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97" r:id="rId2"/>
    <p:sldId id="433" r:id="rId3"/>
    <p:sldId id="370" r:id="rId4"/>
    <p:sldId id="443" r:id="rId5"/>
    <p:sldId id="444" r:id="rId6"/>
    <p:sldId id="445" r:id="rId7"/>
    <p:sldId id="446" r:id="rId8"/>
    <p:sldId id="441" r:id="rId9"/>
    <p:sldId id="447" r:id="rId10"/>
    <p:sldId id="448" r:id="rId11"/>
    <p:sldId id="392" r:id="rId12"/>
    <p:sldId id="383" r:id="rId13"/>
    <p:sldId id="388" r:id="rId14"/>
    <p:sldId id="410" r:id="rId15"/>
    <p:sldId id="449" r:id="rId16"/>
    <p:sldId id="450" r:id="rId17"/>
    <p:sldId id="451" r:id="rId18"/>
    <p:sldId id="452" r:id="rId19"/>
    <p:sldId id="34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26" autoAdjust="0"/>
    <p:restoredTop sz="94542" autoAdjust="0"/>
  </p:normalViewPr>
  <p:slideViewPr>
    <p:cSldViewPr snapToGrid="0">
      <p:cViewPr varScale="1">
        <p:scale>
          <a:sx n="36" d="100"/>
          <a:sy n="36" d="100"/>
        </p:scale>
        <p:origin x="764" y="48"/>
      </p:cViewPr>
      <p:guideLst/>
    </p:cSldViewPr>
  </p:slideViewPr>
  <p:outlineViewPr>
    <p:cViewPr>
      <p:scale>
        <a:sx n="33" d="100"/>
        <a:sy n="33" d="100"/>
      </p:scale>
      <p:origin x="0" y="-6282"/>
    </p:cViewPr>
  </p:outlineViewPr>
  <p:notesTextViewPr>
    <p:cViewPr>
      <p:scale>
        <a:sx n="1" d="1"/>
        <a:sy n="1" d="1"/>
      </p:scale>
      <p:origin x="0" y="0"/>
    </p:cViewPr>
  </p:notesTextViewPr>
  <p:notesViewPr>
    <p:cSldViewPr snapToGrid="0">
      <p:cViewPr varScale="1">
        <p:scale>
          <a:sx n="58" d="100"/>
          <a:sy n="58" d="100"/>
        </p:scale>
        <p:origin x="229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185846-E435-4D72-B9C1-F46B4CF46522}" type="datetimeFigureOut">
              <a:rPr lang="en-US" smtClean="0"/>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50D84-6007-4B22-844C-00190C66B5D9}" type="slidenum">
              <a:rPr lang="en-US" smtClean="0"/>
              <a:t>‹#›</a:t>
            </a:fld>
            <a:endParaRPr lang="en-US"/>
          </a:p>
        </p:txBody>
      </p:sp>
    </p:spTree>
    <p:extLst>
      <p:ext uri="{BB962C8B-B14F-4D97-AF65-F5344CB8AC3E}">
        <p14:creationId xmlns:p14="http://schemas.microsoft.com/office/powerpoint/2010/main" val="420040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50D84-6007-4B22-844C-00190C66B5D9}" type="slidenum">
              <a:rPr lang="en-US" smtClean="0"/>
              <a:t>8</a:t>
            </a:fld>
            <a:endParaRPr lang="en-US"/>
          </a:p>
        </p:txBody>
      </p:sp>
    </p:spTree>
    <p:extLst>
      <p:ext uri="{BB962C8B-B14F-4D97-AF65-F5344CB8AC3E}">
        <p14:creationId xmlns:p14="http://schemas.microsoft.com/office/powerpoint/2010/main" val="294882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50D84-6007-4B22-844C-00190C66B5D9}" type="slidenum">
              <a:rPr lang="en-US" smtClean="0"/>
              <a:t>9</a:t>
            </a:fld>
            <a:endParaRPr lang="en-US"/>
          </a:p>
        </p:txBody>
      </p:sp>
    </p:spTree>
    <p:extLst>
      <p:ext uri="{BB962C8B-B14F-4D97-AF65-F5344CB8AC3E}">
        <p14:creationId xmlns:p14="http://schemas.microsoft.com/office/powerpoint/2010/main" val="3730892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To some degree the Jews has equated Piety to righteousness.    It became a works based idea of serving God and their</a:t>
            </a:r>
            <a:r>
              <a:rPr lang="en-US" baseline="0" dirty="0"/>
              <a:t> heart and true spiritual relationship was directed in a bad direction.  Matthew 23 lists a lot of serious shortcomings.     The superscripts are mere Strong's numbers.  James Strong categorized and </a:t>
            </a:r>
            <a:r>
              <a:rPr lang="en-US" baseline="0" dirty="0" err="1"/>
              <a:t>indexeds</a:t>
            </a:r>
            <a:r>
              <a:rPr lang="en-US" baseline="0" dirty="0"/>
              <a:t> every word in the bible.</a:t>
            </a:r>
            <a:endParaRPr lang="en-US" dirty="0"/>
          </a:p>
        </p:txBody>
      </p:sp>
      <p:sp>
        <p:nvSpPr>
          <p:cNvPr id="4" name="Slide Number Placeholder 3"/>
          <p:cNvSpPr>
            <a:spLocks noGrp="1"/>
          </p:cNvSpPr>
          <p:nvPr>
            <p:ph type="sldNum" sz="quarter" idx="5"/>
          </p:nvPr>
        </p:nvSpPr>
        <p:spPr/>
        <p:txBody>
          <a:bodyPr/>
          <a:lstStyle/>
          <a:p>
            <a:fld id="{A8A50D84-6007-4B22-844C-00190C66B5D9}" type="slidenum">
              <a:rPr lang="en-US" smtClean="0"/>
              <a:t>12</a:t>
            </a:fld>
            <a:endParaRPr lang="en-US"/>
          </a:p>
        </p:txBody>
      </p:sp>
    </p:spTree>
    <p:extLst>
      <p:ext uri="{BB962C8B-B14F-4D97-AF65-F5344CB8AC3E}">
        <p14:creationId xmlns:p14="http://schemas.microsoft.com/office/powerpoint/2010/main" val="2215423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To some degree the Jews has equated Piety to righteousness.    It became a works based idea of serving God and their</a:t>
            </a:r>
            <a:r>
              <a:rPr lang="en-US" baseline="0" dirty="0"/>
              <a:t> heart and true spiritual relationship was directed in a bad direction.  Matthew 23 lists a lot of serious shortcomings.     The superscripts are mere Strong's numbers.  James Strong categorized and </a:t>
            </a:r>
            <a:r>
              <a:rPr lang="en-US" baseline="0" dirty="0" err="1"/>
              <a:t>indexeds</a:t>
            </a:r>
            <a:r>
              <a:rPr lang="en-US" baseline="0" dirty="0"/>
              <a:t> every word in the bible.</a:t>
            </a:r>
            <a:endParaRPr lang="en-US" dirty="0"/>
          </a:p>
        </p:txBody>
      </p:sp>
      <p:sp>
        <p:nvSpPr>
          <p:cNvPr id="4" name="Slide Number Placeholder 3"/>
          <p:cNvSpPr>
            <a:spLocks noGrp="1"/>
          </p:cNvSpPr>
          <p:nvPr>
            <p:ph type="sldNum" sz="quarter" idx="5"/>
          </p:nvPr>
        </p:nvSpPr>
        <p:spPr/>
        <p:txBody>
          <a:bodyPr/>
          <a:lstStyle/>
          <a:p>
            <a:fld id="{A8A50D84-6007-4B22-844C-00190C66B5D9}" type="slidenum">
              <a:rPr lang="en-US" smtClean="0"/>
              <a:t>13</a:t>
            </a:fld>
            <a:endParaRPr lang="en-US"/>
          </a:p>
        </p:txBody>
      </p:sp>
    </p:spTree>
    <p:extLst>
      <p:ext uri="{BB962C8B-B14F-4D97-AF65-F5344CB8AC3E}">
        <p14:creationId xmlns:p14="http://schemas.microsoft.com/office/powerpoint/2010/main" val="3879269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50D84-6007-4B22-844C-00190C66B5D9}" type="slidenum">
              <a:rPr lang="en-US" smtClean="0"/>
              <a:t>18</a:t>
            </a:fld>
            <a:endParaRPr lang="en-US"/>
          </a:p>
        </p:txBody>
      </p:sp>
    </p:spTree>
    <p:extLst>
      <p:ext uri="{BB962C8B-B14F-4D97-AF65-F5344CB8AC3E}">
        <p14:creationId xmlns:p14="http://schemas.microsoft.com/office/powerpoint/2010/main" val="163972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4C382-6BB3-4CC6-AC4C-9ECF47F4B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7A2B0F-2241-4F27-93BE-205DCDED2F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140513-659A-44FD-8266-260205D5809B}"/>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5" name="Footer Placeholder 4">
            <a:extLst>
              <a:ext uri="{FF2B5EF4-FFF2-40B4-BE49-F238E27FC236}">
                <a16:creationId xmlns:a16="http://schemas.microsoft.com/office/drawing/2014/main" id="{4CE226CD-6165-4475-9FA3-052B69CC9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68A70F-8786-43B6-914B-F01FA5AA3B1A}"/>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90732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2F02B-14E9-4185-9117-C8BC1D56F2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8B62D9-D3FC-4C94-B3AE-6A15226C02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F0472F-CFB8-4492-ABB3-0DF5E8F3A26F}"/>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5" name="Footer Placeholder 4">
            <a:extLst>
              <a:ext uri="{FF2B5EF4-FFF2-40B4-BE49-F238E27FC236}">
                <a16:creationId xmlns:a16="http://schemas.microsoft.com/office/drawing/2014/main" id="{E2F7B0E6-A843-4DE2-880C-A869494AE6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C8C02-827F-4675-9950-FB1C390FF248}"/>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352052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ED87B5-A614-47E5-AFF9-956AE8855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CEF628-5D72-4BE4-8A07-4DD2285BF5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5BC1F7-B194-4CB5-BFBF-B62245B765C8}"/>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5" name="Footer Placeholder 4">
            <a:extLst>
              <a:ext uri="{FF2B5EF4-FFF2-40B4-BE49-F238E27FC236}">
                <a16:creationId xmlns:a16="http://schemas.microsoft.com/office/drawing/2014/main" id="{E86D10F4-E066-4E66-9BE9-0FD145A4B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8106E8-F826-4485-A5A6-E5135C77F2E2}"/>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46376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CF58A-AD68-4061-8F44-BD3903EBFA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555C97-61F8-4633-B85C-93D38B61D2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2FFAE5-3B8D-4701-96A8-F40C9BACD024}"/>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5" name="Footer Placeholder 4">
            <a:extLst>
              <a:ext uri="{FF2B5EF4-FFF2-40B4-BE49-F238E27FC236}">
                <a16:creationId xmlns:a16="http://schemas.microsoft.com/office/drawing/2014/main" id="{8951C7F1-F530-40CC-B746-D940F4C48B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E9E92-CFC9-4CF1-A18A-A110718A884E}"/>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182436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E09ED-F30D-432F-A30B-99BE36E3F0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757207-4A0D-4C7B-B274-0D250053A2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2E5B2A-D647-4B18-A271-61293A584F79}"/>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5" name="Footer Placeholder 4">
            <a:extLst>
              <a:ext uri="{FF2B5EF4-FFF2-40B4-BE49-F238E27FC236}">
                <a16:creationId xmlns:a16="http://schemas.microsoft.com/office/drawing/2014/main" id="{C6E1FFF7-6770-4453-8722-808C7E93A3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7B1EC-A1DF-4F75-A276-47757C8AEC9E}"/>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248770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7C584-851A-4408-89D9-8C649689C5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6D296B-5335-4FB6-A951-AEE61F054D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5BF494-296D-4EAF-B6F0-3E5F1F2B9F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5DC9DE-D36D-4652-8156-7B7CB301DE58}"/>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6" name="Footer Placeholder 5">
            <a:extLst>
              <a:ext uri="{FF2B5EF4-FFF2-40B4-BE49-F238E27FC236}">
                <a16:creationId xmlns:a16="http://schemas.microsoft.com/office/drawing/2014/main" id="{34BA7594-29EE-4679-A6DE-E8C1093FA2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0CC06C-C869-41C3-A8A2-516F6F891214}"/>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175684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827E3-9FC8-44BE-9213-61445C4AC6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308203-2338-4F3E-8A36-32DF1C954B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57E5EC-BFB5-4CBF-8FD0-6ED6F085C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E72243-370F-439B-B2FE-A523344D82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7B380C-2E8D-4CF1-9CBD-8654F9AA2A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DD078C-EA9D-495A-A7BD-A93B02723B12}"/>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8" name="Footer Placeholder 7">
            <a:extLst>
              <a:ext uri="{FF2B5EF4-FFF2-40B4-BE49-F238E27FC236}">
                <a16:creationId xmlns:a16="http://schemas.microsoft.com/office/drawing/2014/main" id="{877AC914-320A-4305-9707-EEB0A971CC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D8D9E9-CE07-4B53-BB06-46C129DABE0D}"/>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252349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3DC85-DDC1-454B-A270-850DAC126A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686BA6-A76A-4EC0-952C-F5536EBE7C19}"/>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4" name="Footer Placeholder 3">
            <a:extLst>
              <a:ext uri="{FF2B5EF4-FFF2-40B4-BE49-F238E27FC236}">
                <a16:creationId xmlns:a16="http://schemas.microsoft.com/office/drawing/2014/main" id="{E4CD4C4C-AB2C-4ADE-8653-8818DC86CC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8FA37B-8605-4BE5-8ACF-57CDF4419E1B}"/>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367670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6923DB-956D-4AC6-A948-5AF809F622E2}"/>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3" name="Footer Placeholder 2">
            <a:extLst>
              <a:ext uri="{FF2B5EF4-FFF2-40B4-BE49-F238E27FC236}">
                <a16:creationId xmlns:a16="http://schemas.microsoft.com/office/drawing/2014/main" id="{A581FA1C-13C0-4E9A-8B43-2C88ADAEA1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61F4FA-F685-4CBD-960B-89FF116F65C5}"/>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2084851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10AD1-C719-4174-8ED0-9D254263BA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A6DF7E-0809-485B-9078-931C20856C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CA0228-A495-4027-BF32-7604F84E07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521884-33BB-492B-B5BF-274E289D9CBD}"/>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6" name="Footer Placeholder 5">
            <a:extLst>
              <a:ext uri="{FF2B5EF4-FFF2-40B4-BE49-F238E27FC236}">
                <a16:creationId xmlns:a16="http://schemas.microsoft.com/office/drawing/2014/main" id="{BBC04DCF-5D17-46A7-A79C-3335499918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D43D6-0DB6-4D93-B717-7FDDAF59F33A}"/>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161603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D3898-6D42-4AA0-A721-ACF159519D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0FA980-F844-418A-B681-9590A0C269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48A15B-C6E4-4D5F-B64C-84B309BFC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72002B-6355-46CC-AE95-451329F3384C}"/>
              </a:ext>
            </a:extLst>
          </p:cNvPr>
          <p:cNvSpPr>
            <a:spLocks noGrp="1"/>
          </p:cNvSpPr>
          <p:nvPr>
            <p:ph type="dt" sz="half" idx="10"/>
          </p:nvPr>
        </p:nvSpPr>
        <p:spPr/>
        <p:txBody>
          <a:bodyPr/>
          <a:lstStyle/>
          <a:p>
            <a:fld id="{2FEFC687-46A9-481F-83A6-07C4B41E648D}" type="datetimeFigureOut">
              <a:rPr lang="en-US" smtClean="0"/>
              <a:t>12/12/2022</a:t>
            </a:fld>
            <a:endParaRPr lang="en-US"/>
          </a:p>
        </p:txBody>
      </p:sp>
      <p:sp>
        <p:nvSpPr>
          <p:cNvPr id="6" name="Footer Placeholder 5">
            <a:extLst>
              <a:ext uri="{FF2B5EF4-FFF2-40B4-BE49-F238E27FC236}">
                <a16:creationId xmlns:a16="http://schemas.microsoft.com/office/drawing/2014/main" id="{E603215D-301B-48F0-835B-D289439943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D6B126-DD3B-4D91-8237-C93203DF57C2}"/>
              </a:ext>
            </a:extLst>
          </p:cNvPr>
          <p:cNvSpPr>
            <a:spLocks noGrp="1"/>
          </p:cNvSpPr>
          <p:nvPr>
            <p:ph type="sldNum" sz="quarter" idx="12"/>
          </p:nvPr>
        </p:nvSpPr>
        <p:spPr/>
        <p:txBody>
          <a:bodyPr/>
          <a:lstStyle/>
          <a:p>
            <a:fld id="{E4A284B3-3A1F-4CCB-954A-A0586185C392}" type="slidenum">
              <a:rPr lang="en-US" smtClean="0"/>
              <a:t>‹#›</a:t>
            </a:fld>
            <a:endParaRPr lang="en-US"/>
          </a:p>
        </p:txBody>
      </p:sp>
    </p:spTree>
    <p:extLst>
      <p:ext uri="{BB962C8B-B14F-4D97-AF65-F5344CB8AC3E}">
        <p14:creationId xmlns:p14="http://schemas.microsoft.com/office/powerpoint/2010/main" val="3153715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483484-D985-417E-8884-00C9395251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BA0858-095E-416D-9C45-C696FAF351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8139E2-B7CF-4A37-8DCD-C297DB6D86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FC687-46A9-481F-83A6-07C4B41E648D}" type="datetimeFigureOut">
              <a:rPr lang="en-US" smtClean="0"/>
              <a:t>12/12/2022</a:t>
            </a:fld>
            <a:endParaRPr lang="en-US"/>
          </a:p>
        </p:txBody>
      </p:sp>
      <p:sp>
        <p:nvSpPr>
          <p:cNvPr id="5" name="Footer Placeholder 4">
            <a:extLst>
              <a:ext uri="{FF2B5EF4-FFF2-40B4-BE49-F238E27FC236}">
                <a16:creationId xmlns:a16="http://schemas.microsoft.com/office/drawing/2014/main" id="{E883634D-9755-4E41-89A2-2B02C9C08C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B218C2-F680-4213-B479-020C1EFBA1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284B3-3A1F-4CCB-954A-A0586185C392}" type="slidenum">
              <a:rPr lang="en-US" smtClean="0"/>
              <a:t>‹#›</a:t>
            </a:fld>
            <a:endParaRPr lang="en-US"/>
          </a:p>
        </p:txBody>
      </p:sp>
    </p:spTree>
    <p:extLst>
      <p:ext uri="{BB962C8B-B14F-4D97-AF65-F5344CB8AC3E}">
        <p14:creationId xmlns:p14="http://schemas.microsoft.com/office/powerpoint/2010/main" val="2306758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Ephesians%202%3A8-9&amp;version=NI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gateway.com/passage/?search=Romans+3&amp;version=NIV#fen-NIV-28017i"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blegateway.com/passage/?search=Colossians+2&amp;version=NIV#fen-NIV-29508d"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mailto:wbeardain@g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5B8AF7-DA9B-4BB3-8D81-F9D9C6AB2E8C}"/>
              </a:ext>
            </a:extLst>
          </p:cNvPr>
          <p:cNvPicPr>
            <a:picLocks noChangeAspect="1"/>
          </p:cNvPicPr>
          <p:nvPr/>
        </p:nvPicPr>
        <p:blipFill>
          <a:blip r:embed="rId2"/>
          <a:stretch>
            <a:fillRect/>
          </a:stretch>
        </p:blipFill>
        <p:spPr>
          <a:xfrm>
            <a:off x="256386" y="933450"/>
            <a:ext cx="10590735" cy="5354336"/>
          </a:xfrm>
          <a:prstGeom prst="rect">
            <a:avLst/>
          </a:prstGeom>
        </p:spPr>
      </p:pic>
    </p:spTree>
    <p:extLst>
      <p:ext uri="{BB962C8B-B14F-4D97-AF65-F5344CB8AC3E}">
        <p14:creationId xmlns:p14="http://schemas.microsoft.com/office/powerpoint/2010/main" val="650215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2138D7-2D13-41BA-AA68-11E2BB0F59E3}"/>
              </a:ext>
            </a:extLst>
          </p:cNvPr>
          <p:cNvSpPr txBox="1"/>
          <p:nvPr/>
        </p:nvSpPr>
        <p:spPr>
          <a:xfrm>
            <a:off x="900114" y="683955"/>
            <a:ext cx="9586912" cy="3785652"/>
          </a:xfrm>
          <a:prstGeom prst="rect">
            <a:avLst/>
          </a:prstGeom>
          <a:noFill/>
        </p:spPr>
        <p:txBody>
          <a:bodyPr wrap="square">
            <a:spAutoFit/>
          </a:bodyPr>
          <a:lstStyle/>
          <a:p>
            <a:r>
              <a:rPr lang="en-US" sz="4000" b="0" i="0" u="none" strike="noStrike" dirty="0">
                <a:solidFill>
                  <a:srgbClr val="952004"/>
                </a:solidFill>
                <a:effectLst/>
                <a:latin typeface="system-ui"/>
                <a:hlinkClick r:id="rId2"/>
              </a:rPr>
              <a:t>Ephesians 2:8-9</a:t>
            </a:r>
            <a:br>
              <a:rPr lang="en-US" sz="4000" dirty="0"/>
            </a:br>
            <a:r>
              <a:rPr lang="en-US" sz="4000" b="0" i="0" dirty="0">
                <a:solidFill>
                  <a:srgbClr val="000000"/>
                </a:solidFill>
                <a:effectLst/>
                <a:latin typeface="system-ui"/>
              </a:rPr>
              <a:t>For it is by </a:t>
            </a:r>
            <a:r>
              <a:rPr lang="en-US" sz="4000" b="1" i="0" dirty="0">
                <a:solidFill>
                  <a:schemeClr val="accent6">
                    <a:lumMod val="75000"/>
                  </a:schemeClr>
                </a:solidFill>
                <a:effectLst/>
                <a:latin typeface="system-ui"/>
              </a:rPr>
              <a:t>grace</a:t>
            </a:r>
            <a:r>
              <a:rPr lang="en-US" sz="4000" b="0" i="0" dirty="0">
                <a:solidFill>
                  <a:schemeClr val="accent6">
                    <a:lumMod val="75000"/>
                  </a:schemeClr>
                </a:solidFill>
                <a:effectLst/>
                <a:latin typeface="system-ui"/>
              </a:rPr>
              <a:t> </a:t>
            </a:r>
            <a:r>
              <a:rPr lang="en-US" sz="4000" b="0" i="0" dirty="0">
                <a:solidFill>
                  <a:srgbClr val="000000"/>
                </a:solidFill>
                <a:effectLst/>
                <a:latin typeface="system-ui"/>
              </a:rPr>
              <a:t>you have been saved, through faith—and this is not from yourselves, it is the gift of God— not by works, so that no one can boast.</a:t>
            </a:r>
          </a:p>
          <a:p>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9456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4ABB5D-F09F-4414-9484-19B5FAC70F48}"/>
              </a:ext>
            </a:extLst>
          </p:cNvPr>
          <p:cNvSpPr txBox="1"/>
          <p:nvPr/>
        </p:nvSpPr>
        <p:spPr>
          <a:xfrm>
            <a:off x="500063" y="1872644"/>
            <a:ext cx="4329112" cy="1938992"/>
          </a:xfrm>
          <a:prstGeom prst="rect">
            <a:avLst/>
          </a:prstGeom>
          <a:noFill/>
        </p:spPr>
        <p:txBody>
          <a:bodyPr wrap="square" rtlCol="0">
            <a:spAutoFit/>
          </a:bodyPr>
          <a:lstStyle/>
          <a:p>
            <a:pPr algn="ctr"/>
            <a:r>
              <a:rPr lang="en-US" sz="4000" dirty="0"/>
              <a:t>Faith</a:t>
            </a:r>
          </a:p>
          <a:p>
            <a:pPr algn="ctr"/>
            <a:r>
              <a:rPr lang="en-US" sz="4000" dirty="0">
                <a:solidFill>
                  <a:srgbClr val="000000"/>
                </a:solidFill>
                <a:latin typeface="Arial" panose="020B0604020202020204" pitchFamily="34" charset="0"/>
                <a:ea typeface="Calibri" panose="020F0502020204030204" pitchFamily="34" charset="0"/>
                <a:cs typeface="Arial" panose="020B0604020202020204" pitchFamily="34" charset="0"/>
              </a:rPr>
              <a:t>R</a:t>
            </a:r>
            <a:r>
              <a:rPr lang="en-US" sz="4000" dirty="0">
                <a:solidFill>
                  <a:srgbClr val="000000"/>
                </a:solidFill>
                <a:effectLst/>
                <a:latin typeface="Arial" panose="020B0604020202020204" pitchFamily="34" charset="0"/>
                <a:ea typeface="Calibri" panose="020F0502020204030204" pitchFamily="34" charset="0"/>
                <a:cs typeface="Arial" panose="020B0604020202020204" pitchFamily="34" charset="0"/>
              </a:rPr>
              <a:t>ighteousness</a:t>
            </a:r>
          </a:p>
          <a:p>
            <a:pPr algn="ctr"/>
            <a:r>
              <a:rPr lang="en-US" sz="4000" dirty="0">
                <a:solidFill>
                  <a:srgbClr val="000000"/>
                </a:solidFill>
                <a:latin typeface="Arial" panose="020B0604020202020204" pitchFamily="34" charset="0"/>
                <a:cs typeface="Arial" panose="020B0604020202020204" pitchFamily="34" charset="0"/>
              </a:rPr>
              <a:t>Justification</a:t>
            </a:r>
            <a:endParaRPr lang="en-US" sz="4000" dirty="0"/>
          </a:p>
        </p:txBody>
      </p:sp>
      <p:sp>
        <p:nvSpPr>
          <p:cNvPr id="8" name="TextBox 7">
            <a:extLst>
              <a:ext uri="{FF2B5EF4-FFF2-40B4-BE49-F238E27FC236}">
                <a16:creationId xmlns:a16="http://schemas.microsoft.com/office/drawing/2014/main" id="{B4E534B6-9E7B-4B68-90F9-85AA833AF741}"/>
              </a:ext>
            </a:extLst>
          </p:cNvPr>
          <p:cNvSpPr txBox="1"/>
          <p:nvPr/>
        </p:nvSpPr>
        <p:spPr>
          <a:xfrm rot="20558537">
            <a:off x="5804299" y="1380854"/>
            <a:ext cx="4096940" cy="186204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Grace</a:t>
            </a:r>
          </a:p>
        </p:txBody>
      </p:sp>
    </p:spTree>
    <p:extLst>
      <p:ext uri="{BB962C8B-B14F-4D97-AF65-F5344CB8AC3E}">
        <p14:creationId xmlns:p14="http://schemas.microsoft.com/office/powerpoint/2010/main" val="82648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13D4625-9DC1-441F-8CCD-05AD834D45B9}"/>
              </a:ext>
            </a:extLst>
          </p:cNvPr>
          <p:cNvSpPr txBox="1"/>
          <p:nvPr/>
        </p:nvSpPr>
        <p:spPr>
          <a:xfrm>
            <a:off x="804863" y="688240"/>
            <a:ext cx="11106150" cy="6370975"/>
          </a:xfrm>
          <a:prstGeom prst="rect">
            <a:avLst/>
          </a:prstGeom>
          <a:noFill/>
        </p:spPr>
        <p:txBody>
          <a:bodyPr wrap="square" rtlCol="0">
            <a:spAutoFit/>
          </a:bodyPr>
          <a:lstStyle/>
          <a:p>
            <a:pPr>
              <a:defRPr/>
            </a:pPr>
            <a:r>
              <a:rPr lang="en-US" sz="4400" b="1" i="0" dirty="0">
                <a:solidFill>
                  <a:srgbClr val="000000"/>
                </a:solidFill>
                <a:effectLst/>
                <a:latin typeface="system-ui"/>
              </a:rPr>
              <a:t>No One Is Righteous</a:t>
            </a:r>
          </a:p>
          <a:p>
            <a:pPr algn="l"/>
            <a:r>
              <a:rPr lang="en-US" sz="4400" b="1" i="0" dirty="0">
                <a:solidFill>
                  <a:srgbClr val="000000"/>
                </a:solidFill>
                <a:effectLst/>
                <a:latin typeface="system-ui"/>
              </a:rPr>
              <a:t>Righteousness Through Faith   Romans 3</a:t>
            </a:r>
          </a:p>
          <a:p>
            <a:pPr algn="l"/>
            <a:r>
              <a:rPr lang="en-US" sz="3200" b="1" i="0" baseline="30000" dirty="0">
                <a:solidFill>
                  <a:srgbClr val="000000"/>
                </a:solidFill>
                <a:effectLst/>
                <a:latin typeface="system-ui"/>
              </a:rPr>
              <a:t>21 </a:t>
            </a:r>
            <a:r>
              <a:rPr lang="en-US" sz="3200" b="0" i="0" dirty="0">
                <a:solidFill>
                  <a:srgbClr val="000000"/>
                </a:solidFill>
                <a:effectLst/>
                <a:latin typeface="system-ui"/>
              </a:rPr>
              <a:t>But now apart from the law the righteousness of God has been made known, to which the Law and the Prophets testify. </a:t>
            </a:r>
            <a:r>
              <a:rPr lang="en-US" sz="3200" b="1" i="0" baseline="30000" dirty="0">
                <a:solidFill>
                  <a:srgbClr val="000000"/>
                </a:solidFill>
                <a:effectLst/>
                <a:latin typeface="system-ui"/>
              </a:rPr>
              <a:t>22 </a:t>
            </a:r>
            <a:r>
              <a:rPr lang="en-US" sz="3200" b="0" i="0" dirty="0">
                <a:solidFill>
                  <a:srgbClr val="000000"/>
                </a:solidFill>
                <a:effectLst/>
                <a:latin typeface="system-ui"/>
              </a:rPr>
              <a:t>This </a:t>
            </a:r>
            <a:r>
              <a:rPr lang="en-US" sz="3200" b="1" i="0" dirty="0">
                <a:solidFill>
                  <a:srgbClr val="000000"/>
                </a:solidFill>
                <a:effectLst/>
                <a:latin typeface="system-ui"/>
              </a:rPr>
              <a:t>righteousness</a:t>
            </a:r>
            <a:r>
              <a:rPr lang="en-US" sz="3200" b="0" i="0" dirty="0">
                <a:solidFill>
                  <a:srgbClr val="000000"/>
                </a:solidFill>
                <a:effectLst/>
                <a:latin typeface="system-ui"/>
              </a:rPr>
              <a:t> is given through </a:t>
            </a:r>
            <a:r>
              <a:rPr lang="en-US" sz="3600" b="1" i="0" dirty="0">
                <a:solidFill>
                  <a:srgbClr val="000000"/>
                </a:solidFill>
                <a:effectLst/>
                <a:latin typeface="system-ui"/>
              </a:rPr>
              <a:t>faith</a:t>
            </a:r>
            <a:r>
              <a:rPr lang="en-US" sz="3200" b="1" i="0" baseline="30000" dirty="0">
                <a:solidFill>
                  <a:srgbClr val="000000"/>
                </a:solidFill>
                <a:effectLst/>
                <a:latin typeface="system-ui"/>
              </a:rPr>
              <a:t>4102</a:t>
            </a:r>
            <a:r>
              <a:rPr lang="en-US" sz="3200" b="0" i="0" dirty="0">
                <a:solidFill>
                  <a:srgbClr val="000000"/>
                </a:solidFill>
                <a:effectLst/>
                <a:latin typeface="system-ui"/>
              </a:rPr>
              <a:t> in Jesus Christ to all who </a:t>
            </a:r>
            <a:r>
              <a:rPr lang="en-US" sz="3600" b="1" i="0" dirty="0">
                <a:solidFill>
                  <a:srgbClr val="000000"/>
                </a:solidFill>
                <a:effectLst/>
                <a:latin typeface="system-ui"/>
              </a:rPr>
              <a:t>believe</a:t>
            </a:r>
            <a:r>
              <a:rPr lang="en-US" sz="3200" b="1" i="0" baseline="30000" dirty="0">
                <a:solidFill>
                  <a:srgbClr val="000000"/>
                </a:solidFill>
                <a:effectLst/>
                <a:latin typeface="system-ui"/>
              </a:rPr>
              <a:t>4100</a:t>
            </a:r>
            <a:r>
              <a:rPr lang="en-US" sz="3200" b="0" i="0" dirty="0">
                <a:solidFill>
                  <a:srgbClr val="000000"/>
                </a:solidFill>
                <a:effectLst/>
                <a:latin typeface="system-ui"/>
              </a:rPr>
              <a:t>. There is no difference between Jew and Gentile, </a:t>
            </a:r>
            <a:r>
              <a:rPr lang="en-US" sz="3200" b="1" i="0" baseline="30000" dirty="0">
                <a:solidFill>
                  <a:srgbClr val="000000"/>
                </a:solidFill>
                <a:effectLst/>
                <a:latin typeface="system-ui"/>
              </a:rPr>
              <a:t>23 </a:t>
            </a:r>
            <a:r>
              <a:rPr lang="en-US" sz="3200" b="0" i="0" dirty="0">
                <a:solidFill>
                  <a:srgbClr val="000000"/>
                </a:solidFill>
                <a:effectLst/>
                <a:latin typeface="system-ui"/>
              </a:rPr>
              <a:t>for all have sinned and fall short of the glory of God, </a:t>
            </a:r>
            <a:r>
              <a:rPr lang="en-US" sz="3200" b="1" i="0" baseline="30000" dirty="0">
                <a:solidFill>
                  <a:srgbClr val="000000"/>
                </a:solidFill>
                <a:effectLst/>
                <a:latin typeface="system-ui"/>
              </a:rPr>
              <a:t>24 </a:t>
            </a:r>
            <a:r>
              <a:rPr lang="en-US" sz="3200" b="0" i="0" dirty="0">
                <a:solidFill>
                  <a:srgbClr val="000000"/>
                </a:solidFill>
                <a:effectLst/>
                <a:latin typeface="system-ui"/>
              </a:rPr>
              <a:t>and all are justified freely by his grace through the redemption that came by </a:t>
            </a:r>
            <a:br>
              <a:rPr lang="en-US" sz="3200" b="0" i="0" dirty="0">
                <a:solidFill>
                  <a:srgbClr val="000000"/>
                </a:solidFill>
                <a:effectLst/>
                <a:latin typeface="system-ui"/>
              </a:rPr>
            </a:br>
            <a:r>
              <a:rPr lang="en-US" sz="3200" b="0" i="0" dirty="0">
                <a:solidFill>
                  <a:srgbClr val="000000"/>
                </a:solidFill>
                <a:effectLst/>
                <a:latin typeface="system-ui"/>
              </a:rPr>
              <a:t>Christ Jesus</a:t>
            </a:r>
            <a:r>
              <a:rPr lang="en-US" sz="4400" b="0" i="0" dirty="0">
                <a:solidFill>
                  <a:srgbClr val="000000"/>
                </a:solidFill>
                <a:effectLst/>
                <a:latin typeface="system-ui"/>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172842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13D4625-9DC1-441F-8CCD-05AD834D45B9}"/>
              </a:ext>
            </a:extLst>
          </p:cNvPr>
          <p:cNvSpPr txBox="1"/>
          <p:nvPr/>
        </p:nvSpPr>
        <p:spPr>
          <a:xfrm>
            <a:off x="719138" y="487025"/>
            <a:ext cx="11106150" cy="6370975"/>
          </a:xfrm>
          <a:prstGeom prst="rect">
            <a:avLst/>
          </a:prstGeom>
          <a:noFill/>
        </p:spPr>
        <p:txBody>
          <a:bodyPr wrap="square" rtlCol="0">
            <a:spAutoFit/>
          </a:bodyPr>
          <a:lstStyle/>
          <a:p>
            <a:pPr>
              <a:defRPr/>
            </a:pPr>
            <a:r>
              <a:rPr lang="en-US" sz="4400" b="0" i="0" dirty="0">
                <a:solidFill>
                  <a:srgbClr val="000000"/>
                </a:solidFill>
                <a:effectLst/>
                <a:latin typeface="system-ui"/>
              </a:rPr>
              <a:t> </a:t>
            </a:r>
            <a:r>
              <a:rPr lang="en-US" sz="4400" b="1" i="0" baseline="30000" dirty="0">
                <a:solidFill>
                  <a:srgbClr val="000000"/>
                </a:solidFill>
                <a:effectLst/>
                <a:latin typeface="system-ui"/>
              </a:rPr>
              <a:t>25 </a:t>
            </a:r>
            <a:r>
              <a:rPr lang="en-US" sz="4400" b="0" i="0" dirty="0">
                <a:solidFill>
                  <a:srgbClr val="000000"/>
                </a:solidFill>
                <a:effectLst/>
                <a:latin typeface="system-ui"/>
              </a:rPr>
              <a:t>God presented </a:t>
            </a:r>
            <a:r>
              <a:rPr lang="en-US" sz="4400" b="1" i="0" dirty="0">
                <a:solidFill>
                  <a:srgbClr val="000000"/>
                </a:solidFill>
                <a:effectLst/>
                <a:latin typeface="system-ui"/>
              </a:rPr>
              <a:t>Christ</a:t>
            </a:r>
            <a:r>
              <a:rPr lang="en-US" sz="4400" b="0" i="0" dirty="0">
                <a:solidFill>
                  <a:srgbClr val="000000"/>
                </a:solidFill>
                <a:effectLst/>
                <a:latin typeface="system-ui"/>
              </a:rPr>
              <a:t> as a </a:t>
            </a:r>
            <a:r>
              <a:rPr lang="en-US" sz="4400" b="1" i="0" dirty="0">
                <a:solidFill>
                  <a:srgbClr val="000000"/>
                </a:solidFill>
                <a:effectLst/>
                <a:latin typeface="system-ui"/>
              </a:rPr>
              <a:t>sacrifice</a:t>
            </a:r>
            <a:r>
              <a:rPr lang="en-US" sz="4400" b="0" i="0" dirty="0">
                <a:solidFill>
                  <a:srgbClr val="000000"/>
                </a:solidFill>
                <a:effectLst/>
                <a:latin typeface="system-ui"/>
              </a:rPr>
              <a:t> of </a:t>
            </a:r>
            <a:r>
              <a:rPr lang="en-US" sz="4400" b="1" i="0" dirty="0">
                <a:solidFill>
                  <a:srgbClr val="000000"/>
                </a:solidFill>
                <a:effectLst/>
                <a:latin typeface="system-ui"/>
              </a:rPr>
              <a:t>atonement</a:t>
            </a:r>
            <a:r>
              <a:rPr lang="en-US" sz="4400" b="0" i="0" dirty="0">
                <a:solidFill>
                  <a:srgbClr val="000000"/>
                </a:solidFill>
                <a:effectLst/>
                <a:latin typeface="system-ui"/>
              </a:rPr>
              <a:t>,</a:t>
            </a:r>
            <a:r>
              <a:rPr lang="en-US" sz="4400" b="0" i="0" baseline="30000" dirty="0">
                <a:solidFill>
                  <a:srgbClr val="000000"/>
                </a:solidFill>
                <a:effectLst/>
                <a:latin typeface="system-ui"/>
              </a:rPr>
              <a:t>[</a:t>
            </a:r>
            <a:r>
              <a:rPr lang="en-US" sz="4400" b="0" i="0" baseline="30000" dirty="0" err="1">
                <a:solidFill>
                  <a:srgbClr val="4A4A4A"/>
                </a:solidFill>
                <a:effectLst/>
                <a:latin typeface="system-ui"/>
                <a:hlinkClick r:id="rId3" tooltip="See footnote i"/>
              </a:rPr>
              <a:t>i</a:t>
            </a:r>
            <a:r>
              <a:rPr lang="en-US" sz="4400" b="0" i="0" baseline="30000" dirty="0">
                <a:solidFill>
                  <a:srgbClr val="000000"/>
                </a:solidFill>
                <a:effectLst/>
                <a:latin typeface="system-ui"/>
              </a:rPr>
              <a:t>]</a:t>
            </a:r>
            <a:r>
              <a:rPr lang="en-US" sz="4400" b="0" i="0" dirty="0">
                <a:solidFill>
                  <a:srgbClr val="000000"/>
                </a:solidFill>
                <a:effectLst/>
                <a:latin typeface="system-ui"/>
              </a:rPr>
              <a:t> through the shedding of his blood—to be received by </a:t>
            </a:r>
            <a:r>
              <a:rPr lang="en-US" sz="4400" b="1" i="0" dirty="0">
                <a:solidFill>
                  <a:srgbClr val="000000"/>
                </a:solidFill>
                <a:effectLst/>
                <a:latin typeface="system-ui"/>
              </a:rPr>
              <a:t>faith</a:t>
            </a:r>
            <a:r>
              <a:rPr lang="en-US" sz="4400" b="0" i="0" dirty="0">
                <a:solidFill>
                  <a:srgbClr val="000000"/>
                </a:solidFill>
                <a:effectLst/>
                <a:latin typeface="system-ui"/>
              </a:rPr>
              <a:t>. He did this to demonstrate his </a:t>
            </a:r>
            <a:r>
              <a:rPr lang="en-US" sz="4400" b="1" i="0" dirty="0">
                <a:solidFill>
                  <a:srgbClr val="000000"/>
                </a:solidFill>
                <a:effectLst/>
                <a:latin typeface="system-ui"/>
              </a:rPr>
              <a:t>righteousness</a:t>
            </a:r>
            <a:r>
              <a:rPr lang="en-US" sz="4400" b="0" i="0" dirty="0">
                <a:solidFill>
                  <a:srgbClr val="000000"/>
                </a:solidFill>
                <a:effectLst/>
                <a:latin typeface="system-ui"/>
              </a:rPr>
              <a:t>, because in his forbearance he had left the sins committed beforehand unpunished— </a:t>
            </a:r>
            <a:r>
              <a:rPr lang="en-US" sz="4400" b="1" i="0" baseline="30000" dirty="0">
                <a:solidFill>
                  <a:srgbClr val="000000"/>
                </a:solidFill>
                <a:effectLst/>
                <a:latin typeface="system-ui"/>
              </a:rPr>
              <a:t>26 </a:t>
            </a:r>
            <a:r>
              <a:rPr lang="en-US" sz="4400" b="0" i="0" dirty="0">
                <a:solidFill>
                  <a:srgbClr val="000000"/>
                </a:solidFill>
                <a:effectLst/>
                <a:latin typeface="system-ui"/>
              </a:rPr>
              <a:t>he did it to </a:t>
            </a:r>
            <a:r>
              <a:rPr lang="en-US" sz="4400" b="1" i="0" dirty="0">
                <a:solidFill>
                  <a:srgbClr val="000000"/>
                </a:solidFill>
                <a:effectLst/>
                <a:latin typeface="system-ui"/>
              </a:rPr>
              <a:t>demonstrate his righteousness</a:t>
            </a:r>
            <a:r>
              <a:rPr lang="en-US" sz="4400" b="0" i="0" dirty="0">
                <a:solidFill>
                  <a:srgbClr val="000000"/>
                </a:solidFill>
                <a:effectLst/>
                <a:latin typeface="system-ui"/>
              </a:rPr>
              <a:t> at the present time, so as to be just and the one who </a:t>
            </a:r>
            <a:r>
              <a:rPr lang="en-US" sz="4400" b="1" i="0" dirty="0">
                <a:solidFill>
                  <a:srgbClr val="000000"/>
                </a:solidFill>
                <a:effectLst/>
                <a:latin typeface="system-ui"/>
              </a:rPr>
              <a:t>justifies those who have faith in Jesus</a:t>
            </a:r>
            <a:r>
              <a:rPr lang="en-US" sz="4400" b="0" i="0" dirty="0">
                <a:solidFill>
                  <a:srgbClr val="000000"/>
                </a:solidFill>
                <a:effectLst/>
                <a:latin typeface="system-ui"/>
              </a:rPr>
              <a:t>.</a:t>
            </a:r>
            <a:endParaRPr kumimoji="0" lang="en-US" sz="4400" b="0" i="0" u="none" strike="noStrike" kern="1200" cap="none" spc="0" normalizeH="0" baseline="0" noProof="0" dirty="0">
              <a:ln>
                <a:noFill/>
              </a:ln>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835594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277454" y="907811"/>
            <a:ext cx="11106150" cy="3170099"/>
          </a:xfrm>
          <a:prstGeom prst="rect">
            <a:avLst/>
          </a:prstGeom>
          <a:noFill/>
        </p:spPr>
        <p:txBody>
          <a:bodyPr wrap="square" rtlCol="0">
            <a:spAutoFit/>
          </a:bodyPr>
          <a:lstStyle/>
          <a:p>
            <a:pPr algn="l"/>
            <a:r>
              <a:rPr lang="en-US" sz="4000" b="1" i="0" dirty="0">
                <a:solidFill>
                  <a:srgbClr val="000000"/>
                </a:solidFill>
                <a:effectLst/>
                <a:latin typeface="system-ui"/>
              </a:rPr>
              <a:t>Released From the Law, Bound to Christ</a:t>
            </a:r>
          </a:p>
          <a:p>
            <a:pPr algn="l"/>
            <a:r>
              <a:rPr lang="en-US" sz="4000" b="1" i="0" dirty="0">
                <a:solidFill>
                  <a:srgbClr val="000000"/>
                </a:solidFill>
                <a:effectLst/>
                <a:latin typeface="system-ui"/>
              </a:rPr>
              <a:t>7  </a:t>
            </a:r>
            <a:r>
              <a:rPr lang="en-US" sz="4000" b="0" i="0" dirty="0">
                <a:solidFill>
                  <a:srgbClr val="000000"/>
                </a:solidFill>
                <a:effectLst/>
                <a:latin typeface="system-ui"/>
              </a:rPr>
              <a:t>Do you not know, brothers and sisters—for I am speaking to those who know the law—that the law has authority (dominion KJV) over someone only as long as that person lives?</a:t>
            </a:r>
          </a:p>
        </p:txBody>
      </p:sp>
    </p:spTree>
    <p:extLst>
      <p:ext uri="{BB962C8B-B14F-4D97-AF65-F5344CB8AC3E}">
        <p14:creationId xmlns:p14="http://schemas.microsoft.com/office/powerpoint/2010/main" val="1645872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277454" y="907811"/>
            <a:ext cx="11106150" cy="3170099"/>
          </a:xfrm>
          <a:prstGeom prst="rect">
            <a:avLst/>
          </a:prstGeom>
          <a:noFill/>
        </p:spPr>
        <p:txBody>
          <a:bodyPr wrap="square" rtlCol="0">
            <a:spAutoFit/>
          </a:bodyPr>
          <a:lstStyle/>
          <a:p>
            <a:pPr algn="l"/>
            <a:r>
              <a:rPr lang="en-US" sz="4000" b="1" i="0" dirty="0">
                <a:solidFill>
                  <a:srgbClr val="000000"/>
                </a:solidFill>
                <a:effectLst/>
                <a:latin typeface="system-ui"/>
              </a:rPr>
              <a:t>Released From the Law, Bound to Christ</a:t>
            </a:r>
          </a:p>
          <a:p>
            <a:pPr algn="l"/>
            <a:r>
              <a:rPr lang="en-US" sz="4000" b="1" i="0" dirty="0">
                <a:solidFill>
                  <a:srgbClr val="000000"/>
                </a:solidFill>
                <a:effectLst/>
                <a:latin typeface="system-ui"/>
              </a:rPr>
              <a:t>7  </a:t>
            </a:r>
            <a:r>
              <a:rPr lang="en-US" sz="4000" b="1" i="0" baseline="30000" dirty="0">
                <a:solidFill>
                  <a:srgbClr val="000000"/>
                </a:solidFill>
                <a:effectLst/>
                <a:latin typeface="system-ui"/>
              </a:rPr>
              <a:t>4 </a:t>
            </a:r>
            <a:r>
              <a:rPr lang="en-US" sz="4000" b="0" i="0" dirty="0">
                <a:solidFill>
                  <a:srgbClr val="000000"/>
                </a:solidFill>
                <a:effectLst/>
                <a:latin typeface="system-ui"/>
              </a:rPr>
              <a:t>So, my brothers and sisters, you also died to the law through the body of Christ, that you might belong to another, to him who was raised from the dead, in order that we might bear fruit for God. </a:t>
            </a:r>
          </a:p>
        </p:txBody>
      </p:sp>
    </p:spTree>
    <p:extLst>
      <p:ext uri="{BB962C8B-B14F-4D97-AF65-F5344CB8AC3E}">
        <p14:creationId xmlns:p14="http://schemas.microsoft.com/office/powerpoint/2010/main" val="855919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691792" y="422036"/>
            <a:ext cx="11106150" cy="6247864"/>
          </a:xfrm>
          <a:prstGeom prst="rect">
            <a:avLst/>
          </a:prstGeom>
          <a:noFill/>
        </p:spPr>
        <p:txBody>
          <a:bodyPr wrap="square" rtlCol="0">
            <a:spAutoFit/>
          </a:bodyPr>
          <a:lstStyle/>
          <a:p>
            <a:pPr algn="l"/>
            <a:r>
              <a:rPr lang="en-US" sz="4000" b="1" i="0" dirty="0">
                <a:solidFill>
                  <a:srgbClr val="000000"/>
                </a:solidFill>
                <a:effectLst/>
                <a:latin typeface="system-ui"/>
              </a:rPr>
              <a:t>Colossians</a:t>
            </a:r>
          </a:p>
          <a:p>
            <a:pPr algn="l"/>
            <a:r>
              <a:rPr lang="en-US" sz="4000" b="1" i="0" dirty="0">
                <a:solidFill>
                  <a:srgbClr val="000000"/>
                </a:solidFill>
                <a:effectLst/>
                <a:latin typeface="system-ui"/>
              </a:rPr>
              <a:t>2  </a:t>
            </a:r>
            <a:r>
              <a:rPr lang="en-US" sz="4000" b="1" i="0" baseline="30000" dirty="0">
                <a:solidFill>
                  <a:srgbClr val="000000"/>
                </a:solidFill>
                <a:effectLst/>
                <a:latin typeface="system-ui"/>
              </a:rPr>
              <a:t>13 </a:t>
            </a:r>
            <a:r>
              <a:rPr lang="en-US" sz="4000" b="0" i="0" dirty="0">
                <a:solidFill>
                  <a:srgbClr val="000000"/>
                </a:solidFill>
                <a:effectLst/>
                <a:latin typeface="system-ui"/>
              </a:rPr>
              <a:t>When you were dead in your sins and in the uncircumcision of your flesh, God made you</a:t>
            </a:r>
            <a:r>
              <a:rPr lang="en-US" sz="4000" b="0" i="0" baseline="30000" dirty="0">
                <a:solidFill>
                  <a:srgbClr val="000000"/>
                </a:solidFill>
                <a:effectLst/>
                <a:latin typeface="system-ui"/>
              </a:rPr>
              <a:t>[</a:t>
            </a:r>
            <a:r>
              <a:rPr lang="en-US" sz="4000" b="0" i="0" baseline="30000" dirty="0">
                <a:solidFill>
                  <a:srgbClr val="4A4A4A"/>
                </a:solidFill>
                <a:effectLst/>
                <a:latin typeface="system-ui"/>
                <a:hlinkClick r:id="rId2" tooltip="See footnote d"/>
              </a:rPr>
              <a:t>d</a:t>
            </a:r>
            <a:r>
              <a:rPr lang="en-US" sz="4000" b="0" i="0" baseline="30000" dirty="0">
                <a:solidFill>
                  <a:srgbClr val="000000"/>
                </a:solidFill>
                <a:effectLst/>
                <a:latin typeface="system-ui"/>
              </a:rPr>
              <a:t>]</a:t>
            </a:r>
            <a:r>
              <a:rPr lang="en-US" sz="4000" b="0" i="0" dirty="0">
                <a:solidFill>
                  <a:srgbClr val="000000"/>
                </a:solidFill>
                <a:effectLst/>
                <a:latin typeface="system-ui"/>
              </a:rPr>
              <a:t> alive with Christ. He forgave us all our sins, </a:t>
            </a:r>
            <a:r>
              <a:rPr lang="en-US" sz="4000" b="1" i="0" baseline="30000" dirty="0">
                <a:solidFill>
                  <a:srgbClr val="000000"/>
                </a:solidFill>
                <a:effectLst/>
                <a:latin typeface="system-ui"/>
              </a:rPr>
              <a:t>14 </a:t>
            </a:r>
            <a:r>
              <a:rPr lang="en-US" sz="4000" b="0" i="0" dirty="0">
                <a:solidFill>
                  <a:srgbClr val="000000"/>
                </a:solidFill>
                <a:effectLst/>
                <a:latin typeface="system-ui"/>
              </a:rPr>
              <a:t>having canceled the charge of our legal indebtedness, which stood against us and condemned us; he has taken it away, nailing it to the cross. </a:t>
            </a:r>
            <a:r>
              <a:rPr lang="en-US" sz="4000" b="1" i="0" baseline="30000" dirty="0">
                <a:solidFill>
                  <a:srgbClr val="000000"/>
                </a:solidFill>
                <a:effectLst/>
                <a:latin typeface="system-ui"/>
              </a:rPr>
              <a:t>15 </a:t>
            </a:r>
            <a:r>
              <a:rPr lang="en-US" sz="4000" b="0" i="0" dirty="0">
                <a:solidFill>
                  <a:srgbClr val="000000"/>
                </a:solidFill>
                <a:effectLst/>
                <a:latin typeface="system-ui"/>
              </a:rPr>
              <a:t>And having disarmed the powers and authorities, he made a public spectacle of them, triumphing over them by the cross</a:t>
            </a:r>
          </a:p>
        </p:txBody>
      </p:sp>
    </p:spTree>
    <p:extLst>
      <p:ext uri="{BB962C8B-B14F-4D97-AF65-F5344CB8AC3E}">
        <p14:creationId xmlns:p14="http://schemas.microsoft.com/office/powerpoint/2010/main" val="330526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691792" y="422036"/>
            <a:ext cx="11106150" cy="5016758"/>
          </a:xfrm>
          <a:prstGeom prst="rect">
            <a:avLst/>
          </a:prstGeom>
          <a:noFill/>
        </p:spPr>
        <p:txBody>
          <a:bodyPr wrap="square" rtlCol="0">
            <a:spAutoFit/>
          </a:bodyPr>
          <a:lstStyle/>
          <a:p>
            <a:pPr algn="l"/>
            <a:r>
              <a:rPr lang="en-US" sz="4000" b="1" i="0" dirty="0">
                <a:solidFill>
                  <a:srgbClr val="000000"/>
                </a:solidFill>
                <a:effectLst/>
                <a:latin typeface="system-ui"/>
              </a:rPr>
              <a:t>Moser Commentary   ( not to agree with this)</a:t>
            </a:r>
          </a:p>
          <a:p>
            <a:pPr algn="l"/>
            <a:r>
              <a:rPr lang="en-US" sz="4000" dirty="0"/>
              <a:t>The cross terminates, not only the law of Moses, but the law-principle. Law administers justice, while the cross introduced the principle of mercy. Law and grace mutually annul each other. In other words, if sinners are given justice, they cannot obtain mercy; if they receive mercy, the application of law in their case is impossible —they cannot receive justice</a:t>
            </a:r>
            <a:endParaRPr lang="en-US" sz="4000" b="0" i="0" dirty="0">
              <a:solidFill>
                <a:srgbClr val="000000"/>
              </a:solidFill>
              <a:effectLst/>
              <a:latin typeface="system-ui"/>
            </a:endParaRPr>
          </a:p>
        </p:txBody>
      </p:sp>
    </p:spTree>
    <p:extLst>
      <p:ext uri="{BB962C8B-B14F-4D97-AF65-F5344CB8AC3E}">
        <p14:creationId xmlns:p14="http://schemas.microsoft.com/office/powerpoint/2010/main" val="1908262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420328" y="338038"/>
            <a:ext cx="5675672" cy="71096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system-ui"/>
                <a:ea typeface="+mn-ea"/>
                <a:cs typeface="+mn-cs"/>
              </a:rPr>
              <a:t>Adam - Mankind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a:solidFill>
                  <a:srgbClr val="000000"/>
                </a:solidFill>
                <a:latin typeface="system-ui"/>
              </a:rPr>
              <a:t>	</a:t>
            </a:r>
            <a:r>
              <a:rPr lang="en-US" sz="2800" b="1" dirty="0">
                <a:solidFill>
                  <a:srgbClr val="000000"/>
                </a:solidFill>
                <a:latin typeface="system-ui"/>
              </a:rPr>
              <a:t>sinned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Spiritual Death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        </a:t>
            </a:r>
            <a:r>
              <a:rPr lang="en-US" sz="2800" b="1" dirty="0">
                <a:solidFill>
                  <a:srgbClr val="000000"/>
                </a:solidFill>
                <a:latin typeface="system-ui"/>
              </a:rPr>
              <a:t>sin separates from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         </a:t>
            </a:r>
            <a:r>
              <a:rPr lang="en-US" sz="2800" b="1" dirty="0">
                <a:solidFill>
                  <a:srgbClr val="000000"/>
                </a:solidFill>
                <a:latin typeface="system-ui"/>
              </a:rPr>
              <a:t>spiritual death condemnation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could not keep the LAW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sin results in God’s wrath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Dead in our Trespasses and Sins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Physical Death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Hopeless Messy World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Controlled by the prince of darkness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Adam is the archetype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4" name="TextBox 3">
            <a:extLst>
              <a:ext uri="{FF2B5EF4-FFF2-40B4-BE49-F238E27FC236}">
                <a16:creationId xmlns:a16="http://schemas.microsoft.com/office/drawing/2014/main" id="{12370383-9D5C-42A3-A503-D41ADFFBFB7F}"/>
              </a:ext>
            </a:extLst>
          </p:cNvPr>
          <p:cNvSpPr txBox="1"/>
          <p:nvPr/>
        </p:nvSpPr>
        <p:spPr>
          <a:xfrm>
            <a:off x="6096000" y="338038"/>
            <a:ext cx="5834063" cy="77867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system-ui"/>
                <a:ea typeface="+mn-ea"/>
                <a:cs typeface="+mn-cs"/>
              </a:rPr>
              <a:t>Christ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a:solidFill>
                  <a:srgbClr val="000000"/>
                </a:solidFill>
                <a:latin typeface="system-ui"/>
              </a:rPr>
              <a:t>	</a:t>
            </a:r>
            <a:r>
              <a:rPr lang="en-US" sz="2800" b="1" dirty="0">
                <a:solidFill>
                  <a:srgbClr val="000000"/>
                </a:solidFill>
                <a:latin typeface="system-ui"/>
              </a:rPr>
              <a:t>never sinned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a:t>
            </a:r>
            <a:r>
              <a:rPr lang="en-US" sz="2800" b="0" i="0" dirty="0">
                <a:solidFill>
                  <a:srgbClr val="000000"/>
                </a:solidFill>
                <a:effectLst/>
                <a:latin typeface="system-ui"/>
              </a:rPr>
              <a:t>one righteous act</a:t>
            </a: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Bringing  justification (18)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His Obedience Our Righteousness(19)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Alive in Christ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Eternal Life  (body and spirit)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Living an abundant life in a messy word</a:t>
            </a:r>
          </a:p>
          <a:p>
            <a:pPr>
              <a:defRPr/>
            </a:pPr>
            <a:r>
              <a:rPr lang="en-US" sz="2800" b="1" dirty="0">
                <a:solidFill>
                  <a:srgbClr val="000000"/>
                </a:solidFill>
                <a:latin typeface="system-ui"/>
              </a:rPr>
              <a:t>Christ  is the archetype of a child of God  see 5:9 5:18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prstClr val="black"/>
              </a:solidFill>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5" name="Arrow: Right 4">
            <a:extLst>
              <a:ext uri="{FF2B5EF4-FFF2-40B4-BE49-F238E27FC236}">
                <a16:creationId xmlns:a16="http://schemas.microsoft.com/office/drawing/2014/main" id="{184DC986-E408-42A6-8223-BFE641312A49}"/>
              </a:ext>
            </a:extLst>
          </p:cNvPr>
          <p:cNvSpPr/>
          <p:nvPr/>
        </p:nvSpPr>
        <p:spPr>
          <a:xfrm>
            <a:off x="5606796" y="3829050"/>
            <a:ext cx="978408" cy="370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3AC0E98A-DFA7-47B9-8192-D25C76345162}"/>
              </a:ext>
            </a:extLst>
          </p:cNvPr>
          <p:cNvSpPr/>
          <p:nvPr/>
        </p:nvSpPr>
        <p:spPr>
          <a:xfrm>
            <a:off x="5000625" y="4167104"/>
            <a:ext cx="1714499" cy="370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339DFA5-8426-4EF7-AB9B-8F459A2BA1A6}"/>
              </a:ext>
            </a:extLst>
          </p:cNvPr>
          <p:cNvSpPr txBox="1"/>
          <p:nvPr/>
        </p:nvSpPr>
        <p:spPr>
          <a:xfrm>
            <a:off x="1162128" y="1550299"/>
            <a:ext cx="4270208" cy="3631763"/>
          </a:xfrm>
          <a:prstGeom prst="rect">
            <a:avLst/>
          </a:prstGeom>
          <a:noFill/>
        </p:spPr>
        <p:txBody>
          <a:bodyPr wrap="none" rtlCol="0">
            <a:spAutoFit/>
          </a:bodyPr>
          <a:lstStyle/>
          <a:p>
            <a:r>
              <a:rPr lang="en-US" sz="11500" b="1" dirty="0">
                <a:solidFill>
                  <a:srgbClr val="7030A0"/>
                </a:solidFill>
              </a:rPr>
              <a:t>LAW</a:t>
            </a:r>
          </a:p>
          <a:p>
            <a:r>
              <a:rPr lang="en-US" sz="11500" b="1" dirty="0">
                <a:solidFill>
                  <a:srgbClr val="7030A0"/>
                </a:solidFill>
              </a:rPr>
              <a:t>Justice</a:t>
            </a:r>
          </a:p>
        </p:txBody>
      </p:sp>
      <p:sp>
        <p:nvSpPr>
          <p:cNvPr id="7" name="TextBox 6">
            <a:extLst>
              <a:ext uri="{FF2B5EF4-FFF2-40B4-BE49-F238E27FC236}">
                <a16:creationId xmlns:a16="http://schemas.microsoft.com/office/drawing/2014/main" id="{A2933467-EAA6-4F90-9829-39ED34FC7586}"/>
              </a:ext>
            </a:extLst>
          </p:cNvPr>
          <p:cNvSpPr txBox="1"/>
          <p:nvPr/>
        </p:nvSpPr>
        <p:spPr>
          <a:xfrm>
            <a:off x="7204328" y="2013168"/>
            <a:ext cx="4035015" cy="3631763"/>
          </a:xfrm>
          <a:prstGeom prst="rect">
            <a:avLst/>
          </a:prstGeom>
          <a:noFill/>
        </p:spPr>
        <p:txBody>
          <a:bodyPr wrap="none" rtlCol="0">
            <a:spAutoFit/>
          </a:bodyPr>
          <a:lstStyle/>
          <a:p>
            <a:r>
              <a:rPr lang="en-US" sz="11500" b="1" dirty="0">
                <a:solidFill>
                  <a:schemeClr val="accent6">
                    <a:lumMod val="75000"/>
                  </a:schemeClr>
                </a:solidFill>
              </a:rPr>
              <a:t>Grace</a:t>
            </a:r>
          </a:p>
          <a:p>
            <a:r>
              <a:rPr lang="en-US" sz="11500" b="1" dirty="0">
                <a:solidFill>
                  <a:schemeClr val="accent6">
                    <a:lumMod val="75000"/>
                  </a:schemeClr>
                </a:solidFill>
              </a:rPr>
              <a:t>Mercy</a:t>
            </a:r>
          </a:p>
        </p:txBody>
      </p:sp>
    </p:spTree>
    <p:extLst>
      <p:ext uri="{BB962C8B-B14F-4D97-AF65-F5344CB8AC3E}">
        <p14:creationId xmlns:p14="http://schemas.microsoft.com/office/powerpoint/2010/main" val="2536642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13D4625-9DC1-441F-8CCD-05AD834D45B9}"/>
              </a:ext>
            </a:extLst>
          </p:cNvPr>
          <p:cNvSpPr txBox="1"/>
          <p:nvPr/>
        </p:nvSpPr>
        <p:spPr>
          <a:xfrm>
            <a:off x="2990851" y="1283084"/>
            <a:ext cx="7943850" cy="5509200"/>
          </a:xfrm>
          <a:prstGeom prst="rect">
            <a:avLst/>
          </a:prstGeom>
          <a:noFill/>
        </p:spPr>
        <p:txBody>
          <a:bodyPr wrap="square" rtlCol="0">
            <a:spAutoFit/>
          </a:bodyPr>
          <a:lstStyle/>
          <a:p>
            <a:pPr>
              <a:defRPr/>
            </a:pPr>
            <a:r>
              <a:rPr kumimoji="0" lang="en-US" sz="4400" b="0" i="0" u="none" strike="noStrike" kern="1200" cap="none" spc="0" normalizeH="0" baseline="0" noProof="0" dirty="0">
                <a:ln>
                  <a:noFill/>
                </a:ln>
                <a:effectLst/>
                <a:uLnTx/>
                <a:uFillTx/>
                <a:latin typeface="Arial Black" panose="020B0A04020102020204" pitchFamily="34" charset="0"/>
                <a:ea typeface="+mn-ea"/>
                <a:cs typeface="+mn-cs"/>
              </a:rPr>
              <a:t>Weldon </a:t>
            </a:r>
            <a:r>
              <a:rPr kumimoji="0" lang="en-US" sz="4400" b="0" i="0" u="none" strike="noStrike" kern="1200" cap="none" spc="0" normalizeH="0" baseline="0" noProof="0" dirty="0" err="1">
                <a:ln>
                  <a:noFill/>
                </a:ln>
                <a:effectLst/>
                <a:uLnTx/>
                <a:uFillTx/>
                <a:latin typeface="Arial Black" panose="020B0A04020102020204" pitchFamily="34" charset="0"/>
                <a:ea typeface="+mn-ea"/>
                <a:cs typeface="+mn-cs"/>
              </a:rPr>
              <a:t>Beardai</a:t>
            </a:r>
            <a:r>
              <a:rPr lang="en-US" sz="4400" dirty="0">
                <a:latin typeface="Arial Black" panose="020B0A04020102020204" pitchFamily="34" charset="0"/>
              </a:rPr>
              <a:t>n</a:t>
            </a:r>
            <a:endParaRPr kumimoji="0" lang="en-US" sz="4400" b="0" i="0" u="none" strike="noStrike" kern="1200" cap="none" spc="0" normalizeH="0" baseline="0" noProof="0" dirty="0">
              <a:ln>
                <a:noFill/>
              </a:ln>
              <a:effectLst/>
              <a:uLnTx/>
              <a:uFillTx/>
              <a:latin typeface="Arial Black" panose="020B0A04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effectLst/>
                <a:uLnTx/>
                <a:uFillTx/>
                <a:latin typeface="Arial Black" panose="020B0A04020102020204" pitchFamily="34" charset="0"/>
                <a:ea typeface="+mn-ea"/>
                <a:cs typeface="+mn-cs"/>
              </a:rPr>
              <a:t>903 624 2827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400" dirty="0">
                <a:latin typeface="Arial Black" panose="020B0A04020102020204" pitchFamily="34" charset="0"/>
              </a:rPr>
              <a:t>(text with name to start)</a:t>
            </a:r>
            <a:endParaRPr kumimoji="0" lang="en-US" sz="4400" b="0" i="0" u="none" strike="noStrike" kern="1200" cap="none" spc="0" normalizeH="0" baseline="0" noProof="0" dirty="0">
              <a:ln>
                <a:noFill/>
              </a:ln>
              <a:effectLst/>
              <a:uLnTx/>
              <a:uFillTx/>
              <a:latin typeface="Arial Black" panose="020B0A04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dirty="0">
              <a:latin typeface="Arial Black" panose="020B0A04020102020204" pitchFamily="34" charset="0"/>
            </a:endParaRPr>
          </a:p>
          <a:p>
            <a:pPr>
              <a:defRPr/>
            </a:pPr>
            <a:r>
              <a:rPr kumimoji="0" lang="en-US" sz="4400" b="0" i="0" u="none" strike="noStrike" kern="1200" cap="none" spc="0" normalizeH="0" baseline="0" noProof="0" dirty="0">
                <a:ln>
                  <a:noFill/>
                </a:ln>
                <a:effectLst/>
                <a:uLnTx/>
                <a:uFillTx/>
                <a:latin typeface="Arial Black" panose="020B0A04020102020204" pitchFamily="34" charset="0"/>
                <a:ea typeface="+mn-ea"/>
                <a:cs typeface="+mn-cs"/>
                <a:hlinkClick r:id="rId2"/>
              </a:rPr>
              <a:t>wbeardain@gmail.com</a:t>
            </a:r>
            <a:endParaRPr kumimoji="0" lang="en-US" sz="4400" b="0" i="0" u="none" strike="noStrike" kern="1200" cap="none" spc="0" normalizeH="0" baseline="0" noProof="0" dirty="0">
              <a:ln>
                <a:noFill/>
              </a:ln>
              <a:effectLst/>
              <a:uLnTx/>
              <a:uFillTx/>
              <a:latin typeface="Arial Black" panose="020B0A04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438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277454" y="907811"/>
            <a:ext cx="11106150" cy="3785652"/>
          </a:xfrm>
          <a:prstGeom prst="rect">
            <a:avLst/>
          </a:prstGeom>
          <a:noFill/>
        </p:spPr>
        <p:txBody>
          <a:bodyPr wrap="square" rtlCol="0">
            <a:spAutoFit/>
          </a:bodyPr>
          <a:lstStyle/>
          <a:p>
            <a:pPr>
              <a:defRPr/>
            </a:pPr>
            <a:r>
              <a:rPr lang="en-US" sz="4000" b="1" i="0" dirty="0">
                <a:solidFill>
                  <a:srgbClr val="000000"/>
                </a:solidFill>
                <a:effectLst/>
                <a:latin typeface="system-ui"/>
              </a:rPr>
              <a:t>5:  </a:t>
            </a:r>
            <a:r>
              <a:rPr lang="en-US" sz="4000" b="1" i="0" baseline="30000" dirty="0">
                <a:solidFill>
                  <a:srgbClr val="000000"/>
                </a:solidFill>
                <a:effectLst/>
                <a:latin typeface="system-ui"/>
              </a:rPr>
              <a:t>9 </a:t>
            </a:r>
            <a:r>
              <a:rPr lang="en-US" sz="4000" b="0" i="0" dirty="0">
                <a:solidFill>
                  <a:srgbClr val="000000"/>
                </a:solidFill>
                <a:effectLst/>
                <a:latin typeface="system-ui"/>
              </a:rPr>
              <a:t>Since we have now been </a:t>
            </a:r>
            <a:r>
              <a:rPr lang="en-US" sz="4000" b="0" i="0" dirty="0">
                <a:solidFill>
                  <a:srgbClr val="00B050"/>
                </a:solidFill>
                <a:effectLst/>
                <a:latin typeface="system-ui"/>
              </a:rPr>
              <a:t>justified</a:t>
            </a:r>
            <a:r>
              <a:rPr lang="en-US" sz="4000" b="0" i="0" dirty="0">
                <a:solidFill>
                  <a:srgbClr val="000000"/>
                </a:solidFill>
                <a:effectLst/>
                <a:latin typeface="system-ui"/>
              </a:rPr>
              <a:t> </a:t>
            </a:r>
            <a:r>
              <a:rPr lang="en-US" sz="4000" b="0" i="0" u="sng" dirty="0">
                <a:solidFill>
                  <a:srgbClr val="000000"/>
                </a:solidFill>
                <a:effectLst/>
                <a:latin typeface="system-ui"/>
              </a:rPr>
              <a:t>by his blood</a:t>
            </a:r>
            <a:r>
              <a:rPr lang="en-US" sz="4000" b="0" i="0" dirty="0">
                <a:solidFill>
                  <a:srgbClr val="000000"/>
                </a:solidFill>
                <a:effectLst/>
                <a:latin typeface="system-ui"/>
              </a:rPr>
              <a:t>, how much more shall we be </a:t>
            </a:r>
            <a:r>
              <a:rPr lang="en-US" sz="4000" b="0" i="0" dirty="0">
                <a:solidFill>
                  <a:srgbClr val="00B050"/>
                </a:solidFill>
                <a:effectLst/>
                <a:latin typeface="system-ui"/>
              </a:rPr>
              <a:t>saved from God’s wrath through him</a:t>
            </a:r>
            <a:r>
              <a:rPr lang="en-US" sz="4000" b="0" i="0" dirty="0">
                <a:solidFill>
                  <a:srgbClr val="000000"/>
                </a:solidFill>
                <a:effectLst/>
                <a:latin typeface="system-ui"/>
              </a:rPr>
              <a:t>! </a:t>
            </a:r>
            <a:r>
              <a:rPr lang="en-US" sz="4000" b="1" i="0" baseline="30000" dirty="0">
                <a:solidFill>
                  <a:srgbClr val="000000"/>
                </a:solidFill>
                <a:effectLst/>
                <a:latin typeface="system-ui"/>
              </a:rPr>
              <a:t>10 </a:t>
            </a:r>
            <a:r>
              <a:rPr lang="en-US" sz="4000" b="0" i="0" dirty="0">
                <a:solidFill>
                  <a:srgbClr val="000000"/>
                </a:solidFill>
                <a:effectLst/>
                <a:latin typeface="system-ui"/>
              </a:rPr>
              <a:t>For if, while we were God’s enemies, we were </a:t>
            </a:r>
            <a:r>
              <a:rPr lang="en-US" sz="4000" b="0" i="0" dirty="0">
                <a:solidFill>
                  <a:srgbClr val="00B050"/>
                </a:solidFill>
                <a:effectLst/>
                <a:latin typeface="system-ui"/>
              </a:rPr>
              <a:t>reconciled</a:t>
            </a:r>
            <a:r>
              <a:rPr lang="en-US" sz="4000" b="0" i="0" dirty="0">
                <a:solidFill>
                  <a:srgbClr val="000000"/>
                </a:solidFill>
                <a:effectLst/>
                <a:latin typeface="system-ui"/>
              </a:rPr>
              <a:t> to him </a:t>
            </a:r>
            <a:r>
              <a:rPr lang="en-US" sz="4000" b="0" i="0" u="sng" dirty="0">
                <a:solidFill>
                  <a:srgbClr val="000000"/>
                </a:solidFill>
                <a:effectLst/>
                <a:latin typeface="system-ui"/>
              </a:rPr>
              <a:t>through the death of his Son</a:t>
            </a:r>
            <a:r>
              <a:rPr lang="en-US" sz="4000" b="0" i="0" dirty="0">
                <a:solidFill>
                  <a:srgbClr val="000000"/>
                </a:solidFill>
                <a:effectLst/>
                <a:latin typeface="system-ui"/>
              </a:rPr>
              <a:t>, how much more, having been reconciled, shall we be saved through his life!</a:t>
            </a:r>
            <a:endParaRPr kumimoji="0" lang="en-US" sz="4000" b="0" i="0" u="none" strike="noStrike" kern="1200" cap="none" spc="0" normalizeH="0" baseline="0" noProof="0" dirty="0">
              <a:ln>
                <a:noFill/>
              </a:ln>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2377866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2138D7-2D13-41BA-AA68-11E2BB0F59E3}"/>
              </a:ext>
            </a:extLst>
          </p:cNvPr>
          <p:cNvSpPr txBox="1"/>
          <p:nvPr/>
        </p:nvSpPr>
        <p:spPr>
          <a:xfrm>
            <a:off x="1085851" y="1352233"/>
            <a:ext cx="9586912" cy="4283417"/>
          </a:xfrm>
          <a:prstGeom prst="rect">
            <a:avLst/>
          </a:prstGeom>
          <a:noFill/>
        </p:spPr>
        <p:txBody>
          <a:bodyPr wrap="square">
            <a:spAutoFit/>
          </a:bodyPr>
          <a:lstStyle/>
          <a:p>
            <a:pPr marR="0" lvl="0">
              <a:lnSpc>
                <a:spcPct val="107000"/>
              </a:lnSpc>
              <a:spcBef>
                <a:spcPts val="0"/>
              </a:spcBef>
              <a:spcAft>
                <a:spcPts val="800"/>
              </a:spcAft>
              <a:tabLst>
                <a:tab pos="400050"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Romans 5: 20-21</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r>
              <a:rPr lang="en-US" sz="4000" b="1" i="0" baseline="30000" dirty="0">
                <a:solidFill>
                  <a:srgbClr val="000000"/>
                </a:solidFill>
                <a:effectLst/>
                <a:latin typeface="system-ui"/>
              </a:rPr>
              <a:t>20 </a:t>
            </a:r>
            <a:r>
              <a:rPr lang="en-US" sz="4000" b="0" i="0" dirty="0">
                <a:solidFill>
                  <a:srgbClr val="000000"/>
                </a:solidFill>
                <a:effectLst/>
                <a:latin typeface="system-ui"/>
              </a:rPr>
              <a:t>The law was brought in so that the trespass might increase. But where sin increased, grace increased all the more, </a:t>
            </a:r>
            <a:r>
              <a:rPr lang="en-US" sz="4000" b="1" i="0" baseline="30000" dirty="0">
                <a:solidFill>
                  <a:srgbClr val="000000"/>
                </a:solidFill>
                <a:effectLst/>
                <a:latin typeface="system-ui"/>
              </a:rPr>
              <a:t>21 </a:t>
            </a:r>
            <a:r>
              <a:rPr lang="en-US" sz="4000" b="0" i="0" dirty="0">
                <a:solidFill>
                  <a:srgbClr val="000000"/>
                </a:solidFill>
                <a:effectLst/>
                <a:latin typeface="system-ui"/>
              </a:rPr>
              <a:t>so that, just as sin reigned in death, so also </a:t>
            </a:r>
            <a:r>
              <a:rPr lang="en-US" sz="4000" b="0" i="0" dirty="0">
                <a:solidFill>
                  <a:srgbClr val="00B050"/>
                </a:solidFill>
                <a:effectLst/>
                <a:latin typeface="system-ui"/>
              </a:rPr>
              <a:t>grace</a:t>
            </a:r>
            <a:r>
              <a:rPr lang="en-US" sz="4000" b="0" i="0" dirty="0">
                <a:solidFill>
                  <a:srgbClr val="000000"/>
                </a:solidFill>
                <a:effectLst/>
                <a:latin typeface="system-ui"/>
              </a:rPr>
              <a:t> might reign through righteousness to bring eternal life through Jesus Christ our Lord.</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75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2138D7-2D13-41BA-AA68-11E2BB0F59E3}"/>
              </a:ext>
            </a:extLst>
          </p:cNvPr>
          <p:cNvSpPr txBox="1"/>
          <p:nvPr/>
        </p:nvSpPr>
        <p:spPr>
          <a:xfrm>
            <a:off x="1085851" y="1352233"/>
            <a:ext cx="9586912" cy="3052310"/>
          </a:xfrm>
          <a:prstGeom prst="rect">
            <a:avLst/>
          </a:prstGeom>
          <a:noFill/>
        </p:spPr>
        <p:txBody>
          <a:bodyPr wrap="square">
            <a:spAutoFit/>
          </a:bodyPr>
          <a:lstStyle/>
          <a:p>
            <a:pPr marR="0" lvl="0">
              <a:lnSpc>
                <a:spcPct val="107000"/>
              </a:lnSpc>
              <a:spcBef>
                <a:spcPts val="0"/>
              </a:spcBef>
              <a:spcAft>
                <a:spcPts val="800"/>
              </a:spcAft>
              <a:tabLst>
                <a:tab pos="400050"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Romans 5: 20-21</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r>
              <a:rPr lang="en-US" sz="4000" b="1" i="0" dirty="0">
                <a:solidFill>
                  <a:srgbClr val="000000"/>
                </a:solidFill>
                <a:effectLst/>
                <a:latin typeface="system-ui"/>
              </a:rPr>
              <a:t>6 </a:t>
            </a:r>
            <a:r>
              <a:rPr lang="en-US" sz="4000" b="0" i="0" dirty="0">
                <a:solidFill>
                  <a:srgbClr val="000000"/>
                </a:solidFill>
                <a:effectLst/>
                <a:latin typeface="system-ui"/>
              </a:rPr>
              <a:t>What shall we say, then? Shall we go on sinning so that </a:t>
            </a:r>
            <a:r>
              <a:rPr lang="en-US" sz="4000" b="0" i="0" dirty="0">
                <a:solidFill>
                  <a:srgbClr val="00B050"/>
                </a:solidFill>
                <a:effectLst/>
                <a:latin typeface="system-ui"/>
              </a:rPr>
              <a:t>grace</a:t>
            </a:r>
            <a:r>
              <a:rPr lang="en-US" sz="4000" b="0" i="0" dirty="0">
                <a:solidFill>
                  <a:srgbClr val="000000"/>
                </a:solidFill>
                <a:effectLst/>
                <a:latin typeface="system-ui"/>
              </a:rPr>
              <a:t> may increase? </a:t>
            </a:r>
            <a:r>
              <a:rPr lang="en-US" sz="4000" b="1" i="0" baseline="30000" dirty="0">
                <a:solidFill>
                  <a:srgbClr val="000000"/>
                </a:solidFill>
                <a:effectLst/>
                <a:latin typeface="system-ui"/>
              </a:rPr>
              <a:t>2 </a:t>
            </a:r>
            <a:r>
              <a:rPr lang="en-US" sz="4000" b="0" i="0" dirty="0">
                <a:solidFill>
                  <a:srgbClr val="000000"/>
                </a:solidFill>
                <a:effectLst/>
                <a:latin typeface="system-ui"/>
              </a:rPr>
              <a:t>By no means! We are those who have died to sin; how can we live in it any longer? </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9453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2138D7-2D13-41BA-AA68-11E2BB0F59E3}"/>
              </a:ext>
            </a:extLst>
          </p:cNvPr>
          <p:cNvSpPr txBox="1"/>
          <p:nvPr/>
        </p:nvSpPr>
        <p:spPr>
          <a:xfrm>
            <a:off x="1085851" y="1352233"/>
            <a:ext cx="9586912" cy="2554545"/>
          </a:xfrm>
          <a:prstGeom prst="rect">
            <a:avLst/>
          </a:prstGeom>
          <a:noFill/>
        </p:spPr>
        <p:txBody>
          <a:bodyPr wrap="square">
            <a:spAutoFit/>
          </a:bodyPr>
          <a:lstStyle/>
          <a:p>
            <a:r>
              <a:rPr lang="en-US" sz="4000" b="1" i="0" dirty="0">
                <a:solidFill>
                  <a:srgbClr val="000000"/>
                </a:solidFill>
                <a:effectLst/>
                <a:latin typeface="system-ui"/>
              </a:rPr>
              <a:t>6 </a:t>
            </a:r>
            <a:r>
              <a:rPr lang="en-US" sz="4000" b="0" i="0" dirty="0">
                <a:solidFill>
                  <a:srgbClr val="000000"/>
                </a:solidFill>
                <a:effectLst/>
                <a:latin typeface="system-ui"/>
              </a:rPr>
              <a:t>What shall we say, then? Shall we go on sinning so that </a:t>
            </a:r>
            <a:r>
              <a:rPr lang="en-US" sz="4000" b="0" i="0" dirty="0">
                <a:solidFill>
                  <a:srgbClr val="00B050"/>
                </a:solidFill>
                <a:effectLst/>
                <a:latin typeface="system-ui"/>
              </a:rPr>
              <a:t>grace</a:t>
            </a:r>
            <a:r>
              <a:rPr lang="en-US" sz="4000" b="0" i="0" dirty="0">
                <a:solidFill>
                  <a:srgbClr val="000000"/>
                </a:solidFill>
                <a:effectLst/>
                <a:latin typeface="system-ui"/>
              </a:rPr>
              <a:t> may increase? </a:t>
            </a:r>
            <a:r>
              <a:rPr lang="en-US" sz="4000" b="1" i="0" baseline="30000" dirty="0">
                <a:solidFill>
                  <a:srgbClr val="000000"/>
                </a:solidFill>
                <a:effectLst/>
                <a:latin typeface="system-ui"/>
              </a:rPr>
              <a:t>2 </a:t>
            </a:r>
            <a:r>
              <a:rPr lang="en-US" sz="4000" b="0" i="0" dirty="0">
                <a:solidFill>
                  <a:srgbClr val="000000"/>
                </a:solidFill>
                <a:effectLst/>
                <a:latin typeface="system-ui"/>
              </a:rPr>
              <a:t>By no means! We are those who have died to sin; how can we live in it any longer? </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311B5EA1-D230-4575-AA15-7E2744A6190C}"/>
              </a:ext>
            </a:extLst>
          </p:cNvPr>
          <p:cNvSpPr txBox="1"/>
          <p:nvPr/>
        </p:nvSpPr>
        <p:spPr>
          <a:xfrm>
            <a:off x="1302544" y="4902941"/>
            <a:ext cx="9586912" cy="707886"/>
          </a:xfrm>
          <a:prstGeom prst="rect">
            <a:avLst/>
          </a:prstGeom>
          <a:noFill/>
        </p:spPr>
        <p:txBody>
          <a:bodyPr wrap="square">
            <a:spAutoFit/>
          </a:bodyPr>
          <a:lstStyle/>
          <a:p>
            <a:r>
              <a:rPr lang="en-US" sz="4000" b="1" i="0" dirty="0">
                <a:solidFill>
                  <a:srgbClr val="000000"/>
                </a:solidFill>
                <a:effectLst/>
                <a:latin typeface="system-ui"/>
              </a:rPr>
              <a:t>Unlimited Grace</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94293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2138D7-2D13-41BA-AA68-11E2BB0F59E3}"/>
              </a:ext>
            </a:extLst>
          </p:cNvPr>
          <p:cNvSpPr txBox="1"/>
          <p:nvPr/>
        </p:nvSpPr>
        <p:spPr>
          <a:xfrm>
            <a:off x="1200151" y="498217"/>
            <a:ext cx="9586912" cy="5016758"/>
          </a:xfrm>
          <a:prstGeom prst="rect">
            <a:avLst/>
          </a:prstGeom>
          <a:noFill/>
        </p:spPr>
        <p:txBody>
          <a:bodyPr wrap="square">
            <a:spAutoFit/>
          </a:bodyPr>
          <a:lstStyle/>
          <a:p>
            <a:r>
              <a:rPr lang="en-US" sz="4000" b="1" i="0" dirty="0">
                <a:solidFill>
                  <a:srgbClr val="000000"/>
                </a:solidFill>
                <a:effectLst/>
                <a:latin typeface="system-ui"/>
              </a:rPr>
              <a:t>6    </a:t>
            </a:r>
            <a:r>
              <a:rPr lang="en-US" sz="4000" b="1" i="0" baseline="30000" dirty="0">
                <a:solidFill>
                  <a:srgbClr val="000000"/>
                </a:solidFill>
                <a:effectLst/>
                <a:latin typeface="system-ui"/>
              </a:rPr>
              <a:t>15 </a:t>
            </a:r>
            <a:r>
              <a:rPr lang="en-US" sz="4000" b="0" i="0" dirty="0">
                <a:solidFill>
                  <a:srgbClr val="000000"/>
                </a:solidFill>
                <a:effectLst/>
                <a:latin typeface="system-ui"/>
              </a:rPr>
              <a:t>What then? Shall we sin because </a:t>
            </a:r>
            <a:r>
              <a:rPr lang="en-US" sz="4000" b="0" i="0" u="sng" dirty="0">
                <a:solidFill>
                  <a:srgbClr val="7030A0"/>
                </a:solidFill>
                <a:effectLst/>
                <a:latin typeface="system-ui"/>
              </a:rPr>
              <a:t>we are not under the law</a:t>
            </a:r>
            <a:r>
              <a:rPr lang="en-US" sz="4000" b="0" i="0" dirty="0">
                <a:solidFill>
                  <a:srgbClr val="7030A0"/>
                </a:solidFill>
                <a:effectLst/>
                <a:latin typeface="system-ui"/>
              </a:rPr>
              <a:t> </a:t>
            </a:r>
            <a:r>
              <a:rPr lang="en-US" sz="4000" b="0" i="0" dirty="0">
                <a:solidFill>
                  <a:srgbClr val="000000"/>
                </a:solidFill>
                <a:effectLst/>
                <a:latin typeface="system-ui"/>
              </a:rPr>
              <a:t>but </a:t>
            </a:r>
            <a:r>
              <a:rPr lang="en-US" sz="4000" b="0" i="0" dirty="0">
                <a:solidFill>
                  <a:srgbClr val="00B050"/>
                </a:solidFill>
                <a:effectLst/>
                <a:latin typeface="system-ui"/>
              </a:rPr>
              <a:t>under grace</a:t>
            </a:r>
            <a:r>
              <a:rPr lang="en-US" sz="4000" b="0" i="0" dirty="0">
                <a:solidFill>
                  <a:srgbClr val="000000"/>
                </a:solidFill>
                <a:effectLst/>
                <a:latin typeface="system-ui"/>
              </a:rPr>
              <a:t>? By no means! </a:t>
            </a:r>
            <a:r>
              <a:rPr lang="en-US" sz="4000" b="1" i="0" baseline="30000" dirty="0">
                <a:solidFill>
                  <a:srgbClr val="000000"/>
                </a:solidFill>
                <a:effectLst/>
                <a:latin typeface="system-ui"/>
              </a:rPr>
              <a:t>16 </a:t>
            </a:r>
            <a:r>
              <a:rPr lang="en-US" sz="4000" b="0" i="0" dirty="0">
                <a:solidFill>
                  <a:srgbClr val="000000"/>
                </a:solidFill>
                <a:effectLst/>
                <a:latin typeface="system-ui"/>
              </a:rPr>
              <a:t>Don’t you know that when you offer yourselves to someone as obedient slaves, you are slaves of the one you obey—whether you are slaves to sin, which leads to death, or to obedience, which leads to righteousness?</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4434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2138D7-2D13-41BA-AA68-11E2BB0F59E3}"/>
              </a:ext>
            </a:extLst>
          </p:cNvPr>
          <p:cNvSpPr txBox="1"/>
          <p:nvPr/>
        </p:nvSpPr>
        <p:spPr>
          <a:xfrm>
            <a:off x="1200151" y="498217"/>
            <a:ext cx="9586912" cy="3785652"/>
          </a:xfrm>
          <a:prstGeom prst="rect">
            <a:avLst/>
          </a:prstGeom>
          <a:noFill/>
        </p:spPr>
        <p:txBody>
          <a:bodyPr wrap="square">
            <a:spAutoFit/>
          </a:bodyPr>
          <a:lstStyle/>
          <a:p>
            <a:r>
              <a:rPr lang="en-US" sz="4000" b="1" i="0" dirty="0">
                <a:solidFill>
                  <a:srgbClr val="000000"/>
                </a:solidFill>
                <a:effectLst/>
                <a:latin typeface="system-ui"/>
              </a:rPr>
              <a:t>6    </a:t>
            </a:r>
            <a:r>
              <a:rPr lang="en-US" sz="4000" b="1" i="0" baseline="30000" dirty="0">
                <a:solidFill>
                  <a:srgbClr val="000000"/>
                </a:solidFill>
                <a:effectLst/>
                <a:latin typeface="system-ui"/>
              </a:rPr>
              <a:t>17 </a:t>
            </a:r>
            <a:r>
              <a:rPr lang="en-US" sz="4000" b="0" i="0" dirty="0">
                <a:solidFill>
                  <a:srgbClr val="000000"/>
                </a:solidFill>
                <a:effectLst/>
                <a:latin typeface="system-ui"/>
              </a:rPr>
              <a:t>But thanks be to God that, though you used to be slaves to sin, you have come to obey from your heart the pattern of teaching that has now claimed your allegiance. </a:t>
            </a:r>
            <a:r>
              <a:rPr lang="en-US" sz="4000" b="1" i="0" baseline="30000" dirty="0">
                <a:solidFill>
                  <a:srgbClr val="000000"/>
                </a:solidFill>
                <a:effectLst/>
                <a:latin typeface="system-ui"/>
              </a:rPr>
              <a:t>18 </a:t>
            </a:r>
            <a:r>
              <a:rPr lang="en-US" sz="4000" b="0" i="0" dirty="0">
                <a:solidFill>
                  <a:srgbClr val="000000"/>
                </a:solidFill>
                <a:effectLst/>
                <a:latin typeface="system-ui"/>
              </a:rPr>
              <a:t>You have been set free from sin and have become slaves to righteousness.</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1038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420328" y="338038"/>
            <a:ext cx="5675672" cy="71096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system-ui"/>
                <a:ea typeface="+mn-ea"/>
                <a:cs typeface="+mn-cs"/>
              </a:rPr>
              <a:t>Adam - Mankind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a:solidFill>
                  <a:srgbClr val="000000"/>
                </a:solidFill>
                <a:latin typeface="system-ui"/>
              </a:rPr>
              <a:t>	</a:t>
            </a:r>
            <a:r>
              <a:rPr lang="en-US" sz="2800" b="1" dirty="0">
                <a:solidFill>
                  <a:srgbClr val="000000"/>
                </a:solidFill>
                <a:latin typeface="system-ui"/>
              </a:rPr>
              <a:t>sinned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Spiritual Death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        </a:t>
            </a:r>
            <a:r>
              <a:rPr lang="en-US" sz="2800" b="1" dirty="0">
                <a:solidFill>
                  <a:srgbClr val="000000"/>
                </a:solidFill>
                <a:latin typeface="system-ui"/>
              </a:rPr>
              <a:t>sin separates from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         </a:t>
            </a:r>
            <a:r>
              <a:rPr lang="en-US" sz="2800" b="1" dirty="0">
                <a:solidFill>
                  <a:srgbClr val="000000"/>
                </a:solidFill>
                <a:latin typeface="system-ui"/>
              </a:rPr>
              <a:t>spiritual death condemnation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could not keep the LAW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sin results in God’s wrath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Dead in our Trespasses and Sins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Physical Death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Hopeless Messy World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Controlled by the prince of darkness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Adam is the archetype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4" name="TextBox 3">
            <a:extLst>
              <a:ext uri="{FF2B5EF4-FFF2-40B4-BE49-F238E27FC236}">
                <a16:creationId xmlns:a16="http://schemas.microsoft.com/office/drawing/2014/main" id="{12370383-9D5C-42A3-A503-D41ADFFBFB7F}"/>
              </a:ext>
            </a:extLst>
          </p:cNvPr>
          <p:cNvSpPr txBox="1"/>
          <p:nvPr/>
        </p:nvSpPr>
        <p:spPr>
          <a:xfrm>
            <a:off x="6096000" y="338038"/>
            <a:ext cx="5834063" cy="77867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system-ui"/>
                <a:ea typeface="+mn-ea"/>
                <a:cs typeface="+mn-cs"/>
              </a:rPr>
              <a:t>Christ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a:solidFill>
                  <a:srgbClr val="000000"/>
                </a:solidFill>
                <a:latin typeface="system-ui"/>
              </a:rPr>
              <a:t>	</a:t>
            </a:r>
            <a:r>
              <a:rPr lang="en-US" sz="2800" b="1" dirty="0">
                <a:solidFill>
                  <a:srgbClr val="000000"/>
                </a:solidFill>
                <a:latin typeface="system-ui"/>
              </a:rPr>
              <a:t>never sinned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a:t>
            </a:r>
            <a:r>
              <a:rPr lang="en-US" sz="2800" b="0" i="0" dirty="0">
                <a:solidFill>
                  <a:srgbClr val="000000"/>
                </a:solidFill>
                <a:effectLst/>
                <a:latin typeface="system-ui"/>
              </a:rPr>
              <a:t>one righteous act</a:t>
            </a: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Bringing  justification (18)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His Obedience Our Righteousness(19)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Alive in Christ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Eternal Life  (body and spirit)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Living an abundant life in a messy word</a:t>
            </a:r>
          </a:p>
          <a:p>
            <a:pPr>
              <a:defRPr/>
            </a:pPr>
            <a:r>
              <a:rPr lang="en-US" sz="2800" b="1" dirty="0">
                <a:solidFill>
                  <a:srgbClr val="000000"/>
                </a:solidFill>
                <a:latin typeface="system-ui"/>
              </a:rPr>
              <a:t>Christ  is the archetype of a child of God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prstClr val="black"/>
              </a:solidFill>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5" name="Arrow: Right 4">
            <a:extLst>
              <a:ext uri="{FF2B5EF4-FFF2-40B4-BE49-F238E27FC236}">
                <a16:creationId xmlns:a16="http://schemas.microsoft.com/office/drawing/2014/main" id="{184DC986-E408-42A6-8223-BFE641312A49}"/>
              </a:ext>
            </a:extLst>
          </p:cNvPr>
          <p:cNvSpPr/>
          <p:nvPr/>
        </p:nvSpPr>
        <p:spPr>
          <a:xfrm>
            <a:off x="5606796" y="3829050"/>
            <a:ext cx="978408" cy="370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3AC0E98A-DFA7-47B9-8192-D25C76345162}"/>
              </a:ext>
            </a:extLst>
          </p:cNvPr>
          <p:cNvSpPr/>
          <p:nvPr/>
        </p:nvSpPr>
        <p:spPr>
          <a:xfrm>
            <a:off x="5000625" y="4167104"/>
            <a:ext cx="1714499" cy="370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6935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3E1E24-8C34-4D68-92B1-0119B1F239C8}"/>
              </a:ext>
            </a:extLst>
          </p:cNvPr>
          <p:cNvSpPr txBox="1"/>
          <p:nvPr/>
        </p:nvSpPr>
        <p:spPr>
          <a:xfrm>
            <a:off x="420328" y="338038"/>
            <a:ext cx="5675672" cy="71096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system-ui"/>
                <a:ea typeface="+mn-ea"/>
                <a:cs typeface="+mn-cs"/>
              </a:rPr>
              <a:t>Adam - Mankind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a:solidFill>
                  <a:srgbClr val="000000"/>
                </a:solidFill>
                <a:latin typeface="system-ui"/>
              </a:rPr>
              <a:t>	</a:t>
            </a:r>
            <a:r>
              <a:rPr lang="en-US" sz="2800" b="1" dirty="0">
                <a:solidFill>
                  <a:srgbClr val="000000"/>
                </a:solidFill>
                <a:latin typeface="system-ui"/>
              </a:rPr>
              <a:t>sinned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Spiritual Death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        </a:t>
            </a:r>
            <a:r>
              <a:rPr lang="en-US" sz="2800" b="1" dirty="0">
                <a:solidFill>
                  <a:srgbClr val="000000"/>
                </a:solidFill>
                <a:latin typeface="system-ui"/>
              </a:rPr>
              <a:t>sin separates from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         </a:t>
            </a:r>
            <a:r>
              <a:rPr lang="en-US" sz="2800" b="1" dirty="0">
                <a:solidFill>
                  <a:srgbClr val="000000"/>
                </a:solidFill>
                <a:latin typeface="system-ui"/>
              </a:rPr>
              <a:t>spiritual death condemnation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could not keep the LAW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sin results in God’s wrath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Dead in our Trespasses and Sins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Physical Death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Hopeless Messy World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Controlled by the prince of darkness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Adam is the archetype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4" name="TextBox 3">
            <a:extLst>
              <a:ext uri="{FF2B5EF4-FFF2-40B4-BE49-F238E27FC236}">
                <a16:creationId xmlns:a16="http://schemas.microsoft.com/office/drawing/2014/main" id="{12370383-9D5C-42A3-A503-D41ADFFBFB7F}"/>
              </a:ext>
            </a:extLst>
          </p:cNvPr>
          <p:cNvSpPr txBox="1"/>
          <p:nvPr/>
        </p:nvSpPr>
        <p:spPr>
          <a:xfrm>
            <a:off x="6096000" y="338038"/>
            <a:ext cx="5834063" cy="77867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system-ui"/>
                <a:ea typeface="+mn-ea"/>
                <a:cs typeface="+mn-cs"/>
              </a:rPr>
              <a:t>Christ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a:solidFill>
                  <a:srgbClr val="000000"/>
                </a:solidFill>
                <a:latin typeface="system-ui"/>
              </a:rPr>
              <a:t>	</a:t>
            </a:r>
            <a:r>
              <a:rPr lang="en-US" sz="2800" b="1" dirty="0">
                <a:solidFill>
                  <a:srgbClr val="000000"/>
                </a:solidFill>
                <a:latin typeface="system-ui"/>
              </a:rPr>
              <a:t>never sinned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a:t>
            </a:r>
            <a:r>
              <a:rPr lang="en-US" sz="2800" b="0" i="0" dirty="0">
                <a:solidFill>
                  <a:srgbClr val="000000"/>
                </a:solidFill>
                <a:effectLst/>
                <a:latin typeface="system-ui"/>
              </a:rPr>
              <a:t>one righteous act</a:t>
            </a: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system-ui"/>
                <a:ea typeface="+mn-ea"/>
                <a:cs typeface="+mn-cs"/>
              </a:rPr>
              <a:t>Bringing  justification (18)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His Obedience Our Righteousness(19)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Alive in Christ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          Eternal Life  (body and spirit)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srgbClr val="000000"/>
              </a:solidFill>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system-ui"/>
              </a:rPr>
              <a:t>Living an abundant life in a messy word</a:t>
            </a:r>
          </a:p>
          <a:p>
            <a:pPr>
              <a:defRPr/>
            </a:pPr>
            <a:r>
              <a:rPr lang="en-US" sz="2800" b="1" dirty="0">
                <a:solidFill>
                  <a:srgbClr val="000000"/>
                </a:solidFill>
                <a:latin typeface="system-ui"/>
              </a:rPr>
              <a:t>Christ  is the archetype of a child of God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prstClr val="black"/>
              </a:solidFill>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5" name="Arrow: Right 4">
            <a:extLst>
              <a:ext uri="{FF2B5EF4-FFF2-40B4-BE49-F238E27FC236}">
                <a16:creationId xmlns:a16="http://schemas.microsoft.com/office/drawing/2014/main" id="{184DC986-E408-42A6-8223-BFE641312A49}"/>
              </a:ext>
            </a:extLst>
          </p:cNvPr>
          <p:cNvSpPr/>
          <p:nvPr/>
        </p:nvSpPr>
        <p:spPr>
          <a:xfrm>
            <a:off x="5606796" y="3829050"/>
            <a:ext cx="978408" cy="370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3AC0E98A-DFA7-47B9-8192-D25C76345162}"/>
              </a:ext>
            </a:extLst>
          </p:cNvPr>
          <p:cNvSpPr/>
          <p:nvPr/>
        </p:nvSpPr>
        <p:spPr>
          <a:xfrm>
            <a:off x="5000625" y="4167104"/>
            <a:ext cx="1714499" cy="370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339DFA5-8426-4EF7-AB9B-8F459A2BA1A6}"/>
              </a:ext>
            </a:extLst>
          </p:cNvPr>
          <p:cNvSpPr txBox="1"/>
          <p:nvPr/>
        </p:nvSpPr>
        <p:spPr>
          <a:xfrm rot="19875546">
            <a:off x="1440128" y="3236079"/>
            <a:ext cx="2980431" cy="1862048"/>
          </a:xfrm>
          <a:prstGeom prst="rect">
            <a:avLst/>
          </a:prstGeom>
          <a:noFill/>
        </p:spPr>
        <p:txBody>
          <a:bodyPr wrap="none" rtlCol="0">
            <a:spAutoFit/>
          </a:bodyPr>
          <a:lstStyle/>
          <a:p>
            <a:r>
              <a:rPr lang="en-US" sz="11500" b="1" dirty="0">
                <a:solidFill>
                  <a:srgbClr val="7030A0"/>
                </a:solidFill>
              </a:rPr>
              <a:t>LAW</a:t>
            </a:r>
          </a:p>
        </p:txBody>
      </p:sp>
      <p:sp>
        <p:nvSpPr>
          <p:cNvPr id="7" name="TextBox 6">
            <a:extLst>
              <a:ext uri="{FF2B5EF4-FFF2-40B4-BE49-F238E27FC236}">
                <a16:creationId xmlns:a16="http://schemas.microsoft.com/office/drawing/2014/main" id="{A2933467-EAA6-4F90-9829-39ED34FC7586}"/>
              </a:ext>
            </a:extLst>
          </p:cNvPr>
          <p:cNvSpPr txBox="1"/>
          <p:nvPr/>
        </p:nvSpPr>
        <p:spPr>
          <a:xfrm rot="19875546">
            <a:off x="6321806" y="2659816"/>
            <a:ext cx="3702937" cy="1862048"/>
          </a:xfrm>
          <a:prstGeom prst="rect">
            <a:avLst/>
          </a:prstGeom>
          <a:noFill/>
        </p:spPr>
        <p:txBody>
          <a:bodyPr wrap="none" rtlCol="0">
            <a:spAutoFit/>
          </a:bodyPr>
          <a:lstStyle/>
          <a:p>
            <a:r>
              <a:rPr lang="en-US" sz="11500" b="1" dirty="0">
                <a:solidFill>
                  <a:schemeClr val="accent6">
                    <a:lumMod val="75000"/>
                  </a:schemeClr>
                </a:solidFill>
              </a:rPr>
              <a:t>Grace</a:t>
            </a:r>
          </a:p>
        </p:txBody>
      </p:sp>
    </p:spTree>
    <p:extLst>
      <p:ext uri="{BB962C8B-B14F-4D97-AF65-F5344CB8AC3E}">
        <p14:creationId xmlns:p14="http://schemas.microsoft.com/office/powerpoint/2010/main" val="906537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3170</TotalTime>
  <Words>1280</Words>
  <Application>Microsoft Office PowerPoint</Application>
  <PresentationFormat>Widescreen</PresentationFormat>
  <Paragraphs>123</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Weldon Beardain</dc:creator>
  <cp:lastModifiedBy>Weldon Beardain</cp:lastModifiedBy>
  <cp:revision>68</cp:revision>
  <dcterms:created xsi:type="dcterms:W3CDTF">2021-11-04T01:04:06Z</dcterms:created>
  <dcterms:modified xsi:type="dcterms:W3CDTF">2022-12-13T00:55:29Z</dcterms:modified>
</cp:coreProperties>
</file>