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451" r:id="rId2"/>
    <p:sldId id="452" r:id="rId3"/>
    <p:sldId id="480" r:id="rId4"/>
    <p:sldId id="481" r:id="rId5"/>
    <p:sldId id="482" r:id="rId6"/>
    <p:sldId id="483" r:id="rId7"/>
    <p:sldId id="458" r:id="rId8"/>
    <p:sldId id="457" r:id="rId9"/>
    <p:sldId id="453" r:id="rId10"/>
    <p:sldId id="475" r:id="rId11"/>
    <p:sldId id="476" r:id="rId12"/>
    <p:sldId id="477" r:id="rId13"/>
    <p:sldId id="478" r:id="rId14"/>
    <p:sldId id="479" r:id="rId15"/>
    <p:sldId id="454" r:id="rId16"/>
    <p:sldId id="455" r:id="rId17"/>
    <p:sldId id="456" r:id="rId18"/>
    <p:sldId id="459" r:id="rId19"/>
    <p:sldId id="460" r:id="rId20"/>
    <p:sldId id="461" r:id="rId21"/>
    <p:sldId id="462" r:id="rId22"/>
    <p:sldId id="463" r:id="rId23"/>
    <p:sldId id="464" r:id="rId24"/>
    <p:sldId id="465" r:id="rId25"/>
    <p:sldId id="466" r:id="rId26"/>
    <p:sldId id="472" r:id="rId27"/>
    <p:sldId id="474" r:id="rId28"/>
    <p:sldId id="473" r:id="rId29"/>
    <p:sldId id="467" r:id="rId30"/>
    <p:sldId id="468" r:id="rId31"/>
    <p:sldId id="469" r:id="rId32"/>
    <p:sldId id="470" r:id="rId33"/>
    <p:sldId id="47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65" autoAdjust="0"/>
    <p:restoredTop sz="86245" autoAdjust="0"/>
  </p:normalViewPr>
  <p:slideViewPr>
    <p:cSldViewPr snapToGrid="0">
      <p:cViewPr varScale="1">
        <p:scale>
          <a:sx n="54" d="100"/>
          <a:sy n="54" d="100"/>
        </p:scale>
        <p:origin x="92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B5F71-D344-4449-83FE-8ED35D37A93C}" type="datetimeFigureOut">
              <a:rPr lang="en-US" smtClean="0"/>
              <a:t>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1D9A3-0014-4ED9-837C-94109E9D67F4}" type="slidenum">
              <a:rPr lang="en-US" smtClean="0"/>
              <a:t>‹#›</a:t>
            </a:fld>
            <a:endParaRPr lang="en-US"/>
          </a:p>
        </p:txBody>
      </p:sp>
    </p:spTree>
    <p:extLst>
      <p:ext uri="{BB962C8B-B14F-4D97-AF65-F5344CB8AC3E}">
        <p14:creationId xmlns:p14="http://schemas.microsoft.com/office/powerpoint/2010/main" val="4071789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2/5/2025</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64870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2195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9106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38200" y="365126"/>
            <a:ext cx="10515600" cy="75697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320655"/>
            <a:ext cx="10515600" cy="4860689"/>
          </a:xfrm>
        </p:spPr>
        <p:txBody>
          <a:bodyPr>
            <a:normAutofit/>
          </a:bodyPr>
          <a:lstStyle>
            <a:lvl1pPr>
              <a:defRPr sz="3600">
                <a:latin typeface="Aptos" panose="020B0004020202020204" pitchFamily="34" charset="0"/>
              </a:defRPr>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537754" y="1122099"/>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accent1">
              <a:lumMod val="40000"/>
              <a:lumOff val="60000"/>
            </a:schemeClr>
          </a:solidFill>
          <a:ln w="38100" cap="rnd">
            <a:solidFill>
              <a:schemeClr val="accent1">
                <a:lumMod val="60000"/>
                <a:lumOff val="40000"/>
              </a:schemeClr>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2764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3600">
                <a:solidFill>
                  <a:schemeClr val="tx1">
                    <a:tint val="75000"/>
                  </a:schemeClr>
                </a:solidFill>
                <a:latin typeface="Aptos" panose="020B00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61257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6292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5521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7166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78636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936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2/5/2025</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54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2/5/2025</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519706590"/>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beardain@gmail.com" TargetMode="External"/><Relationship Id="rId2" Type="http://schemas.openxmlformats.org/officeDocument/2006/relationships/hyperlink" Target="https://www.weldonbeardain.website/galatians/"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biblegateway.com/passage/?search=Lam%20%203&amp;version=RSV#fen-RSV-20376b"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biblegateway.com/passage/?search=Colossians%203&amp;version=NIV#fen-NIV-29524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0655C-254E-C1E7-8049-EE32EC0133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600440-6397-8A8C-E50C-77606D8EA05A}"/>
              </a:ext>
            </a:extLst>
          </p:cNvPr>
          <p:cNvSpPr>
            <a:spLocks noGrp="1"/>
          </p:cNvSpPr>
          <p:nvPr>
            <p:ph type="title"/>
          </p:nvPr>
        </p:nvSpPr>
        <p:spPr>
          <a:xfrm>
            <a:off x="838200" y="365126"/>
            <a:ext cx="10515600" cy="828244"/>
          </a:xfrm>
        </p:spPr>
        <p:txBody>
          <a:bodyPr/>
          <a:lstStyle/>
          <a:p>
            <a:pPr algn="ctr"/>
            <a:r>
              <a:rPr lang="en-US" sz="4800" dirty="0"/>
              <a:t>Class Slides / notes</a:t>
            </a:r>
            <a:endParaRPr lang="en-US" dirty="0"/>
          </a:p>
        </p:txBody>
      </p:sp>
      <p:sp>
        <p:nvSpPr>
          <p:cNvPr id="3" name="Content Placeholder 2">
            <a:extLst>
              <a:ext uri="{FF2B5EF4-FFF2-40B4-BE49-F238E27FC236}">
                <a16:creationId xmlns:a16="http://schemas.microsoft.com/office/drawing/2014/main" id="{E30F8F32-A10E-BBBF-F452-20C51B757CE7}"/>
              </a:ext>
            </a:extLst>
          </p:cNvPr>
          <p:cNvSpPr>
            <a:spLocks noGrp="1"/>
          </p:cNvSpPr>
          <p:nvPr>
            <p:ph idx="1"/>
          </p:nvPr>
        </p:nvSpPr>
        <p:spPr>
          <a:xfrm>
            <a:off x="838199" y="1320655"/>
            <a:ext cx="11497235" cy="4860689"/>
          </a:xfrm>
        </p:spPr>
        <p:txBody>
          <a:bodyPr>
            <a:noAutofit/>
          </a:bodyPr>
          <a:lstStyle/>
          <a:p>
            <a:pPr marL="0" indent="0" algn="ctr">
              <a:buNone/>
            </a:pPr>
            <a:r>
              <a:rPr lang="en-US" sz="4000" dirty="0">
                <a:effectLst/>
                <a:latin typeface="Aptos" panose="020B0004020202020204" pitchFamily="34" charset="0"/>
                <a:ea typeface="Aptos" panose="020B0004020202020204" pitchFamily="34" charset="0"/>
                <a:cs typeface="Times New Roman" panose="02020603050405020304" pitchFamily="18" charset="0"/>
              </a:rPr>
              <a:t> </a:t>
            </a:r>
            <a:r>
              <a:rPr lang="en-US" sz="40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https://www.weldonbeardain.website/galatians/</a:t>
            </a:r>
            <a:endParaRPr lang="en-US" sz="40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4000" b="0" i="0" u="sng" dirty="0">
                <a:solidFill>
                  <a:srgbClr val="467886"/>
                </a:solidFill>
                <a:cs typeface="Times New Roman" panose="02020603050405020304" pitchFamily="18" charset="0"/>
              </a:rPr>
              <a:t>Comments Questions</a:t>
            </a:r>
          </a:p>
          <a:p>
            <a:pPr marL="0" indent="0">
              <a:buNone/>
            </a:pPr>
            <a:r>
              <a:rPr lang="en-US" sz="4000" u="sng" dirty="0">
                <a:solidFill>
                  <a:srgbClr val="467886"/>
                </a:solidFill>
                <a:cs typeface="Times New Roman" panose="02020603050405020304" pitchFamily="18" charset="0"/>
                <a:hlinkClick r:id="rId3"/>
              </a:rPr>
              <a:t>wbeardain@gmail.com</a:t>
            </a:r>
            <a:r>
              <a:rPr lang="en-US" sz="4000" u="sng" dirty="0">
                <a:solidFill>
                  <a:srgbClr val="467886"/>
                </a:solidFill>
                <a:cs typeface="Times New Roman" panose="02020603050405020304" pitchFamily="18" charset="0"/>
              </a:rPr>
              <a:t>     </a:t>
            </a:r>
          </a:p>
          <a:p>
            <a:pPr marL="0" indent="0">
              <a:buNone/>
            </a:pPr>
            <a:r>
              <a:rPr lang="en-US" sz="4000" dirty="0">
                <a:cs typeface="Times New Roman" panose="02020603050405020304" pitchFamily="18" charset="0"/>
              </a:rPr>
              <a:t>This email and ALL other contact is intermittent</a:t>
            </a:r>
          </a:p>
          <a:p>
            <a:pPr marL="0" indent="0">
              <a:buNone/>
            </a:pPr>
            <a:r>
              <a:rPr lang="en-US" sz="4000" b="0" i="0" u="sng" dirty="0">
                <a:cs typeface="Times New Roman" panose="02020603050405020304" pitchFamily="18" charset="0"/>
              </a:rPr>
              <a:t>Text first identify /  call 903-624-2827</a:t>
            </a:r>
          </a:p>
          <a:p>
            <a:pPr marL="0" indent="0">
              <a:buNone/>
            </a:pPr>
            <a:r>
              <a:rPr lang="en-US" sz="4000" u="sng" dirty="0">
                <a:cs typeface="Times New Roman" panose="02020603050405020304" pitchFamily="18" charset="0"/>
              </a:rPr>
              <a:t>I am NOT a connected person .  It can take days for a response.  Call Kathy. For a quick response. </a:t>
            </a:r>
            <a:endParaRPr lang="en-US" sz="4000" b="0" i="0" u="sng" dirty="0">
              <a:cs typeface="Times New Roman" panose="02020603050405020304" pitchFamily="18" charset="0"/>
            </a:endParaRPr>
          </a:p>
          <a:p>
            <a:pPr marL="0" indent="0">
              <a:buNone/>
            </a:pPr>
            <a:endParaRPr lang="en-US" sz="4000" b="0" i="0" dirty="0">
              <a:solidFill>
                <a:srgbClr val="000000"/>
              </a:solidFill>
              <a:effectLst/>
              <a:latin typeface="system-ui"/>
            </a:endParaRPr>
          </a:p>
        </p:txBody>
      </p:sp>
      <p:pic>
        <p:nvPicPr>
          <p:cNvPr id="5" name="Picture 4" descr="Isolated twigs and flowers on a white surface">
            <a:extLst>
              <a:ext uri="{FF2B5EF4-FFF2-40B4-BE49-F238E27FC236}">
                <a16:creationId xmlns:a16="http://schemas.microsoft.com/office/drawing/2014/main" id="{49A4EFA3-3FE5-499E-8E6A-5CF88DF9EEBE}"/>
              </a:ext>
            </a:extLst>
          </p:cNvPr>
          <p:cNvPicPr>
            <a:picLocks noChangeAspect="1"/>
          </p:cNvPicPr>
          <p:nvPr/>
        </p:nvPicPr>
        <p:blipFill>
          <a:blip r:embed="rId4"/>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4289860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AE27D-AE30-B245-434A-E31410B434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60FFFB-ABD7-A4FA-4E96-E8525A596AEE}"/>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A1328822-D7F1-2F3B-E1AE-1AD1E65363F6}"/>
              </a:ext>
            </a:extLst>
          </p:cNvPr>
          <p:cNvSpPr>
            <a:spLocks noGrp="1"/>
          </p:cNvSpPr>
          <p:nvPr>
            <p:ph idx="1"/>
          </p:nvPr>
        </p:nvSpPr>
        <p:spPr>
          <a:xfrm>
            <a:off x="838199" y="1320655"/>
            <a:ext cx="11497235" cy="4860689"/>
          </a:xfrm>
        </p:spPr>
        <p:txBody>
          <a:bodyPr>
            <a:noAutofit/>
          </a:bodyPr>
          <a:lstStyle/>
          <a:p>
            <a:pPr marL="0" indent="0">
              <a:buNone/>
            </a:pPr>
            <a:r>
              <a:rPr lang="en-US" b="1" i="0" dirty="0">
                <a:solidFill>
                  <a:srgbClr val="000000"/>
                </a:solidFill>
                <a:effectLst/>
              </a:rPr>
              <a:t>5 </a:t>
            </a:r>
            <a:r>
              <a:rPr lang="en-US" b="0" i="0" dirty="0">
                <a:solidFill>
                  <a:srgbClr val="000000"/>
                </a:solidFill>
                <a:effectLst/>
              </a:rPr>
              <a:t>It is for freedom that Christ has set us free. </a:t>
            </a:r>
            <a:r>
              <a:rPr lang="en-US" b="0" i="0" u="sng" dirty="0">
                <a:solidFill>
                  <a:srgbClr val="000000"/>
                </a:solidFill>
                <a:effectLst/>
              </a:rPr>
              <a:t>Stand firm</a:t>
            </a:r>
            <a:r>
              <a:rPr lang="en-US" b="0" i="0" dirty="0">
                <a:solidFill>
                  <a:srgbClr val="000000"/>
                </a:solidFill>
                <a:effectLst/>
              </a:rPr>
              <a:t>, then, and do not let yourselves be burdened again</a:t>
            </a:r>
          </a:p>
        </p:txBody>
      </p:sp>
      <p:pic>
        <p:nvPicPr>
          <p:cNvPr id="5" name="Picture 4" descr="Isolated twigs and flowers on a white surface">
            <a:extLst>
              <a:ext uri="{FF2B5EF4-FFF2-40B4-BE49-F238E27FC236}">
                <a16:creationId xmlns:a16="http://schemas.microsoft.com/office/drawing/2014/main" id="{235C7053-2F35-5E30-B20B-BF2AF965347F}"/>
              </a:ext>
            </a:extLst>
          </p:cNvPr>
          <p:cNvPicPr>
            <a:picLocks noChangeAspect="1"/>
          </p:cNvPicPr>
          <p:nvPr/>
        </p:nvPicPr>
        <p:blipFill>
          <a:blip r:embed="rId2"/>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1970459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0448C-C4E4-7473-ECEC-233826FF73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61B81A-0953-3AF7-DD57-DFE255EBBFA8}"/>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AF228922-2310-9EFC-3981-1648CA380F81}"/>
              </a:ext>
            </a:extLst>
          </p:cNvPr>
          <p:cNvSpPr>
            <a:spLocks noGrp="1"/>
          </p:cNvSpPr>
          <p:nvPr>
            <p:ph idx="1"/>
          </p:nvPr>
        </p:nvSpPr>
        <p:spPr>
          <a:xfrm>
            <a:off x="838200" y="1413464"/>
            <a:ext cx="11497235" cy="4860689"/>
          </a:xfrm>
        </p:spPr>
        <p:txBody>
          <a:bodyPr>
            <a:noAutofit/>
          </a:bodyPr>
          <a:lstStyle/>
          <a:p>
            <a:pPr marL="0" indent="0">
              <a:buNone/>
            </a:pPr>
            <a:r>
              <a:rPr lang="en-US" b="1" i="0" dirty="0">
                <a:solidFill>
                  <a:srgbClr val="000000"/>
                </a:solidFill>
                <a:effectLst/>
              </a:rPr>
              <a:t>NIV</a:t>
            </a:r>
          </a:p>
          <a:p>
            <a:pPr marL="0" indent="0">
              <a:buNone/>
            </a:pPr>
            <a:r>
              <a:rPr lang="en-US" b="1" i="0" dirty="0">
                <a:solidFill>
                  <a:srgbClr val="000000"/>
                </a:solidFill>
                <a:effectLst/>
              </a:rPr>
              <a:t>5 </a:t>
            </a:r>
            <a:r>
              <a:rPr lang="en-US" b="0" i="0" dirty="0">
                <a:solidFill>
                  <a:srgbClr val="000000"/>
                </a:solidFill>
                <a:effectLst/>
              </a:rPr>
              <a:t>It is for freedom that Christ has set us free</a:t>
            </a:r>
            <a:r>
              <a:rPr lang="en-US" b="1" i="0" dirty="0">
                <a:solidFill>
                  <a:srgbClr val="000000"/>
                </a:solidFill>
                <a:effectLst/>
              </a:rPr>
              <a:t>. </a:t>
            </a:r>
            <a:r>
              <a:rPr lang="en-US" b="1" i="0" u="sng" dirty="0">
                <a:solidFill>
                  <a:srgbClr val="000000"/>
                </a:solidFill>
                <a:effectLst/>
              </a:rPr>
              <a:t>Stand firm</a:t>
            </a:r>
            <a:r>
              <a:rPr lang="en-US" b="0" i="0" dirty="0">
                <a:solidFill>
                  <a:srgbClr val="000000"/>
                </a:solidFill>
                <a:effectLst/>
              </a:rPr>
              <a:t>, then, and do not let yourselves be burdened again</a:t>
            </a:r>
          </a:p>
          <a:p>
            <a:pPr marL="0" indent="0">
              <a:buNone/>
            </a:pPr>
            <a:r>
              <a:rPr lang="en-US" b="1" i="0" dirty="0">
                <a:solidFill>
                  <a:srgbClr val="000000"/>
                </a:solidFill>
                <a:effectLst/>
                <a:latin typeface="system-ui"/>
              </a:rPr>
              <a:t>KJV </a:t>
            </a:r>
            <a:br>
              <a:rPr lang="en-US" b="1" i="0" dirty="0">
                <a:solidFill>
                  <a:srgbClr val="000000"/>
                </a:solidFill>
                <a:effectLst/>
                <a:latin typeface="system-ui"/>
              </a:rPr>
            </a:br>
            <a:r>
              <a:rPr lang="en-US" b="1" i="0" u="sng" dirty="0">
                <a:solidFill>
                  <a:srgbClr val="000000"/>
                </a:solidFill>
                <a:effectLst/>
                <a:latin typeface="system-ui"/>
              </a:rPr>
              <a:t>Stand fast </a:t>
            </a:r>
            <a:r>
              <a:rPr lang="en-US" b="0" i="0" dirty="0">
                <a:solidFill>
                  <a:srgbClr val="000000"/>
                </a:solidFill>
                <a:effectLst/>
                <a:latin typeface="system-ui"/>
              </a:rPr>
              <a:t>therefore in the liberty wherewith Christ hath made us free, and be not entangled again with the yoke of bondage.</a:t>
            </a:r>
            <a:endParaRPr lang="en-US" dirty="0">
              <a:solidFill>
                <a:srgbClr val="000000"/>
              </a:solidFill>
            </a:endParaRPr>
          </a:p>
          <a:p>
            <a:pPr marL="0" indent="0">
              <a:buNone/>
            </a:pPr>
            <a:r>
              <a:rPr lang="en-US" b="1" i="0" u="sng" dirty="0">
                <a:solidFill>
                  <a:srgbClr val="000000"/>
                </a:solidFill>
                <a:effectLst/>
              </a:rPr>
              <a:t>Stand fast in the Gospel </a:t>
            </a:r>
          </a:p>
        </p:txBody>
      </p:sp>
      <p:pic>
        <p:nvPicPr>
          <p:cNvPr id="5" name="Picture 4" descr="Isolated twigs and flowers on a white surface">
            <a:extLst>
              <a:ext uri="{FF2B5EF4-FFF2-40B4-BE49-F238E27FC236}">
                <a16:creationId xmlns:a16="http://schemas.microsoft.com/office/drawing/2014/main" id="{9A4009A8-4C87-52BF-8E2E-A0182BC535A3}"/>
              </a:ext>
            </a:extLst>
          </p:cNvPr>
          <p:cNvPicPr>
            <a:picLocks noChangeAspect="1"/>
          </p:cNvPicPr>
          <p:nvPr/>
        </p:nvPicPr>
        <p:blipFill>
          <a:blip r:embed="rId2"/>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2701987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661BC-AD79-6D2A-92E1-C151A1E2E9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37BDB6-91D3-E412-F7F9-0E13448FB75D}"/>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B9653E4B-FA57-15D2-BBBF-0071EDEF4ED1}"/>
              </a:ext>
            </a:extLst>
          </p:cNvPr>
          <p:cNvSpPr>
            <a:spLocks noGrp="1"/>
          </p:cNvSpPr>
          <p:nvPr>
            <p:ph idx="1"/>
          </p:nvPr>
        </p:nvSpPr>
        <p:spPr>
          <a:xfrm>
            <a:off x="838200" y="1413464"/>
            <a:ext cx="11497235" cy="4860689"/>
          </a:xfrm>
        </p:spPr>
        <p:txBody>
          <a:bodyPr>
            <a:noAutofit/>
          </a:bodyPr>
          <a:lstStyle/>
          <a:p>
            <a:pPr marL="0" indent="0">
              <a:buNone/>
            </a:pPr>
            <a:r>
              <a:rPr lang="en-US" b="1" i="0" u="sng" dirty="0">
                <a:solidFill>
                  <a:srgbClr val="000000"/>
                </a:solidFill>
                <a:effectLst/>
              </a:rPr>
              <a:t>Stand fast in the Gospel </a:t>
            </a:r>
          </a:p>
          <a:p>
            <a:pPr marL="0" indent="0">
              <a:buNone/>
            </a:pPr>
            <a:endParaRPr lang="en-US" b="1" u="sng" dirty="0">
              <a:solidFill>
                <a:srgbClr val="000000"/>
              </a:solidFill>
            </a:endParaRPr>
          </a:p>
          <a:p>
            <a:pPr marL="0" indent="0">
              <a:buNone/>
            </a:pPr>
            <a:endParaRPr lang="en-US" b="1" i="0" u="sng" dirty="0">
              <a:solidFill>
                <a:srgbClr val="000000"/>
              </a:solidFill>
              <a:effectLst/>
            </a:endParaRPr>
          </a:p>
          <a:p>
            <a:pPr marL="0" indent="0">
              <a:buNone/>
            </a:pPr>
            <a:r>
              <a:rPr lang="en-US" b="1" i="1" dirty="0">
                <a:solidFill>
                  <a:srgbClr val="000000"/>
                </a:solidFill>
              </a:rPr>
              <a:t>“</a:t>
            </a:r>
            <a:r>
              <a:rPr lang="en-US" sz="4800" b="1" i="1" dirty="0">
                <a:solidFill>
                  <a:srgbClr val="000000"/>
                </a:solidFill>
              </a:rPr>
              <a:t>I have decided to follow Jesus</a:t>
            </a:r>
          </a:p>
          <a:p>
            <a:pPr marL="0" indent="0">
              <a:buNone/>
            </a:pPr>
            <a:r>
              <a:rPr lang="en-US" sz="4800" b="1" i="1" dirty="0">
                <a:solidFill>
                  <a:srgbClr val="000000"/>
                </a:solidFill>
              </a:rPr>
              <a:t>No turning back”</a:t>
            </a:r>
          </a:p>
          <a:p>
            <a:pPr marL="0" indent="0">
              <a:buNone/>
            </a:pPr>
            <a:endParaRPr lang="en-US" b="1"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0B8DC47D-D5AE-1710-9395-6AC90E92266D}"/>
              </a:ext>
            </a:extLst>
          </p:cNvPr>
          <p:cNvPicPr>
            <a:picLocks noChangeAspect="1"/>
          </p:cNvPicPr>
          <p:nvPr/>
        </p:nvPicPr>
        <p:blipFill>
          <a:blip r:embed="rId2"/>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3055736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22B1F-5D8C-270F-6810-41D820B76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C7830F-1833-F72C-84CC-9B47B9BA5257}"/>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57064D28-0A4B-94F4-8453-C6DAC5F98E53}"/>
              </a:ext>
            </a:extLst>
          </p:cNvPr>
          <p:cNvSpPr>
            <a:spLocks noGrp="1"/>
          </p:cNvSpPr>
          <p:nvPr>
            <p:ph idx="1"/>
          </p:nvPr>
        </p:nvSpPr>
        <p:spPr>
          <a:xfrm>
            <a:off x="838200" y="1413464"/>
            <a:ext cx="11497235" cy="4860689"/>
          </a:xfrm>
        </p:spPr>
        <p:txBody>
          <a:bodyPr>
            <a:noAutofit/>
          </a:bodyPr>
          <a:lstStyle/>
          <a:p>
            <a:pPr marL="0" indent="0">
              <a:buNone/>
            </a:pPr>
            <a:r>
              <a:rPr lang="en-US" b="1" i="0" u="sng" dirty="0">
                <a:solidFill>
                  <a:srgbClr val="000000"/>
                </a:solidFill>
                <a:effectLst/>
              </a:rPr>
              <a:t>Model of being steadfast </a:t>
            </a:r>
            <a:endParaRPr lang="en-US" b="1" u="sng" dirty="0">
              <a:solidFill>
                <a:srgbClr val="000000"/>
              </a:solidFill>
            </a:endParaRPr>
          </a:p>
          <a:p>
            <a:pPr marL="0" indent="0">
              <a:buNone/>
            </a:pPr>
            <a:r>
              <a:rPr lang="en-US" b="1" i="0" u="sng" dirty="0" err="1">
                <a:solidFill>
                  <a:srgbClr val="000000"/>
                </a:solidFill>
                <a:effectLst/>
              </a:rPr>
              <a:t>Lamatations</a:t>
            </a:r>
            <a:r>
              <a:rPr lang="en-US" b="1" i="0" u="sng" dirty="0">
                <a:solidFill>
                  <a:srgbClr val="000000"/>
                </a:solidFill>
                <a:effectLst/>
              </a:rPr>
              <a:t> 3:22 (RSV)</a:t>
            </a:r>
          </a:p>
          <a:p>
            <a:pPr marL="0" indent="0">
              <a:buNone/>
            </a:pPr>
            <a:r>
              <a:rPr lang="en-US" b="1" i="0" baseline="30000" dirty="0">
                <a:solidFill>
                  <a:srgbClr val="000000"/>
                </a:solidFill>
                <a:effectLst/>
                <a:latin typeface="system-ui"/>
              </a:rPr>
              <a:t>22 </a:t>
            </a:r>
            <a:r>
              <a:rPr lang="en-US" b="0" i="0" dirty="0">
                <a:solidFill>
                  <a:srgbClr val="000000"/>
                </a:solidFill>
                <a:effectLst/>
                <a:latin typeface="system-ui"/>
              </a:rPr>
              <a:t>The steadfast love of the </a:t>
            </a:r>
            <a:r>
              <a:rPr lang="en-US" b="0" i="0" cap="small" dirty="0">
                <a:solidFill>
                  <a:srgbClr val="000000"/>
                </a:solidFill>
                <a:effectLst/>
                <a:latin typeface="system-ui"/>
              </a:rPr>
              <a:t>Lord</a:t>
            </a:r>
            <a:r>
              <a:rPr lang="en-US" b="0" i="0" dirty="0">
                <a:solidFill>
                  <a:srgbClr val="000000"/>
                </a:solidFill>
                <a:effectLst/>
                <a:latin typeface="system-ui"/>
              </a:rPr>
              <a:t> never ceases,</a:t>
            </a:r>
            <a:r>
              <a:rPr lang="en-US" b="0" i="0" baseline="30000" dirty="0">
                <a:solidFill>
                  <a:srgbClr val="000000"/>
                </a:solidFill>
                <a:effectLst/>
                <a:latin typeface="system-ui"/>
              </a:rPr>
              <a:t>[</a:t>
            </a:r>
            <a:r>
              <a:rPr lang="en-US" b="0" i="0" baseline="30000" dirty="0">
                <a:solidFill>
                  <a:srgbClr val="4A4A4A"/>
                </a:solidFill>
                <a:effectLst/>
                <a:latin typeface="system-ui"/>
                <a:hlinkClick r:id="rId2" tooltip="See footnote b"/>
              </a:rPr>
              <a:t>b</a:t>
            </a:r>
            <a:r>
              <a:rPr lang="en-US" b="0" i="0" baseline="30000" dirty="0">
                <a:solidFill>
                  <a:srgbClr val="000000"/>
                </a:solidFill>
                <a:effectLst/>
                <a:latin typeface="system-ui"/>
              </a:rPr>
              <a:t>]</a:t>
            </a:r>
            <a:br>
              <a:rPr lang="en-US" dirty="0"/>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his mercies never come to an end;</a:t>
            </a:r>
            <a:endParaRPr lang="en-US" b="1"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B9BE1E9B-0671-4D85-FB23-888DB1C8911F}"/>
              </a:ext>
            </a:extLst>
          </p:cNvPr>
          <p:cNvPicPr>
            <a:picLocks noChangeAspect="1"/>
          </p:cNvPicPr>
          <p:nvPr/>
        </p:nvPicPr>
        <p:blipFill>
          <a:blip r:embed="rId3"/>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3291237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581E5-B21D-62A2-EAE4-42B110E84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585E18-3916-0438-54C7-266B2AAF5E65}"/>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B17D2BA1-45E6-21F1-1D0D-47F4D540ACF8}"/>
              </a:ext>
            </a:extLst>
          </p:cNvPr>
          <p:cNvSpPr>
            <a:spLocks noGrp="1"/>
          </p:cNvSpPr>
          <p:nvPr>
            <p:ph idx="1"/>
          </p:nvPr>
        </p:nvSpPr>
        <p:spPr>
          <a:xfrm>
            <a:off x="838200" y="1618649"/>
            <a:ext cx="11497235" cy="4860689"/>
          </a:xfrm>
        </p:spPr>
        <p:txBody>
          <a:bodyPr>
            <a:noAutofit/>
          </a:bodyPr>
          <a:lstStyle/>
          <a:p>
            <a:r>
              <a:rPr lang="en-US" i="0" dirty="0">
                <a:solidFill>
                  <a:srgbClr val="000000"/>
                </a:solidFill>
                <a:effectLst/>
              </a:rPr>
              <a:t>Steadfast in the gospel</a:t>
            </a:r>
          </a:p>
          <a:p>
            <a:r>
              <a:rPr lang="en-US" dirty="0">
                <a:solidFill>
                  <a:srgbClr val="000000"/>
                </a:solidFill>
              </a:rPr>
              <a:t>Steadfast in prayer</a:t>
            </a:r>
          </a:p>
          <a:p>
            <a:r>
              <a:rPr lang="en-US" dirty="0">
                <a:solidFill>
                  <a:srgbClr val="000000"/>
                </a:solidFill>
              </a:rPr>
              <a:t>Steadfast in love</a:t>
            </a:r>
          </a:p>
          <a:p>
            <a:r>
              <a:rPr lang="en-US" dirty="0">
                <a:solidFill>
                  <a:srgbClr val="000000"/>
                </a:solidFill>
              </a:rPr>
              <a:t>Steadfast in encouragement</a:t>
            </a:r>
          </a:p>
          <a:p>
            <a:r>
              <a:rPr lang="en-US" i="0" dirty="0">
                <a:solidFill>
                  <a:srgbClr val="000000"/>
                </a:solidFill>
                <a:effectLst/>
              </a:rPr>
              <a:t>Ste</a:t>
            </a:r>
            <a:r>
              <a:rPr lang="en-US" dirty="0">
                <a:solidFill>
                  <a:srgbClr val="000000"/>
                </a:solidFill>
              </a:rPr>
              <a:t>adfast in helping poor and widows</a:t>
            </a:r>
          </a:p>
          <a:p>
            <a:r>
              <a:rPr lang="en-US" dirty="0">
                <a:solidFill>
                  <a:srgbClr val="000000"/>
                </a:solidFill>
              </a:rPr>
              <a:t>Steadfast in parenthood</a:t>
            </a:r>
          </a:p>
          <a:p>
            <a:r>
              <a:rPr lang="en-US" dirty="0">
                <a:solidFill>
                  <a:srgbClr val="000000"/>
                </a:solidFill>
              </a:rPr>
              <a:t>Steadfast in all matters pertaining to the will of God&gt;.</a:t>
            </a:r>
          </a:p>
          <a:p>
            <a:endParaRPr lang="en-US" dirty="0">
              <a:solidFill>
                <a:srgbClr val="000000"/>
              </a:solidFill>
            </a:endParaRPr>
          </a:p>
          <a:p>
            <a:pPr marL="0" indent="0">
              <a:buNone/>
            </a:pPr>
            <a:endParaRPr lang="en-US" b="1"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8AE3FDBF-9B68-CA46-363F-52B42404D547}"/>
              </a:ext>
            </a:extLst>
          </p:cNvPr>
          <p:cNvPicPr>
            <a:picLocks noChangeAspect="1"/>
          </p:cNvPicPr>
          <p:nvPr/>
        </p:nvPicPr>
        <p:blipFill>
          <a:blip r:embed="rId2"/>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1145703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96B22-83A0-4E13-81A2-A39EE29E84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6B7DD9-C9F1-5AAC-CE11-1286335910A5}"/>
              </a:ext>
            </a:extLst>
          </p:cNvPr>
          <p:cNvSpPr>
            <a:spLocks noGrp="1"/>
          </p:cNvSpPr>
          <p:nvPr>
            <p:ph type="title"/>
          </p:nvPr>
        </p:nvSpPr>
        <p:spPr>
          <a:xfrm>
            <a:off x="838200" y="365126"/>
            <a:ext cx="10515600" cy="828244"/>
          </a:xfrm>
        </p:spPr>
        <p:txBody>
          <a:bodyPr/>
          <a:lstStyle/>
          <a:p>
            <a:pPr algn="ctr"/>
            <a:r>
              <a:rPr lang="en-US" sz="4800" dirty="0"/>
              <a:t>Acts 13  Pisidian Antioch</a:t>
            </a:r>
            <a:endParaRPr lang="en-US" dirty="0"/>
          </a:p>
        </p:txBody>
      </p:sp>
      <p:sp>
        <p:nvSpPr>
          <p:cNvPr id="3" name="Content Placeholder 2">
            <a:extLst>
              <a:ext uri="{FF2B5EF4-FFF2-40B4-BE49-F238E27FC236}">
                <a16:creationId xmlns:a16="http://schemas.microsoft.com/office/drawing/2014/main" id="{9B44EFFF-B321-F3B2-E741-B2DA4FD8E49A}"/>
              </a:ext>
            </a:extLst>
          </p:cNvPr>
          <p:cNvSpPr>
            <a:spLocks noGrp="1"/>
          </p:cNvSpPr>
          <p:nvPr>
            <p:ph idx="1"/>
          </p:nvPr>
        </p:nvSpPr>
        <p:spPr>
          <a:xfrm>
            <a:off x="838199" y="1320655"/>
            <a:ext cx="11497235" cy="4860689"/>
          </a:xfrm>
        </p:spPr>
        <p:txBody>
          <a:bodyPr>
            <a:noAutofit/>
          </a:bodyPr>
          <a:lstStyle/>
          <a:p>
            <a:pPr marL="0" indent="0">
              <a:buNone/>
            </a:pPr>
            <a:r>
              <a:rPr lang="en-US" b="1" i="0" baseline="30000" dirty="0">
                <a:solidFill>
                  <a:srgbClr val="000000"/>
                </a:solidFill>
                <a:effectLst/>
              </a:rPr>
              <a:t>38 </a:t>
            </a:r>
            <a:r>
              <a:rPr lang="en-US" b="0" i="0" dirty="0">
                <a:solidFill>
                  <a:srgbClr val="000000"/>
                </a:solidFill>
                <a:effectLst/>
              </a:rPr>
              <a:t>“Therefore, my friends, I want you to know that through Jesus the forgiveness of sins is proclaimed to you. </a:t>
            </a:r>
            <a:r>
              <a:rPr lang="en-US" b="1" i="0" baseline="30000" dirty="0">
                <a:solidFill>
                  <a:srgbClr val="000000"/>
                </a:solidFill>
                <a:effectLst/>
              </a:rPr>
              <a:t>39 </a:t>
            </a:r>
            <a:r>
              <a:rPr lang="en-US" b="0" i="0" dirty="0">
                <a:solidFill>
                  <a:srgbClr val="000000"/>
                </a:solidFill>
                <a:effectLst/>
              </a:rPr>
              <a:t>Through him </a:t>
            </a:r>
            <a:r>
              <a:rPr lang="en-US" b="0" i="0" u="sng" dirty="0">
                <a:solidFill>
                  <a:srgbClr val="000000"/>
                </a:solidFill>
                <a:effectLst/>
              </a:rPr>
              <a:t>everyone who believes is set </a:t>
            </a:r>
            <a:r>
              <a:rPr lang="en-US" b="0" i="0" u="sng" dirty="0">
                <a:solidFill>
                  <a:srgbClr val="7030A0"/>
                </a:solidFill>
                <a:effectLst/>
              </a:rPr>
              <a:t>free </a:t>
            </a:r>
            <a:r>
              <a:rPr lang="en-US" b="0" i="0" u="sng" dirty="0">
                <a:solidFill>
                  <a:srgbClr val="000000"/>
                </a:solidFill>
                <a:effectLst/>
              </a:rPr>
              <a:t>from every sin,</a:t>
            </a:r>
            <a:r>
              <a:rPr lang="en-US" b="0" i="0" dirty="0">
                <a:solidFill>
                  <a:srgbClr val="000000"/>
                </a:solidFill>
                <a:effectLst/>
              </a:rPr>
              <a:t> </a:t>
            </a:r>
            <a:r>
              <a:rPr lang="en-US" b="0" i="0" u="sng" dirty="0">
                <a:solidFill>
                  <a:srgbClr val="000000"/>
                </a:solidFill>
                <a:effectLst/>
              </a:rPr>
              <a:t>a justification you were not able to obtain under the law of Moses</a:t>
            </a:r>
            <a:r>
              <a:rPr lang="en-US" b="0" i="0" dirty="0">
                <a:solidFill>
                  <a:srgbClr val="000000"/>
                </a:solidFill>
                <a:effectLst/>
              </a:rPr>
              <a:t>.</a:t>
            </a:r>
          </a:p>
        </p:txBody>
      </p:sp>
      <p:pic>
        <p:nvPicPr>
          <p:cNvPr id="5" name="Picture 4" descr="Isolated twigs and flowers on a white surface">
            <a:extLst>
              <a:ext uri="{FF2B5EF4-FFF2-40B4-BE49-F238E27FC236}">
                <a16:creationId xmlns:a16="http://schemas.microsoft.com/office/drawing/2014/main" id="{3ECD45B4-C181-8235-F213-1F7D96AA61B9}"/>
              </a:ext>
            </a:extLst>
          </p:cNvPr>
          <p:cNvPicPr>
            <a:picLocks noChangeAspect="1"/>
          </p:cNvPicPr>
          <p:nvPr/>
        </p:nvPicPr>
        <p:blipFill>
          <a:blip r:embed="rId2"/>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1547811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DE45F3-D74D-8B58-56CC-E35BD14161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A5F63-DD57-71D0-5D5D-A8E77B25EBB8}"/>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CE3A8962-9C3C-322F-BE17-9AB6AD7AA9BF}"/>
              </a:ext>
            </a:extLst>
          </p:cNvPr>
          <p:cNvSpPr>
            <a:spLocks noGrp="1"/>
          </p:cNvSpPr>
          <p:nvPr>
            <p:ph idx="1"/>
          </p:nvPr>
        </p:nvSpPr>
        <p:spPr>
          <a:xfrm>
            <a:off x="838199" y="1320655"/>
            <a:ext cx="11497235" cy="4860689"/>
          </a:xfrm>
        </p:spPr>
        <p:txBody>
          <a:bodyPr>
            <a:noAutofit/>
          </a:bodyPr>
          <a:lstStyle/>
          <a:p>
            <a:pPr marL="0" indent="0">
              <a:buNone/>
            </a:pPr>
            <a:r>
              <a:rPr lang="en-US" b="1" i="0" baseline="30000" dirty="0">
                <a:solidFill>
                  <a:srgbClr val="000000"/>
                </a:solidFill>
                <a:effectLst/>
              </a:rPr>
              <a:t>2 </a:t>
            </a:r>
            <a:r>
              <a:rPr lang="en-US" b="0" i="0" dirty="0">
                <a:solidFill>
                  <a:srgbClr val="000000"/>
                </a:solidFill>
                <a:effectLst/>
              </a:rPr>
              <a:t>Mark my words! I, Paul, tell you that if you let yourselves be circumcised, Christ will be of no value to you at all. </a:t>
            </a:r>
            <a:r>
              <a:rPr lang="en-US" b="1" i="0" baseline="30000" dirty="0">
                <a:solidFill>
                  <a:srgbClr val="000000"/>
                </a:solidFill>
                <a:effectLst/>
              </a:rPr>
              <a:t>3 </a:t>
            </a:r>
            <a:r>
              <a:rPr lang="en-US" b="0" i="0" dirty="0">
                <a:solidFill>
                  <a:srgbClr val="000000"/>
                </a:solidFill>
                <a:effectLst/>
              </a:rPr>
              <a:t>Again I declare to every man who lets himself be circumcised that he is </a:t>
            </a:r>
            <a:r>
              <a:rPr lang="en-US" b="0" i="0" u="sng" dirty="0">
                <a:solidFill>
                  <a:srgbClr val="000000"/>
                </a:solidFill>
                <a:effectLst/>
              </a:rPr>
              <a:t>obligated to obey the whole law.</a:t>
            </a:r>
            <a:r>
              <a:rPr lang="en-US" b="0" i="0" dirty="0">
                <a:solidFill>
                  <a:srgbClr val="000000"/>
                </a:solidFill>
                <a:effectLst/>
              </a:rPr>
              <a:t> </a:t>
            </a:r>
            <a:r>
              <a:rPr lang="en-US" b="1" i="0" baseline="30000" dirty="0">
                <a:solidFill>
                  <a:srgbClr val="000000"/>
                </a:solidFill>
                <a:effectLst/>
              </a:rPr>
              <a:t>4 </a:t>
            </a:r>
            <a:r>
              <a:rPr lang="en-US" b="0" i="0" dirty="0">
                <a:solidFill>
                  <a:srgbClr val="000000"/>
                </a:solidFill>
                <a:effectLst/>
              </a:rPr>
              <a:t>You who are trying to be justified by the law have been alienated from Christ; </a:t>
            </a:r>
            <a:r>
              <a:rPr lang="en-US" b="0" i="0" u="sng" dirty="0">
                <a:solidFill>
                  <a:srgbClr val="000000"/>
                </a:solidFill>
                <a:effectLst/>
              </a:rPr>
              <a:t>you have fallen away from grace</a:t>
            </a:r>
            <a:r>
              <a:rPr lang="en-US" b="0" i="0" dirty="0">
                <a:solidFill>
                  <a:srgbClr val="000000"/>
                </a:solidFill>
                <a:effectLst/>
              </a:rPr>
              <a:t>.</a:t>
            </a:r>
          </a:p>
        </p:txBody>
      </p:sp>
      <p:pic>
        <p:nvPicPr>
          <p:cNvPr id="5" name="Picture 4" descr="Isolated twigs and flowers on a white surface">
            <a:extLst>
              <a:ext uri="{FF2B5EF4-FFF2-40B4-BE49-F238E27FC236}">
                <a16:creationId xmlns:a16="http://schemas.microsoft.com/office/drawing/2014/main" id="{087C2D66-7493-D22E-48EA-8C74097DF080}"/>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68C47601-F94C-24C8-2D49-61148FCC343E}"/>
              </a:ext>
            </a:extLst>
          </p:cNvPr>
          <p:cNvSpPr/>
          <p:nvPr/>
        </p:nvSpPr>
        <p:spPr>
          <a:xfrm>
            <a:off x="10570008" y="5497183"/>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8547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B415B-D687-D940-0908-AF4E4D08DF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141E3B-78FB-102C-E544-FF828B114057}"/>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9D1D8B71-EF6B-6EAB-50A9-F29238A9C338}"/>
              </a:ext>
            </a:extLst>
          </p:cNvPr>
          <p:cNvSpPr>
            <a:spLocks noGrp="1"/>
          </p:cNvSpPr>
          <p:nvPr>
            <p:ph idx="1"/>
          </p:nvPr>
        </p:nvSpPr>
        <p:spPr>
          <a:xfrm>
            <a:off x="838199" y="1320655"/>
            <a:ext cx="11497235" cy="4860689"/>
          </a:xfrm>
        </p:spPr>
        <p:txBody>
          <a:bodyPr>
            <a:noAutofit/>
          </a:bodyPr>
          <a:lstStyle/>
          <a:p>
            <a:pPr marL="0" indent="0">
              <a:buNone/>
            </a:pPr>
            <a:r>
              <a:rPr lang="en-US" b="1" i="0" baseline="30000" dirty="0">
                <a:solidFill>
                  <a:srgbClr val="000000"/>
                </a:solidFill>
                <a:effectLst/>
              </a:rPr>
              <a:t> </a:t>
            </a:r>
            <a:r>
              <a:rPr lang="en-US" b="1" i="0" baseline="30000" dirty="0">
                <a:solidFill>
                  <a:srgbClr val="000000"/>
                </a:solidFill>
                <a:effectLst/>
                <a:latin typeface="system-ui"/>
              </a:rPr>
              <a:t>5 </a:t>
            </a:r>
            <a:r>
              <a:rPr lang="en-US" b="0" i="0" dirty="0">
                <a:solidFill>
                  <a:srgbClr val="000000"/>
                </a:solidFill>
                <a:effectLst/>
                <a:latin typeface="system-ui"/>
              </a:rPr>
              <a:t>For through the Spirit we eagerly await by faith the righteousness for which we hope. </a:t>
            </a:r>
            <a:r>
              <a:rPr lang="en-US" b="1" i="0" baseline="30000" dirty="0">
                <a:solidFill>
                  <a:srgbClr val="000000"/>
                </a:solidFill>
                <a:effectLst/>
                <a:latin typeface="system-ui"/>
              </a:rPr>
              <a:t>6 </a:t>
            </a:r>
            <a:r>
              <a:rPr lang="en-US" b="0" i="0" dirty="0">
                <a:solidFill>
                  <a:srgbClr val="000000"/>
                </a:solidFill>
                <a:effectLst/>
                <a:latin typeface="system-ui"/>
              </a:rPr>
              <a:t>For in Christ Jesus neither circumcision nor uncircumcision has any value. The only thing that counts is faith expressing itself through love.</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65AB507C-B32E-7EEC-57C7-7A96DB36B29D}"/>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Up 3">
            <a:extLst>
              <a:ext uri="{FF2B5EF4-FFF2-40B4-BE49-F238E27FC236}">
                <a16:creationId xmlns:a16="http://schemas.microsoft.com/office/drawing/2014/main" id="{CDB552BA-32DF-42FF-5D0F-1CB25AB0459A}"/>
              </a:ext>
            </a:extLst>
          </p:cNvPr>
          <p:cNvSpPr/>
          <p:nvPr/>
        </p:nvSpPr>
        <p:spPr>
          <a:xfrm>
            <a:off x="10345791" y="5330221"/>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5517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4D31D-A34B-A388-456C-0930EC2F4E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52B0F-045A-E762-5C09-D8423AD3AEE0}"/>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2F9A95E2-C479-2EF0-9F82-E9DF058E7112}"/>
              </a:ext>
            </a:extLst>
          </p:cNvPr>
          <p:cNvSpPr>
            <a:spLocks noGrp="1"/>
          </p:cNvSpPr>
          <p:nvPr>
            <p:ph idx="1"/>
          </p:nvPr>
        </p:nvSpPr>
        <p:spPr>
          <a:xfrm>
            <a:off x="838199" y="1320655"/>
            <a:ext cx="11497235" cy="4860689"/>
          </a:xfrm>
        </p:spPr>
        <p:txBody>
          <a:bodyPr>
            <a:noAutofit/>
          </a:bodyPr>
          <a:lstStyle/>
          <a:p>
            <a:pPr marL="0" indent="0">
              <a:buNone/>
            </a:pPr>
            <a:r>
              <a:rPr lang="en-US" b="1" i="0" baseline="30000" dirty="0">
                <a:solidFill>
                  <a:srgbClr val="000000"/>
                </a:solidFill>
                <a:effectLst/>
                <a:latin typeface="system-ui"/>
              </a:rPr>
              <a:t>7 </a:t>
            </a:r>
            <a:r>
              <a:rPr lang="en-US" b="0" i="0" dirty="0">
                <a:solidFill>
                  <a:srgbClr val="000000"/>
                </a:solidFill>
                <a:effectLst/>
                <a:latin typeface="system-ui"/>
              </a:rPr>
              <a:t>You were running a good race. Who cut in on you to keep you from obeying the truth? </a:t>
            </a:r>
            <a:r>
              <a:rPr lang="en-US" b="1" i="0" baseline="30000" dirty="0">
                <a:solidFill>
                  <a:srgbClr val="000000"/>
                </a:solidFill>
                <a:effectLst/>
                <a:latin typeface="system-ui"/>
              </a:rPr>
              <a:t>8 </a:t>
            </a:r>
            <a:r>
              <a:rPr lang="en-US" b="0" i="0" dirty="0">
                <a:solidFill>
                  <a:srgbClr val="000000"/>
                </a:solidFill>
                <a:effectLst/>
                <a:latin typeface="system-ui"/>
              </a:rPr>
              <a:t>That kind of persuasion does not come from the one who calls you. </a:t>
            </a:r>
            <a:r>
              <a:rPr lang="en-US" b="1" i="0" baseline="30000" dirty="0">
                <a:solidFill>
                  <a:srgbClr val="000000"/>
                </a:solidFill>
                <a:effectLst/>
                <a:latin typeface="system-ui"/>
              </a:rPr>
              <a:t>9 </a:t>
            </a:r>
            <a:r>
              <a:rPr lang="en-US" b="0" i="0" dirty="0">
                <a:solidFill>
                  <a:srgbClr val="000000"/>
                </a:solidFill>
                <a:effectLst/>
                <a:latin typeface="system-ui"/>
              </a:rPr>
              <a:t>“A little yeast works through the whole batch of dough.” </a:t>
            </a:r>
            <a:r>
              <a:rPr lang="en-US" b="1" i="0" baseline="30000" dirty="0">
                <a:solidFill>
                  <a:srgbClr val="000000"/>
                </a:solidFill>
                <a:effectLst/>
                <a:latin typeface="system-ui"/>
              </a:rPr>
              <a:t>10 </a:t>
            </a:r>
            <a:r>
              <a:rPr lang="en-US" b="0" i="0" dirty="0">
                <a:solidFill>
                  <a:srgbClr val="000000"/>
                </a:solidFill>
                <a:effectLst/>
                <a:latin typeface="system-ui"/>
              </a:rPr>
              <a:t>I am confident in the Lord that you will take no other view. The one who is throwing you into confusion, whoever that may be, will have to pay the penalty.</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977B5E9A-4F69-4FF7-6996-E229DF0A9AB4}"/>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6" name="Arrow: Down 5">
            <a:extLst>
              <a:ext uri="{FF2B5EF4-FFF2-40B4-BE49-F238E27FC236}">
                <a16:creationId xmlns:a16="http://schemas.microsoft.com/office/drawing/2014/main" id="{394E958F-98FF-5A60-ADE7-A3F00B9943F6}"/>
              </a:ext>
            </a:extLst>
          </p:cNvPr>
          <p:cNvSpPr/>
          <p:nvPr/>
        </p:nvSpPr>
        <p:spPr>
          <a:xfrm>
            <a:off x="11111484" y="569214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440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7ECEC-2328-8951-12B6-D6031C1FAF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E7AF22-C7AC-B0C2-4C5A-D65DF467CAF7}"/>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655424C3-46FA-84A4-52BD-A9589F7FB4FB}"/>
              </a:ext>
            </a:extLst>
          </p:cNvPr>
          <p:cNvSpPr>
            <a:spLocks noGrp="1"/>
          </p:cNvSpPr>
          <p:nvPr>
            <p:ph idx="1"/>
          </p:nvPr>
        </p:nvSpPr>
        <p:spPr>
          <a:xfrm>
            <a:off x="838199" y="1320655"/>
            <a:ext cx="11497235" cy="4860689"/>
          </a:xfrm>
        </p:spPr>
        <p:txBody>
          <a:bodyPr>
            <a:noAutofit/>
          </a:bodyPr>
          <a:lstStyle/>
          <a:p>
            <a:pPr marL="0" indent="0">
              <a:buNone/>
            </a:pPr>
            <a:r>
              <a:rPr lang="en-US" b="1" i="0" baseline="30000" dirty="0">
                <a:solidFill>
                  <a:srgbClr val="000000"/>
                </a:solidFill>
                <a:effectLst/>
                <a:latin typeface="system-ui"/>
              </a:rPr>
              <a:t>11 </a:t>
            </a:r>
            <a:r>
              <a:rPr lang="en-US" b="0" i="0" dirty="0">
                <a:solidFill>
                  <a:srgbClr val="000000"/>
                </a:solidFill>
                <a:effectLst/>
                <a:latin typeface="system-ui"/>
              </a:rPr>
              <a:t>Brothers and sisters, if I am still preaching circumcision, why am I still being persecuted? In that case the offense of the cross has been abolished. </a:t>
            </a:r>
            <a:r>
              <a:rPr lang="en-US" b="1" i="0" baseline="30000" dirty="0">
                <a:solidFill>
                  <a:srgbClr val="000000"/>
                </a:solidFill>
                <a:effectLst/>
                <a:latin typeface="system-ui"/>
              </a:rPr>
              <a:t>12 </a:t>
            </a:r>
            <a:r>
              <a:rPr lang="en-US" b="0" i="0" dirty="0">
                <a:solidFill>
                  <a:srgbClr val="000000"/>
                </a:solidFill>
                <a:effectLst/>
                <a:latin typeface="system-ui"/>
              </a:rPr>
              <a:t>As for those agitators, I wish they would go the whole way and emasculate themselves!</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28058240-AE39-68BD-EE89-1D496A004CB7}"/>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6" name="Arrow: Down 5">
            <a:extLst>
              <a:ext uri="{FF2B5EF4-FFF2-40B4-BE49-F238E27FC236}">
                <a16:creationId xmlns:a16="http://schemas.microsoft.com/office/drawing/2014/main" id="{268D7D47-6ADA-61F3-DC52-4A807FBE257D}"/>
              </a:ext>
            </a:extLst>
          </p:cNvPr>
          <p:cNvSpPr/>
          <p:nvPr/>
        </p:nvSpPr>
        <p:spPr>
          <a:xfrm>
            <a:off x="11111484" y="569214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6352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4555D-FEB4-1D98-5F19-6A291BCB79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E9D-90F6-64C5-7715-93EC8A1172B0}"/>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97EAF5BD-FCA5-EB3C-9C5A-54F264DCFCE3}"/>
              </a:ext>
            </a:extLst>
          </p:cNvPr>
          <p:cNvSpPr>
            <a:spLocks noGrp="1"/>
          </p:cNvSpPr>
          <p:nvPr>
            <p:ph idx="1"/>
          </p:nvPr>
        </p:nvSpPr>
        <p:spPr>
          <a:xfrm>
            <a:off x="838199" y="1320655"/>
            <a:ext cx="11497235" cy="4860689"/>
          </a:xfrm>
        </p:spPr>
        <p:txBody>
          <a:bodyPr>
            <a:noAutofit/>
          </a:bodyPr>
          <a:lstStyle/>
          <a:p>
            <a:r>
              <a:rPr lang="en-US" i="0" dirty="0">
                <a:solidFill>
                  <a:srgbClr val="000000"/>
                </a:solidFill>
                <a:effectLst/>
              </a:rPr>
              <a:t>Galatians chapter five is a series of con</a:t>
            </a:r>
            <a:r>
              <a:rPr lang="en-US" dirty="0">
                <a:solidFill>
                  <a:srgbClr val="000000"/>
                </a:solidFill>
              </a:rPr>
              <a:t>trast.  Paul uses positive and negative statements to convey a diction of what can be accomplished by the law or by the grace of Christ.</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90207314-9DA7-B013-B64E-BCE79657ACF0}"/>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Up 3">
            <a:extLst>
              <a:ext uri="{FF2B5EF4-FFF2-40B4-BE49-F238E27FC236}">
                <a16:creationId xmlns:a16="http://schemas.microsoft.com/office/drawing/2014/main" id="{0A585562-3C56-59F9-88D4-2A060F0EA8BE}"/>
              </a:ext>
            </a:extLst>
          </p:cNvPr>
          <p:cNvSpPr/>
          <p:nvPr/>
        </p:nvSpPr>
        <p:spPr>
          <a:xfrm>
            <a:off x="1492624" y="5048141"/>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CC012898-B668-1E33-03B9-62DB3FB403A8}"/>
              </a:ext>
            </a:extLst>
          </p:cNvPr>
          <p:cNvSpPr/>
          <p:nvPr/>
        </p:nvSpPr>
        <p:spPr>
          <a:xfrm>
            <a:off x="6671713" y="5048141"/>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D067145-919C-35B8-0736-425309D6BB40}"/>
              </a:ext>
            </a:extLst>
          </p:cNvPr>
          <p:cNvSpPr txBox="1"/>
          <p:nvPr/>
        </p:nvSpPr>
        <p:spPr>
          <a:xfrm>
            <a:off x="2420471" y="4559652"/>
            <a:ext cx="3675529" cy="2308324"/>
          </a:xfrm>
          <a:prstGeom prst="rect">
            <a:avLst/>
          </a:prstGeom>
          <a:noFill/>
        </p:spPr>
        <p:txBody>
          <a:bodyPr wrap="square" rtlCol="0">
            <a:spAutoFit/>
          </a:bodyPr>
          <a:lstStyle/>
          <a:p>
            <a:r>
              <a:rPr lang="en-US" sz="3600" dirty="0">
                <a:latin typeface="Aptos" panose="020B0004020202020204" pitchFamily="34" charset="0"/>
              </a:rPr>
              <a:t>Positive Things</a:t>
            </a:r>
          </a:p>
          <a:p>
            <a:r>
              <a:rPr lang="en-US" sz="3600" dirty="0">
                <a:latin typeface="Aptos" panose="020B0004020202020204" pitchFamily="34" charset="0"/>
              </a:rPr>
              <a:t>Grace, Adoption,</a:t>
            </a:r>
          </a:p>
          <a:p>
            <a:r>
              <a:rPr lang="en-US" sz="3600" dirty="0">
                <a:latin typeface="Aptos" panose="020B0004020202020204" pitchFamily="34" charset="0"/>
              </a:rPr>
              <a:t>Freedom, Living by the Spirit</a:t>
            </a:r>
          </a:p>
        </p:txBody>
      </p:sp>
      <p:sp>
        <p:nvSpPr>
          <p:cNvPr id="8" name="TextBox 7">
            <a:extLst>
              <a:ext uri="{FF2B5EF4-FFF2-40B4-BE49-F238E27FC236}">
                <a16:creationId xmlns:a16="http://schemas.microsoft.com/office/drawing/2014/main" id="{9EBC525D-9588-C283-772E-A5DC9A793A9B}"/>
              </a:ext>
            </a:extLst>
          </p:cNvPr>
          <p:cNvSpPr txBox="1"/>
          <p:nvPr/>
        </p:nvSpPr>
        <p:spPr>
          <a:xfrm>
            <a:off x="7379111" y="4559652"/>
            <a:ext cx="3675529" cy="2308324"/>
          </a:xfrm>
          <a:prstGeom prst="rect">
            <a:avLst/>
          </a:prstGeom>
          <a:noFill/>
        </p:spPr>
        <p:txBody>
          <a:bodyPr wrap="square" rtlCol="0">
            <a:spAutoFit/>
          </a:bodyPr>
          <a:lstStyle/>
          <a:p>
            <a:r>
              <a:rPr lang="en-US" sz="3600" dirty="0">
                <a:latin typeface="Aptos" panose="020B0004020202020204" pitchFamily="34" charset="0"/>
              </a:rPr>
              <a:t>Negative Things</a:t>
            </a:r>
          </a:p>
          <a:p>
            <a:r>
              <a:rPr lang="en-US" sz="3600" dirty="0">
                <a:latin typeface="Aptos" panose="020B0004020202020204" pitchFamily="34" charset="0"/>
              </a:rPr>
              <a:t>Use law instated of Grace, A life by the flesh. </a:t>
            </a:r>
          </a:p>
        </p:txBody>
      </p:sp>
    </p:spTree>
    <p:extLst>
      <p:ext uri="{BB962C8B-B14F-4D97-AF65-F5344CB8AC3E}">
        <p14:creationId xmlns:p14="http://schemas.microsoft.com/office/powerpoint/2010/main" val="2031128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003C7A-26C1-0D75-58AE-01E00FD9F4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741127-EB3C-46E1-2BAA-60578E86E311}"/>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564DFC7E-C96A-543E-94AB-D4BE909C28EB}"/>
              </a:ext>
            </a:extLst>
          </p:cNvPr>
          <p:cNvSpPr>
            <a:spLocks noGrp="1"/>
          </p:cNvSpPr>
          <p:nvPr>
            <p:ph idx="1"/>
          </p:nvPr>
        </p:nvSpPr>
        <p:spPr>
          <a:xfrm>
            <a:off x="838199" y="1320655"/>
            <a:ext cx="11497235" cy="4860689"/>
          </a:xfrm>
        </p:spPr>
        <p:txBody>
          <a:bodyPr>
            <a:noAutofit/>
          </a:bodyPr>
          <a:lstStyle/>
          <a:p>
            <a:pPr marL="0" indent="0">
              <a:buNone/>
            </a:pPr>
            <a:r>
              <a:rPr lang="en-US" b="1" i="0" baseline="30000" dirty="0">
                <a:solidFill>
                  <a:srgbClr val="000000"/>
                </a:solidFill>
                <a:effectLst/>
                <a:latin typeface="system-ui"/>
              </a:rPr>
              <a:t>13 </a:t>
            </a:r>
            <a:r>
              <a:rPr lang="en-US" b="0" i="0" dirty="0">
                <a:solidFill>
                  <a:srgbClr val="000000"/>
                </a:solidFill>
                <a:effectLst/>
                <a:latin typeface="system-ui"/>
              </a:rPr>
              <a:t>You, my brothers and sisters, were called to be free. But do not use your freedom to indulge the flesh; rather, serve one another humbly in love. </a:t>
            </a:r>
            <a:r>
              <a:rPr lang="en-US" b="1" i="0" baseline="30000" dirty="0">
                <a:solidFill>
                  <a:srgbClr val="000000"/>
                </a:solidFill>
                <a:effectLst/>
                <a:latin typeface="system-ui"/>
              </a:rPr>
              <a:t>14 </a:t>
            </a:r>
            <a:r>
              <a:rPr lang="en-US" b="0" i="0" dirty="0">
                <a:solidFill>
                  <a:srgbClr val="000000"/>
                </a:solidFill>
                <a:effectLst/>
                <a:latin typeface="system-ui"/>
              </a:rPr>
              <a:t>For the entire law is fulfilled in keeping this one command: “Love your neighbor as yourself.”</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635A8EF3-354F-6EBC-7D27-1308DE673B8F}"/>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Up 3">
            <a:extLst>
              <a:ext uri="{FF2B5EF4-FFF2-40B4-BE49-F238E27FC236}">
                <a16:creationId xmlns:a16="http://schemas.microsoft.com/office/drawing/2014/main" id="{6363E3CE-4CDF-DF52-B7A6-BD3788D7657B}"/>
              </a:ext>
            </a:extLst>
          </p:cNvPr>
          <p:cNvSpPr/>
          <p:nvPr/>
        </p:nvSpPr>
        <p:spPr>
          <a:xfrm>
            <a:off x="10094259" y="5692140"/>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260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AAA7D-7041-BAC7-D2BF-65F0851749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F43868-BE51-DA49-AB80-794AE248AB78}"/>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9BD2D930-3895-5F58-8066-FA38E0CCC822}"/>
              </a:ext>
            </a:extLst>
          </p:cNvPr>
          <p:cNvSpPr>
            <a:spLocks noGrp="1"/>
          </p:cNvSpPr>
          <p:nvPr>
            <p:ph idx="1"/>
          </p:nvPr>
        </p:nvSpPr>
        <p:spPr>
          <a:xfrm>
            <a:off x="838199" y="1320655"/>
            <a:ext cx="11497235" cy="4860689"/>
          </a:xfrm>
        </p:spPr>
        <p:txBody>
          <a:bodyPr>
            <a:noAutofit/>
          </a:bodyPr>
          <a:lstStyle/>
          <a:p>
            <a:pPr marL="0" indent="0">
              <a:buNone/>
            </a:pPr>
            <a:r>
              <a:rPr lang="en-US" b="0" i="0" dirty="0">
                <a:solidFill>
                  <a:srgbClr val="000000"/>
                </a:solidFill>
                <a:effectLst/>
                <a:latin typeface="system-ui"/>
              </a:rPr>
              <a:t> </a:t>
            </a:r>
            <a:r>
              <a:rPr lang="en-US" b="1" i="0" baseline="30000" dirty="0">
                <a:solidFill>
                  <a:srgbClr val="000000"/>
                </a:solidFill>
                <a:effectLst/>
                <a:latin typeface="system-ui"/>
              </a:rPr>
              <a:t>15 </a:t>
            </a:r>
            <a:r>
              <a:rPr lang="en-US" b="0" i="0" dirty="0">
                <a:solidFill>
                  <a:srgbClr val="000000"/>
                </a:solidFill>
                <a:effectLst/>
                <a:latin typeface="system-ui"/>
              </a:rPr>
              <a:t>If you bite and devour each other, watch out or you will be destroyed by each other.</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A530C5A3-047F-F4C1-C1FF-5F5941750EAB}"/>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6" name="Arrow: Down 5">
            <a:extLst>
              <a:ext uri="{FF2B5EF4-FFF2-40B4-BE49-F238E27FC236}">
                <a16:creationId xmlns:a16="http://schemas.microsoft.com/office/drawing/2014/main" id="{1627DF32-A690-E3B1-22CD-21B5586558C5}"/>
              </a:ext>
            </a:extLst>
          </p:cNvPr>
          <p:cNvSpPr/>
          <p:nvPr/>
        </p:nvSpPr>
        <p:spPr>
          <a:xfrm>
            <a:off x="11223812" y="5414682"/>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462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982D9-77AC-65D2-8565-D271998253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A5280E-31B8-710D-657D-5C13BD269A58}"/>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BFEF4317-83F9-DB7D-7C40-885A3877802A}"/>
              </a:ext>
            </a:extLst>
          </p:cNvPr>
          <p:cNvSpPr>
            <a:spLocks noGrp="1"/>
          </p:cNvSpPr>
          <p:nvPr>
            <p:ph idx="1"/>
          </p:nvPr>
        </p:nvSpPr>
        <p:spPr>
          <a:xfrm>
            <a:off x="838199" y="1320655"/>
            <a:ext cx="11497235" cy="4860689"/>
          </a:xfrm>
        </p:spPr>
        <p:txBody>
          <a:bodyPr>
            <a:noAutofit/>
          </a:bodyPr>
          <a:lstStyle/>
          <a:p>
            <a:pPr marL="0" indent="0">
              <a:buNone/>
            </a:pPr>
            <a:r>
              <a:rPr lang="en-US" b="1" i="0" baseline="30000" dirty="0">
                <a:solidFill>
                  <a:srgbClr val="000000"/>
                </a:solidFill>
                <a:effectLst/>
                <a:latin typeface="system-ui"/>
              </a:rPr>
              <a:t>16 </a:t>
            </a:r>
            <a:r>
              <a:rPr lang="en-US" b="0" i="0" dirty="0">
                <a:solidFill>
                  <a:srgbClr val="000000"/>
                </a:solidFill>
                <a:effectLst/>
                <a:latin typeface="system-ui"/>
              </a:rPr>
              <a:t>So I say, walk by the Spirit, and you will not gratify the desires of the flesh. </a:t>
            </a:r>
            <a:r>
              <a:rPr lang="en-US" b="1" i="0" baseline="30000" dirty="0">
                <a:solidFill>
                  <a:srgbClr val="000000"/>
                </a:solidFill>
                <a:effectLst/>
                <a:latin typeface="system-ui"/>
              </a:rPr>
              <a:t>17 </a:t>
            </a:r>
            <a:r>
              <a:rPr lang="en-US" b="0" i="0" dirty="0">
                <a:solidFill>
                  <a:srgbClr val="000000"/>
                </a:solidFill>
                <a:effectLst/>
                <a:latin typeface="system-ui"/>
              </a:rPr>
              <a:t>For the flesh desires what is contrary to the Spirit, and the Spirit what is contrary to the flesh. They are in conflict with each other, so that you are not to do whatever you want</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841CAFD9-3A81-BCF1-FD9C-271E87DB27AC}"/>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6" name="Arrow: Down 5">
            <a:extLst>
              <a:ext uri="{FF2B5EF4-FFF2-40B4-BE49-F238E27FC236}">
                <a16:creationId xmlns:a16="http://schemas.microsoft.com/office/drawing/2014/main" id="{2E60F971-7577-D43B-0897-96CF4C63ACF3}"/>
              </a:ext>
            </a:extLst>
          </p:cNvPr>
          <p:cNvSpPr/>
          <p:nvPr/>
        </p:nvSpPr>
        <p:spPr>
          <a:xfrm>
            <a:off x="7655859" y="5465474"/>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Curved Right 3">
            <a:extLst>
              <a:ext uri="{FF2B5EF4-FFF2-40B4-BE49-F238E27FC236}">
                <a16:creationId xmlns:a16="http://schemas.microsoft.com/office/drawing/2014/main" id="{DC2EA428-A0BA-82AB-FFE5-B0B0C9136381}"/>
              </a:ext>
            </a:extLst>
          </p:cNvPr>
          <p:cNvSpPr/>
          <p:nvPr/>
        </p:nvSpPr>
        <p:spPr>
          <a:xfrm rot="5400000">
            <a:off x="5541262" y="4563509"/>
            <a:ext cx="731520"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urved Left 6">
            <a:extLst>
              <a:ext uri="{FF2B5EF4-FFF2-40B4-BE49-F238E27FC236}">
                <a16:creationId xmlns:a16="http://schemas.microsoft.com/office/drawing/2014/main" id="{CC9A6D06-0F93-BBBF-6C8C-1B3850F08594}"/>
              </a:ext>
            </a:extLst>
          </p:cNvPr>
          <p:cNvSpPr/>
          <p:nvPr/>
        </p:nvSpPr>
        <p:spPr>
          <a:xfrm rot="5400000" flipV="1">
            <a:off x="5703558" y="5828205"/>
            <a:ext cx="784884" cy="1037831"/>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Up 7">
            <a:extLst>
              <a:ext uri="{FF2B5EF4-FFF2-40B4-BE49-F238E27FC236}">
                <a16:creationId xmlns:a16="http://schemas.microsoft.com/office/drawing/2014/main" id="{90BB762B-EBAC-2E97-8945-05C5CD903DD2}"/>
              </a:ext>
            </a:extLst>
          </p:cNvPr>
          <p:cNvSpPr/>
          <p:nvPr/>
        </p:nvSpPr>
        <p:spPr>
          <a:xfrm>
            <a:off x="2965326" y="5171585"/>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A2277D0-C750-D25E-E9F7-736197056067}"/>
              </a:ext>
            </a:extLst>
          </p:cNvPr>
          <p:cNvSpPr txBox="1"/>
          <p:nvPr/>
        </p:nvSpPr>
        <p:spPr>
          <a:xfrm>
            <a:off x="3568551" y="5503662"/>
            <a:ext cx="1229824" cy="646331"/>
          </a:xfrm>
          <a:prstGeom prst="rect">
            <a:avLst/>
          </a:prstGeom>
          <a:noFill/>
        </p:spPr>
        <p:txBody>
          <a:bodyPr wrap="none" rtlCol="0">
            <a:spAutoFit/>
          </a:bodyPr>
          <a:lstStyle/>
          <a:p>
            <a:r>
              <a:rPr lang="en-US" sz="3600" dirty="0">
                <a:latin typeface="Aptos" panose="020B0004020202020204" pitchFamily="34" charset="0"/>
              </a:rPr>
              <a:t>Spirit</a:t>
            </a:r>
          </a:p>
        </p:txBody>
      </p:sp>
      <p:sp>
        <p:nvSpPr>
          <p:cNvPr id="10" name="TextBox 9">
            <a:extLst>
              <a:ext uri="{FF2B5EF4-FFF2-40B4-BE49-F238E27FC236}">
                <a16:creationId xmlns:a16="http://schemas.microsoft.com/office/drawing/2014/main" id="{7719456B-3047-B362-38B1-6EE81CDE0141}"/>
              </a:ext>
            </a:extLst>
          </p:cNvPr>
          <p:cNvSpPr txBox="1"/>
          <p:nvPr/>
        </p:nvSpPr>
        <p:spPr>
          <a:xfrm>
            <a:off x="8318658" y="5586228"/>
            <a:ext cx="1269899" cy="646331"/>
          </a:xfrm>
          <a:prstGeom prst="rect">
            <a:avLst/>
          </a:prstGeom>
          <a:noFill/>
        </p:spPr>
        <p:txBody>
          <a:bodyPr wrap="none" rtlCol="0">
            <a:spAutoFit/>
          </a:bodyPr>
          <a:lstStyle/>
          <a:p>
            <a:r>
              <a:rPr lang="en-US" sz="3600" dirty="0">
                <a:latin typeface="Aptos" panose="020B0004020202020204" pitchFamily="34" charset="0"/>
              </a:rPr>
              <a:t>Flesh</a:t>
            </a:r>
          </a:p>
        </p:txBody>
      </p:sp>
    </p:spTree>
    <p:extLst>
      <p:ext uri="{BB962C8B-B14F-4D97-AF65-F5344CB8AC3E}">
        <p14:creationId xmlns:p14="http://schemas.microsoft.com/office/powerpoint/2010/main" val="1272968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66A571-CBE9-66E9-41C9-C6A37BD490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347850-8CA7-AD7A-D516-0C7946F21260}"/>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5D4F11B2-17E5-20A2-086F-541CA9E9BCFC}"/>
              </a:ext>
            </a:extLst>
          </p:cNvPr>
          <p:cNvSpPr>
            <a:spLocks noGrp="1"/>
          </p:cNvSpPr>
          <p:nvPr>
            <p:ph idx="1"/>
          </p:nvPr>
        </p:nvSpPr>
        <p:spPr>
          <a:xfrm>
            <a:off x="838199" y="1320655"/>
            <a:ext cx="11497235" cy="4860689"/>
          </a:xfrm>
        </p:spPr>
        <p:txBody>
          <a:bodyPr>
            <a:noAutofit/>
          </a:bodyPr>
          <a:lstStyle/>
          <a:p>
            <a:pPr marL="0" indent="0">
              <a:buNone/>
            </a:pPr>
            <a:r>
              <a:rPr lang="en-US" b="0" i="0" dirty="0">
                <a:solidFill>
                  <a:srgbClr val="000000"/>
                </a:solidFill>
                <a:effectLst/>
                <a:latin typeface="system-ui"/>
              </a:rPr>
              <a:t>. They are in conflict with each other, </a:t>
            </a:r>
            <a:r>
              <a:rPr lang="en-US" b="0" i="0" u="sng" dirty="0">
                <a:solidFill>
                  <a:srgbClr val="000000"/>
                </a:solidFill>
                <a:effectLst/>
                <a:latin typeface="system-ui"/>
              </a:rPr>
              <a:t>so that you are </a:t>
            </a:r>
            <a:r>
              <a:rPr lang="en-US" b="1" i="0" u="sng" dirty="0">
                <a:solidFill>
                  <a:srgbClr val="000000"/>
                </a:solidFill>
                <a:effectLst/>
                <a:latin typeface="system-ui"/>
              </a:rPr>
              <a:t>not </a:t>
            </a:r>
            <a:r>
              <a:rPr lang="en-US" b="0" i="0" u="sng" dirty="0">
                <a:solidFill>
                  <a:srgbClr val="000000"/>
                </a:solidFill>
                <a:effectLst/>
                <a:latin typeface="system-ui"/>
              </a:rPr>
              <a:t>to do whatever you want</a:t>
            </a:r>
            <a:endParaRPr lang="en-US" b="0"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B6D2CCDD-1975-E26F-F39B-CF9CF023FFC5}"/>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6" name="Arrow: Down 5">
            <a:extLst>
              <a:ext uri="{FF2B5EF4-FFF2-40B4-BE49-F238E27FC236}">
                <a16:creationId xmlns:a16="http://schemas.microsoft.com/office/drawing/2014/main" id="{A2C2408F-E15F-3E6A-B392-F002E8ADDA85}"/>
              </a:ext>
            </a:extLst>
          </p:cNvPr>
          <p:cNvSpPr/>
          <p:nvPr/>
        </p:nvSpPr>
        <p:spPr>
          <a:xfrm>
            <a:off x="7655859" y="5465474"/>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Curved Right 3">
            <a:extLst>
              <a:ext uri="{FF2B5EF4-FFF2-40B4-BE49-F238E27FC236}">
                <a16:creationId xmlns:a16="http://schemas.microsoft.com/office/drawing/2014/main" id="{BD4539BA-25A6-73E5-47D7-10899CAA539F}"/>
              </a:ext>
            </a:extLst>
          </p:cNvPr>
          <p:cNvSpPr/>
          <p:nvPr/>
        </p:nvSpPr>
        <p:spPr>
          <a:xfrm rot="5400000">
            <a:off x="5541262" y="4563509"/>
            <a:ext cx="731520"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urved Left 6">
            <a:extLst>
              <a:ext uri="{FF2B5EF4-FFF2-40B4-BE49-F238E27FC236}">
                <a16:creationId xmlns:a16="http://schemas.microsoft.com/office/drawing/2014/main" id="{BDA21735-2CEC-B7B2-F7D3-6FAF8A2FD61B}"/>
              </a:ext>
            </a:extLst>
          </p:cNvPr>
          <p:cNvSpPr/>
          <p:nvPr/>
        </p:nvSpPr>
        <p:spPr>
          <a:xfrm rot="5400000" flipV="1">
            <a:off x="5703558" y="5828205"/>
            <a:ext cx="784884" cy="1037831"/>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Up 7">
            <a:extLst>
              <a:ext uri="{FF2B5EF4-FFF2-40B4-BE49-F238E27FC236}">
                <a16:creationId xmlns:a16="http://schemas.microsoft.com/office/drawing/2014/main" id="{FDD61B55-57FD-CD61-9FB4-C26B79CFB68C}"/>
              </a:ext>
            </a:extLst>
          </p:cNvPr>
          <p:cNvSpPr/>
          <p:nvPr/>
        </p:nvSpPr>
        <p:spPr>
          <a:xfrm>
            <a:off x="2965326" y="5171585"/>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464D012-81AA-A578-FC89-BD6E4A6DEE23}"/>
              </a:ext>
            </a:extLst>
          </p:cNvPr>
          <p:cNvSpPr txBox="1"/>
          <p:nvPr/>
        </p:nvSpPr>
        <p:spPr>
          <a:xfrm>
            <a:off x="3568551" y="5503662"/>
            <a:ext cx="1229824" cy="646331"/>
          </a:xfrm>
          <a:prstGeom prst="rect">
            <a:avLst/>
          </a:prstGeom>
          <a:noFill/>
        </p:spPr>
        <p:txBody>
          <a:bodyPr wrap="none" rtlCol="0">
            <a:spAutoFit/>
          </a:bodyPr>
          <a:lstStyle/>
          <a:p>
            <a:r>
              <a:rPr lang="en-US" sz="3600" dirty="0">
                <a:latin typeface="Aptos" panose="020B0004020202020204" pitchFamily="34" charset="0"/>
              </a:rPr>
              <a:t>Spirit</a:t>
            </a:r>
          </a:p>
        </p:txBody>
      </p:sp>
      <p:sp>
        <p:nvSpPr>
          <p:cNvPr id="10" name="TextBox 9">
            <a:extLst>
              <a:ext uri="{FF2B5EF4-FFF2-40B4-BE49-F238E27FC236}">
                <a16:creationId xmlns:a16="http://schemas.microsoft.com/office/drawing/2014/main" id="{F05F8CA4-D7F0-E3E1-14F6-DE8FEA0C8140}"/>
              </a:ext>
            </a:extLst>
          </p:cNvPr>
          <p:cNvSpPr txBox="1"/>
          <p:nvPr/>
        </p:nvSpPr>
        <p:spPr>
          <a:xfrm>
            <a:off x="8318658" y="5586228"/>
            <a:ext cx="1269899" cy="646331"/>
          </a:xfrm>
          <a:prstGeom prst="rect">
            <a:avLst/>
          </a:prstGeom>
          <a:noFill/>
        </p:spPr>
        <p:txBody>
          <a:bodyPr wrap="none" rtlCol="0">
            <a:spAutoFit/>
          </a:bodyPr>
          <a:lstStyle/>
          <a:p>
            <a:r>
              <a:rPr lang="en-US" sz="3600" dirty="0">
                <a:latin typeface="Aptos" panose="020B0004020202020204" pitchFamily="34" charset="0"/>
              </a:rPr>
              <a:t>Flesh</a:t>
            </a:r>
          </a:p>
        </p:txBody>
      </p:sp>
      <p:sp>
        <p:nvSpPr>
          <p:cNvPr id="11" name="Oval 10">
            <a:extLst>
              <a:ext uri="{FF2B5EF4-FFF2-40B4-BE49-F238E27FC236}">
                <a16:creationId xmlns:a16="http://schemas.microsoft.com/office/drawing/2014/main" id="{BBEA29E7-F24C-4639-3E36-A3800D91FBFF}"/>
              </a:ext>
            </a:extLst>
          </p:cNvPr>
          <p:cNvSpPr/>
          <p:nvPr/>
        </p:nvSpPr>
        <p:spPr>
          <a:xfrm>
            <a:off x="2528047" y="4661647"/>
            <a:ext cx="2682379" cy="2077916"/>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70F8EE7-D8DB-7213-25FD-1D6482AAA7CD}"/>
              </a:ext>
            </a:extLst>
          </p:cNvPr>
          <p:cNvSpPr/>
          <p:nvPr/>
        </p:nvSpPr>
        <p:spPr>
          <a:xfrm>
            <a:off x="7144870" y="4735844"/>
            <a:ext cx="2682379" cy="2077916"/>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E2F5F30A-07BD-419F-2F71-23B8874AF926}"/>
              </a:ext>
            </a:extLst>
          </p:cNvPr>
          <p:cNvSpPr txBox="1"/>
          <p:nvPr/>
        </p:nvSpPr>
        <p:spPr>
          <a:xfrm>
            <a:off x="1357814" y="3921148"/>
            <a:ext cx="4184287" cy="646331"/>
          </a:xfrm>
          <a:prstGeom prst="rect">
            <a:avLst/>
          </a:prstGeom>
          <a:noFill/>
        </p:spPr>
        <p:txBody>
          <a:bodyPr wrap="none" rtlCol="0">
            <a:spAutoFit/>
          </a:bodyPr>
          <a:lstStyle/>
          <a:p>
            <a:r>
              <a:rPr lang="en-US" sz="3600" dirty="0">
                <a:latin typeface="Aptos" panose="020B0004020202020204" pitchFamily="34" charset="0"/>
              </a:rPr>
              <a:t>Freedom allows this</a:t>
            </a:r>
          </a:p>
        </p:txBody>
      </p:sp>
      <p:sp>
        <p:nvSpPr>
          <p:cNvPr id="15" name="TextBox 14">
            <a:extLst>
              <a:ext uri="{FF2B5EF4-FFF2-40B4-BE49-F238E27FC236}">
                <a16:creationId xmlns:a16="http://schemas.microsoft.com/office/drawing/2014/main" id="{40617ECC-08FD-84D3-A6C3-4F1440C57F58}"/>
              </a:ext>
            </a:extLst>
          </p:cNvPr>
          <p:cNvSpPr txBox="1"/>
          <p:nvPr/>
        </p:nvSpPr>
        <p:spPr>
          <a:xfrm>
            <a:off x="6400415" y="2946051"/>
            <a:ext cx="5791585" cy="646331"/>
          </a:xfrm>
          <a:prstGeom prst="rect">
            <a:avLst/>
          </a:prstGeom>
          <a:noFill/>
        </p:spPr>
        <p:txBody>
          <a:bodyPr wrap="none" rtlCol="0">
            <a:spAutoFit/>
          </a:bodyPr>
          <a:lstStyle/>
          <a:p>
            <a:r>
              <a:rPr lang="en-US" sz="3600" dirty="0">
                <a:latin typeface="Aptos" panose="020B0004020202020204" pitchFamily="34" charset="0"/>
              </a:rPr>
              <a:t>Freedom does not allow this</a:t>
            </a:r>
          </a:p>
        </p:txBody>
      </p:sp>
    </p:spTree>
    <p:extLst>
      <p:ext uri="{BB962C8B-B14F-4D97-AF65-F5344CB8AC3E}">
        <p14:creationId xmlns:p14="http://schemas.microsoft.com/office/powerpoint/2010/main" val="465054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A3F574-1B7B-3469-2722-A9014C778C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89A5DA-D9F0-EBCC-3621-B43DF9AFDDC4}"/>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C1008E7F-D4B2-C3A7-2285-8C1AFAA6E8C8}"/>
              </a:ext>
            </a:extLst>
          </p:cNvPr>
          <p:cNvSpPr>
            <a:spLocks noGrp="1"/>
          </p:cNvSpPr>
          <p:nvPr>
            <p:ph idx="1"/>
          </p:nvPr>
        </p:nvSpPr>
        <p:spPr>
          <a:xfrm>
            <a:off x="569259" y="1289304"/>
            <a:ext cx="11497235" cy="4860689"/>
          </a:xfrm>
        </p:spPr>
        <p:txBody>
          <a:bodyPr>
            <a:noAutofit/>
          </a:bodyPr>
          <a:lstStyle/>
          <a:p>
            <a:pPr marL="0" indent="0">
              <a:buNone/>
            </a:pPr>
            <a:r>
              <a:rPr lang="en-US" b="0" i="0" dirty="0">
                <a:solidFill>
                  <a:srgbClr val="000000"/>
                </a:solidFill>
                <a:effectLst/>
                <a:latin typeface="system-ui"/>
              </a:rPr>
              <a:t>. </a:t>
            </a:r>
            <a:r>
              <a:rPr lang="en-US" b="1" i="0" baseline="30000" dirty="0">
                <a:solidFill>
                  <a:srgbClr val="000000"/>
                </a:solidFill>
                <a:effectLst/>
                <a:latin typeface="system-ui"/>
              </a:rPr>
              <a:t>18 </a:t>
            </a:r>
            <a:r>
              <a:rPr lang="en-US" b="0" i="0" dirty="0">
                <a:solidFill>
                  <a:srgbClr val="000000"/>
                </a:solidFill>
                <a:effectLst/>
                <a:latin typeface="system-ui"/>
              </a:rPr>
              <a:t>But if you are led by the Spirit, you are not under the law.</a:t>
            </a:r>
            <a:endParaRPr lang="en-US" b="0"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72DCFA24-78C8-73B8-A9A8-54D7C040449C}"/>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8" name="Arrow: Up 7">
            <a:extLst>
              <a:ext uri="{FF2B5EF4-FFF2-40B4-BE49-F238E27FC236}">
                <a16:creationId xmlns:a16="http://schemas.microsoft.com/office/drawing/2014/main" id="{F4AA1D88-8588-62E2-01E8-F36E14AD9A02}"/>
              </a:ext>
            </a:extLst>
          </p:cNvPr>
          <p:cNvSpPr/>
          <p:nvPr/>
        </p:nvSpPr>
        <p:spPr>
          <a:xfrm>
            <a:off x="2965326" y="5171585"/>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49FF721-98AA-3BFF-913B-F4F607BAE6C8}"/>
              </a:ext>
            </a:extLst>
          </p:cNvPr>
          <p:cNvSpPr txBox="1"/>
          <p:nvPr/>
        </p:nvSpPr>
        <p:spPr>
          <a:xfrm>
            <a:off x="3568551" y="5503662"/>
            <a:ext cx="1229824" cy="646331"/>
          </a:xfrm>
          <a:prstGeom prst="rect">
            <a:avLst/>
          </a:prstGeom>
          <a:noFill/>
        </p:spPr>
        <p:txBody>
          <a:bodyPr wrap="none" rtlCol="0">
            <a:spAutoFit/>
          </a:bodyPr>
          <a:lstStyle/>
          <a:p>
            <a:r>
              <a:rPr lang="en-US" sz="3600" dirty="0">
                <a:latin typeface="Aptos" panose="020B0004020202020204" pitchFamily="34" charset="0"/>
              </a:rPr>
              <a:t>Spirit</a:t>
            </a:r>
          </a:p>
        </p:txBody>
      </p:sp>
      <p:sp>
        <p:nvSpPr>
          <p:cNvPr id="11" name="Oval 10">
            <a:extLst>
              <a:ext uri="{FF2B5EF4-FFF2-40B4-BE49-F238E27FC236}">
                <a16:creationId xmlns:a16="http://schemas.microsoft.com/office/drawing/2014/main" id="{04375DB0-F948-1AA7-E186-E3D980A8F433}"/>
              </a:ext>
            </a:extLst>
          </p:cNvPr>
          <p:cNvSpPr/>
          <p:nvPr/>
        </p:nvSpPr>
        <p:spPr>
          <a:xfrm>
            <a:off x="2528047" y="4661647"/>
            <a:ext cx="2682379" cy="2077916"/>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11C25C1-CC36-3BBC-CC85-7D9E7B88CA53}"/>
              </a:ext>
            </a:extLst>
          </p:cNvPr>
          <p:cNvSpPr txBox="1"/>
          <p:nvPr/>
        </p:nvSpPr>
        <p:spPr>
          <a:xfrm>
            <a:off x="1357814" y="3921148"/>
            <a:ext cx="4647234" cy="646331"/>
          </a:xfrm>
          <a:prstGeom prst="rect">
            <a:avLst/>
          </a:prstGeom>
          <a:noFill/>
        </p:spPr>
        <p:txBody>
          <a:bodyPr wrap="none" rtlCol="0">
            <a:spAutoFit/>
          </a:bodyPr>
          <a:lstStyle/>
          <a:p>
            <a:r>
              <a:rPr lang="en-US" sz="3600" dirty="0">
                <a:latin typeface="Aptos" panose="020B0004020202020204" pitchFamily="34" charset="0"/>
              </a:rPr>
              <a:t>Freedom from the Law</a:t>
            </a:r>
          </a:p>
        </p:txBody>
      </p:sp>
    </p:spTree>
    <p:extLst>
      <p:ext uri="{BB962C8B-B14F-4D97-AF65-F5344CB8AC3E}">
        <p14:creationId xmlns:p14="http://schemas.microsoft.com/office/powerpoint/2010/main" val="4012342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FCE75-446E-9175-B11A-7DFBD663FE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E797C4-2516-E8A0-9C01-A0E03A3B640A}"/>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C5EE4E69-B08A-63C4-5774-6E5E3D797D95}"/>
              </a:ext>
            </a:extLst>
          </p:cNvPr>
          <p:cNvSpPr>
            <a:spLocks noGrp="1"/>
          </p:cNvSpPr>
          <p:nvPr>
            <p:ph idx="1"/>
          </p:nvPr>
        </p:nvSpPr>
        <p:spPr>
          <a:xfrm>
            <a:off x="428511" y="1511161"/>
            <a:ext cx="11497235" cy="4860689"/>
          </a:xfrm>
        </p:spPr>
        <p:txBody>
          <a:bodyPr>
            <a:noAutofit/>
          </a:bodyPr>
          <a:lstStyle/>
          <a:p>
            <a:pPr marL="0" indent="0">
              <a:buNone/>
            </a:pPr>
            <a:r>
              <a:rPr lang="en-US" b="0" i="0" dirty="0">
                <a:solidFill>
                  <a:srgbClr val="000000"/>
                </a:solidFill>
                <a:effectLst/>
                <a:latin typeface="system-ui"/>
              </a:rPr>
              <a:t>. </a:t>
            </a:r>
            <a:r>
              <a:rPr lang="en-US" b="1" i="0" baseline="30000" dirty="0">
                <a:solidFill>
                  <a:srgbClr val="000000"/>
                </a:solidFill>
                <a:effectLst/>
                <a:latin typeface="system-ui"/>
              </a:rPr>
              <a:t>19 </a:t>
            </a:r>
            <a:r>
              <a:rPr lang="en-US" b="0" i="0" dirty="0">
                <a:solidFill>
                  <a:srgbClr val="000000"/>
                </a:solidFill>
                <a:effectLst/>
                <a:latin typeface="system-ui"/>
              </a:rPr>
              <a:t>The acts of the flesh are obvious: sexual immorality, impurity and debauchery; </a:t>
            </a:r>
            <a:r>
              <a:rPr lang="en-US" b="1" i="0" baseline="30000" dirty="0">
                <a:solidFill>
                  <a:srgbClr val="000000"/>
                </a:solidFill>
                <a:effectLst/>
                <a:latin typeface="system-ui"/>
              </a:rPr>
              <a:t>20 </a:t>
            </a:r>
            <a:r>
              <a:rPr lang="en-US" b="0" i="0" dirty="0">
                <a:solidFill>
                  <a:srgbClr val="000000"/>
                </a:solidFill>
                <a:effectLst/>
                <a:latin typeface="system-ui"/>
              </a:rPr>
              <a:t>idolatry and witchcraft; hatred, discord, jealousy, fits of rage, selfish ambition, dissensions, factions </a:t>
            </a:r>
            <a:r>
              <a:rPr lang="en-US" b="1" i="0" baseline="30000" dirty="0">
                <a:solidFill>
                  <a:srgbClr val="000000"/>
                </a:solidFill>
                <a:effectLst/>
                <a:latin typeface="system-ui"/>
              </a:rPr>
              <a:t>21 </a:t>
            </a:r>
            <a:r>
              <a:rPr lang="en-US" b="0" i="0" dirty="0">
                <a:solidFill>
                  <a:srgbClr val="000000"/>
                </a:solidFill>
                <a:effectLst/>
                <a:latin typeface="system-ui"/>
              </a:rPr>
              <a:t>and envy; drunkenness, orgies, and the like. I warn you, as I did before, that those who live like this will not inherit the kingdom of God..</a:t>
            </a:r>
            <a:endParaRPr lang="en-US" b="0"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DF322820-2D8A-2D5F-2AA4-9D9BC808E67E}"/>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5FFD2FAF-B0A2-527C-1175-5549091AD8E2}"/>
              </a:ext>
            </a:extLst>
          </p:cNvPr>
          <p:cNvSpPr/>
          <p:nvPr/>
        </p:nvSpPr>
        <p:spPr>
          <a:xfrm>
            <a:off x="7655859" y="5465474"/>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99FD808-3DC7-ACE2-913F-D1B37D77FA91}"/>
              </a:ext>
            </a:extLst>
          </p:cNvPr>
          <p:cNvSpPr txBox="1"/>
          <p:nvPr/>
        </p:nvSpPr>
        <p:spPr>
          <a:xfrm>
            <a:off x="8318658" y="5586228"/>
            <a:ext cx="1269899" cy="646331"/>
          </a:xfrm>
          <a:prstGeom prst="rect">
            <a:avLst/>
          </a:prstGeom>
          <a:noFill/>
        </p:spPr>
        <p:txBody>
          <a:bodyPr wrap="none" rtlCol="0">
            <a:spAutoFit/>
          </a:bodyPr>
          <a:lstStyle/>
          <a:p>
            <a:r>
              <a:rPr lang="en-US" sz="3600" dirty="0">
                <a:latin typeface="Aptos" panose="020B0004020202020204" pitchFamily="34" charset="0"/>
              </a:rPr>
              <a:t>Flesh</a:t>
            </a:r>
          </a:p>
        </p:txBody>
      </p:sp>
      <p:sp>
        <p:nvSpPr>
          <p:cNvPr id="7" name="Oval 6">
            <a:extLst>
              <a:ext uri="{FF2B5EF4-FFF2-40B4-BE49-F238E27FC236}">
                <a16:creationId xmlns:a16="http://schemas.microsoft.com/office/drawing/2014/main" id="{A7FA66BE-8594-734C-A72E-B4AA90F057EE}"/>
              </a:ext>
            </a:extLst>
          </p:cNvPr>
          <p:cNvSpPr/>
          <p:nvPr/>
        </p:nvSpPr>
        <p:spPr>
          <a:xfrm>
            <a:off x="7109011" y="5193601"/>
            <a:ext cx="2682379" cy="1664399"/>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26377AB-07BF-6159-076A-CF4EB24F187E}"/>
              </a:ext>
            </a:extLst>
          </p:cNvPr>
          <p:cNvSpPr txBox="1"/>
          <p:nvPr/>
        </p:nvSpPr>
        <p:spPr>
          <a:xfrm>
            <a:off x="838200" y="5645429"/>
            <a:ext cx="5791585" cy="646331"/>
          </a:xfrm>
          <a:prstGeom prst="rect">
            <a:avLst/>
          </a:prstGeom>
          <a:noFill/>
        </p:spPr>
        <p:txBody>
          <a:bodyPr wrap="none" rtlCol="0">
            <a:spAutoFit/>
          </a:bodyPr>
          <a:lstStyle/>
          <a:p>
            <a:r>
              <a:rPr lang="en-US" sz="3600" dirty="0">
                <a:latin typeface="Aptos" panose="020B0004020202020204" pitchFamily="34" charset="0"/>
              </a:rPr>
              <a:t>Freedom does not allow this</a:t>
            </a:r>
          </a:p>
        </p:txBody>
      </p:sp>
    </p:spTree>
    <p:extLst>
      <p:ext uri="{BB962C8B-B14F-4D97-AF65-F5344CB8AC3E}">
        <p14:creationId xmlns:p14="http://schemas.microsoft.com/office/powerpoint/2010/main" val="25981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BDB45-E20B-6425-A7FD-E5CA44013B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FC5696-2299-493A-E1C4-20B56E1770BF}"/>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84BABCD6-98DB-108A-1A72-9ED032531177}"/>
              </a:ext>
            </a:extLst>
          </p:cNvPr>
          <p:cNvSpPr>
            <a:spLocks noGrp="1"/>
          </p:cNvSpPr>
          <p:nvPr>
            <p:ph idx="1"/>
          </p:nvPr>
        </p:nvSpPr>
        <p:spPr>
          <a:xfrm>
            <a:off x="428511" y="1511161"/>
            <a:ext cx="11497235" cy="4860689"/>
          </a:xfrm>
        </p:spPr>
        <p:txBody>
          <a:bodyPr>
            <a:noAutofit/>
          </a:bodyPr>
          <a:lstStyle/>
          <a:p>
            <a:pPr marL="0" indent="0">
              <a:buNone/>
            </a:pPr>
            <a:r>
              <a:rPr lang="en-US" b="1" i="0" baseline="30000" dirty="0">
                <a:solidFill>
                  <a:srgbClr val="000000"/>
                </a:solidFill>
                <a:effectLst/>
                <a:latin typeface="system-ui"/>
              </a:rPr>
              <a:t>22 </a:t>
            </a:r>
            <a:r>
              <a:rPr lang="en-US" b="0" i="0" dirty="0">
                <a:solidFill>
                  <a:srgbClr val="000000"/>
                </a:solidFill>
                <a:effectLst/>
                <a:latin typeface="system-ui"/>
              </a:rPr>
              <a:t>But the fruit of the Spirit is love, joy, peace, forbearance, kindness, goodness, faithfulness, </a:t>
            </a:r>
            <a:r>
              <a:rPr lang="en-US" b="1" i="0" baseline="30000" dirty="0">
                <a:solidFill>
                  <a:srgbClr val="000000"/>
                </a:solidFill>
                <a:effectLst/>
                <a:latin typeface="system-ui"/>
              </a:rPr>
              <a:t>23 </a:t>
            </a:r>
            <a:r>
              <a:rPr lang="en-US" b="0" i="0" dirty="0">
                <a:solidFill>
                  <a:srgbClr val="000000"/>
                </a:solidFill>
                <a:effectLst/>
                <a:latin typeface="system-ui"/>
              </a:rPr>
              <a:t>gentleness and self-control. Against such things there is no law. </a:t>
            </a:r>
            <a:r>
              <a:rPr lang="en-US" b="1" i="0" baseline="30000" dirty="0">
                <a:solidFill>
                  <a:srgbClr val="000000"/>
                </a:solidFill>
                <a:effectLst/>
                <a:latin typeface="system-ui"/>
              </a:rPr>
              <a:t>24 </a:t>
            </a:r>
            <a:r>
              <a:rPr lang="en-US" b="0" i="0" dirty="0">
                <a:solidFill>
                  <a:srgbClr val="000000"/>
                </a:solidFill>
                <a:effectLst/>
                <a:latin typeface="system-ui"/>
              </a:rPr>
              <a:t>Those who belong to Christ Jesus have crucified the flesh with its passions and desires. </a:t>
            </a:r>
            <a:r>
              <a:rPr lang="en-US" b="1" i="0" baseline="30000" dirty="0">
                <a:solidFill>
                  <a:srgbClr val="000000"/>
                </a:solidFill>
                <a:effectLst/>
                <a:latin typeface="system-ui"/>
              </a:rPr>
              <a:t>25 </a:t>
            </a:r>
            <a:r>
              <a:rPr lang="en-US" b="0" i="0" dirty="0">
                <a:solidFill>
                  <a:srgbClr val="000000"/>
                </a:solidFill>
                <a:effectLst/>
                <a:latin typeface="system-ui"/>
              </a:rPr>
              <a:t>Since we live by the Spirit, let us keep in step with the Spirit. </a:t>
            </a:r>
            <a:r>
              <a:rPr lang="en-US" b="1" i="0" baseline="30000" dirty="0">
                <a:solidFill>
                  <a:srgbClr val="000000"/>
                </a:solidFill>
                <a:effectLst/>
                <a:latin typeface="system-ui"/>
              </a:rPr>
              <a:t>26 </a:t>
            </a:r>
            <a:r>
              <a:rPr lang="en-US" b="0" i="0" dirty="0">
                <a:solidFill>
                  <a:srgbClr val="000000"/>
                </a:solidFill>
                <a:effectLst/>
                <a:latin typeface="system-ui"/>
              </a:rPr>
              <a:t>Let us not become conceited, provoking and envying each other.</a:t>
            </a:r>
            <a:endParaRPr lang="en-US" b="0"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175FA600-1A24-2971-E374-FE5E4F03F584}"/>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8" name="Arrow: Up 7">
            <a:extLst>
              <a:ext uri="{FF2B5EF4-FFF2-40B4-BE49-F238E27FC236}">
                <a16:creationId xmlns:a16="http://schemas.microsoft.com/office/drawing/2014/main" id="{CBDD2FFB-C5FB-3D95-8993-EBE52FD9C131}"/>
              </a:ext>
            </a:extLst>
          </p:cNvPr>
          <p:cNvSpPr/>
          <p:nvPr/>
        </p:nvSpPr>
        <p:spPr>
          <a:xfrm>
            <a:off x="9680646" y="5290022"/>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9C76F08-D1C1-1206-74BE-CE585BCEE2DB}"/>
              </a:ext>
            </a:extLst>
          </p:cNvPr>
          <p:cNvSpPr txBox="1"/>
          <p:nvPr/>
        </p:nvSpPr>
        <p:spPr>
          <a:xfrm>
            <a:off x="10283871" y="5622099"/>
            <a:ext cx="1229824" cy="646331"/>
          </a:xfrm>
          <a:prstGeom prst="rect">
            <a:avLst/>
          </a:prstGeom>
          <a:noFill/>
        </p:spPr>
        <p:txBody>
          <a:bodyPr wrap="none" rtlCol="0">
            <a:spAutoFit/>
          </a:bodyPr>
          <a:lstStyle/>
          <a:p>
            <a:r>
              <a:rPr lang="en-US" sz="3600" dirty="0">
                <a:latin typeface="Aptos" panose="020B0004020202020204" pitchFamily="34" charset="0"/>
              </a:rPr>
              <a:t>Spirit</a:t>
            </a:r>
          </a:p>
        </p:txBody>
      </p:sp>
      <p:sp>
        <p:nvSpPr>
          <p:cNvPr id="11" name="Oval 10">
            <a:extLst>
              <a:ext uri="{FF2B5EF4-FFF2-40B4-BE49-F238E27FC236}">
                <a16:creationId xmlns:a16="http://schemas.microsoft.com/office/drawing/2014/main" id="{A2E8A1CB-FA98-F2A6-B297-9E081C6EF7BB}"/>
              </a:ext>
            </a:extLst>
          </p:cNvPr>
          <p:cNvSpPr/>
          <p:nvPr/>
        </p:nvSpPr>
        <p:spPr>
          <a:xfrm>
            <a:off x="9243367" y="4780084"/>
            <a:ext cx="2682379" cy="2077916"/>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5597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1F560-0523-9447-C949-A12EE21D75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433371-9915-5DD9-A1EF-9C860343CF25}"/>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F8B858D3-9C0F-842F-299F-C49B64592F8F}"/>
              </a:ext>
            </a:extLst>
          </p:cNvPr>
          <p:cNvSpPr>
            <a:spLocks noGrp="1"/>
          </p:cNvSpPr>
          <p:nvPr>
            <p:ph idx="1"/>
          </p:nvPr>
        </p:nvSpPr>
        <p:spPr>
          <a:xfrm>
            <a:off x="428511" y="1511161"/>
            <a:ext cx="11497235" cy="4860689"/>
          </a:xfrm>
        </p:spPr>
        <p:txBody>
          <a:bodyPr>
            <a:noAutofit/>
          </a:bodyPr>
          <a:lstStyle/>
          <a:p>
            <a:pPr marL="0" indent="0">
              <a:buNone/>
            </a:pPr>
            <a:r>
              <a:rPr lang="en-US" b="0" i="0" dirty="0">
                <a:solidFill>
                  <a:srgbClr val="000000"/>
                </a:solidFill>
                <a:effectLst/>
                <a:latin typeface="system-ui"/>
              </a:rPr>
              <a:t>The</a:t>
            </a:r>
            <a:r>
              <a:rPr lang="en-US" dirty="0">
                <a:solidFill>
                  <a:srgbClr val="000000"/>
                </a:solidFill>
                <a:latin typeface="system-ui"/>
              </a:rPr>
              <a:t> Good Lists :</a:t>
            </a:r>
          </a:p>
          <a:p>
            <a:pPr marL="0" indent="0">
              <a:buNone/>
            </a:pPr>
            <a:r>
              <a:rPr lang="en-US" b="0" i="0" dirty="0">
                <a:solidFill>
                  <a:srgbClr val="000000"/>
                </a:solidFill>
                <a:effectLst/>
                <a:latin typeface="system-ui"/>
              </a:rPr>
              <a:t>Gal 5:22-25  Fruits of the Spirit</a:t>
            </a:r>
          </a:p>
          <a:p>
            <a:pPr marL="0" indent="0">
              <a:buNone/>
            </a:pPr>
            <a:r>
              <a:rPr lang="en-US" dirty="0">
                <a:solidFill>
                  <a:srgbClr val="000000"/>
                </a:solidFill>
                <a:latin typeface="system-ui"/>
              </a:rPr>
              <a:t>Matt 5:3-12 Beatitudes</a:t>
            </a:r>
          </a:p>
          <a:p>
            <a:pPr marL="0" indent="0">
              <a:buNone/>
            </a:pPr>
            <a:r>
              <a:rPr lang="en-US" b="0" i="0" dirty="0">
                <a:solidFill>
                  <a:srgbClr val="000000"/>
                </a:solidFill>
                <a:effectLst/>
                <a:latin typeface="system-ui"/>
              </a:rPr>
              <a:t>1 Cor 13    How to </a:t>
            </a:r>
            <a:r>
              <a:rPr lang="en-US" dirty="0">
                <a:solidFill>
                  <a:srgbClr val="000000"/>
                </a:solidFill>
                <a:latin typeface="system-ui"/>
              </a:rPr>
              <a:t>Have Agape Love </a:t>
            </a:r>
          </a:p>
          <a:p>
            <a:pPr marL="0" indent="0">
              <a:buNone/>
            </a:pPr>
            <a:r>
              <a:rPr lang="en-US" b="0" i="0" dirty="0">
                <a:solidFill>
                  <a:srgbClr val="000000"/>
                </a:solidFill>
                <a:effectLst/>
                <a:latin typeface="system-ui"/>
              </a:rPr>
              <a:t>Philippians 4:8   Good things to think about</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B89B92F6-3355-F2F9-BB1B-0F41EC4CB387}"/>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8" name="Arrow: Up 7">
            <a:extLst>
              <a:ext uri="{FF2B5EF4-FFF2-40B4-BE49-F238E27FC236}">
                <a16:creationId xmlns:a16="http://schemas.microsoft.com/office/drawing/2014/main" id="{C2A43E59-3024-6596-2CEC-4F5B8844E945}"/>
              </a:ext>
            </a:extLst>
          </p:cNvPr>
          <p:cNvSpPr/>
          <p:nvPr/>
        </p:nvSpPr>
        <p:spPr>
          <a:xfrm>
            <a:off x="9680646" y="5290022"/>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C3533ED-5484-F834-3196-A72A41544EB7}"/>
              </a:ext>
            </a:extLst>
          </p:cNvPr>
          <p:cNvSpPr txBox="1"/>
          <p:nvPr/>
        </p:nvSpPr>
        <p:spPr>
          <a:xfrm>
            <a:off x="10283871" y="5622099"/>
            <a:ext cx="1229824" cy="646331"/>
          </a:xfrm>
          <a:prstGeom prst="rect">
            <a:avLst/>
          </a:prstGeom>
          <a:noFill/>
        </p:spPr>
        <p:txBody>
          <a:bodyPr wrap="none" rtlCol="0">
            <a:spAutoFit/>
          </a:bodyPr>
          <a:lstStyle/>
          <a:p>
            <a:r>
              <a:rPr lang="en-US" sz="3600" dirty="0">
                <a:latin typeface="Aptos" panose="020B0004020202020204" pitchFamily="34" charset="0"/>
              </a:rPr>
              <a:t>Spirit</a:t>
            </a:r>
          </a:p>
        </p:txBody>
      </p:sp>
      <p:sp>
        <p:nvSpPr>
          <p:cNvPr id="11" name="Oval 10">
            <a:extLst>
              <a:ext uri="{FF2B5EF4-FFF2-40B4-BE49-F238E27FC236}">
                <a16:creationId xmlns:a16="http://schemas.microsoft.com/office/drawing/2014/main" id="{F7383850-28D3-B4A5-7D41-DC8278D2B61D}"/>
              </a:ext>
            </a:extLst>
          </p:cNvPr>
          <p:cNvSpPr/>
          <p:nvPr/>
        </p:nvSpPr>
        <p:spPr>
          <a:xfrm>
            <a:off x="9243367" y="4780084"/>
            <a:ext cx="2682379" cy="2077916"/>
          </a:xfrm>
          <a:prstGeom prst="ellipse">
            <a:avLst/>
          </a:prstGeom>
          <a:noFill/>
          <a:ln w="381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3118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FA2DB-DB7F-D275-0E2C-8A69D32366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E4548A-D12E-857B-752E-5AE0D815BEE5}"/>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399CA038-247A-B04F-2C7B-CC70BE406304}"/>
              </a:ext>
            </a:extLst>
          </p:cNvPr>
          <p:cNvSpPr>
            <a:spLocks noGrp="1"/>
          </p:cNvSpPr>
          <p:nvPr>
            <p:ph idx="1"/>
          </p:nvPr>
        </p:nvSpPr>
        <p:spPr>
          <a:xfrm>
            <a:off x="428511" y="1511161"/>
            <a:ext cx="11497235" cy="4860689"/>
          </a:xfrm>
        </p:spPr>
        <p:txBody>
          <a:bodyPr>
            <a:noAutofit/>
          </a:bodyPr>
          <a:lstStyle/>
          <a:p>
            <a:pPr marL="0" indent="0">
              <a:buNone/>
            </a:pPr>
            <a:r>
              <a:rPr lang="en-US" b="0" i="0" dirty="0">
                <a:solidFill>
                  <a:srgbClr val="000000"/>
                </a:solidFill>
                <a:effectLst/>
                <a:latin typeface="system-ui"/>
              </a:rPr>
              <a:t>. </a:t>
            </a:r>
            <a:r>
              <a:rPr lang="en-US" b="1" i="0" baseline="30000" dirty="0">
                <a:solidFill>
                  <a:srgbClr val="000000"/>
                </a:solidFill>
                <a:effectLst/>
                <a:latin typeface="system-ui"/>
              </a:rPr>
              <a:t>19 </a:t>
            </a:r>
            <a:r>
              <a:rPr lang="en-US" b="0" i="0" dirty="0">
                <a:solidFill>
                  <a:srgbClr val="000000"/>
                </a:solidFill>
                <a:effectLst/>
                <a:latin typeface="system-ui"/>
              </a:rPr>
              <a:t>The acts of the flesh are obvious: sexual immorality, impurity and debauchery; </a:t>
            </a:r>
            <a:r>
              <a:rPr lang="en-US" b="1" i="0" baseline="30000" dirty="0">
                <a:solidFill>
                  <a:srgbClr val="000000"/>
                </a:solidFill>
                <a:effectLst/>
                <a:latin typeface="system-ui"/>
              </a:rPr>
              <a:t>20 </a:t>
            </a:r>
            <a:r>
              <a:rPr lang="en-US" b="0" i="0" dirty="0">
                <a:solidFill>
                  <a:srgbClr val="000000"/>
                </a:solidFill>
                <a:effectLst/>
                <a:latin typeface="system-ui"/>
              </a:rPr>
              <a:t>idolatry and witchcraft; hatred, discord, jealousy, fits of rage, selfish ambition, dissensions, factions </a:t>
            </a:r>
            <a:r>
              <a:rPr lang="en-US" b="1" i="0" baseline="30000" dirty="0">
                <a:solidFill>
                  <a:srgbClr val="000000"/>
                </a:solidFill>
                <a:effectLst/>
                <a:latin typeface="system-ui"/>
              </a:rPr>
              <a:t>21 </a:t>
            </a:r>
            <a:r>
              <a:rPr lang="en-US" b="0" i="0" dirty="0">
                <a:solidFill>
                  <a:srgbClr val="000000"/>
                </a:solidFill>
                <a:effectLst/>
                <a:latin typeface="system-ui"/>
              </a:rPr>
              <a:t>and envy; drunkenness, orgies, and the like. I warn you, as I did before, that those who live like this will not inherit the kingdom of God..</a:t>
            </a:r>
            <a:endParaRPr lang="en-US" b="0"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6798B6BE-B32D-BC58-39EF-EE1F2688BF2C}"/>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0FE8C775-9B8F-E608-FECC-842A4C922823}"/>
              </a:ext>
            </a:extLst>
          </p:cNvPr>
          <p:cNvSpPr/>
          <p:nvPr/>
        </p:nvSpPr>
        <p:spPr>
          <a:xfrm>
            <a:off x="7655859" y="5465474"/>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917CEE9-57AD-E348-2D12-3B297FC99D7E}"/>
              </a:ext>
            </a:extLst>
          </p:cNvPr>
          <p:cNvSpPr txBox="1"/>
          <p:nvPr/>
        </p:nvSpPr>
        <p:spPr>
          <a:xfrm>
            <a:off x="8318658" y="5586228"/>
            <a:ext cx="1269899" cy="646331"/>
          </a:xfrm>
          <a:prstGeom prst="rect">
            <a:avLst/>
          </a:prstGeom>
          <a:noFill/>
        </p:spPr>
        <p:txBody>
          <a:bodyPr wrap="none" rtlCol="0">
            <a:spAutoFit/>
          </a:bodyPr>
          <a:lstStyle/>
          <a:p>
            <a:r>
              <a:rPr lang="en-US" sz="3600" dirty="0">
                <a:latin typeface="Aptos" panose="020B0004020202020204" pitchFamily="34" charset="0"/>
              </a:rPr>
              <a:t>Flesh</a:t>
            </a:r>
          </a:p>
        </p:txBody>
      </p:sp>
      <p:sp>
        <p:nvSpPr>
          <p:cNvPr id="7" name="Oval 6">
            <a:extLst>
              <a:ext uri="{FF2B5EF4-FFF2-40B4-BE49-F238E27FC236}">
                <a16:creationId xmlns:a16="http://schemas.microsoft.com/office/drawing/2014/main" id="{8CE3AFBF-22D0-5BA1-B41C-00D9A318F5A9}"/>
              </a:ext>
            </a:extLst>
          </p:cNvPr>
          <p:cNvSpPr/>
          <p:nvPr/>
        </p:nvSpPr>
        <p:spPr>
          <a:xfrm>
            <a:off x="7109011" y="5193601"/>
            <a:ext cx="2682379" cy="1664399"/>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1CFF2C4-5F25-6665-2B70-9CB97C20B0EE}"/>
              </a:ext>
            </a:extLst>
          </p:cNvPr>
          <p:cNvSpPr txBox="1"/>
          <p:nvPr/>
        </p:nvSpPr>
        <p:spPr>
          <a:xfrm>
            <a:off x="838200" y="5645429"/>
            <a:ext cx="5791585" cy="646331"/>
          </a:xfrm>
          <a:prstGeom prst="rect">
            <a:avLst/>
          </a:prstGeom>
          <a:noFill/>
        </p:spPr>
        <p:txBody>
          <a:bodyPr wrap="none" rtlCol="0">
            <a:spAutoFit/>
          </a:bodyPr>
          <a:lstStyle/>
          <a:p>
            <a:r>
              <a:rPr lang="en-US" sz="3600" dirty="0">
                <a:latin typeface="Aptos" panose="020B0004020202020204" pitchFamily="34" charset="0"/>
              </a:rPr>
              <a:t>Freedom does not allow this</a:t>
            </a:r>
          </a:p>
        </p:txBody>
      </p:sp>
    </p:spTree>
    <p:extLst>
      <p:ext uri="{BB962C8B-B14F-4D97-AF65-F5344CB8AC3E}">
        <p14:creationId xmlns:p14="http://schemas.microsoft.com/office/powerpoint/2010/main" val="831963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5108E6-3DE9-1915-4746-5D359B8BBB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DE5A-762D-DD70-7F63-C3283BBE91F2}"/>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A8B8FD91-93EA-0AB4-08B5-858B1D5E4F98}"/>
              </a:ext>
            </a:extLst>
          </p:cNvPr>
          <p:cNvSpPr>
            <a:spLocks noGrp="1"/>
          </p:cNvSpPr>
          <p:nvPr>
            <p:ph idx="1"/>
          </p:nvPr>
        </p:nvSpPr>
        <p:spPr>
          <a:xfrm>
            <a:off x="428511" y="1511161"/>
            <a:ext cx="11497235" cy="4860689"/>
          </a:xfrm>
        </p:spPr>
        <p:txBody>
          <a:bodyPr>
            <a:noAutofit/>
          </a:bodyPr>
          <a:lstStyle/>
          <a:p>
            <a:pPr marL="0" indent="0">
              <a:buNone/>
            </a:pPr>
            <a:r>
              <a:rPr lang="en-US" b="0" i="0" dirty="0">
                <a:solidFill>
                  <a:srgbClr val="000000"/>
                </a:solidFill>
                <a:effectLst/>
                <a:latin typeface="system-ui"/>
              </a:rPr>
              <a:t>will not inherit the kingdom of God..</a:t>
            </a:r>
            <a:endParaRPr lang="en-US" b="0" i="0" u="sng"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83982489-0CE5-D32D-1824-34109D61A1AF}"/>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6EEE3C37-1BD8-B2E4-66DB-5DDB6D0C5104}"/>
              </a:ext>
            </a:extLst>
          </p:cNvPr>
          <p:cNvSpPr/>
          <p:nvPr/>
        </p:nvSpPr>
        <p:spPr>
          <a:xfrm>
            <a:off x="7655859" y="5465474"/>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C88E28D-6905-C16C-DF8E-27C7C5C63071}"/>
              </a:ext>
            </a:extLst>
          </p:cNvPr>
          <p:cNvSpPr txBox="1"/>
          <p:nvPr/>
        </p:nvSpPr>
        <p:spPr>
          <a:xfrm>
            <a:off x="8318658" y="5586228"/>
            <a:ext cx="1269899" cy="646331"/>
          </a:xfrm>
          <a:prstGeom prst="rect">
            <a:avLst/>
          </a:prstGeom>
          <a:noFill/>
        </p:spPr>
        <p:txBody>
          <a:bodyPr wrap="none" rtlCol="0">
            <a:spAutoFit/>
          </a:bodyPr>
          <a:lstStyle/>
          <a:p>
            <a:r>
              <a:rPr lang="en-US" sz="3600" dirty="0">
                <a:latin typeface="Aptos" panose="020B0004020202020204" pitchFamily="34" charset="0"/>
              </a:rPr>
              <a:t>Flesh</a:t>
            </a:r>
          </a:p>
        </p:txBody>
      </p:sp>
      <p:sp>
        <p:nvSpPr>
          <p:cNvPr id="7" name="Oval 6">
            <a:extLst>
              <a:ext uri="{FF2B5EF4-FFF2-40B4-BE49-F238E27FC236}">
                <a16:creationId xmlns:a16="http://schemas.microsoft.com/office/drawing/2014/main" id="{1B1F8281-2BCF-DFA5-AEE1-990C8C6B6168}"/>
              </a:ext>
            </a:extLst>
          </p:cNvPr>
          <p:cNvSpPr/>
          <p:nvPr/>
        </p:nvSpPr>
        <p:spPr>
          <a:xfrm>
            <a:off x="7109011" y="5193601"/>
            <a:ext cx="2682379" cy="1664399"/>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1305F66-8F7E-2574-3F1F-FFEA8688CFFA}"/>
              </a:ext>
            </a:extLst>
          </p:cNvPr>
          <p:cNvSpPr txBox="1"/>
          <p:nvPr/>
        </p:nvSpPr>
        <p:spPr>
          <a:xfrm>
            <a:off x="838200" y="5645429"/>
            <a:ext cx="5791585" cy="646331"/>
          </a:xfrm>
          <a:prstGeom prst="rect">
            <a:avLst/>
          </a:prstGeom>
          <a:noFill/>
        </p:spPr>
        <p:txBody>
          <a:bodyPr wrap="none" rtlCol="0">
            <a:spAutoFit/>
          </a:bodyPr>
          <a:lstStyle/>
          <a:p>
            <a:r>
              <a:rPr lang="en-US" sz="3600" dirty="0">
                <a:latin typeface="Aptos" panose="020B0004020202020204" pitchFamily="34" charset="0"/>
              </a:rPr>
              <a:t>Freedom does not allow this</a:t>
            </a:r>
          </a:p>
        </p:txBody>
      </p:sp>
      <p:sp>
        <p:nvSpPr>
          <p:cNvPr id="8" name="TextBox 7">
            <a:extLst>
              <a:ext uri="{FF2B5EF4-FFF2-40B4-BE49-F238E27FC236}">
                <a16:creationId xmlns:a16="http://schemas.microsoft.com/office/drawing/2014/main" id="{56EE0665-C646-742A-B048-50C4C44455C4}"/>
              </a:ext>
            </a:extLst>
          </p:cNvPr>
          <p:cNvSpPr txBox="1"/>
          <p:nvPr/>
        </p:nvSpPr>
        <p:spPr>
          <a:xfrm>
            <a:off x="3733992" y="3618339"/>
            <a:ext cx="4405373" cy="646331"/>
          </a:xfrm>
          <a:prstGeom prst="rect">
            <a:avLst/>
          </a:prstGeom>
          <a:noFill/>
        </p:spPr>
        <p:txBody>
          <a:bodyPr wrap="none" rtlCol="0">
            <a:spAutoFit/>
          </a:bodyPr>
          <a:lstStyle/>
          <a:p>
            <a:r>
              <a:rPr lang="en-US" sz="3600" dirty="0">
                <a:latin typeface="Aptos" panose="020B0004020202020204" pitchFamily="34" charset="0"/>
              </a:rPr>
              <a:t>Separation from  God</a:t>
            </a:r>
          </a:p>
        </p:txBody>
      </p:sp>
    </p:spTree>
    <p:extLst>
      <p:ext uri="{BB962C8B-B14F-4D97-AF65-F5344CB8AC3E}">
        <p14:creationId xmlns:p14="http://schemas.microsoft.com/office/powerpoint/2010/main" val="1310250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42AFA-854E-A6C7-FD4F-F1F243F2A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D8EBE4-232E-40F6-1AD4-DCE50B8F5AFE}"/>
              </a:ext>
            </a:extLst>
          </p:cNvPr>
          <p:cNvSpPr>
            <a:spLocks noGrp="1"/>
          </p:cNvSpPr>
          <p:nvPr>
            <p:ph type="title"/>
          </p:nvPr>
        </p:nvSpPr>
        <p:spPr>
          <a:xfrm>
            <a:off x="838200" y="365126"/>
            <a:ext cx="10515600" cy="828244"/>
          </a:xfrm>
        </p:spPr>
        <p:txBody>
          <a:bodyPr/>
          <a:lstStyle/>
          <a:p>
            <a:pPr algn="ctr"/>
            <a:r>
              <a:rPr lang="en-US" sz="4800" dirty="0"/>
              <a:t>Notes</a:t>
            </a:r>
            <a:endParaRPr lang="en-US" dirty="0"/>
          </a:p>
        </p:txBody>
      </p:sp>
      <p:sp>
        <p:nvSpPr>
          <p:cNvPr id="3" name="Content Placeholder 2">
            <a:extLst>
              <a:ext uri="{FF2B5EF4-FFF2-40B4-BE49-F238E27FC236}">
                <a16:creationId xmlns:a16="http://schemas.microsoft.com/office/drawing/2014/main" id="{B039F10B-96FB-0F3C-41E0-29916E3BA330}"/>
              </a:ext>
            </a:extLst>
          </p:cNvPr>
          <p:cNvSpPr>
            <a:spLocks noGrp="1"/>
          </p:cNvSpPr>
          <p:nvPr>
            <p:ph idx="1"/>
          </p:nvPr>
        </p:nvSpPr>
        <p:spPr>
          <a:xfrm>
            <a:off x="347382" y="1481182"/>
            <a:ext cx="11497235" cy="3914733"/>
          </a:xfrm>
        </p:spPr>
        <p:txBody>
          <a:bodyPr>
            <a:noAutofit/>
          </a:bodyPr>
          <a:lstStyle/>
          <a:p>
            <a:pPr marL="914400" lvl="2" indent="0">
              <a:buNone/>
            </a:pPr>
            <a:r>
              <a:rPr lang="en-US" sz="3600" b="0" i="0" dirty="0">
                <a:solidFill>
                  <a:srgbClr val="000000"/>
                </a:solidFill>
                <a:effectLst/>
                <a:latin typeface="Aptos" panose="020B0004020202020204" pitchFamily="34" charset="0"/>
              </a:rPr>
              <a:t>Paul</a:t>
            </a:r>
            <a:r>
              <a:rPr lang="en-US" sz="3600" dirty="0">
                <a:solidFill>
                  <a:srgbClr val="000000"/>
                </a:solidFill>
                <a:latin typeface="Aptos" panose="020B0004020202020204" pitchFamily="34" charset="0"/>
              </a:rPr>
              <a:t> using contrasting language to make a point is a theme in Ephesians.</a:t>
            </a:r>
          </a:p>
          <a:p>
            <a:pPr marL="914400" lvl="2" indent="0">
              <a:buNone/>
            </a:pPr>
            <a:endParaRPr lang="en-US" sz="3600" b="0" i="0" dirty="0">
              <a:solidFill>
                <a:srgbClr val="000000"/>
              </a:solidFill>
              <a:effectLst/>
              <a:latin typeface="Aptos" panose="020B0004020202020204" pitchFamily="34" charset="0"/>
            </a:endParaRPr>
          </a:p>
          <a:p>
            <a:pPr marL="914400" lvl="2" indent="0">
              <a:buNone/>
            </a:pPr>
            <a:r>
              <a:rPr lang="en-US" sz="3600" dirty="0">
                <a:solidFill>
                  <a:srgbClr val="000000"/>
                </a:solidFill>
                <a:latin typeface="Aptos" panose="020B0004020202020204" pitchFamily="34" charset="0"/>
              </a:rPr>
              <a:t>You were dead in your sins</a:t>
            </a:r>
          </a:p>
          <a:p>
            <a:pPr marL="914400" lvl="2" indent="0">
              <a:buNone/>
            </a:pPr>
            <a:endParaRPr lang="en-US" sz="3600" b="0" i="0" dirty="0">
              <a:solidFill>
                <a:srgbClr val="000000"/>
              </a:solidFill>
              <a:effectLst/>
              <a:latin typeface="Aptos" panose="020B0004020202020204" pitchFamily="34" charset="0"/>
            </a:endParaRPr>
          </a:p>
          <a:p>
            <a:pPr marL="914400" lvl="2" indent="0">
              <a:buNone/>
            </a:pPr>
            <a:r>
              <a:rPr lang="en-US" sz="3600" dirty="0">
                <a:solidFill>
                  <a:srgbClr val="000000"/>
                </a:solidFill>
                <a:latin typeface="Aptos" panose="020B0004020202020204" pitchFamily="34" charset="0"/>
              </a:rPr>
              <a:t>You are alive in Christ</a:t>
            </a:r>
            <a:endParaRPr lang="en-US" sz="3600" b="0" i="0" dirty="0">
              <a:solidFill>
                <a:srgbClr val="000000"/>
              </a:solidFill>
              <a:effectLst/>
              <a:latin typeface="Aptos" panose="020B0004020202020204" pitchFamily="34" charset="0"/>
            </a:endParaRPr>
          </a:p>
        </p:txBody>
      </p:sp>
      <p:pic>
        <p:nvPicPr>
          <p:cNvPr id="5" name="Picture 4" descr="Isolated twigs and flowers on a white surface">
            <a:extLst>
              <a:ext uri="{FF2B5EF4-FFF2-40B4-BE49-F238E27FC236}">
                <a16:creationId xmlns:a16="http://schemas.microsoft.com/office/drawing/2014/main" id="{D3C39029-78C9-CA06-F6A3-FB43E543A2F1}"/>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9" name="TextBox 8">
            <a:extLst>
              <a:ext uri="{FF2B5EF4-FFF2-40B4-BE49-F238E27FC236}">
                <a16:creationId xmlns:a16="http://schemas.microsoft.com/office/drawing/2014/main" id="{61A73EB4-DCC4-A0EF-5733-26BEE63FF98B}"/>
              </a:ext>
            </a:extLst>
          </p:cNvPr>
          <p:cNvSpPr txBox="1"/>
          <p:nvPr/>
        </p:nvSpPr>
        <p:spPr>
          <a:xfrm>
            <a:off x="3227294" y="5880847"/>
            <a:ext cx="1293944" cy="646331"/>
          </a:xfrm>
          <a:prstGeom prst="rect">
            <a:avLst/>
          </a:prstGeom>
          <a:noFill/>
        </p:spPr>
        <p:txBody>
          <a:bodyPr wrap="none" rtlCol="0">
            <a:spAutoFit/>
          </a:bodyPr>
          <a:lstStyle/>
          <a:p>
            <a:r>
              <a:rPr lang="en-US" sz="3600" b="1" dirty="0">
                <a:latin typeface="Aptos" panose="020B0004020202020204" pitchFamily="34" charset="0"/>
              </a:rPr>
              <a:t>Dead</a:t>
            </a:r>
          </a:p>
        </p:txBody>
      </p:sp>
      <p:sp>
        <p:nvSpPr>
          <p:cNvPr id="10" name="TextBox 9">
            <a:extLst>
              <a:ext uri="{FF2B5EF4-FFF2-40B4-BE49-F238E27FC236}">
                <a16:creationId xmlns:a16="http://schemas.microsoft.com/office/drawing/2014/main" id="{437DAFE9-AA9F-B4EE-896D-741391EC830C}"/>
              </a:ext>
            </a:extLst>
          </p:cNvPr>
          <p:cNvSpPr txBox="1"/>
          <p:nvPr/>
        </p:nvSpPr>
        <p:spPr>
          <a:xfrm rot="21278651">
            <a:off x="5764306" y="5846543"/>
            <a:ext cx="1210909" cy="646331"/>
          </a:xfrm>
          <a:prstGeom prst="rect">
            <a:avLst/>
          </a:prstGeom>
          <a:noFill/>
        </p:spPr>
        <p:txBody>
          <a:bodyPr wrap="none" rtlCol="0">
            <a:spAutoFit/>
          </a:bodyPr>
          <a:lstStyle/>
          <a:p>
            <a:r>
              <a:rPr lang="en-US" sz="3600" b="1" dirty="0">
                <a:latin typeface="Aptos" panose="020B0004020202020204" pitchFamily="34" charset="0"/>
              </a:rPr>
              <a:t>Alive</a:t>
            </a:r>
          </a:p>
        </p:txBody>
      </p:sp>
      <p:sp>
        <p:nvSpPr>
          <p:cNvPr id="11" name="Arrow: Right 10">
            <a:extLst>
              <a:ext uri="{FF2B5EF4-FFF2-40B4-BE49-F238E27FC236}">
                <a16:creationId xmlns:a16="http://schemas.microsoft.com/office/drawing/2014/main" id="{4060449A-86DD-C414-706D-50F92976BFB4}"/>
              </a:ext>
            </a:extLst>
          </p:cNvPr>
          <p:cNvSpPr/>
          <p:nvPr/>
        </p:nvSpPr>
        <p:spPr>
          <a:xfrm>
            <a:off x="4758376" y="602539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E26457E7-435A-A0BF-CC03-1A474005EE98}"/>
              </a:ext>
            </a:extLst>
          </p:cNvPr>
          <p:cNvSpPr/>
          <p:nvPr/>
        </p:nvSpPr>
        <p:spPr>
          <a:xfrm rot="10800000">
            <a:off x="4521238" y="600824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2309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AEDA9-B4A2-552B-E106-655E457058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CC6FD7-9422-0727-D3BD-45C22143694F}"/>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B77584DE-DD3B-2122-5005-8ADDB128208F}"/>
              </a:ext>
            </a:extLst>
          </p:cNvPr>
          <p:cNvSpPr>
            <a:spLocks noGrp="1"/>
          </p:cNvSpPr>
          <p:nvPr>
            <p:ph idx="1"/>
          </p:nvPr>
        </p:nvSpPr>
        <p:spPr>
          <a:xfrm>
            <a:off x="782617" y="1371870"/>
            <a:ext cx="11497235" cy="4860689"/>
          </a:xfrm>
        </p:spPr>
        <p:txBody>
          <a:bodyPr>
            <a:noAutofit/>
          </a:bodyPr>
          <a:lstStyle/>
          <a:p>
            <a:pPr marL="0" indent="0">
              <a:buNone/>
            </a:pPr>
            <a:r>
              <a:rPr lang="en-US" b="0" i="0" dirty="0">
                <a:solidFill>
                  <a:srgbClr val="000000"/>
                </a:solidFill>
                <a:effectLst/>
                <a:latin typeface="system-ui"/>
              </a:rPr>
              <a:t>and the like    </a:t>
            </a:r>
          </a:p>
          <a:p>
            <a:pPr marL="0" indent="0">
              <a:buNone/>
            </a:pPr>
            <a:endParaRPr lang="en-US" b="0" i="0" dirty="0">
              <a:solidFill>
                <a:srgbClr val="000000"/>
              </a:solidFill>
              <a:effectLst/>
              <a:latin typeface="system-ui"/>
            </a:endParaRPr>
          </a:p>
          <a:p>
            <a:pPr marL="0" indent="0">
              <a:buNone/>
            </a:pPr>
            <a:r>
              <a:rPr lang="en-US" dirty="0">
                <a:solidFill>
                  <a:srgbClr val="000000"/>
                </a:solidFill>
                <a:latin typeface="system-ui"/>
              </a:rPr>
              <a:t>The list is open ended.  </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2FD5AAB7-D278-ACA4-4B30-9789A2738893}"/>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26F284DF-6433-97A8-ECC1-31C564F26956}"/>
              </a:ext>
            </a:extLst>
          </p:cNvPr>
          <p:cNvSpPr/>
          <p:nvPr/>
        </p:nvSpPr>
        <p:spPr>
          <a:xfrm>
            <a:off x="10869168" y="5805539"/>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9633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06FB8-AF9D-6F9F-D762-5BDA28D101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4E6D39-A910-C8D6-E2A0-4E99584533C8}"/>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D21FFB20-F4AA-409A-2AAA-571DC07880BE}"/>
              </a:ext>
            </a:extLst>
          </p:cNvPr>
          <p:cNvSpPr>
            <a:spLocks noGrp="1"/>
          </p:cNvSpPr>
          <p:nvPr>
            <p:ph idx="1"/>
          </p:nvPr>
        </p:nvSpPr>
        <p:spPr>
          <a:xfrm>
            <a:off x="782617" y="1371870"/>
            <a:ext cx="11497235" cy="4860689"/>
          </a:xfrm>
        </p:spPr>
        <p:txBody>
          <a:bodyPr>
            <a:noAutofit/>
          </a:bodyPr>
          <a:lstStyle/>
          <a:p>
            <a:pPr marL="0" indent="0">
              <a:buNone/>
            </a:pPr>
            <a:r>
              <a:rPr lang="en-US" b="1" i="0" baseline="30000" dirty="0">
                <a:solidFill>
                  <a:srgbClr val="000000"/>
                </a:solidFill>
                <a:effectLst/>
                <a:latin typeface="system-ui"/>
              </a:rPr>
              <a:t>21 </a:t>
            </a:r>
            <a:r>
              <a:rPr lang="en-US" b="0" i="0" dirty="0">
                <a:solidFill>
                  <a:srgbClr val="000000"/>
                </a:solidFill>
                <a:effectLst/>
                <a:latin typeface="system-ui"/>
              </a:rPr>
              <a:t>and envy; drunkenness, orgies, </a:t>
            </a:r>
            <a:r>
              <a:rPr lang="en-US" b="1" i="0" u="sng" dirty="0">
                <a:solidFill>
                  <a:srgbClr val="000000"/>
                </a:solidFill>
                <a:effectLst/>
                <a:latin typeface="system-ui"/>
              </a:rPr>
              <a:t>and the like</a:t>
            </a:r>
            <a:r>
              <a:rPr lang="en-US" b="0" i="0" dirty="0">
                <a:solidFill>
                  <a:srgbClr val="000000"/>
                </a:solidFill>
                <a:effectLst/>
                <a:latin typeface="system-ui"/>
              </a:rPr>
              <a:t>. </a:t>
            </a:r>
          </a:p>
          <a:p>
            <a:pPr marL="0" indent="0">
              <a:buNone/>
            </a:pPr>
            <a:endParaRPr lang="en-US" b="0" i="0" dirty="0">
              <a:solidFill>
                <a:srgbClr val="000000"/>
              </a:solidFill>
              <a:effectLst/>
              <a:latin typeface="system-ui"/>
            </a:endParaRPr>
          </a:p>
          <a:p>
            <a:pPr marL="0" indent="0">
              <a:buNone/>
            </a:pPr>
            <a:r>
              <a:rPr lang="en-US" dirty="0">
                <a:solidFill>
                  <a:srgbClr val="000000"/>
                </a:solidFill>
                <a:latin typeface="system-ui"/>
              </a:rPr>
              <a:t>Other List</a:t>
            </a:r>
          </a:p>
          <a:p>
            <a:pPr marL="0" indent="0">
              <a:buNone/>
            </a:pPr>
            <a:r>
              <a:rPr lang="en-US" b="0" i="0" dirty="0">
                <a:solidFill>
                  <a:srgbClr val="000000"/>
                </a:solidFill>
                <a:effectLst/>
                <a:latin typeface="system-ui"/>
              </a:rPr>
              <a:t>Romans 1</a:t>
            </a:r>
            <a:r>
              <a:rPr lang="en-US" dirty="0">
                <a:solidFill>
                  <a:srgbClr val="000000"/>
                </a:solidFill>
                <a:latin typeface="system-ui"/>
              </a:rPr>
              <a:t>:</a:t>
            </a:r>
            <a:r>
              <a:rPr lang="en-US" b="0" i="0" dirty="0">
                <a:solidFill>
                  <a:srgbClr val="000000"/>
                </a:solidFill>
                <a:effectLst/>
                <a:latin typeface="system-ui"/>
              </a:rPr>
              <a:t>21-32 , Rev 21:8, Col 3:5-9, 1Pet 4:3</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D48B9B5E-01A1-8607-52DC-85048A62A738}"/>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172AB5BF-723C-F989-85DB-2736C4DC3967}"/>
              </a:ext>
            </a:extLst>
          </p:cNvPr>
          <p:cNvSpPr/>
          <p:nvPr/>
        </p:nvSpPr>
        <p:spPr>
          <a:xfrm>
            <a:off x="10869168" y="5805539"/>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2434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8BFEF-2658-6A02-B4FE-BA5DE33315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0E354D-FC2F-1862-F3AC-0AD41F7032F9}"/>
              </a:ext>
            </a:extLst>
          </p:cNvPr>
          <p:cNvSpPr>
            <a:spLocks noGrp="1"/>
          </p:cNvSpPr>
          <p:nvPr>
            <p:ph type="title"/>
          </p:nvPr>
        </p:nvSpPr>
        <p:spPr>
          <a:xfrm>
            <a:off x="838200" y="365126"/>
            <a:ext cx="10515600" cy="828244"/>
          </a:xfrm>
        </p:spPr>
        <p:txBody>
          <a:bodyPr/>
          <a:lstStyle/>
          <a:p>
            <a:pPr algn="ctr"/>
            <a:r>
              <a:rPr lang="en-US" sz="4800" dirty="0"/>
              <a:t>Revelations 21:8</a:t>
            </a:r>
            <a:endParaRPr lang="en-US" dirty="0"/>
          </a:p>
        </p:txBody>
      </p:sp>
      <p:sp>
        <p:nvSpPr>
          <p:cNvPr id="3" name="Content Placeholder 2">
            <a:extLst>
              <a:ext uri="{FF2B5EF4-FFF2-40B4-BE49-F238E27FC236}">
                <a16:creationId xmlns:a16="http://schemas.microsoft.com/office/drawing/2014/main" id="{B75DD848-DB73-7087-D622-53E277A90ED2}"/>
              </a:ext>
            </a:extLst>
          </p:cNvPr>
          <p:cNvSpPr>
            <a:spLocks noGrp="1"/>
          </p:cNvSpPr>
          <p:nvPr>
            <p:ph idx="1"/>
          </p:nvPr>
        </p:nvSpPr>
        <p:spPr>
          <a:xfrm>
            <a:off x="838200" y="1413464"/>
            <a:ext cx="11497235" cy="4860689"/>
          </a:xfrm>
        </p:spPr>
        <p:txBody>
          <a:bodyPr>
            <a:noAutofit/>
          </a:bodyPr>
          <a:lstStyle/>
          <a:p>
            <a:r>
              <a:rPr lang="en-US" b="1" i="0" baseline="30000" dirty="0">
                <a:solidFill>
                  <a:srgbClr val="000000"/>
                </a:solidFill>
                <a:effectLst/>
                <a:latin typeface="system-ui"/>
              </a:rPr>
              <a:t>8 </a:t>
            </a:r>
            <a:r>
              <a:rPr lang="en-US" b="0" i="0" dirty="0">
                <a:solidFill>
                  <a:srgbClr val="000000"/>
                </a:solidFill>
                <a:effectLst/>
                <a:latin typeface="system-ui"/>
              </a:rPr>
              <a:t>But the cowardly, the unbelieving, the vile, the murderers, the sexually immoral, those who practice magic arts, the idolaters and all liars—they will be consigned to the fiery lake of burning sulfur. This is the second death.”</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061DB955-83A0-28BC-5487-73099A38CBF0}"/>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CD24B23B-6B0B-6AF7-1B95-61B18B42B2FF}"/>
              </a:ext>
            </a:extLst>
          </p:cNvPr>
          <p:cNvSpPr/>
          <p:nvPr/>
        </p:nvSpPr>
        <p:spPr>
          <a:xfrm>
            <a:off x="10869168" y="5805539"/>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7401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21BC0-B4E4-9DD9-E7E5-A652B6EF2A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B6712F-875E-B248-E35B-8D7A45789FD5}"/>
              </a:ext>
            </a:extLst>
          </p:cNvPr>
          <p:cNvSpPr>
            <a:spLocks noGrp="1"/>
          </p:cNvSpPr>
          <p:nvPr>
            <p:ph type="title"/>
          </p:nvPr>
        </p:nvSpPr>
        <p:spPr>
          <a:xfrm>
            <a:off x="838200" y="365126"/>
            <a:ext cx="10515600" cy="828244"/>
          </a:xfrm>
        </p:spPr>
        <p:txBody>
          <a:bodyPr/>
          <a:lstStyle/>
          <a:p>
            <a:pPr algn="ctr"/>
            <a:r>
              <a:rPr lang="en-US" sz="4800" dirty="0"/>
              <a:t>Colossians 3:5-9</a:t>
            </a:r>
            <a:endParaRPr lang="en-US" dirty="0"/>
          </a:p>
        </p:txBody>
      </p:sp>
      <p:sp>
        <p:nvSpPr>
          <p:cNvPr id="3" name="Content Placeholder 2">
            <a:extLst>
              <a:ext uri="{FF2B5EF4-FFF2-40B4-BE49-F238E27FC236}">
                <a16:creationId xmlns:a16="http://schemas.microsoft.com/office/drawing/2014/main" id="{75E12266-2E46-FAA2-17BB-C1D2F6189615}"/>
              </a:ext>
            </a:extLst>
          </p:cNvPr>
          <p:cNvSpPr>
            <a:spLocks noGrp="1"/>
          </p:cNvSpPr>
          <p:nvPr>
            <p:ph idx="1"/>
          </p:nvPr>
        </p:nvSpPr>
        <p:spPr>
          <a:xfrm>
            <a:off x="838200" y="1413464"/>
            <a:ext cx="11497235" cy="4860689"/>
          </a:xfrm>
        </p:spPr>
        <p:txBody>
          <a:bodyPr>
            <a:noAutofit/>
          </a:bodyPr>
          <a:lstStyle/>
          <a:p>
            <a:r>
              <a:rPr lang="en-US" b="1" i="0" baseline="30000" dirty="0">
                <a:solidFill>
                  <a:srgbClr val="000000"/>
                </a:solidFill>
                <a:effectLst/>
                <a:latin typeface="system-ui"/>
              </a:rPr>
              <a:t>5 </a:t>
            </a:r>
            <a:r>
              <a:rPr lang="en-US" b="0" i="0" dirty="0">
                <a:solidFill>
                  <a:srgbClr val="000000"/>
                </a:solidFill>
                <a:effectLst/>
                <a:latin typeface="system-ui"/>
              </a:rPr>
              <a:t>Put to death, therefore, whatever belongs to your earthly nature: sexual immorality, impurity, lust, evil desires and greed, which is idolatry. </a:t>
            </a:r>
            <a:r>
              <a:rPr lang="en-US" b="1" i="0" baseline="30000" dirty="0">
                <a:solidFill>
                  <a:srgbClr val="000000"/>
                </a:solidFill>
                <a:effectLst/>
                <a:latin typeface="system-ui"/>
              </a:rPr>
              <a:t>6 </a:t>
            </a:r>
            <a:r>
              <a:rPr lang="en-US" b="0" i="0" dirty="0">
                <a:solidFill>
                  <a:srgbClr val="000000"/>
                </a:solidFill>
                <a:effectLst/>
                <a:latin typeface="system-ui"/>
              </a:rPr>
              <a:t>Because of these, the wrath of God is coming.</a:t>
            </a:r>
            <a:r>
              <a:rPr lang="en-US" b="0" i="0" baseline="30000" dirty="0">
                <a:solidFill>
                  <a:srgbClr val="000000"/>
                </a:solidFill>
                <a:effectLst/>
                <a:latin typeface="system-ui"/>
              </a:rPr>
              <a:t>[</a:t>
            </a:r>
            <a:r>
              <a:rPr lang="en-US" b="0" i="0" baseline="30000" dirty="0">
                <a:solidFill>
                  <a:srgbClr val="4A4A4A"/>
                </a:solidFill>
                <a:effectLst/>
                <a:latin typeface="system-ui"/>
                <a:hlinkClick r:id="rId2" tooltip="See footnote b"/>
              </a:rPr>
              <a:t>b</a:t>
            </a:r>
            <a:r>
              <a:rPr lang="en-US" b="0" i="0" baseline="30000" dirty="0">
                <a:solidFill>
                  <a:srgbClr val="000000"/>
                </a:solidFill>
                <a:effectLst/>
                <a:latin typeface="system-ui"/>
              </a:rPr>
              <a:t>]</a:t>
            </a:r>
            <a:r>
              <a:rPr lang="en-US" b="0" i="0" dirty="0">
                <a:solidFill>
                  <a:srgbClr val="000000"/>
                </a:solidFill>
                <a:effectLst/>
                <a:latin typeface="system-ui"/>
              </a:rPr>
              <a:t> </a:t>
            </a:r>
            <a:r>
              <a:rPr lang="en-US" b="1" i="0" baseline="30000" dirty="0">
                <a:solidFill>
                  <a:srgbClr val="000000"/>
                </a:solidFill>
                <a:effectLst/>
                <a:latin typeface="system-ui"/>
              </a:rPr>
              <a:t>7 </a:t>
            </a:r>
            <a:r>
              <a:rPr lang="en-US" b="0" i="0" dirty="0">
                <a:solidFill>
                  <a:srgbClr val="000000"/>
                </a:solidFill>
                <a:effectLst/>
                <a:latin typeface="system-ui"/>
              </a:rPr>
              <a:t>You used to walk in these ways, in the life you once lived. </a:t>
            </a:r>
            <a:r>
              <a:rPr lang="en-US" b="1" i="0" baseline="30000" dirty="0">
                <a:solidFill>
                  <a:srgbClr val="000000"/>
                </a:solidFill>
                <a:effectLst/>
                <a:latin typeface="system-ui"/>
              </a:rPr>
              <a:t>8 </a:t>
            </a:r>
            <a:r>
              <a:rPr lang="en-US" b="0" i="0" dirty="0">
                <a:solidFill>
                  <a:srgbClr val="000000"/>
                </a:solidFill>
                <a:effectLst/>
                <a:latin typeface="system-ui"/>
              </a:rPr>
              <a:t>But now you must also rid yourselves of all such things as these: anger, rage, malice, slander, and filthy language from your lips. </a:t>
            </a:r>
            <a:r>
              <a:rPr lang="en-US" b="1" i="0" baseline="30000" dirty="0">
                <a:solidFill>
                  <a:srgbClr val="000000"/>
                </a:solidFill>
                <a:effectLst/>
                <a:latin typeface="system-ui"/>
              </a:rPr>
              <a:t>9 </a:t>
            </a:r>
            <a:r>
              <a:rPr lang="en-US" b="0" i="0" dirty="0">
                <a:solidFill>
                  <a:srgbClr val="000000"/>
                </a:solidFill>
                <a:effectLst/>
                <a:latin typeface="system-ui"/>
              </a:rPr>
              <a:t>Do not lie to each other, since you have taken off your old self with its practices </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DBD0721C-6AC1-1EB4-573D-C2F4BF480D59}"/>
              </a:ext>
            </a:extLst>
          </p:cNvPr>
          <p:cNvPicPr>
            <a:picLocks noChangeAspect="1"/>
          </p:cNvPicPr>
          <p:nvPr/>
        </p:nvPicPr>
        <p:blipFill>
          <a:blip r:embed="rId3"/>
          <a:srcRect l="23193" r="9705" b="1"/>
          <a:stretch/>
        </p:blipFill>
        <p:spPr>
          <a:xfrm>
            <a:off x="10345791" y="-60153"/>
            <a:ext cx="1417698" cy="1473617"/>
          </a:xfrm>
          <a:prstGeom prst="rect">
            <a:avLst/>
          </a:prstGeom>
        </p:spPr>
      </p:pic>
      <p:sp>
        <p:nvSpPr>
          <p:cNvPr id="4" name="Arrow: Down 3">
            <a:extLst>
              <a:ext uri="{FF2B5EF4-FFF2-40B4-BE49-F238E27FC236}">
                <a16:creationId xmlns:a16="http://schemas.microsoft.com/office/drawing/2014/main" id="{68D86CFA-293C-C881-9553-A8ACE50BB922}"/>
              </a:ext>
            </a:extLst>
          </p:cNvPr>
          <p:cNvSpPr/>
          <p:nvPr/>
        </p:nvSpPr>
        <p:spPr>
          <a:xfrm>
            <a:off x="10869168" y="5805539"/>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3180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8ADAC-2F55-E160-4F8D-55156347D3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B63F6F-C10C-8EEC-ABE7-5D1715577C20}"/>
              </a:ext>
            </a:extLst>
          </p:cNvPr>
          <p:cNvSpPr>
            <a:spLocks noGrp="1"/>
          </p:cNvSpPr>
          <p:nvPr>
            <p:ph type="title"/>
          </p:nvPr>
        </p:nvSpPr>
        <p:spPr>
          <a:xfrm>
            <a:off x="838200" y="365126"/>
            <a:ext cx="10515600" cy="828244"/>
          </a:xfrm>
        </p:spPr>
        <p:txBody>
          <a:bodyPr/>
          <a:lstStyle/>
          <a:p>
            <a:pPr algn="ctr"/>
            <a:r>
              <a:rPr lang="en-US" sz="4800" dirty="0"/>
              <a:t>Notes</a:t>
            </a:r>
            <a:endParaRPr lang="en-US" dirty="0"/>
          </a:p>
        </p:txBody>
      </p:sp>
      <p:sp>
        <p:nvSpPr>
          <p:cNvPr id="3" name="Content Placeholder 2">
            <a:extLst>
              <a:ext uri="{FF2B5EF4-FFF2-40B4-BE49-F238E27FC236}">
                <a16:creationId xmlns:a16="http://schemas.microsoft.com/office/drawing/2014/main" id="{FC4CC86E-88AC-3663-FFD3-86950A3CA69B}"/>
              </a:ext>
            </a:extLst>
          </p:cNvPr>
          <p:cNvSpPr>
            <a:spLocks noGrp="1"/>
          </p:cNvSpPr>
          <p:nvPr>
            <p:ph idx="1"/>
          </p:nvPr>
        </p:nvSpPr>
        <p:spPr>
          <a:xfrm>
            <a:off x="347382" y="1481182"/>
            <a:ext cx="11497235" cy="3914733"/>
          </a:xfrm>
        </p:spPr>
        <p:txBody>
          <a:bodyPr>
            <a:noAutofit/>
          </a:bodyPr>
          <a:lstStyle/>
          <a:p>
            <a:pPr marL="914400" lvl="2" indent="0">
              <a:buNone/>
            </a:pPr>
            <a:r>
              <a:rPr lang="en-US" sz="3600" b="0" i="0" dirty="0">
                <a:solidFill>
                  <a:srgbClr val="000000"/>
                </a:solidFill>
                <a:effectLst/>
                <a:latin typeface="Aptos" panose="020B0004020202020204" pitchFamily="34" charset="0"/>
              </a:rPr>
              <a:t>Paul</a:t>
            </a:r>
            <a:r>
              <a:rPr lang="en-US" sz="3600" dirty="0">
                <a:solidFill>
                  <a:srgbClr val="000000"/>
                </a:solidFill>
                <a:latin typeface="Aptos" panose="020B0004020202020204" pitchFamily="34" charset="0"/>
              </a:rPr>
              <a:t> using contrasting language to make a point is a theme in Ephesians and Colossians</a:t>
            </a:r>
          </a:p>
          <a:p>
            <a:pPr marL="914400" lvl="2" indent="0">
              <a:buNone/>
            </a:pPr>
            <a:endParaRPr lang="en-US" sz="3600" b="0" i="0" dirty="0">
              <a:solidFill>
                <a:srgbClr val="000000"/>
              </a:solidFill>
              <a:effectLst/>
              <a:latin typeface="Aptos" panose="020B0004020202020204" pitchFamily="34" charset="0"/>
            </a:endParaRPr>
          </a:p>
          <a:p>
            <a:pPr marL="914400" lvl="2" indent="0">
              <a:buNone/>
            </a:pPr>
            <a:r>
              <a:rPr lang="en-US" sz="3600" dirty="0">
                <a:solidFill>
                  <a:srgbClr val="000000"/>
                </a:solidFill>
                <a:latin typeface="Aptos" panose="020B0004020202020204" pitchFamily="34" charset="0"/>
              </a:rPr>
              <a:t>You were dead in your sins</a:t>
            </a:r>
          </a:p>
          <a:p>
            <a:pPr marL="914400" lvl="2" indent="0">
              <a:buNone/>
            </a:pPr>
            <a:endParaRPr lang="en-US" sz="3600" b="0" i="0" dirty="0">
              <a:solidFill>
                <a:srgbClr val="000000"/>
              </a:solidFill>
              <a:effectLst/>
              <a:latin typeface="Aptos" panose="020B0004020202020204" pitchFamily="34" charset="0"/>
            </a:endParaRPr>
          </a:p>
          <a:p>
            <a:pPr marL="914400" lvl="2" indent="0">
              <a:buNone/>
            </a:pPr>
            <a:r>
              <a:rPr lang="en-US" sz="3600" dirty="0">
                <a:solidFill>
                  <a:srgbClr val="000000"/>
                </a:solidFill>
                <a:latin typeface="Aptos" panose="020B0004020202020204" pitchFamily="34" charset="0"/>
              </a:rPr>
              <a:t>You are alive in Christ</a:t>
            </a:r>
            <a:endParaRPr lang="en-US" sz="3600" b="0" i="0" dirty="0">
              <a:solidFill>
                <a:srgbClr val="000000"/>
              </a:solidFill>
              <a:effectLst/>
              <a:latin typeface="Aptos" panose="020B0004020202020204" pitchFamily="34" charset="0"/>
            </a:endParaRPr>
          </a:p>
        </p:txBody>
      </p:sp>
      <p:pic>
        <p:nvPicPr>
          <p:cNvPr id="5" name="Picture 4" descr="Isolated twigs and flowers on a white surface">
            <a:extLst>
              <a:ext uri="{FF2B5EF4-FFF2-40B4-BE49-F238E27FC236}">
                <a16:creationId xmlns:a16="http://schemas.microsoft.com/office/drawing/2014/main" id="{EDDBF5E5-DE6C-14DF-7668-D51ECD99D227}"/>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9" name="TextBox 8">
            <a:extLst>
              <a:ext uri="{FF2B5EF4-FFF2-40B4-BE49-F238E27FC236}">
                <a16:creationId xmlns:a16="http://schemas.microsoft.com/office/drawing/2014/main" id="{E08516C3-F618-19F4-9B38-1C80318F5222}"/>
              </a:ext>
            </a:extLst>
          </p:cNvPr>
          <p:cNvSpPr txBox="1"/>
          <p:nvPr/>
        </p:nvSpPr>
        <p:spPr>
          <a:xfrm>
            <a:off x="3227294" y="5880847"/>
            <a:ext cx="1293944" cy="646331"/>
          </a:xfrm>
          <a:prstGeom prst="rect">
            <a:avLst/>
          </a:prstGeom>
          <a:noFill/>
        </p:spPr>
        <p:txBody>
          <a:bodyPr wrap="none" rtlCol="0">
            <a:spAutoFit/>
          </a:bodyPr>
          <a:lstStyle/>
          <a:p>
            <a:r>
              <a:rPr lang="en-US" sz="3600" b="1" dirty="0">
                <a:latin typeface="Aptos" panose="020B0004020202020204" pitchFamily="34" charset="0"/>
              </a:rPr>
              <a:t>Dead</a:t>
            </a:r>
          </a:p>
        </p:txBody>
      </p:sp>
      <p:sp>
        <p:nvSpPr>
          <p:cNvPr id="10" name="TextBox 9">
            <a:extLst>
              <a:ext uri="{FF2B5EF4-FFF2-40B4-BE49-F238E27FC236}">
                <a16:creationId xmlns:a16="http://schemas.microsoft.com/office/drawing/2014/main" id="{F1E87BC2-CCF9-36AD-6FEA-0DC0A4896A07}"/>
              </a:ext>
            </a:extLst>
          </p:cNvPr>
          <p:cNvSpPr txBox="1"/>
          <p:nvPr/>
        </p:nvSpPr>
        <p:spPr>
          <a:xfrm rot="21278651">
            <a:off x="5764306" y="5846543"/>
            <a:ext cx="1210909" cy="646331"/>
          </a:xfrm>
          <a:prstGeom prst="rect">
            <a:avLst/>
          </a:prstGeom>
          <a:noFill/>
        </p:spPr>
        <p:txBody>
          <a:bodyPr wrap="none" rtlCol="0">
            <a:spAutoFit/>
          </a:bodyPr>
          <a:lstStyle/>
          <a:p>
            <a:r>
              <a:rPr lang="en-US" sz="3600" b="1" dirty="0">
                <a:latin typeface="Aptos" panose="020B0004020202020204" pitchFamily="34" charset="0"/>
              </a:rPr>
              <a:t>Alive</a:t>
            </a:r>
          </a:p>
        </p:txBody>
      </p:sp>
      <p:sp>
        <p:nvSpPr>
          <p:cNvPr id="11" name="Arrow: Right 10">
            <a:extLst>
              <a:ext uri="{FF2B5EF4-FFF2-40B4-BE49-F238E27FC236}">
                <a16:creationId xmlns:a16="http://schemas.microsoft.com/office/drawing/2014/main" id="{C59EF071-CD55-3064-455A-8394CCDF2AA0}"/>
              </a:ext>
            </a:extLst>
          </p:cNvPr>
          <p:cNvSpPr/>
          <p:nvPr/>
        </p:nvSpPr>
        <p:spPr>
          <a:xfrm>
            <a:off x="4758376" y="602539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E6EC10C8-0982-A203-AFEA-EB5E01F926EC}"/>
              </a:ext>
            </a:extLst>
          </p:cNvPr>
          <p:cNvSpPr/>
          <p:nvPr/>
        </p:nvSpPr>
        <p:spPr>
          <a:xfrm rot="10800000">
            <a:off x="4521238" y="600824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6571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8091D-BD73-6D09-BFC0-3173DF8C2F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85DE46-4C16-1358-9870-F0BD2DE16CFD}"/>
              </a:ext>
            </a:extLst>
          </p:cNvPr>
          <p:cNvSpPr>
            <a:spLocks noGrp="1"/>
          </p:cNvSpPr>
          <p:nvPr>
            <p:ph type="title"/>
          </p:nvPr>
        </p:nvSpPr>
        <p:spPr>
          <a:xfrm>
            <a:off x="838200" y="365126"/>
            <a:ext cx="10515600" cy="828244"/>
          </a:xfrm>
        </p:spPr>
        <p:txBody>
          <a:bodyPr/>
          <a:lstStyle/>
          <a:p>
            <a:pPr algn="ctr"/>
            <a:r>
              <a:rPr lang="en-US" sz="4800" dirty="0"/>
              <a:t>Notes</a:t>
            </a:r>
            <a:endParaRPr lang="en-US" dirty="0"/>
          </a:p>
        </p:txBody>
      </p:sp>
      <p:sp>
        <p:nvSpPr>
          <p:cNvPr id="3" name="Content Placeholder 2">
            <a:extLst>
              <a:ext uri="{FF2B5EF4-FFF2-40B4-BE49-F238E27FC236}">
                <a16:creationId xmlns:a16="http://schemas.microsoft.com/office/drawing/2014/main" id="{07C18DB4-9583-A0B8-DBF6-84ED7C79F94C}"/>
              </a:ext>
            </a:extLst>
          </p:cNvPr>
          <p:cNvSpPr>
            <a:spLocks noGrp="1"/>
          </p:cNvSpPr>
          <p:nvPr>
            <p:ph idx="1"/>
          </p:nvPr>
        </p:nvSpPr>
        <p:spPr>
          <a:xfrm>
            <a:off x="347382" y="1481182"/>
            <a:ext cx="11497235" cy="3914733"/>
          </a:xfrm>
        </p:spPr>
        <p:txBody>
          <a:bodyPr>
            <a:noAutofit/>
          </a:bodyPr>
          <a:lstStyle/>
          <a:p>
            <a:pPr marL="914400" lvl="2" indent="0">
              <a:buNone/>
            </a:pPr>
            <a:endParaRPr lang="en-US" sz="3200" b="1" i="0" baseline="30000" dirty="0">
              <a:solidFill>
                <a:srgbClr val="000000"/>
              </a:solidFill>
              <a:effectLst/>
              <a:latin typeface="system-ui"/>
            </a:endParaRPr>
          </a:p>
          <a:p>
            <a:pPr marL="914400" lvl="2" indent="0">
              <a:buNone/>
            </a:pPr>
            <a:r>
              <a:rPr lang="en-US" sz="3200" b="1" i="0" baseline="30000" dirty="0">
                <a:solidFill>
                  <a:srgbClr val="000000"/>
                </a:solidFill>
                <a:effectLst/>
                <a:latin typeface="system-ui"/>
              </a:rPr>
              <a:t>13 </a:t>
            </a:r>
            <a:r>
              <a:rPr lang="en-US" sz="3200" b="1" i="0" dirty="0">
                <a:solidFill>
                  <a:srgbClr val="000000"/>
                </a:solidFill>
                <a:effectLst/>
                <a:latin typeface="system-ui"/>
              </a:rPr>
              <a:t>Colossians 2:13</a:t>
            </a:r>
          </a:p>
          <a:p>
            <a:pPr marL="914400" lvl="2" indent="0">
              <a:buNone/>
            </a:pPr>
            <a:r>
              <a:rPr lang="en-US" sz="3200" b="0" i="0" dirty="0">
                <a:solidFill>
                  <a:srgbClr val="000000"/>
                </a:solidFill>
                <a:effectLst/>
                <a:latin typeface="system-ui"/>
              </a:rPr>
              <a:t>When you were dead in your sins and in the uncircumcision of your flesh, God made you alive with Christ. He forgave us all our sins,</a:t>
            </a:r>
          </a:p>
        </p:txBody>
      </p:sp>
      <p:pic>
        <p:nvPicPr>
          <p:cNvPr id="5" name="Picture 4" descr="Isolated twigs and flowers on a white surface">
            <a:extLst>
              <a:ext uri="{FF2B5EF4-FFF2-40B4-BE49-F238E27FC236}">
                <a16:creationId xmlns:a16="http://schemas.microsoft.com/office/drawing/2014/main" id="{53932816-8D0A-3261-9435-0027C0CE6C48}"/>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9" name="TextBox 8">
            <a:extLst>
              <a:ext uri="{FF2B5EF4-FFF2-40B4-BE49-F238E27FC236}">
                <a16:creationId xmlns:a16="http://schemas.microsoft.com/office/drawing/2014/main" id="{77073789-F9E1-E717-93EA-289D1BC202AC}"/>
              </a:ext>
            </a:extLst>
          </p:cNvPr>
          <p:cNvSpPr txBox="1"/>
          <p:nvPr/>
        </p:nvSpPr>
        <p:spPr>
          <a:xfrm>
            <a:off x="3227294" y="5880847"/>
            <a:ext cx="1293944" cy="646331"/>
          </a:xfrm>
          <a:prstGeom prst="rect">
            <a:avLst/>
          </a:prstGeom>
          <a:noFill/>
        </p:spPr>
        <p:txBody>
          <a:bodyPr wrap="none" rtlCol="0">
            <a:spAutoFit/>
          </a:bodyPr>
          <a:lstStyle/>
          <a:p>
            <a:r>
              <a:rPr lang="en-US" sz="3600" b="1" dirty="0">
                <a:latin typeface="Aptos" panose="020B0004020202020204" pitchFamily="34" charset="0"/>
              </a:rPr>
              <a:t>Dead</a:t>
            </a:r>
          </a:p>
        </p:txBody>
      </p:sp>
      <p:sp>
        <p:nvSpPr>
          <p:cNvPr id="10" name="TextBox 9">
            <a:extLst>
              <a:ext uri="{FF2B5EF4-FFF2-40B4-BE49-F238E27FC236}">
                <a16:creationId xmlns:a16="http://schemas.microsoft.com/office/drawing/2014/main" id="{978FA063-FCC3-A1B4-B529-2595A508653B}"/>
              </a:ext>
            </a:extLst>
          </p:cNvPr>
          <p:cNvSpPr txBox="1"/>
          <p:nvPr/>
        </p:nvSpPr>
        <p:spPr>
          <a:xfrm rot="21278651">
            <a:off x="5764306" y="5846543"/>
            <a:ext cx="1210909" cy="646331"/>
          </a:xfrm>
          <a:prstGeom prst="rect">
            <a:avLst/>
          </a:prstGeom>
          <a:noFill/>
        </p:spPr>
        <p:txBody>
          <a:bodyPr wrap="none" rtlCol="0">
            <a:spAutoFit/>
          </a:bodyPr>
          <a:lstStyle/>
          <a:p>
            <a:r>
              <a:rPr lang="en-US" sz="3600" b="1" dirty="0">
                <a:latin typeface="Aptos" panose="020B0004020202020204" pitchFamily="34" charset="0"/>
              </a:rPr>
              <a:t>Alive</a:t>
            </a:r>
          </a:p>
        </p:txBody>
      </p:sp>
      <p:sp>
        <p:nvSpPr>
          <p:cNvPr id="11" name="Arrow: Right 10">
            <a:extLst>
              <a:ext uri="{FF2B5EF4-FFF2-40B4-BE49-F238E27FC236}">
                <a16:creationId xmlns:a16="http://schemas.microsoft.com/office/drawing/2014/main" id="{6B96E3FB-EA2A-D90F-CAA2-09CF1D404E2D}"/>
              </a:ext>
            </a:extLst>
          </p:cNvPr>
          <p:cNvSpPr/>
          <p:nvPr/>
        </p:nvSpPr>
        <p:spPr>
          <a:xfrm>
            <a:off x="4758376" y="602539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991EE4E0-ADD4-4C96-7B37-92F514751B24}"/>
              </a:ext>
            </a:extLst>
          </p:cNvPr>
          <p:cNvSpPr/>
          <p:nvPr/>
        </p:nvSpPr>
        <p:spPr>
          <a:xfrm rot="10800000">
            <a:off x="4521238" y="600824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2387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D28D86-87F2-05B9-0015-98B78A9B44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B3ACE4-42DA-9879-9A15-BBD75DA55445}"/>
              </a:ext>
            </a:extLst>
          </p:cNvPr>
          <p:cNvSpPr>
            <a:spLocks noGrp="1"/>
          </p:cNvSpPr>
          <p:nvPr>
            <p:ph type="title"/>
          </p:nvPr>
        </p:nvSpPr>
        <p:spPr>
          <a:xfrm>
            <a:off x="838200" y="365126"/>
            <a:ext cx="10515600" cy="828244"/>
          </a:xfrm>
        </p:spPr>
        <p:txBody>
          <a:bodyPr/>
          <a:lstStyle/>
          <a:p>
            <a:pPr algn="ctr"/>
            <a:r>
              <a:rPr lang="en-US" sz="4800" dirty="0"/>
              <a:t>Notes</a:t>
            </a:r>
            <a:endParaRPr lang="en-US" dirty="0"/>
          </a:p>
        </p:txBody>
      </p:sp>
      <p:sp>
        <p:nvSpPr>
          <p:cNvPr id="3" name="Content Placeholder 2">
            <a:extLst>
              <a:ext uri="{FF2B5EF4-FFF2-40B4-BE49-F238E27FC236}">
                <a16:creationId xmlns:a16="http://schemas.microsoft.com/office/drawing/2014/main" id="{A5500EAA-9642-2DBE-8695-78B30B70E8FE}"/>
              </a:ext>
            </a:extLst>
          </p:cNvPr>
          <p:cNvSpPr>
            <a:spLocks noGrp="1"/>
          </p:cNvSpPr>
          <p:nvPr>
            <p:ph idx="1"/>
          </p:nvPr>
        </p:nvSpPr>
        <p:spPr>
          <a:xfrm>
            <a:off x="347382" y="1481182"/>
            <a:ext cx="11497235" cy="3914733"/>
          </a:xfrm>
        </p:spPr>
        <p:txBody>
          <a:bodyPr>
            <a:noAutofit/>
          </a:bodyPr>
          <a:lstStyle/>
          <a:p>
            <a:pPr marL="914400" lvl="2" indent="0">
              <a:buNone/>
            </a:pPr>
            <a:endParaRPr lang="en-US" sz="3200" b="1" i="0" baseline="30000" dirty="0">
              <a:solidFill>
                <a:srgbClr val="000000"/>
              </a:solidFill>
              <a:effectLst/>
              <a:latin typeface="system-ui"/>
            </a:endParaRPr>
          </a:p>
          <a:p>
            <a:pPr marL="914400" lvl="2" indent="0">
              <a:buNone/>
            </a:pPr>
            <a:r>
              <a:rPr lang="en-US" sz="3200" b="1" i="0" baseline="30000" dirty="0">
                <a:solidFill>
                  <a:srgbClr val="000000"/>
                </a:solidFill>
                <a:effectLst/>
                <a:latin typeface="system-ui"/>
              </a:rPr>
              <a:t>13 </a:t>
            </a:r>
            <a:r>
              <a:rPr lang="en-US" sz="3200" b="1" i="0" dirty="0">
                <a:solidFill>
                  <a:srgbClr val="000000"/>
                </a:solidFill>
                <a:effectLst/>
                <a:latin typeface="system-ui"/>
              </a:rPr>
              <a:t>Colossians 2:13</a:t>
            </a:r>
          </a:p>
          <a:p>
            <a:pPr marL="914400" lvl="2" indent="0">
              <a:buNone/>
            </a:pPr>
            <a:r>
              <a:rPr lang="en-US" sz="3200" b="0" i="0" dirty="0">
                <a:solidFill>
                  <a:srgbClr val="000000"/>
                </a:solidFill>
                <a:effectLst/>
                <a:latin typeface="system-ui"/>
              </a:rPr>
              <a:t>When you were </a:t>
            </a:r>
            <a:r>
              <a:rPr lang="en-US" sz="3200" b="0" i="0" dirty="0">
                <a:solidFill>
                  <a:srgbClr val="0070C0"/>
                </a:solidFill>
                <a:effectLst/>
                <a:latin typeface="system-ui"/>
              </a:rPr>
              <a:t>(spiritually) </a:t>
            </a:r>
            <a:r>
              <a:rPr lang="en-US" sz="3200" b="0" i="0" dirty="0">
                <a:solidFill>
                  <a:srgbClr val="000000"/>
                </a:solidFill>
                <a:effectLst/>
                <a:latin typeface="system-ui"/>
              </a:rPr>
              <a:t>dead in your sins and in the uncircumcision of your flesh, God made you  </a:t>
            </a:r>
            <a:r>
              <a:rPr lang="en-US" sz="3200" b="0" i="0" dirty="0">
                <a:solidFill>
                  <a:srgbClr val="0070C0"/>
                </a:solidFill>
                <a:effectLst/>
                <a:latin typeface="system-ui"/>
              </a:rPr>
              <a:t>(spiritually) </a:t>
            </a:r>
            <a:r>
              <a:rPr lang="en-US" sz="3200" b="0" i="0" dirty="0">
                <a:solidFill>
                  <a:srgbClr val="000000"/>
                </a:solidFill>
                <a:effectLst/>
                <a:latin typeface="system-ui"/>
              </a:rPr>
              <a:t>alive with Christ. He forgave us all our sins,</a:t>
            </a:r>
          </a:p>
          <a:p>
            <a:pPr marL="914400" lvl="2" indent="0">
              <a:buNone/>
            </a:pPr>
            <a:r>
              <a:rPr lang="en-US" sz="3200" dirty="0">
                <a:solidFill>
                  <a:srgbClr val="0070C0"/>
                </a:solidFill>
                <a:latin typeface="system-ui"/>
              </a:rPr>
              <a:t>The default condition of mankind without </a:t>
            </a:r>
            <a:r>
              <a:rPr lang="en-US" sz="3200">
                <a:solidFill>
                  <a:srgbClr val="0070C0"/>
                </a:solidFill>
                <a:latin typeface="system-ui"/>
              </a:rPr>
              <a:t>Christ is </a:t>
            </a:r>
            <a:r>
              <a:rPr lang="en-US" sz="3200" b="0" i="0" dirty="0">
                <a:solidFill>
                  <a:srgbClr val="0070C0"/>
                </a:solidFill>
                <a:effectLst/>
                <a:latin typeface="system-ui"/>
              </a:rPr>
              <a:t>spiritually</a:t>
            </a:r>
            <a:r>
              <a:rPr lang="en-US" sz="3200" dirty="0">
                <a:solidFill>
                  <a:srgbClr val="0070C0"/>
                </a:solidFill>
                <a:latin typeface="system-ui"/>
              </a:rPr>
              <a:t> dead and separated from God.  (Blue notes are commentary)</a:t>
            </a:r>
            <a:endParaRPr lang="en-US" sz="3200" b="0" i="0" dirty="0">
              <a:solidFill>
                <a:srgbClr val="0070C0"/>
              </a:solidFill>
              <a:effectLst/>
              <a:latin typeface="system-ui"/>
            </a:endParaRPr>
          </a:p>
        </p:txBody>
      </p:sp>
      <p:pic>
        <p:nvPicPr>
          <p:cNvPr id="5" name="Picture 4" descr="Isolated twigs and flowers on a white surface">
            <a:extLst>
              <a:ext uri="{FF2B5EF4-FFF2-40B4-BE49-F238E27FC236}">
                <a16:creationId xmlns:a16="http://schemas.microsoft.com/office/drawing/2014/main" id="{5E6FC6DD-2AB9-DEE6-D34D-462AA786C2D9}"/>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9" name="TextBox 8">
            <a:extLst>
              <a:ext uri="{FF2B5EF4-FFF2-40B4-BE49-F238E27FC236}">
                <a16:creationId xmlns:a16="http://schemas.microsoft.com/office/drawing/2014/main" id="{B12F9035-2E24-B512-DAA6-39174BE8BA5E}"/>
              </a:ext>
            </a:extLst>
          </p:cNvPr>
          <p:cNvSpPr txBox="1"/>
          <p:nvPr/>
        </p:nvSpPr>
        <p:spPr>
          <a:xfrm>
            <a:off x="3227294" y="5880847"/>
            <a:ext cx="1293944" cy="646331"/>
          </a:xfrm>
          <a:prstGeom prst="rect">
            <a:avLst/>
          </a:prstGeom>
          <a:noFill/>
        </p:spPr>
        <p:txBody>
          <a:bodyPr wrap="none" rtlCol="0">
            <a:spAutoFit/>
          </a:bodyPr>
          <a:lstStyle/>
          <a:p>
            <a:r>
              <a:rPr lang="en-US" sz="3600" b="1" dirty="0">
                <a:latin typeface="Aptos" panose="020B0004020202020204" pitchFamily="34" charset="0"/>
              </a:rPr>
              <a:t>Dead</a:t>
            </a:r>
          </a:p>
        </p:txBody>
      </p:sp>
      <p:sp>
        <p:nvSpPr>
          <p:cNvPr id="10" name="TextBox 9">
            <a:extLst>
              <a:ext uri="{FF2B5EF4-FFF2-40B4-BE49-F238E27FC236}">
                <a16:creationId xmlns:a16="http://schemas.microsoft.com/office/drawing/2014/main" id="{F0E69DA9-2EFE-AB6A-A38D-CCEBD4A75D08}"/>
              </a:ext>
            </a:extLst>
          </p:cNvPr>
          <p:cNvSpPr txBox="1"/>
          <p:nvPr/>
        </p:nvSpPr>
        <p:spPr>
          <a:xfrm rot="21278651">
            <a:off x="5764306" y="5846543"/>
            <a:ext cx="1210909" cy="646331"/>
          </a:xfrm>
          <a:prstGeom prst="rect">
            <a:avLst/>
          </a:prstGeom>
          <a:noFill/>
        </p:spPr>
        <p:txBody>
          <a:bodyPr wrap="none" rtlCol="0">
            <a:spAutoFit/>
          </a:bodyPr>
          <a:lstStyle/>
          <a:p>
            <a:r>
              <a:rPr lang="en-US" sz="3600" b="1" dirty="0">
                <a:latin typeface="Aptos" panose="020B0004020202020204" pitchFamily="34" charset="0"/>
              </a:rPr>
              <a:t>Alive</a:t>
            </a:r>
          </a:p>
        </p:txBody>
      </p:sp>
      <p:sp>
        <p:nvSpPr>
          <p:cNvPr id="11" name="Arrow: Right 10">
            <a:extLst>
              <a:ext uri="{FF2B5EF4-FFF2-40B4-BE49-F238E27FC236}">
                <a16:creationId xmlns:a16="http://schemas.microsoft.com/office/drawing/2014/main" id="{2A307F29-C58D-AE03-5DF3-9345A4D3F19C}"/>
              </a:ext>
            </a:extLst>
          </p:cNvPr>
          <p:cNvSpPr/>
          <p:nvPr/>
        </p:nvSpPr>
        <p:spPr>
          <a:xfrm>
            <a:off x="4758376" y="602539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4E4E89E-AD3B-F0C8-6DBE-C1FC1477C038}"/>
              </a:ext>
            </a:extLst>
          </p:cNvPr>
          <p:cNvSpPr/>
          <p:nvPr/>
        </p:nvSpPr>
        <p:spPr>
          <a:xfrm rot="10800000">
            <a:off x="4521238" y="600824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3695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D1B4B-4CB8-B709-6C21-A232AFAEBF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436687-1B8C-2A54-5711-F27B4B11E954}"/>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0C4D40E5-F19D-2458-9554-4ACC6834D827}"/>
              </a:ext>
            </a:extLst>
          </p:cNvPr>
          <p:cNvSpPr>
            <a:spLocks noGrp="1"/>
          </p:cNvSpPr>
          <p:nvPr>
            <p:ph idx="1"/>
          </p:nvPr>
        </p:nvSpPr>
        <p:spPr>
          <a:xfrm>
            <a:off x="838199" y="1320655"/>
            <a:ext cx="11497235" cy="4860689"/>
          </a:xfrm>
        </p:spPr>
        <p:txBody>
          <a:bodyPr>
            <a:noAutofit/>
          </a:bodyPr>
          <a:lstStyle/>
          <a:p>
            <a:r>
              <a:rPr lang="en-US" i="0" dirty="0">
                <a:solidFill>
                  <a:srgbClr val="000000"/>
                </a:solidFill>
                <a:effectLst/>
              </a:rPr>
              <a:t>The entirety of Galatians does have contrast but chapter 5 seems to move from one to another  in a direct fashion.</a:t>
            </a:r>
            <a:endParaRPr lang="en-US" b="0" i="0" dirty="0">
              <a:solidFill>
                <a:srgbClr val="000000"/>
              </a:solidFill>
              <a:effectLst/>
            </a:endParaRPr>
          </a:p>
        </p:txBody>
      </p:sp>
      <p:pic>
        <p:nvPicPr>
          <p:cNvPr id="5" name="Picture 4" descr="Isolated twigs and flowers on a white surface">
            <a:extLst>
              <a:ext uri="{FF2B5EF4-FFF2-40B4-BE49-F238E27FC236}">
                <a16:creationId xmlns:a16="http://schemas.microsoft.com/office/drawing/2014/main" id="{A39F8B46-876C-D305-FC56-26FC90747060}"/>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Up 3">
            <a:extLst>
              <a:ext uri="{FF2B5EF4-FFF2-40B4-BE49-F238E27FC236}">
                <a16:creationId xmlns:a16="http://schemas.microsoft.com/office/drawing/2014/main" id="{6FC84103-35CA-4F6B-96FA-05DDC0259D3F}"/>
              </a:ext>
            </a:extLst>
          </p:cNvPr>
          <p:cNvSpPr/>
          <p:nvPr/>
        </p:nvSpPr>
        <p:spPr>
          <a:xfrm>
            <a:off x="902387" y="4330965"/>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1C003251-F0B4-8879-F273-570102621AC4}"/>
              </a:ext>
            </a:extLst>
          </p:cNvPr>
          <p:cNvSpPr/>
          <p:nvPr/>
        </p:nvSpPr>
        <p:spPr>
          <a:xfrm>
            <a:off x="6696902" y="4383183"/>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8EBA0BE-F6F3-A44B-79C6-1593A28F6C93}"/>
              </a:ext>
            </a:extLst>
          </p:cNvPr>
          <p:cNvSpPr txBox="1"/>
          <p:nvPr/>
        </p:nvSpPr>
        <p:spPr>
          <a:xfrm>
            <a:off x="2255398" y="3896531"/>
            <a:ext cx="3675529" cy="2862322"/>
          </a:xfrm>
          <a:prstGeom prst="rect">
            <a:avLst/>
          </a:prstGeom>
          <a:noFill/>
        </p:spPr>
        <p:txBody>
          <a:bodyPr wrap="square" rtlCol="0">
            <a:spAutoFit/>
          </a:bodyPr>
          <a:lstStyle/>
          <a:p>
            <a:r>
              <a:rPr lang="en-US" sz="3600" dirty="0">
                <a:latin typeface="Aptos" panose="020B0004020202020204" pitchFamily="34" charset="0"/>
              </a:rPr>
              <a:t>Sarah</a:t>
            </a:r>
          </a:p>
          <a:p>
            <a:r>
              <a:rPr lang="en-US" sz="3600" dirty="0">
                <a:latin typeface="Aptos" panose="020B0004020202020204" pitchFamily="34" charset="0"/>
              </a:rPr>
              <a:t>Promise</a:t>
            </a:r>
          </a:p>
          <a:p>
            <a:r>
              <a:rPr lang="en-US" sz="3600" dirty="0">
                <a:latin typeface="Aptos" panose="020B0004020202020204" pitchFamily="34" charset="0"/>
              </a:rPr>
              <a:t>New Jerusalem</a:t>
            </a:r>
          </a:p>
          <a:p>
            <a:r>
              <a:rPr lang="en-US" sz="3600" dirty="0">
                <a:latin typeface="Aptos" panose="020B0004020202020204" pitchFamily="34" charset="0"/>
              </a:rPr>
              <a:t>Freedom</a:t>
            </a:r>
          </a:p>
          <a:p>
            <a:endParaRPr lang="en-US" sz="3600" dirty="0">
              <a:latin typeface="Aptos" panose="020B0004020202020204" pitchFamily="34" charset="0"/>
            </a:endParaRPr>
          </a:p>
        </p:txBody>
      </p:sp>
      <p:sp>
        <p:nvSpPr>
          <p:cNvPr id="8" name="TextBox 7">
            <a:extLst>
              <a:ext uri="{FF2B5EF4-FFF2-40B4-BE49-F238E27FC236}">
                <a16:creationId xmlns:a16="http://schemas.microsoft.com/office/drawing/2014/main" id="{3F24F61F-F282-BB1C-24B3-B9C4F5E2BA29}"/>
              </a:ext>
            </a:extLst>
          </p:cNvPr>
          <p:cNvSpPr txBox="1"/>
          <p:nvPr/>
        </p:nvSpPr>
        <p:spPr>
          <a:xfrm>
            <a:off x="7983551" y="3718225"/>
            <a:ext cx="4082943" cy="2308324"/>
          </a:xfrm>
          <a:prstGeom prst="rect">
            <a:avLst/>
          </a:prstGeom>
          <a:noFill/>
        </p:spPr>
        <p:txBody>
          <a:bodyPr wrap="square" rtlCol="0">
            <a:spAutoFit/>
          </a:bodyPr>
          <a:lstStyle/>
          <a:p>
            <a:r>
              <a:rPr lang="en-US" sz="3600" dirty="0">
                <a:latin typeface="Aptos" panose="020B0004020202020204" pitchFamily="34" charset="0"/>
              </a:rPr>
              <a:t>Hagar</a:t>
            </a:r>
          </a:p>
          <a:p>
            <a:r>
              <a:rPr lang="en-US" sz="3600" dirty="0">
                <a:latin typeface="Aptos" panose="020B0004020202020204" pitchFamily="34" charset="0"/>
              </a:rPr>
              <a:t>Mt. Sinai</a:t>
            </a:r>
          </a:p>
          <a:p>
            <a:r>
              <a:rPr lang="en-US" sz="3600" dirty="0">
                <a:latin typeface="Aptos" panose="020B0004020202020204" pitchFamily="34" charset="0"/>
              </a:rPr>
              <a:t>Present Jerusalem</a:t>
            </a:r>
          </a:p>
          <a:p>
            <a:r>
              <a:rPr lang="en-US" sz="3600" dirty="0">
                <a:latin typeface="Aptos" panose="020B0004020202020204" pitchFamily="34" charset="0"/>
              </a:rPr>
              <a:t>Slavery</a:t>
            </a:r>
          </a:p>
        </p:txBody>
      </p:sp>
      <p:sp>
        <p:nvSpPr>
          <p:cNvPr id="10" name="TextBox 9">
            <a:extLst>
              <a:ext uri="{FF2B5EF4-FFF2-40B4-BE49-F238E27FC236}">
                <a16:creationId xmlns:a16="http://schemas.microsoft.com/office/drawing/2014/main" id="{E2DCD15E-F159-54B7-9110-7457830FAA3C}"/>
              </a:ext>
            </a:extLst>
          </p:cNvPr>
          <p:cNvSpPr txBox="1"/>
          <p:nvPr/>
        </p:nvSpPr>
        <p:spPr>
          <a:xfrm>
            <a:off x="3814580" y="3186557"/>
            <a:ext cx="4232694" cy="646331"/>
          </a:xfrm>
          <a:prstGeom prst="rect">
            <a:avLst/>
          </a:prstGeom>
          <a:noFill/>
        </p:spPr>
        <p:txBody>
          <a:bodyPr wrap="square" rtlCol="0">
            <a:spAutoFit/>
          </a:bodyPr>
          <a:lstStyle/>
          <a:p>
            <a:r>
              <a:rPr lang="en-US" sz="3600" b="1" dirty="0">
                <a:latin typeface="Aptos" panose="020B0004020202020204" pitchFamily="34" charset="0"/>
              </a:rPr>
              <a:t>Chater 4 contrasts </a:t>
            </a:r>
          </a:p>
        </p:txBody>
      </p:sp>
    </p:spTree>
    <p:extLst>
      <p:ext uri="{BB962C8B-B14F-4D97-AF65-F5344CB8AC3E}">
        <p14:creationId xmlns:p14="http://schemas.microsoft.com/office/powerpoint/2010/main" val="3653498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FE1D2-C61A-9917-A1FB-25099BFE60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D00F8D-2013-1275-431B-FBD141060FDE}"/>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5C570320-7F47-9F64-EF92-E92D4C83F322}"/>
              </a:ext>
            </a:extLst>
          </p:cNvPr>
          <p:cNvSpPr>
            <a:spLocks noGrp="1"/>
          </p:cNvSpPr>
          <p:nvPr>
            <p:ph idx="1"/>
          </p:nvPr>
        </p:nvSpPr>
        <p:spPr>
          <a:xfrm>
            <a:off x="838199" y="1320655"/>
            <a:ext cx="11497235" cy="4860689"/>
          </a:xfrm>
        </p:spPr>
        <p:txBody>
          <a:bodyPr>
            <a:noAutofit/>
          </a:bodyPr>
          <a:lstStyle/>
          <a:p>
            <a:pPr marL="0" indent="0">
              <a:buNone/>
            </a:pPr>
            <a:r>
              <a:rPr lang="en-US" b="1" i="0" dirty="0">
                <a:solidFill>
                  <a:srgbClr val="000000"/>
                </a:solidFill>
                <a:effectLst/>
              </a:rPr>
              <a:t>5 </a:t>
            </a:r>
            <a:r>
              <a:rPr lang="en-US" b="0" i="0" dirty="0">
                <a:solidFill>
                  <a:srgbClr val="000000"/>
                </a:solidFill>
                <a:effectLst/>
              </a:rPr>
              <a:t>It is for freedom that Christ has set us free. Stand firm, then, and do not let yourselves be burdened again by a yoke of slavery.</a:t>
            </a:r>
          </a:p>
        </p:txBody>
      </p:sp>
      <p:pic>
        <p:nvPicPr>
          <p:cNvPr id="5" name="Picture 4" descr="Isolated twigs and flowers on a white surface">
            <a:extLst>
              <a:ext uri="{FF2B5EF4-FFF2-40B4-BE49-F238E27FC236}">
                <a16:creationId xmlns:a16="http://schemas.microsoft.com/office/drawing/2014/main" id="{4391720B-5A40-3026-E690-20594044B1FD}"/>
              </a:ext>
            </a:extLst>
          </p:cNvPr>
          <p:cNvPicPr>
            <a:picLocks noChangeAspect="1"/>
          </p:cNvPicPr>
          <p:nvPr/>
        </p:nvPicPr>
        <p:blipFill>
          <a:blip r:embed="rId2"/>
          <a:srcRect l="23193" r="9705" b="1"/>
          <a:stretch/>
        </p:blipFill>
        <p:spPr>
          <a:xfrm>
            <a:off x="10345791" y="-60153"/>
            <a:ext cx="1417698" cy="1473617"/>
          </a:xfrm>
          <a:prstGeom prst="rect">
            <a:avLst/>
          </a:prstGeom>
        </p:spPr>
      </p:pic>
      <p:sp>
        <p:nvSpPr>
          <p:cNvPr id="4" name="Arrow: Up 3">
            <a:extLst>
              <a:ext uri="{FF2B5EF4-FFF2-40B4-BE49-F238E27FC236}">
                <a16:creationId xmlns:a16="http://schemas.microsoft.com/office/drawing/2014/main" id="{3BAB455D-D667-0421-1260-A37A601A5758}"/>
              </a:ext>
            </a:extLst>
          </p:cNvPr>
          <p:cNvSpPr/>
          <p:nvPr/>
        </p:nvSpPr>
        <p:spPr>
          <a:xfrm>
            <a:off x="11353800" y="5514466"/>
            <a:ext cx="484632"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730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003DA-4C90-0949-ED5C-F093B4EFBC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84211D-AEDB-0D55-14B9-56980EBF623F}"/>
              </a:ext>
            </a:extLst>
          </p:cNvPr>
          <p:cNvSpPr>
            <a:spLocks noGrp="1"/>
          </p:cNvSpPr>
          <p:nvPr>
            <p:ph type="title"/>
          </p:nvPr>
        </p:nvSpPr>
        <p:spPr>
          <a:xfrm>
            <a:off x="838200" y="365126"/>
            <a:ext cx="10515600" cy="828244"/>
          </a:xfrm>
        </p:spPr>
        <p:txBody>
          <a:bodyPr/>
          <a:lstStyle/>
          <a:p>
            <a:pPr algn="ctr"/>
            <a:r>
              <a:rPr lang="en-US" sz="4800" dirty="0"/>
              <a:t>Galatians 5  Freedom in Christ</a:t>
            </a:r>
            <a:endParaRPr lang="en-US" dirty="0"/>
          </a:p>
        </p:txBody>
      </p:sp>
      <p:sp>
        <p:nvSpPr>
          <p:cNvPr id="3" name="Content Placeholder 2">
            <a:extLst>
              <a:ext uri="{FF2B5EF4-FFF2-40B4-BE49-F238E27FC236}">
                <a16:creationId xmlns:a16="http://schemas.microsoft.com/office/drawing/2014/main" id="{7545B3C6-7E01-C982-2C9D-662164BD07D8}"/>
              </a:ext>
            </a:extLst>
          </p:cNvPr>
          <p:cNvSpPr>
            <a:spLocks noGrp="1"/>
          </p:cNvSpPr>
          <p:nvPr>
            <p:ph idx="1"/>
          </p:nvPr>
        </p:nvSpPr>
        <p:spPr>
          <a:xfrm>
            <a:off x="838199" y="1320655"/>
            <a:ext cx="11497235" cy="4860689"/>
          </a:xfrm>
        </p:spPr>
        <p:txBody>
          <a:bodyPr>
            <a:noAutofit/>
          </a:bodyPr>
          <a:lstStyle/>
          <a:p>
            <a:pPr marL="0" indent="0">
              <a:buNone/>
            </a:pPr>
            <a:r>
              <a:rPr lang="en-US" b="1" i="0" dirty="0">
                <a:solidFill>
                  <a:srgbClr val="000000"/>
                </a:solidFill>
                <a:effectLst/>
              </a:rPr>
              <a:t>5 </a:t>
            </a:r>
            <a:r>
              <a:rPr lang="en-US" b="0" i="0" dirty="0">
                <a:solidFill>
                  <a:srgbClr val="000000"/>
                </a:solidFill>
                <a:effectLst/>
              </a:rPr>
              <a:t>It is for freedom that Christ has set us free. Stand firm, then, and do not let yourselves be burdened again by a yoke of slavery.</a:t>
            </a:r>
          </a:p>
          <a:p>
            <a:pPr marL="0" indent="0">
              <a:buNone/>
            </a:pPr>
            <a:r>
              <a:rPr lang="en-US" b="0" i="0" dirty="0">
                <a:solidFill>
                  <a:srgbClr val="000000"/>
                </a:solidFill>
                <a:effectLst/>
              </a:rPr>
              <a:t>Freedom from </a:t>
            </a:r>
            <a:r>
              <a:rPr lang="en-US" dirty="0">
                <a:solidFill>
                  <a:srgbClr val="000000"/>
                </a:solidFill>
              </a:rPr>
              <a:t>What?</a:t>
            </a:r>
          </a:p>
          <a:p>
            <a:pPr marL="0" indent="0">
              <a:buNone/>
            </a:pPr>
            <a:r>
              <a:rPr lang="en-US" b="0" i="0" dirty="0">
                <a:solidFill>
                  <a:srgbClr val="000000"/>
                </a:solidFill>
                <a:effectLst/>
              </a:rPr>
              <a:t>Yoked by what ?</a:t>
            </a:r>
          </a:p>
        </p:txBody>
      </p:sp>
      <p:pic>
        <p:nvPicPr>
          <p:cNvPr id="5" name="Picture 4" descr="Isolated twigs and flowers on a white surface">
            <a:extLst>
              <a:ext uri="{FF2B5EF4-FFF2-40B4-BE49-F238E27FC236}">
                <a16:creationId xmlns:a16="http://schemas.microsoft.com/office/drawing/2014/main" id="{2BA5580B-1C24-8847-B973-717776FCBC68}"/>
              </a:ext>
            </a:extLst>
          </p:cNvPr>
          <p:cNvPicPr>
            <a:picLocks noChangeAspect="1"/>
          </p:cNvPicPr>
          <p:nvPr/>
        </p:nvPicPr>
        <p:blipFill>
          <a:blip r:embed="rId2"/>
          <a:srcRect l="23193" r="9705" b="1"/>
          <a:stretch/>
        </p:blipFill>
        <p:spPr>
          <a:xfrm>
            <a:off x="10345791" y="-60153"/>
            <a:ext cx="1417698" cy="1473617"/>
          </a:xfrm>
          <a:prstGeom prst="rect">
            <a:avLst/>
          </a:prstGeom>
        </p:spPr>
      </p:pic>
    </p:spTree>
    <p:extLst>
      <p:ext uri="{BB962C8B-B14F-4D97-AF65-F5344CB8AC3E}">
        <p14:creationId xmlns:p14="http://schemas.microsoft.com/office/powerpoint/2010/main" val="3866995633"/>
      </p:ext>
    </p:extLst>
  </p:cSld>
  <p:clrMapOvr>
    <a:masterClrMapping/>
  </p:clrMapOvr>
</p:sld>
</file>

<file path=ppt/theme/theme1.xml><?xml version="1.0" encoding="utf-8"?>
<a:theme xmlns:a="http://schemas.openxmlformats.org/drawingml/2006/main" name="SketchyVTI">
  <a:themeElements>
    <a:clrScheme name="AnalogousFromRegularSeedRightStep">
      <a:dk1>
        <a:srgbClr val="000000"/>
      </a:dk1>
      <a:lt1>
        <a:srgbClr val="FFFFFF"/>
      </a:lt1>
      <a:dk2>
        <a:srgbClr val="34381F"/>
      </a:dk2>
      <a:lt2>
        <a:srgbClr val="E2E6E8"/>
      </a:lt2>
      <a:accent1>
        <a:srgbClr val="C3724D"/>
      </a:accent1>
      <a:accent2>
        <a:srgbClr val="B1923B"/>
      </a:accent2>
      <a:accent3>
        <a:srgbClr val="9BAB43"/>
      </a:accent3>
      <a:accent4>
        <a:srgbClr val="6EB13B"/>
      </a:accent4>
      <a:accent5>
        <a:srgbClr val="4AB848"/>
      </a:accent5>
      <a:accent6>
        <a:srgbClr val="3BB16A"/>
      </a:accent6>
      <a:hlink>
        <a:srgbClr val="3A8BB0"/>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13551</TotalTime>
  <Words>1647</Words>
  <Application>Microsoft Office PowerPoint</Application>
  <PresentationFormat>Widescreen</PresentationFormat>
  <Paragraphs>149</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Aptos</vt:lpstr>
      <vt:lpstr>Arial</vt:lpstr>
      <vt:lpstr>Courier New</vt:lpstr>
      <vt:lpstr>Modern Love</vt:lpstr>
      <vt:lpstr>system-ui</vt:lpstr>
      <vt:lpstr>The Hand</vt:lpstr>
      <vt:lpstr>Times New Roman</vt:lpstr>
      <vt:lpstr>SketchyVTI</vt:lpstr>
      <vt:lpstr>Class Slides / notes</vt:lpstr>
      <vt:lpstr>Galatians 5  Freedom in Christ</vt:lpstr>
      <vt:lpstr>Notes</vt:lpstr>
      <vt:lpstr>Notes</vt:lpstr>
      <vt:lpstr>Notes</vt:lpstr>
      <vt:lpstr>Notes</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Acts 13  Pisidian Antioch</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Galatians 5  Freedom in Christ</vt:lpstr>
      <vt:lpstr>Revelations 21:8</vt:lpstr>
      <vt:lpstr>Colossians 3:5-9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Weldon Beardain</dc:creator>
  <cp:lastModifiedBy>Weldon Beardain</cp:lastModifiedBy>
  <cp:revision>24</cp:revision>
  <dcterms:created xsi:type="dcterms:W3CDTF">2024-09-12T00:44:36Z</dcterms:created>
  <dcterms:modified xsi:type="dcterms:W3CDTF">2025-02-05T23:12:08Z</dcterms:modified>
</cp:coreProperties>
</file>