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460" r:id="rId3"/>
    <p:sldId id="461" r:id="rId4"/>
    <p:sldId id="451" r:id="rId5"/>
    <p:sldId id="452" r:id="rId6"/>
    <p:sldId id="453" r:id="rId7"/>
    <p:sldId id="454" r:id="rId8"/>
    <p:sldId id="455" r:id="rId9"/>
    <p:sldId id="456" r:id="rId10"/>
    <p:sldId id="457" r:id="rId11"/>
    <p:sldId id="458" r:id="rId12"/>
    <p:sldId id="459" r:id="rId13"/>
    <p:sldId id="413" r:id="rId14"/>
    <p:sldId id="444" r:id="rId15"/>
    <p:sldId id="445" r:id="rId16"/>
    <p:sldId id="409" r:id="rId17"/>
    <p:sldId id="411" r:id="rId18"/>
    <p:sldId id="412" r:id="rId19"/>
    <p:sldId id="442" r:id="rId20"/>
    <p:sldId id="443" r:id="rId21"/>
    <p:sldId id="440" r:id="rId22"/>
    <p:sldId id="415" r:id="rId23"/>
    <p:sldId id="414" r:id="rId24"/>
    <p:sldId id="416" r:id="rId25"/>
    <p:sldId id="417" r:id="rId26"/>
    <p:sldId id="423" r:id="rId27"/>
    <p:sldId id="424" r:id="rId28"/>
    <p:sldId id="419" r:id="rId29"/>
    <p:sldId id="425" r:id="rId30"/>
    <p:sldId id="421" r:id="rId31"/>
    <p:sldId id="449" r:id="rId32"/>
    <p:sldId id="435" r:id="rId33"/>
    <p:sldId id="436" r:id="rId34"/>
    <p:sldId id="446" r:id="rId35"/>
    <p:sldId id="408" r:id="rId36"/>
    <p:sldId id="427" r:id="rId37"/>
    <p:sldId id="448" r:id="rId38"/>
    <p:sldId id="450" r:id="rId39"/>
    <p:sldId id="439" r:id="rId40"/>
    <p:sldId id="431" r:id="rId41"/>
    <p:sldId id="429" r:id="rId42"/>
    <p:sldId id="432" r:id="rId43"/>
    <p:sldId id="437" r:id="rId44"/>
    <p:sldId id="395" r:id="rId45"/>
    <p:sldId id="398" r:id="rId46"/>
    <p:sldId id="406" r:id="rId47"/>
    <p:sldId id="407" r:id="rId48"/>
    <p:sldId id="399" r:id="rId49"/>
    <p:sldId id="397" r:id="rId50"/>
    <p:sldId id="396" r:id="rId51"/>
    <p:sldId id="403" r:id="rId52"/>
    <p:sldId id="40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D6FE0-703F-4EAA-A46B-F15659CA7383}" v="20" dt="2025-01-30T23:23:56.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5" autoAdjust="0"/>
    <p:restoredTop sz="86245" autoAdjust="0"/>
  </p:normalViewPr>
  <p:slideViewPr>
    <p:cSldViewPr snapToGrid="0">
      <p:cViewPr varScale="1">
        <p:scale>
          <a:sx n="64" d="100"/>
          <a:sy n="64" d="100"/>
        </p:scale>
        <p:origin x="36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1/30/2025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6"/>
            <a:ext cx="10515600" cy="75697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320655"/>
            <a:ext cx="10515600" cy="4860689"/>
          </a:xfrm>
        </p:spPr>
        <p:txBody>
          <a:bodyPr>
            <a:normAutofit/>
          </a:bodyPr>
          <a:lstStyle>
            <a:lvl1pPr>
              <a:defRPr sz="3600">
                <a:latin typeface="Aptos" panose="020B0004020202020204"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537754" y="1122099"/>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accent1">
              <a:lumMod val="40000"/>
              <a:lumOff val="60000"/>
            </a:schemeClr>
          </a:solidFill>
          <a:ln w="38100" cap="rnd">
            <a:solidFill>
              <a:schemeClr val="accent1">
                <a:lumMod val="60000"/>
                <a:lumOff val="40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3600">
                <a:solidFill>
                  <a:schemeClr val="tx1">
                    <a:tint val="75000"/>
                  </a:schemeClr>
                </a:solidFill>
                <a:latin typeface="Aptos"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1/30/2025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1/30/2025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Lovers_of_Zion#cite_note-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Anti-Zionism#cite_note-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gateway.com/passage/?search=Gal%204&amp;version=NIV#fen-NIV-29162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Subtitle 5">
            <a:extLst>
              <a:ext uri="{FF2B5EF4-FFF2-40B4-BE49-F238E27FC236}">
                <a16:creationId xmlns:a16="http://schemas.microsoft.com/office/drawing/2014/main" id="{07490111-634B-73A0-44A0-D18D90F09F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9D3F3-A9C2-EE9E-F553-9889786B6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B9585-3D8E-73F7-A49A-392245FA95E7}"/>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7B771DF3-D46A-C9A7-A4C6-F4DA00D07367}"/>
              </a:ext>
            </a:extLst>
          </p:cNvPr>
          <p:cNvSpPr>
            <a:spLocks noGrp="1"/>
          </p:cNvSpPr>
          <p:nvPr>
            <p:ph idx="1"/>
          </p:nvPr>
        </p:nvSpPr>
        <p:spPr/>
        <p:txBody>
          <a:bodyPr>
            <a:noAutofit/>
          </a:bodyPr>
          <a:lstStyle/>
          <a:p>
            <a:pPr algn="l"/>
            <a:r>
              <a:rPr lang="en-US" b="1" i="0" baseline="30000" dirty="0">
                <a:solidFill>
                  <a:srgbClr val="000000"/>
                </a:solidFill>
                <a:effectLst/>
              </a:rPr>
              <a:t>21 </a:t>
            </a:r>
            <a:r>
              <a:rPr lang="en-US" b="0" i="0" dirty="0">
                <a:solidFill>
                  <a:srgbClr val="000000"/>
                </a:solidFill>
                <a:effectLst/>
              </a:rPr>
              <a:t>Tell me, you who want to be under the law, are you not aware of what the law says? </a:t>
            </a:r>
            <a:r>
              <a:rPr lang="en-US" b="1" i="0" baseline="30000" dirty="0">
                <a:solidFill>
                  <a:srgbClr val="000000"/>
                </a:solidFill>
                <a:effectLst/>
              </a:rPr>
              <a:t>22 </a:t>
            </a:r>
            <a:r>
              <a:rPr lang="en-US" b="0" i="0" dirty="0">
                <a:solidFill>
                  <a:srgbClr val="000000"/>
                </a:solidFill>
                <a:effectLst/>
              </a:rPr>
              <a:t>For it is written that Abraham had two sons, one by the slave woman and the other by the free woman. </a:t>
            </a:r>
            <a:r>
              <a:rPr lang="en-US" b="1" i="0" baseline="30000" dirty="0">
                <a:solidFill>
                  <a:srgbClr val="000000"/>
                </a:solidFill>
                <a:effectLst/>
              </a:rPr>
              <a:t>23 </a:t>
            </a:r>
            <a:r>
              <a:rPr lang="en-US" b="0" i="0" dirty="0">
                <a:solidFill>
                  <a:srgbClr val="000000"/>
                </a:solidFill>
                <a:effectLst/>
              </a:rPr>
              <a:t>His son by the slave woman was born according to the flesh, but his son by the free woman was born as the result of a divine promise.</a:t>
            </a:r>
          </a:p>
        </p:txBody>
      </p:sp>
      <p:pic>
        <p:nvPicPr>
          <p:cNvPr id="5" name="Picture 4" descr="Isolated twigs and flowers on a white surface">
            <a:extLst>
              <a:ext uri="{FF2B5EF4-FFF2-40B4-BE49-F238E27FC236}">
                <a16:creationId xmlns:a16="http://schemas.microsoft.com/office/drawing/2014/main" id="{ABEE11F0-3519-C9D2-E7D9-AE7257355A36}"/>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04720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416E7-5875-100E-482D-2573DB4BE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F32E2-54F9-1F45-CB69-5F3D819A2032}"/>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1F21699B-A666-62F8-18C1-E4A202567BE5}"/>
              </a:ext>
            </a:extLst>
          </p:cNvPr>
          <p:cNvSpPr>
            <a:spLocks noGrp="1"/>
          </p:cNvSpPr>
          <p:nvPr>
            <p:ph idx="1"/>
          </p:nvPr>
        </p:nvSpPr>
        <p:spPr/>
        <p:txBody>
          <a:bodyPr>
            <a:noAutofit/>
          </a:bodyPr>
          <a:lstStyle/>
          <a:p>
            <a:pPr algn="l"/>
            <a:r>
              <a:rPr lang="en-US" b="1" i="0" baseline="30000" dirty="0">
                <a:solidFill>
                  <a:srgbClr val="000000"/>
                </a:solidFill>
                <a:effectLst/>
                <a:latin typeface="system-ui"/>
              </a:rPr>
              <a:t>24 </a:t>
            </a:r>
            <a:r>
              <a:rPr lang="en-US" b="0" i="0" dirty="0">
                <a:solidFill>
                  <a:srgbClr val="000000"/>
                </a:solidFill>
                <a:effectLst/>
                <a:latin typeface="system-ui"/>
              </a:rPr>
              <a:t>These things are being taken </a:t>
            </a:r>
            <a:r>
              <a:rPr lang="en-US" b="0" i="0" dirty="0">
                <a:solidFill>
                  <a:srgbClr val="7030A0"/>
                </a:solidFill>
                <a:effectLst/>
                <a:latin typeface="system-ui"/>
              </a:rPr>
              <a:t>figuratively</a:t>
            </a:r>
            <a:r>
              <a:rPr lang="en-US" b="0" i="0" dirty="0">
                <a:solidFill>
                  <a:srgbClr val="000000"/>
                </a:solidFill>
                <a:effectLst/>
                <a:latin typeface="system-ui"/>
              </a:rPr>
              <a:t>: The women represent two covenants. One covenant is from Mount Sinai and bears children who are to be slaves: This is Hagar. </a:t>
            </a:r>
            <a:r>
              <a:rPr lang="en-US" b="1" i="0" baseline="30000" dirty="0">
                <a:solidFill>
                  <a:srgbClr val="000000"/>
                </a:solidFill>
                <a:effectLst/>
                <a:latin typeface="system-ui"/>
              </a:rPr>
              <a:t>25 </a:t>
            </a:r>
            <a:r>
              <a:rPr lang="en-US" b="0" i="0" u="sng" dirty="0">
                <a:solidFill>
                  <a:srgbClr val="000000"/>
                </a:solidFill>
                <a:effectLst/>
                <a:latin typeface="system-ui"/>
              </a:rPr>
              <a:t>Now Hagar stands for Mount Sinai in Arabia and corresponds to the present city of Jerusalem</a:t>
            </a:r>
            <a:r>
              <a:rPr lang="en-US" b="0" i="0" dirty="0">
                <a:solidFill>
                  <a:srgbClr val="000000"/>
                </a:solidFill>
                <a:effectLst/>
                <a:latin typeface="system-ui"/>
              </a:rPr>
              <a:t>, because she is in slavery with her children. </a:t>
            </a:r>
            <a:r>
              <a:rPr lang="en-US" b="1" i="0" baseline="30000" dirty="0">
                <a:solidFill>
                  <a:srgbClr val="000000"/>
                </a:solidFill>
                <a:effectLst/>
                <a:latin typeface="system-ui"/>
              </a:rPr>
              <a:t>26 </a:t>
            </a:r>
            <a:r>
              <a:rPr lang="en-US" b="0" i="0" u="sng" dirty="0">
                <a:solidFill>
                  <a:srgbClr val="000000"/>
                </a:solidFill>
                <a:effectLst/>
                <a:latin typeface="system-ui"/>
              </a:rPr>
              <a:t>But the Jerusalem that is above is free, and she is our mother</a:t>
            </a:r>
            <a:r>
              <a:rPr lang="en-US" b="0" i="0" dirty="0">
                <a:solidFill>
                  <a:srgbClr val="000000"/>
                </a:solidFill>
                <a:effectLst/>
                <a:latin typeface="system-ui"/>
              </a:rPr>
              <a:t>.</a:t>
            </a:r>
            <a:endParaRPr lang="en-US" b="0" i="0"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B359A2EB-B72C-5C44-AF7C-E68FE8E08551}"/>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87030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39B59-FA40-27E5-58CE-8F9DA96DB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86613-944D-94B9-88AF-7BFE05B9D449}"/>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12787480-D01F-6A83-3640-2A122B71D771}"/>
              </a:ext>
            </a:extLst>
          </p:cNvPr>
          <p:cNvSpPr>
            <a:spLocks noGrp="1"/>
          </p:cNvSpPr>
          <p:nvPr>
            <p:ph idx="1"/>
          </p:nvPr>
        </p:nvSpPr>
        <p:spPr>
          <a:xfrm>
            <a:off x="838199" y="1320655"/>
            <a:ext cx="10925289" cy="4860689"/>
          </a:xfrm>
        </p:spPr>
        <p:txBody>
          <a:bodyPr>
            <a:noAutofit/>
          </a:bodyPr>
          <a:lstStyle/>
          <a:p>
            <a:pPr algn="l"/>
            <a:r>
              <a:rPr lang="en-US" b="1" i="0" baseline="30000" dirty="0">
                <a:solidFill>
                  <a:srgbClr val="000000"/>
                </a:solidFill>
                <a:effectLst/>
                <a:latin typeface="system-ui"/>
              </a:rPr>
              <a:t>28 </a:t>
            </a:r>
            <a:r>
              <a:rPr lang="en-US" b="0" i="0" dirty="0">
                <a:solidFill>
                  <a:srgbClr val="000000"/>
                </a:solidFill>
                <a:effectLst/>
                <a:latin typeface="system-ui"/>
              </a:rPr>
              <a:t>Now you, brothers and sisters, like Isaac, are children of promise. </a:t>
            </a:r>
            <a:r>
              <a:rPr lang="en-US" b="1" i="0" baseline="30000" dirty="0">
                <a:solidFill>
                  <a:srgbClr val="000000"/>
                </a:solidFill>
                <a:effectLst/>
                <a:latin typeface="system-ui"/>
              </a:rPr>
              <a:t>29 </a:t>
            </a:r>
            <a:r>
              <a:rPr lang="en-US" b="0" i="0" dirty="0">
                <a:solidFill>
                  <a:srgbClr val="000000"/>
                </a:solidFill>
                <a:effectLst/>
                <a:latin typeface="system-ui"/>
              </a:rPr>
              <a:t>At that time the son born according to the flesh persecuted the son born by the power of the Spirit. It is the same now. </a:t>
            </a:r>
            <a:r>
              <a:rPr lang="en-US" b="1" i="0" baseline="30000" dirty="0">
                <a:solidFill>
                  <a:srgbClr val="000000"/>
                </a:solidFill>
                <a:effectLst/>
                <a:latin typeface="system-ui"/>
              </a:rPr>
              <a:t>30 </a:t>
            </a:r>
            <a:r>
              <a:rPr lang="en-US" b="0" i="0" dirty="0">
                <a:solidFill>
                  <a:srgbClr val="000000"/>
                </a:solidFill>
                <a:effectLst/>
                <a:latin typeface="system-ui"/>
              </a:rPr>
              <a:t>But what does Scripture say? “Get rid of the slave woman and her son, for the slave woman’s son will never share in the inheritance with the free woman’s son.” </a:t>
            </a:r>
            <a:r>
              <a:rPr lang="en-US" b="1" i="0" baseline="30000" dirty="0">
                <a:solidFill>
                  <a:srgbClr val="000000"/>
                </a:solidFill>
                <a:effectLst/>
                <a:latin typeface="system-ui"/>
              </a:rPr>
              <a:t>31 </a:t>
            </a:r>
            <a:r>
              <a:rPr lang="en-US" b="0" i="0" dirty="0">
                <a:solidFill>
                  <a:srgbClr val="000000"/>
                </a:solidFill>
                <a:effectLst/>
                <a:latin typeface="system-ui"/>
              </a:rPr>
              <a:t>Therefore, brothers and sisters, we are not children of the slave woman, but of the free woman.</a:t>
            </a:r>
          </a:p>
        </p:txBody>
      </p:sp>
      <p:pic>
        <p:nvPicPr>
          <p:cNvPr id="5" name="Picture 4" descr="Isolated twigs and flowers on a white surface">
            <a:extLst>
              <a:ext uri="{FF2B5EF4-FFF2-40B4-BE49-F238E27FC236}">
                <a16:creationId xmlns:a16="http://schemas.microsoft.com/office/drawing/2014/main" id="{F4E20345-8EAD-6929-6924-46F005B24304}"/>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39563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9CAB3-E747-6AF6-9E6D-9372EF7C2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F37D0-0E9B-485A-C554-E49B95CD7844}"/>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91F2B531-5B5E-B212-368F-B56E6267FBBA}"/>
              </a:ext>
            </a:extLst>
          </p:cNvPr>
          <p:cNvSpPr>
            <a:spLocks noGrp="1"/>
          </p:cNvSpPr>
          <p:nvPr>
            <p:ph idx="1"/>
          </p:nvPr>
        </p:nvSpPr>
        <p:spPr>
          <a:xfrm>
            <a:off x="838200" y="1413464"/>
            <a:ext cx="11120718" cy="4860689"/>
          </a:xfrm>
        </p:spPr>
        <p:txBody>
          <a:bodyPr>
            <a:noAutofit/>
          </a:bodyPr>
          <a:lstStyle/>
          <a:p>
            <a:pPr algn="l"/>
            <a:r>
              <a:rPr lang="en-US" dirty="0">
                <a:solidFill>
                  <a:srgbClr val="000000"/>
                </a:solidFill>
                <a:latin typeface="system-ui"/>
              </a:rPr>
              <a:t>Babylonian</a:t>
            </a:r>
          </a:p>
          <a:p>
            <a:pPr algn="l"/>
            <a:r>
              <a:rPr lang="en-US" dirty="0">
                <a:solidFill>
                  <a:srgbClr val="000000"/>
                </a:solidFill>
                <a:latin typeface="system-ui"/>
              </a:rPr>
              <a:t>Persian</a:t>
            </a:r>
          </a:p>
          <a:p>
            <a:pPr algn="l"/>
            <a:r>
              <a:rPr lang="en-US" dirty="0">
                <a:solidFill>
                  <a:srgbClr val="000000"/>
                </a:solidFill>
                <a:latin typeface="system-ui"/>
              </a:rPr>
              <a:t>Greek</a:t>
            </a:r>
          </a:p>
          <a:p>
            <a:pPr lvl="1"/>
            <a:r>
              <a:rPr lang="en-US" sz="3200" dirty="0">
                <a:solidFill>
                  <a:srgbClr val="000000"/>
                </a:solidFill>
                <a:latin typeface="system-ui"/>
              </a:rPr>
              <a:t>Polemic and Seleucid Partitions of Greece control Palestine</a:t>
            </a:r>
          </a:p>
          <a:p>
            <a:pPr lvl="1"/>
            <a:r>
              <a:rPr lang="en-US" sz="3600" dirty="0">
                <a:solidFill>
                  <a:srgbClr val="000000"/>
                </a:solidFill>
                <a:latin typeface="system-ui"/>
              </a:rPr>
              <a:t>Seleucid Partition   (begins rule of Palestine  197 BC)</a:t>
            </a:r>
          </a:p>
          <a:p>
            <a:pPr lvl="2"/>
            <a:r>
              <a:rPr lang="en-US" sz="3200" dirty="0">
                <a:solidFill>
                  <a:srgbClr val="000000"/>
                </a:solidFill>
                <a:latin typeface="system-ui"/>
              </a:rPr>
              <a:t>Antiochus IV Epiphanes 175 BC</a:t>
            </a:r>
          </a:p>
          <a:p>
            <a:pPr lvl="2"/>
            <a:r>
              <a:rPr lang="en-US" sz="3600" dirty="0">
                <a:solidFill>
                  <a:srgbClr val="000000"/>
                </a:solidFill>
                <a:latin typeface="system-ui"/>
              </a:rPr>
              <a:t>Maccabean   ~140 BC 63 BC   (Pompey </a:t>
            </a:r>
          </a:p>
          <a:p>
            <a:pPr lvl="2"/>
            <a:r>
              <a:rPr lang="en-US" sz="3600" dirty="0">
                <a:solidFill>
                  <a:srgbClr val="000000"/>
                </a:solidFill>
                <a:latin typeface="system-ui"/>
              </a:rPr>
              <a:t>Herod the Great 37 BC</a:t>
            </a:r>
          </a:p>
          <a:p>
            <a:endParaRPr lang="en-US" dirty="0">
              <a:solidFill>
                <a:srgbClr val="000000"/>
              </a:solidFill>
              <a:latin typeface="system-ui"/>
            </a:endParaRPr>
          </a:p>
          <a:p>
            <a:pPr algn="l"/>
            <a:endParaRPr lang="en-US" dirty="0">
              <a:solidFill>
                <a:srgbClr val="000000"/>
              </a:solidFill>
              <a:latin typeface="system-ui"/>
            </a:endParaRPr>
          </a:p>
          <a:p>
            <a:pPr algn="l"/>
            <a:r>
              <a:rPr lang="en-US" dirty="0">
                <a:solidFill>
                  <a:srgbClr val="000000"/>
                </a:solidFill>
                <a:latin typeface="system-ui"/>
              </a:rPr>
              <a:t>7</a:t>
            </a:r>
            <a:r>
              <a:rPr lang="en-US" baseline="30000" dirty="0">
                <a:solidFill>
                  <a:srgbClr val="000000"/>
                </a:solidFill>
                <a:latin typeface="system-ui"/>
              </a:rPr>
              <a:t>th</a:t>
            </a:r>
            <a:r>
              <a:rPr lang="en-US" dirty="0">
                <a:solidFill>
                  <a:srgbClr val="000000"/>
                </a:solidFill>
                <a:latin typeface="system-ui"/>
              </a:rPr>
              <a:t> century  Muslim conquest of the Shaam Region of the Roman Byzantine Empire.</a:t>
            </a:r>
          </a:p>
          <a:p>
            <a:pPr algn="l"/>
            <a:r>
              <a:rPr lang="en-US" b="0" i="0" dirty="0">
                <a:solidFill>
                  <a:srgbClr val="000000"/>
                </a:solidFill>
                <a:effectLst/>
                <a:latin typeface="system-ui"/>
              </a:rPr>
              <a:t>November 636   Jerusalem is captured by Muslim led Army.</a:t>
            </a:r>
          </a:p>
        </p:txBody>
      </p:sp>
      <p:pic>
        <p:nvPicPr>
          <p:cNvPr id="5" name="Picture 4" descr="Isolated twigs and flowers on a white surface">
            <a:extLst>
              <a:ext uri="{FF2B5EF4-FFF2-40B4-BE49-F238E27FC236}">
                <a16:creationId xmlns:a16="http://schemas.microsoft.com/office/drawing/2014/main" id="{E47BDA26-B009-A3E4-579F-BF9C85D74A3B}"/>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87089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02805-5A3A-A421-D156-86521504F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8FBEF-F78A-521B-6FD1-C083738BADC4}"/>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A3D317B5-D971-2D13-80C9-244E48A58748}"/>
              </a:ext>
            </a:extLst>
          </p:cNvPr>
          <p:cNvSpPr>
            <a:spLocks noGrp="1"/>
          </p:cNvSpPr>
          <p:nvPr>
            <p:ph idx="1"/>
          </p:nvPr>
        </p:nvSpPr>
        <p:spPr>
          <a:xfrm>
            <a:off x="838200" y="1413464"/>
            <a:ext cx="11120718" cy="4860689"/>
          </a:xfrm>
        </p:spPr>
        <p:txBody>
          <a:bodyPr>
            <a:noAutofit/>
          </a:bodyPr>
          <a:lstStyle/>
          <a:p>
            <a:pPr algn="l"/>
            <a:r>
              <a:rPr lang="en-US" dirty="0">
                <a:solidFill>
                  <a:srgbClr val="000000"/>
                </a:solidFill>
                <a:latin typeface="system-ui"/>
              </a:rPr>
              <a:t>400 Roman Empire is Partitioned.   Palestine is part of the Roman Byzantine Empire.</a:t>
            </a:r>
          </a:p>
          <a:p>
            <a:pPr algn="l"/>
            <a:r>
              <a:rPr lang="en-US" dirty="0">
                <a:solidFill>
                  <a:srgbClr val="000000"/>
                </a:solidFill>
                <a:latin typeface="system-ui"/>
              </a:rPr>
              <a:t>7</a:t>
            </a:r>
            <a:r>
              <a:rPr lang="en-US" baseline="30000" dirty="0">
                <a:solidFill>
                  <a:srgbClr val="000000"/>
                </a:solidFill>
                <a:latin typeface="system-ui"/>
              </a:rPr>
              <a:t>th</a:t>
            </a:r>
            <a:r>
              <a:rPr lang="en-US" dirty="0">
                <a:solidFill>
                  <a:srgbClr val="000000"/>
                </a:solidFill>
                <a:latin typeface="system-ui"/>
              </a:rPr>
              <a:t> century  Muslim conquest of the Shaam Region of the Roman Byzantine Empire.</a:t>
            </a:r>
          </a:p>
          <a:p>
            <a:pPr algn="l"/>
            <a:r>
              <a:rPr lang="en-US" b="0" i="0" dirty="0">
                <a:solidFill>
                  <a:srgbClr val="000000"/>
                </a:solidFill>
                <a:effectLst/>
                <a:latin typeface="system-ui"/>
              </a:rPr>
              <a:t>November 636   Jerusalem is captured by Muslim led Army.</a:t>
            </a:r>
          </a:p>
        </p:txBody>
      </p:sp>
      <p:pic>
        <p:nvPicPr>
          <p:cNvPr id="5" name="Picture 4" descr="Isolated twigs and flowers on a white surface">
            <a:extLst>
              <a:ext uri="{FF2B5EF4-FFF2-40B4-BE49-F238E27FC236}">
                <a16:creationId xmlns:a16="http://schemas.microsoft.com/office/drawing/2014/main" id="{DBCEBB6D-DF7E-46DC-9789-70A487935CED}"/>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30077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7FA55-F452-0283-0E6D-9452A67B0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09AE9-A6E4-923A-6615-75B583E7CED8}"/>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AFB17D27-9EF6-7419-EECC-C497A97CE317}"/>
              </a:ext>
            </a:extLst>
          </p:cNvPr>
          <p:cNvSpPr>
            <a:spLocks noGrp="1"/>
          </p:cNvSpPr>
          <p:nvPr>
            <p:ph idx="1"/>
          </p:nvPr>
        </p:nvSpPr>
        <p:spPr>
          <a:xfrm>
            <a:off x="838200" y="1413464"/>
            <a:ext cx="11120718" cy="4860689"/>
          </a:xfrm>
        </p:spPr>
        <p:txBody>
          <a:bodyPr>
            <a:noAutofit/>
          </a:bodyPr>
          <a:lstStyle/>
          <a:p>
            <a:pPr algn="l"/>
            <a:r>
              <a:rPr lang="en-US" dirty="0">
                <a:solidFill>
                  <a:srgbClr val="000000"/>
                </a:solidFill>
                <a:latin typeface="system-ui"/>
              </a:rPr>
              <a:t>1099 Crusaders established Kingdom of Jerusalem</a:t>
            </a:r>
          </a:p>
          <a:p>
            <a:pPr algn="l"/>
            <a:r>
              <a:rPr lang="en-US" dirty="0">
                <a:solidFill>
                  <a:srgbClr val="000000"/>
                </a:solidFill>
                <a:latin typeface="system-ui"/>
              </a:rPr>
              <a:t>1187 Ayyubid  Sultanate recaptures Jerusalem</a:t>
            </a:r>
          </a:p>
          <a:p>
            <a:pPr algn="l"/>
            <a:r>
              <a:rPr lang="en-US" dirty="0">
                <a:solidFill>
                  <a:srgbClr val="000000"/>
                </a:solidFill>
                <a:latin typeface="system-ui"/>
              </a:rPr>
              <a:t>1250s Mongol Raids into Palestine</a:t>
            </a:r>
          </a:p>
          <a:p>
            <a:pPr algn="l"/>
            <a:r>
              <a:rPr lang="en-US" dirty="0">
                <a:solidFill>
                  <a:srgbClr val="000000"/>
                </a:solidFill>
                <a:latin typeface="system-ui"/>
              </a:rPr>
              <a:t>1250s Mamluk Sultanate of Egypt defeat Ayyubid Sultanate</a:t>
            </a:r>
          </a:p>
          <a:p>
            <a:pPr algn="l"/>
            <a:endParaRPr lang="en-US" dirty="0">
              <a:solidFill>
                <a:srgbClr val="000000"/>
              </a:solidFill>
              <a:latin typeface="system-ui"/>
            </a:endParaRP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41F5BEDC-CAC8-1E2E-EE20-2EEA6A1E274E}"/>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43535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BEF69-2E23-6C30-0241-1CB64BC82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337A5-EA73-4368-6546-0AEC1324CA64}"/>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781CF372-DFE2-C5AB-CE8C-400F496E593B}"/>
              </a:ext>
            </a:extLst>
          </p:cNvPr>
          <p:cNvSpPr>
            <a:spLocks noGrp="1"/>
          </p:cNvSpPr>
          <p:nvPr>
            <p:ph idx="1"/>
          </p:nvPr>
        </p:nvSpPr>
        <p:spPr>
          <a:xfrm>
            <a:off x="838200" y="1413464"/>
            <a:ext cx="11120718" cy="4860689"/>
          </a:xfrm>
        </p:spPr>
        <p:txBody>
          <a:bodyPr>
            <a:noAutofit/>
          </a:bodyPr>
          <a:lstStyle/>
          <a:p>
            <a:pPr algn="l"/>
            <a:r>
              <a:rPr lang="en-US" b="0" i="0" dirty="0">
                <a:solidFill>
                  <a:srgbClr val="000000"/>
                </a:solidFill>
                <a:effectLst/>
                <a:latin typeface="system-ui"/>
              </a:rPr>
              <a:t>Ottoman Rule 1516-1918   except---</a:t>
            </a:r>
          </a:p>
          <a:p>
            <a:pPr algn="l"/>
            <a:r>
              <a:rPr lang="en-US" dirty="0">
                <a:solidFill>
                  <a:srgbClr val="000000"/>
                </a:solidFill>
                <a:latin typeface="system-ui"/>
              </a:rPr>
              <a:t> coastal towns Gaza, Jaffa, and </a:t>
            </a:r>
            <a:r>
              <a:rPr lang="en-US" dirty="0" err="1">
                <a:solidFill>
                  <a:srgbClr val="000000"/>
                </a:solidFill>
                <a:latin typeface="system-ui"/>
              </a:rPr>
              <a:t>Hafia</a:t>
            </a:r>
            <a:r>
              <a:rPr lang="en-US" dirty="0">
                <a:solidFill>
                  <a:srgbClr val="000000"/>
                </a:solidFill>
                <a:latin typeface="system-ui"/>
              </a:rPr>
              <a:t> Attached by Napolean in 1799 as an extension of his conquest of Egypt.   Campaign stalled with the unsuccessful siege siege of Acre  </a:t>
            </a:r>
            <a:endParaRPr lang="en-US" b="0" i="0" dirty="0">
              <a:solidFill>
                <a:srgbClr val="000000"/>
              </a:solidFill>
              <a:effectLst/>
              <a:latin typeface="system-ui"/>
            </a:endParaRPr>
          </a:p>
          <a:p>
            <a:pPr algn="l"/>
            <a:r>
              <a:rPr lang="en-US" dirty="0">
                <a:solidFill>
                  <a:srgbClr val="000000"/>
                </a:solidFill>
                <a:latin typeface="system-ui"/>
              </a:rPr>
              <a:t>(Egypt – Ibrahim Ali Pasha attacked Palestine from the south and had control from 1831-1841)</a:t>
            </a:r>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8630552D-53C0-578A-0E99-51873CEB2CF3}"/>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31300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233F4-08C7-8222-48BD-9204E08183C7}"/>
              </a:ext>
            </a:extLst>
          </p:cNvPr>
          <p:cNvPicPr>
            <a:picLocks noChangeAspect="1"/>
          </p:cNvPicPr>
          <p:nvPr/>
        </p:nvPicPr>
        <p:blipFill>
          <a:blip r:embed="rId2"/>
          <a:stretch>
            <a:fillRect/>
          </a:stretch>
        </p:blipFill>
        <p:spPr>
          <a:xfrm>
            <a:off x="3528934" y="134668"/>
            <a:ext cx="8132164" cy="6858000"/>
          </a:xfrm>
          <a:prstGeom prst="rect">
            <a:avLst/>
          </a:prstGeom>
        </p:spPr>
      </p:pic>
      <p:sp>
        <p:nvSpPr>
          <p:cNvPr id="6" name="TextBox 5">
            <a:extLst>
              <a:ext uri="{FF2B5EF4-FFF2-40B4-BE49-F238E27FC236}">
                <a16:creationId xmlns:a16="http://schemas.microsoft.com/office/drawing/2014/main" id="{68FB592F-75E0-B29F-D18C-3F2F1EF03D9E}"/>
              </a:ext>
            </a:extLst>
          </p:cNvPr>
          <p:cNvSpPr txBox="1"/>
          <p:nvPr/>
        </p:nvSpPr>
        <p:spPr>
          <a:xfrm>
            <a:off x="164891" y="1379095"/>
            <a:ext cx="2848132" cy="4524315"/>
          </a:xfrm>
          <a:prstGeom prst="rect">
            <a:avLst/>
          </a:prstGeom>
          <a:noFill/>
        </p:spPr>
        <p:txBody>
          <a:bodyPr wrap="square" rtlCol="0">
            <a:spAutoFit/>
          </a:bodyPr>
          <a:lstStyle/>
          <a:p>
            <a:r>
              <a:rPr lang="en-US" sz="3600" b="0" i="0" dirty="0">
                <a:solidFill>
                  <a:srgbClr val="000000"/>
                </a:solidFill>
                <a:effectLst/>
                <a:latin typeface="system-ui"/>
              </a:rPr>
              <a:t>Ottoman Rule 1516-1918</a:t>
            </a:r>
          </a:p>
          <a:p>
            <a:endParaRPr lang="en-US" sz="3600" dirty="0">
              <a:solidFill>
                <a:srgbClr val="000000"/>
              </a:solidFill>
              <a:latin typeface="system-ui"/>
            </a:endParaRPr>
          </a:p>
          <a:p>
            <a:r>
              <a:rPr lang="en-US" sz="3600" b="0" i="0" dirty="0">
                <a:solidFill>
                  <a:srgbClr val="000000"/>
                </a:solidFill>
                <a:effectLst/>
                <a:latin typeface="system-ui"/>
              </a:rPr>
              <a:t>Map ~1916</a:t>
            </a:r>
          </a:p>
          <a:p>
            <a:endParaRPr lang="en-US" sz="3600" dirty="0">
              <a:solidFill>
                <a:srgbClr val="000000"/>
              </a:solidFill>
              <a:latin typeface="system-ui"/>
            </a:endParaRPr>
          </a:p>
          <a:p>
            <a:r>
              <a:rPr lang="en-US" sz="3600" dirty="0">
                <a:solidFill>
                  <a:srgbClr val="000000"/>
                </a:solidFill>
                <a:latin typeface="system-ui"/>
              </a:rPr>
              <a:t>400 somewhat stable years</a:t>
            </a:r>
            <a:endParaRPr lang="en-US" sz="3600" dirty="0"/>
          </a:p>
        </p:txBody>
      </p:sp>
    </p:spTree>
    <p:extLst>
      <p:ext uri="{BB962C8B-B14F-4D97-AF65-F5344CB8AC3E}">
        <p14:creationId xmlns:p14="http://schemas.microsoft.com/office/powerpoint/2010/main" val="405312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C64E-FFE8-09AB-F68C-09F64EEA0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3E8A6-F6B3-E32E-C8F2-417E6C529D2B}"/>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BA32AEDC-EAD9-A66E-4724-3BDDAC07791F}"/>
              </a:ext>
            </a:extLst>
          </p:cNvPr>
          <p:cNvSpPr>
            <a:spLocks noGrp="1"/>
          </p:cNvSpPr>
          <p:nvPr>
            <p:ph idx="1"/>
          </p:nvPr>
        </p:nvSpPr>
        <p:spPr>
          <a:xfrm>
            <a:off x="838200" y="1413464"/>
            <a:ext cx="11120718" cy="4860689"/>
          </a:xfrm>
        </p:spPr>
        <p:txBody>
          <a:bodyPr>
            <a:noAutofit/>
          </a:bodyPr>
          <a:lstStyle/>
          <a:p>
            <a:pPr algn="l"/>
            <a:r>
              <a:rPr lang="en-US" b="0" i="0" dirty="0">
                <a:solidFill>
                  <a:srgbClr val="202122"/>
                </a:solidFill>
                <a:effectLst/>
                <a:latin typeface="Arial" panose="020B0604020202020204" pitchFamily="34" charset="0"/>
              </a:rPr>
              <a:t>In 1850, according to the Ottoman census provincial yearbook, Palestine had 63,659 recorded households. Roughly 85% were Muslim, 11% were Christian and 4% Jewish. </a:t>
            </a:r>
          </a:p>
          <a:p>
            <a:pPr algn="l"/>
            <a:r>
              <a:rPr lang="en-US" b="0" i="0" dirty="0">
                <a:solidFill>
                  <a:srgbClr val="202122"/>
                </a:solidFill>
                <a:effectLst/>
                <a:latin typeface="Arial" panose="020B0604020202020204" pitchFamily="34" charset="0"/>
              </a:rPr>
              <a:t>The Jewish population was recorded at about 15,000</a:t>
            </a:r>
          </a:p>
          <a:p>
            <a:pPr algn="l"/>
            <a:r>
              <a:rPr lang="en-US" dirty="0">
                <a:solidFill>
                  <a:srgbClr val="202122"/>
                </a:solidFill>
                <a:latin typeface="Arial" panose="020B0604020202020204" pitchFamily="34" charset="0"/>
              </a:rPr>
              <a:t>I</a:t>
            </a:r>
            <a:r>
              <a:rPr lang="en-US" b="0" i="0" dirty="0">
                <a:solidFill>
                  <a:srgbClr val="202122"/>
                </a:solidFill>
                <a:effectLst/>
                <a:latin typeface="Arial" panose="020B0604020202020204" pitchFamily="34" charset="0"/>
              </a:rPr>
              <a:t>ncreased to 24,000 by 1882.</a:t>
            </a:r>
            <a:r>
              <a:rPr lang="en-US" b="0" i="0" u="none" strike="noStrike" baseline="30000" dirty="0">
                <a:solidFill>
                  <a:srgbClr val="202122"/>
                </a:solidFill>
                <a:effectLst/>
                <a:latin typeface="Arial" panose="020B0604020202020204" pitchFamily="34" charset="0"/>
                <a:hlinkClick r:id="rId2"/>
              </a:rPr>
              <a:t>[</a:t>
            </a:r>
            <a:r>
              <a:rPr lang="en-US" dirty="0">
                <a:solidFill>
                  <a:srgbClr val="000000"/>
                </a:solidFill>
                <a:latin typeface="system-ui"/>
              </a:rPr>
              <a:t>  </a:t>
            </a: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9CB04F9A-729E-52C8-E121-657A9964322A}"/>
              </a:ext>
            </a:extLst>
          </p:cNvPr>
          <p:cNvPicPr>
            <a:picLocks noChangeAspect="1"/>
          </p:cNvPicPr>
          <p:nvPr/>
        </p:nvPicPr>
        <p:blipFill>
          <a:blip r:embed="rId3"/>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73500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C8BDE-BCA0-409A-5181-7EA427BA8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E2CC3-A0CE-8BAB-559A-B06B745C6549}"/>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E1966258-D524-9469-ACBC-3C0237605A26}"/>
              </a:ext>
            </a:extLst>
          </p:cNvPr>
          <p:cNvSpPr>
            <a:spLocks noGrp="1"/>
          </p:cNvSpPr>
          <p:nvPr>
            <p:ph idx="1"/>
          </p:nvPr>
        </p:nvSpPr>
        <p:spPr>
          <a:xfrm>
            <a:off x="838200" y="1413464"/>
            <a:ext cx="11120718" cy="4860689"/>
          </a:xfrm>
        </p:spPr>
        <p:txBody>
          <a:bodyPr>
            <a:noAutofit/>
          </a:bodyPr>
          <a:lstStyle/>
          <a:p>
            <a:pPr algn="l"/>
            <a:r>
              <a:rPr lang="en-US" b="0" i="0" dirty="0">
                <a:effectLst/>
                <a:latin typeface="Arial" panose="020B0604020202020204" pitchFamily="34" charset="0"/>
              </a:rPr>
              <a:t>In the </a:t>
            </a:r>
            <a:r>
              <a:rPr lang="en-US" b="0" i="0" u="none" strike="noStrike" dirty="0">
                <a:effectLst/>
                <a:latin typeface="Arial" panose="020B0604020202020204" pitchFamily="34" charset="0"/>
              </a:rPr>
              <a:t>Russian Empire</a:t>
            </a:r>
            <a:r>
              <a:rPr lang="en-US" b="0" i="0" dirty="0">
                <a:effectLst/>
                <a:latin typeface="Arial" panose="020B0604020202020204" pitchFamily="34" charset="0"/>
              </a:rPr>
              <a:t>, waves of </a:t>
            </a:r>
            <a:r>
              <a:rPr lang="en-US" b="0" i="0" u="none" strike="noStrike" dirty="0">
                <a:effectLst/>
                <a:latin typeface="Arial" panose="020B0604020202020204" pitchFamily="34" charset="0"/>
              </a:rPr>
              <a:t>pogroms of 1881–1884</a:t>
            </a:r>
            <a:r>
              <a:rPr lang="en-US" b="0" i="0" dirty="0">
                <a:effectLst/>
                <a:latin typeface="Arial" panose="020B0604020202020204" pitchFamily="34" charset="0"/>
              </a:rPr>
              <a:t> (some allegedly state-sponsored), as well as the </a:t>
            </a:r>
            <a:r>
              <a:rPr lang="en-US" b="0" i="0" u="none" strike="noStrike" dirty="0">
                <a:effectLst/>
                <a:latin typeface="Arial" panose="020B0604020202020204" pitchFamily="34" charset="0"/>
              </a:rPr>
              <a:t>anti-Semitic</a:t>
            </a:r>
            <a:r>
              <a:rPr lang="en-US" b="0" i="0" dirty="0">
                <a:effectLst/>
                <a:latin typeface="Arial" panose="020B0604020202020204" pitchFamily="34" charset="0"/>
              </a:rPr>
              <a:t> </a:t>
            </a:r>
            <a:r>
              <a:rPr lang="en-US" b="0" i="0" u="none" strike="noStrike" dirty="0">
                <a:effectLst/>
                <a:latin typeface="Arial" panose="020B0604020202020204" pitchFamily="34" charset="0"/>
              </a:rPr>
              <a:t>May Laws</a:t>
            </a:r>
            <a:r>
              <a:rPr lang="en-US" b="0" i="0" dirty="0">
                <a:effectLst/>
                <a:latin typeface="Arial" panose="020B0604020202020204" pitchFamily="34" charset="0"/>
              </a:rPr>
              <a:t> of 1882 introduced by Tsar </a:t>
            </a:r>
            <a:r>
              <a:rPr lang="en-US" b="0" i="0" u="none" strike="noStrike" dirty="0">
                <a:effectLst/>
                <a:latin typeface="Arial" panose="020B0604020202020204" pitchFamily="34" charset="0"/>
              </a:rPr>
              <a:t>Alexander III of Russia</a:t>
            </a:r>
            <a:r>
              <a:rPr lang="en-US" b="0" i="0" dirty="0">
                <a:effectLst/>
                <a:latin typeface="Arial" panose="020B0604020202020204" pitchFamily="34" charset="0"/>
              </a:rPr>
              <a:t>, deeply affected Jewish communities. More than 2 million Jews fled Russia between 1880 and 1920. The vast majority of them emigrated to the </a:t>
            </a:r>
            <a:r>
              <a:rPr lang="en-US" b="0" i="0" u="none" strike="noStrike" dirty="0">
                <a:effectLst/>
                <a:latin typeface="Arial" panose="020B0604020202020204" pitchFamily="34" charset="0"/>
              </a:rPr>
              <a:t>United States</a:t>
            </a:r>
            <a:r>
              <a:rPr lang="en-US" b="0" i="0" dirty="0">
                <a:effectLst/>
                <a:latin typeface="Arial" panose="020B0604020202020204" pitchFamily="34" charset="0"/>
              </a:rPr>
              <a:t>, but some decided to form an </a:t>
            </a:r>
            <a:r>
              <a:rPr lang="en-US" b="0" i="1" u="none" strike="noStrike" dirty="0" err="1">
                <a:effectLst/>
                <a:latin typeface="Arial" panose="020B0604020202020204" pitchFamily="34" charset="0"/>
              </a:rPr>
              <a:t>aliyah</a:t>
            </a:r>
            <a:r>
              <a:rPr lang="en-US" b="0" i="0" dirty="0">
                <a:effectLst/>
                <a:latin typeface="Arial" panose="020B0604020202020204" pitchFamily="34" charset="0"/>
              </a:rPr>
              <a:t> to Ottoman-ruled Palestine.</a:t>
            </a:r>
            <a:endParaRPr lang="en-US" b="0" i="0" dirty="0">
              <a:effectLst/>
              <a:latin typeface="system-ui"/>
            </a:endParaRPr>
          </a:p>
        </p:txBody>
      </p:sp>
      <p:pic>
        <p:nvPicPr>
          <p:cNvPr id="5" name="Picture 4" descr="Isolated twigs and flowers on a white surface">
            <a:extLst>
              <a:ext uri="{FF2B5EF4-FFF2-40B4-BE49-F238E27FC236}">
                <a16:creationId xmlns:a16="http://schemas.microsoft.com/office/drawing/2014/main" id="{0B10CD5C-DC7A-BF07-E517-7E9F29BC5D61}"/>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58476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4EB43-F5F0-44D0-11A7-737E116A33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569C68-2470-99AC-1937-D04D355907C4}"/>
              </a:ext>
            </a:extLst>
          </p:cNvPr>
          <p:cNvPicPr>
            <a:picLocks noChangeAspect="1"/>
          </p:cNvPicPr>
          <p:nvPr/>
        </p:nvPicPr>
        <p:blipFill>
          <a:blip r:embed="rId2"/>
          <a:stretch>
            <a:fillRect/>
          </a:stretch>
        </p:blipFill>
        <p:spPr>
          <a:xfrm>
            <a:off x="284813" y="763612"/>
            <a:ext cx="11662348" cy="5330776"/>
          </a:xfrm>
          <a:prstGeom prst="rect">
            <a:avLst/>
          </a:prstGeom>
        </p:spPr>
      </p:pic>
    </p:spTree>
    <p:extLst>
      <p:ext uri="{BB962C8B-B14F-4D97-AF65-F5344CB8AC3E}">
        <p14:creationId xmlns:p14="http://schemas.microsoft.com/office/powerpoint/2010/main" val="86713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a:extLst>
            <a:ext uri="{FF2B5EF4-FFF2-40B4-BE49-F238E27FC236}">
              <a16:creationId xmlns:a16="http://schemas.microsoft.com/office/drawing/2014/main" id="{58416A92-68A7-D96C-440A-7A2E579A2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C1CC3-637A-0D0E-C76B-FE1406E3007A}"/>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pic>
        <p:nvPicPr>
          <p:cNvPr id="5" name="Picture 4" descr="Isolated twigs and flowers on a white surface">
            <a:extLst>
              <a:ext uri="{FF2B5EF4-FFF2-40B4-BE49-F238E27FC236}">
                <a16:creationId xmlns:a16="http://schemas.microsoft.com/office/drawing/2014/main" id="{FAA96988-2A6D-9333-85C1-31D070146387}"/>
              </a:ext>
            </a:extLst>
          </p:cNvPr>
          <p:cNvPicPr>
            <a:picLocks noChangeAspect="1"/>
          </p:cNvPicPr>
          <p:nvPr/>
        </p:nvPicPr>
        <p:blipFill>
          <a:blip r:embed="rId2"/>
          <a:srcRect l="23193" r="9705" b="1"/>
          <a:stretch/>
        </p:blipFill>
        <p:spPr>
          <a:xfrm>
            <a:off x="10345791" y="-60153"/>
            <a:ext cx="1417698" cy="1473617"/>
          </a:xfrm>
          <a:prstGeom prst="rect">
            <a:avLst/>
          </a:prstGeom>
        </p:spPr>
      </p:pic>
      <p:sp>
        <p:nvSpPr>
          <p:cNvPr id="10" name="Content Placeholder 9">
            <a:extLst>
              <a:ext uri="{FF2B5EF4-FFF2-40B4-BE49-F238E27FC236}">
                <a16:creationId xmlns:a16="http://schemas.microsoft.com/office/drawing/2014/main" id="{A7F82E22-B666-C314-BD55-6D3EFBCFF892}"/>
              </a:ext>
            </a:extLst>
          </p:cNvPr>
          <p:cNvSpPr>
            <a:spLocks noGrp="1"/>
          </p:cNvSpPr>
          <p:nvPr>
            <p:ph idx="1"/>
          </p:nvPr>
        </p:nvSpPr>
        <p:spPr/>
        <p:txBody>
          <a:bodyPr>
            <a:normAutofit fontScale="92500" lnSpcReduction="10000"/>
          </a:bodyPr>
          <a:lstStyle/>
          <a:p>
            <a:r>
              <a:rPr lang="en-US" b="1" i="1" kern="100" dirty="0">
                <a:effectLst/>
                <a:ea typeface="Aptos" panose="020B0004020202020204" pitchFamily="34" charset="0"/>
                <a:cs typeface="Times New Roman" panose="02020603050405020304" pitchFamily="18" charset="0"/>
              </a:rPr>
              <a:t>Aliyah</a:t>
            </a:r>
            <a:br>
              <a:rPr lang="en-US" b="1" i="1" kern="100" dirty="0">
                <a:effectLst/>
                <a:ea typeface="Aptos" panose="020B0004020202020204" pitchFamily="34" charset="0"/>
                <a:cs typeface="Times New Roman" panose="02020603050405020304" pitchFamily="18" charset="0"/>
              </a:rPr>
            </a:br>
            <a:r>
              <a:rPr lang="en-US" kern="100" dirty="0">
                <a:effectLst/>
                <a:ea typeface="Aptos" panose="020B0004020202020204" pitchFamily="34" charset="0"/>
                <a:cs typeface="Times New Roman" panose="02020603050405020304" pitchFamily="18" charset="0"/>
              </a:rPr>
              <a:t> (</a:t>
            </a:r>
            <a:r>
              <a:rPr lang="en-US" u="sng" kern="100" dirty="0">
                <a:effectLst/>
                <a:ea typeface="Aptos" panose="020B0004020202020204" pitchFamily="34" charset="0"/>
                <a:cs typeface="Times New Roman" panose="02020603050405020304" pitchFamily="18" charset="0"/>
              </a:rPr>
              <a:t>US</a:t>
            </a:r>
            <a:r>
              <a:rPr lang="en-US" kern="100" dirty="0">
                <a:effectLst/>
                <a:ea typeface="Aptos" panose="020B0004020202020204" pitchFamily="34" charset="0"/>
                <a:cs typeface="Times New Roman" panose="02020603050405020304" pitchFamily="18" charset="0"/>
              </a:rPr>
              <a:t>: </a:t>
            </a:r>
            <a:r>
              <a:rPr lang="en-US" u="sng" kern="100" dirty="0">
                <a:solidFill>
                  <a:srgbClr val="3A8BB0"/>
                </a:solidFill>
                <a:effectLst/>
                <a:ea typeface="Aptos" panose="020B0004020202020204" pitchFamily="34" charset="0"/>
                <a:cs typeface="Times New Roman" panose="02020603050405020304" pitchFamily="18" charset="0"/>
              </a:rPr>
              <a:t>/ˌ</a:t>
            </a:r>
            <a:r>
              <a:rPr lang="en-US" u="sng" kern="100" dirty="0" err="1">
                <a:solidFill>
                  <a:srgbClr val="3A8BB0"/>
                </a:solidFill>
                <a:effectLst/>
                <a:ea typeface="Aptos" panose="020B0004020202020204" pitchFamily="34" charset="0"/>
                <a:cs typeface="Aptos" panose="020B0004020202020204" pitchFamily="34" charset="0"/>
              </a:rPr>
              <a:t>æ</a:t>
            </a:r>
            <a:r>
              <a:rPr lang="en-US" u="sng" kern="100" dirty="0" err="1">
                <a:solidFill>
                  <a:srgbClr val="3A8BB0"/>
                </a:solidFill>
                <a:effectLst/>
                <a:ea typeface="Aptos" panose="020B0004020202020204" pitchFamily="34" charset="0"/>
                <a:cs typeface="Times New Roman" panose="02020603050405020304" pitchFamily="18" charset="0"/>
              </a:rPr>
              <a:t>liˈɑ</a:t>
            </a:r>
            <a:r>
              <a:rPr lang="en-US" u="sng" kern="100" dirty="0">
                <a:effectLst/>
                <a:ea typeface="Aptos" panose="020B0004020202020204" pitchFamily="34" charset="0"/>
                <a:cs typeface="Times New Roman" panose="02020603050405020304" pitchFamily="18" charset="0"/>
              </a:rPr>
              <a:t>ː/</a:t>
            </a:r>
            <a:r>
              <a:rPr lang="en-US" kern="100" dirty="0">
                <a:effectLst/>
                <a:ea typeface="Aptos" panose="020B0004020202020204" pitchFamily="34" charset="0"/>
                <a:cs typeface="Times New Roman" panose="02020603050405020304" pitchFamily="18" charset="0"/>
              </a:rPr>
              <a:t>, </a:t>
            </a:r>
            <a:r>
              <a:rPr lang="en-US" u="sng" kern="100" dirty="0">
                <a:effectLst/>
                <a:ea typeface="Aptos" panose="020B0004020202020204" pitchFamily="34" charset="0"/>
                <a:cs typeface="Times New Roman" panose="02020603050405020304" pitchFamily="18" charset="0"/>
              </a:rPr>
              <a:t>UK</a:t>
            </a:r>
            <a:r>
              <a:rPr lang="en-US" kern="100" dirty="0">
                <a:effectLst/>
                <a:ea typeface="Aptos" panose="020B0004020202020204" pitchFamily="34" charset="0"/>
                <a:cs typeface="Times New Roman" panose="02020603050405020304" pitchFamily="18" charset="0"/>
              </a:rPr>
              <a:t>: </a:t>
            </a:r>
            <a:r>
              <a:rPr lang="en-US" u="sng" kern="100" dirty="0">
                <a:effectLst/>
                <a:ea typeface="Aptos" panose="020B0004020202020204" pitchFamily="34" charset="0"/>
                <a:cs typeface="Times New Roman" panose="02020603050405020304" pitchFamily="18" charset="0"/>
              </a:rPr>
              <a:t>/ˌɑː/</a:t>
            </a:r>
            <a:r>
              <a:rPr lang="en-US" kern="100" dirty="0">
                <a:effectLst/>
                <a:ea typeface="Aptos" panose="020B0004020202020204" pitchFamily="34" charset="0"/>
                <a:cs typeface="Times New Roman" panose="02020603050405020304" pitchFamily="18" charset="0"/>
              </a:rPr>
              <a:t>; </a:t>
            </a:r>
            <a:r>
              <a:rPr lang="en-US" u="sng" kern="100" dirty="0">
                <a:effectLst/>
                <a:ea typeface="Aptos" panose="020B0004020202020204" pitchFamily="34" charset="0"/>
                <a:cs typeface="Times New Roman" panose="02020603050405020304" pitchFamily="18" charset="0"/>
              </a:rPr>
              <a:t>Hebrew</a:t>
            </a:r>
            <a:r>
              <a:rPr lang="en-US" kern="100" dirty="0">
                <a:effectLst/>
                <a:ea typeface="Aptos" panose="020B0004020202020204" pitchFamily="34" charset="0"/>
                <a:cs typeface="Times New Roman" panose="02020603050405020304" pitchFamily="18" charset="0"/>
              </a:rPr>
              <a:t>: </a:t>
            </a:r>
            <a:r>
              <a:rPr lang="he-IL" kern="100" dirty="0">
                <a:effectLst/>
                <a:ea typeface="Aptos" panose="020B0004020202020204" pitchFamily="34" charset="0"/>
                <a:cs typeface="Times New Roman" panose="02020603050405020304" pitchFamily="18" charset="0"/>
              </a:rPr>
              <a:t>עֲלִיָּה</a:t>
            </a:r>
            <a:r>
              <a:rPr lang="en-US" kern="100" dirty="0">
                <a:effectLst/>
                <a:ea typeface="Aptos" panose="020B0004020202020204" pitchFamily="34" charset="0"/>
                <a:cs typeface="Times New Roman" panose="02020603050405020304" pitchFamily="18" charset="0"/>
              </a:rPr>
              <a:t> </a:t>
            </a:r>
            <a:r>
              <a:rPr lang="en-US" i="1" kern="100" dirty="0" err="1">
                <a:effectLst/>
                <a:ea typeface="Aptos" panose="020B0004020202020204" pitchFamily="34" charset="0"/>
                <a:cs typeface="Times New Roman" panose="02020603050405020304" pitchFamily="18" charset="0"/>
              </a:rPr>
              <a:t>ʿ</a:t>
            </a:r>
            <a:r>
              <a:rPr lang="en-US" i="1" kern="100" dirty="0" err="1">
                <a:effectLst/>
                <a:ea typeface="Aptos" panose="020B0004020202020204" pitchFamily="34" charset="0"/>
                <a:cs typeface="Aptos" panose="020B0004020202020204" pitchFamily="34" charset="0"/>
              </a:rPr>
              <a:t>ă</a:t>
            </a:r>
            <a:r>
              <a:rPr lang="en-US" i="1" kern="100" dirty="0" err="1">
                <a:effectLst/>
                <a:ea typeface="Aptos" panose="020B0004020202020204" pitchFamily="34" charset="0"/>
                <a:cs typeface="Times New Roman" panose="02020603050405020304" pitchFamily="18" charset="0"/>
              </a:rPr>
              <a:t>līyyā</a:t>
            </a:r>
            <a:r>
              <a:rPr lang="en-US" kern="100" dirty="0">
                <a:effectLst/>
                <a:ea typeface="Aptos" panose="020B0004020202020204" pitchFamily="34" charset="0"/>
                <a:cs typeface="Times New Roman" panose="02020603050405020304" pitchFamily="18" charset="0"/>
              </a:rPr>
              <a:t>,</a:t>
            </a:r>
            <a:br>
              <a:rPr lang="en-US" kern="100" dirty="0">
                <a:effectLst/>
                <a:ea typeface="Aptos" panose="020B0004020202020204" pitchFamily="34" charset="0"/>
                <a:cs typeface="Times New Roman" panose="02020603050405020304" pitchFamily="18" charset="0"/>
              </a:rPr>
            </a:br>
            <a:r>
              <a:rPr lang="en-US" kern="100" dirty="0">
                <a:effectLst/>
                <a:ea typeface="Aptos" panose="020B0004020202020204" pitchFamily="34" charset="0"/>
                <a:cs typeface="Times New Roman" panose="02020603050405020304" pitchFamily="18" charset="0"/>
              </a:rPr>
              <a:t>( lit. 'ascent') is the immigration of </a:t>
            </a:r>
            <a:r>
              <a:rPr lang="en-US" u="sng" kern="100" dirty="0">
                <a:effectLst/>
                <a:ea typeface="Aptos" panose="020B0004020202020204" pitchFamily="34" charset="0"/>
                <a:cs typeface="Times New Roman" panose="02020603050405020304" pitchFamily="18" charset="0"/>
              </a:rPr>
              <a:t>Jews</a:t>
            </a:r>
            <a:r>
              <a:rPr lang="en-US" kern="100" dirty="0">
                <a:effectLst/>
                <a:ea typeface="Aptos" panose="020B0004020202020204" pitchFamily="34" charset="0"/>
                <a:cs typeface="Times New Roman" panose="02020603050405020304" pitchFamily="18" charset="0"/>
              </a:rPr>
              <a:t> from </a:t>
            </a:r>
            <a:r>
              <a:rPr lang="en-US" u="sng" kern="100" dirty="0">
                <a:effectLst/>
                <a:ea typeface="Aptos" panose="020B0004020202020204" pitchFamily="34" charset="0"/>
                <a:cs typeface="Times New Roman" panose="02020603050405020304" pitchFamily="18" charset="0"/>
              </a:rPr>
              <a:t>the diaspora</a:t>
            </a:r>
            <a:r>
              <a:rPr lang="en-US" kern="100" dirty="0">
                <a:effectLst/>
                <a:ea typeface="Aptos" panose="020B0004020202020204" pitchFamily="34" charset="0"/>
                <a:cs typeface="Times New Roman" panose="02020603050405020304" pitchFamily="18" charset="0"/>
              </a:rPr>
              <a:t> to, historically, the geographical </a:t>
            </a:r>
            <a:r>
              <a:rPr lang="en-US" u="sng" kern="100" dirty="0">
                <a:effectLst/>
                <a:ea typeface="Aptos" panose="020B0004020202020204" pitchFamily="34" charset="0"/>
                <a:cs typeface="Times New Roman" panose="02020603050405020304" pitchFamily="18" charset="0"/>
              </a:rPr>
              <a:t>Land of Israel</a:t>
            </a:r>
            <a:r>
              <a:rPr lang="en-US" kern="100" dirty="0">
                <a:effectLst/>
                <a:ea typeface="Aptos" panose="020B0004020202020204" pitchFamily="34" charset="0"/>
                <a:cs typeface="Times New Roman" panose="02020603050405020304" pitchFamily="18" charset="0"/>
              </a:rPr>
              <a:t> or the </a:t>
            </a:r>
            <a:r>
              <a:rPr lang="en-US" u="sng" kern="100" dirty="0">
                <a:effectLst/>
                <a:ea typeface="Aptos" panose="020B0004020202020204" pitchFamily="34" charset="0"/>
                <a:cs typeface="Times New Roman" panose="02020603050405020304" pitchFamily="18" charset="0"/>
              </a:rPr>
              <a:t>Palestine region.</a:t>
            </a:r>
          </a:p>
          <a:p>
            <a:r>
              <a:rPr lang="en-US" b="0" i="0" dirty="0">
                <a:solidFill>
                  <a:srgbClr val="000000"/>
                </a:solidFill>
                <a:effectLst/>
                <a:latin typeface="Lato" panose="020F0502020204030204" pitchFamily="34" charset="0"/>
              </a:rPr>
              <a:t>Between 1882 and 1903, approximately 25,000–30,000 Jews immigrated to Palestine during the First Aliyah, mainly from Eastern Europe, establishing agricultural settlements such as Rishon LeZion.</a:t>
            </a:r>
            <a:endParaRPr lang="en-US"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2996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A7EFC-C65F-0376-CF64-9AA3BD89D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7C351-427D-5AE7-E865-0041550EAEF4}"/>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198A4A5F-CC80-D8DB-111C-E7FD0ECB6654}"/>
              </a:ext>
            </a:extLst>
          </p:cNvPr>
          <p:cNvSpPr>
            <a:spLocks noGrp="1"/>
          </p:cNvSpPr>
          <p:nvPr>
            <p:ph idx="1"/>
          </p:nvPr>
        </p:nvSpPr>
        <p:spPr>
          <a:xfrm>
            <a:off x="838200" y="1413464"/>
            <a:ext cx="11120718" cy="4860689"/>
          </a:xfrm>
        </p:spPr>
        <p:txBody>
          <a:bodyPr>
            <a:noAutofit/>
          </a:bodyPr>
          <a:lstStyle/>
          <a:p>
            <a:pPr algn="l"/>
            <a:r>
              <a:rPr lang="en-US" b="0" i="0" dirty="0">
                <a:solidFill>
                  <a:srgbClr val="000000"/>
                </a:solidFill>
                <a:effectLst/>
                <a:latin typeface="system-ui"/>
              </a:rPr>
              <a:t>Ottoman Rule 1516-1918   </a:t>
            </a:r>
          </a:p>
          <a:p>
            <a:pPr algn="l"/>
            <a:r>
              <a:rPr lang="en-US" dirty="0">
                <a:solidFill>
                  <a:srgbClr val="000000"/>
                </a:solidFill>
                <a:latin typeface="system-ui"/>
              </a:rPr>
              <a:t>Palestine is  taxed.</a:t>
            </a:r>
          </a:p>
          <a:p>
            <a:pPr algn="l"/>
            <a:r>
              <a:rPr lang="en-US" dirty="0">
                <a:solidFill>
                  <a:srgbClr val="000000"/>
                </a:solidFill>
                <a:latin typeface="system-ui"/>
              </a:rPr>
              <a:t>Status Quo was maintained for internal groups</a:t>
            </a:r>
          </a:p>
          <a:p>
            <a:pPr algn="l"/>
            <a:r>
              <a:rPr lang="en-US" dirty="0">
                <a:solidFill>
                  <a:srgbClr val="000000"/>
                </a:solidFill>
                <a:latin typeface="system-ui"/>
              </a:rPr>
              <a:t>Jews and Arabs had interspersed communities </a:t>
            </a:r>
          </a:p>
          <a:p>
            <a:pPr algn="l"/>
            <a:r>
              <a:rPr lang="en-US" dirty="0">
                <a:solidFill>
                  <a:srgbClr val="000000"/>
                </a:solidFill>
                <a:latin typeface="system-ui"/>
              </a:rPr>
              <a:t>1825 attempted Jewish rebellion in Galilee is quashed.</a:t>
            </a:r>
          </a:p>
          <a:p>
            <a:pPr algn="l"/>
            <a:r>
              <a:rPr lang="en-US" dirty="0">
                <a:solidFill>
                  <a:srgbClr val="000000"/>
                </a:solidFill>
                <a:latin typeface="system-ui"/>
              </a:rPr>
              <a:t>1880’s saw an increase in Jewish immigration to Palestine due to growth of antisemitism in Europe.  </a:t>
            </a: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BA0E65F4-1489-CF35-2FDA-1EAAFB3E69FF}"/>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502902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35F5D-7F1D-3467-A5A1-6E0AC019D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53888-8658-654B-554C-E8B576D1B95D}"/>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6B2D13B3-A277-D7DA-3F63-8D45C091E719}"/>
              </a:ext>
            </a:extLst>
          </p:cNvPr>
          <p:cNvSpPr>
            <a:spLocks noGrp="1"/>
          </p:cNvSpPr>
          <p:nvPr>
            <p:ph idx="1"/>
          </p:nvPr>
        </p:nvSpPr>
        <p:spPr>
          <a:xfrm>
            <a:off x="838200" y="1413464"/>
            <a:ext cx="11120718" cy="4860689"/>
          </a:xfrm>
        </p:spPr>
        <p:txBody>
          <a:bodyPr>
            <a:noAutofit/>
          </a:bodyPr>
          <a:lstStyle/>
          <a:p>
            <a:pPr algn="l"/>
            <a:r>
              <a:rPr lang="en-US" b="1" dirty="0" err="1"/>
              <a:t>Tovevei</a:t>
            </a:r>
            <a:r>
              <a:rPr lang="en-US" b="1" dirty="0"/>
              <a:t> Zion (Lovers of Zion)</a:t>
            </a:r>
            <a:r>
              <a:rPr lang="en-US" dirty="0"/>
              <a:t>: Before Herzl's efforts, small groups like the </a:t>
            </a:r>
            <a:r>
              <a:rPr lang="en-US" dirty="0" err="1"/>
              <a:t>Hovevei</a:t>
            </a:r>
            <a:r>
              <a:rPr lang="en-US" dirty="0"/>
              <a:t> Zion aimed at encouraging Jewish agricultural settlement in Palestine. These groups laid the groundwork for modern Zionist ideals and established several Jewish communities in Palestine between 1870 and 1897.</a:t>
            </a:r>
          </a:p>
          <a:p>
            <a:pPr algn="l"/>
            <a:r>
              <a:rPr lang="en-US" b="0" i="0" dirty="0">
                <a:solidFill>
                  <a:srgbClr val="000000"/>
                </a:solidFill>
                <a:effectLst/>
                <a:latin typeface="system-ui"/>
              </a:rPr>
              <a:t>(No military aspirations against the Ottomans)</a:t>
            </a:r>
          </a:p>
        </p:txBody>
      </p:sp>
      <p:pic>
        <p:nvPicPr>
          <p:cNvPr id="5" name="Picture 4" descr="Isolated twigs and flowers on a white surface">
            <a:extLst>
              <a:ext uri="{FF2B5EF4-FFF2-40B4-BE49-F238E27FC236}">
                <a16:creationId xmlns:a16="http://schemas.microsoft.com/office/drawing/2014/main" id="{3F84B332-EEBD-3C5B-C957-FD6DB4E45A23}"/>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48819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50C0E-12ED-99BD-D018-4336713F5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AE9DD-5845-D86E-AA48-7EFF8441F31E}"/>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8D127588-F67B-8D6B-BA01-B75D7D799F83}"/>
              </a:ext>
            </a:extLst>
          </p:cNvPr>
          <p:cNvSpPr>
            <a:spLocks noGrp="1"/>
          </p:cNvSpPr>
          <p:nvPr>
            <p:ph idx="1"/>
          </p:nvPr>
        </p:nvSpPr>
        <p:spPr>
          <a:xfrm>
            <a:off x="838200" y="1413464"/>
            <a:ext cx="11120718" cy="4860689"/>
          </a:xfrm>
        </p:spPr>
        <p:txBody>
          <a:bodyPr>
            <a:noAutofit/>
          </a:bodyPr>
          <a:lstStyle/>
          <a:p>
            <a:pPr algn="l"/>
            <a:r>
              <a:rPr lang="en-US" b="1" dirty="0"/>
              <a:t>Theodor Herzl and the Zionist Congress</a:t>
            </a:r>
            <a:r>
              <a:rPr lang="en-US" dirty="0"/>
              <a:t>: Herzl, an </a:t>
            </a:r>
            <a:r>
              <a:rPr lang="en-US" u="sng" dirty="0"/>
              <a:t>Austrian</a:t>
            </a:r>
            <a:r>
              <a:rPr lang="en-US" dirty="0"/>
              <a:t> journalist, is often called the father of modern political Zionism. He believed that the Jewish people needed a state of their own due to persistent anti-Semitism in Europe. His pamphlet, "</a:t>
            </a:r>
            <a:r>
              <a:rPr lang="en-US" b="1" dirty="0"/>
              <a:t>Der </a:t>
            </a:r>
            <a:r>
              <a:rPr lang="en-US" b="1" dirty="0" err="1"/>
              <a:t>Judenstaat</a:t>
            </a:r>
            <a:r>
              <a:rPr lang="en-US" dirty="0"/>
              <a:t>" ("The Jewish State"), published in 1896, laid out his vision</a:t>
            </a:r>
          </a:p>
          <a:p>
            <a:pPr algn="l"/>
            <a:r>
              <a:rPr lang="en-US" b="0" i="0" dirty="0">
                <a:solidFill>
                  <a:srgbClr val="000000"/>
                </a:solidFill>
                <a:effectLst/>
                <a:latin typeface="system-ui"/>
              </a:rPr>
              <a:t>(a</a:t>
            </a:r>
            <a:r>
              <a:rPr lang="en-US" dirty="0">
                <a:solidFill>
                  <a:srgbClr val="000000"/>
                </a:solidFill>
                <a:latin typeface="system-ui"/>
              </a:rPr>
              <a:t>n idea seed at this point)</a:t>
            </a:r>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89FC9B1B-8A41-7E75-41C4-92584C8B1E83}"/>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020045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7FBE-A0D1-028D-86CE-38D03B05E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C8E19-309E-7651-10FD-DB06CED0366F}"/>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124E0192-FEB1-B84F-7BDC-67D1BA6FB55F}"/>
              </a:ext>
            </a:extLst>
          </p:cNvPr>
          <p:cNvSpPr>
            <a:spLocks noGrp="1"/>
          </p:cNvSpPr>
          <p:nvPr>
            <p:ph idx="1"/>
          </p:nvPr>
        </p:nvSpPr>
        <p:spPr>
          <a:xfrm>
            <a:off x="838200" y="1413464"/>
            <a:ext cx="11120718" cy="4860689"/>
          </a:xfrm>
        </p:spPr>
        <p:txBody>
          <a:bodyPr>
            <a:noAutofit/>
          </a:bodyPr>
          <a:lstStyle/>
          <a:p>
            <a:pPr algn="l"/>
            <a:r>
              <a:rPr lang="en-US" b="1" dirty="0"/>
              <a:t>Historical and Religious Origins</a:t>
            </a:r>
            <a:r>
              <a:rPr lang="en-US" dirty="0"/>
              <a:t>: The core idea of Zionism—the return to the Jewish homeland—draws on historical and religious traditions. This sentiment is deeply rooted in Jewish prayers and scriptures that emphasize the longing for Zion (Jerusalem and the land of Israel)</a:t>
            </a:r>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A936CC62-4C71-EAC2-5CD0-25DAF13AAB6D}"/>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19818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1F1C3-8BFE-F49F-BE01-7D0B5152A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E475E-CACF-3117-7F05-57EEE7AA3FAA}"/>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A7075CDE-B1AC-614E-354C-52D52091CED6}"/>
              </a:ext>
            </a:extLst>
          </p:cNvPr>
          <p:cNvSpPr>
            <a:spLocks noGrp="1"/>
          </p:cNvSpPr>
          <p:nvPr>
            <p:ph idx="1"/>
          </p:nvPr>
        </p:nvSpPr>
        <p:spPr>
          <a:xfrm>
            <a:off x="838200" y="1413464"/>
            <a:ext cx="11120718" cy="4860689"/>
          </a:xfrm>
        </p:spPr>
        <p:txBody>
          <a:bodyPr>
            <a:noAutofit/>
          </a:bodyPr>
          <a:lstStyle/>
          <a:p>
            <a:pPr algn="l"/>
            <a:r>
              <a:rPr lang="en-US" b="1" dirty="0"/>
              <a:t>What is Zion ?</a:t>
            </a:r>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14138AC9-2DA0-2140-C5BD-301A5CA18CD3}"/>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12266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109ED-15DF-CE70-81A0-58A2FDAA8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8BA96-838A-9551-0067-BEA0E8CFE6A9}"/>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BFE47016-E677-9264-DD50-FFE78707322E}"/>
              </a:ext>
            </a:extLst>
          </p:cNvPr>
          <p:cNvSpPr>
            <a:spLocks noGrp="1"/>
          </p:cNvSpPr>
          <p:nvPr>
            <p:ph idx="1"/>
          </p:nvPr>
        </p:nvSpPr>
        <p:spPr>
          <a:xfrm>
            <a:off x="838200" y="1413464"/>
            <a:ext cx="11120718" cy="4860689"/>
          </a:xfrm>
        </p:spPr>
        <p:txBody>
          <a:bodyPr>
            <a:noAutofit/>
          </a:bodyPr>
          <a:lstStyle/>
          <a:p>
            <a:pPr algn="l"/>
            <a:r>
              <a:rPr lang="en-US" b="0" i="0" dirty="0">
                <a:solidFill>
                  <a:srgbClr val="040404"/>
                </a:solidFill>
                <a:effectLst/>
                <a:latin typeface="Source Sans Pro" panose="020F0502020204030204" pitchFamily="34" charset="0"/>
              </a:rPr>
              <a:t>If  you want to understand part of why the Middle East is such a volatile region today, a good place to start finding answers is the partitioning of the region between 1918 and 1920. The Allies defeated the Ottoman Empire in WWI, and needed to decide what would happen to areas previously under Ottoman control. These covered modern-day Syria, The Lebanon, Israel, Iraq and Iran. </a:t>
            </a:r>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E6203338-C169-A433-0A1E-3D89860DC14E}"/>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43678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170DE-0BE2-4365-BA7E-9396D4F11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7DA91-95D4-ABA2-345B-9E4A1347F3F3}"/>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A1F8C961-0691-3E9A-5D5A-B3CF03ADA7B4}"/>
              </a:ext>
            </a:extLst>
          </p:cNvPr>
          <p:cNvSpPr>
            <a:spLocks noGrp="1"/>
          </p:cNvSpPr>
          <p:nvPr>
            <p:ph idx="1"/>
          </p:nvPr>
        </p:nvSpPr>
        <p:spPr>
          <a:xfrm>
            <a:off x="838200" y="1413464"/>
            <a:ext cx="11120718" cy="4860689"/>
          </a:xfrm>
        </p:spPr>
        <p:txBody>
          <a:bodyPr>
            <a:noAutofit/>
          </a:bodyPr>
          <a:lstStyle/>
          <a:p>
            <a:pPr algn="l"/>
            <a:r>
              <a:rPr lang="en-US" b="0" i="0" dirty="0">
                <a:solidFill>
                  <a:srgbClr val="040404"/>
                </a:solidFill>
                <a:effectLst/>
                <a:latin typeface="Source Sans Pro" panose="020F0502020204030204" pitchFamily="34" charset="0"/>
              </a:rPr>
              <a:t>Theoretically, their people could have gained independence, after years of being colonial subjects. However, this wasn’t to be. The British, French and Russians had signed a secret treaty in 1916 (the Sykes-Picot Agreement), whereby they had decided to carve up the Middle East among themselves (like a nice, oil-</a:t>
            </a:r>
            <a:r>
              <a:rPr lang="en-US" b="0" i="0" dirty="0" err="1">
                <a:solidFill>
                  <a:srgbClr val="040404"/>
                </a:solidFill>
                <a:effectLst/>
                <a:latin typeface="Source Sans Pro" panose="020F0502020204030204" pitchFamily="34" charset="0"/>
              </a:rPr>
              <a:t>flavoured</a:t>
            </a:r>
            <a:r>
              <a:rPr lang="en-US" b="0" i="0" dirty="0">
                <a:solidFill>
                  <a:srgbClr val="040404"/>
                </a:solidFill>
                <a:effectLst/>
                <a:latin typeface="Source Sans Pro" panose="020F0502020204030204" pitchFamily="34" charset="0"/>
              </a:rPr>
              <a:t> cake).</a:t>
            </a:r>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B38C26DC-1D39-B402-C3DA-C830E71E7A85}"/>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4076651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198FA-4A72-FCC5-68E4-9AA3DB21D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210B0-EB0E-7CA6-8361-35BF3119034F}"/>
              </a:ext>
            </a:extLst>
          </p:cNvPr>
          <p:cNvSpPr>
            <a:spLocks noGrp="1"/>
          </p:cNvSpPr>
          <p:nvPr>
            <p:ph type="title"/>
          </p:nvPr>
        </p:nvSpPr>
        <p:spPr>
          <a:xfrm>
            <a:off x="838200" y="365126"/>
            <a:ext cx="10515600" cy="828244"/>
          </a:xfrm>
        </p:spPr>
        <p:txBody>
          <a:bodyPr/>
          <a:lstStyle/>
          <a:p>
            <a:pPr algn="ctr"/>
            <a:r>
              <a:rPr lang="en-US" sz="4800" dirty="0"/>
              <a:t>Palestine  Information</a:t>
            </a:r>
            <a:endParaRPr lang="en-US" dirty="0"/>
          </a:p>
        </p:txBody>
      </p:sp>
      <p:sp>
        <p:nvSpPr>
          <p:cNvPr id="3" name="Content Placeholder 2">
            <a:extLst>
              <a:ext uri="{FF2B5EF4-FFF2-40B4-BE49-F238E27FC236}">
                <a16:creationId xmlns:a16="http://schemas.microsoft.com/office/drawing/2014/main" id="{429A4504-0FB1-28E0-5B1B-4FD1F1A879A5}"/>
              </a:ext>
            </a:extLst>
          </p:cNvPr>
          <p:cNvSpPr>
            <a:spLocks noGrp="1"/>
          </p:cNvSpPr>
          <p:nvPr>
            <p:ph idx="1"/>
          </p:nvPr>
        </p:nvSpPr>
        <p:spPr>
          <a:xfrm>
            <a:off x="838200" y="1413464"/>
            <a:ext cx="11120718" cy="4860689"/>
          </a:xfrm>
        </p:spPr>
        <p:txBody>
          <a:bodyPr>
            <a:noAutofit/>
          </a:bodyPr>
          <a:lstStyle/>
          <a:p>
            <a:pPr algn="l"/>
            <a:r>
              <a:rPr lang="en-US" b="0" i="0" dirty="0">
                <a:solidFill>
                  <a:srgbClr val="001D35"/>
                </a:solidFill>
                <a:effectLst/>
                <a:latin typeface="Google Sans"/>
              </a:rPr>
              <a:t>Thes maps clearly show the division between British and French spheres of influence, often drawn arbitrarily without regard for ethnic or religious demographics, which is considered a major factor in the region's ongoing conflicts today. </a:t>
            </a:r>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0D5A48B6-0304-3D13-B111-2D0151324F72}"/>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21582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7517E-A7C7-D487-88EA-F80C1032368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4BB9734-D7BD-DFEC-7C84-8C539BA1E13A}"/>
              </a:ext>
            </a:extLst>
          </p:cNvPr>
          <p:cNvPicPr>
            <a:picLocks noChangeAspect="1"/>
          </p:cNvPicPr>
          <p:nvPr/>
        </p:nvPicPr>
        <p:blipFill>
          <a:blip r:embed="rId2"/>
          <a:stretch>
            <a:fillRect/>
          </a:stretch>
        </p:blipFill>
        <p:spPr>
          <a:xfrm>
            <a:off x="3528934" y="134668"/>
            <a:ext cx="8132164" cy="6858000"/>
          </a:xfrm>
          <a:prstGeom prst="rect">
            <a:avLst/>
          </a:prstGeom>
        </p:spPr>
      </p:pic>
      <p:sp>
        <p:nvSpPr>
          <p:cNvPr id="6" name="TextBox 5">
            <a:extLst>
              <a:ext uri="{FF2B5EF4-FFF2-40B4-BE49-F238E27FC236}">
                <a16:creationId xmlns:a16="http://schemas.microsoft.com/office/drawing/2014/main" id="{1E442497-BD23-E89F-4B46-3E18B4365921}"/>
              </a:ext>
            </a:extLst>
          </p:cNvPr>
          <p:cNvSpPr txBox="1"/>
          <p:nvPr/>
        </p:nvSpPr>
        <p:spPr>
          <a:xfrm>
            <a:off x="164891" y="1379095"/>
            <a:ext cx="2848132" cy="4524315"/>
          </a:xfrm>
          <a:prstGeom prst="rect">
            <a:avLst/>
          </a:prstGeom>
          <a:noFill/>
        </p:spPr>
        <p:txBody>
          <a:bodyPr wrap="square" rtlCol="0">
            <a:spAutoFit/>
          </a:bodyPr>
          <a:lstStyle/>
          <a:p>
            <a:r>
              <a:rPr lang="en-US" sz="3600" b="0" i="0" dirty="0">
                <a:solidFill>
                  <a:srgbClr val="000000"/>
                </a:solidFill>
                <a:effectLst/>
                <a:latin typeface="system-ui"/>
              </a:rPr>
              <a:t>Ottoman Rule 1516-1918</a:t>
            </a:r>
          </a:p>
          <a:p>
            <a:endParaRPr lang="en-US" sz="3600" dirty="0">
              <a:solidFill>
                <a:srgbClr val="000000"/>
              </a:solidFill>
              <a:latin typeface="system-ui"/>
            </a:endParaRPr>
          </a:p>
          <a:p>
            <a:r>
              <a:rPr lang="en-US" sz="3600" b="0" i="0" dirty="0">
                <a:solidFill>
                  <a:srgbClr val="000000"/>
                </a:solidFill>
                <a:effectLst/>
                <a:latin typeface="system-ui"/>
              </a:rPr>
              <a:t>MAP ~1916</a:t>
            </a:r>
          </a:p>
          <a:p>
            <a:endParaRPr lang="en-US" sz="3600" dirty="0">
              <a:solidFill>
                <a:srgbClr val="000000"/>
              </a:solidFill>
              <a:latin typeface="system-ui"/>
            </a:endParaRPr>
          </a:p>
          <a:p>
            <a:r>
              <a:rPr lang="en-US" sz="3600" dirty="0">
                <a:solidFill>
                  <a:srgbClr val="000000"/>
                </a:solidFill>
                <a:latin typeface="system-ui"/>
              </a:rPr>
              <a:t>400 somewhat stable years</a:t>
            </a:r>
            <a:endParaRPr lang="en-US" sz="3600" dirty="0"/>
          </a:p>
        </p:txBody>
      </p:sp>
    </p:spTree>
    <p:extLst>
      <p:ext uri="{BB962C8B-B14F-4D97-AF65-F5344CB8AC3E}">
        <p14:creationId xmlns:p14="http://schemas.microsoft.com/office/powerpoint/2010/main" val="151211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12A0C-350B-DE3E-8585-6877D3C5504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14CBFE-B242-C4F5-1889-B4C790CFC1CF}"/>
              </a:ext>
            </a:extLst>
          </p:cNvPr>
          <p:cNvPicPr>
            <a:picLocks noChangeAspect="1"/>
          </p:cNvPicPr>
          <p:nvPr/>
        </p:nvPicPr>
        <p:blipFill>
          <a:blip r:embed="rId2"/>
          <a:stretch>
            <a:fillRect/>
          </a:stretch>
        </p:blipFill>
        <p:spPr>
          <a:xfrm>
            <a:off x="1154242" y="654816"/>
            <a:ext cx="3725913" cy="5548368"/>
          </a:xfrm>
          <a:prstGeom prst="rect">
            <a:avLst/>
          </a:prstGeom>
        </p:spPr>
      </p:pic>
      <p:pic>
        <p:nvPicPr>
          <p:cNvPr id="6" name="Picture 5">
            <a:extLst>
              <a:ext uri="{FF2B5EF4-FFF2-40B4-BE49-F238E27FC236}">
                <a16:creationId xmlns:a16="http://schemas.microsoft.com/office/drawing/2014/main" id="{2DFCCC8F-F761-517C-F55A-C55E5F6CE0DB}"/>
              </a:ext>
            </a:extLst>
          </p:cNvPr>
          <p:cNvPicPr>
            <a:picLocks noChangeAspect="1"/>
          </p:cNvPicPr>
          <p:nvPr/>
        </p:nvPicPr>
        <p:blipFill>
          <a:blip r:embed="rId3"/>
          <a:stretch>
            <a:fillRect/>
          </a:stretch>
        </p:blipFill>
        <p:spPr>
          <a:xfrm>
            <a:off x="5840339" y="654816"/>
            <a:ext cx="3725912" cy="5579011"/>
          </a:xfrm>
          <a:prstGeom prst="rect">
            <a:avLst/>
          </a:prstGeom>
        </p:spPr>
      </p:pic>
    </p:spTree>
    <p:extLst>
      <p:ext uri="{BB962C8B-B14F-4D97-AF65-F5344CB8AC3E}">
        <p14:creationId xmlns:p14="http://schemas.microsoft.com/office/powerpoint/2010/main" val="277097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BCC4D-65E8-0E95-2D67-CAE7599BEEB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D0620A-288C-BC03-BB58-2997D49B6F0A}"/>
              </a:ext>
            </a:extLst>
          </p:cNvPr>
          <p:cNvPicPr>
            <a:picLocks noChangeAspect="1"/>
          </p:cNvPicPr>
          <p:nvPr/>
        </p:nvPicPr>
        <p:blipFill>
          <a:blip r:embed="rId2"/>
          <a:stretch>
            <a:fillRect/>
          </a:stretch>
        </p:blipFill>
        <p:spPr>
          <a:xfrm>
            <a:off x="3866254" y="333532"/>
            <a:ext cx="7888450" cy="6190936"/>
          </a:xfrm>
          <a:prstGeom prst="rect">
            <a:avLst/>
          </a:prstGeom>
        </p:spPr>
      </p:pic>
      <p:sp>
        <p:nvSpPr>
          <p:cNvPr id="4" name="TextBox 3">
            <a:extLst>
              <a:ext uri="{FF2B5EF4-FFF2-40B4-BE49-F238E27FC236}">
                <a16:creationId xmlns:a16="http://schemas.microsoft.com/office/drawing/2014/main" id="{52E0A8C9-E765-738D-ABD9-EDE4B3F8E55A}"/>
              </a:ext>
            </a:extLst>
          </p:cNvPr>
          <p:cNvSpPr txBox="1"/>
          <p:nvPr/>
        </p:nvSpPr>
        <p:spPr>
          <a:xfrm>
            <a:off x="437296" y="1214203"/>
            <a:ext cx="2773180" cy="1754326"/>
          </a:xfrm>
          <a:prstGeom prst="rect">
            <a:avLst/>
          </a:prstGeom>
          <a:noFill/>
        </p:spPr>
        <p:txBody>
          <a:bodyPr wrap="square" rtlCol="0">
            <a:spAutoFit/>
          </a:bodyPr>
          <a:lstStyle/>
          <a:p>
            <a:r>
              <a:rPr lang="en-US" sz="3600" dirty="0">
                <a:latin typeface="Aptos" panose="020B0004020202020204" pitchFamily="34" charset="0"/>
              </a:rPr>
              <a:t>Middle East divided after WWI</a:t>
            </a:r>
          </a:p>
        </p:txBody>
      </p:sp>
    </p:spTree>
    <p:extLst>
      <p:ext uri="{BB962C8B-B14F-4D97-AF65-F5344CB8AC3E}">
        <p14:creationId xmlns:p14="http://schemas.microsoft.com/office/powerpoint/2010/main" val="5913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DEA9-288C-99A2-0D34-4B2316FFAB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41CDED-CCDD-C27F-920F-F06D782C0A22}"/>
              </a:ext>
            </a:extLst>
          </p:cNvPr>
          <p:cNvPicPr>
            <a:picLocks noChangeAspect="1"/>
          </p:cNvPicPr>
          <p:nvPr/>
        </p:nvPicPr>
        <p:blipFill>
          <a:blip r:embed="rId2"/>
          <a:stretch>
            <a:fillRect/>
          </a:stretch>
        </p:blipFill>
        <p:spPr>
          <a:xfrm>
            <a:off x="3866254" y="333532"/>
            <a:ext cx="7888450" cy="6190936"/>
          </a:xfrm>
          <a:prstGeom prst="rect">
            <a:avLst/>
          </a:prstGeom>
        </p:spPr>
      </p:pic>
      <p:sp>
        <p:nvSpPr>
          <p:cNvPr id="4" name="TextBox 3">
            <a:extLst>
              <a:ext uri="{FF2B5EF4-FFF2-40B4-BE49-F238E27FC236}">
                <a16:creationId xmlns:a16="http://schemas.microsoft.com/office/drawing/2014/main" id="{BD7CDF95-6047-5106-F97C-5C72FA127025}"/>
              </a:ext>
            </a:extLst>
          </p:cNvPr>
          <p:cNvSpPr txBox="1"/>
          <p:nvPr/>
        </p:nvSpPr>
        <p:spPr>
          <a:xfrm>
            <a:off x="437296" y="1214203"/>
            <a:ext cx="2773180" cy="1754326"/>
          </a:xfrm>
          <a:prstGeom prst="rect">
            <a:avLst/>
          </a:prstGeom>
          <a:noFill/>
        </p:spPr>
        <p:txBody>
          <a:bodyPr wrap="square" rtlCol="0">
            <a:spAutoFit/>
          </a:bodyPr>
          <a:lstStyle/>
          <a:p>
            <a:r>
              <a:rPr lang="en-US" sz="3600" dirty="0">
                <a:latin typeface="Aptos" panose="020B0004020202020204" pitchFamily="34" charset="0"/>
              </a:rPr>
              <a:t>Middle East divided after WWI</a:t>
            </a:r>
          </a:p>
        </p:txBody>
      </p:sp>
    </p:spTree>
    <p:extLst>
      <p:ext uri="{BB962C8B-B14F-4D97-AF65-F5344CB8AC3E}">
        <p14:creationId xmlns:p14="http://schemas.microsoft.com/office/powerpoint/2010/main" val="2384549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6A37C-A450-B02D-69F9-5F8913A22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0CF36-FEF7-E5C0-1F0A-F1FCAA7C37D5}"/>
              </a:ext>
            </a:extLst>
          </p:cNvPr>
          <p:cNvSpPr>
            <a:spLocks noGrp="1"/>
          </p:cNvSpPr>
          <p:nvPr>
            <p:ph type="title"/>
          </p:nvPr>
        </p:nvSpPr>
        <p:spPr>
          <a:xfrm>
            <a:off x="838200" y="365126"/>
            <a:ext cx="10515600" cy="828244"/>
          </a:xfrm>
        </p:spPr>
        <p:txBody>
          <a:bodyPr/>
          <a:lstStyle/>
          <a:p>
            <a:pPr algn="ctr"/>
            <a:r>
              <a:rPr lang="en-US" sz="4800" dirty="0"/>
              <a:t>Anti-Zionism</a:t>
            </a:r>
            <a:endParaRPr lang="en-US" dirty="0"/>
          </a:p>
        </p:txBody>
      </p:sp>
      <p:sp>
        <p:nvSpPr>
          <p:cNvPr id="3" name="Content Placeholder 2">
            <a:extLst>
              <a:ext uri="{FF2B5EF4-FFF2-40B4-BE49-F238E27FC236}">
                <a16:creationId xmlns:a16="http://schemas.microsoft.com/office/drawing/2014/main" id="{B4F305FC-8903-1A98-05A8-B1EF344A8064}"/>
              </a:ext>
            </a:extLst>
          </p:cNvPr>
          <p:cNvSpPr>
            <a:spLocks noGrp="1"/>
          </p:cNvSpPr>
          <p:nvPr>
            <p:ph idx="1"/>
          </p:nvPr>
        </p:nvSpPr>
        <p:spPr>
          <a:xfrm>
            <a:off x="428511" y="1413464"/>
            <a:ext cx="11334978" cy="4860689"/>
          </a:xfrm>
        </p:spPr>
        <p:txBody>
          <a:bodyPr>
            <a:noAutofit/>
          </a:bodyPr>
          <a:lstStyle/>
          <a:p>
            <a:pPr algn="l"/>
            <a:r>
              <a:rPr lang="en-US" b="0" i="0" dirty="0">
                <a:effectLst/>
              </a:rPr>
              <a:t>Until World War II, anti-Zionism was widespread among Jews for varying reasons. Orthodox Jews opposed Zionism on religious grounds, as </a:t>
            </a:r>
            <a:r>
              <a:rPr lang="en-US" b="0" i="0" strike="noStrike" dirty="0">
                <a:effectLst/>
              </a:rPr>
              <a:t>preempting the Messiah</a:t>
            </a:r>
            <a:r>
              <a:rPr lang="en-US" b="0" i="0" dirty="0">
                <a:effectLst/>
              </a:rPr>
              <a:t>,</a:t>
            </a:r>
            <a:r>
              <a:rPr lang="en-US" b="0" i="0" strike="noStrike" baseline="30000" dirty="0">
                <a:effectLst/>
                <a:hlinkClick r:id="rId2">
                  <a:extLst>
                    <a:ext uri="{A12FA001-AC4F-418D-AE19-62706E023703}">
                      <ahyp:hlinkClr xmlns:ahyp="http://schemas.microsoft.com/office/drawing/2018/hyperlinkcolor" val="tx"/>
                    </a:ext>
                  </a:extLst>
                </a:hlinkClick>
              </a:rPr>
              <a:t>[a]</a:t>
            </a:r>
            <a:r>
              <a:rPr lang="en-US" b="0" i="0" dirty="0">
                <a:effectLst/>
              </a:rPr>
              <a:t> while many secular Jewish anti-Zionists identified more with ideals of the Enlightenment and saw Zionism as a reactionary ideology. </a:t>
            </a:r>
            <a:endParaRPr lang="en-US" sz="3400" b="0" i="0" dirty="0">
              <a:effectLst/>
            </a:endParaRPr>
          </a:p>
        </p:txBody>
      </p:sp>
      <p:pic>
        <p:nvPicPr>
          <p:cNvPr id="5" name="Picture 4" descr="Isolated twigs and flowers on a white surface">
            <a:extLst>
              <a:ext uri="{FF2B5EF4-FFF2-40B4-BE49-F238E27FC236}">
                <a16:creationId xmlns:a16="http://schemas.microsoft.com/office/drawing/2014/main" id="{92D09C04-099C-A928-5D23-275D8467DF4D}"/>
              </a:ext>
            </a:extLst>
          </p:cNvPr>
          <p:cNvPicPr>
            <a:picLocks noChangeAspect="1"/>
          </p:cNvPicPr>
          <p:nvPr/>
        </p:nvPicPr>
        <p:blipFill>
          <a:blip r:embed="rId3"/>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786324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25B95-688F-EFEE-865A-4A40BD113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5A8FA-1837-F248-ECFF-6D577F99001D}"/>
              </a:ext>
            </a:extLst>
          </p:cNvPr>
          <p:cNvSpPr>
            <a:spLocks noGrp="1"/>
          </p:cNvSpPr>
          <p:nvPr>
            <p:ph type="title"/>
          </p:nvPr>
        </p:nvSpPr>
        <p:spPr>
          <a:xfrm>
            <a:off x="838200" y="365126"/>
            <a:ext cx="10515600" cy="828244"/>
          </a:xfrm>
        </p:spPr>
        <p:txBody>
          <a:bodyPr/>
          <a:lstStyle/>
          <a:p>
            <a:pPr algn="ctr"/>
            <a:r>
              <a:rPr lang="en-US" sz="4800" dirty="0"/>
              <a:t>Anti-Zionism</a:t>
            </a:r>
            <a:endParaRPr lang="en-US" dirty="0"/>
          </a:p>
        </p:txBody>
      </p:sp>
      <p:sp>
        <p:nvSpPr>
          <p:cNvPr id="3" name="Content Placeholder 2">
            <a:extLst>
              <a:ext uri="{FF2B5EF4-FFF2-40B4-BE49-F238E27FC236}">
                <a16:creationId xmlns:a16="http://schemas.microsoft.com/office/drawing/2014/main" id="{AC80658A-0F24-9169-CCEA-0854035D2666}"/>
              </a:ext>
            </a:extLst>
          </p:cNvPr>
          <p:cNvSpPr>
            <a:spLocks noGrp="1"/>
          </p:cNvSpPr>
          <p:nvPr>
            <p:ph idx="1"/>
          </p:nvPr>
        </p:nvSpPr>
        <p:spPr>
          <a:xfrm>
            <a:off x="428511" y="1413464"/>
            <a:ext cx="11334978" cy="4860689"/>
          </a:xfrm>
        </p:spPr>
        <p:txBody>
          <a:bodyPr>
            <a:noAutofit/>
          </a:bodyPr>
          <a:lstStyle/>
          <a:p>
            <a:pPr algn="l"/>
            <a:r>
              <a:rPr lang="en-US" b="0" i="0" dirty="0">
                <a:effectLst/>
              </a:rPr>
              <a:t>Opposition to Zionism in the </a:t>
            </a:r>
            <a:r>
              <a:rPr lang="en-US" b="0" i="0" strike="noStrike" dirty="0">
                <a:effectLst/>
              </a:rPr>
              <a:t>Jewish diaspora</a:t>
            </a:r>
            <a:r>
              <a:rPr lang="en-US" b="0" i="0" dirty="0">
                <a:effectLst/>
              </a:rPr>
              <a:t> was surmounted only from the 1930s onward, as conditions for Jews deteriorated radically in Europe and, with the Second World War, the sheer scale of the </a:t>
            </a:r>
            <a:r>
              <a:rPr lang="en-US" b="0" i="0" strike="noStrike" dirty="0">
                <a:effectLst/>
              </a:rPr>
              <a:t>Holocaust</a:t>
            </a:r>
            <a:r>
              <a:rPr lang="en-US" b="0" i="0" dirty="0">
                <a:effectLst/>
              </a:rPr>
              <a:t> was felt.</a:t>
            </a:r>
            <a:endParaRPr lang="en-US" dirty="0"/>
          </a:p>
          <a:p>
            <a:pPr algn="l"/>
            <a:r>
              <a:rPr lang="en-US" sz="3400" b="0" i="0" dirty="0">
                <a:effectLst/>
              </a:rPr>
              <a:t>https://en.wikipedia.org/wiki/Anti-Zionism</a:t>
            </a:r>
          </a:p>
        </p:txBody>
      </p:sp>
      <p:pic>
        <p:nvPicPr>
          <p:cNvPr id="5" name="Picture 4" descr="Isolated twigs and flowers on a white surface">
            <a:extLst>
              <a:ext uri="{FF2B5EF4-FFF2-40B4-BE49-F238E27FC236}">
                <a16:creationId xmlns:a16="http://schemas.microsoft.com/office/drawing/2014/main" id="{8FB81546-64DA-AF39-78AF-D648B9B9876C}"/>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118530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4DC7D-01E5-339B-1FEF-A28D13F0E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D1108-51B9-C3C0-7E1A-DE6E71FD1ABC}"/>
              </a:ext>
            </a:extLst>
          </p:cNvPr>
          <p:cNvSpPr>
            <a:spLocks noGrp="1"/>
          </p:cNvSpPr>
          <p:nvPr>
            <p:ph type="title"/>
          </p:nvPr>
        </p:nvSpPr>
        <p:spPr>
          <a:xfrm>
            <a:off x="838200" y="365126"/>
            <a:ext cx="10515600" cy="828244"/>
          </a:xfrm>
        </p:spPr>
        <p:txBody>
          <a:bodyPr/>
          <a:lstStyle/>
          <a:p>
            <a:pPr algn="ctr"/>
            <a:r>
              <a:rPr lang="en-US" sz="4800" dirty="0"/>
              <a:t>Zionism</a:t>
            </a:r>
            <a:endParaRPr lang="en-US" dirty="0"/>
          </a:p>
        </p:txBody>
      </p:sp>
      <p:sp>
        <p:nvSpPr>
          <p:cNvPr id="3" name="Content Placeholder 2">
            <a:extLst>
              <a:ext uri="{FF2B5EF4-FFF2-40B4-BE49-F238E27FC236}">
                <a16:creationId xmlns:a16="http://schemas.microsoft.com/office/drawing/2014/main" id="{658BB484-85D4-7A21-DD19-6078986553F8}"/>
              </a:ext>
            </a:extLst>
          </p:cNvPr>
          <p:cNvSpPr>
            <a:spLocks noGrp="1"/>
          </p:cNvSpPr>
          <p:nvPr>
            <p:ph idx="1"/>
          </p:nvPr>
        </p:nvSpPr>
        <p:spPr>
          <a:xfrm>
            <a:off x="428511" y="1413464"/>
            <a:ext cx="11334978" cy="4860689"/>
          </a:xfrm>
        </p:spPr>
        <p:txBody>
          <a:bodyPr>
            <a:noAutofit/>
          </a:bodyPr>
          <a:lstStyle/>
          <a:p>
            <a:pPr algn="l"/>
            <a:r>
              <a:rPr lang="en-US" sz="3200" b="0" i="0" dirty="0">
                <a:solidFill>
                  <a:srgbClr val="000000"/>
                </a:solidFill>
                <a:effectLst/>
                <a:latin typeface="Aptos Black" panose="020B0004020202020204" pitchFamily="34" charset="0"/>
              </a:rPr>
              <a:t>During the 1930s, over 250,000 Jews immigrated to Palestine, many fleeing Nazi persecution in Europe</a:t>
            </a:r>
            <a:r>
              <a:rPr lang="en-US" sz="3200" b="0" i="0" dirty="0">
                <a:solidFill>
                  <a:srgbClr val="000000"/>
                </a:solidFill>
                <a:effectLst/>
              </a:rPr>
              <a:t>.</a:t>
            </a:r>
            <a:endParaRPr lang="en-US" sz="3200" b="0" i="0" dirty="0">
              <a:effectLst/>
            </a:endParaRPr>
          </a:p>
          <a:p>
            <a:pPr algn="l"/>
            <a:r>
              <a:rPr lang="en-US" sz="3200" b="0" i="0" dirty="0">
                <a:effectLst/>
              </a:rPr>
              <a:t>World War II</a:t>
            </a:r>
          </a:p>
          <a:p>
            <a:pPr algn="l"/>
            <a:r>
              <a:rPr lang="en-US" sz="3200" b="0" i="0" strike="noStrike" dirty="0">
                <a:effectLst/>
              </a:rPr>
              <a:t>Holocaust </a:t>
            </a:r>
          </a:p>
          <a:p>
            <a:pPr algn="l"/>
            <a:r>
              <a:rPr lang="en-US" sz="3200" dirty="0"/>
              <a:t>At end of WWII Middle East largely divided as 1920</a:t>
            </a:r>
          </a:p>
          <a:p>
            <a:pPr algn="l"/>
            <a:r>
              <a:rPr lang="en-US" sz="3200" dirty="0"/>
              <a:t>Iraq Independent 1932</a:t>
            </a:r>
          </a:p>
          <a:p>
            <a:pPr algn="l"/>
            <a:r>
              <a:rPr lang="en-US" sz="3200" b="0" i="0" dirty="0">
                <a:effectLst/>
              </a:rPr>
              <a:t>Iran Captured During WWII</a:t>
            </a:r>
          </a:p>
          <a:p>
            <a:pPr lvl="1"/>
            <a:r>
              <a:rPr lang="en-US" sz="3200" b="0" i="0" dirty="0">
                <a:effectLst/>
                <a:latin typeface="Aptos" panose="020B0004020202020204" pitchFamily="34" charset="0"/>
              </a:rPr>
              <a:t>Oil Pipeline Built to Russia</a:t>
            </a:r>
          </a:p>
        </p:txBody>
      </p:sp>
      <p:pic>
        <p:nvPicPr>
          <p:cNvPr id="5" name="Picture 4" descr="Isolated twigs and flowers on a white surface">
            <a:extLst>
              <a:ext uri="{FF2B5EF4-FFF2-40B4-BE49-F238E27FC236}">
                <a16:creationId xmlns:a16="http://schemas.microsoft.com/office/drawing/2014/main" id="{D03FAA9E-44EF-5DAA-32C5-90EC029200D2}"/>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45069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648-87E0-A1C9-ACAA-8FA416D1E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83F88-4B83-8502-771D-72D166CF2133}"/>
              </a:ext>
            </a:extLst>
          </p:cNvPr>
          <p:cNvSpPr>
            <a:spLocks noGrp="1"/>
          </p:cNvSpPr>
          <p:nvPr>
            <p:ph type="title"/>
          </p:nvPr>
        </p:nvSpPr>
        <p:spPr>
          <a:xfrm>
            <a:off x="838200" y="365126"/>
            <a:ext cx="10515600" cy="828244"/>
          </a:xfrm>
        </p:spPr>
        <p:txBody>
          <a:bodyPr/>
          <a:lstStyle/>
          <a:p>
            <a:pPr algn="ctr"/>
            <a:r>
              <a:rPr lang="en-US" sz="4800" dirty="0"/>
              <a:t>Zionism Information</a:t>
            </a:r>
            <a:endParaRPr lang="en-US" dirty="0"/>
          </a:p>
        </p:txBody>
      </p:sp>
      <p:sp>
        <p:nvSpPr>
          <p:cNvPr id="3" name="Content Placeholder 2">
            <a:extLst>
              <a:ext uri="{FF2B5EF4-FFF2-40B4-BE49-F238E27FC236}">
                <a16:creationId xmlns:a16="http://schemas.microsoft.com/office/drawing/2014/main" id="{3FACD48A-B8E4-BEC7-0B31-7262D965F8FD}"/>
              </a:ext>
            </a:extLst>
          </p:cNvPr>
          <p:cNvSpPr>
            <a:spLocks noGrp="1"/>
          </p:cNvSpPr>
          <p:nvPr>
            <p:ph idx="1"/>
          </p:nvPr>
        </p:nvSpPr>
        <p:spPr>
          <a:xfrm>
            <a:off x="838200" y="1320655"/>
            <a:ext cx="11120718" cy="4860689"/>
          </a:xfrm>
        </p:spPr>
        <p:txBody>
          <a:bodyPr>
            <a:noAutofit/>
          </a:bodyPr>
          <a:lstStyle/>
          <a:p>
            <a:pPr algn="l"/>
            <a:r>
              <a:rPr lang="en-US" b="0" i="0" dirty="0">
                <a:solidFill>
                  <a:srgbClr val="000000"/>
                </a:solidFill>
                <a:effectLst/>
                <a:latin typeface="system-ui"/>
              </a:rPr>
              <a:t>Palestine was under British Mandate in1945</a:t>
            </a:r>
          </a:p>
          <a:p>
            <a:pPr algn="l"/>
            <a:r>
              <a:rPr lang="en-US" dirty="0"/>
              <a:t>Population of Palestine 1945</a:t>
            </a:r>
          </a:p>
          <a:p>
            <a:pPr algn="l"/>
            <a:r>
              <a:rPr lang="en-US" dirty="0">
                <a:solidFill>
                  <a:srgbClr val="000000"/>
                </a:solidFill>
                <a:latin typeface="system-ui"/>
              </a:rPr>
              <a:t>1,764,520</a:t>
            </a:r>
          </a:p>
          <a:p>
            <a:pPr lvl="1"/>
            <a:r>
              <a:rPr lang="en-US" sz="3600" dirty="0">
                <a:solidFill>
                  <a:srgbClr val="000000"/>
                </a:solidFill>
                <a:latin typeface="system-ui"/>
              </a:rPr>
              <a:t>Muslims 1,061,270</a:t>
            </a:r>
          </a:p>
          <a:p>
            <a:pPr lvl="1"/>
            <a:r>
              <a:rPr lang="en-US" sz="3600" dirty="0">
                <a:solidFill>
                  <a:srgbClr val="000000"/>
                </a:solidFill>
                <a:latin typeface="system-ui"/>
              </a:rPr>
              <a:t>Jews 553,600</a:t>
            </a:r>
          </a:p>
          <a:p>
            <a:pPr lvl="1"/>
            <a:r>
              <a:rPr lang="en-US" sz="3600" dirty="0">
                <a:solidFill>
                  <a:srgbClr val="000000"/>
                </a:solidFill>
                <a:latin typeface="system-ui"/>
              </a:rPr>
              <a:t>Christians 135,550</a:t>
            </a:r>
          </a:p>
          <a:p>
            <a:pPr lvl="1"/>
            <a:r>
              <a:rPr lang="en-US" sz="3600" dirty="0">
                <a:solidFill>
                  <a:srgbClr val="000000"/>
                </a:solidFill>
                <a:latin typeface="system-ui"/>
              </a:rPr>
              <a:t>Other 14,199</a:t>
            </a:r>
          </a:p>
        </p:txBody>
      </p:sp>
      <p:pic>
        <p:nvPicPr>
          <p:cNvPr id="5" name="Picture 4" descr="Isolated twigs and flowers on a white surface">
            <a:extLst>
              <a:ext uri="{FF2B5EF4-FFF2-40B4-BE49-F238E27FC236}">
                <a16:creationId xmlns:a16="http://schemas.microsoft.com/office/drawing/2014/main" id="{75019E78-CCAF-DD87-D57D-FBAF52AA5F88}"/>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630104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8CA308-F5DA-7A80-052B-3A2D86E87CE9}"/>
              </a:ext>
            </a:extLst>
          </p:cNvPr>
          <p:cNvGraphicFramePr>
            <a:graphicFrameLocks noGrp="1"/>
          </p:cNvGraphicFramePr>
          <p:nvPr>
            <p:extLst>
              <p:ext uri="{D42A27DB-BD31-4B8C-83A1-F6EECF244321}">
                <p14:modId xmlns:p14="http://schemas.microsoft.com/office/powerpoint/2010/main" val="127959888"/>
              </p:ext>
            </p:extLst>
          </p:nvPr>
        </p:nvGraphicFramePr>
        <p:xfrm>
          <a:off x="369757" y="183489"/>
          <a:ext cx="11452485" cy="6823556"/>
        </p:xfrm>
        <a:graphic>
          <a:graphicData uri="http://schemas.openxmlformats.org/drawingml/2006/table">
            <a:tbl>
              <a:tblPr/>
              <a:tblGrid>
                <a:gridCol w="2383436">
                  <a:extLst>
                    <a:ext uri="{9D8B030D-6E8A-4147-A177-3AD203B41FA5}">
                      <a16:colId xmlns:a16="http://schemas.microsoft.com/office/drawing/2014/main" val="3866429639"/>
                    </a:ext>
                  </a:extLst>
                </a:gridCol>
                <a:gridCol w="6041036">
                  <a:extLst>
                    <a:ext uri="{9D8B030D-6E8A-4147-A177-3AD203B41FA5}">
                      <a16:colId xmlns:a16="http://schemas.microsoft.com/office/drawing/2014/main" val="906611212"/>
                    </a:ext>
                  </a:extLst>
                </a:gridCol>
                <a:gridCol w="3028013">
                  <a:extLst>
                    <a:ext uri="{9D8B030D-6E8A-4147-A177-3AD203B41FA5}">
                      <a16:colId xmlns:a16="http://schemas.microsoft.com/office/drawing/2014/main" val="3029797674"/>
                    </a:ext>
                  </a:extLst>
                </a:gridCol>
              </a:tblGrid>
              <a:tr h="552534">
                <a:tc>
                  <a:txBody>
                    <a:bodyPr/>
                    <a:lstStyle/>
                    <a:p>
                      <a:pPr algn="ctr" fontAlgn="t"/>
                      <a:r>
                        <a:rPr lang="en-US" sz="1800" b="1" dirty="0">
                          <a:effectLst/>
                          <a:latin typeface="Aptos" panose="020B0004020202020204" pitchFamily="34" charset="0"/>
                        </a:rPr>
                        <a:t>Name </a:t>
                      </a:r>
                      <a:endParaRPr lang="en-US" sz="18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algn="ctr" fontAlgn="t"/>
                      <a:r>
                        <a:rPr lang="en-US" sz="1800" b="1">
                          <a:effectLst/>
                          <a:latin typeface="Aptos" panose="020B0004020202020204" pitchFamily="34" charset="0"/>
                        </a:rPr>
                        <a:t>Date of Independence</a:t>
                      </a:r>
                      <a:endParaRPr lang="en-US" sz="18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algn="ctr" fontAlgn="t">
                        <a:lnSpc>
                          <a:spcPts val="1800"/>
                        </a:lnSpc>
                      </a:pPr>
                      <a:r>
                        <a:rPr lang="en-US" sz="1800" b="1">
                          <a:effectLst/>
                          <a:latin typeface="Aptos" panose="020B0004020202020204" pitchFamily="34" charset="0"/>
                        </a:rPr>
                        <a:t>Colonising Power</a:t>
                      </a:r>
                      <a:endParaRPr lang="en-US" sz="18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3365795127"/>
                  </a:ext>
                </a:extLst>
              </a:tr>
              <a:tr h="496156">
                <a:tc>
                  <a:txBody>
                    <a:bodyPr/>
                    <a:lstStyle/>
                    <a:p>
                      <a:pPr fontAlgn="t"/>
                      <a:r>
                        <a:rPr lang="en-US" sz="2000" b="0">
                          <a:effectLst/>
                          <a:latin typeface="Aptos" panose="020B0004020202020204" pitchFamily="34" charset="0"/>
                        </a:rPr>
                        <a:t>Iraq</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October 3, 1932</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Great Britain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1338546137"/>
                  </a:ext>
                </a:extLst>
              </a:tr>
              <a:tr h="766785">
                <a:tc>
                  <a:txBody>
                    <a:bodyPr/>
                    <a:lstStyle/>
                    <a:p>
                      <a:pPr fontAlgn="t"/>
                      <a:r>
                        <a:rPr lang="en-US" sz="2000" b="0" dirty="0">
                          <a:effectLst/>
                          <a:latin typeface="Aptos" panose="020B0004020202020204" pitchFamily="34" charset="0"/>
                        </a:rPr>
                        <a:t>Lebanon</a:t>
                      </a:r>
                      <a:endParaRPr lang="en-US" sz="20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Independence declared on November 22, 1943. Full Independence granted in 1946</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France</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4149497098"/>
                  </a:ext>
                </a:extLst>
              </a:tr>
              <a:tr h="496156">
                <a:tc>
                  <a:txBody>
                    <a:bodyPr/>
                    <a:lstStyle/>
                    <a:p>
                      <a:pPr fontAlgn="t"/>
                      <a:r>
                        <a:rPr lang="en-US" sz="2000" b="0" dirty="0">
                          <a:effectLst/>
                          <a:latin typeface="Aptos" panose="020B0004020202020204" pitchFamily="34" charset="0"/>
                        </a:rPr>
                        <a:t>Syria</a:t>
                      </a:r>
                      <a:endParaRPr lang="en-US" sz="20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November 30, 1943. Full Independence granted in 1945</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France</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1180988322"/>
                  </a:ext>
                </a:extLst>
              </a:tr>
              <a:tr h="496156">
                <a:tc>
                  <a:txBody>
                    <a:bodyPr/>
                    <a:lstStyle/>
                    <a:p>
                      <a:pPr fontAlgn="t"/>
                      <a:r>
                        <a:rPr lang="en-US" sz="2000" b="0">
                          <a:effectLst/>
                          <a:latin typeface="Aptos" panose="020B0004020202020204" pitchFamily="34" charset="0"/>
                        </a:rPr>
                        <a:t>Israel</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May 14, 1948</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Great Britain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689442982"/>
                  </a:ext>
                </a:extLst>
              </a:tr>
              <a:tr h="496156">
                <a:tc>
                  <a:txBody>
                    <a:bodyPr/>
                    <a:lstStyle/>
                    <a:p>
                      <a:pPr fontAlgn="t"/>
                      <a:r>
                        <a:rPr lang="en-US" sz="2000" b="0" dirty="0">
                          <a:effectLst/>
                          <a:latin typeface="Aptos" panose="020B0004020202020204" pitchFamily="34" charset="0"/>
                        </a:rPr>
                        <a:t>Cyprus</a:t>
                      </a:r>
                      <a:endParaRPr lang="en-US" sz="20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August 16, 1960</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Great Britain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3783392816"/>
                  </a:ext>
                </a:extLst>
              </a:tr>
              <a:tr h="496156">
                <a:tc>
                  <a:txBody>
                    <a:bodyPr/>
                    <a:lstStyle/>
                    <a:p>
                      <a:pPr fontAlgn="t"/>
                      <a:r>
                        <a:rPr lang="en-US" sz="2000" b="0" dirty="0">
                          <a:effectLst/>
                          <a:latin typeface="Aptos" panose="020B0004020202020204" pitchFamily="34" charset="0"/>
                        </a:rPr>
                        <a:t>Kuwait</a:t>
                      </a:r>
                      <a:endParaRPr lang="en-US" sz="20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June 19, 1961</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Great Britain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4160622825"/>
                  </a:ext>
                </a:extLst>
              </a:tr>
              <a:tr h="496156">
                <a:tc>
                  <a:txBody>
                    <a:bodyPr/>
                    <a:lstStyle/>
                    <a:p>
                      <a:pPr fontAlgn="t"/>
                      <a:r>
                        <a:rPr lang="en-US" sz="2000" b="0">
                          <a:effectLst/>
                          <a:latin typeface="Aptos" panose="020B0004020202020204" pitchFamily="34" charset="0"/>
                        </a:rPr>
                        <a:t>Oman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1962</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Great Britain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3425576393"/>
                  </a:ext>
                </a:extLst>
              </a:tr>
              <a:tr h="496156">
                <a:tc>
                  <a:txBody>
                    <a:bodyPr/>
                    <a:lstStyle/>
                    <a:p>
                      <a:pPr fontAlgn="t"/>
                      <a:r>
                        <a:rPr lang="en-US" sz="2000" b="0" dirty="0">
                          <a:effectLst/>
                          <a:latin typeface="Aptos" panose="020B0004020202020204" pitchFamily="34" charset="0"/>
                        </a:rPr>
                        <a:t>Yemen</a:t>
                      </a:r>
                      <a:endParaRPr lang="en-US" sz="20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November 30, 1967</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Great Britain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2748976933"/>
                  </a:ext>
                </a:extLst>
              </a:tr>
              <a:tr h="496156">
                <a:tc>
                  <a:txBody>
                    <a:bodyPr/>
                    <a:lstStyle/>
                    <a:p>
                      <a:pPr fontAlgn="t"/>
                      <a:r>
                        <a:rPr lang="en-US" sz="2000" b="0" dirty="0">
                          <a:effectLst/>
                          <a:latin typeface="Aptos" panose="020B0004020202020204" pitchFamily="34" charset="0"/>
                        </a:rPr>
                        <a:t>Qatar</a:t>
                      </a:r>
                      <a:endParaRPr lang="en-US" sz="20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September 3, 1971</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Great Britain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3332011642"/>
                  </a:ext>
                </a:extLst>
              </a:tr>
              <a:tr h="496156">
                <a:tc>
                  <a:txBody>
                    <a:bodyPr/>
                    <a:lstStyle/>
                    <a:p>
                      <a:pPr fontAlgn="t"/>
                      <a:r>
                        <a:rPr lang="en-US" sz="2000" b="0">
                          <a:effectLst/>
                          <a:latin typeface="Aptos" panose="020B0004020202020204" pitchFamily="34" charset="0"/>
                        </a:rPr>
                        <a:t>Bahrain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dirty="0">
                          <a:effectLst/>
                          <a:latin typeface="Aptos" panose="020B0004020202020204" pitchFamily="34" charset="0"/>
                        </a:rPr>
                        <a:t>August 15, 1971</a:t>
                      </a:r>
                      <a:endParaRPr lang="en-US" sz="20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tc>
                  <a:txBody>
                    <a:bodyPr/>
                    <a:lstStyle/>
                    <a:p>
                      <a:pPr fontAlgn="t"/>
                      <a:r>
                        <a:rPr lang="en-US" sz="2000" b="0">
                          <a:effectLst/>
                          <a:latin typeface="Aptos" panose="020B0004020202020204" pitchFamily="34" charset="0"/>
                        </a:rPr>
                        <a:t>Great Britain</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4763"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53848646"/>
                  </a:ext>
                </a:extLst>
              </a:tr>
              <a:tr h="496156">
                <a:tc>
                  <a:txBody>
                    <a:bodyPr/>
                    <a:lstStyle/>
                    <a:p>
                      <a:pPr fontAlgn="t"/>
                      <a:r>
                        <a:rPr lang="en-US" sz="2000" b="0">
                          <a:effectLst/>
                          <a:latin typeface="Aptos" panose="020B0004020202020204" pitchFamily="34" charset="0"/>
                        </a:rPr>
                        <a:t>United Arab Emirates</a:t>
                      </a:r>
                      <a:endParaRPr lang="en-US" sz="200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noFill/>
                  </a:tcPr>
                </a:tc>
                <a:tc>
                  <a:txBody>
                    <a:bodyPr/>
                    <a:lstStyle/>
                    <a:p>
                      <a:pPr fontAlgn="t"/>
                      <a:r>
                        <a:rPr lang="en-US" sz="2000" b="0" dirty="0">
                          <a:effectLst/>
                          <a:latin typeface="Aptos" panose="020B0004020202020204" pitchFamily="34" charset="0"/>
                        </a:rPr>
                        <a:t>December 2, 1971</a:t>
                      </a:r>
                      <a:endParaRPr lang="en-US" sz="20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noFill/>
                  </a:tcPr>
                </a:tc>
                <a:tc>
                  <a:txBody>
                    <a:bodyPr/>
                    <a:lstStyle/>
                    <a:p>
                      <a:pPr fontAlgn="t"/>
                      <a:r>
                        <a:rPr lang="en-US" sz="2000" b="0" dirty="0">
                          <a:effectLst/>
                          <a:latin typeface="Aptos" panose="020B0004020202020204" pitchFamily="34" charset="0"/>
                        </a:rPr>
                        <a:t>Great Britain</a:t>
                      </a:r>
                      <a:endParaRPr lang="en-US" sz="2000" dirty="0">
                        <a:effectLst/>
                        <a:latin typeface="Aptos" panose="020B0004020202020204" pitchFamily="34" charset="0"/>
                      </a:endParaRPr>
                    </a:p>
                  </a:txBody>
                  <a:tcPr marL="52552" marR="52552" marT="78829" marB="78829">
                    <a:lnL w="4763" cap="flat" cmpd="sng" algn="ctr">
                      <a:solidFill>
                        <a:srgbClr val="444444"/>
                      </a:solidFill>
                      <a:prstDash val="solid"/>
                      <a:round/>
                      <a:headEnd type="none" w="med" len="med"/>
                      <a:tailEnd type="none" w="med" len="med"/>
                    </a:lnL>
                    <a:lnR w="4763" cap="flat" cmpd="sng" algn="ctr">
                      <a:solidFill>
                        <a:srgbClr val="444444"/>
                      </a:solidFill>
                      <a:prstDash val="solid"/>
                      <a:round/>
                      <a:headEnd type="none" w="med" len="med"/>
                      <a:tailEnd type="none" w="med" len="med"/>
                    </a:lnR>
                    <a:lnT w="4763" cap="flat" cmpd="sng" algn="ctr">
                      <a:solidFill>
                        <a:srgbClr val="444444"/>
                      </a:solidFill>
                      <a:prstDash val="solid"/>
                      <a:round/>
                      <a:headEnd type="none" w="med" len="med"/>
                      <a:tailEnd type="none" w="med" len="med"/>
                    </a:lnT>
                    <a:lnB w="9525" cap="flat" cmpd="sng" algn="ctr">
                      <a:solidFill>
                        <a:srgbClr val="444444"/>
                      </a:solidFill>
                      <a:prstDash val="solid"/>
                      <a:round/>
                      <a:headEnd type="none" w="med" len="med"/>
                      <a:tailEnd type="none" w="med" len="med"/>
                    </a:lnB>
                    <a:noFill/>
                  </a:tcPr>
                </a:tc>
                <a:extLst>
                  <a:ext uri="{0D108BD9-81ED-4DB2-BD59-A6C34878D82A}">
                    <a16:rowId xmlns:a16="http://schemas.microsoft.com/office/drawing/2014/main" val="1302569946"/>
                  </a:ext>
                </a:extLst>
              </a:tr>
            </a:tbl>
          </a:graphicData>
        </a:graphic>
      </p:graphicFrame>
    </p:spTree>
    <p:extLst>
      <p:ext uri="{BB962C8B-B14F-4D97-AF65-F5344CB8AC3E}">
        <p14:creationId xmlns:p14="http://schemas.microsoft.com/office/powerpoint/2010/main" val="3414588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D0A56-3105-2881-B66D-1FC5C13B0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10ACE-1460-3DA0-055A-CEE22489090D}"/>
              </a:ext>
            </a:extLst>
          </p:cNvPr>
          <p:cNvSpPr>
            <a:spLocks noGrp="1"/>
          </p:cNvSpPr>
          <p:nvPr>
            <p:ph type="title"/>
          </p:nvPr>
        </p:nvSpPr>
        <p:spPr>
          <a:xfrm>
            <a:off x="838200" y="365126"/>
            <a:ext cx="10515600" cy="828244"/>
          </a:xfrm>
        </p:spPr>
        <p:txBody>
          <a:bodyPr/>
          <a:lstStyle/>
          <a:p>
            <a:pPr algn="ctr"/>
            <a:r>
              <a:rPr lang="en-US" sz="4800" dirty="0"/>
              <a:t>Zionism Information</a:t>
            </a:r>
            <a:endParaRPr lang="en-US" dirty="0"/>
          </a:p>
        </p:txBody>
      </p:sp>
      <p:sp>
        <p:nvSpPr>
          <p:cNvPr id="3" name="Content Placeholder 2">
            <a:extLst>
              <a:ext uri="{FF2B5EF4-FFF2-40B4-BE49-F238E27FC236}">
                <a16:creationId xmlns:a16="http://schemas.microsoft.com/office/drawing/2014/main" id="{F266AB72-F676-8B88-9CE4-951DC01E693B}"/>
              </a:ext>
            </a:extLst>
          </p:cNvPr>
          <p:cNvSpPr>
            <a:spLocks noGrp="1"/>
          </p:cNvSpPr>
          <p:nvPr>
            <p:ph idx="1"/>
          </p:nvPr>
        </p:nvSpPr>
        <p:spPr>
          <a:xfrm>
            <a:off x="838200" y="1320655"/>
            <a:ext cx="11120718" cy="4860689"/>
          </a:xfrm>
        </p:spPr>
        <p:txBody>
          <a:bodyPr>
            <a:noAutofit/>
          </a:bodyPr>
          <a:lstStyle/>
          <a:p>
            <a:pPr algn="l"/>
            <a:r>
              <a:rPr lang="en-US" b="0" i="0" dirty="0">
                <a:solidFill>
                  <a:srgbClr val="000000"/>
                </a:solidFill>
                <a:effectLst/>
                <a:latin typeface="system-ui"/>
              </a:rPr>
              <a:t>At end of war Palestine still under British Mandate.</a:t>
            </a:r>
          </a:p>
          <a:p>
            <a:pPr algn="l"/>
            <a:r>
              <a:rPr lang="en-US" b="0" i="0" dirty="0">
                <a:solidFill>
                  <a:srgbClr val="001D35"/>
                </a:solidFill>
                <a:effectLst/>
                <a:latin typeface="Google Sans"/>
              </a:rPr>
              <a:t>The United Nations Partition Plan for Palestine was a proposal to divide Mandatory Palestine into two independent states, one Jewish and one Arab, at the end of the British Mandate. The plan was adopted by the UN General Assembly on November 29, 1947. </a:t>
            </a:r>
            <a:endParaRPr lang="en-US" dirty="0">
              <a:solidFill>
                <a:srgbClr val="000000"/>
              </a:solidFill>
              <a:latin typeface="system-ui"/>
            </a:endParaRPr>
          </a:p>
          <a:p>
            <a:pPr algn="l"/>
            <a:endParaRPr lang="en-US" sz="3600" dirty="0">
              <a:solidFill>
                <a:srgbClr val="000000"/>
              </a:solidFill>
              <a:latin typeface="system-ui"/>
            </a:endParaRPr>
          </a:p>
        </p:txBody>
      </p:sp>
      <p:pic>
        <p:nvPicPr>
          <p:cNvPr id="5" name="Picture 4" descr="Isolated twigs and flowers on a white surface">
            <a:extLst>
              <a:ext uri="{FF2B5EF4-FFF2-40B4-BE49-F238E27FC236}">
                <a16:creationId xmlns:a16="http://schemas.microsoft.com/office/drawing/2014/main" id="{8791B8DE-EBD7-782C-EC28-8DF966D51421}"/>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692071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E8714-AF71-E6DC-381F-24564ABCF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06BAC-C6CC-DC46-F81D-BB8F7AD9C106}"/>
              </a:ext>
            </a:extLst>
          </p:cNvPr>
          <p:cNvSpPr>
            <a:spLocks noGrp="1"/>
          </p:cNvSpPr>
          <p:nvPr>
            <p:ph type="title"/>
          </p:nvPr>
        </p:nvSpPr>
        <p:spPr>
          <a:xfrm>
            <a:off x="838200" y="365126"/>
            <a:ext cx="10515600" cy="828244"/>
          </a:xfrm>
        </p:spPr>
        <p:txBody>
          <a:bodyPr/>
          <a:lstStyle/>
          <a:p>
            <a:pPr algn="ctr"/>
            <a:r>
              <a:rPr lang="en-US" sz="4800" dirty="0"/>
              <a:t>Zionism Information</a:t>
            </a:r>
            <a:endParaRPr lang="en-US" dirty="0"/>
          </a:p>
        </p:txBody>
      </p:sp>
      <p:sp>
        <p:nvSpPr>
          <p:cNvPr id="3" name="Content Placeholder 2">
            <a:extLst>
              <a:ext uri="{FF2B5EF4-FFF2-40B4-BE49-F238E27FC236}">
                <a16:creationId xmlns:a16="http://schemas.microsoft.com/office/drawing/2014/main" id="{51E5E108-B4F0-FE9C-866C-FB2B832B51FF}"/>
              </a:ext>
            </a:extLst>
          </p:cNvPr>
          <p:cNvSpPr>
            <a:spLocks noGrp="1"/>
          </p:cNvSpPr>
          <p:nvPr>
            <p:ph idx="1"/>
          </p:nvPr>
        </p:nvSpPr>
        <p:spPr>
          <a:xfrm>
            <a:off x="838200" y="1320655"/>
            <a:ext cx="11120718" cy="4860689"/>
          </a:xfrm>
        </p:spPr>
        <p:txBody>
          <a:bodyPr>
            <a:noAutofit/>
          </a:bodyPr>
          <a:lstStyle/>
          <a:p>
            <a:pPr algn="l"/>
            <a:r>
              <a:rPr lang="en-US" b="0" i="0" dirty="0">
                <a:effectLst/>
                <a:latin typeface="Arial" panose="020B0604020202020204" pitchFamily="34" charset="0"/>
              </a:rPr>
              <a:t>In 1948, following the </a:t>
            </a:r>
            <a:r>
              <a:rPr lang="en-US" b="0" i="0" u="none" strike="noStrike" dirty="0">
                <a:effectLst/>
                <a:latin typeface="Arial" panose="020B0604020202020204" pitchFamily="34" charset="0"/>
              </a:rPr>
              <a:t>1947–1948 civil war in Mandatory Palestine</a:t>
            </a:r>
            <a:r>
              <a:rPr lang="en-US" b="0" i="0" dirty="0">
                <a:effectLst/>
                <a:latin typeface="Arial" panose="020B0604020202020204" pitchFamily="34" charset="0"/>
              </a:rPr>
              <a:t>, the </a:t>
            </a:r>
            <a:r>
              <a:rPr lang="en-US" b="0" i="0" u="none" strike="noStrike" dirty="0">
                <a:effectLst/>
                <a:latin typeface="Arial" panose="020B0604020202020204" pitchFamily="34" charset="0"/>
              </a:rPr>
              <a:t>Israeli Declaration of Independence</a:t>
            </a:r>
            <a:r>
              <a:rPr lang="en-US" b="0" i="0" dirty="0">
                <a:effectLst/>
                <a:latin typeface="Arial" panose="020B0604020202020204" pitchFamily="34" charset="0"/>
              </a:rPr>
              <a:t> sparked the </a:t>
            </a:r>
            <a:r>
              <a:rPr lang="en-US" b="0" i="0" u="none" strike="noStrike" dirty="0">
                <a:effectLst/>
                <a:latin typeface="Arial" panose="020B0604020202020204" pitchFamily="34" charset="0"/>
              </a:rPr>
              <a:t>1948 Arab–Israeli War</a:t>
            </a:r>
            <a:r>
              <a:rPr lang="en-US" b="0" i="0" dirty="0">
                <a:effectLst/>
                <a:latin typeface="Arial" panose="020B0604020202020204" pitchFamily="34" charset="0"/>
              </a:rPr>
              <a:t>, which resulted in the </a:t>
            </a:r>
            <a:r>
              <a:rPr lang="en-US" b="0" i="0" u="none" strike="noStrike" dirty="0">
                <a:effectLst/>
                <a:latin typeface="Arial" panose="020B0604020202020204" pitchFamily="34" charset="0"/>
              </a:rPr>
              <a:t>1948 Palestinian expulsion and flight</a:t>
            </a:r>
            <a:r>
              <a:rPr lang="en-US" b="0" i="0" dirty="0">
                <a:effectLst/>
                <a:latin typeface="Arial" panose="020B0604020202020204" pitchFamily="34" charset="0"/>
              </a:rPr>
              <a:t> from the land that the </a:t>
            </a:r>
            <a:r>
              <a:rPr lang="en-US" b="0" i="0" u="none" strike="noStrike" dirty="0">
                <a:effectLst/>
                <a:latin typeface="Arial" panose="020B0604020202020204" pitchFamily="34" charset="0"/>
              </a:rPr>
              <a:t>State of Israel</a:t>
            </a:r>
            <a:r>
              <a:rPr lang="en-US" b="0" i="0" dirty="0">
                <a:effectLst/>
                <a:latin typeface="Arial" panose="020B0604020202020204" pitchFamily="34" charset="0"/>
              </a:rPr>
              <a:t> came to control and subsequently led to waves of </a:t>
            </a:r>
            <a:r>
              <a:rPr lang="en-US" b="0" i="0" u="none" strike="noStrike" dirty="0">
                <a:effectLst/>
                <a:latin typeface="Arial" panose="020B0604020202020204" pitchFamily="34" charset="0"/>
              </a:rPr>
              <a:t>Jewish immigration from other parts of the Middle East</a:t>
            </a:r>
            <a:r>
              <a:rPr lang="en-US" b="0" i="0" dirty="0">
                <a:effectLst/>
                <a:latin typeface="Arial" panose="020B0604020202020204" pitchFamily="34" charset="0"/>
              </a:rPr>
              <a:t>.</a:t>
            </a:r>
            <a:endParaRPr lang="en-US" dirty="0">
              <a:latin typeface="system-ui"/>
            </a:endParaRPr>
          </a:p>
          <a:p>
            <a:pPr algn="l"/>
            <a:endParaRPr lang="en-US" sz="3600" dirty="0">
              <a:solidFill>
                <a:srgbClr val="000000"/>
              </a:solidFill>
              <a:latin typeface="system-ui"/>
            </a:endParaRPr>
          </a:p>
        </p:txBody>
      </p:sp>
      <p:pic>
        <p:nvPicPr>
          <p:cNvPr id="5" name="Picture 4" descr="Isolated twigs and flowers on a white surface">
            <a:extLst>
              <a:ext uri="{FF2B5EF4-FFF2-40B4-BE49-F238E27FC236}">
                <a16:creationId xmlns:a16="http://schemas.microsoft.com/office/drawing/2014/main" id="{58FEC5EA-E021-B2B8-0D39-5F2692D0EBAD}"/>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852828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44F2-EA3A-6407-B35D-4C8A2B422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D7B8B-029C-4272-166E-22E44AB7CEFC}"/>
              </a:ext>
            </a:extLst>
          </p:cNvPr>
          <p:cNvSpPr>
            <a:spLocks noGrp="1"/>
          </p:cNvSpPr>
          <p:nvPr>
            <p:ph type="title"/>
          </p:nvPr>
        </p:nvSpPr>
        <p:spPr>
          <a:xfrm>
            <a:off x="838200" y="365126"/>
            <a:ext cx="10515600" cy="828244"/>
          </a:xfrm>
        </p:spPr>
        <p:txBody>
          <a:bodyPr/>
          <a:lstStyle/>
          <a:p>
            <a:pPr algn="ctr"/>
            <a:r>
              <a:rPr lang="en-US" sz="4800"/>
              <a:t>Information ~2023</a:t>
            </a:r>
            <a:endParaRPr lang="en-US" dirty="0"/>
          </a:p>
        </p:txBody>
      </p:sp>
      <p:sp>
        <p:nvSpPr>
          <p:cNvPr id="3" name="Content Placeholder 2">
            <a:extLst>
              <a:ext uri="{FF2B5EF4-FFF2-40B4-BE49-F238E27FC236}">
                <a16:creationId xmlns:a16="http://schemas.microsoft.com/office/drawing/2014/main" id="{2C1D6722-598E-12EA-AA5B-67FF5FD6E193}"/>
              </a:ext>
            </a:extLst>
          </p:cNvPr>
          <p:cNvSpPr>
            <a:spLocks noGrp="1"/>
          </p:cNvSpPr>
          <p:nvPr>
            <p:ph idx="1"/>
          </p:nvPr>
        </p:nvSpPr>
        <p:spPr>
          <a:xfrm>
            <a:off x="838200" y="1320655"/>
            <a:ext cx="11120718" cy="4860689"/>
          </a:xfrm>
        </p:spPr>
        <p:txBody>
          <a:bodyPr>
            <a:noAutofit/>
          </a:bodyPr>
          <a:lstStyle/>
          <a:p>
            <a:pPr algn="l"/>
            <a:r>
              <a:rPr lang="en-US" b="0" i="0" dirty="0">
                <a:solidFill>
                  <a:srgbClr val="000000"/>
                </a:solidFill>
                <a:effectLst/>
                <a:latin typeface="system-ui"/>
              </a:rPr>
              <a:t>Palestinians</a:t>
            </a:r>
            <a:r>
              <a:rPr lang="en-US" dirty="0">
                <a:solidFill>
                  <a:srgbClr val="000000"/>
                </a:solidFill>
                <a:latin typeface="system-ui"/>
              </a:rPr>
              <a:t> relegated to Gaza and the West Bank</a:t>
            </a:r>
            <a:endParaRPr lang="en-US" b="0" i="0" dirty="0">
              <a:solidFill>
                <a:srgbClr val="000000"/>
              </a:solidFill>
              <a:effectLst/>
              <a:latin typeface="system-ui"/>
            </a:endParaRPr>
          </a:p>
          <a:p>
            <a:pPr algn="l"/>
            <a:r>
              <a:rPr lang="en-US" dirty="0"/>
              <a:t>Population of Palestine / Israel   </a:t>
            </a:r>
          </a:p>
          <a:p>
            <a:pPr lvl="1"/>
            <a:r>
              <a:rPr lang="en-US" sz="3600" b="0" i="0" dirty="0">
                <a:solidFill>
                  <a:srgbClr val="000000"/>
                </a:solidFill>
                <a:effectLst/>
                <a:latin typeface="system-ui"/>
              </a:rPr>
              <a:t>Palestinians 4.5 million  ( 2,320 sq miles)  1,893 / sq mi</a:t>
            </a:r>
            <a:endParaRPr lang="en-US" sz="3600" dirty="0">
              <a:solidFill>
                <a:srgbClr val="000000"/>
              </a:solidFill>
              <a:latin typeface="system-ui"/>
            </a:endParaRPr>
          </a:p>
          <a:p>
            <a:pPr lvl="1"/>
            <a:r>
              <a:rPr lang="en-US" sz="3600" dirty="0">
                <a:solidFill>
                  <a:srgbClr val="000000"/>
                </a:solidFill>
                <a:latin typeface="system-ui"/>
              </a:rPr>
              <a:t>Israel 10 million                (8,500 sq miles) 1,175 /sq mi</a:t>
            </a:r>
          </a:p>
          <a:p>
            <a:pPr lvl="2"/>
            <a:r>
              <a:rPr lang="en-US" sz="3200" dirty="0">
                <a:solidFill>
                  <a:srgbClr val="000000"/>
                </a:solidFill>
                <a:latin typeface="system-ui"/>
              </a:rPr>
              <a:t>75% Jewish.</a:t>
            </a:r>
          </a:p>
          <a:p>
            <a:r>
              <a:rPr lang="en-US" dirty="0">
                <a:solidFill>
                  <a:srgbClr val="000000"/>
                </a:solidFill>
                <a:latin typeface="system-ui"/>
              </a:rPr>
              <a:t>Texas is 25 times larger than Palestine + Israel</a:t>
            </a:r>
          </a:p>
          <a:p>
            <a:r>
              <a:rPr lang="en-US" dirty="0">
                <a:solidFill>
                  <a:srgbClr val="000000"/>
                </a:solidFill>
                <a:latin typeface="system-ui"/>
              </a:rPr>
              <a:t>Texas has twice the population of Palestine + Israel</a:t>
            </a:r>
          </a:p>
          <a:p>
            <a:endParaRPr lang="en-US" dirty="0">
              <a:solidFill>
                <a:srgbClr val="000000"/>
              </a:solidFill>
              <a:latin typeface="system-ui"/>
            </a:endParaRPr>
          </a:p>
        </p:txBody>
      </p:sp>
      <p:pic>
        <p:nvPicPr>
          <p:cNvPr id="5" name="Picture 4" descr="Isolated twigs and flowers on a white surface">
            <a:extLst>
              <a:ext uri="{FF2B5EF4-FFF2-40B4-BE49-F238E27FC236}">
                <a16:creationId xmlns:a16="http://schemas.microsoft.com/office/drawing/2014/main" id="{0D00D5FC-02CB-3F2E-B4DC-04C6FF9F0CD4}"/>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84119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0655C-254E-C1E7-8049-EE32EC013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00440-6397-8A8C-E50C-77606D8EA05A}"/>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E30F8F32-A10E-BBBF-F452-20C51B757CE7}"/>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marL="0" indent="0" algn="ctr">
              <a:buNone/>
            </a:pPr>
            <a:r>
              <a:rPr lang="en-US" sz="4800" b="1" i="0" dirty="0">
                <a:solidFill>
                  <a:srgbClr val="000000"/>
                </a:solidFill>
                <a:effectLst/>
                <a:latin typeface="Aptos Black" panose="020B0004020202020204" pitchFamily="34" charset="0"/>
              </a:rPr>
              <a:t>Hagar and Sarah</a:t>
            </a: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49A4EFA3-3FE5-499E-8E6A-5CF88DF9EEBE}"/>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4289860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262D0-ECC3-73C3-9879-58E582BB7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47B90-3F90-0857-334A-656BC5B18D3B}"/>
              </a:ext>
            </a:extLst>
          </p:cNvPr>
          <p:cNvSpPr>
            <a:spLocks noGrp="1"/>
          </p:cNvSpPr>
          <p:nvPr>
            <p:ph type="title"/>
          </p:nvPr>
        </p:nvSpPr>
        <p:spPr>
          <a:xfrm>
            <a:off x="838200" y="365126"/>
            <a:ext cx="10515600" cy="828244"/>
          </a:xfrm>
        </p:spPr>
        <p:txBody>
          <a:bodyPr/>
          <a:lstStyle/>
          <a:p>
            <a:pPr algn="ctr"/>
            <a:r>
              <a:rPr lang="en-US" sz="4800" dirty="0"/>
              <a:t>Christian Zionism</a:t>
            </a:r>
            <a:endParaRPr lang="en-US" dirty="0"/>
          </a:p>
        </p:txBody>
      </p:sp>
      <p:sp>
        <p:nvSpPr>
          <p:cNvPr id="3" name="Content Placeholder 2">
            <a:extLst>
              <a:ext uri="{FF2B5EF4-FFF2-40B4-BE49-F238E27FC236}">
                <a16:creationId xmlns:a16="http://schemas.microsoft.com/office/drawing/2014/main" id="{69342A99-BB7A-DBBF-4E4D-21E25C7E1356}"/>
              </a:ext>
            </a:extLst>
          </p:cNvPr>
          <p:cNvSpPr>
            <a:spLocks noGrp="1"/>
          </p:cNvSpPr>
          <p:nvPr>
            <p:ph idx="1"/>
          </p:nvPr>
        </p:nvSpPr>
        <p:spPr>
          <a:xfrm>
            <a:off x="428511" y="1413464"/>
            <a:ext cx="11334978" cy="4860689"/>
          </a:xfrm>
        </p:spPr>
        <p:txBody>
          <a:bodyPr>
            <a:noAutofit/>
          </a:bodyPr>
          <a:lstStyle/>
          <a:p>
            <a:pPr algn="l"/>
            <a:r>
              <a:rPr lang="en-US" sz="3400" b="1" i="0" dirty="0">
                <a:effectLst/>
              </a:rPr>
              <a:t>Christian Zionism</a:t>
            </a:r>
            <a:r>
              <a:rPr lang="en-US" sz="3400" b="0" i="0" dirty="0">
                <a:effectLst/>
              </a:rPr>
              <a:t> is a political and religious ideology that, in a </a:t>
            </a:r>
            <a:r>
              <a:rPr lang="en-US" sz="3400" b="0" i="0" strike="noStrike" dirty="0">
                <a:effectLst/>
              </a:rPr>
              <a:t>Christian context</a:t>
            </a:r>
            <a:r>
              <a:rPr lang="en-US" sz="3400" b="0" i="0" dirty="0">
                <a:effectLst/>
              </a:rPr>
              <a:t>, espouses the return of the </a:t>
            </a:r>
            <a:r>
              <a:rPr lang="en-US" sz="3400" b="0" i="0" strike="noStrike" dirty="0">
                <a:effectLst/>
              </a:rPr>
              <a:t>Jewish people</a:t>
            </a:r>
            <a:r>
              <a:rPr lang="en-US" sz="3400" b="0" i="0" dirty="0">
                <a:effectLst/>
              </a:rPr>
              <a:t> to the </a:t>
            </a:r>
            <a:r>
              <a:rPr lang="en-US" sz="3400" b="0" i="0" strike="noStrike" dirty="0">
                <a:effectLst/>
              </a:rPr>
              <a:t>Holy Land</a:t>
            </a:r>
            <a:r>
              <a:rPr lang="en-US" sz="3400" b="0" i="0" dirty="0">
                <a:effectLst/>
              </a:rPr>
              <a:t>. Likewise, it holds that the founding of the </a:t>
            </a:r>
            <a:r>
              <a:rPr lang="en-US" sz="3400" b="0" i="0" strike="noStrike" dirty="0">
                <a:effectLst/>
              </a:rPr>
              <a:t>State of Israel</a:t>
            </a:r>
            <a:r>
              <a:rPr lang="en-US" sz="3400" b="0" i="0" dirty="0">
                <a:effectLst/>
              </a:rPr>
              <a:t> in 1948 was in accordance with </a:t>
            </a:r>
            <a:r>
              <a:rPr lang="en-US" sz="3400" b="0" i="0" strike="noStrike" dirty="0">
                <a:effectLst/>
              </a:rPr>
              <a:t>biblical prophecies</a:t>
            </a:r>
            <a:r>
              <a:rPr lang="en-US" sz="3400" b="0" i="0" dirty="0">
                <a:effectLst/>
              </a:rPr>
              <a:t> transmitted through the </a:t>
            </a:r>
            <a:r>
              <a:rPr lang="en-US" sz="3400" b="0" i="0" strike="noStrike" dirty="0">
                <a:effectLst/>
              </a:rPr>
              <a:t>Old Testament</a:t>
            </a:r>
            <a:r>
              <a:rPr lang="en-US" sz="3400" b="0" i="0" dirty="0">
                <a:effectLst/>
              </a:rPr>
              <a:t>: that the re-establishment of </a:t>
            </a:r>
            <a:r>
              <a:rPr lang="en-US" sz="3400" b="0" i="0" strike="noStrike" dirty="0">
                <a:effectLst/>
              </a:rPr>
              <a:t>Jewish sovereignty in the Levant</a:t>
            </a:r>
            <a:r>
              <a:rPr lang="en-US" sz="3400" b="0" i="0" dirty="0">
                <a:effectLst/>
              </a:rPr>
              <a:t>—the eschatological "</a:t>
            </a:r>
            <a:r>
              <a:rPr lang="en-US" sz="3400" b="0" i="0" strike="noStrike" dirty="0">
                <a:effectLst/>
              </a:rPr>
              <a:t>Gathering of Israel</a:t>
            </a:r>
            <a:r>
              <a:rPr lang="en-US" sz="3400" b="0" i="0" dirty="0">
                <a:effectLst/>
              </a:rPr>
              <a:t>"—is a prerequisite for the </a:t>
            </a:r>
            <a:r>
              <a:rPr lang="en-US" sz="3400" b="0" i="0" strike="noStrike" dirty="0">
                <a:effectLst/>
              </a:rPr>
              <a:t>Second Coming of Jesus Christ</a:t>
            </a:r>
            <a:r>
              <a:rPr lang="en-US" sz="3400" b="0" i="0" dirty="0">
                <a:effectLst/>
              </a:rPr>
              <a:t>. </a:t>
            </a:r>
          </a:p>
        </p:txBody>
      </p:sp>
      <p:pic>
        <p:nvPicPr>
          <p:cNvPr id="5" name="Picture 4" descr="Isolated twigs and flowers on a white surface">
            <a:extLst>
              <a:ext uri="{FF2B5EF4-FFF2-40B4-BE49-F238E27FC236}">
                <a16:creationId xmlns:a16="http://schemas.microsoft.com/office/drawing/2014/main" id="{504E008C-D2B4-A723-116D-EA2D9C75C45F}"/>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969159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8D10CE-AE92-7D2E-CDF2-8B26531E0433}"/>
              </a:ext>
            </a:extLst>
          </p:cNvPr>
          <p:cNvPicPr>
            <a:picLocks noChangeAspect="1"/>
          </p:cNvPicPr>
          <p:nvPr/>
        </p:nvPicPr>
        <p:blipFill>
          <a:blip r:embed="rId2"/>
          <a:stretch>
            <a:fillRect/>
          </a:stretch>
        </p:blipFill>
        <p:spPr>
          <a:xfrm>
            <a:off x="2893102" y="131164"/>
            <a:ext cx="5576341" cy="6595672"/>
          </a:xfrm>
          <a:prstGeom prst="rect">
            <a:avLst/>
          </a:prstGeom>
        </p:spPr>
      </p:pic>
    </p:spTree>
    <p:extLst>
      <p:ext uri="{BB962C8B-B14F-4D97-AF65-F5344CB8AC3E}">
        <p14:creationId xmlns:p14="http://schemas.microsoft.com/office/powerpoint/2010/main" val="3571627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F666-C3AD-2696-7D73-683E10724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B77B9-F4C5-5AEC-ED70-0C452DF5FE8C}"/>
              </a:ext>
            </a:extLst>
          </p:cNvPr>
          <p:cNvSpPr>
            <a:spLocks noGrp="1"/>
          </p:cNvSpPr>
          <p:nvPr>
            <p:ph type="title"/>
          </p:nvPr>
        </p:nvSpPr>
        <p:spPr>
          <a:xfrm>
            <a:off x="838200" y="365126"/>
            <a:ext cx="10515600" cy="828244"/>
          </a:xfrm>
        </p:spPr>
        <p:txBody>
          <a:bodyPr/>
          <a:lstStyle/>
          <a:p>
            <a:pPr algn="ctr"/>
            <a:r>
              <a:rPr lang="en-US" sz="4800" dirty="0"/>
              <a:t>Christian Zionism</a:t>
            </a:r>
            <a:endParaRPr lang="en-US" dirty="0"/>
          </a:p>
        </p:txBody>
      </p:sp>
      <p:sp>
        <p:nvSpPr>
          <p:cNvPr id="3" name="Content Placeholder 2">
            <a:extLst>
              <a:ext uri="{FF2B5EF4-FFF2-40B4-BE49-F238E27FC236}">
                <a16:creationId xmlns:a16="http://schemas.microsoft.com/office/drawing/2014/main" id="{C03A6C00-44B4-56F3-2D68-44FCE7DA6E72}"/>
              </a:ext>
            </a:extLst>
          </p:cNvPr>
          <p:cNvSpPr>
            <a:spLocks noGrp="1"/>
          </p:cNvSpPr>
          <p:nvPr>
            <p:ph idx="1"/>
          </p:nvPr>
        </p:nvSpPr>
        <p:spPr>
          <a:xfrm>
            <a:off x="428511" y="1413464"/>
            <a:ext cx="11334978" cy="4860689"/>
          </a:xfrm>
        </p:spPr>
        <p:txBody>
          <a:bodyPr>
            <a:noAutofit/>
          </a:bodyPr>
          <a:lstStyle/>
          <a:p>
            <a:pPr algn="l"/>
            <a:r>
              <a:rPr lang="en-US" sz="3400" b="0" i="0" dirty="0">
                <a:effectLst/>
              </a:rPr>
              <a:t>The term began to be used in the mid-20th century, in place of </a:t>
            </a:r>
            <a:r>
              <a:rPr lang="en-US" sz="3400" b="1" i="0" dirty="0">
                <a:effectLst/>
              </a:rPr>
              <a:t>Christian restorationism</a:t>
            </a:r>
            <a:r>
              <a:rPr lang="en-US" sz="3400" b="0" i="0" dirty="0">
                <a:effectLst/>
              </a:rPr>
              <a:t>, as proponents of the ideology rallied behind </a:t>
            </a:r>
            <a:r>
              <a:rPr lang="en-US" sz="3400" b="0" i="0" strike="noStrike" dirty="0">
                <a:effectLst/>
              </a:rPr>
              <a:t>Zionists</a:t>
            </a:r>
            <a:r>
              <a:rPr lang="en-US" sz="3400" b="0" i="0" dirty="0">
                <a:effectLst/>
              </a:rPr>
              <a:t> in support of a </a:t>
            </a:r>
            <a:r>
              <a:rPr lang="en-US" sz="3400" b="0" i="0" strike="noStrike" dirty="0">
                <a:effectLst/>
              </a:rPr>
              <a:t>Jewish national homeland.</a:t>
            </a:r>
          </a:p>
          <a:p>
            <a:pPr algn="l"/>
            <a:endParaRPr lang="en-US" sz="3400" dirty="0"/>
          </a:p>
          <a:p>
            <a:pPr algn="l"/>
            <a:r>
              <a:rPr lang="en-US" sz="3400" b="0" i="0" dirty="0">
                <a:effectLst/>
              </a:rPr>
              <a:t>https://en.wikipedia.org/wiki/Christian_Zionism</a:t>
            </a:r>
          </a:p>
        </p:txBody>
      </p:sp>
      <p:pic>
        <p:nvPicPr>
          <p:cNvPr id="5" name="Picture 4" descr="Isolated twigs and flowers on a white surface">
            <a:extLst>
              <a:ext uri="{FF2B5EF4-FFF2-40B4-BE49-F238E27FC236}">
                <a16:creationId xmlns:a16="http://schemas.microsoft.com/office/drawing/2014/main" id="{1E8B1F6F-0954-3E59-1713-FE4B74D31AB8}"/>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63397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07BA5-3150-8E7B-5B60-860404892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8111F-6E91-0CD8-D9EE-B1A3C38275D6}"/>
              </a:ext>
            </a:extLst>
          </p:cNvPr>
          <p:cNvSpPr>
            <a:spLocks noGrp="1"/>
          </p:cNvSpPr>
          <p:nvPr>
            <p:ph type="title"/>
          </p:nvPr>
        </p:nvSpPr>
        <p:spPr>
          <a:xfrm>
            <a:off x="838200" y="365126"/>
            <a:ext cx="10515600" cy="828244"/>
          </a:xfrm>
        </p:spPr>
        <p:txBody>
          <a:bodyPr/>
          <a:lstStyle/>
          <a:p>
            <a:pPr algn="ctr"/>
            <a:r>
              <a:rPr lang="en-US" sz="4800" dirty="0"/>
              <a:t>Why all this stuff</a:t>
            </a:r>
            <a:endParaRPr lang="en-US" dirty="0"/>
          </a:p>
        </p:txBody>
      </p:sp>
      <p:sp>
        <p:nvSpPr>
          <p:cNvPr id="3" name="Content Placeholder 2">
            <a:extLst>
              <a:ext uri="{FF2B5EF4-FFF2-40B4-BE49-F238E27FC236}">
                <a16:creationId xmlns:a16="http://schemas.microsoft.com/office/drawing/2014/main" id="{22C2269A-A6E9-3168-3A66-FBD4B9A0E9C4}"/>
              </a:ext>
            </a:extLst>
          </p:cNvPr>
          <p:cNvSpPr>
            <a:spLocks noGrp="1"/>
          </p:cNvSpPr>
          <p:nvPr>
            <p:ph idx="1"/>
          </p:nvPr>
        </p:nvSpPr>
        <p:spPr>
          <a:xfrm>
            <a:off x="428511" y="1413464"/>
            <a:ext cx="11334978" cy="4860689"/>
          </a:xfrm>
        </p:spPr>
        <p:txBody>
          <a:bodyPr>
            <a:noAutofit/>
          </a:bodyPr>
          <a:lstStyle/>
          <a:p>
            <a:pPr algn="l"/>
            <a:r>
              <a:rPr lang="en-US" sz="3400" b="0" i="0" dirty="0">
                <a:effectLst/>
              </a:rPr>
              <a:t>The co-mingling of Jews returning to Isreal and the premillennial return of Christ reigns from Jerusalem is not aligned with Galatians 4 .</a:t>
            </a:r>
          </a:p>
          <a:p>
            <a:pPr algn="l"/>
            <a:r>
              <a:rPr lang="en-US" sz="3400" dirty="0"/>
              <a:t>Define Jerusalem</a:t>
            </a:r>
          </a:p>
          <a:p>
            <a:pPr algn="l"/>
            <a:endParaRPr lang="en-US" sz="3400" b="0" i="0" dirty="0">
              <a:effectLst/>
            </a:endParaRPr>
          </a:p>
        </p:txBody>
      </p:sp>
      <p:pic>
        <p:nvPicPr>
          <p:cNvPr id="5" name="Picture 4" descr="Isolated twigs and flowers on a white surface">
            <a:extLst>
              <a:ext uri="{FF2B5EF4-FFF2-40B4-BE49-F238E27FC236}">
                <a16:creationId xmlns:a16="http://schemas.microsoft.com/office/drawing/2014/main" id="{47F26C19-AC8F-9F8D-A155-31F9982C97E2}"/>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209462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3679F-779C-26B1-A845-27FAFB2F8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CEDDD-BD73-6089-AA6C-3719A1AB1D7A}"/>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D2696240-B901-A879-15FF-5B4B15DEE8E5}"/>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endParaRPr lang="en-US" dirty="0">
              <a:solidFill>
                <a:srgbClr val="000000"/>
              </a:solidFill>
              <a:latin typeface="system-ui"/>
            </a:endParaRPr>
          </a:p>
          <a:p>
            <a:pPr marL="0" indent="0" algn="ctr">
              <a:buNone/>
            </a:pPr>
            <a:r>
              <a:rPr lang="en-US" sz="4800" b="1" i="0" dirty="0">
                <a:solidFill>
                  <a:srgbClr val="000000"/>
                </a:solidFill>
                <a:effectLst/>
                <a:latin typeface="Aptos Black" panose="020B0004020202020204" pitchFamily="34" charset="0"/>
              </a:rPr>
              <a:t>Hagar and Sarah</a:t>
            </a:r>
          </a:p>
          <a:p>
            <a:pPr algn="l"/>
            <a:endParaRPr lang="en-US" b="0" i="0" dirty="0">
              <a:solidFill>
                <a:srgbClr val="000000"/>
              </a:solidFill>
              <a:effectLst/>
              <a:latin typeface="system-ui"/>
            </a:endParaRPr>
          </a:p>
        </p:txBody>
      </p:sp>
      <p:pic>
        <p:nvPicPr>
          <p:cNvPr id="5" name="Picture 4" descr="Isolated twigs and flowers on a white surface">
            <a:extLst>
              <a:ext uri="{FF2B5EF4-FFF2-40B4-BE49-F238E27FC236}">
                <a16:creationId xmlns:a16="http://schemas.microsoft.com/office/drawing/2014/main" id="{DEC3BABA-F1C6-4F32-4F92-502444A48BDF}"/>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633944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84B10-0ADC-C5FE-7F34-8ABD49854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5DE5C-73EB-B9CD-B9CF-D6B3F91CDF79}"/>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4F501099-536B-AF3D-86C3-F1875D585C5F}"/>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r>
              <a:rPr lang="en-US" dirty="0">
                <a:solidFill>
                  <a:srgbClr val="000000"/>
                </a:solidFill>
                <a:latin typeface="system-ui"/>
              </a:rPr>
              <a:t>For the scholarly Rabbi  scriptures have more than one meaning:</a:t>
            </a:r>
          </a:p>
          <a:p>
            <a:pPr marL="742950" indent="-742950" algn="l">
              <a:buFont typeface="+mj-lt"/>
              <a:buAutoNum type="arabicPeriod"/>
            </a:pPr>
            <a:r>
              <a:rPr lang="en-US" dirty="0" err="1">
                <a:solidFill>
                  <a:srgbClr val="000000"/>
                </a:solidFill>
                <a:latin typeface="system-ui"/>
              </a:rPr>
              <a:t>Peshat</a:t>
            </a:r>
            <a:r>
              <a:rPr lang="en-US" dirty="0">
                <a:solidFill>
                  <a:srgbClr val="000000"/>
                </a:solidFill>
                <a:latin typeface="system-ui"/>
              </a:rPr>
              <a:t> -  literal or simple meaning</a:t>
            </a:r>
          </a:p>
          <a:p>
            <a:pPr marL="742950" indent="-742950" algn="l">
              <a:buFont typeface="+mj-lt"/>
              <a:buAutoNum type="arabicPeriod"/>
            </a:pPr>
            <a:r>
              <a:rPr lang="en-US" dirty="0" err="1">
                <a:solidFill>
                  <a:srgbClr val="000000"/>
                </a:solidFill>
                <a:latin typeface="system-ui"/>
              </a:rPr>
              <a:t>Remaz</a:t>
            </a:r>
            <a:r>
              <a:rPr lang="en-US" dirty="0">
                <a:solidFill>
                  <a:srgbClr val="000000"/>
                </a:solidFill>
                <a:latin typeface="system-ui"/>
              </a:rPr>
              <a:t>:  Suggested meaning</a:t>
            </a:r>
          </a:p>
          <a:p>
            <a:pPr marL="742950" indent="-742950" algn="l">
              <a:buFont typeface="+mj-lt"/>
              <a:buAutoNum type="arabicPeriod"/>
            </a:pPr>
            <a:r>
              <a:rPr lang="en-US" dirty="0" err="1">
                <a:solidFill>
                  <a:srgbClr val="000000"/>
                </a:solidFill>
                <a:latin typeface="system-ui"/>
              </a:rPr>
              <a:t>Derush</a:t>
            </a:r>
            <a:r>
              <a:rPr lang="en-US" dirty="0">
                <a:solidFill>
                  <a:srgbClr val="000000"/>
                </a:solidFill>
                <a:latin typeface="system-ui"/>
              </a:rPr>
              <a:t>: meaning deduced by investigation</a:t>
            </a:r>
          </a:p>
          <a:p>
            <a:pPr marL="742950" indent="-742950" algn="l">
              <a:buFont typeface="+mj-lt"/>
              <a:buAutoNum type="arabicPeriod"/>
            </a:pPr>
            <a:r>
              <a:rPr lang="en-US" dirty="0">
                <a:solidFill>
                  <a:srgbClr val="000000"/>
                </a:solidFill>
                <a:latin typeface="system-ui"/>
              </a:rPr>
              <a:t>Sod: allegorical meaning</a:t>
            </a:r>
            <a:br>
              <a:rPr lang="en-US" dirty="0">
                <a:solidFill>
                  <a:srgbClr val="000000"/>
                </a:solidFill>
                <a:latin typeface="system-ui"/>
              </a:rPr>
            </a:br>
            <a:r>
              <a:rPr lang="en-US" dirty="0">
                <a:solidFill>
                  <a:srgbClr val="000000"/>
                </a:solidFill>
                <a:latin typeface="system-ui"/>
              </a:rPr>
              <a:t>	</a:t>
            </a:r>
          </a:p>
        </p:txBody>
      </p:sp>
      <p:pic>
        <p:nvPicPr>
          <p:cNvPr id="5" name="Picture 4" descr="Isolated twigs and flowers on a white surface">
            <a:extLst>
              <a:ext uri="{FF2B5EF4-FFF2-40B4-BE49-F238E27FC236}">
                <a16:creationId xmlns:a16="http://schemas.microsoft.com/office/drawing/2014/main" id="{AAAD00FC-820F-6028-0CB7-DE3264F6A4BB}"/>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861821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4E8E6-B104-28B0-79EA-4FC0F4C7A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E4553-87B8-DE9C-0711-7E0F2DB50F67}"/>
              </a:ext>
            </a:extLst>
          </p:cNvPr>
          <p:cNvSpPr>
            <a:spLocks noGrp="1"/>
          </p:cNvSpPr>
          <p:nvPr>
            <p:ph type="title"/>
          </p:nvPr>
        </p:nvSpPr>
        <p:spPr>
          <a:xfrm>
            <a:off x="838200" y="365126"/>
            <a:ext cx="10515600" cy="828244"/>
          </a:xfrm>
        </p:spPr>
        <p:txBody>
          <a:bodyPr/>
          <a:lstStyle/>
          <a:p>
            <a:pPr algn="ctr"/>
            <a:r>
              <a:rPr lang="en-US" sz="4800" dirty="0"/>
              <a:t>Galatians 4 timeout</a:t>
            </a:r>
            <a:endParaRPr lang="en-US" dirty="0"/>
          </a:p>
        </p:txBody>
      </p:sp>
      <p:sp>
        <p:nvSpPr>
          <p:cNvPr id="3" name="Content Placeholder 2">
            <a:extLst>
              <a:ext uri="{FF2B5EF4-FFF2-40B4-BE49-F238E27FC236}">
                <a16:creationId xmlns:a16="http://schemas.microsoft.com/office/drawing/2014/main" id="{85597969-5C05-CF95-F896-11EF2550A4B2}"/>
              </a:ext>
            </a:extLst>
          </p:cNvPr>
          <p:cNvSpPr>
            <a:spLocks noGrp="1"/>
          </p:cNvSpPr>
          <p:nvPr>
            <p:ph idx="1"/>
          </p:nvPr>
        </p:nvSpPr>
        <p:spPr>
          <a:xfrm>
            <a:off x="838200" y="1320655"/>
            <a:ext cx="11120718" cy="4860689"/>
          </a:xfrm>
        </p:spPr>
        <p:txBody>
          <a:bodyPr>
            <a:noAutofit/>
          </a:bodyPr>
          <a:lstStyle/>
          <a:p>
            <a:pPr algn="l"/>
            <a:endParaRPr lang="en-US" b="0" i="0" dirty="0">
              <a:solidFill>
                <a:srgbClr val="000000"/>
              </a:solidFill>
              <a:effectLst/>
              <a:latin typeface="system-ui"/>
            </a:endParaRPr>
          </a:p>
          <a:p>
            <a:pPr algn="l"/>
            <a:r>
              <a:rPr lang="en-US" dirty="0">
                <a:solidFill>
                  <a:srgbClr val="000000"/>
                </a:solidFill>
                <a:latin typeface="system-ui"/>
              </a:rPr>
              <a:t>The issue with having other meanings than thew simple meaning is direct opposition to the hermeneutic we understand.   (</a:t>
            </a:r>
            <a:r>
              <a:rPr lang="en-US" dirty="0" err="1">
                <a:solidFill>
                  <a:srgbClr val="000000"/>
                </a:solidFill>
                <a:latin typeface="system-ui"/>
              </a:rPr>
              <a:t>Rusty’s</a:t>
            </a:r>
            <a:r>
              <a:rPr lang="en-US" dirty="0">
                <a:solidFill>
                  <a:srgbClr val="000000"/>
                </a:solidFill>
                <a:latin typeface="system-ui"/>
              </a:rPr>
              <a:t> class can be reviewed)</a:t>
            </a:r>
          </a:p>
          <a:p>
            <a:pPr algn="l"/>
            <a:r>
              <a:rPr lang="en-US" dirty="0">
                <a:solidFill>
                  <a:srgbClr val="000000"/>
                </a:solidFill>
                <a:latin typeface="system-ui"/>
              </a:rPr>
              <a:t>The rabbinical list seems exactly upside down.</a:t>
            </a:r>
          </a:p>
        </p:txBody>
      </p:sp>
      <p:pic>
        <p:nvPicPr>
          <p:cNvPr id="5" name="Picture 4" descr="Isolated twigs and flowers on a white surface">
            <a:extLst>
              <a:ext uri="{FF2B5EF4-FFF2-40B4-BE49-F238E27FC236}">
                <a16:creationId xmlns:a16="http://schemas.microsoft.com/office/drawing/2014/main" id="{55B790EF-DB1A-6A02-ACC5-BFA5523C888B}"/>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882172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5196-F8E1-CB7A-C941-0C38923DE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B4177-C2B4-9F16-76E7-70B21803BB95}"/>
              </a:ext>
            </a:extLst>
          </p:cNvPr>
          <p:cNvSpPr>
            <a:spLocks noGrp="1"/>
          </p:cNvSpPr>
          <p:nvPr>
            <p:ph type="title"/>
          </p:nvPr>
        </p:nvSpPr>
        <p:spPr>
          <a:xfrm>
            <a:off x="838200" y="365126"/>
            <a:ext cx="10515600" cy="828244"/>
          </a:xfrm>
        </p:spPr>
        <p:txBody>
          <a:bodyPr/>
          <a:lstStyle/>
          <a:p>
            <a:pPr algn="ctr"/>
            <a:r>
              <a:rPr lang="en-US" sz="4800" dirty="0"/>
              <a:t>Galatians 4 timeout</a:t>
            </a:r>
            <a:endParaRPr lang="en-US" dirty="0"/>
          </a:p>
        </p:txBody>
      </p:sp>
      <p:sp>
        <p:nvSpPr>
          <p:cNvPr id="3" name="Content Placeholder 2">
            <a:extLst>
              <a:ext uri="{FF2B5EF4-FFF2-40B4-BE49-F238E27FC236}">
                <a16:creationId xmlns:a16="http://schemas.microsoft.com/office/drawing/2014/main" id="{F62C0725-839C-F20F-9B1D-D1C135F6429D}"/>
              </a:ext>
            </a:extLst>
          </p:cNvPr>
          <p:cNvSpPr>
            <a:spLocks noGrp="1"/>
          </p:cNvSpPr>
          <p:nvPr>
            <p:ph idx="1"/>
          </p:nvPr>
        </p:nvSpPr>
        <p:spPr>
          <a:xfrm>
            <a:off x="838200" y="1320655"/>
            <a:ext cx="11120718" cy="4860689"/>
          </a:xfrm>
        </p:spPr>
        <p:txBody>
          <a:bodyPr>
            <a:noAutofit/>
          </a:bodyPr>
          <a:lstStyle/>
          <a:p>
            <a:pPr algn="l"/>
            <a:r>
              <a:rPr lang="en-US" dirty="0"/>
              <a:t>Levirate marriage is mentioned in the Bible, particularly in the Old Testament. One of the clearest references is found in </a:t>
            </a:r>
            <a:r>
              <a:rPr lang="en-US" b="1" dirty="0"/>
              <a:t>Deuteronomy 25:5-10</a:t>
            </a:r>
            <a:r>
              <a:rPr lang="en-US" dirty="0"/>
              <a:t>, where the practice is described as a duty of the brother-in-law to marry the widow if the deceased brother had no children.</a:t>
            </a:r>
          </a:p>
          <a:p>
            <a:pPr algn="l"/>
            <a:r>
              <a:rPr lang="en-US" dirty="0">
                <a:solidFill>
                  <a:srgbClr val="000000"/>
                </a:solidFill>
                <a:latin typeface="system-ui"/>
              </a:rPr>
              <a:t>The Jewish writings has hundreds of lines of  regulations regarding levirate marriage. </a:t>
            </a:r>
          </a:p>
        </p:txBody>
      </p:sp>
      <p:pic>
        <p:nvPicPr>
          <p:cNvPr id="5" name="Picture 4" descr="Isolated twigs and flowers on a white surface">
            <a:extLst>
              <a:ext uri="{FF2B5EF4-FFF2-40B4-BE49-F238E27FC236}">
                <a16:creationId xmlns:a16="http://schemas.microsoft.com/office/drawing/2014/main" id="{C37020A9-C8F9-2686-13DF-6CD4BB826596}"/>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875656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EF71A-9362-B935-0CFA-36B1E9678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B0988-5562-CCD5-42DF-258D3D79BCC8}"/>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B6A8AAED-79D7-B130-BC8A-300420027A8C}"/>
              </a:ext>
            </a:extLst>
          </p:cNvPr>
          <p:cNvSpPr>
            <a:spLocks noGrp="1"/>
          </p:cNvSpPr>
          <p:nvPr>
            <p:ph idx="1"/>
          </p:nvPr>
        </p:nvSpPr>
        <p:spPr>
          <a:xfrm>
            <a:off x="838200" y="1320655"/>
            <a:ext cx="11120718" cy="4860689"/>
          </a:xfrm>
        </p:spPr>
        <p:txBody>
          <a:bodyPr>
            <a:noAutofit/>
          </a:bodyPr>
          <a:lstStyle/>
          <a:p>
            <a:pPr algn="l"/>
            <a:endParaRPr lang="en-US" b="0" i="0" dirty="0">
              <a:solidFill>
                <a:srgbClr val="000000"/>
              </a:solidFill>
              <a:effectLst/>
              <a:latin typeface="system-ui"/>
            </a:endParaRPr>
          </a:p>
          <a:p>
            <a:pPr algn="l"/>
            <a:r>
              <a:rPr lang="en-US" dirty="0">
                <a:solidFill>
                  <a:srgbClr val="000000"/>
                </a:solidFill>
                <a:latin typeface="system-ui"/>
              </a:rPr>
              <a:t>The summit of meanings was the allegorical meaning. On occasion, Rabbis would take a simple bit of historical narrative from the old testament and read into it inner meanings which were very convincing to the people of their day.</a:t>
            </a:r>
          </a:p>
          <a:p>
            <a:pPr algn="l"/>
            <a:r>
              <a:rPr lang="en-US" dirty="0">
                <a:solidFill>
                  <a:srgbClr val="000000"/>
                </a:solidFill>
                <a:latin typeface="system-ui"/>
              </a:rPr>
              <a:t>Paul was using his training to present information in such a way to cause more contemplation and thinking  (</a:t>
            </a:r>
            <a:r>
              <a:rPr lang="en-US" dirty="0" err="1">
                <a:solidFill>
                  <a:srgbClr val="000000"/>
                </a:solidFill>
                <a:latin typeface="system-ui"/>
              </a:rPr>
              <a:t>wb</a:t>
            </a:r>
            <a:r>
              <a:rPr lang="en-US" dirty="0">
                <a:solidFill>
                  <a:srgbClr val="000000"/>
                </a:solidFill>
                <a:latin typeface="system-ui"/>
              </a:rPr>
              <a:t>)</a:t>
            </a:r>
            <a:br>
              <a:rPr lang="en-US" dirty="0">
                <a:solidFill>
                  <a:srgbClr val="000000"/>
                </a:solidFill>
                <a:latin typeface="system-ui"/>
              </a:rPr>
            </a:br>
            <a:r>
              <a:rPr lang="en-US" dirty="0">
                <a:solidFill>
                  <a:srgbClr val="000000"/>
                </a:solidFill>
                <a:latin typeface="system-ui"/>
              </a:rPr>
              <a:t>	</a:t>
            </a:r>
          </a:p>
        </p:txBody>
      </p:sp>
      <p:pic>
        <p:nvPicPr>
          <p:cNvPr id="5" name="Picture 4" descr="Isolated twigs and flowers on a white surface">
            <a:extLst>
              <a:ext uri="{FF2B5EF4-FFF2-40B4-BE49-F238E27FC236}">
                <a16:creationId xmlns:a16="http://schemas.microsoft.com/office/drawing/2014/main" id="{6B8F269D-E4F6-AED4-ACD9-6A017BA4650C}"/>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956205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FA345-5AC3-A7F8-0B7A-18B3F55DD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B6ED9-E7D5-9E27-BF35-CD52D63509BD}"/>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353DBE59-1A94-0D4E-3F9A-2A4824972E98}"/>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r>
              <a:rPr lang="en-US" dirty="0">
                <a:solidFill>
                  <a:srgbClr val="000000"/>
                </a:solidFill>
                <a:latin typeface="system-ui"/>
              </a:rPr>
              <a:t>Paul being well educated in the Law is going to use a Rabbinical technique to contrast Judaism with Christianity.</a:t>
            </a:r>
          </a:p>
          <a:p>
            <a:pPr algn="l"/>
            <a:endParaRPr lang="en-US" dirty="0">
              <a:solidFill>
                <a:srgbClr val="000000"/>
              </a:solidFill>
              <a:latin typeface="system-ui"/>
            </a:endParaRPr>
          </a:p>
          <a:p>
            <a:pPr algn="l"/>
            <a:r>
              <a:rPr lang="en-US" dirty="0">
                <a:solidFill>
                  <a:srgbClr val="000000"/>
                </a:solidFill>
                <a:latin typeface="system-ui"/>
              </a:rPr>
              <a:t>This is a break away from the Guardian / Slave  discussion up to this point.</a:t>
            </a:r>
          </a:p>
        </p:txBody>
      </p:sp>
      <p:pic>
        <p:nvPicPr>
          <p:cNvPr id="5" name="Picture 4" descr="Isolated twigs and flowers on a white surface">
            <a:extLst>
              <a:ext uri="{FF2B5EF4-FFF2-40B4-BE49-F238E27FC236}">
                <a16:creationId xmlns:a16="http://schemas.microsoft.com/office/drawing/2014/main" id="{48A8FBE0-7A26-F032-FB0C-2176353465CE}"/>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29429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BF015-D1F0-B2B8-2125-A8437749B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D4A15-B7AF-5606-ECE8-2EE34FA10290}"/>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64D1E223-71CC-6CAB-084B-17CEBE83775C}"/>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r>
              <a:rPr lang="en-US" dirty="0">
                <a:solidFill>
                  <a:srgbClr val="000000"/>
                </a:solidFill>
                <a:latin typeface="system-ui"/>
              </a:rPr>
              <a:t>For the scholarly Rabbi  scriptures have more than one meaning:  (commentary)</a:t>
            </a:r>
          </a:p>
          <a:p>
            <a:pPr marL="742950" indent="-742950" algn="l">
              <a:buFont typeface="+mj-lt"/>
              <a:buAutoNum type="arabicPeriod"/>
            </a:pPr>
            <a:r>
              <a:rPr lang="en-US" dirty="0" err="1">
                <a:solidFill>
                  <a:srgbClr val="000000"/>
                </a:solidFill>
                <a:latin typeface="system-ui"/>
              </a:rPr>
              <a:t>Peshat</a:t>
            </a:r>
            <a:r>
              <a:rPr lang="en-US" dirty="0">
                <a:solidFill>
                  <a:srgbClr val="000000"/>
                </a:solidFill>
                <a:latin typeface="system-ui"/>
              </a:rPr>
              <a:t> -  literal or simple meaning</a:t>
            </a:r>
          </a:p>
          <a:p>
            <a:pPr marL="742950" indent="-742950" algn="l">
              <a:buFont typeface="+mj-lt"/>
              <a:buAutoNum type="arabicPeriod"/>
            </a:pPr>
            <a:r>
              <a:rPr lang="en-US" dirty="0" err="1">
                <a:solidFill>
                  <a:srgbClr val="000000"/>
                </a:solidFill>
                <a:latin typeface="system-ui"/>
              </a:rPr>
              <a:t>Remaz</a:t>
            </a:r>
            <a:r>
              <a:rPr lang="en-US" dirty="0">
                <a:solidFill>
                  <a:srgbClr val="000000"/>
                </a:solidFill>
                <a:latin typeface="system-ui"/>
              </a:rPr>
              <a:t>:  Suggested meaning</a:t>
            </a:r>
          </a:p>
          <a:p>
            <a:pPr marL="742950" indent="-742950" algn="l">
              <a:buFont typeface="+mj-lt"/>
              <a:buAutoNum type="arabicPeriod"/>
            </a:pPr>
            <a:r>
              <a:rPr lang="en-US" dirty="0" err="1">
                <a:solidFill>
                  <a:srgbClr val="000000"/>
                </a:solidFill>
                <a:latin typeface="system-ui"/>
              </a:rPr>
              <a:t>Derush</a:t>
            </a:r>
            <a:r>
              <a:rPr lang="en-US" dirty="0">
                <a:solidFill>
                  <a:srgbClr val="000000"/>
                </a:solidFill>
                <a:latin typeface="system-ui"/>
              </a:rPr>
              <a:t>: meaning deduced by investigation</a:t>
            </a:r>
          </a:p>
          <a:p>
            <a:pPr marL="742950" indent="-742950" algn="l">
              <a:buFont typeface="+mj-lt"/>
              <a:buAutoNum type="arabicPeriod"/>
            </a:pPr>
            <a:r>
              <a:rPr lang="en-US" dirty="0">
                <a:solidFill>
                  <a:srgbClr val="000000"/>
                </a:solidFill>
                <a:latin typeface="system-ui"/>
              </a:rPr>
              <a:t>Sod: allegorical meaning</a:t>
            </a:r>
            <a:br>
              <a:rPr lang="en-US" dirty="0">
                <a:solidFill>
                  <a:srgbClr val="000000"/>
                </a:solidFill>
                <a:latin typeface="system-ui"/>
              </a:rPr>
            </a:br>
            <a:r>
              <a:rPr lang="en-US" dirty="0">
                <a:solidFill>
                  <a:srgbClr val="000000"/>
                </a:solidFill>
                <a:latin typeface="system-ui"/>
              </a:rPr>
              <a:t>	</a:t>
            </a:r>
          </a:p>
        </p:txBody>
      </p:sp>
      <p:pic>
        <p:nvPicPr>
          <p:cNvPr id="5" name="Picture 4" descr="Isolated twigs and flowers on a white surface">
            <a:extLst>
              <a:ext uri="{FF2B5EF4-FFF2-40B4-BE49-F238E27FC236}">
                <a16:creationId xmlns:a16="http://schemas.microsoft.com/office/drawing/2014/main" id="{759176F4-1BD3-EC81-DDF9-02F6EF79FE12}"/>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807437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D09E4-7851-3D55-3CF3-5B34E3F98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B2777-776F-C505-61B6-0FB7148CE775}"/>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F1105547-5E8E-997D-CF21-4DC5FD238170}"/>
              </a:ext>
            </a:extLst>
          </p:cNvPr>
          <p:cNvSpPr>
            <a:spLocks noGrp="1"/>
          </p:cNvSpPr>
          <p:nvPr>
            <p:ph idx="1"/>
          </p:nvPr>
        </p:nvSpPr>
        <p:spPr/>
        <p:txBody>
          <a:bodyPr>
            <a:noAutofit/>
          </a:bodyPr>
          <a:lstStyle/>
          <a:p>
            <a:pPr algn="l"/>
            <a:r>
              <a:rPr lang="en-US" b="1" i="0" baseline="30000" dirty="0">
                <a:solidFill>
                  <a:srgbClr val="000000"/>
                </a:solidFill>
                <a:effectLst/>
              </a:rPr>
              <a:t>21 </a:t>
            </a:r>
            <a:r>
              <a:rPr lang="en-US" b="0" i="0" dirty="0">
                <a:solidFill>
                  <a:srgbClr val="000000"/>
                </a:solidFill>
                <a:effectLst/>
              </a:rPr>
              <a:t>Tell me, you who want to be under the law, are you not aware of what the law says? </a:t>
            </a:r>
            <a:r>
              <a:rPr lang="en-US" b="1" i="0" baseline="30000" dirty="0">
                <a:solidFill>
                  <a:srgbClr val="000000"/>
                </a:solidFill>
                <a:effectLst/>
              </a:rPr>
              <a:t>22 </a:t>
            </a:r>
            <a:r>
              <a:rPr lang="en-US" b="0" i="0" dirty="0">
                <a:solidFill>
                  <a:srgbClr val="000000"/>
                </a:solidFill>
                <a:effectLst/>
              </a:rPr>
              <a:t>For it is written that Abraham had two sons, one by the slave woman and the other by the free woman. </a:t>
            </a:r>
            <a:r>
              <a:rPr lang="en-US" b="1" i="0" baseline="30000" dirty="0">
                <a:solidFill>
                  <a:srgbClr val="000000"/>
                </a:solidFill>
                <a:effectLst/>
              </a:rPr>
              <a:t>23 </a:t>
            </a:r>
            <a:r>
              <a:rPr lang="en-US" b="0" i="0" dirty="0">
                <a:solidFill>
                  <a:srgbClr val="000000"/>
                </a:solidFill>
                <a:effectLst/>
              </a:rPr>
              <a:t>His son by the slave woman was born according to the flesh, but his son by the free woman was born as the result of a divine promise.</a:t>
            </a:r>
          </a:p>
        </p:txBody>
      </p:sp>
      <p:pic>
        <p:nvPicPr>
          <p:cNvPr id="5" name="Picture 4" descr="Isolated twigs and flowers on a white surface">
            <a:extLst>
              <a:ext uri="{FF2B5EF4-FFF2-40B4-BE49-F238E27FC236}">
                <a16:creationId xmlns:a16="http://schemas.microsoft.com/office/drawing/2014/main" id="{3C80B44B-6C4C-F8DE-C986-CEA1D67C67CB}"/>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125232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CC58D-B4A4-2403-4B76-3F2A3D871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565E4-983B-225B-441C-64D6406A04C8}"/>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E23780D0-2110-73BA-9606-B4A5251F17AE}"/>
              </a:ext>
            </a:extLst>
          </p:cNvPr>
          <p:cNvSpPr>
            <a:spLocks noGrp="1"/>
          </p:cNvSpPr>
          <p:nvPr>
            <p:ph idx="1"/>
          </p:nvPr>
        </p:nvSpPr>
        <p:spPr/>
        <p:txBody>
          <a:bodyPr>
            <a:noAutofit/>
          </a:bodyPr>
          <a:lstStyle/>
          <a:p>
            <a:pPr algn="l"/>
            <a:r>
              <a:rPr lang="en-US" b="1" i="0" baseline="30000" dirty="0">
                <a:solidFill>
                  <a:srgbClr val="000000"/>
                </a:solidFill>
                <a:effectLst/>
                <a:latin typeface="system-ui"/>
              </a:rPr>
              <a:t>24 </a:t>
            </a:r>
            <a:r>
              <a:rPr lang="en-US" b="0" i="0" dirty="0">
                <a:solidFill>
                  <a:srgbClr val="000000"/>
                </a:solidFill>
                <a:effectLst/>
                <a:latin typeface="system-ui"/>
              </a:rPr>
              <a:t>These things are being taken figuratively: The women represent two covenants. One covenant is from Mount Sinai and bears children who are to be slaves: This is Hagar. </a:t>
            </a:r>
            <a:r>
              <a:rPr lang="en-US" b="1" i="0" baseline="30000" dirty="0">
                <a:solidFill>
                  <a:srgbClr val="000000"/>
                </a:solidFill>
                <a:effectLst/>
                <a:latin typeface="system-ui"/>
              </a:rPr>
              <a:t>25 </a:t>
            </a:r>
            <a:r>
              <a:rPr lang="en-US" b="0" i="0" dirty="0">
                <a:solidFill>
                  <a:srgbClr val="000000"/>
                </a:solidFill>
                <a:effectLst/>
                <a:latin typeface="system-ui"/>
              </a:rPr>
              <a:t>Now Hagar stands for Mount Sinai in Arabia and corresponds to the present city of Jerusalem, because she is in slavery with her children. </a:t>
            </a:r>
            <a:r>
              <a:rPr lang="en-US" b="1" i="0" baseline="30000" dirty="0">
                <a:solidFill>
                  <a:srgbClr val="000000"/>
                </a:solidFill>
                <a:effectLst/>
                <a:latin typeface="system-ui"/>
              </a:rPr>
              <a:t>26 </a:t>
            </a:r>
            <a:r>
              <a:rPr lang="en-US" b="0" i="0" dirty="0">
                <a:solidFill>
                  <a:srgbClr val="000000"/>
                </a:solidFill>
                <a:effectLst/>
                <a:latin typeface="system-ui"/>
              </a:rPr>
              <a:t>But the Jerusalem that is above is free, and she is our mother.</a:t>
            </a:r>
            <a:endParaRPr lang="en-US" b="0" i="0" dirty="0">
              <a:solidFill>
                <a:srgbClr val="000000"/>
              </a:solidFill>
              <a:effectLst/>
            </a:endParaRPr>
          </a:p>
        </p:txBody>
      </p:sp>
      <p:pic>
        <p:nvPicPr>
          <p:cNvPr id="5" name="Picture 4" descr="Isolated twigs and flowers on a white surface">
            <a:extLst>
              <a:ext uri="{FF2B5EF4-FFF2-40B4-BE49-F238E27FC236}">
                <a16:creationId xmlns:a16="http://schemas.microsoft.com/office/drawing/2014/main" id="{F3B6D671-1A0B-973C-EAD9-1AA12904FD9A}"/>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1677250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E3D2E-935B-B821-122A-6E3E55504A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26836-425F-7C66-F74B-C54185142427}"/>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449EE034-84C4-6CDA-5075-D041578ECE1B}"/>
              </a:ext>
            </a:extLst>
          </p:cNvPr>
          <p:cNvSpPr>
            <a:spLocks noGrp="1"/>
          </p:cNvSpPr>
          <p:nvPr>
            <p:ph idx="1"/>
          </p:nvPr>
        </p:nvSpPr>
        <p:spPr>
          <a:xfrm>
            <a:off x="838199" y="1320655"/>
            <a:ext cx="10925289" cy="4860689"/>
          </a:xfrm>
        </p:spPr>
        <p:txBody>
          <a:bodyPr>
            <a:noAutofit/>
          </a:bodyPr>
          <a:lstStyle/>
          <a:p>
            <a:pPr algn="l"/>
            <a:r>
              <a:rPr lang="en-US" b="1" i="0" baseline="30000" dirty="0">
                <a:solidFill>
                  <a:srgbClr val="000000"/>
                </a:solidFill>
                <a:effectLst/>
                <a:latin typeface="system-ui"/>
              </a:rPr>
              <a:t>28 </a:t>
            </a:r>
            <a:r>
              <a:rPr lang="en-US" b="0" i="0" dirty="0">
                <a:solidFill>
                  <a:srgbClr val="000000"/>
                </a:solidFill>
                <a:effectLst/>
                <a:latin typeface="system-ui"/>
              </a:rPr>
              <a:t>Now you, brothers and sisters, like Isaac, are children of promise. </a:t>
            </a:r>
            <a:r>
              <a:rPr lang="en-US" b="1" i="0" baseline="30000" dirty="0">
                <a:solidFill>
                  <a:srgbClr val="000000"/>
                </a:solidFill>
                <a:effectLst/>
                <a:latin typeface="system-ui"/>
              </a:rPr>
              <a:t>29 </a:t>
            </a:r>
            <a:r>
              <a:rPr lang="en-US" b="0" i="0" dirty="0">
                <a:solidFill>
                  <a:srgbClr val="000000"/>
                </a:solidFill>
                <a:effectLst/>
                <a:latin typeface="system-ui"/>
              </a:rPr>
              <a:t>At that time the son born according to the flesh persecuted the son born by the power of the Spirit. It is the same now. </a:t>
            </a:r>
            <a:r>
              <a:rPr lang="en-US" b="1" i="0" baseline="30000" dirty="0">
                <a:solidFill>
                  <a:srgbClr val="000000"/>
                </a:solidFill>
                <a:effectLst/>
                <a:latin typeface="system-ui"/>
              </a:rPr>
              <a:t>30 </a:t>
            </a:r>
            <a:r>
              <a:rPr lang="en-US" b="0" i="0" dirty="0">
                <a:solidFill>
                  <a:srgbClr val="000000"/>
                </a:solidFill>
                <a:effectLst/>
                <a:latin typeface="system-ui"/>
              </a:rPr>
              <a:t>But what does Scripture say? “Get rid of the slave woman and her son, for the slave woman’s son will never share in the inheritance with the free woman’s son.”</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f"/>
              </a:rPr>
              <a:t>f</a:t>
            </a:r>
            <a:r>
              <a:rPr lang="en-US" b="0" i="0" baseline="30000" dirty="0">
                <a:solidFill>
                  <a:srgbClr val="000000"/>
                </a:solidFill>
                <a:effectLst/>
                <a:latin typeface="system-ui"/>
              </a:rPr>
              <a:t>]</a:t>
            </a:r>
            <a:r>
              <a:rPr lang="en-US" b="0" i="0" dirty="0">
                <a:solidFill>
                  <a:srgbClr val="000000"/>
                </a:solidFill>
                <a:effectLst/>
                <a:latin typeface="system-ui"/>
              </a:rPr>
              <a:t> </a:t>
            </a:r>
            <a:r>
              <a:rPr lang="en-US" b="1" i="0" baseline="30000" dirty="0">
                <a:solidFill>
                  <a:srgbClr val="000000"/>
                </a:solidFill>
                <a:effectLst/>
                <a:latin typeface="system-ui"/>
              </a:rPr>
              <a:t>31 </a:t>
            </a:r>
            <a:r>
              <a:rPr lang="en-US" b="0" i="0" dirty="0">
                <a:solidFill>
                  <a:srgbClr val="000000"/>
                </a:solidFill>
                <a:effectLst/>
                <a:latin typeface="system-ui"/>
              </a:rPr>
              <a:t>Therefore, brothers and sisters, we are not children of the slave woman, but of the free woman.</a:t>
            </a:r>
          </a:p>
        </p:txBody>
      </p:sp>
      <p:pic>
        <p:nvPicPr>
          <p:cNvPr id="5" name="Picture 4" descr="Isolated twigs and flowers on a white surface">
            <a:extLst>
              <a:ext uri="{FF2B5EF4-FFF2-40B4-BE49-F238E27FC236}">
                <a16:creationId xmlns:a16="http://schemas.microsoft.com/office/drawing/2014/main" id="{10680602-D8E1-9A85-AD5A-F0697551F851}"/>
              </a:ext>
            </a:extLst>
          </p:cNvPr>
          <p:cNvPicPr>
            <a:picLocks noChangeAspect="1"/>
          </p:cNvPicPr>
          <p:nvPr/>
        </p:nvPicPr>
        <p:blipFill>
          <a:blip r:embed="rId3"/>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21325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87D8D-BF73-D34F-6668-6A900DD7A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1AD41-068D-C63B-B74B-7C5391A16FC5}"/>
              </a:ext>
            </a:extLst>
          </p:cNvPr>
          <p:cNvSpPr>
            <a:spLocks noGrp="1"/>
          </p:cNvSpPr>
          <p:nvPr>
            <p:ph type="title"/>
          </p:nvPr>
        </p:nvSpPr>
        <p:spPr>
          <a:xfrm>
            <a:off x="838200" y="365126"/>
            <a:ext cx="10515600" cy="828244"/>
          </a:xfrm>
        </p:spPr>
        <p:txBody>
          <a:bodyPr/>
          <a:lstStyle/>
          <a:p>
            <a:pPr algn="ctr"/>
            <a:r>
              <a:rPr lang="en-US" sz="4800" dirty="0"/>
              <a:t>Galatians 4 timeout</a:t>
            </a:r>
            <a:endParaRPr lang="en-US" dirty="0"/>
          </a:p>
        </p:txBody>
      </p:sp>
      <p:sp>
        <p:nvSpPr>
          <p:cNvPr id="3" name="Content Placeholder 2">
            <a:extLst>
              <a:ext uri="{FF2B5EF4-FFF2-40B4-BE49-F238E27FC236}">
                <a16:creationId xmlns:a16="http://schemas.microsoft.com/office/drawing/2014/main" id="{A91D4B03-8A12-5FEB-395B-743A2ED288E0}"/>
              </a:ext>
            </a:extLst>
          </p:cNvPr>
          <p:cNvSpPr>
            <a:spLocks noGrp="1"/>
          </p:cNvSpPr>
          <p:nvPr>
            <p:ph idx="1"/>
          </p:nvPr>
        </p:nvSpPr>
        <p:spPr>
          <a:xfrm>
            <a:off x="838200" y="1320655"/>
            <a:ext cx="11120718" cy="4860689"/>
          </a:xfrm>
        </p:spPr>
        <p:txBody>
          <a:bodyPr>
            <a:noAutofit/>
          </a:bodyPr>
          <a:lstStyle/>
          <a:p>
            <a:pPr algn="l"/>
            <a:endParaRPr lang="en-US" b="0" i="0" dirty="0">
              <a:solidFill>
                <a:srgbClr val="000000"/>
              </a:solidFill>
              <a:effectLst/>
              <a:latin typeface="system-ui"/>
            </a:endParaRPr>
          </a:p>
          <a:p>
            <a:pPr algn="l"/>
            <a:r>
              <a:rPr lang="en-US" dirty="0">
                <a:solidFill>
                  <a:srgbClr val="000000"/>
                </a:solidFill>
                <a:latin typeface="system-ui"/>
              </a:rPr>
              <a:t>The issue with having other meanings than thew simple meaning is direct opposition to the hermeneutic we understand.   (</a:t>
            </a:r>
            <a:r>
              <a:rPr lang="en-US" dirty="0" err="1">
                <a:solidFill>
                  <a:srgbClr val="000000"/>
                </a:solidFill>
                <a:latin typeface="system-ui"/>
              </a:rPr>
              <a:t>Rusty’s</a:t>
            </a:r>
            <a:r>
              <a:rPr lang="en-US" dirty="0">
                <a:solidFill>
                  <a:srgbClr val="000000"/>
                </a:solidFill>
                <a:latin typeface="system-ui"/>
              </a:rPr>
              <a:t> class can be reviewed)</a:t>
            </a:r>
          </a:p>
          <a:p>
            <a:pPr algn="l"/>
            <a:r>
              <a:rPr lang="en-US" dirty="0">
                <a:solidFill>
                  <a:srgbClr val="000000"/>
                </a:solidFill>
                <a:latin typeface="system-ui"/>
              </a:rPr>
              <a:t>The rabbinical list seems exactly upside down.</a:t>
            </a:r>
          </a:p>
        </p:txBody>
      </p:sp>
      <p:pic>
        <p:nvPicPr>
          <p:cNvPr id="5" name="Picture 4" descr="Isolated twigs and flowers on a white surface">
            <a:extLst>
              <a:ext uri="{FF2B5EF4-FFF2-40B4-BE49-F238E27FC236}">
                <a16:creationId xmlns:a16="http://schemas.microsoft.com/office/drawing/2014/main" id="{F6F39A0F-D6D8-DAFE-5187-78D864763A62}"/>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45741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12AF6-E9B6-745A-B982-30EF1BC7E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92F01-FFCE-A4CA-BDD9-49503D8D50BD}"/>
              </a:ext>
            </a:extLst>
          </p:cNvPr>
          <p:cNvSpPr>
            <a:spLocks noGrp="1"/>
          </p:cNvSpPr>
          <p:nvPr>
            <p:ph type="title"/>
          </p:nvPr>
        </p:nvSpPr>
        <p:spPr>
          <a:xfrm>
            <a:off x="838200" y="365126"/>
            <a:ext cx="10515600" cy="828244"/>
          </a:xfrm>
        </p:spPr>
        <p:txBody>
          <a:bodyPr/>
          <a:lstStyle/>
          <a:p>
            <a:pPr algn="ctr"/>
            <a:r>
              <a:rPr lang="en-US" sz="4800" dirty="0"/>
              <a:t>Galatians 4 timeout</a:t>
            </a:r>
            <a:endParaRPr lang="en-US" dirty="0"/>
          </a:p>
        </p:txBody>
      </p:sp>
      <p:sp>
        <p:nvSpPr>
          <p:cNvPr id="3" name="Content Placeholder 2">
            <a:extLst>
              <a:ext uri="{FF2B5EF4-FFF2-40B4-BE49-F238E27FC236}">
                <a16:creationId xmlns:a16="http://schemas.microsoft.com/office/drawing/2014/main" id="{315A6301-5FD0-40AF-26C7-23E41790DC58}"/>
              </a:ext>
            </a:extLst>
          </p:cNvPr>
          <p:cNvSpPr>
            <a:spLocks noGrp="1"/>
          </p:cNvSpPr>
          <p:nvPr>
            <p:ph idx="1"/>
          </p:nvPr>
        </p:nvSpPr>
        <p:spPr>
          <a:xfrm>
            <a:off x="838200" y="1320655"/>
            <a:ext cx="11120718" cy="4860689"/>
          </a:xfrm>
        </p:spPr>
        <p:txBody>
          <a:bodyPr>
            <a:noAutofit/>
          </a:bodyPr>
          <a:lstStyle/>
          <a:p>
            <a:pPr algn="l"/>
            <a:r>
              <a:rPr lang="en-US" dirty="0"/>
              <a:t>Levirate marriage is mentioned in the Bible, particularly in the Old Testament. One of the clearest references is found in </a:t>
            </a:r>
            <a:r>
              <a:rPr lang="en-US" b="1" dirty="0"/>
              <a:t>Deuteronomy 25:5-10</a:t>
            </a:r>
            <a:r>
              <a:rPr lang="en-US" dirty="0"/>
              <a:t>, where the practice is described as a duty of the brother-in-law to marry the widow if the deceased brother had no children.</a:t>
            </a:r>
          </a:p>
          <a:p>
            <a:pPr algn="l"/>
            <a:r>
              <a:rPr lang="en-US" dirty="0">
                <a:solidFill>
                  <a:srgbClr val="000000"/>
                </a:solidFill>
                <a:latin typeface="system-ui"/>
              </a:rPr>
              <a:t>The Jewish writings has hundreds of lines of  regulations regarding levirate marriage. </a:t>
            </a:r>
          </a:p>
        </p:txBody>
      </p:sp>
      <p:pic>
        <p:nvPicPr>
          <p:cNvPr id="5" name="Picture 4" descr="Isolated twigs and flowers on a white surface">
            <a:extLst>
              <a:ext uri="{FF2B5EF4-FFF2-40B4-BE49-F238E27FC236}">
                <a16:creationId xmlns:a16="http://schemas.microsoft.com/office/drawing/2014/main" id="{8B0AB64C-AC4C-6A87-BA5D-B95D4FA7A9C3}"/>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269822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400EB-5AC2-DDC5-F8D8-9B2E8AB34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AB707-F010-A907-CFB6-561562047171}"/>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60332810-0782-82C6-398F-94B882B32502}"/>
              </a:ext>
            </a:extLst>
          </p:cNvPr>
          <p:cNvSpPr>
            <a:spLocks noGrp="1"/>
          </p:cNvSpPr>
          <p:nvPr>
            <p:ph idx="1"/>
          </p:nvPr>
        </p:nvSpPr>
        <p:spPr>
          <a:xfrm>
            <a:off x="838200" y="1320655"/>
            <a:ext cx="11120718" cy="4860689"/>
          </a:xfrm>
        </p:spPr>
        <p:txBody>
          <a:bodyPr>
            <a:noAutofit/>
          </a:bodyPr>
          <a:lstStyle/>
          <a:p>
            <a:pPr algn="l"/>
            <a:endParaRPr lang="en-US" b="0" i="0" dirty="0">
              <a:solidFill>
                <a:srgbClr val="000000"/>
              </a:solidFill>
              <a:effectLst/>
              <a:latin typeface="system-ui"/>
            </a:endParaRPr>
          </a:p>
          <a:p>
            <a:pPr algn="l"/>
            <a:r>
              <a:rPr lang="en-US" dirty="0">
                <a:solidFill>
                  <a:srgbClr val="000000"/>
                </a:solidFill>
                <a:latin typeface="system-ui"/>
              </a:rPr>
              <a:t>The summit of meanings was the allegorical meaning. On occasion, Rabbis would take a simple bit of historical narrative from the old testament and read into it inner meanings which were very convincing to the people of their day.</a:t>
            </a:r>
          </a:p>
          <a:p>
            <a:pPr algn="l"/>
            <a:r>
              <a:rPr lang="en-US" dirty="0">
                <a:solidFill>
                  <a:srgbClr val="000000"/>
                </a:solidFill>
                <a:latin typeface="system-ui"/>
              </a:rPr>
              <a:t>Paul was using his training to present information in such a way to cause more contemplation and thinking  (</a:t>
            </a:r>
            <a:r>
              <a:rPr lang="en-US" dirty="0" err="1">
                <a:solidFill>
                  <a:srgbClr val="000000"/>
                </a:solidFill>
                <a:latin typeface="system-ui"/>
              </a:rPr>
              <a:t>wb</a:t>
            </a:r>
            <a:r>
              <a:rPr lang="en-US" dirty="0">
                <a:solidFill>
                  <a:srgbClr val="000000"/>
                </a:solidFill>
                <a:latin typeface="system-ui"/>
              </a:rPr>
              <a:t>)</a:t>
            </a:r>
            <a:br>
              <a:rPr lang="en-US" dirty="0">
                <a:solidFill>
                  <a:srgbClr val="000000"/>
                </a:solidFill>
                <a:latin typeface="system-ui"/>
              </a:rPr>
            </a:br>
            <a:r>
              <a:rPr lang="en-US" dirty="0">
                <a:solidFill>
                  <a:srgbClr val="000000"/>
                </a:solidFill>
                <a:latin typeface="system-ui"/>
              </a:rPr>
              <a:t>	</a:t>
            </a:r>
          </a:p>
        </p:txBody>
      </p:sp>
      <p:pic>
        <p:nvPicPr>
          <p:cNvPr id="5" name="Picture 4" descr="Isolated twigs and flowers on a white surface">
            <a:extLst>
              <a:ext uri="{FF2B5EF4-FFF2-40B4-BE49-F238E27FC236}">
                <a16:creationId xmlns:a16="http://schemas.microsoft.com/office/drawing/2014/main" id="{F9A8B67F-8089-37DA-F7DD-D516DA32B6A3}"/>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397661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35E2B-495B-6408-3A5F-FA0F3AECE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78325-7F1A-16E0-C278-DEEB4F8CEF46}"/>
              </a:ext>
            </a:extLst>
          </p:cNvPr>
          <p:cNvSpPr>
            <a:spLocks noGrp="1"/>
          </p:cNvSpPr>
          <p:nvPr>
            <p:ph type="title"/>
          </p:nvPr>
        </p:nvSpPr>
        <p:spPr>
          <a:xfrm>
            <a:off x="838200" y="365126"/>
            <a:ext cx="10515600" cy="828244"/>
          </a:xfrm>
        </p:spPr>
        <p:txBody>
          <a:bodyPr/>
          <a:lstStyle/>
          <a:p>
            <a:pPr algn="ctr"/>
            <a:r>
              <a:rPr lang="en-US" sz="4800" dirty="0"/>
              <a:t>Galatians 4</a:t>
            </a:r>
            <a:endParaRPr lang="en-US" dirty="0"/>
          </a:p>
        </p:txBody>
      </p:sp>
      <p:sp>
        <p:nvSpPr>
          <p:cNvPr id="3" name="Content Placeholder 2">
            <a:extLst>
              <a:ext uri="{FF2B5EF4-FFF2-40B4-BE49-F238E27FC236}">
                <a16:creationId xmlns:a16="http://schemas.microsoft.com/office/drawing/2014/main" id="{29A399E8-1553-F50A-3187-2D3AE763C6DE}"/>
              </a:ext>
            </a:extLst>
          </p:cNvPr>
          <p:cNvSpPr>
            <a:spLocks noGrp="1"/>
          </p:cNvSpPr>
          <p:nvPr>
            <p:ph idx="1"/>
          </p:nvPr>
        </p:nvSpPr>
        <p:spPr/>
        <p:txBody>
          <a:bodyPr>
            <a:noAutofit/>
          </a:bodyPr>
          <a:lstStyle/>
          <a:p>
            <a:pPr algn="l"/>
            <a:endParaRPr lang="en-US" b="0" i="0" dirty="0">
              <a:solidFill>
                <a:srgbClr val="000000"/>
              </a:solidFill>
              <a:effectLst/>
              <a:latin typeface="system-ui"/>
            </a:endParaRPr>
          </a:p>
          <a:p>
            <a:pPr algn="l"/>
            <a:r>
              <a:rPr lang="en-US" dirty="0">
                <a:solidFill>
                  <a:srgbClr val="000000"/>
                </a:solidFill>
                <a:latin typeface="system-ui"/>
              </a:rPr>
              <a:t>Paul being well educated in the Law is going to use a Rabbinical technique to contrast Judaism with Christianity.</a:t>
            </a:r>
          </a:p>
          <a:p>
            <a:pPr algn="l"/>
            <a:endParaRPr lang="en-US" dirty="0">
              <a:solidFill>
                <a:srgbClr val="000000"/>
              </a:solidFill>
              <a:latin typeface="system-ui"/>
            </a:endParaRPr>
          </a:p>
          <a:p>
            <a:pPr algn="l"/>
            <a:r>
              <a:rPr lang="en-US" dirty="0">
                <a:solidFill>
                  <a:srgbClr val="000000"/>
                </a:solidFill>
                <a:latin typeface="system-ui"/>
              </a:rPr>
              <a:t>This is a break away from the Guardian / Slave  discussion up to this point.</a:t>
            </a:r>
          </a:p>
        </p:txBody>
      </p:sp>
      <p:pic>
        <p:nvPicPr>
          <p:cNvPr id="5" name="Picture 4" descr="Isolated twigs and flowers on a white surface">
            <a:extLst>
              <a:ext uri="{FF2B5EF4-FFF2-40B4-BE49-F238E27FC236}">
                <a16:creationId xmlns:a16="http://schemas.microsoft.com/office/drawing/2014/main" id="{BC1A2889-CDFD-AC21-1E18-4346693DE57B}"/>
              </a:ext>
            </a:extLst>
          </p:cNvPr>
          <p:cNvPicPr>
            <a:picLocks noChangeAspect="1"/>
          </p:cNvPicPr>
          <p:nvPr/>
        </p:nvPicPr>
        <p:blipFill>
          <a:blip r:embed="rId2"/>
          <a:srcRect l="23193" r="9705" b="1"/>
          <a:stretch/>
        </p:blipFill>
        <p:spPr>
          <a:xfrm>
            <a:off x="10345791" y="-60153"/>
            <a:ext cx="1417698" cy="1473617"/>
          </a:xfrm>
          <a:prstGeom prst="rect">
            <a:avLst/>
          </a:prstGeom>
        </p:spPr>
      </p:pic>
    </p:spTree>
    <p:extLst>
      <p:ext uri="{BB962C8B-B14F-4D97-AF65-F5344CB8AC3E}">
        <p14:creationId xmlns:p14="http://schemas.microsoft.com/office/powerpoint/2010/main" val="418746027"/>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12886</TotalTime>
  <Words>2463</Words>
  <Application>Microsoft Office PowerPoint</Application>
  <PresentationFormat>Widescreen</PresentationFormat>
  <Paragraphs>216</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Aptos</vt:lpstr>
      <vt:lpstr>Aptos Black</vt:lpstr>
      <vt:lpstr>Arial</vt:lpstr>
      <vt:lpstr>Google Sans</vt:lpstr>
      <vt:lpstr>Lato</vt:lpstr>
      <vt:lpstr>Modern Love</vt:lpstr>
      <vt:lpstr>Source Sans Pro</vt:lpstr>
      <vt:lpstr>system-ui</vt:lpstr>
      <vt:lpstr>The Hand</vt:lpstr>
      <vt:lpstr>SketchyVTI</vt:lpstr>
      <vt:lpstr>Exploring Galatia</vt:lpstr>
      <vt:lpstr>PowerPoint Presentation</vt:lpstr>
      <vt:lpstr>PowerPoint Presentation</vt:lpstr>
      <vt:lpstr>Galatians 4</vt:lpstr>
      <vt:lpstr>Galatians 4</vt:lpstr>
      <vt:lpstr>Galatians 4 timeout</vt:lpstr>
      <vt:lpstr>Galatians 4 timeout</vt:lpstr>
      <vt:lpstr>Galatians 4</vt:lpstr>
      <vt:lpstr>Galatians 4</vt:lpstr>
      <vt:lpstr>Galatians 4</vt:lpstr>
      <vt:lpstr>Galatians 4</vt:lpstr>
      <vt:lpstr>Galatians 4</vt:lpstr>
      <vt:lpstr>Palestine  Information</vt:lpstr>
      <vt:lpstr>Palestine  Information</vt:lpstr>
      <vt:lpstr>Palestine  Information</vt:lpstr>
      <vt:lpstr>Palestine  Information</vt:lpstr>
      <vt:lpstr>PowerPoint Presentation</vt:lpstr>
      <vt:lpstr>Palestine  Information</vt:lpstr>
      <vt:lpstr>Palestine  Information</vt:lpstr>
      <vt:lpstr>Palestine  Information</vt:lpstr>
      <vt:lpstr>Palestine  Information</vt:lpstr>
      <vt:lpstr>Palestine  Information</vt:lpstr>
      <vt:lpstr>Palestine  Information</vt:lpstr>
      <vt:lpstr>Palestine  Information</vt:lpstr>
      <vt:lpstr>Palestine  Information</vt:lpstr>
      <vt:lpstr>Palestine  Information</vt:lpstr>
      <vt:lpstr>Palestine  Information</vt:lpstr>
      <vt:lpstr>Palestine  Information</vt:lpstr>
      <vt:lpstr>PowerPoint Presentation</vt:lpstr>
      <vt:lpstr>PowerPoint Presentation</vt:lpstr>
      <vt:lpstr>PowerPoint Presentation</vt:lpstr>
      <vt:lpstr>Anti-Zionism</vt:lpstr>
      <vt:lpstr>Anti-Zionism</vt:lpstr>
      <vt:lpstr>Zionism</vt:lpstr>
      <vt:lpstr>Zionism Information</vt:lpstr>
      <vt:lpstr>PowerPoint Presentation</vt:lpstr>
      <vt:lpstr>Zionism Information</vt:lpstr>
      <vt:lpstr>Zionism Information</vt:lpstr>
      <vt:lpstr>Information ~2023</vt:lpstr>
      <vt:lpstr>Christian Zionism</vt:lpstr>
      <vt:lpstr>PowerPoint Presentation</vt:lpstr>
      <vt:lpstr>Christian Zionism</vt:lpstr>
      <vt:lpstr>Why all this stuff</vt:lpstr>
      <vt:lpstr>Galatians 4</vt:lpstr>
      <vt:lpstr>Galatians 4</vt:lpstr>
      <vt:lpstr>Galatians 4 timeout</vt:lpstr>
      <vt:lpstr>Galatians 4 timeout</vt:lpstr>
      <vt:lpstr>Galatians 4</vt:lpstr>
      <vt:lpstr>Galatians 4</vt:lpstr>
      <vt:lpstr>Galatians 4</vt:lpstr>
      <vt:lpstr>Galatians 4</vt:lpstr>
      <vt:lpstr>Galatians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18</cp:revision>
  <dcterms:created xsi:type="dcterms:W3CDTF">2024-09-12T00:44:36Z</dcterms:created>
  <dcterms:modified xsi:type="dcterms:W3CDTF">2025-01-30T23:35:13Z</dcterms:modified>
</cp:coreProperties>
</file>