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317" r:id="rId3"/>
    <p:sldId id="348" r:id="rId4"/>
    <p:sldId id="381" r:id="rId5"/>
    <p:sldId id="382" r:id="rId6"/>
    <p:sldId id="383" r:id="rId7"/>
    <p:sldId id="379" r:id="rId8"/>
    <p:sldId id="384" r:id="rId9"/>
    <p:sldId id="385" r:id="rId10"/>
    <p:sldId id="386" r:id="rId11"/>
    <p:sldId id="371" r:id="rId12"/>
    <p:sldId id="374" r:id="rId13"/>
    <p:sldId id="375" r:id="rId14"/>
    <p:sldId id="376" r:id="rId15"/>
    <p:sldId id="378" r:id="rId16"/>
    <p:sldId id="387" r:id="rId17"/>
    <p:sldId id="388" r:id="rId18"/>
    <p:sldId id="400" r:id="rId19"/>
    <p:sldId id="401" r:id="rId20"/>
    <p:sldId id="402" r:id="rId21"/>
    <p:sldId id="389" r:id="rId22"/>
    <p:sldId id="391" r:id="rId23"/>
    <p:sldId id="390" r:id="rId24"/>
    <p:sldId id="392" r:id="rId25"/>
    <p:sldId id="393" r:id="rId26"/>
    <p:sldId id="394" r:id="rId27"/>
    <p:sldId id="395" r:id="rId28"/>
    <p:sldId id="397" r:id="rId29"/>
    <p:sldId id="398" r:id="rId30"/>
    <p:sldId id="399" r:id="rId31"/>
    <p:sldId id="396" r:id="rId32"/>
    <p:sldId id="403" r:id="rId33"/>
    <p:sldId id="404" r:id="rId34"/>
    <p:sldId id="40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3F366-7CF1-4DC2-9DC3-0E72A6945504}" v="5" dt="2025-01-25T02:43:00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6" autoAdjust="0"/>
    <p:restoredTop sz="86245" autoAdjust="0"/>
  </p:normalViewPr>
  <p:slideViewPr>
    <p:cSldViewPr snapToGrid="0">
      <p:cViewPr varScale="1">
        <p:scale>
          <a:sx n="45" d="100"/>
          <a:sy n="45" d="100"/>
        </p:scale>
        <p:origin x="18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5F71-D344-4449-83FE-8ED35D37A93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D9A3-0014-4ED9-837C-94109E9D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5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655"/>
            <a:ext cx="10515600" cy="4860689"/>
          </a:xfrm>
        </p:spPr>
        <p:txBody>
          <a:bodyPr>
            <a:normAutofit/>
          </a:bodyPr>
          <a:lstStyle>
            <a:lvl1pPr>
              <a:defRPr sz="3600">
                <a:latin typeface="Aptos" panose="020B00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537754" y="1122099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 cap="rnd">
            <a:solidFill>
              <a:schemeClr val="accent1">
                <a:lumMod val="60000"/>
                <a:lumOff val="40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4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5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2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1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exicon/G1746/kjv/" TargetMode="External"/><Relationship Id="rId2" Type="http://schemas.openxmlformats.org/officeDocument/2006/relationships/hyperlink" Target="https://www.blueletterbible.org/kjv/eph/6/14/s_11030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blegateway.com/passage/?search=Gal%203&amp;version=NIV#fen-NIV-29126j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blegateway.com/passage/?search=Gal%204&amp;version=NIV#fen-NIV-29141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blegateway.com/passage/?search=Gal%204&amp;version=NIV#fen-NIV-29159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blegateway.com/passage/?search=Gal%204&amp;version=NIV#fen-NIV-29162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exicon/g1416/kjv/tr/0-1/" TargetMode="External"/><Relationship Id="rId2" Type="http://schemas.openxmlformats.org/officeDocument/2006/relationships/hyperlink" Target="https://www.blueletterbible.org/lexicon/g1722/kjv/tr/0-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exicon/G1746/kjv/" TargetMode="External"/><Relationship Id="rId2" Type="http://schemas.openxmlformats.org/officeDocument/2006/relationships/hyperlink" Target="https://www.blueletterbible.org/kjv/mat/27/31/s_9560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exicon/G1746/kjv/" TargetMode="External"/><Relationship Id="rId2" Type="http://schemas.openxmlformats.org/officeDocument/2006/relationships/hyperlink" Target="https://www.blueletterbible.org/kjv/mat/22/11/s_9510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exicon/G1746/kjv/" TargetMode="External"/><Relationship Id="rId2" Type="http://schemas.openxmlformats.org/officeDocument/2006/relationships/hyperlink" Target="https://www.blueletterbible.org/kjv/eph/4/24/s_11010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lexicon/G1746/kjv/" TargetMode="External"/><Relationship Id="rId2" Type="http://schemas.openxmlformats.org/officeDocument/2006/relationships/hyperlink" Target="https://www.blueletterbible.org/kjv/eph/4/24/s_11010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2BD74-BE6F-1922-30A5-4BB243402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3807" y="308183"/>
            <a:ext cx="6251110" cy="3566160"/>
          </a:xfrm>
        </p:spPr>
        <p:txBody>
          <a:bodyPr anchor="b">
            <a:normAutofit/>
          </a:bodyPr>
          <a:lstStyle/>
          <a:p>
            <a:r>
              <a:rPr lang="en-US" dirty="0"/>
              <a:t>Exploring</a:t>
            </a:r>
            <a:br>
              <a:rPr lang="en-US" dirty="0"/>
            </a:br>
            <a:r>
              <a:rPr lang="en-US" dirty="0"/>
              <a:t>Galatia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3724D"/>
          </a:solidFill>
          <a:ln w="38100" cap="rnd">
            <a:solidFill>
              <a:srgbClr val="C3724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CE54F590-E9F0-AA14-0811-7418947213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65" r="19367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07490111-634B-73A0-44A0-D18D90F09F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38A90-4DF9-DBB7-893E-44C8CAB43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DA27-CCC2-F914-A99A-FE9C3796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75852-DD8F-2209-15DE-3AD3C6099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i="0" dirty="0">
                <a:solidFill>
                  <a:srgbClr val="627B9F"/>
                </a:solidFill>
                <a:effectLst/>
                <a:highlight>
                  <a:srgbClr val="000000"/>
                </a:highlight>
                <a:latin typeface="blbGentium"/>
              </a:rPr>
              <a:t>ἐνδύω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</a:t>
            </a:r>
            <a:r>
              <a:rPr lang="en-US" sz="4000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endyō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    </a:t>
            </a:r>
            <a:r>
              <a:rPr lang="en-US" sz="4000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-doo’-o    G1746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G1746</a:t>
            </a:r>
          </a:p>
          <a:p>
            <a:r>
              <a:rPr lang="en-US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1746</a:t>
            </a:r>
          </a:p>
          <a:p>
            <a:pPr algn="l">
              <a:spcBef>
                <a:spcPts val="225"/>
              </a:spcBef>
            </a:pPr>
            <a:r>
              <a:rPr lang="en-US" b="1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/>
              </a:rPr>
              <a:t>Eph 6:14</a:t>
            </a:r>
            <a:endParaRPr lang="en-US" b="1" i="0" dirty="0">
              <a:solidFill>
                <a:srgbClr val="0A0A0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Stand therefore, having your loins girt about with truth, and having on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the breastplate of righteousness;</a:t>
            </a:r>
          </a:p>
        </p:txBody>
      </p:sp>
    </p:spTree>
    <p:extLst>
      <p:ext uri="{BB962C8B-B14F-4D97-AF65-F5344CB8AC3E}">
        <p14:creationId xmlns:p14="http://schemas.microsoft.com/office/powerpoint/2010/main" val="221451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3AF3F-C515-C07F-79F8-AED2C4803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F24D-34CB-857D-B6E3-1F93548A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BA269-8F2E-FB35-8492-4941998BA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What I mean is this: The law, introduced 430 years later,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does not set aside the covenant previously established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by God and thus do away with the promise.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if the inheritance depends on the law, then it no longer depends on the promise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; but God in his grace gave it to Abraham through a promise.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80158DF1-7370-5271-CFA7-C54EFFB0EE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1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5FD12-884A-48C8-709E-3E4A95B8F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AF4D-32FC-F90E-EB14-BD89BC00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C28EF-B610-7FC0-7133-33958C8E4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Is the law, therefore, opposed to the promises of God? Absolutely not! For if a law had been given that could impart life, then righteousness would certainly have come by the law.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Scripture has locked up everything under the control of sin, 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so that what was promised, being given through faith in Jesus Christ, might be given to those who believe.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9651337C-5375-2538-9AA3-A064AA4C1E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8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6D0FA6-0478-FA86-A08B-F0B2A0D8B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FA6A-BB6A-309A-0481-BCB5ADADD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F2979-A8E1-B28E-22AF-745A91D71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Before the coming of this faith,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j"/>
              </a:rPr>
              <a:t>j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we were held in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custody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under the law,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locked up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until the faith that was to come would be revealed.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So the law was our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guardian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until Christ came that we might be justified by faith.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Now that this faith has come, we are no longer under a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guardian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F8377469-F0F7-8314-21B5-87165D5FB12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217C94-9CEA-884F-522E-089A11A581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65A1-DE7A-DC6E-D9C7-221F3CB5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Guardian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9AEA7-259A-C8EF-29D0-1C5F0F7B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guardian.  Schoolmaster (KJV)   Tutor</a:t>
            </a:r>
          </a:p>
          <a:p>
            <a:pPr algn="l"/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Pedagogue is another name for "teacher," but one who is strict, stiff or old-fashioned</a:t>
            </a:r>
            <a:r>
              <a:rPr lang="en-US" b="0" i="0" dirty="0">
                <a:solidFill>
                  <a:srgbClr val="474747"/>
                </a:solidFill>
                <a:effectLst/>
                <a:latin typeface="Google Sans"/>
              </a:rPr>
              <a:t>. The word comes from the Greek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Google Sans"/>
              </a:rPr>
              <a:t>pedo</a:t>
            </a:r>
            <a:r>
              <a:rPr lang="en-US" b="0" i="0" dirty="0">
                <a:solidFill>
                  <a:srgbClr val="474747"/>
                </a:solidFill>
                <a:effectLst/>
                <a:latin typeface="Google Sans"/>
              </a:rPr>
              <a:t> for "child" and agogos for "leader." A pedagogue leads people by teaching.</a:t>
            </a:r>
          </a:p>
          <a:p>
            <a:pPr algn="l"/>
            <a:r>
              <a:rPr lang="el-GR" b="1" i="0" dirty="0">
                <a:solidFill>
                  <a:srgbClr val="627B9F"/>
                </a:solidFill>
                <a:effectLst/>
                <a:latin typeface="blbGentium"/>
              </a:rPr>
              <a:t>Παιδαγωγός</a:t>
            </a:r>
            <a:r>
              <a:rPr lang="en-US" dirty="0">
                <a:solidFill>
                  <a:srgbClr val="474747"/>
                </a:solidFill>
                <a:latin typeface="Google Sans"/>
              </a:rPr>
              <a:t>  </a:t>
            </a:r>
            <a:r>
              <a:rPr lang="en-US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paidagōgos</a:t>
            </a: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9B29C16B-57FF-13C6-ECC9-ECC3600AF0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26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39AAA-2FD4-DC34-A6FC-8F185B881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316E3-9A9A-A86E-AFB9-E079ACC5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08DD-3E1D-AD73-F743-C1AF2FE0E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So in Christ Jesus you are all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children of God through faith,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all of you who were baptized into Christ have clothed yourselves with Christ.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There is neither Jew nor Gentile, neither slave nor free, nor is there male and female, for you are all one in Christ Jesus.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system-ui"/>
              </a:rPr>
              <a:t>If you belong to Christ, then you are Abraham’s seed, and heirs according to the promise.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35CEC800-DA40-F007-3C8F-E76BC80F3A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79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2B9F9-1A4B-18B0-1996-896A54B1A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16C7-8642-5FBE-6C26-BDCBDE7D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F3473-CA72-0FA0-CA01-C571609BD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b="0" i="0" u="sng" dirty="0">
              <a:solidFill>
                <a:srgbClr val="000000"/>
              </a:solidFill>
              <a:effectLst/>
              <a:latin typeface="system-ui"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6475BC3F-CAE4-FD50-2769-8FAA9E4759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EB68BD1-3829-5B4A-4E66-2C8F8355D0D0}"/>
              </a:ext>
            </a:extLst>
          </p:cNvPr>
          <p:cNvSpPr/>
          <p:nvPr/>
        </p:nvSpPr>
        <p:spPr>
          <a:xfrm>
            <a:off x="838200" y="2661607"/>
            <a:ext cx="3142129" cy="32192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ptos" panose="020B0004020202020204" pitchFamily="34" charset="0"/>
              </a:rPr>
              <a:t>Creation to Jospeh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6E8A0-A08F-8C21-F34E-6DECF1829022}"/>
              </a:ext>
            </a:extLst>
          </p:cNvPr>
          <p:cNvSpPr/>
          <p:nvPr/>
        </p:nvSpPr>
        <p:spPr>
          <a:xfrm>
            <a:off x="5108985" y="4622943"/>
            <a:ext cx="1129553" cy="9861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DFADA-E9D1-181F-69DA-31FD4595866D}"/>
              </a:ext>
            </a:extLst>
          </p:cNvPr>
          <p:cNvSpPr/>
          <p:nvPr/>
        </p:nvSpPr>
        <p:spPr>
          <a:xfrm>
            <a:off x="4934174" y="2442882"/>
            <a:ext cx="1479176" cy="9861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D320D-3D43-6948-6624-607F5DD47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D08A-506C-E2E0-96F0-E3104BDBB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6130-3CA9-84AF-1909-568CA58B7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What I am saying is that as long as an heir is </a:t>
            </a:r>
            <a:r>
              <a:rPr lang="en-US" b="0" i="0" dirty="0">
                <a:solidFill>
                  <a:srgbClr val="7030A0"/>
                </a:solidFill>
                <a:effectLst/>
              </a:rPr>
              <a:t>underage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he is no different from a slave, although he owns the whole estate.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 heir is subject to guardians and trustees until the time set by his father.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also, when we were </a:t>
            </a:r>
            <a:r>
              <a:rPr lang="en-US" b="0" i="0" u="sng" dirty="0">
                <a:solidFill>
                  <a:srgbClr val="000000"/>
                </a:solidFill>
                <a:effectLst/>
              </a:rPr>
              <a:t>underage,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we were in slavery under the elemental spiritual forces of the world.</a:t>
            </a:r>
            <a:endParaRPr lang="en-US" b="0" i="0" u="sng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78EF9A43-4538-268E-0462-BDAB888674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22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3FE85-6137-F501-BDD5-9894AE228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5F8C-4CEA-61AF-B5B3-AED75B67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 (KJV)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A5B9-8BDD-DD87-9E8C-BB9F9AAE7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Now I say, That the heir, as long as he is a child,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differeth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nothing from a servant, though he be lord of all;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is under tutors and governors until the time appointed of the father.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Even so we, when we were children, were in bondage under the elements of the world: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4D6E4B20-C590-8E1C-9A49-AC617E4647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446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B4DE9-CA14-C889-E84A-001807347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DEF7-F692-7C66-E180-075DEF83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 (KJV)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B099-A9BD-C70E-32EA-7EADC540C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Now I say, That the heir, as long as he is a </a:t>
            </a:r>
            <a:r>
              <a:rPr lang="en-US" b="0" i="0" dirty="0">
                <a:solidFill>
                  <a:srgbClr val="7030A0"/>
                </a:solidFill>
                <a:effectLst/>
                <a:latin typeface="system-ui"/>
              </a:rPr>
              <a:t>child,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differeth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nothing from a servant, though he be lord of all;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is under tutors and governors until the time appointed of the father.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Even so we, when we were </a:t>
            </a:r>
            <a:r>
              <a:rPr lang="en-US" b="0" i="0" dirty="0">
                <a:solidFill>
                  <a:srgbClr val="7030A0"/>
                </a:solidFill>
                <a:effectLst/>
                <a:latin typeface="system-ui"/>
              </a:rPr>
              <a:t>children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 were in bondage under the elements of the world: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F9436372-B357-51C9-937E-B283BAE109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8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9F4C4-B5D8-6094-D393-76E16817B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 3:27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234D-8594-3097-9F29-DCD894717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 all of you who were baptized into Christ have clothed yourselves with Christ.</a:t>
            </a:r>
            <a:endParaRPr lang="en-US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7C7A438C-1BA7-A4E6-5930-FC8188FC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65241" y="5019257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27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ACE64-B96E-37B4-A133-2041260AA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0907-9E12-7420-8660-E46F4040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 (KJV)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1F82-17C7-6C01-1105-E12421D56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Bef>
                <a:spcPts val="300"/>
              </a:spcBef>
            </a:pPr>
            <a:r>
              <a:rPr lang="el-GR" b="1" i="0" dirty="0">
                <a:solidFill>
                  <a:srgbClr val="627B9F"/>
                </a:solidFill>
                <a:effectLst/>
                <a:latin typeface="blbGentium"/>
              </a:rPr>
              <a:t>νήπιος</a:t>
            </a:r>
            <a:r>
              <a:rPr lang="en-US" b="1" i="0" dirty="0">
                <a:solidFill>
                  <a:srgbClr val="627B9F"/>
                </a:solidFill>
                <a:effectLst/>
                <a:latin typeface="blbGentium"/>
              </a:rPr>
              <a:t>  </a:t>
            </a:r>
            <a:r>
              <a:rPr lang="en-US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nēpios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506373"/>
                </a:solidFill>
                <a:effectLst/>
                <a:latin typeface="arial" panose="020B0604020202020204" pitchFamily="34" charset="0"/>
              </a:rPr>
              <a:t>Pronunciation 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nay'-pee-</a:t>
            </a:r>
            <a:r>
              <a:rPr lang="en-US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os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 G3516   used 14 times  TR</a:t>
            </a:r>
          </a:p>
          <a:p>
            <a:pPr algn="l">
              <a:spcBef>
                <a:spcPts val="300"/>
              </a:spcBef>
            </a:pPr>
            <a:endParaRPr lang="en-US" dirty="0">
              <a:solidFill>
                <a:srgbClr val="0A0A0A"/>
              </a:solidFill>
              <a:latin typeface="arial" panose="020B0604020202020204" pitchFamily="34" charset="0"/>
            </a:endParaRP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 infant, little child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minor, not of age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metaph. childish, untaught, unskilled</a:t>
            </a:r>
          </a:p>
          <a:p>
            <a:pPr algn="l">
              <a:spcBef>
                <a:spcPts val="300"/>
              </a:spcBef>
            </a:pP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  (lit: not able to speak)</a:t>
            </a:r>
          </a:p>
          <a:p>
            <a:pPr algn="l"/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8EA7F218-7876-8BB5-29BE-69D36FE052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0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C2794E-E638-C538-BAE9-03648A268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05A2-513F-4061-0822-377F38C9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73A6-A8BF-9A84-F5AB-3DA655908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But when the set time had fully come, God sent his Son, born of a woman, born under the law,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to redeem those under the law, that we might receive adoption to sonship. </a:t>
            </a:r>
            <a:endParaRPr lang="en-US" b="0" i="0" u="sng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AC102807-1013-0AE9-CDB2-9054A3B63B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584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829073-B747-FC49-E799-41812036F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4D98-DF19-31F0-6837-69CCFBD3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256F0-5556-1933-DE70-3BBA72EA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Because you are his sons, God sent the Spirit of his Son into our hearts, the Spirit who calls out,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“Abba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 Father.”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you are no longer a slave, but God’s child; and since you are his child, God has made you also an heir.</a:t>
            </a:r>
            <a:endParaRPr lang="en-US" b="0" i="0" u="sng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4C5A8F5A-3F96-0869-AB8B-34D04AD52C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62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CFF8D4-0A54-63B4-A945-EDA78A3A0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959E-F327-9134-2B1C-AF0D3EA0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0C612-07A8-E00E-B865-73AD09D6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 8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Formerly, when you did not know God, you were slaves to those who by nature are not gods.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9 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But now that you know God—or rather are known by God—how is it that you are turning back to those weak and miserable forces</a:t>
            </a:r>
            <a:r>
              <a:rPr lang="en-US" b="0" i="0" baseline="30000" dirty="0">
                <a:solidFill>
                  <a:srgbClr val="000000"/>
                </a:solidFill>
                <a:effectLst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hlinkClick r:id="rId2" tooltip="See footnote d"/>
              </a:rPr>
              <a:t>d</a:t>
            </a:r>
            <a:r>
              <a:rPr lang="en-US" b="0" i="0" baseline="30000" dirty="0">
                <a:solidFill>
                  <a:srgbClr val="000000"/>
                </a:solidFill>
                <a:effectLst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</a:rPr>
              <a:t>? Do you wish to be enslaved by them all over again?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You are observing special days and months and seasons and years!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I fear for you, that somehow I have wasted my efforts on you.</a:t>
            </a:r>
            <a:endParaRPr lang="en-US" b="0" i="0" u="sng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396AB619-F62B-F5FC-1E11-03C1B9787E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29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49E81F-6B6A-7DBC-DF9A-E5F07F8F6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E3D3-0D9F-0ADA-90B4-962DA27D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7AA2B-17A2-2D47-2C39-91FECCBA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12 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I plead with you, brothers and sisters, become like me, for I became like you. You did me no wrong.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As you know, it was because of an illness that I first preached the gospel to you,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and even though my illness was a trial to you, you did not treat me with contempt or scorn. Instead, you welcomed me as if I were an angel of God, as if I were Christ Jesus himself.</a:t>
            </a:r>
            <a:endParaRPr lang="en-US" b="0" i="0" u="sng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8B231DDE-9A39-9926-7680-8F3786AD42A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0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5B081-BAD1-A5C1-8DF0-E71B062EB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D5879-3882-4E75-BA5A-76FD8C56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FEA5-C2BF-1A39-0AA6-7906CEC5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Where, then, is your blessing of me now? I can testify that, if you could have done so, you would have torn out your eyes and given them to me.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Have I now become your enemy by telling you the truth?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Those people are zealous to win you over, but for no good. What they want is to alienate you from us, so that you may have zeal for them.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6B3EF850-66D6-E301-E76C-14C5F87177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47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73823-BAAC-F7D1-0BA6-5026EE0FB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AB81-DB00-7A64-F4B6-EAD99365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874B-3C6C-FA4D-5C5A-4AFA6125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</a:rPr>
              <a:t>18 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It is fine to be zealous, provided the purpose is good, and to be so always, not just when I am with you.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19 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My dear children, for whom I am again in the pains of childbirth until Christ is formed in you,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20 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how I wish I could be with you now and change my tone, because I am </a:t>
            </a:r>
            <a:r>
              <a:rPr lang="en-US" b="0" i="0" u="sng" dirty="0">
                <a:solidFill>
                  <a:srgbClr val="000000"/>
                </a:solidFill>
                <a:effectLst/>
              </a:rPr>
              <a:t>perplexed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about you!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AA648879-7880-833B-38D0-2B1C906626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55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3679F-779C-26B1-A845-27FAFB2F8F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CEDDD-BD73-6089-AA6C-3719A1AB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6240-B901-A879-15FF-5B4B15DEE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dirty="0">
              <a:solidFill>
                <a:srgbClr val="000000"/>
              </a:solidFill>
              <a:latin typeface="system-ui"/>
            </a:endParaRPr>
          </a:p>
          <a:p>
            <a:pPr marL="0" indent="0" algn="ctr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Hagar and Sarah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DEC3BABA-F1C6-4F32-4F92-502444A48B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44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FA345-5AC3-A7F8-0B7A-18B3F55DD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B6ED9-E7D5-9E27-BF35-CD52D6350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DBE59-1A94-0D4E-3F9A-2A482497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system-ui"/>
              </a:rPr>
              <a:t>Paul being well educated in the Law is going to use a Rabbinical technique to contrast Judaism with Christianity.</a:t>
            </a:r>
          </a:p>
          <a:p>
            <a:pPr algn="l"/>
            <a:endParaRPr lang="en-US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system-ui"/>
              </a:rPr>
              <a:t>This is a break away from the Guardian / Slave  discussion up to this point.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48A8FBE0-7A26-F032-FB0C-2176353465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90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84B10-0ADC-C5FE-7F34-8ABD4985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DE5C-73EB-B9CD-B9CF-D6B3F91C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1099-536B-AF3D-86C3-F1875D58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system-ui"/>
              </a:rPr>
              <a:t>For the scholarly Rabbi  scriptures have more than one meaning: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system-ui"/>
              </a:rPr>
              <a:t>Peshat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 -  literal or simple meaning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system-ui"/>
              </a:rPr>
              <a:t>Remaz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:  Suggested </a:t>
            </a:r>
            <a:r>
              <a:rPr lang="en-US" dirty="0" err="1">
                <a:solidFill>
                  <a:srgbClr val="000000"/>
                </a:solidFill>
                <a:latin typeface="system-ui"/>
              </a:rPr>
              <a:t>meainning</a:t>
            </a:r>
            <a:endParaRPr lang="en-US" dirty="0">
              <a:solidFill>
                <a:srgbClr val="000000"/>
              </a:solidFill>
              <a:latin typeface="system-ui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system-ui"/>
              </a:rPr>
              <a:t>Derush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: meaning deduced by investigation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system-ui"/>
              </a:rPr>
              <a:t>Sod: allegorical meaning</a:t>
            </a:r>
            <a:br>
              <a:rPr lang="en-US" dirty="0">
                <a:solidFill>
                  <a:srgbClr val="000000"/>
                </a:solidFill>
                <a:latin typeface="system-ui"/>
              </a:rPr>
            </a:br>
            <a:r>
              <a:rPr lang="en-US" dirty="0">
                <a:solidFill>
                  <a:srgbClr val="000000"/>
                </a:solidFill>
                <a:latin typeface="system-ui"/>
              </a:rPr>
              <a:t>	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AAAD00FC-820F-6028-0CB7-DE3264F6A4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2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E548B-0457-A847-F55A-86053CA8C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37C5-0EE3-86E6-B272-A1EB8339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81AF-A074-BBC5-C639-D1C27435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baseline="30000" dirty="0">
                <a:solidFill>
                  <a:srgbClr val="000000"/>
                </a:solidFill>
                <a:effectLst/>
              </a:rPr>
              <a:t>26 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in Christ Jesus you are all </a:t>
            </a:r>
            <a:r>
              <a:rPr lang="en-US" b="0" i="0" u="sng" dirty="0">
                <a:solidFill>
                  <a:srgbClr val="000000"/>
                </a:solidFill>
                <a:effectLst/>
              </a:rPr>
              <a:t>children of God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through faith,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 all of you who were baptized into Christ have </a:t>
            </a:r>
            <a:r>
              <a:rPr lang="en-US" b="0" i="0" u="sng" dirty="0">
                <a:solidFill>
                  <a:srgbClr val="000000"/>
                </a:solidFill>
                <a:effectLst/>
              </a:rPr>
              <a:t>clothed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yourselves with Christ.</a:t>
            </a:r>
            <a:endParaRPr lang="en-US" dirty="0"/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BA03BEC3-7932-8BFE-ED15-08297053AA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65241" y="5019257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7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EF71A-9362-B935-0CFA-36B1E9678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0988-5562-CCD5-42DF-258D3D79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8AAED-79D7-B130-BC8A-300420027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system-ui"/>
              </a:rPr>
              <a:t>The summit of meanings was the allegorical meaning. On occasion, Rabbis would take a simple bit of historical narrative from the old testament and read into it inner meanings which were very convincing to the people of their day.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system-ui"/>
              </a:rPr>
              <a:t>Paul was using his training to present information in such a way to cause more contemplation and thinking  (</a:t>
            </a:r>
            <a:r>
              <a:rPr lang="en-US" dirty="0" err="1">
                <a:solidFill>
                  <a:srgbClr val="000000"/>
                </a:solidFill>
                <a:latin typeface="system-ui"/>
              </a:rPr>
              <a:t>wb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)</a:t>
            </a:r>
            <a:br>
              <a:rPr lang="en-US" dirty="0">
                <a:solidFill>
                  <a:srgbClr val="000000"/>
                </a:solidFill>
                <a:latin typeface="system-ui"/>
              </a:rPr>
            </a:br>
            <a:r>
              <a:rPr lang="en-US" dirty="0">
                <a:solidFill>
                  <a:srgbClr val="000000"/>
                </a:solidFill>
                <a:latin typeface="system-ui"/>
              </a:rPr>
              <a:t>	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6B8F269D-E4F6-AED4-ACD9-6A017BA465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05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7D09E4-7851-3D55-3CF3-5B34E3F981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2777-776F-C505-61B6-0FB7148C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05547-5E8E-997D-CF21-4DC5FD23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</a:rPr>
              <a:t>21 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Tell me, you who want to be under the law, are you not aware of what the law says?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 it is written that Abraham had two sons, one by the slave woman and the other by the free woman.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His son by the slave woman was born according to the flesh, but his son by the free woman was born as the result of a divine promise.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3C80B44B-6C4C-F8DE-C986-CEA1D67C67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2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CC58D-B4A4-2403-4B76-3F2A3D871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65E4-983B-225B-441C-64D6406A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780D0-2110-73BA-9606-B4A5251F1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These things are being taken figuratively: The women represent two covenants. One covenant is from Mount Sinai and bears children who are to be slaves: This is Hagar.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Now Hagar stands for Mount Sinai in Arabia and corresponds to the present city of Jerusalem, because she is in slavery with her children.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the Jerusalem that is above is free, and she is our mother.</a:t>
            </a:r>
            <a:endParaRPr lang="en-US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F3B6D671-1A0B-973C-EAD9-1AA12904FD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50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F9D9F-9BEE-E1D4-93D0-796143AF8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F792-6A45-D60B-F372-2A80F1A7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11506-A0FA-8D8B-AFF1-DF0135E9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it is written: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“Be glad, barren woman,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you who never bore a child;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shout for joy and cry aloud,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you who were never in labor;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because more are the children of the desolate woman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than of her who has a husband.”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e"/>
              </a:rPr>
              <a:t>e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DBFF5156-183A-F28F-BD4A-A0F1AF05858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11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5E3D2E-935B-B821-122A-6E3E55504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6836-425F-7C66-F74B-C54185142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pPr algn="ctr"/>
            <a:r>
              <a:rPr lang="en-US" sz="4800" dirty="0"/>
              <a:t>Galatians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EE034-84C4-6CDA-5075-D041578EC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0655"/>
            <a:ext cx="10925289" cy="4860689"/>
          </a:xfrm>
        </p:spPr>
        <p:txBody>
          <a:bodyPr>
            <a:noAutofit/>
          </a:bodyPr>
          <a:lstStyle/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Now you, brothers and sisters, like Isaac, are children of promise.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At that time the son born according to the flesh persecuted the son born by the power of the Spirit. It is the same now.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what does Scripture say? “Get rid of the slave woman and her son, for the slave woman’s son will never share in the inheritance with the free woman’s son.”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f"/>
              </a:rPr>
              <a:t>f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Therefore, brothers and sisters, we are not children of the slave woman, but of the free woman.</a:t>
            </a:r>
          </a:p>
        </p:txBody>
      </p:sp>
      <p:pic>
        <p:nvPicPr>
          <p:cNvPr id="5" name="Picture 4" descr="Isolated twigs and flowers on a white surface">
            <a:extLst>
              <a:ext uri="{FF2B5EF4-FFF2-40B4-BE49-F238E27FC236}">
                <a16:creationId xmlns:a16="http://schemas.microsoft.com/office/drawing/2014/main" id="{10680602-D8E1-9A85-AD5A-F0697551F85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193" r="9705" b="1"/>
          <a:stretch/>
        </p:blipFill>
        <p:spPr>
          <a:xfrm>
            <a:off x="10345791" y="-60153"/>
            <a:ext cx="1417698" cy="14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5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FA87E3-44CF-3CB5-2501-DA59F0140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B902-1F83-9F20-E42D-066DB15C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4F00-0917-97DA-8721-98B60A986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i="0" dirty="0">
                <a:solidFill>
                  <a:srgbClr val="627B9F"/>
                </a:solidFill>
                <a:effectLst/>
                <a:highlight>
                  <a:srgbClr val="000000"/>
                </a:highlight>
                <a:latin typeface="blbGentium"/>
              </a:rPr>
              <a:t>ἐνδύω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</a:t>
            </a:r>
            <a:r>
              <a:rPr lang="en-US" sz="4000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endyō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    </a:t>
            </a:r>
            <a:r>
              <a:rPr lang="en-US" sz="4000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-doo’-o    G1746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G1746</a:t>
            </a:r>
          </a:p>
          <a:p>
            <a:r>
              <a:rPr lang="en-US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1746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From </a:t>
            </a:r>
            <a:r>
              <a:rPr lang="en-US" b="0" i="0" u="none" strike="noStrike" dirty="0" err="1">
                <a:solidFill>
                  <a:srgbClr val="39547F"/>
                </a:solidFill>
                <a:effectLst/>
                <a:latin typeface="blbGentium"/>
                <a:hlinkClick r:id="rId2" tooltip="English: in, by, with, among, at, on, through, misc"/>
              </a:rPr>
              <a:t>ἐν</a:t>
            </a:r>
            <a:r>
              <a:rPr lang="en-US" b="0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 tooltip="English: in, by, with, among, at, on, through, misc"/>
              </a:rPr>
              <a:t> (G1722)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US" b="0" i="0" u="none" strike="noStrike" dirty="0" err="1">
                <a:solidFill>
                  <a:srgbClr val="39547F"/>
                </a:solidFill>
                <a:effectLst/>
                <a:latin typeface="blbGentium"/>
                <a:hlinkClick r:id="rId3" tooltip="English: set"/>
              </a:rPr>
              <a:t>δύνω</a:t>
            </a:r>
            <a:r>
              <a:rPr lang="en-US" b="0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3" tooltip="English: set"/>
              </a:rPr>
              <a:t> (G1416)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(in the sense of sinking into a garment)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8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60036-3B6F-E705-1FAC-65CE55213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81A2-AE7D-E82C-3680-FEA30CD1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3958-66BD-111E-1EA5-481C1E8AA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i="0" dirty="0">
                <a:solidFill>
                  <a:srgbClr val="627B9F"/>
                </a:solidFill>
                <a:effectLst/>
                <a:highlight>
                  <a:srgbClr val="000000"/>
                </a:highlight>
                <a:latin typeface="blbGentium"/>
              </a:rPr>
              <a:t>ἐνδύω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</a:t>
            </a:r>
            <a:r>
              <a:rPr lang="en-US" sz="4000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endyō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    </a:t>
            </a:r>
            <a:r>
              <a:rPr lang="en-US" sz="4000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-doo’-o    G1746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G1746</a:t>
            </a:r>
          </a:p>
          <a:p>
            <a:r>
              <a:rPr lang="en-US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1746</a:t>
            </a:r>
          </a:p>
          <a:p>
            <a:pPr algn="l">
              <a:spcBef>
                <a:spcPts val="225"/>
              </a:spcBef>
            </a:pPr>
            <a:r>
              <a:rPr lang="en-US" b="1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/>
              </a:rPr>
              <a:t>Mat 27:31</a:t>
            </a:r>
            <a:endParaRPr lang="en-US" b="1" i="0" dirty="0">
              <a:solidFill>
                <a:srgbClr val="0A0A0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And after that they had mocked him, they took the robe off from him, and put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➔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his own raiment on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him, and led him away to crucify </a:t>
            </a:r>
            <a:r>
              <a:rPr lang="en-US" b="0" i="1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him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99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DEB06-EF4E-E656-436A-47F138E59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0239-8BAA-2A4D-980B-5221FC7E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E2EE4-AADD-FB26-75E3-45CAE3E2D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i="0" dirty="0">
                <a:solidFill>
                  <a:srgbClr val="627B9F"/>
                </a:solidFill>
                <a:effectLst/>
                <a:highlight>
                  <a:srgbClr val="000000"/>
                </a:highlight>
                <a:latin typeface="blbGentium"/>
              </a:rPr>
              <a:t>ἐνδύω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</a:t>
            </a:r>
            <a:r>
              <a:rPr lang="en-US" sz="4000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endyō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    </a:t>
            </a:r>
            <a:r>
              <a:rPr lang="en-US" sz="4000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-doo’-o    G1746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G1746</a:t>
            </a:r>
          </a:p>
          <a:p>
            <a:r>
              <a:rPr lang="en-US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1746</a:t>
            </a:r>
          </a:p>
          <a:p>
            <a:pPr algn="l">
              <a:spcBef>
                <a:spcPts val="225"/>
              </a:spcBef>
            </a:pPr>
            <a:r>
              <a:rPr lang="en-US" b="1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/>
              </a:rPr>
              <a:t>Mat 22:11</a:t>
            </a:r>
            <a:endParaRPr lang="en-US" b="1" i="0" dirty="0">
              <a:solidFill>
                <a:srgbClr val="0A0A0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And when the king came in to see the guests, he saw there a man which had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➔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not on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a wedding garment:</a:t>
            </a:r>
          </a:p>
        </p:txBody>
      </p:sp>
    </p:spTree>
    <p:extLst>
      <p:ext uri="{BB962C8B-B14F-4D97-AF65-F5344CB8AC3E}">
        <p14:creationId xmlns:p14="http://schemas.microsoft.com/office/powerpoint/2010/main" val="31806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974A6-B466-912C-DE1C-A04B93D9B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12E1-EB8A-A396-3B29-AE4585CF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B5368-9666-7444-7B1B-566AE1A3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5D05E-2D5D-1186-8D1B-3FD0AD712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779582" y="-1075223"/>
            <a:ext cx="5978413" cy="105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75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DAAAD-B57C-AE5C-D570-1D3D2EA63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219-E183-C222-5B7B-C29A33BB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AF0B-F39E-4EC1-6F70-8B84582F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i="0" dirty="0">
                <a:solidFill>
                  <a:srgbClr val="627B9F"/>
                </a:solidFill>
                <a:effectLst/>
                <a:highlight>
                  <a:srgbClr val="000000"/>
                </a:highlight>
                <a:latin typeface="blbGentium"/>
              </a:rPr>
              <a:t>ἐνδύω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</a:t>
            </a:r>
            <a:r>
              <a:rPr lang="en-US" sz="4000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endyō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    </a:t>
            </a:r>
            <a:r>
              <a:rPr lang="en-US" sz="4000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-doo’-o    G1746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G1746</a:t>
            </a:r>
          </a:p>
          <a:p>
            <a:r>
              <a:rPr lang="en-US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1746</a:t>
            </a:r>
          </a:p>
          <a:p>
            <a:pPr algn="l">
              <a:spcBef>
                <a:spcPts val="225"/>
              </a:spcBef>
            </a:pPr>
            <a:r>
              <a:rPr lang="en-US" b="1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/>
              </a:rPr>
              <a:t>Eph 4:24</a:t>
            </a:r>
            <a:endParaRPr lang="en-US" b="1" i="0" dirty="0">
              <a:solidFill>
                <a:srgbClr val="0A0A0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And that ye put on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the new man, which after God is created in righteousness and true holiness.</a:t>
            </a:r>
          </a:p>
        </p:txBody>
      </p:sp>
    </p:spTree>
    <p:extLst>
      <p:ext uri="{BB962C8B-B14F-4D97-AF65-F5344CB8AC3E}">
        <p14:creationId xmlns:p14="http://schemas.microsoft.com/office/powerpoint/2010/main" val="244823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EC4575-139F-4D48-FF4F-36C115253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8AC7-0F37-8DC0-92D6-5CD9BDF71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Gal 3:26-27 clothed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2FE78-EFB8-B5FD-E2B1-07C463CE6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i="0" dirty="0">
                <a:solidFill>
                  <a:srgbClr val="627B9F"/>
                </a:solidFill>
                <a:effectLst/>
                <a:highlight>
                  <a:srgbClr val="000000"/>
                </a:highlight>
                <a:latin typeface="blbGentium"/>
              </a:rPr>
              <a:t>ἐνδύω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</a:t>
            </a:r>
            <a:r>
              <a:rPr lang="en-US" sz="4000" b="0" i="1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endyō</a:t>
            </a:r>
            <a:r>
              <a:rPr lang="en-US" sz="4000" b="1" i="0" dirty="0">
                <a:solidFill>
                  <a:srgbClr val="627B9F"/>
                </a:solidFill>
                <a:effectLst/>
                <a:latin typeface="blbGentium"/>
              </a:rPr>
              <a:t>       </a:t>
            </a:r>
            <a:r>
              <a:rPr lang="en-US" sz="4000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US" sz="4000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-doo’-o    G1746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G1746</a:t>
            </a:r>
          </a:p>
          <a:p>
            <a:r>
              <a:rPr lang="en-US" b="1" i="0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1746</a:t>
            </a:r>
          </a:p>
          <a:p>
            <a:pPr algn="l">
              <a:spcBef>
                <a:spcPts val="225"/>
              </a:spcBef>
            </a:pPr>
            <a:r>
              <a:rPr lang="en-US" b="1" i="0" u="none" strike="noStrike" dirty="0">
                <a:solidFill>
                  <a:srgbClr val="39547F"/>
                </a:solidFill>
                <a:effectLst/>
                <a:latin typeface="arial" panose="020B0604020202020204" pitchFamily="34" charset="0"/>
                <a:hlinkClick r:id="rId2"/>
              </a:rPr>
              <a:t>Eph 4:24</a:t>
            </a:r>
            <a:endParaRPr lang="en-US" b="1" i="0" dirty="0">
              <a:solidFill>
                <a:srgbClr val="0A0A0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And that ye put on</a:t>
            </a:r>
            <a:r>
              <a:rPr lang="en-US" b="0" i="0" baseline="3000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baseline="30000" dirty="0">
                <a:solidFill>
                  <a:srgbClr val="9E0B0F"/>
                </a:solidFill>
                <a:effectLst/>
                <a:latin typeface="arial" panose="020B0604020202020204" pitchFamily="34" charset="0"/>
                <a:hlinkClick r:id="rId3"/>
              </a:rPr>
              <a:t>G1746</a:t>
            </a:r>
            <a:r>
              <a:rPr lang="en-US" b="0" i="0" dirty="0">
                <a:solidFill>
                  <a:srgbClr val="0A0A0A"/>
                </a:solidFill>
                <a:effectLst/>
                <a:latin typeface="arial" panose="020B0604020202020204" pitchFamily="34" charset="0"/>
              </a:rPr>
              <a:t> the new man, which after God is created in righteousness and true holiness.</a:t>
            </a:r>
          </a:p>
        </p:txBody>
      </p:sp>
    </p:spTree>
    <p:extLst>
      <p:ext uri="{BB962C8B-B14F-4D97-AF65-F5344CB8AC3E}">
        <p14:creationId xmlns:p14="http://schemas.microsoft.com/office/powerpoint/2010/main" val="128094394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8648</TotalTime>
  <Words>1798</Words>
  <Application>Microsoft Office PowerPoint</Application>
  <PresentationFormat>Widescreen</PresentationFormat>
  <Paragraphs>108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Aptos</vt:lpstr>
      <vt:lpstr>Aptos Black</vt:lpstr>
      <vt:lpstr>Arial</vt:lpstr>
      <vt:lpstr>Arial</vt:lpstr>
      <vt:lpstr>blbGentium</vt:lpstr>
      <vt:lpstr>Courier New</vt:lpstr>
      <vt:lpstr>Google Sans</vt:lpstr>
      <vt:lpstr>Modern Love</vt:lpstr>
      <vt:lpstr>system-ui</vt:lpstr>
      <vt:lpstr>The Hand</vt:lpstr>
      <vt:lpstr>verdana</vt:lpstr>
      <vt:lpstr>SketchyVTI</vt:lpstr>
      <vt:lpstr>Exploring Galatia</vt:lpstr>
      <vt:lpstr>Gal 3:27</vt:lpstr>
      <vt:lpstr>Gal 3:26-27 clothed</vt:lpstr>
      <vt:lpstr>Gal 3:26-27 clothed</vt:lpstr>
      <vt:lpstr>Gal 3:26-27 clothed</vt:lpstr>
      <vt:lpstr>Gal 3:26-27 clothed</vt:lpstr>
      <vt:lpstr>Gal 3:26-27 clothed</vt:lpstr>
      <vt:lpstr>Gal 3:26-27 clothed</vt:lpstr>
      <vt:lpstr>Gal 3:26-27 clothed</vt:lpstr>
      <vt:lpstr>Gal 3:26-27 clothed</vt:lpstr>
      <vt:lpstr>Galatians 3</vt:lpstr>
      <vt:lpstr>Galatians 3</vt:lpstr>
      <vt:lpstr>Galatians 3</vt:lpstr>
      <vt:lpstr>Guardian</vt:lpstr>
      <vt:lpstr>Galatians 3</vt:lpstr>
      <vt:lpstr>Galatians </vt:lpstr>
      <vt:lpstr>Galatians 4</vt:lpstr>
      <vt:lpstr>Galatians 4 (KJV)</vt:lpstr>
      <vt:lpstr>Galatians 4 (KJV)</vt:lpstr>
      <vt:lpstr>Galatians 4 (KJV)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  <vt:lpstr>Galatians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Weldon Beardain</dc:creator>
  <cp:lastModifiedBy>Weldon Beardain</cp:lastModifiedBy>
  <cp:revision>17</cp:revision>
  <dcterms:created xsi:type="dcterms:W3CDTF">2024-09-12T00:44:36Z</dcterms:created>
  <dcterms:modified xsi:type="dcterms:W3CDTF">2025-02-06T02:03:17Z</dcterms:modified>
</cp:coreProperties>
</file>