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385" r:id="rId3"/>
    <p:sldId id="406" r:id="rId4"/>
    <p:sldId id="422" r:id="rId5"/>
    <p:sldId id="388" r:id="rId6"/>
    <p:sldId id="395" r:id="rId7"/>
    <p:sldId id="398" r:id="rId8"/>
    <p:sldId id="399" r:id="rId9"/>
    <p:sldId id="423" r:id="rId10"/>
    <p:sldId id="299" r:id="rId11"/>
    <p:sldId id="277" r:id="rId12"/>
    <p:sldId id="264" r:id="rId13"/>
    <p:sldId id="424" r:id="rId14"/>
    <p:sldId id="282" r:id="rId15"/>
    <p:sldId id="281" r:id="rId16"/>
    <p:sldId id="280" r:id="rId17"/>
    <p:sldId id="283" r:id="rId18"/>
    <p:sldId id="284" r:id="rId19"/>
    <p:sldId id="286" r:id="rId20"/>
    <p:sldId id="287" r:id="rId21"/>
    <p:sldId id="407" r:id="rId22"/>
    <p:sldId id="270" r:id="rId23"/>
    <p:sldId id="412" r:id="rId24"/>
    <p:sldId id="413" r:id="rId25"/>
    <p:sldId id="301" r:id="rId26"/>
    <p:sldId id="408" r:id="rId27"/>
    <p:sldId id="306" r:id="rId28"/>
    <p:sldId id="308" r:id="rId29"/>
    <p:sldId id="309" r:id="rId30"/>
    <p:sldId id="295" r:id="rId31"/>
    <p:sldId id="294" r:id="rId32"/>
    <p:sldId id="296" r:id="rId33"/>
    <p:sldId id="297" r:id="rId34"/>
    <p:sldId id="298" r:id="rId35"/>
    <p:sldId id="409" r:id="rId36"/>
    <p:sldId id="411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FD6449-F82D-4A4D-8A96-72A58BD3EFBD}" v="23" dt="2024-12-22T03:12:16.4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3" autoAdjust="0"/>
    <p:restoredTop sz="94660"/>
  </p:normalViewPr>
  <p:slideViewPr>
    <p:cSldViewPr snapToGrid="0">
      <p:cViewPr varScale="1">
        <p:scale>
          <a:sx n="49" d="100"/>
          <a:sy n="49" d="100"/>
        </p:scale>
        <p:origin x="1722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B5F71-D344-4449-83FE-8ED35D37A93C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1D9A3-0014-4ED9-837C-94109E9D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89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89A5AF-3579-6076-0F1B-41F4D7BD93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CE5D65E-5BBB-17A3-62EC-AA5B9F49BB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CFAED01-7826-0985-5F19-499D1044A4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CC4726-F488-CA59-496C-96F1176778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21D9A3-0014-4ED9-837C-94109E9D67F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517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A8737F-1980-E38B-DC28-4475C2583C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7C7C5B7-9332-A7DE-2D4E-B39CC903E3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53FD7C2-80C4-1FFD-6DB1-A2BFA217D0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E49124-D394-5659-AE50-024D021941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8887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721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C4B68D-7052-7EC1-5B5D-B15C2F700E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4F73086-04CD-5E81-0E5D-6BD6BE4E8BB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A6FEC54-8C81-8E1B-20FF-5536AB7297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F370F4-2326-5CD1-A461-BBFD0AD7A9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4842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2FA5B0-CBBF-6270-E5DF-0AF185CED7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3EACC50-A68A-9067-EB4B-7BC9B9254D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BB3DBBA-15F9-71B6-F07C-8A6F2F6B4B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CDB828-7BBD-589B-A365-0B1379E1D1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0062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982ADF-61C8-2328-C159-DC7FA3902A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1D4488C-9A7F-4112-1618-9E98C432EA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DEBACB5-23E2-0781-CBFF-A3A3F61F73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38F3F7-F146-5CF6-832C-12FECA2A6D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2482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7F565D-5EDA-DD66-18D4-1CC90F20DB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AEADD60-270E-8BA9-63F4-F78EDD1454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73F9B93-B088-A623-2C37-32E06F8073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42923E-9FC0-B10B-EF92-E445D2A1C7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525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D66D67-94D1-8FE9-D376-80E0E120B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E83DF9F-A771-8312-67C6-8A1A0FCAF0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0FB1640-13F2-8B78-2AC1-FA45A0B9B5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F7D1D5-4B45-CE52-58AF-3A5BE490D9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3711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89E731-1FF4-7981-CD59-5F5F043F5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C760132-523F-0C40-B4BB-2B0F01950F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B920D66-8289-F324-8BE8-46A93D5C33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E966DE-4101-F01D-E551-7097996AF5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158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9E9E52-F0C0-D972-58D1-AEE601626F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57E8C05-9F44-5A6C-95C2-F6C3990602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F5AC1D8-B56B-CC8F-B602-D4B192C8D8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8E71E1-FF7A-ED51-FD89-B4A62AED5B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752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0664D1-93D6-F08B-1B44-28CD45B8CE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70CB63-F491-D66E-B7AD-1ABFB98052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56A02E-A68D-0C33-33F2-4CF2BA120C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2D97C-881D-ECD0-6533-742F5AD266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462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2E67A5-DDCA-8869-1CC2-D6BF89B989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A9B871-8579-06A1-B39E-9DF686B316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D0A37D-58C1-3F1C-BF79-1F3A4E6FDD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1BBB94-C966-6A5B-70E2-812287DF8F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21D9A3-0014-4ED9-837C-94109E9D67F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29722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B05674-10B4-7307-C639-7B0D9FFD46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C967E8F-C610-98A3-6241-A8813D76F7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2C8D3FD-BBDE-C1B2-1B88-CF1ED3937D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65E017-E95E-8D80-1C7E-0F30E44963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949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085C57-C385-BE18-0C31-FEFC670F25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55E38E-6B80-EE20-B1B1-55AC450937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40B5E8-0C0A-C2F3-1088-5D73B25166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0570A5-32C7-E539-8352-676326EDE6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396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392C1-D514-D09B-1023-D2A11443B7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B3C2BFD-7EF8-DE83-A606-C5445A38286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B2C871-EFDF-2A83-D88B-01212C7951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EBAAC0-9E1E-3565-557E-F2F7DA9F88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99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CFC07F-43A2-5FBA-BF11-3EA3F77ABE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3D2114B-EBF3-E400-2EF9-94E248164C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45E6174-0880-5DB2-443B-1ABED90651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8CB0F-7EBF-845D-A2E2-4EE9868120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21D9A3-0014-4ED9-837C-94109E9D67F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43111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88041C-E06B-48C0-F3FE-4B2D7B841F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B77EEF6-1350-12C2-E0CD-4E06B4D899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BF09724-1FC6-C770-5306-11157C0A59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633CBB-A142-3583-F2D8-42A10934B8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016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649A0E-AB7D-3237-7C56-C539A32CDA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5E79E8-6033-004E-A441-C312187300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8F7CCC7-C7CB-AC1F-011B-4A65DAF7D3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431A0D-2954-2625-7215-75ED9182C6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736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95FA6-2C5A-43E0-4116-CBED15DDD2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BDCA992-03FD-FE9A-1F20-AB5042BF9A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715946-41EA-0601-213A-A25A17580F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02A0C-FD7C-49F7-A749-DF5CD45192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909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8DC817-E79D-D13E-89FB-78F6D6E411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C39CB0A-D611-841D-BD5C-8A916C9524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0EC2F85-5EB8-765C-A128-FF9B7A9324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4BCEE1-4FDE-7A8E-872C-5B9F7AEC76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6283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2F4D17-BB2D-F284-6003-CB91B5DCA5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59CC32E-0741-6214-8276-368D6116BD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EAA89D9-3E74-C641-95FF-D3C2D41F8D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FB17C4-FE10-841F-853B-B2D60B2682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227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07534B-BE41-3EFC-90B9-701B5092DC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713F962-AA7F-1061-883B-FE7A18C81D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1B0E53A-07A5-63D8-3EDD-F8B6EB56A8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197C47-87EA-C9AF-5BD1-F7725FDE6C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70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5CD313-9603-1B69-A6B2-D04BC7EBCA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FF788DD-28FF-5F95-4731-E080EF4C15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7D82121-A191-CC26-B7A8-E6C26BE83A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553155-E516-FB48-62EB-44D4043CA85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21D9A3-0014-4ED9-837C-94109E9D67F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45615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8DFB01-62C5-4844-3EF6-F89A818E2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7CB97C0-6883-7921-B37C-B565AB3441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1E08026-AD93-C2EE-21CA-F94363D237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629622-EC7C-603E-5437-FA98AA27F3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659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92A558-A383-AB06-E398-BCED002CD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37053-A5AE-B04C-373D-C1C91A67C9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867B042-EE36-C32D-5694-3143ADD033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4041A6-83D6-A1D2-85A7-2568BB12F9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4318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FFC728-CDA0-6F05-0CCF-B29F5C0FA9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FD4F26E-1F0E-4333-ABC8-19F17D094F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08ECCE-A688-1331-14BC-6DCD7C3A18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2C4E5-A9EF-8DB1-1BD9-21CF09E591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67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84D5E4-E3F1-2F49-1CBF-C2361DDE48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1040D46-93E1-B1C1-687F-265D3BD7A7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3B6484D-413C-92B9-AFD4-1E414D11EA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6E011F-8E79-6934-CA50-8D4DB3F789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21D9A3-0014-4ED9-837C-94109E9D67F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5723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4C10C5-302B-E205-EA7B-89437A797B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0F756C0-723F-90D2-56F4-E7725204926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DF61649-5CA2-E8B2-C314-999F60384B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C24A8-6504-958B-F93C-21C597D3FD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21D9A3-0014-4ED9-837C-94109E9D67F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1115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F97E84-E732-D2A1-E58E-0F55662CA7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E943D8F-083E-C2D9-CFF0-CC27BC564B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BC28B96-5387-08C3-7E82-A652D782A9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1C9A09-F51D-7C11-1B09-7C342F4C7F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21D9A3-0014-4ED9-837C-94109E9D67F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5360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9CF6E6-EE3B-018B-5F85-759265057C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B080384-73B3-1C30-10FE-505901F211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EF3B5D-9761-40C3-43B6-3EAA8EAC91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175DF-DED2-EDCF-7B27-6D3C640469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21D9A3-0014-4ED9-837C-94109E9D67F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2394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A55FAE-C5D1-E16F-BFE9-949CCC9595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C763B44-5AD6-050A-0729-85CCFBB996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C9F1B0E-01E7-08CA-10CD-44D824337C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E6EFD6-F072-6080-EC1F-22ADBF2F85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21D9A3-0014-4ED9-837C-94109E9D67F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836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25DD01-6D61-A1AC-F0A9-C71F5809B9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084DBB9-A642-4A54-B6D2-B0F409D964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8688194-BC72-48FB-78E7-EACC47D9C5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7513F-B86F-FD4A-715F-89AF9606CE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1D9A3-0014-4ED9-837C-94109E9D67F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62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7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55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062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64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257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928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218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66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36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6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40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70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72BD74-BE6F-1922-30A5-4BB243402F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73807" y="308183"/>
            <a:ext cx="6251110" cy="3566160"/>
          </a:xfrm>
        </p:spPr>
        <p:txBody>
          <a:bodyPr anchor="b">
            <a:normAutofit/>
          </a:bodyPr>
          <a:lstStyle/>
          <a:p>
            <a:r>
              <a:rPr lang="en-US" dirty="0"/>
              <a:t>Exploring</a:t>
            </a:r>
            <a:br>
              <a:rPr lang="en-US" dirty="0"/>
            </a:br>
            <a:r>
              <a:rPr lang="en-US" dirty="0"/>
              <a:t>Galatia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CE54F590-E9F0-AA14-0811-74189472134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265" r="19367" b="2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464051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21BE2F-3CEE-B12F-19FA-C89061D0A7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A4F58A-8443-EAF5-4548-8A8F614F7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614E41-7B2A-2D90-1972-1BE7FBB57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6700"/>
              <a:t>      Perplexed Galatians 4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267F9117-885E-B097-BA38-2D2751B90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3E413-67AA-4E6E-3988-05D0C7C3F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9305798" cy="4119172"/>
          </a:xfrm>
        </p:spPr>
        <p:txBody>
          <a:bodyPr anchor="t">
            <a:noAutofit/>
          </a:bodyPr>
          <a:lstStyle/>
          <a:p>
            <a:r>
              <a:rPr lang="en-US" sz="4000" b="1" baseline="30000" dirty="0">
                <a:latin typeface="system-ui"/>
              </a:rPr>
              <a:t>1</a:t>
            </a:r>
            <a:r>
              <a:rPr lang="en-US" sz="4000" b="1" i="0" baseline="30000" dirty="0">
                <a:effectLst/>
                <a:latin typeface="system-ui"/>
              </a:rPr>
              <a:t>9 </a:t>
            </a:r>
            <a:r>
              <a:rPr lang="en-US" sz="4000" b="0" i="0" dirty="0">
                <a:effectLst/>
                <a:latin typeface="system-ui"/>
              </a:rPr>
              <a:t>My dear children, for whom I am again in the pains of childbirth until Christ is formed in you, </a:t>
            </a:r>
            <a:r>
              <a:rPr lang="en-US" sz="4000" b="1" i="0" baseline="30000" dirty="0">
                <a:effectLst/>
                <a:latin typeface="system-ui"/>
              </a:rPr>
              <a:t>20 </a:t>
            </a:r>
            <a:r>
              <a:rPr lang="en-US" sz="4000" b="0" i="0" dirty="0">
                <a:effectLst/>
                <a:latin typeface="system-ui"/>
              </a:rPr>
              <a:t>how I wish I could be with you now and change my tone, because I am </a:t>
            </a:r>
            <a:r>
              <a:rPr lang="en-US" sz="4000" b="0" i="0" u="sng" dirty="0">
                <a:effectLst/>
                <a:latin typeface="system-ui"/>
              </a:rPr>
              <a:t>perplexed</a:t>
            </a:r>
            <a:r>
              <a:rPr lang="en-US" sz="4000" b="0" i="0" dirty="0">
                <a:effectLst/>
                <a:latin typeface="system-ui"/>
              </a:rPr>
              <a:t> about you!</a:t>
            </a:r>
            <a:endParaRPr lang="en-US" sz="4000" dirty="0"/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1A1A816D-B9D6-6398-AA7C-8BF12C6A880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9605657" y="3663639"/>
            <a:ext cx="2262825" cy="2352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153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BA3AB88-7085-AC63-F67D-7FF4A1C337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64B892-BB26-5CE1-52CE-B96E4C1BC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134028-57A0-8CA4-BC45-B2AB0654B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6700"/>
              <a:t>      Perplexed Galatians 4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07EC57E2-B8AB-11AF-B1E2-83C0E9BF50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B36AC-5570-E808-D679-57F4C7409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9915398" cy="4119172"/>
          </a:xfrm>
        </p:spPr>
        <p:txBody>
          <a:bodyPr anchor="t">
            <a:noAutofit/>
          </a:bodyPr>
          <a:lstStyle/>
          <a:p>
            <a:r>
              <a:rPr lang="en-US" sz="4000" b="1" baseline="30000" dirty="0">
                <a:latin typeface="system-ui"/>
              </a:rPr>
              <a:t>1</a:t>
            </a:r>
            <a:r>
              <a:rPr lang="en-US" sz="4000" b="1" i="0" baseline="30000" dirty="0">
                <a:effectLst/>
                <a:latin typeface="system-ui"/>
              </a:rPr>
              <a:t>9 </a:t>
            </a:r>
            <a:r>
              <a:rPr lang="en-US" sz="4000" b="0" i="0" dirty="0">
                <a:effectLst/>
                <a:latin typeface="system-ui"/>
              </a:rPr>
              <a:t>My dear children, for whom I am again in the pains of childbirth until Christ is formed in you, </a:t>
            </a:r>
            <a:r>
              <a:rPr lang="en-US" sz="4000" b="1" i="0" baseline="30000" dirty="0">
                <a:effectLst/>
                <a:latin typeface="system-ui"/>
              </a:rPr>
              <a:t>20 </a:t>
            </a:r>
            <a:r>
              <a:rPr lang="en-US" sz="4000" b="0" i="0" dirty="0">
                <a:effectLst/>
                <a:latin typeface="system-ui"/>
              </a:rPr>
              <a:t>how I wish I could be with you now and </a:t>
            </a:r>
            <a:r>
              <a:rPr lang="en-US" sz="4000" b="0" i="0" dirty="0">
                <a:solidFill>
                  <a:schemeClr val="accent5">
                    <a:lumMod val="75000"/>
                  </a:schemeClr>
                </a:solidFill>
                <a:effectLst/>
                <a:latin typeface="system-ui"/>
              </a:rPr>
              <a:t>change my tone, </a:t>
            </a:r>
            <a:r>
              <a:rPr lang="en-US" sz="4000" b="0" i="0" dirty="0">
                <a:effectLst/>
                <a:latin typeface="system-ui"/>
              </a:rPr>
              <a:t>because I am </a:t>
            </a:r>
            <a:r>
              <a:rPr lang="en-US" sz="4000" b="0" i="0" u="sng" dirty="0">
                <a:effectLst/>
                <a:latin typeface="system-ui"/>
              </a:rPr>
              <a:t>perplexed</a:t>
            </a:r>
            <a:r>
              <a:rPr lang="en-US" sz="4000" b="0" i="0" dirty="0">
                <a:effectLst/>
                <a:latin typeface="system-ui"/>
              </a:rPr>
              <a:t> about you!</a:t>
            </a:r>
          </a:p>
          <a:p>
            <a:r>
              <a:rPr lang="en-US" sz="4000" dirty="0">
                <a:solidFill>
                  <a:schemeClr val="accent5">
                    <a:lumMod val="75000"/>
                  </a:schemeClr>
                </a:solidFill>
                <a:latin typeface="system-ui"/>
              </a:rPr>
              <a:t>(Be on alert about Paul’s “tone” in Galatians)</a:t>
            </a:r>
            <a:endParaRPr lang="en-US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8AA88AD4-6BF0-13F5-60FF-30ADD39EE56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343002" y="3663639"/>
            <a:ext cx="2262825" cy="2352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924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AC8984-C703-C59A-1E50-3D50FD029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6700"/>
              <a:t>      Perplexed Galatians 4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205C5-F479-EB90-E0A4-D65B07A01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6"/>
            <a:ext cx="9878291" cy="4119172"/>
          </a:xfrm>
        </p:spPr>
        <p:txBody>
          <a:bodyPr anchor="t">
            <a:noAutofit/>
          </a:bodyPr>
          <a:lstStyle/>
          <a:p>
            <a:r>
              <a:rPr lang="en-US" sz="4000" b="1" i="0" dirty="0">
                <a:effectLst/>
                <a:latin typeface="blbGentium"/>
              </a:rPr>
              <a:t>Perplexed - </a:t>
            </a:r>
            <a:r>
              <a:rPr lang="el-GR" sz="4000" b="1" i="0" dirty="0">
                <a:effectLst/>
                <a:latin typeface="blbGentium"/>
              </a:rPr>
              <a:t>ἀπορέω</a:t>
            </a:r>
            <a:r>
              <a:rPr lang="en-US" sz="5400" b="1" i="0" dirty="0">
                <a:effectLst/>
                <a:latin typeface="blbGentium"/>
              </a:rPr>
              <a:t> </a:t>
            </a:r>
            <a:r>
              <a:rPr lang="en-US" sz="4000" b="1" i="0" dirty="0">
                <a:effectLst/>
                <a:latin typeface="blbGentium"/>
              </a:rPr>
              <a:t> </a:t>
            </a:r>
            <a:r>
              <a:rPr lang="en-US" sz="3200" b="1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ap-or-eh’-o  </a:t>
            </a:r>
            <a:r>
              <a:rPr lang="en-US" sz="4000" b="1" i="0" dirty="0">
                <a:effectLst/>
                <a:latin typeface="blbGentium"/>
              </a:rPr>
              <a:t>G639  (4X)</a:t>
            </a:r>
          </a:p>
          <a:p>
            <a:pPr algn="l">
              <a:buFont typeface="+mj-lt"/>
              <a:buAutoNum type="arabicPeriod"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be without resources, to be in straits, to be left wanting, to be embarrassed, to be in doubt, not to know which way to turn</a:t>
            </a:r>
          </a:p>
          <a:p>
            <a:pPr algn="l">
              <a:buFont typeface="+mj-lt"/>
              <a:buAutoNum type="arabicPeriod"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be at a loss with one's self, be in doubt</a:t>
            </a:r>
          </a:p>
          <a:p>
            <a:pPr algn="l">
              <a:buFont typeface="+mj-lt"/>
              <a:buAutoNum type="arabicPeriod"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not to know how to decide or what to do, to be perplexed</a:t>
            </a:r>
          </a:p>
          <a:p>
            <a:endParaRPr lang="en-US" sz="4000" dirty="0"/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EE96C680-4168-6FBF-F897-F74AEDB32FA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450784" y="191149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272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54FB59E-09EB-1C19-73BA-57ACE944E9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CE3CE21-36C7-FAA7-E01B-DE97AC987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511E58-DEB5-1972-407F-07D2DCA6F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6700" dirty="0"/>
              <a:t>      notes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11735DC3-7BE4-C077-C0E3-E0416A5167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C82E2-121C-1CC4-CD13-AECBAC538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6"/>
            <a:ext cx="9878291" cy="4119172"/>
          </a:xfrm>
        </p:spPr>
        <p:txBody>
          <a:bodyPr anchor="t">
            <a:noAutofit/>
          </a:bodyPr>
          <a:lstStyle/>
          <a:p>
            <a:r>
              <a:rPr lang="en-US" sz="4000" b="1" i="0" dirty="0">
                <a:effectLst/>
                <a:latin typeface="blbGentium"/>
              </a:rPr>
              <a:t>The definition does not reflect what Paul does.   He takes action.   Next slide demarks items that are unlike Paul's response.</a:t>
            </a:r>
            <a:endParaRPr lang="en-US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sz="4000" dirty="0"/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7A88CAA9-7B3F-046B-6AA9-C29A3D88D3C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450784" y="191149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691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439BF63-B8AE-6CBA-0B11-F3B3B092C4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C90D93-8C08-902D-D959-F2F62D089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36E185-58D7-5A04-83B4-91A820278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6700"/>
              <a:t>      Perplexed Galatians 4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CA73F862-9D1E-5C2C-F432-794B0F229B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8209C-9FF3-6606-7E23-8FA7470A2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6"/>
            <a:ext cx="9878291" cy="4119172"/>
          </a:xfrm>
        </p:spPr>
        <p:txBody>
          <a:bodyPr anchor="t">
            <a:noAutofit/>
          </a:bodyPr>
          <a:lstStyle/>
          <a:p>
            <a:r>
              <a:rPr lang="en-US" sz="4000" b="1" i="0" dirty="0">
                <a:effectLst/>
                <a:latin typeface="blbGentium"/>
              </a:rPr>
              <a:t>Perplexed - </a:t>
            </a:r>
            <a:r>
              <a:rPr lang="el-GR" sz="4000" b="1" i="0" dirty="0">
                <a:effectLst/>
                <a:latin typeface="blbGentium"/>
              </a:rPr>
              <a:t>ἀπορέω</a:t>
            </a:r>
            <a:r>
              <a:rPr lang="en-US" sz="5400" b="1" i="0" dirty="0">
                <a:effectLst/>
                <a:latin typeface="blbGentium"/>
              </a:rPr>
              <a:t> </a:t>
            </a:r>
            <a:r>
              <a:rPr lang="en-US" sz="4000" b="1" i="0" dirty="0">
                <a:effectLst/>
                <a:latin typeface="blbGentium"/>
              </a:rPr>
              <a:t> </a:t>
            </a:r>
            <a:r>
              <a:rPr lang="en-US" sz="3200" b="1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ap-or-eh’-o  </a:t>
            </a:r>
            <a:r>
              <a:rPr lang="en-US" sz="4000" b="1" i="0" dirty="0">
                <a:effectLst/>
                <a:latin typeface="blbGentium"/>
              </a:rPr>
              <a:t>G639 </a:t>
            </a:r>
          </a:p>
          <a:p>
            <a:pPr algn="l">
              <a:buFont typeface="+mj-lt"/>
              <a:buAutoNum type="arabicPeriod"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be without resources, to be in straits, to be left wanting, to be embarrassed, to be in doubt, </a:t>
            </a:r>
            <a:r>
              <a:rPr lang="en-US" sz="32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not to know which way to turn</a:t>
            </a:r>
          </a:p>
          <a:p>
            <a:pPr algn="l">
              <a:buFont typeface="+mj-lt"/>
              <a:buAutoNum type="arabicPeriod"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be at a loss with </a:t>
            </a:r>
            <a:r>
              <a:rPr lang="en-US" sz="3200" b="0" i="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one's self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be in doubt</a:t>
            </a:r>
          </a:p>
          <a:p>
            <a:pPr algn="l">
              <a:buFont typeface="+mj-lt"/>
              <a:buAutoNum type="arabicPeriod"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not to know how to decide or what to do, to be perplexed      (Paul was decisive in what to do)</a:t>
            </a:r>
          </a:p>
          <a:p>
            <a:endParaRPr lang="en-US" sz="4000" dirty="0"/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F10E2A10-2875-013B-82C4-5E0A62A604E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450784" y="191149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653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5E6525E-1063-B60E-D6F4-6A79030D85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C80A415-21D4-FD90-6DDB-2E6D721DF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1EED3C-4568-34B7-3725-6C89EB1D1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6700"/>
              <a:t>      Perplexed Galatians 4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99C5D67-951F-80C4-6ECC-57E81FEC4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73791-C7EC-036C-0C3E-913B8A7E6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6"/>
            <a:ext cx="9878291" cy="4119172"/>
          </a:xfrm>
        </p:spPr>
        <p:txBody>
          <a:bodyPr anchor="t">
            <a:noAutofit/>
          </a:bodyPr>
          <a:lstStyle/>
          <a:p>
            <a:r>
              <a:rPr lang="en-US" sz="4000" b="1" i="0" dirty="0">
                <a:effectLst/>
                <a:latin typeface="blbGentium"/>
              </a:rPr>
              <a:t>Perplexed - </a:t>
            </a:r>
            <a:r>
              <a:rPr lang="el-GR" sz="4000" b="1" i="0" dirty="0">
                <a:effectLst/>
                <a:latin typeface="blbGentium"/>
              </a:rPr>
              <a:t>ἀπορέω</a:t>
            </a:r>
            <a:r>
              <a:rPr lang="en-US" sz="5400" b="1" i="0" dirty="0">
                <a:effectLst/>
                <a:latin typeface="blbGentium"/>
              </a:rPr>
              <a:t> </a:t>
            </a:r>
            <a:r>
              <a:rPr lang="en-US" sz="4000" b="1" i="0" dirty="0">
                <a:effectLst/>
                <a:latin typeface="blbGentium"/>
              </a:rPr>
              <a:t> </a:t>
            </a:r>
            <a:r>
              <a:rPr lang="en-US" sz="3200" b="1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ap-or-eh’-o  </a:t>
            </a:r>
            <a:r>
              <a:rPr lang="en-US" sz="4000" b="1" i="0" dirty="0">
                <a:effectLst/>
                <a:latin typeface="blbGentium"/>
              </a:rPr>
              <a:t>G639 </a:t>
            </a:r>
          </a:p>
          <a:p>
            <a:pPr algn="l">
              <a:buFont typeface="+mj-lt"/>
              <a:buAutoNum type="arabicPeriod"/>
            </a:pP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Paul has a determination to correct the issues in Galatia.    As with many churches when Paul sees an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</a:rPr>
              <a:t>issue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he addresses the 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</a:rPr>
              <a:t>issue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endParaRPr lang="en-US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sz="4000" dirty="0"/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17F11C0B-45DD-D520-D59D-7B75330DA26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450784" y="191149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873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B6A9F99-BF67-720B-8F9E-2878C4782D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04A67F-0141-3176-0D64-77E2FED8E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0878C2-5303-8B6B-C642-81F4A78BB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6700" dirty="0"/>
              <a:t>Fear Galatians 4:11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823B181-55D0-39BD-5FA2-DEAA15E88C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6EE06-6A70-5FB8-E6DF-2658F1296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6"/>
            <a:ext cx="9878291" cy="4119172"/>
          </a:xfrm>
        </p:spPr>
        <p:txBody>
          <a:bodyPr anchor="t">
            <a:noAutofit/>
          </a:bodyPr>
          <a:lstStyle/>
          <a:p>
            <a:r>
              <a:rPr lang="en-US" sz="4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Do you wish to be enslaved by them all over again? </a:t>
            </a:r>
            <a:r>
              <a:rPr lang="en-US" sz="4000" b="1" i="0" baseline="300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10 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You are observing special days and months and seasons and years! </a:t>
            </a:r>
            <a:r>
              <a:rPr lang="en-US" sz="4000" b="1" i="0" baseline="300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11 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 </a:t>
            </a:r>
            <a:r>
              <a:rPr lang="en-US" sz="4000" b="1" i="0" dirty="0">
                <a:solidFill>
                  <a:srgbClr val="7030A0"/>
                </a:solidFill>
                <a:effectLst/>
                <a:latin typeface="Aptos" panose="020B0004020202020204" pitchFamily="34" charset="0"/>
              </a:rPr>
              <a:t>fear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for you, that somehow I have wasted my efforts on you.</a:t>
            </a:r>
            <a:endParaRPr lang="en-US" sz="4000" dirty="0">
              <a:latin typeface="Aptos" panose="020B0004020202020204" pitchFamily="34" charset="0"/>
            </a:endParaRPr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CB1B5BD0-073B-0F43-F47B-B9B7CAA466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450784" y="191149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642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AC2A810-A217-EEAB-90F7-1A78EF15F7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3017E22-8842-D440-C64C-0B05EDCD9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D8D36D-C4B5-C718-6867-E5CAFFD14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6700" dirty="0"/>
              <a:t>Fear Galatians 4:11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8498151B-61B0-5AC6-1003-9800B2FF2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A192F-1BB0-4D6A-9470-F342F696E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6"/>
            <a:ext cx="9878291" cy="4119172"/>
          </a:xfrm>
        </p:spPr>
        <p:txBody>
          <a:bodyPr anchor="t">
            <a:noAutofit/>
          </a:bodyPr>
          <a:lstStyle/>
          <a:p>
            <a:r>
              <a:rPr lang="en-US" sz="4000" b="1" i="0" dirty="0">
                <a:effectLst/>
                <a:latin typeface="blbGentium"/>
              </a:rPr>
              <a:t>fear - </a:t>
            </a:r>
            <a:r>
              <a:rPr lang="el-GR" sz="4000" b="1" i="0" dirty="0">
                <a:effectLst/>
                <a:latin typeface="blbGentium"/>
              </a:rPr>
              <a:t>φοβέω</a:t>
            </a:r>
            <a:r>
              <a:rPr lang="en-US" sz="5400" b="1" i="0" dirty="0">
                <a:effectLst/>
                <a:latin typeface="blbGentium"/>
              </a:rPr>
              <a:t> </a:t>
            </a:r>
            <a:r>
              <a:rPr lang="en-US" sz="4000" b="1" i="0" dirty="0">
                <a:effectLst/>
                <a:latin typeface="blbGentium"/>
              </a:rPr>
              <a:t> </a:t>
            </a:r>
            <a:r>
              <a:rPr lang="en-US" sz="3600" b="1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fob-eh’-o </a:t>
            </a:r>
            <a:r>
              <a:rPr lang="en-US" sz="4000" b="1" i="0" dirty="0">
                <a:effectLst/>
                <a:latin typeface="blbGentium"/>
              </a:rPr>
              <a:t>G5399  (93 X)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put to flight, to flee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fear, be afraid</a:t>
            </a:r>
          </a:p>
          <a:p>
            <a:pPr marL="742950" lvl="1" indent="-285750" algn="l">
              <a:spcBef>
                <a:spcPts val="300"/>
              </a:spcBef>
              <a:buFont typeface="+mj-lt"/>
              <a:buAutoNum type="arabicPeriod"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be struck with fear, </a:t>
            </a:r>
            <a:r>
              <a:rPr lang="en-US" sz="32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be seized with alarm</a:t>
            </a:r>
          </a:p>
          <a:p>
            <a:pPr marL="1143000" lvl="2" indent="-228600" algn="l">
              <a:spcBef>
                <a:spcPts val="300"/>
              </a:spcBef>
              <a:buFont typeface="+mj-lt"/>
              <a:buAutoNum type="arabicPeriod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 those startled by strange sights or occurrences</a:t>
            </a:r>
          </a:p>
          <a:p>
            <a:pPr marL="1143000" lvl="2" indent="-228600" algn="l">
              <a:spcBef>
                <a:spcPts val="300"/>
              </a:spcBef>
              <a:buFont typeface="+mj-lt"/>
              <a:buAutoNum type="arabicPeriod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 those struck with amazement</a:t>
            </a:r>
          </a:p>
          <a:p>
            <a:pPr marL="742950" lvl="1" indent="-285750" algn="l">
              <a:spcBef>
                <a:spcPts val="300"/>
              </a:spcBef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fear, be afraid of one</a:t>
            </a:r>
          </a:p>
          <a:p>
            <a:pPr marL="742950" lvl="1" indent="-285750" algn="l">
              <a:spcBef>
                <a:spcPts val="300"/>
              </a:spcBef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fear (i.e. hesitate) to do something (for fear of harm)</a:t>
            </a:r>
          </a:p>
          <a:p>
            <a:endParaRPr lang="en-US" sz="4000" dirty="0"/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4E2A4EC9-C87E-856B-8180-5C0D807E015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450784" y="191149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004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C261CEB-C4CC-44FB-520D-0F2CFB2C76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67207E-4AEA-D292-3E4F-EA359F10C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7154D2-54E6-039E-A6DE-0DDF8B9E8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6700" dirty="0"/>
              <a:t>Fear Galatians 4:11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C92810AA-17C5-340E-8DA4-DF7068890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25557-4252-30D7-B3C2-073A29B0E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6"/>
            <a:ext cx="9878291" cy="4119172"/>
          </a:xfrm>
        </p:spPr>
        <p:txBody>
          <a:bodyPr anchor="t">
            <a:noAutofit/>
          </a:bodyPr>
          <a:lstStyle/>
          <a:p>
            <a:r>
              <a:rPr lang="en-US" sz="4000" dirty="0">
                <a:latin typeface="Aptos" panose="020B0004020202020204" pitchFamily="34" charset="0"/>
              </a:rPr>
              <a:t>Paul had a genuine fear for the churches in Galatia based on their direction and failure to have the saving faith in Christ .</a:t>
            </a:r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6359B579-49F3-0B34-BB7E-49884A811F5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450784" y="191149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430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FE29B81-B713-506F-92D6-DA26577794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D2D14B0-EEA3-D7A7-AAF3-36B197A9E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319641-C00C-74D5-DC6C-E6D3ACA58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dirty="0"/>
              <a:t>Astonished / Amazed Galatians 1:6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17C995EB-B9DF-D607-AC42-2B225D7694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50E28-77DF-B3C2-2CFB-5CE220425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6"/>
            <a:ext cx="9878291" cy="4119172"/>
          </a:xfrm>
        </p:spPr>
        <p:txBody>
          <a:bodyPr anchor="t">
            <a:noAutofit/>
          </a:bodyPr>
          <a:lstStyle/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6 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 am </a:t>
            </a:r>
            <a:r>
              <a:rPr lang="en-US" sz="3600" b="1" i="0" u="sng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astonished 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that you are so quickly deserting the one who called you to live in the grace of Christ and are turning to a different gospel—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7 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which is really no gospel at all. Evidently some people are throwing you into confusion and are trying to pervert the gospel of Christ.</a:t>
            </a:r>
            <a:endParaRPr lang="en-US" sz="3600" dirty="0">
              <a:latin typeface="Aptos" panose="020B0004020202020204" pitchFamily="34" charset="0"/>
            </a:endParaRPr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E87188BC-C7AF-A45B-B293-C2FCB0608B5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450784" y="191149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843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CE26988-93A6-2FFC-4ED4-10DE1F4078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E27ECED-AF80-D7B5-127D-61D26D6A0B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AF5256-C98A-1891-2908-7695B440B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      Acts 13 </a:t>
            </a:r>
            <a:r>
              <a:rPr lang="en-US" sz="5400" b="1" i="0" dirty="0">
                <a:solidFill>
                  <a:srgbClr val="000000"/>
                </a:solidFill>
                <a:effectLst/>
                <a:latin typeface="Modern Love" panose="04090805081005020601" pitchFamily="82" charset="0"/>
              </a:rPr>
              <a:t>Pisidian Antioch</a:t>
            </a:r>
            <a:endParaRPr lang="en-US" sz="5400" dirty="0">
              <a:latin typeface="Modern Love" panose="04090805081005020601" pitchFamily="82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4FD7D953-B560-A205-6A07-D273B09DC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4BB2E663-DFD0-5ED7-E6AF-0C58E71B6E7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113579" y="2352245"/>
            <a:ext cx="1918753" cy="1994435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55B8F9-B005-30A3-5E53-D87A1752C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2058293"/>
            <a:ext cx="10880188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80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marL="0" indent="0" algn="ctr">
              <a:buNone/>
            </a:pPr>
            <a:r>
              <a:rPr lang="en-US" sz="8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The Gospel</a:t>
            </a:r>
          </a:p>
          <a:p>
            <a:endParaRPr lang="en-US" sz="2800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33273098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C5E586-C085-C177-1CEC-B490DC69B9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C8030-029C-BE67-120C-B9378C54C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6700" dirty="0" err="1"/>
              <a:t>Astonised</a:t>
            </a:r>
            <a:r>
              <a:rPr lang="en-US" sz="6700" dirty="0"/>
              <a:t> Galatians 1:6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C59B4-6FCB-4867-9FE1-9F41E220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18" y="2071316"/>
            <a:ext cx="11531598" cy="4119172"/>
          </a:xfrm>
        </p:spPr>
        <p:txBody>
          <a:bodyPr anchor="t">
            <a:noAutofit/>
          </a:bodyPr>
          <a:lstStyle/>
          <a:p>
            <a:r>
              <a:rPr lang="en-US" sz="4000" b="1" i="0" dirty="0">
                <a:effectLst/>
                <a:latin typeface="blbGentium"/>
              </a:rPr>
              <a:t>Astonished  - </a:t>
            </a:r>
            <a:r>
              <a:rPr lang="el-GR" sz="4000" b="1" i="0" dirty="0">
                <a:solidFill>
                  <a:srgbClr val="627B9F"/>
                </a:solidFill>
                <a:effectLst/>
                <a:latin typeface="blbGentium"/>
              </a:rPr>
              <a:t>θαυμάζω</a:t>
            </a:r>
            <a:r>
              <a:rPr lang="en-US" sz="4000" b="1" i="0" dirty="0">
                <a:effectLst/>
                <a:latin typeface="blbGentium"/>
              </a:rPr>
              <a:t>  </a:t>
            </a:r>
            <a:r>
              <a:rPr lang="en-US" sz="4000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thou-mad’-zo </a:t>
            </a:r>
            <a:r>
              <a:rPr lang="en-US" sz="4000" b="1" i="0" dirty="0">
                <a:effectLst/>
                <a:latin typeface="blbGentium"/>
              </a:rPr>
              <a:t>G2296 (44X) 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wonder, wonder at, marvel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be wondered at, to be had in admiration</a:t>
            </a:r>
          </a:p>
          <a:p>
            <a:endParaRPr lang="en-US" sz="4000" dirty="0"/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8812F087-C8C6-ECF3-A133-1E3EDB8336E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176894" y="4130902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865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2848F49-BF18-C878-39ED-A73F7E6825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D525805-C489-C20A-03E5-7FC30D541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58D19C-D07E-6EA6-7AD3-AF5A63083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dirty="0"/>
              <a:t>Astonished / Amazed Galatians 1:6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699377D9-3520-7B1E-175E-38D2F9CFB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88E9E-0857-5E42-B618-E8BAC5242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6"/>
            <a:ext cx="9878291" cy="4119172"/>
          </a:xfrm>
        </p:spPr>
        <p:txBody>
          <a:bodyPr anchor="t">
            <a:noAutofit/>
          </a:bodyPr>
          <a:lstStyle/>
          <a:p>
            <a:r>
              <a:rPr lang="en-US" sz="3600" b="1" i="0" dirty="0">
                <a:effectLst/>
                <a:latin typeface="blbGentium"/>
              </a:rPr>
              <a:t>Astonished  in a good way.. </a:t>
            </a:r>
          </a:p>
          <a:p>
            <a:r>
              <a:rPr lang="en-US" sz="3600" b="1" dirty="0">
                <a:latin typeface="blbGentium"/>
              </a:rPr>
              <a:t>The gospels use </a:t>
            </a:r>
            <a:r>
              <a:rPr lang="en-US" sz="3600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thou-mad’-zo as amazed… </a:t>
            </a:r>
            <a:endParaRPr lang="en-US" sz="3600" b="1" dirty="0">
              <a:latin typeface="blbGentium"/>
            </a:endParaRPr>
          </a:p>
          <a:p>
            <a:endParaRPr lang="en-US" sz="3600" b="1" i="0" dirty="0">
              <a:effectLst/>
              <a:latin typeface="blbGentium"/>
            </a:endParaRPr>
          </a:p>
          <a:p>
            <a:r>
              <a:rPr lang="en-US" sz="3600" b="1" i="0" dirty="0">
                <a:effectLst/>
                <a:latin typeface="blbGentium"/>
              </a:rPr>
              <a:t> Astonished  in a bad way.. Gal 1:6 is an isolated case where </a:t>
            </a:r>
            <a:r>
              <a:rPr lang="en-US" sz="3600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thou-mad’-zo is used in a bad way.</a:t>
            </a:r>
            <a:endParaRPr lang="en-US" sz="3600" b="1" i="0" dirty="0">
              <a:effectLst/>
              <a:latin typeface="blbGentium"/>
            </a:endParaRPr>
          </a:p>
          <a:p>
            <a:endParaRPr lang="en-US" sz="3600" dirty="0">
              <a:latin typeface="Aptos" panose="020B0004020202020204" pitchFamily="34" charset="0"/>
            </a:endParaRPr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524DA722-A509-5AC3-7F04-5423FCE1CC9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450784" y="191149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28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7A8092E-2258-EAA0-0765-17412936DE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7BC1D83-DBBD-FB45-BB7B-D61F07F7A2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E03D6E-57D6-8E61-4CDC-2C4B75F50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dirty="0"/>
              <a:t>      </a:t>
            </a:r>
            <a:r>
              <a:rPr lang="en-US" dirty="0" err="1"/>
              <a:t>Pauls</a:t>
            </a:r>
            <a:r>
              <a:rPr lang="en-US" dirty="0"/>
              <a:t> viewpoint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ABA91D5F-4405-EF9C-A8C3-3733AB507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6D8F3-445E-A0B0-B76A-5A1EE196C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9305798" cy="4119172"/>
          </a:xfrm>
        </p:spPr>
        <p:txBody>
          <a:bodyPr anchor="t">
            <a:noAutofit/>
          </a:bodyPr>
          <a:lstStyle/>
          <a:p>
            <a:r>
              <a:rPr lang="en-US" sz="4400" b="0" i="0" dirty="0">
                <a:effectLst/>
                <a:latin typeface="system-ui"/>
              </a:rPr>
              <a:t>I am perplexed about you.</a:t>
            </a:r>
          </a:p>
          <a:p>
            <a:r>
              <a:rPr lang="en-US" sz="4400" dirty="0">
                <a:latin typeface="system-ui"/>
              </a:rPr>
              <a:t>I am afraid for you</a:t>
            </a:r>
          </a:p>
          <a:p>
            <a:r>
              <a:rPr lang="en-US" sz="4400" dirty="0">
                <a:latin typeface="system-ui"/>
              </a:rPr>
              <a:t>I am astonished by you</a:t>
            </a:r>
            <a:endParaRPr lang="en-US" sz="4400" b="0" i="0" dirty="0">
              <a:effectLst/>
              <a:latin typeface="system-ui"/>
            </a:endParaRPr>
          </a:p>
          <a:p>
            <a:pPr algn="ctr"/>
            <a:endParaRPr lang="en-US" sz="8800" dirty="0"/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AC629D10-D284-64F1-694A-7B9F449B90E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9605657" y="3663639"/>
            <a:ext cx="2262825" cy="2352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1569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77B1F12-0AEB-E706-45E0-773A4B9DD2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BC442B0-FE98-ADD8-CE4F-42955DB8C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E39D5E-6903-DAB6-1241-4A228A068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4800" dirty="0"/>
              <a:t>Galatians 1 The Gospel </a:t>
            </a:r>
            <a:endParaRPr lang="en-US" dirty="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B2B76644-C139-5970-A642-A157D9743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25178-12F1-9291-ECFE-437CD6BB2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9305798" cy="4119172"/>
          </a:xfrm>
        </p:spPr>
        <p:txBody>
          <a:bodyPr anchor="t">
            <a:noAutofit/>
          </a:bodyPr>
          <a:lstStyle/>
          <a:p>
            <a:pPr algn="l"/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1 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Paul, an apostle—sent not from men nor by a man, </a:t>
            </a:r>
            <a:r>
              <a:rPr lang="en-US" sz="3600" b="0" i="0" dirty="0">
                <a:solidFill>
                  <a:srgbClr val="7030A0"/>
                </a:solidFill>
                <a:effectLst/>
                <a:latin typeface="system-ui"/>
              </a:rPr>
              <a:t>but by Jesus Christ and God the Father, who raised him from the dead . . .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en-US" sz="3600" b="0" i="0" dirty="0">
                <a:solidFill>
                  <a:srgbClr val="7030A0"/>
                </a:solidFill>
                <a:effectLst/>
                <a:latin typeface="system-ui"/>
              </a:rPr>
              <a:t>who gave himself for our sins to rescue us from the present evil age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, according to the will of our God and Father,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to whom be glory for ever and ever. Amen.</a:t>
            </a:r>
            <a:endParaRPr lang="en-US" sz="3600" dirty="0"/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1E298A53-E2B0-8C60-1E00-926924A99EB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9605657" y="3663639"/>
            <a:ext cx="2262825" cy="2352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3738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8B8B72B-A7A7-B68F-18CA-CA5734DBC1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2EFAAA2-5EEF-E147-A56C-F94585BC3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48072C-BDB7-4972-239B-1C144BAED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      Exploring Churches in Galatia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63F6F572-6968-BC45-3AC7-F8ED6CBD3B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57025ACC-697C-C6CF-C380-599F74F72AD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561319" y="4432008"/>
            <a:ext cx="1918753" cy="1994435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45845C-3593-A3D3-E9CD-5F1591967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0" dirty="0">
                <a:solidFill>
                  <a:srgbClr val="000000"/>
                </a:solidFill>
                <a:effectLst/>
                <a:latin typeface="system-ui"/>
              </a:rPr>
              <a:t>In Pisidian Antioch Acts 13</a:t>
            </a:r>
          </a:p>
          <a:p>
            <a:pPr algn="l"/>
            <a:r>
              <a:rPr lang="en-US" sz="3600" b="1" i="0" baseline="300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39 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Through him </a:t>
            </a:r>
            <a:r>
              <a:rPr lang="en-US" sz="3600" b="0" i="0" u="sng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everyone who believes is set free from every sin, a justification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you were not able to obtain under the 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law of Moses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0269566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E11FF52-518C-F020-8B0B-3427B6EDF5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B5AF31-1EF5-3436-7619-43A533694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684D82-B0F2-D3A1-5430-EB5F27754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      A  Pauline  tradition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1C8058FF-D698-7EC6-4EFB-780F6D12CA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5C34B-482D-2EF8-3912-3605C52C5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9305798" cy="4119172"/>
          </a:xfrm>
        </p:spPr>
        <p:txBody>
          <a:bodyPr anchor="t">
            <a:no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 Paul writes 13 letters he is routinely </a:t>
            </a:r>
            <a:r>
              <a:rPr lang="en-US" sz="3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thankful for having been associated with or knowing  the recipients.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32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 Example:</a:t>
            </a:r>
            <a:br>
              <a:rPr lang="en-US" sz="32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5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r>
              <a:rPr lang="en-US" sz="40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system-ui"/>
              </a:rPr>
              <a:t>I thank my God every time I remember you.   Philippians 1:3</a:t>
            </a:r>
            <a:endParaRPr lang="en-US" sz="54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1CCBE84C-7507-80B0-75D3-175BC7B77BB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270199" y="4468090"/>
            <a:ext cx="1918753" cy="1994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978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78F9789-EF45-1971-7179-F17883729E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00066C7-A333-EDD9-1E75-B06389BC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631D37-9BAE-B8ED-A315-B73C6C1E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      A  Pauline  tradition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56CC3D06-F3BF-15AB-16BE-E23DF23E60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A77C3-770D-0472-C345-1E53F9F9D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56" y="1995607"/>
            <a:ext cx="9305798" cy="4119172"/>
          </a:xfrm>
        </p:spPr>
        <p:txBody>
          <a:bodyPr anchor="t">
            <a:no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br>
              <a:rPr lang="en-US" sz="32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5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r>
              <a:rPr lang="en-US" sz="40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system-ui"/>
              </a:rPr>
              <a:t>I thank my God every time I remember you.   Philippians 1:3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4000" dirty="0">
              <a:solidFill>
                <a:srgbClr val="000000"/>
              </a:solidFill>
              <a:latin typeface="system-ui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solidFill>
                  <a:srgbClr val="000000"/>
                </a:solidFill>
                <a:latin typeface="system-ui"/>
              </a:rPr>
              <a:t>No thanks in Galatians</a:t>
            </a:r>
            <a:endParaRPr lang="en-US" sz="40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54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55C6C0F8-4BC9-13AD-BB3F-4FEE730E1DF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270199" y="4468090"/>
            <a:ext cx="1918753" cy="1994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4069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570FE75-43C3-2F61-9872-90EE2CBC9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242186"/>
              </p:ext>
            </p:extLst>
          </p:nvPr>
        </p:nvGraphicFramePr>
        <p:xfrm>
          <a:off x="1" y="193431"/>
          <a:ext cx="12191999" cy="6471138"/>
        </p:xfrm>
        <a:graphic>
          <a:graphicData uri="http://schemas.openxmlformats.org/drawingml/2006/table">
            <a:tbl>
              <a:tblPr/>
              <a:tblGrid>
                <a:gridCol w="3074745">
                  <a:extLst>
                    <a:ext uri="{9D8B030D-6E8A-4147-A177-3AD203B41FA5}">
                      <a16:colId xmlns:a16="http://schemas.microsoft.com/office/drawing/2014/main" val="3988835640"/>
                    </a:ext>
                  </a:extLst>
                </a:gridCol>
                <a:gridCol w="1775395">
                  <a:extLst>
                    <a:ext uri="{9D8B030D-6E8A-4147-A177-3AD203B41FA5}">
                      <a16:colId xmlns:a16="http://schemas.microsoft.com/office/drawing/2014/main" val="3871609685"/>
                    </a:ext>
                  </a:extLst>
                </a:gridCol>
                <a:gridCol w="1748697">
                  <a:extLst>
                    <a:ext uri="{9D8B030D-6E8A-4147-A177-3AD203B41FA5}">
                      <a16:colId xmlns:a16="http://schemas.microsoft.com/office/drawing/2014/main" val="1106159413"/>
                    </a:ext>
                  </a:extLst>
                </a:gridCol>
                <a:gridCol w="1468372">
                  <a:extLst>
                    <a:ext uri="{9D8B030D-6E8A-4147-A177-3AD203B41FA5}">
                      <a16:colId xmlns:a16="http://schemas.microsoft.com/office/drawing/2014/main" val="879217201"/>
                    </a:ext>
                  </a:extLst>
                </a:gridCol>
                <a:gridCol w="1508419">
                  <a:extLst>
                    <a:ext uri="{9D8B030D-6E8A-4147-A177-3AD203B41FA5}">
                      <a16:colId xmlns:a16="http://schemas.microsoft.com/office/drawing/2014/main" val="3387454510"/>
                    </a:ext>
                  </a:extLst>
                </a:gridCol>
                <a:gridCol w="1401627">
                  <a:extLst>
                    <a:ext uri="{9D8B030D-6E8A-4147-A177-3AD203B41FA5}">
                      <a16:colId xmlns:a16="http://schemas.microsoft.com/office/drawing/2014/main" val="1238562920"/>
                    </a:ext>
                  </a:extLst>
                </a:gridCol>
                <a:gridCol w="1214744">
                  <a:extLst>
                    <a:ext uri="{9D8B030D-6E8A-4147-A177-3AD203B41FA5}">
                      <a16:colId xmlns:a16="http://schemas.microsoft.com/office/drawing/2014/main" val="3345981873"/>
                    </a:ext>
                  </a:extLst>
                </a:gridCol>
              </a:tblGrid>
              <a:tr h="13001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Epistle</a:t>
                      </a:r>
                    </a:p>
                  </a:txBody>
                  <a:tcPr marL="5944" marR="5944" marT="594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To</a:t>
                      </a:r>
                    </a:p>
                  </a:txBody>
                  <a:tcPr marL="5944" marR="5944" marT="5944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From</a:t>
                      </a:r>
                    </a:p>
                  </a:txBody>
                  <a:tcPr marL="5944" marR="5944" marT="5944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"Apostle"</a:t>
                      </a:r>
                    </a:p>
                  </a:txBody>
                  <a:tcPr marL="5944" marR="5944" marT="5944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"Servant"</a:t>
                      </a:r>
                    </a:p>
                  </a:txBody>
                  <a:tcPr marL="5944" marR="5944" marT="5944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Grace and Peace</a:t>
                      </a:r>
                    </a:p>
                  </a:txBody>
                  <a:tcPr marL="5944" marR="5944" marT="5944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Gives Thanks</a:t>
                      </a:r>
                    </a:p>
                  </a:txBody>
                  <a:tcPr marL="5944" marR="5944" marT="5944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670528"/>
                  </a:ext>
                </a:extLst>
              </a:tr>
              <a:tr h="856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Romans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all in Rome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Paul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v1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v1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v7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v8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727997"/>
                  </a:ext>
                </a:extLst>
              </a:tr>
              <a:tr h="8687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1 Corinthians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church in Corinth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Paul &amp; Sosthenes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v1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x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v3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v4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374836"/>
                  </a:ext>
                </a:extLst>
              </a:tr>
              <a:tr h="8687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2 Corinthians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church in Corinth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Paul &amp; Timothy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v1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x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v2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0" b="0" i="0" u="none" strike="noStrike" dirty="0">
                          <a:solidFill>
                            <a:srgbClr val="FF0000"/>
                          </a:solidFill>
                          <a:effectLst/>
                          <a:latin typeface="Aptos Display" panose="020B0004020202020204" pitchFamily="34" charset="0"/>
                        </a:rPr>
                        <a:t>x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871071"/>
                  </a:ext>
                </a:extLst>
              </a:tr>
              <a:tr h="1300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Galatians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churches in Galatia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Paul &amp; brothers &amp; sisters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v1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x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v3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400" b="0" i="0" u="none" strike="noStrike" dirty="0">
                          <a:solidFill>
                            <a:srgbClr val="FF0000"/>
                          </a:solidFill>
                          <a:effectLst/>
                          <a:latin typeface="Aptos Display" panose="020B0004020202020204" pitchFamily="34" charset="0"/>
                        </a:rPr>
                        <a:t>x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035081"/>
                  </a:ext>
                </a:extLst>
              </a:tr>
              <a:tr h="12764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Ephesians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holy people in Ephesus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Paul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v1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x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v2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v16</a:t>
                      </a:r>
                    </a:p>
                  </a:txBody>
                  <a:tcPr marL="5944" marR="5944" marT="59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111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9230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95DC7F5-EDC4-7974-9F35-3036CA3AEC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259476"/>
              </p:ext>
            </p:extLst>
          </p:nvPr>
        </p:nvGraphicFramePr>
        <p:xfrm>
          <a:off x="0" y="244224"/>
          <a:ext cx="12192000" cy="6369552"/>
        </p:xfrm>
        <a:graphic>
          <a:graphicData uri="http://schemas.openxmlformats.org/drawingml/2006/table">
            <a:tbl>
              <a:tblPr/>
              <a:tblGrid>
                <a:gridCol w="2608521">
                  <a:extLst>
                    <a:ext uri="{9D8B030D-6E8A-4147-A177-3AD203B41FA5}">
                      <a16:colId xmlns:a16="http://schemas.microsoft.com/office/drawing/2014/main" val="3554226720"/>
                    </a:ext>
                  </a:extLst>
                </a:gridCol>
                <a:gridCol w="2580968">
                  <a:extLst>
                    <a:ext uri="{9D8B030D-6E8A-4147-A177-3AD203B41FA5}">
                      <a16:colId xmlns:a16="http://schemas.microsoft.com/office/drawing/2014/main" val="2178171488"/>
                    </a:ext>
                  </a:extLst>
                </a:gridCol>
                <a:gridCol w="1358985">
                  <a:extLst>
                    <a:ext uri="{9D8B030D-6E8A-4147-A177-3AD203B41FA5}">
                      <a16:colId xmlns:a16="http://schemas.microsoft.com/office/drawing/2014/main" val="1275035418"/>
                    </a:ext>
                  </a:extLst>
                </a:gridCol>
                <a:gridCol w="1395992">
                  <a:extLst>
                    <a:ext uri="{9D8B030D-6E8A-4147-A177-3AD203B41FA5}">
                      <a16:colId xmlns:a16="http://schemas.microsoft.com/office/drawing/2014/main" val="58185765"/>
                    </a:ext>
                  </a:extLst>
                </a:gridCol>
                <a:gridCol w="1434064">
                  <a:extLst>
                    <a:ext uri="{9D8B030D-6E8A-4147-A177-3AD203B41FA5}">
                      <a16:colId xmlns:a16="http://schemas.microsoft.com/office/drawing/2014/main" val="3852169078"/>
                    </a:ext>
                  </a:extLst>
                </a:gridCol>
                <a:gridCol w="1332537">
                  <a:extLst>
                    <a:ext uri="{9D8B030D-6E8A-4147-A177-3AD203B41FA5}">
                      <a16:colId xmlns:a16="http://schemas.microsoft.com/office/drawing/2014/main" val="1117806399"/>
                    </a:ext>
                  </a:extLst>
                </a:gridCol>
                <a:gridCol w="1480933">
                  <a:extLst>
                    <a:ext uri="{9D8B030D-6E8A-4147-A177-3AD203B41FA5}">
                      <a16:colId xmlns:a16="http://schemas.microsoft.com/office/drawing/2014/main" val="1902273671"/>
                    </a:ext>
                  </a:extLst>
                </a:gridCol>
              </a:tblGrid>
              <a:tr h="1091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Epistle</a:t>
                      </a:r>
                    </a:p>
                  </a:txBody>
                  <a:tcPr marL="5268" marR="5268" marT="52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To</a:t>
                      </a:r>
                    </a:p>
                  </a:txBody>
                  <a:tcPr marL="5268" marR="5268" marT="526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From</a:t>
                      </a:r>
                    </a:p>
                  </a:txBody>
                  <a:tcPr marL="5268" marR="5268" marT="526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"Apostle"</a:t>
                      </a:r>
                    </a:p>
                  </a:txBody>
                  <a:tcPr marL="5268" marR="5268" marT="526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"Servant"</a:t>
                      </a:r>
                    </a:p>
                  </a:txBody>
                  <a:tcPr marL="5268" marR="5268" marT="526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Grace and Peace</a:t>
                      </a:r>
                    </a:p>
                  </a:txBody>
                  <a:tcPr marL="5268" marR="5268" marT="526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Gives Thanks</a:t>
                      </a:r>
                    </a:p>
                  </a:txBody>
                  <a:tcPr marL="5268" marR="5268" marT="526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8"/>
                  </a:ext>
                </a:extLst>
              </a:tr>
              <a:tr h="10915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Philippians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holy people in Philippi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Paul &amp; Timothy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x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V1 servants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v2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v3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858886"/>
                  </a:ext>
                </a:extLst>
              </a:tr>
              <a:tr h="10915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Colossians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holy people in Colossae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Paul &amp; Timothy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v1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x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v2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v3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784390"/>
                  </a:ext>
                </a:extLst>
              </a:tr>
              <a:tr h="14504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1 Thessalonians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church of the Thessalonians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Paul, Silas, Timothy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x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x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v1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v2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154163"/>
                  </a:ext>
                </a:extLst>
              </a:tr>
              <a:tr h="14504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 2 Thessalonians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church of the Thessalonians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Paul, Silas, Timothy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x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x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v1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v2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883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9327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CE447B4-171F-1517-BB40-A7E5F3395A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191540"/>
              </p:ext>
            </p:extLst>
          </p:nvPr>
        </p:nvGraphicFramePr>
        <p:xfrm>
          <a:off x="0" y="89377"/>
          <a:ext cx="12070080" cy="6261101"/>
        </p:xfrm>
        <a:graphic>
          <a:graphicData uri="http://schemas.openxmlformats.org/drawingml/2006/table">
            <a:tbl>
              <a:tblPr/>
              <a:tblGrid>
                <a:gridCol w="2397743">
                  <a:extLst>
                    <a:ext uri="{9D8B030D-6E8A-4147-A177-3AD203B41FA5}">
                      <a16:colId xmlns:a16="http://schemas.microsoft.com/office/drawing/2014/main" val="3061448608"/>
                    </a:ext>
                  </a:extLst>
                </a:gridCol>
                <a:gridCol w="2652559">
                  <a:extLst>
                    <a:ext uri="{9D8B030D-6E8A-4147-A177-3AD203B41FA5}">
                      <a16:colId xmlns:a16="http://schemas.microsoft.com/office/drawing/2014/main" val="368234021"/>
                    </a:ext>
                  </a:extLst>
                </a:gridCol>
                <a:gridCol w="1381969">
                  <a:extLst>
                    <a:ext uri="{9D8B030D-6E8A-4147-A177-3AD203B41FA5}">
                      <a16:colId xmlns:a16="http://schemas.microsoft.com/office/drawing/2014/main" val="554215791"/>
                    </a:ext>
                  </a:extLst>
                </a:gridCol>
                <a:gridCol w="1430983">
                  <a:extLst>
                    <a:ext uri="{9D8B030D-6E8A-4147-A177-3AD203B41FA5}">
                      <a16:colId xmlns:a16="http://schemas.microsoft.com/office/drawing/2014/main" val="3424745320"/>
                    </a:ext>
                  </a:extLst>
                </a:gridCol>
                <a:gridCol w="1419404">
                  <a:extLst>
                    <a:ext uri="{9D8B030D-6E8A-4147-A177-3AD203B41FA5}">
                      <a16:colId xmlns:a16="http://schemas.microsoft.com/office/drawing/2014/main" val="1723701753"/>
                    </a:ext>
                  </a:extLst>
                </a:gridCol>
                <a:gridCol w="1318917">
                  <a:extLst>
                    <a:ext uri="{9D8B030D-6E8A-4147-A177-3AD203B41FA5}">
                      <a16:colId xmlns:a16="http://schemas.microsoft.com/office/drawing/2014/main" val="2054452380"/>
                    </a:ext>
                  </a:extLst>
                </a:gridCol>
                <a:gridCol w="1468505">
                  <a:extLst>
                    <a:ext uri="{9D8B030D-6E8A-4147-A177-3AD203B41FA5}">
                      <a16:colId xmlns:a16="http://schemas.microsoft.com/office/drawing/2014/main" val="1287340066"/>
                    </a:ext>
                  </a:extLst>
                </a:gridCol>
              </a:tblGrid>
              <a:tr h="12059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Epistle</a:t>
                      </a:r>
                    </a:p>
                  </a:txBody>
                  <a:tcPr marL="5268" marR="5268" marT="52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To</a:t>
                      </a:r>
                    </a:p>
                  </a:txBody>
                  <a:tcPr marL="5268" marR="5268" marT="526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From</a:t>
                      </a:r>
                    </a:p>
                  </a:txBody>
                  <a:tcPr marL="5268" marR="5268" marT="526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"Apostle"</a:t>
                      </a:r>
                    </a:p>
                  </a:txBody>
                  <a:tcPr marL="5268" marR="5268" marT="526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"Servant"</a:t>
                      </a:r>
                    </a:p>
                  </a:txBody>
                  <a:tcPr marL="5268" marR="5268" marT="526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Grace and Peace</a:t>
                      </a:r>
                    </a:p>
                  </a:txBody>
                  <a:tcPr marL="5268" marR="5268" marT="526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Gives Thanks</a:t>
                      </a:r>
                    </a:p>
                  </a:txBody>
                  <a:tcPr marL="5268" marR="5268" marT="526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702027"/>
                  </a:ext>
                </a:extLst>
              </a:tr>
              <a:tr h="9043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1 Timothy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Timothy my true son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Paul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v1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x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GMP*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v12 C*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699789"/>
                  </a:ext>
                </a:extLst>
              </a:tr>
              <a:tr h="805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2 Timothy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Timothy my dear son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Paul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v1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x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GMP*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v3 G*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59063"/>
                  </a:ext>
                </a:extLst>
              </a:tr>
              <a:tr h="805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Titus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Titus my true son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Paul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v1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v1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v4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x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987094"/>
                  </a:ext>
                </a:extLst>
              </a:tr>
              <a:tr h="2406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Philemon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Philemon,  Apphia, Archippus, and church that meets in your home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Paul &amp; Timothy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x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prisoner v1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v3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F2F2F2"/>
                          </a:solidFill>
                          <a:effectLst/>
                          <a:latin typeface="Aptos Display" panose="020B0004020202020204" pitchFamily="34" charset="0"/>
                        </a:rPr>
                        <a:t>v4</a:t>
                      </a:r>
                    </a:p>
                  </a:txBody>
                  <a:tcPr marL="5268" marR="5268" marT="526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D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1754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2ECEAF8-A862-1141-3A08-A725C0B024E1}"/>
              </a:ext>
            </a:extLst>
          </p:cNvPr>
          <p:cNvSpPr txBox="1"/>
          <p:nvPr/>
        </p:nvSpPr>
        <p:spPr>
          <a:xfrm>
            <a:off x="1167618" y="6352541"/>
            <a:ext cx="8111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ptos" panose="020B0004020202020204" pitchFamily="34" charset="0"/>
              </a:rPr>
              <a:t>GMP*  Grace Mercy Peace        C*   Christ        G* God</a:t>
            </a:r>
          </a:p>
        </p:txBody>
      </p:sp>
    </p:spTree>
    <p:extLst>
      <p:ext uri="{BB962C8B-B14F-4D97-AF65-F5344CB8AC3E}">
        <p14:creationId xmlns:p14="http://schemas.microsoft.com/office/powerpoint/2010/main" val="4036674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BD8943-7CB5-9F32-20E7-D6E25C8C31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D73208-873F-14CF-83A1-89FF001E9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26D089-A33B-CD7C-7F17-54E000206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      Acts 13 </a:t>
            </a:r>
            <a:r>
              <a:rPr lang="en-US" sz="5400" b="1" i="0" dirty="0">
                <a:solidFill>
                  <a:srgbClr val="000000"/>
                </a:solidFill>
                <a:effectLst/>
                <a:latin typeface="Modern Love" panose="04090805081005020601" pitchFamily="82" charset="0"/>
              </a:rPr>
              <a:t>Pisidian Antioch</a:t>
            </a:r>
            <a:endParaRPr lang="en-US" sz="5400" dirty="0">
              <a:latin typeface="Modern Love" panose="04090805081005020601" pitchFamily="82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AE96DB63-7627-C4CF-A2A4-9AAEC63283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C08CD8C5-70EB-798A-3928-A1B399FF475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113579" y="2352245"/>
            <a:ext cx="1918753" cy="1994435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3F5A04-31F6-D218-4693-E736BB113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2058293"/>
            <a:ext cx="10880188" cy="4251960"/>
          </a:xfrm>
        </p:spPr>
        <p:txBody>
          <a:bodyPr>
            <a:normAutofit fontScale="40000" lnSpcReduction="20000"/>
          </a:bodyPr>
          <a:lstStyle/>
          <a:p>
            <a:r>
              <a:rPr lang="en-US" sz="8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</a:t>
            </a:r>
            <a:r>
              <a:rPr lang="en-US" sz="8000" dirty="0">
                <a:solidFill>
                  <a:srgbClr val="000000"/>
                </a:solidFill>
                <a:latin typeface="Aptos" panose="020B0004020202020204" pitchFamily="34" charset="0"/>
              </a:rPr>
              <a:t>tarting Point – Jewish History</a:t>
            </a:r>
          </a:p>
          <a:p>
            <a:r>
              <a:rPr lang="en-US" sz="8000" dirty="0">
                <a:solidFill>
                  <a:srgbClr val="000000"/>
                </a:solidFill>
                <a:latin typeface="Aptos" panose="020B0004020202020204" pitchFamily="34" charset="0"/>
              </a:rPr>
              <a:t> Thi</a:t>
            </a:r>
            <a:r>
              <a:rPr lang="en-US" sz="8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 message of salvation has been sent. </a:t>
            </a:r>
          </a:p>
          <a:p>
            <a:r>
              <a:rPr lang="en-US" sz="8000" dirty="0">
                <a:solidFill>
                  <a:srgbClr val="000000"/>
                </a:solidFill>
                <a:latin typeface="Aptos" panose="020B0004020202020204" pitchFamily="34" charset="0"/>
              </a:rPr>
              <a:t>R</a:t>
            </a:r>
            <a:r>
              <a:rPr lang="en-US" sz="8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ulers did not recognize Jesus</a:t>
            </a:r>
          </a:p>
          <a:p>
            <a:r>
              <a:rPr lang="en-US" sz="8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Condemning him they fulfilled the words of the prophets.</a:t>
            </a:r>
          </a:p>
          <a:p>
            <a:r>
              <a:rPr lang="en-US" sz="8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Pilate has Jesus crucified.</a:t>
            </a:r>
          </a:p>
          <a:p>
            <a:r>
              <a:rPr lang="en-US" sz="8000" dirty="0">
                <a:solidFill>
                  <a:srgbClr val="000000"/>
                </a:solidFill>
                <a:latin typeface="Aptos" panose="020B0004020202020204" pitchFamily="34" charset="0"/>
              </a:rPr>
              <a:t>Jesus place in a tomb.   </a:t>
            </a:r>
          </a:p>
          <a:p>
            <a:r>
              <a:rPr lang="en-US" sz="8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God raises him From the dead.   He does not face decay</a:t>
            </a:r>
          </a:p>
          <a:p>
            <a:endParaRPr lang="en-US" sz="2800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28184491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BCED0B5-A320-5476-5CF4-63FEDAA77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7BC1D0F-181A-2236-885A-3C8A7B588D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59FA51-F1AD-1C07-DBBE-592EEE59E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dirty="0"/>
              <a:t>Grace and Peace 1:3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B809AD89-3BA7-80BB-67CD-D2C71FA1B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78975-D8D2-6764-3BDE-F9AD5B485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6"/>
            <a:ext cx="9878291" cy="4119172"/>
          </a:xfrm>
        </p:spPr>
        <p:txBody>
          <a:bodyPr anchor="t">
            <a:noAutofit/>
          </a:bodyPr>
          <a:lstStyle/>
          <a:p>
            <a:r>
              <a:rPr lang="en-US" sz="3600" dirty="0">
                <a:latin typeface="Aptos" panose="020B0004020202020204" pitchFamily="34" charset="0"/>
              </a:rPr>
              <a:t>Grace and Peace are used in the introduction of </a:t>
            </a:r>
            <a:r>
              <a:rPr lang="en-US" sz="3600" b="1" dirty="0">
                <a:latin typeface="Aptos" panose="020B0004020202020204" pitchFamily="34" charset="0"/>
              </a:rPr>
              <a:t>all </a:t>
            </a:r>
            <a:r>
              <a:rPr lang="en-US" sz="3600" dirty="0">
                <a:latin typeface="Aptos" panose="020B0004020202020204" pitchFamily="34" charset="0"/>
              </a:rPr>
              <a:t>the Pauline letters.</a:t>
            </a:r>
          </a:p>
          <a:p>
            <a:r>
              <a:rPr lang="en-US" sz="3600" dirty="0">
                <a:latin typeface="Aptos" panose="020B0004020202020204" pitchFamily="34" charset="0"/>
              </a:rPr>
              <a:t>The letters to Timothy differ slightly as these include Grace, Mercy, and Peace.</a:t>
            </a:r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450AD4DF-5595-D4B1-5B8C-8792584630C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450784" y="191149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0197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0C99F83-FE7D-2851-6CDB-D6D30F8A9A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9376FEC-2DB4-9AED-3BF2-BA66B4DDB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43FEC4-9DD8-AF26-2400-4DB6E6839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dirty="0"/>
              <a:t>Grace and Peace 1:3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2AEEFA4-18B7-B345-A259-54FCCFE9A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30B34-6B4E-9A09-3615-DD2A9A5D6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6"/>
            <a:ext cx="9878291" cy="4119172"/>
          </a:xfrm>
        </p:spPr>
        <p:txBody>
          <a:bodyPr anchor="t">
            <a:noAutofit/>
          </a:bodyPr>
          <a:lstStyle/>
          <a:p>
            <a:r>
              <a:rPr lang="en-US" sz="3600" dirty="0">
                <a:latin typeface="Aptos" panose="020B0004020202020204" pitchFamily="34" charset="0"/>
              </a:rPr>
              <a:t>Grace – We have been redeemed and brought back into a relationship with God.</a:t>
            </a:r>
          </a:p>
          <a:p>
            <a:r>
              <a:rPr lang="en-US" sz="3600" dirty="0">
                <a:latin typeface="Aptos" panose="020B0004020202020204" pitchFamily="34" charset="0"/>
              </a:rPr>
              <a:t>We were underserving but the Sacrifice of Jesus and us having faith removes all sin.</a:t>
            </a:r>
          </a:p>
          <a:p>
            <a:r>
              <a:rPr lang="en-US" sz="3600" dirty="0">
                <a:latin typeface="Aptos" panose="020B0004020202020204" pitchFamily="34" charset="0"/>
              </a:rPr>
              <a:t>For the Judaizers this gift was not enough and their actions could be viewed as an attack on grace.</a:t>
            </a:r>
          </a:p>
          <a:p>
            <a:endParaRPr lang="en-US" sz="3600" dirty="0">
              <a:latin typeface="Aptos" panose="020B0004020202020204" pitchFamily="34" charset="0"/>
            </a:endParaRPr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7ED721A4-E0C0-B665-0C37-9CF652F385E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450784" y="191149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166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64F54BE-CD41-3B80-41CD-6326A4DC04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6E5DC52-20AB-36FB-9ED2-1410B44A1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2F7FE0-1D2C-8213-DEBD-30E58BBD8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dirty="0"/>
              <a:t>Grace and Peace 1:3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5A6A6C3-A288-6EAB-CA55-F5A18A1F4C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39211-8BA6-4D8D-27FD-FB6DB7A1A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6"/>
            <a:ext cx="9878291" cy="4119172"/>
          </a:xfrm>
        </p:spPr>
        <p:txBody>
          <a:bodyPr anchor="t">
            <a:noAutofit/>
          </a:bodyPr>
          <a:lstStyle/>
          <a:p>
            <a:r>
              <a:rPr lang="en-US" sz="3200" dirty="0">
                <a:latin typeface="Aptos" panose="020B0004020202020204" pitchFamily="34" charset="0"/>
              </a:rPr>
              <a:t>Peace- shalom aleichem, aleichem shalom.</a:t>
            </a:r>
          </a:p>
          <a:p>
            <a:r>
              <a:rPr lang="en-US" sz="3200" dirty="0">
                <a:latin typeface="Aptos" panose="020B0004020202020204" pitchFamily="34" charset="0"/>
              </a:rPr>
              <a:t>Peace exchanged as a Hebrew Greeting.</a:t>
            </a:r>
          </a:p>
          <a:p>
            <a:r>
              <a:rPr lang="en-US" sz="3200" dirty="0">
                <a:latin typeface="Aptos" panose="020B0004020202020204" pitchFamily="34" charset="0"/>
              </a:rPr>
              <a:t>Peace be to you, and to you peace.</a:t>
            </a:r>
          </a:p>
          <a:p>
            <a:r>
              <a:rPr lang="en-US" sz="3200" dirty="0">
                <a:latin typeface="Aptos" panose="020B0004020202020204" pitchFamily="34" charset="0"/>
              </a:rPr>
              <a:t>This is not a peace ending world conflict but a peace that is between man and God.</a:t>
            </a:r>
          </a:p>
          <a:p>
            <a:r>
              <a:rPr lang="en-US" sz="3200" dirty="0">
                <a:latin typeface="Aptos" panose="020B0004020202020204" pitchFamily="34" charset="0"/>
              </a:rPr>
              <a:t>Having this type of peace changes everything.</a:t>
            </a:r>
          </a:p>
          <a:p>
            <a:r>
              <a:rPr lang="en-US" sz="3200" dirty="0">
                <a:latin typeface="Aptos" panose="020B0004020202020204" pitchFamily="34" charset="0"/>
              </a:rPr>
              <a:t>It is well with my soul. </a:t>
            </a:r>
          </a:p>
          <a:p>
            <a:endParaRPr lang="en-US" sz="3600" dirty="0">
              <a:latin typeface="Aptos" panose="020B0004020202020204" pitchFamily="34" charset="0"/>
            </a:endParaRPr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77CB6C95-F76B-1E1F-6A8B-BE3AB2A4B89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450784" y="191149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9516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B60021B-2693-E6FC-DAB1-B4DC58D427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D17FB6-3107-6E9D-FC59-1A571E2BE9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ED6115-37FE-B0F3-7739-FA4BAD4DF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dirty="0"/>
              <a:t>Grace and Peace 1:3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6CCA3140-15EA-66A9-EFFE-27CF53B7B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C0B36-9902-46FE-1496-A1E9DB7D1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6"/>
            <a:ext cx="9878291" cy="4119172"/>
          </a:xfrm>
        </p:spPr>
        <p:txBody>
          <a:bodyPr anchor="t">
            <a:noAutofit/>
          </a:bodyPr>
          <a:lstStyle/>
          <a:p>
            <a:r>
              <a:rPr lang="en-US" sz="3200" dirty="0">
                <a:latin typeface="Aptos" panose="020B0004020202020204" pitchFamily="34" charset="0"/>
              </a:rPr>
              <a:t>This phrase becomes the sermonette..</a:t>
            </a:r>
          </a:p>
          <a:p>
            <a:r>
              <a:rPr lang="en-US" sz="3200" dirty="0">
                <a:latin typeface="Aptos" panose="020B0004020202020204" pitchFamily="34" charset="0"/>
              </a:rPr>
              <a:t>As the result of God’s grace we can be at peace with Him.</a:t>
            </a:r>
          </a:p>
          <a:p>
            <a:endParaRPr lang="en-US" sz="3600" dirty="0">
              <a:latin typeface="Aptos" panose="020B0004020202020204" pitchFamily="34" charset="0"/>
            </a:endParaRPr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433AE42C-1D8C-68E8-11EE-AF7AF989854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450784" y="191149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3741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0892C41-24CC-9A48-6106-D99E892E8C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F9B526-E334-3763-9079-878E1A3FD2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820B93-C5F3-EF32-4076-77C5CE476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dirty="0"/>
              <a:t>Grace and Peace 1:3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5445CD02-F822-30E4-D8C7-F9C577928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1ACAF-6C05-E6D5-90E5-C88A65BBE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6"/>
            <a:ext cx="9878291" cy="4119172"/>
          </a:xfrm>
        </p:spPr>
        <p:txBody>
          <a:bodyPr anchor="t">
            <a:noAutofit/>
          </a:bodyPr>
          <a:lstStyle/>
          <a:p>
            <a:r>
              <a:rPr lang="en-US" sz="3200" dirty="0">
                <a:latin typeface="Aptos" panose="020B0004020202020204" pitchFamily="34" charset="0"/>
              </a:rPr>
              <a:t>This phrase becomes the sermonette..</a:t>
            </a:r>
          </a:p>
          <a:p>
            <a:r>
              <a:rPr lang="en-US" sz="3200" dirty="0">
                <a:latin typeface="Aptos" panose="020B0004020202020204" pitchFamily="34" charset="0"/>
              </a:rPr>
              <a:t>As the result of God’s grace we can be at peace with Him.</a:t>
            </a:r>
          </a:p>
          <a:p>
            <a:endParaRPr lang="en-US" sz="3600" dirty="0">
              <a:latin typeface="Aptos" panose="020B0004020202020204" pitchFamily="34" charset="0"/>
            </a:endParaRPr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91356DBD-B692-9533-9023-E00478AB2E9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450784" y="191149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7497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68E1360-3BDE-8F42-0B46-0D0CDC3D60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902F9E7-D689-CFCD-4F55-263991B74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CD5224-83D3-9ADA-1F9C-450AAA377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4800" dirty="0"/>
              <a:t>Gal 1 Paul defending Apostleship</a:t>
            </a:r>
            <a:endParaRPr lang="en-US" dirty="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63D40C75-ABA6-680B-CCDC-454DC2414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EA0BD-E598-9C03-A66C-B70841503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9305798" cy="4119172"/>
          </a:xfrm>
        </p:spPr>
        <p:txBody>
          <a:bodyPr anchor="t">
            <a:noAutofit/>
          </a:bodyPr>
          <a:lstStyle/>
          <a:p>
            <a:pPr algn="l"/>
            <a:r>
              <a:rPr lang="en-US" sz="4000" b="1" i="0" dirty="0">
                <a:solidFill>
                  <a:srgbClr val="000000"/>
                </a:solidFill>
                <a:effectLst/>
                <a:latin typeface="system-ui"/>
              </a:rPr>
              <a:t>1</a:t>
            </a:r>
            <a:r>
              <a:rPr lang="en-US" sz="4000" b="1" i="0" u="sng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4000" b="0" i="0" u="sng" dirty="0">
                <a:solidFill>
                  <a:srgbClr val="000000"/>
                </a:solidFill>
                <a:effectLst/>
                <a:latin typeface="system-ui"/>
              </a:rPr>
              <a:t>Paul, an apostle—sent not from men nor by a man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system-ui"/>
              </a:rPr>
              <a:t>, </a:t>
            </a:r>
          </a:p>
          <a:p>
            <a:pPr algn="l"/>
            <a:r>
              <a:rPr lang="en-US" sz="4000" dirty="0">
                <a:solidFill>
                  <a:srgbClr val="000000"/>
                </a:solidFill>
                <a:latin typeface="system-ui"/>
              </a:rPr>
              <a:t>Galatians 1:11-2:10</a:t>
            </a:r>
          </a:p>
          <a:p>
            <a:pPr algn="l"/>
            <a:r>
              <a:rPr lang="en-US" sz="4000" dirty="0">
                <a:solidFill>
                  <a:srgbClr val="000000"/>
                </a:solidFill>
                <a:latin typeface="system-ui"/>
              </a:rPr>
              <a:t>Galatians 2:11-14  Paul admonishes Peter</a:t>
            </a:r>
          </a:p>
          <a:p>
            <a:pPr algn="l"/>
            <a:r>
              <a:rPr lang="en-US" sz="4000" dirty="0">
                <a:solidFill>
                  <a:srgbClr val="000000"/>
                </a:solidFill>
                <a:latin typeface="system-ui"/>
              </a:rPr>
              <a:t>Defense is thematic across several epistles</a:t>
            </a:r>
          </a:p>
          <a:p>
            <a:pPr algn="l"/>
            <a:r>
              <a:rPr lang="en-US" sz="4000" dirty="0">
                <a:solidFill>
                  <a:srgbClr val="000000"/>
                </a:solidFill>
                <a:latin typeface="system-ui"/>
              </a:rPr>
              <a:t>2 Corinthians 11</a:t>
            </a:r>
            <a:endParaRPr lang="en-US" sz="8800" dirty="0"/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0A0C02E9-9B0B-3A9F-2F69-BFC37EC9837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9605657" y="3663639"/>
            <a:ext cx="2262825" cy="2352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8705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17ED400-C3A6-3E64-CFD0-1A7A06FF2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3A7D1E-C30E-2E35-1C69-C5A2BF355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C4A5B0-B19B-8FF7-8EBA-C12E8FCAA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4800" dirty="0"/>
              <a:t>Galatians 1</a:t>
            </a:r>
            <a:endParaRPr lang="en-US" dirty="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C8A2EDF1-C2AE-B1E6-4F01-8C7500D785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58EF1-6DDD-C316-0F7E-34C75388C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9305798" cy="4119172"/>
          </a:xfrm>
        </p:spPr>
        <p:txBody>
          <a:bodyPr anchor="t">
            <a:noAutofit/>
          </a:bodyPr>
          <a:lstStyle/>
          <a:p>
            <a:pPr algn="l"/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Grace and peace to you from God our Father and the Lord Jesus Christ,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who gave himself for our sins to rescue us from the present evil age, according to the will of our God and Father,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5</a:t>
            </a:r>
            <a:r>
              <a:rPr lang="en-US" sz="3600" b="1" i="0" u="sng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3600" b="0" i="0" u="sng" dirty="0">
                <a:solidFill>
                  <a:srgbClr val="000000"/>
                </a:solidFill>
                <a:effectLst/>
                <a:latin typeface="system-ui"/>
              </a:rPr>
              <a:t>to whom be glory for ever and ever. Amen.</a:t>
            </a:r>
            <a:endParaRPr lang="en-US" sz="3600" u="sng" dirty="0"/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C19AA12E-6B7F-8CAD-3390-EE5DB1CD982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9605657" y="3663639"/>
            <a:ext cx="2262825" cy="2352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389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EB11A6F-B0FC-14EA-ED2F-2CB5CFF545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55DFC11-D4AF-6252-1918-48CC22960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B27FCC-30EB-B927-496F-10FE333C9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      Notes</a:t>
            </a:r>
            <a:endParaRPr lang="en-US" sz="5400" dirty="0">
              <a:latin typeface="Modern Love" panose="04090805081005020601" pitchFamily="82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F037E687-A60B-A40F-BAE8-728D6D918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A60851-C865-DC83-4037-1AD9FEB61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2058293"/>
            <a:ext cx="10880188" cy="425196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0000"/>
                </a:solidFill>
                <a:latin typeface="Aptos" panose="020B0004020202020204" pitchFamily="34" charset="0"/>
              </a:rPr>
              <a:t>The next slides are the key points from Paul's sermon in Act 13 Pisidian Antioch.  The explanation of justification of sins through Jesus was  impossible through the law.   Galatians is a treatise to show the inefficacy of the law to deal with sin.   </a:t>
            </a:r>
            <a:endParaRPr lang="en-US" sz="36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endParaRPr lang="en-US" sz="2800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1221555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7EF0E51-0B62-DE91-5917-85E3AD8836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163BDD8-0F0D-6083-D1A0-F9BCAB8C18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E1C934-8D27-740F-1A98-3E5801CCA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      Exploring Churches in Galatia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AA36171-7362-D773-FCE6-EF253963AE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CCB6D18F-1C34-FF49-C2F2-4916CA72DFC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561319" y="4432008"/>
            <a:ext cx="1918753" cy="1994435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C1B8AD-91D6-23AE-9596-EC754445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0" dirty="0">
                <a:solidFill>
                  <a:srgbClr val="000000"/>
                </a:solidFill>
                <a:effectLst/>
                <a:latin typeface="system-ui"/>
              </a:rPr>
              <a:t>In Pisidian Antioch Acts 13</a:t>
            </a:r>
          </a:p>
          <a:p>
            <a:pPr algn="l"/>
            <a:r>
              <a:rPr lang="en-US" sz="3600" b="1" i="0" baseline="300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32 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“We tell you the good news: What God promised our ancestors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33 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he has fulfilled for us, their children, </a:t>
            </a:r>
            <a:r>
              <a:rPr lang="en-US" sz="3600" b="0" i="0" u="sng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by raising up Jesus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 </a:t>
            </a:r>
            <a:endParaRPr lang="en-US" sz="2800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253083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B91E84-5709-800A-D205-B18AEAAABD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1F652DB-81BA-AF27-79D9-CBBD65079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E6E1FC-8260-41B2-6986-FE1C38853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      Exploring Churches in Galatia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D90B2792-822D-0947-EE62-BE132DF242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502106C3-A59A-95AB-7B2D-F569E852E7D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561319" y="4432008"/>
            <a:ext cx="1918753" cy="1994435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0D7E30-ECE1-A423-1F27-C0A96016A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0" dirty="0">
                <a:solidFill>
                  <a:srgbClr val="000000"/>
                </a:solidFill>
                <a:effectLst/>
                <a:latin typeface="system-ui"/>
              </a:rPr>
              <a:t>In Pisidian Antioch Acts 13</a:t>
            </a:r>
          </a:p>
          <a:p>
            <a:r>
              <a:rPr lang="en-US" sz="3600" b="1" i="0" baseline="300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38 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“Therefore, my friends, I want you to know that </a:t>
            </a:r>
            <a:r>
              <a:rPr lang="en-US" sz="3600" b="0" i="0" u="sng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through Jesus 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the </a:t>
            </a:r>
            <a:r>
              <a:rPr lang="en-US" sz="3600" b="0" i="0" u="sng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forgiveness of sins 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is proclaimed to you.</a:t>
            </a:r>
          </a:p>
          <a:p>
            <a:endParaRPr lang="en-US" sz="2800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3609169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D9E03D1-D965-C914-C2AC-5635F8B675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D2F21F1-A2E9-DFB6-D897-781CAEB648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EADCED-4509-747D-8DB6-4D8CF4438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      Exploring Churches in Galatia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BD40A32C-2E00-CF30-EA08-E15FDA1EE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128C1E53-6D83-5A47-F392-8A6B081DCB4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561319" y="4432008"/>
            <a:ext cx="1918753" cy="1994435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B30360-ABCB-AEAE-38EC-56B26D7F7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0" dirty="0">
                <a:solidFill>
                  <a:srgbClr val="000000"/>
                </a:solidFill>
                <a:effectLst/>
                <a:latin typeface="system-ui"/>
              </a:rPr>
              <a:t>In Pisidian Antioch Acts 13</a:t>
            </a:r>
          </a:p>
          <a:p>
            <a:pPr algn="l"/>
            <a:r>
              <a:rPr lang="en-US" sz="3600" b="1" i="0" baseline="300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39 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Through him </a:t>
            </a:r>
            <a:r>
              <a:rPr lang="en-US" sz="3600" b="0" i="0" u="sng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everyone who believes is set free from every sin, a justification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you were not able to obtain under the 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law of Moses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840810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E42BEA6-3898-285B-0B21-1007E35B09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40BFAE-A634-95FF-EFA2-91EA47D1C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2C83FB-A912-258E-7D98-5C975DF0F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      Exploring Churches in Galatia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D12A7C25-37DE-8E6E-7E86-7639565E96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78DC8202-8B8A-30E9-FB55-01B5AF91810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561319" y="4432008"/>
            <a:ext cx="1918753" cy="1994435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F5044-AEEC-09B6-7145-306EFDECA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0" baseline="300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Good news proclaimed in Galatia and  then……</a:t>
            </a:r>
          </a:p>
          <a:p>
            <a:endParaRPr lang="en-US" sz="2800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4261715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4EDC7F8-0BDE-A511-999F-CD3982F6AE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900B2FC-343E-A8D4-CCAA-AE243003F6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F1EE0D-2CFF-BA43-52D2-8A648DB6F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      post lesson notes 2/3/2025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EACC409-D412-AF3B-A71D-9D9C914E1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8D4CDC-B2E8-8731-33DD-0A7F6D05C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b="1" i="0" baseline="300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Having brought Christianity to Galatia and seeing that there is a return to aspects of the law Paul uses several words though the letter about his negative feelings and negative assessment of the situation.   Galatians and  1 Corinthians are letters  of rebuke and reproval…  One commentator points out the lack of  “I aways thank you” in his opening greeting  </a:t>
            </a:r>
            <a:r>
              <a:rPr lang="en-US" sz="2400" dirty="0">
                <a:solidFill>
                  <a:srgbClr val="000000"/>
                </a:solidFill>
                <a:latin typeface="Aptos" panose="020B0004020202020204" pitchFamily="34" charset="0"/>
              </a:rPr>
              <a:t> departs from the majority of Paul’s other letters.  Upon review the lesson seems laborious but a serious take away is the responsibility  to correct known spiritual issues .</a:t>
            </a:r>
          </a:p>
          <a:p>
            <a:r>
              <a:rPr lang="en-US" sz="2400" dirty="0">
                <a:solidFill>
                  <a:srgbClr val="000000"/>
                </a:solidFill>
                <a:latin typeface="Aptos" panose="020B0004020202020204" pitchFamily="34" charset="0"/>
              </a:rPr>
              <a:t>Paul was not having a love fest  but dealing with error.   It is tough love and an instructional moment. </a:t>
            </a:r>
          </a:p>
          <a:p>
            <a:r>
              <a:rPr lang="en-US" sz="24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Issues ignored or abandoned is  not a good strategy for Christian development.</a:t>
            </a:r>
          </a:p>
          <a:p>
            <a:endParaRPr lang="en-US" sz="2800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906591376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RightStep">
      <a:dk1>
        <a:srgbClr val="000000"/>
      </a:dk1>
      <a:lt1>
        <a:srgbClr val="FFFFFF"/>
      </a:lt1>
      <a:dk2>
        <a:srgbClr val="34381F"/>
      </a:dk2>
      <a:lt2>
        <a:srgbClr val="E2E6E8"/>
      </a:lt2>
      <a:accent1>
        <a:srgbClr val="C3724D"/>
      </a:accent1>
      <a:accent2>
        <a:srgbClr val="B1923B"/>
      </a:accent2>
      <a:accent3>
        <a:srgbClr val="9BAB43"/>
      </a:accent3>
      <a:accent4>
        <a:srgbClr val="6EB13B"/>
      </a:accent4>
      <a:accent5>
        <a:srgbClr val="4AB848"/>
      </a:accent5>
      <a:accent6>
        <a:srgbClr val="3BB16A"/>
      </a:accent6>
      <a:hlink>
        <a:srgbClr val="3A8BB0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10127</TotalTime>
  <Words>1712</Words>
  <Application>Microsoft Office PowerPoint</Application>
  <PresentationFormat>Widescreen</PresentationFormat>
  <Paragraphs>265</Paragraphs>
  <Slides>36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Aptos</vt:lpstr>
      <vt:lpstr>Aptos Display</vt:lpstr>
      <vt:lpstr>arial</vt:lpstr>
      <vt:lpstr>arial</vt:lpstr>
      <vt:lpstr>blbGentium</vt:lpstr>
      <vt:lpstr>Modern Love</vt:lpstr>
      <vt:lpstr>system-ui</vt:lpstr>
      <vt:lpstr>The Hand</vt:lpstr>
      <vt:lpstr>SketchyVTI</vt:lpstr>
      <vt:lpstr>Exploring Galatia</vt:lpstr>
      <vt:lpstr>      Acts 13 Pisidian Antioch</vt:lpstr>
      <vt:lpstr>      Acts 13 Pisidian Antioch</vt:lpstr>
      <vt:lpstr>      Notes</vt:lpstr>
      <vt:lpstr>      Exploring Churches in Galatia</vt:lpstr>
      <vt:lpstr>      Exploring Churches in Galatia</vt:lpstr>
      <vt:lpstr>      Exploring Churches in Galatia</vt:lpstr>
      <vt:lpstr>      Exploring Churches in Galatia</vt:lpstr>
      <vt:lpstr>      post lesson notes 2/3/2025</vt:lpstr>
      <vt:lpstr>      Perplexed Galatians 4</vt:lpstr>
      <vt:lpstr>      Perplexed Galatians 4</vt:lpstr>
      <vt:lpstr>      Perplexed Galatians 4</vt:lpstr>
      <vt:lpstr>      notes</vt:lpstr>
      <vt:lpstr>      Perplexed Galatians 4</vt:lpstr>
      <vt:lpstr>      Perplexed Galatians 4</vt:lpstr>
      <vt:lpstr>Fear Galatians 4:11</vt:lpstr>
      <vt:lpstr>Fear Galatians 4:11</vt:lpstr>
      <vt:lpstr>Fear Galatians 4:11</vt:lpstr>
      <vt:lpstr>Astonished / Amazed Galatians 1:6</vt:lpstr>
      <vt:lpstr>Astonised Galatians 1:6</vt:lpstr>
      <vt:lpstr>Astonished / Amazed Galatians 1:6</vt:lpstr>
      <vt:lpstr>      Pauls viewpoint</vt:lpstr>
      <vt:lpstr>Galatians 1 The Gospel </vt:lpstr>
      <vt:lpstr>      Exploring Churches in Galatia</vt:lpstr>
      <vt:lpstr>      A  Pauline  tradition</vt:lpstr>
      <vt:lpstr>      A  Pauline  tradition</vt:lpstr>
      <vt:lpstr>PowerPoint Presentation</vt:lpstr>
      <vt:lpstr>PowerPoint Presentation</vt:lpstr>
      <vt:lpstr>PowerPoint Presentation</vt:lpstr>
      <vt:lpstr>Grace and Peace 1:3</vt:lpstr>
      <vt:lpstr>Grace and Peace 1:3</vt:lpstr>
      <vt:lpstr>Grace and Peace 1:3</vt:lpstr>
      <vt:lpstr>Grace and Peace 1:3</vt:lpstr>
      <vt:lpstr>Grace and Peace 1:3</vt:lpstr>
      <vt:lpstr>Gal 1 Paul defending Apostleship</vt:lpstr>
      <vt:lpstr>Galatians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Weldon Beardain</dc:creator>
  <cp:lastModifiedBy>Weldon Beardain</cp:lastModifiedBy>
  <cp:revision>12</cp:revision>
  <dcterms:created xsi:type="dcterms:W3CDTF">2024-09-12T00:44:36Z</dcterms:created>
  <dcterms:modified xsi:type="dcterms:W3CDTF">2025-02-03T23:10:16Z</dcterms:modified>
</cp:coreProperties>
</file>