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56" r:id="rId2"/>
    <p:sldId id="451" r:id="rId3"/>
    <p:sldId id="517" r:id="rId4"/>
    <p:sldId id="455" r:id="rId5"/>
    <p:sldId id="465" r:id="rId6"/>
    <p:sldId id="314" r:id="rId7"/>
    <p:sldId id="316" r:id="rId8"/>
    <p:sldId id="466" r:id="rId9"/>
    <p:sldId id="274" r:id="rId10"/>
    <p:sldId id="478" r:id="rId11"/>
    <p:sldId id="482" r:id="rId12"/>
    <p:sldId id="483" r:id="rId13"/>
    <p:sldId id="481" r:id="rId14"/>
    <p:sldId id="479" r:id="rId15"/>
    <p:sldId id="489" r:id="rId16"/>
    <p:sldId id="490" r:id="rId17"/>
    <p:sldId id="469" r:id="rId18"/>
    <p:sldId id="468" r:id="rId19"/>
    <p:sldId id="470" r:id="rId20"/>
    <p:sldId id="471" r:id="rId21"/>
    <p:sldId id="472" r:id="rId22"/>
    <p:sldId id="473" r:id="rId23"/>
    <p:sldId id="491" r:id="rId24"/>
    <p:sldId id="474" r:id="rId25"/>
    <p:sldId id="515" r:id="rId26"/>
    <p:sldId id="475" r:id="rId27"/>
    <p:sldId id="476" r:id="rId28"/>
    <p:sldId id="492" r:id="rId29"/>
    <p:sldId id="464" r:id="rId30"/>
    <p:sldId id="518" r:id="rId31"/>
    <p:sldId id="458" r:id="rId32"/>
    <p:sldId id="519" r:id="rId33"/>
    <p:sldId id="520" r:id="rId34"/>
    <p:sldId id="493" r:id="rId35"/>
    <p:sldId id="456" r:id="rId36"/>
    <p:sldId id="494" r:id="rId37"/>
    <p:sldId id="463" r:id="rId38"/>
    <p:sldId id="495" r:id="rId39"/>
    <p:sldId id="521" r:id="rId40"/>
    <p:sldId id="496" r:id="rId41"/>
    <p:sldId id="522" r:id="rId42"/>
    <p:sldId id="523" r:id="rId43"/>
    <p:sldId id="497" r:id="rId44"/>
    <p:sldId id="499" r:id="rId45"/>
    <p:sldId id="503" r:id="rId46"/>
    <p:sldId id="504" r:id="rId47"/>
    <p:sldId id="516" r:id="rId48"/>
    <p:sldId id="505" r:id="rId49"/>
    <p:sldId id="506" r:id="rId50"/>
    <p:sldId id="508" r:id="rId51"/>
    <p:sldId id="509" r:id="rId52"/>
    <p:sldId id="510" r:id="rId53"/>
    <p:sldId id="511" r:id="rId54"/>
    <p:sldId id="512" r:id="rId55"/>
    <p:sldId id="513" r:id="rId56"/>
    <p:sldId id="514" r:id="rId57"/>
    <p:sldId id="412" r:id="rId58"/>
    <p:sldId id="498" r:id="rId59"/>
    <p:sldId id="436" r:id="rId60"/>
    <p:sldId id="431"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12" autoAdjust="0"/>
    <p:restoredTop sz="86245" autoAdjust="0"/>
  </p:normalViewPr>
  <p:slideViewPr>
    <p:cSldViewPr snapToGrid="0">
      <p:cViewPr varScale="1">
        <p:scale>
          <a:sx n="54" d="100"/>
          <a:sy n="54" d="100"/>
        </p:scale>
        <p:origin x="786"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1B5F71-D344-4449-83FE-8ED35D37A93C}" type="datetimeFigureOut">
              <a:rPr lang="en-US" smtClean="0"/>
              <a:t>2/21/2025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21D9A3-0014-4ED9-837C-94109E9D67F4}" type="slidenum">
              <a:rPr lang="en-US" smtClean="0"/>
              <a:t>‹#›</a:t>
            </a:fld>
            <a:endParaRPr lang="en-US"/>
          </a:p>
        </p:txBody>
      </p:sp>
    </p:spTree>
    <p:extLst>
      <p:ext uri="{BB962C8B-B14F-4D97-AF65-F5344CB8AC3E}">
        <p14:creationId xmlns:p14="http://schemas.microsoft.com/office/powerpoint/2010/main" val="4071789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2/21/2025</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64870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2/21/2025</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2195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2/21/2025</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91062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838200" y="365126"/>
            <a:ext cx="10515600" cy="756974"/>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320655"/>
            <a:ext cx="10515600" cy="4860689"/>
          </a:xfrm>
        </p:spPr>
        <p:txBody>
          <a:bodyPr>
            <a:normAutofit/>
          </a:bodyPr>
          <a:lstStyle>
            <a:lvl1pPr>
              <a:defRPr sz="3600">
                <a:latin typeface="Aptos" panose="020B0004020202020204" pitchFamily="34" charset="0"/>
              </a:defRPr>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2/21/2025</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537754" y="1122099"/>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accent1">
              <a:lumMod val="40000"/>
              <a:lumOff val="60000"/>
            </a:schemeClr>
          </a:solidFill>
          <a:ln w="38100" cap="rnd">
            <a:solidFill>
              <a:schemeClr val="accent1">
                <a:lumMod val="60000"/>
                <a:lumOff val="40000"/>
              </a:scheme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27642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3600">
                <a:solidFill>
                  <a:schemeClr val="tx1">
                    <a:tint val="75000"/>
                  </a:schemeClr>
                </a:solidFill>
                <a:latin typeface="Aptos" panose="020B00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2/21/2025</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61257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2/21/2025</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62928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2/21/2025</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55218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2/21/2025</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7166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2/21/2025</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78636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2/21/2025</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9363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2/21/2025</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540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2/21/2025</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519706590"/>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biblegateway.com/passage/?search=Gal%201&amp;version=NKJV#en-NKJV-29066" TargetMode="External"/><Relationship Id="rId2" Type="http://schemas.openxmlformats.org/officeDocument/2006/relationships/hyperlink" Target="https://www.biblegateway.com/passage/?search=Gal%201&amp;version=NKJV#fen-NKJV-29066b"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en.wikipedia.org/wiki/Lovers_of_Zion#cite_note-5"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en.wikipedia.org/wiki/Lovers_of_Zion#cite_note-5"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72BD74-BE6F-1922-30A5-4BB243402F33}"/>
              </a:ext>
            </a:extLst>
          </p:cNvPr>
          <p:cNvSpPr>
            <a:spLocks noGrp="1"/>
          </p:cNvSpPr>
          <p:nvPr>
            <p:ph type="ctrTitle"/>
          </p:nvPr>
        </p:nvSpPr>
        <p:spPr>
          <a:xfrm>
            <a:off x="5573807" y="308183"/>
            <a:ext cx="6251110" cy="3566160"/>
          </a:xfrm>
        </p:spPr>
        <p:txBody>
          <a:bodyPr anchor="b">
            <a:normAutofit/>
          </a:bodyPr>
          <a:lstStyle/>
          <a:p>
            <a:r>
              <a:rPr lang="en-US" dirty="0"/>
              <a:t>Exploring</a:t>
            </a:r>
            <a:br>
              <a:rPr lang="en-US" dirty="0"/>
            </a:br>
            <a:r>
              <a:rPr lang="en-US" dirty="0"/>
              <a:t>Galatia</a:t>
            </a:r>
          </a:p>
        </p:txBody>
      </p:sp>
      <p:sp>
        <p:nvSpPr>
          <p:cNvPr id="11"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CE54F590-E9F0-AA14-0811-741894721344}"/>
              </a:ext>
            </a:extLst>
          </p:cNvPr>
          <p:cNvPicPr>
            <a:picLocks noChangeAspect="1"/>
          </p:cNvPicPr>
          <p:nvPr/>
        </p:nvPicPr>
        <p:blipFill>
          <a:blip r:embed="rId2"/>
          <a:srcRect l="33265" r="19367" b="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6" name="Subtitle 5">
            <a:extLst>
              <a:ext uri="{FF2B5EF4-FFF2-40B4-BE49-F238E27FC236}">
                <a16:creationId xmlns:a16="http://schemas.microsoft.com/office/drawing/2014/main" id="{07490111-634B-73A0-44A0-D18D90F09F2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64051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9CF47-BBC7-CFF4-7432-D82B992C1C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75F241-EC65-EA7F-620E-0A224D430063}"/>
              </a:ext>
            </a:extLst>
          </p:cNvPr>
          <p:cNvSpPr>
            <a:spLocks noGrp="1"/>
          </p:cNvSpPr>
          <p:nvPr>
            <p:ph type="title"/>
          </p:nvPr>
        </p:nvSpPr>
        <p:spPr>
          <a:xfrm>
            <a:off x="838200" y="365126"/>
            <a:ext cx="10515600" cy="828244"/>
          </a:xfrm>
        </p:spPr>
        <p:txBody>
          <a:bodyPr/>
          <a:lstStyle/>
          <a:p>
            <a:pPr algn="ctr"/>
            <a:r>
              <a:rPr lang="en-US" sz="4800" dirty="0"/>
              <a:t>Galatians Review</a:t>
            </a:r>
            <a:endParaRPr lang="en-US" dirty="0"/>
          </a:p>
        </p:txBody>
      </p:sp>
      <p:sp>
        <p:nvSpPr>
          <p:cNvPr id="3" name="Content Placeholder 2">
            <a:extLst>
              <a:ext uri="{FF2B5EF4-FFF2-40B4-BE49-F238E27FC236}">
                <a16:creationId xmlns:a16="http://schemas.microsoft.com/office/drawing/2014/main" id="{34507396-8AEB-F0DA-679D-CFEB51BDCC89}"/>
              </a:ext>
            </a:extLst>
          </p:cNvPr>
          <p:cNvSpPr>
            <a:spLocks noGrp="1"/>
          </p:cNvSpPr>
          <p:nvPr>
            <p:ph idx="1"/>
          </p:nvPr>
        </p:nvSpPr>
        <p:spPr>
          <a:xfrm>
            <a:off x="251013" y="2438400"/>
            <a:ext cx="12209928" cy="3742944"/>
          </a:xfrm>
        </p:spPr>
        <p:txBody>
          <a:bodyPr>
            <a:noAutofit/>
          </a:bodyPr>
          <a:lstStyle/>
          <a:p>
            <a:pPr marL="0" marR="0" lvl="0" indent="0">
              <a:lnSpc>
                <a:spcPct val="107000"/>
              </a:lnSpc>
              <a:spcAft>
                <a:spcPts val="800"/>
              </a:spcAft>
              <a:buNone/>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What key concept summary is in the sermon to Pisidian Antioch?</a:t>
            </a:r>
          </a:p>
        </p:txBody>
      </p:sp>
      <p:pic>
        <p:nvPicPr>
          <p:cNvPr id="5" name="Picture 4" descr="Isolated twigs and flowers on a white surface">
            <a:extLst>
              <a:ext uri="{FF2B5EF4-FFF2-40B4-BE49-F238E27FC236}">
                <a16:creationId xmlns:a16="http://schemas.microsoft.com/office/drawing/2014/main" id="{35F1FDFA-58CE-BEF1-828F-615E3B1E28D9}"/>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3456568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223C6-7406-F7E7-4BB0-42C7A217B2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32EF97-CEAF-1415-A0A3-F9A53A8C5D56}"/>
              </a:ext>
            </a:extLst>
          </p:cNvPr>
          <p:cNvSpPr>
            <a:spLocks noGrp="1"/>
          </p:cNvSpPr>
          <p:nvPr>
            <p:ph type="title"/>
          </p:nvPr>
        </p:nvSpPr>
        <p:spPr>
          <a:xfrm>
            <a:off x="838200" y="365126"/>
            <a:ext cx="10515600" cy="828244"/>
          </a:xfrm>
        </p:spPr>
        <p:txBody>
          <a:bodyPr/>
          <a:lstStyle/>
          <a:p>
            <a:pPr algn="ctr"/>
            <a:r>
              <a:rPr lang="en-US" sz="4800" dirty="0"/>
              <a:t>Galatians Review</a:t>
            </a:r>
            <a:endParaRPr lang="en-US" dirty="0"/>
          </a:p>
        </p:txBody>
      </p:sp>
      <p:sp>
        <p:nvSpPr>
          <p:cNvPr id="3" name="Content Placeholder 2">
            <a:extLst>
              <a:ext uri="{FF2B5EF4-FFF2-40B4-BE49-F238E27FC236}">
                <a16:creationId xmlns:a16="http://schemas.microsoft.com/office/drawing/2014/main" id="{86B0B529-2372-4264-E22A-8A736F006F2B}"/>
              </a:ext>
            </a:extLst>
          </p:cNvPr>
          <p:cNvSpPr>
            <a:spLocks noGrp="1"/>
          </p:cNvSpPr>
          <p:nvPr>
            <p:ph idx="1"/>
          </p:nvPr>
        </p:nvSpPr>
        <p:spPr>
          <a:xfrm>
            <a:off x="0" y="1618649"/>
            <a:ext cx="12209928" cy="3742944"/>
          </a:xfrm>
        </p:spPr>
        <p:txBody>
          <a:bodyPr>
            <a:noAutofit/>
          </a:bodyPr>
          <a:lstStyle/>
          <a:p>
            <a:pPr marL="0" marR="0" lvl="0" indent="0">
              <a:lnSpc>
                <a:spcPct val="107000"/>
              </a:lnSpc>
              <a:spcAft>
                <a:spcPts val="800"/>
              </a:spcAft>
              <a:buNone/>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What key concept summary is in the sermon to Pisidian Antioch?</a:t>
            </a:r>
          </a:p>
          <a:p>
            <a:pPr marL="0" marR="0" lvl="0" indent="0">
              <a:lnSpc>
                <a:spcPct val="107000"/>
              </a:lnSpc>
              <a:spcAft>
                <a:spcPts val="800"/>
              </a:spcAft>
              <a:buNone/>
            </a:pPr>
            <a:r>
              <a:rPr lang="en-US" b="1" i="0" baseline="30000" dirty="0">
                <a:solidFill>
                  <a:srgbClr val="000000"/>
                </a:solidFill>
                <a:effectLst/>
              </a:rPr>
              <a:t>38 </a:t>
            </a:r>
            <a:r>
              <a:rPr lang="en-US" b="0" i="0" dirty="0">
                <a:solidFill>
                  <a:srgbClr val="000000"/>
                </a:solidFill>
                <a:effectLst/>
              </a:rPr>
              <a:t>Therefore let it be known to you, </a:t>
            </a:r>
            <a:r>
              <a:rPr lang="en-US" b="0" i="0" dirty="0">
                <a:solidFill>
                  <a:srgbClr val="0070C0"/>
                </a:solidFill>
                <a:effectLst/>
              </a:rPr>
              <a:t>brethren</a:t>
            </a:r>
            <a:r>
              <a:rPr lang="en-US" b="0" i="0" dirty="0">
                <a:solidFill>
                  <a:srgbClr val="000000"/>
                </a:solidFill>
                <a:effectLst/>
              </a:rPr>
              <a:t>, that through this </a:t>
            </a:r>
            <a:r>
              <a:rPr lang="en-US" b="0" i="0" dirty="0">
                <a:solidFill>
                  <a:srgbClr val="7030A0"/>
                </a:solidFill>
                <a:effectLst/>
              </a:rPr>
              <a:t>Man</a:t>
            </a:r>
            <a:r>
              <a:rPr lang="en-US" b="0" i="0" dirty="0">
                <a:solidFill>
                  <a:srgbClr val="000000"/>
                </a:solidFill>
                <a:effectLst/>
              </a:rPr>
              <a:t> is preached to you the forgiveness of sins; </a:t>
            </a:r>
            <a:r>
              <a:rPr lang="en-US" b="1" i="0" baseline="30000" dirty="0">
                <a:solidFill>
                  <a:srgbClr val="000000"/>
                </a:solidFill>
                <a:effectLst/>
              </a:rPr>
              <a:t>39 </a:t>
            </a:r>
            <a:r>
              <a:rPr lang="en-US" b="0" i="0" dirty="0">
                <a:solidFill>
                  <a:srgbClr val="000000"/>
                </a:solidFill>
                <a:effectLst/>
              </a:rPr>
              <a:t>and by Him everyone who believes is justified from all things from which you could not be justified by the law of Moses. </a:t>
            </a:r>
            <a:r>
              <a:rPr lang="en-US" dirty="0">
                <a:solidFill>
                  <a:srgbClr val="000000"/>
                </a:solidFill>
              </a:rPr>
              <a:t>(NKJV)</a:t>
            </a:r>
            <a:endParaRPr lang="en-US" kern="100" dirty="0">
              <a:effectLst/>
              <a:ea typeface="Aptos" panose="020B0004020202020204" pitchFamily="34" charset="0"/>
              <a:cs typeface="Times New Roman" panose="02020603050405020304" pitchFamily="18" charset="0"/>
            </a:endParaRPr>
          </a:p>
          <a:p>
            <a:pPr marL="0" marR="0" lvl="0" indent="0">
              <a:lnSpc>
                <a:spcPct val="107000"/>
              </a:lnSpc>
              <a:spcAft>
                <a:spcPts val="800"/>
              </a:spcAft>
              <a:buNone/>
            </a:pP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Isolated twigs and flowers on a white surface">
            <a:extLst>
              <a:ext uri="{FF2B5EF4-FFF2-40B4-BE49-F238E27FC236}">
                <a16:creationId xmlns:a16="http://schemas.microsoft.com/office/drawing/2014/main" id="{2CC87D17-902A-5069-9BEF-30C3711740E2}"/>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3557897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80B63-8C84-815B-D0C7-B5556E0C16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8E886B-2F35-DAA9-A706-4EF392DB2DE4}"/>
              </a:ext>
            </a:extLst>
          </p:cNvPr>
          <p:cNvSpPr>
            <a:spLocks noGrp="1"/>
          </p:cNvSpPr>
          <p:nvPr>
            <p:ph type="title"/>
          </p:nvPr>
        </p:nvSpPr>
        <p:spPr>
          <a:xfrm>
            <a:off x="838200" y="365126"/>
            <a:ext cx="10515600" cy="828244"/>
          </a:xfrm>
        </p:spPr>
        <p:txBody>
          <a:bodyPr/>
          <a:lstStyle/>
          <a:p>
            <a:pPr algn="ctr"/>
            <a:r>
              <a:rPr lang="en-US" sz="4800" dirty="0"/>
              <a:t>Galatians Review</a:t>
            </a:r>
            <a:endParaRPr lang="en-US" dirty="0"/>
          </a:p>
        </p:txBody>
      </p:sp>
      <p:sp>
        <p:nvSpPr>
          <p:cNvPr id="3" name="Content Placeholder 2">
            <a:extLst>
              <a:ext uri="{FF2B5EF4-FFF2-40B4-BE49-F238E27FC236}">
                <a16:creationId xmlns:a16="http://schemas.microsoft.com/office/drawing/2014/main" id="{F46E218D-480D-7FA4-7324-66B0876B814C}"/>
              </a:ext>
            </a:extLst>
          </p:cNvPr>
          <p:cNvSpPr>
            <a:spLocks noGrp="1"/>
          </p:cNvSpPr>
          <p:nvPr>
            <p:ph idx="1"/>
          </p:nvPr>
        </p:nvSpPr>
        <p:spPr>
          <a:xfrm>
            <a:off x="0" y="1618649"/>
            <a:ext cx="12209928" cy="3742944"/>
          </a:xfrm>
        </p:spPr>
        <p:txBody>
          <a:bodyPr>
            <a:noAutofit/>
          </a:bodyPr>
          <a:lstStyle/>
          <a:p>
            <a:pPr marL="0" marR="0" lvl="0" indent="0">
              <a:lnSpc>
                <a:spcPct val="107000"/>
              </a:lnSpc>
              <a:spcAft>
                <a:spcPts val="800"/>
              </a:spcAft>
              <a:buNone/>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What key concept summary is in the sermon to Pisidian Antioch?</a:t>
            </a:r>
          </a:p>
          <a:p>
            <a:pPr marL="0" marR="0" lvl="0" indent="0">
              <a:lnSpc>
                <a:spcPct val="107000"/>
              </a:lnSpc>
              <a:spcAft>
                <a:spcPts val="800"/>
              </a:spcAft>
              <a:buNone/>
            </a:pPr>
            <a:r>
              <a:rPr lang="en-US" b="1" i="0" baseline="30000" dirty="0">
                <a:solidFill>
                  <a:srgbClr val="000000"/>
                </a:solidFill>
                <a:effectLst/>
                <a:latin typeface="system-ui"/>
              </a:rPr>
              <a:t>38 </a:t>
            </a:r>
            <a:r>
              <a:rPr lang="en-US" b="0" i="0" dirty="0">
                <a:solidFill>
                  <a:srgbClr val="000000"/>
                </a:solidFill>
                <a:effectLst/>
                <a:latin typeface="system-ui"/>
              </a:rPr>
              <a:t>“Therefore, my </a:t>
            </a:r>
            <a:r>
              <a:rPr lang="en-US" b="0" i="0" dirty="0">
                <a:solidFill>
                  <a:srgbClr val="0070C0"/>
                </a:solidFill>
                <a:effectLst/>
                <a:latin typeface="system-ui"/>
              </a:rPr>
              <a:t>friends</a:t>
            </a:r>
            <a:r>
              <a:rPr lang="en-US" b="0" i="0" dirty="0">
                <a:solidFill>
                  <a:srgbClr val="000000"/>
                </a:solidFill>
                <a:effectLst/>
                <a:latin typeface="system-ui"/>
              </a:rPr>
              <a:t>, I want you to know that through </a:t>
            </a:r>
            <a:r>
              <a:rPr lang="en-US" b="0" i="0" dirty="0">
                <a:solidFill>
                  <a:srgbClr val="7030A0"/>
                </a:solidFill>
                <a:effectLst/>
                <a:latin typeface="system-ui"/>
              </a:rPr>
              <a:t>Jesus</a:t>
            </a:r>
            <a:r>
              <a:rPr lang="en-US" b="0" i="0" dirty="0">
                <a:solidFill>
                  <a:srgbClr val="000000"/>
                </a:solidFill>
                <a:effectLst/>
                <a:latin typeface="system-ui"/>
              </a:rPr>
              <a:t> the forgiveness of sins is proclaimed to you. </a:t>
            </a:r>
            <a:r>
              <a:rPr lang="en-US" b="1" i="0" baseline="30000" dirty="0">
                <a:solidFill>
                  <a:srgbClr val="000000"/>
                </a:solidFill>
                <a:effectLst/>
                <a:latin typeface="system-ui"/>
              </a:rPr>
              <a:t>39 </a:t>
            </a:r>
            <a:r>
              <a:rPr lang="en-US" b="0" i="0" dirty="0">
                <a:solidFill>
                  <a:srgbClr val="000000"/>
                </a:solidFill>
                <a:effectLst/>
                <a:latin typeface="system-ui"/>
              </a:rPr>
              <a:t>Through him everyone who believes is set free from every sin, a justification you were not able to obtain under the law of Moses.</a:t>
            </a:r>
            <a:r>
              <a:rPr lang="en-US" dirty="0">
                <a:solidFill>
                  <a:srgbClr val="000000"/>
                </a:solidFill>
              </a:rPr>
              <a:t>(NIV)</a:t>
            </a:r>
            <a:endParaRPr lang="en-US" kern="100" dirty="0">
              <a:effectLst/>
              <a:ea typeface="Aptos" panose="020B0004020202020204" pitchFamily="34" charset="0"/>
              <a:cs typeface="Times New Roman" panose="02020603050405020304" pitchFamily="18" charset="0"/>
            </a:endParaRPr>
          </a:p>
          <a:p>
            <a:pPr marL="0" marR="0" lvl="0" indent="0">
              <a:lnSpc>
                <a:spcPct val="107000"/>
              </a:lnSpc>
              <a:spcAft>
                <a:spcPts val="800"/>
              </a:spcAft>
              <a:buNone/>
            </a:pP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Isolated twigs and flowers on a white surface">
            <a:extLst>
              <a:ext uri="{FF2B5EF4-FFF2-40B4-BE49-F238E27FC236}">
                <a16:creationId xmlns:a16="http://schemas.microsoft.com/office/drawing/2014/main" id="{6ED8A2AA-4AA0-B598-EF48-593F94C06B09}"/>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1769875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7A951-269A-ED9C-24A2-3FDBF238B0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374985-CBCE-521B-98F6-E9743EF457ED}"/>
              </a:ext>
            </a:extLst>
          </p:cNvPr>
          <p:cNvSpPr>
            <a:spLocks noGrp="1"/>
          </p:cNvSpPr>
          <p:nvPr>
            <p:ph type="title"/>
          </p:nvPr>
        </p:nvSpPr>
        <p:spPr>
          <a:xfrm>
            <a:off x="838200" y="365126"/>
            <a:ext cx="10515600" cy="828244"/>
          </a:xfrm>
        </p:spPr>
        <p:txBody>
          <a:bodyPr/>
          <a:lstStyle/>
          <a:p>
            <a:pPr algn="ctr"/>
            <a:r>
              <a:rPr lang="en-US" sz="4800" dirty="0"/>
              <a:t>Galatians Review</a:t>
            </a:r>
            <a:endParaRPr lang="en-US" dirty="0"/>
          </a:p>
        </p:txBody>
      </p:sp>
      <p:sp>
        <p:nvSpPr>
          <p:cNvPr id="3" name="Content Placeholder 2">
            <a:extLst>
              <a:ext uri="{FF2B5EF4-FFF2-40B4-BE49-F238E27FC236}">
                <a16:creationId xmlns:a16="http://schemas.microsoft.com/office/drawing/2014/main" id="{2E3E22E4-6C3A-5ED6-9C24-5D6800D0FF6C}"/>
              </a:ext>
            </a:extLst>
          </p:cNvPr>
          <p:cNvSpPr>
            <a:spLocks noGrp="1"/>
          </p:cNvSpPr>
          <p:nvPr>
            <p:ph idx="1"/>
          </p:nvPr>
        </p:nvSpPr>
        <p:spPr>
          <a:xfrm>
            <a:off x="251013" y="2438400"/>
            <a:ext cx="12209928" cy="3742944"/>
          </a:xfrm>
        </p:spPr>
        <p:txBody>
          <a:bodyPr>
            <a:noAutofit/>
          </a:bodyPr>
          <a:lstStyle/>
          <a:p>
            <a:pPr marL="0" marR="0" lvl="0" indent="0">
              <a:lnSpc>
                <a:spcPct val="107000"/>
              </a:lnSpc>
              <a:spcAft>
                <a:spcPts val="800"/>
              </a:spcAft>
              <a:buNone/>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What primary issue is Paul addressing in the book of Galatians?</a:t>
            </a:r>
          </a:p>
        </p:txBody>
      </p:sp>
      <p:pic>
        <p:nvPicPr>
          <p:cNvPr id="5" name="Picture 4" descr="Isolated twigs and flowers on a white surface">
            <a:extLst>
              <a:ext uri="{FF2B5EF4-FFF2-40B4-BE49-F238E27FC236}">
                <a16:creationId xmlns:a16="http://schemas.microsoft.com/office/drawing/2014/main" id="{09BB8142-E68C-8A86-6C6A-2D0437FF6560}"/>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250076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F2C24-B8E7-8E2A-E00C-C731FC5998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104D6E-3E5A-DB59-524F-D4FEAC289013}"/>
              </a:ext>
            </a:extLst>
          </p:cNvPr>
          <p:cNvSpPr>
            <a:spLocks noGrp="1"/>
          </p:cNvSpPr>
          <p:nvPr>
            <p:ph type="title"/>
          </p:nvPr>
        </p:nvSpPr>
        <p:spPr>
          <a:xfrm>
            <a:off x="838200" y="365126"/>
            <a:ext cx="10515600" cy="828244"/>
          </a:xfrm>
        </p:spPr>
        <p:txBody>
          <a:bodyPr/>
          <a:lstStyle/>
          <a:p>
            <a:pPr algn="ctr"/>
            <a:r>
              <a:rPr lang="en-US" sz="4800" dirty="0"/>
              <a:t>Galatians Review</a:t>
            </a:r>
            <a:endParaRPr lang="en-US" dirty="0"/>
          </a:p>
        </p:txBody>
      </p:sp>
      <p:sp>
        <p:nvSpPr>
          <p:cNvPr id="3" name="Content Placeholder 2">
            <a:extLst>
              <a:ext uri="{FF2B5EF4-FFF2-40B4-BE49-F238E27FC236}">
                <a16:creationId xmlns:a16="http://schemas.microsoft.com/office/drawing/2014/main" id="{D498650D-6BA2-6678-F926-137C80885E93}"/>
              </a:ext>
            </a:extLst>
          </p:cNvPr>
          <p:cNvSpPr>
            <a:spLocks noGrp="1"/>
          </p:cNvSpPr>
          <p:nvPr>
            <p:ph idx="1"/>
          </p:nvPr>
        </p:nvSpPr>
        <p:spPr>
          <a:xfrm>
            <a:off x="251013" y="2438400"/>
            <a:ext cx="12209928" cy="3742944"/>
          </a:xfrm>
        </p:spPr>
        <p:txBody>
          <a:bodyPr>
            <a:noAutofit/>
          </a:bodyPr>
          <a:lstStyle/>
          <a:p>
            <a:pPr marL="0" marR="0" lvl="0" indent="0">
              <a:lnSpc>
                <a:spcPct val="107000"/>
              </a:lnSpc>
              <a:spcAft>
                <a:spcPts val="800"/>
              </a:spcAft>
              <a:buNone/>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What primary issue is Paul addressing in the book of Galatians?  Judaizing Teachers</a:t>
            </a:r>
          </a:p>
        </p:txBody>
      </p:sp>
      <p:pic>
        <p:nvPicPr>
          <p:cNvPr id="5" name="Picture 4" descr="Isolated twigs and flowers on a white surface">
            <a:extLst>
              <a:ext uri="{FF2B5EF4-FFF2-40B4-BE49-F238E27FC236}">
                <a16:creationId xmlns:a16="http://schemas.microsoft.com/office/drawing/2014/main" id="{A670082D-0DF3-3AA9-ACB0-29500B7D29C4}"/>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3591264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44F27-B143-1695-16ED-D7BFEA9363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E2667D-D3F7-E612-061F-59116CB6764E}"/>
              </a:ext>
            </a:extLst>
          </p:cNvPr>
          <p:cNvSpPr>
            <a:spLocks noGrp="1"/>
          </p:cNvSpPr>
          <p:nvPr>
            <p:ph type="title"/>
          </p:nvPr>
        </p:nvSpPr>
        <p:spPr>
          <a:xfrm>
            <a:off x="838200" y="365126"/>
            <a:ext cx="10515600" cy="828244"/>
          </a:xfrm>
        </p:spPr>
        <p:txBody>
          <a:bodyPr/>
          <a:lstStyle/>
          <a:p>
            <a:pPr algn="ctr"/>
            <a:r>
              <a:rPr lang="en-US" sz="4800" dirty="0"/>
              <a:t>Galatians Review</a:t>
            </a:r>
            <a:endParaRPr lang="en-US" dirty="0"/>
          </a:p>
        </p:txBody>
      </p:sp>
      <p:sp>
        <p:nvSpPr>
          <p:cNvPr id="3" name="Content Placeholder 2">
            <a:extLst>
              <a:ext uri="{FF2B5EF4-FFF2-40B4-BE49-F238E27FC236}">
                <a16:creationId xmlns:a16="http://schemas.microsoft.com/office/drawing/2014/main" id="{95276562-A369-7D92-37B9-150ACE26DC5A}"/>
              </a:ext>
            </a:extLst>
          </p:cNvPr>
          <p:cNvSpPr>
            <a:spLocks noGrp="1"/>
          </p:cNvSpPr>
          <p:nvPr>
            <p:ph idx="1"/>
          </p:nvPr>
        </p:nvSpPr>
        <p:spPr>
          <a:xfrm>
            <a:off x="251013" y="2438400"/>
            <a:ext cx="12209928" cy="3742944"/>
          </a:xfrm>
        </p:spPr>
        <p:txBody>
          <a:bodyPr>
            <a:noAutofit/>
          </a:bodyPr>
          <a:lstStyle/>
          <a:p>
            <a:pPr marL="0" marR="0" lvl="0" indent="0">
              <a:lnSpc>
                <a:spcPct val="107000"/>
              </a:lnSpc>
              <a:spcAft>
                <a:spcPts val="800"/>
              </a:spcAft>
              <a:buNone/>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What primary issue is Paul addressing in the book of Galatians?  Judaizing Teachers</a:t>
            </a:r>
          </a:p>
          <a:p>
            <a:pPr marL="0" marR="0" lvl="0" indent="0">
              <a:lnSpc>
                <a:spcPct val="107000"/>
              </a:lnSpc>
              <a:spcAft>
                <a:spcPts val="800"/>
              </a:spcAft>
              <a:buNone/>
            </a:pPr>
            <a:r>
              <a:rPr lang="en-US" sz="4000" kern="100" dirty="0">
                <a:ea typeface="Aptos" panose="020B0004020202020204" pitchFamily="34" charset="0"/>
                <a:cs typeface="Times New Roman" panose="02020603050405020304" pitchFamily="18" charset="0"/>
              </a:rPr>
              <a:t>Believe in Christ.   The Law is not able to remove sin.</a:t>
            </a:r>
          </a:p>
        </p:txBody>
      </p:sp>
      <p:pic>
        <p:nvPicPr>
          <p:cNvPr id="5" name="Picture 4" descr="Isolated twigs and flowers on a white surface">
            <a:extLst>
              <a:ext uri="{FF2B5EF4-FFF2-40B4-BE49-F238E27FC236}">
                <a16:creationId xmlns:a16="http://schemas.microsoft.com/office/drawing/2014/main" id="{3BE3D8CC-7061-E441-580D-10F5BF7B64F7}"/>
              </a:ext>
            </a:extLst>
          </p:cNvPr>
          <p:cNvPicPr>
            <a:picLocks noChangeAspect="1"/>
          </p:cNvPicPr>
          <p:nvPr/>
        </p:nvPicPr>
        <p:blipFill>
          <a:blip r:embed="rId2"/>
          <a:srcRect l="23193" r="9705" b="1"/>
          <a:stretch/>
        </p:blipFill>
        <p:spPr>
          <a:xfrm>
            <a:off x="10345791" y="-60153"/>
            <a:ext cx="1417698" cy="1473617"/>
          </a:xfrm>
          <a:prstGeom prst="rect">
            <a:avLst/>
          </a:prstGeom>
        </p:spPr>
      </p:pic>
      <p:sp>
        <p:nvSpPr>
          <p:cNvPr id="4" name="Oval 3">
            <a:extLst>
              <a:ext uri="{FF2B5EF4-FFF2-40B4-BE49-F238E27FC236}">
                <a16:creationId xmlns:a16="http://schemas.microsoft.com/office/drawing/2014/main" id="{24E3F057-7B6E-3715-4D06-020AE4B31E3B}"/>
              </a:ext>
            </a:extLst>
          </p:cNvPr>
          <p:cNvSpPr/>
          <p:nvPr/>
        </p:nvSpPr>
        <p:spPr>
          <a:xfrm>
            <a:off x="9161929" y="537882"/>
            <a:ext cx="268942" cy="215153"/>
          </a:xfrm>
          <a:prstGeom prst="ellipse">
            <a:avLst/>
          </a:prstGeom>
          <a:solidFill>
            <a:schemeClr val="accent5"/>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5912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7D30B-DDAD-7BD0-5C43-F46C7E8470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478EB1-F8F4-85BB-9D1C-1AC1CF5A2F34}"/>
              </a:ext>
            </a:extLst>
          </p:cNvPr>
          <p:cNvSpPr>
            <a:spLocks noGrp="1"/>
          </p:cNvSpPr>
          <p:nvPr>
            <p:ph type="title"/>
          </p:nvPr>
        </p:nvSpPr>
        <p:spPr>
          <a:xfrm>
            <a:off x="838200" y="365126"/>
            <a:ext cx="10515600" cy="828244"/>
          </a:xfrm>
        </p:spPr>
        <p:txBody>
          <a:bodyPr/>
          <a:lstStyle/>
          <a:p>
            <a:pPr algn="ctr"/>
            <a:r>
              <a:rPr lang="en-US" sz="4800" dirty="0"/>
              <a:t>Galatians Review</a:t>
            </a:r>
            <a:endParaRPr lang="en-US" dirty="0"/>
          </a:p>
        </p:txBody>
      </p:sp>
      <p:sp>
        <p:nvSpPr>
          <p:cNvPr id="3" name="Content Placeholder 2">
            <a:extLst>
              <a:ext uri="{FF2B5EF4-FFF2-40B4-BE49-F238E27FC236}">
                <a16:creationId xmlns:a16="http://schemas.microsoft.com/office/drawing/2014/main" id="{CACBFD2F-F95D-6D09-25F4-5314CD8CC353}"/>
              </a:ext>
            </a:extLst>
          </p:cNvPr>
          <p:cNvSpPr>
            <a:spLocks noGrp="1"/>
          </p:cNvSpPr>
          <p:nvPr>
            <p:ph idx="1"/>
          </p:nvPr>
        </p:nvSpPr>
        <p:spPr>
          <a:xfrm>
            <a:off x="322731" y="1838743"/>
            <a:ext cx="12209928" cy="4024175"/>
          </a:xfrm>
        </p:spPr>
        <p:txBody>
          <a:bodyPr>
            <a:noAutofit/>
          </a:bodyPr>
          <a:lstStyle/>
          <a:p>
            <a:pPr marL="0" marR="0" lvl="0" indent="0">
              <a:lnSpc>
                <a:spcPct val="107000"/>
              </a:lnSpc>
              <a:spcAft>
                <a:spcPts val="800"/>
              </a:spcAft>
              <a:buNone/>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What primary issue is Paul addressing in the book of Galatians?  Judaizing Teachers</a:t>
            </a:r>
          </a:p>
          <a:p>
            <a:pPr marL="0" marR="0" lvl="0" indent="0">
              <a:lnSpc>
                <a:spcPct val="107000"/>
              </a:lnSpc>
              <a:spcAft>
                <a:spcPts val="800"/>
              </a:spcAft>
              <a:buNone/>
            </a:pPr>
            <a:r>
              <a:rPr lang="en-US" sz="4000" kern="100" dirty="0">
                <a:ea typeface="Aptos" panose="020B0004020202020204" pitchFamily="34" charset="0"/>
                <a:cs typeface="Times New Roman" panose="02020603050405020304" pitchFamily="18" charset="0"/>
              </a:rPr>
              <a:t>Believe in Christ.   The Law is not able to remove sin.</a:t>
            </a:r>
          </a:p>
          <a:p>
            <a:pPr marL="0" marR="0" lvl="0" indent="0" algn="ctr">
              <a:lnSpc>
                <a:spcPct val="107000"/>
              </a:lnSpc>
              <a:spcAft>
                <a:spcPts val="800"/>
              </a:spcAft>
              <a:buNone/>
            </a:pPr>
            <a:r>
              <a:rPr lang="en-US" sz="4800" b="1" kern="100" dirty="0">
                <a:effectLst/>
                <a:latin typeface="Aptos" panose="020B0004020202020204" pitchFamily="34" charset="0"/>
                <a:ea typeface="Aptos" panose="020B0004020202020204" pitchFamily="34" charset="0"/>
                <a:cs typeface="Times New Roman" panose="02020603050405020304" pitchFamily="18" charset="0"/>
              </a:rPr>
              <a:t> It</a:t>
            </a:r>
            <a:r>
              <a:rPr lang="en-US" sz="4800" b="1" kern="100" dirty="0">
                <a:ea typeface="Aptos" panose="020B0004020202020204" pitchFamily="34" charset="0"/>
                <a:cs typeface="Times New Roman" panose="02020603050405020304" pitchFamily="18" charset="0"/>
              </a:rPr>
              <a:t>’</a:t>
            </a:r>
            <a:r>
              <a:rPr lang="en-US" sz="4800" b="1" kern="100" dirty="0">
                <a:effectLst/>
                <a:latin typeface="Aptos" panose="020B0004020202020204" pitchFamily="34" charset="0"/>
                <a:ea typeface="Aptos" panose="020B0004020202020204" pitchFamily="34" charset="0"/>
                <a:cs typeface="Times New Roman" panose="02020603050405020304" pitchFamily="18" charset="0"/>
              </a:rPr>
              <a:t>s Faith not the Law.</a:t>
            </a:r>
          </a:p>
        </p:txBody>
      </p:sp>
      <p:pic>
        <p:nvPicPr>
          <p:cNvPr id="5" name="Picture 4" descr="Isolated twigs and flowers on a white surface">
            <a:extLst>
              <a:ext uri="{FF2B5EF4-FFF2-40B4-BE49-F238E27FC236}">
                <a16:creationId xmlns:a16="http://schemas.microsoft.com/office/drawing/2014/main" id="{473A4CA7-4A09-ED89-E9CA-FF83D1B30D41}"/>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3597973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6BCA1-BC11-2E27-37B4-F4AE2142AA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0AB56E-6D17-8D99-A8BB-DF0FB39F8168}"/>
              </a:ext>
            </a:extLst>
          </p:cNvPr>
          <p:cNvSpPr>
            <a:spLocks noGrp="1"/>
          </p:cNvSpPr>
          <p:nvPr>
            <p:ph type="title"/>
          </p:nvPr>
        </p:nvSpPr>
        <p:spPr>
          <a:xfrm>
            <a:off x="838200" y="365126"/>
            <a:ext cx="10515600" cy="828244"/>
          </a:xfrm>
        </p:spPr>
        <p:txBody>
          <a:bodyPr/>
          <a:lstStyle/>
          <a:p>
            <a:pPr algn="ctr"/>
            <a:r>
              <a:rPr lang="en-US" sz="4800" dirty="0"/>
              <a:t>Galatians 1</a:t>
            </a:r>
            <a:endParaRPr lang="en-US" dirty="0"/>
          </a:p>
        </p:txBody>
      </p:sp>
      <p:sp>
        <p:nvSpPr>
          <p:cNvPr id="3" name="Content Placeholder 2">
            <a:extLst>
              <a:ext uri="{FF2B5EF4-FFF2-40B4-BE49-F238E27FC236}">
                <a16:creationId xmlns:a16="http://schemas.microsoft.com/office/drawing/2014/main" id="{5C8497F9-3868-8679-E8C8-C4DAB63E1B44}"/>
              </a:ext>
            </a:extLst>
          </p:cNvPr>
          <p:cNvSpPr>
            <a:spLocks noGrp="1"/>
          </p:cNvSpPr>
          <p:nvPr>
            <p:ph idx="1"/>
          </p:nvPr>
        </p:nvSpPr>
        <p:spPr>
          <a:xfrm>
            <a:off x="251013" y="2438400"/>
            <a:ext cx="12209928" cy="3742944"/>
          </a:xfrm>
        </p:spPr>
        <p:txBody>
          <a:bodyPr>
            <a:noAutofit/>
          </a:bodyPr>
          <a:lstStyle/>
          <a:p>
            <a:pPr marL="0" marR="0" lvl="0" indent="0">
              <a:lnSpc>
                <a:spcPct val="107000"/>
              </a:lnSpc>
              <a:spcAft>
                <a:spcPts val="800"/>
              </a:spcAft>
              <a:buNone/>
            </a:pPr>
            <a:r>
              <a:rPr lang="en-US" sz="4000" b="1" baseline="30000" dirty="0">
                <a:solidFill>
                  <a:srgbClr val="000000"/>
                </a:solidFill>
                <a:latin typeface="system-ui"/>
              </a:rPr>
              <a:t>3  …………………….</a:t>
            </a:r>
            <a:r>
              <a:rPr lang="en-US" sz="4000" b="0" i="0" dirty="0">
                <a:solidFill>
                  <a:srgbClr val="000000"/>
                </a:solidFill>
                <a:effectLst/>
                <a:latin typeface="system-ui"/>
              </a:rPr>
              <a:t>Lord Jesus Christ, </a:t>
            </a:r>
            <a:r>
              <a:rPr lang="en-US" sz="4000" b="1" i="0" baseline="30000" dirty="0">
                <a:solidFill>
                  <a:srgbClr val="000000"/>
                </a:solidFill>
                <a:effectLst/>
                <a:latin typeface="system-ui"/>
              </a:rPr>
              <a:t>4 </a:t>
            </a:r>
            <a:r>
              <a:rPr lang="en-US" sz="4000" b="0" i="0" dirty="0">
                <a:solidFill>
                  <a:srgbClr val="000000"/>
                </a:solidFill>
                <a:effectLst/>
                <a:latin typeface="system-ui"/>
              </a:rPr>
              <a:t>who gave himself for our sins to rescue us from the present evil age</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Isolated twigs and flowers on a white surface">
            <a:extLst>
              <a:ext uri="{FF2B5EF4-FFF2-40B4-BE49-F238E27FC236}">
                <a16:creationId xmlns:a16="http://schemas.microsoft.com/office/drawing/2014/main" id="{5BACA701-1426-33C5-028F-44D7DEA27455}"/>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2073173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A0AFE-D211-40CD-2186-A70A4054DA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F16A8B-6354-D169-0605-BF88D6CF24FB}"/>
              </a:ext>
            </a:extLst>
          </p:cNvPr>
          <p:cNvSpPr>
            <a:spLocks noGrp="1"/>
          </p:cNvSpPr>
          <p:nvPr>
            <p:ph type="title"/>
          </p:nvPr>
        </p:nvSpPr>
        <p:spPr>
          <a:xfrm>
            <a:off x="838200" y="365126"/>
            <a:ext cx="10515600" cy="828244"/>
          </a:xfrm>
        </p:spPr>
        <p:txBody>
          <a:bodyPr/>
          <a:lstStyle/>
          <a:p>
            <a:pPr algn="ctr"/>
            <a:r>
              <a:rPr lang="en-US" sz="4800" dirty="0"/>
              <a:t>Galatians Review</a:t>
            </a:r>
            <a:endParaRPr lang="en-US" dirty="0"/>
          </a:p>
        </p:txBody>
      </p:sp>
      <p:sp>
        <p:nvSpPr>
          <p:cNvPr id="3" name="Content Placeholder 2">
            <a:extLst>
              <a:ext uri="{FF2B5EF4-FFF2-40B4-BE49-F238E27FC236}">
                <a16:creationId xmlns:a16="http://schemas.microsoft.com/office/drawing/2014/main" id="{992A306B-3430-FCA3-B1D5-35CFEFE3982D}"/>
              </a:ext>
            </a:extLst>
          </p:cNvPr>
          <p:cNvSpPr>
            <a:spLocks noGrp="1"/>
          </p:cNvSpPr>
          <p:nvPr>
            <p:ph idx="1"/>
          </p:nvPr>
        </p:nvSpPr>
        <p:spPr>
          <a:xfrm>
            <a:off x="251013" y="2438400"/>
            <a:ext cx="12209928" cy="3742944"/>
          </a:xfrm>
        </p:spPr>
        <p:txBody>
          <a:bodyPr>
            <a:noAutofit/>
          </a:bodyPr>
          <a:lstStyle/>
          <a:p>
            <a:pPr marL="0" marR="0" lvl="0" indent="0">
              <a:lnSpc>
                <a:spcPct val="107000"/>
              </a:lnSpc>
              <a:spcAft>
                <a:spcPts val="800"/>
              </a:spcAft>
              <a:buNone/>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Why does Paul use the word anathema is Chapter 1?</a:t>
            </a:r>
          </a:p>
        </p:txBody>
      </p:sp>
      <p:pic>
        <p:nvPicPr>
          <p:cNvPr id="5" name="Picture 4" descr="Isolated twigs and flowers on a white surface">
            <a:extLst>
              <a:ext uri="{FF2B5EF4-FFF2-40B4-BE49-F238E27FC236}">
                <a16:creationId xmlns:a16="http://schemas.microsoft.com/office/drawing/2014/main" id="{088913D7-DF95-B101-D3A4-F91EB4AFC154}"/>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1497364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78CF4-2AD5-581C-AC80-4D179898A5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5A86C0-A38E-EABC-AEF0-6D321B235B75}"/>
              </a:ext>
            </a:extLst>
          </p:cNvPr>
          <p:cNvSpPr>
            <a:spLocks noGrp="1"/>
          </p:cNvSpPr>
          <p:nvPr>
            <p:ph type="title"/>
          </p:nvPr>
        </p:nvSpPr>
        <p:spPr>
          <a:xfrm>
            <a:off x="838200" y="365126"/>
            <a:ext cx="10515600" cy="828244"/>
          </a:xfrm>
        </p:spPr>
        <p:txBody>
          <a:bodyPr/>
          <a:lstStyle/>
          <a:p>
            <a:pPr algn="ctr"/>
            <a:r>
              <a:rPr lang="en-US" sz="4800" dirty="0"/>
              <a:t>Galatians 1</a:t>
            </a:r>
            <a:endParaRPr lang="en-US" dirty="0"/>
          </a:p>
        </p:txBody>
      </p:sp>
      <p:sp>
        <p:nvSpPr>
          <p:cNvPr id="3" name="Content Placeholder 2">
            <a:extLst>
              <a:ext uri="{FF2B5EF4-FFF2-40B4-BE49-F238E27FC236}">
                <a16:creationId xmlns:a16="http://schemas.microsoft.com/office/drawing/2014/main" id="{1117744E-6CC3-E093-812C-8581AF895FD9}"/>
              </a:ext>
            </a:extLst>
          </p:cNvPr>
          <p:cNvSpPr>
            <a:spLocks noGrp="1"/>
          </p:cNvSpPr>
          <p:nvPr>
            <p:ph idx="1"/>
          </p:nvPr>
        </p:nvSpPr>
        <p:spPr>
          <a:xfrm>
            <a:off x="1" y="1618649"/>
            <a:ext cx="12192000" cy="4562695"/>
          </a:xfrm>
        </p:spPr>
        <p:txBody>
          <a:bodyPr>
            <a:noAutofit/>
          </a:bodyPr>
          <a:lstStyle/>
          <a:p>
            <a:pPr marL="0" marR="0" lvl="0" indent="0">
              <a:lnSpc>
                <a:spcPct val="107000"/>
              </a:lnSpc>
              <a:spcAft>
                <a:spcPts val="800"/>
              </a:spcAft>
              <a:buNone/>
            </a:pPr>
            <a:r>
              <a:rPr lang="en-US" b="1" baseline="30000" dirty="0">
                <a:solidFill>
                  <a:srgbClr val="000000"/>
                </a:solidFill>
                <a:latin typeface="system-ui"/>
              </a:rPr>
              <a:t> </a:t>
            </a:r>
            <a:r>
              <a:rPr lang="en-US" b="1" i="0" baseline="30000" dirty="0">
                <a:solidFill>
                  <a:srgbClr val="000000"/>
                </a:solidFill>
                <a:effectLst/>
                <a:latin typeface="system-ui"/>
              </a:rPr>
              <a:t>6 </a:t>
            </a:r>
            <a:r>
              <a:rPr lang="en-US" b="0" i="0" dirty="0">
                <a:solidFill>
                  <a:srgbClr val="000000"/>
                </a:solidFill>
                <a:effectLst/>
                <a:latin typeface="system-ui"/>
              </a:rPr>
              <a:t>I am astonished that you are so quickly deserting the one who called you to live in the grace of Christ and are turning to a different gospel</a:t>
            </a:r>
          </a:p>
          <a:p>
            <a:pPr marL="0" indent="0">
              <a:lnSpc>
                <a:spcPct val="107000"/>
              </a:lnSpc>
              <a:spcAft>
                <a:spcPts val="800"/>
              </a:spcAft>
              <a:buNone/>
            </a:pPr>
            <a:r>
              <a:rPr lang="en-US" b="1" i="0" baseline="30000" dirty="0">
                <a:solidFill>
                  <a:srgbClr val="000000"/>
                </a:solidFill>
                <a:effectLst/>
                <a:latin typeface="system-ui"/>
              </a:rPr>
              <a:t>8 </a:t>
            </a:r>
            <a:r>
              <a:rPr lang="en-US" b="0" i="0" dirty="0">
                <a:solidFill>
                  <a:srgbClr val="000000"/>
                </a:solidFill>
                <a:effectLst/>
                <a:latin typeface="system-ui"/>
              </a:rPr>
              <a:t>But even if we, or an angel from heaven, preach any other gospel to you than what we have preached to you, let him be </a:t>
            </a:r>
            <a:r>
              <a:rPr lang="en-US" b="0" i="0" baseline="30000" dirty="0">
                <a:solidFill>
                  <a:srgbClr val="000000"/>
                </a:solidFill>
                <a:effectLst/>
                <a:latin typeface="system-ui"/>
              </a:rPr>
              <a:t>[</a:t>
            </a:r>
            <a:r>
              <a:rPr lang="en-US" b="0" i="0" baseline="30000" dirty="0">
                <a:solidFill>
                  <a:srgbClr val="4A4A4A"/>
                </a:solidFill>
                <a:effectLst/>
                <a:latin typeface="system-ui"/>
                <a:hlinkClick r:id="rId2" tooltip="See footnote b"/>
              </a:rPr>
              <a:t>b</a:t>
            </a:r>
            <a:r>
              <a:rPr lang="en-US" b="0" i="0" baseline="30000" dirty="0">
                <a:solidFill>
                  <a:srgbClr val="000000"/>
                </a:solidFill>
                <a:effectLst/>
                <a:latin typeface="system-ui"/>
              </a:rPr>
              <a:t>]</a:t>
            </a:r>
            <a:r>
              <a:rPr lang="en-US" b="0" i="0" dirty="0">
                <a:solidFill>
                  <a:srgbClr val="000000"/>
                </a:solidFill>
                <a:effectLst/>
                <a:latin typeface="system-ui"/>
              </a:rPr>
              <a:t>accursed. </a:t>
            </a:r>
            <a:r>
              <a:rPr lang="en-US" b="1" i="0" baseline="30000" dirty="0">
                <a:solidFill>
                  <a:srgbClr val="000000"/>
                </a:solidFill>
                <a:effectLst/>
                <a:latin typeface="system-ui"/>
              </a:rPr>
              <a:t>9 </a:t>
            </a:r>
            <a:r>
              <a:rPr lang="en-US" b="0" i="0" dirty="0">
                <a:solidFill>
                  <a:srgbClr val="000000"/>
                </a:solidFill>
                <a:effectLst/>
                <a:latin typeface="system-ui"/>
              </a:rPr>
              <a:t>As we have said before, so now I say again, if anyone preaches any other gospel to you than what you have received, let him be accursed. </a:t>
            </a:r>
            <a:r>
              <a:rPr lang="en-US" sz="1800" b="0" i="0" dirty="0">
                <a:solidFill>
                  <a:srgbClr val="000000"/>
                </a:solidFill>
                <a:effectLst/>
                <a:latin typeface="system-ui"/>
              </a:rPr>
              <a:t>(NKJV)</a:t>
            </a:r>
            <a:r>
              <a:rPr lang="en-US" sz="1800" dirty="0">
                <a:solidFill>
                  <a:srgbClr val="000000"/>
                </a:solidFill>
                <a:latin typeface="system-ui"/>
              </a:rPr>
              <a:t>      </a:t>
            </a:r>
            <a:r>
              <a:rPr lang="en-US" dirty="0">
                <a:solidFill>
                  <a:srgbClr val="000000"/>
                </a:solidFill>
                <a:latin typeface="system-ui"/>
              </a:rPr>
              <a:t>b </a:t>
            </a:r>
            <a:r>
              <a:rPr lang="en-US" b="0" i="0" dirty="0">
                <a:solidFill>
                  <a:srgbClr val="4A4A4A"/>
                </a:solidFill>
                <a:effectLst/>
                <a:latin typeface="system-ui"/>
                <a:hlinkClick r:id="rId3" tooltip="Go to Galatians 1:8"/>
              </a:rPr>
              <a:t>Galatians 1:8</a:t>
            </a:r>
            <a:r>
              <a:rPr lang="en-US" b="0" i="0" dirty="0">
                <a:solidFill>
                  <a:srgbClr val="000000"/>
                </a:solidFill>
                <a:effectLst/>
                <a:latin typeface="system-ui"/>
              </a:rPr>
              <a:t> Gr. </a:t>
            </a:r>
            <a:r>
              <a:rPr lang="en-US" b="0" i="1" dirty="0">
                <a:solidFill>
                  <a:srgbClr val="000000"/>
                </a:solidFill>
                <a:effectLst/>
                <a:latin typeface="system-ui"/>
              </a:rPr>
              <a:t>anathema</a:t>
            </a:r>
            <a:endParaRPr lang="en-US" b="0" i="0" dirty="0">
              <a:solidFill>
                <a:srgbClr val="000000"/>
              </a:solidFill>
              <a:effectLst/>
              <a:latin typeface="system-ui"/>
            </a:endParaRPr>
          </a:p>
          <a:p>
            <a:pPr marL="0" marR="0" lvl="0" indent="0">
              <a:lnSpc>
                <a:spcPct val="107000"/>
              </a:lnSpc>
              <a:spcAft>
                <a:spcPts val="800"/>
              </a:spcAft>
              <a:buNone/>
            </a:pP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Isolated twigs and flowers on a white surface">
            <a:extLst>
              <a:ext uri="{FF2B5EF4-FFF2-40B4-BE49-F238E27FC236}">
                <a16:creationId xmlns:a16="http://schemas.microsoft.com/office/drawing/2014/main" id="{B1A235B9-0D39-1D22-FE34-BCDD2CD9760D}"/>
              </a:ext>
            </a:extLst>
          </p:cNvPr>
          <p:cNvPicPr>
            <a:picLocks noChangeAspect="1"/>
          </p:cNvPicPr>
          <p:nvPr/>
        </p:nvPicPr>
        <p:blipFill>
          <a:blip r:embed="rId4"/>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2837373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0655C-254E-C1E7-8049-EE32EC0133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600440-6397-8A8C-E50C-77606D8EA05A}"/>
              </a:ext>
            </a:extLst>
          </p:cNvPr>
          <p:cNvSpPr>
            <a:spLocks noGrp="1"/>
          </p:cNvSpPr>
          <p:nvPr>
            <p:ph type="title"/>
          </p:nvPr>
        </p:nvSpPr>
        <p:spPr>
          <a:xfrm>
            <a:off x="838200" y="365126"/>
            <a:ext cx="10515600" cy="828244"/>
          </a:xfrm>
        </p:spPr>
        <p:txBody>
          <a:bodyPr>
            <a:normAutofit/>
          </a:bodyPr>
          <a:lstStyle/>
          <a:p>
            <a:pPr algn="ctr"/>
            <a:r>
              <a:rPr lang="en-US" sz="4800" dirty="0" err="1">
                <a:latin typeface="Aptos" panose="020B0004020202020204" pitchFamily="34" charset="0"/>
              </a:rPr>
              <a:t>weldonbeardain.website</a:t>
            </a:r>
            <a:endParaRPr lang="en-US" dirty="0">
              <a:latin typeface="Aptos" panose="020B0004020202020204" pitchFamily="34" charset="0"/>
            </a:endParaRPr>
          </a:p>
        </p:txBody>
      </p:sp>
      <p:pic>
        <p:nvPicPr>
          <p:cNvPr id="5" name="Picture 4" descr="Isolated twigs and flowers on a white surface">
            <a:extLst>
              <a:ext uri="{FF2B5EF4-FFF2-40B4-BE49-F238E27FC236}">
                <a16:creationId xmlns:a16="http://schemas.microsoft.com/office/drawing/2014/main" id="{49A4EFA3-3FE5-499E-8E6A-5CF88DF9EEBE}"/>
              </a:ext>
            </a:extLst>
          </p:cNvPr>
          <p:cNvPicPr>
            <a:picLocks noChangeAspect="1"/>
          </p:cNvPicPr>
          <p:nvPr/>
        </p:nvPicPr>
        <p:blipFill>
          <a:blip r:embed="rId2"/>
          <a:srcRect l="23193" r="9705" b="1"/>
          <a:stretch/>
        </p:blipFill>
        <p:spPr>
          <a:xfrm>
            <a:off x="10345791" y="-60153"/>
            <a:ext cx="1417698" cy="1473617"/>
          </a:xfrm>
          <a:prstGeom prst="rect">
            <a:avLst/>
          </a:prstGeom>
        </p:spPr>
      </p:pic>
      <p:pic>
        <p:nvPicPr>
          <p:cNvPr id="4" name="Picture 3">
            <a:extLst>
              <a:ext uri="{FF2B5EF4-FFF2-40B4-BE49-F238E27FC236}">
                <a16:creationId xmlns:a16="http://schemas.microsoft.com/office/drawing/2014/main" id="{0C4E57EB-1069-951F-08E6-8B562F1D9DD1}"/>
              </a:ext>
            </a:extLst>
          </p:cNvPr>
          <p:cNvPicPr>
            <a:picLocks noChangeAspect="1"/>
          </p:cNvPicPr>
          <p:nvPr/>
        </p:nvPicPr>
        <p:blipFill>
          <a:blip r:embed="rId3"/>
          <a:stretch>
            <a:fillRect/>
          </a:stretch>
        </p:blipFill>
        <p:spPr>
          <a:xfrm>
            <a:off x="2180678" y="1705337"/>
            <a:ext cx="7830643" cy="4163006"/>
          </a:xfrm>
          <a:prstGeom prst="rect">
            <a:avLst/>
          </a:prstGeom>
        </p:spPr>
      </p:pic>
    </p:spTree>
    <p:extLst>
      <p:ext uri="{BB962C8B-B14F-4D97-AF65-F5344CB8AC3E}">
        <p14:creationId xmlns:p14="http://schemas.microsoft.com/office/powerpoint/2010/main" val="4289860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09A17-BB57-71A0-482B-EF9C5C90D8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D0508E-A3D3-598D-3480-DB6E1890DF8F}"/>
              </a:ext>
            </a:extLst>
          </p:cNvPr>
          <p:cNvSpPr>
            <a:spLocks noGrp="1"/>
          </p:cNvSpPr>
          <p:nvPr>
            <p:ph type="title"/>
          </p:nvPr>
        </p:nvSpPr>
        <p:spPr>
          <a:xfrm>
            <a:off x="838200" y="365126"/>
            <a:ext cx="10515600" cy="828244"/>
          </a:xfrm>
        </p:spPr>
        <p:txBody>
          <a:bodyPr/>
          <a:lstStyle/>
          <a:p>
            <a:pPr algn="ctr"/>
            <a:r>
              <a:rPr lang="en-US" sz="4800" dirty="0"/>
              <a:t>Galatians 2</a:t>
            </a:r>
            <a:endParaRPr lang="en-US" dirty="0"/>
          </a:p>
        </p:txBody>
      </p:sp>
      <p:sp>
        <p:nvSpPr>
          <p:cNvPr id="3" name="Content Placeholder 2">
            <a:extLst>
              <a:ext uri="{FF2B5EF4-FFF2-40B4-BE49-F238E27FC236}">
                <a16:creationId xmlns:a16="http://schemas.microsoft.com/office/drawing/2014/main" id="{AFAC2060-3077-8783-EB21-C47117C32B05}"/>
              </a:ext>
            </a:extLst>
          </p:cNvPr>
          <p:cNvSpPr>
            <a:spLocks noGrp="1"/>
          </p:cNvSpPr>
          <p:nvPr>
            <p:ph idx="1"/>
          </p:nvPr>
        </p:nvSpPr>
        <p:spPr>
          <a:xfrm>
            <a:off x="251013" y="1618649"/>
            <a:ext cx="11672046" cy="4562695"/>
          </a:xfrm>
        </p:spPr>
        <p:txBody>
          <a:bodyPr>
            <a:noAutofit/>
          </a:bodyPr>
          <a:lstStyle/>
          <a:p>
            <a:pPr marL="0" marR="0" lvl="0" indent="0">
              <a:lnSpc>
                <a:spcPct val="107000"/>
              </a:lnSpc>
              <a:spcAft>
                <a:spcPts val="800"/>
              </a:spcAft>
              <a:buNone/>
            </a:pPr>
            <a:r>
              <a:rPr lang="en-US" b="0" i="0" dirty="0">
                <a:solidFill>
                  <a:srgbClr val="000000"/>
                </a:solidFill>
                <a:effectLst/>
                <a:latin typeface="system-ui"/>
              </a:rPr>
              <a:t>Discuss way it may have been important that Titus accompanied Paul and Barnabas to Jerusalem?</a:t>
            </a:r>
          </a:p>
          <a:p>
            <a:pPr marL="0" marR="0" lvl="0" indent="0">
              <a:lnSpc>
                <a:spcPct val="107000"/>
              </a:lnSpc>
              <a:spcAft>
                <a:spcPts val="800"/>
              </a:spcAft>
              <a:buNone/>
            </a:pP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Isolated twigs and flowers on a white surface">
            <a:extLst>
              <a:ext uri="{FF2B5EF4-FFF2-40B4-BE49-F238E27FC236}">
                <a16:creationId xmlns:a16="http://schemas.microsoft.com/office/drawing/2014/main" id="{A3640E17-C7B6-94CD-0389-2D1B0165744B}"/>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1990450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5716B-44AE-853C-0C35-9D7968B6B6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3A8FBF-1434-3CA4-D20B-F910D1802185}"/>
              </a:ext>
            </a:extLst>
          </p:cNvPr>
          <p:cNvSpPr>
            <a:spLocks noGrp="1"/>
          </p:cNvSpPr>
          <p:nvPr>
            <p:ph type="title"/>
          </p:nvPr>
        </p:nvSpPr>
        <p:spPr>
          <a:xfrm>
            <a:off x="838200" y="365126"/>
            <a:ext cx="10515600" cy="828244"/>
          </a:xfrm>
        </p:spPr>
        <p:txBody>
          <a:bodyPr/>
          <a:lstStyle/>
          <a:p>
            <a:pPr algn="ctr"/>
            <a:r>
              <a:rPr lang="en-US" sz="4800" dirty="0"/>
              <a:t>Galatians 2</a:t>
            </a:r>
            <a:endParaRPr lang="en-US" dirty="0"/>
          </a:p>
        </p:txBody>
      </p:sp>
      <p:sp>
        <p:nvSpPr>
          <p:cNvPr id="3" name="Content Placeholder 2">
            <a:extLst>
              <a:ext uri="{FF2B5EF4-FFF2-40B4-BE49-F238E27FC236}">
                <a16:creationId xmlns:a16="http://schemas.microsoft.com/office/drawing/2014/main" id="{834AECD2-7202-19AE-80A1-7A137E819BA9}"/>
              </a:ext>
            </a:extLst>
          </p:cNvPr>
          <p:cNvSpPr>
            <a:spLocks noGrp="1"/>
          </p:cNvSpPr>
          <p:nvPr>
            <p:ph idx="1"/>
          </p:nvPr>
        </p:nvSpPr>
        <p:spPr>
          <a:xfrm>
            <a:off x="251013" y="1618649"/>
            <a:ext cx="11672046" cy="4562695"/>
          </a:xfrm>
        </p:spPr>
        <p:txBody>
          <a:bodyPr>
            <a:noAutofit/>
          </a:bodyPr>
          <a:lstStyle/>
          <a:p>
            <a:pPr marL="0" marR="0" lvl="0" indent="0">
              <a:lnSpc>
                <a:spcPct val="107000"/>
              </a:lnSpc>
              <a:spcAft>
                <a:spcPts val="800"/>
              </a:spcAft>
              <a:buNone/>
            </a:pPr>
            <a:r>
              <a:rPr lang="en-US" b="0" i="0" dirty="0">
                <a:solidFill>
                  <a:srgbClr val="000000"/>
                </a:solidFill>
                <a:effectLst/>
                <a:latin typeface="system-ui"/>
              </a:rPr>
              <a:t>Why did Paul “withstand to Peter’s face?</a:t>
            </a:r>
          </a:p>
          <a:p>
            <a:pPr marL="0" marR="0" lvl="0" indent="0">
              <a:lnSpc>
                <a:spcPct val="107000"/>
              </a:lnSpc>
              <a:spcAft>
                <a:spcPts val="800"/>
              </a:spcAft>
              <a:buNone/>
            </a:pP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Isolated twigs and flowers on a white surface">
            <a:extLst>
              <a:ext uri="{FF2B5EF4-FFF2-40B4-BE49-F238E27FC236}">
                <a16:creationId xmlns:a16="http://schemas.microsoft.com/office/drawing/2014/main" id="{CDC20599-F2E4-6BAE-2934-A10847B2F534}"/>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2580090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E0A29-0DDE-B941-9F56-C01C5DD1AE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112726-52FF-83D1-F22D-D8A236F8366E}"/>
              </a:ext>
            </a:extLst>
          </p:cNvPr>
          <p:cNvSpPr>
            <a:spLocks noGrp="1"/>
          </p:cNvSpPr>
          <p:nvPr>
            <p:ph type="title"/>
          </p:nvPr>
        </p:nvSpPr>
        <p:spPr>
          <a:xfrm>
            <a:off x="838200" y="365126"/>
            <a:ext cx="10515600" cy="828244"/>
          </a:xfrm>
        </p:spPr>
        <p:txBody>
          <a:bodyPr/>
          <a:lstStyle/>
          <a:p>
            <a:pPr algn="ctr"/>
            <a:r>
              <a:rPr lang="en-US" sz="4800" dirty="0"/>
              <a:t>Galatians 2</a:t>
            </a:r>
            <a:endParaRPr lang="en-US" dirty="0"/>
          </a:p>
        </p:txBody>
      </p:sp>
      <p:sp>
        <p:nvSpPr>
          <p:cNvPr id="3" name="Content Placeholder 2">
            <a:extLst>
              <a:ext uri="{FF2B5EF4-FFF2-40B4-BE49-F238E27FC236}">
                <a16:creationId xmlns:a16="http://schemas.microsoft.com/office/drawing/2014/main" id="{6BF8F4FE-7DB2-F15D-A59B-5BF19A9ADEA2}"/>
              </a:ext>
            </a:extLst>
          </p:cNvPr>
          <p:cNvSpPr>
            <a:spLocks noGrp="1"/>
          </p:cNvSpPr>
          <p:nvPr>
            <p:ph idx="1"/>
          </p:nvPr>
        </p:nvSpPr>
        <p:spPr>
          <a:xfrm>
            <a:off x="251013" y="1618649"/>
            <a:ext cx="11672046" cy="4562695"/>
          </a:xfrm>
        </p:spPr>
        <p:txBody>
          <a:bodyPr>
            <a:noAutofit/>
          </a:bodyPr>
          <a:lstStyle/>
          <a:p>
            <a:pPr marL="0" marR="0" lvl="0" indent="0">
              <a:lnSpc>
                <a:spcPct val="107000"/>
              </a:lnSpc>
              <a:spcAft>
                <a:spcPts val="800"/>
              </a:spcAft>
              <a:buNone/>
            </a:pPr>
            <a:r>
              <a:rPr lang="en-US" b="0" i="0" dirty="0">
                <a:solidFill>
                  <a:srgbClr val="000000"/>
                </a:solidFill>
                <a:effectLst/>
                <a:latin typeface="system-ui"/>
              </a:rPr>
              <a:t>Why did Paul “withstand to Peter’s face?</a:t>
            </a:r>
          </a:p>
          <a:p>
            <a:pPr marL="0" marR="0" lvl="0" indent="0">
              <a:lnSpc>
                <a:spcPct val="107000"/>
              </a:lnSpc>
              <a:spcAft>
                <a:spcPts val="800"/>
              </a:spcAft>
              <a:buNone/>
            </a:pPr>
            <a:endParaRPr lang="en-US" dirty="0">
              <a:solidFill>
                <a:srgbClr val="000000"/>
              </a:solidFill>
              <a:latin typeface="system-ui"/>
            </a:endParaRPr>
          </a:p>
          <a:p>
            <a:pPr marL="0" marR="0" lvl="0" indent="0">
              <a:lnSpc>
                <a:spcPct val="107000"/>
              </a:lnSpc>
              <a:spcAft>
                <a:spcPts val="800"/>
              </a:spcAft>
              <a:buNone/>
            </a:pPr>
            <a:r>
              <a:rPr lang="en-US" b="1" i="0" baseline="30000" dirty="0">
                <a:solidFill>
                  <a:srgbClr val="000000"/>
                </a:solidFill>
                <a:effectLst/>
                <a:latin typeface="system-ui"/>
              </a:rPr>
              <a:t>16 </a:t>
            </a:r>
            <a:r>
              <a:rPr lang="en-US" b="0" i="0" dirty="0">
                <a:solidFill>
                  <a:srgbClr val="000000"/>
                </a:solidFill>
                <a:effectLst/>
                <a:latin typeface="system-ui"/>
              </a:rPr>
              <a:t>knowing that a man is not justified by the works of the law but by faith in Jesus Christ, even we have believed in Christ Jesus, that we might be justified by faith in Christ and not by the works of the law; for by the works of the law no flesh shall be justified.</a:t>
            </a:r>
          </a:p>
          <a:p>
            <a:pPr marL="0" marR="0" lvl="0" indent="0">
              <a:lnSpc>
                <a:spcPct val="107000"/>
              </a:lnSpc>
              <a:spcAft>
                <a:spcPts val="800"/>
              </a:spcAft>
              <a:buNone/>
            </a:pP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Isolated twigs and flowers on a white surface">
            <a:extLst>
              <a:ext uri="{FF2B5EF4-FFF2-40B4-BE49-F238E27FC236}">
                <a16:creationId xmlns:a16="http://schemas.microsoft.com/office/drawing/2014/main" id="{5D745B0D-1CC2-D6AF-A665-85C30EC6718E}"/>
              </a:ext>
            </a:extLst>
          </p:cNvPr>
          <p:cNvPicPr>
            <a:picLocks noChangeAspect="1"/>
          </p:cNvPicPr>
          <p:nvPr/>
        </p:nvPicPr>
        <p:blipFill>
          <a:blip r:embed="rId2"/>
          <a:srcRect l="23193" r="9705" b="1"/>
          <a:stretch/>
        </p:blipFill>
        <p:spPr>
          <a:xfrm>
            <a:off x="10345791" y="-60153"/>
            <a:ext cx="1417698" cy="1473617"/>
          </a:xfrm>
          <a:prstGeom prst="rect">
            <a:avLst/>
          </a:prstGeom>
        </p:spPr>
      </p:pic>
      <p:sp>
        <p:nvSpPr>
          <p:cNvPr id="4" name="Oval 3">
            <a:extLst>
              <a:ext uri="{FF2B5EF4-FFF2-40B4-BE49-F238E27FC236}">
                <a16:creationId xmlns:a16="http://schemas.microsoft.com/office/drawing/2014/main" id="{5315355F-7487-9B77-4EED-B9F2EB3CB2DF}"/>
              </a:ext>
            </a:extLst>
          </p:cNvPr>
          <p:cNvSpPr/>
          <p:nvPr/>
        </p:nvSpPr>
        <p:spPr>
          <a:xfrm>
            <a:off x="9161929" y="537882"/>
            <a:ext cx="268942" cy="215153"/>
          </a:xfrm>
          <a:prstGeom prst="ellipse">
            <a:avLst/>
          </a:prstGeom>
          <a:solidFill>
            <a:schemeClr val="accent5"/>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8028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8E620-DF43-A962-980A-25F6557C07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8AE755-3F35-DFA1-A4B0-D715E5E8E564}"/>
              </a:ext>
            </a:extLst>
          </p:cNvPr>
          <p:cNvSpPr>
            <a:spLocks noGrp="1"/>
          </p:cNvSpPr>
          <p:nvPr>
            <p:ph type="title"/>
          </p:nvPr>
        </p:nvSpPr>
        <p:spPr>
          <a:xfrm>
            <a:off x="838200" y="365126"/>
            <a:ext cx="10515600" cy="828244"/>
          </a:xfrm>
        </p:spPr>
        <p:txBody>
          <a:bodyPr/>
          <a:lstStyle/>
          <a:p>
            <a:pPr algn="ctr"/>
            <a:r>
              <a:rPr lang="en-US" sz="4800" dirty="0"/>
              <a:t>Galatians 2</a:t>
            </a:r>
            <a:endParaRPr lang="en-US" dirty="0"/>
          </a:p>
        </p:txBody>
      </p:sp>
      <p:sp>
        <p:nvSpPr>
          <p:cNvPr id="3" name="Content Placeholder 2">
            <a:extLst>
              <a:ext uri="{FF2B5EF4-FFF2-40B4-BE49-F238E27FC236}">
                <a16:creationId xmlns:a16="http://schemas.microsoft.com/office/drawing/2014/main" id="{EF9281CB-A392-248F-7DDF-332AEF4537F0}"/>
              </a:ext>
            </a:extLst>
          </p:cNvPr>
          <p:cNvSpPr>
            <a:spLocks noGrp="1"/>
          </p:cNvSpPr>
          <p:nvPr>
            <p:ph idx="1"/>
          </p:nvPr>
        </p:nvSpPr>
        <p:spPr>
          <a:xfrm>
            <a:off x="251013" y="1618649"/>
            <a:ext cx="11672046" cy="4562695"/>
          </a:xfrm>
        </p:spPr>
        <p:txBody>
          <a:bodyPr>
            <a:noAutofit/>
          </a:bodyPr>
          <a:lstStyle/>
          <a:p>
            <a:pPr marL="0" marR="0" lvl="0" indent="0">
              <a:lnSpc>
                <a:spcPct val="107000"/>
              </a:lnSpc>
              <a:spcAft>
                <a:spcPts val="800"/>
              </a:spcAft>
              <a:buNone/>
            </a:pPr>
            <a:r>
              <a:rPr lang="en-US" b="0" i="0" dirty="0">
                <a:solidFill>
                  <a:srgbClr val="000000"/>
                </a:solidFill>
                <a:effectLst/>
                <a:latin typeface="system-ui"/>
              </a:rPr>
              <a:t>Why did Paul “withstand to Peter’s face?</a:t>
            </a:r>
          </a:p>
          <a:p>
            <a:pPr marL="0" marR="0" lvl="0" indent="0">
              <a:lnSpc>
                <a:spcPct val="107000"/>
              </a:lnSpc>
              <a:spcAft>
                <a:spcPts val="800"/>
              </a:spcAft>
              <a:buNone/>
            </a:pPr>
            <a:r>
              <a:rPr lang="en-US" b="1" i="0" baseline="30000" dirty="0">
                <a:solidFill>
                  <a:srgbClr val="000000"/>
                </a:solidFill>
                <a:effectLst/>
                <a:latin typeface="system-ui"/>
              </a:rPr>
              <a:t>16 </a:t>
            </a:r>
            <a:r>
              <a:rPr lang="en-US" b="0" i="0" dirty="0">
                <a:solidFill>
                  <a:srgbClr val="000000"/>
                </a:solidFill>
                <a:effectLst/>
                <a:latin typeface="system-ui"/>
              </a:rPr>
              <a:t>knowing that a man is not justified by the works of the law but by faith in Jesus Christ, even we have believed in Christ Jesus, that we might be justified by faith in Christ and not by the works of the law; for by the works of the law no flesh shall be justified.</a:t>
            </a:r>
          </a:p>
          <a:p>
            <a:pPr marL="0" marR="0" lvl="0" indent="0">
              <a:lnSpc>
                <a:spcPct val="107000"/>
              </a:lnSpc>
              <a:spcAft>
                <a:spcPts val="800"/>
              </a:spcAft>
              <a:buNone/>
            </a:pP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Isolated twigs and flowers on a white surface">
            <a:extLst>
              <a:ext uri="{FF2B5EF4-FFF2-40B4-BE49-F238E27FC236}">
                <a16:creationId xmlns:a16="http://schemas.microsoft.com/office/drawing/2014/main" id="{A4532345-EBAC-407C-D109-22EC49B8CD19}"/>
              </a:ext>
            </a:extLst>
          </p:cNvPr>
          <p:cNvPicPr>
            <a:picLocks noChangeAspect="1"/>
          </p:cNvPicPr>
          <p:nvPr/>
        </p:nvPicPr>
        <p:blipFill>
          <a:blip r:embed="rId2"/>
          <a:srcRect l="23193" r="9705" b="1"/>
          <a:stretch/>
        </p:blipFill>
        <p:spPr>
          <a:xfrm>
            <a:off x="10345791" y="-60153"/>
            <a:ext cx="1417698" cy="1473617"/>
          </a:xfrm>
          <a:prstGeom prst="rect">
            <a:avLst/>
          </a:prstGeom>
        </p:spPr>
      </p:pic>
      <p:sp>
        <p:nvSpPr>
          <p:cNvPr id="4" name="Oval 3">
            <a:extLst>
              <a:ext uri="{FF2B5EF4-FFF2-40B4-BE49-F238E27FC236}">
                <a16:creationId xmlns:a16="http://schemas.microsoft.com/office/drawing/2014/main" id="{44E959A4-659D-A384-652A-76DAB52B4CF0}"/>
              </a:ext>
            </a:extLst>
          </p:cNvPr>
          <p:cNvSpPr/>
          <p:nvPr/>
        </p:nvSpPr>
        <p:spPr>
          <a:xfrm>
            <a:off x="9161929" y="537882"/>
            <a:ext cx="268942" cy="215153"/>
          </a:xfrm>
          <a:prstGeom prst="ellipse">
            <a:avLst/>
          </a:prstGeom>
          <a:solidFill>
            <a:schemeClr val="accent5"/>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A48F175-A109-6EF2-6B63-0801D49A4DD4}"/>
              </a:ext>
            </a:extLst>
          </p:cNvPr>
          <p:cNvSpPr txBox="1"/>
          <p:nvPr/>
        </p:nvSpPr>
        <p:spPr>
          <a:xfrm>
            <a:off x="3334871" y="5660322"/>
            <a:ext cx="6096000" cy="707886"/>
          </a:xfrm>
          <a:prstGeom prst="rect">
            <a:avLst/>
          </a:prstGeom>
          <a:noFill/>
        </p:spPr>
        <p:txBody>
          <a:bodyPr wrap="square">
            <a:spAutoFit/>
          </a:bodyPr>
          <a:lstStyle/>
          <a:p>
            <a:r>
              <a:rPr lang="en-US" sz="4000" b="1" kern="100" dirty="0">
                <a:effectLst/>
                <a:latin typeface="Aptos" panose="020B0004020202020204" pitchFamily="34" charset="0"/>
                <a:ea typeface="Aptos" panose="020B0004020202020204" pitchFamily="34" charset="0"/>
                <a:cs typeface="Times New Roman" panose="02020603050405020304" pitchFamily="18" charset="0"/>
              </a:rPr>
              <a:t>It</a:t>
            </a:r>
            <a:r>
              <a:rPr lang="en-US" sz="4000" b="1" kern="100" dirty="0">
                <a:ea typeface="Aptos" panose="020B0004020202020204" pitchFamily="34" charset="0"/>
                <a:cs typeface="Times New Roman" panose="02020603050405020304" pitchFamily="18" charset="0"/>
              </a:rPr>
              <a:t>’</a:t>
            </a:r>
            <a:r>
              <a:rPr lang="en-US" sz="4000" b="1" kern="100" dirty="0">
                <a:effectLst/>
                <a:latin typeface="Aptos" panose="020B0004020202020204" pitchFamily="34" charset="0"/>
                <a:ea typeface="Aptos" panose="020B0004020202020204" pitchFamily="34" charset="0"/>
                <a:cs typeface="Times New Roman" panose="02020603050405020304" pitchFamily="18" charset="0"/>
              </a:rPr>
              <a:t>s Faith not the Law.</a:t>
            </a:r>
            <a:endParaRPr lang="en-US" sz="4000" b="1" dirty="0"/>
          </a:p>
        </p:txBody>
      </p:sp>
    </p:spTree>
    <p:extLst>
      <p:ext uri="{BB962C8B-B14F-4D97-AF65-F5344CB8AC3E}">
        <p14:creationId xmlns:p14="http://schemas.microsoft.com/office/powerpoint/2010/main" val="2451016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FBD4F-D150-D0CF-A1EF-78476CD225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DEE08A-4337-161F-A65C-5B6DFB4D6030}"/>
              </a:ext>
            </a:extLst>
          </p:cNvPr>
          <p:cNvSpPr>
            <a:spLocks noGrp="1"/>
          </p:cNvSpPr>
          <p:nvPr>
            <p:ph type="title"/>
          </p:nvPr>
        </p:nvSpPr>
        <p:spPr>
          <a:xfrm>
            <a:off x="838200" y="365126"/>
            <a:ext cx="10515600" cy="828244"/>
          </a:xfrm>
        </p:spPr>
        <p:txBody>
          <a:bodyPr/>
          <a:lstStyle/>
          <a:p>
            <a:pPr algn="ctr"/>
            <a:r>
              <a:rPr lang="en-US" sz="4800" dirty="0"/>
              <a:t>Galatians 3</a:t>
            </a:r>
            <a:endParaRPr lang="en-US" dirty="0"/>
          </a:p>
        </p:txBody>
      </p:sp>
      <p:sp>
        <p:nvSpPr>
          <p:cNvPr id="3" name="Content Placeholder 2">
            <a:extLst>
              <a:ext uri="{FF2B5EF4-FFF2-40B4-BE49-F238E27FC236}">
                <a16:creationId xmlns:a16="http://schemas.microsoft.com/office/drawing/2014/main" id="{F2E81BEB-B294-DC9F-7F5C-AD14AB94F164}"/>
              </a:ext>
            </a:extLst>
          </p:cNvPr>
          <p:cNvSpPr>
            <a:spLocks noGrp="1"/>
          </p:cNvSpPr>
          <p:nvPr>
            <p:ph idx="1"/>
          </p:nvPr>
        </p:nvSpPr>
        <p:spPr>
          <a:xfrm>
            <a:off x="251013" y="1618649"/>
            <a:ext cx="11672046" cy="4562695"/>
          </a:xfrm>
        </p:spPr>
        <p:txBody>
          <a:bodyPr>
            <a:noAutofit/>
          </a:bodyPr>
          <a:lstStyle/>
          <a:p>
            <a:pPr marL="0" marR="0" lvl="0" indent="0">
              <a:lnSpc>
                <a:spcPct val="107000"/>
              </a:lnSpc>
              <a:spcAft>
                <a:spcPts val="800"/>
              </a:spcAft>
              <a:buNone/>
            </a:pPr>
            <a:r>
              <a:rPr lang="en-US" b="1" i="0" dirty="0">
                <a:solidFill>
                  <a:srgbClr val="000000"/>
                </a:solidFill>
                <a:effectLst/>
                <a:latin typeface="system-ui"/>
              </a:rPr>
              <a:t>3 </a:t>
            </a:r>
            <a:r>
              <a:rPr lang="en-US" b="0" i="0" dirty="0">
                <a:solidFill>
                  <a:srgbClr val="000000"/>
                </a:solidFill>
                <a:effectLst/>
                <a:latin typeface="system-ui"/>
              </a:rPr>
              <a:t>O foolish Galatians! Who has bewitched you</a:t>
            </a:r>
            <a:endParaRPr lang="en-US" dirty="0">
              <a:solidFill>
                <a:srgbClr val="000000"/>
              </a:solidFill>
              <a:latin typeface="system-ui"/>
            </a:endParaRPr>
          </a:p>
          <a:p>
            <a:pPr marL="0" marR="0" lvl="0" indent="0">
              <a:lnSpc>
                <a:spcPct val="107000"/>
              </a:lnSpc>
              <a:spcAft>
                <a:spcPts val="800"/>
              </a:spcAft>
              <a:buNone/>
            </a:pPr>
            <a:r>
              <a:rPr lang="en-US" b="1" i="0" baseline="30000" dirty="0">
                <a:solidFill>
                  <a:srgbClr val="000000"/>
                </a:solidFill>
                <a:effectLst/>
                <a:latin typeface="system-ui"/>
              </a:rPr>
              <a:t>11 </a:t>
            </a:r>
            <a:r>
              <a:rPr lang="en-US" b="0" i="0" dirty="0">
                <a:solidFill>
                  <a:srgbClr val="000000"/>
                </a:solidFill>
                <a:effectLst/>
                <a:latin typeface="system-ui"/>
              </a:rPr>
              <a:t>But that no one is justified by the law in the sight of God </a:t>
            </a:r>
            <a:r>
              <a:rPr lang="en-US" b="0" i="1" dirty="0">
                <a:solidFill>
                  <a:srgbClr val="000000"/>
                </a:solidFill>
                <a:effectLst/>
                <a:latin typeface="system-ui"/>
              </a:rPr>
              <a:t>is</a:t>
            </a:r>
            <a:r>
              <a:rPr lang="en-US" b="0" i="0" dirty="0">
                <a:solidFill>
                  <a:srgbClr val="000000"/>
                </a:solidFill>
                <a:effectLst/>
                <a:latin typeface="system-ui"/>
              </a:rPr>
              <a:t> evident, for “the just shall live by faith.” </a:t>
            </a:r>
            <a:r>
              <a:rPr lang="en-US" b="1" i="0" baseline="30000" dirty="0">
                <a:solidFill>
                  <a:srgbClr val="000000"/>
                </a:solidFill>
                <a:effectLst/>
                <a:latin typeface="system-ui"/>
              </a:rPr>
              <a:t>12 </a:t>
            </a:r>
            <a:r>
              <a:rPr lang="en-US" b="0" i="0" dirty="0">
                <a:solidFill>
                  <a:srgbClr val="000000"/>
                </a:solidFill>
                <a:effectLst/>
                <a:latin typeface="system-ui"/>
              </a:rPr>
              <a:t>Yet the law is not of faith, but “the man who does them shall live by them.”</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Isolated twigs and flowers on a white surface">
            <a:extLst>
              <a:ext uri="{FF2B5EF4-FFF2-40B4-BE49-F238E27FC236}">
                <a16:creationId xmlns:a16="http://schemas.microsoft.com/office/drawing/2014/main" id="{1743F207-F50A-96E3-BD5A-1A577F6E37DC}"/>
              </a:ext>
            </a:extLst>
          </p:cNvPr>
          <p:cNvPicPr>
            <a:picLocks noChangeAspect="1"/>
          </p:cNvPicPr>
          <p:nvPr/>
        </p:nvPicPr>
        <p:blipFill>
          <a:blip r:embed="rId2"/>
          <a:srcRect l="23193" r="9705" b="1"/>
          <a:stretch/>
        </p:blipFill>
        <p:spPr>
          <a:xfrm>
            <a:off x="10345791" y="-60153"/>
            <a:ext cx="1417698" cy="1473617"/>
          </a:xfrm>
          <a:prstGeom prst="rect">
            <a:avLst/>
          </a:prstGeom>
        </p:spPr>
      </p:pic>
      <p:sp>
        <p:nvSpPr>
          <p:cNvPr id="4" name="Oval 3">
            <a:extLst>
              <a:ext uri="{FF2B5EF4-FFF2-40B4-BE49-F238E27FC236}">
                <a16:creationId xmlns:a16="http://schemas.microsoft.com/office/drawing/2014/main" id="{AA7D3E26-CD56-0023-0F2B-E835485086D0}"/>
              </a:ext>
            </a:extLst>
          </p:cNvPr>
          <p:cNvSpPr/>
          <p:nvPr/>
        </p:nvSpPr>
        <p:spPr>
          <a:xfrm>
            <a:off x="9161929" y="537882"/>
            <a:ext cx="268942" cy="215153"/>
          </a:xfrm>
          <a:prstGeom prst="ellipse">
            <a:avLst/>
          </a:prstGeom>
          <a:solidFill>
            <a:schemeClr val="accent5"/>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8031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C83F1-1242-E8BA-EE3B-1FB6877676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CE7E9F-42C1-229D-98DD-AF00512F32A2}"/>
              </a:ext>
            </a:extLst>
          </p:cNvPr>
          <p:cNvSpPr>
            <a:spLocks noGrp="1"/>
          </p:cNvSpPr>
          <p:nvPr>
            <p:ph type="title"/>
          </p:nvPr>
        </p:nvSpPr>
        <p:spPr>
          <a:xfrm>
            <a:off x="838200" y="365126"/>
            <a:ext cx="10515600" cy="828244"/>
          </a:xfrm>
        </p:spPr>
        <p:txBody>
          <a:bodyPr/>
          <a:lstStyle/>
          <a:p>
            <a:pPr algn="ctr"/>
            <a:r>
              <a:rPr lang="en-US" sz="4800" dirty="0"/>
              <a:t>Galatians 3</a:t>
            </a:r>
            <a:endParaRPr lang="en-US" dirty="0"/>
          </a:p>
        </p:txBody>
      </p:sp>
      <p:sp>
        <p:nvSpPr>
          <p:cNvPr id="3" name="Content Placeholder 2">
            <a:extLst>
              <a:ext uri="{FF2B5EF4-FFF2-40B4-BE49-F238E27FC236}">
                <a16:creationId xmlns:a16="http://schemas.microsoft.com/office/drawing/2014/main" id="{15E1E7A6-0708-3E9D-A5BC-07C0F99DC259}"/>
              </a:ext>
            </a:extLst>
          </p:cNvPr>
          <p:cNvSpPr>
            <a:spLocks noGrp="1"/>
          </p:cNvSpPr>
          <p:nvPr>
            <p:ph idx="1"/>
          </p:nvPr>
        </p:nvSpPr>
        <p:spPr>
          <a:xfrm>
            <a:off x="251013" y="1618649"/>
            <a:ext cx="11672046" cy="4562695"/>
          </a:xfrm>
        </p:spPr>
        <p:txBody>
          <a:bodyPr>
            <a:noAutofit/>
          </a:bodyPr>
          <a:lstStyle/>
          <a:p>
            <a:pPr marL="0" marR="0" lvl="0" indent="0">
              <a:lnSpc>
                <a:spcPct val="107000"/>
              </a:lnSpc>
              <a:spcAft>
                <a:spcPts val="800"/>
              </a:spcAft>
              <a:buNone/>
            </a:pPr>
            <a:r>
              <a:rPr lang="en-US" b="1" i="0" dirty="0">
                <a:solidFill>
                  <a:srgbClr val="000000"/>
                </a:solidFill>
                <a:effectLst/>
                <a:latin typeface="system-ui"/>
              </a:rPr>
              <a:t>3 </a:t>
            </a:r>
            <a:r>
              <a:rPr lang="en-US" b="0" i="0" dirty="0">
                <a:solidFill>
                  <a:srgbClr val="000000"/>
                </a:solidFill>
                <a:effectLst/>
                <a:latin typeface="system-ui"/>
              </a:rPr>
              <a:t>O foolish Galatians! Who has bewitched you</a:t>
            </a:r>
            <a:endParaRPr lang="en-US" dirty="0">
              <a:solidFill>
                <a:srgbClr val="000000"/>
              </a:solidFill>
              <a:latin typeface="system-ui"/>
            </a:endParaRPr>
          </a:p>
          <a:p>
            <a:pPr marL="0" marR="0" lvl="0" indent="0">
              <a:lnSpc>
                <a:spcPct val="107000"/>
              </a:lnSpc>
              <a:spcAft>
                <a:spcPts val="800"/>
              </a:spcAft>
              <a:buNone/>
            </a:pPr>
            <a:r>
              <a:rPr lang="en-US" b="1" i="0" baseline="30000" dirty="0">
                <a:solidFill>
                  <a:srgbClr val="000000"/>
                </a:solidFill>
                <a:effectLst/>
                <a:latin typeface="system-ui"/>
              </a:rPr>
              <a:t>11 </a:t>
            </a:r>
            <a:r>
              <a:rPr lang="en-US" b="0" i="0" dirty="0">
                <a:solidFill>
                  <a:srgbClr val="000000"/>
                </a:solidFill>
                <a:effectLst/>
                <a:latin typeface="system-ui"/>
              </a:rPr>
              <a:t>But that no one is justified by the law in the sight of God </a:t>
            </a:r>
            <a:r>
              <a:rPr lang="en-US" b="0" i="1" dirty="0">
                <a:solidFill>
                  <a:srgbClr val="000000"/>
                </a:solidFill>
                <a:effectLst/>
                <a:latin typeface="system-ui"/>
              </a:rPr>
              <a:t>is</a:t>
            </a:r>
            <a:r>
              <a:rPr lang="en-US" b="0" i="0" dirty="0">
                <a:solidFill>
                  <a:srgbClr val="000000"/>
                </a:solidFill>
                <a:effectLst/>
                <a:latin typeface="system-ui"/>
              </a:rPr>
              <a:t> evident, for “the just shall live by faith.” </a:t>
            </a:r>
            <a:r>
              <a:rPr lang="en-US" b="1" i="0" baseline="30000" dirty="0">
                <a:solidFill>
                  <a:srgbClr val="000000"/>
                </a:solidFill>
                <a:effectLst/>
                <a:latin typeface="system-ui"/>
              </a:rPr>
              <a:t>12 </a:t>
            </a:r>
            <a:r>
              <a:rPr lang="en-US" b="0" i="0" dirty="0">
                <a:solidFill>
                  <a:srgbClr val="000000"/>
                </a:solidFill>
                <a:effectLst/>
                <a:latin typeface="system-ui"/>
              </a:rPr>
              <a:t>Yet the law is not of faith, but “the man who does them shall live by them.”</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Isolated twigs and flowers on a white surface">
            <a:extLst>
              <a:ext uri="{FF2B5EF4-FFF2-40B4-BE49-F238E27FC236}">
                <a16:creationId xmlns:a16="http://schemas.microsoft.com/office/drawing/2014/main" id="{E9B0EE63-C4FA-174F-BFF3-B26E3576B0BC}"/>
              </a:ext>
            </a:extLst>
          </p:cNvPr>
          <p:cNvPicPr>
            <a:picLocks noChangeAspect="1"/>
          </p:cNvPicPr>
          <p:nvPr/>
        </p:nvPicPr>
        <p:blipFill>
          <a:blip r:embed="rId2"/>
          <a:srcRect l="23193" r="9705" b="1"/>
          <a:stretch/>
        </p:blipFill>
        <p:spPr>
          <a:xfrm>
            <a:off x="10345791" y="-60153"/>
            <a:ext cx="1417698" cy="1473617"/>
          </a:xfrm>
          <a:prstGeom prst="rect">
            <a:avLst/>
          </a:prstGeom>
        </p:spPr>
      </p:pic>
      <p:sp>
        <p:nvSpPr>
          <p:cNvPr id="4" name="Oval 3">
            <a:extLst>
              <a:ext uri="{FF2B5EF4-FFF2-40B4-BE49-F238E27FC236}">
                <a16:creationId xmlns:a16="http://schemas.microsoft.com/office/drawing/2014/main" id="{D9972268-52BC-3E13-F0EC-3102FA52C5F7}"/>
              </a:ext>
            </a:extLst>
          </p:cNvPr>
          <p:cNvSpPr/>
          <p:nvPr/>
        </p:nvSpPr>
        <p:spPr>
          <a:xfrm>
            <a:off x="9161929" y="537882"/>
            <a:ext cx="268942" cy="215153"/>
          </a:xfrm>
          <a:prstGeom prst="ellipse">
            <a:avLst/>
          </a:prstGeom>
          <a:solidFill>
            <a:schemeClr val="accent5"/>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EEBFAB7-2B80-B936-FF69-F1F1D557D977}"/>
              </a:ext>
            </a:extLst>
          </p:cNvPr>
          <p:cNvSpPr txBox="1"/>
          <p:nvPr/>
        </p:nvSpPr>
        <p:spPr>
          <a:xfrm>
            <a:off x="3460377" y="5239351"/>
            <a:ext cx="6096000" cy="707886"/>
          </a:xfrm>
          <a:prstGeom prst="rect">
            <a:avLst/>
          </a:prstGeom>
          <a:noFill/>
        </p:spPr>
        <p:txBody>
          <a:bodyPr wrap="square">
            <a:spAutoFit/>
          </a:bodyPr>
          <a:lstStyle/>
          <a:p>
            <a:r>
              <a:rPr lang="en-US" sz="4000" b="1" kern="100" dirty="0">
                <a:effectLst/>
                <a:latin typeface="Aptos" panose="020B0004020202020204" pitchFamily="34" charset="0"/>
                <a:ea typeface="Aptos" panose="020B0004020202020204" pitchFamily="34" charset="0"/>
                <a:cs typeface="Times New Roman" panose="02020603050405020304" pitchFamily="18" charset="0"/>
              </a:rPr>
              <a:t>It</a:t>
            </a:r>
            <a:r>
              <a:rPr lang="en-US" sz="4000" b="1" kern="100" dirty="0">
                <a:ea typeface="Aptos" panose="020B0004020202020204" pitchFamily="34" charset="0"/>
                <a:cs typeface="Times New Roman" panose="02020603050405020304" pitchFamily="18" charset="0"/>
              </a:rPr>
              <a:t>’</a:t>
            </a:r>
            <a:r>
              <a:rPr lang="en-US" sz="4000" b="1" kern="100" dirty="0">
                <a:effectLst/>
                <a:latin typeface="Aptos" panose="020B0004020202020204" pitchFamily="34" charset="0"/>
                <a:ea typeface="Aptos" panose="020B0004020202020204" pitchFamily="34" charset="0"/>
                <a:cs typeface="Times New Roman" panose="02020603050405020304" pitchFamily="18" charset="0"/>
              </a:rPr>
              <a:t>s Faith not the Law.</a:t>
            </a:r>
            <a:endParaRPr lang="en-US" sz="4000" b="1" dirty="0"/>
          </a:p>
        </p:txBody>
      </p:sp>
    </p:spTree>
    <p:extLst>
      <p:ext uri="{BB962C8B-B14F-4D97-AF65-F5344CB8AC3E}">
        <p14:creationId xmlns:p14="http://schemas.microsoft.com/office/powerpoint/2010/main" val="669994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2FCC0-2F47-27EA-070C-398E941EAA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2B1555-E30C-3F00-F2A3-86BBAEB2875E}"/>
              </a:ext>
            </a:extLst>
          </p:cNvPr>
          <p:cNvSpPr>
            <a:spLocks noGrp="1"/>
          </p:cNvSpPr>
          <p:nvPr>
            <p:ph type="title"/>
          </p:nvPr>
        </p:nvSpPr>
        <p:spPr>
          <a:xfrm>
            <a:off x="838200" y="365126"/>
            <a:ext cx="10515600" cy="828244"/>
          </a:xfrm>
        </p:spPr>
        <p:txBody>
          <a:bodyPr/>
          <a:lstStyle/>
          <a:p>
            <a:pPr algn="ctr"/>
            <a:r>
              <a:rPr lang="en-US" sz="4800" dirty="0"/>
              <a:t>Galatians 3</a:t>
            </a:r>
            <a:endParaRPr lang="en-US" dirty="0"/>
          </a:p>
        </p:txBody>
      </p:sp>
      <p:sp>
        <p:nvSpPr>
          <p:cNvPr id="3" name="Content Placeholder 2">
            <a:extLst>
              <a:ext uri="{FF2B5EF4-FFF2-40B4-BE49-F238E27FC236}">
                <a16:creationId xmlns:a16="http://schemas.microsoft.com/office/drawing/2014/main" id="{2D1343D5-9634-59FC-D136-6D4DA9C1AFBB}"/>
              </a:ext>
            </a:extLst>
          </p:cNvPr>
          <p:cNvSpPr>
            <a:spLocks noGrp="1"/>
          </p:cNvSpPr>
          <p:nvPr>
            <p:ph idx="1"/>
          </p:nvPr>
        </p:nvSpPr>
        <p:spPr>
          <a:xfrm>
            <a:off x="251013" y="1618649"/>
            <a:ext cx="11672046" cy="4562695"/>
          </a:xfrm>
        </p:spPr>
        <p:txBody>
          <a:bodyPr>
            <a:noAutofit/>
          </a:bodyPr>
          <a:lstStyle/>
          <a:p>
            <a:pPr marL="0" marR="0" lvl="0" indent="0">
              <a:lnSpc>
                <a:spcPct val="107000"/>
              </a:lnSpc>
              <a:spcAft>
                <a:spcPts val="800"/>
              </a:spcAft>
              <a:buNone/>
            </a:pPr>
            <a:r>
              <a:rPr lang="en-US" b="1" i="0" dirty="0">
                <a:solidFill>
                  <a:srgbClr val="000000"/>
                </a:solidFill>
                <a:effectLst/>
                <a:latin typeface="system-ui"/>
              </a:rPr>
              <a:t>3 </a:t>
            </a:r>
            <a:r>
              <a:rPr lang="en-US" b="0" i="0" dirty="0">
                <a:solidFill>
                  <a:srgbClr val="000000"/>
                </a:solidFill>
                <a:effectLst/>
                <a:latin typeface="system-ui"/>
              </a:rPr>
              <a:t>O foolish Galatians! Who has bewitched you</a:t>
            </a:r>
            <a:endParaRPr lang="en-US" dirty="0">
              <a:solidFill>
                <a:srgbClr val="000000"/>
              </a:solidFill>
              <a:latin typeface="system-ui"/>
            </a:endParaRPr>
          </a:p>
          <a:p>
            <a:pPr marL="0" marR="0" lvl="0" indent="0">
              <a:lnSpc>
                <a:spcPct val="107000"/>
              </a:lnSpc>
              <a:spcAft>
                <a:spcPts val="800"/>
              </a:spcAft>
              <a:buNone/>
            </a:pPr>
            <a:r>
              <a:rPr lang="en-US" b="1" i="0" baseline="30000" dirty="0">
                <a:solidFill>
                  <a:srgbClr val="000000"/>
                </a:solidFill>
                <a:effectLst/>
                <a:latin typeface="system-ui"/>
              </a:rPr>
              <a:t>16 </a:t>
            </a:r>
            <a:r>
              <a:rPr lang="en-US" b="0" i="0" dirty="0">
                <a:solidFill>
                  <a:srgbClr val="000000"/>
                </a:solidFill>
                <a:effectLst/>
                <a:latin typeface="system-ui"/>
              </a:rPr>
              <a:t>Now to Abraham and his </a:t>
            </a:r>
            <a:r>
              <a:rPr lang="en-US" b="0" i="0" dirty="0">
                <a:solidFill>
                  <a:srgbClr val="7030A0"/>
                </a:solidFill>
                <a:effectLst/>
                <a:latin typeface="system-ui"/>
              </a:rPr>
              <a:t>Seed</a:t>
            </a:r>
            <a:r>
              <a:rPr lang="en-US" b="0" i="0" dirty="0">
                <a:solidFill>
                  <a:srgbClr val="000000"/>
                </a:solidFill>
                <a:effectLst/>
                <a:latin typeface="system-ui"/>
              </a:rPr>
              <a:t> were the promises made. He does not say, “And to seeds,” as of many, but as of one, “And to your </a:t>
            </a:r>
            <a:r>
              <a:rPr lang="en-US" b="0" i="0" dirty="0">
                <a:solidFill>
                  <a:srgbClr val="7030A0"/>
                </a:solidFill>
                <a:effectLst/>
                <a:latin typeface="system-ui"/>
              </a:rPr>
              <a:t>Seed</a:t>
            </a:r>
            <a:r>
              <a:rPr lang="en-US" b="0" i="0" dirty="0">
                <a:solidFill>
                  <a:srgbClr val="000000"/>
                </a:solidFill>
                <a:effectLst/>
                <a:latin typeface="system-ui"/>
              </a:rPr>
              <a:t>,” who is Christ.  (NKJV)</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Isolated twigs and flowers on a white surface">
            <a:extLst>
              <a:ext uri="{FF2B5EF4-FFF2-40B4-BE49-F238E27FC236}">
                <a16:creationId xmlns:a16="http://schemas.microsoft.com/office/drawing/2014/main" id="{A0B283C5-6373-2676-2FE7-E8584B532059}"/>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1789317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81EAA-24C8-43FF-B333-B08A56B03C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6CBB82-D3C6-0694-C070-598CCE53DD5A}"/>
              </a:ext>
            </a:extLst>
          </p:cNvPr>
          <p:cNvSpPr>
            <a:spLocks noGrp="1"/>
          </p:cNvSpPr>
          <p:nvPr>
            <p:ph type="title"/>
          </p:nvPr>
        </p:nvSpPr>
        <p:spPr>
          <a:xfrm>
            <a:off x="838200" y="365126"/>
            <a:ext cx="10515600" cy="828244"/>
          </a:xfrm>
        </p:spPr>
        <p:txBody>
          <a:bodyPr/>
          <a:lstStyle/>
          <a:p>
            <a:pPr algn="ctr"/>
            <a:r>
              <a:rPr lang="en-US" sz="4800" dirty="0"/>
              <a:t>Galatians 3</a:t>
            </a:r>
            <a:endParaRPr lang="en-US" dirty="0"/>
          </a:p>
        </p:txBody>
      </p:sp>
      <p:sp>
        <p:nvSpPr>
          <p:cNvPr id="3" name="Content Placeholder 2">
            <a:extLst>
              <a:ext uri="{FF2B5EF4-FFF2-40B4-BE49-F238E27FC236}">
                <a16:creationId xmlns:a16="http://schemas.microsoft.com/office/drawing/2014/main" id="{C0DD9EA4-923A-EBD7-FBA8-1C294D8E3C53}"/>
              </a:ext>
            </a:extLst>
          </p:cNvPr>
          <p:cNvSpPr>
            <a:spLocks noGrp="1"/>
          </p:cNvSpPr>
          <p:nvPr>
            <p:ph idx="1"/>
          </p:nvPr>
        </p:nvSpPr>
        <p:spPr>
          <a:xfrm>
            <a:off x="251013" y="1618649"/>
            <a:ext cx="11672046" cy="4562695"/>
          </a:xfrm>
        </p:spPr>
        <p:txBody>
          <a:bodyPr>
            <a:noAutofit/>
          </a:bodyPr>
          <a:lstStyle/>
          <a:p>
            <a:pPr algn="l"/>
            <a:r>
              <a:rPr lang="en-US" b="1" i="0" baseline="30000" dirty="0">
                <a:solidFill>
                  <a:srgbClr val="000000"/>
                </a:solidFill>
                <a:effectLst/>
                <a:latin typeface="system-ui"/>
              </a:rPr>
              <a:t>25 </a:t>
            </a:r>
            <a:r>
              <a:rPr lang="en-US" b="0" i="0" dirty="0">
                <a:solidFill>
                  <a:srgbClr val="000000"/>
                </a:solidFill>
                <a:effectLst/>
                <a:latin typeface="system-ui"/>
              </a:rPr>
              <a:t>But after faith has come, we are no longer under a tutor.</a:t>
            </a:r>
          </a:p>
          <a:p>
            <a:pPr algn="l"/>
            <a:r>
              <a:rPr lang="en-US" b="1" i="0" baseline="30000" dirty="0">
                <a:solidFill>
                  <a:srgbClr val="000000"/>
                </a:solidFill>
                <a:effectLst/>
                <a:latin typeface="system-ui"/>
              </a:rPr>
              <a:t>26 </a:t>
            </a:r>
            <a:r>
              <a:rPr lang="en-US" b="0" i="0" dirty="0">
                <a:solidFill>
                  <a:srgbClr val="000000"/>
                </a:solidFill>
                <a:effectLst/>
                <a:latin typeface="system-ui"/>
              </a:rPr>
              <a:t>For you are all sons of God through faith in Christ Jesus. </a:t>
            </a:r>
            <a:r>
              <a:rPr lang="en-US" b="1" i="0" baseline="30000" dirty="0">
                <a:solidFill>
                  <a:srgbClr val="000000"/>
                </a:solidFill>
                <a:effectLst/>
                <a:latin typeface="system-ui"/>
              </a:rPr>
              <a:t>27 </a:t>
            </a:r>
            <a:r>
              <a:rPr lang="en-US" b="0" i="0" dirty="0">
                <a:solidFill>
                  <a:srgbClr val="000000"/>
                </a:solidFill>
                <a:effectLst/>
                <a:latin typeface="system-ui"/>
              </a:rPr>
              <a:t>For as many of you as were baptized into Christ have put on Christ. </a:t>
            </a:r>
          </a:p>
          <a:p>
            <a:pPr marL="0" marR="0" lvl="0" indent="0">
              <a:lnSpc>
                <a:spcPct val="107000"/>
              </a:lnSpc>
              <a:spcAft>
                <a:spcPts val="800"/>
              </a:spcAft>
              <a:buNone/>
            </a:pPr>
            <a:r>
              <a:rPr lang="en-US" b="0" i="0" dirty="0">
                <a:solidFill>
                  <a:srgbClr val="000000"/>
                </a:solidFill>
                <a:effectLst/>
                <a:latin typeface="system-ui"/>
              </a:rPr>
              <a:t>(NKJV)</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Isolated twigs and flowers on a white surface">
            <a:extLst>
              <a:ext uri="{FF2B5EF4-FFF2-40B4-BE49-F238E27FC236}">
                <a16:creationId xmlns:a16="http://schemas.microsoft.com/office/drawing/2014/main" id="{A303285F-25D1-060A-F679-840897DF23D6}"/>
              </a:ext>
            </a:extLst>
          </p:cNvPr>
          <p:cNvPicPr>
            <a:picLocks noChangeAspect="1"/>
          </p:cNvPicPr>
          <p:nvPr/>
        </p:nvPicPr>
        <p:blipFill>
          <a:blip r:embed="rId2"/>
          <a:srcRect l="23193" r="9705" b="1"/>
          <a:stretch/>
        </p:blipFill>
        <p:spPr>
          <a:xfrm>
            <a:off x="10345791" y="-60153"/>
            <a:ext cx="1417698" cy="1473617"/>
          </a:xfrm>
          <a:prstGeom prst="rect">
            <a:avLst/>
          </a:prstGeom>
        </p:spPr>
      </p:pic>
      <p:sp>
        <p:nvSpPr>
          <p:cNvPr id="4" name="Oval 3">
            <a:extLst>
              <a:ext uri="{FF2B5EF4-FFF2-40B4-BE49-F238E27FC236}">
                <a16:creationId xmlns:a16="http://schemas.microsoft.com/office/drawing/2014/main" id="{CF7FE3F6-B13A-2E79-364A-2E426DCF3794}"/>
              </a:ext>
            </a:extLst>
          </p:cNvPr>
          <p:cNvSpPr/>
          <p:nvPr/>
        </p:nvSpPr>
        <p:spPr>
          <a:xfrm>
            <a:off x="9161929" y="537882"/>
            <a:ext cx="268942" cy="215153"/>
          </a:xfrm>
          <a:prstGeom prst="ellipse">
            <a:avLst/>
          </a:prstGeom>
          <a:solidFill>
            <a:schemeClr val="accent5"/>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06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778A8-7C28-F492-987B-FF40D532F5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FEBAD4-3FAA-155A-A4FF-40681B0A91DA}"/>
              </a:ext>
            </a:extLst>
          </p:cNvPr>
          <p:cNvSpPr>
            <a:spLocks noGrp="1"/>
          </p:cNvSpPr>
          <p:nvPr>
            <p:ph type="title"/>
          </p:nvPr>
        </p:nvSpPr>
        <p:spPr>
          <a:xfrm>
            <a:off x="838200" y="365126"/>
            <a:ext cx="10515600" cy="828244"/>
          </a:xfrm>
        </p:spPr>
        <p:txBody>
          <a:bodyPr/>
          <a:lstStyle/>
          <a:p>
            <a:pPr algn="ctr"/>
            <a:r>
              <a:rPr lang="en-US" sz="4800" dirty="0"/>
              <a:t>Galatians 3</a:t>
            </a:r>
            <a:endParaRPr lang="en-US" dirty="0"/>
          </a:p>
        </p:txBody>
      </p:sp>
      <p:sp>
        <p:nvSpPr>
          <p:cNvPr id="3" name="Content Placeholder 2">
            <a:extLst>
              <a:ext uri="{FF2B5EF4-FFF2-40B4-BE49-F238E27FC236}">
                <a16:creationId xmlns:a16="http://schemas.microsoft.com/office/drawing/2014/main" id="{56D8105F-86B8-9394-61B4-3BFF9221BB8A}"/>
              </a:ext>
            </a:extLst>
          </p:cNvPr>
          <p:cNvSpPr>
            <a:spLocks noGrp="1"/>
          </p:cNvSpPr>
          <p:nvPr>
            <p:ph idx="1"/>
          </p:nvPr>
        </p:nvSpPr>
        <p:spPr>
          <a:xfrm>
            <a:off x="251013" y="1618649"/>
            <a:ext cx="11672046" cy="4562695"/>
          </a:xfrm>
        </p:spPr>
        <p:txBody>
          <a:bodyPr>
            <a:noAutofit/>
          </a:bodyPr>
          <a:lstStyle/>
          <a:p>
            <a:pPr algn="l"/>
            <a:r>
              <a:rPr lang="en-US" b="1" i="0" baseline="30000" dirty="0">
                <a:solidFill>
                  <a:srgbClr val="000000"/>
                </a:solidFill>
                <a:effectLst/>
                <a:latin typeface="system-ui"/>
              </a:rPr>
              <a:t>25 </a:t>
            </a:r>
            <a:r>
              <a:rPr lang="en-US" b="0" i="0" dirty="0">
                <a:solidFill>
                  <a:srgbClr val="000000"/>
                </a:solidFill>
                <a:effectLst/>
                <a:latin typeface="system-ui"/>
              </a:rPr>
              <a:t>But after faith has come, we are no longer under a tutor.</a:t>
            </a:r>
          </a:p>
          <a:p>
            <a:pPr algn="l"/>
            <a:r>
              <a:rPr lang="en-US" b="1" i="0" baseline="30000" dirty="0">
                <a:solidFill>
                  <a:srgbClr val="000000"/>
                </a:solidFill>
                <a:effectLst/>
                <a:latin typeface="system-ui"/>
              </a:rPr>
              <a:t>26 </a:t>
            </a:r>
            <a:r>
              <a:rPr lang="en-US" b="0" i="0" dirty="0">
                <a:solidFill>
                  <a:srgbClr val="000000"/>
                </a:solidFill>
                <a:effectLst/>
                <a:latin typeface="system-ui"/>
              </a:rPr>
              <a:t>For you are all sons of God through faith in Christ Jesus. </a:t>
            </a:r>
            <a:r>
              <a:rPr lang="en-US" b="1" i="0" baseline="30000" dirty="0">
                <a:solidFill>
                  <a:srgbClr val="000000"/>
                </a:solidFill>
                <a:effectLst/>
                <a:latin typeface="system-ui"/>
              </a:rPr>
              <a:t>27 </a:t>
            </a:r>
            <a:r>
              <a:rPr lang="en-US" b="0" i="0" dirty="0">
                <a:solidFill>
                  <a:srgbClr val="000000"/>
                </a:solidFill>
                <a:effectLst/>
                <a:latin typeface="system-ui"/>
              </a:rPr>
              <a:t>For as many of you as were baptized into Christ have put on Christ. </a:t>
            </a:r>
          </a:p>
          <a:p>
            <a:pPr marL="0" marR="0" lvl="0" indent="0">
              <a:lnSpc>
                <a:spcPct val="107000"/>
              </a:lnSpc>
              <a:spcAft>
                <a:spcPts val="800"/>
              </a:spcAft>
              <a:buNone/>
            </a:pPr>
            <a:r>
              <a:rPr lang="en-US" b="0" i="0" dirty="0">
                <a:solidFill>
                  <a:srgbClr val="000000"/>
                </a:solidFill>
                <a:effectLst/>
                <a:latin typeface="system-ui"/>
              </a:rPr>
              <a:t>(NKJV)</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Isolated twigs and flowers on a white surface">
            <a:extLst>
              <a:ext uri="{FF2B5EF4-FFF2-40B4-BE49-F238E27FC236}">
                <a16:creationId xmlns:a16="http://schemas.microsoft.com/office/drawing/2014/main" id="{CA18C2F7-A9DE-456E-C7FA-7D9B65D2A550}"/>
              </a:ext>
            </a:extLst>
          </p:cNvPr>
          <p:cNvPicPr>
            <a:picLocks noChangeAspect="1"/>
          </p:cNvPicPr>
          <p:nvPr/>
        </p:nvPicPr>
        <p:blipFill>
          <a:blip r:embed="rId2"/>
          <a:srcRect l="23193" r="9705" b="1"/>
          <a:stretch/>
        </p:blipFill>
        <p:spPr>
          <a:xfrm>
            <a:off x="10345791" y="-60153"/>
            <a:ext cx="1417698" cy="1473617"/>
          </a:xfrm>
          <a:prstGeom prst="rect">
            <a:avLst/>
          </a:prstGeom>
        </p:spPr>
      </p:pic>
      <p:sp>
        <p:nvSpPr>
          <p:cNvPr id="4" name="Oval 3">
            <a:extLst>
              <a:ext uri="{FF2B5EF4-FFF2-40B4-BE49-F238E27FC236}">
                <a16:creationId xmlns:a16="http://schemas.microsoft.com/office/drawing/2014/main" id="{F94008DC-4368-723D-42C4-F5F435A2F52D}"/>
              </a:ext>
            </a:extLst>
          </p:cNvPr>
          <p:cNvSpPr/>
          <p:nvPr/>
        </p:nvSpPr>
        <p:spPr>
          <a:xfrm>
            <a:off x="9161929" y="537882"/>
            <a:ext cx="268942" cy="215153"/>
          </a:xfrm>
          <a:prstGeom prst="ellipse">
            <a:avLst/>
          </a:prstGeom>
          <a:solidFill>
            <a:schemeClr val="accent5"/>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DB3BFD9-F649-661C-866D-46061CA190FA}"/>
              </a:ext>
            </a:extLst>
          </p:cNvPr>
          <p:cNvSpPr txBox="1"/>
          <p:nvPr/>
        </p:nvSpPr>
        <p:spPr>
          <a:xfrm>
            <a:off x="3334871" y="5660322"/>
            <a:ext cx="6096000" cy="707886"/>
          </a:xfrm>
          <a:prstGeom prst="rect">
            <a:avLst/>
          </a:prstGeom>
          <a:noFill/>
        </p:spPr>
        <p:txBody>
          <a:bodyPr wrap="square">
            <a:spAutoFit/>
          </a:bodyPr>
          <a:lstStyle/>
          <a:p>
            <a:r>
              <a:rPr lang="en-US" sz="4000" b="1" kern="100" dirty="0">
                <a:effectLst/>
                <a:latin typeface="Aptos" panose="020B0004020202020204" pitchFamily="34" charset="0"/>
                <a:ea typeface="Aptos" panose="020B0004020202020204" pitchFamily="34" charset="0"/>
                <a:cs typeface="Times New Roman" panose="02020603050405020304" pitchFamily="18" charset="0"/>
              </a:rPr>
              <a:t>It</a:t>
            </a:r>
            <a:r>
              <a:rPr lang="en-US" sz="4000" b="1" kern="100" dirty="0">
                <a:ea typeface="Aptos" panose="020B0004020202020204" pitchFamily="34" charset="0"/>
                <a:cs typeface="Times New Roman" panose="02020603050405020304" pitchFamily="18" charset="0"/>
              </a:rPr>
              <a:t>’</a:t>
            </a:r>
            <a:r>
              <a:rPr lang="en-US" sz="4000" b="1" kern="100" dirty="0">
                <a:effectLst/>
                <a:latin typeface="Aptos" panose="020B0004020202020204" pitchFamily="34" charset="0"/>
                <a:ea typeface="Aptos" panose="020B0004020202020204" pitchFamily="34" charset="0"/>
                <a:cs typeface="Times New Roman" panose="02020603050405020304" pitchFamily="18" charset="0"/>
              </a:rPr>
              <a:t>s Faith not the Law.</a:t>
            </a:r>
            <a:endParaRPr lang="en-US" sz="4000" b="1" dirty="0"/>
          </a:p>
        </p:txBody>
      </p:sp>
      <p:sp>
        <p:nvSpPr>
          <p:cNvPr id="8" name="TextBox 7">
            <a:extLst>
              <a:ext uri="{FF2B5EF4-FFF2-40B4-BE49-F238E27FC236}">
                <a16:creationId xmlns:a16="http://schemas.microsoft.com/office/drawing/2014/main" id="{DAF67522-F234-4CB2-5D70-78CEA1A338E3}"/>
              </a:ext>
            </a:extLst>
          </p:cNvPr>
          <p:cNvSpPr txBox="1"/>
          <p:nvPr/>
        </p:nvSpPr>
        <p:spPr>
          <a:xfrm>
            <a:off x="10284314" y="2039775"/>
            <a:ext cx="1479175" cy="707886"/>
          </a:xfrm>
          <a:prstGeom prst="rect">
            <a:avLst/>
          </a:prstGeom>
          <a:noFill/>
        </p:spPr>
        <p:txBody>
          <a:bodyPr wrap="square">
            <a:spAutoFit/>
          </a:bodyPr>
          <a:lstStyle/>
          <a:p>
            <a:r>
              <a:rPr lang="en-US" sz="4000" b="1" kern="100" dirty="0">
                <a:effectLst/>
                <a:latin typeface="Aptos" panose="020B0004020202020204" pitchFamily="34" charset="0"/>
                <a:ea typeface="Aptos" panose="020B0004020202020204" pitchFamily="34" charset="0"/>
                <a:cs typeface="Times New Roman" panose="02020603050405020304" pitchFamily="18" charset="0"/>
              </a:rPr>
              <a:t>Law.</a:t>
            </a:r>
            <a:endParaRPr lang="en-US" sz="4000" b="1" dirty="0"/>
          </a:p>
        </p:txBody>
      </p:sp>
    </p:spTree>
    <p:extLst>
      <p:ext uri="{BB962C8B-B14F-4D97-AF65-F5344CB8AC3E}">
        <p14:creationId xmlns:p14="http://schemas.microsoft.com/office/powerpoint/2010/main" val="1755072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CE17C-3E66-470A-BC4E-C4FFE962CF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ADC989-BCBD-56A3-A062-8E349B24D6E6}"/>
              </a:ext>
            </a:extLst>
          </p:cNvPr>
          <p:cNvSpPr>
            <a:spLocks noGrp="1"/>
          </p:cNvSpPr>
          <p:nvPr>
            <p:ph type="title"/>
          </p:nvPr>
        </p:nvSpPr>
        <p:spPr>
          <a:xfrm>
            <a:off x="838200" y="365126"/>
            <a:ext cx="10515600" cy="828244"/>
          </a:xfrm>
        </p:spPr>
        <p:txBody>
          <a:bodyPr/>
          <a:lstStyle/>
          <a:p>
            <a:pPr algn="ctr"/>
            <a:r>
              <a:rPr lang="en-US" sz="4800" dirty="0"/>
              <a:t>Galatians 4</a:t>
            </a:r>
            <a:endParaRPr lang="en-US" dirty="0"/>
          </a:p>
        </p:txBody>
      </p:sp>
      <p:sp>
        <p:nvSpPr>
          <p:cNvPr id="3" name="Content Placeholder 2">
            <a:extLst>
              <a:ext uri="{FF2B5EF4-FFF2-40B4-BE49-F238E27FC236}">
                <a16:creationId xmlns:a16="http://schemas.microsoft.com/office/drawing/2014/main" id="{D2AB2A70-3FC7-CF8D-082E-F95E11E3F04C}"/>
              </a:ext>
            </a:extLst>
          </p:cNvPr>
          <p:cNvSpPr>
            <a:spLocks noGrp="1"/>
          </p:cNvSpPr>
          <p:nvPr>
            <p:ph idx="1"/>
          </p:nvPr>
        </p:nvSpPr>
        <p:spPr>
          <a:xfrm>
            <a:off x="838199" y="1320655"/>
            <a:ext cx="10925289" cy="4860689"/>
          </a:xfrm>
        </p:spPr>
        <p:txBody>
          <a:bodyPr>
            <a:noAutofit/>
          </a:bodyPr>
          <a:lstStyle/>
          <a:p>
            <a:pPr algn="l"/>
            <a:r>
              <a:rPr lang="en-US" b="1" i="0" baseline="30000" dirty="0">
                <a:solidFill>
                  <a:srgbClr val="000000"/>
                </a:solidFill>
                <a:effectLst/>
                <a:latin typeface="system-ui"/>
              </a:rPr>
              <a:t>28 </a:t>
            </a:r>
            <a:r>
              <a:rPr lang="en-US" b="0" i="0" dirty="0">
                <a:solidFill>
                  <a:srgbClr val="000000"/>
                </a:solidFill>
                <a:effectLst/>
                <a:latin typeface="system-ui"/>
              </a:rPr>
              <a:t>Now you, brothers and sisters, like Isaac, are children of promise. </a:t>
            </a:r>
            <a:r>
              <a:rPr lang="en-US" b="1" i="0" baseline="30000" dirty="0">
                <a:solidFill>
                  <a:srgbClr val="000000"/>
                </a:solidFill>
                <a:effectLst/>
                <a:latin typeface="system-ui"/>
              </a:rPr>
              <a:t>29 </a:t>
            </a:r>
            <a:r>
              <a:rPr lang="en-US" b="0" i="0" dirty="0">
                <a:solidFill>
                  <a:srgbClr val="000000"/>
                </a:solidFill>
                <a:effectLst/>
                <a:latin typeface="system-ui"/>
              </a:rPr>
              <a:t>At that time the son born according to the flesh persecuted the son born by the power of the Spirit. It is the same now. </a:t>
            </a:r>
            <a:r>
              <a:rPr lang="en-US" b="1" i="0" baseline="30000" dirty="0">
                <a:solidFill>
                  <a:srgbClr val="000000"/>
                </a:solidFill>
                <a:effectLst/>
                <a:latin typeface="system-ui"/>
              </a:rPr>
              <a:t>30 </a:t>
            </a:r>
            <a:r>
              <a:rPr lang="en-US" b="0" i="0" dirty="0">
                <a:solidFill>
                  <a:srgbClr val="000000"/>
                </a:solidFill>
                <a:effectLst/>
                <a:latin typeface="system-ui"/>
              </a:rPr>
              <a:t>But what does Scripture say? “Get rid of the slave woman and her son, for the slave woman’s son will never share in the inheritance with the free woman’s son.” </a:t>
            </a:r>
            <a:r>
              <a:rPr lang="en-US" b="1" i="0" baseline="30000" dirty="0">
                <a:solidFill>
                  <a:srgbClr val="000000"/>
                </a:solidFill>
                <a:effectLst/>
                <a:latin typeface="system-ui"/>
              </a:rPr>
              <a:t>31 </a:t>
            </a:r>
            <a:r>
              <a:rPr lang="en-US" b="0" i="0" dirty="0">
                <a:solidFill>
                  <a:srgbClr val="000000"/>
                </a:solidFill>
                <a:effectLst/>
                <a:latin typeface="system-ui"/>
              </a:rPr>
              <a:t>Therefore, brothers and sisters, we are not children of the slave woman, but of the free woman.</a:t>
            </a:r>
          </a:p>
        </p:txBody>
      </p:sp>
      <p:pic>
        <p:nvPicPr>
          <p:cNvPr id="5" name="Picture 4" descr="Isolated twigs and flowers on a white surface">
            <a:extLst>
              <a:ext uri="{FF2B5EF4-FFF2-40B4-BE49-F238E27FC236}">
                <a16:creationId xmlns:a16="http://schemas.microsoft.com/office/drawing/2014/main" id="{3EAA6902-D295-88E7-F7E6-FCA892A74601}"/>
              </a:ext>
            </a:extLst>
          </p:cNvPr>
          <p:cNvPicPr>
            <a:picLocks noChangeAspect="1"/>
          </p:cNvPicPr>
          <p:nvPr/>
        </p:nvPicPr>
        <p:blipFill>
          <a:blip r:embed="rId2"/>
          <a:srcRect l="23193" r="9705" b="1"/>
          <a:stretch/>
        </p:blipFill>
        <p:spPr>
          <a:xfrm>
            <a:off x="10345791" y="-60153"/>
            <a:ext cx="1417698" cy="1473617"/>
          </a:xfrm>
          <a:prstGeom prst="rect">
            <a:avLst/>
          </a:prstGeom>
        </p:spPr>
      </p:pic>
      <p:sp>
        <p:nvSpPr>
          <p:cNvPr id="4" name="Action Button: Go Forward or Next 3">
            <a:hlinkClick r:id="" action="ppaction://hlinkshowjump?jump=nextslide" highlightClick="1"/>
            <a:extLst>
              <a:ext uri="{FF2B5EF4-FFF2-40B4-BE49-F238E27FC236}">
                <a16:creationId xmlns:a16="http://schemas.microsoft.com/office/drawing/2014/main" id="{36B0E937-AD4B-65FA-5763-4C9E4538B300}"/>
              </a:ext>
            </a:extLst>
          </p:cNvPr>
          <p:cNvSpPr/>
          <p:nvPr/>
        </p:nvSpPr>
        <p:spPr>
          <a:xfrm>
            <a:off x="8444753" y="383055"/>
            <a:ext cx="555812" cy="677290"/>
          </a:xfrm>
          <a:prstGeom prst="actionButtonForwardNex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2707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7DE24-6D57-AF7F-662C-FDE98B19AC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5E878D-9785-A134-D555-16E4A52061A9}"/>
              </a:ext>
            </a:extLst>
          </p:cNvPr>
          <p:cNvSpPr>
            <a:spLocks noGrp="1"/>
          </p:cNvSpPr>
          <p:nvPr>
            <p:ph type="title"/>
          </p:nvPr>
        </p:nvSpPr>
        <p:spPr>
          <a:xfrm>
            <a:off x="838200" y="365126"/>
            <a:ext cx="10515600" cy="828244"/>
          </a:xfrm>
        </p:spPr>
        <p:txBody>
          <a:bodyPr>
            <a:normAutofit/>
          </a:bodyPr>
          <a:lstStyle/>
          <a:p>
            <a:pPr algn="ctr"/>
            <a:r>
              <a:rPr lang="en-US" sz="4800" dirty="0" err="1">
                <a:latin typeface="Aptos" panose="020B0004020202020204" pitchFamily="34" charset="0"/>
              </a:rPr>
              <a:t>weldonbeardain.website</a:t>
            </a:r>
            <a:endParaRPr lang="en-US" dirty="0">
              <a:latin typeface="Aptos" panose="020B0004020202020204" pitchFamily="34" charset="0"/>
            </a:endParaRPr>
          </a:p>
        </p:txBody>
      </p:sp>
      <p:pic>
        <p:nvPicPr>
          <p:cNvPr id="5" name="Picture 4" descr="Isolated twigs and flowers on a white surface">
            <a:extLst>
              <a:ext uri="{FF2B5EF4-FFF2-40B4-BE49-F238E27FC236}">
                <a16:creationId xmlns:a16="http://schemas.microsoft.com/office/drawing/2014/main" id="{3C515CA1-8B4B-B15D-1055-D936F6858A6C}"/>
              </a:ext>
            </a:extLst>
          </p:cNvPr>
          <p:cNvPicPr>
            <a:picLocks noChangeAspect="1"/>
          </p:cNvPicPr>
          <p:nvPr/>
        </p:nvPicPr>
        <p:blipFill>
          <a:blip r:embed="rId2"/>
          <a:srcRect l="23193" r="9705" b="1"/>
          <a:stretch/>
        </p:blipFill>
        <p:spPr>
          <a:xfrm>
            <a:off x="10345791" y="-60153"/>
            <a:ext cx="1417698" cy="1473617"/>
          </a:xfrm>
          <a:prstGeom prst="rect">
            <a:avLst/>
          </a:prstGeom>
        </p:spPr>
      </p:pic>
      <p:pic>
        <p:nvPicPr>
          <p:cNvPr id="8" name="Picture 7">
            <a:extLst>
              <a:ext uri="{FF2B5EF4-FFF2-40B4-BE49-F238E27FC236}">
                <a16:creationId xmlns:a16="http://schemas.microsoft.com/office/drawing/2014/main" id="{6891E5E9-7D94-35FA-4669-5341A530EC4E}"/>
              </a:ext>
            </a:extLst>
          </p:cNvPr>
          <p:cNvPicPr>
            <a:picLocks noChangeAspect="1"/>
          </p:cNvPicPr>
          <p:nvPr/>
        </p:nvPicPr>
        <p:blipFill>
          <a:blip r:embed="rId3"/>
          <a:stretch>
            <a:fillRect/>
          </a:stretch>
        </p:blipFill>
        <p:spPr>
          <a:xfrm>
            <a:off x="1821999" y="1366549"/>
            <a:ext cx="8141502" cy="5285263"/>
          </a:xfrm>
          <a:prstGeom prst="rect">
            <a:avLst/>
          </a:prstGeom>
        </p:spPr>
      </p:pic>
    </p:spTree>
    <p:extLst>
      <p:ext uri="{BB962C8B-B14F-4D97-AF65-F5344CB8AC3E}">
        <p14:creationId xmlns:p14="http://schemas.microsoft.com/office/powerpoint/2010/main" val="3046272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F5DAC-D9A5-F888-38C5-054EEB3956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EE05F6-91CA-3EE9-5007-EEDF0D2F28B6}"/>
              </a:ext>
            </a:extLst>
          </p:cNvPr>
          <p:cNvSpPr>
            <a:spLocks noGrp="1"/>
          </p:cNvSpPr>
          <p:nvPr>
            <p:ph type="title"/>
          </p:nvPr>
        </p:nvSpPr>
        <p:spPr>
          <a:xfrm>
            <a:off x="838200" y="365126"/>
            <a:ext cx="10515600" cy="828244"/>
          </a:xfrm>
        </p:spPr>
        <p:txBody>
          <a:bodyPr/>
          <a:lstStyle/>
          <a:p>
            <a:pPr algn="ctr"/>
            <a:r>
              <a:rPr lang="en-US" sz="4800" dirty="0"/>
              <a:t>Galatians 4</a:t>
            </a:r>
            <a:endParaRPr lang="en-US" dirty="0"/>
          </a:p>
        </p:txBody>
      </p:sp>
      <p:sp>
        <p:nvSpPr>
          <p:cNvPr id="3" name="Content Placeholder 2">
            <a:extLst>
              <a:ext uri="{FF2B5EF4-FFF2-40B4-BE49-F238E27FC236}">
                <a16:creationId xmlns:a16="http://schemas.microsoft.com/office/drawing/2014/main" id="{8962A6F6-8A4D-831A-00B6-FB8FDDDB53E8}"/>
              </a:ext>
            </a:extLst>
          </p:cNvPr>
          <p:cNvSpPr>
            <a:spLocks noGrp="1"/>
          </p:cNvSpPr>
          <p:nvPr>
            <p:ph idx="1"/>
          </p:nvPr>
        </p:nvSpPr>
        <p:spPr>
          <a:xfrm>
            <a:off x="838199" y="1320655"/>
            <a:ext cx="10925289" cy="4860689"/>
          </a:xfrm>
        </p:spPr>
        <p:txBody>
          <a:bodyPr>
            <a:noAutofit/>
          </a:bodyPr>
          <a:lstStyle/>
          <a:p>
            <a:pPr algn="l"/>
            <a:r>
              <a:rPr lang="en-US" sz="3200" b="1" i="0" baseline="30000" dirty="0">
                <a:solidFill>
                  <a:srgbClr val="000000"/>
                </a:solidFill>
                <a:effectLst/>
                <a:latin typeface="system-ui"/>
              </a:rPr>
              <a:t>28 </a:t>
            </a:r>
            <a:r>
              <a:rPr lang="en-US" sz="3200" b="0" i="0" dirty="0">
                <a:solidFill>
                  <a:srgbClr val="000000"/>
                </a:solidFill>
                <a:effectLst/>
                <a:latin typeface="system-ui"/>
              </a:rPr>
              <a:t>Now you, brothers and sisters, like Isaac, are children of promise. </a:t>
            </a:r>
            <a:r>
              <a:rPr lang="en-US" sz="3200" b="1" i="0" baseline="30000" dirty="0">
                <a:solidFill>
                  <a:srgbClr val="000000"/>
                </a:solidFill>
                <a:effectLst/>
                <a:latin typeface="system-ui"/>
              </a:rPr>
              <a:t>29 </a:t>
            </a:r>
            <a:r>
              <a:rPr lang="en-US" sz="3200" b="0" i="0" dirty="0">
                <a:solidFill>
                  <a:srgbClr val="000000"/>
                </a:solidFill>
                <a:effectLst/>
                <a:latin typeface="system-ui"/>
              </a:rPr>
              <a:t>At that time the son born according to the flesh persecuted the son born by the power of the Spirit. It is the same now. </a:t>
            </a:r>
            <a:r>
              <a:rPr lang="en-US" sz="3200" b="1" i="0" baseline="30000" dirty="0">
                <a:solidFill>
                  <a:srgbClr val="000000"/>
                </a:solidFill>
                <a:effectLst/>
                <a:latin typeface="system-ui"/>
              </a:rPr>
              <a:t>30 </a:t>
            </a:r>
            <a:r>
              <a:rPr lang="en-US" sz="3200" b="0" i="0" dirty="0">
                <a:solidFill>
                  <a:srgbClr val="000000"/>
                </a:solidFill>
                <a:effectLst/>
                <a:latin typeface="system-ui"/>
              </a:rPr>
              <a:t>But what does Scripture say? “Get rid of the slave woman and her son, for the slave woman’s son will never share in the inheritance with the free woman’s son.” </a:t>
            </a:r>
            <a:r>
              <a:rPr lang="en-US" sz="3200" b="1" i="0" baseline="30000" dirty="0">
                <a:solidFill>
                  <a:srgbClr val="000000"/>
                </a:solidFill>
                <a:effectLst/>
                <a:latin typeface="system-ui"/>
              </a:rPr>
              <a:t>31 </a:t>
            </a:r>
            <a:r>
              <a:rPr lang="en-US" sz="3200" b="0" i="0" dirty="0">
                <a:solidFill>
                  <a:srgbClr val="000000"/>
                </a:solidFill>
                <a:effectLst/>
                <a:latin typeface="system-ui"/>
              </a:rPr>
              <a:t>Therefore, brothers and sisters, we are not children of the slave woman, but of the free woman.     </a:t>
            </a:r>
            <a:r>
              <a:rPr lang="en-US" b="1" i="0" dirty="0">
                <a:solidFill>
                  <a:srgbClr val="000000"/>
                </a:solidFill>
                <a:effectLst/>
                <a:latin typeface="system-ui"/>
              </a:rPr>
              <a:t>What has Paul called the Galatians at this Point ?</a:t>
            </a:r>
          </a:p>
        </p:txBody>
      </p:sp>
      <p:pic>
        <p:nvPicPr>
          <p:cNvPr id="5" name="Picture 4" descr="Isolated twigs and flowers on a white surface">
            <a:extLst>
              <a:ext uri="{FF2B5EF4-FFF2-40B4-BE49-F238E27FC236}">
                <a16:creationId xmlns:a16="http://schemas.microsoft.com/office/drawing/2014/main" id="{B63C3401-C751-00C3-450E-36CD169C7912}"/>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1645959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416E7-5875-100E-482D-2573DB4BEC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5F32E2-54F9-1F45-CB69-5F3D819A2032}"/>
              </a:ext>
            </a:extLst>
          </p:cNvPr>
          <p:cNvSpPr>
            <a:spLocks noGrp="1"/>
          </p:cNvSpPr>
          <p:nvPr>
            <p:ph type="title"/>
          </p:nvPr>
        </p:nvSpPr>
        <p:spPr>
          <a:xfrm>
            <a:off x="838200" y="365126"/>
            <a:ext cx="10515600" cy="828244"/>
          </a:xfrm>
        </p:spPr>
        <p:txBody>
          <a:bodyPr/>
          <a:lstStyle/>
          <a:p>
            <a:pPr algn="ctr"/>
            <a:r>
              <a:rPr lang="en-US" sz="4800" dirty="0"/>
              <a:t>Galatians 4</a:t>
            </a:r>
            <a:endParaRPr lang="en-US" dirty="0"/>
          </a:p>
        </p:txBody>
      </p:sp>
      <p:sp>
        <p:nvSpPr>
          <p:cNvPr id="3" name="Content Placeholder 2">
            <a:extLst>
              <a:ext uri="{FF2B5EF4-FFF2-40B4-BE49-F238E27FC236}">
                <a16:creationId xmlns:a16="http://schemas.microsoft.com/office/drawing/2014/main" id="{1F21699B-A666-62F8-18C1-E4A202567BE5}"/>
              </a:ext>
            </a:extLst>
          </p:cNvPr>
          <p:cNvSpPr>
            <a:spLocks noGrp="1"/>
          </p:cNvSpPr>
          <p:nvPr>
            <p:ph idx="1"/>
          </p:nvPr>
        </p:nvSpPr>
        <p:spPr/>
        <p:txBody>
          <a:bodyPr>
            <a:noAutofit/>
          </a:bodyPr>
          <a:lstStyle/>
          <a:p>
            <a:pPr algn="l"/>
            <a:r>
              <a:rPr lang="en-US" b="1" i="0" baseline="30000" dirty="0">
                <a:solidFill>
                  <a:srgbClr val="000000"/>
                </a:solidFill>
                <a:effectLst/>
                <a:latin typeface="system-ui"/>
              </a:rPr>
              <a:t>24 </a:t>
            </a:r>
            <a:r>
              <a:rPr lang="en-US" b="0" i="0" dirty="0">
                <a:solidFill>
                  <a:srgbClr val="000000"/>
                </a:solidFill>
                <a:effectLst/>
                <a:latin typeface="system-ui"/>
              </a:rPr>
              <a:t>These things are being taken </a:t>
            </a:r>
            <a:r>
              <a:rPr lang="en-US" b="0" i="0" dirty="0">
                <a:solidFill>
                  <a:srgbClr val="7030A0"/>
                </a:solidFill>
                <a:effectLst/>
                <a:latin typeface="system-ui"/>
              </a:rPr>
              <a:t>figuratively</a:t>
            </a:r>
            <a:r>
              <a:rPr lang="en-US" b="0" i="0" dirty="0">
                <a:solidFill>
                  <a:srgbClr val="000000"/>
                </a:solidFill>
                <a:effectLst/>
                <a:latin typeface="system-ui"/>
              </a:rPr>
              <a:t>: The women represent two covenants. One covenant is from Mount Sinai and bears children who are to be slaves: This is Hagar. </a:t>
            </a:r>
            <a:r>
              <a:rPr lang="en-US" b="1" i="0" baseline="30000" dirty="0">
                <a:solidFill>
                  <a:srgbClr val="000000"/>
                </a:solidFill>
                <a:effectLst/>
                <a:latin typeface="system-ui"/>
              </a:rPr>
              <a:t>25 </a:t>
            </a:r>
            <a:r>
              <a:rPr lang="en-US" b="0" i="0" u="sng" dirty="0">
                <a:solidFill>
                  <a:srgbClr val="000000"/>
                </a:solidFill>
                <a:effectLst/>
                <a:latin typeface="system-ui"/>
              </a:rPr>
              <a:t>Now Hagar stands for Mount Sinai in Arabia and corresponds to the present city of Jerusalem</a:t>
            </a:r>
            <a:r>
              <a:rPr lang="en-US" b="0" i="0" dirty="0">
                <a:solidFill>
                  <a:srgbClr val="000000"/>
                </a:solidFill>
                <a:effectLst/>
                <a:latin typeface="system-ui"/>
              </a:rPr>
              <a:t>, because she is in slavery with her children. </a:t>
            </a:r>
            <a:r>
              <a:rPr lang="en-US" b="1" i="0" baseline="30000" dirty="0">
                <a:solidFill>
                  <a:srgbClr val="000000"/>
                </a:solidFill>
                <a:effectLst/>
                <a:latin typeface="system-ui"/>
              </a:rPr>
              <a:t>26 </a:t>
            </a:r>
            <a:r>
              <a:rPr lang="en-US" b="0" i="0" u="sng" dirty="0">
                <a:solidFill>
                  <a:srgbClr val="000000"/>
                </a:solidFill>
                <a:effectLst/>
                <a:latin typeface="system-ui"/>
              </a:rPr>
              <a:t>But the Jerusalem that is above is free, and she is our mother</a:t>
            </a:r>
            <a:r>
              <a:rPr lang="en-US" b="0" i="0" dirty="0">
                <a:solidFill>
                  <a:srgbClr val="000000"/>
                </a:solidFill>
                <a:effectLst/>
                <a:latin typeface="system-ui"/>
              </a:rPr>
              <a:t>.  </a:t>
            </a:r>
            <a:endParaRPr lang="en-US" b="0" i="0" dirty="0">
              <a:solidFill>
                <a:srgbClr val="000000"/>
              </a:solidFill>
              <a:effectLst/>
            </a:endParaRPr>
          </a:p>
        </p:txBody>
      </p:sp>
      <p:pic>
        <p:nvPicPr>
          <p:cNvPr id="5" name="Picture 4" descr="Isolated twigs and flowers on a white surface">
            <a:extLst>
              <a:ext uri="{FF2B5EF4-FFF2-40B4-BE49-F238E27FC236}">
                <a16:creationId xmlns:a16="http://schemas.microsoft.com/office/drawing/2014/main" id="{B359A2EB-B72C-5C44-AF7C-E68FE8E08551}"/>
              </a:ext>
            </a:extLst>
          </p:cNvPr>
          <p:cNvPicPr>
            <a:picLocks noChangeAspect="1"/>
          </p:cNvPicPr>
          <p:nvPr/>
        </p:nvPicPr>
        <p:blipFill>
          <a:blip r:embed="rId2"/>
          <a:srcRect l="23193" r="9705" b="1"/>
          <a:stretch/>
        </p:blipFill>
        <p:spPr>
          <a:xfrm>
            <a:off x="10345791" y="-60153"/>
            <a:ext cx="1417698" cy="1473617"/>
          </a:xfrm>
          <a:prstGeom prst="rect">
            <a:avLst/>
          </a:prstGeom>
        </p:spPr>
      </p:pic>
      <p:sp>
        <p:nvSpPr>
          <p:cNvPr id="8" name="Action Button: Go Forward or Next 7">
            <a:hlinkClick r:id="" action="ppaction://hlinkshowjump?jump=nextslide" highlightClick="1"/>
            <a:extLst>
              <a:ext uri="{FF2B5EF4-FFF2-40B4-BE49-F238E27FC236}">
                <a16:creationId xmlns:a16="http://schemas.microsoft.com/office/drawing/2014/main" id="{57A447E8-5D68-C961-9306-896A321694EA}"/>
              </a:ext>
            </a:extLst>
          </p:cNvPr>
          <p:cNvSpPr/>
          <p:nvPr/>
        </p:nvSpPr>
        <p:spPr>
          <a:xfrm>
            <a:off x="8444753" y="365126"/>
            <a:ext cx="555812" cy="677290"/>
          </a:xfrm>
          <a:prstGeom prst="actionButtonForwardNex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0306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913BA-FE9D-DF49-D20A-93CFD789C7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3A2358-7618-3F11-2340-58C068E2D42D}"/>
              </a:ext>
            </a:extLst>
          </p:cNvPr>
          <p:cNvSpPr>
            <a:spLocks noGrp="1"/>
          </p:cNvSpPr>
          <p:nvPr>
            <p:ph type="title"/>
          </p:nvPr>
        </p:nvSpPr>
        <p:spPr>
          <a:xfrm>
            <a:off x="838200" y="365126"/>
            <a:ext cx="10515600" cy="828244"/>
          </a:xfrm>
        </p:spPr>
        <p:txBody>
          <a:bodyPr/>
          <a:lstStyle/>
          <a:p>
            <a:pPr algn="ctr"/>
            <a:r>
              <a:rPr lang="en-US" sz="4800" dirty="0"/>
              <a:t>Galatians 4</a:t>
            </a:r>
            <a:endParaRPr lang="en-US" dirty="0"/>
          </a:p>
        </p:txBody>
      </p:sp>
      <p:sp>
        <p:nvSpPr>
          <p:cNvPr id="3" name="Content Placeholder 2">
            <a:extLst>
              <a:ext uri="{FF2B5EF4-FFF2-40B4-BE49-F238E27FC236}">
                <a16:creationId xmlns:a16="http://schemas.microsoft.com/office/drawing/2014/main" id="{AC315427-E312-0EDE-DEB7-31E387E30FD1}"/>
              </a:ext>
            </a:extLst>
          </p:cNvPr>
          <p:cNvSpPr>
            <a:spLocks noGrp="1"/>
          </p:cNvSpPr>
          <p:nvPr>
            <p:ph idx="1"/>
          </p:nvPr>
        </p:nvSpPr>
        <p:spPr/>
        <p:txBody>
          <a:bodyPr>
            <a:noAutofit/>
          </a:bodyPr>
          <a:lstStyle/>
          <a:p>
            <a:pPr algn="l"/>
            <a:r>
              <a:rPr lang="en-US" sz="3200" b="1" i="0" baseline="30000" dirty="0">
                <a:solidFill>
                  <a:srgbClr val="000000"/>
                </a:solidFill>
                <a:effectLst/>
                <a:latin typeface="system-ui"/>
              </a:rPr>
              <a:t>24 </a:t>
            </a:r>
            <a:r>
              <a:rPr lang="en-US" sz="3200" b="0" i="0" dirty="0">
                <a:solidFill>
                  <a:srgbClr val="000000"/>
                </a:solidFill>
                <a:effectLst/>
                <a:latin typeface="system-ui"/>
              </a:rPr>
              <a:t>These things are being taken </a:t>
            </a:r>
            <a:r>
              <a:rPr lang="en-US" sz="3200" b="0" i="0" dirty="0">
                <a:solidFill>
                  <a:srgbClr val="7030A0"/>
                </a:solidFill>
                <a:effectLst/>
                <a:latin typeface="system-ui"/>
              </a:rPr>
              <a:t>figuratively</a:t>
            </a:r>
            <a:r>
              <a:rPr lang="en-US" sz="3200" b="0" i="0" dirty="0">
                <a:solidFill>
                  <a:srgbClr val="000000"/>
                </a:solidFill>
                <a:effectLst/>
                <a:latin typeface="system-ui"/>
              </a:rPr>
              <a:t>: The women represent two covenants. One covenant is from Mount Sinai and bears children who are to be slaves: This is Hagar. </a:t>
            </a:r>
            <a:r>
              <a:rPr lang="en-US" sz="3200" b="1" i="0" baseline="30000" dirty="0">
                <a:solidFill>
                  <a:srgbClr val="000000"/>
                </a:solidFill>
                <a:effectLst/>
                <a:latin typeface="system-ui"/>
              </a:rPr>
              <a:t>25 </a:t>
            </a:r>
            <a:r>
              <a:rPr lang="en-US" sz="3200" b="0" i="0" u="sng" dirty="0">
                <a:solidFill>
                  <a:srgbClr val="000000"/>
                </a:solidFill>
                <a:effectLst/>
                <a:latin typeface="system-ui"/>
              </a:rPr>
              <a:t>Now Hagar stands for Mount Sinai in Arabia and corresponds to the present city of Jerusalem</a:t>
            </a:r>
            <a:r>
              <a:rPr lang="en-US" sz="3200" b="0" i="0" dirty="0">
                <a:solidFill>
                  <a:srgbClr val="000000"/>
                </a:solidFill>
                <a:effectLst/>
                <a:latin typeface="system-ui"/>
              </a:rPr>
              <a:t>, because she is in slavery with her children. </a:t>
            </a:r>
            <a:r>
              <a:rPr lang="en-US" sz="3200" b="1" i="0" baseline="30000" dirty="0">
                <a:solidFill>
                  <a:srgbClr val="000000"/>
                </a:solidFill>
                <a:effectLst/>
                <a:latin typeface="system-ui"/>
              </a:rPr>
              <a:t>26 </a:t>
            </a:r>
            <a:r>
              <a:rPr lang="en-US" sz="3200" b="0" i="0" u="sng" dirty="0">
                <a:solidFill>
                  <a:srgbClr val="000000"/>
                </a:solidFill>
                <a:effectLst/>
                <a:latin typeface="system-ui"/>
              </a:rPr>
              <a:t>But the Jerusalem that is above is free, and she is our mother</a:t>
            </a:r>
            <a:r>
              <a:rPr lang="en-US" sz="3200" b="0" i="0" dirty="0">
                <a:solidFill>
                  <a:srgbClr val="000000"/>
                </a:solidFill>
                <a:effectLst/>
                <a:latin typeface="system-ui"/>
              </a:rPr>
              <a:t>.   </a:t>
            </a:r>
            <a:r>
              <a:rPr lang="en-US" b="1" i="0" dirty="0">
                <a:solidFill>
                  <a:srgbClr val="000000"/>
                </a:solidFill>
                <a:effectLst/>
                <a:latin typeface="system-ui"/>
              </a:rPr>
              <a:t>Where do the Judaizers Stand?</a:t>
            </a:r>
            <a:endParaRPr lang="en-US" b="1" i="0" dirty="0">
              <a:solidFill>
                <a:srgbClr val="000000"/>
              </a:solidFill>
              <a:effectLst/>
            </a:endParaRPr>
          </a:p>
        </p:txBody>
      </p:sp>
      <p:pic>
        <p:nvPicPr>
          <p:cNvPr id="5" name="Picture 4" descr="Isolated twigs and flowers on a white surface">
            <a:extLst>
              <a:ext uri="{FF2B5EF4-FFF2-40B4-BE49-F238E27FC236}">
                <a16:creationId xmlns:a16="http://schemas.microsoft.com/office/drawing/2014/main" id="{5F8573E4-1570-E3A8-7BD3-103E744C593E}"/>
              </a:ext>
            </a:extLst>
          </p:cNvPr>
          <p:cNvPicPr>
            <a:picLocks noChangeAspect="1"/>
          </p:cNvPicPr>
          <p:nvPr/>
        </p:nvPicPr>
        <p:blipFill>
          <a:blip r:embed="rId2"/>
          <a:srcRect l="23193" r="9705" b="1"/>
          <a:stretch/>
        </p:blipFill>
        <p:spPr>
          <a:xfrm>
            <a:off x="10345791" y="-60153"/>
            <a:ext cx="1417698" cy="1473617"/>
          </a:xfrm>
          <a:prstGeom prst="rect">
            <a:avLst/>
          </a:prstGeom>
        </p:spPr>
      </p:pic>
      <p:sp>
        <p:nvSpPr>
          <p:cNvPr id="4" name="Action Button: Go Forward or Next 3">
            <a:hlinkClick r:id="" action="ppaction://hlinkshowjump?jump=nextslide" highlightClick="1"/>
            <a:extLst>
              <a:ext uri="{FF2B5EF4-FFF2-40B4-BE49-F238E27FC236}">
                <a16:creationId xmlns:a16="http://schemas.microsoft.com/office/drawing/2014/main" id="{4EB42EAA-8E63-86CC-E58A-E36DE4AB570D}"/>
              </a:ext>
            </a:extLst>
          </p:cNvPr>
          <p:cNvSpPr/>
          <p:nvPr/>
        </p:nvSpPr>
        <p:spPr>
          <a:xfrm>
            <a:off x="8444753" y="365126"/>
            <a:ext cx="555812" cy="677290"/>
          </a:xfrm>
          <a:prstGeom prst="actionButtonForwardNex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6935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B7C60-A74F-0D37-FF4C-EBF395800E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16069D-E579-B9A9-AC9C-637A19E85179}"/>
              </a:ext>
            </a:extLst>
          </p:cNvPr>
          <p:cNvSpPr>
            <a:spLocks noGrp="1"/>
          </p:cNvSpPr>
          <p:nvPr>
            <p:ph type="title"/>
          </p:nvPr>
        </p:nvSpPr>
        <p:spPr>
          <a:xfrm>
            <a:off x="838200" y="365126"/>
            <a:ext cx="10515600" cy="828244"/>
          </a:xfrm>
        </p:spPr>
        <p:txBody>
          <a:bodyPr/>
          <a:lstStyle/>
          <a:p>
            <a:pPr algn="ctr"/>
            <a:r>
              <a:rPr lang="en-US" sz="4800" dirty="0"/>
              <a:t>Galatians 4</a:t>
            </a:r>
            <a:endParaRPr lang="en-US" dirty="0"/>
          </a:p>
        </p:txBody>
      </p:sp>
      <p:sp>
        <p:nvSpPr>
          <p:cNvPr id="3" name="Content Placeholder 2">
            <a:extLst>
              <a:ext uri="{FF2B5EF4-FFF2-40B4-BE49-F238E27FC236}">
                <a16:creationId xmlns:a16="http://schemas.microsoft.com/office/drawing/2014/main" id="{DF2BEF7B-1C3E-4115-F56F-4A40BBA1ADBB}"/>
              </a:ext>
            </a:extLst>
          </p:cNvPr>
          <p:cNvSpPr>
            <a:spLocks noGrp="1"/>
          </p:cNvSpPr>
          <p:nvPr>
            <p:ph idx="1"/>
          </p:nvPr>
        </p:nvSpPr>
        <p:spPr/>
        <p:txBody>
          <a:bodyPr>
            <a:noAutofit/>
          </a:bodyPr>
          <a:lstStyle/>
          <a:p>
            <a:pPr algn="l"/>
            <a:r>
              <a:rPr lang="en-US" sz="3200" b="1" i="0" baseline="30000" dirty="0">
                <a:solidFill>
                  <a:srgbClr val="000000"/>
                </a:solidFill>
                <a:effectLst/>
                <a:latin typeface="system-ui"/>
              </a:rPr>
              <a:t>24 </a:t>
            </a:r>
            <a:r>
              <a:rPr lang="en-US" sz="3200" b="0" i="0" dirty="0">
                <a:solidFill>
                  <a:srgbClr val="000000"/>
                </a:solidFill>
                <a:effectLst/>
                <a:latin typeface="system-ui"/>
              </a:rPr>
              <a:t>These things are being taken </a:t>
            </a:r>
            <a:r>
              <a:rPr lang="en-US" sz="3200" b="0" i="0" dirty="0">
                <a:solidFill>
                  <a:srgbClr val="7030A0"/>
                </a:solidFill>
                <a:effectLst/>
                <a:latin typeface="system-ui"/>
              </a:rPr>
              <a:t>figuratively</a:t>
            </a:r>
            <a:r>
              <a:rPr lang="en-US" sz="3200" b="0" i="0" dirty="0">
                <a:solidFill>
                  <a:srgbClr val="000000"/>
                </a:solidFill>
                <a:effectLst/>
                <a:latin typeface="system-ui"/>
              </a:rPr>
              <a:t>: The women represent two covenants. One covenant is from Mount Sinai and bears children who are to be slaves: This is Hagar. </a:t>
            </a:r>
            <a:r>
              <a:rPr lang="en-US" sz="3200" b="1" i="0" baseline="30000" dirty="0">
                <a:solidFill>
                  <a:srgbClr val="000000"/>
                </a:solidFill>
                <a:effectLst/>
                <a:latin typeface="system-ui"/>
              </a:rPr>
              <a:t>25 </a:t>
            </a:r>
            <a:r>
              <a:rPr lang="en-US" sz="3200" b="0" i="0" u="sng" dirty="0">
                <a:solidFill>
                  <a:srgbClr val="000000"/>
                </a:solidFill>
                <a:effectLst/>
                <a:latin typeface="system-ui"/>
              </a:rPr>
              <a:t>Now Hagar stands for Mount Sinai in Arabia and corresponds to the present city of Jerusalem</a:t>
            </a:r>
            <a:r>
              <a:rPr lang="en-US" sz="3200" b="0" i="0" dirty="0">
                <a:solidFill>
                  <a:srgbClr val="000000"/>
                </a:solidFill>
                <a:effectLst/>
                <a:latin typeface="system-ui"/>
              </a:rPr>
              <a:t>, because she is in slavery with her children. </a:t>
            </a:r>
            <a:r>
              <a:rPr lang="en-US" sz="3200" b="1" i="0" baseline="30000" dirty="0">
                <a:solidFill>
                  <a:srgbClr val="000000"/>
                </a:solidFill>
                <a:effectLst/>
                <a:latin typeface="system-ui"/>
              </a:rPr>
              <a:t>26 </a:t>
            </a:r>
            <a:r>
              <a:rPr lang="en-US" sz="3200" b="0" i="0" u="sng" dirty="0">
                <a:solidFill>
                  <a:srgbClr val="000000"/>
                </a:solidFill>
                <a:effectLst/>
                <a:latin typeface="system-ui"/>
              </a:rPr>
              <a:t>But the Jerusalem that is above is free, and she is our mother</a:t>
            </a:r>
            <a:r>
              <a:rPr lang="en-US" sz="3200" b="0" i="0" dirty="0">
                <a:solidFill>
                  <a:srgbClr val="000000"/>
                </a:solidFill>
                <a:effectLst/>
                <a:latin typeface="system-ui"/>
              </a:rPr>
              <a:t>.   </a:t>
            </a:r>
            <a:r>
              <a:rPr lang="en-US" b="1" i="0" dirty="0">
                <a:solidFill>
                  <a:srgbClr val="000000"/>
                </a:solidFill>
                <a:effectLst/>
                <a:latin typeface="system-ui"/>
              </a:rPr>
              <a:t>Where do the Judaizers Stand?</a:t>
            </a:r>
          </a:p>
          <a:p>
            <a:pPr algn="l"/>
            <a:r>
              <a:rPr lang="en-US" b="1" dirty="0">
                <a:solidFill>
                  <a:srgbClr val="000000"/>
                </a:solidFill>
                <a:latin typeface="system-ui"/>
              </a:rPr>
              <a:t>Can you be a slave and free at the same time?</a:t>
            </a:r>
            <a:endParaRPr lang="en-US" b="1" i="0" dirty="0">
              <a:solidFill>
                <a:srgbClr val="000000"/>
              </a:solidFill>
              <a:effectLst/>
            </a:endParaRPr>
          </a:p>
        </p:txBody>
      </p:sp>
      <p:pic>
        <p:nvPicPr>
          <p:cNvPr id="5" name="Picture 4" descr="Isolated twigs and flowers on a white surface">
            <a:extLst>
              <a:ext uri="{FF2B5EF4-FFF2-40B4-BE49-F238E27FC236}">
                <a16:creationId xmlns:a16="http://schemas.microsoft.com/office/drawing/2014/main" id="{0C609C5E-8E2D-9BAA-DB34-D877664FB3B9}"/>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2631999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D1B4B-4CB8-B709-6C21-A232AFAEBF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436687-1B8C-2A54-5711-F27B4B11E954}"/>
              </a:ext>
            </a:extLst>
          </p:cNvPr>
          <p:cNvSpPr>
            <a:spLocks noGrp="1"/>
          </p:cNvSpPr>
          <p:nvPr>
            <p:ph type="title"/>
          </p:nvPr>
        </p:nvSpPr>
        <p:spPr>
          <a:xfrm>
            <a:off x="838200" y="365126"/>
            <a:ext cx="10515600" cy="828244"/>
          </a:xfrm>
        </p:spPr>
        <p:txBody>
          <a:bodyPr/>
          <a:lstStyle/>
          <a:p>
            <a:pPr algn="ctr"/>
            <a:r>
              <a:rPr lang="en-US" sz="4800" dirty="0"/>
              <a:t>Galatians </a:t>
            </a:r>
            <a:endParaRPr lang="en-US" dirty="0"/>
          </a:p>
        </p:txBody>
      </p:sp>
      <p:pic>
        <p:nvPicPr>
          <p:cNvPr id="5" name="Picture 4" descr="Isolated twigs and flowers on a white surface">
            <a:extLst>
              <a:ext uri="{FF2B5EF4-FFF2-40B4-BE49-F238E27FC236}">
                <a16:creationId xmlns:a16="http://schemas.microsoft.com/office/drawing/2014/main" id="{A39F8B46-876C-D305-FC56-26FC90747060}"/>
              </a:ext>
            </a:extLst>
          </p:cNvPr>
          <p:cNvPicPr>
            <a:picLocks noChangeAspect="1"/>
          </p:cNvPicPr>
          <p:nvPr/>
        </p:nvPicPr>
        <p:blipFill>
          <a:blip r:embed="rId2"/>
          <a:srcRect l="23193" r="9705" b="1"/>
          <a:stretch/>
        </p:blipFill>
        <p:spPr>
          <a:xfrm>
            <a:off x="10644951" y="-60153"/>
            <a:ext cx="1417698" cy="1473617"/>
          </a:xfrm>
          <a:prstGeom prst="rect">
            <a:avLst/>
          </a:prstGeom>
        </p:spPr>
      </p:pic>
      <p:sp>
        <p:nvSpPr>
          <p:cNvPr id="7" name="TextBox 6">
            <a:extLst>
              <a:ext uri="{FF2B5EF4-FFF2-40B4-BE49-F238E27FC236}">
                <a16:creationId xmlns:a16="http://schemas.microsoft.com/office/drawing/2014/main" id="{58EBA0BE-F6F3-A44B-79C6-1593A28F6C93}"/>
              </a:ext>
            </a:extLst>
          </p:cNvPr>
          <p:cNvSpPr txBox="1"/>
          <p:nvPr/>
        </p:nvSpPr>
        <p:spPr>
          <a:xfrm>
            <a:off x="2123414" y="3164227"/>
            <a:ext cx="3675529" cy="2862322"/>
          </a:xfrm>
          <a:prstGeom prst="rect">
            <a:avLst/>
          </a:prstGeom>
          <a:noFill/>
        </p:spPr>
        <p:txBody>
          <a:bodyPr wrap="square" rtlCol="0">
            <a:spAutoFit/>
          </a:bodyPr>
          <a:lstStyle/>
          <a:p>
            <a:r>
              <a:rPr lang="en-US" sz="3600" dirty="0">
                <a:latin typeface="Aptos" panose="020B0004020202020204" pitchFamily="34" charset="0"/>
              </a:rPr>
              <a:t>Freedom</a:t>
            </a:r>
          </a:p>
          <a:p>
            <a:r>
              <a:rPr lang="en-US" sz="3600" dirty="0">
                <a:latin typeface="Aptos" panose="020B0004020202020204" pitchFamily="34" charset="0"/>
              </a:rPr>
              <a:t>Sarah</a:t>
            </a:r>
          </a:p>
          <a:p>
            <a:r>
              <a:rPr lang="en-US" sz="3600" dirty="0">
                <a:latin typeface="Aptos" panose="020B0004020202020204" pitchFamily="34" charset="0"/>
              </a:rPr>
              <a:t>Promise</a:t>
            </a:r>
          </a:p>
          <a:p>
            <a:r>
              <a:rPr lang="en-US" sz="3600" dirty="0">
                <a:latin typeface="Aptos" panose="020B0004020202020204" pitchFamily="34" charset="0"/>
              </a:rPr>
              <a:t>New Jerusalem</a:t>
            </a:r>
          </a:p>
          <a:p>
            <a:endParaRPr lang="en-US" sz="3600" dirty="0">
              <a:latin typeface="Aptos" panose="020B0004020202020204" pitchFamily="34" charset="0"/>
            </a:endParaRPr>
          </a:p>
        </p:txBody>
      </p:sp>
      <p:sp>
        <p:nvSpPr>
          <p:cNvPr id="8" name="TextBox 7">
            <a:extLst>
              <a:ext uri="{FF2B5EF4-FFF2-40B4-BE49-F238E27FC236}">
                <a16:creationId xmlns:a16="http://schemas.microsoft.com/office/drawing/2014/main" id="{3F24F61F-F282-BB1C-24B3-B9C4F5E2BA29}"/>
              </a:ext>
            </a:extLst>
          </p:cNvPr>
          <p:cNvSpPr txBox="1"/>
          <p:nvPr/>
        </p:nvSpPr>
        <p:spPr>
          <a:xfrm>
            <a:off x="7607542" y="3339355"/>
            <a:ext cx="4082943" cy="2308324"/>
          </a:xfrm>
          <a:prstGeom prst="rect">
            <a:avLst/>
          </a:prstGeom>
          <a:noFill/>
        </p:spPr>
        <p:txBody>
          <a:bodyPr wrap="square" rtlCol="0">
            <a:spAutoFit/>
          </a:bodyPr>
          <a:lstStyle/>
          <a:p>
            <a:r>
              <a:rPr lang="en-US" sz="3600" dirty="0">
                <a:latin typeface="Aptos" panose="020B0004020202020204" pitchFamily="34" charset="0"/>
              </a:rPr>
              <a:t>Slavery</a:t>
            </a:r>
          </a:p>
          <a:p>
            <a:r>
              <a:rPr lang="en-US" sz="3600" dirty="0">
                <a:latin typeface="Aptos" panose="020B0004020202020204" pitchFamily="34" charset="0"/>
              </a:rPr>
              <a:t>Hagar</a:t>
            </a:r>
          </a:p>
          <a:p>
            <a:r>
              <a:rPr lang="en-US" sz="3600" dirty="0">
                <a:latin typeface="Aptos" panose="020B0004020202020204" pitchFamily="34" charset="0"/>
              </a:rPr>
              <a:t>Mt. Sinai</a:t>
            </a:r>
          </a:p>
          <a:p>
            <a:r>
              <a:rPr lang="en-US" sz="3600" dirty="0">
                <a:latin typeface="Aptos" panose="020B0004020202020204" pitchFamily="34" charset="0"/>
              </a:rPr>
              <a:t>Present Jerusalem</a:t>
            </a:r>
          </a:p>
        </p:txBody>
      </p:sp>
      <p:sp>
        <p:nvSpPr>
          <p:cNvPr id="10" name="TextBox 9">
            <a:extLst>
              <a:ext uri="{FF2B5EF4-FFF2-40B4-BE49-F238E27FC236}">
                <a16:creationId xmlns:a16="http://schemas.microsoft.com/office/drawing/2014/main" id="{E2DCD15E-F159-54B7-9110-7457830FAA3C}"/>
              </a:ext>
            </a:extLst>
          </p:cNvPr>
          <p:cNvSpPr txBox="1"/>
          <p:nvPr/>
        </p:nvSpPr>
        <p:spPr>
          <a:xfrm>
            <a:off x="3740341" y="2648298"/>
            <a:ext cx="4232694" cy="646331"/>
          </a:xfrm>
          <a:prstGeom prst="rect">
            <a:avLst/>
          </a:prstGeom>
          <a:noFill/>
        </p:spPr>
        <p:txBody>
          <a:bodyPr wrap="square" rtlCol="0">
            <a:spAutoFit/>
          </a:bodyPr>
          <a:lstStyle/>
          <a:p>
            <a:r>
              <a:rPr lang="en-US" sz="3600" b="1" dirty="0">
                <a:latin typeface="Aptos" panose="020B0004020202020204" pitchFamily="34" charset="0"/>
              </a:rPr>
              <a:t>Chater 4 contrasts </a:t>
            </a:r>
          </a:p>
        </p:txBody>
      </p:sp>
      <p:sp>
        <p:nvSpPr>
          <p:cNvPr id="9" name="TextBox 8">
            <a:extLst>
              <a:ext uri="{FF2B5EF4-FFF2-40B4-BE49-F238E27FC236}">
                <a16:creationId xmlns:a16="http://schemas.microsoft.com/office/drawing/2014/main" id="{4020D176-1AB4-7CF3-3AEA-7400863E6F48}"/>
              </a:ext>
            </a:extLst>
          </p:cNvPr>
          <p:cNvSpPr txBox="1"/>
          <p:nvPr/>
        </p:nvSpPr>
        <p:spPr>
          <a:xfrm>
            <a:off x="3734163" y="1341441"/>
            <a:ext cx="4585083" cy="646331"/>
          </a:xfrm>
          <a:prstGeom prst="rect">
            <a:avLst/>
          </a:prstGeom>
          <a:noFill/>
        </p:spPr>
        <p:txBody>
          <a:bodyPr wrap="square" rtlCol="0">
            <a:spAutoFit/>
          </a:bodyPr>
          <a:lstStyle/>
          <a:p>
            <a:r>
              <a:rPr lang="en-US" sz="3600" b="1" dirty="0">
                <a:latin typeface="Aptos" panose="020B0004020202020204" pitchFamily="34" charset="0"/>
              </a:rPr>
              <a:t>Chater 2-3 contrasts </a:t>
            </a:r>
          </a:p>
        </p:txBody>
      </p:sp>
      <p:sp>
        <p:nvSpPr>
          <p:cNvPr id="12" name="TextBox 11">
            <a:extLst>
              <a:ext uri="{FF2B5EF4-FFF2-40B4-BE49-F238E27FC236}">
                <a16:creationId xmlns:a16="http://schemas.microsoft.com/office/drawing/2014/main" id="{BB66AED1-79F3-E75A-D32A-AC437928FD8A}"/>
              </a:ext>
            </a:extLst>
          </p:cNvPr>
          <p:cNvSpPr txBox="1"/>
          <p:nvPr/>
        </p:nvSpPr>
        <p:spPr>
          <a:xfrm>
            <a:off x="2069249" y="2078561"/>
            <a:ext cx="3058563" cy="646331"/>
          </a:xfrm>
          <a:prstGeom prst="rect">
            <a:avLst/>
          </a:prstGeom>
          <a:noFill/>
        </p:spPr>
        <p:txBody>
          <a:bodyPr wrap="square" rtlCol="0">
            <a:spAutoFit/>
          </a:bodyPr>
          <a:lstStyle/>
          <a:p>
            <a:r>
              <a:rPr lang="en-US" sz="3600" dirty="0">
                <a:latin typeface="Aptos" panose="020B0004020202020204" pitchFamily="34" charset="0"/>
              </a:rPr>
              <a:t>Living by Faith</a:t>
            </a:r>
          </a:p>
        </p:txBody>
      </p:sp>
      <p:sp>
        <p:nvSpPr>
          <p:cNvPr id="13" name="TextBox 12">
            <a:extLst>
              <a:ext uri="{FF2B5EF4-FFF2-40B4-BE49-F238E27FC236}">
                <a16:creationId xmlns:a16="http://schemas.microsoft.com/office/drawing/2014/main" id="{9B9DFEE6-8A04-BCDA-03D4-1EED01EC81C0}"/>
              </a:ext>
            </a:extLst>
          </p:cNvPr>
          <p:cNvSpPr txBox="1"/>
          <p:nvPr/>
        </p:nvSpPr>
        <p:spPr>
          <a:xfrm>
            <a:off x="7586388" y="2014863"/>
            <a:ext cx="3583636" cy="646331"/>
          </a:xfrm>
          <a:prstGeom prst="rect">
            <a:avLst/>
          </a:prstGeom>
          <a:noFill/>
        </p:spPr>
        <p:txBody>
          <a:bodyPr wrap="square" rtlCol="0">
            <a:spAutoFit/>
          </a:bodyPr>
          <a:lstStyle/>
          <a:p>
            <a:r>
              <a:rPr lang="en-US" sz="3600" dirty="0">
                <a:latin typeface="Aptos" panose="020B0004020202020204" pitchFamily="34" charset="0"/>
              </a:rPr>
              <a:t>Living by the Law</a:t>
            </a:r>
          </a:p>
        </p:txBody>
      </p:sp>
      <p:sp>
        <p:nvSpPr>
          <p:cNvPr id="15" name="TextBox 14">
            <a:extLst>
              <a:ext uri="{FF2B5EF4-FFF2-40B4-BE49-F238E27FC236}">
                <a16:creationId xmlns:a16="http://schemas.microsoft.com/office/drawing/2014/main" id="{F813519D-CBCB-6F9B-C551-73BE6AB0A723}"/>
              </a:ext>
            </a:extLst>
          </p:cNvPr>
          <p:cNvSpPr txBox="1"/>
          <p:nvPr/>
        </p:nvSpPr>
        <p:spPr>
          <a:xfrm>
            <a:off x="3910357" y="5399810"/>
            <a:ext cx="4232694" cy="646331"/>
          </a:xfrm>
          <a:prstGeom prst="rect">
            <a:avLst/>
          </a:prstGeom>
          <a:noFill/>
        </p:spPr>
        <p:txBody>
          <a:bodyPr wrap="square" rtlCol="0">
            <a:spAutoFit/>
          </a:bodyPr>
          <a:lstStyle/>
          <a:p>
            <a:r>
              <a:rPr lang="en-US" sz="3600" b="1" dirty="0">
                <a:latin typeface="Aptos" panose="020B0004020202020204" pitchFamily="34" charset="0"/>
              </a:rPr>
              <a:t>Chater 5 contrasts </a:t>
            </a:r>
          </a:p>
        </p:txBody>
      </p:sp>
      <p:sp>
        <p:nvSpPr>
          <p:cNvPr id="16" name="TextBox 15">
            <a:extLst>
              <a:ext uri="{FF2B5EF4-FFF2-40B4-BE49-F238E27FC236}">
                <a16:creationId xmlns:a16="http://schemas.microsoft.com/office/drawing/2014/main" id="{8DED2F5B-4659-CD74-2420-EF418E1593AB}"/>
              </a:ext>
            </a:extLst>
          </p:cNvPr>
          <p:cNvSpPr txBox="1"/>
          <p:nvPr/>
        </p:nvSpPr>
        <p:spPr>
          <a:xfrm>
            <a:off x="2115398" y="5979567"/>
            <a:ext cx="3980602" cy="646331"/>
          </a:xfrm>
          <a:prstGeom prst="rect">
            <a:avLst/>
          </a:prstGeom>
          <a:noFill/>
        </p:spPr>
        <p:txBody>
          <a:bodyPr wrap="square" rtlCol="0">
            <a:spAutoFit/>
          </a:bodyPr>
          <a:lstStyle/>
          <a:p>
            <a:r>
              <a:rPr lang="en-US" sz="3600" dirty="0">
                <a:latin typeface="Aptos" panose="020B0004020202020204" pitchFamily="34" charset="0"/>
              </a:rPr>
              <a:t>Living in the Spirit</a:t>
            </a:r>
          </a:p>
        </p:txBody>
      </p:sp>
      <p:sp>
        <p:nvSpPr>
          <p:cNvPr id="17" name="TextBox 16">
            <a:extLst>
              <a:ext uri="{FF2B5EF4-FFF2-40B4-BE49-F238E27FC236}">
                <a16:creationId xmlns:a16="http://schemas.microsoft.com/office/drawing/2014/main" id="{2F4BFD1F-4617-81DA-F409-4CA7B360B764}"/>
              </a:ext>
            </a:extLst>
          </p:cNvPr>
          <p:cNvSpPr txBox="1"/>
          <p:nvPr/>
        </p:nvSpPr>
        <p:spPr>
          <a:xfrm>
            <a:off x="7658712" y="6098494"/>
            <a:ext cx="3980602" cy="646331"/>
          </a:xfrm>
          <a:prstGeom prst="rect">
            <a:avLst/>
          </a:prstGeom>
          <a:noFill/>
        </p:spPr>
        <p:txBody>
          <a:bodyPr wrap="square" rtlCol="0">
            <a:spAutoFit/>
          </a:bodyPr>
          <a:lstStyle/>
          <a:p>
            <a:r>
              <a:rPr lang="en-US" sz="3600" dirty="0">
                <a:latin typeface="Aptos" panose="020B0004020202020204" pitchFamily="34" charset="0"/>
              </a:rPr>
              <a:t>Living in the Flesh</a:t>
            </a:r>
          </a:p>
        </p:txBody>
      </p:sp>
    </p:spTree>
    <p:extLst>
      <p:ext uri="{BB962C8B-B14F-4D97-AF65-F5344CB8AC3E}">
        <p14:creationId xmlns:p14="http://schemas.microsoft.com/office/powerpoint/2010/main" val="3653498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B415B-D687-D940-0908-AF4E4D08DF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141E3B-78FB-102C-E544-FF828B114057}"/>
              </a:ext>
            </a:extLst>
          </p:cNvPr>
          <p:cNvSpPr>
            <a:spLocks noGrp="1"/>
          </p:cNvSpPr>
          <p:nvPr>
            <p:ph type="title"/>
          </p:nvPr>
        </p:nvSpPr>
        <p:spPr>
          <a:xfrm>
            <a:off x="838200" y="365126"/>
            <a:ext cx="10515600" cy="828244"/>
          </a:xfrm>
        </p:spPr>
        <p:txBody>
          <a:bodyPr/>
          <a:lstStyle/>
          <a:p>
            <a:pPr algn="ctr"/>
            <a:r>
              <a:rPr lang="en-US" sz="4800" dirty="0"/>
              <a:t>Galatians 5  Freedom in Christ</a:t>
            </a:r>
            <a:endParaRPr lang="en-US" dirty="0"/>
          </a:p>
        </p:txBody>
      </p:sp>
      <p:sp>
        <p:nvSpPr>
          <p:cNvPr id="3" name="Content Placeholder 2">
            <a:extLst>
              <a:ext uri="{FF2B5EF4-FFF2-40B4-BE49-F238E27FC236}">
                <a16:creationId xmlns:a16="http://schemas.microsoft.com/office/drawing/2014/main" id="{9D1D8B71-EF6B-6EAB-50A9-F29238A9C338}"/>
              </a:ext>
            </a:extLst>
          </p:cNvPr>
          <p:cNvSpPr>
            <a:spLocks noGrp="1"/>
          </p:cNvSpPr>
          <p:nvPr>
            <p:ph idx="1"/>
          </p:nvPr>
        </p:nvSpPr>
        <p:spPr>
          <a:xfrm>
            <a:off x="838199" y="1320655"/>
            <a:ext cx="11497235" cy="4860689"/>
          </a:xfrm>
        </p:spPr>
        <p:txBody>
          <a:bodyPr>
            <a:noAutofit/>
          </a:bodyPr>
          <a:lstStyle/>
          <a:p>
            <a:pPr marL="0" indent="0">
              <a:buNone/>
            </a:pPr>
            <a:r>
              <a:rPr lang="en-US" b="1" i="0" baseline="30000" dirty="0">
                <a:solidFill>
                  <a:srgbClr val="000000"/>
                </a:solidFill>
                <a:effectLst/>
              </a:rPr>
              <a:t> </a:t>
            </a:r>
            <a:r>
              <a:rPr lang="en-US" b="1" i="0" baseline="30000" dirty="0">
                <a:solidFill>
                  <a:srgbClr val="000000"/>
                </a:solidFill>
                <a:effectLst/>
                <a:latin typeface="system-ui"/>
              </a:rPr>
              <a:t>5 </a:t>
            </a:r>
            <a:r>
              <a:rPr lang="en-US" b="0" i="0" dirty="0">
                <a:solidFill>
                  <a:srgbClr val="000000"/>
                </a:solidFill>
                <a:effectLst/>
                <a:latin typeface="system-ui"/>
              </a:rPr>
              <a:t>For through the Spirit we eagerly await by faith the righteousness for which we hope. </a:t>
            </a:r>
            <a:r>
              <a:rPr lang="en-US" b="1" i="0" baseline="30000" dirty="0">
                <a:solidFill>
                  <a:srgbClr val="000000"/>
                </a:solidFill>
                <a:effectLst/>
                <a:latin typeface="system-ui"/>
              </a:rPr>
              <a:t>6 </a:t>
            </a:r>
            <a:r>
              <a:rPr lang="en-US" b="0" i="0" dirty="0">
                <a:solidFill>
                  <a:srgbClr val="000000"/>
                </a:solidFill>
                <a:effectLst/>
                <a:latin typeface="system-ui"/>
              </a:rPr>
              <a:t>For in Christ Jesus neither circumcision nor uncircumcision has any value. The only thing that counts is faith expressing itself through love.</a:t>
            </a:r>
            <a:endParaRPr lang="en-US" b="0" i="0" dirty="0">
              <a:solidFill>
                <a:srgbClr val="000000"/>
              </a:solidFill>
              <a:effectLst/>
            </a:endParaRPr>
          </a:p>
        </p:txBody>
      </p:sp>
      <p:pic>
        <p:nvPicPr>
          <p:cNvPr id="5" name="Picture 4" descr="Isolated twigs and flowers on a white surface">
            <a:extLst>
              <a:ext uri="{FF2B5EF4-FFF2-40B4-BE49-F238E27FC236}">
                <a16:creationId xmlns:a16="http://schemas.microsoft.com/office/drawing/2014/main" id="{65AB507C-B32E-7EEC-57C7-7A96DB36B29D}"/>
              </a:ext>
            </a:extLst>
          </p:cNvPr>
          <p:cNvPicPr>
            <a:picLocks noChangeAspect="1"/>
          </p:cNvPicPr>
          <p:nvPr/>
        </p:nvPicPr>
        <p:blipFill>
          <a:blip r:embed="rId2"/>
          <a:srcRect l="23193" r="9705" b="1"/>
          <a:stretch/>
        </p:blipFill>
        <p:spPr>
          <a:xfrm>
            <a:off x="10774302" y="5384383"/>
            <a:ext cx="1417698" cy="1473617"/>
          </a:xfrm>
          <a:prstGeom prst="rect">
            <a:avLst/>
          </a:prstGeom>
        </p:spPr>
      </p:pic>
      <p:sp>
        <p:nvSpPr>
          <p:cNvPr id="6" name="Oval 5">
            <a:extLst>
              <a:ext uri="{FF2B5EF4-FFF2-40B4-BE49-F238E27FC236}">
                <a16:creationId xmlns:a16="http://schemas.microsoft.com/office/drawing/2014/main" id="{FCFDD0EE-5A1C-3362-5F84-AF3027D5E3AD}"/>
              </a:ext>
            </a:extLst>
          </p:cNvPr>
          <p:cNvSpPr/>
          <p:nvPr/>
        </p:nvSpPr>
        <p:spPr>
          <a:xfrm>
            <a:off x="10639831" y="676656"/>
            <a:ext cx="268942" cy="215153"/>
          </a:xfrm>
          <a:prstGeom prst="ellipse">
            <a:avLst/>
          </a:prstGeom>
          <a:solidFill>
            <a:schemeClr val="accent5"/>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55173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A6B96-AAE4-CDFE-1F07-D5806A0F59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289F4C-C9C2-1F49-1513-FEE91BC3EF8D}"/>
              </a:ext>
            </a:extLst>
          </p:cNvPr>
          <p:cNvSpPr>
            <a:spLocks noGrp="1"/>
          </p:cNvSpPr>
          <p:nvPr>
            <p:ph type="title"/>
          </p:nvPr>
        </p:nvSpPr>
        <p:spPr>
          <a:xfrm>
            <a:off x="838200" y="365126"/>
            <a:ext cx="10515600" cy="828244"/>
          </a:xfrm>
        </p:spPr>
        <p:txBody>
          <a:bodyPr/>
          <a:lstStyle/>
          <a:p>
            <a:pPr algn="ctr"/>
            <a:r>
              <a:rPr lang="en-US" sz="4800" dirty="0"/>
              <a:t>Galatians 5  Freedom in Christ</a:t>
            </a:r>
            <a:endParaRPr lang="en-US" dirty="0"/>
          </a:p>
        </p:txBody>
      </p:sp>
      <p:sp>
        <p:nvSpPr>
          <p:cNvPr id="3" name="Content Placeholder 2">
            <a:extLst>
              <a:ext uri="{FF2B5EF4-FFF2-40B4-BE49-F238E27FC236}">
                <a16:creationId xmlns:a16="http://schemas.microsoft.com/office/drawing/2014/main" id="{A4AC6D7A-695F-8682-2D78-3F9EC515B91A}"/>
              </a:ext>
            </a:extLst>
          </p:cNvPr>
          <p:cNvSpPr>
            <a:spLocks noGrp="1"/>
          </p:cNvSpPr>
          <p:nvPr>
            <p:ph idx="1"/>
          </p:nvPr>
        </p:nvSpPr>
        <p:spPr>
          <a:xfrm>
            <a:off x="838199" y="1320655"/>
            <a:ext cx="11497235" cy="4860689"/>
          </a:xfrm>
        </p:spPr>
        <p:txBody>
          <a:bodyPr>
            <a:noAutofit/>
          </a:bodyPr>
          <a:lstStyle/>
          <a:p>
            <a:pPr marL="0" indent="0">
              <a:buNone/>
            </a:pPr>
            <a:r>
              <a:rPr lang="en-US" b="1" i="0" baseline="30000" dirty="0">
                <a:solidFill>
                  <a:srgbClr val="000000"/>
                </a:solidFill>
                <a:effectLst/>
              </a:rPr>
              <a:t> </a:t>
            </a:r>
            <a:r>
              <a:rPr lang="en-US" b="1" i="0" baseline="30000" dirty="0">
                <a:solidFill>
                  <a:srgbClr val="000000"/>
                </a:solidFill>
                <a:effectLst/>
                <a:latin typeface="system-ui"/>
              </a:rPr>
              <a:t>5 </a:t>
            </a:r>
            <a:r>
              <a:rPr lang="en-US" b="0" i="0" dirty="0">
                <a:solidFill>
                  <a:srgbClr val="000000"/>
                </a:solidFill>
                <a:effectLst/>
                <a:latin typeface="system-ui"/>
              </a:rPr>
              <a:t>For through the Spirit we eagerly await by faith the righteousness for which we hope. </a:t>
            </a:r>
            <a:r>
              <a:rPr lang="en-US" b="1" i="0" baseline="30000" dirty="0">
                <a:solidFill>
                  <a:srgbClr val="000000"/>
                </a:solidFill>
                <a:effectLst/>
                <a:latin typeface="system-ui"/>
              </a:rPr>
              <a:t>6 </a:t>
            </a:r>
            <a:r>
              <a:rPr lang="en-US" b="0" i="0" dirty="0">
                <a:solidFill>
                  <a:srgbClr val="000000"/>
                </a:solidFill>
                <a:effectLst/>
                <a:latin typeface="system-ui"/>
              </a:rPr>
              <a:t>For in Christ Jesus neither circumcision nor uncircumcision has any value. The only thing that counts is faith expressing itself through love.</a:t>
            </a:r>
            <a:endParaRPr lang="en-US" b="0" i="0" dirty="0">
              <a:solidFill>
                <a:srgbClr val="000000"/>
              </a:solidFill>
              <a:effectLst/>
            </a:endParaRPr>
          </a:p>
        </p:txBody>
      </p:sp>
      <p:pic>
        <p:nvPicPr>
          <p:cNvPr id="5" name="Picture 4" descr="Isolated twigs and flowers on a white surface">
            <a:extLst>
              <a:ext uri="{FF2B5EF4-FFF2-40B4-BE49-F238E27FC236}">
                <a16:creationId xmlns:a16="http://schemas.microsoft.com/office/drawing/2014/main" id="{95813121-5A15-2211-AE35-8958E3DD4358}"/>
              </a:ext>
            </a:extLst>
          </p:cNvPr>
          <p:cNvPicPr>
            <a:picLocks noChangeAspect="1"/>
          </p:cNvPicPr>
          <p:nvPr/>
        </p:nvPicPr>
        <p:blipFill>
          <a:blip r:embed="rId2"/>
          <a:srcRect l="23193" r="9705" b="1"/>
          <a:stretch/>
        </p:blipFill>
        <p:spPr>
          <a:xfrm>
            <a:off x="10774302" y="5384383"/>
            <a:ext cx="1417698" cy="1473617"/>
          </a:xfrm>
          <a:prstGeom prst="rect">
            <a:avLst/>
          </a:prstGeom>
        </p:spPr>
      </p:pic>
      <p:sp>
        <p:nvSpPr>
          <p:cNvPr id="6" name="Oval 5">
            <a:extLst>
              <a:ext uri="{FF2B5EF4-FFF2-40B4-BE49-F238E27FC236}">
                <a16:creationId xmlns:a16="http://schemas.microsoft.com/office/drawing/2014/main" id="{2B7C3E21-B67F-5391-4663-F7B807C55485}"/>
              </a:ext>
            </a:extLst>
          </p:cNvPr>
          <p:cNvSpPr/>
          <p:nvPr/>
        </p:nvSpPr>
        <p:spPr>
          <a:xfrm>
            <a:off x="10639831" y="676656"/>
            <a:ext cx="268942" cy="215153"/>
          </a:xfrm>
          <a:prstGeom prst="ellipse">
            <a:avLst/>
          </a:prstGeom>
          <a:solidFill>
            <a:schemeClr val="accent5"/>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C3CD46B-3BEB-6F9E-0785-19D43EA26607}"/>
              </a:ext>
            </a:extLst>
          </p:cNvPr>
          <p:cNvSpPr txBox="1"/>
          <p:nvPr/>
        </p:nvSpPr>
        <p:spPr>
          <a:xfrm>
            <a:off x="3334871" y="5660322"/>
            <a:ext cx="6096000" cy="707886"/>
          </a:xfrm>
          <a:prstGeom prst="rect">
            <a:avLst/>
          </a:prstGeom>
          <a:noFill/>
        </p:spPr>
        <p:txBody>
          <a:bodyPr wrap="square">
            <a:spAutoFit/>
          </a:bodyPr>
          <a:lstStyle/>
          <a:p>
            <a:r>
              <a:rPr lang="en-US" sz="4000" b="1" kern="100" dirty="0">
                <a:effectLst/>
                <a:latin typeface="Aptos" panose="020B0004020202020204" pitchFamily="34" charset="0"/>
                <a:ea typeface="Aptos" panose="020B0004020202020204" pitchFamily="34" charset="0"/>
                <a:cs typeface="Times New Roman" panose="02020603050405020304" pitchFamily="18" charset="0"/>
              </a:rPr>
              <a:t>It</a:t>
            </a:r>
            <a:r>
              <a:rPr lang="en-US" sz="4000" b="1" kern="100" dirty="0">
                <a:ea typeface="Aptos" panose="020B0004020202020204" pitchFamily="34" charset="0"/>
                <a:cs typeface="Times New Roman" panose="02020603050405020304" pitchFamily="18" charset="0"/>
              </a:rPr>
              <a:t>’</a:t>
            </a:r>
            <a:r>
              <a:rPr lang="en-US" sz="4000" b="1" kern="100" dirty="0">
                <a:effectLst/>
                <a:latin typeface="Aptos" panose="020B0004020202020204" pitchFamily="34" charset="0"/>
                <a:ea typeface="Aptos" panose="020B0004020202020204" pitchFamily="34" charset="0"/>
                <a:cs typeface="Times New Roman" panose="02020603050405020304" pitchFamily="18" charset="0"/>
              </a:rPr>
              <a:t>s Faith not the Law.</a:t>
            </a:r>
            <a:endParaRPr lang="en-US" sz="4000" b="1" dirty="0"/>
          </a:p>
        </p:txBody>
      </p:sp>
    </p:spTree>
    <p:extLst>
      <p:ext uri="{BB962C8B-B14F-4D97-AF65-F5344CB8AC3E}">
        <p14:creationId xmlns:p14="http://schemas.microsoft.com/office/powerpoint/2010/main" val="25712848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982D9-77AC-65D2-8565-D271998253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A5280E-31B8-710D-657D-5C13BD269A58}"/>
              </a:ext>
            </a:extLst>
          </p:cNvPr>
          <p:cNvSpPr>
            <a:spLocks noGrp="1"/>
          </p:cNvSpPr>
          <p:nvPr>
            <p:ph type="title"/>
          </p:nvPr>
        </p:nvSpPr>
        <p:spPr>
          <a:xfrm>
            <a:off x="838200" y="365126"/>
            <a:ext cx="10515600" cy="828244"/>
          </a:xfrm>
        </p:spPr>
        <p:txBody>
          <a:bodyPr/>
          <a:lstStyle/>
          <a:p>
            <a:pPr algn="ctr"/>
            <a:r>
              <a:rPr lang="en-US" sz="4800" dirty="0"/>
              <a:t>Galatians 5  Freedom in Christ</a:t>
            </a:r>
            <a:endParaRPr lang="en-US" dirty="0"/>
          </a:p>
        </p:txBody>
      </p:sp>
      <p:sp>
        <p:nvSpPr>
          <p:cNvPr id="3" name="Content Placeholder 2">
            <a:extLst>
              <a:ext uri="{FF2B5EF4-FFF2-40B4-BE49-F238E27FC236}">
                <a16:creationId xmlns:a16="http://schemas.microsoft.com/office/drawing/2014/main" id="{BFEF4317-83F9-DB7D-7C40-885A3877802A}"/>
              </a:ext>
            </a:extLst>
          </p:cNvPr>
          <p:cNvSpPr>
            <a:spLocks noGrp="1"/>
          </p:cNvSpPr>
          <p:nvPr>
            <p:ph idx="1"/>
          </p:nvPr>
        </p:nvSpPr>
        <p:spPr>
          <a:xfrm>
            <a:off x="347382" y="1365749"/>
            <a:ext cx="11497235" cy="4860689"/>
          </a:xfrm>
        </p:spPr>
        <p:txBody>
          <a:bodyPr>
            <a:noAutofit/>
          </a:bodyPr>
          <a:lstStyle/>
          <a:p>
            <a:pPr marL="0" indent="0">
              <a:buNone/>
            </a:pPr>
            <a:r>
              <a:rPr lang="en-US" b="1" i="0" baseline="30000" dirty="0">
                <a:solidFill>
                  <a:srgbClr val="000000"/>
                </a:solidFill>
                <a:effectLst/>
                <a:latin typeface="system-ui"/>
              </a:rPr>
              <a:t>16 </a:t>
            </a:r>
            <a:r>
              <a:rPr lang="en-US" b="0" i="0" dirty="0">
                <a:solidFill>
                  <a:srgbClr val="000000"/>
                </a:solidFill>
                <a:effectLst/>
                <a:latin typeface="system-ui"/>
              </a:rPr>
              <a:t>So I say, walk by the Spirit, and you will not gratify the desires of the flesh. </a:t>
            </a:r>
            <a:r>
              <a:rPr lang="en-US" b="1" i="0" baseline="30000" dirty="0">
                <a:solidFill>
                  <a:srgbClr val="000000"/>
                </a:solidFill>
                <a:effectLst/>
                <a:latin typeface="system-ui"/>
              </a:rPr>
              <a:t>17 </a:t>
            </a:r>
            <a:r>
              <a:rPr lang="en-US" b="0" i="0" dirty="0">
                <a:solidFill>
                  <a:srgbClr val="000000"/>
                </a:solidFill>
                <a:effectLst/>
                <a:latin typeface="system-ui"/>
              </a:rPr>
              <a:t>For the flesh desires what is contrary to the Spirit, and the Spirit what is contrary to the flesh. They are in conflict with each other, so that </a:t>
            </a:r>
            <a:r>
              <a:rPr lang="en-US" b="1" i="0" dirty="0">
                <a:solidFill>
                  <a:srgbClr val="000000"/>
                </a:solidFill>
                <a:effectLst/>
                <a:latin typeface="system-ui"/>
              </a:rPr>
              <a:t>you are not to do whatever you want</a:t>
            </a:r>
            <a:endParaRPr lang="en-US" b="1" i="0" dirty="0">
              <a:solidFill>
                <a:srgbClr val="000000"/>
              </a:solidFill>
              <a:effectLst/>
            </a:endParaRPr>
          </a:p>
        </p:txBody>
      </p:sp>
      <p:sp>
        <p:nvSpPr>
          <p:cNvPr id="6" name="Arrow: Down 5">
            <a:extLst>
              <a:ext uri="{FF2B5EF4-FFF2-40B4-BE49-F238E27FC236}">
                <a16:creationId xmlns:a16="http://schemas.microsoft.com/office/drawing/2014/main" id="{2E60F971-7577-D43B-0897-96CF4C63ACF3}"/>
              </a:ext>
            </a:extLst>
          </p:cNvPr>
          <p:cNvSpPr/>
          <p:nvPr/>
        </p:nvSpPr>
        <p:spPr>
          <a:xfrm>
            <a:off x="7655859" y="5465474"/>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urved Right 3">
            <a:extLst>
              <a:ext uri="{FF2B5EF4-FFF2-40B4-BE49-F238E27FC236}">
                <a16:creationId xmlns:a16="http://schemas.microsoft.com/office/drawing/2014/main" id="{DC2EA428-A0BA-82AB-FFE5-B0B0C9136381}"/>
              </a:ext>
            </a:extLst>
          </p:cNvPr>
          <p:cNvSpPr/>
          <p:nvPr/>
        </p:nvSpPr>
        <p:spPr>
          <a:xfrm rot="5400000">
            <a:off x="5541262" y="4563509"/>
            <a:ext cx="731520" cy="1216152"/>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Curved Left 6">
            <a:extLst>
              <a:ext uri="{FF2B5EF4-FFF2-40B4-BE49-F238E27FC236}">
                <a16:creationId xmlns:a16="http://schemas.microsoft.com/office/drawing/2014/main" id="{CC9A6D06-0F93-BBBF-6C8C-1B3850F08594}"/>
              </a:ext>
            </a:extLst>
          </p:cNvPr>
          <p:cNvSpPr/>
          <p:nvPr/>
        </p:nvSpPr>
        <p:spPr>
          <a:xfrm rot="5400000" flipV="1">
            <a:off x="5703558" y="5828205"/>
            <a:ext cx="784884" cy="1037831"/>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Up 7">
            <a:extLst>
              <a:ext uri="{FF2B5EF4-FFF2-40B4-BE49-F238E27FC236}">
                <a16:creationId xmlns:a16="http://schemas.microsoft.com/office/drawing/2014/main" id="{90BB762B-EBAC-2E97-8945-05C5CD903DD2}"/>
              </a:ext>
            </a:extLst>
          </p:cNvPr>
          <p:cNvSpPr/>
          <p:nvPr/>
        </p:nvSpPr>
        <p:spPr>
          <a:xfrm>
            <a:off x="2965326" y="5171585"/>
            <a:ext cx="484632" cy="97840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A2277D0-C750-D25E-E9F7-736197056067}"/>
              </a:ext>
            </a:extLst>
          </p:cNvPr>
          <p:cNvSpPr txBox="1"/>
          <p:nvPr/>
        </p:nvSpPr>
        <p:spPr>
          <a:xfrm>
            <a:off x="3568551" y="5503662"/>
            <a:ext cx="1229824" cy="646331"/>
          </a:xfrm>
          <a:prstGeom prst="rect">
            <a:avLst/>
          </a:prstGeom>
          <a:noFill/>
        </p:spPr>
        <p:txBody>
          <a:bodyPr wrap="none" rtlCol="0">
            <a:spAutoFit/>
          </a:bodyPr>
          <a:lstStyle/>
          <a:p>
            <a:r>
              <a:rPr lang="en-US" sz="3600" dirty="0">
                <a:latin typeface="Aptos" panose="020B0004020202020204" pitchFamily="34" charset="0"/>
              </a:rPr>
              <a:t>Spirit</a:t>
            </a:r>
          </a:p>
        </p:txBody>
      </p:sp>
      <p:sp>
        <p:nvSpPr>
          <p:cNvPr id="10" name="TextBox 9">
            <a:extLst>
              <a:ext uri="{FF2B5EF4-FFF2-40B4-BE49-F238E27FC236}">
                <a16:creationId xmlns:a16="http://schemas.microsoft.com/office/drawing/2014/main" id="{7719456B-3047-B362-38B1-6EE81CDE0141}"/>
              </a:ext>
            </a:extLst>
          </p:cNvPr>
          <p:cNvSpPr txBox="1"/>
          <p:nvPr/>
        </p:nvSpPr>
        <p:spPr>
          <a:xfrm>
            <a:off x="8318658" y="5586228"/>
            <a:ext cx="1269899" cy="646331"/>
          </a:xfrm>
          <a:prstGeom prst="rect">
            <a:avLst/>
          </a:prstGeom>
          <a:noFill/>
        </p:spPr>
        <p:txBody>
          <a:bodyPr wrap="none" rtlCol="0">
            <a:spAutoFit/>
          </a:bodyPr>
          <a:lstStyle/>
          <a:p>
            <a:r>
              <a:rPr lang="en-US" sz="3600" dirty="0">
                <a:latin typeface="Aptos" panose="020B0004020202020204" pitchFamily="34" charset="0"/>
              </a:rPr>
              <a:t>Flesh</a:t>
            </a:r>
          </a:p>
        </p:txBody>
      </p:sp>
    </p:spTree>
    <p:extLst>
      <p:ext uri="{BB962C8B-B14F-4D97-AF65-F5344CB8AC3E}">
        <p14:creationId xmlns:p14="http://schemas.microsoft.com/office/powerpoint/2010/main" val="12729683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FCE75-446E-9175-B11A-7DFBD663FE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E797C4-2516-E8A0-9C01-A0E03A3B640A}"/>
              </a:ext>
            </a:extLst>
          </p:cNvPr>
          <p:cNvSpPr>
            <a:spLocks noGrp="1"/>
          </p:cNvSpPr>
          <p:nvPr>
            <p:ph type="title"/>
          </p:nvPr>
        </p:nvSpPr>
        <p:spPr>
          <a:xfrm>
            <a:off x="838200" y="365126"/>
            <a:ext cx="10515600" cy="828244"/>
          </a:xfrm>
        </p:spPr>
        <p:txBody>
          <a:bodyPr/>
          <a:lstStyle/>
          <a:p>
            <a:pPr algn="ctr"/>
            <a:r>
              <a:rPr lang="en-US" sz="4800" dirty="0"/>
              <a:t>Galatians 5  Freedom in Christ</a:t>
            </a:r>
            <a:endParaRPr lang="en-US" dirty="0"/>
          </a:p>
        </p:txBody>
      </p:sp>
      <p:sp>
        <p:nvSpPr>
          <p:cNvPr id="3" name="Content Placeholder 2">
            <a:extLst>
              <a:ext uri="{FF2B5EF4-FFF2-40B4-BE49-F238E27FC236}">
                <a16:creationId xmlns:a16="http://schemas.microsoft.com/office/drawing/2014/main" id="{C5EE4E69-B08A-63C4-5774-6E5E3D797D95}"/>
              </a:ext>
            </a:extLst>
          </p:cNvPr>
          <p:cNvSpPr>
            <a:spLocks noGrp="1"/>
          </p:cNvSpPr>
          <p:nvPr>
            <p:ph idx="1"/>
          </p:nvPr>
        </p:nvSpPr>
        <p:spPr>
          <a:xfrm>
            <a:off x="428511" y="1511161"/>
            <a:ext cx="11497235" cy="4860689"/>
          </a:xfrm>
        </p:spPr>
        <p:txBody>
          <a:bodyPr>
            <a:noAutofit/>
          </a:bodyPr>
          <a:lstStyle/>
          <a:p>
            <a:pPr marL="0" indent="0">
              <a:buNone/>
            </a:pPr>
            <a:r>
              <a:rPr lang="en-US" b="0" i="0" dirty="0">
                <a:solidFill>
                  <a:srgbClr val="000000"/>
                </a:solidFill>
                <a:effectLst/>
                <a:latin typeface="system-ui"/>
              </a:rPr>
              <a:t>. </a:t>
            </a:r>
            <a:r>
              <a:rPr lang="en-US" b="1" i="0" baseline="30000" dirty="0">
                <a:solidFill>
                  <a:srgbClr val="000000"/>
                </a:solidFill>
                <a:effectLst/>
                <a:latin typeface="system-ui"/>
              </a:rPr>
              <a:t>19 </a:t>
            </a:r>
            <a:r>
              <a:rPr lang="en-US" b="0" i="0" dirty="0">
                <a:solidFill>
                  <a:srgbClr val="000000"/>
                </a:solidFill>
                <a:effectLst/>
                <a:latin typeface="system-ui"/>
              </a:rPr>
              <a:t>The acts of the flesh are obvious: sexual immorality, impurity and debauchery; </a:t>
            </a:r>
            <a:r>
              <a:rPr lang="en-US" b="1" i="0" baseline="30000" dirty="0">
                <a:solidFill>
                  <a:srgbClr val="000000"/>
                </a:solidFill>
                <a:effectLst/>
                <a:latin typeface="system-ui"/>
              </a:rPr>
              <a:t>20 </a:t>
            </a:r>
            <a:r>
              <a:rPr lang="en-US" b="0" i="0" dirty="0">
                <a:solidFill>
                  <a:srgbClr val="000000"/>
                </a:solidFill>
                <a:effectLst/>
                <a:latin typeface="system-ui"/>
              </a:rPr>
              <a:t>idolatry and witchcraft; hatred, discord, jealousy, fits of rage, selfish ambition, dissensions, factions </a:t>
            </a:r>
            <a:r>
              <a:rPr lang="en-US" b="1" i="0" baseline="30000" dirty="0">
                <a:solidFill>
                  <a:srgbClr val="000000"/>
                </a:solidFill>
                <a:effectLst/>
                <a:latin typeface="system-ui"/>
              </a:rPr>
              <a:t>21 </a:t>
            </a:r>
            <a:r>
              <a:rPr lang="en-US" b="0" i="0" dirty="0">
                <a:solidFill>
                  <a:srgbClr val="000000"/>
                </a:solidFill>
                <a:effectLst/>
                <a:latin typeface="system-ui"/>
              </a:rPr>
              <a:t>and envy; drunkenness, orgies, and the like. I warn you, as I did before, that those who live like this will not inherit the kingdom of God..</a:t>
            </a:r>
            <a:endParaRPr lang="en-US" b="0" i="0" u="sng" dirty="0">
              <a:solidFill>
                <a:srgbClr val="000000"/>
              </a:solidFill>
              <a:effectLst/>
            </a:endParaRPr>
          </a:p>
        </p:txBody>
      </p:sp>
      <p:pic>
        <p:nvPicPr>
          <p:cNvPr id="5" name="Picture 4" descr="Isolated twigs and flowers on a white surface">
            <a:extLst>
              <a:ext uri="{FF2B5EF4-FFF2-40B4-BE49-F238E27FC236}">
                <a16:creationId xmlns:a16="http://schemas.microsoft.com/office/drawing/2014/main" id="{DF322820-2D8A-2D5F-2AA4-9D9BC808E67E}"/>
              </a:ext>
            </a:extLst>
          </p:cNvPr>
          <p:cNvPicPr>
            <a:picLocks noChangeAspect="1"/>
          </p:cNvPicPr>
          <p:nvPr/>
        </p:nvPicPr>
        <p:blipFill>
          <a:blip r:embed="rId2"/>
          <a:srcRect l="23193" r="9705" b="1"/>
          <a:stretch/>
        </p:blipFill>
        <p:spPr>
          <a:xfrm>
            <a:off x="10345791" y="-60153"/>
            <a:ext cx="1417698" cy="1473617"/>
          </a:xfrm>
          <a:prstGeom prst="rect">
            <a:avLst/>
          </a:prstGeom>
        </p:spPr>
      </p:pic>
      <p:sp>
        <p:nvSpPr>
          <p:cNvPr id="4" name="Arrow: Down 3">
            <a:extLst>
              <a:ext uri="{FF2B5EF4-FFF2-40B4-BE49-F238E27FC236}">
                <a16:creationId xmlns:a16="http://schemas.microsoft.com/office/drawing/2014/main" id="{5FFD2FAF-B0A2-527C-1175-5549091AD8E2}"/>
              </a:ext>
            </a:extLst>
          </p:cNvPr>
          <p:cNvSpPr/>
          <p:nvPr/>
        </p:nvSpPr>
        <p:spPr>
          <a:xfrm>
            <a:off x="7655859" y="5465474"/>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99FD808-3DC7-ACE2-913F-D1B37D77FA91}"/>
              </a:ext>
            </a:extLst>
          </p:cNvPr>
          <p:cNvSpPr txBox="1"/>
          <p:nvPr/>
        </p:nvSpPr>
        <p:spPr>
          <a:xfrm>
            <a:off x="8318658" y="5586228"/>
            <a:ext cx="1269899" cy="646331"/>
          </a:xfrm>
          <a:prstGeom prst="rect">
            <a:avLst/>
          </a:prstGeom>
          <a:noFill/>
        </p:spPr>
        <p:txBody>
          <a:bodyPr wrap="none" rtlCol="0">
            <a:spAutoFit/>
          </a:bodyPr>
          <a:lstStyle/>
          <a:p>
            <a:r>
              <a:rPr lang="en-US" sz="3600" dirty="0">
                <a:latin typeface="Aptos" panose="020B0004020202020204" pitchFamily="34" charset="0"/>
              </a:rPr>
              <a:t>Flesh</a:t>
            </a:r>
          </a:p>
        </p:txBody>
      </p:sp>
      <p:sp>
        <p:nvSpPr>
          <p:cNvPr id="7" name="Oval 6">
            <a:extLst>
              <a:ext uri="{FF2B5EF4-FFF2-40B4-BE49-F238E27FC236}">
                <a16:creationId xmlns:a16="http://schemas.microsoft.com/office/drawing/2014/main" id="{A7FA66BE-8594-734C-A72E-B4AA90F057EE}"/>
              </a:ext>
            </a:extLst>
          </p:cNvPr>
          <p:cNvSpPr/>
          <p:nvPr/>
        </p:nvSpPr>
        <p:spPr>
          <a:xfrm>
            <a:off x="7109011" y="5193601"/>
            <a:ext cx="2682379" cy="166439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26377AB-07BF-6159-076A-CF4EB24F187E}"/>
              </a:ext>
            </a:extLst>
          </p:cNvPr>
          <p:cNvSpPr txBox="1"/>
          <p:nvPr/>
        </p:nvSpPr>
        <p:spPr>
          <a:xfrm>
            <a:off x="838200" y="5645429"/>
            <a:ext cx="5791585" cy="646331"/>
          </a:xfrm>
          <a:prstGeom prst="rect">
            <a:avLst/>
          </a:prstGeom>
          <a:noFill/>
        </p:spPr>
        <p:txBody>
          <a:bodyPr wrap="none" rtlCol="0">
            <a:spAutoFit/>
          </a:bodyPr>
          <a:lstStyle/>
          <a:p>
            <a:r>
              <a:rPr lang="en-US" sz="3600" dirty="0">
                <a:latin typeface="Aptos" panose="020B0004020202020204" pitchFamily="34" charset="0"/>
              </a:rPr>
              <a:t>Freedom does not allow this</a:t>
            </a:r>
          </a:p>
        </p:txBody>
      </p:sp>
    </p:spTree>
    <p:extLst>
      <p:ext uri="{BB962C8B-B14F-4D97-AF65-F5344CB8AC3E}">
        <p14:creationId xmlns:p14="http://schemas.microsoft.com/office/powerpoint/2010/main" val="259812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08009-6C4F-D2EC-2E43-8BE5CCA6FD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AB93EB-7416-D540-2D60-331492AB1513}"/>
              </a:ext>
            </a:extLst>
          </p:cNvPr>
          <p:cNvSpPr>
            <a:spLocks noGrp="1"/>
          </p:cNvSpPr>
          <p:nvPr>
            <p:ph type="title"/>
          </p:nvPr>
        </p:nvSpPr>
        <p:spPr>
          <a:xfrm>
            <a:off x="838200" y="365126"/>
            <a:ext cx="10515600" cy="828244"/>
          </a:xfrm>
        </p:spPr>
        <p:txBody>
          <a:bodyPr/>
          <a:lstStyle/>
          <a:p>
            <a:pPr algn="ctr"/>
            <a:r>
              <a:rPr lang="en-US" sz="4800" dirty="0"/>
              <a:t>Galatians 5  Freedom in Christ</a:t>
            </a:r>
            <a:endParaRPr lang="en-US" dirty="0"/>
          </a:p>
        </p:txBody>
      </p:sp>
      <p:sp>
        <p:nvSpPr>
          <p:cNvPr id="3" name="Content Placeholder 2">
            <a:extLst>
              <a:ext uri="{FF2B5EF4-FFF2-40B4-BE49-F238E27FC236}">
                <a16:creationId xmlns:a16="http://schemas.microsoft.com/office/drawing/2014/main" id="{D870641F-1BBB-0DD6-1478-3B65413BAB5A}"/>
              </a:ext>
            </a:extLst>
          </p:cNvPr>
          <p:cNvSpPr>
            <a:spLocks noGrp="1"/>
          </p:cNvSpPr>
          <p:nvPr>
            <p:ph idx="1"/>
          </p:nvPr>
        </p:nvSpPr>
        <p:spPr>
          <a:xfrm>
            <a:off x="428511" y="1511161"/>
            <a:ext cx="11497235" cy="4860689"/>
          </a:xfrm>
        </p:spPr>
        <p:txBody>
          <a:bodyPr>
            <a:noAutofit/>
          </a:bodyPr>
          <a:lstStyle/>
          <a:p>
            <a:pPr marL="0" indent="0">
              <a:buNone/>
            </a:pPr>
            <a:r>
              <a:rPr lang="en-US" b="0" i="0" dirty="0">
                <a:solidFill>
                  <a:srgbClr val="000000"/>
                </a:solidFill>
                <a:effectLst/>
                <a:latin typeface="system-ui"/>
              </a:rPr>
              <a:t>. </a:t>
            </a:r>
            <a:r>
              <a:rPr lang="en-US" b="1" i="0" baseline="30000" dirty="0">
                <a:solidFill>
                  <a:srgbClr val="000000"/>
                </a:solidFill>
                <a:effectLst/>
                <a:latin typeface="system-ui"/>
              </a:rPr>
              <a:t>19 </a:t>
            </a:r>
            <a:r>
              <a:rPr lang="en-US" b="0" i="0" dirty="0">
                <a:solidFill>
                  <a:srgbClr val="000000"/>
                </a:solidFill>
                <a:effectLst/>
                <a:latin typeface="system-ui"/>
              </a:rPr>
              <a:t>The acts of the flesh are obvious: sexual immorality, impurity and debauchery; </a:t>
            </a:r>
            <a:r>
              <a:rPr lang="en-US" b="1" i="0" baseline="30000" dirty="0">
                <a:solidFill>
                  <a:srgbClr val="000000"/>
                </a:solidFill>
                <a:effectLst/>
                <a:latin typeface="system-ui"/>
              </a:rPr>
              <a:t>20 </a:t>
            </a:r>
            <a:r>
              <a:rPr lang="en-US" b="0" i="0" dirty="0">
                <a:solidFill>
                  <a:srgbClr val="000000"/>
                </a:solidFill>
                <a:effectLst/>
                <a:latin typeface="system-ui"/>
              </a:rPr>
              <a:t>idolatry and witchcraft; hatred, discord, jealousy, fits of rage, selfish ambition, dissensions, factions </a:t>
            </a:r>
            <a:r>
              <a:rPr lang="en-US" b="1" i="0" baseline="30000" dirty="0">
                <a:solidFill>
                  <a:srgbClr val="000000"/>
                </a:solidFill>
                <a:effectLst/>
                <a:latin typeface="system-ui"/>
              </a:rPr>
              <a:t>21 </a:t>
            </a:r>
            <a:r>
              <a:rPr lang="en-US" b="0" i="0" dirty="0">
                <a:solidFill>
                  <a:srgbClr val="000000"/>
                </a:solidFill>
                <a:effectLst/>
                <a:latin typeface="system-ui"/>
              </a:rPr>
              <a:t>and envy; drunkenness, orgies, and the like. I warn you, as I did before, that those who live like this will not inherit the kingdom of God..</a:t>
            </a:r>
            <a:endParaRPr lang="en-US" b="0" i="0" u="sng" dirty="0">
              <a:solidFill>
                <a:srgbClr val="000000"/>
              </a:solidFill>
              <a:effectLst/>
            </a:endParaRPr>
          </a:p>
        </p:txBody>
      </p:sp>
      <p:pic>
        <p:nvPicPr>
          <p:cNvPr id="5" name="Picture 4" descr="Isolated twigs and flowers on a white surface">
            <a:extLst>
              <a:ext uri="{FF2B5EF4-FFF2-40B4-BE49-F238E27FC236}">
                <a16:creationId xmlns:a16="http://schemas.microsoft.com/office/drawing/2014/main" id="{6676D29D-9EBA-9B17-B5BB-9B2BE09D32FE}"/>
              </a:ext>
            </a:extLst>
          </p:cNvPr>
          <p:cNvPicPr>
            <a:picLocks noChangeAspect="1"/>
          </p:cNvPicPr>
          <p:nvPr/>
        </p:nvPicPr>
        <p:blipFill>
          <a:blip r:embed="rId2"/>
          <a:srcRect l="23193" r="9705" b="1"/>
          <a:stretch/>
        </p:blipFill>
        <p:spPr>
          <a:xfrm>
            <a:off x="10345791" y="-60153"/>
            <a:ext cx="1417698" cy="1473617"/>
          </a:xfrm>
          <a:prstGeom prst="rect">
            <a:avLst/>
          </a:prstGeom>
        </p:spPr>
      </p:pic>
      <p:sp>
        <p:nvSpPr>
          <p:cNvPr id="4" name="Arrow: Down 3">
            <a:extLst>
              <a:ext uri="{FF2B5EF4-FFF2-40B4-BE49-F238E27FC236}">
                <a16:creationId xmlns:a16="http://schemas.microsoft.com/office/drawing/2014/main" id="{DCF36DB8-86BD-7963-4D73-E49AFF623F37}"/>
              </a:ext>
            </a:extLst>
          </p:cNvPr>
          <p:cNvSpPr/>
          <p:nvPr/>
        </p:nvSpPr>
        <p:spPr>
          <a:xfrm>
            <a:off x="7655859" y="5465474"/>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E7EF1C5-43C6-1227-4BAC-F477FA2AD2D0}"/>
              </a:ext>
            </a:extLst>
          </p:cNvPr>
          <p:cNvSpPr txBox="1"/>
          <p:nvPr/>
        </p:nvSpPr>
        <p:spPr>
          <a:xfrm>
            <a:off x="8318658" y="5586228"/>
            <a:ext cx="1269899" cy="646331"/>
          </a:xfrm>
          <a:prstGeom prst="rect">
            <a:avLst/>
          </a:prstGeom>
          <a:noFill/>
        </p:spPr>
        <p:txBody>
          <a:bodyPr wrap="none" rtlCol="0">
            <a:spAutoFit/>
          </a:bodyPr>
          <a:lstStyle/>
          <a:p>
            <a:r>
              <a:rPr lang="en-US" sz="3600" dirty="0">
                <a:latin typeface="Aptos" panose="020B0004020202020204" pitchFamily="34" charset="0"/>
              </a:rPr>
              <a:t>Flesh</a:t>
            </a:r>
          </a:p>
        </p:txBody>
      </p:sp>
      <p:sp>
        <p:nvSpPr>
          <p:cNvPr id="7" name="Oval 6">
            <a:extLst>
              <a:ext uri="{FF2B5EF4-FFF2-40B4-BE49-F238E27FC236}">
                <a16:creationId xmlns:a16="http://schemas.microsoft.com/office/drawing/2014/main" id="{C0637B79-422E-7471-59BB-65A1BF6A637F}"/>
              </a:ext>
            </a:extLst>
          </p:cNvPr>
          <p:cNvSpPr/>
          <p:nvPr/>
        </p:nvSpPr>
        <p:spPr>
          <a:xfrm>
            <a:off x="7109011" y="5193601"/>
            <a:ext cx="2682379" cy="166439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1292DE8-E39D-8E08-0E01-E5D8FC7D4B0B}"/>
              </a:ext>
            </a:extLst>
          </p:cNvPr>
          <p:cNvSpPr txBox="1"/>
          <p:nvPr/>
        </p:nvSpPr>
        <p:spPr>
          <a:xfrm>
            <a:off x="838200" y="5645429"/>
            <a:ext cx="5791585" cy="646331"/>
          </a:xfrm>
          <a:prstGeom prst="rect">
            <a:avLst/>
          </a:prstGeom>
          <a:noFill/>
        </p:spPr>
        <p:txBody>
          <a:bodyPr wrap="none" rtlCol="0">
            <a:spAutoFit/>
          </a:bodyPr>
          <a:lstStyle/>
          <a:p>
            <a:r>
              <a:rPr lang="en-US" sz="3600" dirty="0">
                <a:latin typeface="Aptos" panose="020B0004020202020204" pitchFamily="34" charset="0"/>
              </a:rPr>
              <a:t>Freedom does not allow this</a:t>
            </a:r>
          </a:p>
        </p:txBody>
      </p:sp>
    </p:spTree>
    <p:extLst>
      <p:ext uri="{BB962C8B-B14F-4D97-AF65-F5344CB8AC3E}">
        <p14:creationId xmlns:p14="http://schemas.microsoft.com/office/powerpoint/2010/main" val="1204204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400EB-5AC2-DDC5-F8D8-9B2E8AB344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4AB707-F010-A907-CFB6-561562047171}"/>
              </a:ext>
            </a:extLst>
          </p:cNvPr>
          <p:cNvSpPr>
            <a:spLocks noGrp="1"/>
          </p:cNvSpPr>
          <p:nvPr>
            <p:ph type="title"/>
          </p:nvPr>
        </p:nvSpPr>
        <p:spPr>
          <a:xfrm>
            <a:off x="838200" y="365126"/>
            <a:ext cx="10515600" cy="828244"/>
          </a:xfrm>
        </p:spPr>
        <p:txBody>
          <a:bodyPr/>
          <a:lstStyle/>
          <a:p>
            <a:pPr algn="ctr"/>
            <a:r>
              <a:rPr lang="en-US" sz="4800" dirty="0"/>
              <a:t>Galatians Overview</a:t>
            </a:r>
            <a:endParaRPr lang="en-US" dirty="0"/>
          </a:p>
        </p:txBody>
      </p:sp>
      <p:sp>
        <p:nvSpPr>
          <p:cNvPr id="3" name="Content Placeholder 2">
            <a:extLst>
              <a:ext uri="{FF2B5EF4-FFF2-40B4-BE49-F238E27FC236}">
                <a16:creationId xmlns:a16="http://schemas.microsoft.com/office/drawing/2014/main" id="{60332810-0782-82C6-398F-94B882B32502}"/>
              </a:ext>
            </a:extLst>
          </p:cNvPr>
          <p:cNvSpPr>
            <a:spLocks noGrp="1"/>
          </p:cNvSpPr>
          <p:nvPr>
            <p:ph idx="1"/>
          </p:nvPr>
        </p:nvSpPr>
        <p:spPr>
          <a:xfrm>
            <a:off x="268941" y="1320655"/>
            <a:ext cx="11923059" cy="5172219"/>
          </a:xfrm>
        </p:spPr>
        <p:txBody>
          <a:bodyPr>
            <a:noAutofit/>
          </a:bodyPr>
          <a:lstStyle/>
          <a:p>
            <a:pPr marR="0" indent="0">
              <a:lnSpc>
                <a:spcPct val="107000"/>
              </a:lnSpc>
              <a:spcAft>
                <a:spcPts val="800"/>
              </a:spcAft>
              <a:buNone/>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1    Amazed / Anathema</a:t>
            </a:r>
          </a:p>
          <a:p>
            <a:pPr marR="0" indent="0">
              <a:lnSpc>
                <a:spcPct val="107000"/>
              </a:lnSpc>
              <a:spcAft>
                <a:spcPts val="800"/>
              </a:spcAft>
              <a:buNone/>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2  Titus at Jerusalem Council / Peter Confronted in Antioch</a:t>
            </a:r>
          </a:p>
          <a:p>
            <a:pPr marR="0" indent="0">
              <a:lnSpc>
                <a:spcPct val="107000"/>
              </a:lnSpc>
              <a:spcAft>
                <a:spcPts val="800"/>
              </a:spcAft>
              <a:buNone/>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3 Bewitched  (children of Abraham)/ Promised (seed)</a:t>
            </a:r>
            <a:br>
              <a:rPr lang="en-US" sz="2800" kern="100" dirty="0">
                <a:effectLst/>
                <a:latin typeface="Aptos" panose="020B0004020202020204" pitchFamily="34" charset="0"/>
                <a:ea typeface="Aptos" panose="020B0004020202020204" pitchFamily="34" charset="0"/>
                <a:cs typeface="Times New Roman" panose="02020603050405020304" pitchFamily="18" charset="0"/>
              </a:rPr>
            </a:br>
            <a:r>
              <a:rPr lang="en-US" sz="2800" kern="100" dirty="0">
                <a:effectLst/>
                <a:latin typeface="Aptos" panose="020B0004020202020204" pitchFamily="34" charset="0"/>
                <a:ea typeface="Aptos" panose="020B0004020202020204" pitchFamily="34" charset="0"/>
                <a:cs typeface="Times New Roman" panose="02020603050405020304" pitchFamily="18" charset="0"/>
              </a:rPr>
              <a:t>  // School Master- Student</a:t>
            </a:r>
          </a:p>
          <a:p>
            <a:pPr marR="0" indent="0">
              <a:lnSpc>
                <a:spcPct val="107000"/>
              </a:lnSpc>
              <a:spcAft>
                <a:spcPts val="800"/>
              </a:spcAft>
              <a:buNone/>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4 Slave- Free  //  Sarah- Hagar Allegory</a:t>
            </a:r>
          </a:p>
          <a:p>
            <a:pPr marR="0" indent="0">
              <a:lnSpc>
                <a:spcPct val="107000"/>
              </a:lnSpc>
              <a:spcAft>
                <a:spcPts val="800"/>
              </a:spcAft>
              <a:buNone/>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5 Freedom in Christ Slavey in Circumcision  / / Flesh- Spirit</a:t>
            </a:r>
          </a:p>
          <a:p>
            <a:pPr marR="0" indent="0">
              <a:lnSpc>
                <a:spcPct val="107000"/>
              </a:lnSpc>
              <a:spcAft>
                <a:spcPts val="800"/>
              </a:spcAft>
              <a:buNone/>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6 Restoring (and bearing) those who have slipped up</a:t>
            </a:r>
            <a:br>
              <a:rPr lang="en-US" sz="2800" kern="100" dirty="0">
                <a:effectLst/>
                <a:latin typeface="Aptos" panose="020B0004020202020204" pitchFamily="34" charset="0"/>
                <a:ea typeface="Aptos" panose="020B0004020202020204" pitchFamily="34" charset="0"/>
                <a:cs typeface="Times New Roman" panose="02020603050405020304" pitchFamily="18" charset="0"/>
              </a:rPr>
            </a:br>
            <a:r>
              <a:rPr lang="en-US" sz="2800" kern="100" dirty="0">
                <a:effectLst/>
                <a:latin typeface="Aptos" panose="020B0004020202020204" pitchFamily="34" charset="0"/>
                <a:ea typeface="Aptos" panose="020B0004020202020204" pitchFamily="34" charset="0"/>
                <a:cs typeface="Times New Roman" panose="02020603050405020304" pitchFamily="18" charset="0"/>
              </a:rPr>
              <a:t>     / / LARGE LETTERTRS – BOAST IN CHRIST </a:t>
            </a:r>
          </a:p>
          <a:p>
            <a:pPr marL="0" indent="0" algn="l">
              <a:buNone/>
            </a:pPr>
            <a:br>
              <a:rPr lang="en-US" dirty="0">
                <a:solidFill>
                  <a:srgbClr val="000000"/>
                </a:solidFill>
                <a:latin typeface="system-ui"/>
              </a:rPr>
            </a:br>
            <a:r>
              <a:rPr lang="en-US" dirty="0">
                <a:solidFill>
                  <a:srgbClr val="000000"/>
                </a:solidFill>
                <a:latin typeface="system-ui"/>
              </a:rPr>
              <a:t>	</a:t>
            </a:r>
          </a:p>
        </p:txBody>
      </p:sp>
      <p:pic>
        <p:nvPicPr>
          <p:cNvPr id="5" name="Picture 4" descr="Isolated twigs and flowers on a white surface">
            <a:extLst>
              <a:ext uri="{FF2B5EF4-FFF2-40B4-BE49-F238E27FC236}">
                <a16:creationId xmlns:a16="http://schemas.microsoft.com/office/drawing/2014/main" id="{F9A8B67F-8089-37DA-F7DD-D516DA32B6A3}"/>
              </a:ext>
            </a:extLst>
          </p:cNvPr>
          <p:cNvPicPr>
            <a:picLocks noChangeAspect="1"/>
          </p:cNvPicPr>
          <p:nvPr/>
        </p:nvPicPr>
        <p:blipFill>
          <a:blip r:embed="rId2"/>
          <a:srcRect l="23193" r="9705" b="1"/>
          <a:stretch/>
        </p:blipFill>
        <p:spPr>
          <a:xfrm>
            <a:off x="10345791" y="-60153"/>
            <a:ext cx="1417698" cy="1473617"/>
          </a:xfrm>
          <a:prstGeom prst="rect">
            <a:avLst/>
          </a:prstGeom>
        </p:spPr>
      </p:pic>
      <p:sp>
        <p:nvSpPr>
          <p:cNvPr id="4" name="Action Button: Go Forward or Next 3">
            <a:hlinkClick r:id="" action="ppaction://hlinkshowjump?jump=nextslide" highlightClick="1"/>
            <a:extLst>
              <a:ext uri="{FF2B5EF4-FFF2-40B4-BE49-F238E27FC236}">
                <a16:creationId xmlns:a16="http://schemas.microsoft.com/office/drawing/2014/main" id="{589485D4-1007-087B-F674-D7E62BA26742}"/>
              </a:ext>
            </a:extLst>
          </p:cNvPr>
          <p:cNvSpPr/>
          <p:nvPr/>
        </p:nvSpPr>
        <p:spPr>
          <a:xfrm>
            <a:off x="9361468" y="383055"/>
            <a:ext cx="555812" cy="677290"/>
          </a:xfrm>
          <a:prstGeom prst="actionButtonForwardNex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6619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BDB45-E20B-6425-A7FD-E5CA44013B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FC5696-2299-493A-E1C4-20B56E1770BF}"/>
              </a:ext>
            </a:extLst>
          </p:cNvPr>
          <p:cNvSpPr>
            <a:spLocks noGrp="1"/>
          </p:cNvSpPr>
          <p:nvPr>
            <p:ph type="title"/>
          </p:nvPr>
        </p:nvSpPr>
        <p:spPr>
          <a:xfrm>
            <a:off x="838200" y="365126"/>
            <a:ext cx="10515600" cy="828244"/>
          </a:xfrm>
        </p:spPr>
        <p:txBody>
          <a:bodyPr/>
          <a:lstStyle/>
          <a:p>
            <a:pPr algn="ctr"/>
            <a:r>
              <a:rPr lang="en-US" sz="4800" dirty="0"/>
              <a:t>Galatians 5  Freedom in Christ</a:t>
            </a:r>
            <a:endParaRPr lang="en-US" dirty="0"/>
          </a:p>
        </p:txBody>
      </p:sp>
      <p:sp>
        <p:nvSpPr>
          <p:cNvPr id="3" name="Content Placeholder 2">
            <a:extLst>
              <a:ext uri="{FF2B5EF4-FFF2-40B4-BE49-F238E27FC236}">
                <a16:creationId xmlns:a16="http://schemas.microsoft.com/office/drawing/2014/main" id="{84BABCD6-98DB-108A-1A72-9ED032531177}"/>
              </a:ext>
            </a:extLst>
          </p:cNvPr>
          <p:cNvSpPr>
            <a:spLocks noGrp="1"/>
          </p:cNvSpPr>
          <p:nvPr>
            <p:ph idx="1"/>
          </p:nvPr>
        </p:nvSpPr>
        <p:spPr>
          <a:xfrm>
            <a:off x="428511" y="1511161"/>
            <a:ext cx="11497235" cy="4860689"/>
          </a:xfrm>
        </p:spPr>
        <p:txBody>
          <a:bodyPr>
            <a:noAutofit/>
          </a:bodyPr>
          <a:lstStyle/>
          <a:p>
            <a:pPr marL="0" indent="0">
              <a:buNone/>
            </a:pPr>
            <a:r>
              <a:rPr lang="en-US" b="1" i="0" baseline="30000" dirty="0">
                <a:solidFill>
                  <a:srgbClr val="000000"/>
                </a:solidFill>
                <a:effectLst/>
                <a:latin typeface="system-ui"/>
              </a:rPr>
              <a:t>22 </a:t>
            </a:r>
            <a:r>
              <a:rPr lang="en-US" b="0" i="0" dirty="0">
                <a:solidFill>
                  <a:srgbClr val="000000"/>
                </a:solidFill>
                <a:effectLst/>
                <a:latin typeface="system-ui"/>
              </a:rPr>
              <a:t>But the fruit of the Spirit is love, joy, peace, forbearance, kindness, goodness, faithfulness, </a:t>
            </a:r>
            <a:r>
              <a:rPr lang="en-US" b="1" i="0" baseline="30000" dirty="0">
                <a:solidFill>
                  <a:srgbClr val="000000"/>
                </a:solidFill>
                <a:effectLst/>
                <a:latin typeface="system-ui"/>
              </a:rPr>
              <a:t>23 </a:t>
            </a:r>
            <a:r>
              <a:rPr lang="en-US" b="0" i="0" dirty="0">
                <a:solidFill>
                  <a:srgbClr val="000000"/>
                </a:solidFill>
                <a:effectLst/>
                <a:latin typeface="system-ui"/>
              </a:rPr>
              <a:t>gentleness and self-control. Against such things there is no law. </a:t>
            </a:r>
            <a:r>
              <a:rPr lang="en-US" b="1" i="0" baseline="30000" dirty="0">
                <a:solidFill>
                  <a:srgbClr val="000000"/>
                </a:solidFill>
                <a:effectLst/>
                <a:latin typeface="system-ui"/>
              </a:rPr>
              <a:t>24 </a:t>
            </a:r>
            <a:r>
              <a:rPr lang="en-US" b="0" i="0" dirty="0">
                <a:solidFill>
                  <a:srgbClr val="000000"/>
                </a:solidFill>
                <a:effectLst/>
                <a:latin typeface="system-ui"/>
              </a:rPr>
              <a:t>Those who belong to Christ Jesus have crucified the flesh with its passions and desires. </a:t>
            </a:r>
            <a:r>
              <a:rPr lang="en-US" b="1" i="0" baseline="30000" dirty="0">
                <a:solidFill>
                  <a:srgbClr val="000000"/>
                </a:solidFill>
                <a:effectLst/>
                <a:latin typeface="system-ui"/>
              </a:rPr>
              <a:t>25 </a:t>
            </a:r>
            <a:r>
              <a:rPr lang="en-US" b="0" i="0" dirty="0">
                <a:solidFill>
                  <a:srgbClr val="000000"/>
                </a:solidFill>
                <a:effectLst/>
                <a:latin typeface="system-ui"/>
              </a:rPr>
              <a:t>Since we live by the Spirit, let us keep in step with the Spirit. </a:t>
            </a:r>
            <a:r>
              <a:rPr lang="en-US" b="1" i="0" baseline="30000" dirty="0">
                <a:solidFill>
                  <a:srgbClr val="000000"/>
                </a:solidFill>
                <a:effectLst/>
                <a:latin typeface="system-ui"/>
              </a:rPr>
              <a:t>26 </a:t>
            </a:r>
            <a:r>
              <a:rPr lang="en-US" b="0" i="0" dirty="0">
                <a:solidFill>
                  <a:srgbClr val="000000"/>
                </a:solidFill>
                <a:effectLst/>
                <a:latin typeface="system-ui"/>
              </a:rPr>
              <a:t>Let us not become conceited, provoking and envying each other.</a:t>
            </a:r>
            <a:endParaRPr lang="en-US" b="0" i="0" u="sng" dirty="0">
              <a:solidFill>
                <a:srgbClr val="000000"/>
              </a:solidFill>
              <a:effectLst/>
            </a:endParaRPr>
          </a:p>
        </p:txBody>
      </p:sp>
      <p:pic>
        <p:nvPicPr>
          <p:cNvPr id="5" name="Picture 4" descr="Isolated twigs and flowers on a white surface">
            <a:extLst>
              <a:ext uri="{FF2B5EF4-FFF2-40B4-BE49-F238E27FC236}">
                <a16:creationId xmlns:a16="http://schemas.microsoft.com/office/drawing/2014/main" id="{175FA600-1A24-2971-E374-FE5E4F03F584}"/>
              </a:ext>
            </a:extLst>
          </p:cNvPr>
          <p:cNvPicPr>
            <a:picLocks noChangeAspect="1"/>
          </p:cNvPicPr>
          <p:nvPr/>
        </p:nvPicPr>
        <p:blipFill>
          <a:blip r:embed="rId2"/>
          <a:srcRect l="23193" r="9705" b="1"/>
          <a:stretch/>
        </p:blipFill>
        <p:spPr>
          <a:xfrm>
            <a:off x="10345791" y="-60153"/>
            <a:ext cx="1417698" cy="1473617"/>
          </a:xfrm>
          <a:prstGeom prst="rect">
            <a:avLst/>
          </a:prstGeom>
        </p:spPr>
      </p:pic>
      <p:sp>
        <p:nvSpPr>
          <p:cNvPr id="8" name="Arrow: Up 7">
            <a:extLst>
              <a:ext uri="{FF2B5EF4-FFF2-40B4-BE49-F238E27FC236}">
                <a16:creationId xmlns:a16="http://schemas.microsoft.com/office/drawing/2014/main" id="{CBDD2FFB-C5FB-3D95-8993-EBE52FD9C131}"/>
              </a:ext>
            </a:extLst>
          </p:cNvPr>
          <p:cNvSpPr/>
          <p:nvPr/>
        </p:nvSpPr>
        <p:spPr>
          <a:xfrm>
            <a:off x="9680646" y="5290022"/>
            <a:ext cx="484632" cy="97840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9C76F08-D1C1-1206-74BE-CE585BCEE2DB}"/>
              </a:ext>
            </a:extLst>
          </p:cNvPr>
          <p:cNvSpPr txBox="1"/>
          <p:nvPr/>
        </p:nvSpPr>
        <p:spPr>
          <a:xfrm>
            <a:off x="10283871" y="5622099"/>
            <a:ext cx="1229824" cy="646331"/>
          </a:xfrm>
          <a:prstGeom prst="rect">
            <a:avLst/>
          </a:prstGeom>
          <a:noFill/>
        </p:spPr>
        <p:txBody>
          <a:bodyPr wrap="none" rtlCol="0">
            <a:spAutoFit/>
          </a:bodyPr>
          <a:lstStyle/>
          <a:p>
            <a:r>
              <a:rPr lang="en-US" sz="3600" dirty="0">
                <a:latin typeface="Aptos" panose="020B0004020202020204" pitchFamily="34" charset="0"/>
              </a:rPr>
              <a:t>Spirit</a:t>
            </a:r>
          </a:p>
        </p:txBody>
      </p:sp>
      <p:sp>
        <p:nvSpPr>
          <p:cNvPr id="11" name="Oval 10">
            <a:extLst>
              <a:ext uri="{FF2B5EF4-FFF2-40B4-BE49-F238E27FC236}">
                <a16:creationId xmlns:a16="http://schemas.microsoft.com/office/drawing/2014/main" id="{A2E8A1CB-FA98-F2A6-B297-9E081C6EF7BB}"/>
              </a:ext>
            </a:extLst>
          </p:cNvPr>
          <p:cNvSpPr/>
          <p:nvPr/>
        </p:nvSpPr>
        <p:spPr>
          <a:xfrm>
            <a:off x="9243367" y="4780084"/>
            <a:ext cx="2682379" cy="2077916"/>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5597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06847-6FD4-0397-E0B1-5932E9330D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D2E64C-23CF-AD27-1EE1-C076ECF2BC7A}"/>
              </a:ext>
            </a:extLst>
          </p:cNvPr>
          <p:cNvSpPr>
            <a:spLocks noGrp="1"/>
          </p:cNvSpPr>
          <p:nvPr>
            <p:ph type="title"/>
          </p:nvPr>
        </p:nvSpPr>
        <p:spPr>
          <a:xfrm>
            <a:off x="838200" y="365126"/>
            <a:ext cx="10515600" cy="828244"/>
          </a:xfrm>
        </p:spPr>
        <p:txBody>
          <a:bodyPr/>
          <a:lstStyle/>
          <a:p>
            <a:pPr algn="ctr"/>
            <a:r>
              <a:rPr lang="en-US" sz="4800" dirty="0"/>
              <a:t>Galatians 5  Freedom in Christ</a:t>
            </a:r>
            <a:endParaRPr lang="en-US" dirty="0"/>
          </a:p>
        </p:txBody>
      </p:sp>
      <p:sp>
        <p:nvSpPr>
          <p:cNvPr id="3" name="Content Placeholder 2">
            <a:extLst>
              <a:ext uri="{FF2B5EF4-FFF2-40B4-BE49-F238E27FC236}">
                <a16:creationId xmlns:a16="http://schemas.microsoft.com/office/drawing/2014/main" id="{19DB6FDA-D47C-61BC-0897-D9623C15748A}"/>
              </a:ext>
            </a:extLst>
          </p:cNvPr>
          <p:cNvSpPr>
            <a:spLocks noGrp="1"/>
          </p:cNvSpPr>
          <p:nvPr>
            <p:ph idx="1"/>
          </p:nvPr>
        </p:nvSpPr>
        <p:spPr>
          <a:xfrm>
            <a:off x="428511" y="1511161"/>
            <a:ext cx="11497235" cy="4860689"/>
          </a:xfrm>
        </p:spPr>
        <p:txBody>
          <a:bodyPr>
            <a:noAutofit/>
          </a:bodyPr>
          <a:lstStyle/>
          <a:p>
            <a:pPr marL="0" indent="0">
              <a:buNone/>
            </a:pPr>
            <a:r>
              <a:rPr lang="en-US" b="1" dirty="0">
                <a:solidFill>
                  <a:srgbClr val="000000"/>
                </a:solidFill>
                <a:latin typeface="system-ui"/>
              </a:rPr>
              <a:t>Based on the preceding slides how may this question be reformulated?</a:t>
            </a:r>
          </a:p>
          <a:p>
            <a:pPr marL="0" indent="0">
              <a:buNone/>
            </a:pPr>
            <a:endParaRPr lang="en-US" b="1" dirty="0">
              <a:solidFill>
                <a:srgbClr val="000000"/>
              </a:solidFill>
              <a:latin typeface="system-ui"/>
            </a:endParaRPr>
          </a:p>
          <a:p>
            <a:pPr marL="0" indent="0">
              <a:buNone/>
            </a:pPr>
            <a:r>
              <a:rPr lang="en-US" b="1" dirty="0">
                <a:solidFill>
                  <a:srgbClr val="000000"/>
                </a:solidFill>
                <a:latin typeface="system-ui"/>
              </a:rPr>
              <a:t> Can you be an you be a slave and free at the same time?</a:t>
            </a:r>
            <a:endParaRPr lang="en-US" b="1" i="0" dirty="0">
              <a:solidFill>
                <a:srgbClr val="000000"/>
              </a:solidFill>
              <a:effectLst/>
            </a:endParaRPr>
          </a:p>
          <a:p>
            <a:pPr marL="0" indent="0">
              <a:buNone/>
            </a:pPr>
            <a:endParaRPr lang="en-US" b="0" i="0" u="sng" dirty="0">
              <a:solidFill>
                <a:srgbClr val="000000"/>
              </a:solidFill>
              <a:effectLst/>
            </a:endParaRPr>
          </a:p>
        </p:txBody>
      </p:sp>
      <p:pic>
        <p:nvPicPr>
          <p:cNvPr id="5" name="Picture 4" descr="Isolated twigs and flowers on a white surface">
            <a:extLst>
              <a:ext uri="{FF2B5EF4-FFF2-40B4-BE49-F238E27FC236}">
                <a16:creationId xmlns:a16="http://schemas.microsoft.com/office/drawing/2014/main" id="{D6AC11EA-D56C-C72C-EF06-308171FB2741}"/>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38191668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7FF36-4219-8E30-9DB8-1E3F8799BA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38398F-BFF5-0699-E05B-647AA230F137}"/>
              </a:ext>
            </a:extLst>
          </p:cNvPr>
          <p:cNvSpPr>
            <a:spLocks noGrp="1"/>
          </p:cNvSpPr>
          <p:nvPr>
            <p:ph type="title"/>
          </p:nvPr>
        </p:nvSpPr>
        <p:spPr>
          <a:xfrm>
            <a:off x="838200" y="365126"/>
            <a:ext cx="10515600" cy="828244"/>
          </a:xfrm>
        </p:spPr>
        <p:txBody>
          <a:bodyPr/>
          <a:lstStyle/>
          <a:p>
            <a:pPr algn="ctr"/>
            <a:r>
              <a:rPr lang="en-US" sz="4800" dirty="0"/>
              <a:t>Galatians 5  Freedom in Christ</a:t>
            </a:r>
            <a:endParaRPr lang="en-US" dirty="0"/>
          </a:p>
        </p:txBody>
      </p:sp>
      <p:sp>
        <p:nvSpPr>
          <p:cNvPr id="3" name="Content Placeholder 2">
            <a:extLst>
              <a:ext uri="{FF2B5EF4-FFF2-40B4-BE49-F238E27FC236}">
                <a16:creationId xmlns:a16="http://schemas.microsoft.com/office/drawing/2014/main" id="{6AF88327-7B42-1376-8FE6-8585A5582568}"/>
              </a:ext>
            </a:extLst>
          </p:cNvPr>
          <p:cNvSpPr>
            <a:spLocks noGrp="1"/>
          </p:cNvSpPr>
          <p:nvPr>
            <p:ph idx="1"/>
          </p:nvPr>
        </p:nvSpPr>
        <p:spPr>
          <a:xfrm>
            <a:off x="428511" y="1511161"/>
            <a:ext cx="11497235" cy="4860689"/>
          </a:xfrm>
        </p:spPr>
        <p:txBody>
          <a:bodyPr>
            <a:noAutofit/>
          </a:bodyPr>
          <a:lstStyle/>
          <a:p>
            <a:pPr marL="0" indent="0">
              <a:buNone/>
            </a:pPr>
            <a:endParaRPr lang="en-US" b="1" dirty="0">
              <a:solidFill>
                <a:srgbClr val="000000"/>
              </a:solidFill>
              <a:latin typeface="system-ui"/>
            </a:endParaRPr>
          </a:p>
          <a:p>
            <a:pPr marL="0" indent="0">
              <a:buNone/>
            </a:pPr>
            <a:r>
              <a:rPr lang="en-US" b="1" dirty="0">
                <a:solidFill>
                  <a:srgbClr val="000000"/>
                </a:solidFill>
                <a:latin typeface="system-ui"/>
              </a:rPr>
              <a:t> Can you live in the flesh and the spirit at the same time?</a:t>
            </a:r>
            <a:endParaRPr lang="en-US" b="1" i="0" dirty="0">
              <a:solidFill>
                <a:srgbClr val="000000"/>
              </a:solidFill>
              <a:effectLst/>
            </a:endParaRPr>
          </a:p>
          <a:p>
            <a:pPr marL="0" indent="0">
              <a:buNone/>
            </a:pPr>
            <a:endParaRPr lang="en-US" b="0" i="0" u="sng" dirty="0">
              <a:solidFill>
                <a:srgbClr val="000000"/>
              </a:solidFill>
              <a:effectLst/>
            </a:endParaRPr>
          </a:p>
        </p:txBody>
      </p:sp>
      <p:pic>
        <p:nvPicPr>
          <p:cNvPr id="5" name="Picture 4" descr="Isolated twigs and flowers on a white surface">
            <a:extLst>
              <a:ext uri="{FF2B5EF4-FFF2-40B4-BE49-F238E27FC236}">
                <a16:creationId xmlns:a16="http://schemas.microsoft.com/office/drawing/2014/main" id="{0340A44D-0F5C-FFEF-CAD2-5A306D31BE3E}"/>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22431744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E8297-BEAD-7101-5EF4-A85C5E16F8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43AE4D-1D9A-8659-272F-414D84171838}"/>
              </a:ext>
            </a:extLst>
          </p:cNvPr>
          <p:cNvSpPr>
            <a:spLocks noGrp="1"/>
          </p:cNvSpPr>
          <p:nvPr>
            <p:ph type="title"/>
          </p:nvPr>
        </p:nvSpPr>
        <p:spPr>
          <a:xfrm>
            <a:off x="838200" y="365126"/>
            <a:ext cx="10515600" cy="828244"/>
          </a:xfrm>
        </p:spPr>
        <p:txBody>
          <a:bodyPr/>
          <a:lstStyle/>
          <a:p>
            <a:pPr algn="ctr"/>
            <a:r>
              <a:rPr lang="en-US" sz="4800" dirty="0"/>
              <a:t>Galatians 6</a:t>
            </a:r>
            <a:endParaRPr lang="en-US" dirty="0"/>
          </a:p>
        </p:txBody>
      </p:sp>
      <p:sp>
        <p:nvSpPr>
          <p:cNvPr id="3" name="Content Placeholder 2">
            <a:extLst>
              <a:ext uri="{FF2B5EF4-FFF2-40B4-BE49-F238E27FC236}">
                <a16:creationId xmlns:a16="http://schemas.microsoft.com/office/drawing/2014/main" id="{06168AB9-55A8-1DB2-DCC4-F57AB07EF876}"/>
              </a:ext>
            </a:extLst>
          </p:cNvPr>
          <p:cNvSpPr>
            <a:spLocks noGrp="1"/>
          </p:cNvSpPr>
          <p:nvPr>
            <p:ph idx="1"/>
          </p:nvPr>
        </p:nvSpPr>
        <p:spPr/>
        <p:txBody>
          <a:bodyPr>
            <a:noAutofit/>
          </a:bodyPr>
          <a:lstStyle/>
          <a:p>
            <a:pPr algn="l"/>
            <a:endParaRPr lang="en-US" b="0" i="0" dirty="0">
              <a:solidFill>
                <a:srgbClr val="000000"/>
              </a:solidFill>
              <a:effectLst/>
              <a:latin typeface="system-ui"/>
            </a:endParaRPr>
          </a:p>
          <a:p>
            <a:pPr algn="l"/>
            <a:endParaRPr lang="en-US" dirty="0">
              <a:solidFill>
                <a:srgbClr val="000000"/>
              </a:solidFill>
              <a:latin typeface="system-ui"/>
            </a:endParaRPr>
          </a:p>
          <a:p>
            <a:pPr algn="l"/>
            <a:endParaRPr lang="en-US" b="0" i="0" dirty="0">
              <a:solidFill>
                <a:srgbClr val="000000"/>
              </a:solidFill>
              <a:effectLst/>
              <a:latin typeface="system-ui"/>
            </a:endParaRPr>
          </a:p>
        </p:txBody>
      </p:sp>
      <p:pic>
        <p:nvPicPr>
          <p:cNvPr id="5" name="Picture 4" descr="Isolated twigs and flowers on a white surface">
            <a:extLst>
              <a:ext uri="{FF2B5EF4-FFF2-40B4-BE49-F238E27FC236}">
                <a16:creationId xmlns:a16="http://schemas.microsoft.com/office/drawing/2014/main" id="{D8EBC7F7-8487-F55C-9F09-B5B23EB59FA3}"/>
              </a:ext>
            </a:extLst>
          </p:cNvPr>
          <p:cNvPicPr>
            <a:picLocks noChangeAspect="1"/>
          </p:cNvPicPr>
          <p:nvPr/>
        </p:nvPicPr>
        <p:blipFill>
          <a:blip r:embed="rId2"/>
          <a:srcRect l="23193" r="9705" b="1"/>
          <a:stretch/>
        </p:blipFill>
        <p:spPr>
          <a:xfrm>
            <a:off x="10345791" y="-60153"/>
            <a:ext cx="1417698" cy="1473617"/>
          </a:xfrm>
          <a:prstGeom prst="rect">
            <a:avLst/>
          </a:prstGeom>
        </p:spPr>
      </p:pic>
      <p:sp>
        <p:nvSpPr>
          <p:cNvPr id="4" name="TextBox 3">
            <a:extLst>
              <a:ext uri="{FF2B5EF4-FFF2-40B4-BE49-F238E27FC236}">
                <a16:creationId xmlns:a16="http://schemas.microsoft.com/office/drawing/2014/main" id="{76B9A71F-B15C-8648-2144-DC124D9CBD8D}"/>
              </a:ext>
            </a:extLst>
          </p:cNvPr>
          <p:cNvSpPr txBox="1"/>
          <p:nvPr/>
        </p:nvSpPr>
        <p:spPr>
          <a:xfrm>
            <a:off x="1434354" y="2169459"/>
            <a:ext cx="8911438" cy="2308324"/>
          </a:xfrm>
          <a:prstGeom prst="rect">
            <a:avLst/>
          </a:prstGeom>
          <a:noFill/>
        </p:spPr>
        <p:txBody>
          <a:bodyPr wrap="square" rtlCol="0">
            <a:spAutoFit/>
          </a:bodyPr>
          <a:lstStyle/>
          <a:p>
            <a:r>
              <a:rPr lang="en-US" sz="3600" b="1" i="0" dirty="0">
                <a:solidFill>
                  <a:srgbClr val="000000"/>
                </a:solidFill>
                <a:effectLst/>
                <a:latin typeface="Aptos" panose="020B0004020202020204" pitchFamily="34" charset="0"/>
              </a:rPr>
              <a:t>6 </a:t>
            </a:r>
            <a:r>
              <a:rPr lang="en-US" sz="3600" b="0" i="0" dirty="0">
                <a:solidFill>
                  <a:srgbClr val="000000"/>
                </a:solidFill>
                <a:effectLst/>
                <a:latin typeface="Aptos" panose="020B0004020202020204" pitchFamily="34" charset="0"/>
              </a:rPr>
              <a:t>Brothers and sisters, if someone is caught in a sin, you who live by the Spirit should </a:t>
            </a:r>
            <a:r>
              <a:rPr lang="en-US" sz="3600" b="0" i="0" dirty="0">
                <a:solidFill>
                  <a:srgbClr val="7030A0"/>
                </a:solidFill>
                <a:effectLst/>
                <a:latin typeface="Aptos" panose="020B0004020202020204" pitchFamily="34" charset="0"/>
              </a:rPr>
              <a:t>restore</a:t>
            </a:r>
            <a:r>
              <a:rPr lang="en-US" sz="3600" b="0" i="0" dirty="0">
                <a:solidFill>
                  <a:srgbClr val="000000"/>
                </a:solidFill>
                <a:effectLst/>
                <a:latin typeface="Aptos" panose="020B0004020202020204" pitchFamily="34" charset="0"/>
              </a:rPr>
              <a:t> that person gently. But watch yourselves, or you also may be tempted.</a:t>
            </a:r>
            <a:endParaRPr lang="en-US" sz="3600" dirty="0">
              <a:latin typeface="Aptos" panose="020B0004020202020204" pitchFamily="34" charset="0"/>
            </a:endParaRPr>
          </a:p>
        </p:txBody>
      </p:sp>
      <p:sp>
        <p:nvSpPr>
          <p:cNvPr id="6" name="TextBox 5">
            <a:extLst>
              <a:ext uri="{FF2B5EF4-FFF2-40B4-BE49-F238E27FC236}">
                <a16:creationId xmlns:a16="http://schemas.microsoft.com/office/drawing/2014/main" id="{2847576A-0424-6F6F-5D1C-D17E3848DA21}"/>
              </a:ext>
            </a:extLst>
          </p:cNvPr>
          <p:cNvSpPr txBox="1"/>
          <p:nvPr/>
        </p:nvSpPr>
        <p:spPr>
          <a:xfrm>
            <a:off x="1434353" y="4937180"/>
            <a:ext cx="8911438" cy="1200329"/>
          </a:xfrm>
          <a:prstGeom prst="rect">
            <a:avLst/>
          </a:prstGeom>
          <a:noFill/>
        </p:spPr>
        <p:txBody>
          <a:bodyPr wrap="square" rtlCol="0">
            <a:spAutoFit/>
          </a:bodyPr>
          <a:lstStyle/>
          <a:p>
            <a:r>
              <a:rPr lang="en-US" sz="3600" b="1" i="0" dirty="0">
                <a:solidFill>
                  <a:srgbClr val="000000"/>
                </a:solidFill>
                <a:effectLst/>
                <a:latin typeface="Aptos" panose="020B0004020202020204" pitchFamily="34" charset="0"/>
              </a:rPr>
              <a:t>We are in a spiritual battle.  We are not to kill the wounded</a:t>
            </a:r>
            <a:endParaRPr lang="en-US" sz="3600" dirty="0">
              <a:latin typeface="Aptos" panose="020B0004020202020204" pitchFamily="34" charset="0"/>
            </a:endParaRPr>
          </a:p>
        </p:txBody>
      </p:sp>
      <p:sp>
        <p:nvSpPr>
          <p:cNvPr id="8" name="TextBox 7">
            <a:extLst>
              <a:ext uri="{FF2B5EF4-FFF2-40B4-BE49-F238E27FC236}">
                <a16:creationId xmlns:a16="http://schemas.microsoft.com/office/drawing/2014/main" id="{548CDF58-6D34-FA90-724A-BD04EBD50AB2}"/>
              </a:ext>
            </a:extLst>
          </p:cNvPr>
          <p:cNvSpPr txBox="1"/>
          <p:nvPr/>
        </p:nvSpPr>
        <p:spPr>
          <a:xfrm>
            <a:off x="3370989" y="1271216"/>
            <a:ext cx="5038165" cy="707886"/>
          </a:xfrm>
          <a:prstGeom prst="rect">
            <a:avLst/>
          </a:prstGeom>
          <a:noFill/>
        </p:spPr>
        <p:txBody>
          <a:bodyPr wrap="square" rtlCol="0">
            <a:spAutoFit/>
          </a:bodyPr>
          <a:lstStyle/>
          <a:p>
            <a:r>
              <a:rPr lang="en-US" sz="4000" b="1" dirty="0">
                <a:latin typeface="Aptos" panose="020B0004020202020204" pitchFamily="34" charset="0"/>
              </a:rPr>
              <a:t>Restore and Carry</a:t>
            </a:r>
          </a:p>
        </p:txBody>
      </p:sp>
    </p:spTree>
    <p:extLst>
      <p:ext uri="{BB962C8B-B14F-4D97-AF65-F5344CB8AC3E}">
        <p14:creationId xmlns:p14="http://schemas.microsoft.com/office/powerpoint/2010/main" val="22665893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8AC36-221C-B254-9C63-723142C909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81BFF6-1764-32B2-04C3-568290551696}"/>
              </a:ext>
            </a:extLst>
          </p:cNvPr>
          <p:cNvSpPr>
            <a:spLocks noGrp="1"/>
          </p:cNvSpPr>
          <p:nvPr>
            <p:ph type="title"/>
          </p:nvPr>
        </p:nvSpPr>
        <p:spPr>
          <a:xfrm>
            <a:off x="838200" y="365126"/>
            <a:ext cx="10515600" cy="828244"/>
          </a:xfrm>
        </p:spPr>
        <p:txBody>
          <a:bodyPr/>
          <a:lstStyle/>
          <a:p>
            <a:pPr algn="ctr"/>
            <a:r>
              <a:rPr lang="en-US" sz="4800" dirty="0"/>
              <a:t>Galatians 6</a:t>
            </a:r>
            <a:endParaRPr lang="en-US" dirty="0"/>
          </a:p>
        </p:txBody>
      </p:sp>
      <p:sp>
        <p:nvSpPr>
          <p:cNvPr id="3" name="Content Placeholder 2">
            <a:extLst>
              <a:ext uri="{FF2B5EF4-FFF2-40B4-BE49-F238E27FC236}">
                <a16:creationId xmlns:a16="http://schemas.microsoft.com/office/drawing/2014/main" id="{0F5CE760-7A9F-68CF-CD9E-2047F18C652C}"/>
              </a:ext>
            </a:extLst>
          </p:cNvPr>
          <p:cNvSpPr>
            <a:spLocks noGrp="1"/>
          </p:cNvSpPr>
          <p:nvPr>
            <p:ph idx="1"/>
          </p:nvPr>
        </p:nvSpPr>
        <p:spPr/>
        <p:txBody>
          <a:bodyPr>
            <a:noAutofit/>
          </a:bodyPr>
          <a:lstStyle/>
          <a:p>
            <a:pPr algn="l"/>
            <a:endParaRPr lang="en-US" b="0" i="0" dirty="0">
              <a:solidFill>
                <a:srgbClr val="000000"/>
              </a:solidFill>
              <a:effectLst/>
              <a:latin typeface="system-ui"/>
            </a:endParaRPr>
          </a:p>
          <a:p>
            <a:pPr algn="l"/>
            <a:endParaRPr lang="en-US" dirty="0">
              <a:solidFill>
                <a:srgbClr val="000000"/>
              </a:solidFill>
              <a:latin typeface="system-ui"/>
            </a:endParaRPr>
          </a:p>
          <a:p>
            <a:pPr algn="l"/>
            <a:endParaRPr lang="en-US" b="0" i="0" dirty="0">
              <a:solidFill>
                <a:srgbClr val="000000"/>
              </a:solidFill>
              <a:effectLst/>
              <a:latin typeface="system-ui"/>
            </a:endParaRPr>
          </a:p>
        </p:txBody>
      </p:sp>
      <p:pic>
        <p:nvPicPr>
          <p:cNvPr id="5" name="Picture 4" descr="Isolated twigs and flowers on a white surface">
            <a:extLst>
              <a:ext uri="{FF2B5EF4-FFF2-40B4-BE49-F238E27FC236}">
                <a16:creationId xmlns:a16="http://schemas.microsoft.com/office/drawing/2014/main" id="{DFE38E48-CA54-184C-90E0-77A83AD28C1A}"/>
              </a:ext>
            </a:extLst>
          </p:cNvPr>
          <p:cNvPicPr>
            <a:picLocks noChangeAspect="1"/>
          </p:cNvPicPr>
          <p:nvPr/>
        </p:nvPicPr>
        <p:blipFill>
          <a:blip r:embed="rId2"/>
          <a:srcRect l="23193" r="9705" b="1"/>
          <a:stretch/>
        </p:blipFill>
        <p:spPr>
          <a:xfrm>
            <a:off x="10345791" y="-60153"/>
            <a:ext cx="1417698" cy="1473617"/>
          </a:xfrm>
          <a:prstGeom prst="rect">
            <a:avLst/>
          </a:prstGeom>
        </p:spPr>
      </p:pic>
      <p:sp>
        <p:nvSpPr>
          <p:cNvPr id="4" name="TextBox 3">
            <a:extLst>
              <a:ext uri="{FF2B5EF4-FFF2-40B4-BE49-F238E27FC236}">
                <a16:creationId xmlns:a16="http://schemas.microsoft.com/office/drawing/2014/main" id="{89194796-9FDB-7B18-24C9-9D031D84503A}"/>
              </a:ext>
            </a:extLst>
          </p:cNvPr>
          <p:cNvSpPr txBox="1"/>
          <p:nvPr/>
        </p:nvSpPr>
        <p:spPr>
          <a:xfrm>
            <a:off x="1434354" y="2169459"/>
            <a:ext cx="8911438" cy="1323439"/>
          </a:xfrm>
          <a:prstGeom prst="rect">
            <a:avLst/>
          </a:prstGeom>
          <a:noFill/>
        </p:spPr>
        <p:txBody>
          <a:bodyPr wrap="square" rtlCol="0">
            <a:spAutoFit/>
          </a:bodyPr>
          <a:lstStyle/>
          <a:p>
            <a:r>
              <a:rPr lang="en-US" sz="4000" b="1" i="0" baseline="30000" dirty="0">
                <a:solidFill>
                  <a:srgbClr val="000000"/>
                </a:solidFill>
                <a:effectLst/>
                <a:latin typeface="system-ui"/>
              </a:rPr>
              <a:t>2 </a:t>
            </a:r>
            <a:r>
              <a:rPr lang="en-US" sz="4000" b="0" i="0" dirty="0">
                <a:solidFill>
                  <a:srgbClr val="7030A0"/>
                </a:solidFill>
                <a:effectLst/>
                <a:latin typeface="system-ui"/>
              </a:rPr>
              <a:t>Carry</a:t>
            </a:r>
            <a:r>
              <a:rPr lang="en-US" sz="4000" b="0" i="0" dirty="0">
                <a:solidFill>
                  <a:srgbClr val="000000"/>
                </a:solidFill>
                <a:effectLst/>
                <a:latin typeface="system-ui"/>
              </a:rPr>
              <a:t> each other’s burdens, and in this way you will fulfill the law of Christ. </a:t>
            </a:r>
            <a:endParaRPr lang="en-US" sz="4000" dirty="0">
              <a:latin typeface="Aptos" panose="020B0004020202020204" pitchFamily="34" charset="0"/>
            </a:endParaRPr>
          </a:p>
        </p:txBody>
      </p:sp>
      <p:sp>
        <p:nvSpPr>
          <p:cNvPr id="8" name="TextBox 7">
            <a:extLst>
              <a:ext uri="{FF2B5EF4-FFF2-40B4-BE49-F238E27FC236}">
                <a16:creationId xmlns:a16="http://schemas.microsoft.com/office/drawing/2014/main" id="{373A4F11-D7F1-832E-4B98-746F285733B0}"/>
              </a:ext>
            </a:extLst>
          </p:cNvPr>
          <p:cNvSpPr txBox="1"/>
          <p:nvPr/>
        </p:nvSpPr>
        <p:spPr>
          <a:xfrm>
            <a:off x="3370989" y="1271216"/>
            <a:ext cx="5038165" cy="707886"/>
          </a:xfrm>
          <a:prstGeom prst="rect">
            <a:avLst/>
          </a:prstGeom>
          <a:noFill/>
        </p:spPr>
        <p:txBody>
          <a:bodyPr wrap="square" rtlCol="0">
            <a:spAutoFit/>
          </a:bodyPr>
          <a:lstStyle/>
          <a:p>
            <a:r>
              <a:rPr lang="en-US" sz="4000" b="1" dirty="0">
                <a:latin typeface="Aptos" panose="020B0004020202020204" pitchFamily="34" charset="0"/>
              </a:rPr>
              <a:t>Restore and Carry</a:t>
            </a:r>
          </a:p>
        </p:txBody>
      </p:sp>
    </p:spTree>
    <p:extLst>
      <p:ext uri="{BB962C8B-B14F-4D97-AF65-F5344CB8AC3E}">
        <p14:creationId xmlns:p14="http://schemas.microsoft.com/office/powerpoint/2010/main" val="4829891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CB8BA-7A29-9232-BBA0-C6B7B3FD86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71574C-873D-7259-7190-7A37991498DC}"/>
              </a:ext>
            </a:extLst>
          </p:cNvPr>
          <p:cNvSpPr>
            <a:spLocks noGrp="1"/>
          </p:cNvSpPr>
          <p:nvPr>
            <p:ph type="title"/>
          </p:nvPr>
        </p:nvSpPr>
        <p:spPr>
          <a:xfrm>
            <a:off x="838200" y="365126"/>
            <a:ext cx="10515600" cy="828244"/>
          </a:xfrm>
        </p:spPr>
        <p:txBody>
          <a:bodyPr>
            <a:normAutofit/>
          </a:bodyPr>
          <a:lstStyle/>
          <a:p>
            <a:pPr algn="ctr"/>
            <a:r>
              <a:rPr lang="en-US" sz="4800" dirty="0"/>
              <a:t>Galatians 6 notes</a:t>
            </a:r>
            <a:endParaRPr lang="en-US" sz="3600" dirty="0"/>
          </a:p>
        </p:txBody>
      </p:sp>
      <p:sp>
        <p:nvSpPr>
          <p:cNvPr id="3" name="Content Placeholder 2">
            <a:extLst>
              <a:ext uri="{FF2B5EF4-FFF2-40B4-BE49-F238E27FC236}">
                <a16:creationId xmlns:a16="http://schemas.microsoft.com/office/drawing/2014/main" id="{4400B114-5435-5AA8-8CDF-D90439685832}"/>
              </a:ext>
            </a:extLst>
          </p:cNvPr>
          <p:cNvSpPr>
            <a:spLocks noGrp="1"/>
          </p:cNvSpPr>
          <p:nvPr>
            <p:ph idx="1"/>
          </p:nvPr>
        </p:nvSpPr>
        <p:spPr/>
        <p:txBody>
          <a:bodyPr>
            <a:noAutofit/>
          </a:bodyPr>
          <a:lstStyle/>
          <a:p>
            <a:pPr algn="l"/>
            <a:endParaRPr lang="en-US" b="0" i="0" dirty="0">
              <a:solidFill>
                <a:srgbClr val="000000"/>
              </a:solidFill>
              <a:effectLst/>
              <a:latin typeface="system-ui"/>
            </a:endParaRPr>
          </a:p>
          <a:p>
            <a:pPr algn="l"/>
            <a:endParaRPr lang="en-US" dirty="0">
              <a:solidFill>
                <a:srgbClr val="000000"/>
              </a:solidFill>
              <a:latin typeface="system-ui"/>
            </a:endParaRPr>
          </a:p>
          <a:p>
            <a:pPr algn="l"/>
            <a:endParaRPr lang="en-US" b="0" i="0" dirty="0">
              <a:solidFill>
                <a:srgbClr val="000000"/>
              </a:solidFill>
              <a:effectLst/>
              <a:latin typeface="system-ui"/>
            </a:endParaRPr>
          </a:p>
        </p:txBody>
      </p:sp>
      <p:pic>
        <p:nvPicPr>
          <p:cNvPr id="5" name="Picture 4" descr="Isolated twigs and flowers on a white surface">
            <a:extLst>
              <a:ext uri="{FF2B5EF4-FFF2-40B4-BE49-F238E27FC236}">
                <a16:creationId xmlns:a16="http://schemas.microsoft.com/office/drawing/2014/main" id="{B7582CBD-A957-3F4D-805F-332A40009E4E}"/>
              </a:ext>
            </a:extLst>
          </p:cNvPr>
          <p:cNvPicPr>
            <a:picLocks noChangeAspect="1"/>
          </p:cNvPicPr>
          <p:nvPr/>
        </p:nvPicPr>
        <p:blipFill>
          <a:blip r:embed="rId2"/>
          <a:srcRect l="23193" r="9705" b="1"/>
          <a:stretch/>
        </p:blipFill>
        <p:spPr>
          <a:xfrm>
            <a:off x="10345791" y="-60153"/>
            <a:ext cx="1417698" cy="1473617"/>
          </a:xfrm>
          <a:prstGeom prst="rect">
            <a:avLst/>
          </a:prstGeom>
        </p:spPr>
      </p:pic>
      <p:sp>
        <p:nvSpPr>
          <p:cNvPr id="4" name="TextBox 3">
            <a:extLst>
              <a:ext uri="{FF2B5EF4-FFF2-40B4-BE49-F238E27FC236}">
                <a16:creationId xmlns:a16="http://schemas.microsoft.com/office/drawing/2014/main" id="{52D1E9FF-AD06-22B8-F6F9-89324B3A44CB}"/>
              </a:ext>
            </a:extLst>
          </p:cNvPr>
          <p:cNvSpPr txBox="1"/>
          <p:nvPr/>
        </p:nvSpPr>
        <p:spPr>
          <a:xfrm>
            <a:off x="1281693" y="1437545"/>
            <a:ext cx="8911438" cy="5180905"/>
          </a:xfrm>
          <a:prstGeom prst="rect">
            <a:avLst/>
          </a:prstGeom>
          <a:noFill/>
        </p:spPr>
        <p:txBody>
          <a:bodyPr wrap="square" rtlCol="0">
            <a:spAutoFit/>
          </a:bodyPr>
          <a:lstStyle/>
          <a:p>
            <a:pPr algn="l">
              <a:spcBef>
                <a:spcPts val="1500"/>
              </a:spcBef>
              <a:spcAft>
                <a:spcPts val="750"/>
              </a:spcAft>
            </a:pPr>
            <a:r>
              <a:rPr lang="en-US" sz="3600" b="1" i="0" dirty="0">
                <a:solidFill>
                  <a:srgbClr val="000000"/>
                </a:solidFill>
                <a:effectLst/>
                <a:latin typeface="system-ui"/>
              </a:rPr>
              <a:t>Not Circumcision but the New Creation</a:t>
            </a:r>
          </a:p>
          <a:p>
            <a:pPr algn="l"/>
            <a:r>
              <a:rPr lang="en-US" sz="3600" b="1" i="0" baseline="30000" dirty="0">
                <a:solidFill>
                  <a:srgbClr val="000000"/>
                </a:solidFill>
                <a:effectLst/>
                <a:latin typeface="system-ui"/>
              </a:rPr>
              <a:t>11 </a:t>
            </a:r>
            <a:r>
              <a:rPr lang="en-US" sz="3600" b="0" i="0" dirty="0">
                <a:solidFill>
                  <a:srgbClr val="000000"/>
                </a:solidFill>
                <a:effectLst/>
                <a:latin typeface="system-ui"/>
              </a:rPr>
              <a:t>See what large letters I use as I write to you with my own hand!</a:t>
            </a:r>
            <a:endParaRPr lang="en-US" sz="3600" dirty="0">
              <a:solidFill>
                <a:srgbClr val="000000"/>
              </a:solidFill>
              <a:latin typeface="system-ui"/>
            </a:endParaRPr>
          </a:p>
          <a:p>
            <a:pPr algn="l"/>
            <a:r>
              <a:rPr lang="en-US" sz="3600" dirty="0">
                <a:solidFill>
                  <a:srgbClr val="0070C0"/>
                </a:solidFill>
                <a:latin typeface="system-ui"/>
              </a:rPr>
              <a:t>Paul writing large may be due to a physical affliction. He may have had poor eyesight from his Damascus encounter and could have damaged hands from </a:t>
            </a:r>
            <a:r>
              <a:rPr lang="en-US" sz="3600" dirty="0" err="1">
                <a:solidFill>
                  <a:srgbClr val="0070C0"/>
                </a:solidFill>
                <a:latin typeface="system-ui"/>
              </a:rPr>
              <a:t>stonings</a:t>
            </a:r>
            <a:r>
              <a:rPr lang="en-US" sz="3600" dirty="0">
                <a:solidFill>
                  <a:srgbClr val="0070C0"/>
                </a:solidFill>
                <a:latin typeface="system-ui"/>
              </a:rPr>
              <a:t> and beatings.  In any case he wanted to write this last section with a point of emphasis.</a:t>
            </a:r>
            <a:endParaRPr lang="en-US" sz="3600" b="0" i="0" dirty="0">
              <a:solidFill>
                <a:srgbClr val="000000"/>
              </a:solidFill>
              <a:effectLst/>
              <a:latin typeface="system-ui"/>
            </a:endParaRPr>
          </a:p>
        </p:txBody>
      </p:sp>
    </p:spTree>
    <p:extLst>
      <p:ext uri="{BB962C8B-B14F-4D97-AF65-F5344CB8AC3E}">
        <p14:creationId xmlns:p14="http://schemas.microsoft.com/office/powerpoint/2010/main" val="27837515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93793-6167-05BE-BB69-61E4279AFC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E6F56D-3198-2510-925F-0DE9D646B7D3}"/>
              </a:ext>
            </a:extLst>
          </p:cNvPr>
          <p:cNvSpPr>
            <a:spLocks noGrp="1"/>
          </p:cNvSpPr>
          <p:nvPr>
            <p:ph type="title"/>
          </p:nvPr>
        </p:nvSpPr>
        <p:spPr>
          <a:xfrm>
            <a:off x="838200" y="365126"/>
            <a:ext cx="10515600" cy="828244"/>
          </a:xfrm>
        </p:spPr>
        <p:txBody>
          <a:bodyPr>
            <a:normAutofit/>
          </a:bodyPr>
          <a:lstStyle/>
          <a:p>
            <a:pPr algn="ctr"/>
            <a:r>
              <a:rPr lang="en-US" sz="4800" dirty="0"/>
              <a:t>Galatians 6</a:t>
            </a:r>
            <a:endParaRPr lang="en-US" sz="3600" dirty="0"/>
          </a:p>
        </p:txBody>
      </p:sp>
      <p:sp>
        <p:nvSpPr>
          <p:cNvPr id="3" name="Content Placeholder 2">
            <a:extLst>
              <a:ext uri="{FF2B5EF4-FFF2-40B4-BE49-F238E27FC236}">
                <a16:creationId xmlns:a16="http://schemas.microsoft.com/office/drawing/2014/main" id="{109C70CB-43F8-139A-B37B-E11D80E5D2A5}"/>
              </a:ext>
            </a:extLst>
          </p:cNvPr>
          <p:cNvSpPr>
            <a:spLocks noGrp="1"/>
          </p:cNvSpPr>
          <p:nvPr>
            <p:ph idx="1"/>
          </p:nvPr>
        </p:nvSpPr>
        <p:spPr/>
        <p:txBody>
          <a:bodyPr>
            <a:noAutofit/>
          </a:bodyPr>
          <a:lstStyle/>
          <a:p>
            <a:pPr algn="l"/>
            <a:endParaRPr lang="en-US" b="0" i="0" dirty="0">
              <a:solidFill>
                <a:srgbClr val="000000"/>
              </a:solidFill>
              <a:effectLst/>
              <a:latin typeface="system-ui"/>
            </a:endParaRPr>
          </a:p>
          <a:p>
            <a:pPr algn="l"/>
            <a:endParaRPr lang="en-US" dirty="0">
              <a:solidFill>
                <a:srgbClr val="000000"/>
              </a:solidFill>
              <a:latin typeface="system-ui"/>
            </a:endParaRPr>
          </a:p>
          <a:p>
            <a:pPr algn="l"/>
            <a:endParaRPr lang="en-US" b="0" i="0" dirty="0">
              <a:solidFill>
                <a:srgbClr val="000000"/>
              </a:solidFill>
              <a:effectLst/>
              <a:latin typeface="system-ui"/>
            </a:endParaRPr>
          </a:p>
        </p:txBody>
      </p:sp>
      <p:pic>
        <p:nvPicPr>
          <p:cNvPr id="5" name="Picture 4" descr="Isolated twigs and flowers on a white surface">
            <a:extLst>
              <a:ext uri="{FF2B5EF4-FFF2-40B4-BE49-F238E27FC236}">
                <a16:creationId xmlns:a16="http://schemas.microsoft.com/office/drawing/2014/main" id="{BBA152CC-3236-47B0-A7A9-9B897BF503CF}"/>
              </a:ext>
            </a:extLst>
          </p:cNvPr>
          <p:cNvPicPr>
            <a:picLocks noChangeAspect="1"/>
          </p:cNvPicPr>
          <p:nvPr/>
        </p:nvPicPr>
        <p:blipFill>
          <a:blip r:embed="rId2"/>
          <a:srcRect l="23193" r="9705" b="1"/>
          <a:stretch/>
        </p:blipFill>
        <p:spPr>
          <a:xfrm>
            <a:off x="10345791" y="-60153"/>
            <a:ext cx="1417698" cy="1473617"/>
          </a:xfrm>
          <a:prstGeom prst="rect">
            <a:avLst/>
          </a:prstGeom>
        </p:spPr>
      </p:pic>
      <p:sp>
        <p:nvSpPr>
          <p:cNvPr id="4" name="TextBox 3">
            <a:extLst>
              <a:ext uri="{FF2B5EF4-FFF2-40B4-BE49-F238E27FC236}">
                <a16:creationId xmlns:a16="http://schemas.microsoft.com/office/drawing/2014/main" id="{12AC40D0-98D3-20FD-9924-85FE5F369633}"/>
              </a:ext>
            </a:extLst>
          </p:cNvPr>
          <p:cNvSpPr txBox="1"/>
          <p:nvPr/>
        </p:nvSpPr>
        <p:spPr>
          <a:xfrm>
            <a:off x="1434353" y="1838743"/>
            <a:ext cx="8911438" cy="5373266"/>
          </a:xfrm>
          <a:prstGeom prst="rect">
            <a:avLst/>
          </a:prstGeom>
          <a:noFill/>
        </p:spPr>
        <p:txBody>
          <a:bodyPr wrap="square" rtlCol="0">
            <a:spAutoFit/>
          </a:bodyPr>
          <a:lstStyle/>
          <a:p>
            <a:pPr>
              <a:spcBef>
                <a:spcPts val="1500"/>
              </a:spcBef>
              <a:spcAft>
                <a:spcPts val="750"/>
              </a:spcAft>
            </a:pPr>
            <a:r>
              <a:rPr lang="en-US" sz="3600" b="1" i="0" baseline="30000" dirty="0">
                <a:solidFill>
                  <a:srgbClr val="000000"/>
                </a:solidFill>
                <a:effectLst/>
                <a:latin typeface="system-ui"/>
              </a:rPr>
              <a:t>12 </a:t>
            </a:r>
            <a:r>
              <a:rPr lang="en-US" sz="3600" b="0" i="0" dirty="0">
                <a:solidFill>
                  <a:srgbClr val="000000"/>
                </a:solidFill>
                <a:effectLst/>
                <a:latin typeface="system-ui"/>
              </a:rPr>
              <a:t>Those who want to impress people by means of the flesh are trying to compel you to be circumcised. The only reason they do this is to avoid being persecuted for the cross of Christ.</a:t>
            </a:r>
            <a:r>
              <a:rPr lang="en-US" sz="3600" b="1" i="0" baseline="30000" dirty="0">
                <a:solidFill>
                  <a:srgbClr val="000000"/>
                </a:solidFill>
                <a:effectLst/>
                <a:latin typeface="system-ui"/>
              </a:rPr>
              <a:t> 13 </a:t>
            </a:r>
            <a:r>
              <a:rPr lang="en-US" sz="3600" b="0" i="0" dirty="0">
                <a:solidFill>
                  <a:srgbClr val="000000"/>
                </a:solidFill>
                <a:effectLst/>
                <a:latin typeface="system-ui"/>
              </a:rPr>
              <a:t>Not even those who are circumcised keep the law, yet they want you to be circumcised that they may boast about your circumcision in the flesh.</a:t>
            </a:r>
          </a:p>
          <a:p>
            <a:pPr algn="l">
              <a:spcBef>
                <a:spcPts val="1500"/>
              </a:spcBef>
              <a:spcAft>
                <a:spcPts val="750"/>
              </a:spcAft>
            </a:pPr>
            <a:endParaRPr lang="en-US" sz="3600" b="0" i="0" dirty="0">
              <a:solidFill>
                <a:srgbClr val="000000"/>
              </a:solidFill>
              <a:effectLst/>
              <a:latin typeface="system-ui"/>
            </a:endParaRPr>
          </a:p>
        </p:txBody>
      </p:sp>
    </p:spTree>
    <p:extLst>
      <p:ext uri="{BB962C8B-B14F-4D97-AF65-F5344CB8AC3E}">
        <p14:creationId xmlns:p14="http://schemas.microsoft.com/office/powerpoint/2010/main" val="38788212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DAE4D-93FC-FD5F-E4A8-105F2C3DB4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B4B1B7-B082-8452-288F-E63CE0266CF6}"/>
              </a:ext>
            </a:extLst>
          </p:cNvPr>
          <p:cNvSpPr>
            <a:spLocks noGrp="1"/>
          </p:cNvSpPr>
          <p:nvPr>
            <p:ph type="title"/>
          </p:nvPr>
        </p:nvSpPr>
        <p:spPr>
          <a:xfrm>
            <a:off x="838200" y="365126"/>
            <a:ext cx="10515600" cy="828244"/>
          </a:xfrm>
        </p:spPr>
        <p:txBody>
          <a:bodyPr>
            <a:normAutofit/>
          </a:bodyPr>
          <a:lstStyle/>
          <a:p>
            <a:pPr algn="ctr"/>
            <a:r>
              <a:rPr lang="en-US" sz="4800" dirty="0"/>
              <a:t>Galatians 6</a:t>
            </a:r>
            <a:endParaRPr lang="en-US" sz="3600" dirty="0"/>
          </a:p>
        </p:txBody>
      </p:sp>
      <p:sp>
        <p:nvSpPr>
          <p:cNvPr id="3" name="Content Placeholder 2">
            <a:extLst>
              <a:ext uri="{FF2B5EF4-FFF2-40B4-BE49-F238E27FC236}">
                <a16:creationId xmlns:a16="http://schemas.microsoft.com/office/drawing/2014/main" id="{96567041-AE92-0B2A-80F4-E6DF5B68C4AD}"/>
              </a:ext>
            </a:extLst>
          </p:cNvPr>
          <p:cNvSpPr>
            <a:spLocks noGrp="1"/>
          </p:cNvSpPr>
          <p:nvPr>
            <p:ph idx="1"/>
          </p:nvPr>
        </p:nvSpPr>
        <p:spPr/>
        <p:txBody>
          <a:bodyPr>
            <a:noAutofit/>
          </a:bodyPr>
          <a:lstStyle/>
          <a:p>
            <a:pPr algn="l"/>
            <a:endParaRPr lang="en-US" b="0" i="0" dirty="0">
              <a:solidFill>
                <a:srgbClr val="000000"/>
              </a:solidFill>
              <a:effectLst/>
              <a:latin typeface="system-ui"/>
            </a:endParaRPr>
          </a:p>
          <a:p>
            <a:pPr algn="l"/>
            <a:endParaRPr lang="en-US" dirty="0">
              <a:solidFill>
                <a:srgbClr val="000000"/>
              </a:solidFill>
              <a:latin typeface="system-ui"/>
            </a:endParaRPr>
          </a:p>
          <a:p>
            <a:pPr algn="l"/>
            <a:endParaRPr lang="en-US" b="0" i="0" dirty="0">
              <a:solidFill>
                <a:srgbClr val="000000"/>
              </a:solidFill>
              <a:effectLst/>
              <a:latin typeface="system-ui"/>
            </a:endParaRPr>
          </a:p>
        </p:txBody>
      </p:sp>
      <p:pic>
        <p:nvPicPr>
          <p:cNvPr id="5" name="Picture 4" descr="Isolated twigs and flowers on a white surface">
            <a:extLst>
              <a:ext uri="{FF2B5EF4-FFF2-40B4-BE49-F238E27FC236}">
                <a16:creationId xmlns:a16="http://schemas.microsoft.com/office/drawing/2014/main" id="{E709177C-BAE0-6549-A99D-4AD74B7040E5}"/>
              </a:ext>
            </a:extLst>
          </p:cNvPr>
          <p:cNvPicPr>
            <a:picLocks noChangeAspect="1"/>
          </p:cNvPicPr>
          <p:nvPr/>
        </p:nvPicPr>
        <p:blipFill>
          <a:blip r:embed="rId2"/>
          <a:srcRect l="23193" r="9705" b="1"/>
          <a:stretch/>
        </p:blipFill>
        <p:spPr>
          <a:xfrm>
            <a:off x="10345791" y="-60153"/>
            <a:ext cx="1417698" cy="1473617"/>
          </a:xfrm>
          <a:prstGeom prst="rect">
            <a:avLst/>
          </a:prstGeom>
        </p:spPr>
      </p:pic>
      <p:sp>
        <p:nvSpPr>
          <p:cNvPr id="4" name="TextBox 3">
            <a:extLst>
              <a:ext uri="{FF2B5EF4-FFF2-40B4-BE49-F238E27FC236}">
                <a16:creationId xmlns:a16="http://schemas.microsoft.com/office/drawing/2014/main" id="{20D1F619-400B-4A2B-E251-42E5A07AC2CD}"/>
              </a:ext>
            </a:extLst>
          </p:cNvPr>
          <p:cNvSpPr txBox="1"/>
          <p:nvPr/>
        </p:nvSpPr>
        <p:spPr>
          <a:xfrm>
            <a:off x="1344706" y="1320655"/>
            <a:ext cx="8911438" cy="6222216"/>
          </a:xfrm>
          <a:prstGeom prst="rect">
            <a:avLst/>
          </a:prstGeom>
          <a:noFill/>
        </p:spPr>
        <p:txBody>
          <a:bodyPr wrap="square" rtlCol="0">
            <a:spAutoFit/>
          </a:bodyPr>
          <a:lstStyle/>
          <a:p>
            <a:pPr>
              <a:spcBef>
                <a:spcPts val="1500"/>
              </a:spcBef>
              <a:spcAft>
                <a:spcPts val="750"/>
              </a:spcAft>
            </a:pPr>
            <a:r>
              <a:rPr lang="en-US" sz="3600" b="1" i="0" baseline="30000" dirty="0">
                <a:solidFill>
                  <a:srgbClr val="000000"/>
                </a:solidFill>
                <a:effectLst/>
                <a:latin typeface="system-ui"/>
              </a:rPr>
              <a:t>12 </a:t>
            </a:r>
            <a:r>
              <a:rPr lang="en-US" sz="3600" b="0" i="0" dirty="0">
                <a:solidFill>
                  <a:srgbClr val="000000"/>
                </a:solidFill>
                <a:effectLst/>
                <a:latin typeface="system-ui"/>
              </a:rPr>
              <a:t>Those who want to impress people by means of the flesh are trying to compel you to be circumcised. The only reason they do this is to avoid being persecuted for the cross of Christ.</a:t>
            </a:r>
            <a:r>
              <a:rPr lang="en-US" sz="3600" b="1" i="0" baseline="30000" dirty="0">
                <a:solidFill>
                  <a:srgbClr val="000000"/>
                </a:solidFill>
                <a:effectLst/>
                <a:latin typeface="system-ui"/>
              </a:rPr>
              <a:t> 13 </a:t>
            </a:r>
            <a:r>
              <a:rPr lang="en-US" sz="3600" b="0" i="0" dirty="0">
                <a:solidFill>
                  <a:srgbClr val="000000"/>
                </a:solidFill>
                <a:effectLst/>
                <a:latin typeface="system-ui"/>
              </a:rPr>
              <a:t>Not even those who are circumcised keep the law, yet they want you to be circumcised that they may boast about your circumcision in the flesh.</a:t>
            </a:r>
          </a:p>
          <a:p>
            <a:pPr>
              <a:spcBef>
                <a:spcPts val="1500"/>
              </a:spcBef>
              <a:spcAft>
                <a:spcPts val="750"/>
              </a:spcAft>
            </a:pPr>
            <a:r>
              <a:rPr lang="en-US" sz="3600" dirty="0">
                <a:solidFill>
                  <a:srgbClr val="000000"/>
                </a:solidFill>
                <a:latin typeface="system-ui"/>
              </a:rPr>
              <a:t>How effective is he Law for he Judaizers?</a:t>
            </a:r>
            <a:endParaRPr lang="en-US" sz="3600" b="0" i="0" dirty="0">
              <a:solidFill>
                <a:srgbClr val="000000"/>
              </a:solidFill>
              <a:effectLst/>
              <a:latin typeface="system-ui"/>
            </a:endParaRPr>
          </a:p>
          <a:p>
            <a:pPr algn="l">
              <a:spcBef>
                <a:spcPts val="1500"/>
              </a:spcBef>
              <a:spcAft>
                <a:spcPts val="750"/>
              </a:spcAft>
            </a:pPr>
            <a:endParaRPr lang="en-US" sz="3600" b="0" i="0" dirty="0">
              <a:solidFill>
                <a:srgbClr val="000000"/>
              </a:solidFill>
              <a:effectLst/>
              <a:latin typeface="system-ui"/>
            </a:endParaRPr>
          </a:p>
        </p:txBody>
      </p:sp>
    </p:spTree>
    <p:extLst>
      <p:ext uri="{BB962C8B-B14F-4D97-AF65-F5344CB8AC3E}">
        <p14:creationId xmlns:p14="http://schemas.microsoft.com/office/powerpoint/2010/main" val="31418674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D9AFC-F825-D325-E950-C3C108D91D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2A7F2B-AD20-1EA0-45C5-CDBB223B2F63}"/>
              </a:ext>
            </a:extLst>
          </p:cNvPr>
          <p:cNvSpPr>
            <a:spLocks noGrp="1"/>
          </p:cNvSpPr>
          <p:nvPr>
            <p:ph type="title"/>
          </p:nvPr>
        </p:nvSpPr>
        <p:spPr>
          <a:xfrm>
            <a:off x="838200" y="365126"/>
            <a:ext cx="10515600" cy="828244"/>
          </a:xfrm>
        </p:spPr>
        <p:txBody>
          <a:bodyPr>
            <a:normAutofit/>
          </a:bodyPr>
          <a:lstStyle/>
          <a:p>
            <a:pPr algn="ctr"/>
            <a:r>
              <a:rPr lang="en-US" sz="4800" dirty="0"/>
              <a:t>Galatians 6</a:t>
            </a:r>
            <a:endParaRPr lang="en-US" sz="3600" dirty="0"/>
          </a:p>
        </p:txBody>
      </p:sp>
      <p:sp>
        <p:nvSpPr>
          <p:cNvPr id="3" name="Content Placeholder 2">
            <a:extLst>
              <a:ext uri="{FF2B5EF4-FFF2-40B4-BE49-F238E27FC236}">
                <a16:creationId xmlns:a16="http://schemas.microsoft.com/office/drawing/2014/main" id="{6C97C413-C137-F33C-65B3-F48B126BCABD}"/>
              </a:ext>
            </a:extLst>
          </p:cNvPr>
          <p:cNvSpPr>
            <a:spLocks noGrp="1"/>
          </p:cNvSpPr>
          <p:nvPr>
            <p:ph idx="1"/>
          </p:nvPr>
        </p:nvSpPr>
        <p:spPr/>
        <p:txBody>
          <a:bodyPr>
            <a:noAutofit/>
          </a:bodyPr>
          <a:lstStyle/>
          <a:p>
            <a:pPr algn="l"/>
            <a:endParaRPr lang="en-US" b="0" i="0" dirty="0">
              <a:solidFill>
                <a:srgbClr val="000000"/>
              </a:solidFill>
              <a:effectLst/>
              <a:latin typeface="system-ui"/>
            </a:endParaRPr>
          </a:p>
          <a:p>
            <a:pPr algn="l"/>
            <a:endParaRPr lang="en-US" dirty="0">
              <a:solidFill>
                <a:srgbClr val="000000"/>
              </a:solidFill>
              <a:latin typeface="system-ui"/>
            </a:endParaRPr>
          </a:p>
          <a:p>
            <a:pPr algn="l"/>
            <a:endParaRPr lang="en-US" b="0" i="0" dirty="0">
              <a:solidFill>
                <a:srgbClr val="000000"/>
              </a:solidFill>
              <a:effectLst/>
              <a:latin typeface="system-ui"/>
            </a:endParaRPr>
          </a:p>
        </p:txBody>
      </p:sp>
      <p:pic>
        <p:nvPicPr>
          <p:cNvPr id="5" name="Picture 4" descr="Isolated twigs and flowers on a white surface">
            <a:extLst>
              <a:ext uri="{FF2B5EF4-FFF2-40B4-BE49-F238E27FC236}">
                <a16:creationId xmlns:a16="http://schemas.microsoft.com/office/drawing/2014/main" id="{E554D0DA-08CF-BA05-8B90-6E89D6EB2B3B}"/>
              </a:ext>
            </a:extLst>
          </p:cNvPr>
          <p:cNvPicPr>
            <a:picLocks noChangeAspect="1"/>
          </p:cNvPicPr>
          <p:nvPr/>
        </p:nvPicPr>
        <p:blipFill>
          <a:blip r:embed="rId2"/>
          <a:srcRect l="23193" r="9705" b="1"/>
          <a:stretch/>
        </p:blipFill>
        <p:spPr>
          <a:xfrm>
            <a:off x="10345791" y="-60153"/>
            <a:ext cx="1417698" cy="1473617"/>
          </a:xfrm>
          <a:prstGeom prst="rect">
            <a:avLst/>
          </a:prstGeom>
        </p:spPr>
      </p:pic>
      <p:sp>
        <p:nvSpPr>
          <p:cNvPr id="4" name="TextBox 3">
            <a:extLst>
              <a:ext uri="{FF2B5EF4-FFF2-40B4-BE49-F238E27FC236}">
                <a16:creationId xmlns:a16="http://schemas.microsoft.com/office/drawing/2014/main" id="{627B3880-F4CF-4589-0B38-B87B47388D42}"/>
              </a:ext>
            </a:extLst>
          </p:cNvPr>
          <p:cNvSpPr txBox="1"/>
          <p:nvPr/>
        </p:nvSpPr>
        <p:spPr>
          <a:xfrm>
            <a:off x="1434353" y="1838743"/>
            <a:ext cx="8911438" cy="2308324"/>
          </a:xfrm>
          <a:prstGeom prst="rect">
            <a:avLst/>
          </a:prstGeom>
          <a:noFill/>
        </p:spPr>
        <p:txBody>
          <a:bodyPr wrap="square" rtlCol="0">
            <a:spAutoFit/>
          </a:bodyPr>
          <a:lstStyle/>
          <a:p>
            <a:pPr algn="l">
              <a:spcBef>
                <a:spcPts val="1500"/>
              </a:spcBef>
              <a:spcAft>
                <a:spcPts val="750"/>
              </a:spcAft>
            </a:pPr>
            <a:r>
              <a:rPr lang="en-US" sz="3600" b="1" i="0" baseline="30000" dirty="0">
                <a:solidFill>
                  <a:srgbClr val="000000"/>
                </a:solidFill>
                <a:effectLst/>
                <a:latin typeface="system-ui"/>
              </a:rPr>
              <a:t>15 </a:t>
            </a:r>
            <a:r>
              <a:rPr lang="en-US" sz="3600" b="0" i="0" dirty="0">
                <a:solidFill>
                  <a:srgbClr val="000000"/>
                </a:solidFill>
                <a:effectLst/>
                <a:latin typeface="system-ui"/>
              </a:rPr>
              <a:t>Neither circumcision nor uncircumcision means anything; what counts is the new creation. </a:t>
            </a:r>
            <a:r>
              <a:rPr lang="en-US" sz="3600" b="1" i="0" baseline="30000" dirty="0">
                <a:solidFill>
                  <a:srgbClr val="000000"/>
                </a:solidFill>
                <a:effectLst/>
                <a:latin typeface="system-ui"/>
              </a:rPr>
              <a:t>16 </a:t>
            </a:r>
            <a:r>
              <a:rPr lang="en-US" sz="3600" b="0" i="0" dirty="0">
                <a:solidFill>
                  <a:srgbClr val="000000"/>
                </a:solidFill>
                <a:effectLst/>
                <a:latin typeface="system-ui"/>
              </a:rPr>
              <a:t>Peace and mercy to all who follow this rule—to the </a:t>
            </a:r>
            <a:r>
              <a:rPr lang="en-US" sz="3600" b="0" i="0" dirty="0">
                <a:solidFill>
                  <a:srgbClr val="7030A0"/>
                </a:solidFill>
                <a:effectLst/>
                <a:latin typeface="system-ui"/>
              </a:rPr>
              <a:t>Israel</a:t>
            </a:r>
            <a:r>
              <a:rPr lang="en-US" sz="3600" b="0" i="0" dirty="0">
                <a:solidFill>
                  <a:srgbClr val="000000"/>
                </a:solidFill>
                <a:effectLst/>
                <a:latin typeface="system-ui"/>
              </a:rPr>
              <a:t> of God.</a:t>
            </a:r>
          </a:p>
        </p:txBody>
      </p:sp>
    </p:spTree>
    <p:extLst>
      <p:ext uri="{BB962C8B-B14F-4D97-AF65-F5344CB8AC3E}">
        <p14:creationId xmlns:p14="http://schemas.microsoft.com/office/powerpoint/2010/main" val="34267775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E8D0F-4FDD-7E3A-9405-94AF5424E3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98945A-303A-3084-5E79-34959860DB80}"/>
              </a:ext>
            </a:extLst>
          </p:cNvPr>
          <p:cNvSpPr>
            <a:spLocks noGrp="1"/>
          </p:cNvSpPr>
          <p:nvPr>
            <p:ph type="title"/>
          </p:nvPr>
        </p:nvSpPr>
        <p:spPr>
          <a:xfrm>
            <a:off x="838200" y="365126"/>
            <a:ext cx="10515600" cy="828244"/>
          </a:xfrm>
        </p:spPr>
        <p:txBody>
          <a:bodyPr>
            <a:normAutofit/>
          </a:bodyPr>
          <a:lstStyle/>
          <a:p>
            <a:pPr algn="ctr"/>
            <a:r>
              <a:rPr lang="en-US" sz="4800" dirty="0"/>
              <a:t>Galatians 6</a:t>
            </a:r>
            <a:endParaRPr lang="en-US" sz="3600" dirty="0"/>
          </a:p>
        </p:txBody>
      </p:sp>
      <p:sp>
        <p:nvSpPr>
          <p:cNvPr id="3" name="Content Placeholder 2">
            <a:extLst>
              <a:ext uri="{FF2B5EF4-FFF2-40B4-BE49-F238E27FC236}">
                <a16:creationId xmlns:a16="http://schemas.microsoft.com/office/drawing/2014/main" id="{B4333414-DEE7-F452-69D6-5D32D2AAD219}"/>
              </a:ext>
            </a:extLst>
          </p:cNvPr>
          <p:cNvSpPr>
            <a:spLocks noGrp="1"/>
          </p:cNvSpPr>
          <p:nvPr>
            <p:ph idx="1"/>
          </p:nvPr>
        </p:nvSpPr>
        <p:spPr/>
        <p:txBody>
          <a:bodyPr>
            <a:noAutofit/>
          </a:bodyPr>
          <a:lstStyle/>
          <a:p>
            <a:pPr algn="l"/>
            <a:endParaRPr lang="en-US" b="0" i="0" dirty="0">
              <a:solidFill>
                <a:srgbClr val="000000"/>
              </a:solidFill>
              <a:effectLst/>
              <a:latin typeface="system-ui"/>
            </a:endParaRPr>
          </a:p>
          <a:p>
            <a:pPr algn="l"/>
            <a:endParaRPr lang="en-US" dirty="0">
              <a:solidFill>
                <a:srgbClr val="000000"/>
              </a:solidFill>
              <a:latin typeface="system-ui"/>
            </a:endParaRPr>
          </a:p>
          <a:p>
            <a:pPr algn="l"/>
            <a:endParaRPr lang="en-US" b="0" i="0" dirty="0">
              <a:solidFill>
                <a:srgbClr val="000000"/>
              </a:solidFill>
              <a:effectLst/>
              <a:latin typeface="system-ui"/>
            </a:endParaRPr>
          </a:p>
        </p:txBody>
      </p:sp>
      <p:pic>
        <p:nvPicPr>
          <p:cNvPr id="5" name="Picture 4" descr="Isolated twigs and flowers on a white surface">
            <a:extLst>
              <a:ext uri="{FF2B5EF4-FFF2-40B4-BE49-F238E27FC236}">
                <a16:creationId xmlns:a16="http://schemas.microsoft.com/office/drawing/2014/main" id="{01E737AF-2DB4-AA54-C04A-F2948D6D9F01}"/>
              </a:ext>
            </a:extLst>
          </p:cNvPr>
          <p:cNvPicPr>
            <a:picLocks noChangeAspect="1"/>
          </p:cNvPicPr>
          <p:nvPr/>
        </p:nvPicPr>
        <p:blipFill>
          <a:blip r:embed="rId2"/>
          <a:srcRect l="23193" r="9705" b="1"/>
          <a:stretch/>
        </p:blipFill>
        <p:spPr>
          <a:xfrm>
            <a:off x="10345791" y="-60153"/>
            <a:ext cx="1417698" cy="1473617"/>
          </a:xfrm>
          <a:prstGeom prst="rect">
            <a:avLst/>
          </a:prstGeom>
        </p:spPr>
      </p:pic>
      <p:sp>
        <p:nvSpPr>
          <p:cNvPr id="4" name="TextBox 3">
            <a:extLst>
              <a:ext uri="{FF2B5EF4-FFF2-40B4-BE49-F238E27FC236}">
                <a16:creationId xmlns:a16="http://schemas.microsoft.com/office/drawing/2014/main" id="{0FCEF966-4C15-C1D0-DEFD-6F06B672CDCD}"/>
              </a:ext>
            </a:extLst>
          </p:cNvPr>
          <p:cNvSpPr txBox="1"/>
          <p:nvPr/>
        </p:nvSpPr>
        <p:spPr>
          <a:xfrm>
            <a:off x="1434353" y="1838743"/>
            <a:ext cx="8911438" cy="2308324"/>
          </a:xfrm>
          <a:prstGeom prst="rect">
            <a:avLst/>
          </a:prstGeom>
          <a:noFill/>
        </p:spPr>
        <p:txBody>
          <a:bodyPr wrap="square" rtlCol="0">
            <a:spAutoFit/>
          </a:bodyPr>
          <a:lstStyle/>
          <a:p>
            <a:pPr algn="l">
              <a:spcBef>
                <a:spcPts val="1500"/>
              </a:spcBef>
              <a:spcAft>
                <a:spcPts val="750"/>
              </a:spcAft>
            </a:pPr>
            <a:r>
              <a:rPr lang="en-US" sz="3600" b="1" i="0" baseline="30000" dirty="0">
                <a:solidFill>
                  <a:srgbClr val="000000"/>
                </a:solidFill>
                <a:effectLst/>
                <a:latin typeface="system-ui"/>
              </a:rPr>
              <a:t>15 </a:t>
            </a:r>
            <a:r>
              <a:rPr lang="en-US" sz="3600" b="0" i="0" dirty="0">
                <a:solidFill>
                  <a:srgbClr val="000000"/>
                </a:solidFill>
                <a:effectLst/>
                <a:latin typeface="system-ui"/>
              </a:rPr>
              <a:t>Neither circumcision nor uncircumcision means anything; what counts is the new creation. </a:t>
            </a:r>
            <a:r>
              <a:rPr lang="en-US" sz="3600" b="1" i="0" baseline="30000" dirty="0">
                <a:solidFill>
                  <a:srgbClr val="000000"/>
                </a:solidFill>
                <a:effectLst/>
                <a:latin typeface="system-ui"/>
              </a:rPr>
              <a:t>16 </a:t>
            </a:r>
            <a:r>
              <a:rPr lang="en-US" sz="3600" b="0" i="0" dirty="0">
                <a:solidFill>
                  <a:srgbClr val="000000"/>
                </a:solidFill>
                <a:effectLst/>
                <a:latin typeface="system-ui"/>
              </a:rPr>
              <a:t>Peace and mercy to all who follow this rule—to the </a:t>
            </a:r>
            <a:r>
              <a:rPr lang="en-US" sz="3600" b="0" i="0" dirty="0">
                <a:effectLst/>
                <a:latin typeface="system-ui"/>
              </a:rPr>
              <a:t>Israel</a:t>
            </a:r>
            <a:r>
              <a:rPr lang="en-US" sz="3600" b="0" i="0" dirty="0">
                <a:solidFill>
                  <a:srgbClr val="000000"/>
                </a:solidFill>
                <a:effectLst/>
                <a:latin typeface="system-ui"/>
              </a:rPr>
              <a:t> of God.</a:t>
            </a:r>
          </a:p>
        </p:txBody>
      </p:sp>
      <p:sp>
        <p:nvSpPr>
          <p:cNvPr id="6" name="TextBox 5">
            <a:extLst>
              <a:ext uri="{FF2B5EF4-FFF2-40B4-BE49-F238E27FC236}">
                <a16:creationId xmlns:a16="http://schemas.microsoft.com/office/drawing/2014/main" id="{F0DF059F-3D75-B081-3735-1401FE2D6FB1}"/>
              </a:ext>
            </a:extLst>
          </p:cNvPr>
          <p:cNvSpPr txBox="1"/>
          <p:nvPr/>
        </p:nvSpPr>
        <p:spPr>
          <a:xfrm>
            <a:off x="1739153" y="5109882"/>
            <a:ext cx="5516767" cy="923330"/>
          </a:xfrm>
          <a:prstGeom prst="rect">
            <a:avLst/>
          </a:prstGeom>
          <a:noFill/>
        </p:spPr>
        <p:txBody>
          <a:bodyPr wrap="none" rtlCol="0">
            <a:spAutoFit/>
          </a:bodyPr>
          <a:lstStyle/>
          <a:p>
            <a:r>
              <a:rPr lang="en-US" sz="5400" b="1" dirty="0"/>
              <a:t>How is it we are a new creation?</a:t>
            </a:r>
          </a:p>
        </p:txBody>
      </p:sp>
    </p:spTree>
    <p:extLst>
      <p:ext uri="{BB962C8B-B14F-4D97-AF65-F5344CB8AC3E}">
        <p14:creationId xmlns:p14="http://schemas.microsoft.com/office/powerpoint/2010/main" val="1869056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D2D1C-9979-A5C6-2794-AE4CCA7E06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086404-3334-E51A-FA19-5349E888C761}"/>
              </a:ext>
            </a:extLst>
          </p:cNvPr>
          <p:cNvSpPr>
            <a:spLocks noGrp="1"/>
          </p:cNvSpPr>
          <p:nvPr>
            <p:ph type="title"/>
          </p:nvPr>
        </p:nvSpPr>
        <p:spPr>
          <a:xfrm>
            <a:off x="838200" y="365126"/>
            <a:ext cx="10515600" cy="828244"/>
          </a:xfrm>
        </p:spPr>
        <p:txBody>
          <a:bodyPr/>
          <a:lstStyle/>
          <a:p>
            <a:pPr algn="ctr"/>
            <a:r>
              <a:rPr lang="en-US" sz="4800" dirty="0"/>
              <a:t>Galatians Review</a:t>
            </a:r>
            <a:endParaRPr lang="en-US" dirty="0"/>
          </a:p>
        </p:txBody>
      </p:sp>
      <p:sp>
        <p:nvSpPr>
          <p:cNvPr id="3" name="Content Placeholder 2">
            <a:extLst>
              <a:ext uri="{FF2B5EF4-FFF2-40B4-BE49-F238E27FC236}">
                <a16:creationId xmlns:a16="http://schemas.microsoft.com/office/drawing/2014/main" id="{E9C77B0C-0F49-93E4-2895-C295C02D9FED}"/>
              </a:ext>
            </a:extLst>
          </p:cNvPr>
          <p:cNvSpPr>
            <a:spLocks noGrp="1"/>
          </p:cNvSpPr>
          <p:nvPr>
            <p:ph idx="1"/>
          </p:nvPr>
        </p:nvSpPr>
        <p:spPr>
          <a:xfrm>
            <a:off x="838199" y="2438400"/>
            <a:ext cx="10925289" cy="3742944"/>
          </a:xfrm>
        </p:spPr>
        <p:txBody>
          <a:bodyPr>
            <a:noAutofit/>
          </a:bodyPr>
          <a:lstStyle/>
          <a:p>
            <a:pPr marL="0" indent="0" algn="ctr">
              <a:buNone/>
            </a:pPr>
            <a:r>
              <a:rPr lang="en-US" sz="4000" dirty="0">
                <a:solidFill>
                  <a:srgbClr val="000000"/>
                </a:solidFill>
                <a:latin typeface="system-ui"/>
              </a:rPr>
              <a:t>From where did the </a:t>
            </a:r>
            <a:r>
              <a:rPr lang="en-US" sz="4000" b="0" i="0" dirty="0">
                <a:solidFill>
                  <a:srgbClr val="000000"/>
                </a:solidFill>
                <a:effectLst/>
                <a:latin typeface="system-ui"/>
              </a:rPr>
              <a:t>Galatians Originate?</a:t>
            </a:r>
          </a:p>
        </p:txBody>
      </p:sp>
      <p:pic>
        <p:nvPicPr>
          <p:cNvPr id="5" name="Picture 4" descr="Isolated twigs and flowers on a white surface">
            <a:extLst>
              <a:ext uri="{FF2B5EF4-FFF2-40B4-BE49-F238E27FC236}">
                <a16:creationId xmlns:a16="http://schemas.microsoft.com/office/drawing/2014/main" id="{976431F8-C503-A7A2-ED90-6C34A48CAC0F}"/>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33350255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27BD2-2A89-9788-75B9-9F7583098C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36E301-DBE5-C135-5739-629BBD68E537}"/>
              </a:ext>
            </a:extLst>
          </p:cNvPr>
          <p:cNvSpPr>
            <a:spLocks noGrp="1"/>
          </p:cNvSpPr>
          <p:nvPr>
            <p:ph type="title"/>
          </p:nvPr>
        </p:nvSpPr>
        <p:spPr>
          <a:xfrm>
            <a:off x="838200" y="365126"/>
            <a:ext cx="10515600" cy="828244"/>
          </a:xfrm>
        </p:spPr>
        <p:txBody>
          <a:bodyPr>
            <a:normAutofit/>
          </a:bodyPr>
          <a:lstStyle/>
          <a:p>
            <a:pPr algn="ctr"/>
            <a:r>
              <a:rPr lang="en-US" sz="4800" dirty="0"/>
              <a:t>Galatians 6</a:t>
            </a:r>
            <a:endParaRPr lang="en-US" sz="3600" dirty="0"/>
          </a:p>
        </p:txBody>
      </p:sp>
      <p:sp>
        <p:nvSpPr>
          <p:cNvPr id="3" name="Content Placeholder 2">
            <a:extLst>
              <a:ext uri="{FF2B5EF4-FFF2-40B4-BE49-F238E27FC236}">
                <a16:creationId xmlns:a16="http://schemas.microsoft.com/office/drawing/2014/main" id="{737F0E46-B799-5901-A058-7702376A9355}"/>
              </a:ext>
            </a:extLst>
          </p:cNvPr>
          <p:cNvSpPr>
            <a:spLocks noGrp="1"/>
          </p:cNvSpPr>
          <p:nvPr>
            <p:ph idx="1"/>
          </p:nvPr>
        </p:nvSpPr>
        <p:spPr/>
        <p:txBody>
          <a:bodyPr>
            <a:noAutofit/>
          </a:bodyPr>
          <a:lstStyle/>
          <a:p>
            <a:pPr algn="l"/>
            <a:endParaRPr lang="en-US" b="0" i="0" dirty="0">
              <a:solidFill>
                <a:srgbClr val="000000"/>
              </a:solidFill>
              <a:effectLst/>
              <a:latin typeface="system-ui"/>
            </a:endParaRPr>
          </a:p>
          <a:p>
            <a:pPr algn="l"/>
            <a:endParaRPr lang="en-US" dirty="0">
              <a:solidFill>
                <a:srgbClr val="000000"/>
              </a:solidFill>
              <a:latin typeface="system-ui"/>
            </a:endParaRPr>
          </a:p>
          <a:p>
            <a:pPr algn="l"/>
            <a:endParaRPr lang="en-US" b="0" i="0" dirty="0">
              <a:solidFill>
                <a:srgbClr val="000000"/>
              </a:solidFill>
              <a:effectLst/>
              <a:latin typeface="system-ui"/>
            </a:endParaRPr>
          </a:p>
        </p:txBody>
      </p:sp>
      <p:pic>
        <p:nvPicPr>
          <p:cNvPr id="5" name="Picture 4" descr="Isolated twigs and flowers on a white surface">
            <a:extLst>
              <a:ext uri="{FF2B5EF4-FFF2-40B4-BE49-F238E27FC236}">
                <a16:creationId xmlns:a16="http://schemas.microsoft.com/office/drawing/2014/main" id="{DEF11DA2-D983-A7E7-9122-95AC7C6C3FA4}"/>
              </a:ext>
            </a:extLst>
          </p:cNvPr>
          <p:cNvPicPr>
            <a:picLocks noChangeAspect="1"/>
          </p:cNvPicPr>
          <p:nvPr/>
        </p:nvPicPr>
        <p:blipFill>
          <a:blip r:embed="rId2"/>
          <a:srcRect l="23193" r="9705" b="1"/>
          <a:stretch/>
        </p:blipFill>
        <p:spPr>
          <a:xfrm>
            <a:off x="10345791" y="-60153"/>
            <a:ext cx="1417698" cy="1473617"/>
          </a:xfrm>
          <a:prstGeom prst="rect">
            <a:avLst/>
          </a:prstGeom>
        </p:spPr>
      </p:pic>
      <p:sp>
        <p:nvSpPr>
          <p:cNvPr id="4" name="TextBox 3">
            <a:extLst>
              <a:ext uri="{FF2B5EF4-FFF2-40B4-BE49-F238E27FC236}">
                <a16:creationId xmlns:a16="http://schemas.microsoft.com/office/drawing/2014/main" id="{86B1FF02-7C2B-2F05-01D5-F56632C05454}"/>
              </a:ext>
            </a:extLst>
          </p:cNvPr>
          <p:cNvSpPr txBox="1"/>
          <p:nvPr/>
        </p:nvSpPr>
        <p:spPr>
          <a:xfrm>
            <a:off x="1434353" y="1838743"/>
            <a:ext cx="8911438" cy="2308324"/>
          </a:xfrm>
          <a:prstGeom prst="rect">
            <a:avLst/>
          </a:prstGeom>
          <a:noFill/>
        </p:spPr>
        <p:txBody>
          <a:bodyPr wrap="square" rtlCol="0">
            <a:spAutoFit/>
          </a:bodyPr>
          <a:lstStyle/>
          <a:p>
            <a:pPr algn="l">
              <a:spcBef>
                <a:spcPts val="1500"/>
              </a:spcBef>
              <a:spcAft>
                <a:spcPts val="750"/>
              </a:spcAft>
            </a:pPr>
            <a:r>
              <a:rPr lang="en-US" sz="3600" b="1" i="0" baseline="30000" dirty="0">
                <a:solidFill>
                  <a:srgbClr val="000000"/>
                </a:solidFill>
                <a:effectLst/>
                <a:latin typeface="system-ui"/>
              </a:rPr>
              <a:t>15 </a:t>
            </a:r>
            <a:r>
              <a:rPr lang="en-US" sz="3600" b="0" i="0" dirty="0">
                <a:solidFill>
                  <a:srgbClr val="000000"/>
                </a:solidFill>
                <a:effectLst/>
                <a:latin typeface="system-ui"/>
              </a:rPr>
              <a:t>Neither circumcision nor uncircumcision means anything; what counts is the new creation. </a:t>
            </a:r>
            <a:r>
              <a:rPr lang="en-US" sz="3600" b="1" i="0" baseline="30000" dirty="0">
                <a:solidFill>
                  <a:srgbClr val="000000"/>
                </a:solidFill>
                <a:effectLst/>
                <a:latin typeface="system-ui"/>
              </a:rPr>
              <a:t>16 </a:t>
            </a:r>
            <a:r>
              <a:rPr lang="en-US" sz="3600" b="0" i="0" dirty="0">
                <a:solidFill>
                  <a:srgbClr val="000000"/>
                </a:solidFill>
                <a:effectLst/>
                <a:latin typeface="system-ui"/>
              </a:rPr>
              <a:t>Peace and mercy to all who follow this rule—to the </a:t>
            </a:r>
            <a:r>
              <a:rPr lang="en-US" sz="3600" b="0" i="0" dirty="0">
                <a:effectLst/>
                <a:latin typeface="system-ui"/>
              </a:rPr>
              <a:t>Israel</a:t>
            </a:r>
            <a:r>
              <a:rPr lang="en-US" sz="3600" b="0" i="0" dirty="0">
                <a:solidFill>
                  <a:srgbClr val="000000"/>
                </a:solidFill>
                <a:effectLst/>
                <a:latin typeface="system-ui"/>
              </a:rPr>
              <a:t> of God.</a:t>
            </a:r>
          </a:p>
        </p:txBody>
      </p:sp>
      <p:sp>
        <p:nvSpPr>
          <p:cNvPr id="6" name="TextBox 5">
            <a:extLst>
              <a:ext uri="{FF2B5EF4-FFF2-40B4-BE49-F238E27FC236}">
                <a16:creationId xmlns:a16="http://schemas.microsoft.com/office/drawing/2014/main" id="{DEE02595-059F-756B-B318-806A8D699FAB}"/>
              </a:ext>
            </a:extLst>
          </p:cNvPr>
          <p:cNvSpPr txBox="1"/>
          <p:nvPr/>
        </p:nvSpPr>
        <p:spPr>
          <a:xfrm>
            <a:off x="2796989" y="4274352"/>
            <a:ext cx="5516767" cy="923330"/>
          </a:xfrm>
          <a:prstGeom prst="rect">
            <a:avLst/>
          </a:prstGeom>
          <a:noFill/>
        </p:spPr>
        <p:txBody>
          <a:bodyPr wrap="none" rtlCol="0">
            <a:spAutoFit/>
          </a:bodyPr>
          <a:lstStyle/>
          <a:p>
            <a:r>
              <a:rPr lang="en-US" sz="5400" b="1" dirty="0"/>
              <a:t>How is it we are a new creation?</a:t>
            </a:r>
          </a:p>
        </p:txBody>
      </p:sp>
      <p:sp>
        <p:nvSpPr>
          <p:cNvPr id="7" name="TextBox 6">
            <a:extLst>
              <a:ext uri="{FF2B5EF4-FFF2-40B4-BE49-F238E27FC236}">
                <a16:creationId xmlns:a16="http://schemas.microsoft.com/office/drawing/2014/main" id="{9474E8F3-1C5B-3653-0AA8-D927C28AC88D}"/>
              </a:ext>
            </a:extLst>
          </p:cNvPr>
          <p:cNvSpPr txBox="1"/>
          <p:nvPr/>
        </p:nvSpPr>
        <p:spPr>
          <a:xfrm>
            <a:off x="3334871" y="5660322"/>
            <a:ext cx="6096000" cy="707886"/>
          </a:xfrm>
          <a:prstGeom prst="rect">
            <a:avLst/>
          </a:prstGeom>
          <a:noFill/>
        </p:spPr>
        <p:txBody>
          <a:bodyPr wrap="square">
            <a:spAutoFit/>
          </a:bodyPr>
          <a:lstStyle/>
          <a:p>
            <a:r>
              <a:rPr lang="en-US" sz="4000" b="1" kern="100" dirty="0">
                <a:effectLst/>
                <a:latin typeface="Aptos" panose="020B0004020202020204" pitchFamily="34" charset="0"/>
                <a:ea typeface="Aptos" panose="020B0004020202020204" pitchFamily="34" charset="0"/>
                <a:cs typeface="Times New Roman" panose="02020603050405020304" pitchFamily="18" charset="0"/>
              </a:rPr>
              <a:t>It</a:t>
            </a:r>
            <a:r>
              <a:rPr lang="en-US" sz="4000" b="1" kern="100" dirty="0">
                <a:ea typeface="Aptos" panose="020B0004020202020204" pitchFamily="34" charset="0"/>
                <a:cs typeface="Times New Roman" panose="02020603050405020304" pitchFamily="18" charset="0"/>
              </a:rPr>
              <a:t>’</a:t>
            </a:r>
            <a:r>
              <a:rPr lang="en-US" sz="4000" b="1" kern="100" dirty="0">
                <a:effectLst/>
                <a:latin typeface="Aptos" panose="020B0004020202020204" pitchFamily="34" charset="0"/>
                <a:ea typeface="Aptos" panose="020B0004020202020204" pitchFamily="34" charset="0"/>
                <a:cs typeface="Times New Roman" panose="02020603050405020304" pitchFamily="18" charset="0"/>
              </a:rPr>
              <a:t>s Faith not the Law.</a:t>
            </a:r>
            <a:endParaRPr lang="en-US" sz="4000" b="1" dirty="0"/>
          </a:p>
        </p:txBody>
      </p:sp>
    </p:spTree>
    <p:extLst>
      <p:ext uri="{BB962C8B-B14F-4D97-AF65-F5344CB8AC3E}">
        <p14:creationId xmlns:p14="http://schemas.microsoft.com/office/powerpoint/2010/main" val="38932126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68DAD-B968-881A-855D-80B36CA02C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304B3A-05C8-831C-B878-7837142431B6}"/>
              </a:ext>
            </a:extLst>
          </p:cNvPr>
          <p:cNvSpPr>
            <a:spLocks noGrp="1"/>
          </p:cNvSpPr>
          <p:nvPr>
            <p:ph type="title"/>
          </p:nvPr>
        </p:nvSpPr>
        <p:spPr>
          <a:xfrm>
            <a:off x="838200" y="365126"/>
            <a:ext cx="10515600" cy="828244"/>
          </a:xfrm>
        </p:spPr>
        <p:txBody>
          <a:bodyPr/>
          <a:lstStyle/>
          <a:p>
            <a:pPr algn="ctr"/>
            <a:r>
              <a:rPr lang="en-US" sz="4800" dirty="0"/>
              <a:t>Galatians Review</a:t>
            </a:r>
            <a:endParaRPr lang="en-US" dirty="0"/>
          </a:p>
        </p:txBody>
      </p:sp>
      <p:sp>
        <p:nvSpPr>
          <p:cNvPr id="3" name="Content Placeholder 2">
            <a:extLst>
              <a:ext uri="{FF2B5EF4-FFF2-40B4-BE49-F238E27FC236}">
                <a16:creationId xmlns:a16="http://schemas.microsoft.com/office/drawing/2014/main" id="{074D973A-AFD9-60A9-C841-8245D0E5830B}"/>
              </a:ext>
            </a:extLst>
          </p:cNvPr>
          <p:cNvSpPr>
            <a:spLocks noGrp="1"/>
          </p:cNvSpPr>
          <p:nvPr>
            <p:ph idx="1"/>
          </p:nvPr>
        </p:nvSpPr>
        <p:spPr>
          <a:xfrm>
            <a:off x="0" y="1618649"/>
            <a:ext cx="12209928" cy="3742944"/>
          </a:xfrm>
        </p:spPr>
        <p:txBody>
          <a:bodyPr>
            <a:noAutofit/>
          </a:bodyPr>
          <a:lstStyle/>
          <a:p>
            <a:pPr marL="0" marR="0" lvl="0" indent="0">
              <a:lnSpc>
                <a:spcPct val="107000"/>
              </a:lnSpc>
              <a:spcAft>
                <a:spcPts val="800"/>
              </a:spcAft>
              <a:buNone/>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What key concept summary is in the sermon to Pisidian Antioch?</a:t>
            </a:r>
          </a:p>
          <a:p>
            <a:pPr marL="0" marR="0" lvl="0" indent="0">
              <a:lnSpc>
                <a:spcPct val="107000"/>
              </a:lnSpc>
              <a:spcAft>
                <a:spcPts val="800"/>
              </a:spcAft>
              <a:buNone/>
            </a:pPr>
            <a:r>
              <a:rPr lang="en-US" b="1" i="0" baseline="30000" dirty="0">
                <a:solidFill>
                  <a:srgbClr val="000000"/>
                </a:solidFill>
                <a:effectLst/>
              </a:rPr>
              <a:t>38 </a:t>
            </a:r>
            <a:r>
              <a:rPr lang="en-US" b="0" i="0" dirty="0">
                <a:solidFill>
                  <a:srgbClr val="000000"/>
                </a:solidFill>
                <a:effectLst/>
              </a:rPr>
              <a:t>Therefore let it be known to you, </a:t>
            </a:r>
            <a:r>
              <a:rPr lang="en-US" b="0" i="0" dirty="0">
                <a:solidFill>
                  <a:srgbClr val="0070C0"/>
                </a:solidFill>
                <a:effectLst/>
              </a:rPr>
              <a:t>brethren</a:t>
            </a:r>
            <a:r>
              <a:rPr lang="en-US" b="0" i="0" dirty="0">
                <a:solidFill>
                  <a:srgbClr val="000000"/>
                </a:solidFill>
                <a:effectLst/>
              </a:rPr>
              <a:t>, that through this </a:t>
            </a:r>
            <a:r>
              <a:rPr lang="en-US" b="0" i="0" dirty="0">
                <a:solidFill>
                  <a:srgbClr val="7030A0"/>
                </a:solidFill>
                <a:effectLst/>
              </a:rPr>
              <a:t>Man</a:t>
            </a:r>
            <a:r>
              <a:rPr lang="en-US" b="0" i="0" dirty="0">
                <a:solidFill>
                  <a:srgbClr val="000000"/>
                </a:solidFill>
                <a:effectLst/>
              </a:rPr>
              <a:t> is preached to you the forgiveness of sins; </a:t>
            </a:r>
            <a:r>
              <a:rPr lang="en-US" b="1" i="0" baseline="30000" dirty="0">
                <a:solidFill>
                  <a:srgbClr val="000000"/>
                </a:solidFill>
                <a:effectLst/>
              </a:rPr>
              <a:t>39 </a:t>
            </a:r>
            <a:r>
              <a:rPr lang="en-US" b="0" i="0" dirty="0">
                <a:solidFill>
                  <a:srgbClr val="000000"/>
                </a:solidFill>
                <a:effectLst/>
              </a:rPr>
              <a:t>and by Him everyone who believes is justified from all things from which you could not be justified by the law of Moses. </a:t>
            </a:r>
            <a:r>
              <a:rPr lang="en-US" dirty="0">
                <a:solidFill>
                  <a:srgbClr val="000000"/>
                </a:solidFill>
              </a:rPr>
              <a:t>(NKJV)</a:t>
            </a:r>
            <a:endParaRPr lang="en-US" kern="100" dirty="0">
              <a:effectLst/>
              <a:ea typeface="Aptos" panose="020B0004020202020204" pitchFamily="34" charset="0"/>
              <a:cs typeface="Times New Roman" panose="02020603050405020304" pitchFamily="18" charset="0"/>
            </a:endParaRPr>
          </a:p>
          <a:p>
            <a:pPr marL="0" marR="0" lvl="0" indent="0">
              <a:lnSpc>
                <a:spcPct val="107000"/>
              </a:lnSpc>
              <a:spcAft>
                <a:spcPts val="800"/>
              </a:spcAft>
              <a:buNone/>
            </a:pP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Isolated twigs and flowers on a white surface">
            <a:extLst>
              <a:ext uri="{FF2B5EF4-FFF2-40B4-BE49-F238E27FC236}">
                <a16:creationId xmlns:a16="http://schemas.microsoft.com/office/drawing/2014/main" id="{215CDA60-E090-352F-2743-0620B842D834}"/>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2440786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73386-8724-ABDE-574A-7164D987A9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A9A097-CC37-161C-A494-F5862744F21C}"/>
              </a:ext>
            </a:extLst>
          </p:cNvPr>
          <p:cNvSpPr>
            <a:spLocks noGrp="1"/>
          </p:cNvSpPr>
          <p:nvPr>
            <p:ph type="title"/>
          </p:nvPr>
        </p:nvSpPr>
        <p:spPr>
          <a:xfrm>
            <a:off x="838200" y="365126"/>
            <a:ext cx="10515600" cy="828244"/>
          </a:xfrm>
        </p:spPr>
        <p:txBody>
          <a:bodyPr/>
          <a:lstStyle/>
          <a:p>
            <a:pPr algn="ctr"/>
            <a:r>
              <a:rPr lang="en-US" sz="4800" dirty="0"/>
              <a:t>Galatians Review</a:t>
            </a:r>
            <a:endParaRPr lang="en-US" dirty="0"/>
          </a:p>
        </p:txBody>
      </p:sp>
      <p:sp>
        <p:nvSpPr>
          <p:cNvPr id="3" name="Content Placeholder 2">
            <a:extLst>
              <a:ext uri="{FF2B5EF4-FFF2-40B4-BE49-F238E27FC236}">
                <a16:creationId xmlns:a16="http://schemas.microsoft.com/office/drawing/2014/main" id="{8228A601-ECF2-FA49-92C9-9A0F1DEC89ED}"/>
              </a:ext>
            </a:extLst>
          </p:cNvPr>
          <p:cNvSpPr>
            <a:spLocks noGrp="1"/>
          </p:cNvSpPr>
          <p:nvPr>
            <p:ph idx="1"/>
          </p:nvPr>
        </p:nvSpPr>
        <p:spPr>
          <a:xfrm>
            <a:off x="0" y="1618649"/>
            <a:ext cx="12209928" cy="3742944"/>
          </a:xfrm>
        </p:spPr>
        <p:txBody>
          <a:bodyPr>
            <a:noAutofit/>
          </a:bodyPr>
          <a:lstStyle/>
          <a:p>
            <a:pPr marL="0" marR="0" lvl="0" indent="0">
              <a:lnSpc>
                <a:spcPct val="107000"/>
              </a:lnSpc>
              <a:spcAft>
                <a:spcPts val="800"/>
              </a:spcAft>
              <a:buNone/>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What key concept summary is in the sermon to Pisidian Antioch?</a:t>
            </a:r>
          </a:p>
          <a:p>
            <a:pPr marL="0" marR="0" lvl="0" indent="0">
              <a:lnSpc>
                <a:spcPct val="107000"/>
              </a:lnSpc>
              <a:spcAft>
                <a:spcPts val="800"/>
              </a:spcAft>
              <a:buNone/>
            </a:pPr>
            <a:r>
              <a:rPr lang="en-US" b="1" i="0" baseline="30000" dirty="0">
                <a:solidFill>
                  <a:srgbClr val="000000"/>
                </a:solidFill>
                <a:effectLst/>
                <a:latin typeface="system-ui"/>
              </a:rPr>
              <a:t>38 </a:t>
            </a:r>
            <a:r>
              <a:rPr lang="en-US" b="0" i="0" dirty="0">
                <a:solidFill>
                  <a:srgbClr val="000000"/>
                </a:solidFill>
                <a:effectLst/>
                <a:latin typeface="system-ui"/>
              </a:rPr>
              <a:t>“Therefore, my </a:t>
            </a:r>
            <a:r>
              <a:rPr lang="en-US" b="0" i="0" dirty="0">
                <a:solidFill>
                  <a:srgbClr val="0070C0"/>
                </a:solidFill>
                <a:effectLst/>
                <a:latin typeface="system-ui"/>
              </a:rPr>
              <a:t>friends</a:t>
            </a:r>
            <a:r>
              <a:rPr lang="en-US" b="0" i="0" dirty="0">
                <a:solidFill>
                  <a:srgbClr val="000000"/>
                </a:solidFill>
                <a:effectLst/>
                <a:latin typeface="system-ui"/>
              </a:rPr>
              <a:t>, I want you to know that through </a:t>
            </a:r>
            <a:r>
              <a:rPr lang="en-US" b="0" i="0" dirty="0">
                <a:solidFill>
                  <a:srgbClr val="7030A0"/>
                </a:solidFill>
                <a:effectLst/>
                <a:latin typeface="system-ui"/>
              </a:rPr>
              <a:t>Jesus</a:t>
            </a:r>
            <a:r>
              <a:rPr lang="en-US" b="0" i="0" dirty="0">
                <a:solidFill>
                  <a:srgbClr val="000000"/>
                </a:solidFill>
                <a:effectLst/>
                <a:latin typeface="system-ui"/>
              </a:rPr>
              <a:t> the forgiveness of sins is proclaimed to you. </a:t>
            </a:r>
            <a:r>
              <a:rPr lang="en-US" b="1" i="0" baseline="30000" dirty="0">
                <a:solidFill>
                  <a:srgbClr val="000000"/>
                </a:solidFill>
                <a:effectLst/>
                <a:latin typeface="system-ui"/>
              </a:rPr>
              <a:t>39 </a:t>
            </a:r>
            <a:r>
              <a:rPr lang="en-US" b="0" i="0" dirty="0">
                <a:solidFill>
                  <a:srgbClr val="000000"/>
                </a:solidFill>
                <a:effectLst/>
                <a:latin typeface="system-ui"/>
              </a:rPr>
              <a:t>Through him everyone who believes is set free from every sin, a justification you were not able to obtain under the law of Moses.</a:t>
            </a:r>
            <a:r>
              <a:rPr lang="en-US" dirty="0">
                <a:solidFill>
                  <a:srgbClr val="000000"/>
                </a:solidFill>
              </a:rPr>
              <a:t>(NIV)</a:t>
            </a:r>
            <a:endParaRPr lang="en-US" kern="100" dirty="0">
              <a:effectLst/>
              <a:ea typeface="Aptos" panose="020B0004020202020204" pitchFamily="34" charset="0"/>
              <a:cs typeface="Times New Roman" panose="02020603050405020304" pitchFamily="18" charset="0"/>
            </a:endParaRPr>
          </a:p>
          <a:p>
            <a:pPr marL="0" marR="0" lvl="0" indent="0">
              <a:lnSpc>
                <a:spcPct val="107000"/>
              </a:lnSpc>
              <a:spcAft>
                <a:spcPts val="800"/>
              </a:spcAft>
              <a:buNone/>
            </a:pP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Isolated twigs and flowers on a white surface">
            <a:extLst>
              <a:ext uri="{FF2B5EF4-FFF2-40B4-BE49-F238E27FC236}">
                <a16:creationId xmlns:a16="http://schemas.microsoft.com/office/drawing/2014/main" id="{FA4B4071-D2B5-FCED-0020-98D076893305}"/>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39202557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6EF10-D5EA-5D41-5B1A-D23A87ED46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1F8244-3BD8-C4E6-9353-9FBD0CA60D42}"/>
              </a:ext>
            </a:extLst>
          </p:cNvPr>
          <p:cNvSpPr>
            <a:spLocks noGrp="1"/>
          </p:cNvSpPr>
          <p:nvPr>
            <p:ph type="title"/>
          </p:nvPr>
        </p:nvSpPr>
        <p:spPr>
          <a:xfrm>
            <a:off x="838200" y="365126"/>
            <a:ext cx="10515600" cy="828244"/>
          </a:xfrm>
        </p:spPr>
        <p:txBody>
          <a:bodyPr/>
          <a:lstStyle/>
          <a:p>
            <a:pPr algn="ctr"/>
            <a:r>
              <a:rPr lang="en-US" sz="4800" dirty="0"/>
              <a:t>Acts 13:38 </a:t>
            </a:r>
            <a:endParaRPr lang="en-US" dirty="0"/>
          </a:p>
        </p:txBody>
      </p:sp>
      <p:sp>
        <p:nvSpPr>
          <p:cNvPr id="3" name="Content Placeholder 2">
            <a:extLst>
              <a:ext uri="{FF2B5EF4-FFF2-40B4-BE49-F238E27FC236}">
                <a16:creationId xmlns:a16="http://schemas.microsoft.com/office/drawing/2014/main" id="{9AA1A8C8-1FBF-E4F6-41B1-E0700B0DB8E7}"/>
              </a:ext>
            </a:extLst>
          </p:cNvPr>
          <p:cNvSpPr>
            <a:spLocks noGrp="1"/>
          </p:cNvSpPr>
          <p:nvPr>
            <p:ph idx="1"/>
          </p:nvPr>
        </p:nvSpPr>
        <p:spPr>
          <a:xfrm>
            <a:off x="0" y="983158"/>
            <a:ext cx="12209928" cy="3742944"/>
          </a:xfrm>
        </p:spPr>
        <p:txBody>
          <a:bodyPr>
            <a:noAutofit/>
          </a:bodyPr>
          <a:lstStyle/>
          <a:p>
            <a:pPr marL="0" marR="0" lvl="0" indent="0">
              <a:lnSpc>
                <a:spcPct val="107000"/>
              </a:lnSpc>
              <a:spcAft>
                <a:spcPts val="800"/>
              </a:spcAft>
              <a:buNone/>
            </a:pPr>
            <a:r>
              <a:rPr lang="en-US" sz="4000" b="0" i="0" dirty="0">
                <a:solidFill>
                  <a:srgbClr val="0A0A0A"/>
                </a:solidFill>
                <a:effectLst/>
                <a:latin typeface="blbGentium"/>
              </a:rPr>
              <a:t>Textus Receptus (Latin for Received Text)</a:t>
            </a:r>
            <a:br>
              <a:rPr lang="en-US" sz="4000" b="0" i="0" dirty="0">
                <a:solidFill>
                  <a:srgbClr val="0A0A0A"/>
                </a:solidFill>
                <a:effectLst/>
                <a:latin typeface="blbGentium"/>
              </a:rPr>
            </a:br>
            <a:r>
              <a:rPr lang="el-GR" sz="4000" b="0" i="0" dirty="0">
                <a:solidFill>
                  <a:srgbClr val="0A0A0A"/>
                </a:solidFill>
                <a:effectLst/>
                <a:latin typeface="blbGentium"/>
              </a:rPr>
              <a:t>13:38  γνωστὸν οὖν ἔστω ὑμῖν ἄνδρες ἀδελφοί ὅτι διὰ τούτου ὑμῖν ἄφεσις ἁμαρτιῶν καταγγέλλεται</a:t>
            </a:r>
            <a:r>
              <a:rPr lang="en-US" sz="4000" dirty="0">
                <a:solidFill>
                  <a:srgbClr val="000000"/>
                </a:solidFill>
              </a:rPr>
              <a:t>)</a:t>
            </a:r>
            <a:br>
              <a:rPr lang="en-US" sz="4000" dirty="0">
                <a:solidFill>
                  <a:srgbClr val="000000"/>
                </a:solidFill>
              </a:rPr>
            </a:br>
            <a:r>
              <a:rPr lang="en-US" sz="4000" dirty="0">
                <a:solidFill>
                  <a:srgbClr val="000000"/>
                </a:solidFill>
              </a:rPr>
              <a:t>Morphological GNT (MGNT)</a:t>
            </a:r>
            <a:br>
              <a:rPr lang="en-US" sz="4000" dirty="0">
                <a:solidFill>
                  <a:srgbClr val="000000"/>
                </a:solidFill>
              </a:rPr>
            </a:br>
            <a:r>
              <a:rPr lang="el-GR" sz="4000" b="0" i="0" dirty="0">
                <a:solidFill>
                  <a:srgbClr val="0A0A0A"/>
                </a:solidFill>
                <a:effectLst/>
                <a:latin typeface="blbGentium"/>
              </a:rPr>
              <a:t>13:38  γνωστὸν οὖν ἔστω ὑμῖν ἄνδρες ἀδελφοί ὅτι διὰ τούτου ὑμῖν ἄφεσις ἁμαρτιῶν καταγγέλλεται</a:t>
            </a:r>
            <a:br>
              <a:rPr lang="en-US" sz="4000" b="0" i="0" dirty="0">
                <a:solidFill>
                  <a:srgbClr val="0A0A0A"/>
                </a:solidFill>
                <a:effectLst/>
                <a:latin typeface="blbGentium"/>
              </a:rPr>
            </a:br>
            <a:r>
              <a:rPr lang="en-US" sz="4000" b="0" i="0" dirty="0">
                <a:solidFill>
                  <a:srgbClr val="0A0A0A"/>
                </a:solidFill>
                <a:effectLst/>
                <a:latin typeface="blbGentium"/>
              </a:rPr>
              <a:t>NA28</a:t>
            </a:r>
            <a:br>
              <a:rPr lang="en-US" sz="4000" b="0" i="0" dirty="0">
                <a:solidFill>
                  <a:srgbClr val="0A0A0A"/>
                </a:solidFill>
                <a:effectLst/>
                <a:latin typeface="blbGentium"/>
              </a:rPr>
            </a:br>
            <a:r>
              <a:rPr lang="en-US" sz="4000" b="0" i="0" dirty="0">
                <a:solidFill>
                  <a:srgbClr val="0A0A0A"/>
                </a:solidFill>
                <a:effectLst/>
                <a:latin typeface="blbGentium"/>
              </a:rPr>
              <a:t>1</a:t>
            </a:r>
            <a:r>
              <a:rPr lang="el-GR" sz="4000" b="0" i="0" dirty="0">
                <a:solidFill>
                  <a:srgbClr val="0A0A0A"/>
                </a:solidFill>
                <a:effectLst/>
                <a:latin typeface="blbGentium"/>
              </a:rPr>
              <a:t>3:38  </a:t>
            </a:r>
            <a:r>
              <a:rPr lang="el-GR" sz="4000" b="0" i="0" dirty="0">
                <a:effectLst/>
                <a:latin typeface="SBL Greek"/>
              </a:rPr>
              <a:t>γνωστὸν οὖν ἔστω ὑμῖν, ἄνδρες ἀδελφοί, ὅτι διὰ τούτου ὑμῖν ἄφεσις ἁμαρτιῶν καταγγέλλεται</a:t>
            </a:r>
            <a:endParaRPr lang="en-US" sz="40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07000"/>
              </a:lnSpc>
              <a:spcAft>
                <a:spcPts val="800"/>
              </a:spcAft>
              <a:buNone/>
            </a:pP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792255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DC736-5B7D-2C4A-F197-1E31C4857E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743843-8CB4-2D67-C8C3-4E7C80D1A31A}"/>
              </a:ext>
            </a:extLst>
          </p:cNvPr>
          <p:cNvSpPr>
            <a:spLocks noGrp="1"/>
          </p:cNvSpPr>
          <p:nvPr>
            <p:ph type="title"/>
          </p:nvPr>
        </p:nvSpPr>
        <p:spPr>
          <a:xfrm>
            <a:off x="838200" y="365126"/>
            <a:ext cx="10515600" cy="828244"/>
          </a:xfrm>
        </p:spPr>
        <p:txBody>
          <a:bodyPr/>
          <a:lstStyle/>
          <a:p>
            <a:pPr algn="ctr"/>
            <a:r>
              <a:rPr lang="en-US" sz="4800" dirty="0"/>
              <a:t>Acts 13:38 </a:t>
            </a:r>
            <a:endParaRPr lang="en-US" dirty="0"/>
          </a:p>
        </p:txBody>
      </p:sp>
      <p:sp>
        <p:nvSpPr>
          <p:cNvPr id="3" name="Content Placeholder 2">
            <a:extLst>
              <a:ext uri="{FF2B5EF4-FFF2-40B4-BE49-F238E27FC236}">
                <a16:creationId xmlns:a16="http://schemas.microsoft.com/office/drawing/2014/main" id="{9F1E2668-C451-13D6-2199-A6D983F88B7A}"/>
              </a:ext>
            </a:extLst>
          </p:cNvPr>
          <p:cNvSpPr>
            <a:spLocks noGrp="1"/>
          </p:cNvSpPr>
          <p:nvPr>
            <p:ph idx="1"/>
          </p:nvPr>
        </p:nvSpPr>
        <p:spPr>
          <a:xfrm>
            <a:off x="0" y="1413464"/>
            <a:ext cx="12209928" cy="3742944"/>
          </a:xfrm>
        </p:spPr>
        <p:txBody>
          <a:bodyPr>
            <a:noAutofit/>
          </a:bodyPr>
          <a:lstStyle/>
          <a:p>
            <a:pPr marL="0" marR="0" lvl="0" indent="0">
              <a:lnSpc>
                <a:spcPct val="107000"/>
              </a:lnSpc>
              <a:spcAft>
                <a:spcPts val="800"/>
              </a:spcAft>
              <a:buNone/>
            </a:pPr>
            <a:br>
              <a:rPr lang="en-US" sz="4000" b="0" i="0" dirty="0">
                <a:solidFill>
                  <a:srgbClr val="0A0A0A"/>
                </a:solidFill>
                <a:effectLst/>
                <a:latin typeface="blbGentium"/>
              </a:rPr>
            </a:b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Isolated twigs and flowers on a white surface">
            <a:extLst>
              <a:ext uri="{FF2B5EF4-FFF2-40B4-BE49-F238E27FC236}">
                <a16:creationId xmlns:a16="http://schemas.microsoft.com/office/drawing/2014/main" id="{430198E5-18D0-24CE-B4D4-730237D10F42}"/>
              </a:ext>
            </a:extLst>
          </p:cNvPr>
          <p:cNvPicPr>
            <a:picLocks noChangeAspect="1"/>
          </p:cNvPicPr>
          <p:nvPr/>
        </p:nvPicPr>
        <p:blipFill>
          <a:blip r:embed="rId2"/>
          <a:srcRect l="23193" r="9705" b="1"/>
          <a:stretch/>
        </p:blipFill>
        <p:spPr>
          <a:xfrm>
            <a:off x="10345791" y="-60153"/>
            <a:ext cx="1417698" cy="1473617"/>
          </a:xfrm>
          <a:prstGeom prst="rect">
            <a:avLst/>
          </a:prstGeom>
        </p:spPr>
      </p:pic>
      <p:pic>
        <p:nvPicPr>
          <p:cNvPr id="6" name="Picture 5">
            <a:extLst>
              <a:ext uri="{FF2B5EF4-FFF2-40B4-BE49-F238E27FC236}">
                <a16:creationId xmlns:a16="http://schemas.microsoft.com/office/drawing/2014/main" id="{D774F70E-5773-1B45-12D6-07FE03087130}"/>
              </a:ext>
            </a:extLst>
          </p:cNvPr>
          <p:cNvPicPr>
            <a:picLocks noChangeAspect="1"/>
          </p:cNvPicPr>
          <p:nvPr/>
        </p:nvPicPr>
        <p:blipFill>
          <a:blip r:embed="rId3"/>
          <a:stretch>
            <a:fillRect/>
          </a:stretch>
        </p:blipFill>
        <p:spPr>
          <a:xfrm>
            <a:off x="0" y="2009609"/>
            <a:ext cx="12209928" cy="3742944"/>
          </a:xfrm>
          <a:prstGeom prst="rect">
            <a:avLst/>
          </a:prstGeom>
        </p:spPr>
      </p:pic>
      <p:pic>
        <p:nvPicPr>
          <p:cNvPr id="8" name="Picture 7">
            <a:extLst>
              <a:ext uri="{FF2B5EF4-FFF2-40B4-BE49-F238E27FC236}">
                <a16:creationId xmlns:a16="http://schemas.microsoft.com/office/drawing/2014/main" id="{F0E05044-3B85-643F-1306-000EF8340E99}"/>
              </a:ext>
            </a:extLst>
          </p:cNvPr>
          <p:cNvPicPr>
            <a:picLocks noChangeAspect="1"/>
          </p:cNvPicPr>
          <p:nvPr/>
        </p:nvPicPr>
        <p:blipFill>
          <a:blip r:embed="rId4"/>
          <a:stretch>
            <a:fillRect/>
          </a:stretch>
        </p:blipFill>
        <p:spPr>
          <a:xfrm>
            <a:off x="2958627" y="1322601"/>
            <a:ext cx="6940725" cy="757981"/>
          </a:xfrm>
          <a:prstGeom prst="rect">
            <a:avLst/>
          </a:prstGeom>
        </p:spPr>
      </p:pic>
    </p:spTree>
    <p:extLst>
      <p:ext uri="{BB962C8B-B14F-4D97-AF65-F5344CB8AC3E}">
        <p14:creationId xmlns:p14="http://schemas.microsoft.com/office/powerpoint/2010/main" val="7948718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344E5-99DB-8EAC-028F-7EC1AEB32E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56D062-F033-8EB1-4E90-75DBA1407A22}"/>
              </a:ext>
            </a:extLst>
          </p:cNvPr>
          <p:cNvSpPr>
            <a:spLocks noGrp="1"/>
          </p:cNvSpPr>
          <p:nvPr>
            <p:ph type="title"/>
          </p:nvPr>
        </p:nvSpPr>
        <p:spPr>
          <a:xfrm>
            <a:off x="838200" y="365126"/>
            <a:ext cx="10515600" cy="828244"/>
          </a:xfrm>
        </p:spPr>
        <p:txBody>
          <a:bodyPr/>
          <a:lstStyle/>
          <a:p>
            <a:pPr algn="ctr"/>
            <a:r>
              <a:rPr lang="en-US" sz="4800" dirty="0"/>
              <a:t>Acts 13:38 </a:t>
            </a:r>
            <a:endParaRPr lang="en-US" dirty="0"/>
          </a:p>
        </p:txBody>
      </p:sp>
      <p:sp>
        <p:nvSpPr>
          <p:cNvPr id="3" name="Content Placeholder 2">
            <a:extLst>
              <a:ext uri="{FF2B5EF4-FFF2-40B4-BE49-F238E27FC236}">
                <a16:creationId xmlns:a16="http://schemas.microsoft.com/office/drawing/2014/main" id="{F3903705-7F65-37F6-67A9-EBE897F2090A}"/>
              </a:ext>
            </a:extLst>
          </p:cNvPr>
          <p:cNvSpPr>
            <a:spLocks noGrp="1"/>
          </p:cNvSpPr>
          <p:nvPr>
            <p:ph idx="1"/>
          </p:nvPr>
        </p:nvSpPr>
        <p:spPr>
          <a:xfrm>
            <a:off x="0" y="1413464"/>
            <a:ext cx="12209928" cy="3742944"/>
          </a:xfrm>
        </p:spPr>
        <p:txBody>
          <a:bodyPr>
            <a:noAutofit/>
          </a:bodyPr>
          <a:lstStyle/>
          <a:p>
            <a:pPr marL="0" marR="0" lvl="0" indent="0">
              <a:lnSpc>
                <a:spcPct val="107000"/>
              </a:lnSpc>
              <a:spcAft>
                <a:spcPts val="800"/>
              </a:spcAft>
              <a:buNone/>
            </a:pPr>
            <a:br>
              <a:rPr lang="en-US" sz="4000" b="0" i="0" dirty="0">
                <a:solidFill>
                  <a:srgbClr val="0A0A0A"/>
                </a:solidFill>
                <a:effectLst/>
                <a:latin typeface="blbGentium"/>
              </a:rPr>
            </a:b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Isolated twigs and flowers on a white surface">
            <a:extLst>
              <a:ext uri="{FF2B5EF4-FFF2-40B4-BE49-F238E27FC236}">
                <a16:creationId xmlns:a16="http://schemas.microsoft.com/office/drawing/2014/main" id="{F9B4B0D3-6EF2-2934-9845-66DFD605938B}"/>
              </a:ext>
            </a:extLst>
          </p:cNvPr>
          <p:cNvPicPr>
            <a:picLocks noChangeAspect="1"/>
          </p:cNvPicPr>
          <p:nvPr/>
        </p:nvPicPr>
        <p:blipFill>
          <a:blip r:embed="rId2"/>
          <a:srcRect l="23193" r="9705" b="1"/>
          <a:stretch/>
        </p:blipFill>
        <p:spPr>
          <a:xfrm>
            <a:off x="10345791" y="-60153"/>
            <a:ext cx="1417698" cy="1473617"/>
          </a:xfrm>
          <a:prstGeom prst="rect">
            <a:avLst/>
          </a:prstGeom>
        </p:spPr>
      </p:pic>
      <p:pic>
        <p:nvPicPr>
          <p:cNvPr id="8" name="Picture 7">
            <a:extLst>
              <a:ext uri="{FF2B5EF4-FFF2-40B4-BE49-F238E27FC236}">
                <a16:creationId xmlns:a16="http://schemas.microsoft.com/office/drawing/2014/main" id="{347EAB3E-FF04-1EBC-8457-00018B52B1C8}"/>
              </a:ext>
            </a:extLst>
          </p:cNvPr>
          <p:cNvPicPr>
            <a:picLocks noChangeAspect="1"/>
          </p:cNvPicPr>
          <p:nvPr/>
        </p:nvPicPr>
        <p:blipFill>
          <a:blip r:embed="rId3"/>
          <a:stretch>
            <a:fillRect/>
          </a:stretch>
        </p:blipFill>
        <p:spPr>
          <a:xfrm>
            <a:off x="2958627" y="1322601"/>
            <a:ext cx="6940725" cy="757981"/>
          </a:xfrm>
          <a:prstGeom prst="rect">
            <a:avLst/>
          </a:prstGeom>
        </p:spPr>
      </p:pic>
      <p:pic>
        <p:nvPicPr>
          <p:cNvPr id="7" name="Picture 6">
            <a:extLst>
              <a:ext uri="{FF2B5EF4-FFF2-40B4-BE49-F238E27FC236}">
                <a16:creationId xmlns:a16="http://schemas.microsoft.com/office/drawing/2014/main" id="{D98F1885-FBDD-F8B0-2BE0-0F041BD2A93D}"/>
              </a:ext>
            </a:extLst>
          </p:cNvPr>
          <p:cNvPicPr>
            <a:picLocks noChangeAspect="1"/>
          </p:cNvPicPr>
          <p:nvPr/>
        </p:nvPicPr>
        <p:blipFill>
          <a:blip r:embed="rId4"/>
          <a:stretch>
            <a:fillRect/>
          </a:stretch>
        </p:blipFill>
        <p:spPr>
          <a:xfrm>
            <a:off x="2305050" y="2271550"/>
            <a:ext cx="5689636" cy="3995900"/>
          </a:xfrm>
          <a:prstGeom prst="rect">
            <a:avLst/>
          </a:prstGeom>
        </p:spPr>
      </p:pic>
    </p:spTree>
    <p:extLst>
      <p:ext uri="{BB962C8B-B14F-4D97-AF65-F5344CB8AC3E}">
        <p14:creationId xmlns:p14="http://schemas.microsoft.com/office/powerpoint/2010/main" val="39222483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2F4E7-129B-3696-8C7D-4F00C8E0C8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95ADC0-6AF0-8D22-AC51-7E889933712B}"/>
              </a:ext>
            </a:extLst>
          </p:cNvPr>
          <p:cNvSpPr>
            <a:spLocks noGrp="1"/>
          </p:cNvSpPr>
          <p:nvPr>
            <p:ph type="title"/>
          </p:nvPr>
        </p:nvSpPr>
        <p:spPr>
          <a:xfrm>
            <a:off x="838200" y="365126"/>
            <a:ext cx="10515600" cy="828244"/>
          </a:xfrm>
        </p:spPr>
        <p:txBody>
          <a:bodyPr/>
          <a:lstStyle/>
          <a:p>
            <a:pPr algn="ctr"/>
            <a:r>
              <a:rPr lang="en-US" sz="4800" dirty="0"/>
              <a:t>Acts 13:38 </a:t>
            </a:r>
            <a:endParaRPr lang="en-US" dirty="0"/>
          </a:p>
        </p:txBody>
      </p:sp>
      <p:sp>
        <p:nvSpPr>
          <p:cNvPr id="3" name="Content Placeholder 2">
            <a:extLst>
              <a:ext uri="{FF2B5EF4-FFF2-40B4-BE49-F238E27FC236}">
                <a16:creationId xmlns:a16="http://schemas.microsoft.com/office/drawing/2014/main" id="{ABBA9AAC-4C50-384F-1E27-33062C3F93B3}"/>
              </a:ext>
            </a:extLst>
          </p:cNvPr>
          <p:cNvSpPr>
            <a:spLocks noGrp="1"/>
          </p:cNvSpPr>
          <p:nvPr>
            <p:ph idx="1"/>
          </p:nvPr>
        </p:nvSpPr>
        <p:spPr>
          <a:xfrm>
            <a:off x="0" y="1413464"/>
            <a:ext cx="12209928" cy="3742944"/>
          </a:xfrm>
        </p:spPr>
        <p:txBody>
          <a:bodyPr>
            <a:noAutofit/>
          </a:bodyPr>
          <a:lstStyle/>
          <a:p>
            <a:pPr marL="0" marR="0" lvl="0" indent="0">
              <a:lnSpc>
                <a:spcPct val="107000"/>
              </a:lnSpc>
              <a:spcAft>
                <a:spcPts val="800"/>
              </a:spcAft>
              <a:buNone/>
            </a:pPr>
            <a:br>
              <a:rPr lang="en-US" sz="4000" b="0" i="0" dirty="0">
                <a:solidFill>
                  <a:srgbClr val="0A0A0A"/>
                </a:solidFill>
                <a:effectLst/>
                <a:latin typeface="blbGentium"/>
              </a:rPr>
            </a:b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Isolated twigs and flowers on a white surface">
            <a:extLst>
              <a:ext uri="{FF2B5EF4-FFF2-40B4-BE49-F238E27FC236}">
                <a16:creationId xmlns:a16="http://schemas.microsoft.com/office/drawing/2014/main" id="{C89DA3B7-E216-6D52-59B3-508B357D600C}"/>
              </a:ext>
            </a:extLst>
          </p:cNvPr>
          <p:cNvPicPr>
            <a:picLocks noChangeAspect="1"/>
          </p:cNvPicPr>
          <p:nvPr/>
        </p:nvPicPr>
        <p:blipFill>
          <a:blip r:embed="rId2"/>
          <a:srcRect l="23193" r="9705" b="1"/>
          <a:stretch/>
        </p:blipFill>
        <p:spPr>
          <a:xfrm>
            <a:off x="10345791" y="-60153"/>
            <a:ext cx="1417698" cy="1473617"/>
          </a:xfrm>
          <a:prstGeom prst="rect">
            <a:avLst/>
          </a:prstGeom>
        </p:spPr>
      </p:pic>
      <p:pic>
        <p:nvPicPr>
          <p:cNvPr id="8" name="Picture 7">
            <a:extLst>
              <a:ext uri="{FF2B5EF4-FFF2-40B4-BE49-F238E27FC236}">
                <a16:creationId xmlns:a16="http://schemas.microsoft.com/office/drawing/2014/main" id="{9143C7E5-3514-CC2C-E65A-9FE2D984B771}"/>
              </a:ext>
            </a:extLst>
          </p:cNvPr>
          <p:cNvPicPr>
            <a:picLocks noChangeAspect="1"/>
          </p:cNvPicPr>
          <p:nvPr/>
        </p:nvPicPr>
        <p:blipFill>
          <a:blip r:embed="rId3"/>
          <a:stretch>
            <a:fillRect/>
          </a:stretch>
        </p:blipFill>
        <p:spPr>
          <a:xfrm>
            <a:off x="2958627" y="1322601"/>
            <a:ext cx="6940725" cy="757981"/>
          </a:xfrm>
          <a:prstGeom prst="rect">
            <a:avLst/>
          </a:prstGeom>
        </p:spPr>
      </p:pic>
      <p:pic>
        <p:nvPicPr>
          <p:cNvPr id="6" name="Picture 5">
            <a:extLst>
              <a:ext uri="{FF2B5EF4-FFF2-40B4-BE49-F238E27FC236}">
                <a16:creationId xmlns:a16="http://schemas.microsoft.com/office/drawing/2014/main" id="{B90348A7-9CD6-4268-82A8-D64569880088}"/>
              </a:ext>
            </a:extLst>
          </p:cNvPr>
          <p:cNvPicPr>
            <a:picLocks noChangeAspect="1"/>
          </p:cNvPicPr>
          <p:nvPr/>
        </p:nvPicPr>
        <p:blipFill>
          <a:blip r:embed="rId4"/>
          <a:stretch>
            <a:fillRect/>
          </a:stretch>
        </p:blipFill>
        <p:spPr>
          <a:xfrm>
            <a:off x="2119685" y="2666987"/>
            <a:ext cx="8618608" cy="3206327"/>
          </a:xfrm>
          <a:prstGeom prst="rect">
            <a:avLst/>
          </a:prstGeom>
        </p:spPr>
      </p:pic>
    </p:spTree>
    <p:extLst>
      <p:ext uri="{BB962C8B-B14F-4D97-AF65-F5344CB8AC3E}">
        <p14:creationId xmlns:p14="http://schemas.microsoft.com/office/powerpoint/2010/main" val="12867045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7C64E-FFE8-09AB-F68C-09F64EEA0B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13E8A6-F6B3-E32E-C8F2-417E6C529D2B}"/>
              </a:ext>
            </a:extLst>
          </p:cNvPr>
          <p:cNvSpPr>
            <a:spLocks noGrp="1"/>
          </p:cNvSpPr>
          <p:nvPr>
            <p:ph type="title"/>
          </p:nvPr>
        </p:nvSpPr>
        <p:spPr>
          <a:xfrm>
            <a:off x="838200" y="365126"/>
            <a:ext cx="10515600" cy="828244"/>
          </a:xfrm>
        </p:spPr>
        <p:txBody>
          <a:bodyPr/>
          <a:lstStyle/>
          <a:p>
            <a:pPr algn="ctr"/>
            <a:r>
              <a:rPr lang="en-US" sz="4800" dirty="0"/>
              <a:t>Palestine  Information</a:t>
            </a:r>
            <a:endParaRPr lang="en-US" dirty="0"/>
          </a:p>
        </p:txBody>
      </p:sp>
      <p:sp>
        <p:nvSpPr>
          <p:cNvPr id="3" name="Content Placeholder 2">
            <a:extLst>
              <a:ext uri="{FF2B5EF4-FFF2-40B4-BE49-F238E27FC236}">
                <a16:creationId xmlns:a16="http://schemas.microsoft.com/office/drawing/2014/main" id="{BA32AEDC-EAD9-A66E-4724-3BDDAC07791F}"/>
              </a:ext>
            </a:extLst>
          </p:cNvPr>
          <p:cNvSpPr>
            <a:spLocks noGrp="1"/>
          </p:cNvSpPr>
          <p:nvPr>
            <p:ph idx="1"/>
          </p:nvPr>
        </p:nvSpPr>
        <p:spPr>
          <a:xfrm>
            <a:off x="838200" y="1413464"/>
            <a:ext cx="11120718" cy="4860689"/>
          </a:xfrm>
        </p:spPr>
        <p:txBody>
          <a:bodyPr>
            <a:noAutofit/>
          </a:bodyPr>
          <a:lstStyle/>
          <a:p>
            <a:pPr algn="l"/>
            <a:r>
              <a:rPr lang="en-US" b="1" i="0" dirty="0">
                <a:solidFill>
                  <a:srgbClr val="7030A0"/>
                </a:solidFill>
                <a:effectLst/>
                <a:latin typeface="Arial" panose="020B0604020202020204" pitchFamily="34" charset="0"/>
              </a:rPr>
              <a:t>In 1850</a:t>
            </a:r>
            <a:r>
              <a:rPr lang="en-US" b="0" i="0" dirty="0">
                <a:solidFill>
                  <a:srgbClr val="202122"/>
                </a:solidFill>
                <a:effectLst/>
                <a:latin typeface="Arial" panose="020B0604020202020204" pitchFamily="34" charset="0"/>
              </a:rPr>
              <a:t>, according to the Ottoman census provincial yearbook, Palestine had 63,659 recorded households. Roughly 85% were Muslim, 11% were Christian and </a:t>
            </a:r>
            <a:r>
              <a:rPr lang="en-US" b="1" i="0" dirty="0">
                <a:solidFill>
                  <a:srgbClr val="7030A0"/>
                </a:solidFill>
                <a:effectLst/>
                <a:latin typeface="Arial" panose="020B0604020202020204" pitchFamily="34" charset="0"/>
              </a:rPr>
              <a:t>4% Jewish</a:t>
            </a:r>
            <a:r>
              <a:rPr lang="en-US" b="0" i="0" dirty="0">
                <a:solidFill>
                  <a:srgbClr val="202122"/>
                </a:solidFill>
                <a:effectLst/>
                <a:latin typeface="Arial" panose="020B0604020202020204" pitchFamily="34" charset="0"/>
              </a:rPr>
              <a:t>. </a:t>
            </a:r>
          </a:p>
          <a:p>
            <a:pPr algn="l"/>
            <a:r>
              <a:rPr lang="en-US" b="0" i="0" dirty="0">
                <a:solidFill>
                  <a:srgbClr val="202122"/>
                </a:solidFill>
                <a:effectLst/>
                <a:latin typeface="Arial" panose="020B0604020202020204" pitchFamily="34" charset="0"/>
              </a:rPr>
              <a:t>.</a:t>
            </a:r>
            <a:r>
              <a:rPr lang="en-US" b="0" i="0" u="none" strike="noStrike" baseline="30000" dirty="0">
                <a:solidFill>
                  <a:srgbClr val="202122"/>
                </a:solidFill>
                <a:effectLst/>
                <a:latin typeface="Arial" panose="020B0604020202020204" pitchFamily="34" charset="0"/>
                <a:hlinkClick r:id="rId2"/>
              </a:rPr>
              <a:t>[</a:t>
            </a:r>
            <a:r>
              <a:rPr lang="en-US" dirty="0">
                <a:solidFill>
                  <a:srgbClr val="000000"/>
                </a:solidFill>
                <a:latin typeface="system-ui"/>
              </a:rPr>
              <a:t>  </a:t>
            </a:r>
          </a:p>
          <a:p>
            <a:pPr algn="l"/>
            <a:endParaRPr lang="en-US" b="0" i="0" dirty="0">
              <a:solidFill>
                <a:srgbClr val="000000"/>
              </a:solidFill>
              <a:effectLst/>
              <a:latin typeface="system-ui"/>
            </a:endParaRPr>
          </a:p>
        </p:txBody>
      </p:sp>
      <p:pic>
        <p:nvPicPr>
          <p:cNvPr id="5" name="Picture 4" descr="Isolated twigs and flowers on a white surface">
            <a:extLst>
              <a:ext uri="{FF2B5EF4-FFF2-40B4-BE49-F238E27FC236}">
                <a16:creationId xmlns:a16="http://schemas.microsoft.com/office/drawing/2014/main" id="{9CB04F9A-729E-52C8-E121-657A9964322A}"/>
              </a:ext>
            </a:extLst>
          </p:cNvPr>
          <p:cNvPicPr>
            <a:picLocks noChangeAspect="1"/>
          </p:cNvPicPr>
          <p:nvPr/>
        </p:nvPicPr>
        <p:blipFill>
          <a:blip r:embed="rId3"/>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37350072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14B67-350A-C85E-082D-64B8FE051E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B74DA8-25FD-77A1-800D-F1AAA7A01155}"/>
              </a:ext>
            </a:extLst>
          </p:cNvPr>
          <p:cNvSpPr>
            <a:spLocks noGrp="1"/>
          </p:cNvSpPr>
          <p:nvPr>
            <p:ph type="title"/>
          </p:nvPr>
        </p:nvSpPr>
        <p:spPr>
          <a:xfrm>
            <a:off x="838200" y="365126"/>
            <a:ext cx="10515600" cy="828244"/>
          </a:xfrm>
        </p:spPr>
        <p:txBody>
          <a:bodyPr/>
          <a:lstStyle/>
          <a:p>
            <a:pPr algn="ctr"/>
            <a:r>
              <a:rPr lang="en-US" sz="4800" dirty="0"/>
              <a:t>Palestine  Information</a:t>
            </a:r>
            <a:endParaRPr lang="en-US" dirty="0"/>
          </a:p>
        </p:txBody>
      </p:sp>
      <p:sp>
        <p:nvSpPr>
          <p:cNvPr id="3" name="Content Placeholder 2">
            <a:extLst>
              <a:ext uri="{FF2B5EF4-FFF2-40B4-BE49-F238E27FC236}">
                <a16:creationId xmlns:a16="http://schemas.microsoft.com/office/drawing/2014/main" id="{87D8F729-69A7-4301-0342-3E64F7B38BAA}"/>
              </a:ext>
            </a:extLst>
          </p:cNvPr>
          <p:cNvSpPr>
            <a:spLocks noGrp="1"/>
          </p:cNvSpPr>
          <p:nvPr>
            <p:ph idx="1"/>
          </p:nvPr>
        </p:nvSpPr>
        <p:spPr>
          <a:xfrm>
            <a:off x="838200" y="1413464"/>
            <a:ext cx="11120718" cy="4860689"/>
          </a:xfrm>
        </p:spPr>
        <p:txBody>
          <a:bodyPr>
            <a:noAutofit/>
          </a:bodyPr>
          <a:lstStyle/>
          <a:p>
            <a:pPr algn="l"/>
            <a:r>
              <a:rPr lang="en-US" b="1" i="0" dirty="0">
                <a:solidFill>
                  <a:srgbClr val="7030A0"/>
                </a:solidFill>
                <a:effectLst/>
                <a:latin typeface="Arial" panose="020B0604020202020204" pitchFamily="34" charset="0"/>
              </a:rPr>
              <a:t>In 1850</a:t>
            </a:r>
            <a:r>
              <a:rPr lang="en-US" b="0" i="0" dirty="0">
                <a:solidFill>
                  <a:srgbClr val="202122"/>
                </a:solidFill>
                <a:effectLst/>
                <a:latin typeface="Arial" panose="020B0604020202020204" pitchFamily="34" charset="0"/>
              </a:rPr>
              <a:t>, according to the Ottoman census provincial yearbook, Palestine had 63,659 recorded households. Roughly 85% were Muslim, 11% were Christian and </a:t>
            </a:r>
            <a:r>
              <a:rPr lang="en-US" b="1" i="0" dirty="0">
                <a:solidFill>
                  <a:srgbClr val="7030A0"/>
                </a:solidFill>
                <a:effectLst/>
                <a:latin typeface="Arial" panose="020B0604020202020204" pitchFamily="34" charset="0"/>
              </a:rPr>
              <a:t>4% Jewish</a:t>
            </a:r>
            <a:r>
              <a:rPr lang="en-US" b="0" i="0" dirty="0">
                <a:solidFill>
                  <a:srgbClr val="202122"/>
                </a:solidFill>
                <a:effectLst/>
                <a:latin typeface="Arial" panose="020B0604020202020204" pitchFamily="34" charset="0"/>
              </a:rPr>
              <a:t>. </a:t>
            </a:r>
          </a:p>
          <a:p>
            <a:pPr algn="l"/>
            <a:r>
              <a:rPr lang="en-US" b="0" i="0" dirty="0">
                <a:solidFill>
                  <a:srgbClr val="202122"/>
                </a:solidFill>
                <a:effectLst/>
                <a:latin typeface="Arial" panose="020B0604020202020204" pitchFamily="34" charset="0"/>
              </a:rPr>
              <a:t>.</a:t>
            </a:r>
            <a:r>
              <a:rPr lang="en-US" b="0" i="0" u="none" strike="noStrike" baseline="30000" dirty="0">
                <a:solidFill>
                  <a:srgbClr val="202122"/>
                </a:solidFill>
                <a:effectLst/>
                <a:latin typeface="Arial" panose="020B0604020202020204" pitchFamily="34" charset="0"/>
                <a:hlinkClick r:id="rId2"/>
              </a:rPr>
              <a:t>[</a:t>
            </a:r>
            <a:r>
              <a:rPr lang="en-US" dirty="0">
                <a:solidFill>
                  <a:srgbClr val="000000"/>
                </a:solidFill>
                <a:latin typeface="system-ui"/>
              </a:rPr>
              <a:t>  </a:t>
            </a:r>
          </a:p>
          <a:p>
            <a:pPr algn="l"/>
            <a:endParaRPr lang="en-US" b="0" i="0" dirty="0">
              <a:solidFill>
                <a:srgbClr val="000000"/>
              </a:solidFill>
              <a:effectLst/>
              <a:latin typeface="system-ui"/>
            </a:endParaRPr>
          </a:p>
        </p:txBody>
      </p:sp>
      <p:pic>
        <p:nvPicPr>
          <p:cNvPr id="5" name="Picture 4" descr="Isolated twigs and flowers on a white surface">
            <a:extLst>
              <a:ext uri="{FF2B5EF4-FFF2-40B4-BE49-F238E27FC236}">
                <a16:creationId xmlns:a16="http://schemas.microsoft.com/office/drawing/2014/main" id="{2711A2EF-51A3-E8C8-3441-B19736C2D4F3}"/>
              </a:ext>
            </a:extLst>
          </p:cNvPr>
          <p:cNvPicPr>
            <a:picLocks noChangeAspect="1"/>
          </p:cNvPicPr>
          <p:nvPr/>
        </p:nvPicPr>
        <p:blipFill>
          <a:blip r:embed="rId3"/>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1679349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25B95-688F-EFEE-865A-4A40BD1136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C5A8FA-1837-F248-ECFF-6D577F99001D}"/>
              </a:ext>
            </a:extLst>
          </p:cNvPr>
          <p:cNvSpPr>
            <a:spLocks noGrp="1"/>
          </p:cNvSpPr>
          <p:nvPr>
            <p:ph type="title"/>
          </p:nvPr>
        </p:nvSpPr>
        <p:spPr>
          <a:xfrm>
            <a:off x="838200" y="365126"/>
            <a:ext cx="10515600" cy="828244"/>
          </a:xfrm>
        </p:spPr>
        <p:txBody>
          <a:bodyPr/>
          <a:lstStyle/>
          <a:p>
            <a:pPr algn="ctr"/>
            <a:r>
              <a:rPr lang="en-US" sz="4800" dirty="0"/>
              <a:t>Anti-Zionism</a:t>
            </a:r>
            <a:endParaRPr lang="en-US" dirty="0"/>
          </a:p>
        </p:txBody>
      </p:sp>
      <p:sp>
        <p:nvSpPr>
          <p:cNvPr id="3" name="Content Placeholder 2">
            <a:extLst>
              <a:ext uri="{FF2B5EF4-FFF2-40B4-BE49-F238E27FC236}">
                <a16:creationId xmlns:a16="http://schemas.microsoft.com/office/drawing/2014/main" id="{AC80658A-0F24-9169-CCEA-0854035D2666}"/>
              </a:ext>
            </a:extLst>
          </p:cNvPr>
          <p:cNvSpPr>
            <a:spLocks noGrp="1"/>
          </p:cNvSpPr>
          <p:nvPr>
            <p:ph idx="1"/>
          </p:nvPr>
        </p:nvSpPr>
        <p:spPr>
          <a:xfrm>
            <a:off x="428511" y="1413464"/>
            <a:ext cx="11334978" cy="4860689"/>
          </a:xfrm>
        </p:spPr>
        <p:txBody>
          <a:bodyPr>
            <a:noAutofit/>
          </a:bodyPr>
          <a:lstStyle/>
          <a:p>
            <a:pPr algn="l"/>
            <a:r>
              <a:rPr lang="en-US" b="0" i="0" dirty="0">
                <a:effectLst/>
              </a:rPr>
              <a:t>Opposition to Zionism in the </a:t>
            </a:r>
            <a:r>
              <a:rPr lang="en-US" b="0" i="0" strike="noStrike" dirty="0">
                <a:effectLst/>
              </a:rPr>
              <a:t>Jewish diaspora</a:t>
            </a:r>
            <a:r>
              <a:rPr lang="en-US" b="0" i="0" dirty="0">
                <a:effectLst/>
              </a:rPr>
              <a:t> was diminished only from the 1930s onward, as conditions for Jews deteriorated radically in Europe and, with the Second World War, the sheer scale of the </a:t>
            </a:r>
            <a:r>
              <a:rPr lang="en-US" b="0" i="0" strike="noStrike" dirty="0">
                <a:effectLst/>
              </a:rPr>
              <a:t>Holocaust</a:t>
            </a:r>
            <a:r>
              <a:rPr lang="en-US" b="0" i="0" dirty="0">
                <a:effectLst/>
              </a:rPr>
              <a:t> was felt.</a:t>
            </a:r>
            <a:endParaRPr lang="en-US" dirty="0"/>
          </a:p>
          <a:p>
            <a:pPr algn="l"/>
            <a:r>
              <a:rPr lang="en-US" sz="3400" b="0" i="0" dirty="0">
                <a:effectLst/>
              </a:rPr>
              <a:t>https://en.wikipedia.org/wiki/Anti-Zionism</a:t>
            </a:r>
          </a:p>
        </p:txBody>
      </p:sp>
      <p:pic>
        <p:nvPicPr>
          <p:cNvPr id="5" name="Picture 4" descr="Isolated twigs and flowers on a white surface">
            <a:extLst>
              <a:ext uri="{FF2B5EF4-FFF2-40B4-BE49-F238E27FC236}">
                <a16:creationId xmlns:a16="http://schemas.microsoft.com/office/drawing/2014/main" id="{8FB81546-64DA-AF39-78AF-D648B9B9876C}"/>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3118530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63ED2-A068-BD8D-8030-65B333A8703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8EE5DB6-EBE8-7EB9-4832-D862182A2F6D}"/>
              </a:ext>
            </a:extLst>
          </p:cNvPr>
          <p:cNvPicPr>
            <a:picLocks noChangeAspect="1"/>
          </p:cNvPicPr>
          <p:nvPr/>
        </p:nvPicPr>
        <p:blipFill>
          <a:blip r:embed="rId2"/>
          <a:stretch>
            <a:fillRect/>
          </a:stretch>
        </p:blipFill>
        <p:spPr>
          <a:xfrm>
            <a:off x="2988336" y="0"/>
            <a:ext cx="6215327" cy="6858000"/>
          </a:xfrm>
          <a:prstGeom prst="rect">
            <a:avLst/>
          </a:prstGeom>
        </p:spPr>
      </p:pic>
      <p:sp>
        <p:nvSpPr>
          <p:cNvPr id="8" name="TextBox 7">
            <a:extLst>
              <a:ext uri="{FF2B5EF4-FFF2-40B4-BE49-F238E27FC236}">
                <a16:creationId xmlns:a16="http://schemas.microsoft.com/office/drawing/2014/main" id="{05D02E19-C29F-ED4D-73DE-2A4B505A9648}"/>
              </a:ext>
            </a:extLst>
          </p:cNvPr>
          <p:cNvSpPr txBox="1"/>
          <p:nvPr/>
        </p:nvSpPr>
        <p:spPr>
          <a:xfrm>
            <a:off x="414580" y="613496"/>
            <a:ext cx="1615698" cy="707886"/>
          </a:xfrm>
          <a:prstGeom prst="rect">
            <a:avLst/>
          </a:prstGeom>
          <a:noFill/>
        </p:spPr>
        <p:txBody>
          <a:bodyPr wrap="square">
            <a:spAutoFit/>
          </a:bodyPr>
          <a:lstStyle/>
          <a:p>
            <a:r>
              <a:rPr lang="en-US" sz="4000" b="1" i="0" dirty="0">
                <a:solidFill>
                  <a:srgbClr val="1A1A1A"/>
                </a:solidFill>
                <a:effectLst/>
                <a:latin typeface="Georgia" panose="02040502050405020303" pitchFamily="18" charset="0"/>
              </a:rPr>
              <a:t>Gaul</a:t>
            </a:r>
            <a:endParaRPr lang="en-US" sz="4000" dirty="0"/>
          </a:p>
        </p:txBody>
      </p:sp>
    </p:spTree>
    <p:extLst>
      <p:ext uri="{BB962C8B-B14F-4D97-AF65-F5344CB8AC3E}">
        <p14:creationId xmlns:p14="http://schemas.microsoft.com/office/powerpoint/2010/main" val="10483670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262D0-ECC3-73C3-9879-58E582BB73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947B90-3F90-0857-334A-656BC5B18D3B}"/>
              </a:ext>
            </a:extLst>
          </p:cNvPr>
          <p:cNvSpPr>
            <a:spLocks noGrp="1"/>
          </p:cNvSpPr>
          <p:nvPr>
            <p:ph type="title"/>
          </p:nvPr>
        </p:nvSpPr>
        <p:spPr>
          <a:xfrm>
            <a:off x="838200" y="365126"/>
            <a:ext cx="10515600" cy="828244"/>
          </a:xfrm>
        </p:spPr>
        <p:txBody>
          <a:bodyPr/>
          <a:lstStyle/>
          <a:p>
            <a:pPr algn="ctr"/>
            <a:r>
              <a:rPr lang="en-US" sz="4800" dirty="0"/>
              <a:t>Christian Zionism</a:t>
            </a:r>
            <a:endParaRPr lang="en-US" dirty="0"/>
          </a:p>
        </p:txBody>
      </p:sp>
      <p:sp>
        <p:nvSpPr>
          <p:cNvPr id="3" name="Content Placeholder 2">
            <a:extLst>
              <a:ext uri="{FF2B5EF4-FFF2-40B4-BE49-F238E27FC236}">
                <a16:creationId xmlns:a16="http://schemas.microsoft.com/office/drawing/2014/main" id="{69342A99-BB7A-DBBF-4E4D-21E25C7E1356}"/>
              </a:ext>
            </a:extLst>
          </p:cNvPr>
          <p:cNvSpPr>
            <a:spLocks noGrp="1"/>
          </p:cNvSpPr>
          <p:nvPr>
            <p:ph idx="1"/>
          </p:nvPr>
        </p:nvSpPr>
        <p:spPr>
          <a:xfrm>
            <a:off x="428511" y="1413464"/>
            <a:ext cx="11334978" cy="4860689"/>
          </a:xfrm>
        </p:spPr>
        <p:txBody>
          <a:bodyPr>
            <a:noAutofit/>
          </a:bodyPr>
          <a:lstStyle/>
          <a:p>
            <a:pPr algn="l"/>
            <a:r>
              <a:rPr lang="en-US" sz="3400" b="1" i="0" dirty="0">
                <a:effectLst/>
              </a:rPr>
              <a:t>Christian Zionism</a:t>
            </a:r>
            <a:r>
              <a:rPr lang="en-US" sz="3400" b="0" i="0" dirty="0">
                <a:effectLst/>
              </a:rPr>
              <a:t> is a political and religious ideology that, in a </a:t>
            </a:r>
            <a:r>
              <a:rPr lang="en-US" sz="3400" b="0" i="0" strike="noStrike" dirty="0">
                <a:effectLst/>
              </a:rPr>
              <a:t>Christian context</a:t>
            </a:r>
            <a:r>
              <a:rPr lang="en-US" sz="3400" b="0" i="0" dirty="0">
                <a:effectLst/>
              </a:rPr>
              <a:t>, espouses the return of the </a:t>
            </a:r>
            <a:r>
              <a:rPr lang="en-US" sz="3400" b="0" i="0" strike="noStrike" dirty="0">
                <a:effectLst/>
              </a:rPr>
              <a:t>Jewish people</a:t>
            </a:r>
            <a:r>
              <a:rPr lang="en-US" sz="3400" b="0" i="0" dirty="0">
                <a:effectLst/>
              </a:rPr>
              <a:t> to the </a:t>
            </a:r>
            <a:r>
              <a:rPr lang="en-US" sz="3400" b="0" i="0" strike="noStrike" dirty="0">
                <a:effectLst/>
              </a:rPr>
              <a:t>Holy Land</a:t>
            </a:r>
            <a:r>
              <a:rPr lang="en-US" sz="3400" b="0" i="0" dirty="0">
                <a:effectLst/>
              </a:rPr>
              <a:t>. Likewise, it holds that the founding of the </a:t>
            </a:r>
            <a:r>
              <a:rPr lang="en-US" sz="3400" b="0" i="0" strike="noStrike" dirty="0">
                <a:effectLst/>
              </a:rPr>
              <a:t>State of Israel</a:t>
            </a:r>
            <a:r>
              <a:rPr lang="en-US" sz="3400" b="0" i="0" dirty="0">
                <a:effectLst/>
              </a:rPr>
              <a:t> in 1948 was in accordance with </a:t>
            </a:r>
            <a:r>
              <a:rPr lang="en-US" sz="3400" b="0" i="0" strike="noStrike" dirty="0">
                <a:effectLst/>
              </a:rPr>
              <a:t>biblical prophecies</a:t>
            </a:r>
            <a:r>
              <a:rPr lang="en-US" sz="3400" b="0" i="0" dirty="0">
                <a:effectLst/>
              </a:rPr>
              <a:t> transmitted through the </a:t>
            </a:r>
            <a:r>
              <a:rPr lang="en-US" sz="3400" b="0" i="0" strike="noStrike" dirty="0">
                <a:effectLst/>
              </a:rPr>
              <a:t>Old Testament</a:t>
            </a:r>
            <a:r>
              <a:rPr lang="en-US" sz="3400" b="0" i="0" dirty="0">
                <a:effectLst/>
              </a:rPr>
              <a:t>: that the re-establishment of </a:t>
            </a:r>
            <a:r>
              <a:rPr lang="en-US" sz="3400" b="0" i="0" strike="noStrike" dirty="0">
                <a:effectLst/>
              </a:rPr>
              <a:t>Jewish sovereignty in the Levant</a:t>
            </a:r>
            <a:r>
              <a:rPr lang="en-US" sz="3400" b="0" i="0" dirty="0">
                <a:effectLst/>
              </a:rPr>
              <a:t>—the eschatological "</a:t>
            </a:r>
            <a:r>
              <a:rPr lang="en-US" sz="3400" b="0" i="0" strike="noStrike" dirty="0">
                <a:effectLst/>
              </a:rPr>
              <a:t>Gathering of Israel</a:t>
            </a:r>
            <a:r>
              <a:rPr lang="en-US" sz="3400" b="0" i="0" dirty="0">
                <a:effectLst/>
              </a:rPr>
              <a:t>"—is a prerequisite for the </a:t>
            </a:r>
            <a:r>
              <a:rPr lang="en-US" sz="3400" b="0" i="0" strike="noStrike" dirty="0">
                <a:effectLst/>
              </a:rPr>
              <a:t>Second Coming of Jesus Christ</a:t>
            </a:r>
            <a:r>
              <a:rPr lang="en-US" sz="3400" b="0" i="0" dirty="0">
                <a:effectLst/>
              </a:rPr>
              <a:t>. </a:t>
            </a:r>
          </a:p>
        </p:txBody>
      </p:sp>
      <p:pic>
        <p:nvPicPr>
          <p:cNvPr id="5" name="Picture 4" descr="Isolated twigs and flowers on a white surface">
            <a:extLst>
              <a:ext uri="{FF2B5EF4-FFF2-40B4-BE49-F238E27FC236}">
                <a16:creationId xmlns:a16="http://schemas.microsoft.com/office/drawing/2014/main" id="{504E008C-D2B4-A723-116D-EA2D9C75C45F}"/>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3969159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BF3E8-EC94-A67E-2D66-EFE87F9CC5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CE771C-B953-3A71-F8D3-B7DEC2ED491D}"/>
              </a:ext>
            </a:extLst>
          </p:cNvPr>
          <p:cNvSpPr>
            <a:spLocks noGrp="1"/>
          </p:cNvSpPr>
          <p:nvPr>
            <p:ph type="title"/>
          </p:nvPr>
        </p:nvSpPr>
        <p:spPr/>
        <p:txBody>
          <a:bodyPr>
            <a:normAutofit fontScale="90000"/>
          </a:bodyPr>
          <a:lstStyle/>
          <a:p>
            <a:endParaRPr lang="en-US"/>
          </a:p>
        </p:txBody>
      </p:sp>
      <p:sp>
        <p:nvSpPr>
          <p:cNvPr id="3" name="Content Placeholder 2">
            <a:extLst>
              <a:ext uri="{FF2B5EF4-FFF2-40B4-BE49-F238E27FC236}">
                <a16:creationId xmlns:a16="http://schemas.microsoft.com/office/drawing/2014/main" id="{C809DD83-7B44-ED5E-DD3B-643C2153C46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1F23779-388D-9986-A38C-2FBF314B8597}"/>
              </a:ext>
            </a:extLst>
          </p:cNvPr>
          <p:cNvPicPr>
            <a:picLocks noChangeAspect="1"/>
          </p:cNvPicPr>
          <p:nvPr/>
        </p:nvPicPr>
        <p:blipFill>
          <a:blip r:embed="rId2"/>
          <a:stretch>
            <a:fillRect/>
          </a:stretch>
        </p:blipFill>
        <p:spPr>
          <a:xfrm>
            <a:off x="454867" y="0"/>
            <a:ext cx="11282265" cy="6858000"/>
          </a:xfrm>
          <a:prstGeom prst="rect">
            <a:avLst/>
          </a:prstGeom>
        </p:spPr>
      </p:pic>
    </p:spTree>
    <p:extLst>
      <p:ext uri="{BB962C8B-B14F-4D97-AF65-F5344CB8AC3E}">
        <p14:creationId xmlns:p14="http://schemas.microsoft.com/office/powerpoint/2010/main" val="1252304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7C16E-30A7-9767-3664-DDDBFA5F3D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38AF7D-2AD0-771F-0EEF-6BF99C77512B}"/>
              </a:ext>
            </a:extLst>
          </p:cNvPr>
          <p:cNvSpPr>
            <a:spLocks noGrp="1"/>
          </p:cNvSpPr>
          <p:nvPr>
            <p:ph type="title"/>
          </p:nvPr>
        </p:nvSpPr>
        <p:spPr>
          <a:xfrm>
            <a:off x="838200" y="365126"/>
            <a:ext cx="10515600" cy="828244"/>
          </a:xfrm>
        </p:spPr>
        <p:txBody>
          <a:bodyPr/>
          <a:lstStyle/>
          <a:p>
            <a:pPr algn="ctr"/>
            <a:r>
              <a:rPr lang="en-US" sz="4800" dirty="0"/>
              <a:t>Galatians Review</a:t>
            </a:r>
            <a:endParaRPr lang="en-US" dirty="0"/>
          </a:p>
        </p:txBody>
      </p:sp>
      <p:sp>
        <p:nvSpPr>
          <p:cNvPr id="3" name="Content Placeholder 2">
            <a:extLst>
              <a:ext uri="{FF2B5EF4-FFF2-40B4-BE49-F238E27FC236}">
                <a16:creationId xmlns:a16="http://schemas.microsoft.com/office/drawing/2014/main" id="{3B747630-FC4C-9B50-F347-C34A6032B082}"/>
              </a:ext>
            </a:extLst>
          </p:cNvPr>
          <p:cNvSpPr>
            <a:spLocks noGrp="1"/>
          </p:cNvSpPr>
          <p:nvPr>
            <p:ph idx="1"/>
          </p:nvPr>
        </p:nvSpPr>
        <p:spPr>
          <a:xfrm>
            <a:off x="251013" y="2438400"/>
            <a:ext cx="12209928" cy="3742944"/>
          </a:xfrm>
        </p:spPr>
        <p:txBody>
          <a:bodyPr>
            <a:noAutofit/>
          </a:bodyPr>
          <a:lstStyle/>
          <a:p>
            <a:pPr marL="0" marR="0" lvl="0" indent="0">
              <a:lnSpc>
                <a:spcPct val="107000"/>
              </a:lnSpc>
              <a:spcAft>
                <a:spcPts val="800"/>
              </a:spcAft>
              <a:buNone/>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What cities did Paul visit in Galatia?</a:t>
            </a:r>
          </a:p>
          <a:p>
            <a:pPr marL="0" marR="0" lvl="0" indent="0">
              <a:lnSpc>
                <a:spcPct val="107000"/>
              </a:lnSpc>
              <a:spcAft>
                <a:spcPts val="800"/>
              </a:spcAft>
              <a:buNone/>
            </a:pPr>
            <a:r>
              <a:rPr lang="en-US" sz="4000" kern="100" dirty="0">
                <a:ea typeface="Aptos" panose="020B0004020202020204" pitchFamily="34" charset="0"/>
                <a:cs typeface="Times New Roman" panose="02020603050405020304" pitchFamily="18" charset="0"/>
              </a:rPr>
              <a:t>How do we know?</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Isolated twigs and flowers on a white surface">
            <a:extLst>
              <a:ext uri="{FF2B5EF4-FFF2-40B4-BE49-F238E27FC236}">
                <a16:creationId xmlns:a16="http://schemas.microsoft.com/office/drawing/2014/main" id="{63A03C9D-9F0E-CD14-8F7F-429F2A0C0106}"/>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847984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78D9C9-4811-A38B-5186-9DE4E65D0B3C}"/>
              </a:ext>
            </a:extLst>
          </p:cNvPr>
          <p:cNvPicPr>
            <a:picLocks noChangeAspect="1"/>
          </p:cNvPicPr>
          <p:nvPr/>
        </p:nvPicPr>
        <p:blipFill>
          <a:blip r:embed="rId2"/>
          <a:stretch>
            <a:fillRect/>
          </a:stretch>
        </p:blipFill>
        <p:spPr>
          <a:xfrm>
            <a:off x="1478391" y="0"/>
            <a:ext cx="9942643" cy="6899425"/>
          </a:xfrm>
          <a:prstGeom prst="rect">
            <a:avLst/>
          </a:prstGeom>
        </p:spPr>
      </p:pic>
    </p:spTree>
    <p:extLst>
      <p:ext uri="{BB962C8B-B14F-4D97-AF65-F5344CB8AC3E}">
        <p14:creationId xmlns:p14="http://schemas.microsoft.com/office/powerpoint/2010/main" val="306360890"/>
      </p:ext>
    </p:extLst>
  </p:cSld>
  <p:clrMapOvr>
    <a:masterClrMapping/>
  </p:clrMapOvr>
</p:sld>
</file>

<file path=ppt/theme/theme1.xml><?xml version="1.0" encoding="utf-8"?>
<a:theme xmlns:a="http://schemas.openxmlformats.org/drawingml/2006/main" name="SketchyVTI">
  <a:themeElements>
    <a:clrScheme name="AnalogousFromRegularSeedRightStep">
      <a:dk1>
        <a:srgbClr val="000000"/>
      </a:dk1>
      <a:lt1>
        <a:srgbClr val="FFFFFF"/>
      </a:lt1>
      <a:dk2>
        <a:srgbClr val="34381F"/>
      </a:dk2>
      <a:lt2>
        <a:srgbClr val="E2E6E8"/>
      </a:lt2>
      <a:accent1>
        <a:srgbClr val="C3724D"/>
      </a:accent1>
      <a:accent2>
        <a:srgbClr val="B1923B"/>
      </a:accent2>
      <a:accent3>
        <a:srgbClr val="9BAB43"/>
      </a:accent3>
      <a:accent4>
        <a:srgbClr val="6EB13B"/>
      </a:accent4>
      <a:accent5>
        <a:srgbClr val="4AB848"/>
      </a:accent5>
      <a:accent6>
        <a:srgbClr val="3BB16A"/>
      </a:accent6>
      <a:hlink>
        <a:srgbClr val="3A8BB0"/>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13307</TotalTime>
  <Words>2785</Words>
  <Application>Microsoft Office PowerPoint</Application>
  <PresentationFormat>Widescreen</PresentationFormat>
  <Paragraphs>187</Paragraphs>
  <Slides>60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60</vt:i4>
      </vt:variant>
    </vt:vector>
  </HeadingPairs>
  <TitlesOfParts>
    <vt:vector size="69" baseType="lpstr">
      <vt:lpstr>Aptos</vt:lpstr>
      <vt:lpstr>Arial</vt:lpstr>
      <vt:lpstr>blbGentium</vt:lpstr>
      <vt:lpstr>Georgia</vt:lpstr>
      <vt:lpstr>Modern Love</vt:lpstr>
      <vt:lpstr>SBL Greek</vt:lpstr>
      <vt:lpstr>system-ui</vt:lpstr>
      <vt:lpstr>The Hand</vt:lpstr>
      <vt:lpstr>SketchyVTI</vt:lpstr>
      <vt:lpstr>Exploring Galatia</vt:lpstr>
      <vt:lpstr>weldonbeardain.website</vt:lpstr>
      <vt:lpstr>weldonbeardain.website</vt:lpstr>
      <vt:lpstr>Galatians Overview</vt:lpstr>
      <vt:lpstr>Galatians Review</vt:lpstr>
      <vt:lpstr>PowerPoint Presentation</vt:lpstr>
      <vt:lpstr>PowerPoint Presentation</vt:lpstr>
      <vt:lpstr>Galatians Review</vt:lpstr>
      <vt:lpstr>PowerPoint Presentation</vt:lpstr>
      <vt:lpstr>Galatians Review</vt:lpstr>
      <vt:lpstr>Galatians Review</vt:lpstr>
      <vt:lpstr>Galatians Review</vt:lpstr>
      <vt:lpstr>Galatians Review</vt:lpstr>
      <vt:lpstr>Galatians Review</vt:lpstr>
      <vt:lpstr>Galatians Review</vt:lpstr>
      <vt:lpstr>Galatians Review</vt:lpstr>
      <vt:lpstr>Galatians 1</vt:lpstr>
      <vt:lpstr>Galatians Review</vt:lpstr>
      <vt:lpstr>Galatians 1</vt:lpstr>
      <vt:lpstr>Galatians 2</vt:lpstr>
      <vt:lpstr>Galatians 2</vt:lpstr>
      <vt:lpstr>Galatians 2</vt:lpstr>
      <vt:lpstr>Galatians 2</vt:lpstr>
      <vt:lpstr>Galatians 3</vt:lpstr>
      <vt:lpstr>Galatians 3</vt:lpstr>
      <vt:lpstr>Galatians 3</vt:lpstr>
      <vt:lpstr>Galatians 3</vt:lpstr>
      <vt:lpstr>Galatians 3</vt:lpstr>
      <vt:lpstr>Galatians 4</vt:lpstr>
      <vt:lpstr>Galatians 4</vt:lpstr>
      <vt:lpstr>Galatians 4</vt:lpstr>
      <vt:lpstr>Galatians 4</vt:lpstr>
      <vt:lpstr>Galatians 4</vt:lpstr>
      <vt:lpstr>Galatians </vt:lpstr>
      <vt:lpstr>Galatians 5  Freedom in Christ</vt:lpstr>
      <vt:lpstr>Galatians 5  Freedom in Christ</vt:lpstr>
      <vt:lpstr>Galatians 5  Freedom in Christ</vt:lpstr>
      <vt:lpstr>Galatians 5  Freedom in Christ</vt:lpstr>
      <vt:lpstr>Galatians 5  Freedom in Christ</vt:lpstr>
      <vt:lpstr>Galatians 5  Freedom in Christ</vt:lpstr>
      <vt:lpstr>Galatians 5  Freedom in Christ</vt:lpstr>
      <vt:lpstr>Galatians 5  Freedom in Christ</vt:lpstr>
      <vt:lpstr>Galatians 6</vt:lpstr>
      <vt:lpstr>Galatians 6</vt:lpstr>
      <vt:lpstr>Galatians 6 notes</vt:lpstr>
      <vt:lpstr>Galatians 6</vt:lpstr>
      <vt:lpstr>Galatians 6</vt:lpstr>
      <vt:lpstr>Galatians 6</vt:lpstr>
      <vt:lpstr>Galatians 6</vt:lpstr>
      <vt:lpstr>Galatians 6</vt:lpstr>
      <vt:lpstr>Galatians Review</vt:lpstr>
      <vt:lpstr>Galatians Review</vt:lpstr>
      <vt:lpstr>Acts 13:38 </vt:lpstr>
      <vt:lpstr>Acts 13:38 </vt:lpstr>
      <vt:lpstr>Acts 13:38 </vt:lpstr>
      <vt:lpstr>Acts 13:38 </vt:lpstr>
      <vt:lpstr>Palestine  Information</vt:lpstr>
      <vt:lpstr>Palestine  Information</vt:lpstr>
      <vt:lpstr>Anti-Zionism</vt:lpstr>
      <vt:lpstr>Christian Zionism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35</cp:revision>
  <dcterms:created xsi:type="dcterms:W3CDTF">2024-09-12T00:44:36Z</dcterms:created>
  <dcterms:modified xsi:type="dcterms:W3CDTF">2025-02-22T04:30:33Z</dcterms:modified>
</cp:coreProperties>
</file>