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sldIdLst>
    <p:sldId id="256" r:id="rId2"/>
    <p:sldId id="501" r:id="rId3"/>
    <p:sldId id="451" r:id="rId4"/>
    <p:sldId id="478" r:id="rId5"/>
    <p:sldId id="479" r:id="rId6"/>
    <p:sldId id="480" r:id="rId7"/>
    <p:sldId id="481" r:id="rId8"/>
    <p:sldId id="482" r:id="rId9"/>
    <p:sldId id="483" r:id="rId10"/>
    <p:sldId id="484" r:id="rId11"/>
    <p:sldId id="463" r:id="rId12"/>
    <p:sldId id="502" r:id="rId13"/>
    <p:sldId id="464" r:id="rId14"/>
    <p:sldId id="485" r:id="rId15"/>
    <p:sldId id="486" r:id="rId16"/>
    <p:sldId id="466" r:id="rId17"/>
    <p:sldId id="487" r:id="rId18"/>
    <p:sldId id="468" r:id="rId19"/>
    <p:sldId id="488" r:id="rId20"/>
    <p:sldId id="469" r:id="rId21"/>
    <p:sldId id="489" r:id="rId22"/>
    <p:sldId id="491" r:id="rId23"/>
    <p:sldId id="490" r:id="rId24"/>
    <p:sldId id="470" r:id="rId25"/>
    <p:sldId id="492" r:id="rId26"/>
    <p:sldId id="503" r:id="rId27"/>
    <p:sldId id="472" r:id="rId28"/>
    <p:sldId id="473" r:id="rId29"/>
    <p:sldId id="474" r:id="rId30"/>
    <p:sldId id="493" r:id="rId31"/>
    <p:sldId id="494" r:id="rId32"/>
    <p:sldId id="495" r:id="rId33"/>
    <p:sldId id="475" r:id="rId34"/>
    <p:sldId id="496" r:id="rId35"/>
    <p:sldId id="498" r:id="rId36"/>
    <p:sldId id="476" r:id="rId37"/>
    <p:sldId id="499" r:id="rId38"/>
    <p:sldId id="477" r:id="rId39"/>
    <p:sldId id="500"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65" autoAdjust="0"/>
    <p:restoredTop sz="86245" autoAdjust="0"/>
  </p:normalViewPr>
  <p:slideViewPr>
    <p:cSldViewPr snapToGrid="0">
      <p:cViewPr varScale="1">
        <p:scale>
          <a:sx n="54" d="100"/>
          <a:sy n="54" d="100"/>
        </p:scale>
        <p:origin x="1662"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1B5F71-D344-4449-83FE-8ED35D37A93C}" type="datetimeFigureOut">
              <a:rPr lang="en-US" smtClean="0"/>
              <a:t>2/17/2025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21D9A3-0014-4ED9-837C-94109E9D67F4}" type="slidenum">
              <a:rPr lang="en-US" smtClean="0"/>
              <a:t>‹#›</a:t>
            </a:fld>
            <a:endParaRPr lang="en-US"/>
          </a:p>
        </p:txBody>
      </p:sp>
    </p:spTree>
    <p:extLst>
      <p:ext uri="{BB962C8B-B14F-4D97-AF65-F5344CB8AC3E}">
        <p14:creationId xmlns:p14="http://schemas.microsoft.com/office/powerpoint/2010/main" val="4071789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2/17/2025</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064870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2/17/2025</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721955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2/17/2025</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991062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a:xfrm>
            <a:off x="838200" y="365126"/>
            <a:ext cx="10515600" cy="756974"/>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320655"/>
            <a:ext cx="10515600" cy="4860689"/>
          </a:xfrm>
        </p:spPr>
        <p:txBody>
          <a:bodyPr>
            <a:normAutofit/>
          </a:bodyPr>
          <a:lstStyle>
            <a:lvl1pPr>
              <a:defRPr sz="3600">
                <a:latin typeface="Aptos" panose="020B0004020202020204" pitchFamily="34" charset="0"/>
              </a:defRPr>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2/17/2025</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537754" y="1122099"/>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accent1">
              <a:lumMod val="40000"/>
              <a:lumOff val="60000"/>
            </a:schemeClr>
          </a:solidFill>
          <a:ln w="38100" cap="rnd">
            <a:solidFill>
              <a:schemeClr val="accent1">
                <a:lumMod val="60000"/>
                <a:lumOff val="40000"/>
              </a:schemeClr>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127642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3600">
                <a:solidFill>
                  <a:schemeClr val="tx1">
                    <a:tint val="75000"/>
                  </a:schemeClr>
                </a:solidFill>
                <a:latin typeface="Aptos" panose="020B00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2/17/2025</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61257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2/17/2025</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062928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2/17/2025</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855218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2/17/2025</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17166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2/17/2025</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078636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2/17/2025</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9363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2/17/2025</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4540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2/17/2025</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3519706590"/>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weldonbeardain.website/galatian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mailto:wbeardain@gmail.com" TargetMode="External"/><Relationship Id="rId2" Type="http://schemas.openxmlformats.org/officeDocument/2006/relationships/hyperlink" Target="https://www.weldonbeardain.website/galatians/"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72BD74-BE6F-1922-30A5-4BB243402F33}"/>
              </a:ext>
            </a:extLst>
          </p:cNvPr>
          <p:cNvSpPr>
            <a:spLocks noGrp="1"/>
          </p:cNvSpPr>
          <p:nvPr>
            <p:ph type="ctrTitle"/>
          </p:nvPr>
        </p:nvSpPr>
        <p:spPr>
          <a:xfrm>
            <a:off x="5573807" y="308183"/>
            <a:ext cx="6251110" cy="3566160"/>
          </a:xfrm>
        </p:spPr>
        <p:txBody>
          <a:bodyPr anchor="b">
            <a:normAutofit/>
          </a:bodyPr>
          <a:lstStyle/>
          <a:p>
            <a:r>
              <a:rPr lang="en-US" dirty="0"/>
              <a:t>Exploring</a:t>
            </a:r>
            <a:br>
              <a:rPr lang="en-US" dirty="0"/>
            </a:br>
            <a:r>
              <a:rPr lang="en-US" dirty="0"/>
              <a:t>Galatia</a:t>
            </a:r>
          </a:p>
        </p:txBody>
      </p:sp>
      <p:sp>
        <p:nvSpPr>
          <p:cNvPr id="11" name="Rectangle 6">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rgbClr val="C3724D"/>
          </a:solidFill>
          <a:ln w="38100" cap="rnd">
            <a:solidFill>
              <a:srgbClr val="C3724D"/>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Isolated twigs and flowers on a white surface">
            <a:extLst>
              <a:ext uri="{FF2B5EF4-FFF2-40B4-BE49-F238E27FC236}">
                <a16:creationId xmlns:a16="http://schemas.microsoft.com/office/drawing/2014/main" id="{CE54F590-E9F0-AA14-0811-741894721344}"/>
              </a:ext>
            </a:extLst>
          </p:cNvPr>
          <p:cNvPicPr>
            <a:picLocks noChangeAspect="1"/>
          </p:cNvPicPr>
          <p:nvPr/>
        </p:nvPicPr>
        <p:blipFill>
          <a:blip r:embed="rId2"/>
          <a:srcRect l="33265" r="19367" b="2"/>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6" name="Subtitle 5">
            <a:extLst>
              <a:ext uri="{FF2B5EF4-FFF2-40B4-BE49-F238E27FC236}">
                <a16:creationId xmlns:a16="http://schemas.microsoft.com/office/drawing/2014/main" id="{07490111-634B-73A0-44A0-D18D90F09F2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64051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4B9685-0637-0AA9-29E6-36565F87BAD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D5776AD-C686-BAB3-9E46-36D2ED543C44}"/>
              </a:ext>
            </a:extLst>
          </p:cNvPr>
          <p:cNvSpPr>
            <a:spLocks noGrp="1"/>
          </p:cNvSpPr>
          <p:nvPr>
            <p:ph type="title"/>
          </p:nvPr>
        </p:nvSpPr>
        <p:spPr>
          <a:xfrm>
            <a:off x="838200" y="365126"/>
            <a:ext cx="10515600" cy="828244"/>
          </a:xfrm>
        </p:spPr>
        <p:txBody>
          <a:bodyPr/>
          <a:lstStyle/>
          <a:p>
            <a:pPr algn="ctr"/>
            <a:r>
              <a:rPr lang="en-US" sz="4800" dirty="0"/>
              <a:t>Galatians 6 notes</a:t>
            </a:r>
            <a:endParaRPr lang="en-US" dirty="0"/>
          </a:p>
        </p:txBody>
      </p:sp>
      <p:sp>
        <p:nvSpPr>
          <p:cNvPr id="3" name="Content Placeholder 2">
            <a:extLst>
              <a:ext uri="{FF2B5EF4-FFF2-40B4-BE49-F238E27FC236}">
                <a16:creationId xmlns:a16="http://schemas.microsoft.com/office/drawing/2014/main" id="{7264CEE6-76F7-98FE-A8C1-EF3D264672E2}"/>
              </a:ext>
            </a:extLst>
          </p:cNvPr>
          <p:cNvSpPr>
            <a:spLocks noGrp="1"/>
          </p:cNvSpPr>
          <p:nvPr>
            <p:ph idx="1"/>
          </p:nvPr>
        </p:nvSpPr>
        <p:spPr>
          <a:xfrm>
            <a:off x="838200" y="1320655"/>
            <a:ext cx="10515600" cy="2108345"/>
          </a:xfrm>
        </p:spPr>
        <p:txBody>
          <a:bodyPr>
            <a:noAutofit/>
          </a:bodyPr>
          <a:lstStyle/>
          <a:p>
            <a:pPr algn="l"/>
            <a:endParaRPr lang="en-US" b="0" i="0" dirty="0">
              <a:solidFill>
                <a:srgbClr val="000000"/>
              </a:solidFill>
              <a:effectLst/>
              <a:latin typeface="system-ui"/>
            </a:endParaRPr>
          </a:p>
          <a:p>
            <a:pPr algn="l"/>
            <a:endParaRPr lang="en-US" dirty="0">
              <a:solidFill>
                <a:srgbClr val="000000"/>
              </a:solidFill>
              <a:latin typeface="system-ui"/>
            </a:endParaRPr>
          </a:p>
          <a:p>
            <a:pPr algn="l"/>
            <a:endParaRPr lang="en-US" b="0" i="0" dirty="0">
              <a:solidFill>
                <a:srgbClr val="000000"/>
              </a:solidFill>
              <a:effectLst/>
              <a:latin typeface="system-ui"/>
            </a:endParaRPr>
          </a:p>
        </p:txBody>
      </p:sp>
      <p:pic>
        <p:nvPicPr>
          <p:cNvPr id="5" name="Picture 4" descr="Isolated twigs and flowers on a white surface">
            <a:extLst>
              <a:ext uri="{FF2B5EF4-FFF2-40B4-BE49-F238E27FC236}">
                <a16:creationId xmlns:a16="http://schemas.microsoft.com/office/drawing/2014/main" id="{54D8742B-3DA3-E191-8EAF-CA01AE8D33F1}"/>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6" name="TextBox 5">
            <a:extLst>
              <a:ext uri="{FF2B5EF4-FFF2-40B4-BE49-F238E27FC236}">
                <a16:creationId xmlns:a16="http://schemas.microsoft.com/office/drawing/2014/main" id="{BCAE49EF-A6D3-FC52-2217-B673E366BAD5}"/>
              </a:ext>
            </a:extLst>
          </p:cNvPr>
          <p:cNvSpPr txBox="1"/>
          <p:nvPr/>
        </p:nvSpPr>
        <p:spPr>
          <a:xfrm>
            <a:off x="838200" y="1414561"/>
            <a:ext cx="11658601" cy="3416320"/>
          </a:xfrm>
          <a:prstGeom prst="rect">
            <a:avLst/>
          </a:prstGeom>
          <a:noFill/>
        </p:spPr>
        <p:txBody>
          <a:bodyPr wrap="square" rtlCol="0">
            <a:spAutoFit/>
          </a:bodyPr>
          <a:lstStyle/>
          <a:p>
            <a:r>
              <a:rPr lang="en-US" sz="3600" i="0" dirty="0">
                <a:solidFill>
                  <a:srgbClr val="000000"/>
                </a:solidFill>
                <a:effectLst/>
                <a:latin typeface="Aptos" panose="020B0004020202020204" pitchFamily="34" charset="0"/>
              </a:rPr>
              <a:t>Church Discipline</a:t>
            </a:r>
            <a:endParaRPr lang="en-US" sz="3600" dirty="0">
              <a:solidFill>
                <a:srgbClr val="000000"/>
              </a:solidFill>
              <a:latin typeface="Aptos" panose="020B0004020202020204" pitchFamily="34" charset="0"/>
            </a:endParaRPr>
          </a:p>
          <a:p>
            <a:endParaRPr lang="en-US" sz="3600" dirty="0">
              <a:solidFill>
                <a:srgbClr val="000000"/>
              </a:solidFill>
              <a:latin typeface="Aptos" panose="020B0004020202020204" pitchFamily="34" charset="0"/>
            </a:endParaRPr>
          </a:p>
          <a:p>
            <a:r>
              <a:rPr lang="en-US" sz="3600" dirty="0">
                <a:latin typeface="Aptos" panose="020B0004020202020204" pitchFamily="34" charset="0"/>
              </a:rPr>
              <a:t>2 Timothy 4:2</a:t>
            </a:r>
          </a:p>
          <a:p>
            <a:r>
              <a:rPr lang="en-US" sz="3600" b="1" i="0" baseline="30000" dirty="0">
                <a:solidFill>
                  <a:srgbClr val="000000"/>
                </a:solidFill>
                <a:effectLst/>
                <a:latin typeface="system-ui"/>
              </a:rPr>
              <a:t>2 </a:t>
            </a:r>
            <a:r>
              <a:rPr lang="en-US" sz="3600" b="0" i="0" dirty="0">
                <a:solidFill>
                  <a:srgbClr val="000000"/>
                </a:solidFill>
                <a:effectLst/>
                <a:latin typeface="system-ui"/>
              </a:rPr>
              <a:t>Preach the word; be prepared in season and out of season; correct, rebuke and encourage—with great patience and careful instruction.</a:t>
            </a:r>
            <a:r>
              <a:rPr lang="en-US" sz="3600" dirty="0">
                <a:latin typeface="Aptos" panose="020B0004020202020204" pitchFamily="34" charset="0"/>
              </a:rPr>
              <a:t>.</a:t>
            </a:r>
          </a:p>
        </p:txBody>
      </p:sp>
    </p:spTree>
    <p:extLst>
      <p:ext uri="{BB962C8B-B14F-4D97-AF65-F5344CB8AC3E}">
        <p14:creationId xmlns:p14="http://schemas.microsoft.com/office/powerpoint/2010/main" val="3350729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AFE006-84FD-2BE9-3EAE-5F54C516BE1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31B6E18-4E58-4CFF-B4AE-CC498C4C5DC1}"/>
              </a:ext>
            </a:extLst>
          </p:cNvPr>
          <p:cNvSpPr>
            <a:spLocks noGrp="1"/>
          </p:cNvSpPr>
          <p:nvPr>
            <p:ph type="title"/>
          </p:nvPr>
        </p:nvSpPr>
        <p:spPr>
          <a:xfrm>
            <a:off x="838200" y="365126"/>
            <a:ext cx="10515600" cy="828244"/>
          </a:xfrm>
        </p:spPr>
        <p:txBody>
          <a:bodyPr/>
          <a:lstStyle/>
          <a:p>
            <a:pPr algn="ctr"/>
            <a:r>
              <a:rPr lang="en-US" sz="4800" dirty="0"/>
              <a:t>Galatians 6</a:t>
            </a:r>
            <a:endParaRPr lang="en-US" dirty="0"/>
          </a:p>
        </p:txBody>
      </p:sp>
      <p:sp>
        <p:nvSpPr>
          <p:cNvPr id="3" name="Content Placeholder 2">
            <a:extLst>
              <a:ext uri="{FF2B5EF4-FFF2-40B4-BE49-F238E27FC236}">
                <a16:creationId xmlns:a16="http://schemas.microsoft.com/office/drawing/2014/main" id="{F9BADC38-7E39-7A7F-621F-D6416038EC6C}"/>
              </a:ext>
            </a:extLst>
          </p:cNvPr>
          <p:cNvSpPr>
            <a:spLocks noGrp="1"/>
          </p:cNvSpPr>
          <p:nvPr>
            <p:ph idx="1"/>
          </p:nvPr>
        </p:nvSpPr>
        <p:spPr/>
        <p:txBody>
          <a:bodyPr>
            <a:noAutofit/>
          </a:bodyPr>
          <a:lstStyle/>
          <a:p>
            <a:pPr algn="l"/>
            <a:endParaRPr lang="en-US" b="0" i="0" dirty="0">
              <a:solidFill>
                <a:srgbClr val="000000"/>
              </a:solidFill>
              <a:effectLst/>
              <a:latin typeface="system-ui"/>
            </a:endParaRPr>
          </a:p>
          <a:p>
            <a:pPr algn="l"/>
            <a:endParaRPr lang="en-US" dirty="0">
              <a:solidFill>
                <a:srgbClr val="000000"/>
              </a:solidFill>
              <a:latin typeface="system-ui"/>
            </a:endParaRPr>
          </a:p>
          <a:p>
            <a:pPr algn="l"/>
            <a:endParaRPr lang="en-US" b="0" i="0" dirty="0">
              <a:solidFill>
                <a:srgbClr val="000000"/>
              </a:solidFill>
              <a:effectLst/>
              <a:latin typeface="system-ui"/>
            </a:endParaRPr>
          </a:p>
        </p:txBody>
      </p:sp>
      <p:pic>
        <p:nvPicPr>
          <p:cNvPr id="5" name="Picture 4" descr="Isolated twigs and flowers on a white surface">
            <a:extLst>
              <a:ext uri="{FF2B5EF4-FFF2-40B4-BE49-F238E27FC236}">
                <a16:creationId xmlns:a16="http://schemas.microsoft.com/office/drawing/2014/main" id="{AFB41CD9-D088-57C4-5D76-5641A4F218DD}"/>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4" name="TextBox 3">
            <a:extLst>
              <a:ext uri="{FF2B5EF4-FFF2-40B4-BE49-F238E27FC236}">
                <a16:creationId xmlns:a16="http://schemas.microsoft.com/office/drawing/2014/main" id="{B55F7826-D769-57F0-A564-80C8A9C6B65C}"/>
              </a:ext>
            </a:extLst>
          </p:cNvPr>
          <p:cNvSpPr txBox="1"/>
          <p:nvPr/>
        </p:nvSpPr>
        <p:spPr>
          <a:xfrm>
            <a:off x="1434354" y="2169459"/>
            <a:ext cx="8911438" cy="2308324"/>
          </a:xfrm>
          <a:prstGeom prst="rect">
            <a:avLst/>
          </a:prstGeom>
          <a:noFill/>
        </p:spPr>
        <p:txBody>
          <a:bodyPr wrap="square" rtlCol="0">
            <a:spAutoFit/>
          </a:bodyPr>
          <a:lstStyle/>
          <a:p>
            <a:r>
              <a:rPr lang="en-US" sz="3600" b="1" i="0" baseline="30000" dirty="0">
                <a:solidFill>
                  <a:srgbClr val="000000"/>
                </a:solidFill>
                <a:effectLst/>
                <a:latin typeface="system-ui"/>
              </a:rPr>
              <a:t>2 </a:t>
            </a:r>
            <a:r>
              <a:rPr lang="en-US" sz="3600" b="0" i="0" dirty="0">
                <a:solidFill>
                  <a:srgbClr val="000000"/>
                </a:solidFill>
                <a:effectLst/>
                <a:latin typeface="system-ui"/>
              </a:rPr>
              <a:t>Carry each other’s burdens, and in this way you will fulfill the law of Christ. </a:t>
            </a:r>
            <a:r>
              <a:rPr lang="en-US" sz="3600" b="1" i="0" baseline="30000" dirty="0">
                <a:solidFill>
                  <a:srgbClr val="000000"/>
                </a:solidFill>
                <a:effectLst/>
                <a:latin typeface="system-ui"/>
              </a:rPr>
              <a:t>3 </a:t>
            </a:r>
            <a:r>
              <a:rPr lang="en-US" sz="3600" b="0" i="0" dirty="0">
                <a:solidFill>
                  <a:srgbClr val="000000"/>
                </a:solidFill>
                <a:effectLst/>
                <a:latin typeface="system-ui"/>
              </a:rPr>
              <a:t>If anyone thinks they are something when they are not, they deceive themselves.</a:t>
            </a:r>
            <a:endParaRPr lang="en-US" sz="3600" dirty="0">
              <a:latin typeface="Aptos" panose="020B0004020202020204" pitchFamily="34" charset="0"/>
            </a:endParaRPr>
          </a:p>
        </p:txBody>
      </p:sp>
    </p:spTree>
    <p:extLst>
      <p:ext uri="{BB962C8B-B14F-4D97-AF65-F5344CB8AC3E}">
        <p14:creationId xmlns:p14="http://schemas.microsoft.com/office/powerpoint/2010/main" val="4121010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5DFDC9-A36D-F0DD-9810-89597C0811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6F8E575-6848-F93F-14F4-B7E696872730}"/>
              </a:ext>
            </a:extLst>
          </p:cNvPr>
          <p:cNvSpPr>
            <a:spLocks noGrp="1"/>
          </p:cNvSpPr>
          <p:nvPr>
            <p:ph type="title"/>
          </p:nvPr>
        </p:nvSpPr>
        <p:spPr>
          <a:xfrm>
            <a:off x="838200" y="365126"/>
            <a:ext cx="10515600" cy="828244"/>
          </a:xfrm>
        </p:spPr>
        <p:txBody>
          <a:bodyPr/>
          <a:lstStyle/>
          <a:p>
            <a:pPr algn="ctr"/>
            <a:r>
              <a:rPr lang="en-US" sz="4800" dirty="0"/>
              <a:t>Galatians 6 notes</a:t>
            </a:r>
            <a:endParaRPr lang="en-US" dirty="0"/>
          </a:p>
        </p:txBody>
      </p:sp>
      <p:sp>
        <p:nvSpPr>
          <p:cNvPr id="3" name="Content Placeholder 2">
            <a:extLst>
              <a:ext uri="{FF2B5EF4-FFF2-40B4-BE49-F238E27FC236}">
                <a16:creationId xmlns:a16="http://schemas.microsoft.com/office/drawing/2014/main" id="{5004AA16-179F-218E-EBF9-31685CF02658}"/>
              </a:ext>
            </a:extLst>
          </p:cNvPr>
          <p:cNvSpPr>
            <a:spLocks noGrp="1"/>
          </p:cNvSpPr>
          <p:nvPr>
            <p:ph idx="1"/>
          </p:nvPr>
        </p:nvSpPr>
        <p:spPr/>
        <p:txBody>
          <a:bodyPr>
            <a:noAutofit/>
          </a:bodyPr>
          <a:lstStyle/>
          <a:p>
            <a:pPr algn="l"/>
            <a:endParaRPr lang="en-US" b="0" i="0" dirty="0">
              <a:solidFill>
                <a:srgbClr val="000000"/>
              </a:solidFill>
              <a:effectLst/>
              <a:latin typeface="system-ui"/>
            </a:endParaRPr>
          </a:p>
          <a:p>
            <a:pPr algn="l"/>
            <a:endParaRPr lang="en-US" dirty="0">
              <a:solidFill>
                <a:srgbClr val="000000"/>
              </a:solidFill>
              <a:latin typeface="system-ui"/>
            </a:endParaRPr>
          </a:p>
          <a:p>
            <a:pPr algn="l"/>
            <a:endParaRPr lang="en-US" b="0" i="0" dirty="0">
              <a:solidFill>
                <a:srgbClr val="000000"/>
              </a:solidFill>
              <a:effectLst/>
              <a:latin typeface="system-ui"/>
            </a:endParaRPr>
          </a:p>
        </p:txBody>
      </p:sp>
      <p:pic>
        <p:nvPicPr>
          <p:cNvPr id="5" name="Picture 4" descr="Isolated twigs and flowers on a white surface">
            <a:extLst>
              <a:ext uri="{FF2B5EF4-FFF2-40B4-BE49-F238E27FC236}">
                <a16:creationId xmlns:a16="http://schemas.microsoft.com/office/drawing/2014/main" id="{2737AAA5-620D-FA3D-113A-BB617170986C}"/>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4" name="TextBox 3">
            <a:extLst>
              <a:ext uri="{FF2B5EF4-FFF2-40B4-BE49-F238E27FC236}">
                <a16:creationId xmlns:a16="http://schemas.microsoft.com/office/drawing/2014/main" id="{74D1617D-D783-CA88-F9C5-3449B8A3C66A}"/>
              </a:ext>
            </a:extLst>
          </p:cNvPr>
          <p:cNvSpPr txBox="1"/>
          <p:nvPr/>
        </p:nvSpPr>
        <p:spPr>
          <a:xfrm>
            <a:off x="1434354" y="2169459"/>
            <a:ext cx="8911438" cy="3416320"/>
          </a:xfrm>
          <a:prstGeom prst="rect">
            <a:avLst/>
          </a:prstGeom>
          <a:noFill/>
        </p:spPr>
        <p:txBody>
          <a:bodyPr wrap="square" rtlCol="0">
            <a:spAutoFit/>
          </a:bodyPr>
          <a:lstStyle/>
          <a:p>
            <a:r>
              <a:rPr lang="en-US" sz="3600" b="1" i="0" baseline="30000" dirty="0">
                <a:solidFill>
                  <a:srgbClr val="000000"/>
                </a:solidFill>
                <a:effectLst/>
                <a:latin typeface="system-ui"/>
              </a:rPr>
              <a:t>2 </a:t>
            </a:r>
            <a:r>
              <a:rPr lang="en-US" sz="3600" b="0" i="0" dirty="0">
                <a:solidFill>
                  <a:srgbClr val="000000"/>
                </a:solidFill>
                <a:effectLst/>
                <a:latin typeface="system-ui"/>
              </a:rPr>
              <a:t>Carry each other’s burdens, and in this way you will fulfill the law of Christ. </a:t>
            </a:r>
            <a:r>
              <a:rPr lang="en-US" sz="3600" b="1" i="0" baseline="30000" dirty="0">
                <a:solidFill>
                  <a:srgbClr val="000000"/>
                </a:solidFill>
                <a:effectLst/>
                <a:latin typeface="system-ui"/>
              </a:rPr>
              <a:t>3 </a:t>
            </a:r>
            <a:r>
              <a:rPr lang="en-US" sz="3600" b="0" i="0" dirty="0">
                <a:solidFill>
                  <a:srgbClr val="000000"/>
                </a:solidFill>
                <a:effectLst/>
                <a:latin typeface="system-ui"/>
              </a:rPr>
              <a:t>If anyone thinks they are something when they are not, they deceive themselves.</a:t>
            </a:r>
          </a:p>
          <a:p>
            <a:endParaRPr lang="en-US" sz="3600" dirty="0">
              <a:solidFill>
                <a:srgbClr val="000000"/>
              </a:solidFill>
              <a:latin typeface="system-ui"/>
            </a:endParaRPr>
          </a:p>
          <a:p>
            <a:r>
              <a:rPr lang="en-US" sz="3600" dirty="0">
                <a:solidFill>
                  <a:srgbClr val="0070C0"/>
                </a:solidFill>
                <a:latin typeface="system-ui"/>
              </a:rPr>
              <a:t>Self deception -  </a:t>
            </a:r>
            <a:endParaRPr lang="en-US" sz="3600" dirty="0">
              <a:solidFill>
                <a:srgbClr val="0070C0"/>
              </a:solidFill>
              <a:latin typeface="Aptos" panose="020B0004020202020204" pitchFamily="34" charset="0"/>
            </a:endParaRPr>
          </a:p>
        </p:txBody>
      </p:sp>
    </p:spTree>
    <p:extLst>
      <p:ext uri="{BB962C8B-B14F-4D97-AF65-F5344CB8AC3E}">
        <p14:creationId xmlns:p14="http://schemas.microsoft.com/office/powerpoint/2010/main" val="2542009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568727-D8E6-D881-519D-76562256278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8E503A4-4927-B407-A3B7-05331E013DDD}"/>
              </a:ext>
            </a:extLst>
          </p:cNvPr>
          <p:cNvSpPr>
            <a:spLocks noGrp="1"/>
          </p:cNvSpPr>
          <p:nvPr>
            <p:ph type="title"/>
          </p:nvPr>
        </p:nvSpPr>
        <p:spPr>
          <a:xfrm>
            <a:off x="838200" y="365126"/>
            <a:ext cx="10515600" cy="828244"/>
          </a:xfrm>
        </p:spPr>
        <p:txBody>
          <a:bodyPr/>
          <a:lstStyle/>
          <a:p>
            <a:pPr algn="ctr"/>
            <a:r>
              <a:rPr lang="en-US" sz="4800" dirty="0"/>
              <a:t>Galatians 6</a:t>
            </a:r>
            <a:endParaRPr lang="en-US" dirty="0"/>
          </a:p>
        </p:txBody>
      </p:sp>
      <p:sp>
        <p:nvSpPr>
          <p:cNvPr id="3" name="Content Placeholder 2">
            <a:extLst>
              <a:ext uri="{FF2B5EF4-FFF2-40B4-BE49-F238E27FC236}">
                <a16:creationId xmlns:a16="http://schemas.microsoft.com/office/drawing/2014/main" id="{B5215547-F81C-5996-81BB-6C40B0875580}"/>
              </a:ext>
            </a:extLst>
          </p:cNvPr>
          <p:cNvSpPr>
            <a:spLocks noGrp="1"/>
          </p:cNvSpPr>
          <p:nvPr>
            <p:ph idx="1"/>
          </p:nvPr>
        </p:nvSpPr>
        <p:spPr/>
        <p:txBody>
          <a:bodyPr>
            <a:noAutofit/>
          </a:bodyPr>
          <a:lstStyle/>
          <a:p>
            <a:pPr algn="l"/>
            <a:endParaRPr lang="en-US" b="0" i="0" dirty="0">
              <a:solidFill>
                <a:srgbClr val="000000"/>
              </a:solidFill>
              <a:effectLst/>
              <a:latin typeface="system-ui"/>
            </a:endParaRPr>
          </a:p>
          <a:p>
            <a:pPr algn="l"/>
            <a:endParaRPr lang="en-US" dirty="0">
              <a:solidFill>
                <a:srgbClr val="000000"/>
              </a:solidFill>
              <a:latin typeface="system-ui"/>
            </a:endParaRPr>
          </a:p>
          <a:p>
            <a:pPr algn="l"/>
            <a:endParaRPr lang="en-US" b="0" i="0" dirty="0">
              <a:solidFill>
                <a:srgbClr val="000000"/>
              </a:solidFill>
              <a:effectLst/>
              <a:latin typeface="system-ui"/>
            </a:endParaRPr>
          </a:p>
        </p:txBody>
      </p:sp>
      <p:pic>
        <p:nvPicPr>
          <p:cNvPr id="5" name="Picture 4" descr="Isolated twigs and flowers on a white surface">
            <a:extLst>
              <a:ext uri="{FF2B5EF4-FFF2-40B4-BE49-F238E27FC236}">
                <a16:creationId xmlns:a16="http://schemas.microsoft.com/office/drawing/2014/main" id="{32868499-055A-8EA9-6596-2047BAD8F828}"/>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4" name="TextBox 3">
            <a:extLst>
              <a:ext uri="{FF2B5EF4-FFF2-40B4-BE49-F238E27FC236}">
                <a16:creationId xmlns:a16="http://schemas.microsoft.com/office/drawing/2014/main" id="{376D520B-2A65-C5C2-ADC0-4B77783E6A7A}"/>
              </a:ext>
            </a:extLst>
          </p:cNvPr>
          <p:cNvSpPr txBox="1"/>
          <p:nvPr/>
        </p:nvSpPr>
        <p:spPr>
          <a:xfrm>
            <a:off x="1147483" y="2274838"/>
            <a:ext cx="8911438" cy="2862322"/>
          </a:xfrm>
          <a:prstGeom prst="rect">
            <a:avLst/>
          </a:prstGeom>
          <a:noFill/>
        </p:spPr>
        <p:txBody>
          <a:bodyPr wrap="square" rtlCol="0">
            <a:spAutoFit/>
          </a:bodyPr>
          <a:lstStyle/>
          <a:p>
            <a:r>
              <a:rPr lang="en-US" sz="3600" b="1" i="0" baseline="30000" dirty="0">
                <a:solidFill>
                  <a:srgbClr val="000000"/>
                </a:solidFill>
                <a:effectLst/>
                <a:latin typeface="system-ui"/>
              </a:rPr>
              <a:t>4 </a:t>
            </a:r>
            <a:r>
              <a:rPr lang="en-US" sz="3600" b="0" i="0" dirty="0">
                <a:solidFill>
                  <a:srgbClr val="000000"/>
                </a:solidFill>
                <a:effectLst/>
                <a:latin typeface="system-ui"/>
              </a:rPr>
              <a:t>Each one should test their own actions. Then they can take pride in themselves alone, without comparing themselves to someone else, </a:t>
            </a:r>
            <a:r>
              <a:rPr lang="en-US" sz="3600" b="1" i="0" baseline="30000" dirty="0">
                <a:solidFill>
                  <a:srgbClr val="000000"/>
                </a:solidFill>
                <a:effectLst/>
                <a:latin typeface="system-ui"/>
              </a:rPr>
              <a:t>5 </a:t>
            </a:r>
            <a:r>
              <a:rPr lang="en-US" sz="3600" b="0" i="0" dirty="0">
                <a:solidFill>
                  <a:srgbClr val="000000"/>
                </a:solidFill>
                <a:effectLst/>
                <a:latin typeface="system-ui"/>
              </a:rPr>
              <a:t>for each one should carry their own load</a:t>
            </a:r>
            <a:endParaRPr lang="en-US" sz="3600" dirty="0">
              <a:latin typeface="Aptos" panose="020B0004020202020204" pitchFamily="34" charset="0"/>
            </a:endParaRPr>
          </a:p>
        </p:txBody>
      </p:sp>
    </p:spTree>
    <p:extLst>
      <p:ext uri="{BB962C8B-B14F-4D97-AF65-F5344CB8AC3E}">
        <p14:creationId xmlns:p14="http://schemas.microsoft.com/office/powerpoint/2010/main" val="2341778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296E96-606C-B203-3529-0F65EFEC126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C1435C4-39DD-3575-D4BB-BE896DD31187}"/>
              </a:ext>
            </a:extLst>
          </p:cNvPr>
          <p:cNvSpPr>
            <a:spLocks noGrp="1"/>
          </p:cNvSpPr>
          <p:nvPr>
            <p:ph type="title"/>
          </p:nvPr>
        </p:nvSpPr>
        <p:spPr>
          <a:xfrm>
            <a:off x="838200" y="365126"/>
            <a:ext cx="10515600" cy="828244"/>
          </a:xfrm>
        </p:spPr>
        <p:txBody>
          <a:bodyPr/>
          <a:lstStyle/>
          <a:p>
            <a:pPr algn="ctr"/>
            <a:r>
              <a:rPr lang="en-US" sz="4800" dirty="0"/>
              <a:t>Galatians 6 notes</a:t>
            </a:r>
            <a:endParaRPr lang="en-US" dirty="0"/>
          </a:p>
        </p:txBody>
      </p:sp>
      <p:sp>
        <p:nvSpPr>
          <p:cNvPr id="3" name="Content Placeholder 2">
            <a:extLst>
              <a:ext uri="{FF2B5EF4-FFF2-40B4-BE49-F238E27FC236}">
                <a16:creationId xmlns:a16="http://schemas.microsoft.com/office/drawing/2014/main" id="{F7A0C633-CCF7-FA1E-2A43-503F754A8EE0}"/>
              </a:ext>
            </a:extLst>
          </p:cNvPr>
          <p:cNvSpPr>
            <a:spLocks noGrp="1"/>
          </p:cNvSpPr>
          <p:nvPr>
            <p:ph idx="1"/>
          </p:nvPr>
        </p:nvSpPr>
        <p:spPr/>
        <p:txBody>
          <a:bodyPr>
            <a:noAutofit/>
          </a:bodyPr>
          <a:lstStyle/>
          <a:p>
            <a:pPr algn="l"/>
            <a:endParaRPr lang="en-US" b="0" i="0" dirty="0">
              <a:solidFill>
                <a:srgbClr val="000000"/>
              </a:solidFill>
              <a:effectLst/>
              <a:latin typeface="system-ui"/>
            </a:endParaRPr>
          </a:p>
          <a:p>
            <a:pPr algn="l"/>
            <a:endParaRPr lang="en-US" dirty="0">
              <a:solidFill>
                <a:srgbClr val="000000"/>
              </a:solidFill>
              <a:latin typeface="system-ui"/>
            </a:endParaRPr>
          </a:p>
          <a:p>
            <a:pPr algn="l"/>
            <a:endParaRPr lang="en-US" b="0" i="0" dirty="0">
              <a:solidFill>
                <a:srgbClr val="000000"/>
              </a:solidFill>
              <a:effectLst/>
              <a:latin typeface="system-ui"/>
            </a:endParaRPr>
          </a:p>
        </p:txBody>
      </p:sp>
      <p:pic>
        <p:nvPicPr>
          <p:cNvPr id="5" name="Picture 4" descr="Isolated twigs and flowers on a white surface">
            <a:extLst>
              <a:ext uri="{FF2B5EF4-FFF2-40B4-BE49-F238E27FC236}">
                <a16:creationId xmlns:a16="http://schemas.microsoft.com/office/drawing/2014/main" id="{DBDD46C7-96AE-2D39-A36F-BA1EFD5458E5}"/>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4" name="TextBox 3">
            <a:extLst>
              <a:ext uri="{FF2B5EF4-FFF2-40B4-BE49-F238E27FC236}">
                <a16:creationId xmlns:a16="http://schemas.microsoft.com/office/drawing/2014/main" id="{97BD39ED-0F12-239B-9437-B4C67BF94732}"/>
              </a:ext>
            </a:extLst>
          </p:cNvPr>
          <p:cNvSpPr txBox="1"/>
          <p:nvPr/>
        </p:nvSpPr>
        <p:spPr>
          <a:xfrm>
            <a:off x="1147483" y="2274838"/>
            <a:ext cx="8911438" cy="3416320"/>
          </a:xfrm>
          <a:prstGeom prst="rect">
            <a:avLst/>
          </a:prstGeom>
          <a:noFill/>
        </p:spPr>
        <p:txBody>
          <a:bodyPr wrap="square" rtlCol="0">
            <a:spAutoFit/>
          </a:bodyPr>
          <a:lstStyle/>
          <a:p>
            <a:r>
              <a:rPr lang="en-US" sz="3600" b="1" i="0" baseline="30000" dirty="0">
                <a:solidFill>
                  <a:srgbClr val="000000"/>
                </a:solidFill>
                <a:effectLst/>
                <a:latin typeface="system-ui"/>
              </a:rPr>
              <a:t>4 </a:t>
            </a:r>
            <a:r>
              <a:rPr lang="en-US" sz="3600" b="0" i="0" dirty="0">
                <a:solidFill>
                  <a:srgbClr val="000000"/>
                </a:solidFill>
                <a:effectLst/>
                <a:latin typeface="system-ui"/>
              </a:rPr>
              <a:t>Each one should test their own actions. Then they can take pride in themselves alone, without comparing themselves to someone else, </a:t>
            </a:r>
          </a:p>
          <a:p>
            <a:endParaRPr lang="en-US" sz="3600" dirty="0">
              <a:solidFill>
                <a:srgbClr val="000000"/>
              </a:solidFill>
              <a:latin typeface="system-ui"/>
            </a:endParaRPr>
          </a:p>
          <a:p>
            <a:r>
              <a:rPr lang="en-US" sz="3600" dirty="0">
                <a:solidFill>
                  <a:srgbClr val="0070C0"/>
                </a:solidFill>
                <a:latin typeface="system-ui"/>
              </a:rPr>
              <a:t>Compare yourself to the best you can be.</a:t>
            </a:r>
            <a:endParaRPr lang="en-US" sz="3600" dirty="0">
              <a:solidFill>
                <a:srgbClr val="0070C0"/>
              </a:solidFill>
              <a:latin typeface="Aptos" panose="020B0004020202020204" pitchFamily="34" charset="0"/>
            </a:endParaRPr>
          </a:p>
        </p:txBody>
      </p:sp>
    </p:spTree>
    <p:extLst>
      <p:ext uri="{BB962C8B-B14F-4D97-AF65-F5344CB8AC3E}">
        <p14:creationId xmlns:p14="http://schemas.microsoft.com/office/powerpoint/2010/main" val="819092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40F0C9-FE2A-5371-1C6D-CBA58FA5067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592237B-B2B4-D019-1C47-3DE58242B173}"/>
              </a:ext>
            </a:extLst>
          </p:cNvPr>
          <p:cNvSpPr>
            <a:spLocks noGrp="1"/>
          </p:cNvSpPr>
          <p:nvPr>
            <p:ph type="title"/>
          </p:nvPr>
        </p:nvSpPr>
        <p:spPr>
          <a:xfrm>
            <a:off x="838200" y="365126"/>
            <a:ext cx="10515600" cy="828244"/>
          </a:xfrm>
        </p:spPr>
        <p:txBody>
          <a:bodyPr/>
          <a:lstStyle/>
          <a:p>
            <a:pPr algn="ctr"/>
            <a:r>
              <a:rPr lang="en-US" sz="4800" dirty="0"/>
              <a:t>Galatians 6</a:t>
            </a:r>
            <a:endParaRPr lang="en-US" dirty="0"/>
          </a:p>
        </p:txBody>
      </p:sp>
      <p:sp>
        <p:nvSpPr>
          <p:cNvPr id="3" name="Content Placeholder 2">
            <a:extLst>
              <a:ext uri="{FF2B5EF4-FFF2-40B4-BE49-F238E27FC236}">
                <a16:creationId xmlns:a16="http://schemas.microsoft.com/office/drawing/2014/main" id="{49C9E8E7-D6AD-6156-F0F5-DB903ED82A64}"/>
              </a:ext>
            </a:extLst>
          </p:cNvPr>
          <p:cNvSpPr>
            <a:spLocks noGrp="1"/>
          </p:cNvSpPr>
          <p:nvPr>
            <p:ph idx="1"/>
          </p:nvPr>
        </p:nvSpPr>
        <p:spPr>
          <a:xfrm>
            <a:off x="838200" y="1320655"/>
            <a:ext cx="10515600" cy="2390733"/>
          </a:xfrm>
        </p:spPr>
        <p:txBody>
          <a:bodyPr>
            <a:noAutofit/>
          </a:bodyPr>
          <a:lstStyle/>
          <a:p>
            <a:pPr algn="l"/>
            <a:endParaRPr lang="en-US" b="0" i="0" dirty="0">
              <a:solidFill>
                <a:srgbClr val="000000"/>
              </a:solidFill>
              <a:effectLst/>
              <a:latin typeface="system-ui"/>
            </a:endParaRPr>
          </a:p>
          <a:p>
            <a:pPr algn="l"/>
            <a:endParaRPr lang="en-US" dirty="0">
              <a:solidFill>
                <a:srgbClr val="000000"/>
              </a:solidFill>
              <a:latin typeface="system-ui"/>
            </a:endParaRPr>
          </a:p>
          <a:p>
            <a:pPr algn="l"/>
            <a:endParaRPr lang="en-US" b="0" i="0" dirty="0">
              <a:solidFill>
                <a:srgbClr val="000000"/>
              </a:solidFill>
              <a:effectLst/>
              <a:latin typeface="system-ui"/>
            </a:endParaRPr>
          </a:p>
        </p:txBody>
      </p:sp>
      <p:pic>
        <p:nvPicPr>
          <p:cNvPr id="5" name="Picture 4" descr="Isolated twigs and flowers on a white surface">
            <a:extLst>
              <a:ext uri="{FF2B5EF4-FFF2-40B4-BE49-F238E27FC236}">
                <a16:creationId xmlns:a16="http://schemas.microsoft.com/office/drawing/2014/main" id="{82CF61C8-3C9E-22B0-E372-8BE2B27F9FE7}"/>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4" name="TextBox 3">
            <a:extLst>
              <a:ext uri="{FF2B5EF4-FFF2-40B4-BE49-F238E27FC236}">
                <a16:creationId xmlns:a16="http://schemas.microsoft.com/office/drawing/2014/main" id="{73089EDF-3138-C13F-14A5-EBA8A7ED2CA4}"/>
              </a:ext>
            </a:extLst>
          </p:cNvPr>
          <p:cNvSpPr txBox="1"/>
          <p:nvPr/>
        </p:nvSpPr>
        <p:spPr>
          <a:xfrm>
            <a:off x="1237130" y="1859340"/>
            <a:ext cx="8911438" cy="1569660"/>
          </a:xfrm>
          <a:prstGeom prst="rect">
            <a:avLst/>
          </a:prstGeom>
          <a:noFill/>
        </p:spPr>
        <p:txBody>
          <a:bodyPr wrap="square" rtlCol="0">
            <a:spAutoFit/>
          </a:bodyPr>
          <a:lstStyle/>
          <a:p>
            <a:r>
              <a:rPr lang="en-US" sz="3600" b="1" i="0" baseline="30000" dirty="0">
                <a:solidFill>
                  <a:srgbClr val="000000"/>
                </a:solidFill>
                <a:effectLst/>
                <a:latin typeface="system-ui"/>
              </a:rPr>
              <a:t>2 </a:t>
            </a:r>
            <a:r>
              <a:rPr lang="en-US" sz="3600" b="0" i="0" dirty="0">
                <a:solidFill>
                  <a:srgbClr val="000000"/>
                </a:solidFill>
                <a:effectLst/>
                <a:latin typeface="system-ui"/>
              </a:rPr>
              <a:t>Carry each other’s </a:t>
            </a:r>
            <a:r>
              <a:rPr lang="en-US" sz="3600" b="0" i="0" dirty="0">
                <a:solidFill>
                  <a:srgbClr val="0070C0"/>
                </a:solidFill>
                <a:effectLst/>
                <a:latin typeface="system-ui"/>
              </a:rPr>
              <a:t>burdens</a:t>
            </a:r>
            <a:r>
              <a:rPr lang="en-US" sz="3600" b="0" i="0" dirty="0">
                <a:solidFill>
                  <a:srgbClr val="000000"/>
                </a:solidFill>
                <a:effectLst/>
                <a:latin typeface="system-ui"/>
              </a:rPr>
              <a:t>,, </a:t>
            </a:r>
          </a:p>
          <a:p>
            <a:endParaRPr lang="en-US" sz="3600" baseline="30000" dirty="0">
              <a:solidFill>
                <a:srgbClr val="000000"/>
              </a:solidFill>
              <a:latin typeface="system-ui"/>
            </a:endParaRPr>
          </a:p>
          <a:p>
            <a:r>
              <a:rPr lang="en-US" sz="3600" b="1" i="0" baseline="30000" dirty="0">
                <a:solidFill>
                  <a:srgbClr val="000000"/>
                </a:solidFill>
                <a:effectLst/>
                <a:latin typeface="system-ui"/>
              </a:rPr>
              <a:t>5 </a:t>
            </a:r>
            <a:r>
              <a:rPr lang="en-US" sz="3600" b="0" i="0" dirty="0">
                <a:solidFill>
                  <a:srgbClr val="000000"/>
                </a:solidFill>
                <a:effectLst/>
                <a:latin typeface="system-ui"/>
              </a:rPr>
              <a:t>for each one should carry their own </a:t>
            </a:r>
            <a:r>
              <a:rPr lang="en-US" sz="3600" b="0" i="0" dirty="0">
                <a:solidFill>
                  <a:srgbClr val="0070C0"/>
                </a:solidFill>
                <a:effectLst/>
                <a:latin typeface="system-ui"/>
              </a:rPr>
              <a:t>load</a:t>
            </a:r>
            <a:endParaRPr lang="en-US" sz="3600" dirty="0">
              <a:solidFill>
                <a:srgbClr val="0070C0"/>
              </a:solidFill>
              <a:latin typeface="Aptos" panose="020B0004020202020204" pitchFamily="34" charset="0"/>
            </a:endParaRPr>
          </a:p>
        </p:txBody>
      </p:sp>
      <p:sp>
        <p:nvSpPr>
          <p:cNvPr id="6" name="TextBox 5">
            <a:extLst>
              <a:ext uri="{FF2B5EF4-FFF2-40B4-BE49-F238E27FC236}">
                <a16:creationId xmlns:a16="http://schemas.microsoft.com/office/drawing/2014/main" id="{D1ECA9E9-FBFE-31D7-2713-1FF27CD649A6}"/>
              </a:ext>
            </a:extLst>
          </p:cNvPr>
          <p:cNvSpPr txBox="1"/>
          <p:nvPr/>
        </p:nvSpPr>
        <p:spPr>
          <a:xfrm>
            <a:off x="838200" y="3854790"/>
            <a:ext cx="8911438" cy="646331"/>
          </a:xfrm>
          <a:prstGeom prst="rect">
            <a:avLst/>
          </a:prstGeom>
          <a:noFill/>
        </p:spPr>
        <p:txBody>
          <a:bodyPr wrap="square" rtlCol="0">
            <a:spAutoFit/>
          </a:bodyPr>
          <a:lstStyle/>
          <a:p>
            <a:r>
              <a:rPr lang="en-US" sz="3600" dirty="0">
                <a:solidFill>
                  <a:srgbClr val="0070C0"/>
                </a:solidFill>
                <a:latin typeface="Aptos" panose="020B0004020202020204" pitchFamily="34" charset="0"/>
              </a:rPr>
              <a:t> </a:t>
            </a:r>
          </a:p>
        </p:txBody>
      </p:sp>
      <p:sp>
        <p:nvSpPr>
          <p:cNvPr id="7" name="Content Placeholder 2">
            <a:extLst>
              <a:ext uri="{FF2B5EF4-FFF2-40B4-BE49-F238E27FC236}">
                <a16:creationId xmlns:a16="http://schemas.microsoft.com/office/drawing/2014/main" id="{65283481-0E07-99D6-0BA9-D7F77F70E586}"/>
              </a:ext>
            </a:extLst>
          </p:cNvPr>
          <p:cNvSpPr txBox="1">
            <a:spLocks/>
          </p:cNvSpPr>
          <p:nvPr/>
        </p:nvSpPr>
        <p:spPr>
          <a:xfrm>
            <a:off x="990600" y="1473055"/>
            <a:ext cx="10515600" cy="2390733"/>
          </a:xfrm>
          <a:prstGeom prst="rect">
            <a:avLst/>
          </a:prstGeom>
        </p:spPr>
        <p:txBody>
          <a:bodyPr vert="horz" lIns="91440" tIns="45720" rIns="91440" bIns="45720" rtlCol="0">
            <a:noAutofit/>
          </a:bodyPr>
          <a:lstStyle>
            <a:lvl1pPr marL="228600" indent="-228600" algn="l" defTabSz="914400" rtl="0" eaLnBrk="1" latinLnBrk="0" hangingPunct="1">
              <a:lnSpc>
                <a:spcPct val="110000"/>
              </a:lnSpc>
              <a:spcBef>
                <a:spcPts val="1000"/>
              </a:spcBef>
              <a:buFont typeface="Arial" panose="020B0604020202020204" pitchFamily="34" charset="0"/>
              <a:buChar char="•"/>
              <a:defRPr sz="3600" kern="1200">
                <a:solidFill>
                  <a:schemeClr val="tx1"/>
                </a:solidFill>
                <a:latin typeface="Aptos" panose="020B0004020202020204" pitchFamily="34" charset="0"/>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a:solidFill>
                <a:srgbClr val="000000"/>
              </a:solidFill>
              <a:latin typeface="system-ui"/>
            </a:endParaRPr>
          </a:p>
          <a:p>
            <a:endParaRPr lang="en-US">
              <a:solidFill>
                <a:srgbClr val="000000"/>
              </a:solidFill>
              <a:latin typeface="system-ui"/>
            </a:endParaRPr>
          </a:p>
          <a:p>
            <a:endParaRPr lang="en-US" dirty="0">
              <a:solidFill>
                <a:srgbClr val="000000"/>
              </a:solidFill>
              <a:latin typeface="system-ui"/>
            </a:endParaRPr>
          </a:p>
        </p:txBody>
      </p:sp>
      <p:sp>
        <p:nvSpPr>
          <p:cNvPr id="8" name="TextBox 7">
            <a:extLst>
              <a:ext uri="{FF2B5EF4-FFF2-40B4-BE49-F238E27FC236}">
                <a16:creationId xmlns:a16="http://schemas.microsoft.com/office/drawing/2014/main" id="{C21A4A77-FDC9-907E-0E19-9F5263278D8A}"/>
              </a:ext>
            </a:extLst>
          </p:cNvPr>
          <p:cNvSpPr txBox="1"/>
          <p:nvPr/>
        </p:nvSpPr>
        <p:spPr>
          <a:xfrm>
            <a:off x="1237130" y="3859693"/>
            <a:ext cx="8911438" cy="2862322"/>
          </a:xfrm>
          <a:prstGeom prst="rect">
            <a:avLst/>
          </a:prstGeom>
          <a:noFill/>
        </p:spPr>
        <p:txBody>
          <a:bodyPr wrap="square" rtlCol="0">
            <a:spAutoFit/>
          </a:bodyPr>
          <a:lstStyle/>
          <a:p>
            <a:r>
              <a:rPr lang="en-US" sz="3600" b="1" i="0" baseline="30000" dirty="0">
                <a:solidFill>
                  <a:srgbClr val="0070C0"/>
                </a:solidFill>
                <a:effectLst/>
                <a:latin typeface="system-ui"/>
              </a:rPr>
              <a:t> </a:t>
            </a:r>
            <a:r>
              <a:rPr lang="en-US" sz="3600" b="0" i="0" dirty="0">
                <a:solidFill>
                  <a:srgbClr val="0070C0"/>
                </a:solidFill>
                <a:effectLst/>
                <a:latin typeface="system-ui"/>
              </a:rPr>
              <a:t>Barclay’s referenced translation translates the second and differing Greek word as knap-sack.</a:t>
            </a:r>
          </a:p>
          <a:p>
            <a:r>
              <a:rPr lang="en-US" sz="3600" dirty="0">
                <a:solidFill>
                  <a:srgbClr val="0070C0"/>
                </a:solidFill>
                <a:latin typeface="system-ui"/>
              </a:rPr>
              <a:t>Christians have a designated mission to fulfill and must not be laggards. </a:t>
            </a:r>
            <a:r>
              <a:rPr lang="en-US" sz="3600" b="0" i="0" dirty="0">
                <a:solidFill>
                  <a:srgbClr val="0070C0"/>
                </a:solidFill>
                <a:effectLst/>
                <a:latin typeface="system-ui"/>
              </a:rPr>
              <a:t> </a:t>
            </a:r>
          </a:p>
          <a:p>
            <a:r>
              <a:rPr lang="en-US" sz="3600" dirty="0">
                <a:solidFill>
                  <a:srgbClr val="0070C0"/>
                </a:solidFill>
                <a:latin typeface="system-ui"/>
              </a:rPr>
              <a:t>“</a:t>
            </a:r>
            <a:r>
              <a:rPr lang="en-US" sz="3600" i="1" dirty="0">
                <a:solidFill>
                  <a:srgbClr val="0070C0"/>
                </a:solidFill>
                <a:latin typeface="system-ui"/>
              </a:rPr>
              <a:t>take my yoke</a:t>
            </a:r>
            <a:r>
              <a:rPr lang="en-US" sz="3600" dirty="0">
                <a:solidFill>
                  <a:srgbClr val="0070C0"/>
                </a:solidFill>
                <a:latin typeface="system-ui"/>
              </a:rPr>
              <a:t>”</a:t>
            </a:r>
            <a:endParaRPr lang="en-US" sz="3600" b="0" i="0" dirty="0">
              <a:solidFill>
                <a:srgbClr val="0070C0"/>
              </a:solidFill>
              <a:effectLst/>
              <a:latin typeface="system-ui"/>
            </a:endParaRPr>
          </a:p>
        </p:txBody>
      </p:sp>
    </p:spTree>
    <p:extLst>
      <p:ext uri="{BB962C8B-B14F-4D97-AF65-F5344CB8AC3E}">
        <p14:creationId xmlns:p14="http://schemas.microsoft.com/office/powerpoint/2010/main" val="7215891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D523DA-053E-3243-EAAB-A06BCA86C6E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2A38C28-D5F3-A3DE-C9B8-C91BF0256F06}"/>
              </a:ext>
            </a:extLst>
          </p:cNvPr>
          <p:cNvSpPr>
            <a:spLocks noGrp="1"/>
          </p:cNvSpPr>
          <p:nvPr>
            <p:ph type="title"/>
          </p:nvPr>
        </p:nvSpPr>
        <p:spPr>
          <a:xfrm>
            <a:off x="838200" y="365126"/>
            <a:ext cx="10515600" cy="828244"/>
          </a:xfrm>
        </p:spPr>
        <p:txBody>
          <a:bodyPr/>
          <a:lstStyle/>
          <a:p>
            <a:pPr algn="ctr"/>
            <a:r>
              <a:rPr lang="en-US" sz="4800" dirty="0"/>
              <a:t>Galatians 6</a:t>
            </a:r>
            <a:endParaRPr lang="en-US" dirty="0"/>
          </a:p>
        </p:txBody>
      </p:sp>
      <p:sp>
        <p:nvSpPr>
          <p:cNvPr id="3" name="Content Placeholder 2">
            <a:extLst>
              <a:ext uri="{FF2B5EF4-FFF2-40B4-BE49-F238E27FC236}">
                <a16:creationId xmlns:a16="http://schemas.microsoft.com/office/drawing/2014/main" id="{41E52FDC-DEAE-98CD-0E08-239C7C705E1A}"/>
              </a:ext>
            </a:extLst>
          </p:cNvPr>
          <p:cNvSpPr>
            <a:spLocks noGrp="1"/>
          </p:cNvSpPr>
          <p:nvPr>
            <p:ph idx="1"/>
          </p:nvPr>
        </p:nvSpPr>
        <p:spPr/>
        <p:txBody>
          <a:bodyPr>
            <a:noAutofit/>
          </a:bodyPr>
          <a:lstStyle/>
          <a:p>
            <a:pPr algn="l"/>
            <a:endParaRPr lang="en-US" b="0" i="0" dirty="0">
              <a:solidFill>
                <a:srgbClr val="000000"/>
              </a:solidFill>
              <a:effectLst/>
              <a:latin typeface="system-ui"/>
            </a:endParaRPr>
          </a:p>
          <a:p>
            <a:pPr algn="l"/>
            <a:endParaRPr lang="en-US" dirty="0">
              <a:solidFill>
                <a:srgbClr val="000000"/>
              </a:solidFill>
              <a:latin typeface="system-ui"/>
            </a:endParaRPr>
          </a:p>
          <a:p>
            <a:pPr algn="l"/>
            <a:endParaRPr lang="en-US" b="0" i="0" dirty="0">
              <a:solidFill>
                <a:srgbClr val="000000"/>
              </a:solidFill>
              <a:effectLst/>
              <a:latin typeface="system-ui"/>
            </a:endParaRPr>
          </a:p>
        </p:txBody>
      </p:sp>
      <p:pic>
        <p:nvPicPr>
          <p:cNvPr id="5" name="Picture 4" descr="Isolated twigs and flowers on a white surface">
            <a:extLst>
              <a:ext uri="{FF2B5EF4-FFF2-40B4-BE49-F238E27FC236}">
                <a16:creationId xmlns:a16="http://schemas.microsoft.com/office/drawing/2014/main" id="{E25B0B96-240C-3742-8EB1-83E7C3AC6E56}"/>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4" name="TextBox 3">
            <a:extLst>
              <a:ext uri="{FF2B5EF4-FFF2-40B4-BE49-F238E27FC236}">
                <a16:creationId xmlns:a16="http://schemas.microsoft.com/office/drawing/2014/main" id="{8EADDF35-757C-242B-02D5-B210C74A006B}"/>
              </a:ext>
            </a:extLst>
          </p:cNvPr>
          <p:cNvSpPr txBox="1"/>
          <p:nvPr/>
        </p:nvSpPr>
        <p:spPr>
          <a:xfrm>
            <a:off x="1147483" y="2274838"/>
            <a:ext cx="8911438" cy="1754326"/>
          </a:xfrm>
          <a:prstGeom prst="rect">
            <a:avLst/>
          </a:prstGeom>
          <a:noFill/>
        </p:spPr>
        <p:txBody>
          <a:bodyPr wrap="square" rtlCol="0">
            <a:spAutoFit/>
          </a:bodyPr>
          <a:lstStyle/>
          <a:p>
            <a:r>
              <a:rPr lang="en-US" sz="3600" b="1" i="0" baseline="30000" dirty="0">
                <a:solidFill>
                  <a:srgbClr val="000000"/>
                </a:solidFill>
                <a:effectLst/>
                <a:latin typeface="system-ui"/>
              </a:rPr>
              <a:t>6 </a:t>
            </a:r>
            <a:r>
              <a:rPr lang="en-US" sz="3600" b="0" i="0" dirty="0">
                <a:solidFill>
                  <a:srgbClr val="000000"/>
                </a:solidFill>
                <a:effectLst/>
                <a:latin typeface="system-ui"/>
              </a:rPr>
              <a:t>Nevertheless, the one who receives instruction in the word should share all good things with their instructor.</a:t>
            </a:r>
            <a:endParaRPr lang="en-US" sz="3600" dirty="0">
              <a:latin typeface="Aptos" panose="020B0004020202020204" pitchFamily="34" charset="0"/>
            </a:endParaRPr>
          </a:p>
        </p:txBody>
      </p:sp>
    </p:spTree>
    <p:extLst>
      <p:ext uri="{BB962C8B-B14F-4D97-AF65-F5344CB8AC3E}">
        <p14:creationId xmlns:p14="http://schemas.microsoft.com/office/powerpoint/2010/main" val="39695113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4CB713-7CD8-8226-51CA-7DA595672A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7CD0C0E-521B-275E-0DD9-D9CB5A027E8C}"/>
              </a:ext>
            </a:extLst>
          </p:cNvPr>
          <p:cNvSpPr>
            <a:spLocks noGrp="1"/>
          </p:cNvSpPr>
          <p:nvPr>
            <p:ph type="title"/>
          </p:nvPr>
        </p:nvSpPr>
        <p:spPr>
          <a:xfrm>
            <a:off x="838200" y="365126"/>
            <a:ext cx="10515600" cy="828244"/>
          </a:xfrm>
        </p:spPr>
        <p:txBody>
          <a:bodyPr/>
          <a:lstStyle/>
          <a:p>
            <a:pPr algn="ctr"/>
            <a:r>
              <a:rPr lang="en-US" sz="4800" dirty="0"/>
              <a:t>Galatians 6 notes</a:t>
            </a:r>
            <a:endParaRPr lang="en-US" dirty="0"/>
          </a:p>
        </p:txBody>
      </p:sp>
      <p:sp>
        <p:nvSpPr>
          <p:cNvPr id="3" name="Content Placeholder 2">
            <a:extLst>
              <a:ext uri="{FF2B5EF4-FFF2-40B4-BE49-F238E27FC236}">
                <a16:creationId xmlns:a16="http://schemas.microsoft.com/office/drawing/2014/main" id="{BED8208B-6D8A-34F0-9E75-AA2A8209C496}"/>
              </a:ext>
            </a:extLst>
          </p:cNvPr>
          <p:cNvSpPr>
            <a:spLocks noGrp="1"/>
          </p:cNvSpPr>
          <p:nvPr>
            <p:ph idx="1"/>
          </p:nvPr>
        </p:nvSpPr>
        <p:spPr/>
        <p:txBody>
          <a:bodyPr>
            <a:noAutofit/>
          </a:bodyPr>
          <a:lstStyle/>
          <a:p>
            <a:pPr algn="l"/>
            <a:endParaRPr lang="en-US" b="0" i="0" dirty="0">
              <a:solidFill>
                <a:srgbClr val="000000"/>
              </a:solidFill>
              <a:effectLst/>
              <a:latin typeface="system-ui"/>
            </a:endParaRPr>
          </a:p>
          <a:p>
            <a:pPr algn="l"/>
            <a:endParaRPr lang="en-US" dirty="0">
              <a:solidFill>
                <a:srgbClr val="000000"/>
              </a:solidFill>
              <a:latin typeface="system-ui"/>
            </a:endParaRPr>
          </a:p>
          <a:p>
            <a:pPr algn="l"/>
            <a:endParaRPr lang="en-US" b="0" i="0" dirty="0">
              <a:solidFill>
                <a:srgbClr val="000000"/>
              </a:solidFill>
              <a:effectLst/>
              <a:latin typeface="system-ui"/>
            </a:endParaRPr>
          </a:p>
        </p:txBody>
      </p:sp>
      <p:pic>
        <p:nvPicPr>
          <p:cNvPr id="5" name="Picture 4" descr="Isolated twigs and flowers on a white surface">
            <a:extLst>
              <a:ext uri="{FF2B5EF4-FFF2-40B4-BE49-F238E27FC236}">
                <a16:creationId xmlns:a16="http://schemas.microsoft.com/office/drawing/2014/main" id="{4B49A30D-71A8-CC94-514D-592905DC08F8}"/>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4" name="TextBox 3">
            <a:extLst>
              <a:ext uri="{FF2B5EF4-FFF2-40B4-BE49-F238E27FC236}">
                <a16:creationId xmlns:a16="http://schemas.microsoft.com/office/drawing/2014/main" id="{80B4DFB5-5D61-5C2C-0D44-F8E7C1B41211}"/>
              </a:ext>
            </a:extLst>
          </p:cNvPr>
          <p:cNvSpPr txBox="1"/>
          <p:nvPr/>
        </p:nvSpPr>
        <p:spPr>
          <a:xfrm>
            <a:off x="1147483" y="2274838"/>
            <a:ext cx="8911438" cy="1754326"/>
          </a:xfrm>
          <a:prstGeom prst="rect">
            <a:avLst/>
          </a:prstGeom>
          <a:noFill/>
        </p:spPr>
        <p:txBody>
          <a:bodyPr wrap="square" rtlCol="0">
            <a:spAutoFit/>
          </a:bodyPr>
          <a:lstStyle/>
          <a:p>
            <a:r>
              <a:rPr lang="en-US" sz="3600" b="1" i="0" baseline="30000" dirty="0">
                <a:solidFill>
                  <a:srgbClr val="000000"/>
                </a:solidFill>
                <a:effectLst/>
                <a:latin typeface="system-ui"/>
              </a:rPr>
              <a:t>6 </a:t>
            </a:r>
            <a:r>
              <a:rPr lang="en-US" sz="3600" b="0" i="0" dirty="0">
                <a:solidFill>
                  <a:srgbClr val="000000"/>
                </a:solidFill>
                <a:effectLst/>
                <a:latin typeface="system-ui"/>
              </a:rPr>
              <a:t>Nevertheless, the one who receives instruction in the word should share all good things with their instructor.</a:t>
            </a:r>
            <a:endParaRPr lang="en-US" sz="3600" dirty="0">
              <a:latin typeface="Aptos" panose="020B0004020202020204" pitchFamily="34" charset="0"/>
            </a:endParaRPr>
          </a:p>
        </p:txBody>
      </p:sp>
      <p:sp>
        <p:nvSpPr>
          <p:cNvPr id="7" name="TextBox 6">
            <a:extLst>
              <a:ext uri="{FF2B5EF4-FFF2-40B4-BE49-F238E27FC236}">
                <a16:creationId xmlns:a16="http://schemas.microsoft.com/office/drawing/2014/main" id="{698A9DC3-C1B6-3D57-3352-FD3C727DA13C}"/>
              </a:ext>
            </a:extLst>
          </p:cNvPr>
          <p:cNvSpPr txBox="1"/>
          <p:nvPr/>
        </p:nvSpPr>
        <p:spPr>
          <a:xfrm>
            <a:off x="981635" y="4184550"/>
            <a:ext cx="8911438" cy="646331"/>
          </a:xfrm>
          <a:prstGeom prst="rect">
            <a:avLst/>
          </a:prstGeom>
          <a:noFill/>
        </p:spPr>
        <p:txBody>
          <a:bodyPr wrap="square" rtlCol="0">
            <a:spAutoFit/>
          </a:bodyPr>
          <a:lstStyle/>
          <a:p>
            <a:r>
              <a:rPr lang="en-US" sz="3600" b="0" i="0" dirty="0">
                <a:solidFill>
                  <a:srgbClr val="0070C0"/>
                </a:solidFill>
                <a:effectLst/>
                <a:latin typeface="system-ui"/>
              </a:rPr>
              <a:t>Ministers should be compensated </a:t>
            </a:r>
            <a:r>
              <a:rPr lang="en-US" sz="3600" b="0" i="0" dirty="0">
                <a:solidFill>
                  <a:srgbClr val="000000"/>
                </a:solidFill>
                <a:effectLst/>
                <a:latin typeface="system-ui"/>
              </a:rPr>
              <a:t>.</a:t>
            </a:r>
            <a:endParaRPr lang="en-US" sz="3600" dirty="0">
              <a:latin typeface="Aptos" panose="020B0004020202020204" pitchFamily="34" charset="0"/>
            </a:endParaRPr>
          </a:p>
        </p:txBody>
      </p:sp>
    </p:spTree>
    <p:extLst>
      <p:ext uri="{BB962C8B-B14F-4D97-AF65-F5344CB8AC3E}">
        <p14:creationId xmlns:p14="http://schemas.microsoft.com/office/powerpoint/2010/main" val="39069997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A2A224-0FD1-948F-371E-5BD2C9DA97A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0E5641C-C24B-8F83-5A3A-D42DF81AB95C}"/>
              </a:ext>
            </a:extLst>
          </p:cNvPr>
          <p:cNvSpPr>
            <a:spLocks noGrp="1"/>
          </p:cNvSpPr>
          <p:nvPr>
            <p:ph type="title"/>
          </p:nvPr>
        </p:nvSpPr>
        <p:spPr>
          <a:xfrm>
            <a:off x="838200" y="365126"/>
            <a:ext cx="10515600" cy="828244"/>
          </a:xfrm>
        </p:spPr>
        <p:txBody>
          <a:bodyPr>
            <a:normAutofit/>
          </a:bodyPr>
          <a:lstStyle/>
          <a:p>
            <a:pPr algn="ctr"/>
            <a:r>
              <a:rPr lang="en-US" sz="4800" dirty="0"/>
              <a:t>Galatians 6</a:t>
            </a:r>
            <a:endParaRPr lang="en-US" sz="3600" dirty="0"/>
          </a:p>
        </p:txBody>
      </p:sp>
      <p:sp>
        <p:nvSpPr>
          <p:cNvPr id="3" name="Content Placeholder 2">
            <a:extLst>
              <a:ext uri="{FF2B5EF4-FFF2-40B4-BE49-F238E27FC236}">
                <a16:creationId xmlns:a16="http://schemas.microsoft.com/office/drawing/2014/main" id="{3EC74A7C-391D-1D69-5733-A384F18E229C}"/>
              </a:ext>
            </a:extLst>
          </p:cNvPr>
          <p:cNvSpPr>
            <a:spLocks noGrp="1"/>
          </p:cNvSpPr>
          <p:nvPr>
            <p:ph idx="1"/>
          </p:nvPr>
        </p:nvSpPr>
        <p:spPr/>
        <p:txBody>
          <a:bodyPr>
            <a:noAutofit/>
          </a:bodyPr>
          <a:lstStyle/>
          <a:p>
            <a:pPr algn="l"/>
            <a:endParaRPr lang="en-US" b="0" i="0" dirty="0">
              <a:solidFill>
                <a:srgbClr val="000000"/>
              </a:solidFill>
              <a:effectLst/>
              <a:latin typeface="system-ui"/>
            </a:endParaRPr>
          </a:p>
          <a:p>
            <a:pPr algn="l"/>
            <a:endParaRPr lang="en-US" dirty="0">
              <a:solidFill>
                <a:srgbClr val="000000"/>
              </a:solidFill>
              <a:latin typeface="system-ui"/>
            </a:endParaRPr>
          </a:p>
          <a:p>
            <a:pPr algn="l"/>
            <a:endParaRPr lang="en-US" b="0" i="0" dirty="0">
              <a:solidFill>
                <a:srgbClr val="000000"/>
              </a:solidFill>
              <a:effectLst/>
              <a:latin typeface="system-ui"/>
            </a:endParaRPr>
          </a:p>
        </p:txBody>
      </p:sp>
      <p:pic>
        <p:nvPicPr>
          <p:cNvPr id="5" name="Picture 4" descr="Isolated twigs and flowers on a white surface">
            <a:extLst>
              <a:ext uri="{FF2B5EF4-FFF2-40B4-BE49-F238E27FC236}">
                <a16:creationId xmlns:a16="http://schemas.microsoft.com/office/drawing/2014/main" id="{C87C29E5-4CAA-CE66-3CBD-44161E108B7F}"/>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4" name="TextBox 3">
            <a:extLst>
              <a:ext uri="{FF2B5EF4-FFF2-40B4-BE49-F238E27FC236}">
                <a16:creationId xmlns:a16="http://schemas.microsoft.com/office/drawing/2014/main" id="{D223862F-C951-30EB-1028-70CDC8AB7739}"/>
              </a:ext>
            </a:extLst>
          </p:cNvPr>
          <p:cNvSpPr txBox="1"/>
          <p:nvPr/>
        </p:nvSpPr>
        <p:spPr>
          <a:xfrm>
            <a:off x="1640281" y="2274838"/>
            <a:ext cx="8911438" cy="2862322"/>
          </a:xfrm>
          <a:prstGeom prst="rect">
            <a:avLst/>
          </a:prstGeom>
          <a:noFill/>
        </p:spPr>
        <p:txBody>
          <a:bodyPr wrap="square" rtlCol="0">
            <a:spAutoFit/>
          </a:bodyPr>
          <a:lstStyle/>
          <a:p>
            <a:r>
              <a:rPr lang="en-US" sz="3600" b="1" i="0" baseline="30000" dirty="0">
                <a:solidFill>
                  <a:srgbClr val="000000"/>
                </a:solidFill>
                <a:effectLst/>
                <a:latin typeface="system-ui"/>
              </a:rPr>
              <a:t>7 </a:t>
            </a:r>
            <a:r>
              <a:rPr lang="en-US" sz="3600" b="0" i="0" dirty="0">
                <a:solidFill>
                  <a:srgbClr val="000000"/>
                </a:solidFill>
                <a:effectLst/>
                <a:latin typeface="system-ui"/>
              </a:rPr>
              <a:t>Do not be deceived: God cannot be mocked. A man reaps what he sows. </a:t>
            </a:r>
            <a:r>
              <a:rPr lang="en-US" sz="3600" b="1" i="0" baseline="30000" dirty="0">
                <a:solidFill>
                  <a:srgbClr val="000000"/>
                </a:solidFill>
                <a:effectLst/>
                <a:latin typeface="system-ui"/>
              </a:rPr>
              <a:t>8 </a:t>
            </a:r>
            <a:r>
              <a:rPr lang="en-US" sz="3600" b="0" i="0" dirty="0">
                <a:solidFill>
                  <a:srgbClr val="000000"/>
                </a:solidFill>
                <a:effectLst/>
                <a:latin typeface="system-ui"/>
              </a:rPr>
              <a:t>Whoever sows to please their flesh, from the flesh will reap destruction; whoever sows to please the Spirit, from the Spirit will reap eternal life</a:t>
            </a:r>
            <a:endParaRPr lang="en-US" sz="3600" dirty="0">
              <a:latin typeface="Aptos" panose="020B0004020202020204" pitchFamily="34" charset="0"/>
            </a:endParaRPr>
          </a:p>
        </p:txBody>
      </p:sp>
    </p:spTree>
    <p:extLst>
      <p:ext uri="{BB962C8B-B14F-4D97-AF65-F5344CB8AC3E}">
        <p14:creationId xmlns:p14="http://schemas.microsoft.com/office/powerpoint/2010/main" val="41635923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B35701-CB9A-5D8D-DD9B-894F7E8090D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4BF20A1-B689-2146-4760-B5C49A61D8EF}"/>
              </a:ext>
            </a:extLst>
          </p:cNvPr>
          <p:cNvSpPr>
            <a:spLocks noGrp="1"/>
          </p:cNvSpPr>
          <p:nvPr>
            <p:ph type="title"/>
          </p:nvPr>
        </p:nvSpPr>
        <p:spPr>
          <a:xfrm>
            <a:off x="838200" y="365126"/>
            <a:ext cx="10515600" cy="828244"/>
          </a:xfrm>
        </p:spPr>
        <p:txBody>
          <a:bodyPr>
            <a:normAutofit/>
          </a:bodyPr>
          <a:lstStyle/>
          <a:p>
            <a:pPr algn="ctr"/>
            <a:r>
              <a:rPr lang="en-US" sz="4800" dirty="0"/>
              <a:t>Galatians 6 notes</a:t>
            </a:r>
            <a:endParaRPr lang="en-US" sz="3600" dirty="0"/>
          </a:p>
        </p:txBody>
      </p:sp>
      <p:sp>
        <p:nvSpPr>
          <p:cNvPr id="3" name="Content Placeholder 2">
            <a:extLst>
              <a:ext uri="{FF2B5EF4-FFF2-40B4-BE49-F238E27FC236}">
                <a16:creationId xmlns:a16="http://schemas.microsoft.com/office/drawing/2014/main" id="{1C8CDF77-397A-B5DC-F5B7-99B9DE1504B1}"/>
              </a:ext>
            </a:extLst>
          </p:cNvPr>
          <p:cNvSpPr>
            <a:spLocks noGrp="1"/>
          </p:cNvSpPr>
          <p:nvPr>
            <p:ph idx="1"/>
          </p:nvPr>
        </p:nvSpPr>
        <p:spPr/>
        <p:txBody>
          <a:bodyPr>
            <a:noAutofit/>
          </a:bodyPr>
          <a:lstStyle/>
          <a:p>
            <a:pPr algn="l"/>
            <a:endParaRPr lang="en-US" b="0" i="0" dirty="0">
              <a:solidFill>
                <a:srgbClr val="000000"/>
              </a:solidFill>
              <a:effectLst/>
              <a:latin typeface="system-ui"/>
            </a:endParaRPr>
          </a:p>
          <a:p>
            <a:pPr algn="l"/>
            <a:endParaRPr lang="en-US" dirty="0">
              <a:solidFill>
                <a:srgbClr val="000000"/>
              </a:solidFill>
              <a:latin typeface="system-ui"/>
            </a:endParaRPr>
          </a:p>
          <a:p>
            <a:pPr algn="l"/>
            <a:endParaRPr lang="en-US" b="0" i="0" dirty="0">
              <a:solidFill>
                <a:srgbClr val="000000"/>
              </a:solidFill>
              <a:effectLst/>
              <a:latin typeface="system-ui"/>
            </a:endParaRPr>
          </a:p>
        </p:txBody>
      </p:sp>
      <p:pic>
        <p:nvPicPr>
          <p:cNvPr id="5" name="Picture 4" descr="Isolated twigs and flowers on a white surface">
            <a:extLst>
              <a:ext uri="{FF2B5EF4-FFF2-40B4-BE49-F238E27FC236}">
                <a16:creationId xmlns:a16="http://schemas.microsoft.com/office/drawing/2014/main" id="{A1E58C5D-3F45-2B5D-6924-5E8B5602E6B4}"/>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4" name="TextBox 3">
            <a:extLst>
              <a:ext uri="{FF2B5EF4-FFF2-40B4-BE49-F238E27FC236}">
                <a16:creationId xmlns:a16="http://schemas.microsoft.com/office/drawing/2014/main" id="{478A2F90-43C7-96DE-3CD7-0409028BCFB7}"/>
              </a:ext>
            </a:extLst>
          </p:cNvPr>
          <p:cNvSpPr txBox="1"/>
          <p:nvPr/>
        </p:nvSpPr>
        <p:spPr>
          <a:xfrm>
            <a:off x="1640280" y="2274838"/>
            <a:ext cx="9713519" cy="3970318"/>
          </a:xfrm>
          <a:prstGeom prst="rect">
            <a:avLst/>
          </a:prstGeom>
          <a:noFill/>
        </p:spPr>
        <p:txBody>
          <a:bodyPr wrap="square" rtlCol="0">
            <a:spAutoFit/>
          </a:bodyPr>
          <a:lstStyle/>
          <a:p>
            <a:r>
              <a:rPr lang="en-US" sz="3600" b="1" i="0" baseline="30000" dirty="0">
                <a:solidFill>
                  <a:srgbClr val="000000"/>
                </a:solidFill>
                <a:effectLst/>
                <a:latin typeface="system-ui"/>
              </a:rPr>
              <a:t>7 </a:t>
            </a:r>
            <a:r>
              <a:rPr lang="en-US" sz="3600" b="0" i="0" dirty="0">
                <a:solidFill>
                  <a:srgbClr val="000000"/>
                </a:solidFill>
                <a:effectLst/>
                <a:latin typeface="system-ui"/>
              </a:rPr>
              <a:t>Do not be deceived: God cannot be mocked.</a:t>
            </a:r>
          </a:p>
          <a:p>
            <a:r>
              <a:rPr lang="en-US" sz="3600" dirty="0">
                <a:solidFill>
                  <a:srgbClr val="0070C0"/>
                </a:solidFill>
                <a:latin typeface="system-ui"/>
              </a:rPr>
              <a:t>(The world is in the mocking business)</a:t>
            </a:r>
            <a:r>
              <a:rPr lang="en-US" sz="3600" b="0" i="0" dirty="0">
                <a:solidFill>
                  <a:srgbClr val="0070C0"/>
                </a:solidFill>
                <a:effectLst/>
                <a:latin typeface="system-ui"/>
              </a:rPr>
              <a:t> </a:t>
            </a:r>
            <a:r>
              <a:rPr lang="en-US" sz="3600" b="0" i="0" dirty="0">
                <a:solidFill>
                  <a:srgbClr val="000000"/>
                </a:solidFill>
                <a:effectLst/>
                <a:latin typeface="system-ui"/>
              </a:rPr>
              <a:t>A man reaps what he sows. </a:t>
            </a:r>
            <a:r>
              <a:rPr lang="en-US" sz="3600" b="0" i="0" dirty="0">
                <a:solidFill>
                  <a:srgbClr val="0070C0"/>
                </a:solidFill>
                <a:effectLst/>
                <a:latin typeface="system-ui"/>
              </a:rPr>
              <a:t>(self deception ?)</a:t>
            </a:r>
            <a:r>
              <a:rPr lang="en-US" sz="3600" b="0" i="0" dirty="0">
                <a:solidFill>
                  <a:srgbClr val="000000"/>
                </a:solidFill>
                <a:effectLst/>
                <a:latin typeface="system-ui"/>
              </a:rPr>
              <a:t>  </a:t>
            </a:r>
            <a:r>
              <a:rPr lang="en-US" sz="3600" b="1" i="0" baseline="30000" dirty="0">
                <a:solidFill>
                  <a:srgbClr val="000000"/>
                </a:solidFill>
                <a:effectLst/>
                <a:latin typeface="system-ui"/>
              </a:rPr>
              <a:t>8 </a:t>
            </a:r>
            <a:r>
              <a:rPr lang="en-US" sz="3600" b="0" i="0" dirty="0">
                <a:solidFill>
                  <a:srgbClr val="000000"/>
                </a:solidFill>
                <a:effectLst/>
                <a:latin typeface="system-ui"/>
              </a:rPr>
              <a:t>Whoever sows to please their flesh, from the flesh will reap destruction; whoever sows to please the Spirit, from the Spirit will reap eternal life</a:t>
            </a:r>
          </a:p>
          <a:p>
            <a:r>
              <a:rPr lang="en-US" sz="3600" dirty="0">
                <a:solidFill>
                  <a:srgbClr val="0070C0"/>
                </a:solidFill>
                <a:latin typeface="system-ui"/>
              </a:rPr>
              <a:t>(links to Spirit vs flesh discussion of chapter 5)</a:t>
            </a:r>
            <a:endParaRPr lang="en-US" sz="3600" dirty="0">
              <a:solidFill>
                <a:srgbClr val="0070C0"/>
              </a:solidFill>
              <a:latin typeface="Aptos" panose="020B0004020202020204" pitchFamily="34" charset="0"/>
            </a:endParaRPr>
          </a:p>
        </p:txBody>
      </p:sp>
    </p:spTree>
    <p:extLst>
      <p:ext uri="{BB962C8B-B14F-4D97-AF65-F5344CB8AC3E}">
        <p14:creationId xmlns:p14="http://schemas.microsoft.com/office/powerpoint/2010/main" val="690830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2F7867-4B72-0A9A-7A46-E9BD14870B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D4EE439-1DC9-5BBD-C60D-41D31443760B}"/>
              </a:ext>
            </a:extLst>
          </p:cNvPr>
          <p:cNvSpPr>
            <a:spLocks noGrp="1"/>
          </p:cNvSpPr>
          <p:nvPr>
            <p:ph type="title"/>
          </p:nvPr>
        </p:nvSpPr>
        <p:spPr>
          <a:xfrm>
            <a:off x="838200" y="365126"/>
            <a:ext cx="10515600" cy="828244"/>
          </a:xfrm>
        </p:spPr>
        <p:txBody>
          <a:bodyPr/>
          <a:lstStyle/>
          <a:p>
            <a:pPr algn="ctr"/>
            <a:r>
              <a:rPr lang="en-US" sz="4800" dirty="0"/>
              <a:t>Class Slides / notes</a:t>
            </a:r>
            <a:endParaRPr lang="en-US" dirty="0"/>
          </a:p>
        </p:txBody>
      </p:sp>
      <p:sp>
        <p:nvSpPr>
          <p:cNvPr id="3" name="Content Placeholder 2">
            <a:extLst>
              <a:ext uri="{FF2B5EF4-FFF2-40B4-BE49-F238E27FC236}">
                <a16:creationId xmlns:a16="http://schemas.microsoft.com/office/drawing/2014/main" id="{73F2921F-C3D6-959B-329B-D7160C3AF17A}"/>
              </a:ext>
            </a:extLst>
          </p:cNvPr>
          <p:cNvSpPr>
            <a:spLocks noGrp="1"/>
          </p:cNvSpPr>
          <p:nvPr>
            <p:ph idx="1"/>
          </p:nvPr>
        </p:nvSpPr>
        <p:spPr>
          <a:xfrm>
            <a:off x="838199" y="1320655"/>
            <a:ext cx="11497235" cy="4860689"/>
          </a:xfrm>
        </p:spPr>
        <p:txBody>
          <a:bodyPr>
            <a:noAutofit/>
          </a:bodyPr>
          <a:lstStyle/>
          <a:p>
            <a:pPr marL="0" indent="0" algn="ctr">
              <a:buNone/>
            </a:pPr>
            <a:r>
              <a:rPr lang="en-US" sz="4000" dirty="0">
                <a:effectLst/>
                <a:latin typeface="Aptos" panose="020B0004020202020204" pitchFamily="34" charset="0"/>
                <a:ea typeface="Aptos" panose="020B0004020202020204" pitchFamily="34" charset="0"/>
                <a:cs typeface="Times New Roman" panose="02020603050405020304" pitchFamily="18" charset="0"/>
              </a:rPr>
              <a:t> </a:t>
            </a:r>
            <a:r>
              <a:rPr lang="en-US" sz="4000" u="sng"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2"/>
              </a:rPr>
              <a:t>https://www.weldonbeardain.website/galatians/</a:t>
            </a:r>
            <a:endParaRPr lang="en-US" sz="4000" u="sng" dirty="0">
              <a:solidFill>
                <a:srgbClr val="467886"/>
              </a:solidFill>
              <a:effectLst/>
              <a:latin typeface="Aptos" panose="020B0004020202020204" pitchFamily="34" charset="0"/>
              <a:ea typeface="Aptos" panose="020B0004020202020204" pitchFamily="34" charset="0"/>
              <a:cs typeface="Times New Roman" panose="02020603050405020304" pitchFamily="18" charset="0"/>
            </a:endParaRPr>
          </a:p>
          <a:p>
            <a:pPr marL="0" indent="0" algn="ctr">
              <a:buNone/>
            </a:pPr>
            <a:endParaRPr lang="en-US" sz="4000" u="sng" dirty="0">
              <a:solidFill>
                <a:srgbClr val="467886"/>
              </a:solidFill>
              <a:ea typeface="Aptos" panose="020B0004020202020204" pitchFamily="34" charset="0"/>
              <a:cs typeface="Times New Roman" panose="02020603050405020304" pitchFamily="18" charset="0"/>
            </a:endParaRPr>
          </a:p>
          <a:p>
            <a:pPr marL="0" indent="0" algn="ctr">
              <a:buNone/>
            </a:pPr>
            <a:endParaRPr lang="en-US" sz="4000" u="sng" dirty="0">
              <a:solidFill>
                <a:srgbClr val="467886"/>
              </a:solidFill>
              <a:effectLst/>
              <a:latin typeface="Aptos" panose="020B0004020202020204" pitchFamily="34" charset="0"/>
              <a:ea typeface="Aptos" panose="020B0004020202020204" pitchFamily="34" charset="0"/>
              <a:cs typeface="Times New Roman" panose="02020603050405020304" pitchFamily="18" charset="0"/>
            </a:endParaRPr>
          </a:p>
          <a:p>
            <a:pPr marL="0" indent="0" algn="ctr">
              <a:buNone/>
            </a:pPr>
            <a:r>
              <a:rPr lang="en-US" sz="4000" u="sng" dirty="0">
                <a:solidFill>
                  <a:srgbClr val="467886"/>
                </a:solidFill>
                <a:effectLst/>
                <a:latin typeface="Aptos" panose="020B0004020202020204" pitchFamily="34" charset="0"/>
                <a:ea typeface="Aptos" panose="020B0004020202020204" pitchFamily="34" charset="0"/>
                <a:cs typeface="Times New Roman" panose="02020603050405020304" pitchFamily="18" charset="0"/>
              </a:rPr>
              <a:t>Lesson 10 exploring Galatia  20250216</a:t>
            </a:r>
            <a:r>
              <a:rPr lang="en-US" sz="4000" u="sng">
                <a:solidFill>
                  <a:srgbClr val="467886"/>
                </a:solidFill>
                <a:ea typeface="Aptos" panose="020B0004020202020204" pitchFamily="34" charset="0"/>
                <a:cs typeface="Times New Roman" panose="02020603050405020304" pitchFamily="18" charset="0"/>
              </a:rPr>
              <a:t>.pptx</a:t>
            </a:r>
            <a:endParaRPr lang="en-US" sz="4000" u="sng" dirty="0">
              <a:solidFill>
                <a:srgbClr val="467886"/>
              </a:solidFill>
              <a:ea typeface="Aptos" panose="020B0004020202020204" pitchFamily="34" charset="0"/>
              <a:cs typeface="Times New Roman" panose="02020603050405020304" pitchFamily="18" charset="0"/>
            </a:endParaRPr>
          </a:p>
          <a:p>
            <a:pPr marL="0" indent="0" algn="ctr">
              <a:buNone/>
            </a:pPr>
            <a:r>
              <a:rPr lang="en-US" sz="4000" u="sng" dirty="0">
                <a:solidFill>
                  <a:srgbClr val="467886"/>
                </a:solidFill>
                <a:effectLst/>
                <a:latin typeface="Aptos" panose="020B0004020202020204" pitchFamily="34" charset="0"/>
                <a:ea typeface="Aptos" panose="020B0004020202020204" pitchFamily="34" charset="0"/>
                <a:cs typeface="Times New Roman" panose="02020603050405020304" pitchFamily="18" charset="0"/>
              </a:rPr>
              <a:t>Lesson 10 exploring Galatia  20250216.pdf</a:t>
            </a:r>
          </a:p>
          <a:p>
            <a:pPr marL="0" indent="0">
              <a:buNone/>
            </a:pPr>
            <a:endParaRPr lang="en-US" sz="4000" b="0" i="0" dirty="0">
              <a:solidFill>
                <a:srgbClr val="000000"/>
              </a:solidFill>
              <a:effectLst/>
              <a:latin typeface="system-ui"/>
            </a:endParaRPr>
          </a:p>
        </p:txBody>
      </p:sp>
      <p:pic>
        <p:nvPicPr>
          <p:cNvPr id="5" name="Picture 4" descr="Isolated twigs and flowers on a white surface">
            <a:extLst>
              <a:ext uri="{FF2B5EF4-FFF2-40B4-BE49-F238E27FC236}">
                <a16:creationId xmlns:a16="http://schemas.microsoft.com/office/drawing/2014/main" id="{8499BB6D-65FB-235E-1520-805F396C71AC}"/>
              </a:ext>
            </a:extLst>
          </p:cNvPr>
          <p:cNvPicPr>
            <a:picLocks noChangeAspect="1"/>
          </p:cNvPicPr>
          <p:nvPr/>
        </p:nvPicPr>
        <p:blipFill>
          <a:blip r:embed="rId3"/>
          <a:srcRect l="23193" r="9705" b="1"/>
          <a:stretch/>
        </p:blipFill>
        <p:spPr>
          <a:xfrm>
            <a:off x="10345791" y="-60153"/>
            <a:ext cx="1417698" cy="1473617"/>
          </a:xfrm>
          <a:prstGeom prst="rect">
            <a:avLst/>
          </a:prstGeom>
        </p:spPr>
      </p:pic>
    </p:spTree>
    <p:extLst>
      <p:ext uri="{BB962C8B-B14F-4D97-AF65-F5344CB8AC3E}">
        <p14:creationId xmlns:p14="http://schemas.microsoft.com/office/powerpoint/2010/main" val="30016447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624167-9E56-467C-45DB-0B2F4D4E0B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D620CF0-FABD-AA2F-D067-4AA7DB71F988}"/>
              </a:ext>
            </a:extLst>
          </p:cNvPr>
          <p:cNvSpPr>
            <a:spLocks noGrp="1"/>
          </p:cNvSpPr>
          <p:nvPr>
            <p:ph type="title"/>
          </p:nvPr>
        </p:nvSpPr>
        <p:spPr>
          <a:xfrm>
            <a:off x="838200" y="365126"/>
            <a:ext cx="10515600" cy="828244"/>
          </a:xfrm>
        </p:spPr>
        <p:txBody>
          <a:bodyPr>
            <a:normAutofit/>
          </a:bodyPr>
          <a:lstStyle/>
          <a:p>
            <a:pPr algn="ctr"/>
            <a:r>
              <a:rPr lang="en-US" sz="4800" dirty="0"/>
              <a:t>Galatians 6</a:t>
            </a:r>
            <a:endParaRPr lang="en-US" sz="3600" dirty="0"/>
          </a:p>
        </p:txBody>
      </p:sp>
      <p:sp>
        <p:nvSpPr>
          <p:cNvPr id="3" name="Content Placeholder 2">
            <a:extLst>
              <a:ext uri="{FF2B5EF4-FFF2-40B4-BE49-F238E27FC236}">
                <a16:creationId xmlns:a16="http://schemas.microsoft.com/office/drawing/2014/main" id="{60E85E84-889F-FB0F-DBC1-18025ED4C672}"/>
              </a:ext>
            </a:extLst>
          </p:cNvPr>
          <p:cNvSpPr>
            <a:spLocks noGrp="1"/>
          </p:cNvSpPr>
          <p:nvPr>
            <p:ph idx="1"/>
          </p:nvPr>
        </p:nvSpPr>
        <p:spPr/>
        <p:txBody>
          <a:bodyPr>
            <a:noAutofit/>
          </a:bodyPr>
          <a:lstStyle/>
          <a:p>
            <a:pPr algn="l"/>
            <a:endParaRPr lang="en-US" b="0" i="0" dirty="0">
              <a:solidFill>
                <a:srgbClr val="000000"/>
              </a:solidFill>
              <a:effectLst/>
              <a:latin typeface="system-ui"/>
            </a:endParaRPr>
          </a:p>
          <a:p>
            <a:pPr algn="l"/>
            <a:endParaRPr lang="en-US" dirty="0">
              <a:solidFill>
                <a:srgbClr val="000000"/>
              </a:solidFill>
              <a:latin typeface="system-ui"/>
            </a:endParaRPr>
          </a:p>
          <a:p>
            <a:pPr algn="l"/>
            <a:endParaRPr lang="en-US" b="0" i="0" dirty="0">
              <a:solidFill>
                <a:srgbClr val="000000"/>
              </a:solidFill>
              <a:effectLst/>
              <a:latin typeface="system-ui"/>
            </a:endParaRPr>
          </a:p>
        </p:txBody>
      </p:sp>
      <p:pic>
        <p:nvPicPr>
          <p:cNvPr id="5" name="Picture 4" descr="Isolated twigs and flowers on a white surface">
            <a:extLst>
              <a:ext uri="{FF2B5EF4-FFF2-40B4-BE49-F238E27FC236}">
                <a16:creationId xmlns:a16="http://schemas.microsoft.com/office/drawing/2014/main" id="{0C3F50C8-D977-2F40-99FA-5093333A1B36}"/>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4" name="TextBox 3">
            <a:extLst>
              <a:ext uri="{FF2B5EF4-FFF2-40B4-BE49-F238E27FC236}">
                <a16:creationId xmlns:a16="http://schemas.microsoft.com/office/drawing/2014/main" id="{004594D0-4B53-2F08-606B-013646E69448}"/>
              </a:ext>
            </a:extLst>
          </p:cNvPr>
          <p:cNvSpPr txBox="1"/>
          <p:nvPr/>
        </p:nvSpPr>
        <p:spPr>
          <a:xfrm>
            <a:off x="1640281" y="2274838"/>
            <a:ext cx="8911438" cy="3416320"/>
          </a:xfrm>
          <a:prstGeom prst="rect">
            <a:avLst/>
          </a:prstGeom>
          <a:noFill/>
        </p:spPr>
        <p:txBody>
          <a:bodyPr wrap="square" rtlCol="0">
            <a:spAutoFit/>
          </a:bodyPr>
          <a:lstStyle/>
          <a:p>
            <a:r>
              <a:rPr lang="en-US" sz="3600" b="1" i="0" baseline="30000" dirty="0">
                <a:solidFill>
                  <a:srgbClr val="000000"/>
                </a:solidFill>
                <a:effectLst/>
                <a:latin typeface="system-ui"/>
              </a:rPr>
              <a:t>9 </a:t>
            </a:r>
            <a:r>
              <a:rPr lang="en-US" sz="3600" b="0" i="0" dirty="0">
                <a:solidFill>
                  <a:srgbClr val="000000"/>
                </a:solidFill>
                <a:effectLst/>
                <a:latin typeface="system-ui"/>
              </a:rPr>
              <a:t>Let us not become weary in doing good, for at the proper time we will reap a harvest if we do not give up. </a:t>
            </a:r>
            <a:r>
              <a:rPr lang="en-US" sz="3600" b="1" i="0" baseline="30000" dirty="0">
                <a:solidFill>
                  <a:srgbClr val="000000"/>
                </a:solidFill>
                <a:effectLst/>
                <a:latin typeface="system-ui"/>
              </a:rPr>
              <a:t>10 </a:t>
            </a:r>
            <a:r>
              <a:rPr lang="en-US" sz="3600" b="0" i="0" dirty="0">
                <a:solidFill>
                  <a:srgbClr val="000000"/>
                </a:solidFill>
                <a:effectLst/>
                <a:latin typeface="system-ui"/>
              </a:rPr>
              <a:t>Therefore, as we have opportunity, let us do good to all people, especially to those who belong to the family of believers.</a:t>
            </a:r>
            <a:endParaRPr lang="en-US" sz="3600" dirty="0">
              <a:latin typeface="Aptos" panose="020B0004020202020204" pitchFamily="34" charset="0"/>
            </a:endParaRPr>
          </a:p>
        </p:txBody>
      </p:sp>
    </p:spTree>
    <p:extLst>
      <p:ext uri="{BB962C8B-B14F-4D97-AF65-F5344CB8AC3E}">
        <p14:creationId xmlns:p14="http://schemas.microsoft.com/office/powerpoint/2010/main" val="2710894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50498-695A-E090-E159-1EBA8F65B1B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B59BDDC-310C-8181-3460-AD5A2DA98161}"/>
              </a:ext>
            </a:extLst>
          </p:cNvPr>
          <p:cNvSpPr>
            <a:spLocks noGrp="1"/>
          </p:cNvSpPr>
          <p:nvPr>
            <p:ph type="title"/>
          </p:nvPr>
        </p:nvSpPr>
        <p:spPr>
          <a:xfrm>
            <a:off x="838200" y="365126"/>
            <a:ext cx="10515600" cy="828244"/>
          </a:xfrm>
        </p:spPr>
        <p:txBody>
          <a:bodyPr>
            <a:normAutofit/>
          </a:bodyPr>
          <a:lstStyle/>
          <a:p>
            <a:pPr algn="ctr"/>
            <a:r>
              <a:rPr lang="en-US" sz="4800" dirty="0"/>
              <a:t>Galatians 6 notes</a:t>
            </a:r>
            <a:endParaRPr lang="en-US" sz="3600" dirty="0"/>
          </a:p>
        </p:txBody>
      </p:sp>
      <p:sp>
        <p:nvSpPr>
          <p:cNvPr id="3" name="Content Placeholder 2">
            <a:extLst>
              <a:ext uri="{FF2B5EF4-FFF2-40B4-BE49-F238E27FC236}">
                <a16:creationId xmlns:a16="http://schemas.microsoft.com/office/drawing/2014/main" id="{22286D80-7B4E-630F-5E89-A3A990332C52}"/>
              </a:ext>
            </a:extLst>
          </p:cNvPr>
          <p:cNvSpPr>
            <a:spLocks noGrp="1"/>
          </p:cNvSpPr>
          <p:nvPr>
            <p:ph idx="1"/>
          </p:nvPr>
        </p:nvSpPr>
        <p:spPr/>
        <p:txBody>
          <a:bodyPr>
            <a:noAutofit/>
          </a:bodyPr>
          <a:lstStyle/>
          <a:p>
            <a:pPr algn="l"/>
            <a:endParaRPr lang="en-US" b="0" i="0" dirty="0">
              <a:solidFill>
                <a:srgbClr val="000000"/>
              </a:solidFill>
              <a:effectLst/>
              <a:latin typeface="system-ui"/>
            </a:endParaRPr>
          </a:p>
          <a:p>
            <a:pPr algn="l"/>
            <a:endParaRPr lang="en-US" dirty="0">
              <a:solidFill>
                <a:srgbClr val="000000"/>
              </a:solidFill>
              <a:latin typeface="system-ui"/>
            </a:endParaRPr>
          </a:p>
          <a:p>
            <a:pPr algn="l"/>
            <a:endParaRPr lang="en-US" b="0" i="0" dirty="0">
              <a:solidFill>
                <a:srgbClr val="000000"/>
              </a:solidFill>
              <a:effectLst/>
              <a:latin typeface="system-ui"/>
            </a:endParaRPr>
          </a:p>
        </p:txBody>
      </p:sp>
      <p:pic>
        <p:nvPicPr>
          <p:cNvPr id="5" name="Picture 4" descr="Isolated twigs and flowers on a white surface">
            <a:extLst>
              <a:ext uri="{FF2B5EF4-FFF2-40B4-BE49-F238E27FC236}">
                <a16:creationId xmlns:a16="http://schemas.microsoft.com/office/drawing/2014/main" id="{3F2C7EB5-A0B2-A1F3-1C98-1FE077AE9681}"/>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4" name="TextBox 3">
            <a:extLst>
              <a:ext uri="{FF2B5EF4-FFF2-40B4-BE49-F238E27FC236}">
                <a16:creationId xmlns:a16="http://schemas.microsoft.com/office/drawing/2014/main" id="{E5DDF353-5AEF-BBEB-3BC8-1BEB6C2EC01F}"/>
              </a:ext>
            </a:extLst>
          </p:cNvPr>
          <p:cNvSpPr txBox="1"/>
          <p:nvPr/>
        </p:nvSpPr>
        <p:spPr>
          <a:xfrm>
            <a:off x="1640281" y="2274838"/>
            <a:ext cx="8911438" cy="3970318"/>
          </a:xfrm>
          <a:prstGeom prst="rect">
            <a:avLst/>
          </a:prstGeom>
          <a:noFill/>
        </p:spPr>
        <p:txBody>
          <a:bodyPr wrap="square" rtlCol="0">
            <a:spAutoFit/>
          </a:bodyPr>
          <a:lstStyle/>
          <a:p>
            <a:r>
              <a:rPr lang="en-US" sz="3600" b="1" i="0" baseline="30000" dirty="0">
                <a:solidFill>
                  <a:srgbClr val="000000"/>
                </a:solidFill>
                <a:effectLst/>
                <a:latin typeface="system-ui"/>
              </a:rPr>
              <a:t>9 </a:t>
            </a:r>
            <a:r>
              <a:rPr lang="en-US" sz="3600" b="0" i="0" dirty="0">
                <a:solidFill>
                  <a:srgbClr val="000000"/>
                </a:solidFill>
                <a:effectLst/>
                <a:latin typeface="system-ui"/>
              </a:rPr>
              <a:t>Let us not become weary in doing good, for at the proper time we will reap a harvest </a:t>
            </a:r>
            <a:r>
              <a:rPr lang="en-US" sz="3600" b="0" i="0" dirty="0">
                <a:solidFill>
                  <a:srgbClr val="0070C0"/>
                </a:solidFill>
                <a:effectLst/>
                <a:latin typeface="system-ui"/>
              </a:rPr>
              <a:t>(the fields are white unto harvest but ….)</a:t>
            </a:r>
            <a:r>
              <a:rPr lang="en-US" sz="3600" b="0" i="0" dirty="0">
                <a:solidFill>
                  <a:srgbClr val="000000"/>
                </a:solidFill>
                <a:effectLst/>
                <a:latin typeface="system-ui"/>
              </a:rPr>
              <a:t> if we do not give up. </a:t>
            </a:r>
            <a:r>
              <a:rPr lang="en-US" sz="3600" b="1" i="0" baseline="30000" dirty="0">
                <a:solidFill>
                  <a:srgbClr val="000000"/>
                </a:solidFill>
                <a:effectLst/>
                <a:latin typeface="system-ui"/>
              </a:rPr>
              <a:t>10 </a:t>
            </a:r>
            <a:r>
              <a:rPr lang="en-US" sz="3600" b="0" i="0" dirty="0">
                <a:solidFill>
                  <a:srgbClr val="000000"/>
                </a:solidFill>
                <a:effectLst/>
                <a:latin typeface="system-ui"/>
              </a:rPr>
              <a:t>Therefore, as we have opportunity, let us do good to all people, especially to those who belong to the family of believers.</a:t>
            </a:r>
            <a:endParaRPr lang="en-US" sz="3600" dirty="0">
              <a:latin typeface="Aptos" panose="020B0004020202020204" pitchFamily="34" charset="0"/>
            </a:endParaRPr>
          </a:p>
        </p:txBody>
      </p:sp>
    </p:spTree>
    <p:extLst>
      <p:ext uri="{BB962C8B-B14F-4D97-AF65-F5344CB8AC3E}">
        <p14:creationId xmlns:p14="http://schemas.microsoft.com/office/powerpoint/2010/main" val="22692555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DC9101-88A3-7CEA-2811-2E0D8CE6169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5C2135B-48B3-2478-9297-BA7842E501CC}"/>
              </a:ext>
            </a:extLst>
          </p:cNvPr>
          <p:cNvSpPr>
            <a:spLocks noGrp="1"/>
          </p:cNvSpPr>
          <p:nvPr>
            <p:ph type="title"/>
          </p:nvPr>
        </p:nvSpPr>
        <p:spPr>
          <a:xfrm>
            <a:off x="838200" y="365126"/>
            <a:ext cx="10515600" cy="828244"/>
          </a:xfrm>
        </p:spPr>
        <p:txBody>
          <a:bodyPr>
            <a:normAutofit/>
          </a:bodyPr>
          <a:lstStyle/>
          <a:p>
            <a:pPr algn="ctr"/>
            <a:r>
              <a:rPr lang="en-US" sz="4800" dirty="0"/>
              <a:t>Galatians 6 notes</a:t>
            </a:r>
            <a:endParaRPr lang="en-US" sz="3600" dirty="0"/>
          </a:p>
        </p:txBody>
      </p:sp>
      <p:sp>
        <p:nvSpPr>
          <p:cNvPr id="3" name="Content Placeholder 2">
            <a:extLst>
              <a:ext uri="{FF2B5EF4-FFF2-40B4-BE49-F238E27FC236}">
                <a16:creationId xmlns:a16="http://schemas.microsoft.com/office/drawing/2014/main" id="{0A5939C3-AE22-2179-0E5C-894B197A516F}"/>
              </a:ext>
            </a:extLst>
          </p:cNvPr>
          <p:cNvSpPr>
            <a:spLocks noGrp="1"/>
          </p:cNvSpPr>
          <p:nvPr>
            <p:ph idx="1"/>
          </p:nvPr>
        </p:nvSpPr>
        <p:spPr/>
        <p:txBody>
          <a:bodyPr>
            <a:noAutofit/>
          </a:bodyPr>
          <a:lstStyle/>
          <a:p>
            <a:pPr algn="l"/>
            <a:endParaRPr lang="en-US" b="0" i="0" dirty="0">
              <a:solidFill>
                <a:srgbClr val="000000"/>
              </a:solidFill>
              <a:effectLst/>
              <a:latin typeface="system-ui"/>
            </a:endParaRPr>
          </a:p>
          <a:p>
            <a:pPr algn="l"/>
            <a:endParaRPr lang="en-US" dirty="0">
              <a:solidFill>
                <a:srgbClr val="000000"/>
              </a:solidFill>
              <a:latin typeface="system-ui"/>
            </a:endParaRPr>
          </a:p>
          <a:p>
            <a:pPr algn="l"/>
            <a:endParaRPr lang="en-US" b="0" i="0" dirty="0">
              <a:solidFill>
                <a:srgbClr val="000000"/>
              </a:solidFill>
              <a:effectLst/>
              <a:latin typeface="system-ui"/>
            </a:endParaRPr>
          </a:p>
        </p:txBody>
      </p:sp>
      <p:pic>
        <p:nvPicPr>
          <p:cNvPr id="5" name="Picture 4" descr="Isolated twigs and flowers on a white surface">
            <a:extLst>
              <a:ext uri="{FF2B5EF4-FFF2-40B4-BE49-F238E27FC236}">
                <a16:creationId xmlns:a16="http://schemas.microsoft.com/office/drawing/2014/main" id="{304F7F55-CDA9-4A5F-3179-6BA455BC8948}"/>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4" name="TextBox 3">
            <a:extLst>
              <a:ext uri="{FF2B5EF4-FFF2-40B4-BE49-F238E27FC236}">
                <a16:creationId xmlns:a16="http://schemas.microsoft.com/office/drawing/2014/main" id="{C936973A-FD28-F5A2-73B1-1EFAFC58907B}"/>
              </a:ext>
            </a:extLst>
          </p:cNvPr>
          <p:cNvSpPr txBox="1"/>
          <p:nvPr/>
        </p:nvSpPr>
        <p:spPr>
          <a:xfrm>
            <a:off x="1640280" y="2274838"/>
            <a:ext cx="9278731" cy="3970318"/>
          </a:xfrm>
          <a:prstGeom prst="rect">
            <a:avLst/>
          </a:prstGeom>
          <a:noFill/>
        </p:spPr>
        <p:txBody>
          <a:bodyPr wrap="square" rtlCol="0">
            <a:spAutoFit/>
          </a:bodyPr>
          <a:lstStyle/>
          <a:p>
            <a:r>
              <a:rPr lang="en-US" sz="3600" b="1" i="0" baseline="30000" dirty="0">
                <a:solidFill>
                  <a:srgbClr val="000000"/>
                </a:solidFill>
                <a:effectLst/>
                <a:latin typeface="system-ui"/>
              </a:rPr>
              <a:t>9 </a:t>
            </a:r>
            <a:r>
              <a:rPr lang="en-US" sz="3600" b="0" i="0" dirty="0">
                <a:solidFill>
                  <a:srgbClr val="000000"/>
                </a:solidFill>
                <a:effectLst/>
                <a:latin typeface="system-ui"/>
              </a:rPr>
              <a:t>Let us not become weary in doing good, for at the proper time we will reap a harvest if we do not give up. (</a:t>
            </a:r>
            <a:r>
              <a:rPr lang="en-US" sz="3600" b="0" i="0" dirty="0">
                <a:solidFill>
                  <a:srgbClr val="0070C0"/>
                </a:solidFill>
                <a:effectLst/>
                <a:latin typeface="system-ui"/>
              </a:rPr>
              <a:t>Once Saved Always Saved may be an idea that lacks merit as there is a possibility or returning to a poor lifestyle – Action based faith is an ongoing lifestyle and lifelong commitment) </a:t>
            </a:r>
            <a:endParaRPr lang="en-US" sz="3600" dirty="0">
              <a:latin typeface="Aptos" panose="020B0004020202020204" pitchFamily="34" charset="0"/>
            </a:endParaRPr>
          </a:p>
        </p:txBody>
      </p:sp>
    </p:spTree>
    <p:extLst>
      <p:ext uri="{BB962C8B-B14F-4D97-AF65-F5344CB8AC3E}">
        <p14:creationId xmlns:p14="http://schemas.microsoft.com/office/powerpoint/2010/main" val="33495446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DF0960-EA5B-742F-F63A-975F8830209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4C8D20D-E144-9F66-31BB-4C327038BB84}"/>
              </a:ext>
            </a:extLst>
          </p:cNvPr>
          <p:cNvSpPr>
            <a:spLocks noGrp="1"/>
          </p:cNvSpPr>
          <p:nvPr>
            <p:ph type="title"/>
          </p:nvPr>
        </p:nvSpPr>
        <p:spPr>
          <a:xfrm>
            <a:off x="838200" y="365126"/>
            <a:ext cx="10515600" cy="828244"/>
          </a:xfrm>
        </p:spPr>
        <p:txBody>
          <a:bodyPr>
            <a:normAutofit/>
          </a:bodyPr>
          <a:lstStyle/>
          <a:p>
            <a:pPr algn="ctr"/>
            <a:r>
              <a:rPr lang="en-US" sz="4800" dirty="0"/>
              <a:t>Galatians 6 notes</a:t>
            </a:r>
            <a:endParaRPr lang="en-US" sz="3600" dirty="0"/>
          </a:p>
        </p:txBody>
      </p:sp>
      <p:sp>
        <p:nvSpPr>
          <p:cNvPr id="3" name="Content Placeholder 2">
            <a:extLst>
              <a:ext uri="{FF2B5EF4-FFF2-40B4-BE49-F238E27FC236}">
                <a16:creationId xmlns:a16="http://schemas.microsoft.com/office/drawing/2014/main" id="{46910F60-F46A-004E-0BE7-4C76E044F949}"/>
              </a:ext>
            </a:extLst>
          </p:cNvPr>
          <p:cNvSpPr>
            <a:spLocks noGrp="1"/>
          </p:cNvSpPr>
          <p:nvPr>
            <p:ph idx="1"/>
          </p:nvPr>
        </p:nvSpPr>
        <p:spPr/>
        <p:txBody>
          <a:bodyPr>
            <a:noAutofit/>
          </a:bodyPr>
          <a:lstStyle/>
          <a:p>
            <a:pPr algn="l"/>
            <a:endParaRPr lang="en-US" b="0" i="0" dirty="0">
              <a:solidFill>
                <a:srgbClr val="000000"/>
              </a:solidFill>
              <a:effectLst/>
              <a:latin typeface="system-ui"/>
            </a:endParaRPr>
          </a:p>
          <a:p>
            <a:pPr algn="l"/>
            <a:endParaRPr lang="en-US" dirty="0">
              <a:solidFill>
                <a:srgbClr val="000000"/>
              </a:solidFill>
              <a:latin typeface="system-ui"/>
            </a:endParaRPr>
          </a:p>
          <a:p>
            <a:pPr algn="l"/>
            <a:endParaRPr lang="en-US" b="0" i="0" dirty="0">
              <a:solidFill>
                <a:srgbClr val="000000"/>
              </a:solidFill>
              <a:effectLst/>
              <a:latin typeface="system-ui"/>
            </a:endParaRPr>
          </a:p>
        </p:txBody>
      </p:sp>
      <p:pic>
        <p:nvPicPr>
          <p:cNvPr id="5" name="Picture 4" descr="Isolated twigs and flowers on a white surface">
            <a:extLst>
              <a:ext uri="{FF2B5EF4-FFF2-40B4-BE49-F238E27FC236}">
                <a16:creationId xmlns:a16="http://schemas.microsoft.com/office/drawing/2014/main" id="{52103DAF-2A15-E473-A4B0-88931D930399}"/>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4" name="TextBox 3">
            <a:extLst>
              <a:ext uri="{FF2B5EF4-FFF2-40B4-BE49-F238E27FC236}">
                <a16:creationId xmlns:a16="http://schemas.microsoft.com/office/drawing/2014/main" id="{EDD48078-98DA-2242-25C3-E730350CB115}"/>
              </a:ext>
            </a:extLst>
          </p:cNvPr>
          <p:cNvSpPr txBox="1"/>
          <p:nvPr/>
        </p:nvSpPr>
        <p:spPr>
          <a:xfrm>
            <a:off x="1855434" y="1997839"/>
            <a:ext cx="8911438" cy="2862322"/>
          </a:xfrm>
          <a:prstGeom prst="rect">
            <a:avLst/>
          </a:prstGeom>
          <a:noFill/>
        </p:spPr>
        <p:txBody>
          <a:bodyPr wrap="square" rtlCol="0">
            <a:spAutoFit/>
          </a:bodyPr>
          <a:lstStyle/>
          <a:p>
            <a:r>
              <a:rPr lang="en-US" sz="3600" b="0" i="0" dirty="0">
                <a:solidFill>
                  <a:srgbClr val="000000"/>
                </a:solidFill>
                <a:effectLst/>
                <a:latin typeface="Aptos" panose="020B0004020202020204" pitchFamily="34" charset="0"/>
              </a:rPr>
              <a:t>. </a:t>
            </a:r>
            <a:r>
              <a:rPr lang="en-US" sz="3600" b="1" i="0" baseline="30000" dirty="0">
                <a:solidFill>
                  <a:srgbClr val="000000"/>
                </a:solidFill>
                <a:effectLst/>
                <a:latin typeface="Aptos" panose="020B0004020202020204" pitchFamily="34" charset="0"/>
              </a:rPr>
              <a:t>10 </a:t>
            </a:r>
            <a:r>
              <a:rPr lang="en-US" sz="3600" b="0" i="0" dirty="0">
                <a:solidFill>
                  <a:srgbClr val="000000"/>
                </a:solidFill>
                <a:effectLst/>
                <a:latin typeface="Aptos" panose="020B0004020202020204" pitchFamily="34" charset="0"/>
              </a:rPr>
              <a:t>Therefore, as we have opportunity, let us do good to all people, especially to those who belong to the family of believers.</a:t>
            </a:r>
          </a:p>
          <a:p>
            <a:endParaRPr lang="en-US" sz="3600" dirty="0">
              <a:solidFill>
                <a:srgbClr val="000000"/>
              </a:solidFill>
              <a:latin typeface="Aptos" panose="020B0004020202020204" pitchFamily="34" charset="0"/>
            </a:endParaRPr>
          </a:p>
          <a:p>
            <a:r>
              <a:rPr lang="en-US" sz="3600" dirty="0">
                <a:solidFill>
                  <a:srgbClr val="0070C0"/>
                </a:solidFill>
                <a:latin typeface="Aptos" panose="020B0004020202020204" pitchFamily="34" charset="0"/>
              </a:rPr>
              <a:t>Let’s talk about this. </a:t>
            </a:r>
          </a:p>
        </p:txBody>
      </p:sp>
    </p:spTree>
    <p:extLst>
      <p:ext uri="{BB962C8B-B14F-4D97-AF65-F5344CB8AC3E}">
        <p14:creationId xmlns:p14="http://schemas.microsoft.com/office/powerpoint/2010/main" val="32734743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68E32E-7CEB-C1A5-3C83-9568B364520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62DBE37-5602-3BE7-4550-F45200F3916B}"/>
              </a:ext>
            </a:extLst>
          </p:cNvPr>
          <p:cNvSpPr>
            <a:spLocks noGrp="1"/>
          </p:cNvSpPr>
          <p:nvPr>
            <p:ph type="title"/>
          </p:nvPr>
        </p:nvSpPr>
        <p:spPr>
          <a:xfrm>
            <a:off x="838200" y="365126"/>
            <a:ext cx="10515600" cy="828244"/>
          </a:xfrm>
        </p:spPr>
        <p:txBody>
          <a:bodyPr>
            <a:normAutofit/>
          </a:bodyPr>
          <a:lstStyle/>
          <a:p>
            <a:pPr algn="ctr"/>
            <a:r>
              <a:rPr lang="en-US" sz="4800" dirty="0"/>
              <a:t>Galatians 6</a:t>
            </a:r>
            <a:endParaRPr lang="en-US" sz="3600" dirty="0"/>
          </a:p>
        </p:txBody>
      </p:sp>
      <p:sp>
        <p:nvSpPr>
          <p:cNvPr id="3" name="Content Placeholder 2">
            <a:extLst>
              <a:ext uri="{FF2B5EF4-FFF2-40B4-BE49-F238E27FC236}">
                <a16:creationId xmlns:a16="http://schemas.microsoft.com/office/drawing/2014/main" id="{557567F0-ED78-2BFC-12B5-8966A5C8E169}"/>
              </a:ext>
            </a:extLst>
          </p:cNvPr>
          <p:cNvSpPr>
            <a:spLocks noGrp="1"/>
          </p:cNvSpPr>
          <p:nvPr>
            <p:ph idx="1"/>
          </p:nvPr>
        </p:nvSpPr>
        <p:spPr/>
        <p:txBody>
          <a:bodyPr>
            <a:noAutofit/>
          </a:bodyPr>
          <a:lstStyle/>
          <a:p>
            <a:pPr algn="l"/>
            <a:endParaRPr lang="en-US" b="0" i="0" dirty="0">
              <a:solidFill>
                <a:srgbClr val="000000"/>
              </a:solidFill>
              <a:effectLst/>
              <a:latin typeface="system-ui"/>
            </a:endParaRPr>
          </a:p>
          <a:p>
            <a:pPr algn="l"/>
            <a:endParaRPr lang="en-US" dirty="0">
              <a:solidFill>
                <a:srgbClr val="000000"/>
              </a:solidFill>
              <a:latin typeface="system-ui"/>
            </a:endParaRPr>
          </a:p>
          <a:p>
            <a:pPr algn="l"/>
            <a:endParaRPr lang="en-US" b="0" i="0" dirty="0">
              <a:solidFill>
                <a:srgbClr val="000000"/>
              </a:solidFill>
              <a:effectLst/>
              <a:latin typeface="system-ui"/>
            </a:endParaRPr>
          </a:p>
        </p:txBody>
      </p:sp>
      <p:pic>
        <p:nvPicPr>
          <p:cNvPr id="5" name="Picture 4" descr="Isolated twigs and flowers on a white surface">
            <a:extLst>
              <a:ext uri="{FF2B5EF4-FFF2-40B4-BE49-F238E27FC236}">
                <a16:creationId xmlns:a16="http://schemas.microsoft.com/office/drawing/2014/main" id="{F8353372-E9D4-9D47-AB95-960D3804E3B3}"/>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4" name="TextBox 3">
            <a:extLst>
              <a:ext uri="{FF2B5EF4-FFF2-40B4-BE49-F238E27FC236}">
                <a16:creationId xmlns:a16="http://schemas.microsoft.com/office/drawing/2014/main" id="{027D551B-B504-5F2C-3ED3-BA8D76DB5496}"/>
              </a:ext>
            </a:extLst>
          </p:cNvPr>
          <p:cNvSpPr txBox="1"/>
          <p:nvPr/>
        </p:nvSpPr>
        <p:spPr>
          <a:xfrm>
            <a:off x="1640281" y="2274838"/>
            <a:ext cx="8911438" cy="1856919"/>
          </a:xfrm>
          <a:prstGeom prst="rect">
            <a:avLst/>
          </a:prstGeom>
          <a:noFill/>
        </p:spPr>
        <p:txBody>
          <a:bodyPr wrap="square" rtlCol="0">
            <a:spAutoFit/>
          </a:bodyPr>
          <a:lstStyle/>
          <a:p>
            <a:pPr algn="l">
              <a:spcBef>
                <a:spcPts val="1500"/>
              </a:spcBef>
              <a:spcAft>
                <a:spcPts val="750"/>
              </a:spcAft>
            </a:pPr>
            <a:r>
              <a:rPr lang="en-US" sz="3600" b="1" i="0" dirty="0">
                <a:solidFill>
                  <a:srgbClr val="000000"/>
                </a:solidFill>
                <a:effectLst/>
                <a:latin typeface="system-ui"/>
              </a:rPr>
              <a:t>Not Circumcision but the New Creation</a:t>
            </a:r>
          </a:p>
          <a:p>
            <a:pPr algn="l"/>
            <a:r>
              <a:rPr lang="en-US" sz="3600" b="1" i="0" baseline="30000" dirty="0">
                <a:solidFill>
                  <a:srgbClr val="000000"/>
                </a:solidFill>
                <a:effectLst/>
                <a:latin typeface="system-ui"/>
              </a:rPr>
              <a:t>11 </a:t>
            </a:r>
            <a:r>
              <a:rPr lang="en-US" sz="3600" b="0" i="0" dirty="0">
                <a:solidFill>
                  <a:srgbClr val="000000"/>
                </a:solidFill>
                <a:effectLst/>
                <a:latin typeface="system-ui"/>
              </a:rPr>
              <a:t>See what large letters I use as I write to you with my own hand!</a:t>
            </a:r>
          </a:p>
        </p:txBody>
      </p:sp>
    </p:spTree>
    <p:extLst>
      <p:ext uri="{BB962C8B-B14F-4D97-AF65-F5344CB8AC3E}">
        <p14:creationId xmlns:p14="http://schemas.microsoft.com/office/powerpoint/2010/main" val="37760120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B0161A-1FF1-C3BF-2100-8C8ED6367FA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EA02949-49FA-1D08-6EEB-91448A31A546}"/>
              </a:ext>
            </a:extLst>
          </p:cNvPr>
          <p:cNvSpPr>
            <a:spLocks noGrp="1"/>
          </p:cNvSpPr>
          <p:nvPr>
            <p:ph type="title"/>
          </p:nvPr>
        </p:nvSpPr>
        <p:spPr>
          <a:xfrm>
            <a:off x="838200" y="365126"/>
            <a:ext cx="10515600" cy="828244"/>
          </a:xfrm>
        </p:spPr>
        <p:txBody>
          <a:bodyPr>
            <a:normAutofit/>
          </a:bodyPr>
          <a:lstStyle/>
          <a:p>
            <a:pPr algn="ctr"/>
            <a:r>
              <a:rPr lang="en-US" sz="4800" dirty="0"/>
              <a:t>Galatians 6 notes</a:t>
            </a:r>
            <a:endParaRPr lang="en-US" sz="3600" dirty="0"/>
          </a:p>
        </p:txBody>
      </p:sp>
      <p:sp>
        <p:nvSpPr>
          <p:cNvPr id="3" name="Content Placeholder 2">
            <a:extLst>
              <a:ext uri="{FF2B5EF4-FFF2-40B4-BE49-F238E27FC236}">
                <a16:creationId xmlns:a16="http://schemas.microsoft.com/office/drawing/2014/main" id="{FE7B6D24-BBB7-3FAD-A12E-8A45A3448C31}"/>
              </a:ext>
            </a:extLst>
          </p:cNvPr>
          <p:cNvSpPr>
            <a:spLocks noGrp="1"/>
          </p:cNvSpPr>
          <p:nvPr>
            <p:ph idx="1"/>
          </p:nvPr>
        </p:nvSpPr>
        <p:spPr/>
        <p:txBody>
          <a:bodyPr>
            <a:noAutofit/>
          </a:bodyPr>
          <a:lstStyle/>
          <a:p>
            <a:pPr algn="l"/>
            <a:endParaRPr lang="en-US" b="0" i="0" dirty="0">
              <a:solidFill>
                <a:srgbClr val="000000"/>
              </a:solidFill>
              <a:effectLst/>
              <a:latin typeface="system-ui"/>
            </a:endParaRPr>
          </a:p>
          <a:p>
            <a:pPr algn="l"/>
            <a:endParaRPr lang="en-US" dirty="0">
              <a:solidFill>
                <a:srgbClr val="000000"/>
              </a:solidFill>
              <a:latin typeface="system-ui"/>
            </a:endParaRPr>
          </a:p>
          <a:p>
            <a:pPr algn="l"/>
            <a:endParaRPr lang="en-US" b="0" i="0" dirty="0">
              <a:solidFill>
                <a:srgbClr val="000000"/>
              </a:solidFill>
              <a:effectLst/>
              <a:latin typeface="system-ui"/>
            </a:endParaRPr>
          </a:p>
        </p:txBody>
      </p:sp>
      <p:pic>
        <p:nvPicPr>
          <p:cNvPr id="5" name="Picture 4" descr="Isolated twigs and flowers on a white surface">
            <a:extLst>
              <a:ext uri="{FF2B5EF4-FFF2-40B4-BE49-F238E27FC236}">
                <a16:creationId xmlns:a16="http://schemas.microsoft.com/office/drawing/2014/main" id="{3392A3CD-5981-72B1-579D-A2438A10B5DF}"/>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4" name="TextBox 3">
            <a:extLst>
              <a:ext uri="{FF2B5EF4-FFF2-40B4-BE49-F238E27FC236}">
                <a16:creationId xmlns:a16="http://schemas.microsoft.com/office/drawing/2014/main" id="{CC5A2693-F76F-7843-4983-C29CF66DC2CC}"/>
              </a:ext>
            </a:extLst>
          </p:cNvPr>
          <p:cNvSpPr txBox="1"/>
          <p:nvPr/>
        </p:nvSpPr>
        <p:spPr>
          <a:xfrm>
            <a:off x="1281693" y="1437545"/>
            <a:ext cx="8911438" cy="5180905"/>
          </a:xfrm>
          <a:prstGeom prst="rect">
            <a:avLst/>
          </a:prstGeom>
          <a:noFill/>
        </p:spPr>
        <p:txBody>
          <a:bodyPr wrap="square" rtlCol="0">
            <a:spAutoFit/>
          </a:bodyPr>
          <a:lstStyle/>
          <a:p>
            <a:pPr algn="l">
              <a:spcBef>
                <a:spcPts val="1500"/>
              </a:spcBef>
              <a:spcAft>
                <a:spcPts val="750"/>
              </a:spcAft>
            </a:pPr>
            <a:r>
              <a:rPr lang="en-US" sz="3600" b="1" i="0" dirty="0">
                <a:solidFill>
                  <a:srgbClr val="000000"/>
                </a:solidFill>
                <a:effectLst/>
                <a:latin typeface="system-ui"/>
              </a:rPr>
              <a:t>Not Circumcision but the New Creation</a:t>
            </a:r>
          </a:p>
          <a:p>
            <a:pPr algn="l"/>
            <a:r>
              <a:rPr lang="en-US" sz="3600" b="1" i="0" baseline="30000" dirty="0">
                <a:solidFill>
                  <a:srgbClr val="000000"/>
                </a:solidFill>
                <a:effectLst/>
                <a:latin typeface="system-ui"/>
              </a:rPr>
              <a:t>11 </a:t>
            </a:r>
            <a:r>
              <a:rPr lang="en-US" sz="3600" b="0" i="0" dirty="0">
                <a:solidFill>
                  <a:srgbClr val="000000"/>
                </a:solidFill>
                <a:effectLst/>
                <a:latin typeface="system-ui"/>
              </a:rPr>
              <a:t>See what large letters I use as I write to you with my own hand!</a:t>
            </a:r>
            <a:endParaRPr lang="en-US" sz="3600" dirty="0">
              <a:solidFill>
                <a:srgbClr val="000000"/>
              </a:solidFill>
              <a:latin typeface="system-ui"/>
            </a:endParaRPr>
          </a:p>
          <a:p>
            <a:pPr algn="l"/>
            <a:r>
              <a:rPr lang="en-US" sz="3600" dirty="0">
                <a:solidFill>
                  <a:srgbClr val="0070C0"/>
                </a:solidFill>
                <a:latin typeface="system-ui"/>
              </a:rPr>
              <a:t>Paul may be setting this part of Galatians separate from that which may have been physically written by a person acting as a </a:t>
            </a:r>
            <a:r>
              <a:rPr lang="en-US" sz="3600" b="0" i="0" u="none" strike="noStrike" dirty="0">
                <a:solidFill>
                  <a:srgbClr val="0070C0"/>
                </a:solidFill>
                <a:effectLst/>
                <a:latin typeface="LFT Etica"/>
              </a:rPr>
              <a:t>stenographer.  Other commentators mention he is just writing larger to emphasize what he is about to say</a:t>
            </a:r>
            <a:r>
              <a:rPr lang="en-US" sz="3600" b="0" i="0" u="none" strike="noStrike" dirty="0">
                <a:effectLst/>
                <a:latin typeface="LFT Etica"/>
              </a:rPr>
              <a:t>.</a:t>
            </a:r>
            <a:endParaRPr lang="en-US" sz="3600" b="0" i="0" dirty="0">
              <a:solidFill>
                <a:srgbClr val="000000"/>
              </a:solidFill>
              <a:effectLst/>
              <a:latin typeface="system-ui"/>
            </a:endParaRPr>
          </a:p>
        </p:txBody>
      </p:sp>
    </p:spTree>
    <p:extLst>
      <p:ext uri="{BB962C8B-B14F-4D97-AF65-F5344CB8AC3E}">
        <p14:creationId xmlns:p14="http://schemas.microsoft.com/office/powerpoint/2010/main" val="26945271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3CB8BA-7A29-9232-BBA0-C6B7B3FD864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D71574C-873D-7259-7190-7A37991498DC}"/>
              </a:ext>
            </a:extLst>
          </p:cNvPr>
          <p:cNvSpPr>
            <a:spLocks noGrp="1"/>
          </p:cNvSpPr>
          <p:nvPr>
            <p:ph type="title"/>
          </p:nvPr>
        </p:nvSpPr>
        <p:spPr>
          <a:xfrm>
            <a:off x="838200" y="365126"/>
            <a:ext cx="10515600" cy="828244"/>
          </a:xfrm>
        </p:spPr>
        <p:txBody>
          <a:bodyPr>
            <a:normAutofit/>
          </a:bodyPr>
          <a:lstStyle/>
          <a:p>
            <a:pPr algn="ctr"/>
            <a:r>
              <a:rPr lang="en-US" sz="4800" dirty="0"/>
              <a:t>Galatians 6 notes</a:t>
            </a:r>
            <a:endParaRPr lang="en-US" sz="3600" dirty="0"/>
          </a:p>
        </p:txBody>
      </p:sp>
      <p:sp>
        <p:nvSpPr>
          <p:cNvPr id="3" name="Content Placeholder 2">
            <a:extLst>
              <a:ext uri="{FF2B5EF4-FFF2-40B4-BE49-F238E27FC236}">
                <a16:creationId xmlns:a16="http://schemas.microsoft.com/office/drawing/2014/main" id="{4400B114-5435-5AA8-8CDF-D90439685832}"/>
              </a:ext>
            </a:extLst>
          </p:cNvPr>
          <p:cNvSpPr>
            <a:spLocks noGrp="1"/>
          </p:cNvSpPr>
          <p:nvPr>
            <p:ph idx="1"/>
          </p:nvPr>
        </p:nvSpPr>
        <p:spPr/>
        <p:txBody>
          <a:bodyPr>
            <a:noAutofit/>
          </a:bodyPr>
          <a:lstStyle/>
          <a:p>
            <a:pPr algn="l"/>
            <a:endParaRPr lang="en-US" b="0" i="0" dirty="0">
              <a:solidFill>
                <a:srgbClr val="000000"/>
              </a:solidFill>
              <a:effectLst/>
              <a:latin typeface="system-ui"/>
            </a:endParaRPr>
          </a:p>
          <a:p>
            <a:pPr algn="l"/>
            <a:endParaRPr lang="en-US" dirty="0">
              <a:solidFill>
                <a:srgbClr val="000000"/>
              </a:solidFill>
              <a:latin typeface="system-ui"/>
            </a:endParaRPr>
          </a:p>
          <a:p>
            <a:pPr algn="l"/>
            <a:endParaRPr lang="en-US" b="0" i="0" dirty="0">
              <a:solidFill>
                <a:srgbClr val="000000"/>
              </a:solidFill>
              <a:effectLst/>
              <a:latin typeface="system-ui"/>
            </a:endParaRPr>
          </a:p>
        </p:txBody>
      </p:sp>
      <p:pic>
        <p:nvPicPr>
          <p:cNvPr id="5" name="Picture 4" descr="Isolated twigs and flowers on a white surface">
            <a:extLst>
              <a:ext uri="{FF2B5EF4-FFF2-40B4-BE49-F238E27FC236}">
                <a16:creationId xmlns:a16="http://schemas.microsoft.com/office/drawing/2014/main" id="{B7582CBD-A957-3F4D-805F-332A40009E4E}"/>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4" name="TextBox 3">
            <a:extLst>
              <a:ext uri="{FF2B5EF4-FFF2-40B4-BE49-F238E27FC236}">
                <a16:creationId xmlns:a16="http://schemas.microsoft.com/office/drawing/2014/main" id="{52D1E9FF-AD06-22B8-F6F9-89324B3A44CB}"/>
              </a:ext>
            </a:extLst>
          </p:cNvPr>
          <p:cNvSpPr txBox="1"/>
          <p:nvPr/>
        </p:nvSpPr>
        <p:spPr>
          <a:xfrm>
            <a:off x="1281693" y="1437545"/>
            <a:ext cx="8911438" cy="5180905"/>
          </a:xfrm>
          <a:prstGeom prst="rect">
            <a:avLst/>
          </a:prstGeom>
          <a:noFill/>
        </p:spPr>
        <p:txBody>
          <a:bodyPr wrap="square" rtlCol="0">
            <a:spAutoFit/>
          </a:bodyPr>
          <a:lstStyle/>
          <a:p>
            <a:pPr algn="l">
              <a:spcBef>
                <a:spcPts val="1500"/>
              </a:spcBef>
              <a:spcAft>
                <a:spcPts val="750"/>
              </a:spcAft>
            </a:pPr>
            <a:r>
              <a:rPr lang="en-US" sz="3600" b="1" i="0" dirty="0">
                <a:solidFill>
                  <a:srgbClr val="000000"/>
                </a:solidFill>
                <a:effectLst/>
                <a:latin typeface="system-ui"/>
              </a:rPr>
              <a:t>Not Circumcision but the New Creation</a:t>
            </a:r>
          </a:p>
          <a:p>
            <a:pPr algn="l"/>
            <a:r>
              <a:rPr lang="en-US" sz="3600" b="1" i="0" baseline="30000" dirty="0">
                <a:solidFill>
                  <a:srgbClr val="000000"/>
                </a:solidFill>
                <a:effectLst/>
                <a:latin typeface="system-ui"/>
              </a:rPr>
              <a:t>11 </a:t>
            </a:r>
            <a:r>
              <a:rPr lang="en-US" sz="3600" b="0" i="0" dirty="0">
                <a:solidFill>
                  <a:srgbClr val="000000"/>
                </a:solidFill>
                <a:effectLst/>
                <a:latin typeface="system-ui"/>
              </a:rPr>
              <a:t>See what large letters I use as I write to you with my own hand!</a:t>
            </a:r>
            <a:endParaRPr lang="en-US" sz="3600" dirty="0">
              <a:solidFill>
                <a:srgbClr val="000000"/>
              </a:solidFill>
              <a:latin typeface="system-ui"/>
            </a:endParaRPr>
          </a:p>
          <a:p>
            <a:pPr algn="l"/>
            <a:r>
              <a:rPr lang="en-US" sz="3600" dirty="0">
                <a:solidFill>
                  <a:srgbClr val="0070C0"/>
                </a:solidFill>
                <a:latin typeface="system-ui"/>
              </a:rPr>
              <a:t>Paul writing large may be due to a physical affliction. He may have had poor eyesight from his Damascus encounter and could have damaged hands from </a:t>
            </a:r>
            <a:r>
              <a:rPr lang="en-US" sz="3600" dirty="0" err="1">
                <a:solidFill>
                  <a:srgbClr val="0070C0"/>
                </a:solidFill>
                <a:latin typeface="system-ui"/>
              </a:rPr>
              <a:t>stonings</a:t>
            </a:r>
            <a:r>
              <a:rPr lang="en-US" sz="3600" dirty="0">
                <a:solidFill>
                  <a:srgbClr val="0070C0"/>
                </a:solidFill>
                <a:latin typeface="system-ui"/>
              </a:rPr>
              <a:t> and beatings.  In any case he wanted to write this last section with a point </a:t>
            </a:r>
            <a:r>
              <a:rPr lang="en-US" sz="3600">
                <a:solidFill>
                  <a:srgbClr val="0070C0"/>
                </a:solidFill>
                <a:latin typeface="system-ui"/>
              </a:rPr>
              <a:t>of emphasis.</a:t>
            </a:r>
            <a:endParaRPr lang="en-US" sz="3600" b="0" i="0" dirty="0">
              <a:solidFill>
                <a:srgbClr val="000000"/>
              </a:solidFill>
              <a:effectLst/>
              <a:latin typeface="system-ui"/>
            </a:endParaRPr>
          </a:p>
        </p:txBody>
      </p:sp>
    </p:spTree>
    <p:extLst>
      <p:ext uri="{BB962C8B-B14F-4D97-AF65-F5344CB8AC3E}">
        <p14:creationId xmlns:p14="http://schemas.microsoft.com/office/powerpoint/2010/main" val="27837515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693793-6167-05BE-BB69-61E4279AFC7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0E6F56D-3198-2510-925F-0DE9D646B7D3}"/>
              </a:ext>
            </a:extLst>
          </p:cNvPr>
          <p:cNvSpPr>
            <a:spLocks noGrp="1"/>
          </p:cNvSpPr>
          <p:nvPr>
            <p:ph type="title"/>
          </p:nvPr>
        </p:nvSpPr>
        <p:spPr>
          <a:xfrm>
            <a:off x="838200" y="365126"/>
            <a:ext cx="10515600" cy="828244"/>
          </a:xfrm>
        </p:spPr>
        <p:txBody>
          <a:bodyPr>
            <a:normAutofit/>
          </a:bodyPr>
          <a:lstStyle/>
          <a:p>
            <a:pPr algn="ctr"/>
            <a:r>
              <a:rPr lang="en-US" sz="4800" dirty="0"/>
              <a:t>Galatians 6</a:t>
            </a:r>
            <a:endParaRPr lang="en-US" sz="3600" dirty="0"/>
          </a:p>
        </p:txBody>
      </p:sp>
      <p:sp>
        <p:nvSpPr>
          <p:cNvPr id="3" name="Content Placeholder 2">
            <a:extLst>
              <a:ext uri="{FF2B5EF4-FFF2-40B4-BE49-F238E27FC236}">
                <a16:creationId xmlns:a16="http://schemas.microsoft.com/office/drawing/2014/main" id="{109C70CB-43F8-139A-B37B-E11D80E5D2A5}"/>
              </a:ext>
            </a:extLst>
          </p:cNvPr>
          <p:cNvSpPr>
            <a:spLocks noGrp="1"/>
          </p:cNvSpPr>
          <p:nvPr>
            <p:ph idx="1"/>
          </p:nvPr>
        </p:nvSpPr>
        <p:spPr/>
        <p:txBody>
          <a:bodyPr>
            <a:noAutofit/>
          </a:bodyPr>
          <a:lstStyle/>
          <a:p>
            <a:pPr algn="l"/>
            <a:endParaRPr lang="en-US" b="0" i="0" dirty="0">
              <a:solidFill>
                <a:srgbClr val="000000"/>
              </a:solidFill>
              <a:effectLst/>
              <a:latin typeface="system-ui"/>
            </a:endParaRPr>
          </a:p>
          <a:p>
            <a:pPr algn="l"/>
            <a:endParaRPr lang="en-US" dirty="0">
              <a:solidFill>
                <a:srgbClr val="000000"/>
              </a:solidFill>
              <a:latin typeface="system-ui"/>
            </a:endParaRPr>
          </a:p>
          <a:p>
            <a:pPr algn="l"/>
            <a:endParaRPr lang="en-US" b="0" i="0" dirty="0">
              <a:solidFill>
                <a:srgbClr val="000000"/>
              </a:solidFill>
              <a:effectLst/>
              <a:latin typeface="system-ui"/>
            </a:endParaRPr>
          </a:p>
        </p:txBody>
      </p:sp>
      <p:pic>
        <p:nvPicPr>
          <p:cNvPr id="5" name="Picture 4" descr="Isolated twigs and flowers on a white surface">
            <a:extLst>
              <a:ext uri="{FF2B5EF4-FFF2-40B4-BE49-F238E27FC236}">
                <a16:creationId xmlns:a16="http://schemas.microsoft.com/office/drawing/2014/main" id="{BBA152CC-3236-47B0-A7A9-9B897BF503CF}"/>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4" name="TextBox 3">
            <a:extLst>
              <a:ext uri="{FF2B5EF4-FFF2-40B4-BE49-F238E27FC236}">
                <a16:creationId xmlns:a16="http://schemas.microsoft.com/office/drawing/2014/main" id="{12AC40D0-98D3-20FD-9924-85FE5F369633}"/>
              </a:ext>
            </a:extLst>
          </p:cNvPr>
          <p:cNvSpPr txBox="1"/>
          <p:nvPr/>
        </p:nvSpPr>
        <p:spPr>
          <a:xfrm>
            <a:off x="1434353" y="1838743"/>
            <a:ext cx="8911438" cy="2862322"/>
          </a:xfrm>
          <a:prstGeom prst="rect">
            <a:avLst/>
          </a:prstGeom>
          <a:noFill/>
        </p:spPr>
        <p:txBody>
          <a:bodyPr wrap="square" rtlCol="0">
            <a:spAutoFit/>
          </a:bodyPr>
          <a:lstStyle/>
          <a:p>
            <a:pPr algn="l">
              <a:spcBef>
                <a:spcPts val="1500"/>
              </a:spcBef>
              <a:spcAft>
                <a:spcPts val="750"/>
              </a:spcAft>
            </a:pPr>
            <a:r>
              <a:rPr lang="en-US" sz="3600" b="1" i="0" baseline="30000" dirty="0">
                <a:solidFill>
                  <a:srgbClr val="000000"/>
                </a:solidFill>
                <a:effectLst/>
                <a:latin typeface="system-ui"/>
              </a:rPr>
              <a:t>12 </a:t>
            </a:r>
            <a:r>
              <a:rPr lang="en-US" sz="3600" b="0" i="0" dirty="0">
                <a:solidFill>
                  <a:srgbClr val="000000"/>
                </a:solidFill>
                <a:effectLst/>
                <a:latin typeface="system-ui"/>
              </a:rPr>
              <a:t>Those who want to impress people by means of the flesh are trying to compel you to be circumcised. The only reason they do this is to avoid being persecuted for the cross of Christ.</a:t>
            </a:r>
          </a:p>
        </p:txBody>
      </p:sp>
    </p:spTree>
    <p:extLst>
      <p:ext uri="{BB962C8B-B14F-4D97-AF65-F5344CB8AC3E}">
        <p14:creationId xmlns:p14="http://schemas.microsoft.com/office/powerpoint/2010/main" val="38788212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AF9E9B-551E-6DFD-41B1-CDF3ACD96BA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8445F9-46B9-D8B3-C55C-DB0B75567E1D}"/>
              </a:ext>
            </a:extLst>
          </p:cNvPr>
          <p:cNvSpPr>
            <a:spLocks noGrp="1"/>
          </p:cNvSpPr>
          <p:nvPr>
            <p:ph type="title"/>
          </p:nvPr>
        </p:nvSpPr>
        <p:spPr>
          <a:xfrm>
            <a:off x="838200" y="365126"/>
            <a:ext cx="10515600" cy="828244"/>
          </a:xfrm>
        </p:spPr>
        <p:txBody>
          <a:bodyPr>
            <a:normAutofit/>
          </a:bodyPr>
          <a:lstStyle/>
          <a:p>
            <a:pPr algn="ctr"/>
            <a:r>
              <a:rPr lang="en-US" sz="4800" dirty="0"/>
              <a:t>Galatians 6 notes</a:t>
            </a:r>
            <a:endParaRPr lang="en-US" sz="3600" dirty="0"/>
          </a:p>
        </p:txBody>
      </p:sp>
      <p:sp>
        <p:nvSpPr>
          <p:cNvPr id="3" name="Content Placeholder 2">
            <a:extLst>
              <a:ext uri="{FF2B5EF4-FFF2-40B4-BE49-F238E27FC236}">
                <a16:creationId xmlns:a16="http://schemas.microsoft.com/office/drawing/2014/main" id="{98E8C8D8-A3F9-BFBF-3384-18591FC9E7AA}"/>
              </a:ext>
            </a:extLst>
          </p:cNvPr>
          <p:cNvSpPr>
            <a:spLocks noGrp="1"/>
          </p:cNvSpPr>
          <p:nvPr>
            <p:ph idx="1"/>
          </p:nvPr>
        </p:nvSpPr>
        <p:spPr/>
        <p:txBody>
          <a:bodyPr>
            <a:noAutofit/>
          </a:bodyPr>
          <a:lstStyle/>
          <a:p>
            <a:pPr algn="l"/>
            <a:endParaRPr lang="en-US" b="0" i="0" dirty="0">
              <a:solidFill>
                <a:srgbClr val="000000"/>
              </a:solidFill>
              <a:effectLst/>
              <a:latin typeface="system-ui"/>
            </a:endParaRPr>
          </a:p>
          <a:p>
            <a:pPr algn="l"/>
            <a:endParaRPr lang="en-US" dirty="0">
              <a:solidFill>
                <a:srgbClr val="000000"/>
              </a:solidFill>
              <a:latin typeface="system-ui"/>
            </a:endParaRPr>
          </a:p>
          <a:p>
            <a:pPr algn="l"/>
            <a:endParaRPr lang="en-US" b="0" i="0" dirty="0">
              <a:solidFill>
                <a:srgbClr val="000000"/>
              </a:solidFill>
              <a:effectLst/>
              <a:latin typeface="system-ui"/>
            </a:endParaRPr>
          </a:p>
        </p:txBody>
      </p:sp>
      <p:pic>
        <p:nvPicPr>
          <p:cNvPr id="5" name="Picture 4" descr="Isolated twigs and flowers on a white surface">
            <a:extLst>
              <a:ext uri="{FF2B5EF4-FFF2-40B4-BE49-F238E27FC236}">
                <a16:creationId xmlns:a16="http://schemas.microsoft.com/office/drawing/2014/main" id="{91758D90-E617-B8C0-DE81-AAF0E9C95328}"/>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4" name="TextBox 3">
            <a:extLst>
              <a:ext uri="{FF2B5EF4-FFF2-40B4-BE49-F238E27FC236}">
                <a16:creationId xmlns:a16="http://schemas.microsoft.com/office/drawing/2014/main" id="{A810E949-6DCF-150E-4E72-3B75E99BA54D}"/>
              </a:ext>
            </a:extLst>
          </p:cNvPr>
          <p:cNvSpPr txBox="1"/>
          <p:nvPr/>
        </p:nvSpPr>
        <p:spPr>
          <a:xfrm>
            <a:off x="1344706" y="1413464"/>
            <a:ext cx="8911438" cy="1569660"/>
          </a:xfrm>
          <a:prstGeom prst="rect">
            <a:avLst/>
          </a:prstGeom>
          <a:noFill/>
        </p:spPr>
        <p:txBody>
          <a:bodyPr wrap="square" rtlCol="0">
            <a:spAutoFit/>
          </a:bodyPr>
          <a:lstStyle/>
          <a:p>
            <a:pPr algn="l">
              <a:spcBef>
                <a:spcPts val="1500"/>
              </a:spcBef>
              <a:spcAft>
                <a:spcPts val="750"/>
              </a:spcAft>
            </a:pPr>
            <a:r>
              <a:rPr lang="en-US" sz="3200" b="1" i="0" baseline="30000" dirty="0">
                <a:solidFill>
                  <a:srgbClr val="000000"/>
                </a:solidFill>
                <a:effectLst/>
                <a:latin typeface="system-ui"/>
              </a:rPr>
              <a:t>13 </a:t>
            </a:r>
            <a:r>
              <a:rPr lang="en-US" sz="3200" b="0" i="0" dirty="0">
                <a:solidFill>
                  <a:srgbClr val="000000"/>
                </a:solidFill>
                <a:effectLst/>
                <a:latin typeface="system-ui"/>
              </a:rPr>
              <a:t>Not even those who are circumcised keep the law, yet they want you to be circumcised that they may boast about your circumcision in the flesh.</a:t>
            </a:r>
          </a:p>
        </p:txBody>
      </p:sp>
      <p:sp>
        <p:nvSpPr>
          <p:cNvPr id="6" name="TextBox 5">
            <a:extLst>
              <a:ext uri="{FF2B5EF4-FFF2-40B4-BE49-F238E27FC236}">
                <a16:creationId xmlns:a16="http://schemas.microsoft.com/office/drawing/2014/main" id="{BB4BE3BC-1521-858B-4AEC-ECC88E4ECDBF}"/>
              </a:ext>
            </a:extLst>
          </p:cNvPr>
          <p:cNvSpPr txBox="1"/>
          <p:nvPr/>
        </p:nvSpPr>
        <p:spPr>
          <a:xfrm>
            <a:off x="1147483" y="3428072"/>
            <a:ext cx="8911438" cy="3416320"/>
          </a:xfrm>
          <a:prstGeom prst="rect">
            <a:avLst/>
          </a:prstGeom>
          <a:noFill/>
        </p:spPr>
        <p:txBody>
          <a:bodyPr wrap="square" rtlCol="0">
            <a:spAutoFit/>
          </a:bodyPr>
          <a:lstStyle/>
          <a:p>
            <a:pPr algn="l">
              <a:spcBef>
                <a:spcPts val="1500"/>
              </a:spcBef>
              <a:spcAft>
                <a:spcPts val="750"/>
              </a:spcAft>
            </a:pPr>
            <a:r>
              <a:rPr lang="en-US" sz="3600" b="0" i="0" dirty="0">
                <a:solidFill>
                  <a:srgbClr val="0070C0"/>
                </a:solidFill>
                <a:effectLst/>
                <a:latin typeface="system-ui"/>
              </a:rPr>
              <a:t>The Jews were the persecutors of Christians before the Romans (and other Christians). The Judaizers were pushing this hybrid of Christianity to minimize persecution .  Paul also points out this absurdity that the Judaizers did not keep the law.</a:t>
            </a:r>
          </a:p>
        </p:txBody>
      </p:sp>
    </p:spTree>
    <p:extLst>
      <p:ext uri="{BB962C8B-B14F-4D97-AF65-F5344CB8AC3E}">
        <p14:creationId xmlns:p14="http://schemas.microsoft.com/office/powerpoint/2010/main" val="13366365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CBC735-A38B-651F-1BF8-C58478EF3CF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ED1EFA-EB43-3D36-A4EF-0CA8767680C2}"/>
              </a:ext>
            </a:extLst>
          </p:cNvPr>
          <p:cNvSpPr>
            <a:spLocks noGrp="1"/>
          </p:cNvSpPr>
          <p:nvPr>
            <p:ph type="title"/>
          </p:nvPr>
        </p:nvSpPr>
        <p:spPr>
          <a:xfrm>
            <a:off x="838200" y="365126"/>
            <a:ext cx="10515600" cy="828244"/>
          </a:xfrm>
        </p:spPr>
        <p:txBody>
          <a:bodyPr>
            <a:normAutofit/>
          </a:bodyPr>
          <a:lstStyle/>
          <a:p>
            <a:pPr algn="ctr"/>
            <a:r>
              <a:rPr lang="en-US" sz="4800" dirty="0"/>
              <a:t>Galatians 6</a:t>
            </a:r>
            <a:endParaRPr lang="en-US" sz="3600" dirty="0"/>
          </a:p>
        </p:txBody>
      </p:sp>
      <p:sp>
        <p:nvSpPr>
          <p:cNvPr id="3" name="Content Placeholder 2">
            <a:extLst>
              <a:ext uri="{FF2B5EF4-FFF2-40B4-BE49-F238E27FC236}">
                <a16:creationId xmlns:a16="http://schemas.microsoft.com/office/drawing/2014/main" id="{46428728-4D92-E3DA-D027-704D7492AED6}"/>
              </a:ext>
            </a:extLst>
          </p:cNvPr>
          <p:cNvSpPr>
            <a:spLocks noGrp="1"/>
          </p:cNvSpPr>
          <p:nvPr>
            <p:ph idx="1"/>
          </p:nvPr>
        </p:nvSpPr>
        <p:spPr/>
        <p:txBody>
          <a:bodyPr>
            <a:noAutofit/>
          </a:bodyPr>
          <a:lstStyle/>
          <a:p>
            <a:pPr algn="l"/>
            <a:endParaRPr lang="en-US" b="0" i="0" dirty="0">
              <a:solidFill>
                <a:srgbClr val="000000"/>
              </a:solidFill>
              <a:effectLst/>
              <a:latin typeface="system-ui"/>
            </a:endParaRPr>
          </a:p>
          <a:p>
            <a:pPr algn="l"/>
            <a:endParaRPr lang="en-US" dirty="0">
              <a:solidFill>
                <a:srgbClr val="000000"/>
              </a:solidFill>
              <a:latin typeface="system-ui"/>
            </a:endParaRPr>
          </a:p>
          <a:p>
            <a:pPr algn="l"/>
            <a:endParaRPr lang="en-US" b="0" i="0" dirty="0">
              <a:solidFill>
                <a:srgbClr val="000000"/>
              </a:solidFill>
              <a:effectLst/>
              <a:latin typeface="system-ui"/>
            </a:endParaRPr>
          </a:p>
        </p:txBody>
      </p:sp>
      <p:pic>
        <p:nvPicPr>
          <p:cNvPr id="5" name="Picture 4" descr="Isolated twigs and flowers on a white surface">
            <a:extLst>
              <a:ext uri="{FF2B5EF4-FFF2-40B4-BE49-F238E27FC236}">
                <a16:creationId xmlns:a16="http://schemas.microsoft.com/office/drawing/2014/main" id="{8C007C5E-D0E6-0C7D-DECC-E6EAB426629A}"/>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4" name="TextBox 3">
            <a:extLst>
              <a:ext uri="{FF2B5EF4-FFF2-40B4-BE49-F238E27FC236}">
                <a16:creationId xmlns:a16="http://schemas.microsoft.com/office/drawing/2014/main" id="{CFA28FB3-21A3-1CBC-35E4-B7AB372340B8}"/>
              </a:ext>
            </a:extLst>
          </p:cNvPr>
          <p:cNvSpPr txBox="1"/>
          <p:nvPr/>
        </p:nvSpPr>
        <p:spPr>
          <a:xfrm>
            <a:off x="1434353" y="1838743"/>
            <a:ext cx="8911438" cy="1754326"/>
          </a:xfrm>
          <a:prstGeom prst="rect">
            <a:avLst/>
          </a:prstGeom>
          <a:noFill/>
        </p:spPr>
        <p:txBody>
          <a:bodyPr wrap="square" rtlCol="0">
            <a:spAutoFit/>
          </a:bodyPr>
          <a:lstStyle/>
          <a:p>
            <a:pPr algn="l">
              <a:spcBef>
                <a:spcPts val="1500"/>
              </a:spcBef>
              <a:spcAft>
                <a:spcPts val="750"/>
              </a:spcAft>
            </a:pPr>
            <a:r>
              <a:rPr lang="en-US" sz="3600" b="1" i="0" baseline="30000" dirty="0">
                <a:solidFill>
                  <a:srgbClr val="000000"/>
                </a:solidFill>
                <a:effectLst/>
                <a:latin typeface="system-ui"/>
              </a:rPr>
              <a:t>14 </a:t>
            </a:r>
            <a:r>
              <a:rPr lang="en-US" sz="3600" b="0" i="0" dirty="0">
                <a:solidFill>
                  <a:srgbClr val="000000"/>
                </a:solidFill>
                <a:effectLst/>
                <a:latin typeface="system-ui"/>
              </a:rPr>
              <a:t>May I never boast except in the cross of our Lord Jesus Christ, through which the world has been crucified to me, and I to the world. </a:t>
            </a:r>
          </a:p>
        </p:txBody>
      </p:sp>
    </p:spTree>
    <p:extLst>
      <p:ext uri="{BB962C8B-B14F-4D97-AF65-F5344CB8AC3E}">
        <p14:creationId xmlns:p14="http://schemas.microsoft.com/office/powerpoint/2010/main" val="2579278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20655C-254E-C1E7-8049-EE32EC0133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5600440-6397-8A8C-E50C-77606D8EA05A}"/>
              </a:ext>
            </a:extLst>
          </p:cNvPr>
          <p:cNvSpPr>
            <a:spLocks noGrp="1"/>
          </p:cNvSpPr>
          <p:nvPr>
            <p:ph type="title"/>
          </p:nvPr>
        </p:nvSpPr>
        <p:spPr>
          <a:xfrm>
            <a:off x="838200" y="365126"/>
            <a:ext cx="10515600" cy="828244"/>
          </a:xfrm>
        </p:spPr>
        <p:txBody>
          <a:bodyPr/>
          <a:lstStyle/>
          <a:p>
            <a:pPr algn="ctr"/>
            <a:r>
              <a:rPr lang="en-US" sz="4800" dirty="0"/>
              <a:t>Galatians 6</a:t>
            </a:r>
            <a:endParaRPr lang="en-US" dirty="0"/>
          </a:p>
        </p:txBody>
      </p:sp>
      <p:sp>
        <p:nvSpPr>
          <p:cNvPr id="3" name="Content Placeholder 2">
            <a:extLst>
              <a:ext uri="{FF2B5EF4-FFF2-40B4-BE49-F238E27FC236}">
                <a16:creationId xmlns:a16="http://schemas.microsoft.com/office/drawing/2014/main" id="{E30F8F32-A10E-BBBF-F452-20C51B757CE7}"/>
              </a:ext>
            </a:extLst>
          </p:cNvPr>
          <p:cNvSpPr>
            <a:spLocks noGrp="1"/>
          </p:cNvSpPr>
          <p:nvPr>
            <p:ph idx="1"/>
          </p:nvPr>
        </p:nvSpPr>
        <p:spPr/>
        <p:txBody>
          <a:bodyPr>
            <a:noAutofit/>
          </a:bodyPr>
          <a:lstStyle/>
          <a:p>
            <a:pPr algn="l"/>
            <a:endParaRPr lang="en-US" b="0" i="0" dirty="0">
              <a:solidFill>
                <a:srgbClr val="000000"/>
              </a:solidFill>
              <a:effectLst/>
              <a:latin typeface="system-ui"/>
            </a:endParaRPr>
          </a:p>
          <a:p>
            <a:pPr algn="l"/>
            <a:endParaRPr lang="en-US" dirty="0">
              <a:solidFill>
                <a:srgbClr val="000000"/>
              </a:solidFill>
              <a:latin typeface="system-ui"/>
            </a:endParaRPr>
          </a:p>
          <a:p>
            <a:pPr algn="l"/>
            <a:endParaRPr lang="en-US" b="0" i="0" dirty="0">
              <a:solidFill>
                <a:srgbClr val="000000"/>
              </a:solidFill>
              <a:effectLst/>
              <a:latin typeface="system-ui"/>
            </a:endParaRPr>
          </a:p>
        </p:txBody>
      </p:sp>
      <p:pic>
        <p:nvPicPr>
          <p:cNvPr id="5" name="Picture 4" descr="Isolated twigs and flowers on a white surface">
            <a:extLst>
              <a:ext uri="{FF2B5EF4-FFF2-40B4-BE49-F238E27FC236}">
                <a16:creationId xmlns:a16="http://schemas.microsoft.com/office/drawing/2014/main" id="{49A4EFA3-3FE5-499E-8E6A-5CF88DF9EEBE}"/>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4" name="TextBox 3">
            <a:extLst>
              <a:ext uri="{FF2B5EF4-FFF2-40B4-BE49-F238E27FC236}">
                <a16:creationId xmlns:a16="http://schemas.microsoft.com/office/drawing/2014/main" id="{F05D64C7-20B0-9AAF-8F3C-FEE7A2C121B7}"/>
              </a:ext>
            </a:extLst>
          </p:cNvPr>
          <p:cNvSpPr txBox="1"/>
          <p:nvPr/>
        </p:nvSpPr>
        <p:spPr>
          <a:xfrm>
            <a:off x="1434354" y="2169459"/>
            <a:ext cx="8911438" cy="2308324"/>
          </a:xfrm>
          <a:prstGeom prst="rect">
            <a:avLst/>
          </a:prstGeom>
          <a:noFill/>
        </p:spPr>
        <p:txBody>
          <a:bodyPr wrap="square" rtlCol="0">
            <a:spAutoFit/>
          </a:bodyPr>
          <a:lstStyle/>
          <a:p>
            <a:r>
              <a:rPr lang="en-US" sz="3600" b="1" i="0" dirty="0">
                <a:solidFill>
                  <a:srgbClr val="000000"/>
                </a:solidFill>
                <a:effectLst/>
                <a:latin typeface="Aptos" panose="020B0004020202020204" pitchFamily="34" charset="0"/>
              </a:rPr>
              <a:t>6 </a:t>
            </a:r>
            <a:r>
              <a:rPr lang="en-US" sz="3600" b="0" i="0" dirty="0">
                <a:solidFill>
                  <a:srgbClr val="000000"/>
                </a:solidFill>
                <a:effectLst/>
                <a:latin typeface="Aptos" panose="020B0004020202020204" pitchFamily="34" charset="0"/>
              </a:rPr>
              <a:t>Brothers and sisters, if someone is caught in a sin, you who live by the Spirit should restore that person gently. But watch yourselves, or you also may be tempted.</a:t>
            </a:r>
            <a:endParaRPr lang="en-US" sz="3600" dirty="0">
              <a:latin typeface="Aptos" panose="020B0004020202020204" pitchFamily="34" charset="0"/>
            </a:endParaRPr>
          </a:p>
        </p:txBody>
      </p:sp>
    </p:spTree>
    <p:extLst>
      <p:ext uri="{BB962C8B-B14F-4D97-AF65-F5344CB8AC3E}">
        <p14:creationId xmlns:p14="http://schemas.microsoft.com/office/powerpoint/2010/main" val="42898601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69420A-7821-0D6C-95EA-43C1535A17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8DAC77-E1F7-16BC-6DBF-450D332671DB}"/>
              </a:ext>
            </a:extLst>
          </p:cNvPr>
          <p:cNvSpPr>
            <a:spLocks noGrp="1"/>
          </p:cNvSpPr>
          <p:nvPr>
            <p:ph type="title"/>
          </p:nvPr>
        </p:nvSpPr>
        <p:spPr>
          <a:xfrm>
            <a:off x="838200" y="365126"/>
            <a:ext cx="10515600" cy="828244"/>
          </a:xfrm>
        </p:spPr>
        <p:txBody>
          <a:bodyPr>
            <a:normAutofit/>
          </a:bodyPr>
          <a:lstStyle/>
          <a:p>
            <a:pPr algn="ctr"/>
            <a:r>
              <a:rPr lang="en-US" sz="4800" dirty="0"/>
              <a:t>Philippians 3</a:t>
            </a:r>
            <a:endParaRPr lang="en-US" sz="3600" dirty="0"/>
          </a:p>
        </p:txBody>
      </p:sp>
      <p:sp>
        <p:nvSpPr>
          <p:cNvPr id="3" name="Content Placeholder 2">
            <a:extLst>
              <a:ext uri="{FF2B5EF4-FFF2-40B4-BE49-F238E27FC236}">
                <a16:creationId xmlns:a16="http://schemas.microsoft.com/office/drawing/2014/main" id="{607EACB4-34F8-BA4E-BF01-8D0E5F5B2270}"/>
              </a:ext>
            </a:extLst>
          </p:cNvPr>
          <p:cNvSpPr>
            <a:spLocks noGrp="1"/>
          </p:cNvSpPr>
          <p:nvPr>
            <p:ph idx="1"/>
          </p:nvPr>
        </p:nvSpPr>
        <p:spPr/>
        <p:txBody>
          <a:bodyPr>
            <a:noAutofit/>
          </a:bodyPr>
          <a:lstStyle/>
          <a:p>
            <a:pPr algn="l"/>
            <a:endParaRPr lang="en-US" b="0" i="0" dirty="0">
              <a:solidFill>
                <a:srgbClr val="000000"/>
              </a:solidFill>
              <a:effectLst/>
              <a:latin typeface="system-ui"/>
            </a:endParaRPr>
          </a:p>
          <a:p>
            <a:pPr algn="l"/>
            <a:endParaRPr lang="en-US" dirty="0">
              <a:solidFill>
                <a:srgbClr val="000000"/>
              </a:solidFill>
              <a:latin typeface="system-ui"/>
            </a:endParaRPr>
          </a:p>
          <a:p>
            <a:pPr algn="l"/>
            <a:endParaRPr lang="en-US" b="0" i="0" dirty="0">
              <a:solidFill>
                <a:srgbClr val="000000"/>
              </a:solidFill>
              <a:effectLst/>
              <a:latin typeface="system-ui"/>
            </a:endParaRPr>
          </a:p>
        </p:txBody>
      </p:sp>
      <p:pic>
        <p:nvPicPr>
          <p:cNvPr id="5" name="Picture 4" descr="Isolated twigs and flowers on a white surface">
            <a:extLst>
              <a:ext uri="{FF2B5EF4-FFF2-40B4-BE49-F238E27FC236}">
                <a16:creationId xmlns:a16="http://schemas.microsoft.com/office/drawing/2014/main" id="{BEAF933C-0659-3475-0727-94449C8B5D88}"/>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4" name="TextBox 3">
            <a:extLst>
              <a:ext uri="{FF2B5EF4-FFF2-40B4-BE49-F238E27FC236}">
                <a16:creationId xmlns:a16="http://schemas.microsoft.com/office/drawing/2014/main" id="{6FAC9CE0-CC90-E877-B8BD-23DCC6EEA908}"/>
              </a:ext>
            </a:extLst>
          </p:cNvPr>
          <p:cNvSpPr txBox="1"/>
          <p:nvPr/>
        </p:nvSpPr>
        <p:spPr>
          <a:xfrm>
            <a:off x="1434353" y="1838743"/>
            <a:ext cx="8911438" cy="4524315"/>
          </a:xfrm>
          <a:prstGeom prst="rect">
            <a:avLst/>
          </a:prstGeom>
          <a:noFill/>
        </p:spPr>
        <p:txBody>
          <a:bodyPr wrap="square" rtlCol="0">
            <a:spAutoFit/>
          </a:bodyPr>
          <a:lstStyle/>
          <a:p>
            <a:pPr algn="l">
              <a:spcBef>
                <a:spcPts val="1500"/>
              </a:spcBef>
              <a:spcAft>
                <a:spcPts val="750"/>
              </a:spcAft>
            </a:pPr>
            <a:r>
              <a:rPr lang="en-US" sz="3600" b="0" i="0" dirty="0">
                <a:solidFill>
                  <a:srgbClr val="000000"/>
                </a:solidFill>
                <a:effectLst/>
                <a:latin typeface="system-ui"/>
              </a:rPr>
              <a:t>If someone else thinks they have reasons to put confidence in the flesh, I have more: </a:t>
            </a:r>
            <a:r>
              <a:rPr lang="en-US" sz="3600" b="1" i="0" baseline="30000" dirty="0">
                <a:solidFill>
                  <a:srgbClr val="000000"/>
                </a:solidFill>
                <a:effectLst/>
                <a:latin typeface="system-ui"/>
              </a:rPr>
              <a:t>5 </a:t>
            </a:r>
            <a:r>
              <a:rPr lang="en-US" sz="3600" b="0" i="0" dirty="0">
                <a:solidFill>
                  <a:srgbClr val="000000"/>
                </a:solidFill>
                <a:effectLst/>
                <a:latin typeface="system-ui"/>
              </a:rPr>
              <a:t>circumcised on the eighth day, of the people of Israel, of the tribe of Benjamin, a Hebrew of Hebrews; in regard to the law, a Pharisee; </a:t>
            </a:r>
            <a:r>
              <a:rPr lang="en-US" sz="3600" b="1" i="0" baseline="30000" dirty="0">
                <a:solidFill>
                  <a:srgbClr val="000000"/>
                </a:solidFill>
                <a:effectLst/>
                <a:latin typeface="system-ui"/>
              </a:rPr>
              <a:t>6 </a:t>
            </a:r>
            <a:r>
              <a:rPr lang="en-US" sz="3600" b="0" i="0" dirty="0">
                <a:solidFill>
                  <a:srgbClr val="000000"/>
                </a:solidFill>
                <a:effectLst/>
                <a:latin typeface="system-ui"/>
              </a:rPr>
              <a:t>as for zeal, persecuting the church; as for righteousness based on the law, faultless.</a:t>
            </a:r>
          </a:p>
        </p:txBody>
      </p:sp>
    </p:spTree>
    <p:extLst>
      <p:ext uri="{BB962C8B-B14F-4D97-AF65-F5344CB8AC3E}">
        <p14:creationId xmlns:p14="http://schemas.microsoft.com/office/powerpoint/2010/main" val="8264412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D0ECAB-D7E6-20AD-ECAA-DC9EF67D6DD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7E5E719-D8F6-0FEF-136B-12EFF4B0DF5A}"/>
              </a:ext>
            </a:extLst>
          </p:cNvPr>
          <p:cNvSpPr>
            <a:spLocks noGrp="1"/>
          </p:cNvSpPr>
          <p:nvPr>
            <p:ph type="title"/>
          </p:nvPr>
        </p:nvSpPr>
        <p:spPr>
          <a:xfrm>
            <a:off x="838200" y="365126"/>
            <a:ext cx="10515600" cy="828244"/>
          </a:xfrm>
        </p:spPr>
        <p:txBody>
          <a:bodyPr>
            <a:normAutofit/>
          </a:bodyPr>
          <a:lstStyle/>
          <a:p>
            <a:pPr algn="ctr"/>
            <a:r>
              <a:rPr lang="en-US" sz="4800" dirty="0"/>
              <a:t>Philippians 3</a:t>
            </a:r>
            <a:endParaRPr lang="en-US" sz="3600" dirty="0"/>
          </a:p>
        </p:txBody>
      </p:sp>
      <p:sp>
        <p:nvSpPr>
          <p:cNvPr id="3" name="Content Placeholder 2">
            <a:extLst>
              <a:ext uri="{FF2B5EF4-FFF2-40B4-BE49-F238E27FC236}">
                <a16:creationId xmlns:a16="http://schemas.microsoft.com/office/drawing/2014/main" id="{917E9C5A-8FC9-258A-65E8-2822A9652085}"/>
              </a:ext>
            </a:extLst>
          </p:cNvPr>
          <p:cNvSpPr>
            <a:spLocks noGrp="1"/>
          </p:cNvSpPr>
          <p:nvPr>
            <p:ph idx="1"/>
          </p:nvPr>
        </p:nvSpPr>
        <p:spPr/>
        <p:txBody>
          <a:bodyPr>
            <a:noAutofit/>
          </a:bodyPr>
          <a:lstStyle/>
          <a:p>
            <a:pPr algn="l"/>
            <a:endParaRPr lang="en-US" b="0" i="0" dirty="0">
              <a:solidFill>
                <a:srgbClr val="000000"/>
              </a:solidFill>
              <a:effectLst/>
              <a:latin typeface="system-ui"/>
            </a:endParaRPr>
          </a:p>
          <a:p>
            <a:pPr algn="l"/>
            <a:endParaRPr lang="en-US" dirty="0">
              <a:solidFill>
                <a:srgbClr val="000000"/>
              </a:solidFill>
              <a:latin typeface="system-ui"/>
            </a:endParaRPr>
          </a:p>
          <a:p>
            <a:pPr algn="l"/>
            <a:endParaRPr lang="en-US" b="0" i="0" dirty="0">
              <a:solidFill>
                <a:srgbClr val="000000"/>
              </a:solidFill>
              <a:effectLst/>
              <a:latin typeface="system-ui"/>
            </a:endParaRPr>
          </a:p>
        </p:txBody>
      </p:sp>
      <p:pic>
        <p:nvPicPr>
          <p:cNvPr id="5" name="Picture 4" descr="Isolated twigs and flowers on a white surface">
            <a:extLst>
              <a:ext uri="{FF2B5EF4-FFF2-40B4-BE49-F238E27FC236}">
                <a16:creationId xmlns:a16="http://schemas.microsoft.com/office/drawing/2014/main" id="{7D39862D-AD3A-FB11-B8AA-7E734C418507}"/>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4" name="TextBox 3">
            <a:extLst>
              <a:ext uri="{FF2B5EF4-FFF2-40B4-BE49-F238E27FC236}">
                <a16:creationId xmlns:a16="http://schemas.microsoft.com/office/drawing/2014/main" id="{6FBB702C-A75F-83D5-F8D6-7BC9AD3A3DE4}"/>
              </a:ext>
            </a:extLst>
          </p:cNvPr>
          <p:cNvSpPr txBox="1"/>
          <p:nvPr/>
        </p:nvSpPr>
        <p:spPr>
          <a:xfrm>
            <a:off x="1434353" y="1838743"/>
            <a:ext cx="8911438" cy="3416320"/>
          </a:xfrm>
          <a:prstGeom prst="rect">
            <a:avLst/>
          </a:prstGeom>
          <a:noFill/>
        </p:spPr>
        <p:txBody>
          <a:bodyPr wrap="square" rtlCol="0">
            <a:spAutoFit/>
          </a:bodyPr>
          <a:lstStyle/>
          <a:p>
            <a:pPr algn="l">
              <a:spcBef>
                <a:spcPts val="1500"/>
              </a:spcBef>
              <a:spcAft>
                <a:spcPts val="750"/>
              </a:spcAft>
            </a:pPr>
            <a:r>
              <a:rPr lang="en-US" sz="3600" b="1" i="0" baseline="30000" dirty="0">
                <a:solidFill>
                  <a:srgbClr val="000000"/>
                </a:solidFill>
                <a:effectLst/>
                <a:latin typeface="system-ui"/>
              </a:rPr>
              <a:t>7 </a:t>
            </a:r>
            <a:r>
              <a:rPr lang="en-US" sz="3600" b="0" i="0" dirty="0">
                <a:solidFill>
                  <a:srgbClr val="000000"/>
                </a:solidFill>
                <a:effectLst/>
                <a:latin typeface="system-ui"/>
              </a:rPr>
              <a:t>But whatever were gains to me I now consider loss for the sake of Christ. </a:t>
            </a:r>
            <a:r>
              <a:rPr lang="en-US" sz="3600" b="1" i="0" baseline="30000" dirty="0">
                <a:solidFill>
                  <a:srgbClr val="000000"/>
                </a:solidFill>
                <a:effectLst/>
                <a:latin typeface="system-ui"/>
              </a:rPr>
              <a:t>8 </a:t>
            </a:r>
            <a:r>
              <a:rPr lang="en-US" sz="3600" b="0" i="0" dirty="0">
                <a:solidFill>
                  <a:srgbClr val="000000"/>
                </a:solidFill>
                <a:effectLst/>
                <a:latin typeface="system-ui"/>
              </a:rPr>
              <a:t>What is more, I consider everything a loss because of the surpassing worth of knowing Christ Jesus my Lord, for whose sake I have lost all things. I consider them </a:t>
            </a:r>
            <a:r>
              <a:rPr lang="en-US" sz="3600" b="0" i="0" dirty="0">
                <a:solidFill>
                  <a:srgbClr val="0070C0"/>
                </a:solidFill>
                <a:effectLst/>
                <a:latin typeface="system-ui"/>
              </a:rPr>
              <a:t>garbage</a:t>
            </a:r>
            <a:r>
              <a:rPr lang="en-US" sz="3600" b="0" i="0" dirty="0">
                <a:solidFill>
                  <a:srgbClr val="000000"/>
                </a:solidFill>
                <a:effectLst/>
                <a:latin typeface="system-ui"/>
              </a:rPr>
              <a:t>, that I may gain Christ .</a:t>
            </a:r>
          </a:p>
        </p:txBody>
      </p:sp>
    </p:spTree>
    <p:extLst>
      <p:ext uri="{BB962C8B-B14F-4D97-AF65-F5344CB8AC3E}">
        <p14:creationId xmlns:p14="http://schemas.microsoft.com/office/powerpoint/2010/main" val="22619851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6D3C25-9721-A869-514A-79DF8173BF1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A8AF46-681A-A5BC-1C34-E83CC14EAFC9}"/>
              </a:ext>
            </a:extLst>
          </p:cNvPr>
          <p:cNvSpPr>
            <a:spLocks noGrp="1"/>
          </p:cNvSpPr>
          <p:nvPr>
            <p:ph type="title"/>
          </p:nvPr>
        </p:nvSpPr>
        <p:spPr>
          <a:xfrm>
            <a:off x="838200" y="365126"/>
            <a:ext cx="10515600" cy="828244"/>
          </a:xfrm>
        </p:spPr>
        <p:txBody>
          <a:bodyPr>
            <a:normAutofit/>
          </a:bodyPr>
          <a:lstStyle/>
          <a:p>
            <a:pPr algn="ctr"/>
            <a:r>
              <a:rPr lang="en-US" sz="4800" dirty="0"/>
              <a:t>Philippians 3</a:t>
            </a:r>
            <a:endParaRPr lang="en-US" sz="3600" dirty="0"/>
          </a:p>
        </p:txBody>
      </p:sp>
      <p:sp>
        <p:nvSpPr>
          <p:cNvPr id="3" name="Content Placeholder 2">
            <a:extLst>
              <a:ext uri="{FF2B5EF4-FFF2-40B4-BE49-F238E27FC236}">
                <a16:creationId xmlns:a16="http://schemas.microsoft.com/office/drawing/2014/main" id="{0EA3ED26-7EF0-F3FD-16FA-CB1C1A1E1404}"/>
              </a:ext>
            </a:extLst>
          </p:cNvPr>
          <p:cNvSpPr>
            <a:spLocks noGrp="1"/>
          </p:cNvSpPr>
          <p:nvPr>
            <p:ph idx="1"/>
          </p:nvPr>
        </p:nvSpPr>
        <p:spPr/>
        <p:txBody>
          <a:bodyPr>
            <a:noAutofit/>
          </a:bodyPr>
          <a:lstStyle/>
          <a:p>
            <a:pPr algn="l"/>
            <a:endParaRPr lang="en-US" b="0" i="0" dirty="0">
              <a:solidFill>
                <a:srgbClr val="000000"/>
              </a:solidFill>
              <a:effectLst/>
              <a:latin typeface="system-ui"/>
            </a:endParaRPr>
          </a:p>
          <a:p>
            <a:pPr algn="l"/>
            <a:endParaRPr lang="en-US" dirty="0">
              <a:solidFill>
                <a:srgbClr val="000000"/>
              </a:solidFill>
              <a:latin typeface="system-ui"/>
            </a:endParaRPr>
          </a:p>
          <a:p>
            <a:pPr algn="l"/>
            <a:endParaRPr lang="en-US" b="0" i="0" dirty="0">
              <a:solidFill>
                <a:srgbClr val="000000"/>
              </a:solidFill>
              <a:effectLst/>
              <a:latin typeface="system-ui"/>
            </a:endParaRPr>
          </a:p>
        </p:txBody>
      </p:sp>
      <p:pic>
        <p:nvPicPr>
          <p:cNvPr id="5" name="Picture 4" descr="Isolated twigs and flowers on a white surface">
            <a:extLst>
              <a:ext uri="{FF2B5EF4-FFF2-40B4-BE49-F238E27FC236}">
                <a16:creationId xmlns:a16="http://schemas.microsoft.com/office/drawing/2014/main" id="{3F0929A3-7E25-DD2D-07D4-6D820A986231}"/>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4" name="TextBox 3">
            <a:extLst>
              <a:ext uri="{FF2B5EF4-FFF2-40B4-BE49-F238E27FC236}">
                <a16:creationId xmlns:a16="http://schemas.microsoft.com/office/drawing/2014/main" id="{383BE76E-CFD1-ED5F-A104-B90A927657E1}"/>
              </a:ext>
            </a:extLst>
          </p:cNvPr>
          <p:cNvSpPr txBox="1"/>
          <p:nvPr/>
        </p:nvSpPr>
        <p:spPr>
          <a:xfrm>
            <a:off x="1434353" y="1838743"/>
            <a:ext cx="8911438" cy="3416320"/>
          </a:xfrm>
          <a:prstGeom prst="rect">
            <a:avLst/>
          </a:prstGeom>
          <a:noFill/>
        </p:spPr>
        <p:txBody>
          <a:bodyPr wrap="square" rtlCol="0">
            <a:spAutoFit/>
          </a:bodyPr>
          <a:lstStyle/>
          <a:p>
            <a:pPr algn="l">
              <a:spcBef>
                <a:spcPts val="1500"/>
              </a:spcBef>
              <a:spcAft>
                <a:spcPts val="750"/>
              </a:spcAft>
            </a:pPr>
            <a:r>
              <a:rPr lang="en-US" sz="3600" b="0" i="0" dirty="0">
                <a:solidFill>
                  <a:srgbClr val="000000"/>
                </a:solidFill>
                <a:effectLst/>
                <a:latin typeface="system-ui"/>
              </a:rPr>
              <a:t>I consider them garbage, that I may gain Christ </a:t>
            </a:r>
            <a:r>
              <a:rPr lang="en-US" sz="3600" b="1" i="0" baseline="30000" dirty="0">
                <a:solidFill>
                  <a:srgbClr val="000000"/>
                </a:solidFill>
                <a:effectLst/>
                <a:latin typeface="system-ui"/>
              </a:rPr>
              <a:t>9 </a:t>
            </a:r>
            <a:r>
              <a:rPr lang="en-US" sz="3600" b="0" i="0" dirty="0">
                <a:solidFill>
                  <a:srgbClr val="000000"/>
                </a:solidFill>
                <a:effectLst/>
                <a:latin typeface="system-ui"/>
              </a:rPr>
              <a:t>and be found in him, not having a righteousness of my own that comes from the law, but that which is through faith in</a:t>
            </a:r>
            <a:r>
              <a:rPr lang="en-US" sz="3600" b="0" i="0" baseline="30000" dirty="0">
                <a:solidFill>
                  <a:srgbClr val="000000"/>
                </a:solidFill>
                <a:effectLst/>
                <a:latin typeface="system-ui"/>
              </a:rPr>
              <a:t>]</a:t>
            </a:r>
            <a:r>
              <a:rPr lang="en-US" sz="3600" b="0" i="0" dirty="0">
                <a:solidFill>
                  <a:srgbClr val="000000"/>
                </a:solidFill>
                <a:effectLst/>
                <a:latin typeface="system-ui"/>
              </a:rPr>
              <a:t> Christ—the righteousness that comes from God on the basis of faith</a:t>
            </a:r>
            <a:endParaRPr lang="en-US" sz="3600" i="0" dirty="0">
              <a:solidFill>
                <a:srgbClr val="000000"/>
              </a:solidFill>
              <a:effectLst/>
              <a:latin typeface="Aptos" panose="020B0004020202020204" pitchFamily="34" charset="0"/>
            </a:endParaRPr>
          </a:p>
        </p:txBody>
      </p:sp>
    </p:spTree>
    <p:extLst>
      <p:ext uri="{BB962C8B-B14F-4D97-AF65-F5344CB8AC3E}">
        <p14:creationId xmlns:p14="http://schemas.microsoft.com/office/powerpoint/2010/main" val="15857413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7D9AFC-F825-D325-E950-C3C108D91DB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F2A7F2B-AD20-1EA0-45C5-CDBB223B2F63}"/>
              </a:ext>
            </a:extLst>
          </p:cNvPr>
          <p:cNvSpPr>
            <a:spLocks noGrp="1"/>
          </p:cNvSpPr>
          <p:nvPr>
            <p:ph type="title"/>
          </p:nvPr>
        </p:nvSpPr>
        <p:spPr>
          <a:xfrm>
            <a:off x="838200" y="365126"/>
            <a:ext cx="10515600" cy="828244"/>
          </a:xfrm>
        </p:spPr>
        <p:txBody>
          <a:bodyPr>
            <a:normAutofit/>
          </a:bodyPr>
          <a:lstStyle/>
          <a:p>
            <a:pPr algn="ctr"/>
            <a:r>
              <a:rPr lang="en-US" sz="4800" dirty="0"/>
              <a:t>Galatians 6</a:t>
            </a:r>
            <a:endParaRPr lang="en-US" sz="3600" dirty="0"/>
          </a:p>
        </p:txBody>
      </p:sp>
      <p:sp>
        <p:nvSpPr>
          <p:cNvPr id="3" name="Content Placeholder 2">
            <a:extLst>
              <a:ext uri="{FF2B5EF4-FFF2-40B4-BE49-F238E27FC236}">
                <a16:creationId xmlns:a16="http://schemas.microsoft.com/office/drawing/2014/main" id="{6C97C413-C137-F33C-65B3-F48B126BCABD}"/>
              </a:ext>
            </a:extLst>
          </p:cNvPr>
          <p:cNvSpPr>
            <a:spLocks noGrp="1"/>
          </p:cNvSpPr>
          <p:nvPr>
            <p:ph idx="1"/>
          </p:nvPr>
        </p:nvSpPr>
        <p:spPr/>
        <p:txBody>
          <a:bodyPr>
            <a:noAutofit/>
          </a:bodyPr>
          <a:lstStyle/>
          <a:p>
            <a:pPr algn="l"/>
            <a:endParaRPr lang="en-US" b="0" i="0" dirty="0">
              <a:solidFill>
                <a:srgbClr val="000000"/>
              </a:solidFill>
              <a:effectLst/>
              <a:latin typeface="system-ui"/>
            </a:endParaRPr>
          </a:p>
          <a:p>
            <a:pPr algn="l"/>
            <a:endParaRPr lang="en-US" dirty="0">
              <a:solidFill>
                <a:srgbClr val="000000"/>
              </a:solidFill>
              <a:latin typeface="system-ui"/>
            </a:endParaRPr>
          </a:p>
          <a:p>
            <a:pPr algn="l"/>
            <a:endParaRPr lang="en-US" b="0" i="0" dirty="0">
              <a:solidFill>
                <a:srgbClr val="000000"/>
              </a:solidFill>
              <a:effectLst/>
              <a:latin typeface="system-ui"/>
            </a:endParaRPr>
          </a:p>
        </p:txBody>
      </p:sp>
      <p:pic>
        <p:nvPicPr>
          <p:cNvPr id="5" name="Picture 4" descr="Isolated twigs and flowers on a white surface">
            <a:extLst>
              <a:ext uri="{FF2B5EF4-FFF2-40B4-BE49-F238E27FC236}">
                <a16:creationId xmlns:a16="http://schemas.microsoft.com/office/drawing/2014/main" id="{E554D0DA-08CF-BA05-8B90-6E89D6EB2B3B}"/>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4" name="TextBox 3">
            <a:extLst>
              <a:ext uri="{FF2B5EF4-FFF2-40B4-BE49-F238E27FC236}">
                <a16:creationId xmlns:a16="http://schemas.microsoft.com/office/drawing/2014/main" id="{627B3880-F4CF-4589-0B38-B87B47388D42}"/>
              </a:ext>
            </a:extLst>
          </p:cNvPr>
          <p:cNvSpPr txBox="1"/>
          <p:nvPr/>
        </p:nvSpPr>
        <p:spPr>
          <a:xfrm>
            <a:off x="1434353" y="1838743"/>
            <a:ext cx="8911438" cy="2308324"/>
          </a:xfrm>
          <a:prstGeom prst="rect">
            <a:avLst/>
          </a:prstGeom>
          <a:noFill/>
        </p:spPr>
        <p:txBody>
          <a:bodyPr wrap="square" rtlCol="0">
            <a:spAutoFit/>
          </a:bodyPr>
          <a:lstStyle/>
          <a:p>
            <a:pPr algn="l">
              <a:spcBef>
                <a:spcPts val="1500"/>
              </a:spcBef>
              <a:spcAft>
                <a:spcPts val="750"/>
              </a:spcAft>
            </a:pPr>
            <a:r>
              <a:rPr lang="en-US" sz="3600" b="1" i="0" baseline="30000" dirty="0">
                <a:solidFill>
                  <a:srgbClr val="000000"/>
                </a:solidFill>
                <a:effectLst/>
                <a:latin typeface="system-ui"/>
              </a:rPr>
              <a:t>15 </a:t>
            </a:r>
            <a:r>
              <a:rPr lang="en-US" sz="3600" b="0" i="0" dirty="0">
                <a:solidFill>
                  <a:srgbClr val="000000"/>
                </a:solidFill>
                <a:effectLst/>
                <a:latin typeface="system-ui"/>
              </a:rPr>
              <a:t>Neither circumcision nor uncircumcision means anything; what counts is the new creation. </a:t>
            </a:r>
            <a:r>
              <a:rPr lang="en-US" sz="3600" b="1" i="0" baseline="30000" dirty="0">
                <a:solidFill>
                  <a:srgbClr val="000000"/>
                </a:solidFill>
                <a:effectLst/>
                <a:latin typeface="system-ui"/>
              </a:rPr>
              <a:t>16 </a:t>
            </a:r>
            <a:r>
              <a:rPr lang="en-US" sz="3600" b="0" i="0" dirty="0">
                <a:solidFill>
                  <a:srgbClr val="000000"/>
                </a:solidFill>
                <a:effectLst/>
                <a:latin typeface="system-ui"/>
              </a:rPr>
              <a:t>Peace and mercy to all who follow this rule—to the Israel of God.</a:t>
            </a:r>
          </a:p>
        </p:txBody>
      </p:sp>
    </p:spTree>
    <p:extLst>
      <p:ext uri="{BB962C8B-B14F-4D97-AF65-F5344CB8AC3E}">
        <p14:creationId xmlns:p14="http://schemas.microsoft.com/office/powerpoint/2010/main" val="34267775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3F5441-4E58-0586-A214-300AD43D357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6E0A2B-C304-8957-0F99-6B1BD41D343A}"/>
              </a:ext>
            </a:extLst>
          </p:cNvPr>
          <p:cNvSpPr>
            <a:spLocks noGrp="1"/>
          </p:cNvSpPr>
          <p:nvPr>
            <p:ph type="title"/>
          </p:nvPr>
        </p:nvSpPr>
        <p:spPr>
          <a:xfrm>
            <a:off x="838200" y="365126"/>
            <a:ext cx="10515600" cy="828244"/>
          </a:xfrm>
        </p:spPr>
        <p:txBody>
          <a:bodyPr>
            <a:normAutofit/>
          </a:bodyPr>
          <a:lstStyle/>
          <a:p>
            <a:pPr algn="ctr"/>
            <a:r>
              <a:rPr lang="en-US" sz="4800" dirty="0"/>
              <a:t>Galatians 6 notes</a:t>
            </a:r>
            <a:endParaRPr lang="en-US" sz="3600" dirty="0"/>
          </a:p>
        </p:txBody>
      </p:sp>
      <p:sp>
        <p:nvSpPr>
          <p:cNvPr id="3" name="Content Placeholder 2">
            <a:extLst>
              <a:ext uri="{FF2B5EF4-FFF2-40B4-BE49-F238E27FC236}">
                <a16:creationId xmlns:a16="http://schemas.microsoft.com/office/drawing/2014/main" id="{86A3D344-BDD2-ACB5-FC3F-5D9806F1FBDC}"/>
              </a:ext>
            </a:extLst>
          </p:cNvPr>
          <p:cNvSpPr>
            <a:spLocks noGrp="1"/>
          </p:cNvSpPr>
          <p:nvPr>
            <p:ph idx="1"/>
          </p:nvPr>
        </p:nvSpPr>
        <p:spPr/>
        <p:txBody>
          <a:bodyPr>
            <a:noAutofit/>
          </a:bodyPr>
          <a:lstStyle/>
          <a:p>
            <a:pPr algn="l"/>
            <a:endParaRPr lang="en-US" b="0" i="0" dirty="0">
              <a:solidFill>
                <a:srgbClr val="000000"/>
              </a:solidFill>
              <a:effectLst/>
              <a:latin typeface="system-ui"/>
            </a:endParaRPr>
          </a:p>
          <a:p>
            <a:pPr algn="l"/>
            <a:endParaRPr lang="en-US" dirty="0">
              <a:solidFill>
                <a:srgbClr val="000000"/>
              </a:solidFill>
              <a:latin typeface="system-ui"/>
            </a:endParaRPr>
          </a:p>
          <a:p>
            <a:pPr algn="l"/>
            <a:endParaRPr lang="en-US" b="0" i="0" dirty="0">
              <a:solidFill>
                <a:srgbClr val="000000"/>
              </a:solidFill>
              <a:effectLst/>
              <a:latin typeface="system-ui"/>
            </a:endParaRPr>
          </a:p>
        </p:txBody>
      </p:sp>
      <p:pic>
        <p:nvPicPr>
          <p:cNvPr id="5" name="Picture 4" descr="Isolated twigs and flowers on a white surface">
            <a:extLst>
              <a:ext uri="{FF2B5EF4-FFF2-40B4-BE49-F238E27FC236}">
                <a16:creationId xmlns:a16="http://schemas.microsoft.com/office/drawing/2014/main" id="{05E0A209-9F4F-7619-C47D-C187561DE807}"/>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4" name="TextBox 3">
            <a:extLst>
              <a:ext uri="{FF2B5EF4-FFF2-40B4-BE49-F238E27FC236}">
                <a16:creationId xmlns:a16="http://schemas.microsoft.com/office/drawing/2014/main" id="{6D16EBE9-7CF1-9451-60A1-0C095A80DE31}"/>
              </a:ext>
            </a:extLst>
          </p:cNvPr>
          <p:cNvSpPr txBox="1"/>
          <p:nvPr/>
        </p:nvSpPr>
        <p:spPr>
          <a:xfrm>
            <a:off x="1342204" y="1320655"/>
            <a:ext cx="9507591" cy="5250155"/>
          </a:xfrm>
          <a:prstGeom prst="rect">
            <a:avLst/>
          </a:prstGeom>
          <a:noFill/>
        </p:spPr>
        <p:txBody>
          <a:bodyPr wrap="square" rtlCol="0">
            <a:spAutoFit/>
          </a:bodyPr>
          <a:lstStyle/>
          <a:p>
            <a:pPr algn="l">
              <a:spcBef>
                <a:spcPts val="1500"/>
              </a:spcBef>
              <a:spcAft>
                <a:spcPts val="750"/>
              </a:spcAft>
            </a:pPr>
            <a:r>
              <a:rPr lang="en-US" sz="3200" b="1" i="0" baseline="30000" dirty="0">
                <a:solidFill>
                  <a:srgbClr val="000000"/>
                </a:solidFill>
                <a:effectLst/>
                <a:latin typeface="system-ui"/>
              </a:rPr>
              <a:t>15 </a:t>
            </a:r>
            <a:r>
              <a:rPr lang="en-US" sz="3200" b="0" i="0" dirty="0">
                <a:solidFill>
                  <a:srgbClr val="000000"/>
                </a:solidFill>
                <a:effectLst/>
                <a:latin typeface="system-ui"/>
              </a:rPr>
              <a:t>Neither circumcision nor uncircumcision means anything; what counts is the </a:t>
            </a:r>
            <a:r>
              <a:rPr lang="en-US" sz="3200" b="0" i="0" dirty="0">
                <a:solidFill>
                  <a:srgbClr val="0070C0"/>
                </a:solidFill>
                <a:effectLst/>
                <a:latin typeface="system-ui"/>
              </a:rPr>
              <a:t>new creation.</a:t>
            </a:r>
            <a:r>
              <a:rPr lang="en-US" sz="3200" b="0" i="0" dirty="0">
                <a:solidFill>
                  <a:srgbClr val="000000"/>
                </a:solidFill>
                <a:effectLst/>
                <a:latin typeface="system-ui"/>
              </a:rPr>
              <a:t> </a:t>
            </a:r>
            <a:r>
              <a:rPr lang="en-US" sz="3200" b="1" i="0" baseline="30000" dirty="0">
                <a:solidFill>
                  <a:srgbClr val="000000"/>
                </a:solidFill>
                <a:effectLst/>
                <a:latin typeface="system-ui"/>
              </a:rPr>
              <a:t>16 </a:t>
            </a:r>
            <a:r>
              <a:rPr lang="en-US" sz="3200" b="0" i="0" dirty="0">
                <a:solidFill>
                  <a:srgbClr val="000000"/>
                </a:solidFill>
                <a:effectLst/>
                <a:latin typeface="system-ui"/>
              </a:rPr>
              <a:t>Peace and mercy to all who follow this rule—to the </a:t>
            </a:r>
            <a:r>
              <a:rPr lang="en-US" sz="3200" b="0" i="0" dirty="0">
                <a:solidFill>
                  <a:srgbClr val="0070C0"/>
                </a:solidFill>
                <a:effectLst/>
                <a:latin typeface="system-ui"/>
              </a:rPr>
              <a:t>Israel of God</a:t>
            </a:r>
            <a:r>
              <a:rPr lang="en-US" sz="3600" b="0" i="0" dirty="0">
                <a:solidFill>
                  <a:srgbClr val="000000"/>
                </a:solidFill>
                <a:effectLst/>
                <a:latin typeface="system-ui"/>
              </a:rPr>
              <a:t>.</a:t>
            </a:r>
          </a:p>
          <a:p>
            <a:pPr algn="l">
              <a:spcBef>
                <a:spcPts val="1500"/>
              </a:spcBef>
              <a:spcAft>
                <a:spcPts val="750"/>
              </a:spcAft>
            </a:pPr>
            <a:r>
              <a:rPr lang="en-US" sz="3600" dirty="0">
                <a:solidFill>
                  <a:srgbClr val="000000"/>
                </a:solidFill>
                <a:latin typeface="system-ui"/>
              </a:rPr>
              <a:t>2 Corinthians 5</a:t>
            </a:r>
            <a:r>
              <a:rPr lang="en-US" sz="3600" b="0" i="0" dirty="0">
                <a:solidFill>
                  <a:srgbClr val="000000"/>
                </a:solidFill>
                <a:effectLst/>
                <a:latin typeface="system-ui"/>
              </a:rPr>
              <a:t> </a:t>
            </a:r>
            <a:br>
              <a:rPr lang="en-US" sz="3600" b="0" i="0" dirty="0">
                <a:solidFill>
                  <a:srgbClr val="000000"/>
                </a:solidFill>
                <a:effectLst/>
                <a:latin typeface="system-ui"/>
              </a:rPr>
            </a:br>
            <a:r>
              <a:rPr lang="en-US" sz="3600" b="1" i="0" baseline="30000" dirty="0">
                <a:solidFill>
                  <a:srgbClr val="000000"/>
                </a:solidFill>
                <a:effectLst/>
                <a:latin typeface="system-ui"/>
              </a:rPr>
              <a:t>17 </a:t>
            </a:r>
            <a:r>
              <a:rPr lang="en-US" sz="3600" b="0" i="0" dirty="0">
                <a:solidFill>
                  <a:srgbClr val="000000"/>
                </a:solidFill>
                <a:effectLst/>
                <a:latin typeface="system-ui"/>
              </a:rPr>
              <a:t>Therefore, if anyone is in Christ, the new creation has come: The old has gone, the new is here! </a:t>
            </a:r>
            <a:r>
              <a:rPr lang="en-US" sz="3600" b="1" i="0" baseline="30000" dirty="0">
                <a:solidFill>
                  <a:srgbClr val="000000"/>
                </a:solidFill>
                <a:effectLst/>
                <a:latin typeface="system-ui"/>
              </a:rPr>
              <a:t>18 </a:t>
            </a:r>
            <a:r>
              <a:rPr lang="en-US" sz="3600" b="0" i="0" dirty="0">
                <a:solidFill>
                  <a:srgbClr val="000000"/>
                </a:solidFill>
                <a:effectLst/>
                <a:latin typeface="system-ui"/>
              </a:rPr>
              <a:t>All this is from God, who reconciled us to himself through Christ and gave us the ministry of reconciliation:</a:t>
            </a:r>
          </a:p>
        </p:txBody>
      </p:sp>
    </p:spTree>
    <p:extLst>
      <p:ext uri="{BB962C8B-B14F-4D97-AF65-F5344CB8AC3E}">
        <p14:creationId xmlns:p14="http://schemas.microsoft.com/office/powerpoint/2010/main" val="9976227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951155-7634-25B5-ACB2-A1C1D7889A2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08352C1-42C1-AE5C-08C9-52F4031F36B3}"/>
              </a:ext>
            </a:extLst>
          </p:cNvPr>
          <p:cNvSpPr>
            <a:spLocks noGrp="1"/>
          </p:cNvSpPr>
          <p:nvPr>
            <p:ph type="title"/>
          </p:nvPr>
        </p:nvSpPr>
        <p:spPr>
          <a:xfrm>
            <a:off x="838200" y="365126"/>
            <a:ext cx="10515600" cy="828244"/>
          </a:xfrm>
        </p:spPr>
        <p:txBody>
          <a:bodyPr>
            <a:normAutofit/>
          </a:bodyPr>
          <a:lstStyle/>
          <a:p>
            <a:pPr algn="ctr"/>
            <a:r>
              <a:rPr lang="en-US" sz="4800" dirty="0"/>
              <a:t>notes</a:t>
            </a:r>
            <a:endParaRPr lang="en-US" sz="3600" dirty="0"/>
          </a:p>
        </p:txBody>
      </p:sp>
      <p:sp>
        <p:nvSpPr>
          <p:cNvPr id="3" name="Content Placeholder 2">
            <a:extLst>
              <a:ext uri="{FF2B5EF4-FFF2-40B4-BE49-F238E27FC236}">
                <a16:creationId xmlns:a16="http://schemas.microsoft.com/office/drawing/2014/main" id="{B93B5DD1-C629-5984-2587-7E1764DE1D5C}"/>
              </a:ext>
            </a:extLst>
          </p:cNvPr>
          <p:cNvSpPr>
            <a:spLocks noGrp="1"/>
          </p:cNvSpPr>
          <p:nvPr>
            <p:ph idx="1"/>
          </p:nvPr>
        </p:nvSpPr>
        <p:spPr/>
        <p:txBody>
          <a:bodyPr>
            <a:noAutofit/>
          </a:bodyPr>
          <a:lstStyle/>
          <a:p>
            <a:pPr algn="l"/>
            <a:endParaRPr lang="en-US" b="0" i="0" dirty="0">
              <a:solidFill>
                <a:srgbClr val="000000"/>
              </a:solidFill>
              <a:effectLst/>
              <a:latin typeface="system-ui"/>
            </a:endParaRPr>
          </a:p>
          <a:p>
            <a:pPr algn="l"/>
            <a:endParaRPr lang="en-US" dirty="0">
              <a:solidFill>
                <a:srgbClr val="000000"/>
              </a:solidFill>
              <a:latin typeface="system-ui"/>
            </a:endParaRPr>
          </a:p>
          <a:p>
            <a:pPr algn="l"/>
            <a:endParaRPr lang="en-US" b="0" i="0" dirty="0">
              <a:solidFill>
                <a:srgbClr val="000000"/>
              </a:solidFill>
              <a:effectLst/>
              <a:latin typeface="system-ui"/>
            </a:endParaRPr>
          </a:p>
        </p:txBody>
      </p:sp>
      <p:pic>
        <p:nvPicPr>
          <p:cNvPr id="5" name="Picture 4" descr="Isolated twigs and flowers on a white surface">
            <a:extLst>
              <a:ext uri="{FF2B5EF4-FFF2-40B4-BE49-F238E27FC236}">
                <a16:creationId xmlns:a16="http://schemas.microsoft.com/office/drawing/2014/main" id="{15216533-A471-B63B-6365-4E5D10A18DFB}"/>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4" name="TextBox 3">
            <a:extLst>
              <a:ext uri="{FF2B5EF4-FFF2-40B4-BE49-F238E27FC236}">
                <a16:creationId xmlns:a16="http://schemas.microsoft.com/office/drawing/2014/main" id="{ED39753F-A05A-5386-1474-A17327A22BC8}"/>
              </a:ext>
            </a:extLst>
          </p:cNvPr>
          <p:cNvSpPr txBox="1"/>
          <p:nvPr/>
        </p:nvSpPr>
        <p:spPr>
          <a:xfrm>
            <a:off x="838200" y="1838743"/>
            <a:ext cx="9507591" cy="2308324"/>
          </a:xfrm>
          <a:prstGeom prst="rect">
            <a:avLst/>
          </a:prstGeom>
          <a:noFill/>
        </p:spPr>
        <p:txBody>
          <a:bodyPr wrap="square" rtlCol="0">
            <a:spAutoFit/>
          </a:bodyPr>
          <a:lstStyle/>
          <a:p>
            <a:pPr algn="l">
              <a:spcBef>
                <a:spcPts val="1500"/>
              </a:spcBef>
              <a:spcAft>
                <a:spcPts val="750"/>
              </a:spcAft>
            </a:pPr>
            <a:r>
              <a:rPr lang="en-US" sz="3600" b="1" i="0" baseline="30000" dirty="0">
                <a:solidFill>
                  <a:srgbClr val="000000"/>
                </a:solidFill>
                <a:effectLst/>
                <a:latin typeface="system-ui"/>
              </a:rPr>
              <a:t>4 </a:t>
            </a:r>
            <a:r>
              <a:rPr lang="en-US" sz="3600" b="0" i="0" dirty="0">
                <a:solidFill>
                  <a:srgbClr val="000000"/>
                </a:solidFill>
                <a:effectLst/>
                <a:latin typeface="system-ui"/>
              </a:rPr>
              <a:t>We were therefore buried with him through baptism into death in order that, just as Christ was raised from the dead through the glory of the Father, we too may live a new life.</a:t>
            </a:r>
          </a:p>
        </p:txBody>
      </p:sp>
    </p:spTree>
    <p:extLst>
      <p:ext uri="{BB962C8B-B14F-4D97-AF65-F5344CB8AC3E}">
        <p14:creationId xmlns:p14="http://schemas.microsoft.com/office/powerpoint/2010/main" val="16138982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C22B1C-AF87-D3FE-F2F5-2DBDB84B0CA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749F75-1CC7-A227-EC04-D670C71E9DA9}"/>
              </a:ext>
            </a:extLst>
          </p:cNvPr>
          <p:cNvSpPr>
            <a:spLocks noGrp="1"/>
          </p:cNvSpPr>
          <p:nvPr>
            <p:ph type="title"/>
          </p:nvPr>
        </p:nvSpPr>
        <p:spPr>
          <a:xfrm>
            <a:off x="838200" y="365126"/>
            <a:ext cx="10515600" cy="828244"/>
          </a:xfrm>
        </p:spPr>
        <p:txBody>
          <a:bodyPr>
            <a:normAutofit/>
          </a:bodyPr>
          <a:lstStyle/>
          <a:p>
            <a:pPr algn="ctr"/>
            <a:r>
              <a:rPr lang="en-US" sz="4800" dirty="0"/>
              <a:t>Galatians 6</a:t>
            </a:r>
            <a:endParaRPr lang="en-US" sz="3600" dirty="0"/>
          </a:p>
        </p:txBody>
      </p:sp>
      <p:sp>
        <p:nvSpPr>
          <p:cNvPr id="3" name="Content Placeholder 2">
            <a:extLst>
              <a:ext uri="{FF2B5EF4-FFF2-40B4-BE49-F238E27FC236}">
                <a16:creationId xmlns:a16="http://schemas.microsoft.com/office/drawing/2014/main" id="{ABECE885-005D-2996-2168-9508A694FF4E}"/>
              </a:ext>
            </a:extLst>
          </p:cNvPr>
          <p:cNvSpPr>
            <a:spLocks noGrp="1"/>
          </p:cNvSpPr>
          <p:nvPr>
            <p:ph idx="1"/>
          </p:nvPr>
        </p:nvSpPr>
        <p:spPr/>
        <p:txBody>
          <a:bodyPr>
            <a:noAutofit/>
          </a:bodyPr>
          <a:lstStyle/>
          <a:p>
            <a:pPr algn="l"/>
            <a:endParaRPr lang="en-US" b="0" i="0" dirty="0">
              <a:solidFill>
                <a:srgbClr val="000000"/>
              </a:solidFill>
              <a:effectLst/>
              <a:latin typeface="system-ui"/>
            </a:endParaRPr>
          </a:p>
          <a:p>
            <a:pPr algn="l"/>
            <a:endParaRPr lang="en-US" dirty="0">
              <a:solidFill>
                <a:srgbClr val="000000"/>
              </a:solidFill>
              <a:latin typeface="system-ui"/>
            </a:endParaRPr>
          </a:p>
          <a:p>
            <a:pPr algn="l"/>
            <a:endParaRPr lang="en-US" b="0" i="0" dirty="0">
              <a:solidFill>
                <a:srgbClr val="000000"/>
              </a:solidFill>
              <a:effectLst/>
              <a:latin typeface="system-ui"/>
            </a:endParaRPr>
          </a:p>
        </p:txBody>
      </p:sp>
      <p:pic>
        <p:nvPicPr>
          <p:cNvPr id="5" name="Picture 4" descr="Isolated twigs and flowers on a white surface">
            <a:extLst>
              <a:ext uri="{FF2B5EF4-FFF2-40B4-BE49-F238E27FC236}">
                <a16:creationId xmlns:a16="http://schemas.microsoft.com/office/drawing/2014/main" id="{A774EE2A-413A-7F37-48C5-D4435A3360C9}"/>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4" name="TextBox 3">
            <a:extLst>
              <a:ext uri="{FF2B5EF4-FFF2-40B4-BE49-F238E27FC236}">
                <a16:creationId xmlns:a16="http://schemas.microsoft.com/office/drawing/2014/main" id="{0C1DCABD-71E4-6A67-A761-266ECB7AAC0B}"/>
              </a:ext>
            </a:extLst>
          </p:cNvPr>
          <p:cNvSpPr txBox="1"/>
          <p:nvPr/>
        </p:nvSpPr>
        <p:spPr>
          <a:xfrm>
            <a:off x="1434353" y="1838743"/>
            <a:ext cx="8911438" cy="1200329"/>
          </a:xfrm>
          <a:prstGeom prst="rect">
            <a:avLst/>
          </a:prstGeom>
          <a:noFill/>
        </p:spPr>
        <p:txBody>
          <a:bodyPr wrap="square" rtlCol="0">
            <a:spAutoFit/>
          </a:bodyPr>
          <a:lstStyle/>
          <a:p>
            <a:pPr algn="l">
              <a:spcBef>
                <a:spcPts val="1500"/>
              </a:spcBef>
              <a:spcAft>
                <a:spcPts val="750"/>
              </a:spcAft>
            </a:pPr>
            <a:r>
              <a:rPr lang="en-US" sz="3600" b="1" i="0" baseline="30000" dirty="0">
                <a:solidFill>
                  <a:srgbClr val="000000"/>
                </a:solidFill>
                <a:effectLst/>
                <a:latin typeface="system-ui"/>
              </a:rPr>
              <a:t>17 </a:t>
            </a:r>
            <a:r>
              <a:rPr lang="en-US" sz="3600" b="0" i="0" dirty="0">
                <a:solidFill>
                  <a:srgbClr val="000000"/>
                </a:solidFill>
                <a:effectLst/>
                <a:latin typeface="system-ui"/>
              </a:rPr>
              <a:t>From now on, let no one cause me trouble, for I bear on my body the marks of Jesus.</a:t>
            </a:r>
          </a:p>
        </p:txBody>
      </p:sp>
    </p:spTree>
    <p:extLst>
      <p:ext uri="{BB962C8B-B14F-4D97-AF65-F5344CB8AC3E}">
        <p14:creationId xmlns:p14="http://schemas.microsoft.com/office/powerpoint/2010/main" val="660609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5967F2-63C3-DAA9-7507-21AC9D44ADB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A5DB363-AC6D-FA91-AE88-31B8AC07127A}"/>
              </a:ext>
            </a:extLst>
          </p:cNvPr>
          <p:cNvSpPr>
            <a:spLocks noGrp="1"/>
          </p:cNvSpPr>
          <p:nvPr>
            <p:ph type="title"/>
          </p:nvPr>
        </p:nvSpPr>
        <p:spPr>
          <a:xfrm>
            <a:off x="838200" y="365126"/>
            <a:ext cx="10515600" cy="828244"/>
          </a:xfrm>
        </p:spPr>
        <p:txBody>
          <a:bodyPr>
            <a:normAutofit/>
          </a:bodyPr>
          <a:lstStyle/>
          <a:p>
            <a:pPr algn="ctr"/>
            <a:r>
              <a:rPr lang="en-US" sz="4800" dirty="0"/>
              <a:t>Galatians 6 notes</a:t>
            </a:r>
            <a:endParaRPr lang="en-US" sz="3600" dirty="0"/>
          </a:p>
        </p:txBody>
      </p:sp>
      <p:sp>
        <p:nvSpPr>
          <p:cNvPr id="3" name="Content Placeholder 2">
            <a:extLst>
              <a:ext uri="{FF2B5EF4-FFF2-40B4-BE49-F238E27FC236}">
                <a16:creationId xmlns:a16="http://schemas.microsoft.com/office/drawing/2014/main" id="{720E7858-2910-0834-100C-1C4335441579}"/>
              </a:ext>
            </a:extLst>
          </p:cNvPr>
          <p:cNvSpPr>
            <a:spLocks noGrp="1"/>
          </p:cNvSpPr>
          <p:nvPr>
            <p:ph idx="1"/>
          </p:nvPr>
        </p:nvSpPr>
        <p:spPr/>
        <p:txBody>
          <a:bodyPr>
            <a:noAutofit/>
          </a:bodyPr>
          <a:lstStyle/>
          <a:p>
            <a:pPr algn="l"/>
            <a:endParaRPr lang="en-US" b="0" i="0" dirty="0">
              <a:solidFill>
                <a:srgbClr val="000000"/>
              </a:solidFill>
              <a:effectLst/>
              <a:latin typeface="system-ui"/>
            </a:endParaRPr>
          </a:p>
          <a:p>
            <a:pPr algn="l"/>
            <a:endParaRPr lang="en-US" dirty="0">
              <a:solidFill>
                <a:srgbClr val="000000"/>
              </a:solidFill>
              <a:latin typeface="system-ui"/>
            </a:endParaRPr>
          </a:p>
          <a:p>
            <a:pPr algn="l"/>
            <a:endParaRPr lang="en-US" b="0" i="0" dirty="0">
              <a:solidFill>
                <a:srgbClr val="000000"/>
              </a:solidFill>
              <a:effectLst/>
              <a:latin typeface="system-ui"/>
            </a:endParaRPr>
          </a:p>
        </p:txBody>
      </p:sp>
      <p:pic>
        <p:nvPicPr>
          <p:cNvPr id="5" name="Picture 4" descr="Isolated twigs and flowers on a white surface">
            <a:extLst>
              <a:ext uri="{FF2B5EF4-FFF2-40B4-BE49-F238E27FC236}">
                <a16:creationId xmlns:a16="http://schemas.microsoft.com/office/drawing/2014/main" id="{6BD8FF4A-17B1-419A-BF89-CBD42C6F93C5}"/>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4" name="TextBox 3">
            <a:extLst>
              <a:ext uri="{FF2B5EF4-FFF2-40B4-BE49-F238E27FC236}">
                <a16:creationId xmlns:a16="http://schemas.microsoft.com/office/drawing/2014/main" id="{8A4A1488-4865-E5FC-836F-FE5C6F7D9EC8}"/>
              </a:ext>
            </a:extLst>
          </p:cNvPr>
          <p:cNvSpPr txBox="1"/>
          <p:nvPr/>
        </p:nvSpPr>
        <p:spPr>
          <a:xfrm>
            <a:off x="1434353" y="1838743"/>
            <a:ext cx="8911438" cy="1200329"/>
          </a:xfrm>
          <a:prstGeom prst="rect">
            <a:avLst/>
          </a:prstGeom>
          <a:noFill/>
        </p:spPr>
        <p:txBody>
          <a:bodyPr wrap="square" rtlCol="0">
            <a:spAutoFit/>
          </a:bodyPr>
          <a:lstStyle/>
          <a:p>
            <a:pPr algn="l">
              <a:spcBef>
                <a:spcPts val="1500"/>
              </a:spcBef>
              <a:spcAft>
                <a:spcPts val="750"/>
              </a:spcAft>
            </a:pPr>
            <a:r>
              <a:rPr lang="en-US" sz="3600" b="1" i="0" baseline="30000" dirty="0">
                <a:solidFill>
                  <a:srgbClr val="000000"/>
                </a:solidFill>
                <a:effectLst/>
                <a:latin typeface="system-ui"/>
              </a:rPr>
              <a:t>17 </a:t>
            </a:r>
            <a:r>
              <a:rPr lang="en-US" sz="3600" b="0" i="0" dirty="0">
                <a:solidFill>
                  <a:srgbClr val="000000"/>
                </a:solidFill>
                <a:effectLst/>
                <a:latin typeface="system-ui"/>
              </a:rPr>
              <a:t>From now on, let no one cause me trouble, for I bear on my body the marks of Jesus.</a:t>
            </a:r>
          </a:p>
        </p:txBody>
      </p:sp>
      <p:sp>
        <p:nvSpPr>
          <p:cNvPr id="6" name="TextBox 5">
            <a:extLst>
              <a:ext uri="{FF2B5EF4-FFF2-40B4-BE49-F238E27FC236}">
                <a16:creationId xmlns:a16="http://schemas.microsoft.com/office/drawing/2014/main" id="{BF6FE18B-9EF1-0282-5163-F662CD99D924}"/>
              </a:ext>
            </a:extLst>
          </p:cNvPr>
          <p:cNvSpPr txBox="1"/>
          <p:nvPr/>
        </p:nvSpPr>
        <p:spPr>
          <a:xfrm>
            <a:off x="1246094" y="3557160"/>
            <a:ext cx="8911438" cy="1754326"/>
          </a:xfrm>
          <a:prstGeom prst="rect">
            <a:avLst/>
          </a:prstGeom>
          <a:noFill/>
        </p:spPr>
        <p:txBody>
          <a:bodyPr wrap="square" rtlCol="0">
            <a:spAutoFit/>
          </a:bodyPr>
          <a:lstStyle/>
          <a:p>
            <a:pPr algn="l">
              <a:spcBef>
                <a:spcPts val="1500"/>
              </a:spcBef>
              <a:spcAft>
                <a:spcPts val="750"/>
              </a:spcAft>
            </a:pPr>
            <a:r>
              <a:rPr lang="en-US" sz="3600" b="0" i="0" dirty="0">
                <a:solidFill>
                  <a:srgbClr val="0070C0"/>
                </a:solidFill>
                <a:effectLst/>
                <a:latin typeface="system-ui"/>
              </a:rPr>
              <a:t>This is an interesting note in parting written to the people of Galatia that has stoned him and left him for dead.</a:t>
            </a:r>
          </a:p>
        </p:txBody>
      </p:sp>
    </p:spTree>
    <p:extLst>
      <p:ext uri="{BB962C8B-B14F-4D97-AF65-F5344CB8AC3E}">
        <p14:creationId xmlns:p14="http://schemas.microsoft.com/office/powerpoint/2010/main" val="21471402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12A972-6692-3FD7-B31C-4D8CA88C8C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8D07E1C-857A-CE8C-6CA1-4FAC9C061C15}"/>
              </a:ext>
            </a:extLst>
          </p:cNvPr>
          <p:cNvSpPr>
            <a:spLocks noGrp="1"/>
          </p:cNvSpPr>
          <p:nvPr>
            <p:ph type="title"/>
          </p:nvPr>
        </p:nvSpPr>
        <p:spPr>
          <a:xfrm>
            <a:off x="838200" y="365126"/>
            <a:ext cx="10515600" cy="828244"/>
          </a:xfrm>
        </p:spPr>
        <p:txBody>
          <a:bodyPr>
            <a:normAutofit/>
          </a:bodyPr>
          <a:lstStyle/>
          <a:p>
            <a:pPr algn="ctr"/>
            <a:r>
              <a:rPr lang="en-US" sz="4800" dirty="0"/>
              <a:t>Galatians 6</a:t>
            </a:r>
            <a:endParaRPr lang="en-US" sz="3600" dirty="0"/>
          </a:p>
        </p:txBody>
      </p:sp>
      <p:sp>
        <p:nvSpPr>
          <p:cNvPr id="3" name="Content Placeholder 2">
            <a:extLst>
              <a:ext uri="{FF2B5EF4-FFF2-40B4-BE49-F238E27FC236}">
                <a16:creationId xmlns:a16="http://schemas.microsoft.com/office/drawing/2014/main" id="{85F16DCC-4556-8040-C44C-51804DE4742A}"/>
              </a:ext>
            </a:extLst>
          </p:cNvPr>
          <p:cNvSpPr>
            <a:spLocks noGrp="1"/>
          </p:cNvSpPr>
          <p:nvPr>
            <p:ph idx="1"/>
          </p:nvPr>
        </p:nvSpPr>
        <p:spPr/>
        <p:txBody>
          <a:bodyPr>
            <a:noAutofit/>
          </a:bodyPr>
          <a:lstStyle/>
          <a:p>
            <a:pPr algn="l"/>
            <a:endParaRPr lang="en-US" b="0" i="0" dirty="0">
              <a:solidFill>
                <a:srgbClr val="000000"/>
              </a:solidFill>
              <a:effectLst/>
              <a:latin typeface="system-ui"/>
            </a:endParaRPr>
          </a:p>
          <a:p>
            <a:pPr algn="l"/>
            <a:endParaRPr lang="en-US" dirty="0">
              <a:solidFill>
                <a:srgbClr val="000000"/>
              </a:solidFill>
              <a:latin typeface="system-ui"/>
            </a:endParaRPr>
          </a:p>
          <a:p>
            <a:pPr algn="l"/>
            <a:endParaRPr lang="en-US" b="0" i="0" dirty="0">
              <a:solidFill>
                <a:srgbClr val="000000"/>
              </a:solidFill>
              <a:effectLst/>
              <a:latin typeface="system-ui"/>
            </a:endParaRPr>
          </a:p>
        </p:txBody>
      </p:sp>
      <p:pic>
        <p:nvPicPr>
          <p:cNvPr id="5" name="Picture 4" descr="Isolated twigs and flowers on a white surface">
            <a:extLst>
              <a:ext uri="{FF2B5EF4-FFF2-40B4-BE49-F238E27FC236}">
                <a16:creationId xmlns:a16="http://schemas.microsoft.com/office/drawing/2014/main" id="{BC6D8A24-1DB6-6D6C-ACF7-E07887B9E361}"/>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4" name="TextBox 3">
            <a:extLst>
              <a:ext uri="{FF2B5EF4-FFF2-40B4-BE49-F238E27FC236}">
                <a16:creationId xmlns:a16="http://schemas.microsoft.com/office/drawing/2014/main" id="{424FDDA0-BA44-880E-96A9-E4BB7709AA4C}"/>
              </a:ext>
            </a:extLst>
          </p:cNvPr>
          <p:cNvSpPr txBox="1"/>
          <p:nvPr/>
        </p:nvSpPr>
        <p:spPr>
          <a:xfrm>
            <a:off x="1434353" y="1838743"/>
            <a:ext cx="8911438" cy="1200329"/>
          </a:xfrm>
          <a:prstGeom prst="rect">
            <a:avLst/>
          </a:prstGeom>
          <a:noFill/>
        </p:spPr>
        <p:txBody>
          <a:bodyPr wrap="square" rtlCol="0">
            <a:spAutoFit/>
          </a:bodyPr>
          <a:lstStyle/>
          <a:p>
            <a:pPr algn="l">
              <a:spcBef>
                <a:spcPts val="1500"/>
              </a:spcBef>
              <a:spcAft>
                <a:spcPts val="750"/>
              </a:spcAft>
            </a:pPr>
            <a:r>
              <a:rPr lang="en-US" sz="3600" b="1" i="0" baseline="30000" dirty="0">
                <a:solidFill>
                  <a:srgbClr val="000000"/>
                </a:solidFill>
                <a:effectLst/>
                <a:latin typeface="system-ui"/>
              </a:rPr>
              <a:t>18 </a:t>
            </a:r>
            <a:r>
              <a:rPr lang="en-US" sz="3600" b="0" i="0" dirty="0">
                <a:solidFill>
                  <a:srgbClr val="000000"/>
                </a:solidFill>
                <a:effectLst/>
                <a:latin typeface="system-ui"/>
              </a:rPr>
              <a:t>The grace of our Lord Jesus Christ be with your spirit, brothers and sisters. Amen.</a:t>
            </a:r>
          </a:p>
        </p:txBody>
      </p:sp>
    </p:spTree>
    <p:extLst>
      <p:ext uri="{BB962C8B-B14F-4D97-AF65-F5344CB8AC3E}">
        <p14:creationId xmlns:p14="http://schemas.microsoft.com/office/powerpoint/2010/main" val="17908417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20655C-254E-C1E7-8049-EE32EC0133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5600440-6397-8A8C-E50C-77606D8EA05A}"/>
              </a:ext>
            </a:extLst>
          </p:cNvPr>
          <p:cNvSpPr>
            <a:spLocks noGrp="1"/>
          </p:cNvSpPr>
          <p:nvPr>
            <p:ph type="title"/>
          </p:nvPr>
        </p:nvSpPr>
        <p:spPr>
          <a:xfrm>
            <a:off x="838200" y="365126"/>
            <a:ext cx="10515600" cy="828244"/>
          </a:xfrm>
        </p:spPr>
        <p:txBody>
          <a:bodyPr/>
          <a:lstStyle/>
          <a:p>
            <a:pPr algn="ctr"/>
            <a:r>
              <a:rPr lang="en-US" sz="4800" dirty="0"/>
              <a:t>Class Slides / notes</a:t>
            </a:r>
            <a:endParaRPr lang="en-US" dirty="0"/>
          </a:p>
        </p:txBody>
      </p:sp>
      <p:sp>
        <p:nvSpPr>
          <p:cNvPr id="3" name="Content Placeholder 2">
            <a:extLst>
              <a:ext uri="{FF2B5EF4-FFF2-40B4-BE49-F238E27FC236}">
                <a16:creationId xmlns:a16="http://schemas.microsoft.com/office/drawing/2014/main" id="{E30F8F32-A10E-BBBF-F452-20C51B757CE7}"/>
              </a:ext>
            </a:extLst>
          </p:cNvPr>
          <p:cNvSpPr>
            <a:spLocks noGrp="1"/>
          </p:cNvSpPr>
          <p:nvPr>
            <p:ph idx="1"/>
          </p:nvPr>
        </p:nvSpPr>
        <p:spPr>
          <a:xfrm>
            <a:off x="838199" y="1320655"/>
            <a:ext cx="11497235" cy="4860689"/>
          </a:xfrm>
        </p:spPr>
        <p:txBody>
          <a:bodyPr>
            <a:noAutofit/>
          </a:bodyPr>
          <a:lstStyle/>
          <a:p>
            <a:pPr marL="0" indent="0" algn="ctr">
              <a:buNone/>
            </a:pPr>
            <a:r>
              <a:rPr lang="en-US" sz="4000" dirty="0">
                <a:effectLst/>
                <a:latin typeface="Aptos" panose="020B0004020202020204" pitchFamily="34" charset="0"/>
                <a:ea typeface="Aptos" panose="020B0004020202020204" pitchFamily="34" charset="0"/>
                <a:cs typeface="Times New Roman" panose="02020603050405020304" pitchFamily="18" charset="0"/>
              </a:rPr>
              <a:t> </a:t>
            </a:r>
            <a:r>
              <a:rPr lang="en-US" sz="4000" u="sng"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2"/>
              </a:rPr>
              <a:t>https://www.weldonbeardain.website/galatians/</a:t>
            </a:r>
            <a:endParaRPr lang="en-US" sz="4000" u="sng" dirty="0">
              <a:solidFill>
                <a:srgbClr val="467886"/>
              </a:solidFill>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r>
              <a:rPr lang="en-US" sz="4000" b="0" i="0" u="sng" dirty="0">
                <a:solidFill>
                  <a:srgbClr val="467886"/>
                </a:solidFill>
                <a:cs typeface="Times New Roman" panose="02020603050405020304" pitchFamily="18" charset="0"/>
              </a:rPr>
              <a:t>Comments Questions</a:t>
            </a:r>
          </a:p>
          <a:p>
            <a:pPr marL="0" indent="0">
              <a:buNone/>
            </a:pPr>
            <a:r>
              <a:rPr lang="en-US" sz="4000" u="sng" dirty="0">
                <a:solidFill>
                  <a:srgbClr val="467886"/>
                </a:solidFill>
                <a:cs typeface="Times New Roman" panose="02020603050405020304" pitchFamily="18" charset="0"/>
                <a:hlinkClick r:id="rId3"/>
              </a:rPr>
              <a:t>wbeardain@gmail.com</a:t>
            </a:r>
            <a:r>
              <a:rPr lang="en-US" sz="4000" u="sng" dirty="0">
                <a:solidFill>
                  <a:srgbClr val="467886"/>
                </a:solidFill>
                <a:cs typeface="Times New Roman" panose="02020603050405020304" pitchFamily="18" charset="0"/>
              </a:rPr>
              <a:t>     </a:t>
            </a:r>
          </a:p>
          <a:p>
            <a:pPr marL="0" indent="0">
              <a:buNone/>
            </a:pPr>
            <a:r>
              <a:rPr lang="en-US" sz="4000" dirty="0">
                <a:cs typeface="Times New Roman" panose="02020603050405020304" pitchFamily="18" charset="0"/>
              </a:rPr>
              <a:t>This email and ALL other contact is intermittent</a:t>
            </a:r>
          </a:p>
          <a:p>
            <a:pPr marL="0" indent="0">
              <a:buNone/>
            </a:pPr>
            <a:r>
              <a:rPr lang="en-US" sz="4000" b="0" i="0" u="sng" dirty="0">
                <a:cs typeface="Times New Roman" panose="02020603050405020304" pitchFamily="18" charset="0"/>
              </a:rPr>
              <a:t>Text first identify /  call 903-624-2827</a:t>
            </a:r>
          </a:p>
          <a:p>
            <a:pPr marL="0" indent="0">
              <a:buNone/>
            </a:pPr>
            <a:r>
              <a:rPr lang="en-US" sz="4000" u="sng" dirty="0">
                <a:cs typeface="Times New Roman" panose="02020603050405020304" pitchFamily="18" charset="0"/>
              </a:rPr>
              <a:t>I am NOT a connected person .  It can take days for a response.  Call Kathy. For a quick response. </a:t>
            </a:r>
            <a:endParaRPr lang="en-US" sz="4000" b="0" i="0" u="sng" dirty="0">
              <a:cs typeface="Times New Roman" panose="02020603050405020304" pitchFamily="18" charset="0"/>
            </a:endParaRPr>
          </a:p>
          <a:p>
            <a:pPr marL="0" indent="0">
              <a:buNone/>
            </a:pPr>
            <a:endParaRPr lang="en-US" sz="4000" b="0" i="0" dirty="0">
              <a:solidFill>
                <a:srgbClr val="000000"/>
              </a:solidFill>
              <a:effectLst/>
              <a:latin typeface="system-ui"/>
            </a:endParaRPr>
          </a:p>
        </p:txBody>
      </p:sp>
      <p:pic>
        <p:nvPicPr>
          <p:cNvPr id="5" name="Picture 4" descr="Isolated twigs and flowers on a white surface">
            <a:extLst>
              <a:ext uri="{FF2B5EF4-FFF2-40B4-BE49-F238E27FC236}">
                <a16:creationId xmlns:a16="http://schemas.microsoft.com/office/drawing/2014/main" id="{49A4EFA3-3FE5-499E-8E6A-5CF88DF9EEBE}"/>
              </a:ext>
            </a:extLst>
          </p:cNvPr>
          <p:cNvPicPr>
            <a:picLocks noChangeAspect="1"/>
          </p:cNvPicPr>
          <p:nvPr/>
        </p:nvPicPr>
        <p:blipFill>
          <a:blip r:embed="rId4"/>
          <a:srcRect l="23193" r="9705" b="1"/>
          <a:stretch/>
        </p:blipFill>
        <p:spPr>
          <a:xfrm>
            <a:off x="10345791" y="-60153"/>
            <a:ext cx="1417698" cy="1473617"/>
          </a:xfrm>
          <a:prstGeom prst="rect">
            <a:avLst/>
          </a:prstGeom>
        </p:spPr>
      </p:pic>
    </p:spTree>
    <p:extLst>
      <p:ext uri="{BB962C8B-B14F-4D97-AF65-F5344CB8AC3E}">
        <p14:creationId xmlns:p14="http://schemas.microsoft.com/office/powerpoint/2010/main" val="769310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A434F0-9D91-D7A6-3ACA-6CAE7AA5D4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B6F38EA-74C0-2B49-CAC7-3CF61E87E421}"/>
              </a:ext>
            </a:extLst>
          </p:cNvPr>
          <p:cNvSpPr>
            <a:spLocks noGrp="1"/>
          </p:cNvSpPr>
          <p:nvPr>
            <p:ph type="title"/>
          </p:nvPr>
        </p:nvSpPr>
        <p:spPr>
          <a:xfrm>
            <a:off x="838200" y="365126"/>
            <a:ext cx="10515600" cy="828244"/>
          </a:xfrm>
        </p:spPr>
        <p:txBody>
          <a:bodyPr/>
          <a:lstStyle/>
          <a:p>
            <a:pPr algn="ctr"/>
            <a:r>
              <a:rPr lang="en-US" sz="4800" dirty="0"/>
              <a:t>Galatians 6</a:t>
            </a:r>
            <a:endParaRPr lang="en-US" dirty="0"/>
          </a:p>
        </p:txBody>
      </p:sp>
      <p:sp>
        <p:nvSpPr>
          <p:cNvPr id="3" name="Content Placeholder 2">
            <a:extLst>
              <a:ext uri="{FF2B5EF4-FFF2-40B4-BE49-F238E27FC236}">
                <a16:creationId xmlns:a16="http://schemas.microsoft.com/office/drawing/2014/main" id="{1D1E028D-464A-F92C-305A-827246216AB9}"/>
              </a:ext>
            </a:extLst>
          </p:cNvPr>
          <p:cNvSpPr>
            <a:spLocks noGrp="1"/>
          </p:cNvSpPr>
          <p:nvPr>
            <p:ph idx="1"/>
          </p:nvPr>
        </p:nvSpPr>
        <p:spPr/>
        <p:txBody>
          <a:bodyPr>
            <a:noAutofit/>
          </a:bodyPr>
          <a:lstStyle/>
          <a:p>
            <a:pPr algn="l"/>
            <a:endParaRPr lang="en-US" b="0" i="0" dirty="0">
              <a:solidFill>
                <a:srgbClr val="000000"/>
              </a:solidFill>
              <a:effectLst/>
              <a:latin typeface="system-ui"/>
            </a:endParaRPr>
          </a:p>
          <a:p>
            <a:pPr algn="l"/>
            <a:endParaRPr lang="en-US" dirty="0">
              <a:solidFill>
                <a:srgbClr val="000000"/>
              </a:solidFill>
              <a:latin typeface="system-ui"/>
            </a:endParaRPr>
          </a:p>
          <a:p>
            <a:pPr algn="l"/>
            <a:endParaRPr lang="en-US" b="0" i="0" dirty="0">
              <a:solidFill>
                <a:srgbClr val="000000"/>
              </a:solidFill>
              <a:effectLst/>
              <a:latin typeface="system-ui"/>
            </a:endParaRPr>
          </a:p>
        </p:txBody>
      </p:sp>
      <p:pic>
        <p:nvPicPr>
          <p:cNvPr id="5" name="Picture 4" descr="Isolated twigs and flowers on a white surface">
            <a:extLst>
              <a:ext uri="{FF2B5EF4-FFF2-40B4-BE49-F238E27FC236}">
                <a16:creationId xmlns:a16="http://schemas.microsoft.com/office/drawing/2014/main" id="{94A829D3-5122-DD9E-3A68-CE3959C4C986}"/>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4" name="TextBox 3">
            <a:extLst>
              <a:ext uri="{FF2B5EF4-FFF2-40B4-BE49-F238E27FC236}">
                <a16:creationId xmlns:a16="http://schemas.microsoft.com/office/drawing/2014/main" id="{18B3738F-A82E-9D12-C084-24966988B887}"/>
              </a:ext>
            </a:extLst>
          </p:cNvPr>
          <p:cNvSpPr txBox="1"/>
          <p:nvPr/>
        </p:nvSpPr>
        <p:spPr>
          <a:xfrm>
            <a:off x="1434354" y="2169459"/>
            <a:ext cx="8911438" cy="5078313"/>
          </a:xfrm>
          <a:prstGeom prst="rect">
            <a:avLst/>
          </a:prstGeom>
          <a:noFill/>
        </p:spPr>
        <p:txBody>
          <a:bodyPr wrap="square" rtlCol="0">
            <a:spAutoFit/>
          </a:bodyPr>
          <a:lstStyle/>
          <a:p>
            <a:r>
              <a:rPr lang="en-US" sz="3600" b="1" i="0" dirty="0">
                <a:solidFill>
                  <a:srgbClr val="000000"/>
                </a:solidFill>
                <a:effectLst/>
                <a:latin typeface="Aptos" panose="020B0004020202020204" pitchFamily="34" charset="0"/>
              </a:rPr>
              <a:t>6 </a:t>
            </a:r>
            <a:r>
              <a:rPr lang="en-US" sz="3600" b="0" i="0" dirty="0">
                <a:solidFill>
                  <a:srgbClr val="000000"/>
                </a:solidFill>
                <a:effectLst/>
                <a:latin typeface="Aptos" panose="020B0004020202020204" pitchFamily="34" charset="0"/>
              </a:rPr>
              <a:t>Brothers and sisters, if someone is caught in a </a:t>
            </a:r>
            <a:r>
              <a:rPr lang="en-US" sz="3600" b="0" i="0" dirty="0">
                <a:solidFill>
                  <a:srgbClr val="FF0000"/>
                </a:solidFill>
                <a:effectLst/>
                <a:latin typeface="Aptos" panose="020B0004020202020204" pitchFamily="34" charset="0"/>
              </a:rPr>
              <a:t>sin</a:t>
            </a:r>
            <a:r>
              <a:rPr lang="en-US" sz="3600" b="0" i="0" dirty="0">
                <a:solidFill>
                  <a:srgbClr val="000000"/>
                </a:solidFill>
                <a:effectLst/>
                <a:latin typeface="Aptos" panose="020B0004020202020204" pitchFamily="34" charset="0"/>
              </a:rPr>
              <a:t>,   (KJV fault)</a:t>
            </a:r>
          </a:p>
          <a:p>
            <a:r>
              <a:rPr lang="en-US" sz="3600" dirty="0">
                <a:solidFill>
                  <a:srgbClr val="000000"/>
                </a:solidFill>
                <a:latin typeface="Aptos" panose="020B0004020202020204" pitchFamily="34" charset="0"/>
              </a:rPr>
              <a:t>Normally:</a:t>
            </a:r>
            <a:endParaRPr lang="en-US" sz="3600" b="0" i="0" dirty="0">
              <a:solidFill>
                <a:srgbClr val="000000"/>
              </a:solidFill>
              <a:effectLst/>
              <a:latin typeface="Aptos" panose="020B0004020202020204" pitchFamily="34" charset="0"/>
            </a:endParaRPr>
          </a:p>
          <a:p>
            <a:r>
              <a:rPr lang="el-GR" sz="3600" b="1" i="0" dirty="0">
                <a:solidFill>
                  <a:srgbClr val="627B9F"/>
                </a:solidFill>
                <a:effectLst/>
                <a:latin typeface="blbGentium"/>
              </a:rPr>
              <a:t>ἁμαρτία</a:t>
            </a:r>
            <a:r>
              <a:rPr lang="en-US" sz="3600" dirty="0">
                <a:solidFill>
                  <a:srgbClr val="000000"/>
                </a:solidFill>
                <a:latin typeface="Aptos" panose="020B0004020202020204" pitchFamily="34" charset="0"/>
              </a:rPr>
              <a:t> </a:t>
            </a:r>
            <a:r>
              <a:rPr lang="en-US" sz="3600" dirty="0" err="1">
                <a:solidFill>
                  <a:srgbClr val="000000"/>
                </a:solidFill>
                <a:latin typeface="Aptos" panose="020B0004020202020204" pitchFamily="34" charset="0"/>
              </a:rPr>
              <a:t>harmatia</a:t>
            </a:r>
            <a:r>
              <a:rPr lang="en-US" sz="3600" dirty="0">
                <a:solidFill>
                  <a:srgbClr val="000000"/>
                </a:solidFill>
                <a:latin typeface="Aptos" panose="020B0004020202020204" pitchFamily="34" charset="0"/>
              </a:rPr>
              <a:t>  G266</a:t>
            </a:r>
          </a:p>
          <a:p>
            <a:r>
              <a:rPr lang="en-US" sz="3600" dirty="0">
                <a:solidFill>
                  <a:srgbClr val="000000"/>
                </a:solidFill>
                <a:latin typeface="Aptos" panose="020B0004020202020204" pitchFamily="34" charset="0"/>
              </a:rPr>
              <a:t>This passage:</a:t>
            </a:r>
          </a:p>
          <a:p>
            <a:r>
              <a:rPr lang="el-GR" sz="3600" b="1" i="0" dirty="0">
                <a:solidFill>
                  <a:srgbClr val="627B9F"/>
                </a:solidFill>
                <a:effectLst/>
                <a:latin typeface="blbGentium"/>
              </a:rPr>
              <a:t>Παράπτωμα</a:t>
            </a:r>
            <a:r>
              <a:rPr lang="en-US" sz="3600" b="1" i="0" dirty="0">
                <a:solidFill>
                  <a:srgbClr val="000000"/>
                </a:solidFill>
                <a:effectLst/>
                <a:latin typeface="Aptos" panose="020B0004020202020204" pitchFamily="34" charset="0"/>
              </a:rPr>
              <a:t> </a:t>
            </a:r>
            <a:r>
              <a:rPr lang="en-US" sz="3600" b="0" dirty="0" err="1">
                <a:solidFill>
                  <a:srgbClr val="0A0A0A"/>
                </a:solidFill>
                <a:effectLst/>
                <a:latin typeface="Aptos" panose="020B0004020202020204" pitchFamily="34" charset="0"/>
              </a:rPr>
              <a:t>paraptōma</a:t>
            </a:r>
            <a:r>
              <a:rPr lang="en-US" sz="3600" b="0" dirty="0">
                <a:solidFill>
                  <a:srgbClr val="0A0A0A"/>
                </a:solidFill>
                <a:effectLst/>
                <a:latin typeface="Aptos" panose="020B0004020202020204" pitchFamily="34" charset="0"/>
              </a:rPr>
              <a:t> G3900 (matt 6:14)</a:t>
            </a:r>
          </a:p>
          <a:p>
            <a:r>
              <a:rPr lang="en-US" sz="3600" dirty="0">
                <a:solidFill>
                  <a:srgbClr val="0A0A0A"/>
                </a:solidFill>
                <a:latin typeface="Aptos" panose="020B0004020202020204" pitchFamily="34" charset="0"/>
              </a:rPr>
              <a:t>William Barclay uses a translation that has Eph 6:1 as a “slip-up”</a:t>
            </a:r>
            <a:endParaRPr lang="en-US" sz="3600" dirty="0">
              <a:solidFill>
                <a:srgbClr val="000000"/>
              </a:solidFill>
              <a:latin typeface="Aptos" panose="020B0004020202020204" pitchFamily="34" charset="0"/>
            </a:endParaRPr>
          </a:p>
          <a:p>
            <a:endParaRPr lang="en-US" sz="3600" dirty="0">
              <a:latin typeface="Aptos" panose="020B0004020202020204" pitchFamily="34" charset="0"/>
            </a:endParaRPr>
          </a:p>
        </p:txBody>
      </p:sp>
    </p:spTree>
    <p:extLst>
      <p:ext uri="{BB962C8B-B14F-4D97-AF65-F5344CB8AC3E}">
        <p14:creationId xmlns:p14="http://schemas.microsoft.com/office/powerpoint/2010/main" val="1740106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BB643B-5ACA-847C-3A75-69F4958AB7E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DCE60C-83F9-8B24-29D5-5DF9F727D977}"/>
              </a:ext>
            </a:extLst>
          </p:cNvPr>
          <p:cNvSpPr>
            <a:spLocks noGrp="1"/>
          </p:cNvSpPr>
          <p:nvPr>
            <p:ph type="title"/>
          </p:nvPr>
        </p:nvSpPr>
        <p:spPr>
          <a:xfrm>
            <a:off x="838200" y="365126"/>
            <a:ext cx="10515600" cy="828244"/>
          </a:xfrm>
        </p:spPr>
        <p:txBody>
          <a:bodyPr/>
          <a:lstStyle/>
          <a:p>
            <a:pPr algn="ctr"/>
            <a:r>
              <a:rPr lang="en-US" sz="4800" dirty="0"/>
              <a:t>Galatians 6 notes</a:t>
            </a:r>
            <a:endParaRPr lang="en-US" dirty="0"/>
          </a:p>
        </p:txBody>
      </p:sp>
      <p:sp>
        <p:nvSpPr>
          <p:cNvPr id="3" name="Content Placeholder 2">
            <a:extLst>
              <a:ext uri="{FF2B5EF4-FFF2-40B4-BE49-F238E27FC236}">
                <a16:creationId xmlns:a16="http://schemas.microsoft.com/office/drawing/2014/main" id="{8192839C-7A25-03D6-B319-578052F04938}"/>
              </a:ext>
            </a:extLst>
          </p:cNvPr>
          <p:cNvSpPr>
            <a:spLocks noGrp="1"/>
          </p:cNvSpPr>
          <p:nvPr>
            <p:ph idx="1"/>
          </p:nvPr>
        </p:nvSpPr>
        <p:spPr/>
        <p:txBody>
          <a:bodyPr>
            <a:noAutofit/>
          </a:bodyPr>
          <a:lstStyle/>
          <a:p>
            <a:pPr algn="l"/>
            <a:endParaRPr lang="en-US" b="0" i="0" dirty="0">
              <a:solidFill>
                <a:srgbClr val="000000"/>
              </a:solidFill>
              <a:effectLst/>
              <a:latin typeface="system-ui"/>
            </a:endParaRPr>
          </a:p>
          <a:p>
            <a:pPr algn="l"/>
            <a:endParaRPr lang="en-US" dirty="0">
              <a:solidFill>
                <a:srgbClr val="000000"/>
              </a:solidFill>
              <a:latin typeface="system-ui"/>
            </a:endParaRPr>
          </a:p>
          <a:p>
            <a:pPr algn="l"/>
            <a:endParaRPr lang="en-US" b="0" i="0" dirty="0">
              <a:solidFill>
                <a:srgbClr val="000000"/>
              </a:solidFill>
              <a:effectLst/>
              <a:latin typeface="system-ui"/>
            </a:endParaRPr>
          </a:p>
        </p:txBody>
      </p:sp>
      <p:pic>
        <p:nvPicPr>
          <p:cNvPr id="5" name="Picture 4" descr="Isolated twigs and flowers on a white surface">
            <a:extLst>
              <a:ext uri="{FF2B5EF4-FFF2-40B4-BE49-F238E27FC236}">
                <a16:creationId xmlns:a16="http://schemas.microsoft.com/office/drawing/2014/main" id="{EA4CD2F8-0659-C0A0-591D-6C011319D061}"/>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4" name="TextBox 3">
            <a:extLst>
              <a:ext uri="{FF2B5EF4-FFF2-40B4-BE49-F238E27FC236}">
                <a16:creationId xmlns:a16="http://schemas.microsoft.com/office/drawing/2014/main" id="{D7BDCE76-96DA-5432-5F43-F69E20809C20}"/>
              </a:ext>
            </a:extLst>
          </p:cNvPr>
          <p:cNvSpPr txBox="1"/>
          <p:nvPr/>
        </p:nvSpPr>
        <p:spPr>
          <a:xfrm>
            <a:off x="428510" y="1263175"/>
            <a:ext cx="5071335" cy="6332503"/>
          </a:xfrm>
          <a:prstGeom prst="rect">
            <a:avLst/>
          </a:prstGeom>
          <a:noFill/>
        </p:spPr>
        <p:txBody>
          <a:bodyPr wrap="square" rtlCol="0">
            <a:spAutoFit/>
          </a:bodyPr>
          <a:lstStyle/>
          <a:p>
            <a:endParaRPr lang="en-US" sz="3600" b="1" i="0" dirty="0">
              <a:solidFill>
                <a:srgbClr val="000000"/>
              </a:solidFill>
              <a:effectLst/>
              <a:latin typeface="Aptos" panose="020B0004020202020204" pitchFamily="34" charset="0"/>
            </a:endParaRPr>
          </a:p>
          <a:p>
            <a:r>
              <a:rPr lang="el-GR" sz="3600" b="1" i="0" dirty="0">
                <a:solidFill>
                  <a:srgbClr val="627B9F"/>
                </a:solidFill>
                <a:effectLst/>
                <a:latin typeface="blbGentium"/>
              </a:rPr>
              <a:t>ἁμαρτία</a:t>
            </a:r>
            <a:r>
              <a:rPr lang="en-US" sz="3600" dirty="0">
                <a:solidFill>
                  <a:srgbClr val="000000"/>
                </a:solidFill>
                <a:latin typeface="Aptos" panose="020B0004020202020204" pitchFamily="34" charset="0"/>
              </a:rPr>
              <a:t> </a:t>
            </a:r>
            <a:r>
              <a:rPr lang="en-US" sz="3600" dirty="0" err="1">
                <a:solidFill>
                  <a:srgbClr val="000000"/>
                </a:solidFill>
                <a:latin typeface="Aptos" panose="020B0004020202020204" pitchFamily="34" charset="0"/>
              </a:rPr>
              <a:t>harmatia</a:t>
            </a:r>
            <a:r>
              <a:rPr lang="en-US" sz="3600" dirty="0">
                <a:solidFill>
                  <a:srgbClr val="000000"/>
                </a:solidFill>
                <a:latin typeface="Aptos" panose="020B0004020202020204" pitchFamily="34" charset="0"/>
              </a:rPr>
              <a:t>  </a:t>
            </a:r>
            <a:endParaRPr lang="en-US" b="0" i="1" dirty="0">
              <a:solidFill>
                <a:srgbClr val="A9BBC7"/>
              </a:solidFill>
              <a:effectLst/>
              <a:latin typeface="arial" panose="020B0604020202020204" pitchFamily="34" charset="0"/>
            </a:endParaRPr>
          </a:p>
          <a:p>
            <a:pPr marL="742950" lvl="1" indent="-285750" algn="l">
              <a:spcBef>
                <a:spcPts val="300"/>
              </a:spcBef>
              <a:buFont typeface="+mj-lt"/>
              <a:buAutoNum type="arabicPeriod"/>
            </a:pPr>
            <a:r>
              <a:rPr lang="en-US" sz="2000" b="0" i="0" dirty="0">
                <a:solidFill>
                  <a:srgbClr val="000000"/>
                </a:solidFill>
                <a:effectLst/>
                <a:latin typeface="arial" panose="020B0604020202020204" pitchFamily="34" charset="0"/>
              </a:rPr>
              <a:t>to be without a share in</a:t>
            </a:r>
          </a:p>
          <a:p>
            <a:pPr marL="742950" lvl="1" indent="-285750" algn="l">
              <a:spcBef>
                <a:spcPts val="300"/>
              </a:spcBef>
              <a:buFont typeface="+mj-lt"/>
              <a:buAutoNum type="arabicPeriod"/>
            </a:pPr>
            <a:r>
              <a:rPr lang="en-US" sz="2000" b="0" i="0" dirty="0">
                <a:solidFill>
                  <a:srgbClr val="000000"/>
                </a:solidFill>
                <a:effectLst/>
                <a:latin typeface="arial" panose="020B0604020202020204" pitchFamily="34" charset="0"/>
              </a:rPr>
              <a:t>to miss the mark</a:t>
            </a:r>
          </a:p>
          <a:p>
            <a:pPr marL="742950" lvl="1" indent="-285750" algn="l">
              <a:spcBef>
                <a:spcPts val="300"/>
              </a:spcBef>
              <a:buFont typeface="+mj-lt"/>
              <a:buAutoNum type="arabicPeriod"/>
            </a:pPr>
            <a:r>
              <a:rPr lang="en-US" sz="2000" b="0" i="0" dirty="0">
                <a:solidFill>
                  <a:srgbClr val="000000"/>
                </a:solidFill>
                <a:effectLst/>
                <a:latin typeface="arial" panose="020B0604020202020204" pitchFamily="34" charset="0"/>
              </a:rPr>
              <a:t>to err, be mistaken</a:t>
            </a:r>
          </a:p>
          <a:p>
            <a:pPr marL="742950" lvl="1" indent="-285750" algn="l">
              <a:spcBef>
                <a:spcPts val="300"/>
              </a:spcBef>
              <a:buFont typeface="+mj-lt"/>
              <a:buAutoNum type="arabicPeriod"/>
            </a:pPr>
            <a:r>
              <a:rPr lang="en-US" sz="2000" b="0" i="0" dirty="0">
                <a:solidFill>
                  <a:srgbClr val="000000"/>
                </a:solidFill>
                <a:effectLst/>
                <a:latin typeface="arial" panose="020B0604020202020204" pitchFamily="34" charset="0"/>
              </a:rPr>
              <a:t>to miss or wander from the path of uprightness and honor, to do or go wrong</a:t>
            </a:r>
          </a:p>
          <a:p>
            <a:pPr marL="742950" lvl="1" indent="-285750" algn="l">
              <a:spcBef>
                <a:spcPts val="300"/>
              </a:spcBef>
              <a:buFont typeface="+mj-lt"/>
              <a:buAutoNum type="arabicPeriod"/>
            </a:pPr>
            <a:r>
              <a:rPr lang="en-US" sz="2000" b="0" i="0" dirty="0">
                <a:solidFill>
                  <a:srgbClr val="000000"/>
                </a:solidFill>
                <a:effectLst/>
                <a:latin typeface="arial" panose="020B0604020202020204" pitchFamily="34" charset="0"/>
              </a:rPr>
              <a:t>to wander from the law of God, violate God's law, sin</a:t>
            </a:r>
          </a:p>
          <a:p>
            <a:pPr algn="l">
              <a:spcBef>
                <a:spcPts val="300"/>
              </a:spcBef>
              <a:buFont typeface="+mj-lt"/>
              <a:buAutoNum type="arabicPeriod"/>
            </a:pPr>
            <a:r>
              <a:rPr lang="en-US" sz="2000" b="0" i="0" dirty="0">
                <a:solidFill>
                  <a:srgbClr val="000000"/>
                </a:solidFill>
                <a:effectLst/>
                <a:latin typeface="arial" panose="020B0604020202020204" pitchFamily="34" charset="0"/>
              </a:rPr>
              <a:t>that which is done wrong, sin, an offence, a violation of the divine law in thought or in act</a:t>
            </a:r>
          </a:p>
          <a:p>
            <a:pPr algn="l">
              <a:spcBef>
                <a:spcPts val="300"/>
              </a:spcBef>
              <a:buFont typeface="+mj-lt"/>
              <a:buAutoNum type="arabicPeriod"/>
            </a:pPr>
            <a:r>
              <a:rPr lang="en-US" sz="2000" b="0" i="0" dirty="0">
                <a:solidFill>
                  <a:srgbClr val="000000"/>
                </a:solidFill>
                <a:effectLst/>
                <a:latin typeface="arial" panose="020B0604020202020204" pitchFamily="34" charset="0"/>
              </a:rPr>
              <a:t>collectively, the complex or aggregate of sins committed either by a single person or by many</a:t>
            </a:r>
          </a:p>
          <a:p>
            <a:endParaRPr lang="en-US" sz="3600" dirty="0">
              <a:latin typeface="Aptos" panose="020B0004020202020204" pitchFamily="34" charset="0"/>
            </a:endParaRPr>
          </a:p>
        </p:txBody>
      </p:sp>
      <p:sp>
        <p:nvSpPr>
          <p:cNvPr id="6" name="TextBox 5">
            <a:extLst>
              <a:ext uri="{FF2B5EF4-FFF2-40B4-BE49-F238E27FC236}">
                <a16:creationId xmlns:a16="http://schemas.microsoft.com/office/drawing/2014/main" id="{33683779-F40E-73CA-5D1C-5CF498088A77}"/>
              </a:ext>
            </a:extLst>
          </p:cNvPr>
          <p:cNvSpPr txBox="1"/>
          <p:nvPr/>
        </p:nvSpPr>
        <p:spPr>
          <a:xfrm>
            <a:off x="6436660" y="1637564"/>
            <a:ext cx="5326829" cy="4601260"/>
          </a:xfrm>
          <a:prstGeom prst="rect">
            <a:avLst/>
          </a:prstGeom>
          <a:noFill/>
        </p:spPr>
        <p:txBody>
          <a:bodyPr wrap="square" rtlCol="0">
            <a:spAutoFit/>
          </a:bodyPr>
          <a:lstStyle/>
          <a:p>
            <a:pPr algn="l">
              <a:spcBef>
                <a:spcPts val="300"/>
              </a:spcBef>
              <a:buFont typeface="+mj-lt"/>
              <a:buAutoNum type="arabicPeriod"/>
            </a:pPr>
            <a:r>
              <a:rPr lang="el-GR" sz="3600" b="1" i="0" dirty="0">
                <a:solidFill>
                  <a:srgbClr val="627B9F"/>
                </a:solidFill>
                <a:effectLst/>
                <a:latin typeface="blbGentium"/>
              </a:rPr>
              <a:t>Παράπτωμα</a:t>
            </a:r>
            <a:r>
              <a:rPr lang="en-US" sz="3600" b="1" i="0" dirty="0">
                <a:solidFill>
                  <a:srgbClr val="000000"/>
                </a:solidFill>
                <a:effectLst/>
                <a:latin typeface="Aptos" panose="020B0004020202020204" pitchFamily="34" charset="0"/>
              </a:rPr>
              <a:t> </a:t>
            </a:r>
            <a:r>
              <a:rPr lang="en-US" sz="3600" b="0" dirty="0" err="1">
                <a:solidFill>
                  <a:srgbClr val="0A0A0A"/>
                </a:solidFill>
                <a:effectLst/>
                <a:latin typeface="Aptos" panose="020B0004020202020204" pitchFamily="34" charset="0"/>
              </a:rPr>
              <a:t>paraptōma</a:t>
            </a:r>
            <a:r>
              <a:rPr lang="en-US" sz="3600" b="0" dirty="0">
                <a:solidFill>
                  <a:srgbClr val="0A0A0A"/>
                </a:solidFill>
                <a:effectLst/>
                <a:latin typeface="Aptos" panose="020B0004020202020204" pitchFamily="34" charset="0"/>
              </a:rPr>
              <a:t> 1. </a:t>
            </a:r>
            <a:r>
              <a:rPr lang="en-US" sz="3600" b="0" i="0" dirty="0">
                <a:solidFill>
                  <a:srgbClr val="000000"/>
                </a:solidFill>
                <a:effectLst/>
                <a:latin typeface="arial" panose="020B0604020202020204" pitchFamily="34" charset="0"/>
              </a:rPr>
              <a:t>to fall beside or near something</a:t>
            </a:r>
          </a:p>
          <a:p>
            <a:pPr algn="l">
              <a:spcBef>
                <a:spcPts val="300"/>
              </a:spcBef>
              <a:buFont typeface="+mj-lt"/>
              <a:buAutoNum type="arabicPeriod"/>
            </a:pPr>
            <a:r>
              <a:rPr lang="en-US" sz="3600" b="0" i="0" dirty="0">
                <a:solidFill>
                  <a:srgbClr val="000000"/>
                </a:solidFill>
                <a:effectLst/>
                <a:latin typeface="arial" panose="020B0604020202020204" pitchFamily="34" charset="0"/>
              </a:rPr>
              <a:t>a lapse or deviation from truth and uprightness</a:t>
            </a:r>
          </a:p>
          <a:p>
            <a:pPr marL="742950" lvl="1" indent="-285750" algn="l">
              <a:spcBef>
                <a:spcPts val="300"/>
              </a:spcBef>
              <a:buFont typeface="+mj-lt"/>
              <a:buAutoNum type="arabicPeriod"/>
            </a:pPr>
            <a:r>
              <a:rPr lang="en-US" sz="3600" b="0" i="0" dirty="0">
                <a:solidFill>
                  <a:srgbClr val="000000"/>
                </a:solidFill>
                <a:effectLst/>
                <a:latin typeface="arial" panose="020B0604020202020204" pitchFamily="34" charset="0"/>
              </a:rPr>
              <a:t>a sin, misdeed</a:t>
            </a:r>
          </a:p>
          <a:p>
            <a:endParaRPr lang="en-US" sz="3600" dirty="0">
              <a:latin typeface="Aptos" panose="020B0004020202020204" pitchFamily="34" charset="0"/>
            </a:endParaRPr>
          </a:p>
        </p:txBody>
      </p:sp>
    </p:spTree>
    <p:extLst>
      <p:ext uri="{BB962C8B-B14F-4D97-AF65-F5344CB8AC3E}">
        <p14:creationId xmlns:p14="http://schemas.microsoft.com/office/powerpoint/2010/main" val="3824648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CD7021-2419-AD7F-2957-E7347DAB081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4F82B98-E26C-3195-FC84-404A1CDAE2C3}"/>
              </a:ext>
            </a:extLst>
          </p:cNvPr>
          <p:cNvSpPr>
            <a:spLocks noGrp="1"/>
          </p:cNvSpPr>
          <p:nvPr>
            <p:ph type="title"/>
          </p:nvPr>
        </p:nvSpPr>
        <p:spPr>
          <a:xfrm>
            <a:off x="838200" y="365126"/>
            <a:ext cx="10515600" cy="828244"/>
          </a:xfrm>
        </p:spPr>
        <p:txBody>
          <a:bodyPr/>
          <a:lstStyle/>
          <a:p>
            <a:pPr algn="ctr"/>
            <a:r>
              <a:rPr lang="en-US" sz="4800" dirty="0"/>
              <a:t>Galatians 6</a:t>
            </a:r>
            <a:endParaRPr lang="en-US" dirty="0"/>
          </a:p>
        </p:txBody>
      </p:sp>
      <p:sp>
        <p:nvSpPr>
          <p:cNvPr id="3" name="Content Placeholder 2">
            <a:extLst>
              <a:ext uri="{FF2B5EF4-FFF2-40B4-BE49-F238E27FC236}">
                <a16:creationId xmlns:a16="http://schemas.microsoft.com/office/drawing/2014/main" id="{43ED1F42-FB26-1452-26E0-1994B9EDAECB}"/>
              </a:ext>
            </a:extLst>
          </p:cNvPr>
          <p:cNvSpPr>
            <a:spLocks noGrp="1"/>
          </p:cNvSpPr>
          <p:nvPr>
            <p:ph idx="1"/>
          </p:nvPr>
        </p:nvSpPr>
        <p:spPr/>
        <p:txBody>
          <a:bodyPr>
            <a:noAutofit/>
          </a:bodyPr>
          <a:lstStyle/>
          <a:p>
            <a:pPr algn="l"/>
            <a:endParaRPr lang="en-US" b="0" i="0" dirty="0">
              <a:solidFill>
                <a:srgbClr val="000000"/>
              </a:solidFill>
              <a:effectLst/>
              <a:latin typeface="system-ui"/>
            </a:endParaRPr>
          </a:p>
          <a:p>
            <a:pPr algn="l"/>
            <a:endParaRPr lang="en-US" dirty="0">
              <a:solidFill>
                <a:srgbClr val="000000"/>
              </a:solidFill>
              <a:latin typeface="system-ui"/>
            </a:endParaRPr>
          </a:p>
          <a:p>
            <a:pPr algn="l"/>
            <a:endParaRPr lang="en-US" b="0" i="0" dirty="0">
              <a:solidFill>
                <a:srgbClr val="000000"/>
              </a:solidFill>
              <a:effectLst/>
              <a:latin typeface="system-ui"/>
            </a:endParaRPr>
          </a:p>
        </p:txBody>
      </p:sp>
      <p:pic>
        <p:nvPicPr>
          <p:cNvPr id="5" name="Picture 4" descr="Isolated twigs and flowers on a white surface">
            <a:extLst>
              <a:ext uri="{FF2B5EF4-FFF2-40B4-BE49-F238E27FC236}">
                <a16:creationId xmlns:a16="http://schemas.microsoft.com/office/drawing/2014/main" id="{C42A9D47-41E3-98E0-A05C-EFB0E48C9E8E}"/>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4" name="TextBox 3">
            <a:extLst>
              <a:ext uri="{FF2B5EF4-FFF2-40B4-BE49-F238E27FC236}">
                <a16:creationId xmlns:a16="http://schemas.microsoft.com/office/drawing/2014/main" id="{BB86387A-EACE-1497-7E59-82026E2B1600}"/>
              </a:ext>
            </a:extLst>
          </p:cNvPr>
          <p:cNvSpPr txBox="1"/>
          <p:nvPr/>
        </p:nvSpPr>
        <p:spPr>
          <a:xfrm>
            <a:off x="1434354" y="2169459"/>
            <a:ext cx="8911438" cy="2308324"/>
          </a:xfrm>
          <a:prstGeom prst="rect">
            <a:avLst/>
          </a:prstGeom>
          <a:noFill/>
        </p:spPr>
        <p:txBody>
          <a:bodyPr wrap="square" rtlCol="0">
            <a:spAutoFit/>
          </a:bodyPr>
          <a:lstStyle/>
          <a:p>
            <a:r>
              <a:rPr lang="en-US" sz="3600" b="1" i="0" dirty="0">
                <a:solidFill>
                  <a:srgbClr val="000000"/>
                </a:solidFill>
                <a:effectLst/>
                <a:latin typeface="Aptos" panose="020B0004020202020204" pitchFamily="34" charset="0"/>
              </a:rPr>
              <a:t>6 </a:t>
            </a:r>
            <a:r>
              <a:rPr lang="en-US" sz="3600" b="0" i="0" dirty="0">
                <a:solidFill>
                  <a:srgbClr val="000000"/>
                </a:solidFill>
                <a:effectLst/>
                <a:latin typeface="Aptos" panose="020B0004020202020204" pitchFamily="34" charset="0"/>
              </a:rPr>
              <a:t>Brothers and sisters, if someone is caught in a sin, you who live by the Spirit should </a:t>
            </a:r>
            <a:r>
              <a:rPr lang="en-US" sz="3600" b="0" i="0" dirty="0">
                <a:solidFill>
                  <a:srgbClr val="7030A0"/>
                </a:solidFill>
                <a:effectLst/>
                <a:latin typeface="Aptos" panose="020B0004020202020204" pitchFamily="34" charset="0"/>
              </a:rPr>
              <a:t>restore</a:t>
            </a:r>
            <a:r>
              <a:rPr lang="en-US" sz="3600" b="0" i="0" dirty="0">
                <a:solidFill>
                  <a:srgbClr val="000000"/>
                </a:solidFill>
                <a:effectLst/>
                <a:latin typeface="Aptos" panose="020B0004020202020204" pitchFamily="34" charset="0"/>
              </a:rPr>
              <a:t> that person gently. But watch yourselves, or you also may be tempted.</a:t>
            </a:r>
            <a:endParaRPr lang="en-US" sz="3600" dirty="0">
              <a:latin typeface="Aptos" panose="020B0004020202020204" pitchFamily="34" charset="0"/>
            </a:endParaRPr>
          </a:p>
        </p:txBody>
      </p:sp>
    </p:spTree>
    <p:extLst>
      <p:ext uri="{BB962C8B-B14F-4D97-AF65-F5344CB8AC3E}">
        <p14:creationId xmlns:p14="http://schemas.microsoft.com/office/powerpoint/2010/main" val="2981308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DE8297-BEAD-7101-5EF4-A85C5E16F80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343AE4D-1D9A-8659-272F-414D84171838}"/>
              </a:ext>
            </a:extLst>
          </p:cNvPr>
          <p:cNvSpPr>
            <a:spLocks noGrp="1"/>
          </p:cNvSpPr>
          <p:nvPr>
            <p:ph type="title"/>
          </p:nvPr>
        </p:nvSpPr>
        <p:spPr>
          <a:xfrm>
            <a:off x="838200" y="365126"/>
            <a:ext cx="10515600" cy="828244"/>
          </a:xfrm>
        </p:spPr>
        <p:txBody>
          <a:bodyPr/>
          <a:lstStyle/>
          <a:p>
            <a:pPr algn="ctr"/>
            <a:r>
              <a:rPr lang="en-US" sz="4800" dirty="0"/>
              <a:t>Galatians 6</a:t>
            </a:r>
            <a:endParaRPr lang="en-US" dirty="0"/>
          </a:p>
        </p:txBody>
      </p:sp>
      <p:sp>
        <p:nvSpPr>
          <p:cNvPr id="3" name="Content Placeholder 2">
            <a:extLst>
              <a:ext uri="{FF2B5EF4-FFF2-40B4-BE49-F238E27FC236}">
                <a16:creationId xmlns:a16="http://schemas.microsoft.com/office/drawing/2014/main" id="{06168AB9-55A8-1DB2-DCC4-F57AB07EF876}"/>
              </a:ext>
            </a:extLst>
          </p:cNvPr>
          <p:cNvSpPr>
            <a:spLocks noGrp="1"/>
          </p:cNvSpPr>
          <p:nvPr>
            <p:ph idx="1"/>
          </p:nvPr>
        </p:nvSpPr>
        <p:spPr/>
        <p:txBody>
          <a:bodyPr>
            <a:noAutofit/>
          </a:bodyPr>
          <a:lstStyle/>
          <a:p>
            <a:pPr algn="l"/>
            <a:endParaRPr lang="en-US" b="0" i="0" dirty="0">
              <a:solidFill>
                <a:srgbClr val="000000"/>
              </a:solidFill>
              <a:effectLst/>
              <a:latin typeface="system-ui"/>
            </a:endParaRPr>
          </a:p>
          <a:p>
            <a:pPr algn="l"/>
            <a:endParaRPr lang="en-US" dirty="0">
              <a:solidFill>
                <a:srgbClr val="000000"/>
              </a:solidFill>
              <a:latin typeface="system-ui"/>
            </a:endParaRPr>
          </a:p>
          <a:p>
            <a:pPr algn="l"/>
            <a:endParaRPr lang="en-US" b="0" i="0" dirty="0">
              <a:solidFill>
                <a:srgbClr val="000000"/>
              </a:solidFill>
              <a:effectLst/>
              <a:latin typeface="system-ui"/>
            </a:endParaRPr>
          </a:p>
        </p:txBody>
      </p:sp>
      <p:pic>
        <p:nvPicPr>
          <p:cNvPr id="5" name="Picture 4" descr="Isolated twigs and flowers on a white surface">
            <a:extLst>
              <a:ext uri="{FF2B5EF4-FFF2-40B4-BE49-F238E27FC236}">
                <a16:creationId xmlns:a16="http://schemas.microsoft.com/office/drawing/2014/main" id="{D8EBC7F7-8487-F55C-9F09-B5B23EB59FA3}"/>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4" name="TextBox 3">
            <a:extLst>
              <a:ext uri="{FF2B5EF4-FFF2-40B4-BE49-F238E27FC236}">
                <a16:creationId xmlns:a16="http://schemas.microsoft.com/office/drawing/2014/main" id="{76B9A71F-B15C-8648-2144-DC124D9CBD8D}"/>
              </a:ext>
            </a:extLst>
          </p:cNvPr>
          <p:cNvSpPr txBox="1"/>
          <p:nvPr/>
        </p:nvSpPr>
        <p:spPr>
          <a:xfrm>
            <a:off x="1434354" y="2169459"/>
            <a:ext cx="8911438" cy="2308324"/>
          </a:xfrm>
          <a:prstGeom prst="rect">
            <a:avLst/>
          </a:prstGeom>
          <a:noFill/>
        </p:spPr>
        <p:txBody>
          <a:bodyPr wrap="square" rtlCol="0">
            <a:spAutoFit/>
          </a:bodyPr>
          <a:lstStyle/>
          <a:p>
            <a:r>
              <a:rPr lang="en-US" sz="3600" b="1" i="0" dirty="0">
                <a:solidFill>
                  <a:srgbClr val="000000"/>
                </a:solidFill>
                <a:effectLst/>
                <a:latin typeface="Aptos" panose="020B0004020202020204" pitchFamily="34" charset="0"/>
              </a:rPr>
              <a:t>6 </a:t>
            </a:r>
            <a:r>
              <a:rPr lang="en-US" sz="3600" b="0" i="0" dirty="0">
                <a:solidFill>
                  <a:srgbClr val="000000"/>
                </a:solidFill>
                <a:effectLst/>
                <a:latin typeface="Aptos" panose="020B0004020202020204" pitchFamily="34" charset="0"/>
              </a:rPr>
              <a:t>Brothers and sisters, if someone is caught in a sin, you who live by the Spirit should </a:t>
            </a:r>
            <a:r>
              <a:rPr lang="en-US" sz="3600" b="0" i="0" dirty="0">
                <a:solidFill>
                  <a:srgbClr val="7030A0"/>
                </a:solidFill>
                <a:effectLst/>
                <a:latin typeface="Aptos" panose="020B0004020202020204" pitchFamily="34" charset="0"/>
              </a:rPr>
              <a:t>restore</a:t>
            </a:r>
            <a:r>
              <a:rPr lang="en-US" sz="3600" b="0" i="0" dirty="0">
                <a:solidFill>
                  <a:srgbClr val="000000"/>
                </a:solidFill>
                <a:effectLst/>
                <a:latin typeface="Aptos" panose="020B0004020202020204" pitchFamily="34" charset="0"/>
              </a:rPr>
              <a:t> that person gently. But watch yourselves, or you also may be tempted.</a:t>
            </a:r>
            <a:endParaRPr lang="en-US" sz="3600" dirty="0">
              <a:latin typeface="Aptos" panose="020B0004020202020204" pitchFamily="34" charset="0"/>
            </a:endParaRPr>
          </a:p>
        </p:txBody>
      </p:sp>
      <p:sp>
        <p:nvSpPr>
          <p:cNvPr id="6" name="TextBox 5">
            <a:extLst>
              <a:ext uri="{FF2B5EF4-FFF2-40B4-BE49-F238E27FC236}">
                <a16:creationId xmlns:a16="http://schemas.microsoft.com/office/drawing/2014/main" id="{2847576A-0424-6F6F-5D1C-D17E3848DA21}"/>
              </a:ext>
            </a:extLst>
          </p:cNvPr>
          <p:cNvSpPr txBox="1"/>
          <p:nvPr/>
        </p:nvSpPr>
        <p:spPr>
          <a:xfrm>
            <a:off x="1434353" y="4937180"/>
            <a:ext cx="8911438" cy="1200329"/>
          </a:xfrm>
          <a:prstGeom prst="rect">
            <a:avLst/>
          </a:prstGeom>
          <a:noFill/>
        </p:spPr>
        <p:txBody>
          <a:bodyPr wrap="square" rtlCol="0">
            <a:spAutoFit/>
          </a:bodyPr>
          <a:lstStyle/>
          <a:p>
            <a:r>
              <a:rPr lang="en-US" sz="3600" b="1" i="0" dirty="0">
                <a:solidFill>
                  <a:srgbClr val="000000"/>
                </a:solidFill>
                <a:effectLst/>
                <a:latin typeface="Aptos" panose="020B0004020202020204" pitchFamily="34" charset="0"/>
              </a:rPr>
              <a:t>We are in a spiritual battle.  We are not to kill the wounded</a:t>
            </a:r>
            <a:endParaRPr lang="en-US" sz="3600" dirty="0">
              <a:latin typeface="Aptos" panose="020B0004020202020204" pitchFamily="34" charset="0"/>
            </a:endParaRPr>
          </a:p>
        </p:txBody>
      </p:sp>
    </p:spTree>
    <p:extLst>
      <p:ext uri="{BB962C8B-B14F-4D97-AF65-F5344CB8AC3E}">
        <p14:creationId xmlns:p14="http://schemas.microsoft.com/office/powerpoint/2010/main" val="2266589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24CD04-6A89-752B-862D-F30E38263B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67EF387-C717-D57B-B6A3-9714C92B6187}"/>
              </a:ext>
            </a:extLst>
          </p:cNvPr>
          <p:cNvSpPr>
            <a:spLocks noGrp="1"/>
          </p:cNvSpPr>
          <p:nvPr>
            <p:ph type="title"/>
          </p:nvPr>
        </p:nvSpPr>
        <p:spPr>
          <a:xfrm>
            <a:off x="838200" y="365126"/>
            <a:ext cx="10515600" cy="828244"/>
          </a:xfrm>
        </p:spPr>
        <p:txBody>
          <a:bodyPr/>
          <a:lstStyle/>
          <a:p>
            <a:pPr algn="ctr"/>
            <a:r>
              <a:rPr lang="en-US" sz="4800" dirty="0"/>
              <a:t>Galatians 6 notes</a:t>
            </a:r>
            <a:endParaRPr lang="en-US" dirty="0"/>
          </a:p>
        </p:txBody>
      </p:sp>
      <p:sp>
        <p:nvSpPr>
          <p:cNvPr id="3" name="Content Placeholder 2">
            <a:extLst>
              <a:ext uri="{FF2B5EF4-FFF2-40B4-BE49-F238E27FC236}">
                <a16:creationId xmlns:a16="http://schemas.microsoft.com/office/drawing/2014/main" id="{CC03A479-94A6-04AA-1984-EEA03B56DD19}"/>
              </a:ext>
            </a:extLst>
          </p:cNvPr>
          <p:cNvSpPr>
            <a:spLocks noGrp="1"/>
          </p:cNvSpPr>
          <p:nvPr>
            <p:ph idx="1"/>
          </p:nvPr>
        </p:nvSpPr>
        <p:spPr/>
        <p:txBody>
          <a:bodyPr>
            <a:noAutofit/>
          </a:bodyPr>
          <a:lstStyle/>
          <a:p>
            <a:pPr algn="l"/>
            <a:endParaRPr lang="en-US" b="0" i="0" dirty="0">
              <a:solidFill>
                <a:srgbClr val="000000"/>
              </a:solidFill>
              <a:effectLst/>
              <a:latin typeface="system-ui"/>
            </a:endParaRPr>
          </a:p>
          <a:p>
            <a:pPr algn="l"/>
            <a:endParaRPr lang="en-US" dirty="0">
              <a:solidFill>
                <a:srgbClr val="000000"/>
              </a:solidFill>
              <a:latin typeface="system-ui"/>
            </a:endParaRPr>
          </a:p>
          <a:p>
            <a:pPr algn="l"/>
            <a:endParaRPr lang="en-US" b="0" i="0" dirty="0">
              <a:solidFill>
                <a:srgbClr val="000000"/>
              </a:solidFill>
              <a:effectLst/>
              <a:latin typeface="system-ui"/>
            </a:endParaRPr>
          </a:p>
        </p:txBody>
      </p:sp>
      <p:pic>
        <p:nvPicPr>
          <p:cNvPr id="5" name="Picture 4" descr="Isolated twigs and flowers on a white surface">
            <a:extLst>
              <a:ext uri="{FF2B5EF4-FFF2-40B4-BE49-F238E27FC236}">
                <a16:creationId xmlns:a16="http://schemas.microsoft.com/office/drawing/2014/main" id="{F3CED7DA-04CD-0B77-4FA9-A615D9EF066B}"/>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6" name="TextBox 5">
            <a:extLst>
              <a:ext uri="{FF2B5EF4-FFF2-40B4-BE49-F238E27FC236}">
                <a16:creationId xmlns:a16="http://schemas.microsoft.com/office/drawing/2014/main" id="{2DB01317-E645-E6AA-9AB9-B93852BB9437}"/>
              </a:ext>
            </a:extLst>
          </p:cNvPr>
          <p:cNvSpPr txBox="1"/>
          <p:nvPr/>
        </p:nvSpPr>
        <p:spPr>
          <a:xfrm>
            <a:off x="838200" y="1618649"/>
            <a:ext cx="8911438" cy="3416320"/>
          </a:xfrm>
          <a:prstGeom prst="rect">
            <a:avLst/>
          </a:prstGeom>
          <a:noFill/>
        </p:spPr>
        <p:txBody>
          <a:bodyPr wrap="square" rtlCol="0">
            <a:spAutoFit/>
          </a:bodyPr>
          <a:lstStyle/>
          <a:p>
            <a:r>
              <a:rPr lang="en-US" sz="3600" b="1" i="0" dirty="0">
                <a:solidFill>
                  <a:srgbClr val="000000"/>
                </a:solidFill>
                <a:effectLst/>
                <a:latin typeface="Aptos" panose="020B0004020202020204" pitchFamily="34" charset="0"/>
              </a:rPr>
              <a:t>We are in a spiritual battle.  We are not to kill the wounded.</a:t>
            </a:r>
          </a:p>
          <a:p>
            <a:endParaRPr lang="en-US" sz="3600" b="1" i="0" dirty="0">
              <a:solidFill>
                <a:srgbClr val="000000"/>
              </a:solidFill>
              <a:effectLst/>
              <a:latin typeface="Aptos" panose="020B0004020202020204" pitchFamily="34" charset="0"/>
            </a:endParaRPr>
          </a:p>
          <a:p>
            <a:r>
              <a:rPr lang="en-US" sz="3600" dirty="0">
                <a:solidFill>
                  <a:srgbClr val="000000"/>
                </a:solidFill>
                <a:latin typeface="Aptos" panose="020B0004020202020204" pitchFamily="34" charset="0"/>
              </a:rPr>
              <a:t>R.C . Sproul visits museum in Germany that has a number of devices that Christians used to torment Christians</a:t>
            </a:r>
            <a:r>
              <a:rPr lang="en-US" sz="3600" b="1" dirty="0">
                <a:solidFill>
                  <a:srgbClr val="000000"/>
                </a:solidFill>
                <a:latin typeface="Aptos" panose="020B0004020202020204" pitchFamily="34" charset="0"/>
              </a:rPr>
              <a:t>. </a:t>
            </a:r>
            <a:endParaRPr lang="en-US" sz="3600" dirty="0">
              <a:latin typeface="Aptos" panose="020B0004020202020204" pitchFamily="34" charset="0"/>
            </a:endParaRPr>
          </a:p>
        </p:txBody>
      </p:sp>
    </p:spTree>
    <p:extLst>
      <p:ext uri="{BB962C8B-B14F-4D97-AF65-F5344CB8AC3E}">
        <p14:creationId xmlns:p14="http://schemas.microsoft.com/office/powerpoint/2010/main" val="1982874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317A77-BF5A-C6A9-EBA5-A6EDF38767D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E80DC49-ADAA-680C-F9F2-4F5280F42591}"/>
              </a:ext>
            </a:extLst>
          </p:cNvPr>
          <p:cNvSpPr>
            <a:spLocks noGrp="1"/>
          </p:cNvSpPr>
          <p:nvPr>
            <p:ph type="title"/>
          </p:nvPr>
        </p:nvSpPr>
        <p:spPr>
          <a:xfrm>
            <a:off x="838200" y="365126"/>
            <a:ext cx="10515600" cy="828244"/>
          </a:xfrm>
        </p:spPr>
        <p:txBody>
          <a:bodyPr/>
          <a:lstStyle/>
          <a:p>
            <a:pPr algn="ctr"/>
            <a:r>
              <a:rPr lang="en-US" sz="4800" dirty="0"/>
              <a:t>Galatians 6 notes</a:t>
            </a:r>
            <a:endParaRPr lang="en-US" dirty="0"/>
          </a:p>
        </p:txBody>
      </p:sp>
      <p:sp>
        <p:nvSpPr>
          <p:cNvPr id="3" name="Content Placeholder 2">
            <a:extLst>
              <a:ext uri="{FF2B5EF4-FFF2-40B4-BE49-F238E27FC236}">
                <a16:creationId xmlns:a16="http://schemas.microsoft.com/office/drawing/2014/main" id="{E8DB7884-421F-D869-09C1-C4D217B79834}"/>
              </a:ext>
            </a:extLst>
          </p:cNvPr>
          <p:cNvSpPr>
            <a:spLocks noGrp="1"/>
          </p:cNvSpPr>
          <p:nvPr>
            <p:ph idx="1"/>
          </p:nvPr>
        </p:nvSpPr>
        <p:spPr/>
        <p:txBody>
          <a:bodyPr>
            <a:noAutofit/>
          </a:bodyPr>
          <a:lstStyle/>
          <a:p>
            <a:pPr algn="l"/>
            <a:endParaRPr lang="en-US" b="0" i="0" dirty="0">
              <a:solidFill>
                <a:srgbClr val="000000"/>
              </a:solidFill>
              <a:effectLst/>
              <a:latin typeface="system-ui"/>
            </a:endParaRPr>
          </a:p>
          <a:p>
            <a:pPr algn="l"/>
            <a:endParaRPr lang="en-US" dirty="0">
              <a:solidFill>
                <a:srgbClr val="000000"/>
              </a:solidFill>
              <a:latin typeface="system-ui"/>
            </a:endParaRPr>
          </a:p>
          <a:p>
            <a:pPr algn="l"/>
            <a:endParaRPr lang="en-US" b="0" i="0" dirty="0">
              <a:solidFill>
                <a:srgbClr val="000000"/>
              </a:solidFill>
              <a:effectLst/>
              <a:latin typeface="system-ui"/>
            </a:endParaRPr>
          </a:p>
        </p:txBody>
      </p:sp>
      <p:pic>
        <p:nvPicPr>
          <p:cNvPr id="5" name="Picture 4" descr="Isolated twigs and flowers on a white surface">
            <a:extLst>
              <a:ext uri="{FF2B5EF4-FFF2-40B4-BE49-F238E27FC236}">
                <a16:creationId xmlns:a16="http://schemas.microsoft.com/office/drawing/2014/main" id="{C3682A10-061B-4B84-B620-0C53FA7EB1C0}"/>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6" name="TextBox 5">
            <a:extLst>
              <a:ext uri="{FF2B5EF4-FFF2-40B4-BE49-F238E27FC236}">
                <a16:creationId xmlns:a16="http://schemas.microsoft.com/office/drawing/2014/main" id="{79BFA4A6-8419-7268-58AD-EBCF2D2780A2}"/>
              </a:ext>
            </a:extLst>
          </p:cNvPr>
          <p:cNvSpPr txBox="1"/>
          <p:nvPr/>
        </p:nvSpPr>
        <p:spPr>
          <a:xfrm>
            <a:off x="197224" y="1414561"/>
            <a:ext cx="12299577" cy="5078313"/>
          </a:xfrm>
          <a:prstGeom prst="rect">
            <a:avLst/>
          </a:prstGeom>
          <a:noFill/>
        </p:spPr>
        <p:txBody>
          <a:bodyPr wrap="square" rtlCol="0">
            <a:spAutoFit/>
          </a:bodyPr>
          <a:lstStyle/>
          <a:p>
            <a:r>
              <a:rPr lang="en-US" sz="3600" i="0" dirty="0">
                <a:solidFill>
                  <a:srgbClr val="000000"/>
                </a:solidFill>
                <a:effectLst/>
                <a:latin typeface="Aptos" panose="020B0004020202020204" pitchFamily="34" charset="0"/>
              </a:rPr>
              <a:t>Spanish inquisition. 1478 +++  </a:t>
            </a:r>
            <a:r>
              <a:rPr lang="en-US" sz="3200" i="0" dirty="0">
                <a:solidFill>
                  <a:srgbClr val="000000"/>
                </a:solidFill>
                <a:effectLst/>
                <a:latin typeface="Aptos" panose="020B0004020202020204" pitchFamily="34" charset="0"/>
              </a:rPr>
              <a:t>150,000 tried  ~4,000 executed</a:t>
            </a:r>
          </a:p>
          <a:p>
            <a:r>
              <a:rPr lang="en-US" sz="3600" dirty="0">
                <a:solidFill>
                  <a:srgbClr val="000000"/>
                </a:solidFill>
                <a:latin typeface="Aptos" panose="020B0004020202020204" pitchFamily="34" charset="0"/>
              </a:rPr>
              <a:t>Anabaptist burned in Switzerland. 1527 Michael Sattler</a:t>
            </a:r>
          </a:p>
          <a:p>
            <a:r>
              <a:rPr lang="en-US" sz="3600" dirty="0">
                <a:solidFill>
                  <a:srgbClr val="000000"/>
                </a:solidFill>
                <a:latin typeface="Aptos" panose="020B0004020202020204" pitchFamily="34" charset="0"/>
              </a:rPr>
              <a:t>Tyndale Strangled and burned 1536</a:t>
            </a:r>
          </a:p>
          <a:p>
            <a:r>
              <a:rPr lang="en-US" sz="3600" dirty="0">
                <a:solidFill>
                  <a:srgbClr val="000000"/>
                </a:solidFill>
                <a:latin typeface="Aptos" panose="020B0004020202020204" pitchFamily="34" charset="0"/>
              </a:rPr>
              <a:t>Boston Martyrs (Quaker hangings 1659,1660.1661)</a:t>
            </a:r>
          </a:p>
          <a:p>
            <a:r>
              <a:rPr lang="en-US" sz="3600" dirty="0">
                <a:solidFill>
                  <a:srgbClr val="000000"/>
                </a:solidFill>
                <a:latin typeface="Aptos" panose="020B0004020202020204" pitchFamily="34" charset="0"/>
              </a:rPr>
              <a:t>Salem Witch Trials (200 tried 20 hanged)  1692-1693</a:t>
            </a:r>
          </a:p>
          <a:p>
            <a:r>
              <a:rPr lang="en-US" sz="3600" dirty="0">
                <a:solidFill>
                  <a:srgbClr val="000000"/>
                </a:solidFill>
                <a:latin typeface="Aptos" panose="020B0004020202020204" pitchFamily="34" charset="0"/>
              </a:rPr>
              <a:t>…..</a:t>
            </a:r>
          </a:p>
          <a:p>
            <a:r>
              <a:rPr lang="en-US" sz="3600" dirty="0">
                <a:solidFill>
                  <a:srgbClr val="000000"/>
                </a:solidFill>
                <a:latin typeface="Aptos" panose="020B0004020202020204" pitchFamily="34" charset="0"/>
              </a:rPr>
              <a:t>Struggling members leaving the congregation.</a:t>
            </a:r>
          </a:p>
          <a:p>
            <a:endParaRPr lang="en-US" sz="3600" dirty="0">
              <a:solidFill>
                <a:srgbClr val="000000"/>
              </a:solidFill>
              <a:latin typeface="Aptos" panose="020B0004020202020204" pitchFamily="34" charset="0"/>
            </a:endParaRPr>
          </a:p>
          <a:p>
            <a:r>
              <a:rPr lang="en-US" sz="3600" dirty="0">
                <a:latin typeface="Aptos" panose="020B0004020202020204" pitchFamily="34" charset="0"/>
              </a:rPr>
              <a:t>.</a:t>
            </a:r>
          </a:p>
        </p:txBody>
      </p:sp>
    </p:spTree>
    <p:extLst>
      <p:ext uri="{BB962C8B-B14F-4D97-AF65-F5344CB8AC3E}">
        <p14:creationId xmlns:p14="http://schemas.microsoft.com/office/powerpoint/2010/main" val="1439543677"/>
      </p:ext>
    </p:extLst>
  </p:cSld>
  <p:clrMapOvr>
    <a:masterClrMapping/>
  </p:clrMapOvr>
</p:sld>
</file>

<file path=ppt/theme/theme1.xml><?xml version="1.0" encoding="utf-8"?>
<a:theme xmlns:a="http://schemas.openxmlformats.org/drawingml/2006/main" name="SketchyVTI">
  <a:themeElements>
    <a:clrScheme name="AnalogousFromRegularSeedRightStep">
      <a:dk1>
        <a:srgbClr val="000000"/>
      </a:dk1>
      <a:lt1>
        <a:srgbClr val="FFFFFF"/>
      </a:lt1>
      <a:dk2>
        <a:srgbClr val="34381F"/>
      </a:dk2>
      <a:lt2>
        <a:srgbClr val="E2E6E8"/>
      </a:lt2>
      <a:accent1>
        <a:srgbClr val="C3724D"/>
      </a:accent1>
      <a:accent2>
        <a:srgbClr val="B1923B"/>
      </a:accent2>
      <a:accent3>
        <a:srgbClr val="9BAB43"/>
      </a:accent3>
      <a:accent4>
        <a:srgbClr val="6EB13B"/>
      </a:accent4>
      <a:accent5>
        <a:srgbClr val="4AB848"/>
      </a:accent5>
      <a:accent6>
        <a:srgbClr val="3BB16A"/>
      </a:accent6>
      <a:hlink>
        <a:srgbClr val="3A8BB0"/>
      </a:hlink>
      <a:folHlink>
        <a:srgbClr val="7F7F7F"/>
      </a:folHlink>
    </a:clrScheme>
    <a:fontScheme name="Custom 2">
      <a:majorFont>
        <a:latin typeface="Modern Love"/>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13677</TotalTime>
  <Words>1852</Words>
  <Application>Microsoft Office PowerPoint</Application>
  <PresentationFormat>Widescreen</PresentationFormat>
  <Paragraphs>176</Paragraphs>
  <Slides>39</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39</vt:i4>
      </vt:variant>
    </vt:vector>
  </HeadingPairs>
  <TitlesOfParts>
    <vt:vector size="49" baseType="lpstr">
      <vt:lpstr>Aptos</vt:lpstr>
      <vt:lpstr>Arial</vt:lpstr>
      <vt:lpstr>Arial</vt:lpstr>
      <vt:lpstr>blbGentium</vt:lpstr>
      <vt:lpstr>LFT Etica</vt:lpstr>
      <vt:lpstr>Modern Love</vt:lpstr>
      <vt:lpstr>system-ui</vt:lpstr>
      <vt:lpstr>The Hand</vt:lpstr>
      <vt:lpstr>Times New Roman</vt:lpstr>
      <vt:lpstr>SketchyVTI</vt:lpstr>
      <vt:lpstr>Exploring Galatia</vt:lpstr>
      <vt:lpstr>Class Slides / notes</vt:lpstr>
      <vt:lpstr>Galatians 6</vt:lpstr>
      <vt:lpstr>Galatians 6</vt:lpstr>
      <vt:lpstr>Galatians 6 notes</vt:lpstr>
      <vt:lpstr>Galatians 6</vt:lpstr>
      <vt:lpstr>Galatians 6</vt:lpstr>
      <vt:lpstr>Galatians 6 notes</vt:lpstr>
      <vt:lpstr>Galatians 6 notes</vt:lpstr>
      <vt:lpstr>Galatians 6 notes</vt:lpstr>
      <vt:lpstr>Galatians 6</vt:lpstr>
      <vt:lpstr>Galatians 6 notes</vt:lpstr>
      <vt:lpstr>Galatians 6</vt:lpstr>
      <vt:lpstr>Galatians 6 notes</vt:lpstr>
      <vt:lpstr>Galatians 6</vt:lpstr>
      <vt:lpstr>Galatians 6</vt:lpstr>
      <vt:lpstr>Galatians 6 notes</vt:lpstr>
      <vt:lpstr>Galatians 6</vt:lpstr>
      <vt:lpstr>Galatians 6 notes</vt:lpstr>
      <vt:lpstr>Galatians 6</vt:lpstr>
      <vt:lpstr>Galatians 6 notes</vt:lpstr>
      <vt:lpstr>Galatians 6 notes</vt:lpstr>
      <vt:lpstr>Galatians 6 notes</vt:lpstr>
      <vt:lpstr>Galatians 6</vt:lpstr>
      <vt:lpstr>Galatians 6 notes</vt:lpstr>
      <vt:lpstr>Galatians 6 notes</vt:lpstr>
      <vt:lpstr>Galatians 6</vt:lpstr>
      <vt:lpstr>Galatians 6 notes</vt:lpstr>
      <vt:lpstr>Galatians 6</vt:lpstr>
      <vt:lpstr>Philippians 3</vt:lpstr>
      <vt:lpstr>Philippians 3</vt:lpstr>
      <vt:lpstr>Philippians 3</vt:lpstr>
      <vt:lpstr>Galatians 6</vt:lpstr>
      <vt:lpstr>Galatians 6 notes</vt:lpstr>
      <vt:lpstr>notes</vt:lpstr>
      <vt:lpstr>Galatians 6</vt:lpstr>
      <vt:lpstr>Galatians 6 notes</vt:lpstr>
      <vt:lpstr>Galatians 6</vt:lpstr>
      <vt:lpstr>Class Slides / notes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Weldon Beardain</dc:creator>
  <cp:lastModifiedBy>Weldon Beardain</cp:lastModifiedBy>
  <cp:revision>26</cp:revision>
  <dcterms:created xsi:type="dcterms:W3CDTF">2024-09-12T00:44:36Z</dcterms:created>
  <dcterms:modified xsi:type="dcterms:W3CDTF">2025-02-17T14:36:09Z</dcterms:modified>
</cp:coreProperties>
</file>