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586" r:id="rId2"/>
    <p:sldId id="588" r:id="rId3"/>
    <p:sldId id="589" r:id="rId4"/>
    <p:sldId id="590" r:id="rId5"/>
    <p:sldId id="591" r:id="rId6"/>
    <p:sldId id="605" r:id="rId7"/>
    <p:sldId id="592" r:id="rId8"/>
    <p:sldId id="604" r:id="rId9"/>
    <p:sldId id="609" r:id="rId10"/>
    <p:sldId id="606" r:id="rId11"/>
    <p:sldId id="603" r:id="rId12"/>
    <p:sldId id="607" r:id="rId13"/>
    <p:sldId id="608" r:id="rId14"/>
    <p:sldId id="610" r:id="rId15"/>
    <p:sldId id="611" r:id="rId16"/>
    <p:sldId id="612" r:id="rId17"/>
    <p:sldId id="613" r:id="rId18"/>
    <p:sldId id="614" r:id="rId19"/>
    <p:sldId id="615" r:id="rId20"/>
    <p:sldId id="616" r:id="rId21"/>
    <p:sldId id="617" r:id="rId22"/>
    <p:sldId id="618" r:id="rId23"/>
    <p:sldId id="619" r:id="rId24"/>
    <p:sldId id="620" r:id="rId25"/>
    <p:sldId id="621" r:id="rId26"/>
    <p:sldId id="622" r:id="rId27"/>
    <p:sldId id="623" r:id="rId28"/>
    <p:sldId id="624" r:id="rId29"/>
    <p:sldId id="626" r:id="rId30"/>
    <p:sldId id="625" r:id="rId31"/>
    <p:sldId id="627" r:id="rId32"/>
    <p:sldId id="630" r:id="rId33"/>
    <p:sldId id="628" r:id="rId34"/>
    <p:sldId id="629" r:id="rId35"/>
    <p:sldId id="593" r:id="rId36"/>
    <p:sldId id="597" r:id="rId37"/>
    <p:sldId id="598" r:id="rId38"/>
    <p:sldId id="595" r:id="rId39"/>
    <p:sldId id="600" r:id="rId40"/>
    <p:sldId id="594" r:id="rId41"/>
    <p:sldId id="601" r:id="rId42"/>
    <p:sldId id="602"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94660"/>
  </p:normalViewPr>
  <p:slideViewPr>
    <p:cSldViewPr snapToGrid="0">
      <p:cViewPr varScale="1">
        <p:scale>
          <a:sx n="92" d="100"/>
          <a:sy n="92" d="100"/>
        </p:scale>
        <p:origin x="114" y="390"/>
      </p:cViewPr>
      <p:guideLst/>
    </p:cSldViewPr>
  </p:slideViewPr>
  <p:notesTextViewPr>
    <p:cViewPr>
      <p:scale>
        <a:sx n="1" d="1"/>
        <a:sy n="1" d="1"/>
      </p:scale>
      <p:origin x="0" y="0"/>
    </p:cViewPr>
  </p:notesTextViewPr>
  <p:sorterViewPr>
    <p:cViewPr>
      <p:scale>
        <a:sx n="100" d="100"/>
        <a:sy n="100" d="100"/>
      </p:scale>
      <p:origin x="0" y="-41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9E5310-B1FD-4F16-B10E-540EBC53AFBF}" type="datetimeFigureOut">
              <a:rPr lang="en-US" smtClean="0"/>
              <a:t>1/12/2026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0DE69-A13F-42AE-9DFB-37B011B768EF}" type="slidenum">
              <a:rPr lang="en-US" smtClean="0"/>
              <a:t>‹#›</a:t>
            </a:fld>
            <a:endParaRPr lang="en-US"/>
          </a:p>
        </p:txBody>
      </p:sp>
    </p:spTree>
    <p:extLst>
      <p:ext uri="{BB962C8B-B14F-4D97-AF65-F5344CB8AC3E}">
        <p14:creationId xmlns:p14="http://schemas.microsoft.com/office/powerpoint/2010/main" val="3860880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D0F14-B16D-0C08-0420-708E0DA602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D05EB8-7CFA-B75F-C6B9-996F99B206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25DC61-8FF7-0691-2FA8-64565BB7109B}"/>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5" name="Footer Placeholder 4">
            <a:extLst>
              <a:ext uri="{FF2B5EF4-FFF2-40B4-BE49-F238E27FC236}">
                <a16:creationId xmlns:a16="http://schemas.microsoft.com/office/drawing/2014/main" id="{419C9FCA-FA03-4F0D-16B7-62CD2E1194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CB509A-CD1A-5375-44E1-08AEF030A983}"/>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2494242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EA412-E010-C1FE-6E57-944AC8B09A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64F1BE-9C88-0E1E-198F-4A7F6B4D2E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5003F9-DF5C-2C34-420B-443777CC509B}"/>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5" name="Footer Placeholder 4">
            <a:extLst>
              <a:ext uri="{FF2B5EF4-FFF2-40B4-BE49-F238E27FC236}">
                <a16:creationId xmlns:a16="http://schemas.microsoft.com/office/drawing/2014/main" id="{76FFFB9F-363D-F9EE-DFFE-1856243B3E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363324-0FD9-F14F-8950-FE964BC1D3D3}"/>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1841073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937697-9031-DDAA-875B-8102FE5C82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297564-22A5-63F9-6B12-36BD5B82EE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1FB213-14D2-15D4-04D0-CDA0D41F3C98}"/>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5" name="Footer Placeholder 4">
            <a:extLst>
              <a:ext uri="{FF2B5EF4-FFF2-40B4-BE49-F238E27FC236}">
                <a16:creationId xmlns:a16="http://schemas.microsoft.com/office/drawing/2014/main" id="{321E8957-9673-B7D4-883A-A03FC6A7E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4EAD78-D01A-14FC-D73C-FC0BAF9DE3E6}"/>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3530355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39BF8-92F8-A1AE-8DD6-00347FCB59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5D32CC-2EC0-42CE-AB68-4C6168D4EB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06101C-DCB1-EC3A-3A38-7B620F003FB7}"/>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5" name="Footer Placeholder 4">
            <a:extLst>
              <a:ext uri="{FF2B5EF4-FFF2-40B4-BE49-F238E27FC236}">
                <a16:creationId xmlns:a16="http://schemas.microsoft.com/office/drawing/2014/main" id="{DA78F6AB-F8AF-0ECF-36C4-38ED90DBAB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7DB85B-8CC3-4C19-45E2-75719CDD84D1}"/>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329955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62816-87FD-E285-AEB0-B741AF6087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C290AC-2AF7-C57F-780E-3864DEA680F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80C91A-E10C-966C-29C1-6BEC9FE24B47}"/>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5" name="Footer Placeholder 4">
            <a:extLst>
              <a:ext uri="{FF2B5EF4-FFF2-40B4-BE49-F238E27FC236}">
                <a16:creationId xmlns:a16="http://schemas.microsoft.com/office/drawing/2014/main" id="{D936531A-2E1D-D51A-4FBD-0ED4050D68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4E8D28-8DE6-36E3-E94A-D6C53B8B88D4}"/>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239440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F4705-5EB9-412E-3FD3-CD2771715B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D003E0-E8A3-F6DF-8D37-7152E0D751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C4C091-263C-1399-89F6-987FB25D89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195F82-E19C-EC67-9EE2-A5F9F3554F04}"/>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6" name="Footer Placeholder 5">
            <a:extLst>
              <a:ext uri="{FF2B5EF4-FFF2-40B4-BE49-F238E27FC236}">
                <a16:creationId xmlns:a16="http://schemas.microsoft.com/office/drawing/2014/main" id="{8517754D-2FD8-B0BB-7182-45FFEF105F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3A4DE6-0CEE-75CE-8478-106F9AF0D126}"/>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3568718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CE9CD-E2B2-7CE0-C19A-B7BB432AEA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B9A943-5BF8-5486-154B-F490592F32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8B7DED-D487-87B1-D62D-40609B8FE4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3359E3-1C90-54CE-875B-29C9DEEBE9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95702D-BAFF-FCD7-7A39-C80347D987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08FD1C-50E1-CC5C-C7D7-A1318D33AFF3}"/>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8" name="Footer Placeholder 7">
            <a:extLst>
              <a:ext uri="{FF2B5EF4-FFF2-40B4-BE49-F238E27FC236}">
                <a16:creationId xmlns:a16="http://schemas.microsoft.com/office/drawing/2014/main" id="{9F53510A-7787-E5E9-8151-D59A69A3B8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1D926F-B0F9-57CA-32CD-DFAD898354F3}"/>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179282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C3C78-F088-3011-81D8-6A03D9B6F4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6760B7-0785-7694-7932-199B0CD4710C}"/>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4" name="Footer Placeholder 3">
            <a:extLst>
              <a:ext uri="{FF2B5EF4-FFF2-40B4-BE49-F238E27FC236}">
                <a16:creationId xmlns:a16="http://schemas.microsoft.com/office/drawing/2014/main" id="{91B5B0FE-3BC9-6597-BB0E-A9FD1563BE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EF1AA90-4B9A-B533-B817-EF8D264B448F}"/>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3171805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207932-778A-5D2F-C4CF-3E6189F5A0CC}"/>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3" name="Footer Placeholder 2">
            <a:extLst>
              <a:ext uri="{FF2B5EF4-FFF2-40B4-BE49-F238E27FC236}">
                <a16:creationId xmlns:a16="http://schemas.microsoft.com/office/drawing/2014/main" id="{A2A8A2DE-578D-9A87-741D-FC64A50406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76BF24-5B1F-27B7-F78F-3B7EE76BC84A}"/>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9284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4259B-1CBA-F29E-E470-3032CE247B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BAA0B4-48CB-9D4A-4B84-03B160761F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DF8951-272B-B61E-26F5-2A33F6F777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CA7B62-5C6F-C829-FF92-E8C42AB97E45}"/>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6" name="Footer Placeholder 5">
            <a:extLst>
              <a:ext uri="{FF2B5EF4-FFF2-40B4-BE49-F238E27FC236}">
                <a16:creationId xmlns:a16="http://schemas.microsoft.com/office/drawing/2014/main" id="{052F046C-FA99-2512-ACF4-788FCDE4EF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620B91-DF6D-F849-3DFA-55FF8B5F51F3}"/>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2340933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BEF6-85F0-0F5A-2EAD-3FC943C131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C2D98C-4CA1-73F6-2320-AE4C32EAB5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46C524-3093-5D87-B409-165B53ABA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434550-EA6B-58C7-7C54-CEECB62DF2C4}"/>
              </a:ext>
            </a:extLst>
          </p:cNvPr>
          <p:cNvSpPr>
            <a:spLocks noGrp="1"/>
          </p:cNvSpPr>
          <p:nvPr>
            <p:ph type="dt" sz="half" idx="10"/>
          </p:nvPr>
        </p:nvSpPr>
        <p:spPr/>
        <p:txBody>
          <a:bodyPr/>
          <a:lstStyle/>
          <a:p>
            <a:fld id="{DA038CFD-C811-4165-B077-0E7D930D4EB4}" type="datetimeFigureOut">
              <a:rPr lang="en-US" smtClean="0"/>
              <a:t>1/12/2026</a:t>
            </a:fld>
            <a:endParaRPr lang="en-US"/>
          </a:p>
        </p:txBody>
      </p:sp>
      <p:sp>
        <p:nvSpPr>
          <p:cNvPr id="6" name="Footer Placeholder 5">
            <a:extLst>
              <a:ext uri="{FF2B5EF4-FFF2-40B4-BE49-F238E27FC236}">
                <a16:creationId xmlns:a16="http://schemas.microsoft.com/office/drawing/2014/main" id="{6ECB1773-7D1D-3329-BD2A-A940EDDEE1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52076B-4E16-21BD-6D38-CF90A5C50329}"/>
              </a:ext>
            </a:extLst>
          </p:cNvPr>
          <p:cNvSpPr>
            <a:spLocks noGrp="1"/>
          </p:cNvSpPr>
          <p:nvPr>
            <p:ph type="sldNum" sz="quarter" idx="12"/>
          </p:nvPr>
        </p:nvSpPr>
        <p:spPr/>
        <p:txBody>
          <a:bodyPr/>
          <a:lstStyle/>
          <a:p>
            <a:fld id="{DBD51266-7D67-4839-AF90-836683A59A4E}" type="slidenum">
              <a:rPr lang="en-US" smtClean="0"/>
              <a:t>‹#›</a:t>
            </a:fld>
            <a:endParaRPr lang="en-US"/>
          </a:p>
        </p:txBody>
      </p:sp>
    </p:spTree>
    <p:extLst>
      <p:ext uri="{BB962C8B-B14F-4D97-AF65-F5344CB8AC3E}">
        <p14:creationId xmlns:p14="http://schemas.microsoft.com/office/powerpoint/2010/main" val="303651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FFF33C-E123-AB2E-6EAE-03703D6776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48D68C-E4A2-9E21-0FF3-52D33E74A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C63F4F-6623-2D70-E77D-FF37188B26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A038CFD-C811-4165-B077-0E7D930D4EB4}" type="datetimeFigureOut">
              <a:rPr lang="en-US" smtClean="0"/>
              <a:t>1/12/2026</a:t>
            </a:fld>
            <a:endParaRPr lang="en-US"/>
          </a:p>
        </p:txBody>
      </p:sp>
      <p:sp>
        <p:nvSpPr>
          <p:cNvPr id="5" name="Footer Placeholder 4">
            <a:extLst>
              <a:ext uri="{FF2B5EF4-FFF2-40B4-BE49-F238E27FC236}">
                <a16:creationId xmlns:a16="http://schemas.microsoft.com/office/drawing/2014/main" id="{4A11B0A9-59A9-8281-5E24-104CA411D8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3E4AC1B-C322-394C-61CF-F72181A49F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D51266-7D67-4839-AF90-836683A59A4E}" type="slidenum">
              <a:rPr lang="en-US" smtClean="0"/>
              <a:t>‹#›</a:t>
            </a:fld>
            <a:endParaRPr lang="en-US"/>
          </a:p>
        </p:txBody>
      </p:sp>
    </p:spTree>
    <p:extLst>
      <p:ext uri="{BB962C8B-B14F-4D97-AF65-F5344CB8AC3E}">
        <p14:creationId xmlns:p14="http://schemas.microsoft.com/office/powerpoint/2010/main" val="776913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CA312-126D-62F5-BA7F-0A6BADC104C1}"/>
              </a:ext>
            </a:extLst>
          </p:cNvPr>
          <p:cNvSpPr>
            <a:spLocks noGrp="1"/>
          </p:cNvSpPr>
          <p:nvPr>
            <p:ph type="title"/>
          </p:nvPr>
        </p:nvSpPr>
        <p:spPr>
          <a:xfrm>
            <a:off x="2015835" y="271607"/>
            <a:ext cx="3955987" cy="891149"/>
          </a:xfrm>
        </p:spPr>
        <p:txBody>
          <a:bodyPr/>
          <a:lstStyle/>
          <a:p>
            <a:r>
              <a:rPr lang="en-US" dirty="0"/>
              <a:t>Prison Epistles</a:t>
            </a:r>
          </a:p>
        </p:txBody>
      </p:sp>
      <p:pic>
        <p:nvPicPr>
          <p:cNvPr id="6" name="Picture 5">
            <a:extLst>
              <a:ext uri="{FF2B5EF4-FFF2-40B4-BE49-F238E27FC236}">
                <a16:creationId xmlns:a16="http://schemas.microsoft.com/office/drawing/2014/main" id="{3A25AE50-F565-7F74-9C12-4B3E57E72CE1}"/>
              </a:ext>
            </a:extLst>
          </p:cNvPr>
          <p:cNvPicPr>
            <a:picLocks noChangeAspect="1"/>
          </p:cNvPicPr>
          <p:nvPr/>
        </p:nvPicPr>
        <p:blipFill>
          <a:blip r:embed="rId2"/>
          <a:stretch>
            <a:fillRect/>
          </a:stretch>
        </p:blipFill>
        <p:spPr>
          <a:xfrm>
            <a:off x="0" y="0"/>
            <a:ext cx="1797627" cy="1026701"/>
          </a:xfrm>
          <a:prstGeom prst="rect">
            <a:avLst/>
          </a:prstGeom>
        </p:spPr>
      </p:pic>
      <p:graphicFrame>
        <p:nvGraphicFramePr>
          <p:cNvPr id="8" name="Table 7">
            <a:extLst>
              <a:ext uri="{FF2B5EF4-FFF2-40B4-BE49-F238E27FC236}">
                <a16:creationId xmlns:a16="http://schemas.microsoft.com/office/drawing/2014/main" id="{E6838B0A-D120-4C51-8BAD-7A33D8650F69}"/>
              </a:ext>
            </a:extLst>
          </p:cNvPr>
          <p:cNvGraphicFramePr>
            <a:graphicFrameLocks noGrp="1"/>
          </p:cNvGraphicFramePr>
          <p:nvPr>
            <p:extLst>
              <p:ext uri="{D42A27DB-BD31-4B8C-83A1-F6EECF244321}">
                <p14:modId xmlns:p14="http://schemas.microsoft.com/office/powerpoint/2010/main" val="480424558"/>
              </p:ext>
            </p:extLst>
          </p:nvPr>
        </p:nvGraphicFramePr>
        <p:xfrm>
          <a:off x="304800" y="1450728"/>
          <a:ext cx="11559821" cy="3461385"/>
        </p:xfrm>
        <a:graphic>
          <a:graphicData uri="http://schemas.openxmlformats.org/drawingml/2006/table">
            <a:tbl>
              <a:tblPr>
                <a:tableStyleId>{5C22544A-7EE6-4342-B048-85BDC9FD1C3A}</a:tableStyleId>
              </a:tblPr>
              <a:tblGrid>
                <a:gridCol w="2201333">
                  <a:extLst>
                    <a:ext uri="{9D8B030D-6E8A-4147-A177-3AD203B41FA5}">
                      <a16:colId xmlns:a16="http://schemas.microsoft.com/office/drawing/2014/main" val="514840421"/>
                    </a:ext>
                  </a:extLst>
                </a:gridCol>
                <a:gridCol w="2619023">
                  <a:extLst>
                    <a:ext uri="{9D8B030D-6E8A-4147-A177-3AD203B41FA5}">
                      <a16:colId xmlns:a16="http://schemas.microsoft.com/office/drawing/2014/main" val="2437110072"/>
                    </a:ext>
                  </a:extLst>
                </a:gridCol>
                <a:gridCol w="2862552">
                  <a:extLst>
                    <a:ext uri="{9D8B030D-6E8A-4147-A177-3AD203B41FA5}">
                      <a16:colId xmlns:a16="http://schemas.microsoft.com/office/drawing/2014/main" val="3848385896"/>
                    </a:ext>
                  </a:extLst>
                </a:gridCol>
                <a:gridCol w="3876913">
                  <a:extLst>
                    <a:ext uri="{9D8B030D-6E8A-4147-A177-3AD203B41FA5}">
                      <a16:colId xmlns:a16="http://schemas.microsoft.com/office/drawing/2014/main" val="1969135938"/>
                    </a:ext>
                  </a:extLst>
                </a:gridCol>
              </a:tblGrid>
              <a:tr h="310551">
                <a:tc>
                  <a:txBody>
                    <a:bodyPr/>
                    <a:lstStyle/>
                    <a:p>
                      <a:pPr algn="ctr" fontAlgn="ctr">
                        <a:buNone/>
                      </a:pPr>
                      <a:r>
                        <a:rPr lang="en-US" sz="2800" u="none" strike="noStrike" dirty="0">
                          <a:effectLst/>
                        </a:rPr>
                        <a:t>Epistle</a:t>
                      </a:r>
                      <a:endParaRPr lang="en-US" sz="2800" b="1" i="0" u="none" strike="noStrike" dirty="0">
                        <a:solidFill>
                          <a:srgbClr val="000000"/>
                        </a:solidFill>
                        <a:effectLst/>
                        <a:latin typeface="Aptos" panose="020B0004020202020204" pitchFamily="34" charset="0"/>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a:effectLst/>
                        </a:rPr>
                        <a:t>Approximate Date</a:t>
                      </a:r>
                      <a:endParaRPr lang="en-US" sz="2800" b="1" i="0" u="none" strike="noStrike">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a:effectLst/>
                        </a:rPr>
                        <a:t>Place Written</a:t>
                      </a:r>
                      <a:endParaRPr lang="en-US" sz="2800" b="1" i="0" u="none" strike="noStrike">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a:effectLst/>
                        </a:rPr>
                        <a:t>Notes</a:t>
                      </a:r>
                      <a:endParaRPr lang="en-US" sz="2800" b="1" i="0" u="none" strike="noStrike">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8994612"/>
                  </a:ext>
                </a:extLst>
              </a:tr>
              <a:tr h="130986">
                <a:tc>
                  <a:txBody>
                    <a:bodyPr/>
                    <a:lstStyle/>
                    <a:p>
                      <a:pPr algn="ctr" fontAlgn="ctr">
                        <a:buNone/>
                      </a:pPr>
                      <a:r>
                        <a:rPr lang="en-US" sz="2800" u="none" strike="noStrike" dirty="0">
                          <a:effectLst/>
                        </a:rPr>
                        <a:t>Colossians</a:t>
                      </a:r>
                      <a:endParaRPr lang="en-US" sz="2800" b="0" i="0" u="none" strike="noStrike" dirty="0">
                        <a:solidFill>
                          <a:srgbClr val="000000"/>
                        </a:solidFill>
                        <a:effectLst/>
                        <a:latin typeface="Aptos" panose="020B0004020202020204" pitchFamily="34" charset="0"/>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2800" u="none" strike="noStrike">
                          <a:effectLst/>
                        </a:rPr>
                        <a:t>AD 60–62</a:t>
                      </a:r>
                      <a:endParaRPr lang="en-US" sz="2800" b="0" i="0" u="none" strike="noStrike">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a:effectLst/>
                        </a:rPr>
                        <a:t>Rome</a:t>
                      </a:r>
                      <a:endParaRPr lang="en-US" sz="2800" b="0" i="0" u="none" strike="noStrike">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Sent by Tychicus &amp; Onesimus</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1484344"/>
                  </a:ext>
                </a:extLst>
              </a:tr>
              <a:tr h="209550">
                <a:tc>
                  <a:txBody>
                    <a:bodyPr/>
                    <a:lstStyle/>
                    <a:p>
                      <a:pPr algn="ctr" fontAlgn="ctr">
                        <a:buNone/>
                      </a:pPr>
                      <a:r>
                        <a:rPr lang="en-US" sz="2800" u="none" strike="noStrike" dirty="0">
                          <a:effectLst/>
                        </a:rPr>
                        <a:t>Ephesians</a:t>
                      </a:r>
                      <a:endParaRPr lang="en-US" sz="2800" b="0" i="0" u="none" strike="noStrike" dirty="0">
                        <a:solidFill>
                          <a:srgbClr val="000000"/>
                        </a:solidFill>
                        <a:effectLst/>
                        <a:latin typeface="Aptos" panose="020B0004020202020204" pitchFamily="34" charset="0"/>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AD 60–62</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Rome</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Sent by Tychicus</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1823587"/>
                  </a:ext>
                </a:extLst>
              </a:tr>
              <a:tr h="209550">
                <a:tc>
                  <a:txBody>
                    <a:bodyPr/>
                    <a:lstStyle/>
                    <a:p>
                      <a:pPr algn="ctr" fontAlgn="ctr">
                        <a:buNone/>
                      </a:pPr>
                      <a:r>
                        <a:rPr lang="en-US" sz="2800" u="none" strike="noStrike" dirty="0">
                          <a:effectLst/>
                        </a:rPr>
                        <a:t>Philemon</a:t>
                      </a:r>
                      <a:endParaRPr lang="en-US" sz="2800" b="0" i="0" u="none" strike="noStrike" dirty="0">
                        <a:solidFill>
                          <a:srgbClr val="000000"/>
                        </a:solidFill>
                        <a:effectLst/>
                        <a:latin typeface="Aptos" panose="020B0004020202020204" pitchFamily="34" charset="0"/>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AD 60–62</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Rome</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Sent by Onesimus</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8514915"/>
                  </a:ext>
                </a:extLst>
              </a:tr>
              <a:tr h="209550">
                <a:tc>
                  <a:txBody>
                    <a:bodyPr/>
                    <a:lstStyle/>
                    <a:p>
                      <a:pPr algn="ctr" fontAlgn="ctr">
                        <a:buNone/>
                      </a:pPr>
                      <a:r>
                        <a:rPr lang="en-US" sz="2800" u="none" strike="noStrike">
                          <a:effectLst/>
                        </a:rPr>
                        <a:t>Philippians</a:t>
                      </a:r>
                      <a:endParaRPr lang="en-US" sz="2800" b="0" i="0" u="none" strike="noStrike">
                        <a:solidFill>
                          <a:srgbClr val="000000"/>
                        </a:solidFill>
                        <a:effectLst/>
                        <a:latin typeface="Aptos" panose="020B0004020202020204" pitchFamily="34" charset="0"/>
                      </a:endParaRPr>
                    </a:p>
                  </a:txBody>
                  <a:tcPr marL="9525" marR="9525" marT="9525"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AD 61–62</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Rome</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buNone/>
                      </a:pPr>
                      <a:r>
                        <a:rPr lang="en-US" sz="2800" u="none" strike="noStrike" dirty="0">
                          <a:effectLst/>
                        </a:rPr>
                        <a:t>Mentions Caesar’s household</a:t>
                      </a:r>
                      <a:endParaRPr lang="en-US" sz="2800" b="0" i="0" u="none" strike="noStrike" dirty="0">
                        <a:solidFill>
                          <a:srgbClr val="000000"/>
                        </a:solidFill>
                        <a:effectLst/>
                        <a:latin typeface="Aptos" panose="020B00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7641719"/>
                  </a:ext>
                </a:extLst>
              </a:tr>
            </a:tbl>
          </a:graphicData>
        </a:graphic>
      </p:graphicFrame>
    </p:spTree>
    <p:extLst>
      <p:ext uri="{BB962C8B-B14F-4D97-AF65-F5344CB8AC3E}">
        <p14:creationId xmlns:p14="http://schemas.microsoft.com/office/powerpoint/2010/main" val="3104970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1D76A-042B-61A5-4E6B-DACA93C2F1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6E0B7-4957-82E0-34C4-92C2AEA16790}"/>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2C60F5D0-AF8C-F63E-BE9D-EBC13348BB5E}"/>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C2853570-B843-13F1-ACA7-7447865EC52A}"/>
              </a:ext>
            </a:extLst>
          </p:cNvPr>
          <p:cNvSpPr txBox="1"/>
          <p:nvPr/>
        </p:nvSpPr>
        <p:spPr>
          <a:xfrm>
            <a:off x="1010612" y="1158126"/>
            <a:ext cx="10210544" cy="5262979"/>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2:9  </a:t>
            </a:r>
            <a:r>
              <a:rPr lang="en-US" b="1" baseline="30000" dirty="0"/>
              <a:t> </a:t>
            </a:r>
            <a:r>
              <a:rPr lang="en-US" sz="2800" b="1" baseline="30000" dirty="0"/>
              <a:t> </a:t>
            </a:r>
            <a:r>
              <a:rPr lang="en-US" sz="2800" dirty="0">
                <a:solidFill>
                  <a:schemeClr val="accent6">
                    <a:lumMod val="75000"/>
                  </a:schemeClr>
                </a:solidFill>
              </a:rPr>
              <a:t>For in Christ all the fullness of the Deity lives in bodily form</a:t>
            </a:r>
            <a:r>
              <a:rPr lang="en-US" sz="2800" dirty="0"/>
              <a:t>, </a:t>
            </a:r>
            <a:r>
              <a:rPr lang="en-US" sz="2800" b="1" baseline="30000" dirty="0"/>
              <a:t>10 </a:t>
            </a:r>
            <a:r>
              <a:rPr lang="en-US" sz="2800" dirty="0"/>
              <a:t>and in Christ you have been brought to fullness. </a:t>
            </a:r>
            <a:r>
              <a:rPr lang="en-US" sz="2800" dirty="0">
                <a:solidFill>
                  <a:schemeClr val="accent6">
                    <a:lumMod val="75000"/>
                  </a:schemeClr>
                </a:solidFill>
              </a:rPr>
              <a:t>He is the head over every power and authority.</a:t>
            </a:r>
            <a:r>
              <a:rPr lang="en-US" sz="2800" dirty="0"/>
              <a:t> NIV</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The teaching here is in the positive frame as instead of the negative.</a:t>
            </a:r>
          </a:p>
          <a:p>
            <a:pPr lvl="0"/>
            <a:r>
              <a:rPr lang="en-US" sz="2800" b="1" dirty="0"/>
              <a:t>Diminished Christology:</a:t>
            </a:r>
            <a:r>
              <a:rPr lang="en-US" sz="2800" dirty="0"/>
              <a:t> Downplayed Jesus' fullness and superiority, suggesting He wasn't enough for salvation.</a:t>
            </a:r>
          </a:p>
          <a:p>
            <a:pPr lvl="0"/>
            <a:r>
              <a:rPr lang="en-US" sz="2800" b="1" dirty="0"/>
              <a:t>Syncretism:</a:t>
            </a:r>
            <a:r>
              <a:rPr lang="en-US" sz="2800" dirty="0"/>
              <a:t> Blended Jewish practices, pagan philosophy, and mysticism into a "fuller" path to God.</a:t>
            </a:r>
          </a:p>
          <a:p>
            <a:pPr marL="342900" indent="-342900">
              <a:buFont typeface="Arial" panose="020B0604020202020204" pitchFamily="34" charset="0"/>
              <a:buChar char="•"/>
            </a:pPr>
            <a:r>
              <a:rPr lang="en-US" sz="2800" dirty="0"/>
              <a:t>  </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462452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00E77-693F-3CB1-DC50-F16A942ABC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A8B6A3-31AC-51F5-C674-762ABA4CE423}"/>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D5C85EEE-43DF-207A-472E-38F3470340D6}"/>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F613D2EA-FD1B-AB3D-EBEC-8DDB68425D9C}"/>
              </a:ext>
            </a:extLst>
          </p:cNvPr>
          <p:cNvSpPr txBox="1"/>
          <p:nvPr/>
        </p:nvSpPr>
        <p:spPr>
          <a:xfrm>
            <a:off x="1010612" y="1158126"/>
            <a:ext cx="10210544" cy="3970318"/>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2:11  </a:t>
            </a:r>
            <a:r>
              <a:rPr lang="en-US" b="1" baseline="30000" dirty="0"/>
              <a:t> </a:t>
            </a:r>
            <a:r>
              <a:rPr lang="en-US" sz="2800" b="1" baseline="30000" dirty="0">
                <a:solidFill>
                  <a:schemeClr val="accent6">
                    <a:lumMod val="75000"/>
                  </a:schemeClr>
                </a:solidFill>
              </a:rPr>
              <a:t> </a:t>
            </a:r>
            <a:r>
              <a:rPr lang="en-US" sz="2800" dirty="0">
                <a:solidFill>
                  <a:schemeClr val="accent6">
                    <a:lumMod val="75000"/>
                  </a:schemeClr>
                </a:solidFill>
              </a:rPr>
              <a:t>In him you were also circumcised with a circumcision not performed by human hands. Your whole self ruled by </a:t>
            </a:r>
            <a:r>
              <a:rPr lang="en-US" sz="2800" dirty="0">
                <a:solidFill>
                  <a:schemeClr val="accent5">
                    <a:lumMod val="75000"/>
                  </a:schemeClr>
                </a:solidFill>
              </a:rPr>
              <a:t>the flesh was put off </a:t>
            </a:r>
            <a:r>
              <a:rPr lang="en-US" sz="2800" dirty="0">
                <a:solidFill>
                  <a:schemeClr val="accent6">
                    <a:lumMod val="75000"/>
                  </a:schemeClr>
                </a:solidFill>
              </a:rPr>
              <a:t>when you were circumcised by Christ, </a:t>
            </a:r>
            <a:r>
              <a:rPr lang="en-US" sz="2800" b="1" baseline="30000" dirty="0">
                <a:solidFill>
                  <a:schemeClr val="accent6">
                    <a:lumMod val="75000"/>
                  </a:schemeClr>
                </a:solidFill>
              </a:rPr>
              <a:t>12 </a:t>
            </a:r>
            <a:r>
              <a:rPr lang="en-US" sz="2800" dirty="0">
                <a:solidFill>
                  <a:schemeClr val="accent6">
                    <a:lumMod val="75000"/>
                  </a:schemeClr>
                </a:solidFill>
              </a:rPr>
              <a:t>having been buried with him in baptism, in which you were also </a:t>
            </a:r>
            <a:r>
              <a:rPr lang="en-US" sz="2800" dirty="0">
                <a:solidFill>
                  <a:schemeClr val="accent5">
                    <a:lumMod val="75000"/>
                  </a:schemeClr>
                </a:solidFill>
              </a:rPr>
              <a:t>raised with him through your faith </a:t>
            </a:r>
            <a:r>
              <a:rPr lang="en-US" sz="2800" dirty="0">
                <a:solidFill>
                  <a:schemeClr val="accent6">
                    <a:lumMod val="75000"/>
                  </a:schemeClr>
                </a:solidFill>
              </a:rPr>
              <a:t>in the working of God, who raised him from the dead. </a:t>
            </a:r>
            <a:r>
              <a:rPr lang="en-US" sz="2800" dirty="0"/>
              <a:t>NIV</a:t>
            </a:r>
          </a:p>
          <a:p>
            <a:pPr marL="342900" indent="-342900">
              <a:buFont typeface="Arial" panose="020B0604020202020204" pitchFamily="34" charset="0"/>
              <a:buChar char="•"/>
            </a:pPr>
            <a:r>
              <a:rPr lang="en-US" sz="2800" dirty="0"/>
              <a:t>More teaching in the positive with repletion of the death to life transition thoughts that are pervasive in both Colossians and Ephesians.</a:t>
            </a:r>
          </a:p>
        </p:txBody>
      </p:sp>
    </p:spTree>
    <p:extLst>
      <p:ext uri="{BB962C8B-B14F-4D97-AF65-F5344CB8AC3E}">
        <p14:creationId xmlns:p14="http://schemas.microsoft.com/office/powerpoint/2010/main" val="494724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C669E-D3E2-80FE-576B-B1B619EC1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3F6A9-AAA1-8F78-3A80-5A4440DF39C4}"/>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049996DD-874A-F7B7-88CA-1113AF69A6C6}"/>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F615B7CC-5110-D326-1AF8-96139F79928E}"/>
              </a:ext>
            </a:extLst>
          </p:cNvPr>
          <p:cNvSpPr txBox="1"/>
          <p:nvPr/>
        </p:nvSpPr>
        <p:spPr>
          <a:xfrm>
            <a:off x="1010612" y="1158126"/>
            <a:ext cx="10210544" cy="6555641"/>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2:13  </a:t>
            </a:r>
            <a:r>
              <a:rPr lang="en-US" sz="2800" b="1" baseline="30000" dirty="0"/>
              <a:t> </a:t>
            </a:r>
            <a:r>
              <a:rPr lang="en-US" sz="2800" b="1" baseline="30000" dirty="0">
                <a:solidFill>
                  <a:schemeClr val="accent6">
                    <a:lumMod val="75000"/>
                  </a:schemeClr>
                </a:solidFill>
              </a:rPr>
              <a:t> </a:t>
            </a:r>
            <a:r>
              <a:rPr lang="en-US" sz="2800" b="1" baseline="30000" dirty="0"/>
              <a:t>13 </a:t>
            </a:r>
            <a:r>
              <a:rPr lang="en-US" sz="2800" dirty="0"/>
              <a:t>When you were dead in your sins and in the uncircumcision of your flesh, God made you alive with Christ. </a:t>
            </a:r>
            <a:r>
              <a:rPr lang="en-US" sz="2800" dirty="0">
                <a:solidFill>
                  <a:schemeClr val="accent5">
                    <a:lumMod val="75000"/>
                  </a:schemeClr>
                </a:solidFill>
              </a:rPr>
              <a:t>He forgave us all our sins, </a:t>
            </a:r>
            <a:r>
              <a:rPr lang="en-US" sz="2800" b="1" baseline="30000" dirty="0">
                <a:solidFill>
                  <a:schemeClr val="accent5">
                    <a:lumMod val="75000"/>
                  </a:schemeClr>
                </a:solidFill>
              </a:rPr>
              <a:t>14 </a:t>
            </a:r>
            <a:r>
              <a:rPr lang="en-US" sz="2800" dirty="0">
                <a:solidFill>
                  <a:schemeClr val="accent5">
                    <a:lumMod val="75000"/>
                  </a:schemeClr>
                </a:solidFill>
              </a:rPr>
              <a:t>having canceled the charge of our legal indebtedness, which stood against us and condemned us; he has taken it away, nailing it to the </a:t>
            </a:r>
            <a:r>
              <a:rPr lang="en-US" sz="2800" dirty="0" err="1">
                <a:solidFill>
                  <a:schemeClr val="accent5">
                    <a:lumMod val="75000"/>
                  </a:schemeClr>
                </a:solidFill>
              </a:rPr>
              <a:t>cross</a:t>
            </a:r>
            <a:r>
              <a:rPr lang="en-US" dirty="0" err="1"/>
              <a:t>.</a:t>
            </a:r>
            <a:r>
              <a:rPr lang="en-US" sz="2800" dirty="0" err="1"/>
              <a:t>NIV</a:t>
            </a:r>
            <a:endParaRPr lang="en-US" sz="2800" dirty="0"/>
          </a:p>
          <a:p>
            <a:pPr marL="342900" indent="-342900">
              <a:buFont typeface="Arial" panose="020B0604020202020204" pitchFamily="34" charset="0"/>
              <a:buChar char="•"/>
            </a:pPr>
            <a:r>
              <a:rPr lang="en-US" sz="2800" dirty="0"/>
              <a:t>More teaching in the positive with repletion of the death to life transition thoughts that are pervasive in both Colossians and Ephesians.</a:t>
            </a:r>
          </a:p>
          <a:p>
            <a:pPr marL="457200" lvl="0" indent="-457200">
              <a:buFont typeface="Arial" panose="020B0604020202020204" pitchFamily="34" charset="0"/>
              <a:buChar char="•"/>
            </a:pPr>
            <a:r>
              <a:rPr lang="en-US" sz="2800" b="1" dirty="0"/>
              <a:t>Diminished Christology:</a:t>
            </a:r>
            <a:r>
              <a:rPr lang="en-US" sz="2800" dirty="0"/>
              <a:t> Downplayed Jesus' fullness and superiority, suggesting He wasn't enough for salvation.</a:t>
            </a:r>
          </a:p>
          <a:p>
            <a:pPr marL="457200" lvl="0" indent="-457200">
              <a:buFont typeface="Arial" panose="020B0604020202020204" pitchFamily="34" charset="0"/>
              <a:buChar char="•"/>
            </a:pPr>
            <a:r>
              <a:rPr lang="en-US" sz="2800" b="1" dirty="0"/>
              <a:t>Legalism</a:t>
            </a:r>
            <a:r>
              <a:rPr lang="en-US" sz="2800" dirty="0"/>
              <a:t>  Demanded adherence to Jewish laws (circumcision, food/drink rules, festivals)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727472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0D871-00EE-4B1B-34BD-EDEF6C221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41909-6A39-2EE4-2FB6-9B2E62AA24CA}"/>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6BEC8046-1D5E-126E-E4FA-3F53BB19A583}"/>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1BE1C5BE-5927-19BF-9CE7-C95570B4A665}"/>
              </a:ext>
            </a:extLst>
          </p:cNvPr>
          <p:cNvSpPr txBox="1"/>
          <p:nvPr/>
        </p:nvSpPr>
        <p:spPr>
          <a:xfrm>
            <a:off x="1010612" y="1158126"/>
            <a:ext cx="10210544" cy="6124754"/>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2:15  </a:t>
            </a:r>
            <a:r>
              <a:rPr lang="en-US" sz="2800" b="1" baseline="30000" dirty="0"/>
              <a:t> </a:t>
            </a:r>
            <a:r>
              <a:rPr lang="en-US" sz="2800" b="1" baseline="30000" dirty="0">
                <a:solidFill>
                  <a:schemeClr val="accent6">
                    <a:lumMod val="75000"/>
                  </a:schemeClr>
                </a:solidFill>
              </a:rPr>
              <a:t> </a:t>
            </a:r>
            <a:r>
              <a:rPr lang="en-US" b="1" baseline="30000" dirty="0">
                <a:solidFill>
                  <a:schemeClr val="accent6">
                    <a:lumMod val="75000"/>
                  </a:schemeClr>
                </a:solidFill>
              </a:rPr>
              <a:t> </a:t>
            </a:r>
            <a:r>
              <a:rPr lang="en-US" sz="2800" dirty="0">
                <a:solidFill>
                  <a:schemeClr val="accent6">
                    <a:lumMod val="75000"/>
                  </a:schemeClr>
                </a:solidFill>
              </a:rPr>
              <a:t>And having disarmed the powers and authorities, he made a public spectacle of them, triumphing over them by the cross</a:t>
            </a:r>
            <a:r>
              <a:rPr lang="en-US" dirty="0">
                <a:solidFill>
                  <a:schemeClr val="accent6">
                    <a:lumMod val="75000"/>
                  </a:schemeClr>
                </a:solidFill>
              </a:rPr>
              <a:t>.</a:t>
            </a:r>
            <a:r>
              <a:rPr lang="en-US" baseline="30000" dirty="0"/>
              <a:t>[</a:t>
            </a:r>
            <a:r>
              <a:rPr lang="en-US" sz="2800" dirty="0"/>
              <a:t>NIV</a:t>
            </a:r>
          </a:p>
          <a:p>
            <a:pPr marL="342900" indent="-342900">
              <a:buFont typeface="Arial" panose="020B0604020202020204" pitchFamily="34" charset="0"/>
              <a:buChar char="•"/>
            </a:pPr>
            <a:endParaRPr lang="en-US" sz="2800" dirty="0"/>
          </a:p>
          <a:p>
            <a:pPr lvl="0"/>
            <a:r>
              <a:rPr lang="en-US" sz="2800" b="1" dirty="0"/>
              <a:t>Mysticism:</a:t>
            </a:r>
            <a:r>
              <a:rPr lang="en-US" sz="2800" dirty="0"/>
              <a:t> Promoted worship/veneration of angels as intermediaries and emphasized secret knowledge or visions. Past the first definition, mysticism includes the occult, astrology, things similar to voodoo and for now we will lump in the worship od any pagan god. </a:t>
            </a:r>
          </a:p>
          <a:p>
            <a:pPr lvl="0"/>
            <a:r>
              <a:rPr lang="en-US" sz="2800" b="1" dirty="0"/>
              <a:t>Syncretism:</a:t>
            </a:r>
            <a:r>
              <a:rPr lang="en-US" sz="2800" dirty="0"/>
              <a:t> Blended Jewish practices, </a:t>
            </a:r>
            <a:r>
              <a:rPr lang="en-US" sz="2800" dirty="0">
                <a:solidFill>
                  <a:schemeClr val="accent5">
                    <a:lumMod val="75000"/>
                  </a:schemeClr>
                </a:solidFill>
              </a:rPr>
              <a:t>pagan philosophy</a:t>
            </a:r>
            <a:r>
              <a:rPr lang="en-US" sz="2800" dirty="0"/>
              <a:t>, and mysticism into a "fuller" path to God.</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4176601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AD6F2-60D1-2F7F-5624-BBEE55EF12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3129D3-FA20-7DAC-DFD1-F9C010E00E26}"/>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2D5FA561-2192-CF01-7CFC-EBA1885D7FF7}"/>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215D76F4-E025-C975-EBD3-CC3171502DA9}"/>
              </a:ext>
            </a:extLst>
          </p:cNvPr>
          <p:cNvSpPr txBox="1"/>
          <p:nvPr/>
        </p:nvSpPr>
        <p:spPr>
          <a:xfrm>
            <a:off x="1010612" y="1158126"/>
            <a:ext cx="10210544" cy="6001643"/>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2:16-23  </a:t>
            </a:r>
            <a:r>
              <a:rPr lang="en-US" b="1" baseline="30000" dirty="0"/>
              <a:t> </a:t>
            </a:r>
            <a:r>
              <a:rPr lang="en-US" sz="2800" baseline="30000" dirty="0"/>
              <a:t> </a:t>
            </a:r>
            <a:r>
              <a:rPr lang="en-US" sz="2800" dirty="0"/>
              <a:t>Section Heading</a:t>
            </a:r>
          </a:p>
          <a:p>
            <a:pPr marL="285750" indent="-285750">
              <a:buFont typeface="Arial" panose="020B0604020202020204" pitchFamily="34" charset="0"/>
              <a:buChar char="•"/>
            </a:pPr>
            <a:r>
              <a:rPr lang="en-US" sz="4000" b="1" dirty="0"/>
              <a:t>Freedom From Human Rules</a:t>
            </a:r>
          </a:p>
          <a:p>
            <a:pPr marL="342900" indent="-342900">
              <a:buFont typeface="Arial" panose="020B0604020202020204" pitchFamily="34" charset="0"/>
              <a:buChar char="•"/>
            </a:pPr>
            <a:endParaRPr lang="en-US" sz="3600" b="1" dirty="0"/>
          </a:p>
          <a:p>
            <a:pPr marL="342900" indent="-342900">
              <a:buFont typeface="Arial" panose="020B0604020202020204" pitchFamily="34" charset="0"/>
              <a:buChar char="•"/>
            </a:pPr>
            <a:r>
              <a:rPr lang="en-US" sz="2800" b="1" dirty="0"/>
              <a:t>Rules coming from Judaism, Pagan, and Mystic beliefs  are plaguing the Colossians with excess baggage.</a:t>
            </a:r>
          </a:p>
          <a:p>
            <a:pPr marL="342900" indent="-342900">
              <a:buFont typeface="Arial" panose="020B0604020202020204" pitchFamily="34" charset="0"/>
              <a:buChar char="•"/>
            </a:pPr>
            <a:r>
              <a:rPr lang="en-US" sz="2800" b="1" dirty="0"/>
              <a:t> Not recognizing what is baggage an not dealing with it a large portion of the heresy. </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2800" b="1" dirty="0"/>
              <a:t>Baggage is a severe diversion drawing the minds and actions of the Colossians into worthless pursuits .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331596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827C7-CF4F-68AB-530E-675873DB7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965CB2-C026-E693-0A36-F7629087A2A6}"/>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BD24B7C0-9676-23D6-ED94-3B304AC87B20}"/>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1EC70B3F-84DA-31A5-F789-16F883114C1E}"/>
              </a:ext>
            </a:extLst>
          </p:cNvPr>
          <p:cNvSpPr txBox="1"/>
          <p:nvPr/>
        </p:nvSpPr>
        <p:spPr>
          <a:xfrm>
            <a:off x="1010612" y="1158126"/>
            <a:ext cx="10210544" cy="6986528"/>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2:16  </a:t>
            </a:r>
            <a:r>
              <a:rPr lang="en-US" sz="2800" b="1" baseline="30000" dirty="0"/>
              <a:t> </a:t>
            </a:r>
            <a:r>
              <a:rPr lang="en-US" sz="2800" b="1" baseline="30000" dirty="0">
                <a:solidFill>
                  <a:schemeClr val="accent6">
                    <a:lumMod val="75000"/>
                  </a:schemeClr>
                </a:solidFill>
              </a:rPr>
              <a:t> </a:t>
            </a:r>
            <a:r>
              <a:rPr lang="en-US" b="1" baseline="30000" dirty="0"/>
              <a:t> </a:t>
            </a:r>
            <a:r>
              <a:rPr lang="en-US" sz="2800" dirty="0">
                <a:solidFill>
                  <a:schemeClr val="accent5">
                    <a:lumMod val="75000"/>
                  </a:schemeClr>
                </a:solidFill>
              </a:rPr>
              <a:t>Therefore do not let anyone judge you by what you eat or drink, or with regard to a religious festival, a New Moon celebration or a Sabbath day. </a:t>
            </a:r>
            <a:r>
              <a:rPr lang="en-US" sz="2800" b="1" baseline="30000" dirty="0"/>
              <a:t>17 </a:t>
            </a:r>
            <a:r>
              <a:rPr lang="en-US" sz="2800" dirty="0"/>
              <a:t>These are a shadow of the things that were to come; the reality, however, is found in Christ. </a:t>
            </a:r>
            <a:r>
              <a:rPr lang="en-US" dirty="0">
                <a:solidFill>
                  <a:schemeClr val="accent6">
                    <a:lumMod val="75000"/>
                  </a:schemeClr>
                </a:solidFill>
              </a:rPr>
              <a:t>.</a:t>
            </a:r>
            <a:r>
              <a:rPr lang="en-US" baseline="30000" dirty="0"/>
              <a:t>[</a:t>
            </a:r>
            <a:r>
              <a:rPr lang="en-US" sz="2800" dirty="0"/>
              <a:t>NIV</a:t>
            </a:r>
          </a:p>
          <a:p>
            <a:pPr marL="342900" indent="-342900">
              <a:buFont typeface="Arial" panose="020B0604020202020204" pitchFamily="34" charset="0"/>
              <a:buChar char="•"/>
            </a:pPr>
            <a:endParaRPr lang="en-US" sz="2800" dirty="0"/>
          </a:p>
          <a:p>
            <a:pPr lvl="0"/>
            <a:r>
              <a:rPr lang="en-US" sz="2800" b="1" dirty="0"/>
              <a:t>Legalism</a:t>
            </a:r>
            <a:r>
              <a:rPr lang="en-US" sz="2800" dirty="0"/>
              <a:t>  Demanded adherence to Jewish laws (circumcision, food/drink rules, festivals)</a:t>
            </a:r>
          </a:p>
          <a:p>
            <a:pPr lvl="0"/>
            <a:r>
              <a:rPr lang="en-US" sz="2800" b="1" dirty="0"/>
              <a:t>Syncretism:</a:t>
            </a:r>
            <a:r>
              <a:rPr lang="en-US" sz="2800" dirty="0"/>
              <a:t> Blended Jewish practices, pagan philosophy, and mysticism into a "fuller" path to God.</a:t>
            </a:r>
          </a:p>
          <a:p>
            <a:r>
              <a:rPr lang="en-US" sz="2800" b="1" dirty="0"/>
              <a:t>Spiritual Elitism:</a:t>
            </a:r>
            <a:r>
              <a:rPr lang="en-US" sz="2800" dirty="0"/>
              <a:t> Suggested a deeper spiritual knowledge available to an elite few, above ordinary believers. </a:t>
            </a:r>
          </a:p>
          <a:p>
            <a:pPr lvl="0"/>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2555623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9FE06-F4F7-C8C3-8367-BD8B153E5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870B8F-3786-FDE6-5E12-F10DE321129F}"/>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8BF59D18-7435-ED43-0063-88CBEAE489D1}"/>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6586E0CC-1DCD-ED5D-51B3-C5180EA811C5}"/>
              </a:ext>
            </a:extLst>
          </p:cNvPr>
          <p:cNvSpPr txBox="1"/>
          <p:nvPr/>
        </p:nvSpPr>
        <p:spPr>
          <a:xfrm>
            <a:off x="1010612" y="1158126"/>
            <a:ext cx="10210544" cy="6124754"/>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2:16  </a:t>
            </a:r>
            <a:r>
              <a:rPr lang="en-US" sz="2800" b="1" baseline="30000" dirty="0"/>
              <a:t> </a:t>
            </a:r>
            <a:r>
              <a:rPr lang="en-US" sz="2800" b="1" baseline="30000" dirty="0">
                <a:solidFill>
                  <a:schemeClr val="accent6">
                    <a:lumMod val="75000"/>
                  </a:schemeClr>
                </a:solidFill>
              </a:rPr>
              <a:t> </a:t>
            </a:r>
            <a:r>
              <a:rPr lang="en-US" b="1" baseline="30000" dirty="0"/>
              <a:t> </a:t>
            </a:r>
            <a:r>
              <a:rPr lang="en-US" sz="2800" dirty="0"/>
              <a:t>Therefore do not let anyone judge you by what you eat or drink, or with regard to a religious festival, a New Moon celebration or a Sabbath day. </a:t>
            </a:r>
            <a:r>
              <a:rPr lang="en-US" sz="2800" b="1" baseline="30000" dirty="0">
                <a:solidFill>
                  <a:schemeClr val="accent5">
                    <a:lumMod val="50000"/>
                  </a:schemeClr>
                </a:solidFill>
              </a:rPr>
              <a:t>17 </a:t>
            </a:r>
            <a:r>
              <a:rPr lang="en-US" sz="2800" dirty="0">
                <a:solidFill>
                  <a:schemeClr val="accent5">
                    <a:lumMod val="50000"/>
                  </a:schemeClr>
                </a:solidFill>
              </a:rPr>
              <a:t>These are a shadow of the things that were to come; the reality, however, is found in Christ.</a:t>
            </a:r>
            <a:r>
              <a:rPr lang="en-US" sz="2800" dirty="0"/>
              <a:t> </a:t>
            </a:r>
            <a:r>
              <a:rPr lang="en-US" dirty="0">
                <a:solidFill>
                  <a:schemeClr val="accent6">
                    <a:lumMod val="75000"/>
                  </a:schemeClr>
                </a:solidFill>
              </a:rPr>
              <a:t>.</a:t>
            </a:r>
            <a:r>
              <a:rPr lang="en-US" sz="2800" dirty="0"/>
              <a:t>NIV</a:t>
            </a:r>
          </a:p>
          <a:p>
            <a:pPr marL="342900" indent="-342900">
              <a:buFont typeface="Arial" panose="020B0604020202020204" pitchFamily="34" charset="0"/>
              <a:buChar char="•"/>
            </a:pPr>
            <a:endParaRPr lang="en-US" sz="2800" dirty="0"/>
          </a:p>
          <a:p>
            <a:pPr lvl="0"/>
            <a:r>
              <a:rPr lang="en-US" sz="2800" dirty="0"/>
              <a:t>The Jewish rituals have been reduced to a shadow as these were merely a stepping stone to the Christ.</a:t>
            </a:r>
          </a:p>
          <a:p>
            <a:pPr lvl="0"/>
            <a:endParaRPr lang="en-US" sz="2800" dirty="0"/>
          </a:p>
          <a:p>
            <a:pPr lvl="0"/>
            <a:r>
              <a:rPr lang="en-US" sz="2800" dirty="0"/>
              <a:t>The shadow world promoted by Plato and the Gnostics is refuted by the reality found in Christ.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887022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CB43B-DB87-7DD2-8185-2E445EAAC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7FAF79-906B-B049-F615-5222E8E26604}"/>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E396BFFD-A603-235D-050D-B23E64F30F90}"/>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2DC90465-E847-F304-DAB8-8708B58D2EEE}"/>
              </a:ext>
            </a:extLst>
          </p:cNvPr>
          <p:cNvSpPr txBox="1"/>
          <p:nvPr/>
        </p:nvSpPr>
        <p:spPr>
          <a:xfrm>
            <a:off x="1010612" y="1158126"/>
            <a:ext cx="10210544" cy="6986528"/>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2:18  </a:t>
            </a:r>
            <a:r>
              <a:rPr lang="en-US" sz="2800" b="1" baseline="30000" dirty="0"/>
              <a:t> </a:t>
            </a:r>
            <a:r>
              <a:rPr lang="en-US" sz="2800" b="1" baseline="30000" dirty="0">
                <a:solidFill>
                  <a:schemeClr val="accent6">
                    <a:lumMod val="75000"/>
                  </a:schemeClr>
                </a:solidFill>
              </a:rPr>
              <a:t> </a:t>
            </a:r>
            <a:r>
              <a:rPr lang="en-US" b="1" baseline="30000" dirty="0"/>
              <a:t> </a:t>
            </a:r>
            <a:r>
              <a:rPr lang="en-US" sz="2800" dirty="0"/>
              <a:t>Do not let anyone who delights in </a:t>
            </a:r>
            <a:r>
              <a:rPr lang="en-US" sz="2800" dirty="0">
                <a:solidFill>
                  <a:srgbClr val="FF0000"/>
                </a:solidFill>
              </a:rPr>
              <a:t>false humility </a:t>
            </a:r>
            <a:r>
              <a:rPr lang="en-US" sz="2800" dirty="0"/>
              <a:t>and the </a:t>
            </a:r>
            <a:r>
              <a:rPr lang="en-US" sz="2800" dirty="0">
                <a:solidFill>
                  <a:srgbClr val="FF0000"/>
                </a:solidFill>
              </a:rPr>
              <a:t>worship of angels </a:t>
            </a:r>
            <a:r>
              <a:rPr lang="en-US" sz="2800" dirty="0"/>
              <a:t>disqualify you. Such a person also goes into great detail about what they have seen; they are </a:t>
            </a:r>
            <a:r>
              <a:rPr lang="en-US" sz="2800" dirty="0">
                <a:solidFill>
                  <a:srgbClr val="FF0000"/>
                </a:solidFill>
              </a:rPr>
              <a:t>puffed up with idle notions </a:t>
            </a:r>
            <a:r>
              <a:rPr lang="en-US" sz="2800" dirty="0"/>
              <a:t>by their unspiritual mind</a:t>
            </a:r>
            <a:r>
              <a:rPr lang="en-US" dirty="0"/>
              <a:t>. </a:t>
            </a:r>
            <a:r>
              <a:rPr lang="en-US" sz="2800" dirty="0"/>
              <a:t>NIV</a:t>
            </a:r>
          </a:p>
          <a:p>
            <a:pPr marL="342900" indent="-342900">
              <a:buFont typeface="Arial" panose="020B0604020202020204" pitchFamily="34" charset="0"/>
              <a:buChar char="•"/>
            </a:pPr>
            <a:endParaRPr lang="en-US" sz="2800" dirty="0"/>
          </a:p>
          <a:p>
            <a:pPr lvl="0"/>
            <a:r>
              <a:rPr lang="en-US" sz="2800" b="1" dirty="0"/>
              <a:t>Mysticism:</a:t>
            </a:r>
            <a:r>
              <a:rPr lang="en-US" sz="2800" dirty="0"/>
              <a:t> Promoted worship/veneration of angels as intermediaries and emphasized secret knowledge or visions.</a:t>
            </a:r>
          </a:p>
          <a:p>
            <a:pPr lvl="0"/>
            <a:r>
              <a:rPr lang="en-US" sz="2800" b="1" dirty="0"/>
              <a:t>Syncretism:</a:t>
            </a:r>
            <a:r>
              <a:rPr lang="en-US" sz="2800" dirty="0"/>
              <a:t> Blended Jewish practices, pagan philosophy, and mysticism into a "fuller" path to God.</a:t>
            </a:r>
          </a:p>
          <a:p>
            <a:pPr lvl="0"/>
            <a:r>
              <a:rPr lang="en-US" sz="2800" b="1" dirty="0"/>
              <a:t>Spiritual Elitism:</a:t>
            </a:r>
            <a:r>
              <a:rPr lang="en-US" sz="2800" dirty="0"/>
              <a:t> Suggested a deeper spiritual knowledge available to an elite few, above ordinary believers.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608203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248C8-75D7-32F4-D99C-D92BA1441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56F94D-1EEE-0091-0D7F-7B9DD993EDE2}"/>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056E9909-807D-5256-F6BB-5AB99FC32ED8}"/>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8540B37A-7EBE-8472-CC1A-06FDF0018B98}"/>
              </a:ext>
            </a:extLst>
          </p:cNvPr>
          <p:cNvSpPr txBox="1"/>
          <p:nvPr/>
        </p:nvSpPr>
        <p:spPr>
          <a:xfrm>
            <a:off x="1010612" y="1158126"/>
            <a:ext cx="10210544" cy="7417415"/>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2:18  </a:t>
            </a:r>
            <a:r>
              <a:rPr lang="en-US" sz="2800" b="1" baseline="30000" dirty="0"/>
              <a:t> </a:t>
            </a:r>
            <a:r>
              <a:rPr lang="en-US" sz="2800" b="1" baseline="30000" dirty="0">
                <a:solidFill>
                  <a:schemeClr val="accent6">
                    <a:lumMod val="75000"/>
                  </a:schemeClr>
                </a:solidFill>
              </a:rPr>
              <a:t> </a:t>
            </a:r>
            <a:r>
              <a:rPr lang="en-US" b="1" baseline="30000" dirty="0"/>
              <a:t> </a:t>
            </a:r>
            <a:r>
              <a:rPr lang="en-US" sz="2800" dirty="0"/>
              <a:t>Do not let anyone who delights in </a:t>
            </a:r>
            <a:r>
              <a:rPr lang="en-US" sz="2800" dirty="0">
                <a:solidFill>
                  <a:srgbClr val="FF0000"/>
                </a:solidFill>
              </a:rPr>
              <a:t>false humility </a:t>
            </a:r>
            <a:r>
              <a:rPr lang="en-US" sz="2800" dirty="0"/>
              <a:t>and the </a:t>
            </a:r>
            <a:r>
              <a:rPr lang="en-US" sz="2800" dirty="0">
                <a:solidFill>
                  <a:srgbClr val="FF0000"/>
                </a:solidFill>
              </a:rPr>
              <a:t>worship of angels </a:t>
            </a:r>
            <a:r>
              <a:rPr lang="en-US" sz="2800" dirty="0"/>
              <a:t>disqualify you. Such a person also goes into great detail about what they have seen; they are </a:t>
            </a:r>
            <a:r>
              <a:rPr lang="en-US" sz="2800" dirty="0">
                <a:solidFill>
                  <a:srgbClr val="FF0000"/>
                </a:solidFill>
              </a:rPr>
              <a:t>puffed up with idle notions </a:t>
            </a:r>
            <a:r>
              <a:rPr lang="en-US" sz="2800" dirty="0"/>
              <a:t>by their unspiritual mind</a:t>
            </a:r>
            <a:r>
              <a:rPr lang="en-US" dirty="0"/>
              <a:t>. </a:t>
            </a:r>
            <a:r>
              <a:rPr lang="en-US" sz="2800" b="1" baseline="30000" dirty="0"/>
              <a:t>19 </a:t>
            </a:r>
            <a:r>
              <a:rPr lang="en-US" sz="2800" dirty="0">
                <a:solidFill>
                  <a:srgbClr val="FF0000"/>
                </a:solidFill>
              </a:rPr>
              <a:t>They have lost connection with the head, from whom the whole body, supported and held together by its ligaments and sinews, grows as God causes it to grow. </a:t>
            </a:r>
            <a:r>
              <a:rPr lang="en-US" sz="2800" dirty="0"/>
              <a:t>NIV</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Baggage damage.  These crazy notions are causing a disconnection with Christ.  </a:t>
            </a:r>
          </a:p>
          <a:p>
            <a:pPr marL="342900" indent="-342900">
              <a:buFont typeface="Arial" panose="020B0604020202020204" pitchFamily="34" charset="0"/>
              <a:buChar char="•"/>
            </a:pPr>
            <a:r>
              <a:rPr lang="en-US" sz="2800" dirty="0"/>
              <a:t>Our social media, and news noise may be damaging.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1236757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EEB6F-EB21-1E6A-76BF-A86035327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9789F-825E-5241-E3C7-4A26B7E7EEDE}"/>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2169F0E0-8A9F-1BA6-112D-7C6A38DF82B0}"/>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C7D2F6A7-810F-D8EA-C6EF-73B583AFBB54}"/>
              </a:ext>
            </a:extLst>
          </p:cNvPr>
          <p:cNvSpPr txBox="1"/>
          <p:nvPr/>
        </p:nvSpPr>
        <p:spPr>
          <a:xfrm>
            <a:off x="1010612" y="1158126"/>
            <a:ext cx="10210544" cy="8710077"/>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2:20  </a:t>
            </a:r>
            <a:r>
              <a:rPr lang="en-US" sz="2800" b="1" baseline="30000" dirty="0"/>
              <a:t> </a:t>
            </a:r>
            <a:r>
              <a:rPr lang="en-US" sz="2800" b="1" baseline="30000" dirty="0">
                <a:solidFill>
                  <a:schemeClr val="accent6">
                    <a:lumMod val="75000"/>
                  </a:schemeClr>
                </a:solidFill>
              </a:rPr>
              <a:t> </a:t>
            </a:r>
            <a:r>
              <a:rPr lang="en-US" b="1" baseline="30000" dirty="0"/>
              <a:t> </a:t>
            </a:r>
            <a:r>
              <a:rPr lang="en-US" sz="2800" b="1" baseline="30000" dirty="0"/>
              <a:t>20 </a:t>
            </a:r>
            <a:r>
              <a:rPr lang="en-US" sz="2800" dirty="0"/>
              <a:t>Since you died with Christ to the </a:t>
            </a:r>
            <a:r>
              <a:rPr lang="en-US" sz="2800" dirty="0">
                <a:solidFill>
                  <a:srgbClr val="FF0000"/>
                </a:solidFill>
              </a:rPr>
              <a:t>elemental spiritual forces of this world</a:t>
            </a:r>
            <a:r>
              <a:rPr lang="en-US" sz="2800" dirty="0"/>
              <a:t>, why, as though you still belonged to the world, do you submit to its </a:t>
            </a:r>
            <a:r>
              <a:rPr lang="en-US" sz="2800" dirty="0">
                <a:solidFill>
                  <a:srgbClr val="FF0000"/>
                </a:solidFill>
              </a:rPr>
              <a:t>rules</a:t>
            </a:r>
            <a:r>
              <a:rPr lang="en-US" sz="2800" dirty="0"/>
              <a:t>: </a:t>
            </a:r>
            <a:r>
              <a:rPr lang="en-US" sz="2800" b="1" baseline="30000" dirty="0"/>
              <a:t>21 </a:t>
            </a:r>
            <a:r>
              <a:rPr lang="en-US" sz="2800" dirty="0"/>
              <a:t>“Do not handle! Do not taste! Do not touch!”? </a:t>
            </a:r>
            <a:r>
              <a:rPr lang="en-US" sz="2800" b="1" baseline="30000" dirty="0"/>
              <a:t>22 </a:t>
            </a:r>
            <a:r>
              <a:rPr lang="en-US" sz="2800" dirty="0"/>
              <a:t>These </a:t>
            </a:r>
            <a:r>
              <a:rPr lang="en-US" sz="2800" dirty="0">
                <a:solidFill>
                  <a:srgbClr val="FF0000"/>
                </a:solidFill>
              </a:rPr>
              <a:t>rules</a:t>
            </a:r>
            <a:r>
              <a:rPr lang="en-US" sz="2800" dirty="0"/>
              <a:t>, which have to do with things that are all destined to perish with use, are based on merely human commands and teachings.</a:t>
            </a:r>
            <a:r>
              <a:rPr lang="en-US" sz="2800" dirty="0">
                <a:solidFill>
                  <a:srgbClr val="FF0000"/>
                </a:solidFill>
              </a:rPr>
              <a:t> </a:t>
            </a:r>
            <a:r>
              <a:rPr lang="en-US" sz="2800" dirty="0"/>
              <a:t>NIV</a:t>
            </a:r>
          </a:p>
          <a:p>
            <a:pPr marL="342900" indent="-342900">
              <a:buFont typeface="Arial" panose="020B0604020202020204" pitchFamily="34" charset="0"/>
              <a:buChar char="•"/>
            </a:pPr>
            <a:endParaRPr lang="en-US" sz="2800" dirty="0"/>
          </a:p>
          <a:p>
            <a:pPr lvl="0"/>
            <a:r>
              <a:rPr lang="en-US" sz="2800" b="1" dirty="0"/>
              <a:t>Asceticism:</a:t>
            </a:r>
            <a:r>
              <a:rPr lang="en-US" sz="2800" dirty="0"/>
              <a:t> Encouraged severe self-denial and strict rules ("Do not handle, do not taste, do not touch").</a:t>
            </a:r>
          </a:p>
          <a:p>
            <a:pPr lvl="0"/>
            <a:r>
              <a:rPr lang="en-US" sz="2800" b="1" dirty="0"/>
              <a:t>Syncretism:</a:t>
            </a:r>
            <a:r>
              <a:rPr lang="en-US" sz="2800" dirty="0"/>
              <a:t> Blended Jewish practices, pagan philosophy, and mysticism into a "fuller" path to God.</a:t>
            </a:r>
          </a:p>
          <a:p>
            <a:pPr lvl="0"/>
            <a:r>
              <a:rPr lang="en-US" sz="2800" b="1" dirty="0"/>
              <a:t>Spiritual Elitism:</a:t>
            </a:r>
            <a:r>
              <a:rPr lang="en-US" sz="2800" dirty="0"/>
              <a:t> Suggested a deeper spiritual knowledge available to an elite few, above ordinary believers. </a:t>
            </a:r>
          </a:p>
          <a:p>
            <a:pPr marL="342900" indent="-342900">
              <a:buFont typeface="Arial" panose="020B0604020202020204" pitchFamily="34" charset="0"/>
              <a:buChar char="•"/>
            </a:pPr>
            <a:r>
              <a:rPr lang="en-US" sz="2800" dirty="0"/>
              <a:t>.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534115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D0686-33FA-ABD6-4345-82898F994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5F53C-7F46-5428-9C72-F30FE82BAB6A}"/>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00F6C8B5-59F0-A23D-0702-F7DA00CEF1F4}"/>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5C8AA094-89AB-074D-388D-13287AC17F91}"/>
              </a:ext>
            </a:extLst>
          </p:cNvPr>
          <p:cNvSpPr txBox="1"/>
          <p:nvPr/>
        </p:nvSpPr>
        <p:spPr>
          <a:xfrm>
            <a:off x="1010612" y="1158126"/>
            <a:ext cx="10210544" cy="5693866"/>
          </a:xfrm>
          <a:prstGeom prst="rect">
            <a:avLst/>
          </a:prstGeom>
          <a:noFill/>
        </p:spPr>
        <p:txBody>
          <a:bodyPr wrap="square" rtlCol="0">
            <a:spAutoFit/>
          </a:bodyPr>
          <a:lstStyle/>
          <a:p>
            <a:pPr marL="342900" indent="-342900">
              <a:buFont typeface="Arial" panose="020B0604020202020204" pitchFamily="34" charset="0"/>
              <a:buChar char="•"/>
            </a:pPr>
            <a:r>
              <a:rPr lang="en-US" sz="2800" dirty="0"/>
              <a:t>The Colossian heresy was a complex combination of false teachings in the early church at Colossae, combining elements of legalistic Judaism (Sabbath, dietary laws, circumcision), mysticism (angel worship, visions, asceticism), and early philosophical ideas (Gnosticism), all diminishing the supreme sufficiency and deity of Christ, Paul's response in the book of Colossians emphasized Christ's preeminence as Creator and Head of the Church, warning against these human traditions and worldly philosophies  </a:t>
            </a:r>
          </a:p>
          <a:p>
            <a:pPr marL="342900" indent="-342900">
              <a:buFont typeface="Arial" panose="020B0604020202020204" pitchFamily="34" charset="0"/>
              <a:buChar char="•"/>
            </a:pPr>
            <a:r>
              <a:rPr lang="en-US" sz="2800" dirty="0"/>
              <a:t>Paul does not deal with the issues in a direct manner as he did in other letters therefore:</a:t>
            </a:r>
          </a:p>
          <a:p>
            <a:pPr marL="342900" indent="-342900">
              <a:buFont typeface="Arial" panose="020B0604020202020204" pitchFamily="34" charset="0"/>
              <a:buChar char="•"/>
            </a:pPr>
            <a:r>
              <a:rPr lang="en-US" sz="2800" dirty="0"/>
              <a:t>Our understanding of the heresies can only </a:t>
            </a:r>
            <a:r>
              <a:rPr lang="en-US" sz="2800" dirty="0" err="1"/>
              <a:t>surmized</a:t>
            </a:r>
            <a:r>
              <a:rPr lang="en-US" sz="2800" dirty="0"/>
              <a:t> by looking at the contents on Colossians Chapter 2.</a:t>
            </a:r>
          </a:p>
        </p:txBody>
      </p:sp>
    </p:spTree>
    <p:extLst>
      <p:ext uri="{BB962C8B-B14F-4D97-AF65-F5344CB8AC3E}">
        <p14:creationId xmlns:p14="http://schemas.microsoft.com/office/powerpoint/2010/main" val="32366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691B96-D0B6-1F9A-849D-0625EE77586C}"/>
              </a:ext>
            </a:extLst>
          </p:cNvPr>
          <p:cNvSpPr>
            <a:spLocks noGrp="1"/>
          </p:cNvSpPr>
          <p:nvPr>
            <p:ph sz="half" idx="1"/>
          </p:nvPr>
        </p:nvSpPr>
        <p:spPr>
          <a:xfrm>
            <a:off x="1091045" y="446810"/>
            <a:ext cx="10640291" cy="6026726"/>
          </a:xfrm>
        </p:spPr>
        <p:txBody>
          <a:bodyPr>
            <a:normAutofit fontScale="47500" lnSpcReduction="20000"/>
          </a:bodyPr>
          <a:lstStyle/>
          <a:p>
            <a:r>
              <a:rPr lang="en-US" sz="9000" b="1" dirty="0"/>
              <a:t>Asceticism</a:t>
            </a:r>
            <a:endParaRPr lang="en-US" sz="9000" dirty="0"/>
          </a:p>
          <a:p>
            <a:r>
              <a:rPr lang="en-US" sz="9000" dirty="0"/>
              <a:t>The practice of strict self-denial as a measure of personal and especially spiritual discipline </a:t>
            </a:r>
            <a:r>
              <a:rPr lang="en-US" sz="9000" b="1" dirty="0"/>
              <a:t>: </a:t>
            </a:r>
            <a:r>
              <a:rPr lang="en-US" sz="9000" dirty="0"/>
              <a:t>the condition, practice, or mode of life of an ascetic </a:t>
            </a:r>
            <a:r>
              <a:rPr lang="en-US" sz="9000" b="1" dirty="0"/>
              <a:t>: </a:t>
            </a:r>
            <a:r>
              <a:rPr lang="en-US" sz="9000" dirty="0"/>
              <a:t>rigorous abstention from self-indulgence</a:t>
            </a:r>
          </a:p>
          <a:p>
            <a:r>
              <a:rPr lang="en-US" sz="9000" dirty="0"/>
              <a:t>Fasting</a:t>
            </a:r>
          </a:p>
          <a:p>
            <a:r>
              <a:rPr lang="en-US" sz="9000" dirty="0"/>
              <a:t>Celibacy</a:t>
            </a:r>
          </a:p>
          <a:p>
            <a:r>
              <a:rPr lang="en-US" sz="9000" dirty="0"/>
              <a:t>Isolation as a Monk</a:t>
            </a:r>
          </a:p>
          <a:p>
            <a:r>
              <a:rPr lang="en-US" sz="9000" dirty="0"/>
              <a:t>Flagellation</a:t>
            </a:r>
          </a:p>
          <a:p>
            <a:r>
              <a:rPr lang="en-US" sz="9000" dirty="0"/>
              <a:t>Body mutilation</a:t>
            </a:r>
            <a:endParaRPr lang="en-US" dirty="0"/>
          </a:p>
        </p:txBody>
      </p:sp>
    </p:spTree>
    <p:extLst>
      <p:ext uri="{BB962C8B-B14F-4D97-AF65-F5344CB8AC3E}">
        <p14:creationId xmlns:p14="http://schemas.microsoft.com/office/powerpoint/2010/main" val="2055662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0B087-5463-5818-0793-806FB4AB35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C4687-A7B6-A2DE-BAA0-420AEC74C870}"/>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DC3FD9FD-68BB-A2CC-C2A5-D23C479E30B2}"/>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3BAF9DB2-66A1-90ED-B720-93150A50E755}"/>
              </a:ext>
            </a:extLst>
          </p:cNvPr>
          <p:cNvSpPr txBox="1"/>
          <p:nvPr/>
        </p:nvSpPr>
        <p:spPr>
          <a:xfrm>
            <a:off x="1010612" y="1158126"/>
            <a:ext cx="10210544" cy="7417415"/>
          </a:xfrm>
          <a:prstGeom prst="rect">
            <a:avLst/>
          </a:prstGeom>
          <a:noFill/>
        </p:spPr>
        <p:txBody>
          <a:bodyPr wrap="square" rtlCol="0">
            <a:spAutoFit/>
          </a:bodyPr>
          <a:lstStyle/>
          <a:p>
            <a:r>
              <a:rPr lang="en-US" sz="2800" b="1" dirty="0"/>
              <a:t>COL 2:20  </a:t>
            </a:r>
            <a:r>
              <a:rPr lang="en-US" sz="2800" b="1" baseline="30000" dirty="0"/>
              <a:t> </a:t>
            </a:r>
            <a:r>
              <a:rPr lang="en-US" sz="2800" b="1" baseline="30000" dirty="0">
                <a:solidFill>
                  <a:schemeClr val="accent6">
                    <a:lumMod val="75000"/>
                  </a:schemeClr>
                </a:solidFill>
              </a:rPr>
              <a:t> </a:t>
            </a:r>
            <a:r>
              <a:rPr lang="en-US" b="1" baseline="30000" dirty="0"/>
              <a:t>  </a:t>
            </a:r>
            <a:r>
              <a:rPr lang="en-US" sz="2800" b="1" baseline="30000" dirty="0"/>
              <a:t>23 </a:t>
            </a:r>
            <a:r>
              <a:rPr lang="en-US" sz="2800" dirty="0"/>
              <a:t>Such regulations indeed have an appearance of wisdom, with their </a:t>
            </a:r>
            <a:r>
              <a:rPr lang="en-US" sz="2800" dirty="0">
                <a:solidFill>
                  <a:srgbClr val="FF0000"/>
                </a:solidFill>
              </a:rPr>
              <a:t>self-imposed worship</a:t>
            </a:r>
            <a:r>
              <a:rPr lang="en-US" sz="2800" dirty="0"/>
              <a:t>, their </a:t>
            </a:r>
            <a:r>
              <a:rPr lang="en-US" sz="2800" dirty="0">
                <a:solidFill>
                  <a:srgbClr val="FF0000"/>
                </a:solidFill>
              </a:rPr>
              <a:t>false humility </a:t>
            </a:r>
            <a:r>
              <a:rPr lang="en-US" sz="2800" dirty="0"/>
              <a:t>and their </a:t>
            </a:r>
            <a:r>
              <a:rPr lang="en-US" sz="2800" dirty="0">
                <a:solidFill>
                  <a:srgbClr val="FF0000"/>
                </a:solidFill>
              </a:rPr>
              <a:t>harsh treatment of the body, </a:t>
            </a:r>
            <a:r>
              <a:rPr lang="en-US" sz="2800" dirty="0"/>
              <a:t>but they lack any value in restraining sensual </a:t>
            </a:r>
            <a:r>
              <a:rPr lang="en-US" sz="2800" dirty="0" err="1"/>
              <a:t>indulgence.NIV</a:t>
            </a:r>
            <a:endParaRPr lang="en-US" sz="2800" dirty="0"/>
          </a:p>
          <a:p>
            <a:pPr marL="342900" indent="-342900">
              <a:buFont typeface="Arial" panose="020B0604020202020204" pitchFamily="34" charset="0"/>
              <a:buChar char="•"/>
            </a:pPr>
            <a:endParaRPr lang="en-US" sz="2800" dirty="0"/>
          </a:p>
          <a:p>
            <a:pPr lvl="0"/>
            <a:r>
              <a:rPr lang="en-US" sz="2800" b="1" dirty="0"/>
              <a:t>Asceticism:</a:t>
            </a:r>
            <a:r>
              <a:rPr lang="en-US" sz="2800" dirty="0"/>
              <a:t> Encouraged severe self-denial and strict rules ("Do not handle, do not taste, do not touch").</a:t>
            </a:r>
          </a:p>
          <a:p>
            <a:pPr lvl="0"/>
            <a:r>
              <a:rPr lang="en-US" sz="2800" dirty="0"/>
              <a:t>.</a:t>
            </a:r>
          </a:p>
          <a:p>
            <a:pPr lvl="0"/>
            <a:r>
              <a:rPr lang="en-US" sz="2800" b="1" dirty="0"/>
              <a:t>Spiritual Elitism:</a:t>
            </a:r>
            <a:r>
              <a:rPr lang="en-US" sz="2800" dirty="0"/>
              <a:t> Suggested a deeper spiritual knowledge available to an elite few, above ordinary believers. </a:t>
            </a:r>
          </a:p>
          <a:p>
            <a:pPr marL="342900" indent="-342900">
              <a:buFont typeface="Arial" panose="020B0604020202020204" pitchFamily="34" charset="0"/>
              <a:buChar char="•"/>
            </a:pPr>
            <a:r>
              <a:rPr lang="en-US" sz="2800" dirty="0"/>
              <a:t>.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3930032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8133E-9BA9-E791-BE18-6D544B892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75FCDB-37DB-C627-3B2D-E50817F332B0}"/>
              </a:ext>
            </a:extLst>
          </p:cNvPr>
          <p:cNvSpPr>
            <a:spLocks noGrp="1"/>
          </p:cNvSpPr>
          <p:nvPr>
            <p:ph type="title"/>
          </p:nvPr>
        </p:nvSpPr>
        <p:spPr>
          <a:xfrm>
            <a:off x="2358735" y="347565"/>
            <a:ext cx="7021239" cy="891149"/>
          </a:xfrm>
        </p:spPr>
        <p:txBody>
          <a:bodyPr>
            <a:normAutofit/>
          </a:bodyPr>
          <a:lstStyle/>
          <a:p>
            <a:r>
              <a:rPr lang="en-US" dirty="0"/>
              <a:t>Jewish Heresy John 8:12 -59</a:t>
            </a:r>
          </a:p>
        </p:txBody>
      </p:sp>
      <p:sp>
        <p:nvSpPr>
          <p:cNvPr id="3" name="TextBox 2">
            <a:extLst>
              <a:ext uri="{FF2B5EF4-FFF2-40B4-BE49-F238E27FC236}">
                <a16:creationId xmlns:a16="http://schemas.microsoft.com/office/drawing/2014/main" id="{DEF120D7-647D-FE53-2933-53D783A9C2C1}"/>
              </a:ext>
            </a:extLst>
          </p:cNvPr>
          <p:cNvSpPr txBox="1"/>
          <p:nvPr/>
        </p:nvSpPr>
        <p:spPr>
          <a:xfrm>
            <a:off x="1010612" y="1158126"/>
            <a:ext cx="10210544" cy="2677656"/>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4237350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83D9B-AD62-5E24-AD5C-DE97A0335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97E2C-5C5B-7F71-672C-209500EF8BC7}"/>
              </a:ext>
            </a:extLst>
          </p:cNvPr>
          <p:cNvSpPr>
            <a:spLocks noGrp="1"/>
          </p:cNvSpPr>
          <p:nvPr>
            <p:ph type="title"/>
          </p:nvPr>
        </p:nvSpPr>
        <p:spPr>
          <a:xfrm>
            <a:off x="2358735" y="347565"/>
            <a:ext cx="7021239" cy="891149"/>
          </a:xfrm>
        </p:spPr>
        <p:txBody>
          <a:bodyPr>
            <a:normAutofit/>
          </a:bodyPr>
          <a:lstStyle/>
          <a:p>
            <a:r>
              <a:rPr lang="en-US" dirty="0"/>
              <a:t>Jewish Heresy John 8:12 -59</a:t>
            </a:r>
          </a:p>
        </p:txBody>
      </p:sp>
      <p:sp>
        <p:nvSpPr>
          <p:cNvPr id="3" name="TextBox 2">
            <a:extLst>
              <a:ext uri="{FF2B5EF4-FFF2-40B4-BE49-F238E27FC236}">
                <a16:creationId xmlns:a16="http://schemas.microsoft.com/office/drawing/2014/main" id="{B6ABBAC5-EF13-99E6-0AD5-E83BBDAA2C34}"/>
              </a:ext>
            </a:extLst>
          </p:cNvPr>
          <p:cNvSpPr txBox="1"/>
          <p:nvPr/>
        </p:nvSpPr>
        <p:spPr>
          <a:xfrm>
            <a:off x="1010612" y="1158126"/>
            <a:ext cx="10210544" cy="6063198"/>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t>John 8:12 </a:t>
            </a:r>
            <a:r>
              <a:rPr lang="en-US" sz="3200" b="1" baseline="30000" dirty="0"/>
              <a:t> </a:t>
            </a:r>
            <a:r>
              <a:rPr lang="en-US" sz="3200" dirty="0"/>
              <a:t>When Jesus spoke again to the people, he said, “</a:t>
            </a:r>
            <a:r>
              <a:rPr lang="en-US" sz="3200" dirty="0">
                <a:solidFill>
                  <a:schemeClr val="accent6">
                    <a:lumMod val="75000"/>
                  </a:schemeClr>
                </a:solidFill>
              </a:rPr>
              <a:t>I am the light of the world</a:t>
            </a:r>
            <a:r>
              <a:rPr lang="en-US" sz="3200" dirty="0"/>
              <a:t>. Whoever follows me will never walk in darkness, but will have the light of life.”</a:t>
            </a:r>
          </a:p>
          <a:p>
            <a:pPr marL="342900" indent="-342900">
              <a:buFont typeface="Arial" panose="020B0604020202020204" pitchFamily="34" charset="0"/>
              <a:buChar char="•"/>
            </a:pPr>
            <a:r>
              <a:rPr lang="en-US" sz="3200" dirty="0"/>
              <a:t>There are several question and answers that follow in this passage but moving to  8:42</a:t>
            </a:r>
            <a:endParaRPr lang="en-US" sz="44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716150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4B793-55DC-7CB4-4441-3E3BA0F3A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3F961-3FFF-B1A6-B6C7-EBBB78721F18}"/>
              </a:ext>
            </a:extLst>
          </p:cNvPr>
          <p:cNvSpPr>
            <a:spLocks noGrp="1"/>
          </p:cNvSpPr>
          <p:nvPr>
            <p:ph type="title"/>
          </p:nvPr>
        </p:nvSpPr>
        <p:spPr>
          <a:xfrm>
            <a:off x="2358735" y="347565"/>
            <a:ext cx="7021239" cy="891149"/>
          </a:xfrm>
        </p:spPr>
        <p:txBody>
          <a:bodyPr>
            <a:normAutofit/>
          </a:bodyPr>
          <a:lstStyle/>
          <a:p>
            <a:r>
              <a:rPr lang="en-US" dirty="0"/>
              <a:t>Jewish Heresy John 8:12 -59</a:t>
            </a:r>
          </a:p>
        </p:txBody>
      </p:sp>
      <p:sp>
        <p:nvSpPr>
          <p:cNvPr id="3" name="TextBox 2">
            <a:extLst>
              <a:ext uri="{FF2B5EF4-FFF2-40B4-BE49-F238E27FC236}">
                <a16:creationId xmlns:a16="http://schemas.microsoft.com/office/drawing/2014/main" id="{1F20B21F-985A-33F2-9CF1-68FBC9C72D1D}"/>
              </a:ext>
            </a:extLst>
          </p:cNvPr>
          <p:cNvSpPr txBox="1"/>
          <p:nvPr/>
        </p:nvSpPr>
        <p:spPr>
          <a:xfrm>
            <a:off x="1010612" y="1158126"/>
            <a:ext cx="10210544" cy="6617196"/>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t>John 8:42 </a:t>
            </a:r>
            <a:r>
              <a:rPr lang="en-US" sz="3200" b="1" baseline="30000" dirty="0"/>
              <a:t> </a:t>
            </a:r>
            <a:r>
              <a:rPr lang="en-US" b="1" baseline="30000" dirty="0"/>
              <a:t> </a:t>
            </a:r>
            <a:r>
              <a:rPr lang="en-US" sz="2800" b="1" baseline="30000" dirty="0"/>
              <a:t> </a:t>
            </a:r>
            <a:r>
              <a:rPr lang="en-US" sz="2800" dirty="0"/>
              <a:t>Jesus said to them, “If God were your Father, you would love me, for I have come here from God. I have not come on my own; God sent me. </a:t>
            </a:r>
            <a:r>
              <a:rPr lang="en-US" sz="2800" b="1" baseline="30000" dirty="0"/>
              <a:t>43 </a:t>
            </a:r>
            <a:r>
              <a:rPr lang="en-US" sz="2800" dirty="0"/>
              <a:t>Why is my language not clear to you? </a:t>
            </a:r>
            <a:r>
              <a:rPr lang="en-US" sz="2800" dirty="0">
                <a:solidFill>
                  <a:srgbClr val="FF0000"/>
                </a:solidFill>
              </a:rPr>
              <a:t>Because you are unable to hear what I say</a:t>
            </a:r>
            <a:r>
              <a:rPr lang="en-US" sz="2800" dirty="0"/>
              <a:t>. </a:t>
            </a:r>
            <a:r>
              <a:rPr lang="en-US" sz="2800" b="1" baseline="30000" dirty="0"/>
              <a:t>44 </a:t>
            </a:r>
            <a:r>
              <a:rPr lang="en-US" sz="2800" dirty="0">
                <a:solidFill>
                  <a:srgbClr val="FF0000"/>
                </a:solidFill>
              </a:rPr>
              <a:t>You belong to your father, the devil, and you want to carry out your father’s desires. </a:t>
            </a:r>
            <a:r>
              <a:rPr lang="en-US" sz="2800" dirty="0"/>
              <a:t>He was a murderer from the beginning, not holding to the truth, for there is no truth in him. When he lies, he speaks his native language, for he is a liar and the father of lies. </a:t>
            </a:r>
            <a:r>
              <a:rPr lang="en-US" sz="2800" b="1" baseline="30000" dirty="0"/>
              <a:t>45 </a:t>
            </a:r>
            <a:r>
              <a:rPr lang="en-US" sz="2800" dirty="0"/>
              <a:t>Yet because I tell the truth, you do not believe me!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205775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D93C4-93E4-411E-69F4-4556EE932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9501E7-A56C-359B-7401-BC107503580B}"/>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0029E3CA-19FD-CE95-EE33-5E7B3EF4656D}"/>
              </a:ext>
            </a:extLst>
          </p:cNvPr>
          <p:cNvSpPr txBox="1"/>
          <p:nvPr/>
        </p:nvSpPr>
        <p:spPr>
          <a:xfrm>
            <a:off x="1010612" y="1158126"/>
            <a:ext cx="10210544" cy="5324535"/>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t>Matt 23:1 </a:t>
            </a:r>
            <a:r>
              <a:rPr lang="en-US" sz="3200" b="1" baseline="30000" dirty="0"/>
              <a:t> </a:t>
            </a:r>
            <a:r>
              <a:rPr lang="en-US" b="1" baseline="30000" dirty="0"/>
              <a:t> </a:t>
            </a:r>
            <a:r>
              <a:rPr lang="en-US" sz="2800" b="1" baseline="30000" dirty="0"/>
              <a:t> </a:t>
            </a:r>
            <a:r>
              <a:rPr lang="en-US" dirty="0"/>
              <a:t> </a:t>
            </a:r>
            <a:r>
              <a:rPr lang="en-US" sz="2800" dirty="0"/>
              <a:t>Then Jesus said to the crowds and to his disciples: </a:t>
            </a:r>
            <a:r>
              <a:rPr lang="en-US" sz="2800" b="1" baseline="30000" dirty="0"/>
              <a:t>2 </a:t>
            </a:r>
            <a:r>
              <a:rPr lang="en-US" sz="2800" dirty="0"/>
              <a:t>“The teachers of the law and the Pharisees sit in Moses’ seat. </a:t>
            </a:r>
            <a:r>
              <a:rPr lang="en-US" sz="2800" b="1" baseline="30000" dirty="0"/>
              <a:t>3 </a:t>
            </a:r>
            <a:r>
              <a:rPr lang="en-US" sz="2800" dirty="0"/>
              <a:t>So you must be careful to do everything they tell you. But do not do what they do, for they do not practice what they preach. </a:t>
            </a:r>
            <a:r>
              <a:rPr lang="en-US" sz="2800" b="1" baseline="30000" dirty="0"/>
              <a:t>4 </a:t>
            </a:r>
            <a:r>
              <a:rPr lang="en-US" sz="2800" dirty="0"/>
              <a:t>They tie up heavy, cumbersome loads and put them on other people’s shoulders, but they themselves are not willing to lift a finger to move them.</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3868526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071AF-BA21-DE12-0E70-519052E50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4BA42-3D0F-2887-88CA-09AE3AB7BAE9}"/>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BFC52211-9040-8F73-8242-39EA2FC34E2F}"/>
              </a:ext>
            </a:extLst>
          </p:cNvPr>
          <p:cNvSpPr txBox="1"/>
          <p:nvPr/>
        </p:nvSpPr>
        <p:spPr>
          <a:xfrm>
            <a:off x="1010612" y="1158126"/>
            <a:ext cx="10210544" cy="4770537"/>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t>Matt 23:1 </a:t>
            </a:r>
            <a:r>
              <a:rPr lang="en-US" sz="3200" b="1" baseline="30000" dirty="0"/>
              <a:t> </a:t>
            </a:r>
            <a:r>
              <a:rPr lang="en-US" b="1" baseline="30000" dirty="0"/>
              <a:t> </a:t>
            </a:r>
            <a:r>
              <a:rPr lang="en-US" sz="2800" b="1" baseline="30000" dirty="0"/>
              <a:t> </a:t>
            </a:r>
            <a:r>
              <a:rPr lang="en-US" sz="1600" dirty="0"/>
              <a:t> Then Jesus said to the crowds and to his disciples: </a:t>
            </a:r>
            <a:r>
              <a:rPr lang="en-US" sz="1600" b="1" baseline="30000" dirty="0"/>
              <a:t>2 </a:t>
            </a:r>
            <a:r>
              <a:rPr lang="en-US" sz="1600" dirty="0"/>
              <a:t>“The teachers of the law and the Pharisees sit in Moses’ seat. </a:t>
            </a:r>
            <a:r>
              <a:rPr lang="en-US" sz="1600" b="1" baseline="30000" dirty="0"/>
              <a:t>3 </a:t>
            </a:r>
            <a:r>
              <a:rPr lang="en-US" sz="1600" dirty="0"/>
              <a:t>So you must be careful to do everything they tell you. But do not do what they do, for they do not practice what they preach. </a:t>
            </a:r>
            <a:r>
              <a:rPr lang="en-US" sz="1600" b="1" baseline="30000" dirty="0"/>
              <a:t>4 </a:t>
            </a:r>
            <a:r>
              <a:rPr lang="en-US" sz="1600" dirty="0"/>
              <a:t>They tie up heavy, cumbersome loads and put them on other people’s shoulders, but they themselves are not willing to lift a finger to move them.</a:t>
            </a:r>
          </a:p>
          <a:p>
            <a:pPr marL="342900" indent="-342900">
              <a:buFont typeface="Arial" panose="020B0604020202020204" pitchFamily="34" charset="0"/>
              <a:buChar char="•"/>
            </a:pPr>
            <a:endParaRPr lang="en-US" sz="2800" dirty="0"/>
          </a:p>
          <a:p>
            <a:pPr lvl="0"/>
            <a:r>
              <a:rPr lang="en-US" sz="2800" b="1" dirty="0"/>
              <a:t>Legalism</a:t>
            </a:r>
            <a:r>
              <a:rPr lang="en-US" sz="2800" dirty="0"/>
              <a:t>  Demanded adherence to Jewish laws (circumcision, food/drink rules, festivals)</a:t>
            </a:r>
          </a:p>
          <a:p>
            <a:pPr lvl="0"/>
            <a:r>
              <a:rPr lang="en-US" sz="2800" b="1" dirty="0"/>
              <a:t>Spiritual Elitism:</a:t>
            </a:r>
            <a:r>
              <a:rPr lang="en-US" sz="2800" dirty="0"/>
              <a:t> Suggested a deeper spiritual knowledge available to an elite few, above ordinary believers. </a:t>
            </a:r>
          </a:p>
        </p:txBody>
      </p:sp>
    </p:spTree>
    <p:extLst>
      <p:ext uri="{BB962C8B-B14F-4D97-AF65-F5344CB8AC3E}">
        <p14:creationId xmlns:p14="http://schemas.microsoft.com/office/powerpoint/2010/main" val="17205976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44CCB-09F7-80A8-2927-86C84B015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D3B049-2433-9405-AF01-D40280CB065F}"/>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A197104A-B1E0-E58A-E118-20C0CA55B284}"/>
              </a:ext>
            </a:extLst>
          </p:cNvPr>
          <p:cNvSpPr txBox="1"/>
          <p:nvPr/>
        </p:nvSpPr>
        <p:spPr>
          <a:xfrm>
            <a:off x="1010612" y="1158126"/>
            <a:ext cx="10210544" cy="5324535"/>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t>Matt 23:5 </a:t>
            </a:r>
            <a:r>
              <a:rPr lang="en-US" sz="3200" b="1" baseline="30000" dirty="0"/>
              <a:t> </a:t>
            </a:r>
            <a:r>
              <a:rPr lang="en-US" b="1" baseline="30000" dirty="0"/>
              <a:t> </a:t>
            </a:r>
            <a:r>
              <a:rPr lang="en-US" sz="2800" b="1" baseline="30000" dirty="0"/>
              <a:t> </a:t>
            </a:r>
            <a:r>
              <a:rPr lang="en-US" dirty="0"/>
              <a:t> </a:t>
            </a:r>
            <a:r>
              <a:rPr lang="en-US" sz="2800" b="1" baseline="30000" dirty="0"/>
              <a:t> </a:t>
            </a:r>
            <a:r>
              <a:rPr lang="en-US" sz="2800" dirty="0"/>
              <a:t>“Everything they do is done for people to see: They make their phylacteries wide and the tassels on their garments long; </a:t>
            </a:r>
            <a:r>
              <a:rPr lang="en-US" sz="2800" b="1" baseline="30000" dirty="0"/>
              <a:t>6 </a:t>
            </a:r>
            <a:r>
              <a:rPr lang="en-US" sz="2800" dirty="0"/>
              <a:t>they love the place of honor at banquets and the most important seats in the synagogues; </a:t>
            </a:r>
            <a:r>
              <a:rPr lang="en-US" sz="2800" b="1" baseline="30000" dirty="0"/>
              <a:t>7 </a:t>
            </a:r>
            <a:r>
              <a:rPr lang="en-US" sz="2800" dirty="0"/>
              <a:t>they love to be greeted with respect in the marketplaces and to be called ‘Rabbi’ by others.</a:t>
            </a:r>
          </a:p>
          <a:p>
            <a:pPr marL="342900" indent="-342900">
              <a:buFont typeface="Arial" panose="020B0604020202020204" pitchFamily="34" charset="0"/>
              <a:buChar char="•"/>
            </a:pPr>
            <a:r>
              <a:rPr lang="en-US" sz="2800" b="1" dirty="0"/>
              <a:t>Spiritual Elitism:</a:t>
            </a:r>
            <a:r>
              <a:rPr lang="en-US" sz="2800" dirty="0"/>
              <a:t> Suggested a deeper spiritual knowledge available to an elite few, above ordinary believers. </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26034280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70D01-C27B-E04F-42B3-F6B48E2671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96113-8121-187B-7323-E242AEAE25D5}"/>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9E8FE567-F220-81F4-DD2C-36C5A4BC5879}"/>
              </a:ext>
            </a:extLst>
          </p:cNvPr>
          <p:cNvSpPr txBox="1"/>
          <p:nvPr/>
        </p:nvSpPr>
        <p:spPr>
          <a:xfrm>
            <a:off x="1010612" y="1158126"/>
            <a:ext cx="10210544" cy="5324535"/>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solidFill>
                  <a:srgbClr val="FF0000"/>
                </a:solidFill>
              </a:rPr>
              <a:t>Matt 23:5 </a:t>
            </a:r>
            <a:r>
              <a:rPr lang="en-US" sz="3200" b="1" baseline="30000" dirty="0">
                <a:solidFill>
                  <a:srgbClr val="FF0000"/>
                </a:solidFill>
              </a:rPr>
              <a:t> </a:t>
            </a:r>
            <a:r>
              <a:rPr lang="en-US" b="1" baseline="30000" dirty="0">
                <a:solidFill>
                  <a:srgbClr val="FF0000"/>
                </a:solidFill>
              </a:rPr>
              <a:t> </a:t>
            </a:r>
            <a:r>
              <a:rPr lang="en-US" sz="2800" b="1" baseline="30000" dirty="0">
                <a:solidFill>
                  <a:srgbClr val="FF0000"/>
                </a:solidFill>
              </a:rPr>
              <a:t> </a:t>
            </a:r>
            <a:r>
              <a:rPr lang="en-US" dirty="0">
                <a:solidFill>
                  <a:srgbClr val="FF0000"/>
                </a:solidFill>
              </a:rPr>
              <a:t> </a:t>
            </a:r>
            <a:r>
              <a:rPr lang="en-US" sz="2800" b="1" baseline="30000" dirty="0">
                <a:solidFill>
                  <a:srgbClr val="FF0000"/>
                </a:solidFill>
              </a:rPr>
              <a:t> </a:t>
            </a:r>
            <a:r>
              <a:rPr lang="en-US" sz="2800" dirty="0">
                <a:solidFill>
                  <a:srgbClr val="FF0000"/>
                </a:solidFill>
              </a:rPr>
              <a:t>“Everything they do is done for people to see: They make their phylacteries wide and the tassels on their garments long; </a:t>
            </a:r>
            <a:r>
              <a:rPr lang="en-US" sz="2800" b="1" baseline="30000" dirty="0">
                <a:solidFill>
                  <a:srgbClr val="FF0000"/>
                </a:solidFill>
              </a:rPr>
              <a:t>6 </a:t>
            </a:r>
            <a:r>
              <a:rPr lang="en-US" sz="2800" dirty="0">
                <a:solidFill>
                  <a:srgbClr val="FF0000"/>
                </a:solidFill>
              </a:rPr>
              <a:t>they love the place of honor at banquets and the most important seats in the synagogues; </a:t>
            </a:r>
            <a:r>
              <a:rPr lang="en-US" sz="2800" b="1" baseline="30000" dirty="0">
                <a:solidFill>
                  <a:srgbClr val="FF0000"/>
                </a:solidFill>
              </a:rPr>
              <a:t>7 </a:t>
            </a:r>
            <a:r>
              <a:rPr lang="en-US" sz="2800" dirty="0">
                <a:solidFill>
                  <a:srgbClr val="FF0000"/>
                </a:solidFill>
              </a:rPr>
              <a:t>they love to be greeted with respect in the marketplaces and to be called ‘Rabbi’ by others.</a:t>
            </a:r>
          </a:p>
          <a:p>
            <a:pPr marL="342900" indent="-342900">
              <a:buFont typeface="Arial" panose="020B0604020202020204" pitchFamily="34" charset="0"/>
              <a:buChar char="•"/>
            </a:pPr>
            <a:r>
              <a:rPr lang="en-US" sz="2800" b="1" dirty="0">
                <a:solidFill>
                  <a:srgbClr val="FF0000"/>
                </a:solidFill>
              </a:rPr>
              <a:t>Spiritual Elitism:</a:t>
            </a:r>
            <a:r>
              <a:rPr lang="en-US" sz="2800" dirty="0">
                <a:solidFill>
                  <a:srgbClr val="FF0000"/>
                </a:solidFill>
              </a:rPr>
              <a:t> Suggested a deeper spiritual knowledge available to an elite few, above ordinary believers. </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5906382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B23D1-353D-806A-3282-A3BFE09420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0A6A40-A6F4-BCAC-4D02-DC27D74DCE5D}"/>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4527AC33-BECA-797F-81B9-D6DB8DF5E60C}"/>
              </a:ext>
            </a:extLst>
          </p:cNvPr>
          <p:cNvSpPr txBox="1"/>
          <p:nvPr/>
        </p:nvSpPr>
        <p:spPr>
          <a:xfrm>
            <a:off x="1010612" y="1158126"/>
            <a:ext cx="10210544" cy="2308324"/>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people?</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3200" b="1" dirty="0"/>
              <a:t>Skipping ahead it just gets worse</a:t>
            </a: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263125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FDFB9-E066-C764-1BD2-89D0DF9D8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49412E-F2B3-68BC-0FCE-874C874A488E}"/>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BFA7382F-F529-AF5C-EF10-5EF1FE56D322}"/>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C9A00D75-A13E-EABA-E321-C3301DAD2756}"/>
              </a:ext>
            </a:extLst>
          </p:cNvPr>
          <p:cNvSpPr txBox="1"/>
          <p:nvPr/>
        </p:nvSpPr>
        <p:spPr>
          <a:xfrm>
            <a:off x="1010612" y="1158126"/>
            <a:ext cx="10210544" cy="5262979"/>
          </a:xfrm>
          <a:prstGeom prst="rect">
            <a:avLst/>
          </a:prstGeom>
          <a:noFill/>
        </p:spPr>
        <p:txBody>
          <a:bodyPr wrap="square" rtlCol="0">
            <a:spAutoFit/>
          </a:bodyPr>
          <a:lstStyle/>
          <a:p>
            <a:pPr lvl="0"/>
            <a:r>
              <a:rPr lang="en-US" sz="2800" b="1" dirty="0"/>
              <a:t>Diminished Christology:</a:t>
            </a:r>
            <a:r>
              <a:rPr lang="en-US" sz="2800" dirty="0"/>
              <a:t> Downplayed Jesus' fullness and superiority, suggesting He wasn't enough for salvation.</a:t>
            </a:r>
          </a:p>
          <a:p>
            <a:pPr lvl="0"/>
            <a:r>
              <a:rPr lang="en-US" sz="2800" b="1" dirty="0"/>
              <a:t>Legalism</a:t>
            </a:r>
            <a:r>
              <a:rPr lang="en-US" sz="2800" dirty="0"/>
              <a:t>  Demanded adherence to Jewish laws (circumcision, food/drink rules, festivals)</a:t>
            </a:r>
          </a:p>
          <a:p>
            <a:pPr lvl="0"/>
            <a:r>
              <a:rPr lang="en-US" sz="2800" b="1" dirty="0"/>
              <a:t>Mysticism:</a:t>
            </a:r>
            <a:r>
              <a:rPr lang="en-US" sz="2800" dirty="0"/>
              <a:t> Promoted worship/veneration of angels as intermediaries and emphasized secret knowledge or visions.</a:t>
            </a:r>
          </a:p>
          <a:p>
            <a:pPr lvl="0"/>
            <a:r>
              <a:rPr lang="en-US" sz="2800" b="1" dirty="0"/>
              <a:t>Asceticism:</a:t>
            </a:r>
            <a:r>
              <a:rPr lang="en-US" sz="2800" dirty="0"/>
              <a:t> Encouraged severe self-denial and strict rules ("Do not handle, do not taste, do not touch").</a:t>
            </a:r>
          </a:p>
          <a:p>
            <a:pPr lvl="0"/>
            <a:r>
              <a:rPr lang="en-US" sz="2800" b="1" dirty="0"/>
              <a:t>Syncretism:</a:t>
            </a:r>
            <a:r>
              <a:rPr lang="en-US" sz="2800" dirty="0"/>
              <a:t> Blended Jewish practices, pagan philosophy, and mysticism into a "fuller" path to God.</a:t>
            </a:r>
          </a:p>
          <a:p>
            <a:pPr lvl="0"/>
            <a:r>
              <a:rPr lang="en-US" sz="2800" b="1" dirty="0"/>
              <a:t>Spiritual Elitism:</a:t>
            </a:r>
            <a:r>
              <a:rPr lang="en-US" sz="2800" dirty="0"/>
              <a:t> Suggested a deeper spiritual knowledge available to an elite few, above ordinary believers</a:t>
            </a:r>
            <a:r>
              <a:rPr lang="en-US" dirty="0"/>
              <a:t>. </a:t>
            </a:r>
          </a:p>
        </p:txBody>
      </p:sp>
    </p:spTree>
    <p:extLst>
      <p:ext uri="{BB962C8B-B14F-4D97-AF65-F5344CB8AC3E}">
        <p14:creationId xmlns:p14="http://schemas.microsoft.com/office/powerpoint/2010/main" val="31905825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C581D-D695-E681-E7E0-93DFC38F57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258775-BB5A-B786-1A20-3BEFADEFC447}"/>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567BD536-0A1E-BBA5-55CC-90A7DD49FB06}"/>
              </a:ext>
            </a:extLst>
          </p:cNvPr>
          <p:cNvSpPr txBox="1"/>
          <p:nvPr/>
        </p:nvSpPr>
        <p:spPr>
          <a:xfrm>
            <a:off x="1010612" y="1158126"/>
            <a:ext cx="10210544" cy="5755422"/>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a:t>
            </a:r>
            <a:r>
              <a:rPr lang="en-US" sz="2800" b="1" strike="sngStrike" dirty="0"/>
              <a:t>people</a:t>
            </a:r>
            <a:r>
              <a:rPr lang="en-US" sz="2800" b="1" dirty="0"/>
              <a:t> leaders?</a:t>
            </a:r>
          </a:p>
          <a:p>
            <a:pPr marL="342900" indent="-342900">
              <a:buFont typeface="Arial" panose="020B0604020202020204" pitchFamily="34" charset="0"/>
              <a:buChar char="•"/>
            </a:pPr>
            <a:endParaRPr lang="en-US" sz="2800" b="1" dirty="0"/>
          </a:p>
          <a:p>
            <a:r>
              <a:rPr lang="en-US" sz="3200" b="1" dirty="0"/>
              <a:t>Matt 23:13 </a:t>
            </a:r>
            <a:r>
              <a:rPr lang="en-US" sz="3200" b="1" baseline="30000" dirty="0"/>
              <a:t> </a:t>
            </a:r>
            <a:r>
              <a:rPr lang="en-US" b="1" baseline="30000" dirty="0"/>
              <a:t> </a:t>
            </a:r>
            <a:r>
              <a:rPr lang="en-US" sz="2800" b="1" baseline="30000" dirty="0"/>
              <a:t> </a:t>
            </a:r>
            <a:r>
              <a:rPr lang="en-US" dirty="0"/>
              <a:t> </a:t>
            </a:r>
            <a:r>
              <a:rPr lang="en-US" sz="2800" b="1" baseline="30000" dirty="0"/>
              <a:t>  </a:t>
            </a:r>
            <a:r>
              <a:rPr lang="en-US" sz="2800" dirty="0"/>
              <a:t>“Woe to you, teachers of the law and Pharisees, you hypocrites! You shut the door of the kingdom of heaven in people’s faces. You yourselves do not enter, nor will you let those enter who are trying to. </a:t>
            </a:r>
            <a:r>
              <a:rPr lang="en-US" sz="2800" b="1" baseline="30000" dirty="0"/>
              <a:t>15 </a:t>
            </a:r>
            <a:r>
              <a:rPr lang="en-US" sz="2800" dirty="0"/>
              <a:t>“Woe to you, teachers of the law and Pharisees, you hypocrites! You travel over land and sea to win a single convert, and when you have succeeded, you make them </a:t>
            </a:r>
            <a:r>
              <a:rPr lang="en-US" sz="2800" dirty="0">
                <a:solidFill>
                  <a:srgbClr val="FF0000"/>
                </a:solidFill>
              </a:rPr>
              <a:t>twice as much a child of hell </a:t>
            </a:r>
            <a:r>
              <a:rPr lang="en-US" sz="2800" dirty="0"/>
              <a:t>as you are.</a:t>
            </a:r>
          </a:p>
          <a:p>
            <a:pPr marL="342900" indent="-342900">
              <a:buFont typeface="Arial" panose="020B0604020202020204" pitchFamily="34" charset="0"/>
              <a:buChar char="•"/>
            </a:pPr>
            <a:r>
              <a:rPr lang="en-US" sz="2800" b="1" dirty="0"/>
              <a:t>Spiritual Elitism:</a:t>
            </a:r>
            <a:r>
              <a:rPr lang="en-US" sz="2800" dirty="0"/>
              <a:t> Suggested a deeper spiritual knowledge available to an elite few, above ordinary believers. </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37559872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46B5E-4846-5315-D580-D472314303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50A27-E463-9C90-7CBE-28F1FBB72F6D}"/>
              </a:ext>
            </a:extLst>
          </p:cNvPr>
          <p:cNvSpPr>
            <a:spLocks noGrp="1"/>
          </p:cNvSpPr>
          <p:nvPr>
            <p:ph type="title"/>
          </p:nvPr>
        </p:nvSpPr>
        <p:spPr>
          <a:xfrm>
            <a:off x="2358735" y="347565"/>
            <a:ext cx="7021239" cy="891149"/>
          </a:xfrm>
        </p:spPr>
        <p:txBody>
          <a:bodyPr>
            <a:normAutofit/>
          </a:bodyPr>
          <a:lstStyle/>
          <a:p>
            <a:r>
              <a:rPr lang="en-US" dirty="0"/>
              <a:t>Jewish Heresy Matthew 23</a:t>
            </a:r>
          </a:p>
        </p:txBody>
      </p:sp>
      <p:sp>
        <p:nvSpPr>
          <p:cNvPr id="3" name="TextBox 2">
            <a:extLst>
              <a:ext uri="{FF2B5EF4-FFF2-40B4-BE49-F238E27FC236}">
                <a16:creationId xmlns:a16="http://schemas.microsoft.com/office/drawing/2014/main" id="{98FB9651-FBAD-3052-B5D6-8272BD4BA19F}"/>
              </a:ext>
            </a:extLst>
          </p:cNvPr>
          <p:cNvSpPr txBox="1"/>
          <p:nvPr/>
        </p:nvSpPr>
        <p:spPr>
          <a:xfrm>
            <a:off x="1010612" y="1158126"/>
            <a:ext cx="10210544" cy="4401205"/>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r>
              <a:rPr lang="en-US" sz="2800" b="1" dirty="0"/>
              <a:t>What happened to the Jewish </a:t>
            </a:r>
            <a:r>
              <a:rPr lang="en-US" sz="2800" b="1" strike="sngStrike" dirty="0"/>
              <a:t>people</a:t>
            </a:r>
            <a:r>
              <a:rPr lang="en-US" sz="2800" b="1" dirty="0"/>
              <a:t> leaders?</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2800" dirty="0"/>
              <a:t>Observations</a:t>
            </a:r>
          </a:p>
          <a:p>
            <a:pPr marL="342900" indent="-342900">
              <a:buFont typeface="Arial" panose="020B0604020202020204" pitchFamily="34" charset="0"/>
              <a:buChar char="•"/>
            </a:pPr>
            <a:r>
              <a:rPr lang="en-US" sz="2800" dirty="0"/>
              <a:t>teachers of the law and Pharisees take the brunt of the discourse</a:t>
            </a:r>
          </a:p>
          <a:p>
            <a:pPr marL="342900" indent="-342900">
              <a:buFont typeface="Arial" panose="020B0604020202020204" pitchFamily="34" charset="0"/>
              <a:buChar char="•"/>
            </a:pPr>
            <a:r>
              <a:rPr lang="en-US" sz="2800" dirty="0"/>
              <a:t>Rituals and appearance have become baggage keeping them away from a relationship with God. </a:t>
            </a:r>
          </a:p>
          <a:p>
            <a:pPr marL="342900" indent="-342900">
              <a:buFont typeface="Arial" panose="020B0604020202020204" pitchFamily="34" charset="0"/>
              <a:buChar char="•"/>
            </a:pPr>
            <a:r>
              <a:rPr lang="en-US" sz="2800" dirty="0"/>
              <a:t>Teaching one thing and doing another is a serious issue.</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2229846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1B050-E240-2C69-5D4E-7EBE0D308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151BC-BB15-4E05-610F-E729877F43BD}"/>
              </a:ext>
            </a:extLst>
          </p:cNvPr>
          <p:cNvSpPr>
            <a:spLocks noGrp="1"/>
          </p:cNvSpPr>
          <p:nvPr>
            <p:ph type="title"/>
          </p:nvPr>
        </p:nvSpPr>
        <p:spPr>
          <a:xfrm>
            <a:off x="2358735" y="347565"/>
            <a:ext cx="7021239" cy="891149"/>
          </a:xfrm>
        </p:spPr>
        <p:txBody>
          <a:bodyPr>
            <a:normAutofit/>
          </a:bodyPr>
          <a:lstStyle/>
          <a:p>
            <a:r>
              <a:rPr lang="en-US" dirty="0"/>
              <a:t>Christian Heresy</a:t>
            </a:r>
          </a:p>
        </p:txBody>
      </p:sp>
      <p:sp>
        <p:nvSpPr>
          <p:cNvPr id="3" name="TextBox 2">
            <a:extLst>
              <a:ext uri="{FF2B5EF4-FFF2-40B4-BE49-F238E27FC236}">
                <a16:creationId xmlns:a16="http://schemas.microsoft.com/office/drawing/2014/main" id="{6F4A71E2-145F-CC1F-2FFD-6E506F77F149}"/>
              </a:ext>
            </a:extLst>
          </p:cNvPr>
          <p:cNvSpPr txBox="1"/>
          <p:nvPr/>
        </p:nvSpPr>
        <p:spPr>
          <a:xfrm>
            <a:off x="1010612" y="1158126"/>
            <a:ext cx="10210544" cy="1384995"/>
          </a:xfrm>
          <a:prstGeom prst="rect">
            <a:avLst/>
          </a:prstGeom>
          <a:noFill/>
        </p:spPr>
        <p:txBody>
          <a:bodyPr wrap="square" rtlCol="0">
            <a:spAutoFit/>
          </a:bodyPr>
          <a:lstStyle/>
          <a:p>
            <a:endParaRPr lang="en-US" sz="2800" b="1" dirty="0"/>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530412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DB473-10D7-D212-4B4C-EC7F3FB94175}"/>
              </a:ext>
            </a:extLst>
          </p:cNvPr>
          <p:cNvSpPr>
            <a:spLocks noGrp="1"/>
          </p:cNvSpPr>
          <p:nvPr>
            <p:ph type="title"/>
          </p:nvPr>
        </p:nvSpPr>
        <p:spPr/>
        <p:txBody>
          <a:bodyPr/>
          <a:lstStyle/>
          <a:p>
            <a:r>
              <a:rPr lang="en-US" b="1" dirty="0"/>
              <a:t>Marcion of Sinope 85-160 A.D </a:t>
            </a:r>
            <a:endParaRPr lang="en-US" dirty="0"/>
          </a:p>
        </p:txBody>
      </p:sp>
      <p:sp>
        <p:nvSpPr>
          <p:cNvPr id="3" name="Content Placeholder 2">
            <a:extLst>
              <a:ext uri="{FF2B5EF4-FFF2-40B4-BE49-F238E27FC236}">
                <a16:creationId xmlns:a16="http://schemas.microsoft.com/office/drawing/2014/main" id="{F1F9971E-D331-318B-F2A2-E7720F311C33}"/>
              </a:ext>
            </a:extLst>
          </p:cNvPr>
          <p:cNvSpPr>
            <a:spLocks noGrp="1"/>
          </p:cNvSpPr>
          <p:nvPr>
            <p:ph sz="half" idx="1"/>
          </p:nvPr>
        </p:nvSpPr>
        <p:spPr>
          <a:xfrm>
            <a:off x="838199" y="1825625"/>
            <a:ext cx="10602191" cy="4351338"/>
          </a:xfrm>
        </p:spPr>
        <p:txBody>
          <a:bodyPr>
            <a:normAutofit/>
          </a:bodyPr>
          <a:lstStyle/>
          <a:p>
            <a:r>
              <a:rPr lang="en-US" dirty="0"/>
              <a:t>Marcion was a theologian in early Christianity. Marcion preached that God had sent Jesus Christ, who was distinct from the "vengeful" God (Demiurge) who had created the world. He considered himself a follower of Paul the Apostle, whom he believed to have been the only true apostle of Jesus Christ; his doctrine is called Marcionism. Marcion published the earliest record of a canon of New Testament books.</a:t>
            </a:r>
            <a:endParaRPr lang="en-US" baseline="30000" dirty="0"/>
          </a:p>
          <a:p>
            <a:r>
              <a:rPr lang="en-US" dirty="0"/>
              <a:t>The practice of Marcionism would last hundreds of years.</a:t>
            </a:r>
          </a:p>
          <a:p>
            <a:r>
              <a:rPr lang="en-US" dirty="0"/>
              <a:t>Some identify Marcion as the first Christian heretic. He was excommunicated in 144. </a:t>
            </a:r>
          </a:p>
        </p:txBody>
      </p:sp>
    </p:spTree>
    <p:extLst>
      <p:ext uri="{BB962C8B-B14F-4D97-AF65-F5344CB8AC3E}">
        <p14:creationId xmlns:p14="http://schemas.microsoft.com/office/powerpoint/2010/main" val="37967789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42D11-0166-E061-9747-B40CD271632D}"/>
              </a:ext>
            </a:extLst>
          </p:cNvPr>
          <p:cNvSpPr>
            <a:spLocks noGrp="1"/>
          </p:cNvSpPr>
          <p:nvPr>
            <p:ph type="title"/>
          </p:nvPr>
        </p:nvSpPr>
        <p:spPr>
          <a:xfrm>
            <a:off x="457200" y="365125"/>
            <a:ext cx="11315700" cy="1325563"/>
          </a:xfrm>
        </p:spPr>
        <p:txBody>
          <a:bodyPr/>
          <a:lstStyle/>
          <a:p>
            <a:r>
              <a:rPr lang="en-US" dirty="0"/>
              <a:t>Justin Martyr, Irenaeus, and Tertullian on Marcion</a:t>
            </a:r>
          </a:p>
        </p:txBody>
      </p:sp>
      <p:sp>
        <p:nvSpPr>
          <p:cNvPr id="3" name="Content Placeholder 2">
            <a:extLst>
              <a:ext uri="{FF2B5EF4-FFF2-40B4-BE49-F238E27FC236}">
                <a16:creationId xmlns:a16="http://schemas.microsoft.com/office/drawing/2014/main" id="{06F65A45-FFE7-3342-D112-1A0ABE73DC16}"/>
              </a:ext>
            </a:extLst>
          </p:cNvPr>
          <p:cNvSpPr>
            <a:spLocks noGrp="1"/>
          </p:cNvSpPr>
          <p:nvPr>
            <p:ph sz="half" idx="1"/>
          </p:nvPr>
        </p:nvSpPr>
        <p:spPr>
          <a:xfrm>
            <a:off x="838200" y="1825625"/>
            <a:ext cx="9833264" cy="4351338"/>
          </a:xfrm>
        </p:spPr>
        <p:txBody>
          <a:bodyPr>
            <a:normAutofit fontScale="92500" lnSpcReduction="10000"/>
          </a:bodyPr>
          <a:lstStyle/>
          <a:p>
            <a:r>
              <a:rPr lang="en-US" b="1" dirty="0"/>
              <a:t>Key Themes Across All Three Writers</a:t>
            </a:r>
            <a:endParaRPr lang="en-US" dirty="0"/>
          </a:p>
          <a:p>
            <a:pPr lvl="0"/>
            <a:r>
              <a:rPr lang="en-US" b="1" dirty="0"/>
              <a:t>Refutation of Dualism:</a:t>
            </a:r>
            <a:r>
              <a:rPr lang="en-US" dirty="0"/>
              <a:t> All three writers reject Marcion’s teaching of two gods and defend the unity of God.</a:t>
            </a:r>
          </a:p>
          <a:p>
            <a:pPr lvl="0"/>
            <a:r>
              <a:rPr lang="en-US" dirty="0"/>
              <a:t>(God of the old testament differs from God of the New Testament)</a:t>
            </a:r>
          </a:p>
          <a:p>
            <a:pPr lvl="0"/>
            <a:r>
              <a:rPr lang="en-US" b="1" dirty="0"/>
              <a:t>Defense of the Old Testament:</a:t>
            </a:r>
            <a:r>
              <a:rPr lang="en-US" dirty="0"/>
              <a:t> They argue for the validity and continuity of the Old Testament as Christian scripture.</a:t>
            </a:r>
          </a:p>
          <a:p>
            <a:pPr lvl="0"/>
            <a:r>
              <a:rPr lang="en-US" b="1" dirty="0"/>
              <a:t>Canon Formation:</a:t>
            </a:r>
            <a:r>
              <a:rPr lang="en-US" dirty="0"/>
              <a:t> Marcion’s edited canon prompted responses that helped shape the Christian biblical canon.</a:t>
            </a:r>
          </a:p>
          <a:p>
            <a:r>
              <a:rPr lang="en-US" b="1" dirty="0"/>
              <a:t>Polemic Tone:</a:t>
            </a:r>
            <a:r>
              <a:rPr lang="en-US" dirty="0"/>
              <a:t> Each writer presents Marcion as a serious threat to orthodox Christianity, often using strong language and detailed argumentation</a:t>
            </a:r>
          </a:p>
        </p:txBody>
      </p:sp>
    </p:spTree>
    <p:extLst>
      <p:ext uri="{BB962C8B-B14F-4D97-AF65-F5344CB8AC3E}">
        <p14:creationId xmlns:p14="http://schemas.microsoft.com/office/powerpoint/2010/main" val="3624977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0FBB3-41DB-8491-FFA9-EEEFD8280906}"/>
              </a:ext>
            </a:extLst>
          </p:cNvPr>
          <p:cNvSpPr>
            <a:spLocks noGrp="1"/>
          </p:cNvSpPr>
          <p:nvPr>
            <p:ph type="title"/>
          </p:nvPr>
        </p:nvSpPr>
        <p:spPr>
          <a:xfrm>
            <a:off x="838200" y="365126"/>
            <a:ext cx="10515600" cy="654306"/>
          </a:xfrm>
        </p:spPr>
        <p:txBody>
          <a:bodyPr>
            <a:normAutofit fontScale="90000"/>
          </a:bodyPr>
          <a:lstStyle/>
          <a:p>
            <a:r>
              <a:rPr lang="en-US" dirty="0"/>
              <a:t>Plato 428–423 BC, died 348/347 BC) </a:t>
            </a:r>
          </a:p>
        </p:txBody>
      </p:sp>
      <p:sp>
        <p:nvSpPr>
          <p:cNvPr id="5" name="Rectangle 1">
            <a:extLst>
              <a:ext uri="{FF2B5EF4-FFF2-40B4-BE49-F238E27FC236}">
                <a16:creationId xmlns:a16="http://schemas.microsoft.com/office/drawing/2014/main" id="{FA123B13-0183-FDFF-304A-73B591C9C658}"/>
              </a:ext>
            </a:extLst>
          </p:cNvPr>
          <p:cNvSpPr>
            <a:spLocks noGrp="1" noChangeArrowheads="1"/>
          </p:cNvSpPr>
          <p:nvPr>
            <p:ph sz="half" idx="1"/>
          </p:nvPr>
        </p:nvSpPr>
        <p:spPr bwMode="auto">
          <a:xfrm>
            <a:off x="1014844" y="1019431"/>
            <a:ext cx="10113820"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Plato’s Spiritual World: The Realm of Forms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1. Two Realms: Physical and Spiritual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Plato believed reality is divided into two distinct realms: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The Physical World:</a:t>
            </a: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The world we perceive with our senses—changing, imperfect, and temporary.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The World of Forms (Spiritual World):</a:t>
            </a: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A higher, non-physical realm containing perfect, eternal, and unchanging "Forms" or "Ideas." These Forms are the true reality; everything in the physical world is merely an imperfect copy or shadow of these perfect Forms. For example, all beautiful things participate in the Form of Beauty, but only the Form itself is truly, perfectly beautiful. </a:t>
            </a:r>
          </a:p>
        </p:txBody>
      </p:sp>
    </p:spTree>
    <p:extLst>
      <p:ext uri="{BB962C8B-B14F-4D97-AF65-F5344CB8AC3E}">
        <p14:creationId xmlns:p14="http://schemas.microsoft.com/office/powerpoint/2010/main" val="5710257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A03DC-B3C0-D6C6-CD2B-A8E40F200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4679A8-4F39-3BFC-39CF-BD81852E7F7F}"/>
              </a:ext>
            </a:extLst>
          </p:cNvPr>
          <p:cNvSpPr>
            <a:spLocks noGrp="1"/>
          </p:cNvSpPr>
          <p:nvPr>
            <p:ph type="title"/>
          </p:nvPr>
        </p:nvSpPr>
        <p:spPr/>
        <p:txBody>
          <a:bodyPr/>
          <a:lstStyle/>
          <a:p>
            <a:r>
              <a:rPr lang="en-US" dirty="0"/>
              <a:t>Plato</a:t>
            </a:r>
          </a:p>
        </p:txBody>
      </p:sp>
      <p:sp>
        <p:nvSpPr>
          <p:cNvPr id="5" name="Rectangle 1">
            <a:extLst>
              <a:ext uri="{FF2B5EF4-FFF2-40B4-BE49-F238E27FC236}">
                <a16:creationId xmlns:a16="http://schemas.microsoft.com/office/drawing/2014/main" id="{6033B45B-9427-F794-897C-46963A24C504}"/>
              </a:ext>
            </a:extLst>
          </p:cNvPr>
          <p:cNvSpPr>
            <a:spLocks noGrp="1" noChangeArrowheads="1"/>
          </p:cNvSpPr>
          <p:nvPr>
            <p:ph sz="half" idx="1"/>
          </p:nvPr>
        </p:nvSpPr>
        <p:spPr bwMode="auto">
          <a:xfrm>
            <a:off x="1014844" y="1665759"/>
            <a:ext cx="9292938"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Plato’s Spiritual World: The Realm of Forms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2. The Soul and Its Journey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Plato taught that the soul is immortal and originates in the world of Forms. Before birth, the soul contemplates these perfect Forms. When it enters a body, it forgets this knowledge, but through philosophical reasoning and recollection, it can remember and reconnect with the Forms. The soul’s ultimate goal is to return to the world of Forms, escaping the limitations of the body.</a:t>
            </a:r>
            <a:endPar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2275058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A429C-862E-2489-BC6C-67999C2D1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1E369D-F93A-075D-A909-926DB96E2FC4}"/>
              </a:ext>
            </a:extLst>
          </p:cNvPr>
          <p:cNvSpPr>
            <a:spLocks noGrp="1"/>
          </p:cNvSpPr>
          <p:nvPr>
            <p:ph type="title"/>
          </p:nvPr>
        </p:nvSpPr>
        <p:spPr/>
        <p:txBody>
          <a:bodyPr/>
          <a:lstStyle/>
          <a:p>
            <a:r>
              <a:rPr lang="en-US" dirty="0"/>
              <a:t>Plato</a:t>
            </a:r>
          </a:p>
        </p:txBody>
      </p:sp>
      <p:sp>
        <p:nvSpPr>
          <p:cNvPr id="5" name="Rectangle 1">
            <a:extLst>
              <a:ext uri="{FF2B5EF4-FFF2-40B4-BE49-F238E27FC236}">
                <a16:creationId xmlns:a16="http://schemas.microsoft.com/office/drawing/2014/main" id="{FC10071F-2495-14FD-FC84-BA784CB58F34}"/>
              </a:ext>
            </a:extLst>
          </p:cNvPr>
          <p:cNvSpPr>
            <a:spLocks noGrp="1" noChangeArrowheads="1"/>
          </p:cNvSpPr>
          <p:nvPr>
            <p:ph sz="half" idx="1"/>
          </p:nvPr>
        </p:nvSpPr>
        <p:spPr bwMode="auto">
          <a:xfrm>
            <a:off x="1014844" y="2219752"/>
            <a:ext cx="9781311"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3. The Allegory of the Cave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In his famous allegory, Plato describes people as prisoners in a cave, mistaking shadows on the wall for reality. The journey out of the cave symbolizes the soul’s ascent from ignorance (the physical world) to knowledge of the true reality (the world of Forms). The highest Form is the Form of the Good, which illuminates and gives meaning to all other Forms.</a:t>
            </a:r>
            <a:endPar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6747790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2A611-FC18-0DDE-FABF-C1BBDB7B27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502A17-6CB8-6F77-3BB1-AA03A5BAC678}"/>
              </a:ext>
            </a:extLst>
          </p:cNvPr>
          <p:cNvSpPr>
            <a:spLocks noGrp="1"/>
          </p:cNvSpPr>
          <p:nvPr>
            <p:ph type="title"/>
          </p:nvPr>
        </p:nvSpPr>
        <p:spPr/>
        <p:txBody>
          <a:bodyPr/>
          <a:lstStyle/>
          <a:p>
            <a:r>
              <a:rPr lang="en-US" dirty="0"/>
              <a:t>Plato</a:t>
            </a:r>
          </a:p>
        </p:txBody>
      </p:sp>
      <p:sp>
        <p:nvSpPr>
          <p:cNvPr id="5" name="Rectangle 1">
            <a:extLst>
              <a:ext uri="{FF2B5EF4-FFF2-40B4-BE49-F238E27FC236}">
                <a16:creationId xmlns:a16="http://schemas.microsoft.com/office/drawing/2014/main" id="{914CA63E-E43B-D7C0-6DAE-594481FCBD82}"/>
              </a:ext>
            </a:extLst>
          </p:cNvPr>
          <p:cNvSpPr>
            <a:spLocks noGrp="1" noChangeArrowheads="1"/>
          </p:cNvSpPr>
          <p:nvPr>
            <p:ph sz="half" idx="1"/>
          </p:nvPr>
        </p:nvSpPr>
        <p:spPr bwMode="auto">
          <a:xfrm>
            <a:off x="1014844" y="1665754"/>
            <a:ext cx="10051474"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4. Tripartite Soul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Plato divides the soul into three parts: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Reason:</a:t>
            </a: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Seeks truth and wisdom, aiming for the Forms.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Spirit:</a:t>
            </a: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Associated with emotions and moral courage.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Appetite:</a:t>
            </a: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Desires physical pleasures. A just soul is one in which reason rules, guiding spirit and appetite toward the good.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the soul, immortality, and the existence of a higher, non-material reality. His ideas influenced later religious, philosophical, and mystical traditions.</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363006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B4CC0-BB34-A325-68F2-CE19C2E6A3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9BC774-7B91-5263-7D7E-D409AFFE24F5}"/>
              </a:ext>
            </a:extLst>
          </p:cNvPr>
          <p:cNvSpPr>
            <a:spLocks noGrp="1"/>
          </p:cNvSpPr>
          <p:nvPr>
            <p:ph type="title"/>
          </p:nvPr>
        </p:nvSpPr>
        <p:spPr/>
        <p:txBody>
          <a:bodyPr/>
          <a:lstStyle/>
          <a:p>
            <a:r>
              <a:rPr lang="en-US" dirty="0"/>
              <a:t>Plato</a:t>
            </a:r>
          </a:p>
        </p:txBody>
      </p:sp>
      <p:sp>
        <p:nvSpPr>
          <p:cNvPr id="5" name="Rectangle 1">
            <a:extLst>
              <a:ext uri="{FF2B5EF4-FFF2-40B4-BE49-F238E27FC236}">
                <a16:creationId xmlns:a16="http://schemas.microsoft.com/office/drawing/2014/main" id="{0160E1F1-B3E1-D178-D1A8-763581A66DD7}"/>
              </a:ext>
            </a:extLst>
          </p:cNvPr>
          <p:cNvSpPr>
            <a:spLocks noGrp="1" noChangeArrowheads="1"/>
          </p:cNvSpPr>
          <p:nvPr>
            <p:ph sz="half" idx="1"/>
          </p:nvPr>
        </p:nvSpPr>
        <p:spPr bwMode="auto">
          <a:xfrm>
            <a:off x="1014844" y="1665753"/>
            <a:ext cx="9978738"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5. The World Soul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In some works, Plato describes the cosmos itself as having a "World Soul," a spiritual principle that orders and animates the universe, mediating between the world of Forms and the physical world.</a:t>
            </a:r>
            <a:endPar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Why It Matters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Plato’s vision of a spiritual world shaped Western thought about the soul, immortality, and the existence of a higher, non-material reality. His ideas influenced later religious, philosophical, and mystical traditions.</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6278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AF99E-2FCC-3D6F-C952-8B9987FC51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31E35F-1F0E-950A-2F26-2104247EF441}"/>
              </a:ext>
            </a:extLst>
          </p:cNvPr>
          <p:cNvSpPr>
            <a:spLocks noGrp="1"/>
          </p:cNvSpPr>
          <p:nvPr>
            <p:ph type="title"/>
          </p:nvPr>
        </p:nvSpPr>
        <p:spPr>
          <a:xfrm>
            <a:off x="2358735" y="347565"/>
            <a:ext cx="8604233" cy="891149"/>
          </a:xfrm>
        </p:spPr>
        <p:txBody>
          <a:bodyPr>
            <a:normAutofit fontScale="90000"/>
          </a:bodyPr>
          <a:lstStyle/>
          <a:p>
            <a:r>
              <a:rPr lang="en-US" dirty="0"/>
              <a:t>Colossian Heresy: warning about fine- sounding arguments</a:t>
            </a:r>
          </a:p>
        </p:txBody>
      </p:sp>
      <p:pic>
        <p:nvPicPr>
          <p:cNvPr id="6" name="Picture 5">
            <a:extLst>
              <a:ext uri="{FF2B5EF4-FFF2-40B4-BE49-F238E27FC236}">
                <a16:creationId xmlns:a16="http://schemas.microsoft.com/office/drawing/2014/main" id="{572D5D3E-3782-6717-0A51-AAE86AB7A1C2}"/>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BCD11081-827B-773F-3534-217F25D5C232}"/>
              </a:ext>
            </a:extLst>
          </p:cNvPr>
          <p:cNvSpPr txBox="1"/>
          <p:nvPr/>
        </p:nvSpPr>
        <p:spPr>
          <a:xfrm>
            <a:off x="1118767" y="1571081"/>
            <a:ext cx="10210544" cy="4832092"/>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2:1 </a:t>
            </a:r>
            <a:r>
              <a:rPr lang="en-US" sz="2800" dirty="0"/>
              <a:t>I want you to know how hard I am contending for you and for those at </a:t>
            </a:r>
            <a:r>
              <a:rPr lang="en-US" sz="2800" b="1" u="sng" dirty="0"/>
              <a:t>Laodicea</a:t>
            </a:r>
            <a:r>
              <a:rPr lang="en-US" sz="2800" dirty="0"/>
              <a:t>, and for all who have not met me personally. </a:t>
            </a:r>
            <a:r>
              <a:rPr lang="en-US" sz="2800" b="1" baseline="30000" dirty="0"/>
              <a:t>2 </a:t>
            </a:r>
            <a:r>
              <a:rPr lang="en-US" sz="2800" dirty="0"/>
              <a:t>My goal is that they may be encouraged in heart and united in love, so that they may </a:t>
            </a:r>
            <a:r>
              <a:rPr lang="en-US" sz="2800" dirty="0">
                <a:solidFill>
                  <a:schemeClr val="accent5">
                    <a:lumMod val="75000"/>
                  </a:schemeClr>
                </a:solidFill>
              </a:rPr>
              <a:t>have the full riches of complete understanding</a:t>
            </a:r>
            <a:r>
              <a:rPr lang="en-US" sz="2800" dirty="0"/>
              <a:t>, in order that </a:t>
            </a:r>
            <a:r>
              <a:rPr lang="en-US" sz="2800" dirty="0">
                <a:solidFill>
                  <a:schemeClr val="accent6">
                    <a:lumMod val="75000"/>
                  </a:schemeClr>
                </a:solidFill>
              </a:rPr>
              <a:t>they may know</a:t>
            </a:r>
            <a:r>
              <a:rPr lang="en-US" sz="2800" dirty="0"/>
              <a:t> the mystery of God, namely, Christ, </a:t>
            </a:r>
            <a:r>
              <a:rPr lang="en-US" sz="2800" b="1" baseline="30000" dirty="0"/>
              <a:t>3 </a:t>
            </a:r>
            <a:r>
              <a:rPr lang="en-US" sz="2800" dirty="0"/>
              <a:t>in whom are hidden all the </a:t>
            </a:r>
            <a:r>
              <a:rPr lang="en-US" sz="2800" dirty="0">
                <a:solidFill>
                  <a:schemeClr val="accent6">
                    <a:lumMod val="75000"/>
                  </a:schemeClr>
                </a:solidFill>
              </a:rPr>
              <a:t>treasures of wisdom and knowledge</a:t>
            </a:r>
            <a:r>
              <a:rPr lang="en-US" sz="2800" dirty="0"/>
              <a:t>. </a:t>
            </a:r>
            <a:r>
              <a:rPr lang="en-US" sz="2800" b="1" baseline="30000" dirty="0"/>
              <a:t>4 </a:t>
            </a:r>
            <a:r>
              <a:rPr lang="en-US" sz="2800" dirty="0">
                <a:solidFill>
                  <a:srgbClr val="FF0000"/>
                </a:solidFill>
              </a:rPr>
              <a:t>I tell you this so that no one may deceive you by fine-sounding arguments</a:t>
            </a:r>
            <a:r>
              <a:rPr lang="en-US" sz="2800" dirty="0"/>
              <a:t>. </a:t>
            </a:r>
            <a:r>
              <a:rPr lang="en-US" sz="2800" b="1" baseline="30000" dirty="0"/>
              <a:t>5 </a:t>
            </a:r>
            <a:r>
              <a:rPr lang="en-US" sz="2800" dirty="0"/>
              <a:t>For though I am absent from you in body, I am present with you in spirit and delight to see how disciplined you are and how firm your faith in Christ is.  NIV</a:t>
            </a:r>
          </a:p>
        </p:txBody>
      </p:sp>
    </p:spTree>
    <p:extLst>
      <p:ext uri="{BB962C8B-B14F-4D97-AF65-F5344CB8AC3E}">
        <p14:creationId xmlns:p14="http://schemas.microsoft.com/office/powerpoint/2010/main" val="966065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5E7CF-CB68-99F7-86EA-A2EAA990FBDE}"/>
              </a:ext>
            </a:extLst>
          </p:cNvPr>
          <p:cNvSpPr>
            <a:spLocks noGrp="1"/>
          </p:cNvSpPr>
          <p:nvPr>
            <p:ph type="title"/>
          </p:nvPr>
        </p:nvSpPr>
        <p:spPr/>
        <p:txBody>
          <a:bodyPr/>
          <a:lstStyle/>
          <a:p>
            <a:r>
              <a:rPr lang="en-US" b="1" dirty="0"/>
              <a:t>Demiurge – a subordinate god</a:t>
            </a:r>
            <a:endParaRPr lang="en-US" dirty="0"/>
          </a:p>
        </p:txBody>
      </p:sp>
      <p:sp>
        <p:nvSpPr>
          <p:cNvPr id="3" name="Content Placeholder 2">
            <a:extLst>
              <a:ext uri="{FF2B5EF4-FFF2-40B4-BE49-F238E27FC236}">
                <a16:creationId xmlns:a16="http://schemas.microsoft.com/office/drawing/2014/main" id="{8BF8AD69-ECFD-402C-EDC9-4D9235571F91}"/>
              </a:ext>
            </a:extLst>
          </p:cNvPr>
          <p:cNvSpPr>
            <a:spLocks noGrp="1"/>
          </p:cNvSpPr>
          <p:nvPr>
            <p:ph sz="half" idx="1"/>
          </p:nvPr>
        </p:nvSpPr>
        <p:spPr>
          <a:xfrm>
            <a:off x="838199" y="1825625"/>
            <a:ext cx="10217727" cy="4351338"/>
          </a:xfrm>
        </p:spPr>
        <p:txBody>
          <a:bodyPr>
            <a:normAutofit/>
          </a:bodyPr>
          <a:lstStyle/>
          <a:p>
            <a:r>
              <a:rPr lang="en-US" b="1" dirty="0"/>
              <a:t>Demiurge</a:t>
            </a:r>
            <a:r>
              <a:rPr lang="en-US" dirty="0"/>
              <a:t>, in philosophy, a subordinate god who fashions and arranges the physical world to make it conform to a rational and eternal ideal. Plato adapted the term, which in ancient Greece had originally been the ordinary word for “craftsman,” or “artisan” (broadly interpreted to include not only manual workers but also heralds, soothsayers, and physicians), and which in the 5th century BC had come to designate certain magistrates or elected officials.</a:t>
            </a:r>
          </a:p>
          <a:p>
            <a:endParaRPr lang="en-US" dirty="0"/>
          </a:p>
        </p:txBody>
      </p:sp>
    </p:spTree>
    <p:extLst>
      <p:ext uri="{BB962C8B-B14F-4D97-AF65-F5344CB8AC3E}">
        <p14:creationId xmlns:p14="http://schemas.microsoft.com/office/powerpoint/2010/main" val="7592161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A77C4-7CFC-AA41-C5BA-8D8B1E7F6C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0BCC55-A898-E55C-0516-75ABC30B305C}"/>
              </a:ext>
            </a:extLst>
          </p:cNvPr>
          <p:cNvSpPr>
            <a:spLocks noGrp="1"/>
          </p:cNvSpPr>
          <p:nvPr>
            <p:ph type="title"/>
          </p:nvPr>
        </p:nvSpPr>
        <p:spPr/>
        <p:txBody>
          <a:bodyPr/>
          <a:lstStyle/>
          <a:p>
            <a:r>
              <a:rPr lang="en-US" b="1" dirty="0"/>
              <a:t>Demiurge – a subordinate god</a:t>
            </a:r>
            <a:endParaRPr lang="en-US" dirty="0"/>
          </a:p>
        </p:txBody>
      </p:sp>
      <p:sp>
        <p:nvSpPr>
          <p:cNvPr id="3" name="Content Placeholder 2">
            <a:extLst>
              <a:ext uri="{FF2B5EF4-FFF2-40B4-BE49-F238E27FC236}">
                <a16:creationId xmlns:a16="http://schemas.microsoft.com/office/drawing/2014/main" id="{2D6153D4-F1EF-9DCE-C6B8-64DCEFFDE8EA}"/>
              </a:ext>
            </a:extLst>
          </p:cNvPr>
          <p:cNvSpPr>
            <a:spLocks noGrp="1"/>
          </p:cNvSpPr>
          <p:nvPr>
            <p:ph sz="half" idx="1"/>
          </p:nvPr>
        </p:nvSpPr>
        <p:spPr>
          <a:xfrm>
            <a:off x="838199" y="1825625"/>
            <a:ext cx="10217727" cy="4351338"/>
          </a:xfrm>
        </p:spPr>
        <p:txBody>
          <a:bodyPr>
            <a:normAutofit/>
          </a:bodyPr>
          <a:lstStyle/>
          <a:p>
            <a:r>
              <a:rPr lang="en-US" dirty="0"/>
              <a:t>Plato used the term in the </a:t>
            </a:r>
            <a:r>
              <a:rPr lang="en-US" u="sng" dirty="0"/>
              <a:t>dialog</a:t>
            </a:r>
            <a:r>
              <a:rPr lang="en-US" dirty="0"/>
              <a:t> </a:t>
            </a:r>
            <a:r>
              <a:rPr lang="en-US" i="1" dirty="0"/>
              <a:t>Timaeus,</a:t>
            </a:r>
            <a:r>
              <a:rPr lang="en-US" dirty="0"/>
              <a:t> an exposition of cosmology in which the Demiurge is the agent who takes the preexisting materials of chaos, arranges them according to the models of eternal forms, and produces all the physical things of the world, including human bodies. The Demiurge is sometimes thought of as the Platonic personification of active reason. The term was later adopted by some of the </a:t>
            </a:r>
            <a:r>
              <a:rPr lang="en-US" dirty="0">
                <a:solidFill>
                  <a:schemeClr val="accent6">
                    <a:lumMod val="75000"/>
                  </a:schemeClr>
                </a:solidFill>
              </a:rPr>
              <a:t>Gnostics, who, in their dualistic worldview, saw the Demiurge as one of the forces of evil, who was responsible for the creation of the despised material world and was wholly alien to the supreme God of goodness.</a:t>
            </a:r>
          </a:p>
          <a:p>
            <a:endParaRPr lang="en-US" dirty="0"/>
          </a:p>
        </p:txBody>
      </p:sp>
    </p:spTree>
    <p:extLst>
      <p:ext uri="{BB962C8B-B14F-4D97-AF65-F5344CB8AC3E}">
        <p14:creationId xmlns:p14="http://schemas.microsoft.com/office/powerpoint/2010/main" val="19817500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AD826-7153-66F7-6C15-B2D7476F1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9630EF-9A17-A380-ED3D-01CB56CB5EA0}"/>
              </a:ext>
            </a:extLst>
          </p:cNvPr>
          <p:cNvSpPr>
            <a:spLocks noGrp="1"/>
          </p:cNvSpPr>
          <p:nvPr>
            <p:ph type="title"/>
          </p:nvPr>
        </p:nvSpPr>
        <p:spPr/>
        <p:txBody>
          <a:bodyPr/>
          <a:lstStyle/>
          <a:p>
            <a:r>
              <a:rPr lang="en-US" b="1" dirty="0"/>
              <a:t>Demiurge – a subordinate god</a:t>
            </a:r>
            <a:endParaRPr lang="en-US" dirty="0"/>
          </a:p>
        </p:txBody>
      </p:sp>
      <p:sp>
        <p:nvSpPr>
          <p:cNvPr id="3" name="Content Placeholder 2">
            <a:extLst>
              <a:ext uri="{FF2B5EF4-FFF2-40B4-BE49-F238E27FC236}">
                <a16:creationId xmlns:a16="http://schemas.microsoft.com/office/drawing/2014/main" id="{3BBE36D2-294F-E08C-C416-D8C0397B8429}"/>
              </a:ext>
            </a:extLst>
          </p:cNvPr>
          <p:cNvSpPr>
            <a:spLocks noGrp="1"/>
          </p:cNvSpPr>
          <p:nvPr>
            <p:ph sz="half" idx="1"/>
          </p:nvPr>
        </p:nvSpPr>
        <p:spPr>
          <a:xfrm>
            <a:off x="838199" y="1825625"/>
            <a:ext cx="10217727" cy="4351338"/>
          </a:xfrm>
        </p:spPr>
        <p:txBody>
          <a:bodyPr>
            <a:normAutofit/>
          </a:bodyPr>
          <a:lstStyle/>
          <a:p>
            <a:r>
              <a:rPr lang="en-US" dirty="0"/>
              <a:t>Plato used the term in the </a:t>
            </a:r>
            <a:r>
              <a:rPr lang="en-US" u="sng" dirty="0"/>
              <a:t>dialog</a:t>
            </a:r>
            <a:r>
              <a:rPr lang="en-US" dirty="0"/>
              <a:t> </a:t>
            </a:r>
            <a:r>
              <a:rPr lang="en-US" i="1" dirty="0"/>
              <a:t>Timaeus,</a:t>
            </a:r>
            <a:r>
              <a:rPr lang="en-US" dirty="0"/>
              <a:t> an exposition of cosmology in which the Demiurge is the agent who takes the preexisting materials of chaos, arranges them according to the models of eternal forms, and produces all the physical things of the world, including human bodies. The Demiurge is sometimes thought of as the Platonic personification of active reason. The term was later adopted by some of the </a:t>
            </a:r>
            <a:r>
              <a:rPr lang="en-US" dirty="0">
                <a:solidFill>
                  <a:schemeClr val="accent6">
                    <a:lumMod val="75000"/>
                  </a:schemeClr>
                </a:solidFill>
              </a:rPr>
              <a:t>Gnostics, who, in their dualistic worldview, saw the Demiurge as one of the forces of evil, who was responsible for the creation of the despised material world and was wholly alien to the supreme God of goodness.</a:t>
            </a:r>
          </a:p>
          <a:p>
            <a:endParaRPr lang="en-US" dirty="0"/>
          </a:p>
        </p:txBody>
      </p:sp>
    </p:spTree>
    <p:extLst>
      <p:ext uri="{BB962C8B-B14F-4D97-AF65-F5344CB8AC3E}">
        <p14:creationId xmlns:p14="http://schemas.microsoft.com/office/powerpoint/2010/main" val="4287543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1C985-D8B0-F684-D37C-85F0E617AB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DF5798-93BD-84A0-5A64-A09D868490DC}"/>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0692E895-286A-5915-CEC3-84ED6F4E1399}"/>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E689443C-F389-7023-808E-44B5C4C42384}"/>
              </a:ext>
            </a:extLst>
          </p:cNvPr>
          <p:cNvSpPr txBox="1"/>
          <p:nvPr/>
        </p:nvSpPr>
        <p:spPr>
          <a:xfrm>
            <a:off x="1010612" y="1158126"/>
            <a:ext cx="10210544" cy="3970318"/>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2:6  </a:t>
            </a:r>
            <a:r>
              <a:rPr lang="en-US" b="1" baseline="30000" dirty="0"/>
              <a:t> </a:t>
            </a:r>
            <a:r>
              <a:rPr lang="en-US" sz="2800" dirty="0"/>
              <a:t>So then, just as you received Christ Jesus as Lord, continue to </a:t>
            </a:r>
            <a:r>
              <a:rPr lang="en-US" sz="2800" b="1" u="sng" dirty="0"/>
              <a:t>live</a:t>
            </a:r>
            <a:r>
              <a:rPr lang="en-US" sz="2800" dirty="0"/>
              <a:t> your lives in him, </a:t>
            </a:r>
            <a:r>
              <a:rPr lang="en-US" sz="2800" b="1" baseline="30000" dirty="0"/>
              <a:t>7 </a:t>
            </a:r>
            <a:r>
              <a:rPr lang="en-US" sz="2800" dirty="0"/>
              <a:t>rooted and built up in him, strengthened in the faith as you were taught, and overflowing with thankfulness. NIV</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b="1" dirty="0"/>
              <a:t>COL 2:6  </a:t>
            </a:r>
            <a:r>
              <a:rPr lang="en-US" sz="2800" b="1" baseline="30000" dirty="0"/>
              <a:t>  </a:t>
            </a:r>
            <a:r>
              <a:rPr lang="en-US" sz="2800" dirty="0"/>
              <a:t>Therefore as you have received Christ Jesus the Lord, </a:t>
            </a:r>
            <a:r>
              <a:rPr lang="en-US" sz="2800" i="1" dirty="0"/>
              <a:t>so</a:t>
            </a:r>
            <a:r>
              <a:rPr lang="en-US" sz="2800" dirty="0"/>
              <a:t>  </a:t>
            </a:r>
            <a:r>
              <a:rPr lang="en-US" sz="2800" b="1" u="sng" dirty="0"/>
              <a:t>walk</a:t>
            </a:r>
            <a:r>
              <a:rPr lang="en-US" sz="2800" dirty="0"/>
              <a:t> in Him, </a:t>
            </a:r>
            <a:r>
              <a:rPr lang="en-US" sz="2800" b="1" baseline="30000" dirty="0"/>
              <a:t>7 </a:t>
            </a:r>
            <a:r>
              <a:rPr lang="en-US" sz="2800" dirty="0"/>
              <a:t>having been firmly rooted </a:t>
            </a:r>
            <a:r>
              <a:rPr lang="en-US" sz="2800" i="1" dirty="0"/>
              <a:t>and now</a:t>
            </a:r>
            <a:r>
              <a:rPr lang="en-US" sz="2800" dirty="0"/>
              <a:t> being built up in Him and established </a:t>
            </a:r>
            <a:r>
              <a:rPr lang="en-US" sz="2800" baseline="30000" dirty="0"/>
              <a:t>]</a:t>
            </a:r>
            <a:r>
              <a:rPr lang="en-US" sz="2800" dirty="0"/>
              <a:t>in your faith, just as you were instructed, </a:t>
            </a:r>
            <a:r>
              <a:rPr lang="en-US" sz="2800" i="1" dirty="0"/>
              <a:t>and</a:t>
            </a:r>
            <a:r>
              <a:rPr lang="en-US" sz="2800" dirty="0"/>
              <a:t> overflowing </a:t>
            </a:r>
            <a:r>
              <a:rPr lang="en-US" sz="2800" baseline="30000" dirty="0"/>
              <a:t>]</a:t>
            </a:r>
            <a:r>
              <a:rPr lang="en-US" sz="2800" dirty="0"/>
              <a:t>with gratitude</a:t>
            </a:r>
            <a:r>
              <a:rPr lang="en-US" dirty="0"/>
              <a:t>. </a:t>
            </a:r>
            <a:r>
              <a:rPr lang="en-US" sz="2800" dirty="0"/>
              <a:t>NASB1995</a:t>
            </a:r>
          </a:p>
        </p:txBody>
      </p:sp>
    </p:spTree>
    <p:extLst>
      <p:ext uri="{BB962C8B-B14F-4D97-AF65-F5344CB8AC3E}">
        <p14:creationId xmlns:p14="http://schemas.microsoft.com/office/powerpoint/2010/main" val="322092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E40EF-AC5F-E4A4-FEEC-FE9D64C27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56D18F-56D8-6955-5EC7-CD348AF400DA}"/>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B547E72F-4840-AA9E-962D-420A853CE25F}"/>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200B01F2-9905-651E-E398-AE15D4C6EA3B}"/>
              </a:ext>
            </a:extLst>
          </p:cNvPr>
          <p:cNvSpPr txBox="1"/>
          <p:nvPr/>
        </p:nvSpPr>
        <p:spPr>
          <a:xfrm>
            <a:off x="1010612" y="1158126"/>
            <a:ext cx="10210544" cy="5940088"/>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2:6-15  </a:t>
            </a:r>
            <a:r>
              <a:rPr lang="en-US" b="1" baseline="30000" dirty="0"/>
              <a:t> </a:t>
            </a:r>
            <a:r>
              <a:rPr lang="en-US" sz="2800" baseline="30000" dirty="0"/>
              <a:t> </a:t>
            </a:r>
            <a:r>
              <a:rPr lang="en-US" sz="2800" dirty="0"/>
              <a:t>Section Heading</a:t>
            </a:r>
          </a:p>
          <a:p>
            <a:pPr marL="342900" indent="-342900">
              <a:buFont typeface="Arial" panose="020B0604020202020204" pitchFamily="34" charset="0"/>
              <a:buChar char="•"/>
            </a:pPr>
            <a:r>
              <a:rPr lang="en-US" sz="3600" b="1" dirty="0"/>
              <a:t>Spiritual Fullness in Christ</a:t>
            </a:r>
          </a:p>
          <a:p>
            <a:pPr marL="342900" indent="-342900">
              <a:buFont typeface="Arial" panose="020B0604020202020204" pitchFamily="34" charset="0"/>
              <a:buChar char="•"/>
            </a:pPr>
            <a:endParaRPr lang="en-US" sz="3600" b="1" dirty="0"/>
          </a:p>
          <a:p>
            <a:pPr marL="342900" indent="-342900">
              <a:buFont typeface="Arial" panose="020B0604020202020204" pitchFamily="34" charset="0"/>
              <a:buChar char="•"/>
            </a:pPr>
            <a:r>
              <a:rPr lang="en-US" sz="2800" b="1" dirty="0"/>
              <a:t>Plato then Gnostics separate the creator God so far removed from earth that there is no way to interact.   Theories would push that Jesus was an apparition.</a:t>
            </a:r>
          </a:p>
          <a:p>
            <a:pPr marL="342900" indent="-342900">
              <a:buFont typeface="Arial" panose="020B0604020202020204" pitchFamily="34" charset="0"/>
              <a:buChar char="•"/>
            </a:pPr>
            <a:r>
              <a:rPr lang="en-US" sz="2800" b="1" dirty="0"/>
              <a:t> A fuller explanation with be covered later as time permits.</a:t>
            </a:r>
          </a:p>
          <a:p>
            <a:pPr marL="342900" indent="-342900">
              <a:buFont typeface="Arial" panose="020B0604020202020204" pitchFamily="34" charset="0"/>
              <a:buChar char="•"/>
            </a:pPr>
            <a:endParaRPr lang="en-US" sz="2800" b="1" dirty="0"/>
          </a:p>
          <a:p>
            <a:pPr marL="342900" indent="-342900">
              <a:buFont typeface="Arial" panose="020B0604020202020204" pitchFamily="34" charset="0"/>
              <a:buChar char="•"/>
            </a:pPr>
            <a:r>
              <a:rPr lang="en-US" sz="2800" b="1" dirty="0"/>
              <a:t>Note the deity and superiority of Christ and the phrase he existed in bodily form.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1595412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1B4F9-5A82-7843-B8DB-895A71EF6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3457BD-F20D-7F43-F37F-95B3F7650BE8}"/>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204872E6-FADD-A405-9603-723905796573}"/>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315AAB6D-EC40-DCEB-126B-7C73032DCD47}"/>
              </a:ext>
            </a:extLst>
          </p:cNvPr>
          <p:cNvSpPr txBox="1"/>
          <p:nvPr/>
        </p:nvSpPr>
        <p:spPr>
          <a:xfrm>
            <a:off x="1010612" y="1158126"/>
            <a:ext cx="10210544" cy="1815882"/>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2:8  </a:t>
            </a:r>
            <a:r>
              <a:rPr lang="en-US" b="1" baseline="30000" dirty="0"/>
              <a:t> </a:t>
            </a:r>
            <a:r>
              <a:rPr lang="en-US" sz="2800" b="1" baseline="30000" dirty="0"/>
              <a:t>8 </a:t>
            </a:r>
            <a:r>
              <a:rPr lang="en-US" sz="2800" dirty="0"/>
              <a:t>See to it that no one takes you captive through hollow and </a:t>
            </a:r>
            <a:r>
              <a:rPr lang="en-US" sz="2800" dirty="0">
                <a:solidFill>
                  <a:srgbClr val="FF0000"/>
                </a:solidFill>
              </a:rPr>
              <a:t>deceptive philosophy, which depends on human tradition and the elemental spiritual forces of this world rather than on Christ</a:t>
            </a:r>
            <a:r>
              <a:rPr lang="en-US" sz="2800" dirty="0"/>
              <a:t>. NIV</a:t>
            </a:r>
          </a:p>
        </p:txBody>
      </p:sp>
    </p:spTree>
    <p:extLst>
      <p:ext uri="{BB962C8B-B14F-4D97-AF65-F5344CB8AC3E}">
        <p14:creationId xmlns:p14="http://schemas.microsoft.com/office/powerpoint/2010/main" val="1654307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DFDFA-94E7-BA17-AADA-A96DF2435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A9A50-1D2C-381A-0FAE-9F1A51790B9E}"/>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E4FA7F1A-50A9-C416-154E-3DEA84CC6ED2}"/>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CAD26C46-37A9-722E-57D7-F0F8E909FEDD}"/>
              </a:ext>
            </a:extLst>
          </p:cNvPr>
          <p:cNvSpPr txBox="1"/>
          <p:nvPr/>
        </p:nvSpPr>
        <p:spPr>
          <a:xfrm>
            <a:off x="1010612" y="1158126"/>
            <a:ext cx="10210544" cy="5693866"/>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2:8  </a:t>
            </a:r>
            <a:r>
              <a:rPr lang="en-US" b="1" baseline="30000" dirty="0"/>
              <a:t> </a:t>
            </a:r>
            <a:r>
              <a:rPr lang="en-US" sz="2800" b="1" baseline="30000" dirty="0"/>
              <a:t>8 </a:t>
            </a:r>
            <a:r>
              <a:rPr lang="en-US" sz="2800" dirty="0"/>
              <a:t>See to it that no one takes you captive through hollow and </a:t>
            </a:r>
            <a:r>
              <a:rPr lang="en-US" sz="2800" dirty="0">
                <a:solidFill>
                  <a:srgbClr val="FF0000"/>
                </a:solidFill>
              </a:rPr>
              <a:t>deceptive philosophy, which depends on human tradition and the elemental spiritual forces of this world rather than on Christ</a:t>
            </a:r>
            <a:r>
              <a:rPr lang="en-US" sz="2800" dirty="0"/>
              <a:t>. NIV</a:t>
            </a:r>
          </a:p>
          <a:p>
            <a:pPr marL="342900" indent="-342900">
              <a:buFont typeface="Arial" panose="020B0604020202020204" pitchFamily="34" charset="0"/>
              <a:buChar char="•"/>
            </a:pPr>
            <a:endParaRPr lang="en-US" sz="2800" dirty="0"/>
          </a:p>
          <a:p>
            <a:pPr lvl="0"/>
            <a:r>
              <a:rPr lang="en-US" sz="2800" b="1" dirty="0"/>
              <a:t>Mysticism:</a:t>
            </a:r>
            <a:r>
              <a:rPr lang="en-US" sz="2800" dirty="0"/>
              <a:t> Promoted worship/veneration of angels as intermediaries and emphasized secret knowledge or visions.</a:t>
            </a:r>
          </a:p>
          <a:p>
            <a:pPr lvl="0"/>
            <a:r>
              <a:rPr lang="en-US" sz="2800" b="1" dirty="0"/>
              <a:t>Syncretism:</a:t>
            </a:r>
            <a:r>
              <a:rPr lang="en-US" sz="2800" dirty="0"/>
              <a:t> Blended Jewish practices, pagan philosophy, and mysticism into a "fuller" path to God.</a:t>
            </a:r>
          </a:p>
          <a:p>
            <a:pPr lvl="0"/>
            <a:endParaRPr lang="en-US" sz="2800" dirty="0"/>
          </a:p>
          <a:p>
            <a:pPr lvl="0"/>
            <a:r>
              <a:rPr lang="en-US" sz="2800" dirty="0"/>
              <a:t>Views driven by pagan gods, teaching of Plato which seeded the foundations of Gnosticism.</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4177194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78A22-1FA7-E36D-56B0-7DA3345334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A57454-55B5-4AC7-8FE8-8658192C1B45}"/>
              </a:ext>
            </a:extLst>
          </p:cNvPr>
          <p:cNvSpPr>
            <a:spLocks noGrp="1"/>
          </p:cNvSpPr>
          <p:nvPr>
            <p:ph type="title"/>
          </p:nvPr>
        </p:nvSpPr>
        <p:spPr>
          <a:xfrm>
            <a:off x="2358735" y="347565"/>
            <a:ext cx="3955987" cy="891149"/>
          </a:xfrm>
        </p:spPr>
        <p:txBody>
          <a:bodyPr>
            <a:normAutofit fontScale="90000"/>
          </a:bodyPr>
          <a:lstStyle/>
          <a:p>
            <a:r>
              <a:rPr lang="en-US" dirty="0"/>
              <a:t>Colossian Heresy</a:t>
            </a:r>
          </a:p>
        </p:txBody>
      </p:sp>
      <p:pic>
        <p:nvPicPr>
          <p:cNvPr id="6" name="Picture 5">
            <a:extLst>
              <a:ext uri="{FF2B5EF4-FFF2-40B4-BE49-F238E27FC236}">
                <a16:creationId xmlns:a16="http://schemas.microsoft.com/office/drawing/2014/main" id="{FE7151E4-2132-3A5A-5C45-71DDD6CA765D}"/>
              </a:ext>
            </a:extLst>
          </p:cNvPr>
          <p:cNvPicPr>
            <a:picLocks noChangeAspect="1"/>
          </p:cNvPicPr>
          <p:nvPr/>
        </p:nvPicPr>
        <p:blipFill>
          <a:blip r:embed="rId2"/>
          <a:stretch>
            <a:fillRect/>
          </a:stretch>
        </p:blipFill>
        <p:spPr>
          <a:xfrm>
            <a:off x="0" y="0"/>
            <a:ext cx="1797627" cy="1026701"/>
          </a:xfrm>
          <a:prstGeom prst="rect">
            <a:avLst/>
          </a:prstGeom>
        </p:spPr>
      </p:pic>
      <p:sp>
        <p:nvSpPr>
          <p:cNvPr id="3" name="TextBox 2">
            <a:extLst>
              <a:ext uri="{FF2B5EF4-FFF2-40B4-BE49-F238E27FC236}">
                <a16:creationId xmlns:a16="http://schemas.microsoft.com/office/drawing/2014/main" id="{019A8D2C-BF43-8030-C171-9B32C678063D}"/>
              </a:ext>
            </a:extLst>
          </p:cNvPr>
          <p:cNvSpPr txBox="1"/>
          <p:nvPr/>
        </p:nvSpPr>
        <p:spPr>
          <a:xfrm>
            <a:off x="1010612" y="1158126"/>
            <a:ext cx="10210544" cy="3108543"/>
          </a:xfrm>
          <a:prstGeom prst="rect">
            <a:avLst/>
          </a:prstGeom>
          <a:noFill/>
        </p:spPr>
        <p:txBody>
          <a:bodyPr wrap="square" rtlCol="0">
            <a:spAutoFit/>
          </a:bodyPr>
          <a:lstStyle/>
          <a:p>
            <a:pPr marL="342900" indent="-342900">
              <a:buFont typeface="Arial" panose="020B0604020202020204" pitchFamily="34" charset="0"/>
              <a:buChar char="•"/>
            </a:pPr>
            <a:r>
              <a:rPr lang="en-US" sz="2800" b="1" dirty="0"/>
              <a:t>COL 2:9  </a:t>
            </a:r>
            <a:r>
              <a:rPr lang="en-US" b="1" baseline="30000" dirty="0"/>
              <a:t> </a:t>
            </a:r>
            <a:r>
              <a:rPr lang="en-US" sz="2800" b="1" baseline="30000" dirty="0"/>
              <a:t> </a:t>
            </a:r>
            <a:r>
              <a:rPr lang="en-US" sz="2800" dirty="0">
                <a:solidFill>
                  <a:schemeClr val="accent6">
                    <a:lumMod val="75000"/>
                  </a:schemeClr>
                </a:solidFill>
              </a:rPr>
              <a:t>For in Christ all the fullness of the Deity lives in bodily form</a:t>
            </a:r>
            <a:r>
              <a:rPr lang="en-US" sz="2800" dirty="0"/>
              <a:t>, </a:t>
            </a:r>
            <a:r>
              <a:rPr lang="en-US" sz="2800" b="1" baseline="30000" dirty="0"/>
              <a:t>10 </a:t>
            </a:r>
            <a:r>
              <a:rPr lang="en-US" sz="2800" dirty="0"/>
              <a:t>and in Christ you have been brought to fullness. </a:t>
            </a:r>
            <a:r>
              <a:rPr lang="en-US" sz="2800" dirty="0">
                <a:solidFill>
                  <a:schemeClr val="accent6">
                    <a:lumMod val="75000"/>
                  </a:schemeClr>
                </a:solidFill>
              </a:rPr>
              <a:t>He is the head over every power and authority.</a:t>
            </a:r>
            <a:r>
              <a:rPr lang="en-US" sz="2800" dirty="0"/>
              <a:t> NIV</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The teaching here is in the positive frame as instead of the negative.  </a:t>
            </a:r>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21986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5844</TotalTime>
  <Words>3772</Words>
  <Application>Microsoft Office PowerPoint</Application>
  <PresentationFormat>Widescreen</PresentationFormat>
  <Paragraphs>263</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Aptos</vt:lpstr>
      <vt:lpstr>Aptos Display</vt:lpstr>
      <vt:lpstr>Arial</vt:lpstr>
      <vt:lpstr>Segoe UI</vt:lpstr>
      <vt:lpstr>Office Theme</vt:lpstr>
      <vt:lpstr>Prison Epistles</vt:lpstr>
      <vt:lpstr>Colossian Heresy</vt:lpstr>
      <vt:lpstr>Colossian Heresy</vt:lpstr>
      <vt:lpstr>Colossian Heresy: warning about fine- sounding arguments</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Colossian Heresy</vt:lpstr>
      <vt:lpstr>PowerPoint Presentation</vt:lpstr>
      <vt:lpstr>Colossian Heresy</vt:lpstr>
      <vt:lpstr>Jewish Heresy John 8:12 -59</vt:lpstr>
      <vt:lpstr>Jewish Heresy John 8:12 -59</vt:lpstr>
      <vt:lpstr>Jewish Heresy John 8:12 -59</vt:lpstr>
      <vt:lpstr>Jewish Heresy Matthew 23</vt:lpstr>
      <vt:lpstr>Jewish Heresy Matthew 23</vt:lpstr>
      <vt:lpstr>Jewish Heresy Matthew 23</vt:lpstr>
      <vt:lpstr>Jewish Heresy Matthew 23</vt:lpstr>
      <vt:lpstr>Jewish Heresy Matthew 23</vt:lpstr>
      <vt:lpstr>Jewish Heresy Matthew 23</vt:lpstr>
      <vt:lpstr>Jewish Heresy Matthew 23</vt:lpstr>
      <vt:lpstr>Christian Heresy</vt:lpstr>
      <vt:lpstr>Marcion of Sinope 85-160 A.D </vt:lpstr>
      <vt:lpstr>Justin Martyr, Irenaeus, and Tertullian on Marcion</vt:lpstr>
      <vt:lpstr>Plato 428–423 BC, died 348/347 BC) </vt:lpstr>
      <vt:lpstr>Plato</vt:lpstr>
      <vt:lpstr>Plato</vt:lpstr>
      <vt:lpstr>Plato</vt:lpstr>
      <vt:lpstr>Plato</vt:lpstr>
      <vt:lpstr>Demiurge – a subordinate god</vt:lpstr>
      <vt:lpstr>Demiurge – a subordinate god</vt:lpstr>
      <vt:lpstr>Demiurge – a subordinate god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Weldon Beardain</dc:creator>
  <cp:lastModifiedBy>Weldon Beardain</cp:lastModifiedBy>
  <cp:revision>62</cp:revision>
  <dcterms:created xsi:type="dcterms:W3CDTF">2025-06-19T21:30:53Z</dcterms:created>
  <dcterms:modified xsi:type="dcterms:W3CDTF">2026-01-12T22:02:40Z</dcterms:modified>
</cp:coreProperties>
</file>