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51" r:id="rId2"/>
    <p:sldId id="545" r:id="rId3"/>
    <p:sldId id="293" r:id="rId4"/>
    <p:sldId id="543" r:id="rId5"/>
    <p:sldId id="546" r:id="rId6"/>
    <p:sldId id="544" r:id="rId7"/>
    <p:sldId id="302" r:id="rId8"/>
    <p:sldId id="485" r:id="rId9"/>
    <p:sldId id="534" r:id="rId10"/>
    <p:sldId id="547" r:id="rId11"/>
    <p:sldId id="548" r:id="rId12"/>
    <p:sldId id="474" r:id="rId13"/>
    <p:sldId id="290" r:id="rId14"/>
    <p:sldId id="429" r:id="rId15"/>
    <p:sldId id="468" r:id="rId16"/>
    <p:sldId id="502" r:id="rId17"/>
    <p:sldId id="559" r:id="rId18"/>
    <p:sldId id="475" r:id="rId19"/>
    <p:sldId id="538" r:id="rId20"/>
    <p:sldId id="484" r:id="rId21"/>
    <p:sldId id="483" r:id="rId22"/>
    <p:sldId id="541" r:id="rId23"/>
    <p:sldId id="479" r:id="rId24"/>
    <p:sldId id="480" r:id="rId25"/>
    <p:sldId id="477" r:id="rId26"/>
    <p:sldId id="569" r:id="rId27"/>
    <p:sldId id="570" r:id="rId28"/>
    <p:sldId id="571" r:id="rId29"/>
    <p:sldId id="573" r:id="rId30"/>
    <p:sldId id="572" r:id="rId31"/>
    <p:sldId id="271" r:id="rId32"/>
    <p:sldId id="535" r:id="rId33"/>
    <p:sldId id="272" r:id="rId34"/>
    <p:sldId id="503" r:id="rId35"/>
    <p:sldId id="274" r:id="rId36"/>
    <p:sldId id="291" r:id="rId37"/>
    <p:sldId id="275" r:id="rId38"/>
    <p:sldId id="567" r:id="rId39"/>
    <p:sldId id="575" r:id="rId40"/>
    <p:sldId id="566" r:id="rId41"/>
    <p:sldId id="576" r:id="rId42"/>
    <p:sldId id="574" r:id="rId43"/>
    <p:sldId id="568" r:id="rId44"/>
    <p:sldId id="582" r:id="rId45"/>
    <p:sldId id="583" r:id="rId46"/>
    <p:sldId id="581" r:id="rId47"/>
    <p:sldId id="580" r:id="rId48"/>
    <p:sldId id="552" r:id="rId49"/>
    <p:sldId id="553" r:id="rId50"/>
    <p:sldId id="555" r:id="rId51"/>
    <p:sldId id="561" r:id="rId52"/>
    <p:sldId id="560" r:id="rId53"/>
    <p:sldId id="563" r:id="rId54"/>
    <p:sldId id="564" r:id="rId55"/>
    <p:sldId id="577" r:id="rId56"/>
    <p:sldId id="578" r:id="rId57"/>
    <p:sldId id="562" r:id="rId58"/>
    <p:sldId id="554" r:id="rId59"/>
    <p:sldId id="556" r:id="rId60"/>
    <p:sldId id="557" r:id="rId61"/>
    <p:sldId id="558" r:id="rId62"/>
    <p:sldId id="579" r:id="rId63"/>
    <p:sldId id="31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94" d="100"/>
          <a:sy n="94" d="100"/>
        </p:scale>
        <p:origin x="102" y="342"/>
      </p:cViewPr>
      <p:guideLst/>
    </p:cSldViewPr>
  </p:slideViewPr>
  <p:notesTextViewPr>
    <p:cViewPr>
      <p:scale>
        <a:sx n="1" d="1"/>
        <a:sy n="1" d="1"/>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E5310-B1FD-4F16-B10E-540EBC53AFBF}"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E314-B6FA-077F-AE6C-507F68FC4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5F557-F0F3-ECCB-EA2D-EA05BD51C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63007-8FDB-BEAD-DD00-7C0AF9C3E9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46674-05E4-6933-8A37-62F3932CCB86}"/>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8700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10AB8-38BB-BC38-6344-50C43CFA5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BB087-CF9A-0290-73AD-345DA78B1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82737-1576-FC3B-2A57-B55DA4E439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24747-82FC-2963-80CB-969794534343}"/>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252430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72EF-0807-8062-9961-0A57CB1CE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57FC4-7811-4A43-A302-ECB95EAF8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F2C68-8E5C-1CCC-8115-84E1BA0561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230AC-05C6-D3CD-D783-8C968E727290}"/>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352308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9C45-F2FD-EF3C-629A-8803CB1E5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7E871-A70C-6B55-E2E6-FCDD154EF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90933-8294-3175-51F6-6F3EA6C6A7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30412-5DE3-DEBC-10D3-ED2E50B6E231}"/>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241012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445D-0AB3-3626-4DCE-CCC5AEB7A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C84FC-3507-788E-0E97-70E6A90CB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DFC69-9021-FAEC-C43E-1B812EB078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A026ED-4E48-23D5-150A-F58DD6E9E8A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99681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5B42-3E53-FE8D-BF66-B7E8550DA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FB1FD-7116-AB08-B9CE-E76D50BDF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A48DC-1A29-671A-7CCF-EA29519233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A6BF82-EF18-1BD0-CD56-8474B6B51532}"/>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266329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F109-8981-876E-ACBB-1F306D5EC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EA1D4-4433-DB14-5B97-120244BCC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56880-46FF-4F1D-198B-8A5846BEF4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D66A4D-D95F-A4DB-4D19-4E1DD0FF48E5}"/>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207399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5E01-B396-C206-2653-C811DBA9C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30F97-6B21-B3AC-BCDF-D20386FD7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8C316-1596-BE7B-01AE-42A55C24A5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6557B-78AE-60EF-8798-9113FAB2CDB7}"/>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19837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6E0D-F959-460F-25E0-8866298B2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15157-AFA9-8F1F-F9EE-C2F8C1489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D884A-4069-4F34-22C9-9880F5D21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1F3C25-DA6A-BFE8-4727-0A5D392A6953}"/>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79712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70CEF-AAD2-6B99-C12B-D4005DA51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C7718-28B1-6CFD-CC8D-29409F265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8F8E-E59A-9EC1-8A91-D437D85CAF7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87234A-015B-69EA-063B-0110D4ACEE3B}"/>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19612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6578-9F46-588A-F642-7D84488C4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9E632-6A94-89EC-D838-379CB2E17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D82A2-884A-06D1-B528-207BC750A5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D477DD-A0C1-181D-3D6E-369408E7BBCD}"/>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90388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23EA-370D-096D-4C7E-A5F2199B9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FCACC-6B71-1225-4C21-BE8E69121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DDDE6-B535-E48D-1D94-5B0E13F7BC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B14A8D-314A-35C2-01F7-110C45A2AB33}"/>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177749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DE7E-5F24-C092-A256-8478FC6D9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2283A-154A-E4F2-5831-7C3C459F2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90344-3FA5-D1DD-783C-98E0B7054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2BC48-171E-8283-EA30-5B2A0878BF52}"/>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3318830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D47A-97AB-2110-3D3B-E7B9F85A9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E9A56-63E0-8F9D-FEC9-747485F39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0624-C8D2-0B6A-CE4D-AFF954F3DE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B4FF54-CCDB-6C8E-7061-AA88F24E2916}"/>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99191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38DD-46F9-CC90-92E4-B5FF4D301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AF4E7-185D-A2D6-1B14-53119BA3F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62586-9EF2-6030-74D6-2BD7AFDB40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86831D-7A39-850E-DFAD-53CA8ED9B2CF}"/>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4071896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A0912-1F1E-DE3C-5E25-BE80EADAA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A7D94-3C32-FF03-37E6-F6436D689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92AFA-2E47-5B91-0273-D7E74A968B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7DC350-9085-844E-173E-97224ED29857}"/>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3927808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0DE69-A13F-42AE-9DFB-37B011B768EF}" type="slidenum">
              <a:rPr lang="en-US" smtClean="0"/>
              <a:t>31</a:t>
            </a:fld>
            <a:endParaRPr lang="en-US"/>
          </a:p>
        </p:txBody>
      </p:sp>
    </p:spTree>
    <p:extLst>
      <p:ext uri="{BB962C8B-B14F-4D97-AF65-F5344CB8AC3E}">
        <p14:creationId xmlns:p14="http://schemas.microsoft.com/office/powerpoint/2010/main" val="555298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AF4E2-ADFF-6CF9-576E-BFE81DF91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B8F75-BB66-DF6A-8F5F-50C2CF4DA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B65CD-1015-95AC-A73F-6206023FA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7E190D-0865-BC3B-BB8B-635EF1D889C3}"/>
              </a:ext>
            </a:extLst>
          </p:cNvPr>
          <p:cNvSpPr>
            <a:spLocks noGrp="1"/>
          </p:cNvSpPr>
          <p:nvPr>
            <p:ph type="sldNum" sz="quarter" idx="5"/>
          </p:nvPr>
        </p:nvSpPr>
        <p:spPr/>
        <p:txBody>
          <a:bodyPr/>
          <a:lstStyle/>
          <a:p>
            <a:fld id="{6FE0DE69-A13F-42AE-9DFB-37B011B768EF}" type="slidenum">
              <a:rPr lang="en-US" smtClean="0"/>
              <a:t>32</a:t>
            </a:fld>
            <a:endParaRPr lang="en-US"/>
          </a:p>
        </p:txBody>
      </p:sp>
    </p:spTree>
    <p:extLst>
      <p:ext uri="{BB962C8B-B14F-4D97-AF65-F5344CB8AC3E}">
        <p14:creationId xmlns:p14="http://schemas.microsoft.com/office/powerpoint/2010/main" val="3208169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A670-CE2A-D401-4F0F-8109F2209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CA4AC-94C2-95CE-06F9-AFF48690F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83C08-791E-38A8-1AD5-F3F986053B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CD8AF-9BED-816A-8D4C-DC50F0CFD533}"/>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808582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9483B-16A0-AD0C-9A68-7FF0F7727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ABBFF-8BB6-C6C9-592C-1C68BB324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0B1DB-87D1-EC86-3C8F-646D0E8A3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49D3D4-67B4-EE9E-D10E-C0A2CF4EFE33}"/>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159040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9A28-8D1D-119C-27C3-C69CB75C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5216C-0FD0-FB7E-ADFC-C4FA5BDF4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76E68-960F-A59B-9CAF-087DCBA9E91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FD4652F-FFC9-9338-7415-6D80C193A14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1493758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3688-E514-0B2C-B1AD-49A279510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5F9BC-37DB-2231-F838-39E94DA6D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AB91F-2307-2932-DD1D-77B3D8BAE0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5C593-CB32-E092-9E35-D50D329455C5}"/>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3373953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292E-5C3D-8978-F39B-0CBFC91D2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E0714-064C-84B1-32D3-C4F7040CF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BB23C-73B2-F26B-BD11-69130FF300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6239BE-4DEA-917E-AD14-14F869A632DB}"/>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3455383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BBCF5-56B8-CEAD-5529-DE82D611C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17CE1-F154-E249-41BE-F2C9B9C7A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E4960-A0FF-0FA7-9FD9-3B04F34465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8D897B-15B9-D6D2-8683-B1230246E5F9}"/>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1052396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9483B-16A0-AD0C-9A68-7FF0F7727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ABBFF-8BB6-C6C9-592C-1C68BB324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0B1DB-87D1-EC86-3C8F-646D0E8A3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49D3D4-67B4-EE9E-D10E-C0A2CF4EFE33}"/>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1590400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5ADF-EFF4-0DDA-B0B4-32B1E1130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2C4BF-73CA-9B03-61D5-E2EEA7067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171E8-B7A9-99A8-49DF-218A9A1D1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796549-21A9-260B-67AC-101CA4CF0C69}"/>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2231692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61CA-BF30-158C-1A69-D0F3B51F0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F5659-E79A-CAE2-24A4-15531348C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00EEF-C9F9-D275-AD86-D1575F968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DCB412-CBC5-396B-BB5E-64D8F967C188}"/>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2619066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2A5F-A37B-4B80-1361-19B2A1C76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5AA9E-E689-6147-EC07-03FEBE89A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8A056-B6D8-3FA1-031F-329A881B54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DAE6D0-48C5-B157-A2AA-9B7F0D631797}"/>
              </a:ext>
            </a:extLst>
          </p:cNvPr>
          <p:cNvSpPr>
            <a:spLocks noGrp="1"/>
          </p:cNvSpPr>
          <p:nvPr>
            <p:ph type="sldNum" sz="quarter" idx="5"/>
          </p:nvPr>
        </p:nvSpPr>
        <p:spPr/>
        <p:txBody>
          <a:bodyPr/>
          <a:lstStyle/>
          <a:p>
            <a:fld id="{5B29E8E3-AFE1-43BA-A6FC-C25B886F828C}" type="slidenum">
              <a:rPr lang="en-US" smtClean="0"/>
              <a:t>62</a:t>
            </a:fld>
            <a:endParaRPr lang="en-US"/>
          </a:p>
        </p:txBody>
      </p:sp>
    </p:spTree>
    <p:extLst>
      <p:ext uri="{BB962C8B-B14F-4D97-AF65-F5344CB8AC3E}">
        <p14:creationId xmlns:p14="http://schemas.microsoft.com/office/powerpoint/2010/main" val="264719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ABE8-2E73-4EA9-6BFF-4EDBBE44F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7829B-083B-BC3C-F179-501E9BF2C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400A0-D0D0-C606-ACDE-F1F3DDF1C0F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0444880-F8E5-33B4-6953-BE238C0A8020}"/>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85319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03A1-E3FD-FE50-03D2-5DCD0DB11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934EE-DAE9-502C-57BD-736CD2C57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3C04B-EAD0-7D40-A410-0DB48AFD913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EE8B3F-DE13-1B55-7868-331B4ABBDB36}"/>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3771167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14ABB-33A5-8E76-124A-DAAC1CEDD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3842C-52F4-C4BE-7200-9E92BC1A5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1FE30-6ED6-FEB7-B075-76846630471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9D96CF18-0883-4CB2-2198-5C8704257D80}"/>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116200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76EE-4C9D-5F59-9B62-04E7AF2E1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D51CA-2F1C-2796-FC5C-BA746685A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2377F-9CB9-6E1E-0706-30BA8EB73AD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21419B-E178-1B63-B873-AD78250A8523}"/>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364131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EF94-FCCC-C9E4-A76F-6D943EB53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2CD7B-18E3-D3AE-079B-EB14910B9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86DFB-30F3-C009-04FD-C202ED51EA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49635E-5D37-5258-FFF9-08F61497B3A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339057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78823-3B03-A70D-BEE3-EC90F7A02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68389-BCF1-F0E1-44F8-01131FF69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DFD2C-C38B-8EA8-8C15-A8E0F68074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C62E61-8B35-C3AE-919D-CC5070BDABC6}"/>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158780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1/9/2026</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1/9/2026</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blueletterbible.org/kjv/eph/5/8/s_1102008"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www.blueletterbible.org/kjv/eph/5/15/s_1102015" TargetMode="Externa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www.blueletterbible.org/kjv/rom/8/4/s_1054004" TargetMode="External"/><Relationship Id="rId2" Type="http://schemas.openxmlformats.org/officeDocument/2006/relationships/hyperlink" Target="https://www.blueletterbible.org/kjv/rom/8/1/s_1054001" TargetMode="External"/><Relationship Id="rId1" Type="http://schemas.openxmlformats.org/officeDocument/2006/relationships/slideLayout" Target="../slideLayouts/slideLayout4.xml"/><Relationship Id="rId5" Type="http://schemas.openxmlformats.org/officeDocument/2006/relationships/hyperlink" Target="https://www.blueletterbible.org/kjv/rom/13/13/s_1059013" TargetMode="External"/><Relationship Id="rId4" Type="http://schemas.openxmlformats.org/officeDocument/2006/relationships/hyperlink" Target="https://www.blueletterbible.org/lexicon/G4043/kj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blueletterbible.org/kjv/rom/8/1/s_1054001" TargetMode="External"/><Relationship Id="rId7" Type="http://schemas.openxmlformats.org/officeDocument/2006/relationships/hyperlink" Target="https://www.blueletterbible.org/kjv/phl/3/17/s_1106017" TargetMode="External"/><Relationship Id="rId2" Type="http://schemas.openxmlformats.org/officeDocument/2006/relationships/hyperlink" Target="https://www.blueletterbible.org/kjv/1co/7/17/s_1069017" TargetMode="External"/><Relationship Id="rId1" Type="http://schemas.openxmlformats.org/officeDocument/2006/relationships/slideLayout" Target="../slideLayouts/slideLayout4.xml"/><Relationship Id="rId6" Type="http://schemas.openxmlformats.org/officeDocument/2006/relationships/hyperlink" Target="https://www.blueletterbible.org/kjv/rom/8/4/s_1054004" TargetMode="External"/><Relationship Id="rId5" Type="http://schemas.openxmlformats.org/officeDocument/2006/relationships/hyperlink" Target="https://www.blueletterbible.org/kjv/2co/5/7/s_1083007" TargetMode="External"/><Relationship Id="rId4" Type="http://schemas.openxmlformats.org/officeDocument/2006/relationships/hyperlink" Target="https://www.blueletterbible.org/lexicon/G4043/kj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blueletterbible.org/lexicon/G3501" TargetMode="External"/><Relationship Id="rId2" Type="http://schemas.openxmlformats.org/officeDocument/2006/relationships/hyperlink" Target="https://www.blueletterbible.org/lexicon/G2537"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E42EE-A85A-5C4F-A2BF-2690C4EF831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2E46AE-AB1A-5C59-80E7-0C4D17AA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4BDFF-AF7A-2824-2900-79762E9635AF}"/>
              </a:ext>
            </a:extLst>
          </p:cNvPr>
          <p:cNvSpPr>
            <a:spLocks noGrp="1"/>
          </p:cNvSpPr>
          <p:nvPr>
            <p:ph type="title"/>
          </p:nvPr>
        </p:nvSpPr>
        <p:spPr>
          <a:xfrm>
            <a:off x="3137915" y="54864"/>
            <a:ext cx="5916169" cy="1190276"/>
          </a:xfrm>
        </p:spPr>
        <p:txBody>
          <a:bodyPr vert="horz" lIns="91440" tIns="45720" rIns="91440" bIns="45720" rtlCol="0" anchor="b">
            <a:normAutofit fontScale="90000"/>
          </a:bodyPr>
          <a:lstStyle/>
          <a:p>
            <a:r>
              <a:rPr lang="en-US" sz="9600" dirty="0"/>
              <a:t>∞</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2D0D676-957C-5199-5F7B-BE9126B401AB}"/>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ECF54A7E-8B99-0D28-CC86-5C1CC281660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34675" y="124514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2342810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A575-3E3C-651F-6281-0AB35E14C76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A1564B-283A-2E8A-B868-18152BFFD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1BC73-E122-71B0-762B-933A7A4CE573}"/>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Unity</a:t>
            </a:r>
          </a:p>
        </p:txBody>
      </p:sp>
      <p:sp>
        <p:nvSpPr>
          <p:cNvPr id="4" name="Content Placeholder 3">
            <a:extLst>
              <a:ext uri="{FF2B5EF4-FFF2-40B4-BE49-F238E27FC236}">
                <a16:creationId xmlns:a16="http://schemas.microsoft.com/office/drawing/2014/main" id="{F2CEB55E-A4FF-BF3A-0037-6F2B2823A77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5600258"/>
          </a:xfrm>
        </p:spPr>
        <p:txBody>
          <a:bodyPr anchor="t" anchorCtr="0">
            <a:normAutofit/>
          </a:bodyPr>
          <a:lstStyle/>
          <a:p>
            <a:pPr marL="0" indent="0">
              <a:buNone/>
            </a:pPr>
            <a:r>
              <a:rPr lang="en-US" sz="4000" b="1" dirty="0"/>
              <a:t>                             ONENESS</a:t>
            </a:r>
          </a:p>
        </p:txBody>
      </p:sp>
      <p:pic>
        <p:nvPicPr>
          <p:cNvPr id="13" name="Content Placeholder 3">
            <a:extLst>
              <a:ext uri="{FF2B5EF4-FFF2-40B4-BE49-F238E27FC236}">
                <a16:creationId xmlns:a16="http://schemas.microsoft.com/office/drawing/2014/main" id="{E76E2286-650F-FAA9-1BBC-A0DF7A2653AA}"/>
              </a:ext>
            </a:extLst>
          </p:cNvPr>
          <p:cNvPicPr>
            <a:picLocks noChangeAspect="1"/>
          </p:cNvPicPr>
          <p:nvPr/>
        </p:nvPicPr>
        <p:blipFill>
          <a:blip r:embed="rId3"/>
          <a:stretch>
            <a:fillRect/>
          </a:stretch>
        </p:blipFill>
        <p:spPr>
          <a:xfrm>
            <a:off x="300292" y="328553"/>
            <a:ext cx="1791767" cy="1791767"/>
          </a:xfrm>
          <a:prstGeom prst="rect">
            <a:avLst/>
          </a:prstGeom>
        </p:spPr>
      </p:pic>
      <p:sp>
        <p:nvSpPr>
          <p:cNvPr id="3" name="Rectangle 2">
            <a:extLst>
              <a:ext uri="{FF2B5EF4-FFF2-40B4-BE49-F238E27FC236}">
                <a16:creationId xmlns:a16="http://schemas.microsoft.com/office/drawing/2014/main" id="{EEFF826A-5CDD-7639-CADA-02FE7FA8A82C}"/>
              </a:ext>
            </a:extLst>
          </p:cNvPr>
          <p:cNvSpPr/>
          <p:nvPr/>
        </p:nvSpPr>
        <p:spPr>
          <a:xfrm>
            <a:off x="2861187" y="1322616"/>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ZERO</a:t>
            </a:r>
          </a:p>
        </p:txBody>
      </p:sp>
      <p:sp>
        <p:nvSpPr>
          <p:cNvPr id="6" name="Rectangle 5">
            <a:extLst>
              <a:ext uri="{FF2B5EF4-FFF2-40B4-BE49-F238E27FC236}">
                <a16:creationId xmlns:a16="http://schemas.microsoft.com/office/drawing/2014/main" id="{04D73B52-7EC0-247C-6924-BB7FB8DC4A8A}"/>
              </a:ext>
            </a:extLst>
          </p:cNvPr>
          <p:cNvSpPr/>
          <p:nvPr/>
        </p:nvSpPr>
        <p:spPr>
          <a:xfrm>
            <a:off x="5621998" y="1375063"/>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ONE</a:t>
            </a:r>
          </a:p>
        </p:txBody>
      </p:sp>
      <p:sp>
        <p:nvSpPr>
          <p:cNvPr id="7" name="Rectangle 6">
            <a:extLst>
              <a:ext uri="{FF2B5EF4-FFF2-40B4-BE49-F238E27FC236}">
                <a16:creationId xmlns:a16="http://schemas.microsoft.com/office/drawing/2014/main" id="{19C5DC66-28ED-A653-E1EF-47A1D0586E9D}"/>
              </a:ext>
            </a:extLst>
          </p:cNvPr>
          <p:cNvSpPr/>
          <p:nvPr/>
        </p:nvSpPr>
        <p:spPr>
          <a:xfrm>
            <a:off x="8548010" y="1322616"/>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MANY</a:t>
            </a:r>
          </a:p>
        </p:txBody>
      </p:sp>
      <p:sp>
        <p:nvSpPr>
          <p:cNvPr id="11" name="Arrow: Curved Up 10">
            <a:extLst>
              <a:ext uri="{FF2B5EF4-FFF2-40B4-BE49-F238E27FC236}">
                <a16:creationId xmlns:a16="http://schemas.microsoft.com/office/drawing/2014/main" id="{D410DF80-8D95-64D4-67E3-B1FA2DD3682D}"/>
              </a:ext>
            </a:extLst>
          </p:cNvPr>
          <p:cNvSpPr/>
          <p:nvPr/>
        </p:nvSpPr>
        <p:spPr>
          <a:xfrm>
            <a:off x="3936264" y="2495843"/>
            <a:ext cx="2231922" cy="45373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Up 11">
            <a:extLst>
              <a:ext uri="{FF2B5EF4-FFF2-40B4-BE49-F238E27FC236}">
                <a16:creationId xmlns:a16="http://schemas.microsoft.com/office/drawing/2014/main" id="{76D48F9B-FC2B-F735-7CB9-3EFF8CE8F93F}"/>
              </a:ext>
            </a:extLst>
          </p:cNvPr>
          <p:cNvSpPr/>
          <p:nvPr/>
        </p:nvSpPr>
        <p:spPr>
          <a:xfrm flipH="1">
            <a:off x="7139775" y="2420527"/>
            <a:ext cx="2092059" cy="56753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3">
            <a:extLst>
              <a:ext uri="{FF2B5EF4-FFF2-40B4-BE49-F238E27FC236}">
                <a16:creationId xmlns:a16="http://schemas.microsoft.com/office/drawing/2014/main" id="{258303C6-009B-E1AE-8357-2AAEC6FE14F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3198" y="2438400"/>
            <a:ext cx="2343190" cy="444064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body </a:t>
            </a:r>
            <a:br>
              <a:rPr lang="en-US" sz="4000" dirty="0"/>
            </a:br>
            <a:r>
              <a:rPr lang="en-US" sz="4000" dirty="0"/>
              <a:t>Spirit</a:t>
            </a:r>
            <a:br>
              <a:rPr lang="en-US" sz="4000" dirty="0"/>
            </a:br>
            <a:r>
              <a:rPr lang="en-US" sz="4000" dirty="0"/>
              <a:t>hope </a:t>
            </a:r>
            <a:br>
              <a:rPr lang="en-US" sz="4000" dirty="0"/>
            </a:br>
            <a:r>
              <a:rPr lang="en-US" sz="4000" dirty="0"/>
              <a:t>Lord </a:t>
            </a:r>
            <a:br>
              <a:rPr lang="en-US" sz="4000" dirty="0"/>
            </a:br>
            <a:r>
              <a:rPr lang="en-US" sz="4000" dirty="0"/>
              <a:t>faith </a:t>
            </a:r>
            <a:br>
              <a:rPr lang="en-US" sz="4000" dirty="0"/>
            </a:br>
            <a:r>
              <a:rPr lang="en-US" sz="4000" dirty="0"/>
              <a:t>baptism</a:t>
            </a:r>
            <a:br>
              <a:rPr lang="en-US" sz="4000" dirty="0"/>
            </a:br>
            <a:r>
              <a:rPr lang="en-US" sz="4000" dirty="0"/>
              <a:t>God</a:t>
            </a:r>
            <a:endParaRPr lang="en-US" sz="4000" b="1" dirty="0"/>
          </a:p>
        </p:txBody>
      </p:sp>
      <p:sp>
        <p:nvSpPr>
          <p:cNvPr id="5" name="TextBox 4">
            <a:extLst>
              <a:ext uri="{FF2B5EF4-FFF2-40B4-BE49-F238E27FC236}">
                <a16:creationId xmlns:a16="http://schemas.microsoft.com/office/drawing/2014/main" id="{7F5C4F28-3D29-74F1-A151-6AC4ADE9C90E}"/>
              </a:ext>
            </a:extLst>
          </p:cNvPr>
          <p:cNvSpPr txBox="1"/>
          <p:nvPr/>
        </p:nvSpPr>
        <p:spPr>
          <a:xfrm>
            <a:off x="2087551" y="2838276"/>
            <a:ext cx="9799649" cy="4308872"/>
          </a:xfrm>
          <a:prstGeom prst="rect">
            <a:avLst/>
          </a:prstGeom>
          <a:noFill/>
        </p:spPr>
        <p:txBody>
          <a:bodyPr wrap="square" rtlCol="0">
            <a:spAutoFit/>
          </a:bodyPr>
          <a:lstStyle/>
          <a:p>
            <a:r>
              <a:rPr lang="en-US" sz="3200" dirty="0"/>
              <a:t>The oneness in Christ has been emphasized demonstrating Jews and Gentiles are now conjoined into one faith.  The covenant people of God are now Christians inclusive of  Jews and Gentiles  men and women, parents and children, masters and slaves  and every conceivable station of life.   Importance is now on otherhood are we are  called to serve others ahead of ourselves.</a:t>
            </a:r>
          </a:p>
          <a:p>
            <a:endParaRPr lang="en-US" dirty="0"/>
          </a:p>
        </p:txBody>
      </p:sp>
    </p:spTree>
    <p:extLst>
      <p:ext uri="{BB962C8B-B14F-4D97-AF65-F5344CB8AC3E}">
        <p14:creationId xmlns:p14="http://schemas.microsoft.com/office/powerpoint/2010/main" val="4297575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568A-79F9-BC45-8DE4-7BD4F9343A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468833-8A09-C4BE-AE61-EF9E3CCD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3165A-FD1D-6E16-EBDC-2BB616FFB00E}"/>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Unity</a:t>
            </a:r>
          </a:p>
        </p:txBody>
      </p:sp>
      <p:sp>
        <p:nvSpPr>
          <p:cNvPr id="4" name="Content Placeholder 3">
            <a:extLst>
              <a:ext uri="{FF2B5EF4-FFF2-40B4-BE49-F238E27FC236}">
                <a16:creationId xmlns:a16="http://schemas.microsoft.com/office/drawing/2014/main" id="{FC390912-66A6-A427-5D42-6773644ADDC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5600258"/>
          </a:xfrm>
        </p:spPr>
        <p:txBody>
          <a:bodyPr anchor="t" anchorCtr="0">
            <a:normAutofit/>
          </a:bodyPr>
          <a:lstStyle/>
          <a:p>
            <a:pPr marL="0" indent="0">
              <a:buNone/>
            </a:pPr>
            <a:r>
              <a:rPr lang="en-US" sz="4000" b="1" dirty="0"/>
              <a:t>                             ONENESS</a:t>
            </a:r>
          </a:p>
        </p:txBody>
      </p:sp>
      <p:pic>
        <p:nvPicPr>
          <p:cNvPr id="13" name="Content Placeholder 3">
            <a:extLst>
              <a:ext uri="{FF2B5EF4-FFF2-40B4-BE49-F238E27FC236}">
                <a16:creationId xmlns:a16="http://schemas.microsoft.com/office/drawing/2014/main" id="{32CB6547-5750-4674-DA68-BC60F5D9758F}"/>
              </a:ext>
            </a:extLst>
          </p:cNvPr>
          <p:cNvPicPr>
            <a:picLocks noChangeAspect="1"/>
          </p:cNvPicPr>
          <p:nvPr/>
        </p:nvPicPr>
        <p:blipFill>
          <a:blip r:embed="rId3"/>
          <a:stretch>
            <a:fillRect/>
          </a:stretch>
        </p:blipFill>
        <p:spPr>
          <a:xfrm>
            <a:off x="300292" y="328553"/>
            <a:ext cx="1791767" cy="1791767"/>
          </a:xfrm>
          <a:prstGeom prst="rect">
            <a:avLst/>
          </a:prstGeom>
        </p:spPr>
      </p:pic>
      <p:sp>
        <p:nvSpPr>
          <p:cNvPr id="3" name="Rectangle 2">
            <a:extLst>
              <a:ext uri="{FF2B5EF4-FFF2-40B4-BE49-F238E27FC236}">
                <a16:creationId xmlns:a16="http://schemas.microsoft.com/office/drawing/2014/main" id="{77D0DFE9-027C-B2BE-18D1-1F0B7E522B71}"/>
              </a:ext>
            </a:extLst>
          </p:cNvPr>
          <p:cNvSpPr/>
          <p:nvPr/>
        </p:nvSpPr>
        <p:spPr>
          <a:xfrm>
            <a:off x="2861187" y="1322616"/>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ZERO</a:t>
            </a:r>
          </a:p>
        </p:txBody>
      </p:sp>
      <p:sp>
        <p:nvSpPr>
          <p:cNvPr id="6" name="Rectangle 5">
            <a:extLst>
              <a:ext uri="{FF2B5EF4-FFF2-40B4-BE49-F238E27FC236}">
                <a16:creationId xmlns:a16="http://schemas.microsoft.com/office/drawing/2014/main" id="{C17A432F-D5FE-77C2-9934-8D46B4CC8E50}"/>
              </a:ext>
            </a:extLst>
          </p:cNvPr>
          <p:cNvSpPr/>
          <p:nvPr/>
        </p:nvSpPr>
        <p:spPr>
          <a:xfrm>
            <a:off x="5621998" y="1375063"/>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ONE</a:t>
            </a:r>
          </a:p>
        </p:txBody>
      </p:sp>
      <p:sp>
        <p:nvSpPr>
          <p:cNvPr id="7" name="Rectangle 6">
            <a:extLst>
              <a:ext uri="{FF2B5EF4-FFF2-40B4-BE49-F238E27FC236}">
                <a16:creationId xmlns:a16="http://schemas.microsoft.com/office/drawing/2014/main" id="{1984A871-8A91-5877-62CD-E3D912A2D8DE}"/>
              </a:ext>
            </a:extLst>
          </p:cNvPr>
          <p:cNvSpPr/>
          <p:nvPr/>
        </p:nvSpPr>
        <p:spPr>
          <a:xfrm>
            <a:off x="8548010" y="1322616"/>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MANY</a:t>
            </a:r>
          </a:p>
        </p:txBody>
      </p:sp>
      <p:sp>
        <p:nvSpPr>
          <p:cNvPr id="11" name="Arrow: Curved Up 10">
            <a:extLst>
              <a:ext uri="{FF2B5EF4-FFF2-40B4-BE49-F238E27FC236}">
                <a16:creationId xmlns:a16="http://schemas.microsoft.com/office/drawing/2014/main" id="{BCD98B7B-0660-AF99-AE23-7B56C2A9AFA6}"/>
              </a:ext>
            </a:extLst>
          </p:cNvPr>
          <p:cNvSpPr/>
          <p:nvPr/>
        </p:nvSpPr>
        <p:spPr>
          <a:xfrm>
            <a:off x="3936264" y="2495843"/>
            <a:ext cx="2231922" cy="45373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Up 11">
            <a:extLst>
              <a:ext uri="{FF2B5EF4-FFF2-40B4-BE49-F238E27FC236}">
                <a16:creationId xmlns:a16="http://schemas.microsoft.com/office/drawing/2014/main" id="{02600719-50AC-36AF-F7DE-4AC37AAECDDE}"/>
              </a:ext>
            </a:extLst>
          </p:cNvPr>
          <p:cNvSpPr/>
          <p:nvPr/>
        </p:nvSpPr>
        <p:spPr>
          <a:xfrm flipH="1">
            <a:off x="7139775" y="2420527"/>
            <a:ext cx="2092059" cy="56753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3">
            <a:extLst>
              <a:ext uri="{FF2B5EF4-FFF2-40B4-BE49-F238E27FC236}">
                <a16:creationId xmlns:a16="http://schemas.microsoft.com/office/drawing/2014/main" id="{F771F655-014C-053E-1316-4992A568DC4D}"/>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3198" y="2438400"/>
            <a:ext cx="2343190" cy="444064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body </a:t>
            </a:r>
            <a:br>
              <a:rPr lang="en-US" sz="4000" dirty="0"/>
            </a:br>
            <a:r>
              <a:rPr lang="en-US" sz="4000" dirty="0"/>
              <a:t>Spirit</a:t>
            </a:r>
            <a:br>
              <a:rPr lang="en-US" sz="4000" dirty="0"/>
            </a:br>
            <a:r>
              <a:rPr lang="en-US" sz="4000" dirty="0"/>
              <a:t>hope </a:t>
            </a:r>
            <a:br>
              <a:rPr lang="en-US" sz="4000" dirty="0"/>
            </a:br>
            <a:r>
              <a:rPr lang="en-US" sz="4000" dirty="0"/>
              <a:t>Lord </a:t>
            </a:r>
            <a:br>
              <a:rPr lang="en-US" sz="4000" dirty="0"/>
            </a:br>
            <a:r>
              <a:rPr lang="en-US" sz="4000" dirty="0"/>
              <a:t>faith </a:t>
            </a:r>
            <a:br>
              <a:rPr lang="en-US" sz="4000" dirty="0"/>
            </a:br>
            <a:r>
              <a:rPr lang="en-US" sz="4000" dirty="0"/>
              <a:t>baptism</a:t>
            </a:r>
            <a:br>
              <a:rPr lang="en-US" sz="4000" dirty="0"/>
            </a:br>
            <a:r>
              <a:rPr lang="en-US" sz="4000" dirty="0"/>
              <a:t>God</a:t>
            </a:r>
            <a:endParaRPr lang="en-US" sz="4000" b="1" dirty="0"/>
          </a:p>
        </p:txBody>
      </p:sp>
      <p:sp>
        <p:nvSpPr>
          <p:cNvPr id="5" name="TextBox 4">
            <a:extLst>
              <a:ext uri="{FF2B5EF4-FFF2-40B4-BE49-F238E27FC236}">
                <a16:creationId xmlns:a16="http://schemas.microsoft.com/office/drawing/2014/main" id="{0B908317-FCB5-B45B-6DAE-84A09A3B10FB}"/>
              </a:ext>
            </a:extLst>
          </p:cNvPr>
          <p:cNvSpPr txBox="1"/>
          <p:nvPr/>
        </p:nvSpPr>
        <p:spPr>
          <a:xfrm>
            <a:off x="2087552" y="2935612"/>
            <a:ext cx="9282718" cy="4308872"/>
          </a:xfrm>
          <a:prstGeom prst="rect">
            <a:avLst/>
          </a:prstGeom>
          <a:noFill/>
        </p:spPr>
        <p:txBody>
          <a:bodyPr wrap="square" rtlCol="0">
            <a:spAutoFit/>
          </a:bodyPr>
          <a:lstStyle/>
          <a:p>
            <a:r>
              <a:rPr lang="en-US" sz="3200" dirty="0"/>
              <a:t>Kingdoms, kings, priest, and prophets are tried to align themselves with God but they ultimately failed. The blood of bulls and goats was not effective for removing sin so their worship depended on the messiah, Jesus Christ, whose blood of the final covenant continually provides forgiveness, redemption, reconciliation  and  a spiritual alignment pleasing to God.   Halleluiah.    </a:t>
            </a:r>
          </a:p>
          <a:p>
            <a:endParaRPr lang="en-US" dirty="0"/>
          </a:p>
        </p:txBody>
      </p:sp>
    </p:spTree>
    <p:extLst>
      <p:ext uri="{BB962C8B-B14F-4D97-AF65-F5344CB8AC3E}">
        <p14:creationId xmlns:p14="http://schemas.microsoft.com/office/powerpoint/2010/main" val="15429262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607F-A98A-FF91-DE60-D22010064C6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F06844-F2E9-D97F-B129-BD1CBA067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DEBF63-A6BF-5F58-A472-DBD69A30EDCB}"/>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Differing Lens</a:t>
            </a:r>
          </a:p>
        </p:txBody>
      </p:sp>
      <p:sp>
        <p:nvSpPr>
          <p:cNvPr id="4" name="Content Placeholder 3">
            <a:extLst>
              <a:ext uri="{FF2B5EF4-FFF2-40B4-BE49-F238E27FC236}">
                <a16:creationId xmlns:a16="http://schemas.microsoft.com/office/drawing/2014/main" id="{2DBC341F-5C4B-B593-3DB0-26BA2D012B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r>
              <a:rPr lang="en-US" b="1" dirty="0"/>
              <a:t>Heavenly Realms     </a:t>
            </a:r>
          </a:p>
          <a:p>
            <a:r>
              <a:rPr lang="en-US" b="1" dirty="0"/>
              <a:t>Blessings --  Look at each blessing in Ephesians</a:t>
            </a:r>
          </a:p>
          <a:p>
            <a:r>
              <a:rPr lang="en-US" b="1" dirty="0"/>
              <a:t>Knowledge – Observe  references to knowledge</a:t>
            </a:r>
            <a:br>
              <a:rPr lang="en-US" b="1" dirty="0"/>
            </a:br>
            <a:r>
              <a:rPr lang="en-US" b="1" dirty="0"/>
              <a:t>Especially in Paul's Prayers</a:t>
            </a:r>
          </a:p>
          <a:p>
            <a:r>
              <a:rPr lang="en-US" b="1" dirty="0"/>
              <a:t>Infinity – Things unfathomable and eternal.</a:t>
            </a:r>
            <a:br>
              <a:rPr lang="en-US" b="1" dirty="0"/>
            </a:br>
            <a:r>
              <a:rPr lang="en-US" b="1" dirty="0"/>
              <a:t> God has a multitude of infinite attributes</a:t>
            </a:r>
          </a:p>
          <a:p>
            <a:r>
              <a:rPr lang="en-US" b="1" dirty="0"/>
              <a:t>Once Dead Now Alive.</a:t>
            </a:r>
            <a:br>
              <a:rPr lang="en-US" b="1" dirty="0"/>
            </a:br>
            <a:r>
              <a:rPr lang="en-US" b="1" dirty="0"/>
              <a:t>How you once live and how you live now</a:t>
            </a:r>
            <a:br>
              <a:rPr lang="en-US" b="1" dirty="0"/>
            </a:br>
            <a:r>
              <a:rPr lang="en-US" b="1" dirty="0"/>
              <a:t>How the world lives and how Christians live</a:t>
            </a:r>
          </a:p>
          <a:p>
            <a:r>
              <a:rPr lang="en-US" b="1" dirty="0"/>
              <a:t>Grace</a:t>
            </a:r>
            <a:br>
              <a:rPr lang="en-US" b="1" dirty="0"/>
            </a:br>
            <a:r>
              <a:rPr lang="en-US" b="1" dirty="0"/>
              <a:t>made known and accepted vs. unknow and rejected.</a:t>
            </a:r>
          </a:p>
          <a:p>
            <a:r>
              <a:rPr lang="en-US" b="1" dirty="0">
                <a:solidFill>
                  <a:schemeClr val="accent5">
                    <a:lumMod val="50000"/>
                  </a:schemeClr>
                </a:solidFill>
              </a:rPr>
              <a:t>How we should live(walk) , have a new mind, and mature</a:t>
            </a:r>
          </a:p>
          <a:p>
            <a:endParaRPr lang="en-US" b="1" dirty="0"/>
          </a:p>
          <a:p>
            <a:endParaRPr lang="en-US" b="1" dirty="0"/>
          </a:p>
        </p:txBody>
      </p:sp>
      <p:pic>
        <p:nvPicPr>
          <p:cNvPr id="13" name="Content Placeholder 3">
            <a:extLst>
              <a:ext uri="{FF2B5EF4-FFF2-40B4-BE49-F238E27FC236}">
                <a16:creationId xmlns:a16="http://schemas.microsoft.com/office/drawing/2014/main" id="{BACA4ECF-0784-1994-ADFA-B2BA8ADA901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088152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Prayer in Chapter 1, Faith and Grace </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    No serious issues addressed  </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
        <p:nvSpPr>
          <p:cNvPr id="7" name="Arrow: Left 6">
            <a:extLst>
              <a:ext uri="{FF2B5EF4-FFF2-40B4-BE49-F238E27FC236}">
                <a16:creationId xmlns:a16="http://schemas.microsoft.com/office/drawing/2014/main" id="{AFD0C106-0030-8836-1AB5-5DD1A7D61D2C}"/>
              </a:ext>
            </a:extLst>
          </p:cNvPr>
          <p:cNvSpPr/>
          <p:nvPr/>
        </p:nvSpPr>
        <p:spPr>
          <a:xfrm>
            <a:off x="9310446" y="996498"/>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12/21</a:t>
            </a:r>
          </a:p>
        </p:txBody>
      </p:sp>
      <p:sp>
        <p:nvSpPr>
          <p:cNvPr id="8" name="Arrow: Left 7">
            <a:extLst>
              <a:ext uri="{FF2B5EF4-FFF2-40B4-BE49-F238E27FC236}">
                <a16:creationId xmlns:a16="http://schemas.microsoft.com/office/drawing/2014/main" id="{4287D90A-FCE1-4917-9307-851233CA390B}"/>
              </a:ext>
            </a:extLst>
          </p:cNvPr>
          <p:cNvSpPr/>
          <p:nvPr/>
        </p:nvSpPr>
        <p:spPr>
          <a:xfrm>
            <a:off x="10645398" y="3769444"/>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12/28</a:t>
            </a:r>
          </a:p>
        </p:txBody>
      </p:sp>
      <p:sp>
        <p:nvSpPr>
          <p:cNvPr id="9" name="Arrow: Left 8">
            <a:extLst>
              <a:ext uri="{FF2B5EF4-FFF2-40B4-BE49-F238E27FC236}">
                <a16:creationId xmlns:a16="http://schemas.microsoft.com/office/drawing/2014/main" id="{1F54DB19-113C-661E-1ED7-44060E228277}"/>
              </a:ext>
            </a:extLst>
          </p:cNvPr>
          <p:cNvSpPr/>
          <p:nvPr/>
        </p:nvSpPr>
        <p:spPr>
          <a:xfrm>
            <a:off x="9666990" y="5551871"/>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12/28</a:t>
            </a:r>
          </a:p>
        </p:txBody>
      </p:sp>
      <p:sp>
        <p:nvSpPr>
          <p:cNvPr id="12" name="Arrow: Left 11">
            <a:extLst>
              <a:ext uri="{FF2B5EF4-FFF2-40B4-BE49-F238E27FC236}">
                <a16:creationId xmlns:a16="http://schemas.microsoft.com/office/drawing/2014/main" id="{FE928F5E-1270-0840-4FC4-63D3278FD6D5}"/>
              </a:ext>
            </a:extLst>
          </p:cNvPr>
          <p:cNvSpPr/>
          <p:nvPr/>
        </p:nvSpPr>
        <p:spPr>
          <a:xfrm>
            <a:off x="9799650" y="4327544"/>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01/04</a:t>
            </a:r>
          </a:p>
        </p:txBody>
      </p:sp>
      <p:pic>
        <p:nvPicPr>
          <p:cNvPr id="14" name="Content Placeholder 3">
            <a:extLst>
              <a:ext uri="{FF2B5EF4-FFF2-40B4-BE49-F238E27FC236}">
                <a16:creationId xmlns:a16="http://schemas.microsoft.com/office/drawing/2014/main" id="{3BED4944-3386-5E43-8334-22989E30C459}"/>
              </a:ext>
            </a:extLst>
          </p:cNvPr>
          <p:cNvPicPr>
            <a:picLocks noChangeAspect="1"/>
          </p:cNvPicPr>
          <p:nvPr/>
        </p:nvPicPr>
        <p:blipFill>
          <a:blip r:embed="rId3"/>
          <a:stretch>
            <a:fillRect/>
          </a:stretch>
        </p:blipFill>
        <p:spPr>
          <a:xfrm>
            <a:off x="102794" y="241985"/>
            <a:ext cx="2107925" cy="2107925"/>
          </a:xfrm>
          <a:prstGeom prst="rect">
            <a:avLst/>
          </a:prstGeom>
        </p:spPr>
      </p:pic>
      <p:sp>
        <p:nvSpPr>
          <p:cNvPr id="5" name="Arrow: Left 4">
            <a:extLst>
              <a:ext uri="{FF2B5EF4-FFF2-40B4-BE49-F238E27FC236}">
                <a16:creationId xmlns:a16="http://schemas.microsoft.com/office/drawing/2014/main" id="{B00CB96C-9BA6-1C22-3D7B-24A02E502ABF}"/>
              </a:ext>
            </a:extLst>
          </p:cNvPr>
          <p:cNvSpPr/>
          <p:nvPr/>
        </p:nvSpPr>
        <p:spPr>
          <a:xfrm>
            <a:off x="5117592" y="4251343"/>
            <a:ext cx="978408" cy="5259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01/11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63263" y="24032"/>
            <a:ext cx="6607277" cy="560672"/>
          </a:xfrm>
        </p:spPr>
        <p:txBody>
          <a:bodyPr vert="horz" lIns="91440" tIns="45720" rIns="91440" bIns="45720" rtlCol="0" anchor="b">
            <a:normAutofit fontScale="90000"/>
          </a:bodyPr>
          <a:lstStyle/>
          <a:p>
            <a:pPr algn="ctr"/>
            <a:br>
              <a:rPr lang="en-US" sz="3600" b="1" dirty="0"/>
            </a:br>
            <a:r>
              <a:rPr lang="en-US" sz="3600" b="1" dirty="0"/>
              <a:t> Spiritual Realms  (Knowing Theme)</a:t>
            </a:r>
          </a:p>
        </p:txBody>
      </p:sp>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9875486" y="2913080"/>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1672763" y="2037404"/>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95661" y="3537892"/>
            <a:ext cx="10257758" cy="3046988"/>
          </a:xfrm>
          <a:prstGeom prst="rect">
            <a:avLst/>
          </a:prstGeom>
          <a:noFill/>
        </p:spPr>
        <p:txBody>
          <a:bodyPr wrap="square" rtlCol="0">
            <a:spAutoFit/>
          </a:bodyPr>
          <a:lstStyle/>
          <a:p>
            <a:r>
              <a:rPr lang="en-US" sz="3200" b="1" baseline="30000" dirty="0"/>
              <a:t>18 </a:t>
            </a:r>
            <a:r>
              <a:rPr lang="en-US" sz="3200" dirty="0"/>
              <a:t>being </a:t>
            </a:r>
            <a:r>
              <a:rPr lang="en-US" sz="3200" dirty="0">
                <a:solidFill>
                  <a:srgbClr val="FF0000"/>
                </a:solidFill>
              </a:rPr>
              <a:t>darkened</a:t>
            </a:r>
            <a:r>
              <a:rPr lang="en-US" sz="3200" dirty="0"/>
              <a:t> in their understanding, excluded from the life of God because of the </a:t>
            </a:r>
            <a:r>
              <a:rPr lang="en-US" sz="3200" dirty="0">
                <a:solidFill>
                  <a:srgbClr val="FF0000"/>
                </a:solidFill>
              </a:rPr>
              <a:t>ignorance</a:t>
            </a:r>
            <a:r>
              <a:rPr lang="en-US" sz="3200" dirty="0"/>
              <a:t> that is in them, because of the </a:t>
            </a:r>
            <a:r>
              <a:rPr lang="en-US" sz="3200" dirty="0">
                <a:solidFill>
                  <a:srgbClr val="FF0000"/>
                </a:solidFill>
              </a:rPr>
              <a:t>hardness of their heart</a:t>
            </a:r>
            <a:r>
              <a:rPr lang="en-US" sz="3200" dirty="0"/>
              <a:t>; </a:t>
            </a:r>
            <a:r>
              <a:rPr lang="en-US" sz="3200" b="1" baseline="30000" dirty="0"/>
              <a:t>19 </a:t>
            </a:r>
            <a:r>
              <a:rPr lang="en-US" sz="3200" dirty="0"/>
              <a:t>and they, having become callous, have given themselves up to indecent behavior for the practice of every kind of impurity with greediness.</a:t>
            </a:r>
          </a:p>
        </p:txBody>
      </p:sp>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C6AEA009-98FB-B838-0D53-96228AAE8443}"/>
              </a:ext>
            </a:extLst>
          </p:cNvPr>
          <p:cNvPicPr>
            <a:picLocks noChangeAspect="1"/>
          </p:cNvPicPr>
          <p:nvPr/>
        </p:nvPicPr>
        <p:blipFill>
          <a:blip r:embed="rId4"/>
          <a:stretch>
            <a:fillRect/>
          </a:stretch>
        </p:blipFill>
        <p:spPr>
          <a:xfrm>
            <a:off x="10416680" y="4165538"/>
            <a:ext cx="1486107" cy="2686425"/>
          </a:xfrm>
          <a:prstGeom prst="rect">
            <a:avLst/>
          </a:prstGeom>
        </p:spPr>
      </p:pic>
      <p:sp>
        <p:nvSpPr>
          <p:cNvPr id="11" name="TextBox 10">
            <a:extLst>
              <a:ext uri="{FF2B5EF4-FFF2-40B4-BE49-F238E27FC236}">
                <a16:creationId xmlns:a16="http://schemas.microsoft.com/office/drawing/2014/main" id="{A493AD06-BE9A-7C99-A2CE-CB852709CE5A}"/>
              </a:ext>
            </a:extLst>
          </p:cNvPr>
          <p:cNvSpPr txBox="1"/>
          <p:nvPr/>
        </p:nvSpPr>
        <p:spPr>
          <a:xfrm>
            <a:off x="2151784" y="467744"/>
            <a:ext cx="9532327" cy="1569660"/>
          </a:xfrm>
          <a:prstGeom prst="rect">
            <a:avLst/>
          </a:prstGeom>
          <a:noFill/>
        </p:spPr>
        <p:txBody>
          <a:bodyPr wrap="square" rtlCol="0">
            <a:spAutoFit/>
          </a:bodyPr>
          <a:lstStyle/>
          <a:p>
            <a:r>
              <a:rPr lang="en-US" sz="3200" dirty="0"/>
              <a:t>Heard,  made known, wisdom, revelation, know Him better, enlightened, know hope, knowledge, insight, discernment, understanding. Made plain</a:t>
            </a:r>
          </a:p>
        </p:txBody>
      </p:sp>
      <p:pic>
        <p:nvPicPr>
          <p:cNvPr id="17" name="Picture 16" descr="A cross on a hill&#10;&#10;AI-generated content may be incorrect.">
            <a:extLst>
              <a:ext uri="{FF2B5EF4-FFF2-40B4-BE49-F238E27FC236}">
                <a16:creationId xmlns:a16="http://schemas.microsoft.com/office/drawing/2014/main" id="{60D5A2B6-DEC7-6D7D-9D1C-0C62054801F9}"/>
              </a:ext>
            </a:extLst>
          </p:cNvPr>
          <p:cNvPicPr>
            <a:picLocks noChangeAspect="1"/>
          </p:cNvPicPr>
          <p:nvPr/>
        </p:nvPicPr>
        <p:blipFill>
          <a:blip r:embed="rId5"/>
          <a:stretch>
            <a:fillRect/>
          </a:stretch>
        </p:blipFill>
        <p:spPr>
          <a:xfrm>
            <a:off x="4882031" y="2118210"/>
            <a:ext cx="1515812" cy="1504414"/>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42AD89-4485-8DB4-F3BE-EC3A20D1F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F859A-07C1-AEBF-315E-DA12D5CFCB8E}"/>
              </a:ext>
            </a:extLst>
          </p:cNvPr>
          <p:cNvSpPr>
            <a:spLocks noGrp="1"/>
          </p:cNvSpPr>
          <p:nvPr>
            <p:ph type="title"/>
          </p:nvPr>
        </p:nvSpPr>
        <p:spPr>
          <a:xfrm>
            <a:off x="3263263" y="24032"/>
            <a:ext cx="6607277" cy="560672"/>
          </a:xfrm>
        </p:spPr>
        <p:txBody>
          <a:bodyPr vert="horz" lIns="91440" tIns="45720" rIns="91440" bIns="45720" rtlCol="0" anchor="b">
            <a:normAutofit fontScale="90000"/>
          </a:bodyPr>
          <a:lstStyle/>
          <a:p>
            <a:pPr algn="ctr"/>
            <a:br>
              <a:rPr lang="en-US" sz="3600" b="1" dirty="0"/>
            </a:br>
            <a:r>
              <a:rPr lang="en-US" sz="3600" b="1" dirty="0"/>
              <a:t> Spiritual Realms</a:t>
            </a:r>
          </a:p>
        </p:txBody>
      </p:sp>
      <p:cxnSp>
        <p:nvCxnSpPr>
          <p:cNvPr id="4" name="Straight Connector 3">
            <a:extLst>
              <a:ext uri="{FF2B5EF4-FFF2-40B4-BE49-F238E27FC236}">
                <a16:creationId xmlns:a16="http://schemas.microsoft.com/office/drawing/2014/main" id="{0CA6BABD-1D9A-2508-9090-FAC8816BBE51}"/>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6A0D573-B5EA-7F2D-A2A3-68E17C6D7395}"/>
              </a:ext>
            </a:extLst>
          </p:cNvPr>
          <p:cNvSpPr txBox="1"/>
          <p:nvPr/>
        </p:nvSpPr>
        <p:spPr>
          <a:xfrm>
            <a:off x="9875486" y="2913080"/>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904C3640-F095-05CB-BCAD-3565C123428F}"/>
              </a:ext>
            </a:extLst>
          </p:cNvPr>
          <p:cNvSpPr txBox="1"/>
          <p:nvPr/>
        </p:nvSpPr>
        <p:spPr>
          <a:xfrm>
            <a:off x="1672763" y="2037404"/>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1DE9FB03-666F-CE8A-3318-0E325AA4B467}"/>
              </a:ext>
            </a:extLst>
          </p:cNvPr>
          <p:cNvSpPr txBox="1"/>
          <p:nvPr/>
        </p:nvSpPr>
        <p:spPr>
          <a:xfrm>
            <a:off x="30152" y="3528258"/>
            <a:ext cx="10257758" cy="2031325"/>
          </a:xfrm>
          <a:prstGeom prst="rect">
            <a:avLst/>
          </a:prstGeom>
          <a:noFill/>
        </p:spPr>
        <p:txBody>
          <a:bodyPr wrap="square" rtlCol="0">
            <a:spAutoFit/>
          </a:bodyPr>
          <a:lstStyle/>
          <a:p>
            <a:r>
              <a:rPr lang="en-US" sz="5400" b="1" baseline="30000" dirty="0"/>
              <a:t>Islam, Judaism, Atheism, Agnostic, </a:t>
            </a:r>
          </a:p>
          <a:p>
            <a:r>
              <a:rPr lang="en-US" sz="5400" b="1" baseline="30000" dirty="0" err="1"/>
              <a:t>Nothingism</a:t>
            </a:r>
            <a:r>
              <a:rPr lang="en-US" sz="5400" b="1" baseline="30000" dirty="0"/>
              <a:t>  (ignoring)</a:t>
            </a:r>
          </a:p>
          <a:p>
            <a:endParaRPr lang="en-US" sz="5400" dirty="0"/>
          </a:p>
        </p:txBody>
      </p:sp>
      <p:pic>
        <p:nvPicPr>
          <p:cNvPr id="12" name="Picture 11" descr="A cross with a light shining through the clouds&#10;&#10;AI-generated content may be incorrect.">
            <a:extLst>
              <a:ext uri="{FF2B5EF4-FFF2-40B4-BE49-F238E27FC236}">
                <a16:creationId xmlns:a16="http://schemas.microsoft.com/office/drawing/2014/main" id="{807EA47D-988E-8185-12F8-1F5850C8A21A}"/>
              </a:ext>
            </a:extLst>
          </p:cNvPr>
          <p:cNvPicPr>
            <a:picLocks noChangeAspect="1"/>
          </p:cNvPicPr>
          <p:nvPr/>
        </p:nvPicPr>
        <p:blipFill>
          <a:blip r:embed="rId3"/>
          <a:stretch>
            <a:fillRect/>
          </a:stretch>
        </p:blipFill>
        <p:spPr>
          <a:xfrm>
            <a:off x="4882631" y="1989450"/>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4F672BFA-B881-93F5-6F5A-B8422B857EDF}"/>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0565DD5B-64CF-0A47-8904-856F1D30D114}"/>
              </a:ext>
            </a:extLst>
          </p:cNvPr>
          <p:cNvPicPr>
            <a:picLocks noChangeAspect="1"/>
          </p:cNvPicPr>
          <p:nvPr/>
        </p:nvPicPr>
        <p:blipFill>
          <a:blip r:embed="rId5"/>
          <a:stretch>
            <a:fillRect/>
          </a:stretch>
        </p:blipFill>
        <p:spPr>
          <a:xfrm>
            <a:off x="10416680" y="4165538"/>
            <a:ext cx="1486107" cy="2686425"/>
          </a:xfrm>
          <a:prstGeom prst="rect">
            <a:avLst/>
          </a:prstGeom>
        </p:spPr>
      </p:pic>
      <p:sp>
        <p:nvSpPr>
          <p:cNvPr id="11" name="TextBox 10">
            <a:extLst>
              <a:ext uri="{FF2B5EF4-FFF2-40B4-BE49-F238E27FC236}">
                <a16:creationId xmlns:a16="http://schemas.microsoft.com/office/drawing/2014/main" id="{56984273-02D8-BBD2-17DC-DFFBD5CE131C}"/>
              </a:ext>
            </a:extLst>
          </p:cNvPr>
          <p:cNvSpPr txBox="1"/>
          <p:nvPr/>
        </p:nvSpPr>
        <p:spPr>
          <a:xfrm>
            <a:off x="2151784" y="467744"/>
            <a:ext cx="9532327" cy="1569660"/>
          </a:xfrm>
          <a:prstGeom prst="rect">
            <a:avLst/>
          </a:prstGeom>
          <a:noFill/>
        </p:spPr>
        <p:txBody>
          <a:bodyPr wrap="square" rtlCol="0">
            <a:spAutoFit/>
          </a:bodyPr>
          <a:lstStyle/>
          <a:p>
            <a:r>
              <a:rPr lang="en-US" sz="3200" dirty="0"/>
              <a:t>Heard,  made known, wisdom, revelation, know Him better, enlightened, know hope, knowledge, insight, discernment, understanding. Made plain</a:t>
            </a:r>
          </a:p>
        </p:txBody>
      </p:sp>
    </p:spTree>
    <p:extLst>
      <p:ext uri="{BB962C8B-B14F-4D97-AF65-F5344CB8AC3E}">
        <p14:creationId xmlns:p14="http://schemas.microsoft.com/office/powerpoint/2010/main" val="21597901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D0E2-005C-9C8B-C1A5-806D3C1B16B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8B5A755-F347-21EF-F9E4-AB0FEF929720}"/>
              </a:ext>
            </a:extLst>
          </p:cNvPr>
          <p:cNvGraphicFramePr>
            <a:graphicFrameLocks noGrp="1"/>
          </p:cNvGraphicFramePr>
          <p:nvPr>
            <p:ph idx="1"/>
          </p:nvPr>
        </p:nvGraphicFramePr>
        <p:xfrm>
          <a:off x="1353266" y="2543534"/>
          <a:ext cx="10128115" cy="4198747"/>
        </p:xfrm>
        <a:graphic>
          <a:graphicData uri="http://schemas.openxmlformats.org/drawingml/2006/table">
            <a:tbl>
              <a:tblPr firstRow="1" firstCol="1" bandRow="1">
                <a:tableStyleId>{5C22544A-7EE6-4342-B048-85BDC9FD1C3A}</a:tableStyleId>
              </a:tblPr>
              <a:tblGrid>
                <a:gridCol w="3375317">
                  <a:extLst>
                    <a:ext uri="{9D8B030D-6E8A-4147-A177-3AD203B41FA5}">
                      <a16:colId xmlns:a16="http://schemas.microsoft.com/office/drawing/2014/main" val="1278521191"/>
                    </a:ext>
                  </a:extLst>
                </a:gridCol>
                <a:gridCol w="3376399">
                  <a:extLst>
                    <a:ext uri="{9D8B030D-6E8A-4147-A177-3AD203B41FA5}">
                      <a16:colId xmlns:a16="http://schemas.microsoft.com/office/drawing/2014/main" val="2330290565"/>
                    </a:ext>
                  </a:extLst>
                </a:gridCol>
                <a:gridCol w="3376399">
                  <a:extLst>
                    <a:ext uri="{9D8B030D-6E8A-4147-A177-3AD203B41FA5}">
                      <a16:colId xmlns:a16="http://schemas.microsoft.com/office/drawing/2014/main" val="1545392374"/>
                    </a:ext>
                  </a:extLst>
                </a:gridCol>
              </a:tblGrid>
              <a:tr h="384213">
                <a:tc>
                  <a:txBody>
                    <a:bodyPr/>
                    <a:lstStyle/>
                    <a:p>
                      <a:pPr marL="0" marR="0" algn="ctr">
                        <a:lnSpc>
                          <a:spcPct val="115000"/>
                        </a:lnSpc>
                        <a:spcAft>
                          <a:spcPts val="800"/>
                        </a:spcAft>
                        <a:buNone/>
                      </a:pPr>
                      <a:r>
                        <a:rPr lang="en-US" sz="3600" kern="100" dirty="0">
                          <a:solidFill>
                            <a:schemeClr val="tx1"/>
                          </a:solidFill>
                          <a:effectLst/>
                        </a:rPr>
                        <a:t>Epistle</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Doctrine </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Application</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600" kern="100" dirty="0">
                          <a:solidFill>
                            <a:schemeClr val="tx1"/>
                          </a:solidFill>
                          <a:effectLst/>
                        </a:rPr>
                        <a:t>Ephesians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1-3</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4-6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ctr">
                        <a:lnSpc>
                          <a:spcPct val="115000"/>
                        </a:lnSpc>
                        <a:spcAft>
                          <a:spcPts val="800"/>
                        </a:spcAft>
                        <a:buNone/>
                      </a:pPr>
                      <a:r>
                        <a:rPr lang="en-US" sz="3600" kern="100" dirty="0">
                          <a:solidFill>
                            <a:schemeClr val="tx1"/>
                          </a:solidFill>
                          <a:effectLst/>
                        </a:rPr>
                        <a:t>Romans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1-11</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12-16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600" kern="100" dirty="0">
                          <a:solidFill>
                            <a:schemeClr val="tx1"/>
                          </a:solidFill>
                          <a:effectLst/>
                        </a:rPr>
                        <a:t>Galatians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5-6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r>
                        <a:rPr lang="en-US" sz="3600" kern="100" dirty="0">
                          <a:solidFill>
                            <a:schemeClr val="tx1"/>
                          </a:solidFill>
                          <a:effectLst/>
                        </a:rPr>
                        <a:t>Colossians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3.4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r>
                        <a:rPr lang="en-US" sz="3600" kern="100" dirty="0">
                          <a:solidFill>
                            <a:schemeClr val="tx1"/>
                          </a:solidFill>
                          <a:effectLst/>
                        </a:rPr>
                        <a:t>1 Peter</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 to 2:10</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2:11 to 5:14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r>
                        <a:rPr lang="en-US" sz="3600" kern="100" dirty="0">
                          <a:solidFill>
                            <a:schemeClr val="tx1"/>
                          </a:solidFill>
                          <a:effectLst/>
                        </a:rPr>
                        <a:t>Hebrews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1:1 top 10:18</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10:19 to 13:25</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0648096"/>
                  </a:ext>
                </a:extLst>
              </a:tr>
            </a:tbl>
          </a:graphicData>
        </a:graphic>
      </p:graphicFrame>
      <p:sp>
        <p:nvSpPr>
          <p:cNvPr id="6" name="Title 5">
            <a:extLst>
              <a:ext uri="{FF2B5EF4-FFF2-40B4-BE49-F238E27FC236}">
                <a16:creationId xmlns:a16="http://schemas.microsoft.com/office/drawing/2014/main" id="{13B707DB-3681-94A6-F7F6-23114D25D801}"/>
              </a:ext>
            </a:extLst>
          </p:cNvPr>
          <p:cNvSpPr>
            <a:spLocks noGrp="1"/>
          </p:cNvSpPr>
          <p:nvPr>
            <p:ph type="title"/>
          </p:nvPr>
        </p:nvSpPr>
        <p:spPr/>
        <p:txBody>
          <a:bodyPr>
            <a:normAutofit fontScale="90000"/>
          </a:bodyPr>
          <a:lstStyle/>
          <a:p>
            <a:r>
              <a:rPr lang="en-US" b="1" dirty="0"/>
              <a:t>4 </a:t>
            </a:r>
            <a:r>
              <a:rPr lang="en-US" dirty="0"/>
              <a:t>I </a:t>
            </a:r>
            <a:r>
              <a:rPr lang="en-US" dirty="0">
                <a:solidFill>
                  <a:schemeClr val="accent5">
                    <a:lumMod val="75000"/>
                  </a:schemeClr>
                </a:solidFill>
              </a:rPr>
              <a:t>therefore</a:t>
            </a:r>
            <a:r>
              <a:rPr lang="en-US" dirty="0"/>
              <a:t>, the prisoner of the Lord, beseech you that ye walk worthy of the vocation wherewith ye are called,</a:t>
            </a:r>
          </a:p>
        </p:txBody>
      </p:sp>
      <p:sp>
        <p:nvSpPr>
          <p:cNvPr id="7" name="Oval 6">
            <a:extLst>
              <a:ext uri="{FF2B5EF4-FFF2-40B4-BE49-F238E27FC236}">
                <a16:creationId xmlns:a16="http://schemas.microsoft.com/office/drawing/2014/main" id="{33A1C880-60EE-9EE7-4752-AF60C3981D76}"/>
              </a:ext>
            </a:extLst>
          </p:cNvPr>
          <p:cNvSpPr/>
          <p:nvPr/>
        </p:nvSpPr>
        <p:spPr>
          <a:xfrm>
            <a:off x="7930055" y="3291051"/>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1110AF2-7B84-3196-9B81-E9590ED832E2}"/>
              </a:ext>
            </a:extLst>
          </p:cNvPr>
          <p:cNvSpPr/>
          <p:nvPr/>
        </p:nvSpPr>
        <p:spPr>
          <a:xfrm>
            <a:off x="7930055" y="3876070"/>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981DC3A-DA76-6CF4-7745-2357B495B0DA}"/>
              </a:ext>
            </a:extLst>
          </p:cNvPr>
          <p:cNvSpPr/>
          <p:nvPr/>
        </p:nvSpPr>
        <p:spPr>
          <a:xfrm>
            <a:off x="7969384" y="4461089"/>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208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23B6-5636-C93B-6EB6-0A1EF6470DC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05D2856-E2F9-32B3-F2AA-F518C22F6878}"/>
              </a:ext>
            </a:extLst>
          </p:cNvPr>
          <p:cNvGraphicFramePr>
            <a:graphicFrameLocks noGrp="1"/>
          </p:cNvGraphicFramePr>
          <p:nvPr>
            <p:ph idx="1"/>
          </p:nvPr>
        </p:nvGraphicFramePr>
        <p:xfrm>
          <a:off x="167149" y="894034"/>
          <a:ext cx="11897032" cy="4648760"/>
        </p:xfrm>
        <a:graphic>
          <a:graphicData uri="http://schemas.openxmlformats.org/drawingml/2006/table">
            <a:tbl>
              <a:tblPr firstRow="1" firstCol="1" bandRow="1">
                <a:tableStyleId>{5C22544A-7EE6-4342-B048-85BDC9FD1C3A}</a:tableStyleId>
              </a:tblPr>
              <a:tblGrid>
                <a:gridCol w="6263521">
                  <a:extLst>
                    <a:ext uri="{9D8B030D-6E8A-4147-A177-3AD203B41FA5}">
                      <a16:colId xmlns:a16="http://schemas.microsoft.com/office/drawing/2014/main" val="1278521191"/>
                    </a:ext>
                  </a:extLst>
                </a:gridCol>
                <a:gridCol w="5633511">
                  <a:extLst>
                    <a:ext uri="{9D8B030D-6E8A-4147-A177-3AD203B41FA5}">
                      <a16:colId xmlns:a16="http://schemas.microsoft.com/office/drawing/2014/main" val="2330290565"/>
                    </a:ext>
                  </a:extLst>
                </a:gridCol>
              </a:tblGrid>
              <a:tr h="733693">
                <a:tc>
                  <a:txBody>
                    <a:bodyPr/>
                    <a:lstStyle/>
                    <a:p>
                      <a:pPr marL="0" marR="0" algn="ctr">
                        <a:lnSpc>
                          <a:spcPct val="115000"/>
                        </a:lnSpc>
                        <a:spcAft>
                          <a:spcPts val="800"/>
                        </a:spcAft>
                        <a:buNone/>
                      </a:pPr>
                      <a:r>
                        <a:rPr lang="en-US" sz="3200" kern="100" dirty="0">
                          <a:solidFill>
                            <a:schemeClr val="tx1"/>
                          </a:solidFill>
                          <a:effectLst/>
                        </a:rPr>
                        <a:t>Take Off</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solidFill>
                            <a:schemeClr val="tx1"/>
                          </a:solidFill>
                          <a:effectLst/>
                        </a:rPr>
                        <a:t>Put On</a:t>
                      </a: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200" kern="100" dirty="0">
                          <a:solidFill>
                            <a:schemeClr val="tx1"/>
                          </a:solidFill>
                          <a:effectLst/>
                        </a:rPr>
                        <a:t>Old Man</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b="1" kern="100" dirty="0">
                          <a:solidFill>
                            <a:schemeClr val="tx1"/>
                          </a:solidFill>
                          <a:effectLst/>
                        </a:rPr>
                        <a:t>New Man</a:t>
                      </a:r>
                      <a:endParaRPr lang="en-US" sz="3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l">
                        <a:lnSpc>
                          <a:spcPct val="115000"/>
                        </a:lnSpc>
                        <a:spcAft>
                          <a:spcPts val="800"/>
                        </a:spcAft>
                        <a:buNone/>
                      </a:pPr>
                      <a:r>
                        <a:rPr lang="en-US" sz="3000" b="0" dirty="0">
                          <a:solidFill>
                            <a:schemeClr val="tx1"/>
                          </a:solidFill>
                        </a:rPr>
                        <a:t>corrupted by its deceitful desires</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l">
                        <a:lnSpc>
                          <a:spcPct val="115000"/>
                        </a:lnSpc>
                        <a:spcAft>
                          <a:spcPts val="800"/>
                        </a:spcAft>
                        <a:buNone/>
                      </a:pPr>
                      <a:r>
                        <a:rPr lang="en-US" sz="3000" dirty="0"/>
                        <a:t>new in the attitude of your minds</a:t>
                      </a:r>
                      <a:endParaRPr lang="en-US" sz="30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000" b="0" dirty="0">
                          <a:solidFill>
                            <a:schemeClr val="tx1"/>
                          </a:solidFill>
                        </a:rPr>
                        <a:t>with regard to your former way of life</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dirty="0"/>
                        <a:t>created to be like God in true righteousness and holiness</a:t>
                      </a: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Falsehood</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effectLst/>
                        </a:rPr>
                        <a:t>Truth</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Anger </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effectLst/>
                        </a:rPr>
                        <a:t>Peace</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Theft</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Generosity</a:t>
                      </a: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60648096"/>
                  </a:ext>
                </a:extLst>
              </a:tr>
            </a:tbl>
          </a:graphicData>
        </a:graphic>
      </p:graphicFrame>
      <p:sp>
        <p:nvSpPr>
          <p:cNvPr id="3" name="Title 1">
            <a:extLst>
              <a:ext uri="{FF2B5EF4-FFF2-40B4-BE49-F238E27FC236}">
                <a16:creationId xmlns:a16="http://schemas.microsoft.com/office/drawing/2014/main" id="{08B3D46C-8C42-CA1E-510A-9DCAC39F0E7D}"/>
              </a:ext>
            </a:extLst>
          </p:cNvPr>
          <p:cNvSpPr txBox="1">
            <a:spLocks/>
          </p:cNvSpPr>
          <p:nvPr/>
        </p:nvSpPr>
        <p:spPr>
          <a:xfrm>
            <a:off x="1676400" y="0"/>
            <a:ext cx="10515600" cy="883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a:t>
            </a:r>
            <a:endParaRPr lang="en-US" dirty="0"/>
          </a:p>
        </p:txBody>
      </p:sp>
    </p:spTree>
    <p:extLst>
      <p:ext uri="{BB962C8B-B14F-4D97-AF65-F5344CB8AC3E}">
        <p14:creationId xmlns:p14="http://schemas.microsoft.com/office/powerpoint/2010/main" val="279214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70D92-B0E1-DCA3-BBEB-3C9934E6265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E49201-0C27-FD1E-AB03-847C54BA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02DD2-AB8F-B305-8372-CB9A2DFA1733}"/>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Differing Lens</a:t>
            </a:r>
          </a:p>
        </p:txBody>
      </p:sp>
      <p:sp>
        <p:nvSpPr>
          <p:cNvPr id="4" name="Content Placeholder 3">
            <a:extLst>
              <a:ext uri="{FF2B5EF4-FFF2-40B4-BE49-F238E27FC236}">
                <a16:creationId xmlns:a16="http://schemas.microsoft.com/office/drawing/2014/main" id="{F3091E16-736A-F05F-BDCE-C98B53A167B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r>
              <a:rPr lang="en-US" b="1" dirty="0"/>
              <a:t>Heavenly Realms     </a:t>
            </a:r>
          </a:p>
          <a:p>
            <a:r>
              <a:rPr lang="en-US" b="1" dirty="0"/>
              <a:t>Blessings --  Look at each blessing in Ephesians</a:t>
            </a:r>
          </a:p>
          <a:p>
            <a:r>
              <a:rPr lang="en-US" b="1" dirty="0"/>
              <a:t>Knowledge – Observe  references to knowledge</a:t>
            </a:r>
            <a:br>
              <a:rPr lang="en-US" b="1" dirty="0"/>
            </a:br>
            <a:r>
              <a:rPr lang="en-US" b="1" dirty="0"/>
              <a:t>Especially in Paul's Prayers</a:t>
            </a:r>
          </a:p>
          <a:p>
            <a:r>
              <a:rPr lang="en-US" b="1" dirty="0"/>
              <a:t>Infinity – Things unfathomable and eternal.</a:t>
            </a:r>
            <a:br>
              <a:rPr lang="en-US" b="1" dirty="0"/>
            </a:br>
            <a:r>
              <a:rPr lang="en-US" b="1" dirty="0"/>
              <a:t> God has a multitude of infinite attributes</a:t>
            </a:r>
          </a:p>
          <a:p>
            <a:r>
              <a:rPr lang="en-US" b="1" dirty="0"/>
              <a:t>Once Dead Now Alive.</a:t>
            </a:r>
            <a:br>
              <a:rPr lang="en-US" b="1" dirty="0"/>
            </a:br>
            <a:r>
              <a:rPr lang="en-US" b="1" dirty="0"/>
              <a:t>How you once live and how you live now</a:t>
            </a:r>
            <a:br>
              <a:rPr lang="en-US" b="1" dirty="0"/>
            </a:br>
            <a:r>
              <a:rPr lang="en-US" b="1" dirty="0"/>
              <a:t>How the world lives and how Christians live</a:t>
            </a:r>
          </a:p>
          <a:p>
            <a:r>
              <a:rPr lang="en-US" b="1" dirty="0"/>
              <a:t>Grace</a:t>
            </a:r>
            <a:br>
              <a:rPr lang="en-US" b="1" dirty="0"/>
            </a:br>
            <a:r>
              <a:rPr lang="en-US" b="1" dirty="0"/>
              <a:t>made known and accepted vs. unknow and rejected.</a:t>
            </a:r>
          </a:p>
          <a:p>
            <a:r>
              <a:rPr lang="en-US" b="1" dirty="0"/>
              <a:t>How we should live(walk) , have a new mind, and mature</a:t>
            </a:r>
          </a:p>
          <a:p>
            <a:endParaRPr lang="en-US" b="1" dirty="0"/>
          </a:p>
          <a:p>
            <a:endParaRPr lang="en-US" b="1" dirty="0"/>
          </a:p>
        </p:txBody>
      </p:sp>
      <p:pic>
        <p:nvPicPr>
          <p:cNvPr id="13" name="Content Placeholder 3">
            <a:extLst>
              <a:ext uri="{FF2B5EF4-FFF2-40B4-BE49-F238E27FC236}">
                <a16:creationId xmlns:a16="http://schemas.microsoft.com/office/drawing/2014/main" id="{F93E952C-C871-6143-EEB4-B0BD78022BBA}"/>
              </a:ext>
            </a:extLst>
          </p:cNvPr>
          <p:cNvPicPr>
            <a:picLocks noChangeAspect="1"/>
          </p:cNvPicPr>
          <p:nvPr/>
        </p:nvPicPr>
        <p:blipFill>
          <a:blip r:embed="rId3"/>
          <a:stretch>
            <a:fillRect/>
          </a:stretch>
        </p:blipFill>
        <p:spPr>
          <a:xfrm>
            <a:off x="102794" y="241985"/>
            <a:ext cx="2107925" cy="2107925"/>
          </a:xfrm>
          <a:prstGeom prst="rect">
            <a:avLst/>
          </a:prstGeom>
        </p:spPr>
      </p:pic>
      <p:cxnSp>
        <p:nvCxnSpPr>
          <p:cNvPr id="5" name="Straight Connector 4">
            <a:extLst>
              <a:ext uri="{FF2B5EF4-FFF2-40B4-BE49-F238E27FC236}">
                <a16:creationId xmlns:a16="http://schemas.microsoft.com/office/drawing/2014/main" id="{87C89BCF-BF59-F1A1-6785-CCDFA26FFBCC}"/>
              </a:ext>
            </a:extLst>
          </p:cNvPr>
          <p:cNvCxnSpPr>
            <a:cxnSpLocks/>
          </p:cNvCxnSpPr>
          <p:nvPr/>
        </p:nvCxnSpPr>
        <p:spPr>
          <a:xfrm>
            <a:off x="2484678" y="5486400"/>
            <a:ext cx="9402522"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EFB3C51-3FE0-F3E0-6B88-D7D01374303F}"/>
              </a:ext>
            </a:extLst>
          </p:cNvPr>
          <p:cNvSpPr txBox="1"/>
          <p:nvPr/>
        </p:nvSpPr>
        <p:spPr>
          <a:xfrm>
            <a:off x="130316" y="3429000"/>
            <a:ext cx="2354362" cy="646331"/>
          </a:xfrm>
          <a:prstGeom prst="rect">
            <a:avLst/>
          </a:prstGeom>
          <a:noFill/>
        </p:spPr>
        <p:txBody>
          <a:bodyPr wrap="none" rtlCol="0">
            <a:spAutoFit/>
          </a:bodyPr>
          <a:lstStyle/>
          <a:p>
            <a:r>
              <a:rPr lang="en-US" sz="3600" dirty="0"/>
              <a:t>DOCTRINE</a:t>
            </a:r>
          </a:p>
        </p:txBody>
      </p:sp>
      <p:sp>
        <p:nvSpPr>
          <p:cNvPr id="7" name="TextBox 6">
            <a:extLst>
              <a:ext uri="{FF2B5EF4-FFF2-40B4-BE49-F238E27FC236}">
                <a16:creationId xmlns:a16="http://schemas.microsoft.com/office/drawing/2014/main" id="{0CEB7467-2153-3E80-6701-FA852DA670D0}"/>
              </a:ext>
            </a:extLst>
          </p:cNvPr>
          <p:cNvSpPr txBox="1"/>
          <p:nvPr/>
        </p:nvSpPr>
        <p:spPr>
          <a:xfrm>
            <a:off x="130316" y="5891945"/>
            <a:ext cx="2913170" cy="646331"/>
          </a:xfrm>
          <a:prstGeom prst="rect">
            <a:avLst/>
          </a:prstGeom>
          <a:noFill/>
        </p:spPr>
        <p:txBody>
          <a:bodyPr wrap="none" rtlCol="0">
            <a:spAutoFit/>
          </a:bodyPr>
          <a:lstStyle/>
          <a:p>
            <a:r>
              <a:rPr lang="en-US" sz="3600" dirty="0"/>
              <a:t>APPLICATION</a:t>
            </a:r>
          </a:p>
        </p:txBody>
      </p:sp>
      <p:sp>
        <p:nvSpPr>
          <p:cNvPr id="8" name="TextBox 7">
            <a:extLst>
              <a:ext uri="{FF2B5EF4-FFF2-40B4-BE49-F238E27FC236}">
                <a16:creationId xmlns:a16="http://schemas.microsoft.com/office/drawing/2014/main" id="{9D4369CD-FECF-A224-6B33-408F1E733F72}"/>
              </a:ext>
            </a:extLst>
          </p:cNvPr>
          <p:cNvSpPr txBox="1"/>
          <p:nvPr/>
        </p:nvSpPr>
        <p:spPr>
          <a:xfrm>
            <a:off x="199757" y="5132457"/>
            <a:ext cx="2284921" cy="707886"/>
          </a:xfrm>
          <a:prstGeom prst="rect">
            <a:avLst/>
          </a:prstGeom>
          <a:noFill/>
        </p:spPr>
        <p:txBody>
          <a:bodyPr wrap="none" rtlCol="0">
            <a:spAutoFit/>
          </a:bodyPr>
          <a:lstStyle/>
          <a:p>
            <a:r>
              <a:rPr lang="en-US" sz="4000" dirty="0">
                <a:solidFill>
                  <a:schemeClr val="accent5">
                    <a:lumMod val="75000"/>
                  </a:schemeClr>
                </a:solidFill>
              </a:rPr>
              <a:t>Therefore</a:t>
            </a:r>
          </a:p>
        </p:txBody>
      </p:sp>
    </p:spTree>
    <p:extLst>
      <p:ext uri="{BB962C8B-B14F-4D97-AF65-F5344CB8AC3E}">
        <p14:creationId xmlns:p14="http://schemas.microsoft.com/office/powerpoint/2010/main" val="9384958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B0D6-BF43-DDE5-5CE3-76B8C98F583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ACFD19-2449-D4A1-40C9-833F277ACDCE}"/>
              </a:ext>
            </a:extLst>
          </p:cNvPr>
          <p:cNvGraphicFramePr>
            <a:graphicFrameLocks noGrp="1"/>
          </p:cNvGraphicFramePr>
          <p:nvPr>
            <p:ph idx="1"/>
          </p:nvPr>
        </p:nvGraphicFramePr>
        <p:xfrm>
          <a:off x="1353266" y="2543534"/>
          <a:ext cx="10128115" cy="4198747"/>
        </p:xfrm>
        <a:graphic>
          <a:graphicData uri="http://schemas.openxmlformats.org/drawingml/2006/table">
            <a:tbl>
              <a:tblPr firstRow="1" firstCol="1" bandRow="1">
                <a:tableStyleId>{5C22544A-7EE6-4342-B048-85BDC9FD1C3A}</a:tableStyleId>
              </a:tblPr>
              <a:tblGrid>
                <a:gridCol w="3375317">
                  <a:extLst>
                    <a:ext uri="{9D8B030D-6E8A-4147-A177-3AD203B41FA5}">
                      <a16:colId xmlns:a16="http://schemas.microsoft.com/office/drawing/2014/main" val="1278521191"/>
                    </a:ext>
                  </a:extLst>
                </a:gridCol>
                <a:gridCol w="3376399">
                  <a:extLst>
                    <a:ext uri="{9D8B030D-6E8A-4147-A177-3AD203B41FA5}">
                      <a16:colId xmlns:a16="http://schemas.microsoft.com/office/drawing/2014/main" val="2330290565"/>
                    </a:ext>
                  </a:extLst>
                </a:gridCol>
                <a:gridCol w="3376399">
                  <a:extLst>
                    <a:ext uri="{9D8B030D-6E8A-4147-A177-3AD203B41FA5}">
                      <a16:colId xmlns:a16="http://schemas.microsoft.com/office/drawing/2014/main" val="1545392374"/>
                    </a:ext>
                  </a:extLst>
                </a:gridCol>
              </a:tblGrid>
              <a:tr h="384213">
                <a:tc>
                  <a:txBody>
                    <a:bodyPr/>
                    <a:lstStyle/>
                    <a:p>
                      <a:pPr marL="0" marR="0" algn="ctr">
                        <a:lnSpc>
                          <a:spcPct val="115000"/>
                        </a:lnSpc>
                        <a:spcAft>
                          <a:spcPts val="800"/>
                        </a:spcAft>
                        <a:buNone/>
                      </a:pPr>
                      <a:r>
                        <a:rPr lang="en-US" sz="3600" kern="100" dirty="0">
                          <a:solidFill>
                            <a:schemeClr val="tx1"/>
                          </a:solidFill>
                          <a:effectLst/>
                        </a:rPr>
                        <a:t>Epistle</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Doctrine </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solidFill>
                            <a:schemeClr val="tx1"/>
                          </a:solidFill>
                          <a:effectLst/>
                        </a:rPr>
                        <a:t>Application</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600" kern="100" dirty="0">
                          <a:solidFill>
                            <a:schemeClr val="tx1"/>
                          </a:solidFill>
                          <a:effectLst/>
                        </a:rPr>
                        <a:t>Ephesians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1-3</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4-6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ctr">
                        <a:lnSpc>
                          <a:spcPct val="115000"/>
                        </a:lnSpc>
                        <a:spcAft>
                          <a:spcPts val="800"/>
                        </a:spcAft>
                        <a:buNone/>
                      </a:pPr>
                      <a:r>
                        <a:rPr lang="en-US" sz="3600" kern="100" dirty="0">
                          <a:solidFill>
                            <a:schemeClr val="tx1"/>
                          </a:solidFill>
                          <a:effectLst/>
                        </a:rPr>
                        <a:t>Romans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1-11</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12-16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600" kern="100" dirty="0">
                          <a:solidFill>
                            <a:schemeClr val="tx1"/>
                          </a:solidFill>
                          <a:effectLst/>
                        </a:rPr>
                        <a:t>Galatians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5-6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r>
                        <a:rPr lang="en-US" sz="3600" kern="100" dirty="0">
                          <a:solidFill>
                            <a:schemeClr val="tx1"/>
                          </a:solidFill>
                          <a:effectLst/>
                        </a:rPr>
                        <a:t>Colossians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1-2</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3.4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r>
                        <a:rPr lang="en-US" sz="3600" kern="100" dirty="0">
                          <a:solidFill>
                            <a:schemeClr val="tx1"/>
                          </a:solidFill>
                          <a:effectLst/>
                        </a:rPr>
                        <a:t>1 Peter</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1:1 to 2:10</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600" kern="100" dirty="0">
                          <a:effectLst/>
                        </a:rPr>
                        <a:t>2:11 to 5:14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r>
                        <a:rPr lang="en-US" sz="3600" kern="100" dirty="0">
                          <a:solidFill>
                            <a:schemeClr val="tx1"/>
                          </a:solidFill>
                          <a:effectLst/>
                        </a:rPr>
                        <a:t>Hebrews</a:t>
                      </a:r>
                      <a:endParaRPr lang="en-US" sz="3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1:1 top 10:18</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600" kern="100" dirty="0">
                          <a:effectLst/>
                        </a:rPr>
                        <a:t>10:19 to 13:25</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0648096"/>
                  </a:ext>
                </a:extLst>
              </a:tr>
            </a:tbl>
          </a:graphicData>
        </a:graphic>
      </p:graphicFrame>
      <p:sp>
        <p:nvSpPr>
          <p:cNvPr id="6" name="Title 5">
            <a:extLst>
              <a:ext uri="{FF2B5EF4-FFF2-40B4-BE49-F238E27FC236}">
                <a16:creationId xmlns:a16="http://schemas.microsoft.com/office/drawing/2014/main" id="{FA97E5F9-46FD-6123-A787-2767B43F85EA}"/>
              </a:ext>
            </a:extLst>
          </p:cNvPr>
          <p:cNvSpPr>
            <a:spLocks noGrp="1"/>
          </p:cNvSpPr>
          <p:nvPr>
            <p:ph type="title"/>
          </p:nvPr>
        </p:nvSpPr>
        <p:spPr/>
        <p:txBody>
          <a:bodyPr>
            <a:normAutofit fontScale="90000"/>
          </a:bodyPr>
          <a:lstStyle/>
          <a:p>
            <a:r>
              <a:rPr lang="en-US" b="1" dirty="0"/>
              <a:t>4 </a:t>
            </a:r>
            <a:r>
              <a:rPr lang="en-US" dirty="0"/>
              <a:t>I </a:t>
            </a:r>
            <a:r>
              <a:rPr lang="en-US" dirty="0">
                <a:solidFill>
                  <a:schemeClr val="accent5">
                    <a:lumMod val="75000"/>
                  </a:schemeClr>
                </a:solidFill>
              </a:rPr>
              <a:t>therefore</a:t>
            </a:r>
            <a:r>
              <a:rPr lang="en-US" dirty="0"/>
              <a:t>, the prisoner of the Lord, beseech you that ye walk worthy of the vocation wherewith ye are called,</a:t>
            </a:r>
          </a:p>
        </p:txBody>
      </p:sp>
      <p:sp>
        <p:nvSpPr>
          <p:cNvPr id="7" name="Oval 6">
            <a:extLst>
              <a:ext uri="{FF2B5EF4-FFF2-40B4-BE49-F238E27FC236}">
                <a16:creationId xmlns:a16="http://schemas.microsoft.com/office/drawing/2014/main" id="{239D3247-AA45-4721-488A-D3161BE5CD82}"/>
              </a:ext>
            </a:extLst>
          </p:cNvPr>
          <p:cNvSpPr/>
          <p:nvPr/>
        </p:nvSpPr>
        <p:spPr>
          <a:xfrm>
            <a:off x="7930055" y="3291051"/>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A7BA993-5543-8384-528A-898B6E7D2BF7}"/>
              </a:ext>
            </a:extLst>
          </p:cNvPr>
          <p:cNvSpPr/>
          <p:nvPr/>
        </p:nvSpPr>
        <p:spPr>
          <a:xfrm>
            <a:off x="7930055" y="3876070"/>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67C1DFD-9701-23A5-32BA-482F0DBF71AB}"/>
              </a:ext>
            </a:extLst>
          </p:cNvPr>
          <p:cNvSpPr/>
          <p:nvPr/>
        </p:nvSpPr>
        <p:spPr>
          <a:xfrm>
            <a:off x="7969384" y="4461089"/>
            <a:ext cx="299545" cy="275897"/>
          </a:xfrm>
          <a:prstGeom prst="ellips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2A0031-9024-F1AA-5D4D-2B65BCF2B820}"/>
              </a:ext>
            </a:extLst>
          </p:cNvPr>
          <p:cNvSpPr/>
          <p:nvPr/>
        </p:nvSpPr>
        <p:spPr>
          <a:xfrm>
            <a:off x="8429105" y="3158836"/>
            <a:ext cx="2924695" cy="667318"/>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2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E162-5484-FAE9-9950-C730DDB1E7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AF5F71-2AFC-9B94-2185-9D1914707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B4ED8-2650-62A9-6BF4-27B6BDE78BA7}"/>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737C68F1-4761-1517-17BA-9FC216A3B4B3}"/>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3" name="TextBox 2">
            <a:extLst>
              <a:ext uri="{FF2B5EF4-FFF2-40B4-BE49-F238E27FC236}">
                <a16:creationId xmlns:a16="http://schemas.microsoft.com/office/drawing/2014/main" id="{C8854EF8-3015-8277-135D-947DA740D680}"/>
              </a:ext>
            </a:extLst>
          </p:cNvPr>
          <p:cNvSpPr txBox="1"/>
          <p:nvPr/>
        </p:nvSpPr>
        <p:spPr>
          <a:xfrm>
            <a:off x="3123114" y="1784969"/>
            <a:ext cx="8255565" cy="3293209"/>
          </a:xfrm>
          <a:prstGeom prst="rect">
            <a:avLst/>
          </a:prstGeom>
          <a:noFill/>
        </p:spPr>
        <p:txBody>
          <a:bodyPr wrap="square" rtlCol="0">
            <a:spAutoFit/>
          </a:bodyPr>
          <a:lstStyle/>
          <a:p>
            <a:r>
              <a:rPr lang="en-US" sz="3200" dirty="0"/>
              <a:t> </a:t>
            </a:r>
            <a:r>
              <a:rPr lang="en-US" sz="3600" b="1" baseline="30000" dirty="0"/>
              <a:t>3 </a:t>
            </a:r>
            <a:r>
              <a:rPr lang="en-US" sz="3600" dirty="0"/>
              <a:t>Praise be to the God and Father of our Lord Jesus Christ, who has </a:t>
            </a:r>
            <a:r>
              <a:rPr lang="en-US" sz="3600" dirty="0">
                <a:solidFill>
                  <a:schemeClr val="accent5">
                    <a:lumMod val="75000"/>
                  </a:schemeClr>
                </a:solidFill>
              </a:rPr>
              <a:t>blessed us in the heavenly realms with every spiritual blessing in Christ</a:t>
            </a:r>
            <a:r>
              <a:rPr lang="en-US" dirty="0">
                <a:solidFill>
                  <a:schemeClr val="accent5">
                    <a:lumMod val="75000"/>
                  </a:schemeClr>
                </a:solidFill>
              </a:rPr>
              <a:t>.</a:t>
            </a:r>
            <a:endParaRPr lang="en-US" sz="3200" dirty="0">
              <a:solidFill>
                <a:schemeClr val="accent5">
                  <a:lumMod val="75000"/>
                </a:schemeClr>
              </a:solidFill>
            </a:endParaRPr>
          </a:p>
          <a:p>
            <a:endParaRPr lang="en-US" sz="3200" dirty="0"/>
          </a:p>
          <a:p>
            <a:r>
              <a:rPr lang="en-US" sz="3200" dirty="0"/>
              <a:t> </a:t>
            </a:r>
            <a:endParaRPr lang="en-US" sz="3200" dirty="0">
              <a:solidFill>
                <a:srgbClr val="7030A0"/>
              </a:solidFill>
            </a:endParaRPr>
          </a:p>
        </p:txBody>
      </p:sp>
      <p:sp>
        <p:nvSpPr>
          <p:cNvPr id="4" name="Arrow: Left 3">
            <a:extLst>
              <a:ext uri="{FF2B5EF4-FFF2-40B4-BE49-F238E27FC236}">
                <a16:creationId xmlns:a16="http://schemas.microsoft.com/office/drawing/2014/main" id="{9712C0A2-49CD-698E-CA91-5BC66EBDA3F4}"/>
              </a:ext>
            </a:extLst>
          </p:cNvPr>
          <p:cNvSpPr/>
          <p:nvPr/>
        </p:nvSpPr>
        <p:spPr>
          <a:xfrm rot="20454277">
            <a:off x="3658942" y="1299911"/>
            <a:ext cx="1901019" cy="332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4750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BA643-9085-4641-CE66-96A83F73280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BBD100-247E-0E11-5687-D91A66918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CA107-8D50-220F-494B-90634DEAC5ED}"/>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a:t>
            </a:r>
            <a:r>
              <a:rPr lang="en-US" sz="3600" b="1" dirty="0"/>
              <a:t>Living as we should</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3D78F9B0-3D84-64A9-B082-F06696FB09B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t" anchorCtr="0">
            <a:normAutofit/>
          </a:bodyPr>
          <a:lstStyle/>
          <a:p>
            <a:r>
              <a:rPr lang="en-US" sz="2000" b="1" dirty="0"/>
              <a:t> </a:t>
            </a:r>
            <a:r>
              <a:rPr lang="en-US" sz="2400" b="1" dirty="0"/>
              <a:t>EPH 4:1</a:t>
            </a:r>
            <a:r>
              <a:rPr lang="en-US" sz="2000" dirty="0"/>
              <a:t> </a:t>
            </a:r>
            <a:r>
              <a:rPr lang="en-US" sz="3900" dirty="0"/>
              <a:t>As a prisoner for the Lord, then, I urge you to </a:t>
            </a:r>
            <a:r>
              <a:rPr lang="en-US" sz="3900" dirty="0">
                <a:solidFill>
                  <a:schemeClr val="accent5">
                    <a:lumMod val="50000"/>
                  </a:schemeClr>
                </a:solidFill>
              </a:rPr>
              <a:t>l</a:t>
            </a:r>
            <a:r>
              <a:rPr lang="en-US" sz="3900" dirty="0">
                <a:solidFill>
                  <a:schemeClr val="accent5">
                    <a:lumMod val="75000"/>
                  </a:schemeClr>
                </a:solidFill>
              </a:rPr>
              <a:t>ive a life worthy of the calling</a:t>
            </a:r>
            <a:r>
              <a:rPr lang="en-US" sz="3900" dirty="0"/>
              <a:t> you have received. </a:t>
            </a:r>
            <a:endParaRPr lang="en-US" b="1" dirty="0"/>
          </a:p>
        </p:txBody>
      </p:sp>
      <p:pic>
        <p:nvPicPr>
          <p:cNvPr id="13" name="Content Placeholder 3">
            <a:extLst>
              <a:ext uri="{FF2B5EF4-FFF2-40B4-BE49-F238E27FC236}">
                <a16:creationId xmlns:a16="http://schemas.microsoft.com/office/drawing/2014/main" id="{D8BC12C3-BBF6-E9B3-E36A-24F64FC8D739}"/>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6E60B0CA-E4AF-B535-E2DD-2C06CA28B83E}"/>
              </a:ext>
            </a:extLst>
          </p:cNvPr>
          <p:cNvSpPr txBox="1"/>
          <p:nvPr/>
        </p:nvSpPr>
        <p:spPr>
          <a:xfrm>
            <a:off x="543798" y="2470124"/>
            <a:ext cx="11554047" cy="3970318"/>
          </a:xfrm>
          <a:prstGeom prst="rect">
            <a:avLst/>
          </a:prstGeom>
          <a:noFill/>
        </p:spPr>
        <p:txBody>
          <a:bodyPr wrap="square" rtlCol="0">
            <a:spAutoFit/>
          </a:bodyPr>
          <a:lstStyle/>
          <a:p>
            <a:r>
              <a:rPr lang="en-US" sz="3600" b="1" baseline="30000" dirty="0"/>
              <a:t>COLOSSIANS 1:9 </a:t>
            </a:r>
            <a:r>
              <a:rPr lang="en-US" sz="3600" dirty="0"/>
              <a:t>For this reason, since the day we heard about you, we have not stopped praying for you. We continually ask God to fill you with the knowledge of his will through all the wisdom and understanding that the Spirit gives,</a:t>
            </a:r>
            <a:r>
              <a:rPr lang="en-US" sz="3600" baseline="30000" dirty="0"/>
              <a:t>10</a:t>
            </a:r>
            <a:r>
              <a:rPr lang="en-US" sz="3600" dirty="0"/>
              <a:t>so that you may </a:t>
            </a:r>
            <a:r>
              <a:rPr lang="en-US" sz="3600" dirty="0">
                <a:solidFill>
                  <a:schemeClr val="accent5">
                    <a:lumMod val="75000"/>
                  </a:schemeClr>
                </a:solidFill>
              </a:rPr>
              <a:t>live a life worthy of the Lord </a:t>
            </a:r>
            <a:r>
              <a:rPr lang="en-US" sz="3600" dirty="0"/>
              <a:t>and please him in every way: bearing fruit in every good work, growing in the knowledge of God. </a:t>
            </a:r>
          </a:p>
        </p:txBody>
      </p:sp>
    </p:spTree>
    <p:extLst>
      <p:ext uri="{BB962C8B-B14F-4D97-AF65-F5344CB8AC3E}">
        <p14:creationId xmlns:p14="http://schemas.microsoft.com/office/powerpoint/2010/main" val="42857264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24AA-1D22-99A0-4EDE-0CEC831CF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6CAED0-BEDD-7335-D15B-FA899DA3F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F974E-4500-DE0C-CAFB-7D1273A6D560}"/>
              </a:ext>
            </a:extLst>
          </p:cNvPr>
          <p:cNvSpPr>
            <a:spLocks noGrp="1"/>
          </p:cNvSpPr>
          <p:nvPr>
            <p:ph type="title"/>
          </p:nvPr>
        </p:nvSpPr>
        <p:spPr>
          <a:xfrm>
            <a:off x="2392351" y="54864"/>
            <a:ext cx="9308036"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a:t>
            </a:r>
            <a:r>
              <a:rPr lang="en-US" sz="3600" b="1" dirty="0" err="1"/>
              <a:t>Ephesians</a:t>
            </a:r>
            <a:r>
              <a:rPr lang="en-US" sz="3600" b="1" dirty="0"/>
              <a:t>  Living as we should</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390E1CF-55A8-2BF5-66A7-76AB1F4268A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1553497"/>
            <a:ext cx="9494850" cy="2399071"/>
          </a:xfrm>
        </p:spPr>
        <p:txBody>
          <a:bodyPr anchor="b" anchorCtr="0">
            <a:normAutofit/>
          </a:bodyPr>
          <a:lstStyle/>
          <a:p>
            <a:r>
              <a:rPr lang="en-US" sz="3600" b="1" baseline="30000" dirty="0"/>
              <a:t>2 </a:t>
            </a:r>
            <a:r>
              <a:rPr lang="en-US" sz="3600" dirty="0"/>
              <a:t>Be completely humble and gentle; be patient, bearing with one another in love. </a:t>
            </a:r>
            <a:r>
              <a:rPr lang="en-US" sz="3600" b="1" baseline="30000" dirty="0"/>
              <a:t>3 </a:t>
            </a:r>
            <a:r>
              <a:rPr lang="en-US" sz="3600" dirty="0"/>
              <a:t>Make every effort to keep the unity of the Spirit through the bond of peace. </a:t>
            </a:r>
          </a:p>
          <a:p>
            <a:endParaRPr lang="en-US" b="1" dirty="0"/>
          </a:p>
        </p:txBody>
      </p:sp>
      <p:pic>
        <p:nvPicPr>
          <p:cNvPr id="13" name="Content Placeholder 3">
            <a:extLst>
              <a:ext uri="{FF2B5EF4-FFF2-40B4-BE49-F238E27FC236}">
                <a16:creationId xmlns:a16="http://schemas.microsoft.com/office/drawing/2014/main" id="{8FFFFF5E-707D-C236-CA67-825B464A8891}"/>
              </a:ext>
            </a:extLst>
          </p:cNvPr>
          <p:cNvPicPr>
            <a:picLocks noChangeAspect="1"/>
          </p:cNvPicPr>
          <p:nvPr/>
        </p:nvPicPr>
        <p:blipFill>
          <a:blip r:embed="rId3"/>
          <a:stretch>
            <a:fillRect/>
          </a:stretch>
        </p:blipFill>
        <p:spPr>
          <a:xfrm>
            <a:off x="300292" y="328553"/>
            <a:ext cx="1791767" cy="1791767"/>
          </a:xfrm>
          <a:prstGeom prst="rect">
            <a:avLst/>
          </a:prstGeom>
        </p:spPr>
      </p:pic>
      <p:sp>
        <p:nvSpPr>
          <p:cNvPr id="3" name="TextBox 2">
            <a:extLst>
              <a:ext uri="{FF2B5EF4-FFF2-40B4-BE49-F238E27FC236}">
                <a16:creationId xmlns:a16="http://schemas.microsoft.com/office/drawing/2014/main" id="{96B571CC-F967-33C2-5866-FCD5EAD8B7BA}"/>
              </a:ext>
            </a:extLst>
          </p:cNvPr>
          <p:cNvSpPr txBox="1"/>
          <p:nvPr/>
        </p:nvSpPr>
        <p:spPr>
          <a:xfrm>
            <a:off x="2566219" y="4218039"/>
            <a:ext cx="6794091" cy="1200329"/>
          </a:xfrm>
          <a:prstGeom prst="rect">
            <a:avLst/>
          </a:prstGeom>
          <a:noFill/>
        </p:spPr>
        <p:txBody>
          <a:bodyPr wrap="square" rtlCol="0">
            <a:spAutoFit/>
          </a:bodyPr>
          <a:lstStyle/>
          <a:p>
            <a:r>
              <a:rPr lang="en-US" sz="3600" dirty="0"/>
              <a:t>This chapter has a lot of instructions for Christian living </a:t>
            </a:r>
            <a:r>
              <a:rPr lang="en-US" dirty="0"/>
              <a:t>.  </a:t>
            </a:r>
          </a:p>
        </p:txBody>
      </p:sp>
    </p:spTree>
    <p:extLst>
      <p:ext uri="{BB962C8B-B14F-4D97-AF65-F5344CB8AC3E}">
        <p14:creationId xmlns:p14="http://schemas.microsoft.com/office/powerpoint/2010/main" val="12529998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9300-EBA1-3D8E-70BA-DDC26AF647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8C9E2D-4EA3-1DC3-19CD-1AF2549F0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24F2D-84D2-2391-9D28-174BB9403CBF}"/>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Maturity and Unity</a:t>
            </a:r>
          </a:p>
        </p:txBody>
      </p:sp>
      <p:sp>
        <p:nvSpPr>
          <p:cNvPr id="4" name="Content Placeholder 3">
            <a:extLst>
              <a:ext uri="{FF2B5EF4-FFF2-40B4-BE49-F238E27FC236}">
                <a16:creationId xmlns:a16="http://schemas.microsoft.com/office/drawing/2014/main" id="{A91DC6DB-307B-48F0-41AA-FCE62F984F7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b" anchorCtr="0">
            <a:normAutofit fontScale="92500" lnSpcReduction="20000"/>
          </a:bodyPr>
          <a:lstStyle/>
          <a:p>
            <a:r>
              <a:rPr lang="en-US" sz="3900" b="1" dirty="0"/>
              <a:t> </a:t>
            </a:r>
            <a:r>
              <a:rPr lang="en-US" sz="3900" b="1" baseline="30000" dirty="0"/>
              <a:t>11 </a:t>
            </a:r>
            <a:r>
              <a:rPr lang="en-US" sz="3900" dirty="0"/>
              <a:t>So </a:t>
            </a:r>
            <a:r>
              <a:rPr lang="en-US" sz="3900" i="1" dirty="0"/>
              <a:t>Christ </a:t>
            </a:r>
            <a:r>
              <a:rPr lang="en-US" sz="3900" dirty="0"/>
              <a:t>himself </a:t>
            </a:r>
            <a:r>
              <a:rPr lang="en-US" sz="3900" dirty="0">
                <a:solidFill>
                  <a:schemeClr val="accent5">
                    <a:lumMod val="75000"/>
                  </a:schemeClr>
                </a:solidFill>
              </a:rPr>
              <a:t>gave </a:t>
            </a:r>
            <a:r>
              <a:rPr lang="en-US" sz="3600" dirty="0">
                <a:solidFill>
                  <a:schemeClr val="accent5">
                    <a:lumMod val="75000"/>
                  </a:schemeClr>
                </a:solidFill>
              </a:rPr>
              <a:t>the apostles, the </a:t>
            </a:r>
            <a:r>
              <a:rPr lang="en-US" sz="3900" dirty="0">
                <a:solidFill>
                  <a:schemeClr val="accent5">
                    <a:lumMod val="75000"/>
                  </a:schemeClr>
                </a:solidFill>
              </a:rPr>
              <a:t>prophets, the evangelists, the pastors and teachers, apostles, the prophets, the evangelists, the pastors and teachers</a:t>
            </a:r>
            <a:r>
              <a:rPr lang="en-US" sz="3900" dirty="0"/>
              <a:t>, </a:t>
            </a:r>
            <a:endParaRPr lang="en-US" sz="3900" b="1" dirty="0"/>
          </a:p>
        </p:txBody>
      </p:sp>
      <p:pic>
        <p:nvPicPr>
          <p:cNvPr id="13" name="Content Placeholder 3">
            <a:extLst>
              <a:ext uri="{FF2B5EF4-FFF2-40B4-BE49-F238E27FC236}">
                <a16:creationId xmlns:a16="http://schemas.microsoft.com/office/drawing/2014/main" id="{E8E9C0FB-4578-5AC7-5A9E-BE7FA93D27A3}"/>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8B5A2966-6F06-5204-9895-B84DC2A228A0}"/>
              </a:ext>
            </a:extLst>
          </p:cNvPr>
          <p:cNvSpPr txBox="1"/>
          <p:nvPr/>
        </p:nvSpPr>
        <p:spPr>
          <a:xfrm>
            <a:off x="333153" y="2287852"/>
            <a:ext cx="11554047" cy="2862322"/>
          </a:xfrm>
          <a:prstGeom prst="rect">
            <a:avLst/>
          </a:prstGeom>
          <a:noFill/>
        </p:spPr>
        <p:txBody>
          <a:bodyPr wrap="square" rtlCol="0">
            <a:spAutoFit/>
          </a:bodyPr>
          <a:lstStyle/>
          <a:p>
            <a:r>
              <a:rPr lang="en-US" sz="3600" b="1" baseline="30000" dirty="0"/>
              <a:t>12 </a:t>
            </a:r>
            <a:r>
              <a:rPr lang="en-US" sz="3600" dirty="0"/>
              <a:t>to equip his people for works of service, so that the body of Christ may be built up </a:t>
            </a:r>
            <a:r>
              <a:rPr lang="en-US" sz="3600" b="1" baseline="30000" dirty="0"/>
              <a:t>13 </a:t>
            </a:r>
            <a:r>
              <a:rPr lang="en-US" sz="3600" dirty="0"/>
              <a:t>until we all reach unity in the faith and in the knowledge of the Son of God and become mature, attaining to the whole measure of the fullness of Christ.</a:t>
            </a:r>
          </a:p>
        </p:txBody>
      </p:sp>
      <p:pic>
        <p:nvPicPr>
          <p:cNvPr id="3" name="Picture 2">
            <a:extLst>
              <a:ext uri="{FF2B5EF4-FFF2-40B4-BE49-F238E27FC236}">
                <a16:creationId xmlns:a16="http://schemas.microsoft.com/office/drawing/2014/main" id="{2ACE395E-7D91-EA57-43D3-19E99F398988}"/>
              </a:ext>
            </a:extLst>
          </p:cNvPr>
          <p:cNvPicPr>
            <a:picLocks noChangeAspect="1"/>
          </p:cNvPicPr>
          <p:nvPr/>
        </p:nvPicPr>
        <p:blipFill>
          <a:blip r:embed="rId4"/>
          <a:stretch>
            <a:fillRect/>
          </a:stretch>
        </p:blipFill>
        <p:spPr>
          <a:xfrm>
            <a:off x="127819" y="5632660"/>
            <a:ext cx="12192000" cy="1136465"/>
          </a:xfrm>
          <a:prstGeom prst="rect">
            <a:avLst/>
          </a:prstGeom>
        </p:spPr>
      </p:pic>
    </p:spTree>
    <p:extLst>
      <p:ext uri="{BB962C8B-B14F-4D97-AF65-F5344CB8AC3E}">
        <p14:creationId xmlns:p14="http://schemas.microsoft.com/office/powerpoint/2010/main" val="18177633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98AE-42CF-EAF6-CDF4-9170BD766EA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FD0CBD-D0E4-9571-C8A5-1EA1BD152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FDDEC-37B3-ACA8-DB6F-9B58F0A93337}"/>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Maturity</a:t>
            </a:r>
          </a:p>
        </p:txBody>
      </p:sp>
      <p:sp>
        <p:nvSpPr>
          <p:cNvPr id="4" name="Content Placeholder 3">
            <a:extLst>
              <a:ext uri="{FF2B5EF4-FFF2-40B4-BE49-F238E27FC236}">
                <a16:creationId xmlns:a16="http://schemas.microsoft.com/office/drawing/2014/main" id="{CDCC2C0B-88FC-97D8-82C1-A360F1E8420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2462611"/>
          </a:xfrm>
        </p:spPr>
        <p:txBody>
          <a:bodyPr anchor="b" anchorCtr="0">
            <a:normAutofit fontScale="92500" lnSpcReduction="20000"/>
          </a:bodyPr>
          <a:lstStyle/>
          <a:p>
            <a:r>
              <a:rPr lang="en-US" sz="3900" b="1" dirty="0"/>
              <a:t> </a:t>
            </a:r>
            <a:r>
              <a:rPr lang="en-US" sz="3900" b="1" baseline="30000" dirty="0"/>
              <a:t>14 </a:t>
            </a:r>
            <a:r>
              <a:rPr lang="en-US" sz="4200" dirty="0"/>
              <a:t>Then we will no longer be infants, tossed back and forth by the waves, and blown here and there by every wind of teaching and by the cunning and craftiness of people in their deceitful scheming. </a:t>
            </a:r>
            <a:endParaRPr lang="en-US" sz="4200" b="1" dirty="0"/>
          </a:p>
        </p:txBody>
      </p:sp>
      <p:pic>
        <p:nvPicPr>
          <p:cNvPr id="13" name="Content Placeholder 3">
            <a:extLst>
              <a:ext uri="{FF2B5EF4-FFF2-40B4-BE49-F238E27FC236}">
                <a16:creationId xmlns:a16="http://schemas.microsoft.com/office/drawing/2014/main" id="{B1A831D4-29FF-7782-69C4-D52E1761976A}"/>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165F5EFC-68B5-7D3F-382C-3194F19BE614}"/>
              </a:ext>
            </a:extLst>
          </p:cNvPr>
          <p:cNvSpPr txBox="1"/>
          <p:nvPr/>
        </p:nvSpPr>
        <p:spPr>
          <a:xfrm>
            <a:off x="300292" y="2972834"/>
            <a:ext cx="11554047" cy="3416320"/>
          </a:xfrm>
          <a:prstGeom prst="rect">
            <a:avLst/>
          </a:prstGeom>
          <a:noFill/>
        </p:spPr>
        <p:txBody>
          <a:bodyPr wrap="square" rtlCol="0">
            <a:spAutoFit/>
          </a:bodyPr>
          <a:lstStyle/>
          <a:p>
            <a:r>
              <a:rPr lang="en-US" dirty="0"/>
              <a:t> </a:t>
            </a:r>
            <a:r>
              <a:rPr lang="en-US" sz="3600" b="1" baseline="30000" dirty="0"/>
              <a:t>15 </a:t>
            </a:r>
            <a:r>
              <a:rPr lang="en-US" sz="3600" dirty="0"/>
              <a:t>Instead, speaking the truth in love, we will grow to become in every respect the mature body of him who is the head, that is, Christ. </a:t>
            </a:r>
            <a:r>
              <a:rPr lang="en-US" sz="3600" b="1" baseline="30000" dirty="0"/>
              <a:t>16 </a:t>
            </a:r>
            <a:r>
              <a:rPr lang="en-US" sz="3600" dirty="0"/>
              <a:t>From him the whole body, joined and held together by every supporting ligament, grows and builds itself up in love, as each part does its work</a:t>
            </a:r>
          </a:p>
        </p:txBody>
      </p:sp>
    </p:spTree>
    <p:extLst>
      <p:ext uri="{BB962C8B-B14F-4D97-AF65-F5344CB8AC3E}">
        <p14:creationId xmlns:p14="http://schemas.microsoft.com/office/powerpoint/2010/main" val="3273081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35B4E8-79F7-55BD-1EE6-43FB86ACFD6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B82B5E-2AD2-4348-1EEE-7E884442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DC2A8-0637-C554-630D-6D296ECB8050}"/>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Maturity and Unity</a:t>
            </a:r>
          </a:p>
        </p:txBody>
      </p:sp>
      <p:sp>
        <p:nvSpPr>
          <p:cNvPr id="4" name="Content Placeholder 3">
            <a:extLst>
              <a:ext uri="{FF2B5EF4-FFF2-40B4-BE49-F238E27FC236}">
                <a16:creationId xmlns:a16="http://schemas.microsoft.com/office/drawing/2014/main" id="{82ED45EE-E7BC-A864-5839-7C9CDE39AEF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2462611"/>
          </a:xfrm>
        </p:spPr>
        <p:txBody>
          <a:bodyPr anchor="b" anchorCtr="0">
            <a:normAutofit fontScale="92500" lnSpcReduction="20000"/>
          </a:bodyPr>
          <a:lstStyle/>
          <a:p>
            <a:r>
              <a:rPr lang="en-US" sz="3900" b="1" dirty="0"/>
              <a:t> </a:t>
            </a:r>
            <a:r>
              <a:rPr lang="en-US" sz="3900" b="1" baseline="30000" dirty="0"/>
              <a:t>14 </a:t>
            </a:r>
            <a:r>
              <a:rPr lang="en-US" sz="4200" dirty="0"/>
              <a:t>Then we will no longer be infants, tossed back and forth by the waves, and blown here and there by every wind of teaching and by the cunning and craftiness of people in their deceitful scheming. </a:t>
            </a:r>
            <a:endParaRPr lang="en-US" sz="4200" b="1" dirty="0"/>
          </a:p>
        </p:txBody>
      </p:sp>
      <p:pic>
        <p:nvPicPr>
          <p:cNvPr id="13" name="Content Placeholder 3">
            <a:extLst>
              <a:ext uri="{FF2B5EF4-FFF2-40B4-BE49-F238E27FC236}">
                <a16:creationId xmlns:a16="http://schemas.microsoft.com/office/drawing/2014/main" id="{669C45CD-3186-8CF3-584F-D2E7B0EA66C9}"/>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59DD4A03-7BA3-1D8E-5A6C-EB5419782989}"/>
              </a:ext>
            </a:extLst>
          </p:cNvPr>
          <p:cNvSpPr txBox="1"/>
          <p:nvPr/>
        </p:nvSpPr>
        <p:spPr>
          <a:xfrm>
            <a:off x="300292" y="2972834"/>
            <a:ext cx="11891708" cy="2862322"/>
          </a:xfrm>
          <a:prstGeom prst="rect">
            <a:avLst/>
          </a:prstGeom>
          <a:noFill/>
        </p:spPr>
        <p:txBody>
          <a:bodyPr wrap="square" rtlCol="0">
            <a:spAutoFit/>
          </a:bodyPr>
          <a:lstStyle/>
          <a:p>
            <a:r>
              <a:rPr lang="en-US" dirty="0"/>
              <a:t> </a:t>
            </a:r>
            <a:r>
              <a:rPr lang="en-US" sz="3600" b="1" baseline="30000" dirty="0"/>
              <a:t>15 </a:t>
            </a:r>
            <a:r>
              <a:rPr lang="en-US" sz="3600" dirty="0"/>
              <a:t>Instead, speaking the truth in love, we will grow to become in every respect the mature body of him who is the head, that is, Christ. </a:t>
            </a:r>
            <a:r>
              <a:rPr lang="en-US" sz="3600" b="1" baseline="30000" dirty="0"/>
              <a:t>16 </a:t>
            </a:r>
            <a:r>
              <a:rPr lang="en-US" sz="3600" dirty="0"/>
              <a:t>From him the whole body, joined and held together by every supporting ligament, grows and builds itself up in love, as each part does its work</a:t>
            </a:r>
          </a:p>
        </p:txBody>
      </p:sp>
      <p:sp>
        <p:nvSpPr>
          <p:cNvPr id="3" name="TextBox 2">
            <a:extLst>
              <a:ext uri="{FF2B5EF4-FFF2-40B4-BE49-F238E27FC236}">
                <a16:creationId xmlns:a16="http://schemas.microsoft.com/office/drawing/2014/main" id="{CDB7DA01-B9EB-CF6C-4381-C4908776BE73}"/>
              </a:ext>
            </a:extLst>
          </p:cNvPr>
          <p:cNvSpPr txBox="1"/>
          <p:nvPr/>
        </p:nvSpPr>
        <p:spPr>
          <a:xfrm>
            <a:off x="2832848" y="5856673"/>
            <a:ext cx="4659674" cy="830997"/>
          </a:xfrm>
          <a:prstGeom prst="rect">
            <a:avLst/>
          </a:prstGeom>
          <a:noFill/>
        </p:spPr>
        <p:txBody>
          <a:bodyPr wrap="none" rtlCol="0">
            <a:spAutoFit/>
          </a:bodyPr>
          <a:lstStyle/>
          <a:p>
            <a:r>
              <a:rPr lang="en-US" sz="4800" dirty="0"/>
              <a:t>What is growing?</a:t>
            </a:r>
          </a:p>
        </p:txBody>
      </p:sp>
    </p:spTree>
    <p:extLst>
      <p:ext uri="{BB962C8B-B14F-4D97-AF65-F5344CB8AC3E}">
        <p14:creationId xmlns:p14="http://schemas.microsoft.com/office/powerpoint/2010/main" val="24403300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A8E47D9-79D5-C794-2EA0-438081B34004}"/>
              </a:ext>
            </a:extLst>
          </p:cNvPr>
          <p:cNvSpPr txBox="1"/>
          <p:nvPr/>
        </p:nvSpPr>
        <p:spPr>
          <a:xfrm>
            <a:off x="804739" y="602243"/>
            <a:ext cx="11225896" cy="5632311"/>
          </a:xfrm>
          <a:prstGeom prst="rect">
            <a:avLst/>
          </a:prstGeom>
          <a:noFill/>
        </p:spPr>
        <p:txBody>
          <a:bodyPr wrap="square">
            <a:spAutoFit/>
          </a:bodyPr>
          <a:lstStyle/>
          <a:p>
            <a:pPr>
              <a:spcAft>
                <a:spcPts val="800"/>
              </a:spcAft>
            </a:pPr>
            <a:r>
              <a:rPr lang="en-US" sz="3600" b="1" baseline="30000" dirty="0"/>
              <a:t>11 </a:t>
            </a:r>
            <a:r>
              <a:rPr lang="en-US" sz="3600" dirty="0"/>
              <a:t>We have much to say about this, but it is hard to make it clear to you because </a:t>
            </a:r>
            <a:r>
              <a:rPr lang="en-US" sz="3600" dirty="0">
                <a:solidFill>
                  <a:srgbClr val="FF0000"/>
                </a:solidFill>
              </a:rPr>
              <a:t>you no longer try to understand.</a:t>
            </a:r>
            <a:r>
              <a:rPr lang="en-US" sz="3600" dirty="0"/>
              <a:t> </a:t>
            </a:r>
            <a:r>
              <a:rPr lang="en-US" sz="3600" b="1" baseline="30000" dirty="0"/>
              <a:t>12 </a:t>
            </a:r>
            <a:r>
              <a:rPr lang="en-US" sz="3600" dirty="0"/>
              <a:t>In fact, though by this time you ought to be teachers, you need someone to teach you the elementary truths of God’s word all over again. You need milk, not solid food! </a:t>
            </a:r>
            <a:r>
              <a:rPr lang="en-US" sz="3600" b="1" baseline="30000" dirty="0"/>
              <a:t>13 </a:t>
            </a:r>
            <a:r>
              <a:rPr lang="en-US" sz="3600" dirty="0"/>
              <a:t>Anyone who lives on milk, being still an infant, is not acquainted with the teaching about righteousness. </a:t>
            </a:r>
            <a:r>
              <a:rPr lang="en-US" sz="3600" b="1" baseline="30000" dirty="0"/>
              <a:t>14 </a:t>
            </a:r>
            <a:r>
              <a:rPr lang="en-US" sz="3600" dirty="0"/>
              <a:t>But solid food is for the mature, who by constant use have trained themselves to distinguish good from evil.</a:t>
            </a:r>
            <a:r>
              <a:rPr lang="en-US" sz="3600" kern="100" dirty="0">
                <a:effectLst/>
                <a:ea typeface="Aptos" panose="020B0004020202020204" pitchFamily="34" charset="0"/>
                <a:cs typeface="Times New Roman" panose="02020603050405020304" pitchFamily="18" charset="0"/>
              </a:rPr>
              <a:t> </a:t>
            </a:r>
          </a:p>
        </p:txBody>
      </p:sp>
      <p:sp>
        <p:nvSpPr>
          <p:cNvPr id="12" name="Title 1">
            <a:extLst>
              <a:ext uri="{FF2B5EF4-FFF2-40B4-BE49-F238E27FC236}">
                <a16:creationId xmlns:a16="http://schemas.microsoft.com/office/drawing/2014/main" id="{54A1C706-B15D-6D51-EDBB-9DEE5C17F200}"/>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Hebrews (4) Lack of Maturity</a:t>
            </a:r>
          </a:p>
        </p:txBody>
      </p:sp>
    </p:spTree>
    <p:extLst>
      <p:ext uri="{BB962C8B-B14F-4D97-AF65-F5344CB8AC3E}">
        <p14:creationId xmlns:p14="http://schemas.microsoft.com/office/powerpoint/2010/main" val="222119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C643A-233F-89FE-0398-8913E24B4E4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D843B0-AF25-3999-FB53-5E839909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3">
            <a:extLst>
              <a:ext uri="{FF2B5EF4-FFF2-40B4-BE49-F238E27FC236}">
                <a16:creationId xmlns:a16="http://schemas.microsoft.com/office/drawing/2014/main" id="{EB00BD4A-48ED-7279-F24F-060BF4A223C6}"/>
              </a:ext>
            </a:extLst>
          </p:cNvPr>
          <p:cNvPicPr>
            <a:picLocks noChangeAspect="1"/>
          </p:cNvPicPr>
          <p:nvPr/>
        </p:nvPicPr>
        <p:blipFill>
          <a:blip r:embed="rId3"/>
          <a:stretch>
            <a:fillRect/>
          </a:stretch>
        </p:blipFill>
        <p:spPr>
          <a:xfrm>
            <a:off x="72328" y="132022"/>
            <a:ext cx="1791767" cy="1791767"/>
          </a:xfrm>
          <a:prstGeom prst="rect">
            <a:avLst/>
          </a:prstGeom>
        </p:spPr>
      </p:pic>
      <p:sp>
        <p:nvSpPr>
          <p:cNvPr id="3" name="TextBox 2">
            <a:extLst>
              <a:ext uri="{FF2B5EF4-FFF2-40B4-BE49-F238E27FC236}">
                <a16:creationId xmlns:a16="http://schemas.microsoft.com/office/drawing/2014/main" id="{1B08C9C1-C234-F869-0A08-65AEBA39A627}"/>
              </a:ext>
            </a:extLst>
          </p:cNvPr>
          <p:cNvSpPr txBox="1"/>
          <p:nvPr/>
        </p:nvSpPr>
        <p:spPr>
          <a:xfrm>
            <a:off x="2832848" y="5856673"/>
            <a:ext cx="2446504" cy="830997"/>
          </a:xfrm>
          <a:prstGeom prst="rect">
            <a:avLst/>
          </a:prstGeom>
          <a:noFill/>
        </p:spPr>
        <p:txBody>
          <a:bodyPr wrap="none" rtlCol="0">
            <a:spAutoFit/>
          </a:bodyPr>
          <a:lstStyle/>
          <a:p>
            <a:r>
              <a:rPr lang="en-US" sz="4800" dirty="0"/>
              <a:t>Discuss </a:t>
            </a:r>
          </a:p>
        </p:txBody>
      </p:sp>
      <p:pic>
        <p:nvPicPr>
          <p:cNvPr id="7" name="Picture 6">
            <a:extLst>
              <a:ext uri="{FF2B5EF4-FFF2-40B4-BE49-F238E27FC236}">
                <a16:creationId xmlns:a16="http://schemas.microsoft.com/office/drawing/2014/main" id="{A7B94BA3-A90D-D2B5-C528-7C68BFB682CD}"/>
              </a:ext>
            </a:extLst>
          </p:cNvPr>
          <p:cNvPicPr>
            <a:picLocks noChangeAspect="1"/>
          </p:cNvPicPr>
          <p:nvPr/>
        </p:nvPicPr>
        <p:blipFill>
          <a:blip r:embed="rId4"/>
          <a:stretch>
            <a:fillRect/>
          </a:stretch>
        </p:blipFill>
        <p:spPr>
          <a:xfrm>
            <a:off x="887361" y="132022"/>
            <a:ext cx="10587928" cy="6858000"/>
          </a:xfrm>
          <a:prstGeom prst="rect">
            <a:avLst/>
          </a:prstGeom>
        </p:spPr>
      </p:pic>
    </p:spTree>
    <p:extLst>
      <p:ext uri="{BB962C8B-B14F-4D97-AF65-F5344CB8AC3E}">
        <p14:creationId xmlns:p14="http://schemas.microsoft.com/office/powerpoint/2010/main" val="176317436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8BC68-B509-3EB1-21DF-6130F7B2825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83E55A-5C81-72DB-6D3E-AA581147A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3">
            <a:extLst>
              <a:ext uri="{FF2B5EF4-FFF2-40B4-BE49-F238E27FC236}">
                <a16:creationId xmlns:a16="http://schemas.microsoft.com/office/drawing/2014/main" id="{9FFE7F46-6B2A-523E-9DB4-868A8070B68B}"/>
              </a:ext>
            </a:extLst>
          </p:cNvPr>
          <p:cNvPicPr>
            <a:picLocks noChangeAspect="1"/>
          </p:cNvPicPr>
          <p:nvPr/>
        </p:nvPicPr>
        <p:blipFill>
          <a:blip r:embed="rId3"/>
          <a:stretch>
            <a:fillRect/>
          </a:stretch>
        </p:blipFill>
        <p:spPr>
          <a:xfrm>
            <a:off x="72328" y="132022"/>
            <a:ext cx="1791767" cy="1791767"/>
          </a:xfrm>
          <a:prstGeom prst="rect">
            <a:avLst/>
          </a:prstGeom>
        </p:spPr>
      </p:pic>
      <p:sp>
        <p:nvSpPr>
          <p:cNvPr id="3" name="TextBox 2">
            <a:extLst>
              <a:ext uri="{FF2B5EF4-FFF2-40B4-BE49-F238E27FC236}">
                <a16:creationId xmlns:a16="http://schemas.microsoft.com/office/drawing/2014/main" id="{E37F879D-E957-D7C3-421B-D2C8A5E99C83}"/>
              </a:ext>
            </a:extLst>
          </p:cNvPr>
          <p:cNvSpPr txBox="1"/>
          <p:nvPr/>
        </p:nvSpPr>
        <p:spPr>
          <a:xfrm>
            <a:off x="2832848" y="5856673"/>
            <a:ext cx="2446504" cy="830997"/>
          </a:xfrm>
          <a:prstGeom prst="rect">
            <a:avLst/>
          </a:prstGeom>
          <a:noFill/>
        </p:spPr>
        <p:txBody>
          <a:bodyPr wrap="none" rtlCol="0">
            <a:spAutoFit/>
          </a:bodyPr>
          <a:lstStyle/>
          <a:p>
            <a:r>
              <a:rPr lang="en-US" sz="4800" dirty="0"/>
              <a:t>Discuss </a:t>
            </a:r>
          </a:p>
        </p:txBody>
      </p:sp>
      <p:sp>
        <p:nvSpPr>
          <p:cNvPr id="12" name="Title 11">
            <a:extLst>
              <a:ext uri="{FF2B5EF4-FFF2-40B4-BE49-F238E27FC236}">
                <a16:creationId xmlns:a16="http://schemas.microsoft.com/office/drawing/2014/main" id="{5F527E3D-5560-7F00-7B4E-8ACA2F428065}"/>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8FF3784B-0FD0-F741-8217-CD71CC031E5B}"/>
              </a:ext>
            </a:extLst>
          </p:cNvPr>
          <p:cNvPicPr>
            <a:picLocks noChangeAspect="1"/>
          </p:cNvPicPr>
          <p:nvPr/>
        </p:nvPicPr>
        <p:blipFill>
          <a:blip r:embed="rId4"/>
          <a:stretch>
            <a:fillRect/>
          </a:stretch>
        </p:blipFill>
        <p:spPr>
          <a:xfrm>
            <a:off x="0" y="30151"/>
            <a:ext cx="12192000" cy="6797698"/>
          </a:xfrm>
          <a:prstGeom prst="rect">
            <a:avLst/>
          </a:prstGeom>
        </p:spPr>
      </p:pic>
    </p:spTree>
    <p:extLst>
      <p:ext uri="{BB962C8B-B14F-4D97-AF65-F5344CB8AC3E}">
        <p14:creationId xmlns:p14="http://schemas.microsoft.com/office/powerpoint/2010/main" val="29064307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AF15-0FEE-DB2A-0F82-C27138AB63A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1E0957-2EAE-9EA6-7963-5DB75B715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3">
            <a:extLst>
              <a:ext uri="{FF2B5EF4-FFF2-40B4-BE49-F238E27FC236}">
                <a16:creationId xmlns:a16="http://schemas.microsoft.com/office/drawing/2014/main" id="{C653CC8E-0DEA-B096-F1A6-8D3DC989F5EA}"/>
              </a:ext>
            </a:extLst>
          </p:cNvPr>
          <p:cNvPicPr>
            <a:picLocks noChangeAspect="1"/>
          </p:cNvPicPr>
          <p:nvPr/>
        </p:nvPicPr>
        <p:blipFill>
          <a:blip r:embed="rId3"/>
          <a:stretch>
            <a:fillRect/>
          </a:stretch>
        </p:blipFill>
        <p:spPr>
          <a:xfrm>
            <a:off x="72328" y="132022"/>
            <a:ext cx="1791767" cy="1791767"/>
          </a:xfrm>
          <a:prstGeom prst="rect">
            <a:avLst/>
          </a:prstGeom>
        </p:spPr>
      </p:pic>
      <p:sp>
        <p:nvSpPr>
          <p:cNvPr id="3" name="TextBox 2">
            <a:extLst>
              <a:ext uri="{FF2B5EF4-FFF2-40B4-BE49-F238E27FC236}">
                <a16:creationId xmlns:a16="http://schemas.microsoft.com/office/drawing/2014/main" id="{3AFADE70-D875-489B-9F6C-4E309F28DF3F}"/>
              </a:ext>
            </a:extLst>
          </p:cNvPr>
          <p:cNvSpPr txBox="1"/>
          <p:nvPr/>
        </p:nvSpPr>
        <p:spPr>
          <a:xfrm>
            <a:off x="2832848" y="5856673"/>
            <a:ext cx="2446504" cy="830997"/>
          </a:xfrm>
          <a:prstGeom prst="rect">
            <a:avLst/>
          </a:prstGeom>
          <a:noFill/>
        </p:spPr>
        <p:txBody>
          <a:bodyPr wrap="none" rtlCol="0">
            <a:spAutoFit/>
          </a:bodyPr>
          <a:lstStyle/>
          <a:p>
            <a:r>
              <a:rPr lang="en-US" sz="4800" dirty="0"/>
              <a:t>Discuss </a:t>
            </a:r>
          </a:p>
        </p:txBody>
      </p:sp>
      <p:sp>
        <p:nvSpPr>
          <p:cNvPr id="12" name="Title 11">
            <a:extLst>
              <a:ext uri="{FF2B5EF4-FFF2-40B4-BE49-F238E27FC236}">
                <a16:creationId xmlns:a16="http://schemas.microsoft.com/office/drawing/2014/main" id="{516E5094-7B2D-1E42-43A4-0AC24C199546}"/>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A8064B8-30B9-6041-82DD-5B692C86AAB4}"/>
              </a:ext>
            </a:extLst>
          </p:cNvPr>
          <p:cNvPicPr>
            <a:picLocks noChangeAspect="1"/>
          </p:cNvPicPr>
          <p:nvPr/>
        </p:nvPicPr>
        <p:blipFill>
          <a:blip r:embed="rId4"/>
          <a:stretch>
            <a:fillRect/>
          </a:stretch>
        </p:blipFill>
        <p:spPr>
          <a:xfrm>
            <a:off x="-160768" y="0"/>
            <a:ext cx="12192000" cy="6797698"/>
          </a:xfrm>
          <a:prstGeom prst="rect">
            <a:avLst/>
          </a:prstGeom>
        </p:spPr>
      </p:pic>
      <p:pic>
        <p:nvPicPr>
          <p:cNvPr id="5" name="Picture 4">
            <a:extLst>
              <a:ext uri="{FF2B5EF4-FFF2-40B4-BE49-F238E27FC236}">
                <a16:creationId xmlns:a16="http://schemas.microsoft.com/office/drawing/2014/main" id="{75D1CED1-DF9A-88C2-5AFB-DE99FBFF4257}"/>
              </a:ext>
            </a:extLst>
          </p:cNvPr>
          <p:cNvPicPr>
            <a:picLocks noChangeAspect="1"/>
          </p:cNvPicPr>
          <p:nvPr/>
        </p:nvPicPr>
        <p:blipFill>
          <a:blip r:embed="rId5"/>
          <a:stretch>
            <a:fillRect/>
          </a:stretch>
        </p:blipFill>
        <p:spPr>
          <a:xfrm>
            <a:off x="0" y="95844"/>
            <a:ext cx="12192000" cy="6666312"/>
          </a:xfrm>
          <a:prstGeom prst="rect">
            <a:avLst/>
          </a:prstGeom>
        </p:spPr>
      </p:pic>
    </p:spTree>
    <p:extLst>
      <p:ext uri="{BB962C8B-B14F-4D97-AF65-F5344CB8AC3E}">
        <p14:creationId xmlns:p14="http://schemas.microsoft.com/office/powerpoint/2010/main" val="17775929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7E23-CCA3-415B-E1D7-A1A9DF49DF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BC858A-D44F-D2A3-34B4-05E93258AC7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669CE3C7-5E8C-F9D5-3DDC-3C31C0FD55F8}"/>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00C4C069-D6F1-05D0-6A75-C5BF07D5FC60}"/>
              </a:ext>
            </a:extLst>
          </p:cNvPr>
          <p:cNvPicPr>
            <a:picLocks noChangeAspect="1"/>
          </p:cNvPicPr>
          <p:nvPr/>
        </p:nvPicPr>
        <p:blipFill>
          <a:blip r:embed="rId2"/>
          <a:stretch>
            <a:fillRect/>
          </a:stretch>
        </p:blipFill>
        <p:spPr>
          <a:xfrm>
            <a:off x="873760" y="142240"/>
            <a:ext cx="10200640" cy="6586176"/>
          </a:xfrm>
          <a:prstGeom prst="rect">
            <a:avLst/>
          </a:prstGeom>
        </p:spPr>
      </p:pic>
    </p:spTree>
    <p:extLst>
      <p:ext uri="{BB962C8B-B14F-4D97-AF65-F5344CB8AC3E}">
        <p14:creationId xmlns:p14="http://schemas.microsoft.com/office/powerpoint/2010/main" val="3492855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8B02-5D2A-2D8B-AC80-2EE82A34CC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8B4618-95E4-87FD-43E7-D8DEF414F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888D8D-7445-350B-CE08-DD8257FBDB3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436BAABB-A5AE-E779-908F-496832FACB1A}"/>
              </a:ext>
            </a:extLst>
          </p:cNvPr>
          <p:cNvPicPr>
            <a:picLocks noGrp="1" noChangeAspect="1"/>
          </p:cNvPicPr>
          <p:nvPr>
            <p:ph sz="half" idx="1"/>
          </p:nvPr>
        </p:nvPicPr>
        <p:blipFill>
          <a:blip r:embed="rId3"/>
          <a:stretch>
            <a:fillRect/>
          </a:stretch>
        </p:blipFill>
        <p:spPr>
          <a:xfrm>
            <a:off x="93322" y="251645"/>
            <a:ext cx="2172300" cy="1773800"/>
          </a:xfrm>
          <a:prstGeom prst="rect">
            <a:avLst/>
          </a:prstGeom>
        </p:spPr>
      </p:pic>
      <p:sp>
        <p:nvSpPr>
          <p:cNvPr id="3" name="TextBox 2">
            <a:extLst>
              <a:ext uri="{FF2B5EF4-FFF2-40B4-BE49-F238E27FC236}">
                <a16:creationId xmlns:a16="http://schemas.microsoft.com/office/drawing/2014/main" id="{94A8AAD2-4738-BDF7-6CB5-97C394E3D56B}"/>
              </a:ext>
            </a:extLst>
          </p:cNvPr>
          <p:cNvSpPr txBox="1"/>
          <p:nvPr/>
        </p:nvSpPr>
        <p:spPr>
          <a:xfrm>
            <a:off x="2133600" y="1305404"/>
            <a:ext cx="9422060" cy="5509200"/>
          </a:xfrm>
          <a:prstGeom prst="rect">
            <a:avLst/>
          </a:prstGeom>
          <a:noFill/>
        </p:spPr>
        <p:txBody>
          <a:bodyPr wrap="square" rtlCol="0">
            <a:spAutoFit/>
          </a:bodyPr>
          <a:lstStyle/>
          <a:p>
            <a:r>
              <a:rPr lang="en-US" sz="3200" b="1" baseline="30000" dirty="0"/>
              <a:t>18 </a:t>
            </a:r>
            <a:r>
              <a:rPr lang="en-US" sz="3200" dirty="0"/>
              <a:t>I pray that the eyes of your heart may be </a:t>
            </a:r>
            <a:r>
              <a:rPr lang="en-US" sz="3200" dirty="0">
                <a:solidFill>
                  <a:schemeClr val="accent6">
                    <a:lumMod val="50000"/>
                  </a:schemeClr>
                </a:solidFill>
              </a:rPr>
              <a:t>enlightened</a:t>
            </a:r>
            <a:r>
              <a:rPr lang="en-US" sz="3200" dirty="0">
                <a:solidFill>
                  <a:schemeClr val="accent6">
                    <a:lumMod val="75000"/>
                  </a:schemeClr>
                </a:solidFill>
              </a:rPr>
              <a:t> </a:t>
            </a:r>
            <a:r>
              <a:rPr lang="en-US" sz="3200" dirty="0"/>
              <a:t>in order that you may </a:t>
            </a:r>
            <a:r>
              <a:rPr lang="en-US" sz="3200" dirty="0">
                <a:solidFill>
                  <a:schemeClr val="accent6">
                    <a:lumMod val="50000"/>
                  </a:schemeClr>
                </a:solidFill>
              </a:rPr>
              <a:t>know</a:t>
            </a:r>
            <a:r>
              <a:rPr lang="en-US" sz="3200" dirty="0"/>
              <a:t> the hope to which he has </a:t>
            </a:r>
            <a:r>
              <a:rPr lang="en-US" sz="3200" dirty="0">
                <a:solidFill>
                  <a:schemeClr val="accent6">
                    <a:lumMod val="50000"/>
                  </a:schemeClr>
                </a:solidFill>
              </a:rPr>
              <a:t>called you</a:t>
            </a:r>
            <a:r>
              <a:rPr lang="en-US" sz="3200" dirty="0"/>
              <a:t>, the riches of his glorious inheritance in his holy people, </a:t>
            </a:r>
            <a:r>
              <a:rPr lang="en-US" sz="3200" b="1" baseline="30000" dirty="0"/>
              <a:t>19 </a:t>
            </a:r>
            <a:r>
              <a:rPr lang="en-US" sz="3200" dirty="0"/>
              <a:t>and his incomparably great power for us who believe. That power is the same as the mighty strength </a:t>
            </a:r>
            <a:r>
              <a:rPr lang="en-US" sz="3200" b="1" baseline="30000" dirty="0"/>
              <a:t>20 </a:t>
            </a:r>
            <a:r>
              <a:rPr lang="en-US" sz="3200" dirty="0"/>
              <a:t>he exerted when he </a:t>
            </a:r>
            <a:r>
              <a:rPr lang="en-US" sz="3200" dirty="0">
                <a:solidFill>
                  <a:schemeClr val="accent5">
                    <a:lumMod val="75000"/>
                  </a:schemeClr>
                </a:solidFill>
              </a:rPr>
              <a:t>raised Christ from the dead and seated him at his right hand in the heavenly realms, </a:t>
            </a:r>
            <a:r>
              <a:rPr lang="en-US" sz="3200" b="1" baseline="30000" dirty="0"/>
              <a:t>21 </a:t>
            </a:r>
            <a:r>
              <a:rPr lang="en-US" sz="3200" dirty="0"/>
              <a:t>far above all rule and authority, power and dominion, and every name that is invoked, not only in the present age but also in the one to come</a:t>
            </a:r>
            <a:endParaRPr lang="en-US" sz="4800" dirty="0">
              <a:solidFill>
                <a:srgbClr val="7030A0"/>
              </a:solidFill>
            </a:endParaRPr>
          </a:p>
        </p:txBody>
      </p:sp>
      <p:sp>
        <p:nvSpPr>
          <p:cNvPr id="4" name="Arrow: Left 3">
            <a:extLst>
              <a:ext uri="{FF2B5EF4-FFF2-40B4-BE49-F238E27FC236}">
                <a16:creationId xmlns:a16="http://schemas.microsoft.com/office/drawing/2014/main" id="{5526018A-F9A5-7F9A-FAB7-762CAF8695BC}"/>
              </a:ext>
            </a:extLst>
          </p:cNvPr>
          <p:cNvSpPr/>
          <p:nvPr/>
        </p:nvSpPr>
        <p:spPr>
          <a:xfrm rot="20243640" flipV="1">
            <a:off x="4968614" y="1101225"/>
            <a:ext cx="1202900" cy="4205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07237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D530-7234-98D3-50AB-1D097FE57E0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B6F0D0-48EA-638F-D34B-F39DEF5A1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C2BA29E-9F4B-4067-F585-946F7DB984C6}"/>
              </a:ext>
            </a:extLst>
          </p:cNvPr>
          <p:cNvPicPr>
            <a:picLocks noChangeAspect="1"/>
          </p:cNvPicPr>
          <p:nvPr/>
        </p:nvPicPr>
        <p:blipFill>
          <a:blip r:embed="rId3"/>
          <a:stretch>
            <a:fillRect/>
          </a:stretch>
        </p:blipFill>
        <p:spPr>
          <a:xfrm>
            <a:off x="602463" y="0"/>
            <a:ext cx="10450285" cy="6858000"/>
          </a:xfrm>
          <a:prstGeom prst="rect">
            <a:avLst/>
          </a:prstGeom>
        </p:spPr>
      </p:pic>
    </p:spTree>
    <p:extLst>
      <p:ext uri="{BB962C8B-B14F-4D97-AF65-F5344CB8AC3E}">
        <p14:creationId xmlns:p14="http://schemas.microsoft.com/office/powerpoint/2010/main" val="7168931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BE9A-D467-48E3-EF8F-01AA2A008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BFF53-DC72-24BF-B725-6B8D251F8A6D}"/>
              </a:ext>
            </a:extLst>
          </p:cNvPr>
          <p:cNvSpPr>
            <a:spLocks noGrp="1"/>
          </p:cNvSpPr>
          <p:nvPr>
            <p:ph type="ctrTitle"/>
          </p:nvPr>
        </p:nvSpPr>
        <p:spPr>
          <a:xfrm>
            <a:off x="1435864" y="206185"/>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6E6EDDFF-B115-A1EA-7366-3CB5FEC0BE9E}"/>
              </a:ext>
            </a:extLst>
          </p:cNvPr>
          <p:cNvSpPr txBox="1"/>
          <p:nvPr/>
        </p:nvSpPr>
        <p:spPr>
          <a:xfrm>
            <a:off x="410841" y="830073"/>
            <a:ext cx="11370315" cy="5509200"/>
          </a:xfrm>
          <a:prstGeom prst="rect">
            <a:avLst/>
          </a:prstGeom>
          <a:noFill/>
        </p:spPr>
        <p:txBody>
          <a:bodyPr wrap="square" rtlCol="0">
            <a:spAutoFit/>
          </a:bodyPr>
          <a:lstStyle/>
          <a:p>
            <a:r>
              <a:rPr lang="en-US" sz="3200" b="1" baseline="30000" dirty="0"/>
              <a:t>16 </a:t>
            </a:r>
            <a:r>
              <a:rPr lang="en-US" sz="3200" dirty="0"/>
              <a:t>Then the man who had the evil spirit jumped on them and overpowered them all. He gave them such a beating that they ran out of the house naked and bleeding. </a:t>
            </a:r>
            <a:r>
              <a:rPr lang="en-US" sz="3200" b="1" baseline="30000" dirty="0"/>
              <a:t>17 </a:t>
            </a:r>
            <a:r>
              <a:rPr lang="en-US" sz="3200" dirty="0"/>
              <a:t>When this became known to the Jews and Greeks living in Ephesus, they were all seized with fear, and the name of the Lord Jesus was held in high honor. </a:t>
            </a:r>
            <a:r>
              <a:rPr lang="en-US" sz="3200" b="1" baseline="30000" dirty="0"/>
              <a:t>18 </a:t>
            </a:r>
            <a:r>
              <a:rPr lang="en-US" sz="3200" dirty="0"/>
              <a:t>Many of those who believed now came and openly confessed what they had done. </a:t>
            </a:r>
            <a:r>
              <a:rPr lang="en-US" sz="3200" b="1" baseline="30000" dirty="0"/>
              <a:t>19 </a:t>
            </a:r>
            <a:r>
              <a:rPr lang="en-US" sz="3200" dirty="0"/>
              <a:t>A number who had practiced sorcery brought their scrolls together and burned them publicly. When they calculated the value of the scrolls, the total came to </a:t>
            </a:r>
            <a:r>
              <a:rPr lang="en-US" sz="3200" b="1" dirty="0"/>
              <a:t>fifty thousand drachmas</a:t>
            </a:r>
            <a:r>
              <a:rPr lang="en-US" sz="3200" dirty="0"/>
              <a:t>. </a:t>
            </a:r>
            <a:r>
              <a:rPr lang="en-US" sz="3200" b="1" baseline="30000" dirty="0"/>
              <a:t>20 </a:t>
            </a:r>
            <a:r>
              <a:rPr lang="en-US" sz="3200" dirty="0"/>
              <a:t>In this way the word of the Lord spread widely and grew in power.</a:t>
            </a:r>
          </a:p>
        </p:txBody>
      </p:sp>
    </p:spTree>
    <p:extLst>
      <p:ext uri="{BB962C8B-B14F-4D97-AF65-F5344CB8AC3E}">
        <p14:creationId xmlns:p14="http://schemas.microsoft.com/office/powerpoint/2010/main" val="2392101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3EC3-4519-7B83-6DA3-5BA4DB3BB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FE86B-3108-CA65-8FFD-20A4900F9054}"/>
              </a:ext>
            </a:extLst>
          </p:cNvPr>
          <p:cNvSpPr>
            <a:spLocks noGrp="1"/>
          </p:cNvSpPr>
          <p:nvPr>
            <p:ph type="ctrTitle"/>
          </p:nvPr>
        </p:nvSpPr>
        <p:spPr>
          <a:xfrm>
            <a:off x="1435864" y="206185"/>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0FEDD2FC-31DE-F0EA-6FF3-39761F6F920F}"/>
              </a:ext>
            </a:extLst>
          </p:cNvPr>
          <p:cNvSpPr txBox="1"/>
          <p:nvPr/>
        </p:nvSpPr>
        <p:spPr>
          <a:xfrm>
            <a:off x="410841" y="830073"/>
            <a:ext cx="11370315" cy="4955203"/>
          </a:xfrm>
          <a:prstGeom prst="rect">
            <a:avLst/>
          </a:prstGeom>
          <a:noFill/>
        </p:spPr>
        <p:txBody>
          <a:bodyPr wrap="square" rtlCol="0">
            <a:spAutoFit/>
          </a:bodyPr>
          <a:lstStyle/>
          <a:p>
            <a:r>
              <a:rPr lang="en-US" sz="3200" b="1" dirty="0"/>
              <a:t>fifty thousand drachmas</a:t>
            </a:r>
            <a:r>
              <a:rPr lang="en-US" sz="3200" dirty="0"/>
              <a:t>. </a:t>
            </a:r>
          </a:p>
          <a:p>
            <a:endParaRPr lang="en-US" sz="3200" dirty="0"/>
          </a:p>
          <a:p>
            <a:r>
              <a:rPr lang="en-US" sz="2800" dirty="0"/>
              <a:t>But bullion equivalent calculations do not provide a complete picture of a currency's value. Using a labor-equivalent calculation, a silver drachma (or denarius), which constituted a day's wage for a manual laborer, would be worth approximately the same in modern currency. The United States federal minimum wage's maximum purchasing power was in 1968, when it was $1.60 ($14.47 in 2024), meaning an 8-hour shift paid $12.80 ($115.70 in 2024) Meanwhile, average yearly wages in the United States in 2022 were $77,463 ($83,233 in 2024), meaning a day's wages would be $322.76 ($347.00 in 2024)      50,000 X $200= $10 Millon</a:t>
            </a:r>
            <a:endParaRPr lang="en-US" sz="4400" dirty="0"/>
          </a:p>
        </p:txBody>
      </p:sp>
    </p:spTree>
    <p:extLst>
      <p:ext uri="{BB962C8B-B14F-4D97-AF65-F5344CB8AC3E}">
        <p14:creationId xmlns:p14="http://schemas.microsoft.com/office/powerpoint/2010/main" val="1010639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C39A-3854-44E2-06CA-16FF22F76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B6F3C-D577-CEDE-DB51-ECF2D97271C6}"/>
              </a:ext>
            </a:extLst>
          </p:cNvPr>
          <p:cNvSpPr>
            <a:spLocks noGrp="1"/>
          </p:cNvSpPr>
          <p:nvPr>
            <p:ph type="ctrTitle"/>
          </p:nvPr>
        </p:nvSpPr>
        <p:spPr>
          <a:xfrm>
            <a:off x="1524000" y="643812"/>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AED81FF2-395F-BF91-6995-F34C70A3679F}"/>
              </a:ext>
            </a:extLst>
          </p:cNvPr>
          <p:cNvSpPr txBox="1"/>
          <p:nvPr/>
        </p:nvSpPr>
        <p:spPr>
          <a:xfrm>
            <a:off x="595712" y="1424894"/>
            <a:ext cx="11370315" cy="4524315"/>
          </a:xfrm>
          <a:prstGeom prst="rect">
            <a:avLst/>
          </a:prstGeom>
          <a:noFill/>
        </p:spPr>
        <p:txBody>
          <a:bodyPr wrap="square" rtlCol="0">
            <a:spAutoFit/>
          </a:bodyPr>
          <a:lstStyle/>
          <a:p>
            <a:r>
              <a:rPr lang="en-US" sz="3200" b="1" baseline="30000" dirty="0"/>
              <a:t>21 </a:t>
            </a:r>
            <a:r>
              <a:rPr lang="en-US" sz="3200" dirty="0"/>
              <a:t>After all this had happened, Paul decided to go to Jerusalem, passing through Macedonia and Achaia. “After I have been there,” he said, “I must visit Rome also.” </a:t>
            </a:r>
            <a:r>
              <a:rPr lang="en-US" sz="3200" b="1" baseline="30000" dirty="0"/>
              <a:t>22 </a:t>
            </a:r>
            <a:r>
              <a:rPr lang="en-US" sz="3200" dirty="0"/>
              <a:t>He sent two of his helpers, Timothy and Erastus, to Macedonia, while he stayed in the province of Asia a little longer.</a:t>
            </a:r>
          </a:p>
          <a:p>
            <a:r>
              <a:rPr lang="en-US" sz="3200" b="1" dirty="0"/>
              <a:t>The Riot in Ephesus</a:t>
            </a:r>
          </a:p>
          <a:p>
            <a:r>
              <a:rPr lang="en-US" sz="3200" b="1" baseline="30000" dirty="0"/>
              <a:t>23 </a:t>
            </a:r>
            <a:r>
              <a:rPr lang="en-US" sz="3200" dirty="0"/>
              <a:t>About that time there arose a great disturbance about the Way. </a:t>
            </a:r>
            <a:r>
              <a:rPr lang="en-US" sz="3200" b="1" baseline="30000" dirty="0"/>
              <a:t>24 </a:t>
            </a:r>
            <a:r>
              <a:rPr lang="en-US" sz="3200" dirty="0"/>
              <a:t>A silversmith named Demetrius, who made silver shrines of Artemis, brought in a lot of business for the craftsmen there. </a:t>
            </a:r>
          </a:p>
        </p:txBody>
      </p:sp>
    </p:spTree>
    <p:extLst>
      <p:ext uri="{BB962C8B-B14F-4D97-AF65-F5344CB8AC3E}">
        <p14:creationId xmlns:p14="http://schemas.microsoft.com/office/powerpoint/2010/main" val="177372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D64A-2447-D985-02D0-EE707E622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04C42-0CBE-2F59-59CF-0053E4A73768}"/>
              </a:ext>
            </a:extLst>
          </p:cNvPr>
          <p:cNvSpPr>
            <a:spLocks noGrp="1"/>
          </p:cNvSpPr>
          <p:nvPr>
            <p:ph type="ctrTitle"/>
          </p:nvPr>
        </p:nvSpPr>
        <p:spPr>
          <a:xfrm>
            <a:off x="1524000" y="375798"/>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7236F762-541D-572C-4A98-26DACD99A51E}"/>
              </a:ext>
            </a:extLst>
          </p:cNvPr>
          <p:cNvSpPr txBox="1"/>
          <p:nvPr/>
        </p:nvSpPr>
        <p:spPr>
          <a:xfrm>
            <a:off x="595712" y="1424894"/>
            <a:ext cx="11370315" cy="5509200"/>
          </a:xfrm>
          <a:prstGeom prst="rect">
            <a:avLst/>
          </a:prstGeom>
          <a:noFill/>
        </p:spPr>
        <p:txBody>
          <a:bodyPr wrap="square" rtlCol="0">
            <a:spAutoFit/>
          </a:bodyPr>
          <a:lstStyle/>
          <a:p>
            <a:r>
              <a:rPr lang="en-US" sz="2800" dirty="0"/>
              <a:t>. </a:t>
            </a:r>
            <a:r>
              <a:rPr lang="en-US" sz="3200" b="1" baseline="30000" dirty="0"/>
              <a:t>25 </a:t>
            </a:r>
            <a:r>
              <a:rPr lang="en-US" sz="3200" dirty="0"/>
              <a:t>He called them together, along with the workers in related trades, and said: “You know, my friends, that we receive a good income from this business. </a:t>
            </a:r>
            <a:r>
              <a:rPr lang="en-US" sz="3200" b="1" baseline="30000" dirty="0"/>
              <a:t>26 </a:t>
            </a:r>
            <a:r>
              <a:rPr lang="en-US" sz="3200" dirty="0"/>
              <a:t>And you see and hear how this fellow Paul has convinced and led astray large numbers of people here in Ephesus and in practically the whole province of Asia. He says that gods made by human hands are no gods at all. </a:t>
            </a:r>
            <a:r>
              <a:rPr lang="en-US" sz="3200" b="1" baseline="30000" dirty="0"/>
              <a:t>27 </a:t>
            </a:r>
            <a:r>
              <a:rPr lang="en-US" sz="3200" dirty="0"/>
              <a:t>There is danger not only that our trade will lose its good name, but also that the temple of the great goddess Artemis will be discredited; and the goddess herself, who is worshiped throughout the province of Asia and the world, will be robbed of her divine majesty.”</a:t>
            </a:r>
          </a:p>
        </p:txBody>
      </p:sp>
    </p:spTree>
    <p:extLst>
      <p:ext uri="{BB962C8B-B14F-4D97-AF65-F5344CB8AC3E}">
        <p14:creationId xmlns:p14="http://schemas.microsoft.com/office/powerpoint/2010/main" val="111077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9DAD3-FEE9-160E-9C69-1F9F910EC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BBD0D-ECDE-711B-B8A0-AFF72BC959DB}"/>
              </a:ext>
            </a:extLst>
          </p:cNvPr>
          <p:cNvSpPr>
            <a:spLocks noGrp="1"/>
          </p:cNvSpPr>
          <p:nvPr>
            <p:ph type="ctrTitle"/>
          </p:nvPr>
        </p:nvSpPr>
        <p:spPr>
          <a:xfrm>
            <a:off x="1524000" y="643812"/>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02307435-6E0E-8058-5339-DAA4BA39C197}"/>
              </a:ext>
            </a:extLst>
          </p:cNvPr>
          <p:cNvSpPr txBox="1"/>
          <p:nvPr/>
        </p:nvSpPr>
        <p:spPr>
          <a:xfrm>
            <a:off x="595712" y="1424894"/>
            <a:ext cx="11370315" cy="4031873"/>
          </a:xfrm>
          <a:prstGeom prst="rect">
            <a:avLst/>
          </a:prstGeom>
          <a:noFill/>
        </p:spPr>
        <p:txBody>
          <a:bodyPr wrap="square" rtlCol="0">
            <a:spAutoFit/>
          </a:bodyPr>
          <a:lstStyle/>
          <a:p>
            <a:r>
              <a:rPr lang="en-US" sz="3200" b="1" baseline="30000" dirty="0"/>
              <a:t>28 </a:t>
            </a:r>
            <a:r>
              <a:rPr lang="en-US" sz="3200" dirty="0"/>
              <a:t>When they heard this, they were furious and began shouting: “Great is Artemis of the Ephesians!” </a:t>
            </a:r>
            <a:r>
              <a:rPr lang="en-US" sz="3200" b="1" baseline="30000" dirty="0"/>
              <a:t>29 </a:t>
            </a:r>
            <a:r>
              <a:rPr lang="en-US" sz="3200" dirty="0"/>
              <a:t>Soon the whole city was in an uproar. The people seized Gaius and Aristarchus, Paul’s traveling companions from Macedonia, and all of them rushed into the theater together. </a:t>
            </a:r>
            <a:r>
              <a:rPr lang="en-US" sz="3200" b="1" baseline="30000" dirty="0"/>
              <a:t>30 </a:t>
            </a:r>
            <a:r>
              <a:rPr lang="en-US" sz="3200" dirty="0"/>
              <a:t>Paul wanted to appear before the crowd, but the disciples would not let him. </a:t>
            </a:r>
            <a:r>
              <a:rPr lang="en-US" sz="3200" b="1" baseline="30000" dirty="0"/>
              <a:t>31 </a:t>
            </a:r>
            <a:r>
              <a:rPr lang="en-US" sz="3200" dirty="0"/>
              <a:t>Even some of the officials of the province, friends of Paul, sent him a message begging him not to venture into the theater.</a:t>
            </a:r>
          </a:p>
        </p:txBody>
      </p:sp>
    </p:spTree>
    <p:extLst>
      <p:ext uri="{BB962C8B-B14F-4D97-AF65-F5344CB8AC3E}">
        <p14:creationId xmlns:p14="http://schemas.microsoft.com/office/powerpoint/2010/main" val="2711038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E9FFF-F12A-C0F1-FC74-8102658E9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840E9-929C-E989-7C19-398A55E88BD8}"/>
              </a:ext>
            </a:extLst>
          </p:cNvPr>
          <p:cNvSpPr>
            <a:spLocks noGrp="1"/>
          </p:cNvSpPr>
          <p:nvPr>
            <p:ph type="ctrTitle"/>
          </p:nvPr>
        </p:nvSpPr>
        <p:spPr>
          <a:xfrm>
            <a:off x="1524000" y="643812"/>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17C0968B-EABC-AFBF-2B24-5BAD1EA7ED8D}"/>
              </a:ext>
            </a:extLst>
          </p:cNvPr>
          <p:cNvSpPr txBox="1"/>
          <p:nvPr/>
        </p:nvSpPr>
        <p:spPr>
          <a:xfrm>
            <a:off x="595712" y="1424894"/>
            <a:ext cx="11370315" cy="4031873"/>
          </a:xfrm>
          <a:prstGeom prst="rect">
            <a:avLst/>
          </a:prstGeom>
          <a:noFill/>
        </p:spPr>
        <p:txBody>
          <a:bodyPr wrap="square" rtlCol="0">
            <a:spAutoFit/>
          </a:bodyPr>
          <a:lstStyle/>
          <a:p>
            <a:r>
              <a:rPr lang="en-US" sz="3200" b="1" baseline="30000" dirty="0"/>
              <a:t>32 </a:t>
            </a:r>
            <a:r>
              <a:rPr lang="en-US" sz="3200" dirty="0"/>
              <a:t>The assembly was in confusion: Some were shouting one thing, some another. Most of the people did not even know why they were there. </a:t>
            </a:r>
            <a:r>
              <a:rPr lang="en-US" sz="3200" b="1" baseline="30000" dirty="0"/>
              <a:t>33 </a:t>
            </a:r>
            <a:r>
              <a:rPr lang="en-US" sz="3200" dirty="0"/>
              <a:t>The Jews in the crowd pushed Alexander to the front, and they shouted instructions to him. He motioned for silence in order to make a defense before the people.  </a:t>
            </a:r>
            <a:r>
              <a:rPr lang="en-US" sz="3200" b="1" baseline="30000" dirty="0"/>
              <a:t>34 </a:t>
            </a:r>
            <a:r>
              <a:rPr lang="en-US" sz="3200" dirty="0"/>
              <a:t>But when they realized he was a Jew, they all shouted in unison for about two hours: “Great is Artemis of the Ephesians!”</a:t>
            </a:r>
          </a:p>
          <a:p>
            <a:endParaRPr lang="en-US" sz="3200" dirty="0"/>
          </a:p>
        </p:txBody>
      </p:sp>
    </p:spTree>
    <p:extLst>
      <p:ext uri="{BB962C8B-B14F-4D97-AF65-F5344CB8AC3E}">
        <p14:creationId xmlns:p14="http://schemas.microsoft.com/office/powerpoint/2010/main" val="352209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8C75-9893-6AF9-185A-8B5E0642A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B4291-D0CA-CCC3-15EE-AD4B0BBDBFB2}"/>
              </a:ext>
            </a:extLst>
          </p:cNvPr>
          <p:cNvSpPr>
            <a:spLocks noGrp="1"/>
          </p:cNvSpPr>
          <p:nvPr>
            <p:ph type="ctrTitle"/>
          </p:nvPr>
        </p:nvSpPr>
        <p:spPr>
          <a:xfrm>
            <a:off x="1524000" y="643812"/>
            <a:ext cx="9144000" cy="781082"/>
          </a:xfrm>
        </p:spPr>
        <p:txBody>
          <a:bodyPr>
            <a:normAutofit fontScale="90000"/>
          </a:bodyPr>
          <a:lstStyle/>
          <a:p>
            <a:r>
              <a:rPr lang="en-US" dirty="0"/>
              <a:t>Acts 19 Paul in Ephesus</a:t>
            </a:r>
          </a:p>
        </p:txBody>
      </p:sp>
      <p:sp>
        <p:nvSpPr>
          <p:cNvPr id="5" name="TextBox 4">
            <a:extLst>
              <a:ext uri="{FF2B5EF4-FFF2-40B4-BE49-F238E27FC236}">
                <a16:creationId xmlns:a16="http://schemas.microsoft.com/office/drawing/2014/main" id="{E78E2D1C-D6F3-5F79-43C7-E46D4F5D50F6}"/>
              </a:ext>
            </a:extLst>
          </p:cNvPr>
          <p:cNvSpPr txBox="1"/>
          <p:nvPr/>
        </p:nvSpPr>
        <p:spPr>
          <a:xfrm>
            <a:off x="595712" y="1424894"/>
            <a:ext cx="11370315" cy="5016758"/>
          </a:xfrm>
          <a:prstGeom prst="rect">
            <a:avLst/>
          </a:prstGeom>
          <a:noFill/>
        </p:spPr>
        <p:txBody>
          <a:bodyPr wrap="square" rtlCol="0">
            <a:spAutoFit/>
          </a:bodyPr>
          <a:lstStyle/>
          <a:p>
            <a:r>
              <a:rPr lang="en-US" sz="3200" b="1" baseline="30000" dirty="0"/>
              <a:t>35 </a:t>
            </a:r>
            <a:r>
              <a:rPr lang="en-US" sz="3200" dirty="0"/>
              <a:t>The city clerk quieted the crowd and said: “Fellow Ephesians, doesn’t all the world know that the city of Ephesus is the guardian of the temple of the great Artemis and of her image, which fell from heaven? </a:t>
            </a:r>
            <a:r>
              <a:rPr lang="en-US" sz="3200" b="1" baseline="30000" dirty="0"/>
              <a:t>36 </a:t>
            </a:r>
            <a:r>
              <a:rPr lang="en-US" sz="3200" dirty="0"/>
              <a:t>Therefore, since these facts are undeniable, you ought to calm down and not do anything rash. </a:t>
            </a:r>
            <a:r>
              <a:rPr lang="en-US" sz="3200" b="1" baseline="30000" dirty="0"/>
              <a:t>37 </a:t>
            </a:r>
            <a:r>
              <a:rPr lang="en-US" sz="3200" dirty="0"/>
              <a:t>You have brought these men here, though they have neither robbed temples nor blasphemed our goddess. </a:t>
            </a:r>
            <a:r>
              <a:rPr lang="en-US" sz="3200" b="1" baseline="30000" dirty="0"/>
              <a:t>38 </a:t>
            </a:r>
            <a:r>
              <a:rPr lang="en-US" sz="3200" dirty="0"/>
              <a:t>If, then, Demetrius and his fellow craftsmen have a grievance against anybody, the courts are open and there are proconsuls. They can press charges. </a:t>
            </a:r>
          </a:p>
        </p:txBody>
      </p:sp>
    </p:spTree>
    <p:extLst>
      <p:ext uri="{BB962C8B-B14F-4D97-AF65-F5344CB8AC3E}">
        <p14:creationId xmlns:p14="http://schemas.microsoft.com/office/powerpoint/2010/main" val="1200823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B508-AA09-3CD5-781D-65DBDD8455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DEC489-DB8D-039D-223F-3101BD903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F5DB470-3149-17C5-3340-510E0178160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t" anchorCtr="0">
            <a:normAutofit/>
          </a:bodyPr>
          <a:lstStyle/>
          <a:p>
            <a:r>
              <a:rPr lang="en-US" sz="2000" b="1" dirty="0"/>
              <a:t> </a:t>
            </a:r>
            <a:r>
              <a:rPr lang="en-US" sz="3600" b="1" dirty="0"/>
              <a:t>EPH 4:1</a:t>
            </a:r>
            <a:r>
              <a:rPr lang="en-US" sz="3600" dirty="0"/>
              <a:t> As a prisoner for the Lord, then, I urge you to </a:t>
            </a:r>
            <a:r>
              <a:rPr lang="en-US" sz="3600" dirty="0">
                <a:solidFill>
                  <a:schemeClr val="accent5">
                    <a:lumMod val="75000"/>
                  </a:schemeClr>
                </a:solidFill>
              </a:rPr>
              <a:t>live a life worthy of the calling</a:t>
            </a:r>
            <a:r>
              <a:rPr lang="en-US" sz="3600" dirty="0"/>
              <a:t> you have received.  (NIV)</a:t>
            </a:r>
            <a:endParaRPr lang="en-US" sz="3600" b="1" dirty="0"/>
          </a:p>
        </p:txBody>
      </p:sp>
      <p:pic>
        <p:nvPicPr>
          <p:cNvPr id="13" name="Content Placeholder 3">
            <a:extLst>
              <a:ext uri="{FF2B5EF4-FFF2-40B4-BE49-F238E27FC236}">
                <a16:creationId xmlns:a16="http://schemas.microsoft.com/office/drawing/2014/main" id="{EC40C30D-549E-99FE-140D-CEE010E95CAE}"/>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D7E865E4-1F14-A28A-6951-EAD221BED44F}"/>
              </a:ext>
            </a:extLst>
          </p:cNvPr>
          <p:cNvSpPr txBox="1"/>
          <p:nvPr/>
        </p:nvSpPr>
        <p:spPr>
          <a:xfrm>
            <a:off x="543798" y="2470124"/>
            <a:ext cx="11554047" cy="3724096"/>
          </a:xfrm>
          <a:prstGeom prst="rect">
            <a:avLst/>
          </a:prstGeom>
          <a:noFill/>
        </p:spPr>
        <p:txBody>
          <a:bodyPr wrap="square" rtlCol="0">
            <a:spAutoFit/>
          </a:bodyPr>
          <a:lstStyle/>
          <a:p>
            <a:r>
              <a:rPr lang="en-US" sz="3200" b="1" dirty="0"/>
              <a:t>EPH 4:1</a:t>
            </a:r>
            <a:r>
              <a:rPr lang="en-US" sz="3200" dirty="0"/>
              <a:t> Therefore I, the prisoner of the Lord, implore you to </a:t>
            </a:r>
            <a:r>
              <a:rPr lang="en-US" sz="3200" dirty="0">
                <a:solidFill>
                  <a:schemeClr val="accent5">
                    <a:lumMod val="75000"/>
                  </a:schemeClr>
                </a:solidFill>
              </a:rPr>
              <a:t>walk in a manner worthy </a:t>
            </a:r>
            <a:r>
              <a:rPr lang="en-US" sz="3200" dirty="0"/>
              <a:t>of the calling with which you have been called,(NASB 1995)</a:t>
            </a:r>
          </a:p>
          <a:p>
            <a:endParaRPr lang="en-US" sz="3200" dirty="0"/>
          </a:p>
          <a:p>
            <a:r>
              <a:rPr lang="en-US" b="1" dirty="0"/>
              <a:t>  </a:t>
            </a:r>
            <a:r>
              <a:rPr lang="en-US" sz="3600" b="1" dirty="0"/>
              <a:t>EPH 4:1</a:t>
            </a:r>
            <a:r>
              <a:rPr lang="en-US" sz="3600" dirty="0"/>
              <a:t> I therefore, the prisoner of the Lord, beseech you that ye </a:t>
            </a:r>
            <a:r>
              <a:rPr lang="en-US" sz="3600" dirty="0">
                <a:solidFill>
                  <a:schemeClr val="accent5">
                    <a:lumMod val="75000"/>
                  </a:schemeClr>
                </a:solidFill>
              </a:rPr>
              <a:t>walk worthy </a:t>
            </a:r>
            <a:r>
              <a:rPr lang="en-US" sz="3600" dirty="0"/>
              <a:t>of the vocation wherewith ye are called,  KJV</a:t>
            </a:r>
          </a:p>
        </p:txBody>
      </p:sp>
      <p:sp>
        <p:nvSpPr>
          <p:cNvPr id="7" name="Title 1">
            <a:extLst>
              <a:ext uri="{FF2B5EF4-FFF2-40B4-BE49-F238E27FC236}">
                <a16:creationId xmlns:a16="http://schemas.microsoft.com/office/drawing/2014/main" id="{33EF5152-9182-CE3F-443F-2E168D0F2E71}"/>
              </a:ext>
            </a:extLst>
          </p:cNvPr>
          <p:cNvSpPr>
            <a:spLocks noGrp="1"/>
          </p:cNvSpPr>
          <p:nvPr>
            <p:ph type="title"/>
          </p:nvPr>
        </p:nvSpPr>
        <p:spPr>
          <a:xfrm>
            <a:off x="2533493" y="24858"/>
            <a:ext cx="855333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 live worthy of the Lord</a:t>
            </a:r>
          </a:p>
        </p:txBody>
      </p:sp>
    </p:spTree>
    <p:extLst>
      <p:ext uri="{BB962C8B-B14F-4D97-AF65-F5344CB8AC3E}">
        <p14:creationId xmlns:p14="http://schemas.microsoft.com/office/powerpoint/2010/main" val="41821003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46B0F-F169-FAF3-61CD-3EDBA8DCFA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B9941-07FE-B5A8-A7F3-7C84EFDCF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6BC77AC-CEB3-729C-6589-BE4040CEC7C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6858" y="546748"/>
            <a:ext cx="9494850" cy="1791767"/>
          </a:xfrm>
        </p:spPr>
        <p:txBody>
          <a:bodyPr anchor="t" anchorCtr="0">
            <a:normAutofit fontScale="92500"/>
          </a:bodyPr>
          <a:lstStyle/>
          <a:p>
            <a:r>
              <a:rPr lang="en-US" sz="2000" b="1" dirty="0"/>
              <a:t> </a:t>
            </a:r>
            <a:r>
              <a:rPr lang="en-US" sz="3600" b="1" dirty="0"/>
              <a:t>EPH 4:</a:t>
            </a:r>
            <a:r>
              <a:rPr lang="en-US" sz="3600" dirty="0"/>
              <a:t> </a:t>
            </a:r>
            <a:r>
              <a:rPr lang="en-US" sz="3600" b="1" baseline="30000" dirty="0"/>
              <a:t>17 </a:t>
            </a:r>
            <a:r>
              <a:rPr lang="en-US" sz="3600" dirty="0"/>
              <a:t>So I tell you this, and insist on it in the Lord, t</a:t>
            </a:r>
            <a:r>
              <a:rPr lang="en-US" sz="3600" dirty="0">
                <a:solidFill>
                  <a:schemeClr val="accent5">
                    <a:lumMod val="75000"/>
                  </a:schemeClr>
                </a:solidFill>
              </a:rPr>
              <a:t>hat you must no longer live as the Gentiles do, </a:t>
            </a:r>
            <a:r>
              <a:rPr lang="en-US" sz="3600" dirty="0"/>
              <a:t>in the futility of their thinking.  (NIV)</a:t>
            </a:r>
            <a:endParaRPr lang="en-US" sz="3600" b="1" dirty="0"/>
          </a:p>
        </p:txBody>
      </p:sp>
      <p:pic>
        <p:nvPicPr>
          <p:cNvPr id="13" name="Content Placeholder 3">
            <a:extLst>
              <a:ext uri="{FF2B5EF4-FFF2-40B4-BE49-F238E27FC236}">
                <a16:creationId xmlns:a16="http://schemas.microsoft.com/office/drawing/2014/main" id="{F0ACECEE-E453-A08C-AD8F-D69F02267F93}"/>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12D5760D-2028-71FE-15A3-441313DBB5EF}"/>
              </a:ext>
            </a:extLst>
          </p:cNvPr>
          <p:cNvSpPr txBox="1"/>
          <p:nvPr/>
        </p:nvSpPr>
        <p:spPr>
          <a:xfrm>
            <a:off x="543798" y="2470124"/>
            <a:ext cx="11554047" cy="3970318"/>
          </a:xfrm>
          <a:prstGeom prst="rect">
            <a:avLst/>
          </a:prstGeom>
          <a:noFill/>
        </p:spPr>
        <p:txBody>
          <a:bodyPr wrap="square" rtlCol="0">
            <a:spAutoFit/>
          </a:bodyPr>
          <a:lstStyle/>
          <a:p>
            <a:r>
              <a:rPr lang="en-US" sz="3200" b="1" dirty="0"/>
              <a:t>EPH 4:</a:t>
            </a:r>
            <a:r>
              <a:rPr lang="en-US" sz="3200" dirty="0"/>
              <a:t> </a:t>
            </a:r>
            <a:r>
              <a:rPr lang="en-US" sz="2800" b="1" baseline="30000" dirty="0"/>
              <a:t>17</a:t>
            </a:r>
            <a:r>
              <a:rPr lang="en-US" sz="2800" dirty="0"/>
              <a:t>So this I say, and affirm together with the Lord, that </a:t>
            </a:r>
            <a:r>
              <a:rPr lang="en-US" sz="2800" dirty="0">
                <a:solidFill>
                  <a:schemeClr val="accent5">
                    <a:lumMod val="75000"/>
                  </a:schemeClr>
                </a:solidFill>
              </a:rPr>
              <a:t>you walk no longer just as the Gentiles also walk</a:t>
            </a:r>
            <a:r>
              <a:rPr lang="en-US" sz="2800" dirty="0"/>
              <a:t>, in the futility of their mind, </a:t>
            </a:r>
            <a:r>
              <a:rPr lang="en-US" sz="2800" b="1" baseline="30000" dirty="0"/>
              <a:t>18 </a:t>
            </a:r>
            <a:r>
              <a:rPr lang="en-US" sz="2800" dirty="0"/>
              <a:t>being darkened in their understanding,,</a:t>
            </a:r>
            <a:r>
              <a:rPr lang="en-US" sz="3200" dirty="0"/>
              <a:t>(NASB 1995)</a:t>
            </a:r>
          </a:p>
          <a:p>
            <a:endParaRPr lang="en-US" sz="3200" dirty="0"/>
          </a:p>
          <a:p>
            <a:endParaRPr lang="en-US" sz="3200" dirty="0"/>
          </a:p>
          <a:p>
            <a:r>
              <a:rPr lang="en-US" sz="3200" b="1" dirty="0"/>
              <a:t>EPH 4 </a:t>
            </a:r>
            <a:r>
              <a:rPr lang="en-US" sz="3200" b="1" baseline="30000" dirty="0"/>
              <a:t>17 </a:t>
            </a:r>
            <a:r>
              <a:rPr lang="en-US" sz="3200" dirty="0"/>
              <a:t>This I say therefore, and testify in the Lord, that ye henceforth </a:t>
            </a:r>
            <a:r>
              <a:rPr lang="en-US" sz="3200" dirty="0">
                <a:solidFill>
                  <a:schemeClr val="accent5">
                    <a:lumMod val="75000"/>
                  </a:schemeClr>
                </a:solidFill>
              </a:rPr>
              <a:t>walk not as other Gentiles walk</a:t>
            </a:r>
            <a:r>
              <a:rPr lang="en-US" sz="3200" dirty="0"/>
              <a:t>, in the vanity of their mind,   KJV</a:t>
            </a:r>
          </a:p>
        </p:txBody>
      </p:sp>
      <p:sp>
        <p:nvSpPr>
          <p:cNvPr id="7" name="Title 1">
            <a:extLst>
              <a:ext uri="{FF2B5EF4-FFF2-40B4-BE49-F238E27FC236}">
                <a16:creationId xmlns:a16="http://schemas.microsoft.com/office/drawing/2014/main" id="{FD444E01-5358-77F8-A110-2BEE539ECA34}"/>
              </a:ext>
            </a:extLst>
          </p:cNvPr>
          <p:cNvSpPr>
            <a:spLocks noGrp="1"/>
          </p:cNvSpPr>
          <p:nvPr>
            <p:ph type="title"/>
          </p:nvPr>
        </p:nvSpPr>
        <p:spPr>
          <a:xfrm>
            <a:off x="2392351" y="0"/>
            <a:ext cx="855333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 live worthy of the Lord</a:t>
            </a:r>
          </a:p>
        </p:txBody>
      </p:sp>
    </p:spTree>
    <p:extLst>
      <p:ext uri="{BB962C8B-B14F-4D97-AF65-F5344CB8AC3E}">
        <p14:creationId xmlns:p14="http://schemas.microsoft.com/office/powerpoint/2010/main" val="7661485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2CD06-1012-BFAF-AC3B-B0C7BAB61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9DF862-A177-A66E-CFF6-690236292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0D7D4-5076-D9F8-D2FD-0427256EC93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0FECDE02-4381-0066-451F-3D5536065C02}"/>
              </a:ext>
            </a:extLst>
          </p:cNvPr>
          <p:cNvPicPr>
            <a:picLocks noGrp="1" noChangeAspect="1"/>
          </p:cNvPicPr>
          <p:nvPr>
            <p:ph sz="half" idx="1"/>
          </p:nvPr>
        </p:nvPicPr>
        <p:blipFill>
          <a:blip r:embed="rId3"/>
          <a:stretch>
            <a:fillRect/>
          </a:stretch>
        </p:blipFill>
        <p:spPr>
          <a:xfrm>
            <a:off x="250440" y="133658"/>
            <a:ext cx="1862290" cy="1862290"/>
          </a:xfrm>
          <a:prstGeom prst="rect">
            <a:avLst/>
          </a:prstGeom>
        </p:spPr>
      </p:pic>
      <p:sp>
        <p:nvSpPr>
          <p:cNvPr id="3" name="TextBox 2">
            <a:extLst>
              <a:ext uri="{FF2B5EF4-FFF2-40B4-BE49-F238E27FC236}">
                <a16:creationId xmlns:a16="http://schemas.microsoft.com/office/drawing/2014/main" id="{21243BB0-359E-D0D2-3EEC-13B9BF802D36}"/>
              </a:ext>
            </a:extLst>
          </p:cNvPr>
          <p:cNvSpPr txBox="1"/>
          <p:nvPr/>
        </p:nvSpPr>
        <p:spPr>
          <a:xfrm>
            <a:off x="2363170" y="1784969"/>
            <a:ext cx="9015509" cy="5016758"/>
          </a:xfrm>
          <a:prstGeom prst="rect">
            <a:avLst/>
          </a:prstGeom>
          <a:noFill/>
        </p:spPr>
        <p:txBody>
          <a:bodyPr wrap="square" rtlCol="0">
            <a:spAutoFit/>
          </a:bodyPr>
          <a:lstStyle/>
          <a:p>
            <a:r>
              <a:rPr lang="en-US" b="1" baseline="30000" dirty="0"/>
              <a:t> </a:t>
            </a:r>
            <a:r>
              <a:rPr lang="en-US" sz="3200" dirty="0"/>
              <a:t>But because of his great love for us, God, who is rich in mercy, </a:t>
            </a:r>
            <a:r>
              <a:rPr lang="en-US" sz="3200" b="1" baseline="30000" dirty="0"/>
              <a:t>5 </a:t>
            </a:r>
            <a:r>
              <a:rPr lang="en-US" sz="3200" dirty="0"/>
              <a:t>made us </a:t>
            </a:r>
            <a:r>
              <a:rPr lang="en-US" sz="3200" dirty="0">
                <a:solidFill>
                  <a:schemeClr val="accent5">
                    <a:lumMod val="75000"/>
                  </a:schemeClr>
                </a:solidFill>
              </a:rPr>
              <a:t>alive </a:t>
            </a:r>
            <a:r>
              <a:rPr lang="en-US" sz="3200" dirty="0"/>
              <a:t>with Christ even when we were </a:t>
            </a:r>
            <a:r>
              <a:rPr lang="en-US" sz="3200" dirty="0">
                <a:solidFill>
                  <a:schemeClr val="accent5">
                    <a:lumMod val="75000"/>
                  </a:schemeClr>
                </a:solidFill>
              </a:rPr>
              <a:t>dead</a:t>
            </a:r>
            <a:r>
              <a:rPr lang="en-US" sz="3200" dirty="0"/>
              <a:t> in transgressions—it is by </a:t>
            </a:r>
            <a:r>
              <a:rPr lang="en-US" sz="3200" dirty="0">
                <a:solidFill>
                  <a:schemeClr val="accent5">
                    <a:lumMod val="75000"/>
                  </a:schemeClr>
                </a:solidFill>
              </a:rPr>
              <a:t>grace</a:t>
            </a:r>
            <a:r>
              <a:rPr lang="en-US" sz="3200" dirty="0"/>
              <a:t> you have been saved. </a:t>
            </a:r>
            <a:r>
              <a:rPr lang="en-US" sz="3200" b="1" baseline="30000" dirty="0"/>
              <a:t>6 </a:t>
            </a:r>
            <a:r>
              <a:rPr lang="en-US" sz="3200" dirty="0">
                <a:solidFill>
                  <a:schemeClr val="accent5">
                    <a:lumMod val="50000"/>
                  </a:schemeClr>
                </a:solidFill>
              </a:rPr>
              <a:t>And God raised us up with Christ and seated us with him in the heavenly realms in Christ Jesus, </a:t>
            </a:r>
            <a:r>
              <a:rPr lang="en-US" sz="3200" b="1" baseline="30000" dirty="0"/>
              <a:t>7 </a:t>
            </a:r>
            <a:r>
              <a:rPr lang="en-US" sz="3200" dirty="0"/>
              <a:t>in order that in the coming ages he might show the </a:t>
            </a:r>
            <a:r>
              <a:rPr lang="en-US" sz="3200" dirty="0">
                <a:solidFill>
                  <a:schemeClr val="accent3">
                    <a:lumMod val="75000"/>
                  </a:schemeClr>
                </a:solidFill>
              </a:rPr>
              <a:t>incomparable riches</a:t>
            </a:r>
            <a:r>
              <a:rPr lang="en-US" sz="3200" dirty="0"/>
              <a:t> </a:t>
            </a:r>
            <a:r>
              <a:rPr lang="en-US" sz="3200" dirty="0">
                <a:solidFill>
                  <a:schemeClr val="accent3">
                    <a:lumMod val="75000"/>
                  </a:schemeClr>
                </a:solidFill>
              </a:rPr>
              <a:t>of his grace</a:t>
            </a:r>
            <a:r>
              <a:rPr lang="en-US" sz="3200" dirty="0"/>
              <a:t>, expressed in his kindness to us in Christ Jesus. </a:t>
            </a:r>
            <a:r>
              <a:rPr lang="en-US" sz="3200" b="1" baseline="30000" dirty="0"/>
              <a:t>8 </a:t>
            </a:r>
            <a:r>
              <a:rPr lang="en-US" sz="3200" dirty="0">
                <a:solidFill>
                  <a:schemeClr val="accent5">
                    <a:lumMod val="50000"/>
                  </a:schemeClr>
                </a:solidFill>
              </a:rPr>
              <a:t>For it is by grace you have been saved, through faith</a:t>
            </a:r>
          </a:p>
        </p:txBody>
      </p:sp>
      <p:sp>
        <p:nvSpPr>
          <p:cNvPr id="4" name="Arrow: Left 3">
            <a:extLst>
              <a:ext uri="{FF2B5EF4-FFF2-40B4-BE49-F238E27FC236}">
                <a16:creationId xmlns:a16="http://schemas.microsoft.com/office/drawing/2014/main" id="{F161F0C4-BF13-5F48-11BF-A5929FCF27AC}"/>
              </a:ext>
            </a:extLst>
          </p:cNvPr>
          <p:cNvSpPr/>
          <p:nvPr/>
        </p:nvSpPr>
        <p:spPr>
          <a:xfrm rot="19663938" flipV="1">
            <a:off x="6124773" y="1179651"/>
            <a:ext cx="1150821" cy="44069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61161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7C12-9A80-1C9C-7C8A-9E741C8AF1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7E3C91-FECA-533D-D784-2E3B4A228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486E6-9673-AA3B-4083-E2B8968D671F}"/>
              </a:ext>
            </a:extLst>
          </p:cNvPr>
          <p:cNvSpPr>
            <a:spLocks noGrp="1"/>
          </p:cNvSpPr>
          <p:nvPr>
            <p:ph type="title"/>
          </p:nvPr>
        </p:nvSpPr>
        <p:spPr>
          <a:xfrm>
            <a:off x="1150549" y="54864"/>
            <a:ext cx="949484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Colossians  walk / live worthy of the Lord</a:t>
            </a:r>
          </a:p>
        </p:txBody>
      </p:sp>
      <p:sp>
        <p:nvSpPr>
          <p:cNvPr id="4" name="Content Placeholder 3">
            <a:extLst>
              <a:ext uri="{FF2B5EF4-FFF2-40B4-BE49-F238E27FC236}">
                <a16:creationId xmlns:a16="http://schemas.microsoft.com/office/drawing/2014/main" id="{7E6E6164-2C52-848B-AF71-E45F6A3B5D1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5462" y="602243"/>
            <a:ext cx="11761076" cy="2095925"/>
          </a:xfrm>
        </p:spPr>
        <p:txBody>
          <a:bodyPr anchor="t" anchorCtr="0">
            <a:normAutofit/>
          </a:bodyPr>
          <a:lstStyle/>
          <a:p>
            <a:r>
              <a:rPr lang="en-US" sz="3200" b="1" dirty="0"/>
              <a:t> COL  1:9b</a:t>
            </a:r>
            <a:r>
              <a:rPr lang="en-US" sz="3200" dirty="0"/>
              <a:t> ask God to fill you with the knowledge of his will through all the wisdom and understanding that the Spirit gives,</a:t>
            </a:r>
            <a:r>
              <a:rPr lang="en-US" sz="3200" baseline="30000" dirty="0"/>
              <a:t>10</a:t>
            </a:r>
            <a:r>
              <a:rPr lang="en-US" sz="3200" dirty="0"/>
              <a:t>so that you may </a:t>
            </a:r>
            <a:r>
              <a:rPr lang="en-US" sz="3200" dirty="0">
                <a:solidFill>
                  <a:schemeClr val="accent5">
                    <a:lumMod val="75000"/>
                  </a:schemeClr>
                </a:solidFill>
              </a:rPr>
              <a:t>live a life worthy of the Lord </a:t>
            </a:r>
            <a:r>
              <a:rPr lang="en-US" sz="3200" dirty="0"/>
              <a:t>and please him in every way:  NIV</a:t>
            </a:r>
            <a:endParaRPr lang="en-US" sz="3200" b="1" dirty="0"/>
          </a:p>
        </p:txBody>
      </p:sp>
      <p:sp>
        <p:nvSpPr>
          <p:cNvPr id="3" name="TextBox 2">
            <a:extLst>
              <a:ext uri="{FF2B5EF4-FFF2-40B4-BE49-F238E27FC236}">
                <a16:creationId xmlns:a16="http://schemas.microsoft.com/office/drawing/2014/main" id="{91A03752-C2C6-4088-9245-D4871767EF9E}"/>
              </a:ext>
            </a:extLst>
          </p:cNvPr>
          <p:cNvSpPr txBox="1"/>
          <p:nvPr/>
        </p:nvSpPr>
        <p:spPr>
          <a:xfrm>
            <a:off x="215462" y="2602865"/>
            <a:ext cx="12192000" cy="4944943"/>
          </a:xfrm>
          <a:prstGeom prst="rect">
            <a:avLst/>
          </a:prstGeom>
          <a:noFill/>
        </p:spPr>
        <p:txBody>
          <a:bodyPr wrap="square" rtlCol="0">
            <a:spAutoFit/>
          </a:bodyPr>
          <a:lstStyle/>
          <a:p>
            <a:r>
              <a:rPr lang="en-US" sz="2800" b="1" dirty="0"/>
              <a:t>COL  1:9b</a:t>
            </a:r>
            <a:r>
              <a:rPr lang="en-US" sz="2800" dirty="0"/>
              <a:t> may be filled with the knowledge of His will in all spiritual wisdom and understanding, </a:t>
            </a:r>
            <a:r>
              <a:rPr lang="en-US" sz="2800" b="1" baseline="30000" dirty="0"/>
              <a:t>10 </a:t>
            </a:r>
            <a:r>
              <a:rPr lang="en-US" sz="2800" dirty="0"/>
              <a:t>so that </a:t>
            </a:r>
            <a:r>
              <a:rPr lang="en-US" sz="2800" dirty="0">
                <a:solidFill>
                  <a:schemeClr val="accent5">
                    <a:lumMod val="75000"/>
                  </a:schemeClr>
                </a:solidFill>
              </a:rPr>
              <a:t>you will walk in a manner worthy of the Lord</a:t>
            </a:r>
            <a:r>
              <a:rPr lang="en-US" sz="2800" dirty="0"/>
              <a:t>, to please </a:t>
            </a:r>
            <a:r>
              <a:rPr lang="en-US" sz="2800" i="1" dirty="0"/>
              <a:t>Him</a:t>
            </a:r>
            <a:r>
              <a:rPr lang="en-US" sz="2800" dirty="0"/>
              <a:t> in all respects, bearing fruit in every good work and increasing in the knowledge of God; NASB 1995</a:t>
            </a:r>
            <a:endParaRPr lang="en-US" sz="3200" b="1" baseline="30000" dirty="0"/>
          </a:p>
          <a:p>
            <a:endParaRPr lang="en-US" sz="3200" b="1" baseline="30000" dirty="0"/>
          </a:p>
          <a:p>
            <a:r>
              <a:rPr lang="en-US" sz="3200" b="1" baseline="30000" dirty="0"/>
              <a:t>COLOSSIANS 1:9b </a:t>
            </a:r>
            <a:r>
              <a:rPr lang="en-US" sz="3200" dirty="0"/>
              <a:t>filled with the knowledge of his will in all wisdom and spiritual understanding;</a:t>
            </a:r>
            <a:r>
              <a:rPr lang="en-US" sz="3200" b="1" baseline="30000" dirty="0"/>
              <a:t> 10 </a:t>
            </a:r>
            <a:r>
              <a:rPr lang="en-US" sz="3200" dirty="0"/>
              <a:t>That </a:t>
            </a:r>
            <a:r>
              <a:rPr lang="en-US" sz="3200" dirty="0">
                <a:solidFill>
                  <a:schemeClr val="accent5">
                    <a:lumMod val="75000"/>
                  </a:schemeClr>
                </a:solidFill>
              </a:rPr>
              <a:t>ye might walk worthy of the Lord </a:t>
            </a:r>
            <a:r>
              <a:rPr lang="en-US" sz="3200" dirty="0"/>
              <a:t>unto all pleasing, being fruitful in every good work, and increasing in the knowledge of God;  KJV</a:t>
            </a:r>
          </a:p>
          <a:p>
            <a:endParaRPr lang="en-US" dirty="0"/>
          </a:p>
          <a:p>
            <a:endParaRPr lang="en-US" dirty="0"/>
          </a:p>
          <a:p>
            <a:endParaRPr lang="en-US" dirty="0"/>
          </a:p>
        </p:txBody>
      </p:sp>
    </p:spTree>
    <p:extLst>
      <p:ext uri="{BB962C8B-B14F-4D97-AF65-F5344CB8AC3E}">
        <p14:creationId xmlns:p14="http://schemas.microsoft.com/office/powerpoint/2010/main" val="331746836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9746-5E27-5536-E5E0-60D333AB3D6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12A652-FD53-FAC4-7714-C080ED78F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459A3-B395-2C36-9A82-0F1A3F173265}"/>
              </a:ext>
            </a:extLst>
          </p:cNvPr>
          <p:cNvSpPr>
            <a:spLocks noGrp="1"/>
          </p:cNvSpPr>
          <p:nvPr>
            <p:ph type="title"/>
          </p:nvPr>
        </p:nvSpPr>
        <p:spPr>
          <a:xfrm>
            <a:off x="1150549" y="54864"/>
            <a:ext cx="949484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1 Thessalonians  walk / live worthy of the Lord</a:t>
            </a:r>
          </a:p>
        </p:txBody>
      </p:sp>
      <p:sp>
        <p:nvSpPr>
          <p:cNvPr id="4" name="Content Placeholder 3">
            <a:extLst>
              <a:ext uri="{FF2B5EF4-FFF2-40B4-BE49-F238E27FC236}">
                <a16:creationId xmlns:a16="http://schemas.microsoft.com/office/drawing/2014/main" id="{5362AEF7-9CA2-C84D-21EB-F10BC23FA1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5462" y="602243"/>
            <a:ext cx="11761076" cy="2503564"/>
          </a:xfrm>
        </p:spPr>
        <p:txBody>
          <a:bodyPr anchor="t" anchorCtr="0">
            <a:normAutofit fontScale="92500" lnSpcReduction="20000"/>
          </a:bodyPr>
          <a:lstStyle/>
          <a:p>
            <a:r>
              <a:rPr lang="en-US" sz="3200" b="1" baseline="30000" dirty="0"/>
              <a:t>2:11 </a:t>
            </a:r>
            <a:r>
              <a:rPr lang="en-US" sz="3200" dirty="0"/>
              <a:t>For you know that we dealt with each of you as a father deals with his own children, </a:t>
            </a:r>
            <a:r>
              <a:rPr lang="en-US" sz="3200" b="1" baseline="30000" dirty="0"/>
              <a:t>12 </a:t>
            </a:r>
            <a:r>
              <a:rPr lang="en-US" sz="3200" dirty="0"/>
              <a:t>encouraging, comforting and urging you to </a:t>
            </a:r>
            <a:r>
              <a:rPr lang="en-US" sz="3200" dirty="0">
                <a:solidFill>
                  <a:schemeClr val="accent5">
                    <a:lumMod val="75000"/>
                  </a:schemeClr>
                </a:solidFill>
              </a:rPr>
              <a:t>live lives worthy of God</a:t>
            </a:r>
            <a:r>
              <a:rPr lang="en-US" sz="3200" dirty="0"/>
              <a:t>, who calls you into his kingdom and glory. NIV</a:t>
            </a:r>
          </a:p>
          <a:p>
            <a:endParaRPr lang="en-US" sz="3200" dirty="0"/>
          </a:p>
          <a:p>
            <a:r>
              <a:rPr lang="en-US" sz="3200" dirty="0">
                <a:solidFill>
                  <a:schemeClr val="accent5">
                    <a:lumMod val="75000"/>
                  </a:schemeClr>
                </a:solidFill>
              </a:rPr>
              <a:t>2:12so that you would walk in a manner worthy of the God </a:t>
            </a:r>
            <a:r>
              <a:rPr lang="en-US" sz="3200" dirty="0"/>
              <a:t>who calls you into His own kingdom and glory. NASB</a:t>
            </a:r>
          </a:p>
          <a:p>
            <a:endParaRPr lang="en-US" sz="3200" b="1" dirty="0"/>
          </a:p>
        </p:txBody>
      </p:sp>
      <p:sp>
        <p:nvSpPr>
          <p:cNvPr id="3" name="TextBox 2">
            <a:extLst>
              <a:ext uri="{FF2B5EF4-FFF2-40B4-BE49-F238E27FC236}">
                <a16:creationId xmlns:a16="http://schemas.microsoft.com/office/drawing/2014/main" id="{570D2B9B-896E-169B-5DC2-C2BEEC3534C4}"/>
              </a:ext>
            </a:extLst>
          </p:cNvPr>
          <p:cNvSpPr txBox="1"/>
          <p:nvPr/>
        </p:nvSpPr>
        <p:spPr>
          <a:xfrm>
            <a:off x="325821" y="3397269"/>
            <a:ext cx="11761076" cy="3323987"/>
          </a:xfrm>
          <a:prstGeom prst="rect">
            <a:avLst/>
          </a:prstGeom>
          <a:noFill/>
        </p:spPr>
        <p:txBody>
          <a:bodyPr wrap="square" rtlCol="0">
            <a:spAutoFit/>
          </a:bodyPr>
          <a:lstStyle/>
          <a:p>
            <a:r>
              <a:rPr lang="en-US" sz="3000" b="1" baseline="30000"/>
              <a:t>2:11 </a:t>
            </a:r>
            <a:r>
              <a:rPr lang="en-US" sz="3000" dirty="0"/>
              <a:t>As ye know how we exhorted and comforted and charged every one of you, as a father doth his children,   </a:t>
            </a:r>
            <a:r>
              <a:rPr lang="en-US" sz="3000" b="1" baseline="30000" dirty="0"/>
              <a:t>12 </a:t>
            </a:r>
            <a:r>
              <a:rPr lang="en-US" sz="3000" dirty="0">
                <a:solidFill>
                  <a:schemeClr val="accent5">
                    <a:lumMod val="75000"/>
                  </a:schemeClr>
                </a:solidFill>
              </a:rPr>
              <a:t>That ye would walk worthy of God</a:t>
            </a:r>
            <a:r>
              <a:rPr lang="en-US" sz="3000" dirty="0"/>
              <a:t>, who hath called you unto his kingdom and glory. </a:t>
            </a:r>
            <a:r>
              <a:rPr lang="en-US" sz="3000" b="1" baseline="30000" dirty="0"/>
              <a:t>13 </a:t>
            </a:r>
            <a:r>
              <a:rPr lang="en-US" sz="3000" dirty="0"/>
              <a:t>For this cause also thank we God without ceasing, because, when ye received the word of God which ye heard of us, ye received it not as the word of men, but as it is in truth, the word of God, which effectually worketh also in you that believe. KJV</a:t>
            </a:r>
          </a:p>
        </p:txBody>
      </p:sp>
    </p:spTree>
    <p:extLst>
      <p:ext uri="{BB962C8B-B14F-4D97-AF65-F5344CB8AC3E}">
        <p14:creationId xmlns:p14="http://schemas.microsoft.com/office/powerpoint/2010/main" val="137889701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2DE734-9221-25DE-C950-22A3C4987B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5C8AC8-CA6A-13A9-4129-18D6018E1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8ACBCE-E6BA-49D9-97CE-35965D844CBA}"/>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a:t>
            </a:r>
            <a:r>
              <a:rPr lang="en-US" sz="3600" b="1" dirty="0"/>
              <a:t>/live</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B54DF2A-05EF-98DD-4A3B-07E5C75210D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t" anchorCtr="0">
            <a:normAutofit/>
          </a:bodyPr>
          <a:lstStyle/>
          <a:p>
            <a:r>
              <a:rPr lang="en-US" sz="2000" b="1" dirty="0"/>
              <a:t> </a:t>
            </a:r>
            <a:r>
              <a:rPr lang="en-US" sz="3600" b="1" dirty="0"/>
              <a:t>EPH 4:1</a:t>
            </a:r>
            <a:r>
              <a:rPr lang="en-US" sz="3600" dirty="0"/>
              <a:t> As a prisoner for the Lord, then, I urge you to </a:t>
            </a:r>
            <a:r>
              <a:rPr lang="en-US" sz="3600" dirty="0">
                <a:solidFill>
                  <a:schemeClr val="accent5">
                    <a:lumMod val="75000"/>
                  </a:schemeClr>
                </a:solidFill>
              </a:rPr>
              <a:t>live a life worthy of the calling</a:t>
            </a:r>
            <a:r>
              <a:rPr lang="en-US" sz="3600" dirty="0"/>
              <a:t> you have received.  (NIV)</a:t>
            </a:r>
            <a:endParaRPr lang="en-US" sz="3600" b="1" dirty="0"/>
          </a:p>
        </p:txBody>
      </p:sp>
      <p:pic>
        <p:nvPicPr>
          <p:cNvPr id="13" name="Content Placeholder 3">
            <a:extLst>
              <a:ext uri="{FF2B5EF4-FFF2-40B4-BE49-F238E27FC236}">
                <a16:creationId xmlns:a16="http://schemas.microsoft.com/office/drawing/2014/main" id="{7CD5F5FC-59B3-E559-0A47-B5CCC4797AF0}"/>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8232B65C-B3CB-A00E-96D4-263756BB2A6F}"/>
              </a:ext>
            </a:extLst>
          </p:cNvPr>
          <p:cNvSpPr txBox="1"/>
          <p:nvPr/>
        </p:nvSpPr>
        <p:spPr>
          <a:xfrm>
            <a:off x="543798" y="2470124"/>
            <a:ext cx="11554047" cy="3724096"/>
          </a:xfrm>
          <a:prstGeom prst="rect">
            <a:avLst/>
          </a:prstGeom>
          <a:noFill/>
        </p:spPr>
        <p:txBody>
          <a:bodyPr wrap="square" rtlCol="0">
            <a:spAutoFit/>
          </a:bodyPr>
          <a:lstStyle/>
          <a:p>
            <a:r>
              <a:rPr lang="en-US" sz="3200" b="1" dirty="0"/>
              <a:t>EPH 4:1</a:t>
            </a:r>
            <a:r>
              <a:rPr lang="en-US" sz="3200" dirty="0"/>
              <a:t> Therefore I, the prisoner of the Lord, implore you to </a:t>
            </a:r>
            <a:r>
              <a:rPr lang="en-US" sz="3200" dirty="0">
                <a:solidFill>
                  <a:schemeClr val="accent5">
                    <a:lumMod val="75000"/>
                  </a:schemeClr>
                </a:solidFill>
              </a:rPr>
              <a:t>walk in a manner worthy </a:t>
            </a:r>
            <a:r>
              <a:rPr lang="en-US" sz="3200" dirty="0"/>
              <a:t>of the calling with which you have been called,(NASB 1995)</a:t>
            </a:r>
          </a:p>
          <a:p>
            <a:endParaRPr lang="en-US" sz="3200" dirty="0"/>
          </a:p>
          <a:p>
            <a:r>
              <a:rPr lang="en-US" b="1" dirty="0"/>
              <a:t>  </a:t>
            </a:r>
            <a:r>
              <a:rPr lang="en-US" sz="3600" b="1" dirty="0"/>
              <a:t>EPH 4:1</a:t>
            </a:r>
            <a:r>
              <a:rPr lang="en-US" sz="3600" dirty="0"/>
              <a:t> I therefore, the prisoner of the Lord, beseech you that ye </a:t>
            </a:r>
            <a:r>
              <a:rPr lang="en-US" sz="3600" dirty="0">
                <a:solidFill>
                  <a:schemeClr val="accent5">
                    <a:lumMod val="75000"/>
                  </a:schemeClr>
                </a:solidFill>
              </a:rPr>
              <a:t>walk worthy </a:t>
            </a:r>
            <a:r>
              <a:rPr lang="en-US" sz="3600" dirty="0"/>
              <a:t>of the vocation wherewith ye are called,  KJV</a:t>
            </a:r>
          </a:p>
        </p:txBody>
      </p:sp>
    </p:spTree>
    <p:extLst>
      <p:ext uri="{BB962C8B-B14F-4D97-AF65-F5344CB8AC3E}">
        <p14:creationId xmlns:p14="http://schemas.microsoft.com/office/powerpoint/2010/main" val="29530160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46B0F-F169-FAF3-61CD-3EDBA8DCFA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B9941-07FE-B5A8-A7F3-7C84EFDCF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CDF01-8590-A44E-3DC3-4AF8E1C3B5DD}"/>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a:t>
            </a:r>
            <a:r>
              <a:rPr lang="en-US" sz="3600" b="1" dirty="0"/>
              <a:t>/live</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6BC77AC-CEB3-729C-6589-BE4040CEC7C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97150" y="821383"/>
            <a:ext cx="9494850" cy="1791767"/>
          </a:xfrm>
        </p:spPr>
        <p:txBody>
          <a:bodyPr anchor="t" anchorCtr="0">
            <a:normAutofit fontScale="92500" lnSpcReduction="10000"/>
          </a:bodyPr>
          <a:lstStyle/>
          <a:p>
            <a:r>
              <a:rPr lang="en-US" sz="2000" b="1" dirty="0"/>
              <a:t> </a:t>
            </a:r>
            <a:r>
              <a:rPr lang="en-US" b="1" u="sng" dirty="0">
                <a:hlinkClick r:id="rId3"/>
              </a:rPr>
              <a:t>Eph 5:8</a:t>
            </a:r>
            <a:endParaRPr lang="en-US" dirty="0"/>
          </a:p>
          <a:p>
            <a:r>
              <a:rPr lang="en-US" dirty="0"/>
              <a:t>For ye were sometimes darkness, but now </a:t>
            </a:r>
            <a:r>
              <a:rPr lang="en-US" i="1" dirty="0"/>
              <a:t>are ye</a:t>
            </a:r>
            <a:r>
              <a:rPr lang="en-US" dirty="0"/>
              <a:t> light in the Lord: walk</a:t>
            </a:r>
            <a:r>
              <a:rPr lang="en-US" baseline="30000" dirty="0"/>
              <a:t> </a:t>
            </a:r>
            <a:r>
              <a:rPr lang="en-US" dirty="0"/>
              <a:t> as children of light:</a:t>
            </a:r>
          </a:p>
          <a:p>
            <a:r>
              <a:rPr lang="en-US" sz="3600" dirty="0"/>
              <a:t> (KJV)</a:t>
            </a:r>
            <a:endParaRPr lang="en-US" sz="3600" b="1" dirty="0"/>
          </a:p>
        </p:txBody>
      </p:sp>
      <p:pic>
        <p:nvPicPr>
          <p:cNvPr id="13" name="Content Placeholder 3">
            <a:extLst>
              <a:ext uri="{FF2B5EF4-FFF2-40B4-BE49-F238E27FC236}">
                <a16:creationId xmlns:a16="http://schemas.microsoft.com/office/drawing/2014/main" id="{F0ACECEE-E453-A08C-AD8F-D69F02267F93}"/>
              </a:ext>
            </a:extLst>
          </p:cNvPr>
          <p:cNvPicPr>
            <a:picLocks noChangeAspect="1"/>
          </p:cNvPicPr>
          <p:nvPr/>
        </p:nvPicPr>
        <p:blipFill>
          <a:blip r:embed="rId4"/>
          <a:stretch>
            <a:fillRect/>
          </a:stretch>
        </p:blipFill>
        <p:spPr>
          <a:xfrm>
            <a:off x="300292" y="328553"/>
            <a:ext cx="1791767" cy="1791767"/>
          </a:xfrm>
          <a:prstGeom prst="rect">
            <a:avLst/>
          </a:prstGeom>
        </p:spPr>
      </p:pic>
      <p:sp>
        <p:nvSpPr>
          <p:cNvPr id="20" name="Content Placeholder 3">
            <a:extLst>
              <a:ext uri="{FF2B5EF4-FFF2-40B4-BE49-F238E27FC236}">
                <a16:creationId xmlns:a16="http://schemas.microsoft.com/office/drawing/2014/main" id="{ECC45895-30FF-1A16-D311-46B732B345F3}"/>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6175" y="2613150"/>
            <a:ext cx="10915610" cy="179176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 </a:t>
            </a:r>
            <a:r>
              <a:rPr lang="en-US" b="1" u="sng" dirty="0">
                <a:hlinkClick r:id="rId5"/>
              </a:rPr>
              <a:t>Eph 5:15</a:t>
            </a:r>
            <a:endParaRPr lang="en-US" dirty="0"/>
          </a:p>
          <a:p>
            <a:r>
              <a:rPr lang="en-US" dirty="0"/>
              <a:t>See then that ye walk</a:t>
            </a:r>
            <a:r>
              <a:rPr lang="en-US" baseline="30000" dirty="0"/>
              <a:t> </a:t>
            </a:r>
            <a:r>
              <a:rPr lang="en-US" dirty="0"/>
              <a:t>circumspectly, not as fools, but as wise, KJV</a:t>
            </a:r>
          </a:p>
          <a:p>
            <a:endParaRPr lang="en-US" sz="3600" b="1" dirty="0"/>
          </a:p>
        </p:txBody>
      </p:sp>
      <p:sp>
        <p:nvSpPr>
          <p:cNvPr id="7" name="Rectangle 5">
            <a:extLst>
              <a:ext uri="{FF2B5EF4-FFF2-40B4-BE49-F238E27FC236}">
                <a16:creationId xmlns:a16="http://schemas.microsoft.com/office/drawing/2014/main" id="{8B5A5D72-EF44-57A5-C741-DA8726C863E6}"/>
              </a:ext>
            </a:extLst>
          </p:cNvPr>
          <p:cNvSpPr>
            <a:spLocks noChangeArrowheads="1"/>
          </p:cNvSpPr>
          <p:nvPr/>
        </p:nvSpPr>
        <p:spPr bwMode="auto">
          <a:xfrm>
            <a:off x="300292" y="26036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descr="Unchecked Copy Box">
            <a:extLst>
              <a:ext uri="{FF2B5EF4-FFF2-40B4-BE49-F238E27FC236}">
                <a16:creationId xmlns:a16="http://schemas.microsoft.com/office/drawing/2014/main" id="{50C46780-781D-3706-0509-1AC56E7BD35F}"/>
              </a:ext>
            </a:extLst>
          </p:cNvPr>
          <p:cNvSpPr>
            <a:spLocks noChangeAspect="1" noChangeArrowheads="1"/>
          </p:cNvSpPr>
          <p:nvPr/>
        </p:nvSpPr>
        <p:spPr bwMode="auto">
          <a:xfrm>
            <a:off x="300292" y="26036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 name="Rectangle 8">
            <a:extLst>
              <a:ext uri="{FF2B5EF4-FFF2-40B4-BE49-F238E27FC236}">
                <a16:creationId xmlns:a16="http://schemas.microsoft.com/office/drawing/2014/main" id="{207D06EF-3114-9AC6-38CC-98E78F62F8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descr="Unchecked Copy Box">
            <a:extLst>
              <a:ext uri="{FF2B5EF4-FFF2-40B4-BE49-F238E27FC236}">
                <a16:creationId xmlns:a16="http://schemas.microsoft.com/office/drawing/2014/main" id="{96C1B9E0-001C-7ABD-DCB1-6C1730773A60}"/>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53678270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328D97-57D1-1733-68C5-256A60BFE41B}"/>
              </a:ext>
            </a:extLst>
          </p:cNvPr>
          <p:cNvSpPr>
            <a:spLocks noGrp="1"/>
          </p:cNvSpPr>
          <p:nvPr>
            <p:ph sz="half" idx="2"/>
          </p:nvPr>
        </p:nvSpPr>
        <p:spPr>
          <a:xfrm>
            <a:off x="1415845" y="1825625"/>
            <a:ext cx="9937955" cy="4351338"/>
          </a:xfrm>
        </p:spPr>
        <p:txBody>
          <a:bodyPr/>
          <a:lstStyle/>
          <a:p>
            <a:r>
              <a:rPr lang="en-US" b="1" u="sng" dirty="0">
                <a:hlinkClick r:id="rId2"/>
              </a:rPr>
              <a:t>Rom 8:1</a:t>
            </a:r>
            <a:r>
              <a:rPr lang="en-US" i="1" dirty="0"/>
              <a:t>There is</a:t>
            </a:r>
            <a:r>
              <a:rPr lang="en-US" dirty="0"/>
              <a:t> therefore now no condemnation to them which are in Christ Jesus, who walk</a:t>
            </a:r>
            <a:r>
              <a:rPr lang="en-US" baseline="30000" dirty="0"/>
              <a:t> </a:t>
            </a:r>
            <a:r>
              <a:rPr lang="en-US" dirty="0"/>
              <a:t> not after the flesh, but after the Spirit</a:t>
            </a:r>
          </a:p>
          <a:p>
            <a:r>
              <a:rPr lang="en-US" b="1" u="sng" dirty="0">
                <a:hlinkClick r:id="rId3"/>
              </a:rPr>
              <a:t>Rom 8:4</a:t>
            </a:r>
            <a:r>
              <a:rPr lang="en-US" dirty="0"/>
              <a:t>That the righteousness of the law might be fulfilled in us, who walk</a:t>
            </a:r>
            <a:r>
              <a:rPr lang="en-US" baseline="30000" dirty="0"/>
              <a:t> </a:t>
            </a:r>
            <a:r>
              <a:rPr lang="en-US" b="1" u="sng" baseline="30000" dirty="0">
                <a:hlinkClick r:id="rId4"/>
              </a:rPr>
              <a:t>G4043</a:t>
            </a:r>
            <a:r>
              <a:rPr lang="en-US" dirty="0"/>
              <a:t> not after the flesh, but after the Spirit.</a:t>
            </a:r>
          </a:p>
          <a:p>
            <a:r>
              <a:rPr lang="en-US" b="1" u="sng" dirty="0">
                <a:hlinkClick r:id="rId5"/>
              </a:rPr>
              <a:t>Rom 13:13</a:t>
            </a:r>
            <a:r>
              <a:rPr lang="en-US" dirty="0"/>
              <a:t>Let us walk</a:t>
            </a:r>
            <a:r>
              <a:rPr lang="en-US" baseline="30000" dirty="0"/>
              <a:t> </a:t>
            </a:r>
            <a:r>
              <a:rPr lang="en-US" b="1" u="sng" baseline="30000" dirty="0">
                <a:hlinkClick r:id="rId4"/>
              </a:rPr>
              <a:t>G4043</a:t>
            </a:r>
            <a:r>
              <a:rPr lang="en-US" dirty="0"/>
              <a:t> honestly, as in the day; not in rioting and drunkenness, not in chambering and wantonness, not in strife and envying.</a:t>
            </a:r>
          </a:p>
          <a:p>
            <a:endParaRPr lang="en-US" dirty="0"/>
          </a:p>
        </p:txBody>
      </p:sp>
      <p:sp>
        <p:nvSpPr>
          <p:cNvPr id="13" name="TextBox 12">
            <a:extLst>
              <a:ext uri="{FF2B5EF4-FFF2-40B4-BE49-F238E27FC236}">
                <a16:creationId xmlns:a16="http://schemas.microsoft.com/office/drawing/2014/main" id="{6569ACE7-BCD2-5334-8010-16D89CB386FA}"/>
              </a:ext>
            </a:extLst>
          </p:cNvPr>
          <p:cNvSpPr txBox="1"/>
          <p:nvPr/>
        </p:nvSpPr>
        <p:spPr>
          <a:xfrm>
            <a:off x="2477729" y="357871"/>
            <a:ext cx="6096000" cy="646331"/>
          </a:xfrm>
          <a:prstGeom prst="rect">
            <a:avLst/>
          </a:prstGeom>
          <a:noFill/>
        </p:spPr>
        <p:txBody>
          <a:bodyPr wrap="square">
            <a:spAutoFit/>
          </a:bodyPr>
          <a:lstStyle/>
          <a:p>
            <a:r>
              <a:rPr lang="en-US" sz="3600" b="1" kern="1200" dirty="0">
                <a:solidFill>
                  <a:schemeClr val="tx1"/>
                </a:solidFill>
                <a:latin typeface="+mj-lt"/>
                <a:ea typeface="+mj-ea"/>
                <a:cs typeface="+mj-cs"/>
              </a:rPr>
              <a:t>Book of Romans  walk </a:t>
            </a:r>
            <a:r>
              <a:rPr lang="en-US" sz="3600" b="1" dirty="0"/>
              <a:t>/live</a:t>
            </a:r>
            <a:endParaRPr lang="en-US" sz="3600" dirty="0"/>
          </a:p>
        </p:txBody>
      </p:sp>
    </p:spTree>
    <p:extLst>
      <p:ext uri="{BB962C8B-B14F-4D97-AF65-F5344CB8AC3E}">
        <p14:creationId xmlns:p14="http://schemas.microsoft.com/office/powerpoint/2010/main" val="3482179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B3-4A76-E939-5CCD-2D8CEBC62DE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10A0CE-171E-EC9E-D81A-8A34B15A9B2E}"/>
              </a:ext>
            </a:extLst>
          </p:cNvPr>
          <p:cNvSpPr>
            <a:spLocks noGrp="1"/>
          </p:cNvSpPr>
          <p:nvPr>
            <p:ph sz="half" idx="2"/>
          </p:nvPr>
        </p:nvSpPr>
        <p:spPr>
          <a:xfrm>
            <a:off x="1415845" y="1825625"/>
            <a:ext cx="9937955" cy="4351338"/>
          </a:xfrm>
        </p:spPr>
        <p:txBody>
          <a:bodyPr/>
          <a:lstStyle/>
          <a:p>
            <a:r>
              <a:rPr lang="en-US" altLang="en-US" b="1" dirty="0">
                <a:latin typeface="Aptos" panose="020B0004020202020204" pitchFamily="34" charset="0"/>
                <a:ea typeface="Aptos" panose="020B0004020202020204" pitchFamily="34" charset="0"/>
                <a:cs typeface="Times New Roman" panose="02020603050405020304" pitchFamily="18" charset="0"/>
                <a:hlinkClick r:id="rId2"/>
              </a:rPr>
              <a:t>1Co 7:17</a:t>
            </a:r>
            <a:r>
              <a:rPr lang="en-US" altLang="en-US" b="1" dirty="0">
                <a:latin typeface="Aptos" panose="020B0004020202020204" pitchFamily="34" charset="0"/>
                <a:ea typeface="Aptos" panose="020B0004020202020204" pitchFamily="34" charset="0"/>
                <a:cs typeface="Times New Roman" panose="02020603050405020304" pitchFamily="18" charset="0"/>
              </a:rPr>
              <a:t> </a:t>
            </a:r>
            <a:r>
              <a:rPr lang="en-US" b="1" u="sng" dirty="0">
                <a:hlinkClick r:id="rId3"/>
              </a:rPr>
              <a:t> </a:t>
            </a:r>
            <a:r>
              <a:rPr lang="en-US" dirty="0"/>
              <a:t>But as God hath distributed to every man, as the Lord hath called every one, so let him walk.</a:t>
            </a:r>
            <a:r>
              <a:rPr lang="en-US" baseline="30000" dirty="0"/>
              <a:t> </a:t>
            </a:r>
            <a:r>
              <a:rPr lang="en-US" b="1" u="sng" baseline="30000" dirty="0">
                <a:hlinkClick r:id="rId4"/>
              </a:rPr>
              <a:t>G4043</a:t>
            </a:r>
            <a:r>
              <a:rPr lang="en-US" dirty="0"/>
              <a:t> And so ordain I in all churches</a:t>
            </a:r>
          </a:p>
          <a:p>
            <a:r>
              <a:rPr lang="en-US" b="1" u="sng" dirty="0">
                <a:hlinkClick r:id="rId5"/>
              </a:rPr>
              <a:t>2Co 5:7</a:t>
            </a:r>
            <a:r>
              <a:rPr lang="en-US" b="1" u="sng" dirty="0"/>
              <a:t> </a:t>
            </a:r>
            <a:r>
              <a:rPr lang="en-US" b="1" u="sng" dirty="0">
                <a:hlinkClick r:id="rId6"/>
              </a:rPr>
              <a:t> </a:t>
            </a:r>
            <a:r>
              <a:rPr lang="en-US" dirty="0"/>
              <a:t>(For we walk</a:t>
            </a:r>
            <a:r>
              <a:rPr lang="en-US" baseline="30000" dirty="0"/>
              <a:t> </a:t>
            </a:r>
            <a:r>
              <a:rPr lang="en-US" b="1" u="sng" baseline="30000" dirty="0">
                <a:hlinkClick r:id="rId4"/>
              </a:rPr>
              <a:t>G4043</a:t>
            </a:r>
            <a:r>
              <a:rPr lang="en-US" dirty="0"/>
              <a:t> by faith, not by sight:)</a:t>
            </a:r>
          </a:p>
          <a:p>
            <a:r>
              <a:rPr lang="en-US" b="1" u="sng" dirty="0" err="1">
                <a:hlinkClick r:id="rId7"/>
              </a:rPr>
              <a:t>Phl</a:t>
            </a:r>
            <a:r>
              <a:rPr lang="en-US" b="1" u="sng" dirty="0">
                <a:hlinkClick r:id="rId7"/>
              </a:rPr>
              <a:t> 3:17</a:t>
            </a:r>
            <a:r>
              <a:rPr lang="en-US" b="1" u="sng" dirty="0"/>
              <a:t> </a:t>
            </a:r>
            <a:r>
              <a:rPr lang="en-US" dirty="0"/>
              <a:t>Brethren, be followers together of me, and mark them which walk</a:t>
            </a:r>
            <a:r>
              <a:rPr lang="en-US" baseline="30000" dirty="0"/>
              <a:t> </a:t>
            </a:r>
            <a:r>
              <a:rPr lang="en-US" b="1" u="sng" baseline="30000" dirty="0">
                <a:hlinkClick r:id="rId4"/>
              </a:rPr>
              <a:t>G4043</a:t>
            </a:r>
            <a:r>
              <a:rPr lang="en-US" dirty="0"/>
              <a:t> so as ye have us for an example.</a:t>
            </a:r>
          </a:p>
        </p:txBody>
      </p:sp>
      <p:sp>
        <p:nvSpPr>
          <p:cNvPr id="13" name="TextBox 12">
            <a:extLst>
              <a:ext uri="{FF2B5EF4-FFF2-40B4-BE49-F238E27FC236}">
                <a16:creationId xmlns:a16="http://schemas.microsoft.com/office/drawing/2014/main" id="{FC873C09-1876-7519-E411-31B8E390E5A5}"/>
              </a:ext>
            </a:extLst>
          </p:cNvPr>
          <p:cNvSpPr txBox="1"/>
          <p:nvPr/>
        </p:nvSpPr>
        <p:spPr>
          <a:xfrm>
            <a:off x="2477729" y="357871"/>
            <a:ext cx="6096000" cy="646331"/>
          </a:xfrm>
          <a:prstGeom prst="rect">
            <a:avLst/>
          </a:prstGeom>
          <a:noFill/>
        </p:spPr>
        <p:txBody>
          <a:bodyPr wrap="square">
            <a:spAutoFit/>
          </a:bodyPr>
          <a:lstStyle/>
          <a:p>
            <a:r>
              <a:rPr lang="en-US" sz="3600" b="1" kern="1200" dirty="0">
                <a:solidFill>
                  <a:schemeClr val="tx1"/>
                </a:solidFill>
                <a:latin typeface="+mj-lt"/>
                <a:ea typeface="+mj-ea"/>
                <a:cs typeface="+mj-cs"/>
              </a:rPr>
              <a:t>walk </a:t>
            </a:r>
            <a:r>
              <a:rPr lang="en-US" sz="3600" b="1" dirty="0"/>
              <a:t>/live</a:t>
            </a:r>
            <a:endParaRPr lang="en-US" sz="3600" dirty="0"/>
          </a:p>
        </p:txBody>
      </p:sp>
      <p:sp>
        <p:nvSpPr>
          <p:cNvPr id="2" name="Rectangle 2">
            <a:extLst>
              <a:ext uri="{FF2B5EF4-FFF2-40B4-BE49-F238E27FC236}">
                <a16:creationId xmlns:a16="http://schemas.microsoft.com/office/drawing/2014/main" id="{4BE8AB30-CB88-AA5F-CB20-ED232848CB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descr="Unchecked Copy Box">
            <a:extLst>
              <a:ext uri="{FF2B5EF4-FFF2-40B4-BE49-F238E27FC236}">
                <a16:creationId xmlns:a16="http://schemas.microsoft.com/office/drawing/2014/main" id="{F333CFB5-306D-84E2-5A1F-0A6A06E447D0}"/>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704014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E7974D-5C48-87EF-B861-D364EF7EB4C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3C79F-CB62-DA2D-699F-480AB663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76B05-727F-4D06-F909-DEBA925558F7}"/>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a:t>
            </a:r>
            <a:r>
              <a:rPr lang="en-US" sz="3600" b="1" dirty="0"/>
              <a:t>/live</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92893DF-F030-F702-4DB4-AB13F86D54E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t" anchorCtr="0">
            <a:normAutofit/>
          </a:bodyPr>
          <a:lstStyle/>
          <a:p>
            <a:r>
              <a:rPr lang="en-US" sz="2000" b="1" dirty="0"/>
              <a:t> </a:t>
            </a:r>
            <a:r>
              <a:rPr lang="en-US" sz="3600" b="1" dirty="0"/>
              <a:t>EPH 4:1</a:t>
            </a:r>
            <a:r>
              <a:rPr lang="en-US" sz="3600" dirty="0"/>
              <a:t> As a prisoner for the Lord, then, I urge you to </a:t>
            </a:r>
            <a:r>
              <a:rPr lang="en-US" sz="3600" dirty="0">
                <a:solidFill>
                  <a:schemeClr val="accent5">
                    <a:lumMod val="75000"/>
                  </a:schemeClr>
                </a:solidFill>
              </a:rPr>
              <a:t>live a life worthy of the calling</a:t>
            </a:r>
            <a:r>
              <a:rPr lang="en-US" sz="3600" dirty="0"/>
              <a:t> you have received.  (NIV)</a:t>
            </a:r>
            <a:endParaRPr lang="en-US" sz="3600" b="1" dirty="0"/>
          </a:p>
        </p:txBody>
      </p:sp>
      <p:pic>
        <p:nvPicPr>
          <p:cNvPr id="13" name="Content Placeholder 3">
            <a:extLst>
              <a:ext uri="{FF2B5EF4-FFF2-40B4-BE49-F238E27FC236}">
                <a16:creationId xmlns:a16="http://schemas.microsoft.com/office/drawing/2014/main" id="{B66FE694-E8D3-BB2B-0B4A-9A3F3F86418E}"/>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43B6A5B1-A4E4-869F-9B4C-03004F773474}"/>
              </a:ext>
            </a:extLst>
          </p:cNvPr>
          <p:cNvSpPr txBox="1"/>
          <p:nvPr/>
        </p:nvSpPr>
        <p:spPr>
          <a:xfrm>
            <a:off x="543798" y="2470124"/>
            <a:ext cx="11554047" cy="3724096"/>
          </a:xfrm>
          <a:prstGeom prst="rect">
            <a:avLst/>
          </a:prstGeom>
          <a:noFill/>
        </p:spPr>
        <p:txBody>
          <a:bodyPr wrap="square" rtlCol="0">
            <a:spAutoFit/>
          </a:bodyPr>
          <a:lstStyle/>
          <a:p>
            <a:r>
              <a:rPr lang="en-US" sz="3200" b="1" dirty="0"/>
              <a:t>EPH 4:1</a:t>
            </a:r>
            <a:r>
              <a:rPr lang="en-US" sz="3200" dirty="0"/>
              <a:t> Therefore I, the prisoner of the Lord, implore you to </a:t>
            </a:r>
            <a:r>
              <a:rPr lang="en-US" sz="3200" dirty="0">
                <a:solidFill>
                  <a:schemeClr val="accent5">
                    <a:lumMod val="75000"/>
                  </a:schemeClr>
                </a:solidFill>
              </a:rPr>
              <a:t>walk in a manner worthy </a:t>
            </a:r>
            <a:r>
              <a:rPr lang="en-US" sz="3200" dirty="0"/>
              <a:t>of the calling with which you have been called,(NASB 1995)</a:t>
            </a:r>
          </a:p>
          <a:p>
            <a:endParaRPr lang="en-US" sz="3200" dirty="0"/>
          </a:p>
          <a:p>
            <a:r>
              <a:rPr lang="en-US" b="1" dirty="0"/>
              <a:t>  </a:t>
            </a:r>
            <a:r>
              <a:rPr lang="en-US" sz="3600" b="1" dirty="0"/>
              <a:t>EPH 4:1</a:t>
            </a:r>
            <a:r>
              <a:rPr lang="en-US" sz="3600" dirty="0"/>
              <a:t> I therefore, the prisoner of the Lord, beseech you that ye </a:t>
            </a:r>
            <a:r>
              <a:rPr lang="en-US" sz="3600" dirty="0">
                <a:solidFill>
                  <a:schemeClr val="accent5">
                    <a:lumMod val="75000"/>
                  </a:schemeClr>
                </a:solidFill>
              </a:rPr>
              <a:t>walk worthy </a:t>
            </a:r>
            <a:r>
              <a:rPr lang="en-US" sz="3600" dirty="0"/>
              <a:t>of the vocation wherewith ye are called,  KJV</a:t>
            </a:r>
          </a:p>
        </p:txBody>
      </p:sp>
    </p:spTree>
    <p:extLst>
      <p:ext uri="{BB962C8B-B14F-4D97-AF65-F5344CB8AC3E}">
        <p14:creationId xmlns:p14="http://schemas.microsoft.com/office/powerpoint/2010/main" val="37162942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05D1C1-0ED9-35B3-C5BB-4E619D22E3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B6562-6362-CB67-27C5-A91869385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242F6-6D09-E086-299B-1E00DCD03B21}"/>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walk </a:t>
            </a:r>
            <a:r>
              <a:rPr lang="en-US" sz="3600" b="1" dirty="0"/>
              <a:t>/live</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B5EB7-768E-C63E-F983-4D590B62780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1791767"/>
          </a:xfrm>
        </p:spPr>
        <p:txBody>
          <a:bodyPr anchor="t" anchorCtr="0">
            <a:normAutofit/>
          </a:bodyPr>
          <a:lstStyle/>
          <a:p>
            <a:r>
              <a:rPr lang="en-US" sz="2000" b="1" dirty="0"/>
              <a:t> </a:t>
            </a:r>
            <a:r>
              <a:rPr lang="en-US" sz="3600" b="1" dirty="0"/>
              <a:t>EPH 4:1</a:t>
            </a:r>
            <a:r>
              <a:rPr lang="en-US" sz="3600" dirty="0"/>
              <a:t> As a prisoner for the Lord, then, I urge you to </a:t>
            </a:r>
            <a:r>
              <a:rPr lang="en-US" sz="3600" dirty="0">
                <a:solidFill>
                  <a:schemeClr val="accent5">
                    <a:lumMod val="75000"/>
                  </a:schemeClr>
                </a:solidFill>
              </a:rPr>
              <a:t>live a life worthy of the calling</a:t>
            </a:r>
            <a:r>
              <a:rPr lang="en-US" sz="3600" dirty="0"/>
              <a:t> you have received.  (NIV)</a:t>
            </a:r>
            <a:endParaRPr lang="en-US" sz="3600" b="1" dirty="0"/>
          </a:p>
        </p:txBody>
      </p:sp>
      <p:pic>
        <p:nvPicPr>
          <p:cNvPr id="13" name="Content Placeholder 3">
            <a:extLst>
              <a:ext uri="{FF2B5EF4-FFF2-40B4-BE49-F238E27FC236}">
                <a16:creationId xmlns:a16="http://schemas.microsoft.com/office/drawing/2014/main" id="{4FAE2042-0388-98E5-6EB0-A36D364CE25E}"/>
              </a:ext>
            </a:extLst>
          </p:cNvPr>
          <p:cNvPicPr>
            <a:picLocks noChangeAspect="1"/>
          </p:cNvPicPr>
          <p:nvPr/>
        </p:nvPicPr>
        <p:blipFill>
          <a:blip r:embed="rId3"/>
          <a:stretch>
            <a:fillRect/>
          </a:stretch>
        </p:blipFill>
        <p:spPr>
          <a:xfrm>
            <a:off x="300292" y="328553"/>
            <a:ext cx="1791767" cy="1791767"/>
          </a:xfrm>
          <a:prstGeom prst="rect">
            <a:avLst/>
          </a:prstGeom>
        </p:spPr>
      </p:pic>
      <p:sp>
        <p:nvSpPr>
          <p:cNvPr id="5" name="TextBox 4">
            <a:extLst>
              <a:ext uri="{FF2B5EF4-FFF2-40B4-BE49-F238E27FC236}">
                <a16:creationId xmlns:a16="http://schemas.microsoft.com/office/drawing/2014/main" id="{781EE46A-77E2-D7D8-AE36-D88BDCC189AF}"/>
              </a:ext>
            </a:extLst>
          </p:cNvPr>
          <p:cNvSpPr txBox="1"/>
          <p:nvPr/>
        </p:nvSpPr>
        <p:spPr>
          <a:xfrm>
            <a:off x="543798" y="2470124"/>
            <a:ext cx="11554047" cy="3724096"/>
          </a:xfrm>
          <a:prstGeom prst="rect">
            <a:avLst/>
          </a:prstGeom>
          <a:noFill/>
        </p:spPr>
        <p:txBody>
          <a:bodyPr wrap="square" rtlCol="0">
            <a:spAutoFit/>
          </a:bodyPr>
          <a:lstStyle/>
          <a:p>
            <a:r>
              <a:rPr lang="en-US" sz="3200" b="1" dirty="0"/>
              <a:t>EPH 4:1</a:t>
            </a:r>
            <a:r>
              <a:rPr lang="en-US" sz="3200" dirty="0"/>
              <a:t> Therefore I, the prisoner of the Lord, implore you to </a:t>
            </a:r>
            <a:r>
              <a:rPr lang="en-US" sz="3200" dirty="0">
                <a:solidFill>
                  <a:schemeClr val="accent5">
                    <a:lumMod val="75000"/>
                  </a:schemeClr>
                </a:solidFill>
              </a:rPr>
              <a:t>walk in a manner worthy </a:t>
            </a:r>
            <a:r>
              <a:rPr lang="en-US" sz="3200" dirty="0"/>
              <a:t>of the calling with which you have been called,(NASB 1995)</a:t>
            </a:r>
          </a:p>
          <a:p>
            <a:endParaRPr lang="en-US" sz="3200" dirty="0"/>
          </a:p>
          <a:p>
            <a:r>
              <a:rPr lang="en-US" b="1" dirty="0"/>
              <a:t>  </a:t>
            </a:r>
            <a:r>
              <a:rPr lang="en-US" sz="3600" b="1" dirty="0"/>
              <a:t>EPH 4:1</a:t>
            </a:r>
            <a:r>
              <a:rPr lang="en-US" sz="3600" dirty="0"/>
              <a:t> I therefore, the prisoner of the Lord, beseech you that ye </a:t>
            </a:r>
            <a:r>
              <a:rPr lang="en-US" sz="3600" dirty="0">
                <a:solidFill>
                  <a:schemeClr val="accent5">
                    <a:lumMod val="75000"/>
                  </a:schemeClr>
                </a:solidFill>
              </a:rPr>
              <a:t>walk worthy </a:t>
            </a:r>
            <a:r>
              <a:rPr lang="en-US" sz="3600" dirty="0"/>
              <a:t>of the vocation wherewith ye are called,  KJV</a:t>
            </a:r>
          </a:p>
        </p:txBody>
      </p:sp>
    </p:spTree>
    <p:extLst>
      <p:ext uri="{BB962C8B-B14F-4D97-AF65-F5344CB8AC3E}">
        <p14:creationId xmlns:p14="http://schemas.microsoft.com/office/powerpoint/2010/main" val="276496066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0D27-3C9F-E380-348C-C5522C7F217F}"/>
              </a:ext>
            </a:extLst>
          </p:cNvPr>
          <p:cNvSpPr>
            <a:spLocks noGrp="1"/>
          </p:cNvSpPr>
          <p:nvPr>
            <p:ph type="title"/>
          </p:nvPr>
        </p:nvSpPr>
        <p:spPr>
          <a:xfrm>
            <a:off x="838200" y="365126"/>
            <a:ext cx="10515600" cy="883572"/>
          </a:xfrm>
        </p:spPr>
        <p:txBody>
          <a:bodyPr/>
          <a:lstStyle/>
          <a:p>
            <a:r>
              <a:rPr lang="en-US" b="1" dirty="0"/>
              <a:t>Instructions for Christian Living</a:t>
            </a:r>
            <a:endParaRPr lang="en-US" dirty="0"/>
          </a:p>
        </p:txBody>
      </p:sp>
      <p:sp>
        <p:nvSpPr>
          <p:cNvPr id="3" name="Content Placeholder 2">
            <a:extLst>
              <a:ext uri="{FF2B5EF4-FFF2-40B4-BE49-F238E27FC236}">
                <a16:creationId xmlns:a16="http://schemas.microsoft.com/office/drawing/2014/main" id="{619756AF-2C3C-43A4-1787-ADE96A7C18BE}"/>
              </a:ext>
            </a:extLst>
          </p:cNvPr>
          <p:cNvSpPr>
            <a:spLocks noGrp="1"/>
          </p:cNvSpPr>
          <p:nvPr>
            <p:ph idx="1"/>
          </p:nvPr>
        </p:nvSpPr>
        <p:spPr/>
        <p:txBody>
          <a:bodyPr/>
          <a:lstStyle/>
          <a:p>
            <a:r>
              <a:rPr lang="en-US" b="1" dirty="0"/>
              <a:t>Instructions for Christian Living</a:t>
            </a:r>
          </a:p>
          <a:p>
            <a:r>
              <a:rPr lang="en-US" sz="3200" b="1" baseline="30000" dirty="0"/>
              <a:t>17 </a:t>
            </a:r>
            <a:r>
              <a:rPr lang="en-US" sz="3200" dirty="0"/>
              <a:t>So I tell you this, and insist on it in the Lord, that you must no longer live as the Gentiles do, in the futility of their thinking. </a:t>
            </a:r>
            <a:r>
              <a:rPr lang="en-US" sz="3200" b="1" baseline="30000" dirty="0"/>
              <a:t>18 </a:t>
            </a:r>
            <a:r>
              <a:rPr lang="en-US" sz="3200" dirty="0"/>
              <a:t>They are darkened in their understanding and separated from the life of God because of the ignorance that is in them due to the hardening of their hearts. </a:t>
            </a:r>
            <a:r>
              <a:rPr lang="en-US" sz="3200" b="1" baseline="30000" dirty="0"/>
              <a:t>19 </a:t>
            </a:r>
            <a:r>
              <a:rPr lang="en-US" sz="3200" dirty="0"/>
              <a:t>Having lost all sensitivity, they have given themselves over to sensuality so as to indulge in every kind of impurity, and they are full of greed.</a:t>
            </a:r>
          </a:p>
          <a:p>
            <a:endParaRPr lang="en-US" dirty="0"/>
          </a:p>
        </p:txBody>
      </p:sp>
    </p:spTree>
    <p:extLst>
      <p:ext uri="{BB962C8B-B14F-4D97-AF65-F5344CB8AC3E}">
        <p14:creationId xmlns:p14="http://schemas.microsoft.com/office/powerpoint/2010/main" val="1658814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BD3C33-8F5F-7D2F-E32B-F4D4C2D93CF4}"/>
              </a:ext>
            </a:extLst>
          </p:cNvPr>
          <p:cNvSpPr>
            <a:spLocks noGrp="1"/>
          </p:cNvSpPr>
          <p:nvPr>
            <p:ph idx="1"/>
          </p:nvPr>
        </p:nvSpPr>
        <p:spPr>
          <a:xfrm>
            <a:off x="838200" y="1825625"/>
            <a:ext cx="10515600" cy="3906581"/>
          </a:xfrm>
        </p:spPr>
        <p:txBody>
          <a:bodyPr>
            <a:normAutofit/>
          </a:bodyPr>
          <a:lstStyle/>
          <a:p>
            <a:r>
              <a:rPr lang="en-US" sz="3200" b="1" baseline="30000" dirty="0"/>
              <a:t>20 </a:t>
            </a:r>
            <a:r>
              <a:rPr lang="en-US" sz="3200" dirty="0"/>
              <a:t>That, however, is not the way of life you learned </a:t>
            </a:r>
            <a:r>
              <a:rPr lang="en-US" sz="3200" b="1" baseline="30000" dirty="0"/>
              <a:t>21 </a:t>
            </a:r>
            <a:r>
              <a:rPr lang="en-US" sz="3200" dirty="0"/>
              <a:t>when you heard about Christ and were taught in him in accordance with the truth that is in Jesus. </a:t>
            </a:r>
            <a:r>
              <a:rPr lang="en-US" sz="3200" b="1" baseline="30000" dirty="0"/>
              <a:t>22 </a:t>
            </a:r>
            <a:r>
              <a:rPr lang="en-US" sz="3200" dirty="0"/>
              <a:t>You were taught, with regard to your former way of life, to </a:t>
            </a:r>
            <a:r>
              <a:rPr lang="en-US" sz="3200" dirty="0">
                <a:solidFill>
                  <a:schemeClr val="accent5">
                    <a:lumMod val="75000"/>
                  </a:schemeClr>
                </a:solidFill>
              </a:rPr>
              <a:t>put off your old self</a:t>
            </a:r>
            <a:r>
              <a:rPr lang="en-US" sz="3200" dirty="0"/>
              <a:t>, which is being </a:t>
            </a:r>
            <a:r>
              <a:rPr lang="en-US" sz="3200" dirty="0">
                <a:solidFill>
                  <a:schemeClr val="accent5">
                    <a:lumMod val="75000"/>
                  </a:schemeClr>
                </a:solidFill>
              </a:rPr>
              <a:t>corrupted by its deceitful desires</a:t>
            </a:r>
            <a:r>
              <a:rPr lang="en-US" sz="3200" dirty="0"/>
              <a:t>; </a:t>
            </a:r>
            <a:r>
              <a:rPr lang="en-US" sz="3200" b="1" baseline="30000" dirty="0"/>
              <a:t>23 </a:t>
            </a:r>
            <a:r>
              <a:rPr lang="en-US" sz="3200" dirty="0"/>
              <a:t>to be </a:t>
            </a:r>
            <a:r>
              <a:rPr lang="en-US" sz="3200" dirty="0">
                <a:solidFill>
                  <a:schemeClr val="accent5">
                    <a:lumMod val="75000"/>
                  </a:schemeClr>
                </a:solidFill>
              </a:rPr>
              <a:t>made new in the attitude of your minds</a:t>
            </a:r>
            <a:r>
              <a:rPr lang="en-US" sz="3200" dirty="0"/>
              <a:t>; </a:t>
            </a:r>
            <a:r>
              <a:rPr lang="en-US" sz="3200" b="1" baseline="30000" dirty="0"/>
              <a:t>24 </a:t>
            </a:r>
            <a:r>
              <a:rPr lang="en-US" sz="3200" dirty="0"/>
              <a:t>and </a:t>
            </a:r>
            <a:r>
              <a:rPr lang="en-US" sz="3200" dirty="0">
                <a:solidFill>
                  <a:schemeClr val="accent5">
                    <a:lumMod val="75000"/>
                  </a:schemeClr>
                </a:solidFill>
              </a:rPr>
              <a:t>to put on the new self</a:t>
            </a:r>
            <a:r>
              <a:rPr lang="en-US" sz="3200" dirty="0"/>
              <a:t>, created </a:t>
            </a:r>
            <a:r>
              <a:rPr lang="en-US" sz="3200" u="sng" dirty="0">
                <a:solidFill>
                  <a:schemeClr val="accent5">
                    <a:lumMod val="75000"/>
                  </a:schemeClr>
                </a:solidFill>
              </a:rPr>
              <a:t>to be like God </a:t>
            </a:r>
            <a:r>
              <a:rPr lang="en-US" sz="3200" dirty="0">
                <a:solidFill>
                  <a:schemeClr val="accent5">
                    <a:lumMod val="75000"/>
                  </a:schemeClr>
                </a:solidFill>
              </a:rPr>
              <a:t>in true righteousness and holiness</a:t>
            </a:r>
            <a:r>
              <a:rPr lang="en-US" sz="3200" dirty="0"/>
              <a:t>.</a:t>
            </a:r>
          </a:p>
        </p:txBody>
      </p:sp>
      <p:sp>
        <p:nvSpPr>
          <p:cNvPr id="4" name="Title 1">
            <a:extLst>
              <a:ext uri="{FF2B5EF4-FFF2-40B4-BE49-F238E27FC236}">
                <a16:creationId xmlns:a16="http://schemas.microsoft.com/office/drawing/2014/main" id="{58E9151A-671F-51E8-7729-E09CCA37BA16}"/>
              </a:ext>
            </a:extLst>
          </p:cNvPr>
          <p:cNvSpPr txBox="1">
            <a:spLocks/>
          </p:cNvSpPr>
          <p:nvPr/>
        </p:nvSpPr>
        <p:spPr>
          <a:xfrm>
            <a:off x="1133168" y="681037"/>
            <a:ext cx="10515600" cy="883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 </a:t>
            </a:r>
            <a:r>
              <a:rPr lang="en-US" b="1" dirty="0">
                <a:solidFill>
                  <a:schemeClr val="accent5">
                    <a:lumMod val="75000"/>
                  </a:schemeClr>
                </a:solidFill>
              </a:rPr>
              <a:t>Newness</a:t>
            </a:r>
            <a:endParaRPr lang="en-US" dirty="0">
              <a:solidFill>
                <a:schemeClr val="accent5">
                  <a:lumMod val="75000"/>
                </a:schemeClr>
              </a:solidFill>
            </a:endParaRPr>
          </a:p>
        </p:txBody>
      </p:sp>
    </p:spTree>
    <p:extLst>
      <p:ext uri="{BB962C8B-B14F-4D97-AF65-F5344CB8AC3E}">
        <p14:creationId xmlns:p14="http://schemas.microsoft.com/office/powerpoint/2010/main" val="4015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60B01-F9E8-FC96-03FD-A1709FE3F74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A038AA-F4DE-AEAF-9924-89F3D2BF6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606B3-3BCA-0A33-3A56-BD0A46A4EFF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1C36BD3A-A7A3-E3BC-29BE-9524BA3FD8CC}"/>
              </a:ext>
            </a:extLst>
          </p:cNvPr>
          <p:cNvPicPr>
            <a:picLocks noGrp="1" noChangeAspect="1"/>
          </p:cNvPicPr>
          <p:nvPr>
            <p:ph sz="half" idx="1"/>
          </p:nvPr>
        </p:nvPicPr>
        <p:blipFill>
          <a:blip r:embed="rId3"/>
          <a:stretch>
            <a:fillRect/>
          </a:stretch>
        </p:blipFill>
        <p:spPr>
          <a:xfrm>
            <a:off x="27033" y="212316"/>
            <a:ext cx="2282760" cy="2282760"/>
          </a:xfrm>
          <a:prstGeom prst="rect">
            <a:avLst/>
          </a:prstGeom>
        </p:spPr>
      </p:pic>
      <p:sp>
        <p:nvSpPr>
          <p:cNvPr id="3" name="TextBox 2">
            <a:extLst>
              <a:ext uri="{FF2B5EF4-FFF2-40B4-BE49-F238E27FC236}">
                <a16:creationId xmlns:a16="http://schemas.microsoft.com/office/drawing/2014/main" id="{A4677978-52E2-9858-6DD9-4604EEA11F9C}"/>
              </a:ext>
            </a:extLst>
          </p:cNvPr>
          <p:cNvSpPr txBox="1"/>
          <p:nvPr/>
        </p:nvSpPr>
        <p:spPr>
          <a:xfrm>
            <a:off x="2202426" y="1784969"/>
            <a:ext cx="9176253" cy="4524315"/>
          </a:xfrm>
          <a:prstGeom prst="rect">
            <a:avLst/>
          </a:prstGeom>
          <a:noFill/>
        </p:spPr>
        <p:txBody>
          <a:bodyPr wrap="square" rtlCol="0">
            <a:spAutoFit/>
          </a:bodyPr>
          <a:lstStyle/>
          <a:p>
            <a:r>
              <a:rPr lang="en-US" sz="3200" dirty="0"/>
              <a:t> </a:t>
            </a:r>
            <a:r>
              <a:rPr lang="en-US" sz="3200" b="1" baseline="30000" dirty="0"/>
              <a:t>10 </a:t>
            </a:r>
            <a:r>
              <a:rPr lang="en-US" sz="3200" dirty="0"/>
              <a:t>His intent was that now</a:t>
            </a:r>
            <a:r>
              <a:rPr lang="en-US" sz="3200" dirty="0">
                <a:solidFill>
                  <a:schemeClr val="accent3">
                    <a:lumMod val="75000"/>
                  </a:schemeClr>
                </a:solidFill>
              </a:rPr>
              <a:t>, through the church</a:t>
            </a:r>
            <a:r>
              <a:rPr lang="en-US" sz="3200" dirty="0"/>
              <a:t>, the manifold wisdom of God should be made known to the </a:t>
            </a:r>
            <a:r>
              <a:rPr lang="en-US" sz="3200" dirty="0">
                <a:solidFill>
                  <a:schemeClr val="accent5">
                    <a:lumMod val="75000"/>
                  </a:schemeClr>
                </a:solidFill>
              </a:rPr>
              <a:t>rulers and authorities in the heavenly realms</a:t>
            </a:r>
            <a:r>
              <a:rPr lang="en-US" sz="3200" dirty="0"/>
              <a:t>, </a:t>
            </a:r>
            <a:r>
              <a:rPr lang="en-US" sz="3200" b="1" baseline="30000" dirty="0"/>
              <a:t>11 </a:t>
            </a:r>
            <a:r>
              <a:rPr lang="en-US" sz="3200" u="sng" dirty="0"/>
              <a:t>according to his eternal purpose that he accomplished in Christ Jesus our Lord. </a:t>
            </a:r>
            <a:r>
              <a:rPr lang="en-US" sz="3200" b="1" u="sng" baseline="30000" dirty="0"/>
              <a:t>12 </a:t>
            </a:r>
            <a:r>
              <a:rPr lang="en-US" sz="3200" u="sng" dirty="0"/>
              <a:t>In him and through faith in him we may approach God with freedom and confidence. </a:t>
            </a:r>
            <a:r>
              <a:rPr lang="en-US" sz="3200" b="1" baseline="30000" dirty="0"/>
              <a:t>13 </a:t>
            </a:r>
            <a:r>
              <a:rPr lang="en-US" sz="3200" dirty="0"/>
              <a:t>I ask you, therefore, not to be discouraged because of my sufferings for you, which are your glory.</a:t>
            </a:r>
            <a:endParaRPr lang="en-US" sz="3200" dirty="0">
              <a:solidFill>
                <a:srgbClr val="7030A0"/>
              </a:solidFill>
            </a:endParaRPr>
          </a:p>
        </p:txBody>
      </p:sp>
      <p:sp>
        <p:nvSpPr>
          <p:cNvPr id="4" name="Arrow: Left 3">
            <a:extLst>
              <a:ext uri="{FF2B5EF4-FFF2-40B4-BE49-F238E27FC236}">
                <a16:creationId xmlns:a16="http://schemas.microsoft.com/office/drawing/2014/main" id="{0654F775-9FDD-3721-BF4E-C00BFEA07B2D}"/>
              </a:ext>
            </a:extLst>
          </p:cNvPr>
          <p:cNvSpPr/>
          <p:nvPr/>
        </p:nvSpPr>
        <p:spPr>
          <a:xfrm rot="21183089" flipV="1">
            <a:off x="3615496" y="1227195"/>
            <a:ext cx="4094944" cy="4381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4382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1ADAE-66B1-20D8-6241-77C602AC8AC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4B2B7FF-E433-650A-E97E-E782F2F283A2}"/>
              </a:ext>
            </a:extLst>
          </p:cNvPr>
          <p:cNvGraphicFramePr>
            <a:graphicFrameLocks noGrp="1"/>
          </p:cNvGraphicFramePr>
          <p:nvPr>
            <p:ph idx="1"/>
            <p:extLst>
              <p:ext uri="{D42A27DB-BD31-4B8C-83A1-F6EECF244321}">
                <p14:modId xmlns:p14="http://schemas.microsoft.com/office/powerpoint/2010/main" val="532169479"/>
              </p:ext>
            </p:extLst>
          </p:nvPr>
        </p:nvGraphicFramePr>
        <p:xfrm>
          <a:off x="167149" y="894034"/>
          <a:ext cx="11897032" cy="4648760"/>
        </p:xfrm>
        <a:graphic>
          <a:graphicData uri="http://schemas.openxmlformats.org/drawingml/2006/table">
            <a:tbl>
              <a:tblPr firstRow="1" firstCol="1" bandRow="1">
                <a:tableStyleId>{5C22544A-7EE6-4342-B048-85BDC9FD1C3A}</a:tableStyleId>
              </a:tblPr>
              <a:tblGrid>
                <a:gridCol w="6263521">
                  <a:extLst>
                    <a:ext uri="{9D8B030D-6E8A-4147-A177-3AD203B41FA5}">
                      <a16:colId xmlns:a16="http://schemas.microsoft.com/office/drawing/2014/main" val="1278521191"/>
                    </a:ext>
                  </a:extLst>
                </a:gridCol>
                <a:gridCol w="5633511">
                  <a:extLst>
                    <a:ext uri="{9D8B030D-6E8A-4147-A177-3AD203B41FA5}">
                      <a16:colId xmlns:a16="http://schemas.microsoft.com/office/drawing/2014/main" val="2330290565"/>
                    </a:ext>
                  </a:extLst>
                </a:gridCol>
              </a:tblGrid>
              <a:tr h="733693">
                <a:tc>
                  <a:txBody>
                    <a:bodyPr/>
                    <a:lstStyle/>
                    <a:p>
                      <a:pPr marL="0" marR="0" algn="ctr">
                        <a:lnSpc>
                          <a:spcPct val="115000"/>
                        </a:lnSpc>
                        <a:spcAft>
                          <a:spcPts val="800"/>
                        </a:spcAft>
                        <a:buNone/>
                      </a:pPr>
                      <a:r>
                        <a:rPr lang="en-US" sz="3200" kern="100" dirty="0">
                          <a:solidFill>
                            <a:schemeClr val="tx1"/>
                          </a:solidFill>
                          <a:effectLst/>
                        </a:rPr>
                        <a:t>Take Off</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solidFill>
                            <a:schemeClr val="tx1"/>
                          </a:solidFill>
                          <a:effectLst/>
                        </a:rPr>
                        <a:t>Put On</a:t>
                      </a: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200" kern="100" dirty="0">
                          <a:solidFill>
                            <a:schemeClr val="tx1"/>
                          </a:solidFill>
                          <a:effectLst/>
                        </a:rPr>
                        <a:t>Old Man</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b="1" kern="100" dirty="0">
                          <a:solidFill>
                            <a:schemeClr val="tx1"/>
                          </a:solidFill>
                          <a:effectLst/>
                        </a:rPr>
                        <a:t>New Man</a:t>
                      </a:r>
                      <a:endParaRPr lang="en-US" sz="3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l">
                        <a:lnSpc>
                          <a:spcPct val="115000"/>
                        </a:lnSpc>
                        <a:spcAft>
                          <a:spcPts val="800"/>
                        </a:spcAft>
                        <a:buNone/>
                      </a:pPr>
                      <a:r>
                        <a:rPr lang="en-US" sz="3000" b="0" dirty="0">
                          <a:solidFill>
                            <a:schemeClr val="tx1"/>
                          </a:solidFill>
                        </a:rPr>
                        <a:t>corrupted by its deceitful desires</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l">
                        <a:lnSpc>
                          <a:spcPct val="115000"/>
                        </a:lnSpc>
                        <a:spcAft>
                          <a:spcPts val="800"/>
                        </a:spcAft>
                        <a:buNone/>
                      </a:pPr>
                      <a:r>
                        <a:rPr lang="en-US" sz="3000" dirty="0"/>
                        <a:t>new in the attitude of your minds</a:t>
                      </a:r>
                      <a:endParaRPr lang="en-US" sz="30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000" b="0" dirty="0">
                          <a:solidFill>
                            <a:schemeClr val="tx1"/>
                          </a:solidFill>
                        </a:rPr>
                        <a:t>with regard to your former way of life</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dirty="0"/>
                        <a:t>created to be like God in true righteousness and holiness</a:t>
                      </a: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60648096"/>
                  </a:ext>
                </a:extLst>
              </a:tr>
            </a:tbl>
          </a:graphicData>
        </a:graphic>
      </p:graphicFrame>
      <p:sp>
        <p:nvSpPr>
          <p:cNvPr id="3" name="Title 1">
            <a:extLst>
              <a:ext uri="{FF2B5EF4-FFF2-40B4-BE49-F238E27FC236}">
                <a16:creationId xmlns:a16="http://schemas.microsoft.com/office/drawing/2014/main" id="{3468E8E0-6E84-CF5F-B98C-3A90115F5639}"/>
              </a:ext>
            </a:extLst>
          </p:cNvPr>
          <p:cNvSpPr txBox="1">
            <a:spLocks/>
          </p:cNvSpPr>
          <p:nvPr/>
        </p:nvSpPr>
        <p:spPr>
          <a:xfrm>
            <a:off x="1676400" y="0"/>
            <a:ext cx="10515600" cy="883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a:t>
            </a:r>
            <a:endParaRPr lang="en-US" dirty="0"/>
          </a:p>
        </p:txBody>
      </p:sp>
    </p:spTree>
    <p:extLst>
      <p:ext uri="{BB962C8B-B14F-4D97-AF65-F5344CB8AC3E}">
        <p14:creationId xmlns:p14="http://schemas.microsoft.com/office/powerpoint/2010/main" val="1977087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2F3A-121F-BE4A-2319-541DC65004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9C7BE0-EF67-72BF-D5B7-01CEB68D3B32}"/>
              </a:ext>
            </a:extLst>
          </p:cNvPr>
          <p:cNvSpPr>
            <a:spLocks noGrp="1"/>
          </p:cNvSpPr>
          <p:nvPr>
            <p:ph idx="1"/>
          </p:nvPr>
        </p:nvSpPr>
        <p:spPr/>
        <p:txBody>
          <a:bodyPr>
            <a:normAutofit lnSpcReduction="10000"/>
          </a:bodyPr>
          <a:lstStyle/>
          <a:p>
            <a:r>
              <a:rPr lang="en-US" dirty="0"/>
              <a:t>New  </a:t>
            </a:r>
            <a:r>
              <a:rPr lang="el-GR" b="1" dirty="0"/>
              <a:t>καινός</a:t>
            </a:r>
            <a:r>
              <a:rPr lang="en-US" b="1" dirty="0"/>
              <a:t> </a:t>
            </a:r>
            <a:r>
              <a:rPr lang="en-US" i="1" dirty="0" err="1"/>
              <a:t>kainos</a:t>
            </a:r>
            <a:r>
              <a:rPr lang="en-US" i="1" dirty="0"/>
              <a:t>    new in kind</a:t>
            </a:r>
          </a:p>
          <a:p>
            <a:endParaRPr lang="en-US" i="1" dirty="0"/>
          </a:p>
          <a:p>
            <a:endParaRPr lang="en-US" i="1" dirty="0"/>
          </a:p>
          <a:p>
            <a:r>
              <a:rPr lang="en-US" sz="3200" dirty="0"/>
              <a:t>new</a:t>
            </a:r>
          </a:p>
          <a:p>
            <a:pPr lvl="1"/>
            <a:r>
              <a:rPr lang="en-US" sz="3200" dirty="0"/>
              <a:t>as respects form</a:t>
            </a:r>
          </a:p>
          <a:p>
            <a:pPr lvl="2"/>
            <a:r>
              <a:rPr lang="en-US" sz="3200" dirty="0"/>
              <a:t>recently made, fresh, recent, unused, unworn</a:t>
            </a:r>
          </a:p>
          <a:p>
            <a:pPr lvl="1"/>
            <a:r>
              <a:rPr lang="en-US" sz="3200" dirty="0"/>
              <a:t>as respects substance</a:t>
            </a:r>
          </a:p>
          <a:p>
            <a:pPr lvl="2"/>
            <a:r>
              <a:rPr lang="en-US" sz="3200" dirty="0"/>
              <a:t>of a new kind, unprecedented, novel, uncommon, unheard of</a:t>
            </a:r>
          </a:p>
          <a:p>
            <a:endParaRPr lang="en-US" dirty="0"/>
          </a:p>
        </p:txBody>
      </p:sp>
      <p:sp>
        <p:nvSpPr>
          <p:cNvPr id="4" name="Title 1">
            <a:extLst>
              <a:ext uri="{FF2B5EF4-FFF2-40B4-BE49-F238E27FC236}">
                <a16:creationId xmlns:a16="http://schemas.microsoft.com/office/drawing/2014/main" id="{64F46451-6294-DDB1-3030-F755BE4DE1FE}"/>
              </a:ext>
            </a:extLst>
          </p:cNvPr>
          <p:cNvSpPr>
            <a:spLocks noGrp="1"/>
          </p:cNvSpPr>
          <p:nvPr>
            <p:ph type="title"/>
          </p:nvPr>
        </p:nvSpPr>
        <p:spPr>
          <a:xfrm>
            <a:off x="838200" y="365125"/>
            <a:ext cx="10515600" cy="1325563"/>
          </a:xfrm>
        </p:spPr>
        <p:txBody>
          <a:bodyPr/>
          <a:lstStyle/>
          <a:p>
            <a:r>
              <a:rPr lang="en-US" dirty="0"/>
              <a:t>to be made </a:t>
            </a:r>
            <a:r>
              <a:rPr lang="en-US" dirty="0">
                <a:solidFill>
                  <a:schemeClr val="accent5">
                    <a:lumMod val="75000"/>
                  </a:schemeClr>
                </a:solidFill>
              </a:rPr>
              <a:t>new</a:t>
            </a:r>
            <a:r>
              <a:rPr lang="en-US" dirty="0"/>
              <a:t> in the attitude of your minds</a:t>
            </a:r>
          </a:p>
        </p:txBody>
      </p:sp>
    </p:spTree>
    <p:extLst>
      <p:ext uri="{BB962C8B-B14F-4D97-AF65-F5344CB8AC3E}">
        <p14:creationId xmlns:p14="http://schemas.microsoft.com/office/powerpoint/2010/main" val="4148742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D8CC-95F4-BCA2-08DF-F0AB94C81BC0}"/>
              </a:ext>
            </a:extLst>
          </p:cNvPr>
          <p:cNvSpPr>
            <a:spLocks noGrp="1"/>
          </p:cNvSpPr>
          <p:nvPr>
            <p:ph type="title"/>
          </p:nvPr>
        </p:nvSpPr>
        <p:spPr/>
        <p:txBody>
          <a:bodyPr/>
          <a:lstStyle/>
          <a:p>
            <a:r>
              <a:rPr lang="en-US" dirty="0"/>
              <a:t>to be made </a:t>
            </a:r>
            <a:r>
              <a:rPr lang="en-US" dirty="0">
                <a:solidFill>
                  <a:schemeClr val="accent5">
                    <a:lumMod val="75000"/>
                  </a:schemeClr>
                </a:solidFill>
              </a:rPr>
              <a:t>new</a:t>
            </a:r>
            <a:r>
              <a:rPr lang="en-US" dirty="0"/>
              <a:t> in the attitude of your minds</a:t>
            </a:r>
          </a:p>
        </p:txBody>
      </p:sp>
      <p:sp>
        <p:nvSpPr>
          <p:cNvPr id="3" name="Content Placeholder 2">
            <a:extLst>
              <a:ext uri="{FF2B5EF4-FFF2-40B4-BE49-F238E27FC236}">
                <a16:creationId xmlns:a16="http://schemas.microsoft.com/office/drawing/2014/main" id="{0226BE33-B6E5-8839-16A8-2C18C4FB4289}"/>
              </a:ext>
            </a:extLst>
          </p:cNvPr>
          <p:cNvSpPr>
            <a:spLocks noGrp="1"/>
          </p:cNvSpPr>
          <p:nvPr>
            <p:ph idx="1"/>
          </p:nvPr>
        </p:nvSpPr>
        <p:spPr/>
        <p:txBody>
          <a:bodyPr/>
          <a:lstStyle/>
          <a:p>
            <a:r>
              <a:rPr lang="en-US" dirty="0"/>
              <a:t>New  </a:t>
            </a:r>
            <a:r>
              <a:rPr lang="el-GR" b="1" dirty="0"/>
              <a:t>καινός</a:t>
            </a:r>
            <a:r>
              <a:rPr lang="en-US" b="1" dirty="0"/>
              <a:t> </a:t>
            </a:r>
            <a:r>
              <a:rPr lang="en-US" i="1" dirty="0" err="1"/>
              <a:t>kainos</a:t>
            </a:r>
            <a:r>
              <a:rPr lang="en-US" i="1" dirty="0"/>
              <a:t>    new in kind</a:t>
            </a:r>
          </a:p>
          <a:p>
            <a:r>
              <a:rPr lang="en-US" b="1" dirty="0">
                <a:hlinkClick r:id="rId2"/>
              </a:rPr>
              <a:t>G2537</a:t>
            </a:r>
            <a:r>
              <a:rPr lang="en-US" b="1" dirty="0"/>
              <a:t> - denotes the new primarily in reference to quality, the fresh, unworn</a:t>
            </a:r>
          </a:p>
          <a:p>
            <a:endParaRPr lang="en-US" b="1" dirty="0"/>
          </a:p>
          <a:p>
            <a:r>
              <a:rPr lang="en-US" b="1" dirty="0"/>
              <a:t>New </a:t>
            </a:r>
            <a:r>
              <a:rPr lang="el-GR" b="1" dirty="0"/>
              <a:t>νέος</a:t>
            </a:r>
            <a:r>
              <a:rPr lang="en-US" b="1" dirty="0"/>
              <a:t> </a:t>
            </a:r>
            <a:r>
              <a:rPr lang="en-US" i="1" dirty="0" err="1"/>
              <a:t>neos</a:t>
            </a:r>
            <a:r>
              <a:rPr lang="en-US" i="1" dirty="0"/>
              <a:t> new in time</a:t>
            </a:r>
          </a:p>
          <a:p>
            <a:r>
              <a:rPr lang="en-US" b="1" dirty="0">
                <a:hlinkClick r:id="rId3"/>
              </a:rPr>
              <a:t>G3501</a:t>
            </a:r>
            <a:r>
              <a:rPr lang="en-US" b="1" dirty="0"/>
              <a:t> - denotes the new primarily in reference to time, the young, recent</a:t>
            </a:r>
          </a:p>
          <a:p>
            <a:endParaRPr lang="en-US" dirty="0"/>
          </a:p>
        </p:txBody>
      </p:sp>
    </p:spTree>
    <p:extLst>
      <p:ext uri="{BB962C8B-B14F-4D97-AF65-F5344CB8AC3E}">
        <p14:creationId xmlns:p14="http://schemas.microsoft.com/office/powerpoint/2010/main" val="3861297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1AEA0-6BEC-C4F0-8B39-7D6C14F85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16351-6D6C-95DF-24B1-005D42EA0103}"/>
              </a:ext>
            </a:extLst>
          </p:cNvPr>
          <p:cNvSpPr>
            <a:spLocks noGrp="1"/>
          </p:cNvSpPr>
          <p:nvPr>
            <p:ph type="title"/>
          </p:nvPr>
        </p:nvSpPr>
        <p:spPr/>
        <p:txBody>
          <a:bodyPr/>
          <a:lstStyle/>
          <a:p>
            <a:r>
              <a:rPr lang="en-US" b="1" dirty="0">
                <a:solidFill>
                  <a:srgbClr val="000000"/>
                </a:solidFill>
                <a:latin typeface="system-ui"/>
              </a:rPr>
              <a:t>A Living Sacrifice Romans 12 </a:t>
            </a:r>
            <a:r>
              <a:rPr lang="en-US" b="1" dirty="0">
                <a:solidFill>
                  <a:schemeClr val="accent5">
                    <a:lumMod val="75000"/>
                  </a:schemeClr>
                </a:solidFill>
              </a:rPr>
              <a:t>Newness</a:t>
            </a:r>
            <a:br>
              <a:rPr lang="en-US" b="1" dirty="0">
                <a:solidFill>
                  <a:srgbClr val="000000"/>
                </a:solidFill>
                <a:latin typeface="system-ui"/>
              </a:rPr>
            </a:br>
            <a:endParaRPr lang="en-US" dirty="0"/>
          </a:p>
        </p:txBody>
      </p:sp>
      <p:sp>
        <p:nvSpPr>
          <p:cNvPr id="5" name="TextBox 4">
            <a:extLst>
              <a:ext uri="{FF2B5EF4-FFF2-40B4-BE49-F238E27FC236}">
                <a16:creationId xmlns:a16="http://schemas.microsoft.com/office/drawing/2014/main" id="{277F5DCD-891D-2F93-043A-1908A6FA79A3}"/>
              </a:ext>
            </a:extLst>
          </p:cNvPr>
          <p:cNvSpPr txBox="1"/>
          <p:nvPr/>
        </p:nvSpPr>
        <p:spPr>
          <a:xfrm>
            <a:off x="1209367" y="1347900"/>
            <a:ext cx="8593394" cy="4031873"/>
          </a:xfrm>
          <a:prstGeom prst="rect">
            <a:avLst/>
          </a:prstGeom>
          <a:noFill/>
        </p:spPr>
        <p:txBody>
          <a:bodyPr wrap="square">
            <a:spAutoFit/>
          </a:bodyPr>
          <a:lstStyle/>
          <a:p>
            <a:pPr algn="l">
              <a:buNone/>
            </a:pPr>
            <a:r>
              <a:rPr lang="en-US" sz="3200" b="1" i="0" dirty="0">
                <a:solidFill>
                  <a:srgbClr val="000000"/>
                </a:solidFill>
                <a:effectLst/>
                <a:latin typeface="system-ui"/>
              </a:rPr>
              <a:t>12 </a:t>
            </a:r>
            <a:r>
              <a:rPr lang="en-US" sz="3200" b="0" i="0" dirty="0">
                <a:solidFill>
                  <a:srgbClr val="000000"/>
                </a:solidFill>
                <a:effectLst/>
                <a:latin typeface="system-ui"/>
              </a:rPr>
              <a:t>Therefore, I urge you, brothers and sisters, in view of God’s mercy, to offer your bodies as a living sacrifice, holy and pleasing to God—this is your true and proper worship. </a:t>
            </a:r>
            <a:r>
              <a:rPr lang="en-US" sz="3200" b="1" i="0" baseline="30000" dirty="0">
                <a:solidFill>
                  <a:srgbClr val="000000"/>
                </a:solidFill>
                <a:effectLst/>
                <a:latin typeface="system-ui"/>
              </a:rPr>
              <a:t>2 </a:t>
            </a:r>
            <a:r>
              <a:rPr lang="en-US" sz="3200" b="0" i="0" dirty="0">
                <a:solidFill>
                  <a:srgbClr val="000000"/>
                </a:solidFill>
                <a:effectLst/>
                <a:latin typeface="system-ui"/>
              </a:rPr>
              <a:t>Do not conform to the pattern of this world, but be transformed by the </a:t>
            </a:r>
            <a:r>
              <a:rPr lang="en-US" sz="3200" b="0" i="0" dirty="0">
                <a:solidFill>
                  <a:schemeClr val="accent5">
                    <a:lumMod val="75000"/>
                  </a:schemeClr>
                </a:solidFill>
                <a:effectLst/>
                <a:latin typeface="system-ui"/>
              </a:rPr>
              <a:t>renewing</a:t>
            </a:r>
            <a:r>
              <a:rPr lang="en-US" sz="3200" b="0" i="0" dirty="0">
                <a:solidFill>
                  <a:srgbClr val="000000"/>
                </a:solidFill>
                <a:effectLst/>
                <a:latin typeface="system-ui"/>
              </a:rPr>
              <a:t> of your mind. Then you will be able to test and approve what God’s will is—his good, pleasing and perfect will</a:t>
            </a:r>
            <a:r>
              <a:rPr lang="en-US" b="0" i="0" dirty="0">
                <a:solidFill>
                  <a:srgbClr val="000000"/>
                </a:solidFill>
                <a:effectLst/>
                <a:latin typeface="system-ui"/>
              </a:rPr>
              <a:t>.</a:t>
            </a:r>
          </a:p>
        </p:txBody>
      </p:sp>
    </p:spTree>
    <p:extLst>
      <p:ext uri="{BB962C8B-B14F-4D97-AF65-F5344CB8AC3E}">
        <p14:creationId xmlns:p14="http://schemas.microsoft.com/office/powerpoint/2010/main" val="740112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EE6E-3FA9-2EB1-3942-AD411614ED02}"/>
              </a:ext>
            </a:extLst>
          </p:cNvPr>
          <p:cNvSpPr>
            <a:spLocks noGrp="1"/>
          </p:cNvSpPr>
          <p:nvPr>
            <p:ph type="title"/>
          </p:nvPr>
        </p:nvSpPr>
        <p:spPr/>
        <p:txBody>
          <a:bodyPr/>
          <a:lstStyle/>
          <a:p>
            <a:r>
              <a:rPr lang="en-US" dirty="0">
                <a:solidFill>
                  <a:srgbClr val="000000"/>
                </a:solidFill>
                <a:latin typeface="system-ui"/>
              </a:rPr>
              <a:t>but be transformed by the </a:t>
            </a:r>
            <a:r>
              <a:rPr lang="en-US" dirty="0">
                <a:solidFill>
                  <a:schemeClr val="accent5">
                    <a:lumMod val="75000"/>
                  </a:schemeClr>
                </a:solidFill>
                <a:latin typeface="system-ui"/>
              </a:rPr>
              <a:t>renewing</a:t>
            </a:r>
            <a:r>
              <a:rPr lang="en-US" dirty="0">
                <a:solidFill>
                  <a:srgbClr val="000000"/>
                </a:solidFill>
                <a:latin typeface="system-ui"/>
              </a:rPr>
              <a:t> of your mind</a:t>
            </a:r>
            <a:endParaRPr lang="en-US" dirty="0"/>
          </a:p>
        </p:txBody>
      </p:sp>
      <p:sp>
        <p:nvSpPr>
          <p:cNvPr id="3" name="Content Placeholder 2">
            <a:extLst>
              <a:ext uri="{FF2B5EF4-FFF2-40B4-BE49-F238E27FC236}">
                <a16:creationId xmlns:a16="http://schemas.microsoft.com/office/drawing/2014/main" id="{229BA8F3-27D3-7E30-45BB-1453BD6090B4}"/>
              </a:ext>
            </a:extLst>
          </p:cNvPr>
          <p:cNvSpPr>
            <a:spLocks noGrp="1"/>
          </p:cNvSpPr>
          <p:nvPr>
            <p:ph idx="1"/>
          </p:nvPr>
        </p:nvSpPr>
        <p:spPr/>
        <p:txBody>
          <a:bodyPr>
            <a:normAutofit/>
          </a:bodyPr>
          <a:lstStyle/>
          <a:p>
            <a:r>
              <a:rPr lang="en-US" sz="3600" dirty="0"/>
              <a:t>Renewing </a:t>
            </a:r>
            <a:r>
              <a:rPr lang="el-GR" sz="3600" b="1" dirty="0"/>
              <a:t>ἀνα</a:t>
            </a:r>
            <a:r>
              <a:rPr lang="el-GR" sz="3600" b="1" dirty="0">
                <a:solidFill>
                  <a:schemeClr val="accent5">
                    <a:lumMod val="75000"/>
                  </a:schemeClr>
                </a:solidFill>
              </a:rPr>
              <a:t>καίνωσ</a:t>
            </a:r>
            <a:r>
              <a:rPr lang="el-GR" sz="3600" b="1" dirty="0"/>
              <a:t>ις</a:t>
            </a:r>
            <a:endParaRPr lang="en-US" sz="3600" b="1" dirty="0"/>
          </a:p>
          <a:p>
            <a:endParaRPr lang="en-US" sz="3600" b="1" dirty="0"/>
          </a:p>
          <a:p>
            <a:r>
              <a:rPr lang="en-US" sz="3600" dirty="0"/>
              <a:t>a renewal, renovation, complete change for the better</a:t>
            </a:r>
          </a:p>
        </p:txBody>
      </p:sp>
    </p:spTree>
    <p:extLst>
      <p:ext uri="{BB962C8B-B14F-4D97-AF65-F5344CB8AC3E}">
        <p14:creationId xmlns:p14="http://schemas.microsoft.com/office/powerpoint/2010/main" val="1419262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610F5-7C13-00E7-F3E9-168835A88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D268E-F5C6-693E-37CE-CEDBC41855FA}"/>
              </a:ext>
            </a:extLst>
          </p:cNvPr>
          <p:cNvSpPr>
            <a:spLocks noGrp="1"/>
          </p:cNvSpPr>
          <p:nvPr>
            <p:ph type="title"/>
          </p:nvPr>
        </p:nvSpPr>
        <p:spPr/>
        <p:txBody>
          <a:bodyPr/>
          <a:lstStyle/>
          <a:p>
            <a:r>
              <a:rPr lang="en-US" b="1" dirty="0">
                <a:solidFill>
                  <a:srgbClr val="000000"/>
                </a:solidFill>
                <a:latin typeface="system-ui"/>
              </a:rPr>
              <a:t>A Living Sacrifice Romans 12 </a:t>
            </a:r>
            <a:r>
              <a:rPr lang="en-US" b="1" dirty="0">
                <a:solidFill>
                  <a:schemeClr val="accent5">
                    <a:lumMod val="75000"/>
                  </a:schemeClr>
                </a:solidFill>
              </a:rPr>
              <a:t>Newness</a:t>
            </a:r>
            <a:br>
              <a:rPr lang="en-US" b="1" dirty="0">
                <a:solidFill>
                  <a:srgbClr val="000000"/>
                </a:solidFill>
                <a:latin typeface="system-ui"/>
              </a:rPr>
            </a:br>
            <a:endParaRPr lang="en-US" dirty="0"/>
          </a:p>
        </p:txBody>
      </p:sp>
      <p:sp>
        <p:nvSpPr>
          <p:cNvPr id="5" name="TextBox 4">
            <a:extLst>
              <a:ext uri="{FF2B5EF4-FFF2-40B4-BE49-F238E27FC236}">
                <a16:creationId xmlns:a16="http://schemas.microsoft.com/office/drawing/2014/main" id="{660CF485-D860-2FFD-A23C-FC9D5EF9994C}"/>
              </a:ext>
            </a:extLst>
          </p:cNvPr>
          <p:cNvSpPr txBox="1"/>
          <p:nvPr/>
        </p:nvSpPr>
        <p:spPr>
          <a:xfrm>
            <a:off x="1209367" y="1347900"/>
            <a:ext cx="8593394" cy="4247317"/>
          </a:xfrm>
          <a:prstGeom prst="rect">
            <a:avLst/>
          </a:prstGeom>
          <a:noFill/>
        </p:spPr>
        <p:txBody>
          <a:bodyPr wrap="square">
            <a:spAutoFit/>
          </a:bodyPr>
          <a:lstStyle/>
          <a:p>
            <a:r>
              <a:rPr lang="en-US" sz="3000" b="1" dirty="0"/>
              <a:t>6 </a:t>
            </a:r>
            <a:r>
              <a:rPr lang="en-US" sz="3000" dirty="0"/>
              <a:t>What shall we say, then? Shall we go on sinning so that grace may increase? </a:t>
            </a:r>
            <a:r>
              <a:rPr lang="en-US" sz="3000" b="1" baseline="30000" dirty="0"/>
              <a:t>2 </a:t>
            </a:r>
            <a:r>
              <a:rPr lang="en-US" sz="3000" dirty="0"/>
              <a:t>By no means! We are those who have died to sin; how can we live in it any longer? </a:t>
            </a:r>
            <a:r>
              <a:rPr lang="en-US" sz="3000" b="1" baseline="30000" dirty="0"/>
              <a:t>3 </a:t>
            </a:r>
            <a:r>
              <a:rPr lang="en-US" sz="3000" dirty="0"/>
              <a:t>Or don’t you know that all of us who were baptized into Christ Jesus were baptized into his death? </a:t>
            </a:r>
            <a:r>
              <a:rPr lang="en-US" sz="3000" b="1" baseline="30000" dirty="0"/>
              <a:t>4 </a:t>
            </a:r>
            <a:r>
              <a:rPr lang="en-US" sz="3000" dirty="0"/>
              <a:t>We were therefore buried with him through baptism into death in order that, just as Christ was raised from the dead through the glory of the Father, we too may </a:t>
            </a:r>
            <a:r>
              <a:rPr lang="en-US" sz="3000" dirty="0">
                <a:solidFill>
                  <a:schemeClr val="accent5">
                    <a:lumMod val="75000"/>
                  </a:schemeClr>
                </a:solidFill>
              </a:rPr>
              <a:t>live</a:t>
            </a:r>
            <a:r>
              <a:rPr lang="en-US" sz="3000" dirty="0"/>
              <a:t> a </a:t>
            </a:r>
            <a:r>
              <a:rPr lang="en-US" sz="3000" dirty="0">
                <a:solidFill>
                  <a:schemeClr val="accent5">
                    <a:lumMod val="75000"/>
                  </a:schemeClr>
                </a:solidFill>
              </a:rPr>
              <a:t>new</a:t>
            </a:r>
            <a:r>
              <a:rPr lang="en-US" sz="3000" dirty="0"/>
              <a:t> life</a:t>
            </a:r>
            <a:r>
              <a:rPr lang="en-US" dirty="0"/>
              <a:t>. </a:t>
            </a:r>
            <a:r>
              <a:rPr lang="en-US" sz="2800" dirty="0"/>
              <a:t>NIV</a:t>
            </a:r>
            <a:endParaRPr lang="en-US" sz="2000" b="0" i="0" dirty="0">
              <a:solidFill>
                <a:srgbClr val="000000"/>
              </a:solidFill>
              <a:effectLst/>
              <a:latin typeface="system-ui"/>
            </a:endParaRPr>
          </a:p>
        </p:txBody>
      </p:sp>
    </p:spTree>
    <p:extLst>
      <p:ext uri="{BB962C8B-B14F-4D97-AF65-F5344CB8AC3E}">
        <p14:creationId xmlns:p14="http://schemas.microsoft.com/office/powerpoint/2010/main" val="3369651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BC9E-DEFC-11E6-967D-F3066A10A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8AC47-3A07-A738-A3D9-7236B391A5F7}"/>
              </a:ext>
            </a:extLst>
          </p:cNvPr>
          <p:cNvSpPr>
            <a:spLocks noGrp="1"/>
          </p:cNvSpPr>
          <p:nvPr>
            <p:ph type="title"/>
          </p:nvPr>
        </p:nvSpPr>
        <p:spPr/>
        <p:txBody>
          <a:bodyPr/>
          <a:lstStyle/>
          <a:p>
            <a:r>
              <a:rPr lang="en-US" b="1" dirty="0">
                <a:solidFill>
                  <a:srgbClr val="000000"/>
                </a:solidFill>
                <a:latin typeface="system-ui"/>
              </a:rPr>
              <a:t>A Living Sacrifice Romans 12 </a:t>
            </a:r>
            <a:r>
              <a:rPr lang="en-US" b="1" dirty="0">
                <a:solidFill>
                  <a:schemeClr val="accent5">
                    <a:lumMod val="75000"/>
                  </a:schemeClr>
                </a:solidFill>
              </a:rPr>
              <a:t>Newness</a:t>
            </a:r>
            <a:br>
              <a:rPr lang="en-US" b="1" dirty="0">
                <a:solidFill>
                  <a:srgbClr val="000000"/>
                </a:solidFill>
                <a:latin typeface="system-ui"/>
              </a:rPr>
            </a:br>
            <a:endParaRPr lang="en-US" dirty="0"/>
          </a:p>
        </p:txBody>
      </p:sp>
      <p:sp>
        <p:nvSpPr>
          <p:cNvPr id="5" name="TextBox 4">
            <a:extLst>
              <a:ext uri="{FF2B5EF4-FFF2-40B4-BE49-F238E27FC236}">
                <a16:creationId xmlns:a16="http://schemas.microsoft.com/office/drawing/2014/main" id="{D329923E-619E-4B44-CDC7-3ABA546B0AA3}"/>
              </a:ext>
            </a:extLst>
          </p:cNvPr>
          <p:cNvSpPr txBox="1"/>
          <p:nvPr/>
        </p:nvSpPr>
        <p:spPr>
          <a:xfrm>
            <a:off x="1209367" y="1347900"/>
            <a:ext cx="8593394" cy="5016758"/>
          </a:xfrm>
          <a:prstGeom prst="rect">
            <a:avLst/>
          </a:prstGeom>
          <a:noFill/>
        </p:spPr>
        <p:txBody>
          <a:bodyPr wrap="square">
            <a:spAutoFit/>
          </a:bodyPr>
          <a:lstStyle/>
          <a:p>
            <a:r>
              <a:rPr lang="en-US" sz="3200" b="1" dirty="0"/>
              <a:t>6 </a:t>
            </a:r>
            <a:r>
              <a:rPr lang="en-US" sz="3200" dirty="0"/>
              <a:t>What shall we say then? Are we to continue in sin so that grace may increase? </a:t>
            </a:r>
            <a:r>
              <a:rPr lang="en-US" sz="3200" b="1" baseline="30000" dirty="0"/>
              <a:t>2 </a:t>
            </a:r>
            <a:r>
              <a:rPr lang="en-US" sz="3200" dirty="0"/>
              <a:t>May it never be! How shall we who died to sin still live in it? </a:t>
            </a:r>
            <a:r>
              <a:rPr lang="en-US" sz="3200" b="1" baseline="30000" dirty="0"/>
              <a:t>3 </a:t>
            </a:r>
            <a:r>
              <a:rPr lang="en-US" sz="3200" dirty="0"/>
              <a:t>Or do you not know that all of us who have been baptized into Christ Jesus have been baptized into His death? </a:t>
            </a:r>
            <a:r>
              <a:rPr lang="en-US" sz="3200" b="1" baseline="30000" dirty="0"/>
              <a:t>4 </a:t>
            </a:r>
            <a:r>
              <a:rPr lang="en-US" sz="3200" dirty="0"/>
              <a:t>Therefore we have been buried with Him through baptism into death, so that as Christ was raised from the dead through the glory of the Father, so we too might </a:t>
            </a:r>
            <a:r>
              <a:rPr lang="en-US" sz="3200" dirty="0">
                <a:solidFill>
                  <a:schemeClr val="accent5">
                    <a:lumMod val="75000"/>
                  </a:schemeClr>
                </a:solidFill>
              </a:rPr>
              <a:t>walk</a:t>
            </a:r>
            <a:r>
              <a:rPr lang="en-US" sz="3200" dirty="0"/>
              <a:t> in </a:t>
            </a:r>
            <a:r>
              <a:rPr lang="en-US" sz="3200" dirty="0">
                <a:solidFill>
                  <a:schemeClr val="accent5">
                    <a:lumMod val="75000"/>
                  </a:schemeClr>
                </a:solidFill>
              </a:rPr>
              <a:t>newness</a:t>
            </a:r>
            <a:r>
              <a:rPr lang="en-US" sz="3200" dirty="0"/>
              <a:t> of life.  NASB 1995</a:t>
            </a:r>
            <a:endParaRPr lang="en-US" sz="3200" b="0" i="0" dirty="0">
              <a:solidFill>
                <a:srgbClr val="000000"/>
              </a:solidFill>
              <a:effectLst/>
              <a:latin typeface="system-ui"/>
            </a:endParaRPr>
          </a:p>
        </p:txBody>
      </p:sp>
    </p:spTree>
    <p:extLst>
      <p:ext uri="{BB962C8B-B14F-4D97-AF65-F5344CB8AC3E}">
        <p14:creationId xmlns:p14="http://schemas.microsoft.com/office/powerpoint/2010/main" val="3455968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C9DA-9DA5-9275-97A1-77EECC201DA6}"/>
              </a:ext>
            </a:extLst>
          </p:cNvPr>
          <p:cNvSpPr>
            <a:spLocks noGrp="1"/>
          </p:cNvSpPr>
          <p:nvPr>
            <p:ph type="title"/>
          </p:nvPr>
        </p:nvSpPr>
        <p:spPr/>
        <p:txBody>
          <a:bodyPr/>
          <a:lstStyle/>
          <a:p>
            <a:r>
              <a:rPr lang="en-US" b="1" dirty="0">
                <a:solidFill>
                  <a:srgbClr val="000000"/>
                </a:solidFill>
                <a:latin typeface="system-ui"/>
              </a:rPr>
              <a:t>A Living Sacrifice Romans 12</a:t>
            </a:r>
            <a:br>
              <a:rPr lang="en-US" b="1" dirty="0">
                <a:solidFill>
                  <a:srgbClr val="000000"/>
                </a:solidFill>
                <a:latin typeface="system-ui"/>
              </a:rPr>
            </a:br>
            <a:endParaRPr lang="en-US" dirty="0"/>
          </a:p>
        </p:txBody>
      </p:sp>
      <p:sp>
        <p:nvSpPr>
          <p:cNvPr id="5" name="TextBox 4">
            <a:extLst>
              <a:ext uri="{FF2B5EF4-FFF2-40B4-BE49-F238E27FC236}">
                <a16:creationId xmlns:a16="http://schemas.microsoft.com/office/drawing/2014/main" id="{CBFA7D47-C0D3-7554-0D73-2C8C554AB1B7}"/>
              </a:ext>
            </a:extLst>
          </p:cNvPr>
          <p:cNvSpPr txBox="1"/>
          <p:nvPr/>
        </p:nvSpPr>
        <p:spPr>
          <a:xfrm>
            <a:off x="838200" y="1259410"/>
            <a:ext cx="10744200" cy="4134465"/>
          </a:xfrm>
          <a:prstGeom prst="rect">
            <a:avLst/>
          </a:prstGeom>
          <a:noFill/>
        </p:spPr>
        <p:txBody>
          <a:bodyPr wrap="square">
            <a:spAutoFit/>
          </a:bodyPr>
          <a:lstStyle/>
          <a:p>
            <a:pPr algn="l">
              <a:spcBef>
                <a:spcPts val="1500"/>
              </a:spcBef>
              <a:spcAft>
                <a:spcPts val="750"/>
              </a:spcAft>
              <a:buNone/>
            </a:pPr>
            <a:r>
              <a:rPr lang="en-US" sz="3200" b="1" i="0" dirty="0">
                <a:solidFill>
                  <a:srgbClr val="000000"/>
                </a:solidFill>
                <a:effectLst/>
                <a:latin typeface="system-ui"/>
              </a:rPr>
              <a:t>Humble Service in the Body of Christ</a:t>
            </a:r>
          </a:p>
          <a:p>
            <a:pPr algn="l">
              <a:buNone/>
            </a:pPr>
            <a:r>
              <a:rPr lang="en-US" sz="3200" b="1" i="0" baseline="30000" dirty="0">
                <a:solidFill>
                  <a:srgbClr val="000000"/>
                </a:solidFill>
                <a:effectLst/>
                <a:latin typeface="system-ui"/>
              </a:rPr>
              <a:t>3 </a:t>
            </a:r>
            <a:r>
              <a:rPr lang="en-US" sz="3200" b="0" i="0" dirty="0">
                <a:solidFill>
                  <a:srgbClr val="000000"/>
                </a:solidFill>
                <a:effectLst/>
                <a:latin typeface="system-ui"/>
              </a:rPr>
              <a:t>For by the grace given me I say to every one of you: Do not think of yourself more highly than you ought, but rather think of yourself with sober judgment, in accordance with the faith God has distributed to each of you. </a:t>
            </a:r>
            <a:r>
              <a:rPr lang="en-US" sz="3200" b="1" i="0" baseline="30000" dirty="0">
                <a:solidFill>
                  <a:srgbClr val="000000"/>
                </a:solidFill>
                <a:effectLst/>
                <a:latin typeface="system-ui"/>
              </a:rPr>
              <a:t>4 </a:t>
            </a:r>
            <a:r>
              <a:rPr lang="en-US" sz="3200" b="0" i="0" dirty="0">
                <a:solidFill>
                  <a:srgbClr val="000000"/>
                </a:solidFill>
                <a:effectLst/>
                <a:latin typeface="system-ui"/>
              </a:rPr>
              <a:t>For just as each of us has one body with many members, and these members do not all have the same function, </a:t>
            </a:r>
            <a:r>
              <a:rPr lang="en-US" sz="3200" b="1" i="0" baseline="30000" dirty="0">
                <a:solidFill>
                  <a:srgbClr val="000000"/>
                </a:solidFill>
                <a:effectLst/>
                <a:latin typeface="system-ui"/>
              </a:rPr>
              <a:t>5 </a:t>
            </a:r>
            <a:r>
              <a:rPr lang="en-US" sz="3200" b="0" i="0" dirty="0">
                <a:solidFill>
                  <a:srgbClr val="000000"/>
                </a:solidFill>
                <a:effectLst/>
                <a:latin typeface="system-ui"/>
              </a:rPr>
              <a:t>so in Christ we, though many, form one body, and </a:t>
            </a:r>
            <a:r>
              <a:rPr lang="en-US" sz="3200" b="0" i="0" dirty="0">
                <a:solidFill>
                  <a:schemeClr val="accent5">
                    <a:lumMod val="75000"/>
                  </a:schemeClr>
                </a:solidFill>
                <a:effectLst/>
                <a:latin typeface="system-ui"/>
              </a:rPr>
              <a:t>each member belongs to all the others. </a:t>
            </a:r>
          </a:p>
        </p:txBody>
      </p:sp>
    </p:spTree>
    <p:extLst>
      <p:ext uri="{BB962C8B-B14F-4D97-AF65-F5344CB8AC3E}">
        <p14:creationId xmlns:p14="http://schemas.microsoft.com/office/powerpoint/2010/main" val="4202233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E20315-5E34-8957-2DC3-FDA46641A3B4}"/>
              </a:ext>
            </a:extLst>
          </p:cNvPr>
          <p:cNvSpPr>
            <a:spLocks noGrp="1"/>
          </p:cNvSpPr>
          <p:nvPr>
            <p:ph idx="1"/>
          </p:nvPr>
        </p:nvSpPr>
        <p:spPr/>
        <p:txBody>
          <a:bodyPr>
            <a:normAutofit/>
          </a:bodyPr>
          <a:lstStyle/>
          <a:p>
            <a:r>
              <a:rPr lang="en-US" sz="3200" b="1" baseline="30000" dirty="0"/>
              <a:t>25 </a:t>
            </a:r>
            <a:r>
              <a:rPr lang="en-US" sz="3200" dirty="0"/>
              <a:t>Therefore each of you must </a:t>
            </a:r>
            <a:r>
              <a:rPr lang="en-US" sz="3200" dirty="0">
                <a:solidFill>
                  <a:schemeClr val="accent5">
                    <a:lumMod val="75000"/>
                  </a:schemeClr>
                </a:solidFill>
              </a:rPr>
              <a:t>put off falsehood</a:t>
            </a:r>
            <a:r>
              <a:rPr lang="en-US" sz="3200" dirty="0"/>
              <a:t> and </a:t>
            </a:r>
            <a:r>
              <a:rPr lang="en-US" sz="3200" dirty="0">
                <a:solidFill>
                  <a:schemeClr val="accent5">
                    <a:lumMod val="75000"/>
                  </a:schemeClr>
                </a:solidFill>
              </a:rPr>
              <a:t>speak truthfully </a:t>
            </a:r>
            <a:r>
              <a:rPr lang="en-US" sz="3200" dirty="0"/>
              <a:t>to your neighbor, for we are all members of one body. </a:t>
            </a:r>
            <a:r>
              <a:rPr lang="en-US" sz="3200" b="1" baseline="30000" dirty="0"/>
              <a:t>26 </a:t>
            </a:r>
            <a:r>
              <a:rPr lang="en-US" sz="3200" dirty="0"/>
              <a:t>“</a:t>
            </a:r>
            <a:r>
              <a:rPr lang="en-US" sz="3200" dirty="0">
                <a:solidFill>
                  <a:schemeClr val="accent5">
                    <a:lumMod val="75000"/>
                  </a:schemeClr>
                </a:solidFill>
              </a:rPr>
              <a:t>In your anger do not sin”: </a:t>
            </a:r>
            <a:r>
              <a:rPr lang="en-US" sz="3200" dirty="0"/>
              <a:t>Do not let the sun go down while you are still angry, </a:t>
            </a:r>
            <a:r>
              <a:rPr lang="en-US" sz="3200" b="1" baseline="30000" dirty="0"/>
              <a:t>27 </a:t>
            </a:r>
            <a:r>
              <a:rPr lang="en-US" sz="3200" dirty="0"/>
              <a:t>and do not give the devil a foothold. </a:t>
            </a:r>
            <a:r>
              <a:rPr lang="en-US" sz="3200" b="1" baseline="30000" dirty="0"/>
              <a:t>28 </a:t>
            </a:r>
            <a:r>
              <a:rPr lang="en-US" sz="3200" dirty="0"/>
              <a:t>Anyone who </a:t>
            </a:r>
            <a:r>
              <a:rPr lang="en-US" sz="3200" dirty="0">
                <a:solidFill>
                  <a:schemeClr val="accent5">
                    <a:lumMod val="75000"/>
                  </a:schemeClr>
                </a:solidFill>
              </a:rPr>
              <a:t>has been stealing must steal no longer, </a:t>
            </a:r>
            <a:r>
              <a:rPr lang="en-US" sz="3200" dirty="0"/>
              <a:t>but must work, doing something useful with their own hands, that they may have something to share with those in need</a:t>
            </a:r>
          </a:p>
        </p:txBody>
      </p:sp>
      <p:sp>
        <p:nvSpPr>
          <p:cNvPr id="7" name="Title 1">
            <a:extLst>
              <a:ext uri="{FF2B5EF4-FFF2-40B4-BE49-F238E27FC236}">
                <a16:creationId xmlns:a16="http://schemas.microsoft.com/office/drawing/2014/main" id="{B513F055-7CE4-DF42-B861-54915DE15169}"/>
              </a:ext>
            </a:extLst>
          </p:cNvPr>
          <p:cNvSpPr txBox="1">
            <a:spLocks noGrp="1"/>
          </p:cNvSpPr>
          <p:nvPr>
            <p:ph type="title"/>
          </p:nvPr>
        </p:nvSpPr>
        <p:spPr>
          <a:xfrm>
            <a:off x="966788" y="276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a:t>
            </a:r>
            <a:endParaRPr lang="en-US" dirty="0"/>
          </a:p>
        </p:txBody>
      </p:sp>
    </p:spTree>
    <p:extLst>
      <p:ext uri="{BB962C8B-B14F-4D97-AF65-F5344CB8AC3E}">
        <p14:creationId xmlns:p14="http://schemas.microsoft.com/office/powerpoint/2010/main" val="1728591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AB99-DC31-6D62-140C-3CC4BAC0B01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6E4EC5-9348-8FD5-3FF3-B770F56012F5}"/>
              </a:ext>
            </a:extLst>
          </p:cNvPr>
          <p:cNvGraphicFramePr>
            <a:graphicFrameLocks noGrp="1"/>
          </p:cNvGraphicFramePr>
          <p:nvPr>
            <p:ph idx="1"/>
            <p:extLst>
              <p:ext uri="{D42A27DB-BD31-4B8C-83A1-F6EECF244321}">
                <p14:modId xmlns:p14="http://schemas.microsoft.com/office/powerpoint/2010/main" val="4147573934"/>
              </p:ext>
            </p:extLst>
          </p:nvPr>
        </p:nvGraphicFramePr>
        <p:xfrm>
          <a:off x="167149" y="894034"/>
          <a:ext cx="11897032" cy="4648760"/>
        </p:xfrm>
        <a:graphic>
          <a:graphicData uri="http://schemas.openxmlformats.org/drawingml/2006/table">
            <a:tbl>
              <a:tblPr firstRow="1" firstCol="1" bandRow="1">
                <a:tableStyleId>{5C22544A-7EE6-4342-B048-85BDC9FD1C3A}</a:tableStyleId>
              </a:tblPr>
              <a:tblGrid>
                <a:gridCol w="6263521">
                  <a:extLst>
                    <a:ext uri="{9D8B030D-6E8A-4147-A177-3AD203B41FA5}">
                      <a16:colId xmlns:a16="http://schemas.microsoft.com/office/drawing/2014/main" val="1278521191"/>
                    </a:ext>
                  </a:extLst>
                </a:gridCol>
                <a:gridCol w="5633511">
                  <a:extLst>
                    <a:ext uri="{9D8B030D-6E8A-4147-A177-3AD203B41FA5}">
                      <a16:colId xmlns:a16="http://schemas.microsoft.com/office/drawing/2014/main" val="2330290565"/>
                    </a:ext>
                  </a:extLst>
                </a:gridCol>
              </a:tblGrid>
              <a:tr h="733693">
                <a:tc>
                  <a:txBody>
                    <a:bodyPr/>
                    <a:lstStyle/>
                    <a:p>
                      <a:pPr marL="0" marR="0" algn="ctr">
                        <a:lnSpc>
                          <a:spcPct val="115000"/>
                        </a:lnSpc>
                        <a:spcAft>
                          <a:spcPts val="800"/>
                        </a:spcAft>
                        <a:buNone/>
                      </a:pPr>
                      <a:r>
                        <a:rPr lang="en-US" sz="3200" kern="100" dirty="0">
                          <a:solidFill>
                            <a:schemeClr val="tx1"/>
                          </a:solidFill>
                          <a:effectLst/>
                        </a:rPr>
                        <a:t>Take Off</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solidFill>
                            <a:schemeClr val="tx1"/>
                          </a:solidFill>
                          <a:effectLst/>
                        </a:rPr>
                        <a:t>Put On</a:t>
                      </a: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200" kern="100" dirty="0">
                          <a:solidFill>
                            <a:schemeClr val="tx1"/>
                          </a:solidFill>
                          <a:effectLst/>
                        </a:rPr>
                        <a:t>Old Man</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b="1" kern="100" dirty="0">
                          <a:solidFill>
                            <a:schemeClr val="tx1"/>
                          </a:solidFill>
                          <a:effectLst/>
                        </a:rPr>
                        <a:t>New Man</a:t>
                      </a:r>
                      <a:endParaRPr lang="en-US" sz="3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l">
                        <a:lnSpc>
                          <a:spcPct val="115000"/>
                        </a:lnSpc>
                        <a:spcAft>
                          <a:spcPts val="800"/>
                        </a:spcAft>
                        <a:buNone/>
                      </a:pPr>
                      <a:r>
                        <a:rPr lang="en-US" sz="3000" b="0" dirty="0">
                          <a:solidFill>
                            <a:schemeClr val="tx1"/>
                          </a:solidFill>
                        </a:rPr>
                        <a:t>corrupted by its deceitful desires</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l">
                        <a:lnSpc>
                          <a:spcPct val="115000"/>
                        </a:lnSpc>
                        <a:spcAft>
                          <a:spcPts val="800"/>
                        </a:spcAft>
                        <a:buNone/>
                      </a:pPr>
                      <a:r>
                        <a:rPr lang="en-US" sz="3000" dirty="0"/>
                        <a:t>new in the attitude of your minds</a:t>
                      </a:r>
                      <a:endParaRPr lang="en-US" sz="30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000" b="0" dirty="0">
                          <a:solidFill>
                            <a:schemeClr val="tx1"/>
                          </a:solidFill>
                        </a:rPr>
                        <a:t>with regard to your former way of life</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dirty="0"/>
                        <a:t>created to be like God in true righteousness and holiness</a:t>
                      </a: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Falsehood</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effectLst/>
                        </a:rPr>
                        <a:t>Truth</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Anger </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effectLst/>
                        </a:rPr>
                        <a:t>Peace</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r>
                        <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Theft</a:t>
                      </a: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Generosity</a:t>
                      </a: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60648096"/>
                  </a:ext>
                </a:extLst>
              </a:tr>
            </a:tbl>
          </a:graphicData>
        </a:graphic>
      </p:graphicFrame>
      <p:sp>
        <p:nvSpPr>
          <p:cNvPr id="3" name="Title 1">
            <a:extLst>
              <a:ext uri="{FF2B5EF4-FFF2-40B4-BE49-F238E27FC236}">
                <a16:creationId xmlns:a16="http://schemas.microsoft.com/office/drawing/2014/main" id="{1EAF9F2B-21E0-608D-254B-C71CAA5B5286}"/>
              </a:ext>
            </a:extLst>
          </p:cNvPr>
          <p:cNvSpPr txBox="1">
            <a:spLocks/>
          </p:cNvSpPr>
          <p:nvPr/>
        </p:nvSpPr>
        <p:spPr>
          <a:xfrm>
            <a:off x="1676400" y="0"/>
            <a:ext cx="10515600" cy="883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a:t>
            </a:r>
            <a:endParaRPr lang="en-US" dirty="0"/>
          </a:p>
        </p:txBody>
      </p:sp>
    </p:spTree>
    <p:extLst>
      <p:ext uri="{BB962C8B-B14F-4D97-AF65-F5344CB8AC3E}">
        <p14:creationId xmlns:p14="http://schemas.microsoft.com/office/powerpoint/2010/main" val="701262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9450-C65D-E27D-5B23-6BF9029CDB9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06039F-25CC-8D98-55E1-39691161F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09645-CEFB-3665-B7AC-20E9BD13CBD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7EBF1409-D883-8634-F081-31D363192910}"/>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3" name="TextBox 2">
            <a:extLst>
              <a:ext uri="{FF2B5EF4-FFF2-40B4-BE49-F238E27FC236}">
                <a16:creationId xmlns:a16="http://schemas.microsoft.com/office/drawing/2014/main" id="{37E4B6C4-1CBB-70C4-556D-37532A71A690}"/>
              </a:ext>
            </a:extLst>
          </p:cNvPr>
          <p:cNvSpPr txBox="1"/>
          <p:nvPr/>
        </p:nvSpPr>
        <p:spPr>
          <a:xfrm>
            <a:off x="3123114" y="1784969"/>
            <a:ext cx="8255565" cy="3046988"/>
          </a:xfrm>
          <a:prstGeom prst="rect">
            <a:avLst/>
          </a:prstGeom>
          <a:noFill/>
        </p:spPr>
        <p:txBody>
          <a:bodyPr wrap="square" rtlCol="0">
            <a:spAutoFit/>
          </a:bodyPr>
          <a:lstStyle/>
          <a:p>
            <a:r>
              <a:rPr lang="en-US" sz="3200" dirty="0"/>
              <a:t> </a:t>
            </a:r>
            <a:r>
              <a:rPr lang="en-US" sz="3200" b="1" baseline="30000" dirty="0"/>
              <a:t>12 </a:t>
            </a:r>
            <a:r>
              <a:rPr lang="en-US" sz="3200" dirty="0"/>
              <a:t>For our struggle is not against flesh and blood, but against the rulers, against the authorities, against the powers of this dark world and against </a:t>
            </a:r>
            <a:r>
              <a:rPr lang="en-US" sz="3200" dirty="0">
                <a:solidFill>
                  <a:srgbClr val="7030A0"/>
                </a:solidFill>
              </a:rPr>
              <a:t>the spiritual forces of evil in the heavenly realms</a:t>
            </a:r>
            <a:r>
              <a:rPr lang="en-US" sz="3200" dirty="0"/>
              <a:t>.</a:t>
            </a:r>
          </a:p>
          <a:p>
            <a:endParaRPr lang="en-US" sz="3200" dirty="0"/>
          </a:p>
        </p:txBody>
      </p:sp>
      <p:sp>
        <p:nvSpPr>
          <p:cNvPr id="4" name="Arrow: Left 3">
            <a:extLst>
              <a:ext uri="{FF2B5EF4-FFF2-40B4-BE49-F238E27FC236}">
                <a16:creationId xmlns:a16="http://schemas.microsoft.com/office/drawing/2014/main" id="{17EED8E8-9207-81FF-DC62-FA4D4315275A}"/>
              </a:ext>
            </a:extLst>
          </p:cNvPr>
          <p:cNvSpPr/>
          <p:nvPr/>
        </p:nvSpPr>
        <p:spPr>
          <a:xfrm rot="21183089" flipV="1">
            <a:off x="3669388" y="1403883"/>
            <a:ext cx="5339026" cy="1217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85413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77D6-C892-29A1-D701-8AD8F5F141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2B62F6-16AA-A81D-2A87-09F5C89520FD}"/>
              </a:ext>
            </a:extLst>
          </p:cNvPr>
          <p:cNvSpPr>
            <a:spLocks noGrp="1"/>
          </p:cNvSpPr>
          <p:nvPr>
            <p:ph idx="1"/>
          </p:nvPr>
        </p:nvSpPr>
        <p:spPr/>
        <p:txBody>
          <a:bodyPr>
            <a:normAutofit/>
          </a:bodyPr>
          <a:lstStyle/>
          <a:p>
            <a:r>
              <a:rPr lang="en-US" sz="3000" b="1" baseline="30000" dirty="0"/>
              <a:t>29 </a:t>
            </a:r>
            <a:r>
              <a:rPr lang="en-US" sz="3000" dirty="0">
                <a:solidFill>
                  <a:schemeClr val="accent5">
                    <a:lumMod val="75000"/>
                  </a:schemeClr>
                </a:solidFill>
              </a:rPr>
              <a:t>Do not let any unwholesome talk come out of your mouths</a:t>
            </a:r>
            <a:r>
              <a:rPr lang="en-US" sz="3000" dirty="0"/>
              <a:t>, but only what is helpful for building others up according to their needs, that it may benefit those who listen. </a:t>
            </a:r>
            <a:r>
              <a:rPr lang="en-US" sz="3000" b="1" baseline="30000" dirty="0"/>
              <a:t>30 </a:t>
            </a:r>
            <a:r>
              <a:rPr lang="en-US" sz="3000" dirty="0"/>
              <a:t>And do not grieve the Holy Spirit of God, with whom you were sealed for the day of redemption. </a:t>
            </a:r>
            <a:r>
              <a:rPr lang="en-US" sz="3000" b="1" baseline="30000" dirty="0"/>
              <a:t>31 </a:t>
            </a:r>
            <a:r>
              <a:rPr lang="en-US" sz="3000" dirty="0">
                <a:solidFill>
                  <a:schemeClr val="accent5">
                    <a:lumMod val="75000"/>
                  </a:schemeClr>
                </a:solidFill>
              </a:rPr>
              <a:t>Get rid of all bitterness, rage and anger, brawling and slander, along with every form of malice</a:t>
            </a:r>
            <a:r>
              <a:rPr lang="en-US" sz="3000" dirty="0"/>
              <a:t>. </a:t>
            </a:r>
            <a:r>
              <a:rPr lang="en-US" sz="3000" b="1" baseline="30000" dirty="0"/>
              <a:t>32 </a:t>
            </a:r>
            <a:r>
              <a:rPr lang="en-US" sz="3000" dirty="0"/>
              <a:t>Be </a:t>
            </a:r>
            <a:r>
              <a:rPr lang="en-US" sz="3000" dirty="0">
                <a:solidFill>
                  <a:schemeClr val="accent5">
                    <a:lumMod val="75000"/>
                  </a:schemeClr>
                </a:solidFill>
              </a:rPr>
              <a:t>kind</a:t>
            </a:r>
            <a:r>
              <a:rPr lang="en-US" sz="3000" dirty="0"/>
              <a:t> and </a:t>
            </a:r>
            <a:r>
              <a:rPr lang="en-US" sz="3000" dirty="0">
                <a:solidFill>
                  <a:schemeClr val="accent5">
                    <a:lumMod val="75000"/>
                  </a:schemeClr>
                </a:solidFill>
              </a:rPr>
              <a:t>compassionate</a:t>
            </a:r>
            <a:r>
              <a:rPr lang="en-US" sz="3000" dirty="0"/>
              <a:t> to one another, </a:t>
            </a:r>
            <a:r>
              <a:rPr lang="en-US" sz="3000" dirty="0">
                <a:solidFill>
                  <a:schemeClr val="accent5">
                    <a:lumMod val="75000"/>
                  </a:schemeClr>
                </a:solidFill>
              </a:rPr>
              <a:t>forgiving</a:t>
            </a:r>
            <a:r>
              <a:rPr lang="en-US" sz="3000" dirty="0"/>
              <a:t> each other, just as in Christ God forgave you.</a:t>
            </a:r>
          </a:p>
        </p:txBody>
      </p:sp>
    </p:spTree>
    <p:extLst>
      <p:ext uri="{BB962C8B-B14F-4D97-AF65-F5344CB8AC3E}">
        <p14:creationId xmlns:p14="http://schemas.microsoft.com/office/powerpoint/2010/main" val="4262998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2EC00-EB41-3D3D-AA83-2E93621EAAC3}"/>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024D99-FDCE-3409-03FF-794C7AD95775}"/>
              </a:ext>
            </a:extLst>
          </p:cNvPr>
          <p:cNvGraphicFramePr>
            <a:graphicFrameLocks noGrp="1"/>
          </p:cNvGraphicFramePr>
          <p:nvPr>
            <p:ph idx="1"/>
            <p:extLst>
              <p:ext uri="{D42A27DB-BD31-4B8C-83A1-F6EECF244321}">
                <p14:modId xmlns:p14="http://schemas.microsoft.com/office/powerpoint/2010/main" val="2671654875"/>
              </p:ext>
            </p:extLst>
          </p:nvPr>
        </p:nvGraphicFramePr>
        <p:xfrm>
          <a:off x="167149" y="894034"/>
          <a:ext cx="11897032" cy="5106087"/>
        </p:xfrm>
        <a:graphic>
          <a:graphicData uri="http://schemas.openxmlformats.org/drawingml/2006/table">
            <a:tbl>
              <a:tblPr firstRow="1" firstCol="1" bandRow="1">
                <a:tableStyleId>{5C22544A-7EE6-4342-B048-85BDC9FD1C3A}</a:tableStyleId>
              </a:tblPr>
              <a:tblGrid>
                <a:gridCol w="6263521">
                  <a:extLst>
                    <a:ext uri="{9D8B030D-6E8A-4147-A177-3AD203B41FA5}">
                      <a16:colId xmlns:a16="http://schemas.microsoft.com/office/drawing/2014/main" val="1278521191"/>
                    </a:ext>
                  </a:extLst>
                </a:gridCol>
                <a:gridCol w="5633511">
                  <a:extLst>
                    <a:ext uri="{9D8B030D-6E8A-4147-A177-3AD203B41FA5}">
                      <a16:colId xmlns:a16="http://schemas.microsoft.com/office/drawing/2014/main" val="2330290565"/>
                    </a:ext>
                  </a:extLst>
                </a:gridCol>
              </a:tblGrid>
              <a:tr h="733693">
                <a:tc>
                  <a:txBody>
                    <a:bodyPr/>
                    <a:lstStyle/>
                    <a:p>
                      <a:pPr marL="0" marR="0" algn="ctr">
                        <a:lnSpc>
                          <a:spcPct val="115000"/>
                        </a:lnSpc>
                        <a:spcAft>
                          <a:spcPts val="800"/>
                        </a:spcAft>
                        <a:buNone/>
                      </a:pPr>
                      <a:r>
                        <a:rPr lang="en-US" sz="3200" kern="100" dirty="0">
                          <a:solidFill>
                            <a:schemeClr val="tx1"/>
                          </a:solidFill>
                          <a:effectLst/>
                        </a:rPr>
                        <a:t>Take Off</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kern="100" dirty="0">
                          <a:solidFill>
                            <a:schemeClr val="tx1"/>
                          </a:solidFill>
                          <a:effectLst/>
                        </a:rPr>
                        <a:t>Put On</a:t>
                      </a:r>
                    </a:p>
                  </a:txBody>
                  <a:tcPr marL="68580" marR="68580" marT="0" marB="0">
                    <a:lnL w="381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4973283"/>
                  </a:ext>
                </a:extLst>
              </a:tr>
              <a:tr h="564205">
                <a:tc>
                  <a:txBody>
                    <a:bodyPr/>
                    <a:lstStyle/>
                    <a:p>
                      <a:pPr marL="0" marR="0" algn="ctr">
                        <a:lnSpc>
                          <a:spcPct val="115000"/>
                        </a:lnSpc>
                        <a:spcAft>
                          <a:spcPts val="800"/>
                        </a:spcAft>
                        <a:buNone/>
                      </a:pPr>
                      <a:r>
                        <a:rPr lang="en-US" sz="3200" kern="100" dirty="0">
                          <a:solidFill>
                            <a:schemeClr val="tx1"/>
                          </a:solidFill>
                          <a:effectLst/>
                        </a:rPr>
                        <a:t>Old Man</a:t>
                      </a:r>
                      <a:endPar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b="1" kern="100" dirty="0">
                          <a:solidFill>
                            <a:schemeClr val="tx1"/>
                          </a:solidFill>
                          <a:effectLst/>
                        </a:rPr>
                        <a:t>New Man</a:t>
                      </a:r>
                      <a:endParaRPr lang="en-US" sz="3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26809"/>
                  </a:ext>
                </a:extLst>
              </a:tr>
              <a:tr h="564205">
                <a:tc>
                  <a:txBody>
                    <a:bodyPr/>
                    <a:lstStyle/>
                    <a:p>
                      <a:pPr marL="0" marR="0" algn="l">
                        <a:lnSpc>
                          <a:spcPct val="115000"/>
                        </a:lnSpc>
                        <a:spcAft>
                          <a:spcPts val="800"/>
                        </a:spcAft>
                        <a:buNone/>
                      </a:pPr>
                      <a:r>
                        <a:rPr lang="en-US" sz="3000" b="0" dirty="0">
                          <a:solidFill>
                            <a:schemeClr val="tx1"/>
                          </a:solidFill>
                        </a:rPr>
                        <a:t>Unwholesome talk  (gossip etc.)</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l">
                        <a:lnSpc>
                          <a:spcPct val="115000"/>
                        </a:lnSpc>
                        <a:spcAft>
                          <a:spcPts val="800"/>
                        </a:spcAft>
                        <a:buNone/>
                      </a:pPr>
                      <a:r>
                        <a:rPr lang="en-US" sz="3000" dirty="0"/>
                        <a:t>         encouragement</a:t>
                      </a:r>
                      <a:endParaRPr lang="en-US" sz="30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546917"/>
                  </a:ext>
                </a:extLst>
              </a:tr>
              <a:tr h="564205">
                <a:tc>
                  <a:txBody>
                    <a:bodyPr/>
                    <a:lstStyle/>
                    <a:p>
                      <a:pPr marL="0" marR="0" algn="ctr">
                        <a:lnSpc>
                          <a:spcPct val="115000"/>
                        </a:lnSpc>
                        <a:spcAft>
                          <a:spcPts val="800"/>
                        </a:spcAft>
                        <a:buNone/>
                      </a:pPr>
                      <a:r>
                        <a:rPr lang="en-US" sz="3000" b="0" dirty="0">
                          <a:solidFill>
                            <a:schemeClr val="tx1"/>
                          </a:solidFill>
                        </a:rPr>
                        <a:t>bitterness, rage and anger brawling and slander, along with every form of malice</a:t>
                      </a:r>
                      <a:endParaRPr lang="en-US" sz="3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r>
                        <a:rPr lang="en-US" sz="3200" dirty="0">
                          <a:solidFill>
                            <a:schemeClr val="tx1"/>
                          </a:solidFill>
                        </a:rPr>
                        <a:t>kindness and compassion</a:t>
                      </a:r>
                      <a:r>
                        <a:rPr lang="en-US" sz="3200" dirty="0"/>
                        <a:t> </a:t>
                      </a:r>
                    </a:p>
                    <a:p>
                      <a:pPr marL="0" marR="0" algn="ctr">
                        <a:lnSpc>
                          <a:spcPct val="115000"/>
                        </a:lnSpc>
                        <a:spcAft>
                          <a:spcPts val="800"/>
                        </a:spcAft>
                        <a:buNone/>
                      </a:pPr>
                      <a:r>
                        <a:rPr lang="en-US" sz="3200" kern="100" dirty="0">
                          <a:effectLst/>
                        </a:rPr>
                        <a:t>forgiving</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259094"/>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96057"/>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pPr>
                      <a:endParaRPr lang="en-US" sz="3200" kern="100" dirty="0">
                        <a:effectLst/>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325014"/>
                  </a:ext>
                </a:extLst>
              </a:tr>
              <a:tr h="564205">
                <a:tc>
                  <a:txBody>
                    <a:bodyPr/>
                    <a:lstStyle/>
                    <a:p>
                      <a:pPr marL="0" marR="0" algn="ctr">
                        <a:lnSpc>
                          <a:spcPct val="115000"/>
                        </a:lnSpc>
                        <a:spcAft>
                          <a:spcPts val="800"/>
                        </a:spcAft>
                        <a:buNone/>
                      </a:pPr>
                      <a:endParaRPr lang="en-US" sz="3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60648096"/>
                  </a:ext>
                </a:extLst>
              </a:tr>
            </a:tbl>
          </a:graphicData>
        </a:graphic>
      </p:graphicFrame>
      <p:sp>
        <p:nvSpPr>
          <p:cNvPr id="3" name="Title 1">
            <a:extLst>
              <a:ext uri="{FF2B5EF4-FFF2-40B4-BE49-F238E27FC236}">
                <a16:creationId xmlns:a16="http://schemas.microsoft.com/office/drawing/2014/main" id="{2F2800D6-C268-C987-168B-E3EF1A6CD15E}"/>
              </a:ext>
            </a:extLst>
          </p:cNvPr>
          <p:cNvSpPr txBox="1">
            <a:spLocks/>
          </p:cNvSpPr>
          <p:nvPr/>
        </p:nvSpPr>
        <p:spPr>
          <a:xfrm>
            <a:off x="1676400" y="0"/>
            <a:ext cx="10515600" cy="883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Instructions for Christian Living</a:t>
            </a:r>
            <a:endParaRPr lang="en-US" dirty="0"/>
          </a:p>
        </p:txBody>
      </p:sp>
    </p:spTree>
    <p:extLst>
      <p:ext uri="{BB962C8B-B14F-4D97-AF65-F5344CB8AC3E}">
        <p14:creationId xmlns:p14="http://schemas.microsoft.com/office/powerpoint/2010/main" val="2474834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29EF-B797-690C-1024-14B1E7E7A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15C63-4FF3-B02F-7792-19122112856F}"/>
              </a:ext>
            </a:extLst>
          </p:cNvPr>
          <p:cNvSpPr>
            <a:spLocks noGrp="1"/>
          </p:cNvSpPr>
          <p:nvPr>
            <p:ph type="title"/>
          </p:nvPr>
        </p:nvSpPr>
        <p:spPr>
          <a:xfrm>
            <a:off x="3263263" y="24032"/>
            <a:ext cx="6607277" cy="560672"/>
          </a:xfrm>
        </p:spPr>
        <p:txBody>
          <a:bodyPr vert="horz" lIns="91440" tIns="45720" rIns="91440" bIns="45720" rtlCol="0" anchor="b">
            <a:normAutofit fontScale="90000"/>
          </a:bodyPr>
          <a:lstStyle/>
          <a:p>
            <a:pPr algn="ctr"/>
            <a:br>
              <a:rPr lang="en-US" sz="3600" b="1" dirty="0"/>
            </a:br>
            <a:r>
              <a:rPr lang="en-US" sz="3600" b="1" dirty="0"/>
              <a:t> Newness and the Christian Walk</a:t>
            </a:r>
          </a:p>
        </p:txBody>
      </p:sp>
      <p:cxnSp>
        <p:nvCxnSpPr>
          <p:cNvPr id="4" name="Straight Connector 3">
            <a:extLst>
              <a:ext uri="{FF2B5EF4-FFF2-40B4-BE49-F238E27FC236}">
                <a16:creationId xmlns:a16="http://schemas.microsoft.com/office/drawing/2014/main" id="{D883CD1E-2349-1227-2E2A-02FBF4A1753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106FAFB-E458-DB00-E0D2-F3AA8D30C653}"/>
              </a:ext>
            </a:extLst>
          </p:cNvPr>
          <p:cNvSpPr txBox="1"/>
          <p:nvPr/>
        </p:nvSpPr>
        <p:spPr>
          <a:xfrm>
            <a:off x="9875486" y="2913080"/>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166115BF-8DEF-41D6-F642-6035F9A721F5}"/>
              </a:ext>
            </a:extLst>
          </p:cNvPr>
          <p:cNvSpPr txBox="1"/>
          <p:nvPr/>
        </p:nvSpPr>
        <p:spPr>
          <a:xfrm>
            <a:off x="1565669" y="0"/>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40B044E2-5B4F-459C-0037-1A1C66BBE60B}"/>
              </a:ext>
            </a:extLst>
          </p:cNvPr>
          <p:cNvSpPr txBox="1"/>
          <p:nvPr/>
        </p:nvSpPr>
        <p:spPr>
          <a:xfrm>
            <a:off x="30152" y="3528258"/>
            <a:ext cx="10257758" cy="2492990"/>
          </a:xfrm>
          <a:prstGeom prst="rect">
            <a:avLst/>
          </a:prstGeom>
          <a:noFill/>
        </p:spPr>
        <p:txBody>
          <a:bodyPr wrap="square" rtlCol="0">
            <a:spAutoFit/>
          </a:bodyPr>
          <a:lstStyle/>
          <a:p>
            <a:pPr fontAlgn="t"/>
            <a:r>
              <a:rPr lang="en-US" sz="2800" dirty="0"/>
              <a:t>corrupted by its deceitful desires with regard to your former way of life, Falsehood, Anger,  Theft Unwholesome talk, bitterness, rage,  anger, brawling, slander, along with every form of malice</a:t>
            </a:r>
          </a:p>
          <a:p>
            <a:pPr fontAlgn="t"/>
            <a:endParaRPr lang="en-US" dirty="0"/>
          </a:p>
          <a:p>
            <a:endParaRPr lang="en-US" sz="5400" dirty="0"/>
          </a:p>
        </p:txBody>
      </p:sp>
      <p:pic>
        <p:nvPicPr>
          <p:cNvPr id="12" name="Picture 11" descr="A cross with a light shining through the clouds&#10;&#10;AI-generated content may be incorrect.">
            <a:extLst>
              <a:ext uri="{FF2B5EF4-FFF2-40B4-BE49-F238E27FC236}">
                <a16:creationId xmlns:a16="http://schemas.microsoft.com/office/drawing/2014/main" id="{B51A7DBA-3BE7-E85F-178B-13B328E31652}"/>
              </a:ext>
            </a:extLst>
          </p:cNvPr>
          <p:cNvPicPr>
            <a:picLocks noChangeAspect="1"/>
          </p:cNvPicPr>
          <p:nvPr/>
        </p:nvPicPr>
        <p:blipFill>
          <a:blip r:embed="rId3"/>
          <a:stretch>
            <a:fillRect/>
          </a:stretch>
        </p:blipFill>
        <p:spPr>
          <a:xfrm>
            <a:off x="4882631" y="1989450"/>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5D97DE5D-680F-10E4-73B3-DF1F33D70AD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9BB53024-5A24-F4DB-2589-B8AB4A7392A0}"/>
              </a:ext>
            </a:extLst>
          </p:cNvPr>
          <p:cNvPicPr>
            <a:picLocks noChangeAspect="1"/>
          </p:cNvPicPr>
          <p:nvPr/>
        </p:nvPicPr>
        <p:blipFill>
          <a:blip r:embed="rId5"/>
          <a:stretch>
            <a:fillRect/>
          </a:stretch>
        </p:blipFill>
        <p:spPr>
          <a:xfrm>
            <a:off x="10416680" y="4165538"/>
            <a:ext cx="1486107" cy="2686425"/>
          </a:xfrm>
          <a:prstGeom prst="rect">
            <a:avLst/>
          </a:prstGeom>
        </p:spPr>
      </p:pic>
      <p:sp>
        <p:nvSpPr>
          <p:cNvPr id="11" name="TextBox 10">
            <a:extLst>
              <a:ext uri="{FF2B5EF4-FFF2-40B4-BE49-F238E27FC236}">
                <a16:creationId xmlns:a16="http://schemas.microsoft.com/office/drawing/2014/main" id="{5816744C-A2E2-5305-01A6-87C048BCD38F}"/>
              </a:ext>
            </a:extLst>
          </p:cNvPr>
          <p:cNvSpPr txBox="1"/>
          <p:nvPr/>
        </p:nvSpPr>
        <p:spPr>
          <a:xfrm>
            <a:off x="2144110" y="573866"/>
            <a:ext cx="9632731" cy="1661993"/>
          </a:xfrm>
          <a:prstGeom prst="rect">
            <a:avLst/>
          </a:prstGeom>
          <a:noFill/>
        </p:spPr>
        <p:txBody>
          <a:bodyPr wrap="square" rtlCol="0">
            <a:spAutoFit/>
          </a:bodyPr>
          <a:lstStyle/>
          <a:p>
            <a:pPr fontAlgn="t"/>
            <a:r>
              <a:rPr lang="en-US" sz="2800" dirty="0"/>
              <a:t>New Man, new in the attitude of your minds, created to be like God </a:t>
            </a:r>
            <a:r>
              <a:rPr lang="en-US" sz="2400" dirty="0"/>
              <a:t>in </a:t>
            </a:r>
            <a:r>
              <a:rPr lang="en-US" sz="2800" dirty="0"/>
              <a:t>true righteousness and holiness, Truth, Peace, Generosity, encouragement, kindness, compassion, forgiving</a:t>
            </a:r>
          </a:p>
          <a:p>
            <a:pPr fontAlgn="t"/>
            <a:endParaRPr lang="en-US" dirty="0"/>
          </a:p>
        </p:txBody>
      </p:sp>
    </p:spTree>
    <p:extLst>
      <p:ext uri="{BB962C8B-B14F-4D97-AF65-F5344CB8AC3E}">
        <p14:creationId xmlns:p14="http://schemas.microsoft.com/office/powerpoint/2010/main" val="193818248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FA99C-5534-3C7B-9994-5C7448BF0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7E5A3-FFAF-730D-6AA8-BA9286A47CD0}"/>
              </a:ext>
            </a:extLst>
          </p:cNvPr>
          <p:cNvSpPr>
            <a:spLocks noGrp="1"/>
          </p:cNvSpPr>
          <p:nvPr>
            <p:ph type="title"/>
          </p:nvPr>
        </p:nvSpPr>
        <p:spPr>
          <a:xfrm>
            <a:off x="297024" y="1"/>
            <a:ext cx="10993017" cy="765110"/>
          </a:xfrm>
        </p:spPr>
        <p:txBody>
          <a:bodyPr>
            <a:normAutofit/>
          </a:bodyPr>
          <a:lstStyle/>
          <a:p>
            <a:r>
              <a:rPr lang="en-US" sz="3600" dirty="0"/>
              <a:t>Patterns for Christian Living Ray Summers   </a:t>
            </a:r>
            <a:r>
              <a:rPr lang="en-US" sz="3200" dirty="0"/>
              <a:t>preface page  v</a:t>
            </a:r>
          </a:p>
        </p:txBody>
      </p:sp>
      <p:pic>
        <p:nvPicPr>
          <p:cNvPr id="4" name="Content Placeholder 3" descr="A page of a book&#10;&#10;AI-generated content may be incorrect.">
            <a:extLst>
              <a:ext uri="{FF2B5EF4-FFF2-40B4-BE49-F238E27FC236}">
                <a16:creationId xmlns:a16="http://schemas.microsoft.com/office/drawing/2014/main" id="{95BF070F-C5C8-2163-B4AE-D2B5FCDCDAD4}"/>
              </a:ext>
            </a:extLst>
          </p:cNvPr>
          <p:cNvPicPr>
            <a:picLocks noGrp="1" noChangeAspect="1"/>
          </p:cNvPicPr>
          <p:nvPr>
            <p:ph idx="1"/>
          </p:nvPr>
        </p:nvPicPr>
        <p:blipFill>
          <a:blip r:embed="rId2"/>
          <a:stretch>
            <a:fillRect/>
          </a:stretch>
        </p:blipFill>
        <p:spPr>
          <a:xfrm>
            <a:off x="901959" y="765111"/>
            <a:ext cx="10450285" cy="5822301"/>
          </a:xfrm>
          <a:prstGeom prst="rect">
            <a:avLst/>
          </a:prstGeom>
        </p:spPr>
      </p:pic>
    </p:spTree>
    <p:extLst>
      <p:ext uri="{BB962C8B-B14F-4D97-AF65-F5344CB8AC3E}">
        <p14:creationId xmlns:p14="http://schemas.microsoft.com/office/powerpoint/2010/main" val="102767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40F1-2A38-4DF1-F2DB-D80B04E2E5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5BE2FA-0C00-9985-A2D0-214B9EA21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2268A-7589-3661-A6B9-FD5C288E2D5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52723270-FE8A-B74B-3B50-E1B581D5B295}"/>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22E4C87F-E03D-83C4-98C2-F6FE08B07CFD}"/>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AD746FAD-4CEF-6CA1-1612-3D72831AA609}"/>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EC2B350C-F242-E256-3CC4-CAC4DE09FDCD}"/>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A74434CE-3B35-1D12-3B73-B1D05B81C7E2}"/>
              </a:ext>
            </a:extLst>
          </p:cNvPr>
          <p:cNvSpPr txBox="1"/>
          <p:nvPr/>
        </p:nvSpPr>
        <p:spPr>
          <a:xfrm>
            <a:off x="488345" y="3403049"/>
            <a:ext cx="2614291" cy="1077218"/>
          </a:xfrm>
          <a:prstGeom prst="rect">
            <a:avLst/>
          </a:prstGeom>
          <a:noFill/>
        </p:spPr>
        <p:txBody>
          <a:bodyPr wrap="square" rtlCol="0">
            <a:spAutoFit/>
          </a:bodyPr>
          <a:lstStyle/>
          <a:p>
            <a:r>
              <a:rPr lang="en-US" sz="3200" dirty="0"/>
              <a:t>Heavenly Good news</a:t>
            </a:r>
          </a:p>
        </p:txBody>
      </p:sp>
      <p:sp>
        <p:nvSpPr>
          <p:cNvPr id="4" name="TextBox 3">
            <a:extLst>
              <a:ext uri="{FF2B5EF4-FFF2-40B4-BE49-F238E27FC236}">
                <a16:creationId xmlns:a16="http://schemas.microsoft.com/office/drawing/2014/main" id="{01CD0D1D-8EB1-C7AD-4BE4-7AFE16CB9BF4}"/>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7A66A2D2-845E-5882-685D-CA3626860DBE}"/>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6B817B-EF27-152A-01F1-B7F0CA213C10}"/>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E3199-5BE1-885A-2052-6D98E219EF22}"/>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0252BB-EF07-CA2B-166D-6A97F4A27EA2}"/>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AEAB47C-7FD0-77EB-6F91-9B556DAD624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341175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9BA60-D8A9-B309-E814-D2F825E9CE9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34ECC9-5EF9-AED5-09D8-F9C8BC422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59B83-B3BB-E3B0-93FE-BDE2E2A8EC76}"/>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Unity</a:t>
            </a:r>
          </a:p>
        </p:txBody>
      </p:sp>
      <p:sp>
        <p:nvSpPr>
          <p:cNvPr id="4" name="Content Placeholder 3">
            <a:extLst>
              <a:ext uri="{FF2B5EF4-FFF2-40B4-BE49-F238E27FC236}">
                <a16:creationId xmlns:a16="http://schemas.microsoft.com/office/drawing/2014/main" id="{45A9670C-D0C6-7446-5293-A3CED5F8445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5600258"/>
          </a:xfrm>
        </p:spPr>
        <p:txBody>
          <a:bodyPr anchor="t" anchorCtr="0">
            <a:normAutofit/>
          </a:bodyPr>
          <a:lstStyle/>
          <a:p>
            <a:r>
              <a:rPr lang="en-US" sz="4000" b="1" baseline="30000" dirty="0"/>
              <a:t>4 </a:t>
            </a:r>
            <a:r>
              <a:rPr lang="en-US" sz="4000" dirty="0"/>
              <a:t>There is </a:t>
            </a:r>
            <a:br>
              <a:rPr lang="en-US" sz="4000" dirty="0"/>
            </a:br>
            <a:r>
              <a:rPr lang="en-US" sz="4000" dirty="0"/>
              <a:t>one body and </a:t>
            </a:r>
            <a:br>
              <a:rPr lang="en-US" sz="4000" dirty="0"/>
            </a:br>
            <a:r>
              <a:rPr lang="en-US" sz="4000" dirty="0"/>
              <a:t>one Spirit, just as you were called to </a:t>
            </a:r>
            <a:br>
              <a:rPr lang="en-US" sz="4000" dirty="0"/>
            </a:br>
            <a:r>
              <a:rPr lang="en-US" sz="4000" dirty="0"/>
              <a:t>one hope when you were called; </a:t>
            </a:r>
            <a:br>
              <a:rPr lang="en-US" sz="4000" dirty="0"/>
            </a:br>
            <a:r>
              <a:rPr lang="en-US" sz="4000" b="1" baseline="30000" dirty="0"/>
              <a:t>5 </a:t>
            </a:r>
            <a:r>
              <a:rPr lang="en-US" sz="4000" dirty="0"/>
              <a:t>one Lord, </a:t>
            </a:r>
            <a:br>
              <a:rPr lang="en-US" sz="4000" dirty="0"/>
            </a:br>
            <a:r>
              <a:rPr lang="en-US" sz="4000" dirty="0"/>
              <a:t>one faith, </a:t>
            </a:r>
            <a:br>
              <a:rPr lang="en-US" sz="4000" dirty="0"/>
            </a:br>
            <a:r>
              <a:rPr lang="en-US" sz="4000" dirty="0"/>
              <a:t>one baptism;</a:t>
            </a:r>
            <a:br>
              <a:rPr lang="en-US" sz="4000" dirty="0"/>
            </a:br>
            <a:r>
              <a:rPr lang="en-US" sz="4000" dirty="0"/>
              <a:t> </a:t>
            </a:r>
            <a:r>
              <a:rPr lang="en-US" sz="4000" b="1" baseline="30000" dirty="0"/>
              <a:t>6 </a:t>
            </a:r>
            <a:r>
              <a:rPr lang="en-US" sz="4000" dirty="0"/>
              <a:t>one God and Father of all, who is over all and through all and in all.</a:t>
            </a:r>
            <a:endParaRPr lang="en-US" sz="4000" b="1" dirty="0"/>
          </a:p>
        </p:txBody>
      </p:sp>
      <p:pic>
        <p:nvPicPr>
          <p:cNvPr id="13" name="Content Placeholder 3">
            <a:extLst>
              <a:ext uri="{FF2B5EF4-FFF2-40B4-BE49-F238E27FC236}">
                <a16:creationId xmlns:a16="http://schemas.microsoft.com/office/drawing/2014/main" id="{18CBF404-7C92-2DA8-F092-4FFDE82EC15F}"/>
              </a:ext>
            </a:extLst>
          </p:cNvPr>
          <p:cNvPicPr>
            <a:picLocks noChangeAspect="1"/>
          </p:cNvPicPr>
          <p:nvPr/>
        </p:nvPicPr>
        <p:blipFill>
          <a:blip r:embed="rId3"/>
          <a:stretch>
            <a:fillRect/>
          </a:stretch>
        </p:blipFill>
        <p:spPr>
          <a:xfrm>
            <a:off x="300292" y="328553"/>
            <a:ext cx="1791767" cy="1791767"/>
          </a:xfrm>
          <a:prstGeom prst="rect">
            <a:avLst/>
          </a:prstGeom>
        </p:spPr>
      </p:pic>
    </p:spTree>
    <p:extLst>
      <p:ext uri="{BB962C8B-B14F-4D97-AF65-F5344CB8AC3E}">
        <p14:creationId xmlns:p14="http://schemas.microsoft.com/office/powerpoint/2010/main" val="38625947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18BC-8725-933C-CAD2-6D6B9496361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0CFA34-503C-8866-A795-B8A19C748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13463-F772-35ED-765A-2286F3CB7564}"/>
              </a:ext>
            </a:extLst>
          </p:cNvPr>
          <p:cNvSpPr>
            <a:spLocks noGrp="1"/>
          </p:cNvSpPr>
          <p:nvPr>
            <p:ph type="title"/>
          </p:nvPr>
        </p:nvSpPr>
        <p:spPr>
          <a:xfrm>
            <a:off x="3137915" y="54864"/>
            <a:ext cx="7507483"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  Unity</a:t>
            </a:r>
          </a:p>
        </p:txBody>
      </p:sp>
      <p:sp>
        <p:nvSpPr>
          <p:cNvPr id="4" name="Content Placeholder 3">
            <a:extLst>
              <a:ext uri="{FF2B5EF4-FFF2-40B4-BE49-F238E27FC236}">
                <a16:creationId xmlns:a16="http://schemas.microsoft.com/office/drawing/2014/main" id="{D12E4C85-3344-B0C1-4BDC-A22367F8BD4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1" y="657107"/>
            <a:ext cx="9494850" cy="5600258"/>
          </a:xfrm>
        </p:spPr>
        <p:txBody>
          <a:bodyPr anchor="t" anchorCtr="0">
            <a:normAutofit/>
          </a:bodyPr>
          <a:lstStyle/>
          <a:p>
            <a:pPr marL="0" indent="0">
              <a:buNone/>
            </a:pPr>
            <a:r>
              <a:rPr lang="en-US" sz="4000" b="1" dirty="0"/>
              <a:t>                             ONENESS</a:t>
            </a:r>
          </a:p>
        </p:txBody>
      </p:sp>
      <p:pic>
        <p:nvPicPr>
          <p:cNvPr id="13" name="Content Placeholder 3">
            <a:extLst>
              <a:ext uri="{FF2B5EF4-FFF2-40B4-BE49-F238E27FC236}">
                <a16:creationId xmlns:a16="http://schemas.microsoft.com/office/drawing/2014/main" id="{331A3E1F-E236-AAAB-BE57-78A838F02906}"/>
              </a:ext>
            </a:extLst>
          </p:cNvPr>
          <p:cNvPicPr>
            <a:picLocks noChangeAspect="1"/>
          </p:cNvPicPr>
          <p:nvPr/>
        </p:nvPicPr>
        <p:blipFill>
          <a:blip r:embed="rId3"/>
          <a:stretch>
            <a:fillRect/>
          </a:stretch>
        </p:blipFill>
        <p:spPr>
          <a:xfrm>
            <a:off x="300292" y="328553"/>
            <a:ext cx="1791767" cy="1791767"/>
          </a:xfrm>
          <a:prstGeom prst="rect">
            <a:avLst/>
          </a:prstGeom>
        </p:spPr>
      </p:pic>
      <p:sp>
        <p:nvSpPr>
          <p:cNvPr id="3" name="Rectangle 2">
            <a:extLst>
              <a:ext uri="{FF2B5EF4-FFF2-40B4-BE49-F238E27FC236}">
                <a16:creationId xmlns:a16="http://schemas.microsoft.com/office/drawing/2014/main" id="{FE36DF71-BFF6-767E-39F0-86592A820726}"/>
              </a:ext>
            </a:extLst>
          </p:cNvPr>
          <p:cNvSpPr/>
          <p:nvPr/>
        </p:nvSpPr>
        <p:spPr>
          <a:xfrm>
            <a:off x="2861187" y="2438400"/>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ZERO</a:t>
            </a:r>
          </a:p>
        </p:txBody>
      </p:sp>
      <p:sp>
        <p:nvSpPr>
          <p:cNvPr id="6" name="Rectangle 5">
            <a:extLst>
              <a:ext uri="{FF2B5EF4-FFF2-40B4-BE49-F238E27FC236}">
                <a16:creationId xmlns:a16="http://schemas.microsoft.com/office/drawing/2014/main" id="{BF2BBDCD-25BE-3811-8FBA-51AEED1A4EC6}"/>
              </a:ext>
            </a:extLst>
          </p:cNvPr>
          <p:cNvSpPr/>
          <p:nvPr/>
        </p:nvSpPr>
        <p:spPr>
          <a:xfrm>
            <a:off x="5751873" y="2394155"/>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ONE</a:t>
            </a:r>
          </a:p>
        </p:txBody>
      </p:sp>
      <p:sp>
        <p:nvSpPr>
          <p:cNvPr id="7" name="Rectangle 6">
            <a:extLst>
              <a:ext uri="{FF2B5EF4-FFF2-40B4-BE49-F238E27FC236}">
                <a16:creationId xmlns:a16="http://schemas.microsoft.com/office/drawing/2014/main" id="{8ADCBFEA-5008-A8B0-0F3C-72F68B41593A}"/>
              </a:ext>
            </a:extLst>
          </p:cNvPr>
          <p:cNvSpPr/>
          <p:nvPr/>
        </p:nvSpPr>
        <p:spPr>
          <a:xfrm>
            <a:off x="8707366" y="2394155"/>
            <a:ext cx="1789471" cy="990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MANY</a:t>
            </a:r>
          </a:p>
        </p:txBody>
      </p:sp>
      <p:sp>
        <p:nvSpPr>
          <p:cNvPr id="11" name="Arrow: Curved Up 10">
            <a:extLst>
              <a:ext uri="{FF2B5EF4-FFF2-40B4-BE49-F238E27FC236}">
                <a16:creationId xmlns:a16="http://schemas.microsoft.com/office/drawing/2014/main" id="{A1A0E862-A73A-FE68-197E-1E9C8EFA924B}"/>
              </a:ext>
            </a:extLst>
          </p:cNvPr>
          <p:cNvSpPr/>
          <p:nvPr/>
        </p:nvSpPr>
        <p:spPr>
          <a:xfrm>
            <a:off x="4011562" y="3676102"/>
            <a:ext cx="2231922"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Up 11">
            <a:extLst>
              <a:ext uri="{FF2B5EF4-FFF2-40B4-BE49-F238E27FC236}">
                <a16:creationId xmlns:a16="http://schemas.microsoft.com/office/drawing/2014/main" id="{142B878A-7FC1-2638-216F-9CE87BCC6BFD}"/>
              </a:ext>
            </a:extLst>
          </p:cNvPr>
          <p:cNvSpPr/>
          <p:nvPr/>
        </p:nvSpPr>
        <p:spPr>
          <a:xfrm flipH="1">
            <a:off x="7232034" y="3723780"/>
            <a:ext cx="2092059"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3">
            <a:extLst>
              <a:ext uri="{FF2B5EF4-FFF2-40B4-BE49-F238E27FC236}">
                <a16:creationId xmlns:a16="http://schemas.microsoft.com/office/drawing/2014/main" id="{769A1E07-A1B6-77CA-DCA6-B442C78DA821}"/>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3198" y="2438400"/>
            <a:ext cx="2343190" cy="444064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body </a:t>
            </a:r>
            <a:br>
              <a:rPr lang="en-US" sz="4000" dirty="0"/>
            </a:br>
            <a:r>
              <a:rPr lang="en-US" sz="4000" dirty="0"/>
              <a:t>Spirit</a:t>
            </a:r>
            <a:br>
              <a:rPr lang="en-US" sz="4000" dirty="0"/>
            </a:br>
            <a:r>
              <a:rPr lang="en-US" sz="4000" dirty="0"/>
              <a:t>hope </a:t>
            </a:r>
            <a:br>
              <a:rPr lang="en-US" sz="4000" dirty="0"/>
            </a:br>
            <a:r>
              <a:rPr lang="en-US" sz="4000" dirty="0"/>
              <a:t>Lord </a:t>
            </a:r>
            <a:br>
              <a:rPr lang="en-US" sz="4000" dirty="0"/>
            </a:br>
            <a:r>
              <a:rPr lang="en-US" sz="4000" dirty="0"/>
              <a:t>faith </a:t>
            </a:r>
            <a:br>
              <a:rPr lang="en-US" sz="4000" dirty="0"/>
            </a:br>
            <a:r>
              <a:rPr lang="en-US" sz="4000" dirty="0"/>
              <a:t>baptism</a:t>
            </a:r>
            <a:br>
              <a:rPr lang="en-US" sz="4000" dirty="0"/>
            </a:br>
            <a:r>
              <a:rPr lang="en-US" sz="4000" dirty="0"/>
              <a:t>God</a:t>
            </a:r>
            <a:endParaRPr lang="en-US" sz="4000" b="1" dirty="0"/>
          </a:p>
        </p:txBody>
      </p:sp>
    </p:spTree>
    <p:extLst>
      <p:ext uri="{BB962C8B-B14F-4D97-AF65-F5344CB8AC3E}">
        <p14:creationId xmlns:p14="http://schemas.microsoft.com/office/powerpoint/2010/main" val="201652125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4999</TotalTime>
  <Words>5298</Words>
  <Application>Microsoft Office PowerPoint</Application>
  <PresentationFormat>Widescreen</PresentationFormat>
  <Paragraphs>365</Paragraphs>
  <Slides>63</Slides>
  <Notes>36</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Aptos</vt:lpstr>
      <vt:lpstr>Aptos Display</vt:lpstr>
      <vt:lpstr>Arial</vt:lpstr>
      <vt:lpstr>system-ui</vt:lpstr>
      <vt:lpstr>Office Theme</vt:lpstr>
      <vt:lpstr>∞</vt:lpstr>
      <vt:lpstr>             Heavenly Realms Ephesians 1:3, 1:20, 2:6, 3:10,  6:12</vt:lpstr>
      <vt:lpstr>             Heavenly Realms Ephesians 1:3, 1:20, 2:6, 3:10,  6:12</vt:lpstr>
      <vt:lpstr>             Heavenly Realms Ephesians 1:3, 1:20, 2:6, 3:10,  6:12</vt:lpstr>
      <vt:lpstr>             Heavenly Realms Ephesians 1:3, 1:20, 2:6, 3:10,  6:12</vt:lpstr>
      <vt:lpstr>             Heavenly Realms Ephesians 1:3, 1:20, 2:6, 3:10,  6:12</vt:lpstr>
      <vt:lpstr>             Heavenly Realms Ephesians 3:10</vt:lpstr>
      <vt:lpstr>Book of Ephesians  Unity</vt:lpstr>
      <vt:lpstr>Book of Ephesians  Unity</vt:lpstr>
      <vt:lpstr>Book of Ephesians  Unity</vt:lpstr>
      <vt:lpstr>Book of Ephesians  Unity</vt:lpstr>
      <vt:lpstr>Book of Ephesians  Differing Lens</vt:lpstr>
      <vt:lpstr>Book of Ephesians</vt:lpstr>
      <vt:lpstr>  Spiritual Realms  (Knowing Theme)</vt:lpstr>
      <vt:lpstr>  Spiritual Realms</vt:lpstr>
      <vt:lpstr>4 I therefore, the prisoner of the Lord, beseech you that ye walk worthy of the vocation wherewith ye are called,</vt:lpstr>
      <vt:lpstr>PowerPoint Presentation</vt:lpstr>
      <vt:lpstr>Book of Ephesians  Differing Lens</vt:lpstr>
      <vt:lpstr>4 I therefore, the prisoner of the Lord, beseech you that ye walk worthy of the vocation wherewith ye are called,</vt:lpstr>
      <vt:lpstr>Book of Ephesians  Living as we should</vt:lpstr>
      <vt:lpstr>Book of Ephesians Ephesians  Living as we should</vt:lpstr>
      <vt:lpstr>Book of Ephesians  Maturity and Unity</vt:lpstr>
      <vt:lpstr>Book of Ephesians  Maturity</vt:lpstr>
      <vt:lpstr>Book of Ephesians  Maturity and Unity</vt:lpstr>
      <vt:lpstr>Book of Hebrews (4) Lack of Maturity</vt:lpstr>
      <vt:lpstr>PowerPoint Presentation</vt:lpstr>
      <vt:lpstr>PowerPoint Presentation</vt:lpstr>
      <vt:lpstr>PowerPoint Presentation</vt:lpstr>
      <vt:lpstr>PowerPoint Presentation</vt:lpstr>
      <vt:lpstr>PowerPoint Presentation</vt:lpstr>
      <vt:lpstr>Acts 19 Paul in Ephesus</vt:lpstr>
      <vt:lpstr>Acts 19 Paul in Ephesus</vt:lpstr>
      <vt:lpstr>Acts 19 Paul in Ephesus</vt:lpstr>
      <vt:lpstr>Acts 19 Paul in Ephesus</vt:lpstr>
      <vt:lpstr>Acts 19 Paul in Ephesus</vt:lpstr>
      <vt:lpstr>Acts 19 Paul in Ephesus</vt:lpstr>
      <vt:lpstr>Acts 19 Paul in Ephesus</vt:lpstr>
      <vt:lpstr>Book of Ephesians  walk / live worthy of the Lord</vt:lpstr>
      <vt:lpstr>Book of Ephesians  walk / live worthy of the Lord</vt:lpstr>
      <vt:lpstr>Book of Colossians  walk / live worthy of the Lord</vt:lpstr>
      <vt:lpstr>Book of 1 Thessalonians  walk / live worthy of the Lord</vt:lpstr>
      <vt:lpstr>Book of Ephesians  walk /live</vt:lpstr>
      <vt:lpstr>Book of Ephesians  walk /live</vt:lpstr>
      <vt:lpstr>PowerPoint Presentation</vt:lpstr>
      <vt:lpstr>PowerPoint Presentation</vt:lpstr>
      <vt:lpstr>Book of Ephesians  walk /live</vt:lpstr>
      <vt:lpstr>Book of Ephesians  walk /live</vt:lpstr>
      <vt:lpstr>Instructions for Christian Living</vt:lpstr>
      <vt:lpstr>PowerPoint Presentation</vt:lpstr>
      <vt:lpstr>PowerPoint Presentation</vt:lpstr>
      <vt:lpstr>to be made new in the attitude of your minds</vt:lpstr>
      <vt:lpstr>to be made new in the attitude of your minds</vt:lpstr>
      <vt:lpstr>A Living Sacrifice Romans 12 Newness </vt:lpstr>
      <vt:lpstr>but be transformed by the renewing of your mind</vt:lpstr>
      <vt:lpstr>A Living Sacrifice Romans 12 Newness </vt:lpstr>
      <vt:lpstr>A Living Sacrifice Romans 12 Newness </vt:lpstr>
      <vt:lpstr>A Living Sacrifice Romans 12 </vt:lpstr>
      <vt:lpstr>Instructions for Christian Living</vt:lpstr>
      <vt:lpstr>PowerPoint Presentation</vt:lpstr>
      <vt:lpstr>PowerPoint Presentation</vt:lpstr>
      <vt:lpstr>PowerPoint Presentation</vt:lpstr>
      <vt:lpstr>  Newness and the Christian Walk</vt:lpstr>
      <vt:lpstr>Patterns for Christian Living Ray Summers   preface page  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54</cp:revision>
  <dcterms:created xsi:type="dcterms:W3CDTF">2025-06-19T21:30:53Z</dcterms:created>
  <dcterms:modified xsi:type="dcterms:W3CDTF">2026-01-09T22:43:28Z</dcterms:modified>
</cp:coreProperties>
</file>