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451" r:id="rId2"/>
    <p:sldId id="293" r:id="rId3"/>
    <p:sldId id="302" r:id="rId4"/>
    <p:sldId id="536" r:id="rId5"/>
    <p:sldId id="474" r:id="rId6"/>
    <p:sldId id="290" r:id="rId7"/>
    <p:sldId id="473" r:id="rId8"/>
    <p:sldId id="429" r:id="rId9"/>
    <p:sldId id="468" r:id="rId10"/>
    <p:sldId id="286" r:id="rId11"/>
    <p:sldId id="501" r:id="rId12"/>
    <p:sldId id="502" r:id="rId13"/>
    <p:sldId id="475" r:id="rId14"/>
    <p:sldId id="504" r:id="rId15"/>
    <p:sldId id="506" r:id="rId16"/>
    <p:sldId id="507" r:id="rId17"/>
    <p:sldId id="508" r:id="rId18"/>
    <p:sldId id="520" r:id="rId19"/>
    <p:sldId id="529" r:id="rId20"/>
    <p:sldId id="528" r:id="rId21"/>
    <p:sldId id="521" r:id="rId22"/>
    <p:sldId id="519" r:id="rId23"/>
    <p:sldId id="522" r:id="rId24"/>
    <p:sldId id="524" r:id="rId25"/>
    <p:sldId id="525" r:id="rId26"/>
    <p:sldId id="260" r:id="rId27"/>
    <p:sldId id="509" r:id="rId28"/>
    <p:sldId id="510" r:id="rId29"/>
    <p:sldId id="511" r:id="rId30"/>
    <p:sldId id="515" r:id="rId31"/>
    <p:sldId id="516" r:id="rId32"/>
    <p:sldId id="518" r:id="rId33"/>
    <p:sldId id="527" r:id="rId34"/>
    <p:sldId id="531" r:id="rId35"/>
    <p:sldId id="532" r:id="rId36"/>
    <p:sldId id="530" r:id="rId37"/>
    <p:sldId id="542" r:id="rId38"/>
    <p:sldId id="537" r:id="rId39"/>
    <p:sldId id="538" r:id="rId40"/>
    <p:sldId id="484" r:id="rId41"/>
    <p:sldId id="483" r:id="rId42"/>
    <p:sldId id="486" r:id="rId43"/>
    <p:sldId id="488" r:id="rId44"/>
    <p:sldId id="485" r:id="rId45"/>
    <p:sldId id="534" r:id="rId46"/>
    <p:sldId id="539" r:id="rId47"/>
    <p:sldId id="490" r:id="rId48"/>
    <p:sldId id="491" r:id="rId49"/>
    <p:sldId id="493" r:id="rId50"/>
    <p:sldId id="494" r:id="rId51"/>
    <p:sldId id="495" r:id="rId52"/>
    <p:sldId id="496" r:id="rId53"/>
    <p:sldId id="497" r:id="rId54"/>
    <p:sldId id="498" r:id="rId55"/>
    <p:sldId id="478" r:id="rId56"/>
    <p:sldId id="540" r:id="rId57"/>
    <p:sldId id="541" r:id="rId58"/>
    <p:sldId id="479" r:id="rId59"/>
    <p:sldId id="480" r:id="rId60"/>
    <p:sldId id="477" r:id="rId61"/>
    <p:sldId id="481" r:id="rId62"/>
    <p:sldId id="482" r:id="rId63"/>
    <p:sldId id="267" r:id="rId64"/>
    <p:sldId id="269" r:id="rId65"/>
    <p:sldId id="266" r:id="rId66"/>
    <p:sldId id="271" r:id="rId67"/>
    <p:sldId id="535" r:id="rId68"/>
    <p:sldId id="272" r:id="rId69"/>
    <p:sldId id="503" r:id="rId70"/>
    <p:sldId id="274" r:id="rId71"/>
    <p:sldId id="291" r:id="rId72"/>
    <p:sldId id="275" r:id="rId73"/>
    <p:sldId id="27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4" autoAdjust="0"/>
    <p:restoredTop sz="94660"/>
  </p:normalViewPr>
  <p:slideViewPr>
    <p:cSldViewPr snapToGrid="0">
      <p:cViewPr varScale="1">
        <p:scale>
          <a:sx n="97" d="100"/>
          <a:sy n="97" d="100"/>
        </p:scale>
        <p:origin x="822" y="306"/>
      </p:cViewPr>
      <p:guideLst/>
    </p:cSldViewPr>
  </p:slideViewPr>
  <p:notesTextViewPr>
    <p:cViewPr>
      <p:scale>
        <a:sx n="1" d="1"/>
        <a:sy n="1" d="1"/>
      </p:scale>
      <p:origin x="0" y="0"/>
    </p:cViewPr>
  </p:notesTextViewPr>
  <p:sorterViewPr>
    <p:cViewPr>
      <p:scale>
        <a:sx n="100" d="100"/>
        <a:sy n="100" d="100"/>
      </p:scale>
      <p:origin x="0" y="-93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E314-B6FA-077F-AE6C-507F68FC4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5F557-F0F3-ECCB-EA2D-EA05BD51C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63007-8FDB-BEAD-DD00-7C0AF9C3E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E46674-05E4-6933-8A37-62F3932CCB86}"/>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8700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C7FB8-28D6-ED47-642B-DEF9B3C6F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F77F5-C987-2B01-02BB-41B386D7B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3E42B-5B8C-4DDF-88C1-00B18CCBBB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B4A7D0-0DFE-B9AE-C74F-6A26B097B0C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2071656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FC39A-14F9-B01E-8384-3AECA9812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97A1E-B940-E9C0-8128-560BBB5C7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C4997-48DE-6C0D-2823-DF01D2CCE8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2D9F84-C809-517A-CF09-25FA2DEE4999}"/>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131998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26</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2CAD6-CD23-94B2-5BB0-79FC88BC9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BE0FE-C9EF-B041-F338-2C9429E45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46389-D4A4-B25B-214C-0AFDC2892956}"/>
              </a:ext>
            </a:extLst>
          </p:cNvPr>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a:extLst>
              <a:ext uri="{FF2B5EF4-FFF2-40B4-BE49-F238E27FC236}">
                <a16:creationId xmlns:a16="http://schemas.microsoft.com/office/drawing/2014/main" id="{7F63A698-EE1E-7C0C-FECA-9AD7B80C8886}"/>
              </a:ext>
            </a:extLst>
          </p:cNvPr>
          <p:cNvSpPr>
            <a:spLocks noGrp="1"/>
          </p:cNvSpPr>
          <p:nvPr>
            <p:ph type="sldNum" sz="quarter" idx="5"/>
          </p:nvPr>
        </p:nvSpPr>
        <p:spPr/>
        <p:txBody>
          <a:bodyPr/>
          <a:lstStyle/>
          <a:p>
            <a:fld id="{6FE0DE69-A13F-42AE-9DFB-37B011B768EF}" type="slidenum">
              <a:rPr lang="en-US" smtClean="0"/>
              <a:t>27</a:t>
            </a:fld>
            <a:endParaRPr lang="en-US"/>
          </a:p>
        </p:txBody>
      </p:sp>
    </p:spTree>
    <p:extLst>
      <p:ext uri="{BB962C8B-B14F-4D97-AF65-F5344CB8AC3E}">
        <p14:creationId xmlns:p14="http://schemas.microsoft.com/office/powerpoint/2010/main" val="404745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E6978-BA3D-73F0-57DB-74F1B5661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69C5F-EF91-9FD9-5E53-09CACA814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B3238-797D-9B0A-7A63-9A335C042FE1}"/>
              </a:ext>
            </a:extLst>
          </p:cNvPr>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a:extLst>
              <a:ext uri="{FF2B5EF4-FFF2-40B4-BE49-F238E27FC236}">
                <a16:creationId xmlns:a16="http://schemas.microsoft.com/office/drawing/2014/main" id="{FF3CFBAB-FC34-EE4C-CB8C-0B53890E9BEA}"/>
              </a:ext>
            </a:extLst>
          </p:cNvPr>
          <p:cNvSpPr>
            <a:spLocks noGrp="1"/>
          </p:cNvSpPr>
          <p:nvPr>
            <p:ph type="sldNum" sz="quarter" idx="5"/>
          </p:nvPr>
        </p:nvSpPr>
        <p:spPr/>
        <p:txBody>
          <a:bodyPr/>
          <a:lstStyle/>
          <a:p>
            <a:fld id="{6FE0DE69-A13F-42AE-9DFB-37B011B768EF}" type="slidenum">
              <a:rPr lang="en-US" smtClean="0"/>
              <a:t>28</a:t>
            </a:fld>
            <a:endParaRPr lang="en-US"/>
          </a:p>
        </p:txBody>
      </p:sp>
    </p:spTree>
    <p:extLst>
      <p:ext uri="{BB962C8B-B14F-4D97-AF65-F5344CB8AC3E}">
        <p14:creationId xmlns:p14="http://schemas.microsoft.com/office/powerpoint/2010/main" val="2974214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A22BA-53A0-4970-4DE8-4E99B5EE0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132A8-E2EA-7285-A274-E98D0A173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7FEB8-2E60-A0E4-0259-0F95A8589E1B}"/>
              </a:ext>
            </a:extLst>
          </p:cNvPr>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a:extLst>
              <a:ext uri="{FF2B5EF4-FFF2-40B4-BE49-F238E27FC236}">
                <a16:creationId xmlns:a16="http://schemas.microsoft.com/office/drawing/2014/main" id="{FD0ACB24-06B8-6E2A-0554-FA74D778EF0D}"/>
              </a:ext>
            </a:extLst>
          </p:cNvPr>
          <p:cNvSpPr>
            <a:spLocks noGrp="1"/>
          </p:cNvSpPr>
          <p:nvPr>
            <p:ph type="sldNum" sz="quarter" idx="5"/>
          </p:nvPr>
        </p:nvSpPr>
        <p:spPr/>
        <p:txBody>
          <a:bodyPr/>
          <a:lstStyle/>
          <a:p>
            <a:fld id="{6FE0DE69-A13F-42AE-9DFB-37B011B768EF}" type="slidenum">
              <a:rPr lang="en-US" smtClean="0"/>
              <a:t>29</a:t>
            </a:fld>
            <a:endParaRPr lang="en-US"/>
          </a:p>
        </p:txBody>
      </p:sp>
    </p:spTree>
    <p:extLst>
      <p:ext uri="{BB962C8B-B14F-4D97-AF65-F5344CB8AC3E}">
        <p14:creationId xmlns:p14="http://schemas.microsoft.com/office/powerpoint/2010/main" val="1630107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94128-F9D6-FB9B-D7D1-D5D86DE29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E12B2-2214-6850-8807-DE9CEBCCD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B770F-9AFC-4326-A988-FC30C74C8B60}"/>
              </a:ext>
            </a:extLst>
          </p:cNvPr>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a:extLst>
              <a:ext uri="{FF2B5EF4-FFF2-40B4-BE49-F238E27FC236}">
                <a16:creationId xmlns:a16="http://schemas.microsoft.com/office/drawing/2014/main" id="{D3C1EC1C-AE0F-80DF-3FD7-5ACC9616AC57}"/>
              </a:ext>
            </a:extLst>
          </p:cNvPr>
          <p:cNvSpPr>
            <a:spLocks noGrp="1"/>
          </p:cNvSpPr>
          <p:nvPr>
            <p:ph type="sldNum" sz="quarter" idx="5"/>
          </p:nvPr>
        </p:nvSpPr>
        <p:spPr/>
        <p:txBody>
          <a:bodyPr/>
          <a:lstStyle/>
          <a:p>
            <a:fld id="{6FE0DE69-A13F-42AE-9DFB-37B011B768EF}" type="slidenum">
              <a:rPr lang="en-US" smtClean="0"/>
              <a:t>30</a:t>
            </a:fld>
            <a:endParaRPr lang="en-US"/>
          </a:p>
        </p:txBody>
      </p:sp>
    </p:spTree>
    <p:extLst>
      <p:ext uri="{BB962C8B-B14F-4D97-AF65-F5344CB8AC3E}">
        <p14:creationId xmlns:p14="http://schemas.microsoft.com/office/powerpoint/2010/main" val="4009175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AA5D3-DB10-D24D-E8F4-3869E831B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6E7D1-841D-3E6C-6D30-568B29C9B8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F8F41-3D61-8CB9-154D-BA20F3466292}"/>
              </a:ext>
            </a:extLst>
          </p:cNvPr>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a:extLst>
              <a:ext uri="{FF2B5EF4-FFF2-40B4-BE49-F238E27FC236}">
                <a16:creationId xmlns:a16="http://schemas.microsoft.com/office/drawing/2014/main" id="{A18BCBE8-4C86-6586-5EFE-42E44154E231}"/>
              </a:ext>
            </a:extLst>
          </p:cNvPr>
          <p:cNvSpPr>
            <a:spLocks noGrp="1"/>
          </p:cNvSpPr>
          <p:nvPr>
            <p:ph type="sldNum" sz="quarter" idx="5"/>
          </p:nvPr>
        </p:nvSpPr>
        <p:spPr/>
        <p:txBody>
          <a:bodyPr/>
          <a:lstStyle/>
          <a:p>
            <a:fld id="{6FE0DE69-A13F-42AE-9DFB-37B011B768EF}" type="slidenum">
              <a:rPr lang="en-US" smtClean="0"/>
              <a:t>31</a:t>
            </a:fld>
            <a:endParaRPr lang="en-US"/>
          </a:p>
        </p:txBody>
      </p:sp>
    </p:spTree>
    <p:extLst>
      <p:ext uri="{BB962C8B-B14F-4D97-AF65-F5344CB8AC3E}">
        <p14:creationId xmlns:p14="http://schemas.microsoft.com/office/powerpoint/2010/main" val="4112072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20B9B-1967-ED54-BA61-BE6438C0D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28B0C-2E38-6C4B-A2B4-4FC44AF8C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9CB33-5707-8A96-95C8-52FB4099C44A}"/>
              </a:ext>
            </a:extLst>
          </p:cNvPr>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a:extLst>
              <a:ext uri="{FF2B5EF4-FFF2-40B4-BE49-F238E27FC236}">
                <a16:creationId xmlns:a16="http://schemas.microsoft.com/office/drawing/2014/main" id="{EF4EA7E0-6E75-7775-FEF3-7B170396F905}"/>
              </a:ext>
            </a:extLst>
          </p:cNvPr>
          <p:cNvSpPr>
            <a:spLocks noGrp="1"/>
          </p:cNvSpPr>
          <p:nvPr>
            <p:ph type="sldNum" sz="quarter" idx="5"/>
          </p:nvPr>
        </p:nvSpPr>
        <p:spPr/>
        <p:txBody>
          <a:bodyPr/>
          <a:lstStyle/>
          <a:p>
            <a:fld id="{6FE0DE69-A13F-42AE-9DFB-37B011B768EF}" type="slidenum">
              <a:rPr lang="en-US" smtClean="0"/>
              <a:t>32</a:t>
            </a:fld>
            <a:endParaRPr lang="en-US"/>
          </a:p>
        </p:txBody>
      </p:sp>
    </p:spTree>
    <p:extLst>
      <p:ext uri="{BB962C8B-B14F-4D97-AF65-F5344CB8AC3E}">
        <p14:creationId xmlns:p14="http://schemas.microsoft.com/office/powerpoint/2010/main" val="2588619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8461-F3C9-D2E7-A2DB-C63F0B9CE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04846-30B7-210D-14A2-27B1E9955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AEEB8-27AF-0A5F-875F-AD86D924B592}"/>
              </a:ext>
            </a:extLst>
          </p:cNvPr>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a:extLst>
              <a:ext uri="{FF2B5EF4-FFF2-40B4-BE49-F238E27FC236}">
                <a16:creationId xmlns:a16="http://schemas.microsoft.com/office/drawing/2014/main" id="{96CD0B26-1010-FB1B-1DE1-AAE945C763C3}"/>
              </a:ext>
            </a:extLst>
          </p:cNvPr>
          <p:cNvSpPr>
            <a:spLocks noGrp="1"/>
          </p:cNvSpPr>
          <p:nvPr>
            <p:ph type="sldNum" sz="quarter" idx="5"/>
          </p:nvPr>
        </p:nvSpPr>
        <p:spPr/>
        <p:txBody>
          <a:bodyPr/>
          <a:lstStyle/>
          <a:p>
            <a:fld id="{6FE0DE69-A13F-42AE-9DFB-37B011B768EF}" type="slidenum">
              <a:rPr lang="en-US" smtClean="0"/>
              <a:t>33</a:t>
            </a:fld>
            <a:endParaRPr lang="en-US"/>
          </a:p>
        </p:txBody>
      </p:sp>
    </p:spTree>
    <p:extLst>
      <p:ext uri="{BB962C8B-B14F-4D97-AF65-F5344CB8AC3E}">
        <p14:creationId xmlns:p14="http://schemas.microsoft.com/office/powerpoint/2010/main" val="307102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B7E6B-FF07-BADD-A711-DCD8B40A4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5B686-0966-9229-67B0-4B305FF7C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5FC50-4874-9FF5-389B-AC383A4F2438}"/>
              </a:ext>
            </a:extLst>
          </p:cNvPr>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a:extLst>
              <a:ext uri="{FF2B5EF4-FFF2-40B4-BE49-F238E27FC236}">
                <a16:creationId xmlns:a16="http://schemas.microsoft.com/office/drawing/2014/main" id="{D1D795DB-F440-E446-7F26-3A297F0B4F63}"/>
              </a:ext>
            </a:extLst>
          </p:cNvPr>
          <p:cNvSpPr>
            <a:spLocks noGrp="1"/>
          </p:cNvSpPr>
          <p:nvPr>
            <p:ph type="sldNum" sz="quarter" idx="5"/>
          </p:nvPr>
        </p:nvSpPr>
        <p:spPr/>
        <p:txBody>
          <a:bodyPr/>
          <a:lstStyle/>
          <a:p>
            <a:fld id="{6FE0DE69-A13F-42AE-9DFB-37B011B768EF}" type="slidenum">
              <a:rPr lang="en-US" smtClean="0"/>
              <a:t>34</a:t>
            </a:fld>
            <a:endParaRPr lang="en-US"/>
          </a:p>
        </p:txBody>
      </p:sp>
    </p:spTree>
    <p:extLst>
      <p:ext uri="{BB962C8B-B14F-4D97-AF65-F5344CB8AC3E}">
        <p14:creationId xmlns:p14="http://schemas.microsoft.com/office/powerpoint/2010/main" val="887493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1679F-F4EF-5020-1D20-D5FAA40B8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265EC-1B5C-9CE3-3506-656360B2C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C5759-F689-4DAD-52A0-DB3F6DA9FC1D}"/>
              </a:ext>
            </a:extLst>
          </p:cNvPr>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a:extLst>
              <a:ext uri="{FF2B5EF4-FFF2-40B4-BE49-F238E27FC236}">
                <a16:creationId xmlns:a16="http://schemas.microsoft.com/office/drawing/2014/main" id="{E814BABF-D5D3-2712-AA48-82151C48F0F4}"/>
              </a:ext>
            </a:extLst>
          </p:cNvPr>
          <p:cNvSpPr>
            <a:spLocks noGrp="1"/>
          </p:cNvSpPr>
          <p:nvPr>
            <p:ph type="sldNum" sz="quarter" idx="5"/>
          </p:nvPr>
        </p:nvSpPr>
        <p:spPr/>
        <p:txBody>
          <a:bodyPr/>
          <a:lstStyle/>
          <a:p>
            <a:fld id="{6FE0DE69-A13F-42AE-9DFB-37B011B768EF}" type="slidenum">
              <a:rPr lang="en-US" smtClean="0"/>
              <a:t>35</a:t>
            </a:fld>
            <a:endParaRPr lang="en-US"/>
          </a:p>
        </p:txBody>
      </p:sp>
    </p:spTree>
    <p:extLst>
      <p:ext uri="{BB962C8B-B14F-4D97-AF65-F5344CB8AC3E}">
        <p14:creationId xmlns:p14="http://schemas.microsoft.com/office/powerpoint/2010/main" val="2502438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3FD40-9733-4B4B-7372-7DF95E9B3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B7E61-1430-CFE1-A67B-628E2EE6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B2EF1-1712-CB7B-13AB-BE16C6AD8370}"/>
              </a:ext>
            </a:extLst>
          </p:cNvPr>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a:extLst>
              <a:ext uri="{FF2B5EF4-FFF2-40B4-BE49-F238E27FC236}">
                <a16:creationId xmlns:a16="http://schemas.microsoft.com/office/drawing/2014/main" id="{3DD6A76F-BD27-A83D-5141-A1211C8DF9AD}"/>
              </a:ext>
            </a:extLst>
          </p:cNvPr>
          <p:cNvSpPr>
            <a:spLocks noGrp="1"/>
          </p:cNvSpPr>
          <p:nvPr>
            <p:ph type="sldNum" sz="quarter" idx="5"/>
          </p:nvPr>
        </p:nvSpPr>
        <p:spPr/>
        <p:txBody>
          <a:bodyPr/>
          <a:lstStyle/>
          <a:p>
            <a:fld id="{6FE0DE69-A13F-42AE-9DFB-37B011B768EF}" type="slidenum">
              <a:rPr lang="en-US" smtClean="0"/>
              <a:t>36</a:t>
            </a:fld>
            <a:endParaRPr lang="en-US"/>
          </a:p>
        </p:txBody>
      </p:sp>
    </p:spTree>
    <p:extLst>
      <p:ext uri="{BB962C8B-B14F-4D97-AF65-F5344CB8AC3E}">
        <p14:creationId xmlns:p14="http://schemas.microsoft.com/office/powerpoint/2010/main" val="1688976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Brahman</a:t>
            </a:r>
            <a:r>
              <a:rPr lang="en-US" sz="1200" b="0" i="0" kern="1200" dirty="0">
                <a:solidFill>
                  <a:schemeClr val="tx1"/>
                </a:solidFill>
                <a:effectLst/>
                <a:latin typeface="+mn-lt"/>
                <a:ea typeface="+mn-ea"/>
                <a:cs typeface="+mn-cs"/>
              </a:rPr>
              <a:t> is the supreme being but cannot be worshipped directly.  </a:t>
            </a:r>
            <a:endParaRPr lang="en-US" dirty="0"/>
          </a:p>
        </p:txBody>
      </p:sp>
      <p:sp>
        <p:nvSpPr>
          <p:cNvPr id="4" name="Slide Number Placeholder 3"/>
          <p:cNvSpPr>
            <a:spLocks noGrp="1"/>
          </p:cNvSpPr>
          <p:nvPr>
            <p:ph type="sldNum" sz="quarter" idx="5"/>
          </p:nvPr>
        </p:nvSpPr>
        <p:spPr/>
        <p:txBody>
          <a:bodyPr/>
          <a:lstStyle/>
          <a:p>
            <a:fld id="{6FE0DE69-A13F-42AE-9DFB-37B011B768EF}" type="slidenum">
              <a:rPr lang="en-US" smtClean="0"/>
              <a:t>38</a:t>
            </a:fld>
            <a:endParaRPr lang="en-US"/>
          </a:p>
        </p:txBody>
      </p:sp>
    </p:spTree>
    <p:extLst>
      <p:ext uri="{BB962C8B-B14F-4D97-AF65-F5344CB8AC3E}">
        <p14:creationId xmlns:p14="http://schemas.microsoft.com/office/powerpoint/2010/main" val="3294014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CF109-8981-876E-ACBB-1F306D5EC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A1D4-4433-DB14-5B97-120244BCC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56880-46FF-4F1D-198B-8A5846BEF4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D66A4D-D95F-A4DB-4D19-4E1DD0FF48E5}"/>
              </a:ext>
            </a:extLst>
          </p:cNvPr>
          <p:cNvSpPr>
            <a:spLocks noGrp="1"/>
          </p:cNvSpPr>
          <p:nvPr>
            <p:ph type="sldNum" sz="quarter" idx="5"/>
          </p:nvPr>
        </p:nvSpPr>
        <p:spPr/>
        <p:txBody>
          <a:bodyPr/>
          <a:lstStyle/>
          <a:p>
            <a:fld id="{5B29E8E3-AFE1-43BA-A6FC-C25B886F828C}" type="slidenum">
              <a:rPr lang="en-US" smtClean="0"/>
              <a:t>40</a:t>
            </a:fld>
            <a:endParaRPr lang="en-US"/>
          </a:p>
        </p:txBody>
      </p:sp>
    </p:spTree>
    <p:extLst>
      <p:ext uri="{BB962C8B-B14F-4D97-AF65-F5344CB8AC3E}">
        <p14:creationId xmlns:p14="http://schemas.microsoft.com/office/powerpoint/2010/main" val="2073992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5E01-B396-C206-2653-C811DBA9C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30F97-6B21-B3AC-BCDF-D20386FD7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8C316-1596-BE7B-01AE-42A55C24A5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46557B-78AE-60EF-8798-9113FAB2CDB7}"/>
              </a:ext>
            </a:extLst>
          </p:cNvPr>
          <p:cNvSpPr>
            <a:spLocks noGrp="1"/>
          </p:cNvSpPr>
          <p:nvPr>
            <p:ph type="sldNum" sz="quarter" idx="5"/>
          </p:nvPr>
        </p:nvSpPr>
        <p:spPr/>
        <p:txBody>
          <a:bodyPr/>
          <a:lstStyle/>
          <a:p>
            <a:fld id="{5B29E8E3-AFE1-43BA-A6FC-C25B886F828C}" type="slidenum">
              <a:rPr lang="en-US" smtClean="0"/>
              <a:t>41</a:t>
            </a:fld>
            <a:endParaRPr lang="en-US"/>
          </a:p>
        </p:txBody>
      </p:sp>
    </p:spTree>
    <p:extLst>
      <p:ext uri="{BB962C8B-B14F-4D97-AF65-F5344CB8AC3E}">
        <p14:creationId xmlns:p14="http://schemas.microsoft.com/office/powerpoint/2010/main" val="319837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925F-3159-C04E-8994-BCC82CDED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FC40D-F39A-5AAD-DD84-7FED72FE3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F459E-3ACE-3A8C-B5C4-B76F3A5B45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BFEF5E-5E2C-C23F-52F5-DF65C200D7BA}"/>
              </a:ext>
            </a:extLst>
          </p:cNvPr>
          <p:cNvSpPr>
            <a:spLocks noGrp="1"/>
          </p:cNvSpPr>
          <p:nvPr>
            <p:ph type="sldNum" sz="quarter" idx="5"/>
          </p:nvPr>
        </p:nvSpPr>
        <p:spPr/>
        <p:txBody>
          <a:bodyPr/>
          <a:lstStyle/>
          <a:p>
            <a:fld id="{5B29E8E3-AFE1-43BA-A6FC-C25B886F828C}" type="slidenum">
              <a:rPr lang="en-US" smtClean="0"/>
              <a:t>42</a:t>
            </a:fld>
            <a:endParaRPr lang="en-US"/>
          </a:p>
        </p:txBody>
      </p:sp>
    </p:spTree>
    <p:extLst>
      <p:ext uri="{BB962C8B-B14F-4D97-AF65-F5344CB8AC3E}">
        <p14:creationId xmlns:p14="http://schemas.microsoft.com/office/powerpoint/2010/main" val="1676906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BEF94-FCCC-C9E4-A76F-6D943EB53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2CD7B-18E3-D3AE-079B-EB14910B9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86DFB-30F3-C009-04FD-C202ED51EA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49635E-5D37-5258-FFF9-08F61497B3A5}"/>
              </a:ext>
            </a:extLst>
          </p:cNvPr>
          <p:cNvSpPr>
            <a:spLocks noGrp="1"/>
          </p:cNvSpPr>
          <p:nvPr>
            <p:ph type="sldNum" sz="quarter" idx="5"/>
          </p:nvPr>
        </p:nvSpPr>
        <p:spPr/>
        <p:txBody>
          <a:bodyPr/>
          <a:lstStyle/>
          <a:p>
            <a:fld id="{5B29E8E3-AFE1-43BA-A6FC-C25B886F828C}" type="slidenum">
              <a:rPr lang="en-US" smtClean="0"/>
              <a:t>44</a:t>
            </a:fld>
            <a:endParaRPr lang="en-US"/>
          </a:p>
        </p:txBody>
      </p:sp>
    </p:spTree>
    <p:extLst>
      <p:ext uri="{BB962C8B-B14F-4D97-AF65-F5344CB8AC3E}">
        <p14:creationId xmlns:p14="http://schemas.microsoft.com/office/powerpoint/2010/main" val="3390577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78823-3B03-A70D-BEE3-EC90F7A02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68389-BCF1-F0E1-44F8-01131FF69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DFD2C-C38B-8EA8-8C15-A8E0F68074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C62E61-8B35-C3AE-919D-CC5070BDABC6}"/>
              </a:ext>
            </a:extLst>
          </p:cNvPr>
          <p:cNvSpPr>
            <a:spLocks noGrp="1"/>
          </p:cNvSpPr>
          <p:nvPr>
            <p:ph type="sldNum" sz="quarter" idx="5"/>
          </p:nvPr>
        </p:nvSpPr>
        <p:spPr/>
        <p:txBody>
          <a:bodyPr/>
          <a:lstStyle/>
          <a:p>
            <a:fld id="{5B29E8E3-AFE1-43BA-A6FC-C25B886F828C}" type="slidenum">
              <a:rPr lang="en-US" smtClean="0"/>
              <a:t>45</a:t>
            </a:fld>
            <a:endParaRPr lang="en-US"/>
          </a:p>
        </p:txBody>
      </p:sp>
    </p:spTree>
    <p:extLst>
      <p:ext uri="{BB962C8B-B14F-4D97-AF65-F5344CB8AC3E}">
        <p14:creationId xmlns:p14="http://schemas.microsoft.com/office/powerpoint/2010/main" val="1587808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06068-06EA-6E73-EC8B-8821096F8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18558-1867-92A2-F0A3-D78D1AD1B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247F8-0322-3EC2-C466-11BA42A13C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09C692-D2E3-98F0-3842-5066330A40AB}"/>
              </a:ext>
            </a:extLst>
          </p:cNvPr>
          <p:cNvSpPr>
            <a:spLocks noGrp="1"/>
          </p:cNvSpPr>
          <p:nvPr>
            <p:ph type="sldNum" sz="quarter" idx="5"/>
          </p:nvPr>
        </p:nvSpPr>
        <p:spPr/>
        <p:txBody>
          <a:bodyPr/>
          <a:lstStyle/>
          <a:p>
            <a:fld id="{5B29E8E3-AFE1-43BA-A6FC-C25B886F828C}" type="slidenum">
              <a:rPr lang="en-US" smtClean="0"/>
              <a:t>46</a:t>
            </a:fld>
            <a:endParaRPr lang="en-US"/>
          </a:p>
        </p:txBody>
      </p:sp>
    </p:spTree>
    <p:extLst>
      <p:ext uri="{BB962C8B-B14F-4D97-AF65-F5344CB8AC3E}">
        <p14:creationId xmlns:p14="http://schemas.microsoft.com/office/powerpoint/2010/main" val="117806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1C86-421D-F95F-16CF-ECD2E03F0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7C99E-80CA-5B24-482D-D99319BAE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CE093-9CCA-E5EF-F17D-6102D5A194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756D3D-6C59-669E-A845-1522CFB082D8}"/>
              </a:ext>
            </a:extLst>
          </p:cNvPr>
          <p:cNvSpPr>
            <a:spLocks noGrp="1"/>
          </p:cNvSpPr>
          <p:nvPr>
            <p:ph type="sldNum" sz="quarter" idx="5"/>
          </p:nvPr>
        </p:nvSpPr>
        <p:spPr/>
        <p:txBody>
          <a:bodyPr/>
          <a:lstStyle/>
          <a:p>
            <a:fld id="{5B29E8E3-AFE1-43BA-A6FC-C25B886F828C}" type="slidenum">
              <a:rPr lang="en-US" smtClean="0"/>
              <a:t>47</a:t>
            </a:fld>
            <a:endParaRPr lang="en-US"/>
          </a:p>
        </p:txBody>
      </p:sp>
    </p:spTree>
    <p:extLst>
      <p:ext uri="{BB962C8B-B14F-4D97-AF65-F5344CB8AC3E}">
        <p14:creationId xmlns:p14="http://schemas.microsoft.com/office/powerpoint/2010/main" val="3182885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FC955-6F23-8A20-F7ED-05E24690E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E29CB-2AA2-00C0-1B19-F930E7877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E7B92-82EF-A164-84F0-04A4A9690D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A0E76A-4E37-3775-5A0F-4785259FEAEE}"/>
              </a:ext>
            </a:extLst>
          </p:cNvPr>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2056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3570E-7B09-6441-47A9-A7F69E23C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9AA73-AC01-86AA-7EAF-CFB1B3B31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6EC6C8-35AC-0BCD-81CC-4E2F666921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E0F89-82AE-889F-9145-C4D077A2759F}"/>
              </a:ext>
            </a:extLst>
          </p:cNvPr>
          <p:cNvSpPr>
            <a:spLocks noGrp="1"/>
          </p:cNvSpPr>
          <p:nvPr>
            <p:ph type="sldNum" sz="quarter" idx="5"/>
          </p:nvPr>
        </p:nvSpPr>
        <p:spPr/>
        <p:txBody>
          <a:bodyPr/>
          <a:lstStyle/>
          <a:p>
            <a:fld id="{5B29E8E3-AFE1-43BA-A6FC-C25B886F828C}" type="slidenum">
              <a:rPr lang="en-US" smtClean="0"/>
              <a:t>49</a:t>
            </a:fld>
            <a:endParaRPr lang="en-US"/>
          </a:p>
        </p:txBody>
      </p:sp>
    </p:spTree>
    <p:extLst>
      <p:ext uri="{BB962C8B-B14F-4D97-AF65-F5344CB8AC3E}">
        <p14:creationId xmlns:p14="http://schemas.microsoft.com/office/powerpoint/2010/main" val="192956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18545-E763-5C06-EA43-45C23486A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3B83D-55CE-5E42-C5AD-432D45B4D8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0FB99-3FDE-3D99-8F1B-72BC468256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FA9FFF-DA45-125E-69C3-0B28E0B887AB}"/>
              </a:ext>
            </a:extLst>
          </p:cNvPr>
          <p:cNvSpPr>
            <a:spLocks noGrp="1"/>
          </p:cNvSpPr>
          <p:nvPr>
            <p:ph type="sldNum" sz="quarter" idx="5"/>
          </p:nvPr>
        </p:nvSpPr>
        <p:spPr/>
        <p:txBody>
          <a:bodyPr/>
          <a:lstStyle/>
          <a:p>
            <a:fld id="{5B29E8E3-AFE1-43BA-A6FC-C25B886F828C}" type="slidenum">
              <a:rPr lang="en-US" smtClean="0"/>
              <a:t>50</a:t>
            </a:fld>
            <a:endParaRPr lang="en-US"/>
          </a:p>
        </p:txBody>
      </p:sp>
    </p:spTree>
    <p:extLst>
      <p:ext uri="{BB962C8B-B14F-4D97-AF65-F5344CB8AC3E}">
        <p14:creationId xmlns:p14="http://schemas.microsoft.com/office/powerpoint/2010/main" val="3056852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68ED-D753-9E08-8544-C3C79B470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FEA78-C9FE-CE87-2564-6BF13B70A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F52B5-785A-66AE-5D62-433F300C29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51C0A8-063A-69F5-7911-218E3086FEB6}"/>
              </a:ext>
            </a:extLst>
          </p:cNvPr>
          <p:cNvSpPr>
            <a:spLocks noGrp="1"/>
          </p:cNvSpPr>
          <p:nvPr>
            <p:ph type="sldNum" sz="quarter" idx="5"/>
          </p:nvPr>
        </p:nvSpPr>
        <p:spPr/>
        <p:txBody>
          <a:bodyPr/>
          <a:lstStyle/>
          <a:p>
            <a:fld id="{5B29E8E3-AFE1-43BA-A6FC-C25B886F828C}" type="slidenum">
              <a:rPr lang="en-US" smtClean="0"/>
              <a:t>51</a:t>
            </a:fld>
            <a:endParaRPr lang="en-US"/>
          </a:p>
        </p:txBody>
      </p:sp>
    </p:spTree>
    <p:extLst>
      <p:ext uri="{BB962C8B-B14F-4D97-AF65-F5344CB8AC3E}">
        <p14:creationId xmlns:p14="http://schemas.microsoft.com/office/powerpoint/2010/main" val="1479163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25FCE-69C5-8BD9-E5A2-CBE4D0F5D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D7F14-EB88-49F3-757E-2F3575BDE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FE0EF-86BB-D293-ADE0-96DCF9034F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FCACAF-91E8-D90C-A084-4D7988F912E6}"/>
              </a:ext>
            </a:extLst>
          </p:cNvPr>
          <p:cNvSpPr>
            <a:spLocks noGrp="1"/>
          </p:cNvSpPr>
          <p:nvPr>
            <p:ph type="sldNum" sz="quarter" idx="5"/>
          </p:nvPr>
        </p:nvSpPr>
        <p:spPr/>
        <p:txBody>
          <a:bodyPr/>
          <a:lstStyle/>
          <a:p>
            <a:fld id="{5B29E8E3-AFE1-43BA-A6FC-C25B886F828C}" type="slidenum">
              <a:rPr lang="en-US" smtClean="0"/>
              <a:t>52</a:t>
            </a:fld>
            <a:endParaRPr lang="en-US"/>
          </a:p>
        </p:txBody>
      </p:sp>
    </p:spTree>
    <p:extLst>
      <p:ext uri="{BB962C8B-B14F-4D97-AF65-F5344CB8AC3E}">
        <p14:creationId xmlns:p14="http://schemas.microsoft.com/office/powerpoint/2010/main" val="2375088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8F893-B3B3-9AF3-FCAA-D2D7A6714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E7C33-42B5-72FC-2B52-8B832D70D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92D12-A46E-24E9-3683-2C3258D4AB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2B7D65-F28A-C7D7-AFA2-EBC6FC524ABE}"/>
              </a:ext>
            </a:extLst>
          </p:cNvPr>
          <p:cNvSpPr>
            <a:spLocks noGrp="1"/>
          </p:cNvSpPr>
          <p:nvPr>
            <p:ph type="sldNum" sz="quarter" idx="5"/>
          </p:nvPr>
        </p:nvSpPr>
        <p:spPr/>
        <p:txBody>
          <a:bodyPr/>
          <a:lstStyle/>
          <a:p>
            <a:fld id="{5B29E8E3-AFE1-43BA-A6FC-C25B886F828C}" type="slidenum">
              <a:rPr lang="en-US" smtClean="0"/>
              <a:t>53</a:t>
            </a:fld>
            <a:endParaRPr lang="en-US"/>
          </a:p>
        </p:txBody>
      </p:sp>
    </p:spTree>
    <p:extLst>
      <p:ext uri="{BB962C8B-B14F-4D97-AF65-F5344CB8AC3E}">
        <p14:creationId xmlns:p14="http://schemas.microsoft.com/office/powerpoint/2010/main" val="4112555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FF936-A6A8-9FF2-4F45-B374E53FD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D2473-A301-F8D1-112C-1C6B9E74F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8C19C-A0D2-E16C-F926-372A4C8DD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E868F1-A843-3DB5-524E-0A89BB01CDD7}"/>
              </a:ext>
            </a:extLst>
          </p:cNvPr>
          <p:cNvSpPr>
            <a:spLocks noGrp="1"/>
          </p:cNvSpPr>
          <p:nvPr>
            <p:ph type="sldNum" sz="quarter" idx="5"/>
          </p:nvPr>
        </p:nvSpPr>
        <p:spPr/>
        <p:txBody>
          <a:bodyPr/>
          <a:lstStyle/>
          <a:p>
            <a:fld id="{5B29E8E3-AFE1-43BA-A6FC-C25B886F828C}" type="slidenum">
              <a:rPr lang="en-US" smtClean="0"/>
              <a:t>54</a:t>
            </a:fld>
            <a:endParaRPr lang="en-US"/>
          </a:p>
        </p:txBody>
      </p:sp>
    </p:spTree>
    <p:extLst>
      <p:ext uri="{BB962C8B-B14F-4D97-AF65-F5344CB8AC3E}">
        <p14:creationId xmlns:p14="http://schemas.microsoft.com/office/powerpoint/2010/main" val="1165503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95FE-B1A9-89A9-C9EF-79E971EE5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72395-9A32-2B1C-DF82-D391A8848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7CF96-70EC-B464-ACF6-BD9F6EDE0B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85729D-7A86-7F6E-A8EA-FB87DE1FE5BC}"/>
              </a:ext>
            </a:extLst>
          </p:cNvPr>
          <p:cNvSpPr>
            <a:spLocks noGrp="1"/>
          </p:cNvSpPr>
          <p:nvPr>
            <p:ph type="sldNum" sz="quarter" idx="5"/>
          </p:nvPr>
        </p:nvSpPr>
        <p:spPr/>
        <p:txBody>
          <a:bodyPr/>
          <a:lstStyle/>
          <a:p>
            <a:fld id="{5B29E8E3-AFE1-43BA-A6FC-C25B886F828C}" type="slidenum">
              <a:rPr lang="en-US" smtClean="0"/>
              <a:t>55</a:t>
            </a:fld>
            <a:endParaRPr lang="en-US"/>
          </a:p>
        </p:txBody>
      </p:sp>
    </p:spTree>
    <p:extLst>
      <p:ext uri="{BB962C8B-B14F-4D97-AF65-F5344CB8AC3E}">
        <p14:creationId xmlns:p14="http://schemas.microsoft.com/office/powerpoint/2010/main" val="2661051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341AE-9A63-934F-7F2A-A195C9E21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E3A60-B429-B813-0510-02B584224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F7747-F69B-2D40-474F-8E23816E01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23F582-499F-03AB-04F1-DEA04CDF191F}"/>
              </a:ext>
            </a:extLst>
          </p:cNvPr>
          <p:cNvSpPr>
            <a:spLocks noGrp="1"/>
          </p:cNvSpPr>
          <p:nvPr>
            <p:ph type="sldNum" sz="quarter" idx="5"/>
          </p:nvPr>
        </p:nvSpPr>
        <p:spPr/>
        <p:txBody>
          <a:bodyPr/>
          <a:lstStyle/>
          <a:p>
            <a:fld id="{5B29E8E3-AFE1-43BA-A6FC-C25B886F828C}" type="slidenum">
              <a:rPr lang="en-US" smtClean="0"/>
              <a:t>56</a:t>
            </a:fld>
            <a:endParaRPr lang="en-US"/>
          </a:p>
        </p:txBody>
      </p:sp>
    </p:spTree>
    <p:extLst>
      <p:ext uri="{BB962C8B-B14F-4D97-AF65-F5344CB8AC3E}">
        <p14:creationId xmlns:p14="http://schemas.microsoft.com/office/powerpoint/2010/main" val="427388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9C45-F2FD-EF3C-629A-8803CB1E5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7E871-A70C-6B55-E2E6-FCDD154EF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90933-8294-3175-51F6-6F3EA6C6A7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930412-5DE3-DEBC-10D3-ED2E50B6E231}"/>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2410127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36E0D-F959-460F-25E0-8866298B2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15157-AFA9-8F1F-F9EE-C2F8C1489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D884A-4069-4F34-22C9-9880F5D218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1F3C25-DA6A-BFE8-4727-0A5D392A6953}"/>
              </a:ext>
            </a:extLst>
          </p:cNvPr>
          <p:cNvSpPr>
            <a:spLocks noGrp="1"/>
          </p:cNvSpPr>
          <p:nvPr>
            <p:ph type="sldNum" sz="quarter" idx="5"/>
          </p:nvPr>
        </p:nvSpPr>
        <p:spPr/>
        <p:txBody>
          <a:bodyPr/>
          <a:lstStyle/>
          <a:p>
            <a:fld id="{5B29E8E3-AFE1-43BA-A6FC-C25B886F828C}" type="slidenum">
              <a:rPr lang="en-US" smtClean="0"/>
              <a:t>57</a:t>
            </a:fld>
            <a:endParaRPr lang="en-US"/>
          </a:p>
        </p:txBody>
      </p:sp>
    </p:spTree>
    <p:extLst>
      <p:ext uri="{BB962C8B-B14F-4D97-AF65-F5344CB8AC3E}">
        <p14:creationId xmlns:p14="http://schemas.microsoft.com/office/powerpoint/2010/main" val="1797120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86578-9F46-588A-F642-7D84488C4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9E632-6A94-89EC-D838-379CB2E17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D82A2-884A-06D1-B528-207BC750A5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D477DD-A0C1-181D-3D6E-369408E7BBCD}"/>
              </a:ext>
            </a:extLst>
          </p:cNvPr>
          <p:cNvSpPr>
            <a:spLocks noGrp="1"/>
          </p:cNvSpPr>
          <p:nvPr>
            <p:ph type="sldNum" sz="quarter" idx="5"/>
          </p:nvPr>
        </p:nvSpPr>
        <p:spPr/>
        <p:txBody>
          <a:bodyPr/>
          <a:lstStyle/>
          <a:p>
            <a:fld id="{5B29E8E3-AFE1-43BA-A6FC-C25B886F828C}" type="slidenum">
              <a:rPr lang="en-US" smtClean="0"/>
              <a:t>58</a:t>
            </a:fld>
            <a:endParaRPr lang="en-US"/>
          </a:p>
        </p:txBody>
      </p:sp>
    </p:spTree>
    <p:extLst>
      <p:ext uri="{BB962C8B-B14F-4D97-AF65-F5344CB8AC3E}">
        <p14:creationId xmlns:p14="http://schemas.microsoft.com/office/powerpoint/2010/main" val="903887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C23EA-370D-096D-4C7E-A5F2199B9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FCACC-6B71-1225-4C21-BE8E69121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DDDE6-B535-E48D-1D94-5B0E13F7BC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B14A8D-314A-35C2-01F7-110C45A2AB33}"/>
              </a:ext>
            </a:extLst>
          </p:cNvPr>
          <p:cNvSpPr>
            <a:spLocks noGrp="1"/>
          </p:cNvSpPr>
          <p:nvPr>
            <p:ph type="sldNum" sz="quarter" idx="5"/>
          </p:nvPr>
        </p:nvSpPr>
        <p:spPr/>
        <p:txBody>
          <a:bodyPr/>
          <a:lstStyle/>
          <a:p>
            <a:fld id="{5B29E8E3-AFE1-43BA-A6FC-C25B886F828C}" type="slidenum">
              <a:rPr lang="en-US" smtClean="0"/>
              <a:t>59</a:t>
            </a:fld>
            <a:endParaRPr lang="en-US"/>
          </a:p>
        </p:txBody>
      </p:sp>
    </p:spTree>
    <p:extLst>
      <p:ext uri="{BB962C8B-B14F-4D97-AF65-F5344CB8AC3E}">
        <p14:creationId xmlns:p14="http://schemas.microsoft.com/office/powerpoint/2010/main" val="1177749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B2D2B-7569-DA9D-332D-0AF1AC934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F3ECB-E20E-4CE6-947B-B6E0BB604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457F3-C14E-5D14-5B64-8C2F7D0738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D59713-2EBD-B378-CD88-C1C393F7C154}"/>
              </a:ext>
            </a:extLst>
          </p:cNvPr>
          <p:cNvSpPr>
            <a:spLocks noGrp="1"/>
          </p:cNvSpPr>
          <p:nvPr>
            <p:ph type="sldNum" sz="quarter" idx="5"/>
          </p:nvPr>
        </p:nvSpPr>
        <p:spPr/>
        <p:txBody>
          <a:bodyPr/>
          <a:lstStyle/>
          <a:p>
            <a:fld id="{5B29E8E3-AFE1-43BA-A6FC-C25B886F828C}" type="slidenum">
              <a:rPr lang="en-US" smtClean="0"/>
              <a:t>61</a:t>
            </a:fld>
            <a:endParaRPr lang="en-US"/>
          </a:p>
        </p:txBody>
      </p:sp>
    </p:spTree>
    <p:extLst>
      <p:ext uri="{BB962C8B-B14F-4D97-AF65-F5344CB8AC3E}">
        <p14:creationId xmlns:p14="http://schemas.microsoft.com/office/powerpoint/2010/main" val="4221352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DDEF-E6A9-0F93-B3FF-7353CAEF3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00EE1-6047-1AA5-8F78-AC810F447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80531-B418-53F2-6E6A-735A054459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7D2B5B-355C-A56D-1B2D-D2E60D77784E}"/>
              </a:ext>
            </a:extLst>
          </p:cNvPr>
          <p:cNvSpPr>
            <a:spLocks noGrp="1"/>
          </p:cNvSpPr>
          <p:nvPr>
            <p:ph type="sldNum" sz="quarter" idx="5"/>
          </p:nvPr>
        </p:nvSpPr>
        <p:spPr/>
        <p:txBody>
          <a:bodyPr/>
          <a:lstStyle/>
          <a:p>
            <a:fld id="{5B29E8E3-AFE1-43BA-A6FC-C25B886F828C}" type="slidenum">
              <a:rPr lang="en-US" smtClean="0"/>
              <a:t>62</a:t>
            </a:fld>
            <a:endParaRPr lang="en-US"/>
          </a:p>
        </p:txBody>
      </p:sp>
    </p:spTree>
    <p:extLst>
      <p:ext uri="{BB962C8B-B14F-4D97-AF65-F5344CB8AC3E}">
        <p14:creationId xmlns:p14="http://schemas.microsoft.com/office/powerpoint/2010/main" val="29190597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0DE69-A13F-42AE-9DFB-37B011B768EF}" type="slidenum">
              <a:rPr lang="en-US" smtClean="0"/>
              <a:t>66</a:t>
            </a:fld>
            <a:endParaRPr lang="en-US"/>
          </a:p>
        </p:txBody>
      </p:sp>
    </p:spTree>
    <p:extLst>
      <p:ext uri="{BB962C8B-B14F-4D97-AF65-F5344CB8AC3E}">
        <p14:creationId xmlns:p14="http://schemas.microsoft.com/office/powerpoint/2010/main" val="555298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AF4E2-ADFF-6CF9-576E-BFE81DF91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B8F75-BB66-DF6A-8F5F-50C2CF4DA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B65CD-1015-95AC-A73F-6206023FA7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7E190D-0865-BC3B-BB8B-635EF1D889C3}"/>
              </a:ext>
            </a:extLst>
          </p:cNvPr>
          <p:cNvSpPr>
            <a:spLocks noGrp="1"/>
          </p:cNvSpPr>
          <p:nvPr>
            <p:ph type="sldNum" sz="quarter" idx="5"/>
          </p:nvPr>
        </p:nvSpPr>
        <p:spPr/>
        <p:txBody>
          <a:bodyPr/>
          <a:lstStyle/>
          <a:p>
            <a:fld id="{6FE0DE69-A13F-42AE-9DFB-37B011B768EF}" type="slidenum">
              <a:rPr lang="en-US" smtClean="0"/>
              <a:t>67</a:t>
            </a:fld>
            <a:endParaRPr lang="en-US"/>
          </a:p>
        </p:txBody>
      </p:sp>
    </p:spTree>
    <p:extLst>
      <p:ext uri="{BB962C8B-B14F-4D97-AF65-F5344CB8AC3E}">
        <p14:creationId xmlns:p14="http://schemas.microsoft.com/office/powerpoint/2010/main" val="320816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6970-789F-F53A-974F-00F41205A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0AB33-D376-E1D5-F895-460AA6469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04779-7A80-73B5-BDF8-0C182BB9E7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2682E-2A47-405F-45BF-AFA00F87392C}"/>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243191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BCA92-1838-A8BF-57BB-07FFB3C60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3704D-74D6-A937-1536-30E57F74C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831C2-89E5-E5F0-A847-7712B5410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88EBC-CB07-F980-458F-D873CA470D6D}"/>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3556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C445D-0AB3-3626-4DCE-CCC5AEB7A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C84FC-3507-788E-0E97-70E6A90CB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DFC69-9021-FAEC-C43E-1B812EB078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A026ED-4E48-23D5-150A-F58DD6E9E8A2}"/>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399681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D5B42-3E53-FE8D-BF66-B7E8550DA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FB1FD-7116-AB08-B9CE-E76D50BDF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A48DC-1A29-671A-7CCF-EA29519233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A6BF82-EF18-1BD0-CD56-8474B6B51532}"/>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266329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1/3/2026</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1/3/2026</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search?q=Temple+of+Artemis&amp;rlz=1C1CHBF_enUS930US933&amp;oq=what+large+buildings+were+in+ephesus+in+new+testament+times&amp;gs_lcrp=EgZjaHJvbWUyBggAEEUYOdIBCjIzNTc0ajBqMTWoAgiwAgE&amp;sourceid=chrome&amp;ie=UTF-8&amp;mstk=AUtExfBfxud-Sv0OJql1qUz6vilZv44qiWtlSAbuz4YtPgltsPe5Yoz-L4db8P6FH-ftdml_4Y-TUlL7PycYIK2Q326nk68F5HObi-rkU-Yz_v6jlbLKgNWCp-VN7GCtmI352rNRzICjVekYaLbCGzeD9iJslxp78JsmIM561zo2kU4AYBBwVfz5t-W5MWurwpw-pa0-WCjkKREkkn9pabuveLqAv-7fCdVO4wNYsrN7naEPLGB8KxrDwiNjtoytSGwG58wP21PlXUGEt5UzTEB5YfZf&amp;csui=3&amp;ved=2ahUKEwiBwee17O2RAxU8m2oFHbixCBYQgK4QegQIAxAD" TargetMode="External"/><Relationship Id="rId2" Type="http://schemas.openxmlformats.org/officeDocument/2006/relationships/hyperlink" Target="https://www.google.com/search?q=Great+Theatre&amp;rlz=1C1CHBF_enUS930US933&amp;oq=what+large+buildings+were+in+ephesus+in+new+testament+times&amp;gs_lcrp=EgZjaHJvbWUyBggAEEUYOdIBCjIzNTc0ajBqMTWoAgiwAgE&amp;sourceid=chrome&amp;ie=UTF-8&amp;mstk=AUtExfBfxud-Sv0OJql1qUz6vilZv44qiWtlSAbuz4YtPgltsPe5Yoz-L4db8P6FH-ftdml_4Y-TUlL7PycYIK2Q326nk68F5HObi-rkU-Yz_v6jlbLKgNWCp-VN7GCtmI352rNRzICjVekYaLbCGzeD9iJslxp78JsmIM561zo2kU4AYBBwVfz5t-W5MWurwpw-pa0-WCjkKREkkn9pabuveLqAv-7fCdVO4wNYsrN7naEPLGB8KxrDwiNjtoytSGwG58wP21PlXUGEt5UzTEB5YfZf&amp;csui=3&amp;ved=2ahUKEwiBwee17O2RAxU8m2oFHbixCBYQgK4QegQIAxAB" TargetMode="External"/><Relationship Id="rId1" Type="http://schemas.openxmlformats.org/officeDocument/2006/relationships/slideLayout" Target="../slideLayouts/slideLayout2.xml"/><Relationship Id="rId4" Type="http://schemas.openxmlformats.org/officeDocument/2006/relationships/hyperlink" Target="https://www.google.com/search?q=Library+of+Celsus&amp;rlz=1C1CHBF_enUS930US933&amp;oq=what+large+buildings+were+in+ephesus+in+new+testament+times&amp;gs_lcrp=EgZjaHJvbWUyBggAEEUYOdIBCjIzNTc0ajBqMTWoAgiwAgE&amp;sourceid=chrome&amp;ie=UTF-8&amp;mstk=AUtExfBfxud-Sv0OJql1qUz6vilZv44qiWtlSAbuz4YtPgltsPe5Yoz-L4db8P6FH-ftdml_4Y-TUlL7PycYIK2Q326nk68F5HObi-rkU-Yz_v6jlbLKgNWCp-VN7GCtmI352rNRzICjVekYaLbCGzeD9iJslxp78JsmIM561zo2kU4AYBBwVfz5t-W5MWurwpw-pa0-WCjkKREkkn9pabuveLqAv-7fCdVO4wNYsrN7naEPLGB8KxrDwiNjtoytSGwG58wP21PlXUGEt5UzTEB5YfZf&amp;csui=3&amp;ved=2ahUKEwiBwee17O2RAxU8m2oFHbixCBYQgK4QegQIAxAF"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google.com/search?q=Terrace+Houses&amp;rlz=1C1CHBF_enUS930US933&amp;oq=what+large+buildings+were+in+ephesus+in+new+testament+times&amp;gs_lcrp=EgZjaHJvbWUyBggAEEUYOdIBCjIzNTc0ajBqMTWoAgiwAgE&amp;sourceid=chrome&amp;ie=UTF-8&amp;mstk=AUtExfBfxud-Sv0OJql1qUz6vilZv44qiWtlSAbuz4YtPgltsPe5Yoz-L4db8P6FH-ftdml_4Y-TUlL7PycYIK2Q326nk68F5HObi-rkU-Yz_v6jlbLKgNWCp-VN7GCtmI352rNRzICjVekYaLbCGzeD9iJslxp78JsmIM561zo2kU4AYBBwVfz5t-W5MWurwpw-pa0-WCjkKREkkn9pabuveLqAv-7fCdVO4wNYsrN7naEPLGB8KxrDwiNjtoytSGwG58wP21PlXUGEt5UzTEB5YfZf&amp;csui=3&amp;ved=2ahUKEwiBwee17O2RAxU8m2oFHbixCBYQgK4QegQIAxA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ogle.com/search?q=Terrace+Houses&amp;rlz=1C1CHBF_enUS930US933&amp;oq=what+large+buildings+were+in+ephesus+in+new+testament+times&amp;gs_lcrp=EgZjaHJvbWUyBggAEEUYOdIBCjIzNTc0ajBqMTWoAgiwAgE&amp;sourceid=chrome&amp;ie=UTF-8&amp;mstk=AUtExfBfxud-Sv0OJql1qUz6vilZv44qiWtlSAbuz4YtPgltsPe5Yoz-L4db8P6FH-ftdml_4Y-TUlL7PycYIK2Q326nk68F5HObi-rkU-Yz_v6jlbLKgNWCp-VN7GCtmI352rNRzICjVekYaLbCGzeD9iJslxp78JsmIM561zo2kU4AYBBwVfz5t-W5MWurwpw-pa0-WCjkKREkkn9pabuveLqAv-7fCdVO4wNYsrN7naEPLGB8KxrDwiNjtoytSGwG58wP21PlXUGEt5UzTEB5YfZf&amp;csui=3&amp;ved=2ahUKEwiBwee17O2RAxU8m2oFHbixCBYQgK4QegQIAxA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s://en.wikipedia.org/wiki/File:Temple_of_Artemis.jpg" TargetMode="Externa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en.wikipedia.org/wiki/File:Temple_of_Artemis.jpg" TargetMode="External"/><Relationship Id="rId5" Type="http://schemas.openxmlformats.org/officeDocument/2006/relationships/image" Target="../media/image10.jpeg"/><Relationship Id="rId4" Type="http://schemas.openxmlformats.org/officeDocument/2006/relationships/hyperlink" Target="https://en.wikipedia.org/wiki/Temple_of_Artemis#cite_note-Jordanes-Getica-3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s://en.wikipedia.org/wiki/File:Temple_of_Artemis.jpg" TargetMode="Externa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en.wikipedia.org/wiki/File:Efes_M%C3%BCzesi,_2019_11.jpg" TargetMode="External"/><Relationship Id="rId5" Type="http://schemas.openxmlformats.org/officeDocument/2006/relationships/image" Target="../media/image12.jpeg"/><Relationship Id="rId4" Type="http://schemas.openxmlformats.org/officeDocument/2006/relationships/hyperlink" Target="https://en.wikipedia.org/wiki/File:Templo-Artemisa-Efeso-2017.jp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ile:Efes_M%C3%BCzesi,_2019_11.jp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8" Type="http://schemas.openxmlformats.org/officeDocument/2006/relationships/hyperlink" Target="https://en.wikipedia.org/wiki/Agnostic" TargetMode="External"/><Relationship Id="rId3" Type="http://schemas.openxmlformats.org/officeDocument/2006/relationships/hyperlink" Target="https://en.wikipedia.org/wiki/Hinduism" TargetMode="External"/><Relationship Id="rId7" Type="http://schemas.openxmlformats.org/officeDocument/2006/relationships/hyperlink" Target="https://en.wikipedia.org/wiki/Monistic"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en.wikipedia.org/wiki/Monotheistic" TargetMode="External"/><Relationship Id="rId11" Type="http://schemas.openxmlformats.org/officeDocument/2006/relationships/image" Target="../media/image14.jpeg"/><Relationship Id="rId5" Type="http://schemas.openxmlformats.org/officeDocument/2006/relationships/hyperlink" Target="https://en.wikipedia.org/wiki/Pantheistic" TargetMode="External"/><Relationship Id="rId10" Type="http://schemas.openxmlformats.org/officeDocument/2006/relationships/hyperlink" Target="https://en.wikipedia.org/wiki/Humanist" TargetMode="External"/><Relationship Id="rId4" Type="http://schemas.openxmlformats.org/officeDocument/2006/relationships/hyperlink" Target="https://en.wikipedia.org/wiki/Polytheistic" TargetMode="External"/><Relationship Id="rId9" Type="http://schemas.openxmlformats.org/officeDocument/2006/relationships/hyperlink" Target="https://en.wikipedia.org/wiki/Atheisti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commons.wikimedia.org/wiki/User:Gunkarta"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hinduismfacts.org/concept-of-god-in-hinduis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s://www.biblegateway.com/passage/?search=eph%204&amp;version=NASB#fen-NASB-29273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E42EE-A85A-5C4F-A2BF-2690C4EF83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2E46AE-AB1A-5C59-80E7-0C4D17AA4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4BDFF-AF7A-2824-2900-79762E9635AF}"/>
              </a:ext>
            </a:extLst>
          </p:cNvPr>
          <p:cNvSpPr>
            <a:spLocks noGrp="1"/>
          </p:cNvSpPr>
          <p:nvPr>
            <p:ph type="title"/>
          </p:nvPr>
        </p:nvSpPr>
        <p:spPr>
          <a:xfrm>
            <a:off x="3137915" y="54864"/>
            <a:ext cx="5916169" cy="1190276"/>
          </a:xfrm>
        </p:spPr>
        <p:txBody>
          <a:bodyPr vert="horz" lIns="91440" tIns="45720" rIns="91440" bIns="45720" rtlCol="0" anchor="b">
            <a:normAutofit fontScale="90000"/>
          </a:bodyPr>
          <a:lstStyle/>
          <a:p>
            <a:r>
              <a:rPr lang="en-US" sz="9600" dirty="0"/>
              <a:t>∞</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2D0D676-957C-5199-5F7B-BE9126B401AB}"/>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ECF54A7E-8B99-0D28-CC86-5C1CC281660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34675" y="124514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2342810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A4AA1-BBA0-2931-C6E8-5E036924C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8DC21-0234-5FB7-A229-D33BBD55CDB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8F5138D8-9841-3023-EE26-FA2811FD7817}"/>
              </a:ext>
            </a:extLst>
          </p:cNvPr>
          <p:cNvGraphicFramePr>
            <a:graphicFrameLocks noGrp="1"/>
          </p:cNvGraphicFramePr>
          <p:nvPr>
            <p:ph idx="1"/>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76B3533D-9CC3-3049-CD26-A96F10015B61}"/>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272326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6D0E2-005C-9C8B-C1A5-806D3C1B16BC}"/>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B5A755-F347-21EF-F9E4-AB0FEF929720}"/>
              </a:ext>
            </a:extLst>
          </p:cNvPr>
          <p:cNvGraphicFramePr>
            <a:graphicFrameLocks noGrp="1"/>
          </p:cNvGraphicFramePr>
          <p:nvPr>
            <p:ph idx="1"/>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6" name="Title 5">
            <a:extLst>
              <a:ext uri="{FF2B5EF4-FFF2-40B4-BE49-F238E27FC236}">
                <a16:creationId xmlns:a16="http://schemas.microsoft.com/office/drawing/2014/main" id="{13B707DB-3681-94A6-F7F6-23114D25D801}"/>
              </a:ext>
            </a:extLst>
          </p:cNvPr>
          <p:cNvSpPr>
            <a:spLocks noGrp="1"/>
          </p:cNvSpPr>
          <p:nvPr>
            <p:ph type="title"/>
          </p:nvPr>
        </p:nvSpPr>
        <p:spPr/>
        <p:txBody>
          <a:bodyPr>
            <a:normAutofit fontScale="90000"/>
          </a:bodyPr>
          <a:lstStyle/>
          <a:p>
            <a:r>
              <a:rPr lang="en-US" b="1" dirty="0"/>
              <a:t>4 </a:t>
            </a:r>
            <a:r>
              <a:rPr lang="en-US" dirty="0"/>
              <a:t>I </a:t>
            </a:r>
            <a:r>
              <a:rPr lang="en-US" dirty="0">
                <a:solidFill>
                  <a:schemeClr val="accent5">
                    <a:lumMod val="75000"/>
                  </a:schemeClr>
                </a:solidFill>
              </a:rPr>
              <a:t>therefore</a:t>
            </a:r>
            <a:r>
              <a:rPr lang="en-US" dirty="0"/>
              <a:t>, the prisoner of the Lord, beseech you that ye walk worthy of the vocation wherewith ye are called,</a:t>
            </a:r>
          </a:p>
        </p:txBody>
      </p:sp>
      <p:sp>
        <p:nvSpPr>
          <p:cNvPr id="7" name="Oval 6">
            <a:extLst>
              <a:ext uri="{FF2B5EF4-FFF2-40B4-BE49-F238E27FC236}">
                <a16:creationId xmlns:a16="http://schemas.microsoft.com/office/drawing/2014/main" id="{33A1C880-60EE-9EE7-4752-AF60C3981D76}"/>
              </a:ext>
            </a:extLst>
          </p:cNvPr>
          <p:cNvSpPr/>
          <p:nvPr/>
        </p:nvSpPr>
        <p:spPr>
          <a:xfrm>
            <a:off x="7930055" y="3291051"/>
            <a:ext cx="299545" cy="275897"/>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1110AF2-7B84-3196-9B81-E9590ED832E2}"/>
              </a:ext>
            </a:extLst>
          </p:cNvPr>
          <p:cNvSpPr/>
          <p:nvPr/>
        </p:nvSpPr>
        <p:spPr>
          <a:xfrm>
            <a:off x="7930055" y="3876070"/>
            <a:ext cx="299545" cy="275897"/>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981DC3A-DA76-6CF4-7745-2357B495B0DA}"/>
              </a:ext>
            </a:extLst>
          </p:cNvPr>
          <p:cNvSpPr/>
          <p:nvPr/>
        </p:nvSpPr>
        <p:spPr>
          <a:xfrm>
            <a:off x="7969384" y="4461089"/>
            <a:ext cx="299545" cy="275897"/>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0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70D92-B0E1-DCA3-BBEB-3C9934E626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E49201-0C27-FD1E-AB03-847C54BA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02DD2-AB8F-B305-8372-CB9A2DFA1733}"/>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Differing Lens</a:t>
            </a:r>
          </a:p>
        </p:txBody>
      </p:sp>
      <p:sp>
        <p:nvSpPr>
          <p:cNvPr id="4" name="Content Placeholder 3">
            <a:extLst>
              <a:ext uri="{FF2B5EF4-FFF2-40B4-BE49-F238E27FC236}">
                <a16:creationId xmlns:a16="http://schemas.microsoft.com/office/drawing/2014/main" id="{F3091E16-736A-F05F-BDCE-C98B53A167B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r>
              <a:rPr lang="en-US" b="1" dirty="0"/>
              <a:t>Heavenly Realms     </a:t>
            </a:r>
          </a:p>
          <a:p>
            <a:r>
              <a:rPr lang="en-US" b="1" dirty="0"/>
              <a:t>Blessings --  Look at each blessing in Ephesians</a:t>
            </a:r>
          </a:p>
          <a:p>
            <a:r>
              <a:rPr lang="en-US" b="1" dirty="0"/>
              <a:t>Knowledge – Observe  references to knowledge</a:t>
            </a:r>
            <a:br>
              <a:rPr lang="en-US" b="1" dirty="0"/>
            </a:br>
            <a:r>
              <a:rPr lang="en-US" b="1" dirty="0"/>
              <a:t>Especially in Paul's Prayers</a:t>
            </a:r>
          </a:p>
          <a:p>
            <a:r>
              <a:rPr lang="en-US" b="1" dirty="0"/>
              <a:t>Infinity – Things unfathomable and eternal.</a:t>
            </a:r>
            <a:br>
              <a:rPr lang="en-US" b="1" dirty="0"/>
            </a:br>
            <a:r>
              <a:rPr lang="en-US" b="1" dirty="0"/>
              <a:t> God has a multitude of infinite attributes</a:t>
            </a:r>
          </a:p>
          <a:p>
            <a:r>
              <a:rPr lang="en-US" b="1" dirty="0"/>
              <a:t>Once Dead Now Alive.</a:t>
            </a:r>
            <a:br>
              <a:rPr lang="en-US" b="1" dirty="0"/>
            </a:br>
            <a:r>
              <a:rPr lang="en-US" b="1" dirty="0"/>
              <a:t>How you once live and how you live now</a:t>
            </a:r>
            <a:br>
              <a:rPr lang="en-US" b="1" dirty="0"/>
            </a:br>
            <a:r>
              <a:rPr lang="en-US" b="1" dirty="0"/>
              <a:t>How the world lives and how Christians live</a:t>
            </a:r>
          </a:p>
          <a:p>
            <a:r>
              <a:rPr lang="en-US" b="1" dirty="0"/>
              <a:t>Grace</a:t>
            </a:r>
            <a:br>
              <a:rPr lang="en-US" b="1" dirty="0"/>
            </a:br>
            <a:r>
              <a:rPr lang="en-US" b="1" dirty="0"/>
              <a:t>made known and accepted vs. unknow and rejected.</a:t>
            </a:r>
          </a:p>
          <a:p>
            <a:r>
              <a:rPr lang="en-US" b="1" dirty="0"/>
              <a:t>How we should live(walk) , have a new mind, and mature</a:t>
            </a:r>
          </a:p>
          <a:p>
            <a:endParaRPr lang="en-US" b="1" dirty="0"/>
          </a:p>
          <a:p>
            <a:endParaRPr lang="en-US" b="1" dirty="0"/>
          </a:p>
        </p:txBody>
      </p:sp>
      <p:pic>
        <p:nvPicPr>
          <p:cNvPr id="13" name="Content Placeholder 3">
            <a:extLst>
              <a:ext uri="{FF2B5EF4-FFF2-40B4-BE49-F238E27FC236}">
                <a16:creationId xmlns:a16="http://schemas.microsoft.com/office/drawing/2014/main" id="{F93E952C-C871-6143-EEB4-B0BD78022BBA}"/>
              </a:ext>
            </a:extLst>
          </p:cNvPr>
          <p:cNvPicPr>
            <a:picLocks noChangeAspect="1"/>
          </p:cNvPicPr>
          <p:nvPr/>
        </p:nvPicPr>
        <p:blipFill>
          <a:blip r:embed="rId3"/>
          <a:stretch>
            <a:fillRect/>
          </a:stretch>
        </p:blipFill>
        <p:spPr>
          <a:xfrm>
            <a:off x="102794" y="241985"/>
            <a:ext cx="2107925" cy="2107925"/>
          </a:xfrm>
          <a:prstGeom prst="rect">
            <a:avLst/>
          </a:prstGeom>
        </p:spPr>
      </p:pic>
      <p:cxnSp>
        <p:nvCxnSpPr>
          <p:cNvPr id="5" name="Straight Connector 4">
            <a:extLst>
              <a:ext uri="{FF2B5EF4-FFF2-40B4-BE49-F238E27FC236}">
                <a16:creationId xmlns:a16="http://schemas.microsoft.com/office/drawing/2014/main" id="{87C89BCF-BF59-F1A1-6785-CCDFA26FFBCC}"/>
              </a:ext>
            </a:extLst>
          </p:cNvPr>
          <p:cNvCxnSpPr>
            <a:cxnSpLocks/>
          </p:cNvCxnSpPr>
          <p:nvPr/>
        </p:nvCxnSpPr>
        <p:spPr>
          <a:xfrm>
            <a:off x="2484678" y="5486400"/>
            <a:ext cx="940252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EFB3C51-3FE0-F3E0-6B88-D7D01374303F}"/>
              </a:ext>
            </a:extLst>
          </p:cNvPr>
          <p:cNvSpPr txBox="1"/>
          <p:nvPr/>
        </p:nvSpPr>
        <p:spPr>
          <a:xfrm>
            <a:off x="130316" y="3429000"/>
            <a:ext cx="2354362" cy="646331"/>
          </a:xfrm>
          <a:prstGeom prst="rect">
            <a:avLst/>
          </a:prstGeom>
          <a:noFill/>
        </p:spPr>
        <p:txBody>
          <a:bodyPr wrap="none" rtlCol="0">
            <a:spAutoFit/>
          </a:bodyPr>
          <a:lstStyle/>
          <a:p>
            <a:r>
              <a:rPr lang="en-US" sz="3600" dirty="0"/>
              <a:t>DOCTRINE</a:t>
            </a:r>
          </a:p>
        </p:txBody>
      </p:sp>
      <p:sp>
        <p:nvSpPr>
          <p:cNvPr id="7" name="TextBox 6">
            <a:extLst>
              <a:ext uri="{FF2B5EF4-FFF2-40B4-BE49-F238E27FC236}">
                <a16:creationId xmlns:a16="http://schemas.microsoft.com/office/drawing/2014/main" id="{0CEB7467-2153-3E80-6701-FA852DA670D0}"/>
              </a:ext>
            </a:extLst>
          </p:cNvPr>
          <p:cNvSpPr txBox="1"/>
          <p:nvPr/>
        </p:nvSpPr>
        <p:spPr>
          <a:xfrm>
            <a:off x="130316" y="5891945"/>
            <a:ext cx="2913170" cy="646331"/>
          </a:xfrm>
          <a:prstGeom prst="rect">
            <a:avLst/>
          </a:prstGeom>
          <a:noFill/>
        </p:spPr>
        <p:txBody>
          <a:bodyPr wrap="none" rtlCol="0">
            <a:spAutoFit/>
          </a:bodyPr>
          <a:lstStyle/>
          <a:p>
            <a:r>
              <a:rPr lang="en-US" sz="3600" dirty="0"/>
              <a:t>APPLICATION</a:t>
            </a:r>
          </a:p>
        </p:txBody>
      </p:sp>
      <p:sp>
        <p:nvSpPr>
          <p:cNvPr id="8" name="TextBox 7">
            <a:extLst>
              <a:ext uri="{FF2B5EF4-FFF2-40B4-BE49-F238E27FC236}">
                <a16:creationId xmlns:a16="http://schemas.microsoft.com/office/drawing/2014/main" id="{9D4369CD-FECF-A224-6B33-408F1E733F72}"/>
              </a:ext>
            </a:extLst>
          </p:cNvPr>
          <p:cNvSpPr txBox="1"/>
          <p:nvPr/>
        </p:nvSpPr>
        <p:spPr>
          <a:xfrm>
            <a:off x="199757" y="5132457"/>
            <a:ext cx="2284921" cy="707886"/>
          </a:xfrm>
          <a:prstGeom prst="rect">
            <a:avLst/>
          </a:prstGeom>
          <a:noFill/>
        </p:spPr>
        <p:txBody>
          <a:bodyPr wrap="none" rtlCol="0">
            <a:spAutoFit/>
          </a:bodyPr>
          <a:lstStyle/>
          <a:p>
            <a:r>
              <a:rPr lang="en-US" sz="4000" dirty="0">
                <a:solidFill>
                  <a:schemeClr val="accent5">
                    <a:lumMod val="75000"/>
                  </a:schemeClr>
                </a:solidFill>
              </a:rPr>
              <a:t>Therefore</a:t>
            </a:r>
          </a:p>
        </p:txBody>
      </p:sp>
    </p:spTree>
    <p:extLst>
      <p:ext uri="{BB962C8B-B14F-4D97-AF65-F5344CB8AC3E}">
        <p14:creationId xmlns:p14="http://schemas.microsoft.com/office/powerpoint/2010/main" val="9384958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B8A00-E97A-5C91-2DFC-24AF0EFA003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830D48-010C-E4BA-0F4C-C50177FFB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159CA-CBC2-86EF-0865-5D1827C77D5A}"/>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A57457BF-89C1-93D6-0408-A9F8F4D88BF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endParaRPr lang="en-US" b="1" dirty="0"/>
          </a:p>
          <a:p>
            <a:endParaRPr lang="en-US" b="1" dirty="0"/>
          </a:p>
          <a:p>
            <a:endParaRPr lang="en-US" b="1" dirty="0"/>
          </a:p>
          <a:p>
            <a:r>
              <a:rPr lang="en-US" sz="4000" b="1" dirty="0"/>
              <a:t>WHO WHAT WHEN WHERE WHY</a:t>
            </a:r>
          </a:p>
        </p:txBody>
      </p:sp>
      <p:pic>
        <p:nvPicPr>
          <p:cNvPr id="13" name="Content Placeholder 3">
            <a:extLst>
              <a:ext uri="{FF2B5EF4-FFF2-40B4-BE49-F238E27FC236}">
                <a16:creationId xmlns:a16="http://schemas.microsoft.com/office/drawing/2014/main" id="{FD387725-8390-388F-851A-4E1E2193F18F}"/>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634824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F5BD3-F505-E94A-8A85-D9589F49E8B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5113B3-DD72-8BB6-CF5F-DF21D0DF4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C9AA5-DEC3-D7C1-7913-1B0817762F0A}"/>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8EEA6CBA-DC31-91E2-A394-95B243BA9C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endParaRPr lang="en-US" b="1" dirty="0"/>
          </a:p>
          <a:p>
            <a:endParaRPr lang="en-US" b="1" dirty="0"/>
          </a:p>
          <a:p>
            <a:r>
              <a:rPr lang="en-US" sz="3600" dirty="0"/>
              <a:t>Paul first visited Ephesus briefly at the end of his second missionary journey (around 50-52 AD), returning later for a significant, extended stay of over two years during his third journey (around 52-57 AD), establishing a major Christian center. His initial short visit fulfilled a promise, but his longer stay, where he preached daily in the hall of Tyrannus, established the church and saw widespread conversions</a:t>
            </a:r>
          </a:p>
          <a:p>
            <a:r>
              <a:rPr lang="en-US" dirty="0"/>
              <a:t> </a:t>
            </a:r>
          </a:p>
        </p:txBody>
      </p:sp>
      <p:pic>
        <p:nvPicPr>
          <p:cNvPr id="13" name="Content Placeholder 3">
            <a:extLst>
              <a:ext uri="{FF2B5EF4-FFF2-40B4-BE49-F238E27FC236}">
                <a16:creationId xmlns:a16="http://schemas.microsoft.com/office/drawing/2014/main" id="{14FD19FE-BFC9-01C0-5095-8F0646F89F4C}"/>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9699363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6653-26CA-AAE3-096E-184202A9E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CD3A1-FFAF-4AEC-6772-3F4A45FCEF45}"/>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1D2A3B4F-2ADA-A6E9-5DB2-A2A6B5D8E032}"/>
              </a:ext>
            </a:extLst>
          </p:cNvPr>
          <p:cNvSpPr txBox="1"/>
          <p:nvPr/>
        </p:nvSpPr>
        <p:spPr>
          <a:xfrm>
            <a:off x="532650" y="776451"/>
            <a:ext cx="11370315" cy="6001643"/>
          </a:xfrm>
          <a:prstGeom prst="rect">
            <a:avLst/>
          </a:prstGeom>
          <a:noFill/>
        </p:spPr>
        <p:txBody>
          <a:bodyPr wrap="square" rtlCol="0">
            <a:spAutoFit/>
          </a:bodyPr>
          <a:lstStyle/>
          <a:p>
            <a:r>
              <a:rPr lang="en-US" sz="3200" b="1" dirty="0"/>
              <a:t>1 </a:t>
            </a:r>
            <a:r>
              <a:rPr lang="en-US" sz="3200" dirty="0"/>
              <a:t>While Apollos was at Corinth, Paul took the road through the interior and arrived at Ephesus. There he found some disciples </a:t>
            </a:r>
            <a:r>
              <a:rPr lang="en-US" sz="3200" b="1" baseline="30000" dirty="0"/>
              <a:t>2 </a:t>
            </a:r>
            <a:r>
              <a:rPr lang="en-US" sz="3200" dirty="0"/>
              <a:t>and asked them, “Did you receive the Holy Spirit when you believed?”</a:t>
            </a:r>
          </a:p>
          <a:p>
            <a:r>
              <a:rPr lang="en-US" sz="3200" dirty="0"/>
              <a:t>They answered, “No, we have not even heard that there is a Holy Spirit.”</a:t>
            </a:r>
          </a:p>
          <a:p>
            <a:r>
              <a:rPr lang="en-US" sz="3200" b="1" baseline="30000" dirty="0"/>
              <a:t>3 </a:t>
            </a:r>
            <a:r>
              <a:rPr lang="en-US" sz="3200" dirty="0"/>
              <a:t>So Paul asked, “Then what baptism did you receive?”</a:t>
            </a:r>
          </a:p>
          <a:p>
            <a:r>
              <a:rPr lang="en-US" sz="3200" dirty="0"/>
              <a:t>“John’s baptism,” they replied.</a:t>
            </a:r>
          </a:p>
          <a:p>
            <a:r>
              <a:rPr lang="en-US" sz="3200" b="1" baseline="30000" dirty="0"/>
              <a:t>4 </a:t>
            </a:r>
            <a:r>
              <a:rPr lang="en-US" sz="3200" dirty="0"/>
              <a:t>Paul said, “John’s baptism was a baptism of repentance. He told the people to believe in the one coming after him, that is, in Jesus.” </a:t>
            </a:r>
            <a:r>
              <a:rPr lang="en-US" sz="3200" b="1" baseline="30000" dirty="0"/>
              <a:t>5 </a:t>
            </a:r>
            <a:r>
              <a:rPr lang="en-US" sz="3200" dirty="0"/>
              <a:t>On hearing this, they were baptized in the name of the Lord Jesus.</a:t>
            </a:r>
            <a:endParaRPr lang="en-US" dirty="0"/>
          </a:p>
        </p:txBody>
      </p:sp>
    </p:spTree>
    <p:extLst>
      <p:ext uri="{BB962C8B-B14F-4D97-AF65-F5344CB8AC3E}">
        <p14:creationId xmlns:p14="http://schemas.microsoft.com/office/powerpoint/2010/main" val="180058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4ADD0-CFC2-915E-6517-5B0C014AA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49C7B2-E9A3-9108-27FF-941074E6DC5A}"/>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FA58E3D9-FA96-CA18-63E9-4CDD47417B07}"/>
              </a:ext>
            </a:extLst>
          </p:cNvPr>
          <p:cNvSpPr txBox="1"/>
          <p:nvPr/>
        </p:nvSpPr>
        <p:spPr>
          <a:xfrm>
            <a:off x="532650" y="776451"/>
            <a:ext cx="11370315" cy="5786199"/>
          </a:xfrm>
          <a:prstGeom prst="rect">
            <a:avLst/>
          </a:prstGeom>
          <a:noFill/>
        </p:spPr>
        <p:txBody>
          <a:bodyPr wrap="square" rtlCol="0">
            <a:spAutoFit/>
          </a:bodyPr>
          <a:lstStyle/>
          <a:p>
            <a:r>
              <a:rPr lang="en-US" sz="3200" dirty="0"/>
              <a:t>.</a:t>
            </a:r>
            <a:r>
              <a:rPr lang="en-US" sz="3200" b="1" baseline="30000" dirty="0"/>
              <a:t>6 </a:t>
            </a:r>
            <a:r>
              <a:rPr lang="en-US" sz="3200" dirty="0"/>
              <a:t>When Paul placed his hands on them, the Holy Spirit came on them, and they spoke in tongues and prophesied. </a:t>
            </a:r>
            <a:r>
              <a:rPr lang="en-US" sz="3200" b="1" baseline="30000" dirty="0"/>
              <a:t>7 </a:t>
            </a:r>
            <a:r>
              <a:rPr lang="en-US" sz="3200" dirty="0"/>
              <a:t>There were about twelve men in all.</a:t>
            </a:r>
          </a:p>
          <a:p>
            <a:r>
              <a:rPr lang="en-US" sz="3200" b="1" baseline="30000" dirty="0"/>
              <a:t>8 </a:t>
            </a:r>
            <a:r>
              <a:rPr lang="en-US" sz="3200" dirty="0"/>
              <a:t>Paul entered the </a:t>
            </a:r>
            <a:r>
              <a:rPr lang="en-US" sz="3200" b="1" u="sng" dirty="0"/>
              <a:t>synagogue and spoke boldly there for three months</a:t>
            </a:r>
            <a:r>
              <a:rPr lang="en-US" sz="3200" dirty="0"/>
              <a:t>, arguing persuasively about the kingdom of God. </a:t>
            </a:r>
            <a:r>
              <a:rPr lang="en-US" sz="3200" b="1" baseline="30000" dirty="0"/>
              <a:t>9 </a:t>
            </a:r>
            <a:r>
              <a:rPr lang="en-US" sz="3200" dirty="0"/>
              <a:t>But some of them became obstinate; they refused to believe and publicly maligned the Way. So Paul left them. </a:t>
            </a:r>
            <a:r>
              <a:rPr lang="en-US" sz="3200" b="1" u="sng" dirty="0"/>
              <a:t>He took the disciples with him and had discussions daily in the lecture hall of Tyrannus. </a:t>
            </a:r>
            <a:r>
              <a:rPr lang="en-US" sz="3200" b="1" baseline="30000" dirty="0"/>
              <a:t>10 </a:t>
            </a:r>
            <a:r>
              <a:rPr lang="en-US" sz="3200" b="1" u="sng" dirty="0"/>
              <a:t>This went on for two years</a:t>
            </a:r>
            <a:r>
              <a:rPr lang="en-US" sz="3200" b="1" dirty="0"/>
              <a:t>,</a:t>
            </a:r>
            <a:r>
              <a:rPr lang="en-US" sz="3200" dirty="0"/>
              <a:t> so that all the Jews and Greeks who lived in the province of Asia heard the word of the Lord.</a:t>
            </a:r>
          </a:p>
          <a:p>
            <a:endParaRPr lang="en-US" dirty="0"/>
          </a:p>
        </p:txBody>
      </p:sp>
    </p:spTree>
    <p:extLst>
      <p:ext uri="{BB962C8B-B14F-4D97-AF65-F5344CB8AC3E}">
        <p14:creationId xmlns:p14="http://schemas.microsoft.com/office/powerpoint/2010/main" val="1124257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56012-38C9-6C80-39AD-DCC706F6E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44399-15BC-0008-9A6B-4DB241E38478}"/>
              </a:ext>
            </a:extLst>
          </p:cNvPr>
          <p:cNvSpPr>
            <a:spLocks noGrp="1"/>
          </p:cNvSpPr>
          <p:nvPr>
            <p:ph type="title"/>
          </p:nvPr>
        </p:nvSpPr>
        <p:spPr>
          <a:xfrm>
            <a:off x="838200" y="365126"/>
            <a:ext cx="10515600" cy="517744"/>
          </a:xfrm>
        </p:spPr>
        <p:txBody>
          <a:bodyPr>
            <a:normAutofit fontScale="90000"/>
          </a:bodyPr>
          <a:lstStyle/>
          <a:p>
            <a:r>
              <a:rPr lang="en-US" dirty="0"/>
              <a:t>Ephesus the City</a:t>
            </a:r>
          </a:p>
        </p:txBody>
      </p:sp>
      <p:sp>
        <p:nvSpPr>
          <p:cNvPr id="3" name="Content Placeholder 2">
            <a:extLst>
              <a:ext uri="{FF2B5EF4-FFF2-40B4-BE49-F238E27FC236}">
                <a16:creationId xmlns:a16="http://schemas.microsoft.com/office/drawing/2014/main" id="{0538791E-754D-07AE-81A2-8660BCC85EDA}"/>
              </a:ext>
            </a:extLst>
          </p:cNvPr>
          <p:cNvSpPr>
            <a:spLocks noGrp="1"/>
          </p:cNvSpPr>
          <p:nvPr>
            <p:ph idx="1"/>
          </p:nvPr>
        </p:nvSpPr>
        <p:spPr>
          <a:xfrm>
            <a:off x="712076" y="882870"/>
            <a:ext cx="10515600" cy="5610004"/>
          </a:xfrm>
        </p:spPr>
        <p:txBody>
          <a:bodyPr>
            <a:normAutofit fontScale="92500" lnSpcReduction="10000"/>
          </a:bodyPr>
          <a:lstStyle/>
          <a:p>
            <a:r>
              <a:rPr lang="en-US" b="1" dirty="0"/>
              <a:t>Founding &amp; History</a:t>
            </a:r>
            <a:r>
              <a:rPr lang="en-US" dirty="0"/>
              <a:t>: </a:t>
            </a:r>
          </a:p>
          <a:p>
            <a:r>
              <a:rPr lang="en-US" dirty="0"/>
              <a:t>Established by Greek colonists in the 10th century BC, it became part of the Ionian League, flourished under Roman rule (becoming the capital of the Roman province of Asia), and was a crucial port city until the harbor silted up.</a:t>
            </a:r>
          </a:p>
          <a:p>
            <a:r>
              <a:rPr lang="en-US" dirty="0"/>
              <a:t>Ephesus became capital of the wealthy Roman Province of Asia by 27 BC</a:t>
            </a:r>
          </a:p>
          <a:p>
            <a:r>
              <a:rPr lang="en-US" dirty="0"/>
              <a:t>During the Roman period it was the third largest city in the empire with Rome and Constantinople being larger. 6thcentury</a:t>
            </a:r>
          </a:p>
          <a:p>
            <a:r>
              <a:rPr lang="en-US" dirty="0"/>
              <a:t>There was </a:t>
            </a:r>
            <a:r>
              <a:rPr lang="en-US" b="1" dirty="0"/>
              <a:t>no Constantinople in 60 AD</a:t>
            </a:r>
            <a:r>
              <a:rPr lang="en-US" dirty="0"/>
              <a:t>; the city was known as </a:t>
            </a:r>
            <a:r>
              <a:rPr lang="en-US" b="1" dirty="0"/>
              <a:t>Byzantium</a:t>
            </a:r>
            <a:r>
              <a:rPr lang="en-US" dirty="0"/>
              <a:t> then, and its population was small (perhaps 25,000), as Constantinople wasn't founded as the new Roman capital until </a:t>
            </a:r>
            <a:r>
              <a:rPr lang="en-US" b="1" dirty="0"/>
              <a:t>Constantine the Great established it in 330 AD</a:t>
            </a:r>
            <a:r>
              <a:rPr lang="en-US" dirty="0"/>
              <a:t>, growing to hundreds of thousands by the 6th century. The major growth and large populations (400,000+)</a:t>
            </a:r>
          </a:p>
          <a:p>
            <a:endParaRPr lang="en-US" dirty="0"/>
          </a:p>
          <a:p>
            <a:endParaRPr lang="en-US" dirty="0"/>
          </a:p>
        </p:txBody>
      </p:sp>
    </p:spTree>
    <p:extLst>
      <p:ext uri="{BB962C8B-B14F-4D97-AF65-F5344CB8AC3E}">
        <p14:creationId xmlns:p14="http://schemas.microsoft.com/office/powerpoint/2010/main" val="279837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AC729-7B0A-A3B5-CADA-1FE53C3F5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6B410-9275-E97D-AC7A-2824C39D5510}"/>
              </a:ext>
            </a:extLst>
          </p:cNvPr>
          <p:cNvSpPr>
            <a:spLocks noGrp="1"/>
          </p:cNvSpPr>
          <p:nvPr>
            <p:ph type="title"/>
          </p:nvPr>
        </p:nvSpPr>
        <p:spPr>
          <a:xfrm>
            <a:off x="838200" y="365126"/>
            <a:ext cx="10515600" cy="517744"/>
          </a:xfrm>
        </p:spPr>
        <p:txBody>
          <a:bodyPr>
            <a:normAutofit fontScale="90000"/>
          </a:bodyPr>
          <a:lstStyle/>
          <a:p>
            <a:r>
              <a:rPr lang="en-US" dirty="0"/>
              <a:t>Ephesus the City silt issue</a:t>
            </a:r>
          </a:p>
        </p:txBody>
      </p:sp>
      <p:sp>
        <p:nvSpPr>
          <p:cNvPr id="3" name="Content Placeholder 2">
            <a:extLst>
              <a:ext uri="{FF2B5EF4-FFF2-40B4-BE49-F238E27FC236}">
                <a16:creationId xmlns:a16="http://schemas.microsoft.com/office/drawing/2014/main" id="{BFD2AE75-26B5-C963-068A-C06003D2D06B}"/>
              </a:ext>
            </a:extLst>
          </p:cNvPr>
          <p:cNvSpPr>
            <a:spLocks noGrp="1"/>
          </p:cNvSpPr>
          <p:nvPr>
            <p:ph idx="1"/>
          </p:nvPr>
        </p:nvSpPr>
        <p:spPr>
          <a:xfrm>
            <a:off x="712076" y="882870"/>
            <a:ext cx="10515600" cy="5610004"/>
          </a:xfrm>
        </p:spPr>
        <p:txBody>
          <a:bodyPr>
            <a:normAutofit/>
          </a:bodyPr>
          <a:lstStyle/>
          <a:p>
            <a:r>
              <a:rPr lang="en-US" b="1" dirty="0"/>
              <a:t>Hellenistic Period (334–133 BC):</a:t>
            </a:r>
            <a:r>
              <a:rPr lang="en-US" dirty="0"/>
              <a:t> Continuous sedimentation from the </a:t>
            </a:r>
            <a:r>
              <a:rPr lang="en-US" dirty="0" err="1"/>
              <a:t>Küçük</a:t>
            </a:r>
            <a:r>
              <a:rPr lang="en-US" dirty="0"/>
              <a:t> Menderes (</a:t>
            </a:r>
            <a:r>
              <a:rPr lang="en-US" dirty="0" err="1"/>
              <a:t>Cayster</a:t>
            </a:r>
            <a:r>
              <a:rPr lang="en-US" dirty="0"/>
              <a:t>) River began to fill the bay, and human activity (like agriculture) accelerated this process.</a:t>
            </a:r>
          </a:p>
          <a:p>
            <a:r>
              <a:rPr lang="en-US" b="1" dirty="0"/>
              <a:t>Roman Period (c. 1st-3rd Century AD):</a:t>
            </a:r>
            <a:r>
              <a:rPr lang="en-US" dirty="0"/>
              <a:t> Despite efforts to dredge the harbor (even under emperors like Nero and Hadrian), silt accumulation worsened, turning the port area into a marsh, causing malaria, and hindering trade.</a:t>
            </a:r>
          </a:p>
          <a:p>
            <a:r>
              <a:rPr lang="en-US" b="1" dirty="0"/>
              <a:t>Late Antiquity (3rd-7th Centuries AD):</a:t>
            </a:r>
            <a:r>
              <a:rPr lang="en-US" dirty="0"/>
              <a:t> The harbor became unusable, forcing the city to relocate and diminishing its economic power, with major earthquakes further weakening it.</a:t>
            </a:r>
          </a:p>
          <a:p>
            <a:r>
              <a:rPr lang="en-US" b="1" dirty="0"/>
              <a:t>Byzantine/Ottoman Eras (7th-15th Centuries AD):</a:t>
            </a:r>
            <a:r>
              <a:rPr lang="en-US" dirty="0"/>
              <a:t> The city was largely abandoned as the silt rendered the harbor useless, and it was eventually covered by mud and dust</a:t>
            </a:r>
          </a:p>
          <a:p>
            <a:endParaRPr lang="en-US" dirty="0"/>
          </a:p>
          <a:p>
            <a:endParaRPr lang="en-US" dirty="0"/>
          </a:p>
        </p:txBody>
      </p:sp>
    </p:spTree>
    <p:extLst>
      <p:ext uri="{BB962C8B-B14F-4D97-AF65-F5344CB8AC3E}">
        <p14:creationId xmlns:p14="http://schemas.microsoft.com/office/powerpoint/2010/main" val="151712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DE5DA-4BF9-51CB-B48E-9793222B2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E9ED3-B871-A6E5-27CD-F7A6A796B38E}"/>
              </a:ext>
            </a:extLst>
          </p:cNvPr>
          <p:cNvSpPr>
            <a:spLocks noGrp="1"/>
          </p:cNvSpPr>
          <p:nvPr>
            <p:ph type="title"/>
          </p:nvPr>
        </p:nvSpPr>
        <p:spPr>
          <a:xfrm>
            <a:off x="838200" y="365126"/>
            <a:ext cx="10515600" cy="517744"/>
          </a:xfrm>
        </p:spPr>
        <p:txBody>
          <a:bodyPr>
            <a:normAutofit fontScale="90000"/>
          </a:bodyPr>
          <a:lstStyle/>
          <a:p>
            <a:r>
              <a:rPr lang="en-US" dirty="0"/>
              <a:t>Ephesus the City</a:t>
            </a:r>
          </a:p>
        </p:txBody>
      </p:sp>
      <p:sp>
        <p:nvSpPr>
          <p:cNvPr id="3" name="Content Placeholder 2">
            <a:extLst>
              <a:ext uri="{FF2B5EF4-FFF2-40B4-BE49-F238E27FC236}">
                <a16:creationId xmlns:a16="http://schemas.microsoft.com/office/drawing/2014/main" id="{5243513E-618A-CFB2-A0F1-F44DDA34701D}"/>
              </a:ext>
            </a:extLst>
          </p:cNvPr>
          <p:cNvSpPr>
            <a:spLocks noGrp="1"/>
          </p:cNvSpPr>
          <p:nvPr>
            <p:ph idx="1"/>
          </p:nvPr>
        </p:nvSpPr>
        <p:spPr>
          <a:xfrm>
            <a:off x="712076" y="882870"/>
            <a:ext cx="10515600" cy="5610004"/>
          </a:xfrm>
        </p:spPr>
        <p:txBody>
          <a:bodyPr>
            <a:normAutofit/>
          </a:bodyPr>
          <a:lstStyle/>
          <a:p>
            <a:r>
              <a:rPr lang="en-US" sz="3200" dirty="0"/>
              <a:t>Leading trading cities in the Roman World. </a:t>
            </a:r>
          </a:p>
          <a:p>
            <a:r>
              <a:rPr lang="en-US" sz="3200" dirty="0"/>
              <a:t>Located by the Aegean Sea as a major port.</a:t>
            </a:r>
          </a:p>
          <a:p>
            <a:r>
              <a:rPr lang="en-US" sz="3200" dirty="0"/>
              <a:t>''</a:t>
            </a:r>
            <a:r>
              <a:rPr lang="en-US" sz="3200" b="1" i="1" dirty="0"/>
              <a:t>the Gate by Which the West Visited the East‘’. </a:t>
            </a:r>
            <a:r>
              <a:rPr lang="en-US" sz="3200" dirty="0"/>
              <a:t> </a:t>
            </a:r>
          </a:p>
          <a:p>
            <a:r>
              <a:rPr lang="en-US" sz="3200" dirty="0"/>
              <a:t> Major center connecting Italy and Greece with Asia Minor. </a:t>
            </a:r>
          </a:p>
          <a:p>
            <a:r>
              <a:rPr lang="en-US" sz="3200" dirty="0"/>
              <a:t>over 250,000 inhabitants in Ephesus during  New testament times</a:t>
            </a:r>
          </a:p>
          <a:p>
            <a:r>
              <a:rPr lang="en-US" sz="3200" dirty="0"/>
              <a:t>There were three major roads</a:t>
            </a:r>
          </a:p>
          <a:p>
            <a:pPr lvl="1"/>
            <a:r>
              <a:rPr lang="en-US" sz="3200" dirty="0"/>
              <a:t>one road went south to the Meander Valley, </a:t>
            </a:r>
          </a:p>
          <a:p>
            <a:pPr lvl="1"/>
            <a:r>
              <a:rPr lang="en-US" sz="3200" dirty="0"/>
              <a:t>another east towards Babylon via Laodicea, </a:t>
            </a:r>
          </a:p>
          <a:p>
            <a:pPr lvl="1"/>
            <a:r>
              <a:rPr lang="en-US" sz="3200" dirty="0"/>
              <a:t>and a third to the north via Smyrna.</a:t>
            </a:r>
          </a:p>
          <a:p>
            <a:endParaRPr lang="en-US" dirty="0"/>
          </a:p>
        </p:txBody>
      </p:sp>
    </p:spTree>
    <p:extLst>
      <p:ext uri="{BB962C8B-B14F-4D97-AF65-F5344CB8AC3E}">
        <p14:creationId xmlns:p14="http://schemas.microsoft.com/office/powerpoint/2010/main" val="149878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2B4F-D112-1C85-0930-08ADA569E2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D9087-9A70-4682-94CB-CFDF170050E7}"/>
              </a:ext>
            </a:extLst>
          </p:cNvPr>
          <p:cNvSpPr>
            <a:spLocks noGrp="1"/>
          </p:cNvSpPr>
          <p:nvPr>
            <p:ph type="title"/>
          </p:nvPr>
        </p:nvSpPr>
        <p:spPr/>
        <p:txBody>
          <a:bodyPr/>
          <a:lstStyle/>
          <a:p>
            <a:r>
              <a:rPr lang="en-US" dirty="0"/>
              <a:t>Ephesus Buildings</a:t>
            </a:r>
          </a:p>
        </p:txBody>
      </p:sp>
      <p:sp>
        <p:nvSpPr>
          <p:cNvPr id="3" name="Content Placeholder 2">
            <a:extLst>
              <a:ext uri="{FF2B5EF4-FFF2-40B4-BE49-F238E27FC236}">
                <a16:creationId xmlns:a16="http://schemas.microsoft.com/office/drawing/2014/main" id="{51E404ED-7AE3-F0B3-DCC2-96593A905C16}"/>
              </a:ext>
            </a:extLst>
          </p:cNvPr>
          <p:cNvSpPr>
            <a:spLocks noGrp="1"/>
          </p:cNvSpPr>
          <p:nvPr>
            <p:ph idx="1"/>
          </p:nvPr>
        </p:nvSpPr>
        <p:spPr>
          <a:xfrm>
            <a:off x="838200" y="1690688"/>
            <a:ext cx="10515600" cy="4351338"/>
          </a:xfrm>
        </p:spPr>
        <p:txBody>
          <a:bodyPr>
            <a:normAutofit fontScale="55000" lnSpcReduction="20000"/>
          </a:bodyPr>
          <a:lstStyle/>
          <a:p>
            <a:r>
              <a:rPr lang="en-US" sz="5100" b="1" dirty="0">
                <a:hlinkClick r:id="rId2"/>
              </a:rPr>
              <a:t>Great Theatre</a:t>
            </a:r>
            <a:r>
              <a:rPr lang="en-US" sz="5100" b="1" dirty="0"/>
              <a:t>:</a:t>
            </a:r>
            <a:r>
              <a:rPr lang="en-US" sz="5100" dirty="0"/>
              <a:t> A massive structure built in the Hellenistic period and expanded by Romans, holding up to 25,000 people for plays, games, and major public events, including the riot described in Acts 19.</a:t>
            </a:r>
          </a:p>
          <a:p>
            <a:r>
              <a:rPr lang="en-US" sz="5100" b="1" dirty="0">
                <a:hlinkClick r:id="rId3"/>
              </a:rPr>
              <a:t>Temple of Artemis</a:t>
            </a:r>
            <a:r>
              <a:rPr lang="en-US" sz="5100" b="1" dirty="0"/>
              <a:t> (</a:t>
            </a:r>
            <a:r>
              <a:rPr lang="en-US" sz="5100" b="1" dirty="0" err="1"/>
              <a:t>Artemision</a:t>
            </a:r>
            <a:r>
              <a:rPr lang="en-US" sz="5100" b="1" dirty="0"/>
              <a:t>):</a:t>
            </a:r>
            <a:r>
              <a:rPr lang="en-US" sz="5100" dirty="0"/>
              <a:t> Though largely in ruins by the New Testament era, it was a colossal, famous sanctuary that drew pilgrims and was a major economic and religious center.</a:t>
            </a:r>
          </a:p>
          <a:p>
            <a:r>
              <a:rPr lang="en-US" sz="5100" b="1" dirty="0">
                <a:hlinkClick r:id="rId4"/>
              </a:rPr>
              <a:t>Library of Celsus</a:t>
            </a:r>
            <a:r>
              <a:rPr lang="en-US" sz="5100" b="1" dirty="0"/>
              <a:t>:</a:t>
            </a:r>
            <a:r>
              <a:rPr lang="en-US" sz="5100" dirty="0"/>
              <a:t> A stunning two-story library built later in the Roman period, showcasing the city's intellectual and architectural wealth.  (110 AD)</a:t>
            </a:r>
          </a:p>
          <a:p>
            <a:r>
              <a:rPr lang="en-US" sz="5100" b="1" dirty="0"/>
              <a:t>Public Baths:</a:t>
            </a:r>
            <a:r>
              <a:rPr lang="en-US" sz="5100" dirty="0"/>
              <a:t> Large complexes like the Scholastica Baths provided hygiene and social centers for citizens.</a:t>
            </a:r>
          </a:p>
          <a:p>
            <a:endParaRPr lang="en-US" dirty="0"/>
          </a:p>
        </p:txBody>
      </p:sp>
    </p:spTree>
    <p:extLst>
      <p:ext uri="{BB962C8B-B14F-4D97-AF65-F5344CB8AC3E}">
        <p14:creationId xmlns:p14="http://schemas.microsoft.com/office/powerpoint/2010/main" val="522317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D3CA-D923-4D66-8631-F4A3A9F00EC9}"/>
              </a:ext>
            </a:extLst>
          </p:cNvPr>
          <p:cNvSpPr>
            <a:spLocks noGrp="1"/>
          </p:cNvSpPr>
          <p:nvPr>
            <p:ph type="title"/>
          </p:nvPr>
        </p:nvSpPr>
        <p:spPr/>
        <p:txBody>
          <a:bodyPr/>
          <a:lstStyle/>
          <a:p>
            <a:r>
              <a:rPr lang="en-US" dirty="0"/>
              <a:t>Ephesus Buildings</a:t>
            </a:r>
          </a:p>
        </p:txBody>
      </p:sp>
      <p:sp>
        <p:nvSpPr>
          <p:cNvPr id="3" name="Content Placeholder 2">
            <a:extLst>
              <a:ext uri="{FF2B5EF4-FFF2-40B4-BE49-F238E27FC236}">
                <a16:creationId xmlns:a16="http://schemas.microsoft.com/office/drawing/2014/main" id="{BB1EA431-3FCA-8D28-1B5A-88DA5DFCF766}"/>
              </a:ext>
            </a:extLst>
          </p:cNvPr>
          <p:cNvSpPr>
            <a:spLocks noGrp="1"/>
          </p:cNvSpPr>
          <p:nvPr>
            <p:ph idx="1"/>
          </p:nvPr>
        </p:nvSpPr>
        <p:spPr/>
        <p:txBody>
          <a:bodyPr>
            <a:normAutofit fontScale="92500"/>
          </a:bodyPr>
          <a:lstStyle/>
          <a:p>
            <a:r>
              <a:rPr lang="en-US" b="1" dirty="0"/>
              <a:t>Agoras:</a:t>
            </a:r>
            <a:r>
              <a:rPr lang="en-US" dirty="0"/>
              <a:t> The State Agora (political/administrative) and the Commercial Agora (marketplace) were bustling centers of civic life.</a:t>
            </a:r>
          </a:p>
          <a:p>
            <a:r>
              <a:rPr lang="en-US" b="1" dirty="0"/>
              <a:t>Temples:</a:t>
            </a:r>
            <a:r>
              <a:rPr lang="en-US" dirty="0"/>
              <a:t> Besides Artemis, there were temples dedicated to Roman emperors, like the Temple of Domitian, and the Temple of the </a:t>
            </a:r>
            <a:r>
              <a:rPr lang="en-US" dirty="0" err="1"/>
              <a:t>Sebastoi</a:t>
            </a:r>
            <a:r>
              <a:rPr lang="en-US" dirty="0"/>
              <a:t> (Imperial Cult).</a:t>
            </a:r>
          </a:p>
          <a:p>
            <a:r>
              <a:rPr lang="en-US" b="1" dirty="0">
                <a:hlinkClick r:id="rId2"/>
              </a:rPr>
              <a:t>Terrace Houses</a:t>
            </a:r>
            <a:r>
              <a:rPr lang="en-US" b="1" dirty="0"/>
              <a:t>:</a:t>
            </a:r>
            <a:r>
              <a:rPr lang="en-US" dirty="0"/>
              <a:t> Luxurious multi-story homes for the wealthy, adorned with frescoes and mosaics, showcasing Roman domestic architecture.</a:t>
            </a:r>
          </a:p>
          <a:p>
            <a:r>
              <a:rPr lang="en-US" b="1" dirty="0" err="1"/>
              <a:t>Odeion</a:t>
            </a:r>
            <a:r>
              <a:rPr lang="en-US" b="1" dirty="0"/>
              <a:t>:</a:t>
            </a:r>
            <a:r>
              <a:rPr lang="en-US" dirty="0"/>
              <a:t> A smaller covered theater used for concerts and meetings.</a:t>
            </a:r>
          </a:p>
          <a:p>
            <a:r>
              <a:rPr lang="en-US" dirty="0"/>
              <a:t>Hall Of Tyrannous  </a:t>
            </a:r>
            <a:r>
              <a:rPr lang="en-US" dirty="0" err="1"/>
              <a:t>lectue</a:t>
            </a:r>
            <a:r>
              <a:rPr lang="en-US" dirty="0"/>
              <a:t> hall</a:t>
            </a:r>
          </a:p>
          <a:p>
            <a:endParaRPr lang="en-US" dirty="0"/>
          </a:p>
          <a:p>
            <a:endParaRPr lang="en-US" dirty="0"/>
          </a:p>
        </p:txBody>
      </p:sp>
    </p:spTree>
    <p:extLst>
      <p:ext uri="{BB962C8B-B14F-4D97-AF65-F5344CB8AC3E}">
        <p14:creationId xmlns:p14="http://schemas.microsoft.com/office/powerpoint/2010/main" val="393023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4808E-B1AE-89DB-74D8-2509E7E2D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B518C-E54A-0282-8E5E-907CB2562801}"/>
              </a:ext>
            </a:extLst>
          </p:cNvPr>
          <p:cNvSpPr>
            <a:spLocks noGrp="1"/>
          </p:cNvSpPr>
          <p:nvPr>
            <p:ph type="title"/>
          </p:nvPr>
        </p:nvSpPr>
        <p:spPr/>
        <p:txBody>
          <a:bodyPr/>
          <a:lstStyle/>
          <a:p>
            <a:r>
              <a:rPr lang="en-US" dirty="0"/>
              <a:t>Ephesus Buildings</a:t>
            </a:r>
          </a:p>
        </p:txBody>
      </p:sp>
      <p:sp>
        <p:nvSpPr>
          <p:cNvPr id="3" name="Content Placeholder 2">
            <a:extLst>
              <a:ext uri="{FF2B5EF4-FFF2-40B4-BE49-F238E27FC236}">
                <a16:creationId xmlns:a16="http://schemas.microsoft.com/office/drawing/2014/main" id="{E6E4AA5F-D604-0D7D-331D-BFBAFE897F4B}"/>
              </a:ext>
            </a:extLst>
          </p:cNvPr>
          <p:cNvSpPr>
            <a:spLocks noGrp="1"/>
          </p:cNvSpPr>
          <p:nvPr>
            <p:ph idx="1"/>
          </p:nvPr>
        </p:nvSpPr>
        <p:spPr/>
        <p:txBody>
          <a:bodyPr>
            <a:normAutofit fontScale="92500"/>
          </a:bodyPr>
          <a:lstStyle/>
          <a:p>
            <a:r>
              <a:rPr lang="en-US" b="1" dirty="0"/>
              <a:t>Agoras:</a:t>
            </a:r>
            <a:r>
              <a:rPr lang="en-US" dirty="0"/>
              <a:t> The State Agora (political/administrative) and the Commercial Agora (marketplace) were bustling centers of civic life.</a:t>
            </a:r>
          </a:p>
          <a:p>
            <a:r>
              <a:rPr lang="en-US" b="1" dirty="0"/>
              <a:t>Temples:</a:t>
            </a:r>
            <a:r>
              <a:rPr lang="en-US" dirty="0"/>
              <a:t> Besides Artemis, there were temples dedicated to Roman emperors, like the Temple of Domitian, and the Temple of the </a:t>
            </a:r>
            <a:r>
              <a:rPr lang="en-US" dirty="0" err="1"/>
              <a:t>Sebastoi</a:t>
            </a:r>
            <a:r>
              <a:rPr lang="en-US" dirty="0"/>
              <a:t> (Imperial Cult).</a:t>
            </a:r>
          </a:p>
          <a:p>
            <a:r>
              <a:rPr lang="en-US" b="1" dirty="0">
                <a:hlinkClick r:id="rId2"/>
              </a:rPr>
              <a:t>Terrace Houses</a:t>
            </a:r>
            <a:r>
              <a:rPr lang="en-US" b="1" dirty="0"/>
              <a:t>:</a:t>
            </a:r>
            <a:r>
              <a:rPr lang="en-US" dirty="0"/>
              <a:t> Luxurious multi-story homes for the wealthy, adorned with frescoes and mosaics, showcasing Roman domestic architecture.</a:t>
            </a:r>
          </a:p>
          <a:p>
            <a:r>
              <a:rPr lang="en-US" b="1" dirty="0" err="1"/>
              <a:t>Odeion</a:t>
            </a:r>
            <a:r>
              <a:rPr lang="en-US" b="1" dirty="0"/>
              <a:t>:</a:t>
            </a:r>
            <a:r>
              <a:rPr lang="en-US" dirty="0"/>
              <a:t> A smaller covered theater used for concerts and meetings.</a:t>
            </a:r>
          </a:p>
          <a:p>
            <a:r>
              <a:rPr lang="en-US" dirty="0"/>
              <a:t>Hall (school) Of Tyrannus</a:t>
            </a:r>
          </a:p>
          <a:p>
            <a:endParaRPr lang="en-US" dirty="0"/>
          </a:p>
          <a:p>
            <a:endParaRPr lang="en-US" dirty="0"/>
          </a:p>
        </p:txBody>
      </p:sp>
    </p:spTree>
    <p:extLst>
      <p:ext uri="{BB962C8B-B14F-4D97-AF65-F5344CB8AC3E}">
        <p14:creationId xmlns:p14="http://schemas.microsoft.com/office/powerpoint/2010/main" val="1127234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8E42-F351-008E-C191-C2CD6F066AF7}"/>
              </a:ext>
            </a:extLst>
          </p:cNvPr>
          <p:cNvSpPr>
            <a:spLocks noGrp="1"/>
          </p:cNvSpPr>
          <p:nvPr>
            <p:ph type="title"/>
          </p:nvPr>
        </p:nvSpPr>
        <p:spPr/>
        <p:txBody>
          <a:bodyPr/>
          <a:lstStyle/>
          <a:p>
            <a:r>
              <a:rPr lang="en-US" dirty="0"/>
              <a:t>Hall (School) of Tyrannus</a:t>
            </a:r>
          </a:p>
        </p:txBody>
      </p:sp>
      <p:sp>
        <p:nvSpPr>
          <p:cNvPr id="3" name="Content Placeholder 2">
            <a:extLst>
              <a:ext uri="{FF2B5EF4-FFF2-40B4-BE49-F238E27FC236}">
                <a16:creationId xmlns:a16="http://schemas.microsoft.com/office/drawing/2014/main" id="{F6DC4040-5D5E-941B-724C-376C1AE0E907}"/>
              </a:ext>
            </a:extLst>
          </p:cNvPr>
          <p:cNvSpPr>
            <a:spLocks noGrp="1"/>
          </p:cNvSpPr>
          <p:nvPr>
            <p:ph idx="1"/>
          </p:nvPr>
        </p:nvSpPr>
        <p:spPr/>
        <p:txBody>
          <a:bodyPr/>
          <a:lstStyle/>
          <a:p>
            <a:pPr marL="0" lvl="0" indent="0" eaLnBrk="0" fontAlgn="base" hangingPunct="0">
              <a:lnSpc>
                <a:spcPct val="100000"/>
              </a:lnSpc>
              <a:spcBef>
                <a:spcPct val="0"/>
              </a:spcBef>
              <a:spcAft>
                <a:spcPct val="0"/>
              </a:spcAft>
              <a:buFontTx/>
              <a:buChar char="•"/>
            </a:pPr>
            <a:r>
              <a:rPr lang="en-US" altLang="en-US" b="1" dirty="0">
                <a:solidFill>
                  <a:srgbClr val="0A0A0A"/>
                </a:solidFill>
                <a:latin typeface="Google Sans"/>
              </a:rPr>
              <a:t>Location:</a:t>
            </a:r>
            <a:r>
              <a:rPr lang="en-US" altLang="en-US" dirty="0">
                <a:solidFill>
                  <a:srgbClr val="0A0A0A"/>
                </a:solidFill>
                <a:latin typeface="Google Sans"/>
              </a:rPr>
              <a:t> Ephesus, a major city in the Roman province of Asia.</a:t>
            </a:r>
          </a:p>
          <a:p>
            <a:pPr marL="0" lvl="0" indent="0" eaLnBrk="0" fontAlgn="base" hangingPunct="0">
              <a:lnSpc>
                <a:spcPct val="100000"/>
              </a:lnSpc>
              <a:spcBef>
                <a:spcPct val="0"/>
              </a:spcBef>
              <a:spcAft>
                <a:spcPct val="0"/>
              </a:spcAft>
              <a:buFontTx/>
              <a:buChar char="•"/>
            </a:pPr>
            <a:r>
              <a:rPr lang="en-US" altLang="en-US" b="1" dirty="0">
                <a:solidFill>
                  <a:srgbClr val="0A0A0A"/>
                </a:solidFill>
                <a:latin typeface="Google Sans"/>
              </a:rPr>
              <a:t>Time Period:</a:t>
            </a:r>
            <a:r>
              <a:rPr lang="en-US" altLang="en-US" dirty="0">
                <a:solidFill>
                  <a:srgbClr val="0A0A0A"/>
                </a:solidFill>
                <a:latin typeface="Google Sans"/>
              </a:rPr>
              <a:t> Paul taught there daily for two years, around 52-53 AD (or 53-55 AD, depending on the source).</a:t>
            </a:r>
          </a:p>
          <a:p>
            <a:pPr marL="0" lvl="0" indent="0" eaLnBrk="0" fontAlgn="base" hangingPunct="0">
              <a:lnSpc>
                <a:spcPct val="100000"/>
              </a:lnSpc>
              <a:spcBef>
                <a:spcPct val="0"/>
              </a:spcBef>
              <a:spcAft>
                <a:spcPct val="0"/>
              </a:spcAft>
              <a:buFontTx/>
              <a:buChar char="•"/>
            </a:pPr>
            <a:r>
              <a:rPr lang="en-US" altLang="en-US" b="1" dirty="0">
                <a:solidFill>
                  <a:srgbClr val="0A0A0A"/>
                </a:solidFill>
                <a:latin typeface="Google Sans"/>
              </a:rPr>
              <a:t>Purpose:</a:t>
            </a:r>
            <a:r>
              <a:rPr lang="en-US" altLang="en-US" dirty="0">
                <a:solidFill>
                  <a:srgbClr val="0A0A0A"/>
                </a:solidFill>
                <a:latin typeface="Google Sans"/>
              </a:rPr>
              <a:t> It functioned as Paul's teaching center, where he engaged in daily discussions and apologetics, systematically reaching the city and the wider region of Asia Minor with the Christian message.</a:t>
            </a:r>
          </a:p>
          <a:p>
            <a:pPr marL="0" lvl="0" indent="0" eaLnBrk="0" fontAlgn="base" hangingPunct="0">
              <a:lnSpc>
                <a:spcPct val="100000"/>
              </a:lnSpc>
              <a:spcBef>
                <a:spcPct val="0"/>
              </a:spcBef>
              <a:spcAft>
                <a:spcPct val="0"/>
              </a:spcAft>
              <a:buFontTx/>
              <a:buChar char="•"/>
            </a:pPr>
            <a:r>
              <a:rPr lang="en-US" altLang="en-US" b="1" dirty="0">
                <a:solidFill>
                  <a:srgbClr val="0A0A0A"/>
                </a:solidFill>
                <a:latin typeface="Google Sans"/>
              </a:rPr>
              <a:t>Outcome:</a:t>
            </a:r>
            <a:r>
              <a:rPr lang="en-US" altLang="en-US" dirty="0">
                <a:solidFill>
                  <a:srgbClr val="0A0A0A"/>
                </a:solidFill>
                <a:latin typeface="Google Sans"/>
              </a:rPr>
              <a:t> This intensive period of teaching was highly effective; it resulted in "all the residents of Asia [hearing] the word of the Lord, both Jews and Greeks". </a:t>
            </a:r>
          </a:p>
          <a:p>
            <a:endParaRPr lang="en-US" dirty="0"/>
          </a:p>
        </p:txBody>
      </p:sp>
    </p:spTree>
    <p:extLst>
      <p:ext uri="{BB962C8B-B14F-4D97-AF65-F5344CB8AC3E}">
        <p14:creationId xmlns:p14="http://schemas.microsoft.com/office/powerpoint/2010/main" val="179035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C44C-8BC0-1395-0A24-D690A9139F1B}"/>
              </a:ext>
            </a:extLst>
          </p:cNvPr>
          <p:cNvSpPr>
            <a:spLocks noGrp="1"/>
          </p:cNvSpPr>
          <p:nvPr>
            <p:ph type="title"/>
          </p:nvPr>
        </p:nvSpPr>
        <p:spPr>
          <a:xfrm>
            <a:off x="838200" y="365126"/>
            <a:ext cx="10515600" cy="1053772"/>
          </a:xfrm>
        </p:spPr>
        <p:txBody>
          <a:bodyPr>
            <a:normAutofit fontScale="90000"/>
          </a:bodyPr>
          <a:lstStyle/>
          <a:p>
            <a:r>
              <a:rPr lang="en-US" altLang="en-US" b="1" dirty="0">
                <a:solidFill>
                  <a:srgbClr val="001D35"/>
                </a:solidFill>
                <a:latin typeface="Google Sans"/>
              </a:rPr>
              <a:t>About Tyrannus</a:t>
            </a:r>
            <a:br>
              <a:rPr lang="en-US" altLang="en-US" sz="1800" dirty="0"/>
            </a:br>
            <a:endParaRPr lang="en-US" dirty="0"/>
          </a:p>
        </p:txBody>
      </p:sp>
      <p:sp>
        <p:nvSpPr>
          <p:cNvPr id="3" name="Content Placeholder 2">
            <a:extLst>
              <a:ext uri="{FF2B5EF4-FFF2-40B4-BE49-F238E27FC236}">
                <a16:creationId xmlns:a16="http://schemas.microsoft.com/office/drawing/2014/main" id="{055586EE-586D-1077-338A-07628805B797}"/>
              </a:ext>
            </a:extLst>
          </p:cNvPr>
          <p:cNvSpPr>
            <a:spLocks noGrp="1"/>
          </p:cNvSpPr>
          <p:nvPr>
            <p:ph idx="1"/>
          </p:nvPr>
        </p:nvSpPr>
        <p:spPr>
          <a:xfrm>
            <a:off x="425669" y="1825625"/>
            <a:ext cx="11398469" cy="4351338"/>
          </a:xfrm>
        </p:spPr>
        <p:txBody>
          <a:bodyPr>
            <a:normAutofit lnSpcReduction="10000"/>
          </a:bodyPr>
          <a:lstStyle/>
          <a:p>
            <a:pPr marL="0" lvl="0" indent="0" eaLnBrk="0" fontAlgn="base" hangingPunct="0">
              <a:lnSpc>
                <a:spcPct val="100000"/>
              </a:lnSpc>
              <a:spcBef>
                <a:spcPct val="0"/>
              </a:spcBef>
              <a:spcAft>
                <a:spcPct val="0"/>
              </a:spcAft>
              <a:buNone/>
            </a:pPr>
            <a:r>
              <a:rPr lang="en-US" altLang="en-US" b="1" dirty="0">
                <a:solidFill>
                  <a:srgbClr val="0A0A0A"/>
                </a:solidFill>
                <a:latin typeface="Google Sans"/>
              </a:rPr>
              <a:t>The precise identity of Tyrannus is uncertain, as the Bible does not provide extensive details. He was likely</a:t>
            </a:r>
            <a:r>
              <a:rPr lang="en-US" altLang="en-US" dirty="0">
                <a:solidFill>
                  <a:srgbClr val="0A0A0A"/>
                </a:solidFill>
                <a:latin typeface="Google Sans"/>
              </a:rPr>
              <a:t>: </a:t>
            </a:r>
            <a:endParaRPr lang="en-US" altLang="en-US" dirty="0"/>
          </a:p>
          <a:p>
            <a:pPr marL="0" lvl="0" indent="0" eaLnBrk="0" fontAlgn="base" hangingPunct="0">
              <a:lnSpc>
                <a:spcPct val="100000"/>
              </a:lnSpc>
              <a:spcBef>
                <a:spcPct val="0"/>
              </a:spcBef>
              <a:spcAft>
                <a:spcPct val="0"/>
              </a:spcAft>
              <a:buFontTx/>
              <a:buChar char="•"/>
            </a:pPr>
            <a:r>
              <a:rPr lang="en-US" altLang="en-US" dirty="0">
                <a:solidFill>
                  <a:srgbClr val="0A0A0A"/>
                </a:solidFill>
                <a:latin typeface="Google Sans"/>
              </a:rPr>
              <a:t>The owner of a lecture hall or school building who rented the space to Paul.</a:t>
            </a:r>
          </a:p>
          <a:p>
            <a:pPr marL="0" lvl="0" indent="0" eaLnBrk="0" fontAlgn="base" hangingPunct="0">
              <a:lnSpc>
                <a:spcPct val="100000"/>
              </a:lnSpc>
              <a:spcBef>
                <a:spcPct val="0"/>
              </a:spcBef>
              <a:spcAft>
                <a:spcPct val="0"/>
              </a:spcAft>
              <a:buFontTx/>
              <a:buChar char="•"/>
            </a:pPr>
            <a:r>
              <a:rPr lang="en-US" altLang="en-US" dirty="0">
                <a:solidFill>
                  <a:srgbClr val="0A0A0A"/>
                </a:solidFill>
                <a:latin typeface="Google Sans"/>
              </a:rPr>
              <a:t>A Greek rhetorician, philosopher, or perhaps a Jewish scholar or rabbi in the city.</a:t>
            </a:r>
          </a:p>
          <a:p>
            <a:pPr marL="0" lvl="0" indent="0" eaLnBrk="0" fontAlgn="base" hangingPunct="0">
              <a:lnSpc>
                <a:spcPct val="100000"/>
              </a:lnSpc>
              <a:spcBef>
                <a:spcPct val="0"/>
              </a:spcBef>
              <a:spcAft>
                <a:spcPct val="0"/>
              </a:spcAft>
              <a:buFontTx/>
              <a:buChar char="•"/>
            </a:pPr>
            <a:r>
              <a:rPr lang="en-US" altLang="en-US" dirty="0">
                <a:solidFill>
                  <a:srgbClr val="0A0A0A"/>
                </a:solidFill>
                <a:latin typeface="Google Sans"/>
              </a:rPr>
              <a:t>It is not clear if Tyrannus was a Christian convert himself, or if the building was simply named after a former, respected owner. </a:t>
            </a:r>
          </a:p>
          <a:p>
            <a:pPr marL="0" lvl="0" indent="0" eaLnBrk="0" fontAlgn="base" hangingPunct="0">
              <a:lnSpc>
                <a:spcPct val="100000"/>
              </a:lnSpc>
              <a:spcBef>
                <a:spcPct val="0"/>
              </a:spcBef>
              <a:spcAft>
                <a:spcPct val="0"/>
              </a:spcAft>
              <a:buNone/>
            </a:pPr>
            <a:r>
              <a:rPr lang="en-US" altLang="en-US" dirty="0">
                <a:solidFill>
                  <a:srgbClr val="0A0A0A"/>
                </a:solidFill>
                <a:latin typeface="Google Sans"/>
              </a:rPr>
              <a:t>One ancient manuscript suggests Paul used the hall during the hottest hours of the day (from the fifth hour to the tenth, or 11:00 AM to 4:00 PM), allowing him to work at his trade (tentmaking) during the morning and evening hours</a:t>
            </a:r>
            <a:endParaRPr lang="en-US" altLang="en-US" dirty="0">
              <a:latin typeface="Arial" panose="020B0604020202020204" pitchFamily="34" charset="0"/>
            </a:endParaRPr>
          </a:p>
          <a:p>
            <a:endParaRPr lang="en-US" dirty="0"/>
          </a:p>
        </p:txBody>
      </p:sp>
    </p:spTree>
    <p:extLst>
      <p:ext uri="{BB962C8B-B14F-4D97-AF65-F5344CB8AC3E}">
        <p14:creationId xmlns:p14="http://schemas.microsoft.com/office/powerpoint/2010/main" val="1762747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5029201" y="89419"/>
            <a:ext cx="6680196" cy="802235"/>
          </a:xfrm>
        </p:spPr>
        <p:txBody>
          <a:bodyPr vert="horz" lIns="91440" tIns="45720" rIns="91440" bIns="45720" rtlCol="0" anchor="b">
            <a:normAutofit/>
          </a:bodyPr>
          <a:lstStyle/>
          <a:p>
            <a:r>
              <a:rPr lang="en-US" sz="4000" b="1" dirty="0"/>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1" y="490537"/>
            <a:ext cx="3925614" cy="441529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099035" y="891654"/>
            <a:ext cx="7783783" cy="4696316"/>
          </a:xfrm>
        </p:spPr>
        <p:txBody>
          <a:bodyPr>
            <a:noAutofit/>
          </a:bodyPr>
          <a:lstStyle/>
          <a:p>
            <a:pPr marL="0" indent="0">
              <a:spcBef>
                <a:spcPts val="2500"/>
              </a:spcBef>
              <a:buNone/>
            </a:pPr>
            <a:r>
              <a:rPr lang="en-US" sz="3200" b="1" dirty="0"/>
              <a:t>Lecture Hall of Tyrannus</a:t>
            </a:r>
          </a:p>
          <a:p>
            <a:pPr marL="0" lvl="1" indent="0">
              <a:buNone/>
            </a:pPr>
            <a:r>
              <a:rPr lang="en-US" sz="3200" dirty="0"/>
              <a:t>Paul's teachings in Ephesus primarily occurred in the lecture hall of Tyrannus, where he spent over two years.</a:t>
            </a:r>
            <a:br>
              <a:rPr lang="en-US" sz="3200" dirty="0"/>
            </a:br>
            <a:r>
              <a:rPr lang="en-US" sz="3200" b="1" dirty="0"/>
              <a:t>Confrontation at the Theater</a:t>
            </a:r>
          </a:p>
          <a:p>
            <a:pPr marL="0" lvl="1" indent="0">
              <a:buNone/>
            </a:pPr>
            <a:r>
              <a:rPr lang="en-US" sz="3200" dirty="0"/>
              <a:t>A significant confrontation took place at the theater, where silversmiths rioted against Paul due to the threat his teachings posed to their trade.</a:t>
            </a:r>
            <a:br>
              <a:rPr lang="en-US" sz="3200" dirty="0"/>
            </a:br>
            <a:r>
              <a:rPr lang="en-US" sz="3200" b="1" dirty="0"/>
              <a:t>Paul's Missionary Activities</a:t>
            </a:r>
          </a:p>
          <a:p>
            <a:pPr marL="0" lvl="1" indent="0">
              <a:buNone/>
            </a:pPr>
            <a:r>
              <a:rPr lang="en-US" sz="32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8AA24-FAE4-F7F5-B8B6-D986A6006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EF412-9B02-1882-983A-397D59035ADD}"/>
              </a:ext>
            </a:extLst>
          </p:cNvPr>
          <p:cNvSpPr>
            <a:spLocks noGrp="1"/>
          </p:cNvSpPr>
          <p:nvPr>
            <p:ph type="title"/>
          </p:nvPr>
        </p:nvSpPr>
        <p:spPr>
          <a:xfrm>
            <a:off x="4900231" y="490537"/>
            <a:ext cx="6680196" cy="802235"/>
          </a:xfrm>
        </p:spPr>
        <p:txBody>
          <a:bodyPr vert="horz" lIns="91440" tIns="45720" rIns="91440" bIns="45720" rtlCol="0" anchor="b">
            <a:normAutofit fontScale="90000"/>
          </a:bodyPr>
          <a:lstStyle/>
          <a:p>
            <a:r>
              <a:rPr lang="en-US" sz="4000" b="1" dirty="0"/>
              <a:t>Paul's Teachings in Ephesus</a:t>
            </a:r>
            <a:br>
              <a:rPr lang="en-US" sz="4000" b="1" dirty="0"/>
            </a:br>
            <a:r>
              <a:rPr lang="en-US" sz="4000" b="1" dirty="0"/>
              <a:t>Notes</a:t>
            </a:r>
          </a:p>
        </p:txBody>
      </p:sp>
      <p:pic>
        <p:nvPicPr>
          <p:cNvPr id="5" name="Content Placeholder 4" descr="Amphitheater Of Ephesus">
            <a:extLst>
              <a:ext uri="{FF2B5EF4-FFF2-40B4-BE49-F238E27FC236}">
                <a16:creationId xmlns:a16="http://schemas.microsoft.com/office/drawing/2014/main" id="{5C9ECC95-D6C0-ED65-027C-EDADCDEF5C8B}"/>
              </a:ext>
            </a:extLst>
          </p:cNvPr>
          <p:cNvPicPr>
            <a:picLocks noGrp="1" noChangeAspect="1"/>
          </p:cNvPicPr>
          <p:nvPr>
            <p:ph sz="half" idx="1"/>
          </p:nvPr>
        </p:nvPicPr>
        <p:blipFill>
          <a:blip r:embed="rId3"/>
          <a:srcRect l="18223" r="22429" b="-2"/>
          <a:stretch>
            <a:fillRect/>
          </a:stretch>
        </p:blipFill>
        <p:spPr>
          <a:xfrm>
            <a:off x="1" y="490537"/>
            <a:ext cx="3925614" cy="441529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extBox 5">
            <a:extLst>
              <a:ext uri="{FF2B5EF4-FFF2-40B4-BE49-F238E27FC236}">
                <a16:creationId xmlns:a16="http://schemas.microsoft.com/office/drawing/2014/main" id="{C527669C-EC75-F3F4-A25F-1DF7F0DD85D7}"/>
              </a:ext>
            </a:extLst>
          </p:cNvPr>
          <p:cNvSpPr txBox="1"/>
          <p:nvPr/>
        </p:nvSpPr>
        <p:spPr>
          <a:xfrm>
            <a:off x="4288661" y="1682521"/>
            <a:ext cx="7903337" cy="4524315"/>
          </a:xfrm>
          <a:prstGeom prst="rect">
            <a:avLst/>
          </a:prstGeom>
          <a:noFill/>
        </p:spPr>
        <p:txBody>
          <a:bodyPr wrap="square">
            <a:spAutoFit/>
          </a:bodyPr>
          <a:lstStyle/>
          <a:p>
            <a:r>
              <a:rPr lang="en-US" sz="3200"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Tree>
    <p:extLst>
      <p:ext uri="{BB962C8B-B14F-4D97-AF65-F5344CB8AC3E}">
        <p14:creationId xmlns:p14="http://schemas.microsoft.com/office/powerpoint/2010/main" val="111728051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BAE7A-312A-1E94-C564-B9F41477D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766C6-B664-9B39-73A0-789C746996D0}"/>
              </a:ext>
            </a:extLst>
          </p:cNvPr>
          <p:cNvSpPr>
            <a:spLocks noGrp="1"/>
          </p:cNvSpPr>
          <p:nvPr>
            <p:ph type="title"/>
          </p:nvPr>
        </p:nvSpPr>
        <p:spPr>
          <a:xfrm>
            <a:off x="4769602" y="779814"/>
            <a:ext cx="6680196" cy="802235"/>
          </a:xfrm>
        </p:spPr>
        <p:txBody>
          <a:bodyPr vert="horz" lIns="91440" tIns="45720" rIns="91440" bIns="45720" rtlCol="0" anchor="b">
            <a:normAutofit fontScale="90000"/>
          </a:bodyPr>
          <a:lstStyle/>
          <a:p>
            <a:r>
              <a:rPr lang="en-US" sz="4000" b="1" dirty="0"/>
              <a:t>Temple of Artemis</a:t>
            </a:r>
            <a:br>
              <a:rPr lang="en-US" sz="4000" b="1" dirty="0"/>
            </a:br>
            <a:endParaRPr lang="en-US" sz="4000" b="1" dirty="0"/>
          </a:p>
        </p:txBody>
      </p:sp>
      <p:pic>
        <p:nvPicPr>
          <p:cNvPr id="5" name="Content Placeholder 4" descr="Amphitheater Of Ephesus">
            <a:extLst>
              <a:ext uri="{FF2B5EF4-FFF2-40B4-BE49-F238E27FC236}">
                <a16:creationId xmlns:a16="http://schemas.microsoft.com/office/drawing/2014/main" id="{68AB24F8-93E9-E701-CC7B-A376F9600570}"/>
              </a:ext>
            </a:extLst>
          </p:cNvPr>
          <p:cNvPicPr>
            <a:picLocks noGrp="1" noChangeAspect="1"/>
          </p:cNvPicPr>
          <p:nvPr>
            <p:ph sz="half" idx="1"/>
          </p:nvPr>
        </p:nvPicPr>
        <p:blipFill>
          <a:blip r:embed="rId3"/>
          <a:srcRect l="18223" r="22429" b="-2"/>
          <a:stretch>
            <a:fillRect/>
          </a:stretch>
        </p:blipFill>
        <p:spPr>
          <a:xfrm>
            <a:off x="-1287624" y="1141702"/>
            <a:ext cx="1590071" cy="178841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extBox 5">
            <a:extLst>
              <a:ext uri="{FF2B5EF4-FFF2-40B4-BE49-F238E27FC236}">
                <a16:creationId xmlns:a16="http://schemas.microsoft.com/office/drawing/2014/main" id="{BF6E0791-344C-7ABE-64E9-2D230B438E64}"/>
              </a:ext>
            </a:extLst>
          </p:cNvPr>
          <p:cNvSpPr txBox="1"/>
          <p:nvPr/>
        </p:nvSpPr>
        <p:spPr>
          <a:xfrm>
            <a:off x="4158031" y="1180931"/>
            <a:ext cx="7903337" cy="5447645"/>
          </a:xfrm>
          <a:prstGeom prst="rect">
            <a:avLst/>
          </a:prstGeom>
          <a:noFill/>
        </p:spPr>
        <p:txBody>
          <a:bodyPr wrap="square">
            <a:spAutoFit/>
          </a:bodyPr>
          <a:lstStyle/>
          <a:p>
            <a:r>
              <a:rPr lang="en-US" sz="3200" dirty="0"/>
              <a:t>Temples at the site originate as far back as 700 BC.   One rendition was destroyed by an arsonist  in 356 BC. </a:t>
            </a:r>
            <a:r>
              <a:rPr lang="en-US" sz="3600" dirty="0"/>
              <a:t>Alexander offered to pay for the temple's rebuilding; the Ephesians tactfully refused, saying "it would be improper for one god to build a temple to another", and eventually rebuilt it after his death, at their own expense. </a:t>
            </a:r>
            <a:r>
              <a:rPr lang="en-US" sz="3200" dirty="0"/>
              <a:t>Work started in 323 BC and continued for many years</a:t>
            </a:r>
          </a:p>
        </p:txBody>
      </p:sp>
      <p:pic>
        <p:nvPicPr>
          <p:cNvPr id="1026" name="Picture 2" descr="color view of reconstructed model of Temple of Artemis, at Miniatürk Park, Istanbul, Turkey">
            <a:extLst>
              <a:ext uri="{FF2B5EF4-FFF2-40B4-BE49-F238E27FC236}">
                <a16:creationId xmlns:a16="http://schemas.microsoft.com/office/drawing/2014/main" id="{30124FAE-4F07-A29F-A263-C77E2F802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75" y="651164"/>
            <a:ext cx="3703781" cy="27778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inary Temple of Artemis 16th-century hand-colored engraving by Martin Heemskerck">
            <a:hlinkClick r:id="rId5"/>
            <a:extLst>
              <a:ext uri="{FF2B5EF4-FFF2-40B4-BE49-F238E27FC236}">
                <a16:creationId xmlns:a16="http://schemas.microsoft.com/office/drawing/2014/main" id="{3CC5DC58-AE75-3039-BC04-038ECC15ED3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3113" y="3944678"/>
            <a:ext cx="3651296" cy="2555907"/>
          </a:xfrm>
          <a:prstGeom prst="rect">
            <a:avLst/>
          </a:prstGeom>
          <a:noFill/>
          <a:ln>
            <a:noFill/>
          </a:ln>
        </p:spPr>
      </p:pic>
    </p:spTree>
    <p:extLst>
      <p:ext uri="{BB962C8B-B14F-4D97-AF65-F5344CB8AC3E}">
        <p14:creationId xmlns:p14="http://schemas.microsoft.com/office/powerpoint/2010/main" val="176530000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86297-0AA0-B020-B56E-05A0C8A91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72B3A-7BD7-6032-2844-38ABA1A59BAE}"/>
              </a:ext>
            </a:extLst>
          </p:cNvPr>
          <p:cNvSpPr>
            <a:spLocks noGrp="1"/>
          </p:cNvSpPr>
          <p:nvPr>
            <p:ph type="title"/>
          </p:nvPr>
        </p:nvSpPr>
        <p:spPr>
          <a:xfrm>
            <a:off x="4769602" y="779814"/>
            <a:ext cx="6680196" cy="802235"/>
          </a:xfrm>
        </p:spPr>
        <p:txBody>
          <a:bodyPr vert="horz" lIns="91440" tIns="45720" rIns="91440" bIns="45720" rtlCol="0" anchor="b">
            <a:normAutofit fontScale="90000"/>
          </a:bodyPr>
          <a:lstStyle/>
          <a:p>
            <a:r>
              <a:rPr lang="en-US" sz="4000" b="1" dirty="0"/>
              <a:t>Temple of Artemis</a:t>
            </a:r>
            <a:br>
              <a:rPr lang="en-US" sz="4000" b="1" dirty="0"/>
            </a:br>
            <a:endParaRPr lang="en-US" sz="4000" b="1" dirty="0"/>
          </a:p>
        </p:txBody>
      </p:sp>
      <p:pic>
        <p:nvPicPr>
          <p:cNvPr id="5" name="Content Placeholder 4" descr="Amphitheater Of Ephesus">
            <a:extLst>
              <a:ext uri="{FF2B5EF4-FFF2-40B4-BE49-F238E27FC236}">
                <a16:creationId xmlns:a16="http://schemas.microsoft.com/office/drawing/2014/main" id="{FAA8D0D0-7248-243C-011E-FFD897B97E9B}"/>
              </a:ext>
            </a:extLst>
          </p:cNvPr>
          <p:cNvPicPr>
            <a:picLocks noGrp="1" noChangeAspect="1"/>
          </p:cNvPicPr>
          <p:nvPr>
            <p:ph sz="half" idx="1"/>
          </p:nvPr>
        </p:nvPicPr>
        <p:blipFill>
          <a:blip r:embed="rId3"/>
          <a:srcRect l="18223" r="22429" b="-2"/>
          <a:stretch>
            <a:fillRect/>
          </a:stretch>
        </p:blipFill>
        <p:spPr>
          <a:xfrm>
            <a:off x="-1287624" y="1141702"/>
            <a:ext cx="1590071" cy="178841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extBox 5">
            <a:extLst>
              <a:ext uri="{FF2B5EF4-FFF2-40B4-BE49-F238E27FC236}">
                <a16:creationId xmlns:a16="http://schemas.microsoft.com/office/drawing/2014/main" id="{E14BB21C-F2DD-F4B4-5DE9-A2FCCE291D06}"/>
              </a:ext>
            </a:extLst>
          </p:cNvPr>
          <p:cNvSpPr txBox="1"/>
          <p:nvPr/>
        </p:nvSpPr>
        <p:spPr>
          <a:xfrm>
            <a:off x="4288661" y="1682521"/>
            <a:ext cx="7903337" cy="4893647"/>
          </a:xfrm>
          <a:prstGeom prst="rect">
            <a:avLst/>
          </a:prstGeom>
          <a:noFill/>
        </p:spPr>
        <p:txBody>
          <a:bodyPr wrap="square">
            <a:spAutoFit/>
          </a:bodyPr>
          <a:lstStyle/>
          <a:p>
            <a:r>
              <a:rPr lang="en-US" sz="3600" dirty="0"/>
              <a:t>The third temple (323 BC) was larger than the second; 137 m (450 ft) long by 69 m (225 ft) wide and 18 m (60 ft) high, with more than 127 columns.</a:t>
            </a:r>
          </a:p>
          <a:p>
            <a:r>
              <a:rPr lang="en-US" sz="2800" dirty="0"/>
              <a:t>In 268 AD, according to </a:t>
            </a:r>
            <a:r>
              <a:rPr lang="en-US" sz="2800" u="sng" dirty="0"/>
              <a:t>Jordanes</a:t>
            </a:r>
            <a:r>
              <a:rPr lang="en-US" sz="2800" dirty="0"/>
              <a:t>,</a:t>
            </a:r>
            <a:r>
              <a:rPr lang="en-US" sz="2800" u="sng" baseline="30000" dirty="0">
                <a:hlinkClick r:id="rId4"/>
              </a:rPr>
              <a:t>[</a:t>
            </a:r>
            <a:r>
              <a:rPr lang="en-US" sz="2800" dirty="0"/>
              <a:t>a raid by the </a:t>
            </a:r>
            <a:r>
              <a:rPr lang="en-US" sz="2800" u="sng" dirty="0"/>
              <a:t>Goths</a:t>
            </a:r>
            <a:r>
              <a:rPr lang="en-US" sz="2800" dirty="0"/>
              <a:t>, under their leaders "Respa, </a:t>
            </a:r>
            <a:r>
              <a:rPr lang="en-US" sz="2800" dirty="0" err="1"/>
              <a:t>Veduc</a:t>
            </a:r>
            <a:r>
              <a:rPr lang="en-US" sz="2800" dirty="0"/>
              <a:t>, and </a:t>
            </a:r>
            <a:r>
              <a:rPr lang="en-US" sz="2800" dirty="0" err="1"/>
              <a:t>Thurar</a:t>
            </a:r>
            <a:r>
              <a:rPr lang="en-US" sz="2800" dirty="0"/>
              <a:t>","laid waste many populous cities and set fire to the renowned temple of Diana at Ephesus." The extent and severity of the damage are unknown.  Later updates are likely.</a:t>
            </a:r>
          </a:p>
        </p:txBody>
      </p:sp>
      <p:pic>
        <p:nvPicPr>
          <p:cNvPr id="1026" name="Picture 2" descr="color view of reconstructed model of Temple of Artemis, at Miniatürk Park, Istanbul, Turkey">
            <a:extLst>
              <a:ext uri="{FF2B5EF4-FFF2-40B4-BE49-F238E27FC236}">
                <a16:creationId xmlns:a16="http://schemas.microsoft.com/office/drawing/2014/main" id="{5217C41B-9F95-82CC-ABD0-74E3C0D787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75" y="651164"/>
            <a:ext cx="3703781" cy="27778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inary Temple of Artemis 16th-century hand-colored engraving by Martin Heemskerck">
            <a:hlinkClick r:id="rId6"/>
            <a:extLst>
              <a:ext uri="{FF2B5EF4-FFF2-40B4-BE49-F238E27FC236}">
                <a16:creationId xmlns:a16="http://schemas.microsoft.com/office/drawing/2014/main" id="{E3B242D3-191B-6F33-CC55-DA2BE762904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3113" y="3944678"/>
            <a:ext cx="3651296" cy="2555907"/>
          </a:xfrm>
          <a:prstGeom prst="rect">
            <a:avLst/>
          </a:prstGeom>
          <a:noFill/>
          <a:ln>
            <a:noFill/>
          </a:ln>
        </p:spPr>
      </p:pic>
    </p:spTree>
    <p:extLst>
      <p:ext uri="{BB962C8B-B14F-4D97-AF65-F5344CB8AC3E}">
        <p14:creationId xmlns:p14="http://schemas.microsoft.com/office/powerpoint/2010/main" val="4369671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A74434CE-3B35-1D12-3B73-B1D05B81C7E2}"/>
              </a:ext>
            </a:extLst>
          </p:cNvPr>
          <p:cNvSpPr txBox="1"/>
          <p:nvPr/>
        </p:nvSpPr>
        <p:spPr>
          <a:xfrm>
            <a:off x="488345" y="3403049"/>
            <a:ext cx="2614291" cy="1077218"/>
          </a:xfrm>
          <a:prstGeom prst="rect">
            <a:avLst/>
          </a:prstGeom>
          <a:noFill/>
        </p:spPr>
        <p:txBody>
          <a:bodyPr wrap="square" rtlCol="0">
            <a:spAutoFit/>
          </a:bodyPr>
          <a:lstStyle/>
          <a:p>
            <a:r>
              <a:rPr lang="en-US" sz="3200" dirty="0"/>
              <a:t>Heavenly Good news</a:t>
            </a:r>
          </a:p>
        </p:txBody>
      </p:sp>
      <p:sp>
        <p:nvSpPr>
          <p:cNvPr id="4" name="TextBox 3">
            <a:extLst>
              <a:ext uri="{FF2B5EF4-FFF2-40B4-BE49-F238E27FC236}">
                <a16:creationId xmlns:a16="http://schemas.microsoft.com/office/drawing/2014/main" id="{01CD0D1D-8EB1-C7AD-4BE4-7AFE16CB9BF4}"/>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7A66A2D2-845E-5882-685D-CA3626860DBE}"/>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6B817B-EF27-152A-01F1-B7F0CA213C10}"/>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49E3199-5BE1-885A-2052-6D98E219EF22}"/>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0252BB-EF07-CA2B-166D-6A97F4A27EA2}"/>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AEAB47C-7FD0-77EB-6F91-9B556DAD624F}"/>
              </a:ext>
            </a:extLst>
          </p:cNvPr>
          <p:cNvPicPr>
            <a:picLocks noChangeAspect="1"/>
          </p:cNvPicPr>
          <p:nvPr/>
        </p:nvPicPr>
        <p:blipFill>
          <a:blip r:embed="rId3"/>
          <a:stretch>
            <a:fillRect/>
          </a:stretch>
        </p:blipFill>
        <p:spPr>
          <a:xfrm>
            <a:off x="102794" y="241985"/>
            <a:ext cx="2107925" cy="2107925"/>
          </a:xfrm>
          <a:prstGeom prst="rect">
            <a:avLst/>
          </a:prstGeom>
        </p:spPr>
      </p:pic>
      <p:sp>
        <p:nvSpPr>
          <p:cNvPr id="9" name="Content Placeholder 8">
            <a:extLst>
              <a:ext uri="{FF2B5EF4-FFF2-40B4-BE49-F238E27FC236}">
                <a16:creationId xmlns:a16="http://schemas.microsoft.com/office/drawing/2014/main" id="{F1DEA65B-9CA5-D289-6C74-D89769BF3BD2}"/>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63411750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FFAFC-835B-A4FE-7B03-249233EFF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5FEA-9B1C-01D9-23EC-D47709A625D7}"/>
              </a:ext>
            </a:extLst>
          </p:cNvPr>
          <p:cNvSpPr>
            <a:spLocks noGrp="1"/>
          </p:cNvSpPr>
          <p:nvPr>
            <p:ph type="title"/>
          </p:nvPr>
        </p:nvSpPr>
        <p:spPr>
          <a:xfrm>
            <a:off x="4769602" y="779814"/>
            <a:ext cx="6680196" cy="802235"/>
          </a:xfrm>
        </p:spPr>
        <p:txBody>
          <a:bodyPr vert="horz" lIns="91440" tIns="45720" rIns="91440" bIns="45720" rtlCol="0" anchor="b">
            <a:normAutofit fontScale="90000"/>
          </a:bodyPr>
          <a:lstStyle/>
          <a:p>
            <a:r>
              <a:rPr lang="en-US" sz="4000" b="1" dirty="0"/>
              <a:t>Temple of Artemis</a:t>
            </a:r>
            <a:br>
              <a:rPr lang="en-US" sz="4000" b="1" dirty="0"/>
            </a:br>
            <a:endParaRPr lang="en-US" sz="4000" b="1" dirty="0"/>
          </a:p>
        </p:txBody>
      </p:sp>
      <p:pic>
        <p:nvPicPr>
          <p:cNvPr id="5" name="Content Placeholder 4" descr="Amphitheater Of Ephesus">
            <a:extLst>
              <a:ext uri="{FF2B5EF4-FFF2-40B4-BE49-F238E27FC236}">
                <a16:creationId xmlns:a16="http://schemas.microsoft.com/office/drawing/2014/main" id="{CA0EE9CD-E1CB-E50F-8FBF-2E0B995BED1D}"/>
              </a:ext>
            </a:extLst>
          </p:cNvPr>
          <p:cNvPicPr>
            <a:picLocks noGrp="1" noChangeAspect="1"/>
          </p:cNvPicPr>
          <p:nvPr>
            <p:ph sz="half" idx="1"/>
          </p:nvPr>
        </p:nvPicPr>
        <p:blipFill>
          <a:blip r:embed="rId3"/>
          <a:srcRect l="18223" r="22429" b="-2"/>
          <a:stretch>
            <a:fillRect/>
          </a:stretch>
        </p:blipFill>
        <p:spPr>
          <a:xfrm>
            <a:off x="-1287624" y="1141702"/>
            <a:ext cx="1590071" cy="178841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extBox 5">
            <a:extLst>
              <a:ext uri="{FF2B5EF4-FFF2-40B4-BE49-F238E27FC236}">
                <a16:creationId xmlns:a16="http://schemas.microsoft.com/office/drawing/2014/main" id="{50BBBCAA-C32B-EF81-5DF9-7CDA9C08FF03}"/>
              </a:ext>
            </a:extLst>
          </p:cNvPr>
          <p:cNvSpPr txBox="1"/>
          <p:nvPr/>
        </p:nvSpPr>
        <p:spPr>
          <a:xfrm>
            <a:off x="4288661" y="1682521"/>
            <a:ext cx="7903337" cy="5016758"/>
          </a:xfrm>
          <a:prstGeom prst="rect">
            <a:avLst/>
          </a:prstGeom>
          <a:noFill/>
        </p:spPr>
        <p:txBody>
          <a:bodyPr wrap="square">
            <a:spAutoFit/>
          </a:bodyPr>
          <a:lstStyle/>
          <a:p>
            <a:r>
              <a:rPr lang="en-US" sz="3200" dirty="0"/>
              <a:t>A Roman edict of 162 AD acknowledges the importance of </a:t>
            </a:r>
            <a:r>
              <a:rPr lang="en-US" sz="3200" i="1" dirty="0" err="1"/>
              <a:t>Artemesion</a:t>
            </a:r>
            <a:r>
              <a:rPr lang="en-US" sz="3200" dirty="0"/>
              <a:t>, the annual Ephesian festival to Artemis, and officially extended it from a few holy days over March–April to a whole month, "one of the largest and most magnificent religious festivals in Ephesus' liturgical calendar.</a:t>
            </a:r>
          </a:p>
          <a:p>
            <a:r>
              <a:rPr lang="en-US" sz="3200" dirty="0"/>
              <a:t>Pilgrimage to this huge temple was important to the religious life of those in Asia.</a:t>
            </a:r>
          </a:p>
        </p:txBody>
      </p:sp>
      <p:pic>
        <p:nvPicPr>
          <p:cNvPr id="1026" name="Picture 2" descr="color view of reconstructed model of Temple of Artemis, at Miniatürk Park, Istanbul, Turkey">
            <a:extLst>
              <a:ext uri="{FF2B5EF4-FFF2-40B4-BE49-F238E27FC236}">
                <a16:creationId xmlns:a16="http://schemas.microsoft.com/office/drawing/2014/main" id="{0107317C-1651-05C2-E5BF-AC2533E009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75" y="651164"/>
            <a:ext cx="3703781" cy="27778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inary Temple of Artemis 16th-century hand-colored engraving by Martin Heemskerck">
            <a:hlinkClick r:id="rId5"/>
            <a:extLst>
              <a:ext uri="{FF2B5EF4-FFF2-40B4-BE49-F238E27FC236}">
                <a16:creationId xmlns:a16="http://schemas.microsoft.com/office/drawing/2014/main" id="{E11DC44D-CCB6-D419-E1B7-7410EFD846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3113" y="3944678"/>
            <a:ext cx="3651296" cy="2555907"/>
          </a:xfrm>
          <a:prstGeom prst="rect">
            <a:avLst/>
          </a:prstGeom>
          <a:noFill/>
          <a:ln>
            <a:noFill/>
          </a:ln>
        </p:spPr>
      </p:pic>
    </p:spTree>
    <p:extLst>
      <p:ext uri="{BB962C8B-B14F-4D97-AF65-F5344CB8AC3E}">
        <p14:creationId xmlns:p14="http://schemas.microsoft.com/office/powerpoint/2010/main" val="115759065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4DFAF-4A0E-DE84-4D18-E6128D886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8266A-5352-180F-0E71-B2593592C8C3}"/>
              </a:ext>
            </a:extLst>
          </p:cNvPr>
          <p:cNvSpPr>
            <a:spLocks noGrp="1"/>
          </p:cNvSpPr>
          <p:nvPr>
            <p:ph type="title"/>
          </p:nvPr>
        </p:nvSpPr>
        <p:spPr>
          <a:xfrm>
            <a:off x="4769602" y="779814"/>
            <a:ext cx="6680196" cy="802235"/>
          </a:xfrm>
        </p:spPr>
        <p:txBody>
          <a:bodyPr vert="horz" lIns="91440" tIns="45720" rIns="91440" bIns="45720" rtlCol="0" anchor="b">
            <a:normAutofit fontScale="90000"/>
          </a:bodyPr>
          <a:lstStyle/>
          <a:p>
            <a:r>
              <a:rPr lang="en-US" sz="4000" b="1" dirty="0"/>
              <a:t>Temple of Artemis</a:t>
            </a:r>
            <a:br>
              <a:rPr lang="en-US" sz="4000" b="1" dirty="0"/>
            </a:br>
            <a:endParaRPr lang="en-US" sz="4000" b="1" dirty="0"/>
          </a:p>
        </p:txBody>
      </p:sp>
      <p:pic>
        <p:nvPicPr>
          <p:cNvPr id="5" name="Content Placeholder 4" descr="Amphitheater Of Ephesus">
            <a:extLst>
              <a:ext uri="{FF2B5EF4-FFF2-40B4-BE49-F238E27FC236}">
                <a16:creationId xmlns:a16="http://schemas.microsoft.com/office/drawing/2014/main" id="{CD1D8160-56E0-65A1-A198-5AD617F52C86}"/>
              </a:ext>
            </a:extLst>
          </p:cNvPr>
          <p:cNvPicPr>
            <a:picLocks noGrp="1" noChangeAspect="1"/>
          </p:cNvPicPr>
          <p:nvPr>
            <p:ph sz="half" idx="1"/>
          </p:nvPr>
        </p:nvPicPr>
        <p:blipFill>
          <a:blip r:embed="rId3"/>
          <a:srcRect l="18223" r="22429" b="-2"/>
          <a:stretch>
            <a:fillRect/>
          </a:stretch>
        </p:blipFill>
        <p:spPr>
          <a:xfrm>
            <a:off x="-1287624" y="1141702"/>
            <a:ext cx="1590071" cy="178841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extBox 5">
            <a:extLst>
              <a:ext uri="{FF2B5EF4-FFF2-40B4-BE49-F238E27FC236}">
                <a16:creationId xmlns:a16="http://schemas.microsoft.com/office/drawing/2014/main" id="{997FAA37-216F-76E5-99E8-E14DAA424A99}"/>
              </a:ext>
            </a:extLst>
          </p:cNvPr>
          <p:cNvSpPr txBox="1"/>
          <p:nvPr/>
        </p:nvSpPr>
        <p:spPr>
          <a:xfrm>
            <a:off x="4288661" y="1682521"/>
            <a:ext cx="7903337" cy="3539430"/>
          </a:xfrm>
          <a:prstGeom prst="rect">
            <a:avLst/>
          </a:prstGeom>
          <a:noFill/>
        </p:spPr>
        <p:txBody>
          <a:bodyPr wrap="square">
            <a:spAutoFit/>
          </a:bodyPr>
          <a:lstStyle/>
          <a:p>
            <a:r>
              <a:rPr lang="en-US" sz="3200" dirty="0"/>
              <a:t>A 2017 photo of the site shows sparse remnants of the site.      Statues of Artemus with the large numbers of breast are  displayed at the Ephesus Archaeological  Museum.  This item dated to the first century AD.  Artifacts similar to this exist in abundance.</a:t>
            </a:r>
          </a:p>
        </p:txBody>
      </p:sp>
      <p:pic>
        <p:nvPicPr>
          <p:cNvPr id="4" name="Picture 3" descr="columns in field at the site of the temple today.">
            <a:hlinkClick r:id="rId4"/>
            <a:extLst>
              <a:ext uri="{FF2B5EF4-FFF2-40B4-BE49-F238E27FC236}">
                <a16:creationId xmlns:a16="http://schemas.microsoft.com/office/drawing/2014/main" id="{408AB02C-0798-51BE-7EF3-FD1C97985F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2447" y="464717"/>
            <a:ext cx="3761780" cy="2964283"/>
          </a:xfrm>
          <a:prstGeom prst="rect">
            <a:avLst/>
          </a:prstGeom>
          <a:noFill/>
          <a:ln>
            <a:noFill/>
          </a:ln>
        </p:spPr>
      </p:pic>
      <p:pic>
        <p:nvPicPr>
          <p:cNvPr id="7" name="Picture 6" descr="A statue of a person&#10;&#10;AI-generated content may be incorrect.">
            <a:hlinkClick r:id="rId6"/>
            <a:extLst>
              <a:ext uri="{FF2B5EF4-FFF2-40B4-BE49-F238E27FC236}">
                <a16:creationId xmlns:a16="http://schemas.microsoft.com/office/drawing/2014/main" id="{6B181ECA-3678-A590-E94F-9C4E00322D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06726" y="3517313"/>
            <a:ext cx="2508023" cy="3340687"/>
          </a:xfrm>
          <a:prstGeom prst="rect">
            <a:avLst/>
          </a:prstGeom>
          <a:noFill/>
          <a:ln>
            <a:noFill/>
          </a:ln>
        </p:spPr>
      </p:pic>
    </p:spTree>
    <p:extLst>
      <p:ext uri="{BB962C8B-B14F-4D97-AF65-F5344CB8AC3E}">
        <p14:creationId xmlns:p14="http://schemas.microsoft.com/office/powerpoint/2010/main" val="425455451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F50C0-0AE4-39B3-EA82-CDCD64EF5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00DF7-E9E6-30D7-9A57-21B25936637F}"/>
              </a:ext>
            </a:extLst>
          </p:cNvPr>
          <p:cNvSpPr>
            <a:spLocks noGrp="1"/>
          </p:cNvSpPr>
          <p:nvPr>
            <p:ph type="title"/>
          </p:nvPr>
        </p:nvSpPr>
        <p:spPr>
          <a:xfrm>
            <a:off x="4560052" y="378696"/>
            <a:ext cx="6680196" cy="802235"/>
          </a:xfrm>
        </p:spPr>
        <p:txBody>
          <a:bodyPr vert="horz" lIns="91440" tIns="45720" rIns="91440" bIns="45720" rtlCol="0" anchor="b">
            <a:normAutofit fontScale="90000"/>
          </a:bodyPr>
          <a:lstStyle/>
          <a:p>
            <a:br>
              <a:rPr lang="en-US" sz="4000" b="1" dirty="0"/>
            </a:br>
            <a:r>
              <a:rPr lang="en-US" sz="4000" b="1" dirty="0"/>
              <a:t>Artemis is not enough.</a:t>
            </a:r>
          </a:p>
        </p:txBody>
      </p:sp>
      <p:sp>
        <p:nvSpPr>
          <p:cNvPr id="6" name="TextBox 5">
            <a:extLst>
              <a:ext uri="{FF2B5EF4-FFF2-40B4-BE49-F238E27FC236}">
                <a16:creationId xmlns:a16="http://schemas.microsoft.com/office/drawing/2014/main" id="{DE733BD2-754F-D112-D733-B7CB07189AFF}"/>
              </a:ext>
            </a:extLst>
          </p:cNvPr>
          <p:cNvSpPr txBox="1"/>
          <p:nvPr/>
        </p:nvSpPr>
        <p:spPr>
          <a:xfrm>
            <a:off x="3336911" y="1319915"/>
            <a:ext cx="7903337" cy="4524315"/>
          </a:xfrm>
          <a:prstGeom prst="rect">
            <a:avLst/>
          </a:prstGeom>
          <a:noFill/>
        </p:spPr>
        <p:txBody>
          <a:bodyPr wrap="square">
            <a:spAutoFit/>
          </a:bodyPr>
          <a:lstStyle/>
          <a:p>
            <a:r>
              <a:rPr lang="en-US" sz="3200" dirty="0"/>
              <a:t>Artemis served as the god pf fertility for the population of Ephesus and Asia especially for the pilgrims that would travel to the site of the temple. There were many gods that were invoked for differing needs.  The people had a fear of evil spirits and mysticism which propelled them into a cycle of seeking out the correct god for each new problem.    </a:t>
            </a:r>
          </a:p>
        </p:txBody>
      </p:sp>
      <p:pic>
        <p:nvPicPr>
          <p:cNvPr id="7" name="Picture 6" descr="A statue of a person&#10;&#10;AI-generated content may be incorrect.">
            <a:hlinkClick r:id="rId3"/>
            <a:extLst>
              <a:ext uri="{FF2B5EF4-FFF2-40B4-BE49-F238E27FC236}">
                <a16:creationId xmlns:a16="http://schemas.microsoft.com/office/drawing/2014/main" id="{92F3D85D-FFE1-3AAB-907D-EB8D9B6586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963" y="1180931"/>
            <a:ext cx="2508023" cy="3340687"/>
          </a:xfrm>
          <a:prstGeom prst="rect">
            <a:avLst/>
          </a:prstGeom>
          <a:noFill/>
          <a:ln>
            <a:noFill/>
          </a:ln>
        </p:spPr>
      </p:pic>
    </p:spTree>
    <p:extLst>
      <p:ext uri="{BB962C8B-B14F-4D97-AF65-F5344CB8AC3E}">
        <p14:creationId xmlns:p14="http://schemas.microsoft.com/office/powerpoint/2010/main" val="25540331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71672-8C35-96EF-C93F-584A95CCC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62B0B-0AA1-BFF3-F32C-EADF9EDFD232}"/>
              </a:ext>
            </a:extLst>
          </p:cNvPr>
          <p:cNvSpPr>
            <a:spLocks noGrp="1"/>
          </p:cNvSpPr>
          <p:nvPr>
            <p:ph type="title"/>
          </p:nvPr>
        </p:nvSpPr>
        <p:spPr>
          <a:xfrm>
            <a:off x="4560052" y="378696"/>
            <a:ext cx="6680196" cy="802235"/>
          </a:xfrm>
        </p:spPr>
        <p:txBody>
          <a:bodyPr vert="horz" lIns="91440" tIns="45720" rIns="91440" bIns="45720" rtlCol="0" anchor="b">
            <a:normAutofit fontScale="90000"/>
          </a:bodyPr>
          <a:lstStyle/>
          <a:p>
            <a:br>
              <a:rPr lang="en-US" sz="4000" b="1" dirty="0"/>
            </a:br>
            <a:r>
              <a:rPr lang="en-US" sz="4000" b="1" dirty="0"/>
              <a:t>Hinduism one god is not enough.</a:t>
            </a:r>
          </a:p>
        </p:txBody>
      </p:sp>
      <p:sp>
        <p:nvSpPr>
          <p:cNvPr id="6" name="TextBox 5">
            <a:extLst>
              <a:ext uri="{FF2B5EF4-FFF2-40B4-BE49-F238E27FC236}">
                <a16:creationId xmlns:a16="http://schemas.microsoft.com/office/drawing/2014/main" id="{ADA6E796-A542-3FBA-37CC-4AC2FF050E3B}"/>
              </a:ext>
            </a:extLst>
          </p:cNvPr>
          <p:cNvSpPr txBox="1"/>
          <p:nvPr/>
        </p:nvSpPr>
        <p:spPr>
          <a:xfrm>
            <a:off x="3326524" y="1084855"/>
            <a:ext cx="8213269" cy="6001643"/>
          </a:xfrm>
          <a:prstGeom prst="rect">
            <a:avLst/>
          </a:prstGeom>
          <a:noFill/>
        </p:spPr>
        <p:txBody>
          <a:bodyPr wrap="square">
            <a:spAutoFit/>
          </a:bodyPr>
          <a:lstStyle/>
          <a:p>
            <a:r>
              <a:rPr lang="en-US" sz="3200" dirty="0"/>
              <a:t>The Hindu deity concept varies from a personal god as in Yoga school of Hindu philosophy, to thirty-three major deities in the Vedas, to hundreds of deities mentioned in the Puranas of Hinduism </a:t>
            </a:r>
            <a:r>
              <a:rPr lang="en-US" dirty="0"/>
              <a:t> </a:t>
            </a:r>
          </a:p>
          <a:p>
            <a:r>
              <a:rPr lang="en-US" sz="3200" b="1" dirty="0">
                <a:solidFill>
                  <a:schemeClr val="tx1">
                    <a:lumMod val="95000"/>
                    <a:lumOff val="5000"/>
                  </a:schemeClr>
                </a:solidFill>
              </a:rPr>
              <a:t>Hindu deities</a:t>
            </a:r>
            <a:r>
              <a:rPr lang="en-US" sz="3200" dirty="0">
                <a:solidFill>
                  <a:schemeClr val="tx1">
                    <a:lumMod val="95000"/>
                    <a:lumOff val="5000"/>
                  </a:schemeClr>
                </a:solidFill>
              </a:rPr>
              <a:t> are the gods and goddesses in </a:t>
            </a:r>
            <a:r>
              <a:rPr lang="en-US" sz="3200" dirty="0">
                <a:solidFill>
                  <a:schemeClr val="tx1">
                    <a:lumMod val="95000"/>
                    <a:lumOff val="5000"/>
                  </a:schemeClr>
                </a:solidFill>
                <a:hlinkClick r:id="rId3" tooltip="Hinduism">
                  <a:extLst>
                    <a:ext uri="{A12FA001-AC4F-418D-AE19-62706E023703}">
                      <ahyp:hlinkClr xmlns:ahyp="http://schemas.microsoft.com/office/drawing/2018/hyperlinkcolor" val="tx"/>
                    </a:ext>
                  </a:extLst>
                </a:hlinkClick>
              </a:rPr>
              <a:t>Hinduism</a:t>
            </a:r>
            <a:r>
              <a:rPr lang="en-US" sz="3200" dirty="0">
                <a:solidFill>
                  <a:schemeClr val="tx1">
                    <a:lumMod val="95000"/>
                    <a:lumOff val="5000"/>
                  </a:schemeClr>
                </a:solidFill>
              </a:rPr>
              <a:t>. Deities in Hinduism are as diverse as its traditions, and a Hindu can choose to be </a:t>
            </a:r>
            <a:r>
              <a:rPr lang="en-US" sz="3200" dirty="0">
                <a:solidFill>
                  <a:schemeClr val="tx1">
                    <a:lumMod val="95000"/>
                    <a:lumOff val="5000"/>
                  </a:schemeClr>
                </a:solidFill>
                <a:hlinkClick r:id="rId4" tooltip="Polytheistic">
                  <a:extLst>
                    <a:ext uri="{A12FA001-AC4F-418D-AE19-62706E023703}">
                      <ahyp:hlinkClr xmlns:ahyp="http://schemas.microsoft.com/office/drawing/2018/hyperlinkcolor" val="tx"/>
                    </a:ext>
                  </a:extLst>
                </a:hlinkClick>
              </a:rPr>
              <a:t>polytheistic</a:t>
            </a:r>
            <a:r>
              <a:rPr lang="en-US" sz="3200" dirty="0">
                <a:solidFill>
                  <a:schemeClr val="tx1">
                    <a:lumMod val="95000"/>
                    <a:lumOff val="5000"/>
                  </a:schemeClr>
                </a:solidFill>
              </a:rPr>
              <a:t>, </a:t>
            </a:r>
            <a:r>
              <a:rPr lang="en-US" sz="3200" u="sng" dirty="0">
                <a:solidFill>
                  <a:schemeClr val="tx1">
                    <a:lumMod val="95000"/>
                    <a:lumOff val="5000"/>
                  </a:schemeClr>
                </a:solidFill>
                <a:hlinkClick r:id="rId5" tooltip="Pantheistic">
                  <a:extLst>
                    <a:ext uri="{A12FA001-AC4F-418D-AE19-62706E023703}">
                      <ahyp:hlinkClr xmlns:ahyp="http://schemas.microsoft.com/office/drawing/2018/hyperlinkcolor" val="tx"/>
                    </a:ext>
                  </a:extLst>
                </a:hlinkClick>
              </a:rPr>
              <a:t>pantheistic</a:t>
            </a:r>
            <a:r>
              <a:rPr lang="en-US" sz="3200" u="sng" dirty="0">
                <a:solidFill>
                  <a:schemeClr val="tx1">
                    <a:lumMod val="95000"/>
                    <a:lumOff val="5000"/>
                  </a:schemeClr>
                </a:solidFill>
              </a:rPr>
              <a:t>, </a:t>
            </a:r>
            <a:r>
              <a:rPr lang="en-US" sz="3200" u="sng" dirty="0">
                <a:solidFill>
                  <a:schemeClr val="tx1">
                    <a:lumMod val="95000"/>
                    <a:lumOff val="5000"/>
                  </a:schemeClr>
                </a:solidFill>
                <a:hlinkClick r:id="rId6" tooltip="Monotheistic">
                  <a:extLst>
                    <a:ext uri="{A12FA001-AC4F-418D-AE19-62706E023703}">
                      <ahyp:hlinkClr xmlns:ahyp="http://schemas.microsoft.com/office/drawing/2018/hyperlinkcolor" val="tx"/>
                    </a:ext>
                  </a:extLst>
                </a:hlinkClick>
              </a:rPr>
              <a:t>monotheistic</a:t>
            </a:r>
            <a:r>
              <a:rPr lang="en-US" sz="3200" u="sng" dirty="0">
                <a:solidFill>
                  <a:schemeClr val="tx1">
                    <a:lumMod val="95000"/>
                    <a:lumOff val="5000"/>
                  </a:schemeClr>
                </a:solidFill>
              </a:rPr>
              <a:t>, </a:t>
            </a:r>
            <a:r>
              <a:rPr lang="en-US" sz="3200" u="sng" dirty="0">
                <a:solidFill>
                  <a:schemeClr val="tx1">
                    <a:lumMod val="95000"/>
                    <a:lumOff val="5000"/>
                  </a:schemeClr>
                </a:solidFill>
                <a:hlinkClick r:id="rId7" tooltip="Monistic">
                  <a:extLst>
                    <a:ext uri="{A12FA001-AC4F-418D-AE19-62706E023703}">
                      <ahyp:hlinkClr xmlns:ahyp="http://schemas.microsoft.com/office/drawing/2018/hyperlinkcolor" val="tx"/>
                    </a:ext>
                  </a:extLst>
                </a:hlinkClick>
              </a:rPr>
              <a:t>monistic</a:t>
            </a:r>
            <a:r>
              <a:rPr lang="en-US" sz="3200" dirty="0">
                <a:solidFill>
                  <a:schemeClr val="tx1">
                    <a:lumMod val="95000"/>
                    <a:lumOff val="5000"/>
                  </a:schemeClr>
                </a:solidFill>
              </a:rPr>
              <a:t>, even </a:t>
            </a:r>
            <a:r>
              <a:rPr lang="en-US" sz="3200" dirty="0">
                <a:solidFill>
                  <a:schemeClr val="tx1">
                    <a:lumMod val="95000"/>
                    <a:lumOff val="5000"/>
                  </a:schemeClr>
                </a:solidFill>
                <a:hlinkClick r:id="rId8" tooltip="Agnostic">
                  <a:extLst>
                    <a:ext uri="{A12FA001-AC4F-418D-AE19-62706E023703}">
                      <ahyp:hlinkClr xmlns:ahyp="http://schemas.microsoft.com/office/drawing/2018/hyperlinkcolor" val="tx"/>
                    </a:ext>
                  </a:extLst>
                </a:hlinkClick>
              </a:rPr>
              <a:t>agnostic</a:t>
            </a:r>
            <a:r>
              <a:rPr lang="en-US" sz="3200" dirty="0">
                <a:solidFill>
                  <a:schemeClr val="tx1">
                    <a:lumMod val="95000"/>
                    <a:lumOff val="5000"/>
                  </a:schemeClr>
                </a:solidFill>
              </a:rPr>
              <a:t>, </a:t>
            </a:r>
            <a:r>
              <a:rPr lang="en-US" sz="3200" dirty="0">
                <a:solidFill>
                  <a:schemeClr val="tx1">
                    <a:lumMod val="95000"/>
                    <a:lumOff val="5000"/>
                  </a:schemeClr>
                </a:solidFill>
                <a:hlinkClick r:id="rId9" tooltip="Atheistic">
                  <a:extLst>
                    <a:ext uri="{A12FA001-AC4F-418D-AE19-62706E023703}">
                      <ahyp:hlinkClr xmlns:ahyp="http://schemas.microsoft.com/office/drawing/2018/hyperlinkcolor" val="tx"/>
                    </a:ext>
                  </a:extLst>
                </a:hlinkClick>
              </a:rPr>
              <a:t>atheistic</a:t>
            </a:r>
            <a:r>
              <a:rPr lang="en-US" sz="3200" dirty="0">
                <a:solidFill>
                  <a:schemeClr val="tx1">
                    <a:lumMod val="95000"/>
                    <a:lumOff val="5000"/>
                  </a:schemeClr>
                </a:solidFill>
              </a:rPr>
              <a:t>, or </a:t>
            </a:r>
            <a:r>
              <a:rPr lang="en-US" sz="3200" dirty="0">
                <a:solidFill>
                  <a:schemeClr val="tx1">
                    <a:lumMod val="95000"/>
                    <a:lumOff val="5000"/>
                  </a:schemeClr>
                </a:solidFill>
                <a:hlinkClick r:id="rId10" tooltip="Humanist">
                  <a:extLst>
                    <a:ext uri="{A12FA001-AC4F-418D-AE19-62706E023703}">
                      <ahyp:hlinkClr xmlns:ahyp="http://schemas.microsoft.com/office/drawing/2018/hyperlinkcolor" val="tx"/>
                    </a:ext>
                  </a:extLst>
                </a:hlinkClick>
              </a:rPr>
              <a:t>humanist</a:t>
            </a:r>
            <a:endParaRPr lang="en-US" sz="3200" dirty="0">
              <a:solidFill>
                <a:schemeClr val="tx1">
                  <a:lumMod val="95000"/>
                  <a:lumOff val="5000"/>
                </a:schemeClr>
              </a:solidFill>
            </a:endParaRPr>
          </a:p>
          <a:p>
            <a:endParaRPr lang="en-US" sz="3200" dirty="0"/>
          </a:p>
        </p:txBody>
      </p:sp>
      <p:pic>
        <p:nvPicPr>
          <p:cNvPr id="4098" name="Picture 2">
            <a:extLst>
              <a:ext uri="{FF2B5EF4-FFF2-40B4-BE49-F238E27FC236}">
                <a16:creationId xmlns:a16="http://schemas.microsoft.com/office/drawing/2014/main" id="{7C48E019-33B7-6783-A178-1556DBBE10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13505"/>
            <a:ext cx="3298523" cy="325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1019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A5815-FD31-FF99-B203-53333D183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01250-E68D-ED98-111E-CAE3042E606F}"/>
              </a:ext>
            </a:extLst>
          </p:cNvPr>
          <p:cNvSpPr>
            <a:spLocks noGrp="1"/>
          </p:cNvSpPr>
          <p:nvPr>
            <p:ph type="title"/>
          </p:nvPr>
        </p:nvSpPr>
        <p:spPr>
          <a:xfrm>
            <a:off x="4560052" y="378696"/>
            <a:ext cx="6680196" cy="802235"/>
          </a:xfrm>
        </p:spPr>
        <p:txBody>
          <a:bodyPr vert="horz" lIns="91440" tIns="45720" rIns="91440" bIns="45720" rtlCol="0" anchor="b">
            <a:normAutofit fontScale="90000"/>
          </a:bodyPr>
          <a:lstStyle/>
          <a:p>
            <a:br>
              <a:rPr lang="en-US" sz="4000" b="1" dirty="0"/>
            </a:br>
            <a:r>
              <a:rPr lang="en-US" sz="4000" b="1" dirty="0"/>
              <a:t>Hinduism one god is not enough.</a:t>
            </a:r>
          </a:p>
        </p:txBody>
      </p:sp>
      <p:sp>
        <p:nvSpPr>
          <p:cNvPr id="6" name="TextBox 5">
            <a:extLst>
              <a:ext uri="{FF2B5EF4-FFF2-40B4-BE49-F238E27FC236}">
                <a16:creationId xmlns:a16="http://schemas.microsoft.com/office/drawing/2014/main" id="{53328DC7-C985-D545-53A2-C6E484ACC3E2}"/>
              </a:ext>
            </a:extLst>
          </p:cNvPr>
          <p:cNvSpPr txBox="1"/>
          <p:nvPr/>
        </p:nvSpPr>
        <p:spPr>
          <a:xfrm>
            <a:off x="3326524" y="1084855"/>
            <a:ext cx="8213269" cy="5755422"/>
          </a:xfrm>
          <a:prstGeom prst="rect">
            <a:avLst/>
          </a:prstGeom>
          <a:noFill/>
        </p:spPr>
        <p:txBody>
          <a:bodyPr wrap="square">
            <a:spAutoFit/>
          </a:bodyPr>
          <a:lstStyle/>
          <a:p>
            <a:br>
              <a:rPr lang="en-US" sz="2800" b="1" dirty="0"/>
            </a:br>
            <a:r>
              <a:rPr lang="en-US" sz="2800" b="1" dirty="0"/>
              <a:t>More details</a:t>
            </a:r>
            <a:endParaRPr lang="en-US" sz="2800" dirty="0"/>
          </a:p>
          <a:p>
            <a:r>
              <a:rPr lang="en-US" sz="2800" dirty="0"/>
              <a:t>This is an image of murti (statue) of Hindu deity Shiva that was created by the sculptor Kashinath. It is 65 feet (20 meters) high, made of concrete and is located at </a:t>
            </a:r>
            <a:r>
              <a:rPr lang="en-US" sz="2800" dirty="0" err="1"/>
              <a:t>Shivoham</a:t>
            </a:r>
            <a:r>
              <a:rPr lang="en-US" sz="2800" dirty="0"/>
              <a:t> Shiva Temple (also known as The </a:t>
            </a:r>
            <a:r>
              <a:rPr lang="en-US" sz="2800" dirty="0" err="1"/>
              <a:t>Kempfort</a:t>
            </a:r>
            <a:r>
              <a:rPr lang="en-US" sz="2800" dirty="0"/>
              <a:t> Shiva Temple, formerly known as the Shiv Mandir), Kemp Fort Mall, Old Airport Road, </a:t>
            </a:r>
            <a:r>
              <a:rPr lang="en-US" sz="2800" dirty="0" err="1"/>
              <a:t>Ramagiri</a:t>
            </a:r>
            <a:r>
              <a:rPr lang="en-US" sz="2800" dirty="0"/>
              <a:t>, </a:t>
            </a:r>
            <a:r>
              <a:rPr lang="en-US" sz="2800" dirty="0" err="1"/>
              <a:t>Murugeshpalya</a:t>
            </a:r>
            <a:r>
              <a:rPr lang="en-US" sz="2800" dirty="0"/>
              <a:t>, Bangalore, Karnataka, India. There is a tunnel like structure underneath the statue where different models of Shiva are kept</a:t>
            </a:r>
            <a:r>
              <a:rPr lang="en-US" dirty="0"/>
              <a:t>.</a:t>
            </a:r>
          </a:p>
          <a:p>
            <a:endParaRPr lang="en-US" sz="3200" dirty="0"/>
          </a:p>
        </p:txBody>
      </p:sp>
      <p:pic>
        <p:nvPicPr>
          <p:cNvPr id="4098" name="Picture 2">
            <a:extLst>
              <a:ext uri="{FF2B5EF4-FFF2-40B4-BE49-F238E27FC236}">
                <a16:creationId xmlns:a16="http://schemas.microsoft.com/office/drawing/2014/main" id="{A6CF8361-92A3-B4EB-506D-A89AC8106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3505"/>
            <a:ext cx="3298523" cy="325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38510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8B376-6DCD-3DD1-6F00-BFE4800CD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6488A-CB89-2D36-EFC5-79D1ABFE1400}"/>
              </a:ext>
            </a:extLst>
          </p:cNvPr>
          <p:cNvSpPr>
            <a:spLocks noGrp="1"/>
          </p:cNvSpPr>
          <p:nvPr>
            <p:ph type="title"/>
          </p:nvPr>
        </p:nvSpPr>
        <p:spPr>
          <a:xfrm>
            <a:off x="4560052" y="378696"/>
            <a:ext cx="6680196" cy="802235"/>
          </a:xfrm>
        </p:spPr>
        <p:txBody>
          <a:bodyPr vert="horz" lIns="91440" tIns="45720" rIns="91440" bIns="45720" rtlCol="0" anchor="b">
            <a:normAutofit fontScale="90000"/>
          </a:bodyPr>
          <a:lstStyle/>
          <a:p>
            <a:br>
              <a:rPr lang="en-US" sz="4000" b="1" dirty="0"/>
            </a:br>
            <a:r>
              <a:rPr lang="en-US" sz="4000" b="1" dirty="0"/>
              <a:t>Hinduism one god is not enough.</a:t>
            </a:r>
          </a:p>
        </p:txBody>
      </p:sp>
      <p:sp>
        <p:nvSpPr>
          <p:cNvPr id="6" name="TextBox 5">
            <a:extLst>
              <a:ext uri="{FF2B5EF4-FFF2-40B4-BE49-F238E27FC236}">
                <a16:creationId xmlns:a16="http://schemas.microsoft.com/office/drawing/2014/main" id="{8CD64E34-5BFB-C10B-3B72-1A5ADF93C41A}"/>
              </a:ext>
            </a:extLst>
          </p:cNvPr>
          <p:cNvSpPr txBox="1"/>
          <p:nvPr/>
        </p:nvSpPr>
        <p:spPr>
          <a:xfrm>
            <a:off x="3326524" y="1180931"/>
            <a:ext cx="8213269" cy="1015663"/>
          </a:xfrm>
          <a:prstGeom prst="rect">
            <a:avLst/>
          </a:prstGeom>
          <a:noFill/>
        </p:spPr>
        <p:txBody>
          <a:bodyPr wrap="square">
            <a:spAutoFit/>
          </a:bodyPr>
          <a:lstStyle/>
          <a:p>
            <a:br>
              <a:rPr lang="en-US" sz="2800" b="1" dirty="0"/>
            </a:br>
            <a:r>
              <a:rPr lang="en-US" sz="3200" dirty="0"/>
              <a:t>Goddess Lakshmi standing on a lotus.</a:t>
            </a:r>
          </a:p>
        </p:txBody>
      </p:sp>
      <p:pic>
        <p:nvPicPr>
          <p:cNvPr id="5124" name="Picture 4">
            <a:extLst>
              <a:ext uri="{FF2B5EF4-FFF2-40B4-BE49-F238E27FC236}">
                <a16:creationId xmlns:a16="http://schemas.microsoft.com/office/drawing/2014/main" id="{F14EBE09-7089-30A2-4385-9C44A281B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8" y="779813"/>
            <a:ext cx="3272036" cy="463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3144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F578D-07E4-C46D-ECA1-691F0D511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EAE58-E0A5-2B37-FDF8-4DEEF8089190}"/>
              </a:ext>
            </a:extLst>
          </p:cNvPr>
          <p:cNvSpPr>
            <a:spLocks noGrp="1"/>
          </p:cNvSpPr>
          <p:nvPr>
            <p:ph type="title"/>
          </p:nvPr>
        </p:nvSpPr>
        <p:spPr>
          <a:xfrm>
            <a:off x="3204217" y="48779"/>
            <a:ext cx="6680196" cy="802235"/>
          </a:xfrm>
        </p:spPr>
        <p:txBody>
          <a:bodyPr vert="horz" lIns="91440" tIns="45720" rIns="91440" bIns="45720" rtlCol="0" anchor="b">
            <a:normAutofit fontScale="90000"/>
          </a:bodyPr>
          <a:lstStyle/>
          <a:p>
            <a:br>
              <a:rPr lang="en-US" sz="4000" b="1" dirty="0"/>
            </a:br>
            <a:r>
              <a:rPr lang="en-US" sz="4000" b="1" dirty="0"/>
              <a:t>Hinduism one god is not enough.</a:t>
            </a:r>
          </a:p>
        </p:txBody>
      </p:sp>
      <p:pic>
        <p:nvPicPr>
          <p:cNvPr id="4" name="Picture 3" descr="A circular design with different colors and text&#10;&#10;AI-generated content may be incorrect.">
            <a:extLst>
              <a:ext uri="{FF2B5EF4-FFF2-40B4-BE49-F238E27FC236}">
                <a16:creationId xmlns:a16="http://schemas.microsoft.com/office/drawing/2014/main" id="{2FFC52E8-C54A-5CC9-F6BC-CA348BE39B5A}"/>
              </a:ext>
            </a:extLst>
          </p:cNvPr>
          <p:cNvPicPr>
            <a:picLocks noChangeAspect="1"/>
          </p:cNvPicPr>
          <p:nvPr/>
        </p:nvPicPr>
        <p:blipFill>
          <a:blip r:embed="rId3"/>
          <a:stretch>
            <a:fillRect/>
          </a:stretch>
        </p:blipFill>
        <p:spPr>
          <a:xfrm>
            <a:off x="209081" y="1180931"/>
            <a:ext cx="5886920" cy="5052806"/>
          </a:xfrm>
          <a:prstGeom prst="rect">
            <a:avLst/>
          </a:prstGeom>
        </p:spPr>
      </p:pic>
      <p:sp>
        <p:nvSpPr>
          <p:cNvPr id="5" name="TextBox 4">
            <a:extLst>
              <a:ext uri="{FF2B5EF4-FFF2-40B4-BE49-F238E27FC236}">
                <a16:creationId xmlns:a16="http://schemas.microsoft.com/office/drawing/2014/main" id="{74EC5EAE-2BEF-EDFD-D0D3-BE1264534A09}"/>
              </a:ext>
            </a:extLst>
          </p:cNvPr>
          <p:cNvSpPr txBox="1"/>
          <p:nvPr/>
        </p:nvSpPr>
        <p:spPr>
          <a:xfrm>
            <a:off x="6542691" y="449896"/>
            <a:ext cx="4934606" cy="6832640"/>
          </a:xfrm>
          <a:prstGeom prst="rect">
            <a:avLst/>
          </a:prstGeom>
          <a:noFill/>
        </p:spPr>
        <p:txBody>
          <a:bodyPr wrap="square" rtlCol="0">
            <a:spAutoFit/>
          </a:bodyPr>
          <a:lstStyle/>
          <a:p>
            <a:br>
              <a:rPr lang="en-US" dirty="0">
                <a:hlinkClick r:id="rId4" tooltip="User:Gunkarta"/>
              </a:rPr>
            </a:br>
            <a:r>
              <a:rPr lang="en-US" dirty="0"/>
              <a:t>G</a:t>
            </a:r>
            <a:r>
              <a:rPr lang="en-US" sz="2400" dirty="0"/>
              <a:t>unawan </a:t>
            </a:r>
            <a:r>
              <a:rPr lang="en-US" sz="2400" dirty="0" err="1"/>
              <a:t>Kartapranata</a:t>
            </a:r>
            <a:r>
              <a:rPr lang="en-US" sz="2400" dirty="0"/>
              <a:t> - Own work</a:t>
            </a:r>
          </a:p>
          <a:p>
            <a:pPr fontAlgn="t"/>
            <a:r>
              <a:rPr lang="en-US" sz="2400" dirty="0"/>
              <a:t>Surya </a:t>
            </a:r>
            <a:r>
              <a:rPr lang="en-US" sz="2400" dirty="0" err="1"/>
              <a:t>Majapahit</a:t>
            </a:r>
            <a:r>
              <a:rPr lang="en-US" sz="2400" dirty="0"/>
              <a:t>. "The Sun of </a:t>
            </a:r>
            <a:r>
              <a:rPr lang="en-US" sz="2400" dirty="0" err="1"/>
              <a:t>Majapahit</a:t>
            </a:r>
            <a:r>
              <a:rPr lang="en-US" sz="2400" dirty="0"/>
              <a:t>" is the emblem commonly found in </a:t>
            </a:r>
            <a:r>
              <a:rPr lang="en-US" sz="2400" dirty="0" err="1"/>
              <a:t>Majapahit</a:t>
            </a:r>
            <a:r>
              <a:rPr lang="en-US" sz="2400" dirty="0"/>
              <a:t> ruins. Displaying the image of eight pointed sun rays. The emblem consist of images of 9 Hindu gods and 8 sun rays also symbolize Hindu gods arranged in eight cardinal points. Total 17 Hindu gods represented in Surya </a:t>
            </a:r>
            <a:r>
              <a:rPr lang="en-US" sz="2400" dirty="0" err="1"/>
              <a:t>Majapahit</a:t>
            </a:r>
            <a:r>
              <a:rPr lang="en-US" sz="2400" dirty="0"/>
              <a:t> are: Shiva, Vishnu, Sambhu, Isvara, </a:t>
            </a:r>
            <a:r>
              <a:rPr lang="en-US" sz="2400" dirty="0" err="1"/>
              <a:t>Mahesora</a:t>
            </a:r>
            <a:r>
              <a:rPr lang="en-US" sz="2400" dirty="0"/>
              <a:t>, Brahma, Rudra, Mahadeva, Sangkara, </a:t>
            </a:r>
            <a:r>
              <a:rPr lang="en-US" sz="2400" dirty="0" err="1"/>
              <a:t>Kuvera</a:t>
            </a:r>
            <a:r>
              <a:rPr lang="en-US" sz="2400" dirty="0"/>
              <a:t>, Isana, Indra, Agni, Yama, </a:t>
            </a:r>
            <a:r>
              <a:rPr lang="en-US" sz="2400" dirty="0" err="1"/>
              <a:t>Nrtti</a:t>
            </a:r>
            <a:r>
              <a:rPr lang="en-US" sz="2400" dirty="0"/>
              <a:t>, Varuna and Vayu.</a:t>
            </a:r>
          </a:p>
          <a:p>
            <a:br>
              <a:rPr lang="en-US" dirty="0"/>
            </a:br>
            <a:endParaRPr lang="en-US" dirty="0"/>
          </a:p>
        </p:txBody>
      </p:sp>
    </p:spTree>
    <p:extLst>
      <p:ext uri="{BB962C8B-B14F-4D97-AF65-F5344CB8AC3E}">
        <p14:creationId xmlns:p14="http://schemas.microsoft.com/office/powerpoint/2010/main" val="5619969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2067-F987-3367-948A-54307ABDFBD2}"/>
              </a:ext>
            </a:extLst>
          </p:cNvPr>
          <p:cNvSpPr>
            <a:spLocks noGrp="1"/>
          </p:cNvSpPr>
          <p:nvPr>
            <p:ph type="title"/>
          </p:nvPr>
        </p:nvSpPr>
        <p:spPr/>
        <p:txBody>
          <a:bodyPr/>
          <a:lstStyle/>
          <a:p>
            <a:endParaRPr lang="en-US"/>
          </a:p>
        </p:txBody>
      </p:sp>
      <p:pic>
        <p:nvPicPr>
          <p:cNvPr id="6" name="Content Placeholder 5" descr="A diagram of a pyramid&#10;&#10;AI-generated content may be incorrect.">
            <a:extLst>
              <a:ext uri="{FF2B5EF4-FFF2-40B4-BE49-F238E27FC236}">
                <a16:creationId xmlns:a16="http://schemas.microsoft.com/office/drawing/2014/main" id="{37265BD9-A03C-6CDD-ABA5-42FB98681455}"/>
              </a:ext>
            </a:extLst>
          </p:cNvPr>
          <p:cNvPicPr>
            <a:picLocks noGrp="1" noChangeAspect="1"/>
          </p:cNvPicPr>
          <p:nvPr>
            <p:ph sz="half" idx="1"/>
          </p:nvPr>
        </p:nvPicPr>
        <p:blipFill>
          <a:blip r:embed="rId2"/>
          <a:stretch>
            <a:fillRect/>
          </a:stretch>
        </p:blipFill>
        <p:spPr>
          <a:xfrm>
            <a:off x="1271286" y="164144"/>
            <a:ext cx="9431452" cy="5434016"/>
          </a:xfrm>
          <a:prstGeom prst="rect">
            <a:avLst/>
          </a:prstGeom>
        </p:spPr>
      </p:pic>
      <p:sp>
        <p:nvSpPr>
          <p:cNvPr id="4" name="Content Placeholder 3">
            <a:extLst>
              <a:ext uri="{FF2B5EF4-FFF2-40B4-BE49-F238E27FC236}">
                <a16:creationId xmlns:a16="http://schemas.microsoft.com/office/drawing/2014/main" id="{96F4B038-099A-C368-1C47-2E96BBA050D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82270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D0B32A-466E-23CE-61D1-1E5F2BF0B171}"/>
              </a:ext>
            </a:extLst>
          </p:cNvPr>
          <p:cNvSpPr>
            <a:spLocks noGrp="1"/>
          </p:cNvSpPr>
          <p:nvPr>
            <p:ph sz="half" idx="1"/>
          </p:nvPr>
        </p:nvSpPr>
        <p:spPr>
          <a:xfrm>
            <a:off x="838200" y="1327355"/>
            <a:ext cx="10002520" cy="4849608"/>
          </a:xfrm>
        </p:spPr>
        <p:txBody>
          <a:bodyPr>
            <a:normAutofit fontScale="92500" lnSpcReduction="10000"/>
          </a:bodyPr>
          <a:lstStyle/>
          <a:p>
            <a:r>
              <a:rPr lang="en-US" dirty="0"/>
              <a:t>The concept of God in Hinduism is straightforward as well as complex. According to the Puranas, there are 330 million gods, but in practice, Hindus do not worship or even know the names of all gods. It is a general misconception that it is a polytheistic religion, but actually, it is a pluralistic religion. Hinduism believes in only one God but allows its followers to worship the God in many forms such as nature (including trees, sun, idols, animals, etc.) and divine beings (Lord Krishna, Lord Rama, Lord Shiva, Lord Vishnu, etc.) because the world that we see is the manifestation of Him only.</a:t>
            </a:r>
          </a:p>
          <a:p>
            <a:r>
              <a:rPr lang="en-US" dirty="0"/>
              <a:t>These divine beings are called devas (gods) and devis (goddesses). These celestial beings control forces of nature such as fire, air, wind, etc. They are not to be confused with the One and the Supreme God. God is a different thing from a deity or a god. These words should not be confused with each other.</a:t>
            </a:r>
          </a:p>
          <a:p>
            <a:endParaRPr lang="en-US" dirty="0"/>
          </a:p>
        </p:txBody>
      </p:sp>
      <p:sp>
        <p:nvSpPr>
          <p:cNvPr id="5" name="TextBox 4">
            <a:extLst>
              <a:ext uri="{FF2B5EF4-FFF2-40B4-BE49-F238E27FC236}">
                <a16:creationId xmlns:a16="http://schemas.microsoft.com/office/drawing/2014/main" id="{585A0A1B-3182-EDAA-FAE2-404843515106}"/>
              </a:ext>
            </a:extLst>
          </p:cNvPr>
          <p:cNvSpPr txBox="1"/>
          <p:nvPr/>
        </p:nvSpPr>
        <p:spPr>
          <a:xfrm>
            <a:off x="1366684" y="530942"/>
            <a:ext cx="7934632" cy="369332"/>
          </a:xfrm>
          <a:prstGeom prst="rect">
            <a:avLst/>
          </a:prstGeom>
          <a:noFill/>
        </p:spPr>
        <p:txBody>
          <a:bodyPr wrap="square" rtlCol="0">
            <a:spAutoFit/>
          </a:bodyPr>
          <a:lstStyle/>
          <a:p>
            <a:r>
              <a:rPr lang="en-US">
                <a:hlinkClick r:id="rId3"/>
              </a:rPr>
              <a:t>Concept Of God In Hinduism, Brahman, Trinity, 33 Crore Gods</a:t>
            </a:r>
            <a:endParaRPr lang="en-US" dirty="0"/>
          </a:p>
        </p:txBody>
      </p:sp>
    </p:spTree>
    <p:extLst>
      <p:ext uri="{BB962C8B-B14F-4D97-AF65-F5344CB8AC3E}">
        <p14:creationId xmlns:p14="http://schemas.microsoft.com/office/powerpoint/2010/main" val="3684976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0B0D6-BF43-DDE5-5CE3-76B8C98F583A}"/>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ACFD19-2449-D4A1-40C9-833F277ACDCE}"/>
              </a:ext>
            </a:extLst>
          </p:cNvPr>
          <p:cNvGraphicFramePr>
            <a:graphicFrameLocks noGrp="1"/>
          </p:cNvGraphicFramePr>
          <p:nvPr>
            <p:ph idx="1"/>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6" name="Title 5">
            <a:extLst>
              <a:ext uri="{FF2B5EF4-FFF2-40B4-BE49-F238E27FC236}">
                <a16:creationId xmlns:a16="http://schemas.microsoft.com/office/drawing/2014/main" id="{FA97E5F9-46FD-6123-A787-2767B43F85EA}"/>
              </a:ext>
            </a:extLst>
          </p:cNvPr>
          <p:cNvSpPr>
            <a:spLocks noGrp="1"/>
          </p:cNvSpPr>
          <p:nvPr>
            <p:ph type="title"/>
          </p:nvPr>
        </p:nvSpPr>
        <p:spPr/>
        <p:txBody>
          <a:bodyPr>
            <a:normAutofit fontScale="90000"/>
          </a:bodyPr>
          <a:lstStyle/>
          <a:p>
            <a:r>
              <a:rPr lang="en-US" b="1" dirty="0"/>
              <a:t>4 </a:t>
            </a:r>
            <a:r>
              <a:rPr lang="en-US" dirty="0"/>
              <a:t>I </a:t>
            </a:r>
            <a:r>
              <a:rPr lang="en-US" dirty="0">
                <a:solidFill>
                  <a:schemeClr val="accent5">
                    <a:lumMod val="75000"/>
                  </a:schemeClr>
                </a:solidFill>
              </a:rPr>
              <a:t>therefore</a:t>
            </a:r>
            <a:r>
              <a:rPr lang="en-US" dirty="0"/>
              <a:t>, the prisoner of the Lord, beseech you that ye walk worthy of the vocation wherewith ye are called,</a:t>
            </a:r>
          </a:p>
        </p:txBody>
      </p:sp>
      <p:sp>
        <p:nvSpPr>
          <p:cNvPr id="7" name="Oval 6">
            <a:extLst>
              <a:ext uri="{FF2B5EF4-FFF2-40B4-BE49-F238E27FC236}">
                <a16:creationId xmlns:a16="http://schemas.microsoft.com/office/drawing/2014/main" id="{239D3247-AA45-4721-488A-D3161BE5CD82}"/>
              </a:ext>
            </a:extLst>
          </p:cNvPr>
          <p:cNvSpPr/>
          <p:nvPr/>
        </p:nvSpPr>
        <p:spPr>
          <a:xfrm>
            <a:off x="7930055" y="3291051"/>
            <a:ext cx="299545" cy="275897"/>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7BA993-5543-8384-528A-898B6E7D2BF7}"/>
              </a:ext>
            </a:extLst>
          </p:cNvPr>
          <p:cNvSpPr/>
          <p:nvPr/>
        </p:nvSpPr>
        <p:spPr>
          <a:xfrm>
            <a:off x="7930055" y="3876070"/>
            <a:ext cx="299545" cy="275897"/>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67C1DFD-9701-23A5-32BA-482F0DBF71AB}"/>
              </a:ext>
            </a:extLst>
          </p:cNvPr>
          <p:cNvSpPr/>
          <p:nvPr/>
        </p:nvSpPr>
        <p:spPr>
          <a:xfrm>
            <a:off x="7969384" y="4461089"/>
            <a:ext cx="299545" cy="275897"/>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2A0031-9024-F1AA-5D4D-2B65BCF2B820}"/>
              </a:ext>
            </a:extLst>
          </p:cNvPr>
          <p:cNvSpPr/>
          <p:nvPr/>
        </p:nvSpPr>
        <p:spPr>
          <a:xfrm>
            <a:off x="8429105" y="3158836"/>
            <a:ext cx="2924695" cy="667318"/>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2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9657-55D7-5FA6-DCB4-5A8AAFF3E335}"/>
              </a:ext>
            </a:extLst>
          </p:cNvPr>
          <p:cNvSpPr>
            <a:spLocks noGrp="1"/>
          </p:cNvSpPr>
          <p:nvPr>
            <p:ph type="title"/>
          </p:nvPr>
        </p:nvSpPr>
        <p:spPr/>
        <p:txBody>
          <a:bodyPr/>
          <a:lstStyle/>
          <a:p>
            <a:r>
              <a:rPr lang="en-US" dirty="0"/>
              <a:t>Heavenly Realm Not Aligned with God</a:t>
            </a:r>
            <a:br>
              <a:rPr lang="en-US" dirty="0"/>
            </a:br>
            <a:endParaRPr lang="en-US" dirty="0"/>
          </a:p>
        </p:txBody>
      </p:sp>
      <p:sp>
        <p:nvSpPr>
          <p:cNvPr id="3" name="Content Placeholder 2">
            <a:extLst>
              <a:ext uri="{FF2B5EF4-FFF2-40B4-BE49-F238E27FC236}">
                <a16:creationId xmlns:a16="http://schemas.microsoft.com/office/drawing/2014/main" id="{71BFF45B-AD70-46C2-0F8A-6EDEF45E1465}"/>
              </a:ext>
            </a:extLst>
          </p:cNvPr>
          <p:cNvSpPr>
            <a:spLocks noGrp="1"/>
          </p:cNvSpPr>
          <p:nvPr>
            <p:ph sz="half" idx="1"/>
          </p:nvPr>
        </p:nvSpPr>
        <p:spPr>
          <a:xfrm>
            <a:off x="838199" y="1825625"/>
            <a:ext cx="9485671" cy="4351338"/>
          </a:xfrm>
        </p:spPr>
        <p:txBody>
          <a:bodyPr>
            <a:normAutofit/>
          </a:bodyPr>
          <a:lstStyle/>
          <a:p>
            <a:r>
              <a:rPr lang="en-US" sz="3200" b="1" baseline="30000" dirty="0"/>
              <a:t>Jude 6 </a:t>
            </a:r>
            <a:r>
              <a:rPr lang="en-US" sz="3200" dirty="0"/>
              <a:t>And the angels who did not keep their positions of authority but abandoned their proper dwelling—these he has kept in darkness, bound with everlasting chains for judgment on the great Day. </a:t>
            </a:r>
            <a:r>
              <a:rPr lang="en-US" sz="3200" b="1" baseline="30000" dirty="0"/>
              <a:t>7 </a:t>
            </a:r>
            <a:r>
              <a:rPr lang="en-US" sz="3200" dirty="0"/>
              <a:t>In a similar way, Sodom and Gomorrah and the surrounding towns gave themselves up to sexual immorality and perversion. They serve as an example of those who suffer the punishment of eternal fire</a:t>
            </a:r>
            <a:r>
              <a:rPr lang="en-US" dirty="0"/>
              <a:t>.</a:t>
            </a:r>
          </a:p>
        </p:txBody>
      </p:sp>
    </p:spTree>
    <p:extLst>
      <p:ext uri="{BB962C8B-B14F-4D97-AF65-F5344CB8AC3E}">
        <p14:creationId xmlns:p14="http://schemas.microsoft.com/office/powerpoint/2010/main" val="1880508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BA643-9085-4641-CE66-96A83F73280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BBD100-247E-0E11-5687-D91A66918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CA107-8D50-220F-494B-90634DEAC5ED}"/>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Unity</a:t>
            </a:r>
          </a:p>
        </p:txBody>
      </p:sp>
      <p:sp>
        <p:nvSpPr>
          <p:cNvPr id="4" name="Content Placeholder 3">
            <a:extLst>
              <a:ext uri="{FF2B5EF4-FFF2-40B4-BE49-F238E27FC236}">
                <a16:creationId xmlns:a16="http://schemas.microsoft.com/office/drawing/2014/main" id="{3D78F9B0-3D84-64A9-B082-F06696FB09B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791767"/>
          </a:xfrm>
        </p:spPr>
        <p:txBody>
          <a:bodyPr anchor="t" anchorCtr="0">
            <a:normAutofit/>
          </a:bodyPr>
          <a:lstStyle/>
          <a:p>
            <a:r>
              <a:rPr lang="en-US" sz="2000" b="1" dirty="0"/>
              <a:t> </a:t>
            </a:r>
            <a:r>
              <a:rPr lang="en-US" sz="2400" b="1" dirty="0"/>
              <a:t>EPH 4:1</a:t>
            </a:r>
            <a:r>
              <a:rPr lang="en-US" sz="2000" dirty="0"/>
              <a:t> </a:t>
            </a:r>
            <a:r>
              <a:rPr lang="en-US" sz="3900" dirty="0"/>
              <a:t>As a prisoner for the Lord, then, I urge you to live a life worthy of the calling you have received. </a:t>
            </a:r>
            <a:endParaRPr lang="en-US" b="1" dirty="0"/>
          </a:p>
        </p:txBody>
      </p:sp>
      <p:pic>
        <p:nvPicPr>
          <p:cNvPr id="13" name="Content Placeholder 3">
            <a:extLst>
              <a:ext uri="{FF2B5EF4-FFF2-40B4-BE49-F238E27FC236}">
                <a16:creationId xmlns:a16="http://schemas.microsoft.com/office/drawing/2014/main" id="{D8BC12C3-BBF6-E9B3-E36A-24F64FC8D739}"/>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6E60B0CA-E4AF-B535-E2DD-2C06CA28B83E}"/>
              </a:ext>
            </a:extLst>
          </p:cNvPr>
          <p:cNvSpPr txBox="1"/>
          <p:nvPr/>
        </p:nvSpPr>
        <p:spPr>
          <a:xfrm>
            <a:off x="543798" y="2470124"/>
            <a:ext cx="11554047" cy="3970318"/>
          </a:xfrm>
          <a:prstGeom prst="rect">
            <a:avLst/>
          </a:prstGeom>
          <a:noFill/>
        </p:spPr>
        <p:txBody>
          <a:bodyPr wrap="square" rtlCol="0">
            <a:spAutoFit/>
          </a:bodyPr>
          <a:lstStyle/>
          <a:p>
            <a:r>
              <a:rPr lang="en-US" sz="3600" b="1" baseline="30000" dirty="0"/>
              <a:t>COLOSSIANS 1:9 </a:t>
            </a:r>
            <a:r>
              <a:rPr lang="en-US" sz="3600" dirty="0"/>
              <a:t>For this reason, since the day we heard about you, we have not stopped praying for you. We continually ask God to fill you with the knowledge of his will through all the wisdom and understanding that the Spirit gives,</a:t>
            </a:r>
            <a:r>
              <a:rPr lang="en-US" sz="3600" baseline="30000" dirty="0"/>
              <a:t>10</a:t>
            </a:r>
            <a:r>
              <a:rPr lang="en-US" sz="3600" dirty="0"/>
              <a:t>so that you may live a life worthy of the Lord and please him in every way: bearing fruit in every good work, growing in the knowledge of God. </a:t>
            </a:r>
          </a:p>
        </p:txBody>
      </p:sp>
    </p:spTree>
    <p:extLst>
      <p:ext uri="{BB962C8B-B14F-4D97-AF65-F5344CB8AC3E}">
        <p14:creationId xmlns:p14="http://schemas.microsoft.com/office/powerpoint/2010/main" val="428572641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724AA-1D22-99A0-4EDE-0CEC831CF4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6CAED0-BEDD-7335-D15B-FA899DA3F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F974E-4500-DE0C-CAFB-7D1273A6D56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Unity</a:t>
            </a:r>
          </a:p>
        </p:txBody>
      </p:sp>
      <p:sp>
        <p:nvSpPr>
          <p:cNvPr id="4" name="Content Placeholder 3">
            <a:extLst>
              <a:ext uri="{FF2B5EF4-FFF2-40B4-BE49-F238E27FC236}">
                <a16:creationId xmlns:a16="http://schemas.microsoft.com/office/drawing/2014/main" id="{D390E1CF-55A8-2BF5-66A7-76AB1F4268A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1553497"/>
            <a:ext cx="9494850" cy="2399071"/>
          </a:xfrm>
        </p:spPr>
        <p:txBody>
          <a:bodyPr anchor="b" anchorCtr="0">
            <a:normAutofit/>
          </a:bodyPr>
          <a:lstStyle/>
          <a:p>
            <a:r>
              <a:rPr lang="en-US" sz="3600" b="1" baseline="30000" dirty="0"/>
              <a:t>2 </a:t>
            </a:r>
            <a:r>
              <a:rPr lang="en-US" sz="3600" dirty="0"/>
              <a:t>Be completely humble and gentle; be patient, bearing with one another in love. </a:t>
            </a:r>
            <a:r>
              <a:rPr lang="en-US" sz="3600" b="1" baseline="30000" dirty="0"/>
              <a:t>3 </a:t>
            </a:r>
            <a:r>
              <a:rPr lang="en-US" sz="3600" dirty="0"/>
              <a:t>Make every effort to keep the unity of the Spirit through the bond of peace. </a:t>
            </a:r>
          </a:p>
          <a:p>
            <a:endParaRPr lang="en-US" b="1" dirty="0"/>
          </a:p>
        </p:txBody>
      </p:sp>
      <p:pic>
        <p:nvPicPr>
          <p:cNvPr id="13" name="Content Placeholder 3">
            <a:extLst>
              <a:ext uri="{FF2B5EF4-FFF2-40B4-BE49-F238E27FC236}">
                <a16:creationId xmlns:a16="http://schemas.microsoft.com/office/drawing/2014/main" id="{8FFFFF5E-707D-C236-CA67-825B464A8891}"/>
              </a:ext>
            </a:extLst>
          </p:cNvPr>
          <p:cNvPicPr>
            <a:picLocks noChangeAspect="1"/>
          </p:cNvPicPr>
          <p:nvPr/>
        </p:nvPicPr>
        <p:blipFill>
          <a:blip r:embed="rId3"/>
          <a:stretch>
            <a:fillRect/>
          </a:stretch>
        </p:blipFill>
        <p:spPr>
          <a:xfrm>
            <a:off x="300292" y="328553"/>
            <a:ext cx="1791767" cy="1791767"/>
          </a:xfrm>
          <a:prstGeom prst="rect">
            <a:avLst/>
          </a:prstGeom>
        </p:spPr>
      </p:pic>
      <p:sp>
        <p:nvSpPr>
          <p:cNvPr id="3" name="TextBox 2">
            <a:extLst>
              <a:ext uri="{FF2B5EF4-FFF2-40B4-BE49-F238E27FC236}">
                <a16:creationId xmlns:a16="http://schemas.microsoft.com/office/drawing/2014/main" id="{96B571CC-F967-33C2-5866-FCD5EAD8B7BA}"/>
              </a:ext>
            </a:extLst>
          </p:cNvPr>
          <p:cNvSpPr txBox="1"/>
          <p:nvPr/>
        </p:nvSpPr>
        <p:spPr>
          <a:xfrm>
            <a:off x="2566219" y="4218039"/>
            <a:ext cx="6794091" cy="1200329"/>
          </a:xfrm>
          <a:prstGeom prst="rect">
            <a:avLst/>
          </a:prstGeom>
          <a:noFill/>
        </p:spPr>
        <p:txBody>
          <a:bodyPr wrap="square" rtlCol="0">
            <a:spAutoFit/>
          </a:bodyPr>
          <a:lstStyle/>
          <a:p>
            <a:r>
              <a:rPr lang="en-US" sz="3600" dirty="0"/>
              <a:t>This chapter has a lot of instructions for Christian living </a:t>
            </a:r>
            <a:r>
              <a:rPr lang="en-US" dirty="0"/>
              <a:t>.  </a:t>
            </a:r>
          </a:p>
        </p:txBody>
      </p:sp>
    </p:spTree>
    <p:extLst>
      <p:ext uri="{BB962C8B-B14F-4D97-AF65-F5344CB8AC3E}">
        <p14:creationId xmlns:p14="http://schemas.microsoft.com/office/powerpoint/2010/main" val="125299988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2AE38-518C-61DC-E2D3-F441AD1A39F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7BF932-66AE-13BC-D5AE-CACDFB7A0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71003-50C4-E38B-467A-B6654A0A3FEE}"/>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pic>
        <p:nvPicPr>
          <p:cNvPr id="13" name="Content Placeholder 3">
            <a:extLst>
              <a:ext uri="{FF2B5EF4-FFF2-40B4-BE49-F238E27FC236}">
                <a16:creationId xmlns:a16="http://schemas.microsoft.com/office/drawing/2014/main" id="{E6208F91-E699-0A84-2C92-9412274E1D07}"/>
              </a:ext>
            </a:extLst>
          </p:cNvPr>
          <p:cNvPicPr>
            <a:picLocks noChangeAspect="1"/>
          </p:cNvPicPr>
          <p:nvPr/>
        </p:nvPicPr>
        <p:blipFill>
          <a:blip r:embed="rId3"/>
          <a:stretch>
            <a:fillRect/>
          </a:stretch>
        </p:blipFill>
        <p:spPr>
          <a:xfrm>
            <a:off x="300292" y="328553"/>
            <a:ext cx="1791767" cy="1791767"/>
          </a:xfrm>
          <a:prstGeom prst="rect">
            <a:avLst/>
          </a:prstGeom>
        </p:spPr>
      </p:pic>
      <p:sp>
        <p:nvSpPr>
          <p:cNvPr id="7" name="TextBox 6">
            <a:extLst>
              <a:ext uri="{FF2B5EF4-FFF2-40B4-BE49-F238E27FC236}">
                <a16:creationId xmlns:a16="http://schemas.microsoft.com/office/drawing/2014/main" id="{B5A3DC1B-F549-6AC9-8FA2-52006150C0C0}"/>
              </a:ext>
            </a:extLst>
          </p:cNvPr>
          <p:cNvSpPr txBox="1"/>
          <p:nvPr/>
        </p:nvSpPr>
        <p:spPr>
          <a:xfrm>
            <a:off x="2543773" y="2120320"/>
            <a:ext cx="8695765" cy="3785652"/>
          </a:xfrm>
          <a:prstGeom prst="rect">
            <a:avLst/>
          </a:prstGeom>
          <a:noFill/>
        </p:spPr>
        <p:txBody>
          <a:bodyPr wrap="square" rtlCol="0">
            <a:spAutoFit/>
          </a:bodyPr>
          <a:lstStyle/>
          <a:p>
            <a:r>
              <a:rPr lang="en-US" sz="4000" b="1" i="1" dirty="0">
                <a:solidFill>
                  <a:schemeClr val="accent2">
                    <a:lumMod val="75000"/>
                  </a:schemeClr>
                </a:solidFill>
              </a:rPr>
              <a:t>Meekness or gentleness is far from being an easygoing weakness; it is the property of a mind and spirit kept under due control .</a:t>
            </a:r>
          </a:p>
          <a:p>
            <a:endParaRPr lang="en-US" sz="4000" b="1" i="1" dirty="0">
              <a:solidFill>
                <a:schemeClr val="accent2">
                  <a:lumMod val="75000"/>
                </a:schemeClr>
              </a:solidFill>
            </a:endParaRPr>
          </a:p>
          <a:p>
            <a:pPr algn="r"/>
            <a:r>
              <a:rPr lang="en-US" sz="4000" b="1" dirty="0">
                <a:solidFill>
                  <a:schemeClr val="accent2">
                    <a:lumMod val="75000"/>
                  </a:schemeClr>
                </a:solidFill>
              </a:rPr>
              <a:t>F.F Bruce   </a:t>
            </a:r>
          </a:p>
        </p:txBody>
      </p:sp>
      <p:sp>
        <p:nvSpPr>
          <p:cNvPr id="11" name="TextBox 10">
            <a:extLst>
              <a:ext uri="{FF2B5EF4-FFF2-40B4-BE49-F238E27FC236}">
                <a16:creationId xmlns:a16="http://schemas.microsoft.com/office/drawing/2014/main" id="{F9AD8CAF-D32C-9D6F-5EE0-784BBEB866D0}"/>
              </a:ext>
            </a:extLst>
          </p:cNvPr>
          <p:cNvSpPr txBox="1"/>
          <p:nvPr/>
        </p:nvSpPr>
        <p:spPr>
          <a:xfrm>
            <a:off x="725784" y="5905972"/>
            <a:ext cx="11466216" cy="646331"/>
          </a:xfrm>
          <a:prstGeom prst="rect">
            <a:avLst/>
          </a:prstGeom>
          <a:noFill/>
        </p:spPr>
        <p:txBody>
          <a:bodyPr wrap="none" rtlCol="0">
            <a:spAutoFit/>
          </a:bodyPr>
          <a:lstStyle/>
          <a:p>
            <a:r>
              <a:rPr lang="en-US" sz="3600" dirty="0"/>
              <a:t>What is the world view of humble and gentle; be patient? </a:t>
            </a:r>
          </a:p>
        </p:txBody>
      </p:sp>
    </p:spTree>
    <p:extLst>
      <p:ext uri="{BB962C8B-B14F-4D97-AF65-F5344CB8AC3E}">
        <p14:creationId xmlns:p14="http://schemas.microsoft.com/office/powerpoint/2010/main" val="271336802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856FB-052C-82CA-5CB8-2C0163A6DF81}"/>
              </a:ext>
            </a:extLst>
          </p:cNvPr>
          <p:cNvSpPr>
            <a:spLocks noGrp="1"/>
          </p:cNvSpPr>
          <p:nvPr>
            <p:ph sz="half" idx="1"/>
          </p:nvPr>
        </p:nvSpPr>
        <p:spPr>
          <a:xfrm>
            <a:off x="802341" y="2004919"/>
            <a:ext cx="10995212" cy="4351338"/>
          </a:xfrm>
        </p:spPr>
        <p:txBody>
          <a:bodyPr>
            <a:normAutofit/>
          </a:bodyPr>
          <a:lstStyle/>
          <a:p>
            <a:pPr marL="0" indent="0">
              <a:buNone/>
            </a:pPr>
            <a:r>
              <a:rPr lang="en-US" sz="3600" dirty="0"/>
              <a:t>“</a:t>
            </a:r>
            <a:r>
              <a:rPr lang="en-US" sz="3600" i="1" dirty="0"/>
              <a:t>The unity of the Spirit here is a different thing from the statement that there is “one Spirit” in verse 4. The fact that there is one Spirit of God is something which cannot be affected by any endeavor or action of men one way or the other.”</a:t>
            </a:r>
          </a:p>
          <a:p>
            <a:endParaRPr lang="en-US" i="1" dirty="0"/>
          </a:p>
          <a:p>
            <a:r>
              <a:rPr lang="en-US" dirty="0"/>
              <a:t>Bruce, F.F.. The Epistle to the Ephesians: A Verse by Verse Exposition (p. 58). Robert Frederick. Kindle Edition. </a:t>
            </a:r>
          </a:p>
        </p:txBody>
      </p:sp>
      <p:pic>
        <p:nvPicPr>
          <p:cNvPr id="5" name="Content Placeholder 3">
            <a:extLst>
              <a:ext uri="{FF2B5EF4-FFF2-40B4-BE49-F238E27FC236}">
                <a16:creationId xmlns:a16="http://schemas.microsoft.com/office/drawing/2014/main" id="{C1A63702-4C8F-742B-EC92-869C1957612E}"/>
              </a:ext>
            </a:extLst>
          </p:cNvPr>
          <p:cNvPicPr>
            <a:picLocks noChangeAspect="1"/>
          </p:cNvPicPr>
          <p:nvPr/>
        </p:nvPicPr>
        <p:blipFill>
          <a:blip r:embed="rId2"/>
          <a:stretch>
            <a:fillRect/>
          </a:stretch>
        </p:blipFill>
        <p:spPr>
          <a:xfrm>
            <a:off x="210645" y="33858"/>
            <a:ext cx="1791767" cy="1791767"/>
          </a:xfrm>
          <a:prstGeom prst="rect">
            <a:avLst/>
          </a:prstGeom>
        </p:spPr>
      </p:pic>
      <p:sp>
        <p:nvSpPr>
          <p:cNvPr id="6" name="Title 1">
            <a:extLst>
              <a:ext uri="{FF2B5EF4-FFF2-40B4-BE49-F238E27FC236}">
                <a16:creationId xmlns:a16="http://schemas.microsoft.com/office/drawing/2014/main" id="{94B48732-FBC3-66CE-67B9-7097D22C5E45}"/>
              </a:ext>
            </a:extLst>
          </p:cNvPr>
          <p:cNvSpPr>
            <a:spLocks noGrp="1"/>
          </p:cNvSpPr>
          <p:nvPr>
            <p:ph type="title"/>
          </p:nvPr>
        </p:nvSpPr>
        <p:spPr>
          <a:xfrm>
            <a:off x="3227563" y="228053"/>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Unity and Maturity</a:t>
            </a:r>
          </a:p>
        </p:txBody>
      </p:sp>
      <p:sp>
        <p:nvSpPr>
          <p:cNvPr id="8" name="TextBox 7">
            <a:extLst>
              <a:ext uri="{FF2B5EF4-FFF2-40B4-BE49-F238E27FC236}">
                <a16:creationId xmlns:a16="http://schemas.microsoft.com/office/drawing/2014/main" id="{4CA368BD-67BF-4211-4166-286B7B9F6103}"/>
              </a:ext>
            </a:extLst>
          </p:cNvPr>
          <p:cNvSpPr txBox="1"/>
          <p:nvPr/>
        </p:nvSpPr>
        <p:spPr>
          <a:xfrm>
            <a:off x="2002412" y="625296"/>
            <a:ext cx="10717280" cy="1200329"/>
          </a:xfrm>
          <a:prstGeom prst="rect">
            <a:avLst/>
          </a:prstGeom>
          <a:noFill/>
        </p:spPr>
        <p:txBody>
          <a:bodyPr wrap="square" rtlCol="0">
            <a:spAutoFit/>
          </a:bodyPr>
          <a:lstStyle/>
          <a:p>
            <a:r>
              <a:rPr lang="en-US" sz="3600" b="1" baseline="30000" dirty="0"/>
              <a:t>Eph4:3 </a:t>
            </a:r>
            <a:r>
              <a:rPr lang="en-US" sz="3600" dirty="0"/>
              <a:t>Make every effort to keep the unity of the Spirit through the bond of peace. </a:t>
            </a:r>
          </a:p>
        </p:txBody>
      </p:sp>
    </p:spTree>
    <p:extLst>
      <p:ext uri="{BB962C8B-B14F-4D97-AF65-F5344CB8AC3E}">
        <p14:creationId xmlns:p14="http://schemas.microsoft.com/office/powerpoint/2010/main" val="1679347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9BA60-D8A9-B309-E814-D2F825E9CE9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34ECC9-5EF9-AED5-09D8-F9C8BC422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59B83-B3BB-E3B0-93FE-BDE2E2A8EC76}"/>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Unity</a:t>
            </a:r>
          </a:p>
        </p:txBody>
      </p:sp>
      <p:sp>
        <p:nvSpPr>
          <p:cNvPr id="4" name="Content Placeholder 3">
            <a:extLst>
              <a:ext uri="{FF2B5EF4-FFF2-40B4-BE49-F238E27FC236}">
                <a16:creationId xmlns:a16="http://schemas.microsoft.com/office/drawing/2014/main" id="{45A9670C-D0C6-7446-5293-A3CED5F8445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5600258"/>
          </a:xfrm>
        </p:spPr>
        <p:txBody>
          <a:bodyPr anchor="t" anchorCtr="0">
            <a:normAutofit/>
          </a:bodyPr>
          <a:lstStyle/>
          <a:p>
            <a:r>
              <a:rPr lang="en-US" sz="4000" b="1" baseline="30000" dirty="0"/>
              <a:t>4 </a:t>
            </a:r>
            <a:r>
              <a:rPr lang="en-US" sz="4000" dirty="0"/>
              <a:t>There is </a:t>
            </a:r>
            <a:br>
              <a:rPr lang="en-US" sz="4000" dirty="0"/>
            </a:br>
            <a:r>
              <a:rPr lang="en-US" sz="4000" dirty="0"/>
              <a:t>one body and </a:t>
            </a:r>
            <a:br>
              <a:rPr lang="en-US" sz="4000" dirty="0"/>
            </a:br>
            <a:r>
              <a:rPr lang="en-US" sz="4000" dirty="0"/>
              <a:t>one Spirit, just as you were called to </a:t>
            </a:r>
            <a:br>
              <a:rPr lang="en-US" sz="4000" dirty="0"/>
            </a:br>
            <a:r>
              <a:rPr lang="en-US" sz="4000" dirty="0"/>
              <a:t>one hope when you were called; </a:t>
            </a:r>
            <a:br>
              <a:rPr lang="en-US" sz="4000" dirty="0"/>
            </a:br>
            <a:r>
              <a:rPr lang="en-US" sz="4000" b="1" baseline="30000" dirty="0"/>
              <a:t>5 </a:t>
            </a:r>
            <a:r>
              <a:rPr lang="en-US" sz="4000" dirty="0"/>
              <a:t>one Lord, </a:t>
            </a:r>
            <a:br>
              <a:rPr lang="en-US" sz="4000" dirty="0"/>
            </a:br>
            <a:r>
              <a:rPr lang="en-US" sz="4000" dirty="0"/>
              <a:t>one faith, </a:t>
            </a:r>
            <a:br>
              <a:rPr lang="en-US" sz="4000" dirty="0"/>
            </a:br>
            <a:r>
              <a:rPr lang="en-US" sz="4000" dirty="0"/>
              <a:t>one baptism;</a:t>
            </a:r>
            <a:br>
              <a:rPr lang="en-US" sz="4000" dirty="0"/>
            </a:br>
            <a:r>
              <a:rPr lang="en-US" sz="4000" dirty="0"/>
              <a:t> </a:t>
            </a:r>
            <a:r>
              <a:rPr lang="en-US" sz="4000" b="1" baseline="30000" dirty="0"/>
              <a:t>6 </a:t>
            </a:r>
            <a:r>
              <a:rPr lang="en-US" sz="4000" dirty="0"/>
              <a:t>one God and Father of all, who is over all and through all and in all.</a:t>
            </a:r>
            <a:endParaRPr lang="en-US" sz="4000" b="1" dirty="0"/>
          </a:p>
        </p:txBody>
      </p:sp>
      <p:pic>
        <p:nvPicPr>
          <p:cNvPr id="13" name="Content Placeholder 3">
            <a:extLst>
              <a:ext uri="{FF2B5EF4-FFF2-40B4-BE49-F238E27FC236}">
                <a16:creationId xmlns:a16="http://schemas.microsoft.com/office/drawing/2014/main" id="{18CBF404-7C92-2DA8-F092-4FFDE82EC15F}"/>
              </a:ext>
            </a:extLst>
          </p:cNvPr>
          <p:cNvPicPr>
            <a:picLocks noChangeAspect="1"/>
          </p:cNvPicPr>
          <p:nvPr/>
        </p:nvPicPr>
        <p:blipFill>
          <a:blip r:embed="rId3"/>
          <a:stretch>
            <a:fillRect/>
          </a:stretch>
        </p:blipFill>
        <p:spPr>
          <a:xfrm>
            <a:off x="300292" y="328553"/>
            <a:ext cx="1791767" cy="1791767"/>
          </a:xfrm>
          <a:prstGeom prst="rect">
            <a:avLst/>
          </a:prstGeom>
        </p:spPr>
      </p:pic>
    </p:spTree>
    <p:extLst>
      <p:ext uri="{BB962C8B-B14F-4D97-AF65-F5344CB8AC3E}">
        <p14:creationId xmlns:p14="http://schemas.microsoft.com/office/powerpoint/2010/main" val="386259473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018BC-8725-933C-CAD2-6D6B949636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0CFA34-503C-8866-A795-B8A19C748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13463-F772-35ED-765A-2286F3CB7564}"/>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Unity</a:t>
            </a:r>
          </a:p>
        </p:txBody>
      </p:sp>
      <p:sp>
        <p:nvSpPr>
          <p:cNvPr id="4" name="Content Placeholder 3">
            <a:extLst>
              <a:ext uri="{FF2B5EF4-FFF2-40B4-BE49-F238E27FC236}">
                <a16:creationId xmlns:a16="http://schemas.microsoft.com/office/drawing/2014/main" id="{D12E4C85-3344-B0C1-4BDC-A22367F8BD4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5600258"/>
          </a:xfrm>
        </p:spPr>
        <p:txBody>
          <a:bodyPr anchor="t" anchorCtr="0">
            <a:normAutofit/>
          </a:bodyPr>
          <a:lstStyle/>
          <a:p>
            <a:pPr marL="0" indent="0">
              <a:buNone/>
            </a:pPr>
            <a:r>
              <a:rPr lang="en-US" sz="4000" b="1" dirty="0"/>
              <a:t>                             ONENESS</a:t>
            </a:r>
          </a:p>
        </p:txBody>
      </p:sp>
      <p:pic>
        <p:nvPicPr>
          <p:cNvPr id="13" name="Content Placeholder 3">
            <a:extLst>
              <a:ext uri="{FF2B5EF4-FFF2-40B4-BE49-F238E27FC236}">
                <a16:creationId xmlns:a16="http://schemas.microsoft.com/office/drawing/2014/main" id="{331A3E1F-E236-AAAB-BE57-78A838F02906}"/>
              </a:ext>
            </a:extLst>
          </p:cNvPr>
          <p:cNvPicPr>
            <a:picLocks noChangeAspect="1"/>
          </p:cNvPicPr>
          <p:nvPr/>
        </p:nvPicPr>
        <p:blipFill>
          <a:blip r:embed="rId3"/>
          <a:stretch>
            <a:fillRect/>
          </a:stretch>
        </p:blipFill>
        <p:spPr>
          <a:xfrm>
            <a:off x="300292" y="328553"/>
            <a:ext cx="1791767" cy="1791767"/>
          </a:xfrm>
          <a:prstGeom prst="rect">
            <a:avLst/>
          </a:prstGeom>
        </p:spPr>
      </p:pic>
      <p:sp>
        <p:nvSpPr>
          <p:cNvPr id="3" name="Rectangle 2">
            <a:extLst>
              <a:ext uri="{FF2B5EF4-FFF2-40B4-BE49-F238E27FC236}">
                <a16:creationId xmlns:a16="http://schemas.microsoft.com/office/drawing/2014/main" id="{FE36DF71-BFF6-767E-39F0-86592A820726}"/>
              </a:ext>
            </a:extLst>
          </p:cNvPr>
          <p:cNvSpPr/>
          <p:nvPr/>
        </p:nvSpPr>
        <p:spPr>
          <a:xfrm>
            <a:off x="2861187" y="2438400"/>
            <a:ext cx="1789471" cy="99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ZERO</a:t>
            </a:r>
          </a:p>
        </p:txBody>
      </p:sp>
      <p:sp>
        <p:nvSpPr>
          <p:cNvPr id="6" name="Rectangle 5">
            <a:extLst>
              <a:ext uri="{FF2B5EF4-FFF2-40B4-BE49-F238E27FC236}">
                <a16:creationId xmlns:a16="http://schemas.microsoft.com/office/drawing/2014/main" id="{BF2BBDCD-25BE-3811-8FBA-51AEED1A4EC6}"/>
              </a:ext>
            </a:extLst>
          </p:cNvPr>
          <p:cNvSpPr/>
          <p:nvPr/>
        </p:nvSpPr>
        <p:spPr>
          <a:xfrm>
            <a:off x="5751873" y="2394155"/>
            <a:ext cx="1789471" cy="99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ONE</a:t>
            </a:r>
          </a:p>
        </p:txBody>
      </p:sp>
      <p:sp>
        <p:nvSpPr>
          <p:cNvPr id="7" name="Rectangle 6">
            <a:extLst>
              <a:ext uri="{FF2B5EF4-FFF2-40B4-BE49-F238E27FC236}">
                <a16:creationId xmlns:a16="http://schemas.microsoft.com/office/drawing/2014/main" id="{8ADCBFEA-5008-A8B0-0F3C-72F68B41593A}"/>
              </a:ext>
            </a:extLst>
          </p:cNvPr>
          <p:cNvSpPr/>
          <p:nvPr/>
        </p:nvSpPr>
        <p:spPr>
          <a:xfrm>
            <a:off x="8707366" y="2394155"/>
            <a:ext cx="1789471" cy="99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MANY</a:t>
            </a:r>
          </a:p>
        </p:txBody>
      </p:sp>
      <p:sp>
        <p:nvSpPr>
          <p:cNvPr id="11" name="Arrow: Curved Up 10">
            <a:extLst>
              <a:ext uri="{FF2B5EF4-FFF2-40B4-BE49-F238E27FC236}">
                <a16:creationId xmlns:a16="http://schemas.microsoft.com/office/drawing/2014/main" id="{A1A0E862-A73A-FE68-197E-1E9C8EFA924B}"/>
              </a:ext>
            </a:extLst>
          </p:cNvPr>
          <p:cNvSpPr/>
          <p:nvPr/>
        </p:nvSpPr>
        <p:spPr>
          <a:xfrm>
            <a:off x="4011562" y="3676102"/>
            <a:ext cx="2231922" cy="73152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Up 11">
            <a:extLst>
              <a:ext uri="{FF2B5EF4-FFF2-40B4-BE49-F238E27FC236}">
                <a16:creationId xmlns:a16="http://schemas.microsoft.com/office/drawing/2014/main" id="{142B878A-7FC1-2638-216F-9CE87BCC6BFD}"/>
              </a:ext>
            </a:extLst>
          </p:cNvPr>
          <p:cNvSpPr/>
          <p:nvPr/>
        </p:nvSpPr>
        <p:spPr>
          <a:xfrm flipH="1">
            <a:off x="7232034" y="3723780"/>
            <a:ext cx="2092059" cy="73152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3">
            <a:extLst>
              <a:ext uri="{FF2B5EF4-FFF2-40B4-BE49-F238E27FC236}">
                <a16:creationId xmlns:a16="http://schemas.microsoft.com/office/drawing/2014/main" id="{769A1E07-A1B6-77CA-DCA6-B442C78DA821}"/>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3198" y="2438400"/>
            <a:ext cx="2343190" cy="4440649"/>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body </a:t>
            </a:r>
            <a:br>
              <a:rPr lang="en-US" sz="4000" dirty="0"/>
            </a:br>
            <a:r>
              <a:rPr lang="en-US" sz="4000" dirty="0"/>
              <a:t>Spirit</a:t>
            </a:r>
            <a:br>
              <a:rPr lang="en-US" sz="4000" dirty="0"/>
            </a:br>
            <a:r>
              <a:rPr lang="en-US" sz="4000" dirty="0"/>
              <a:t>hope </a:t>
            </a:r>
            <a:br>
              <a:rPr lang="en-US" sz="4000" dirty="0"/>
            </a:br>
            <a:r>
              <a:rPr lang="en-US" sz="4000" dirty="0"/>
              <a:t>Lord </a:t>
            </a:r>
            <a:br>
              <a:rPr lang="en-US" sz="4000" dirty="0"/>
            </a:br>
            <a:r>
              <a:rPr lang="en-US" sz="4000" dirty="0"/>
              <a:t>faith </a:t>
            </a:r>
            <a:br>
              <a:rPr lang="en-US" sz="4000" dirty="0"/>
            </a:br>
            <a:r>
              <a:rPr lang="en-US" sz="4000" dirty="0"/>
              <a:t>baptism</a:t>
            </a:r>
            <a:br>
              <a:rPr lang="en-US" sz="4000" dirty="0"/>
            </a:br>
            <a:r>
              <a:rPr lang="en-US" sz="4000" dirty="0"/>
              <a:t>God</a:t>
            </a:r>
            <a:endParaRPr lang="en-US" sz="4000" b="1" dirty="0"/>
          </a:p>
        </p:txBody>
      </p:sp>
    </p:spTree>
    <p:extLst>
      <p:ext uri="{BB962C8B-B14F-4D97-AF65-F5344CB8AC3E}">
        <p14:creationId xmlns:p14="http://schemas.microsoft.com/office/powerpoint/2010/main" val="201652125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A5559-919B-EEFD-21AE-0BD5D9CEC4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FEA18F-6377-DE23-369B-82559085D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A3913-A62D-1E3A-668D-4621EDD8F13A}"/>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Unity</a:t>
            </a:r>
          </a:p>
        </p:txBody>
      </p:sp>
      <p:sp>
        <p:nvSpPr>
          <p:cNvPr id="4" name="Content Placeholder 3">
            <a:extLst>
              <a:ext uri="{FF2B5EF4-FFF2-40B4-BE49-F238E27FC236}">
                <a16:creationId xmlns:a16="http://schemas.microsoft.com/office/drawing/2014/main" id="{A9DEE6C7-62B3-9BCB-F4E1-FFA51E3FA03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5600258"/>
          </a:xfrm>
        </p:spPr>
        <p:txBody>
          <a:bodyPr anchor="t" anchorCtr="0">
            <a:normAutofit/>
          </a:bodyPr>
          <a:lstStyle/>
          <a:p>
            <a:pPr marL="0" indent="0">
              <a:buNone/>
            </a:pPr>
            <a:r>
              <a:rPr lang="en-US" sz="4000" b="1" dirty="0"/>
              <a:t>                             ONENESS</a:t>
            </a:r>
          </a:p>
        </p:txBody>
      </p:sp>
      <p:pic>
        <p:nvPicPr>
          <p:cNvPr id="13" name="Content Placeholder 3">
            <a:extLst>
              <a:ext uri="{FF2B5EF4-FFF2-40B4-BE49-F238E27FC236}">
                <a16:creationId xmlns:a16="http://schemas.microsoft.com/office/drawing/2014/main" id="{99FD67E3-D687-6F51-3C67-1BF426FDBDDA}"/>
              </a:ext>
            </a:extLst>
          </p:cNvPr>
          <p:cNvPicPr>
            <a:picLocks noChangeAspect="1"/>
          </p:cNvPicPr>
          <p:nvPr/>
        </p:nvPicPr>
        <p:blipFill>
          <a:blip r:embed="rId3"/>
          <a:stretch>
            <a:fillRect/>
          </a:stretch>
        </p:blipFill>
        <p:spPr>
          <a:xfrm>
            <a:off x="300292" y="328553"/>
            <a:ext cx="1791767" cy="1791767"/>
          </a:xfrm>
          <a:prstGeom prst="rect">
            <a:avLst/>
          </a:prstGeom>
        </p:spPr>
      </p:pic>
      <p:sp>
        <p:nvSpPr>
          <p:cNvPr id="3" name="Rectangle 2">
            <a:extLst>
              <a:ext uri="{FF2B5EF4-FFF2-40B4-BE49-F238E27FC236}">
                <a16:creationId xmlns:a16="http://schemas.microsoft.com/office/drawing/2014/main" id="{4577DF9F-D832-EA11-E98B-F3FBA8384DD3}"/>
              </a:ext>
            </a:extLst>
          </p:cNvPr>
          <p:cNvSpPr/>
          <p:nvPr/>
        </p:nvSpPr>
        <p:spPr>
          <a:xfrm>
            <a:off x="2861187" y="2438400"/>
            <a:ext cx="1789471" cy="99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ZERO</a:t>
            </a:r>
          </a:p>
        </p:txBody>
      </p:sp>
      <p:sp>
        <p:nvSpPr>
          <p:cNvPr id="6" name="Rectangle 5">
            <a:extLst>
              <a:ext uri="{FF2B5EF4-FFF2-40B4-BE49-F238E27FC236}">
                <a16:creationId xmlns:a16="http://schemas.microsoft.com/office/drawing/2014/main" id="{0E296DFC-AF32-824D-C6E2-6F548AA79323}"/>
              </a:ext>
            </a:extLst>
          </p:cNvPr>
          <p:cNvSpPr/>
          <p:nvPr/>
        </p:nvSpPr>
        <p:spPr>
          <a:xfrm>
            <a:off x="5751873" y="2394155"/>
            <a:ext cx="1789471" cy="99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ONE</a:t>
            </a:r>
          </a:p>
        </p:txBody>
      </p:sp>
      <p:sp>
        <p:nvSpPr>
          <p:cNvPr id="7" name="Rectangle 6">
            <a:extLst>
              <a:ext uri="{FF2B5EF4-FFF2-40B4-BE49-F238E27FC236}">
                <a16:creationId xmlns:a16="http://schemas.microsoft.com/office/drawing/2014/main" id="{E734E743-6DF8-325E-B44C-949E1B8594E4}"/>
              </a:ext>
            </a:extLst>
          </p:cNvPr>
          <p:cNvSpPr/>
          <p:nvPr/>
        </p:nvSpPr>
        <p:spPr>
          <a:xfrm>
            <a:off x="8707366" y="2394155"/>
            <a:ext cx="1789471" cy="99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MANY</a:t>
            </a:r>
          </a:p>
        </p:txBody>
      </p:sp>
      <p:sp>
        <p:nvSpPr>
          <p:cNvPr id="11" name="Arrow: Curved Up 10">
            <a:extLst>
              <a:ext uri="{FF2B5EF4-FFF2-40B4-BE49-F238E27FC236}">
                <a16:creationId xmlns:a16="http://schemas.microsoft.com/office/drawing/2014/main" id="{5A3B8A10-E81B-906C-35FB-5C81A12F5FA6}"/>
              </a:ext>
            </a:extLst>
          </p:cNvPr>
          <p:cNvSpPr/>
          <p:nvPr/>
        </p:nvSpPr>
        <p:spPr>
          <a:xfrm>
            <a:off x="4011562" y="3676102"/>
            <a:ext cx="2231922" cy="73152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Up 11">
            <a:extLst>
              <a:ext uri="{FF2B5EF4-FFF2-40B4-BE49-F238E27FC236}">
                <a16:creationId xmlns:a16="http://schemas.microsoft.com/office/drawing/2014/main" id="{8E5A7C71-A446-316F-659E-30384BAA20CE}"/>
              </a:ext>
            </a:extLst>
          </p:cNvPr>
          <p:cNvSpPr/>
          <p:nvPr/>
        </p:nvSpPr>
        <p:spPr>
          <a:xfrm flipH="1">
            <a:off x="7232034" y="3723780"/>
            <a:ext cx="2092059" cy="73152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3">
            <a:extLst>
              <a:ext uri="{FF2B5EF4-FFF2-40B4-BE49-F238E27FC236}">
                <a16:creationId xmlns:a16="http://schemas.microsoft.com/office/drawing/2014/main" id="{6E8EE4C7-3028-2225-4049-240534B2C8B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3198" y="2438400"/>
            <a:ext cx="2343190" cy="4440649"/>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body </a:t>
            </a:r>
            <a:br>
              <a:rPr lang="en-US" sz="4000" dirty="0"/>
            </a:br>
            <a:r>
              <a:rPr lang="en-US" sz="4000" dirty="0"/>
              <a:t>Spirit</a:t>
            </a:r>
            <a:br>
              <a:rPr lang="en-US" sz="4000" dirty="0"/>
            </a:br>
            <a:r>
              <a:rPr lang="en-US" sz="4000" dirty="0"/>
              <a:t>hope </a:t>
            </a:r>
            <a:br>
              <a:rPr lang="en-US" sz="4000" dirty="0"/>
            </a:br>
            <a:r>
              <a:rPr lang="en-US" sz="4000" dirty="0"/>
              <a:t>Lord </a:t>
            </a:r>
            <a:br>
              <a:rPr lang="en-US" sz="4000" dirty="0"/>
            </a:br>
            <a:r>
              <a:rPr lang="en-US" sz="4000" dirty="0"/>
              <a:t>faith </a:t>
            </a:r>
            <a:br>
              <a:rPr lang="en-US" sz="4000" dirty="0"/>
            </a:br>
            <a:r>
              <a:rPr lang="en-US" sz="4000" dirty="0"/>
              <a:t>baptism</a:t>
            </a:r>
            <a:br>
              <a:rPr lang="en-US" sz="4000" dirty="0"/>
            </a:br>
            <a:r>
              <a:rPr lang="en-US" sz="4000" dirty="0"/>
              <a:t>God</a:t>
            </a:r>
            <a:endParaRPr lang="en-US" sz="4000" b="1" dirty="0"/>
          </a:p>
        </p:txBody>
      </p:sp>
      <p:sp>
        <p:nvSpPr>
          <p:cNvPr id="8" name="TextBox 7">
            <a:extLst>
              <a:ext uri="{FF2B5EF4-FFF2-40B4-BE49-F238E27FC236}">
                <a16:creationId xmlns:a16="http://schemas.microsoft.com/office/drawing/2014/main" id="{BA29C62D-1C1D-ED15-8DF4-D9372C2CC088}"/>
              </a:ext>
            </a:extLst>
          </p:cNvPr>
          <p:cNvSpPr txBox="1"/>
          <p:nvPr/>
        </p:nvSpPr>
        <p:spPr>
          <a:xfrm>
            <a:off x="9153833" y="5298393"/>
            <a:ext cx="2733368" cy="1323439"/>
          </a:xfrm>
          <a:prstGeom prst="rect">
            <a:avLst/>
          </a:prstGeom>
          <a:noFill/>
        </p:spPr>
        <p:txBody>
          <a:bodyPr wrap="square" rtlCol="0">
            <a:spAutoFit/>
          </a:bodyPr>
          <a:lstStyle/>
          <a:p>
            <a:r>
              <a:rPr lang="en-US" sz="4000" dirty="0"/>
              <a:t>Time</a:t>
            </a:r>
          </a:p>
          <a:p>
            <a:r>
              <a:rPr lang="en-US" sz="4000" dirty="0"/>
              <a:t>Judgement</a:t>
            </a:r>
          </a:p>
        </p:txBody>
      </p:sp>
    </p:spTree>
    <p:extLst>
      <p:ext uri="{BB962C8B-B14F-4D97-AF65-F5344CB8AC3E}">
        <p14:creationId xmlns:p14="http://schemas.microsoft.com/office/powerpoint/2010/main" val="86965003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D161E-C319-A770-74B8-482FC783101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44C8A3-F72E-C772-CA5D-DC04E36CB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0BE9E-B4CD-B53E-701E-78345E03829E}"/>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4A8CBD5-B3FC-1A16-4F09-FB6D93116A9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315128"/>
          </a:xfrm>
        </p:spPr>
        <p:txBody>
          <a:bodyPr anchor="t" anchorCtr="0">
            <a:normAutofit/>
          </a:bodyPr>
          <a:lstStyle/>
          <a:p>
            <a:r>
              <a:rPr lang="en-US" sz="4400" b="1" baseline="30000" dirty="0"/>
              <a:t>EPH4:4    </a:t>
            </a:r>
            <a:r>
              <a:rPr lang="en-US" sz="4400" b="1" dirty="0"/>
              <a:t>There is  one body</a:t>
            </a:r>
          </a:p>
          <a:p>
            <a:pPr marL="0" indent="0">
              <a:buNone/>
            </a:pPr>
            <a:endParaRPr lang="en-US" sz="3600" b="1" dirty="0"/>
          </a:p>
        </p:txBody>
      </p:sp>
      <p:pic>
        <p:nvPicPr>
          <p:cNvPr id="13" name="Content Placeholder 3">
            <a:extLst>
              <a:ext uri="{FF2B5EF4-FFF2-40B4-BE49-F238E27FC236}">
                <a16:creationId xmlns:a16="http://schemas.microsoft.com/office/drawing/2014/main" id="{0AB53A4A-478D-87E9-17FB-7C59D5F3BB7C}"/>
              </a:ext>
            </a:extLst>
          </p:cNvPr>
          <p:cNvPicPr>
            <a:picLocks noChangeAspect="1"/>
          </p:cNvPicPr>
          <p:nvPr/>
        </p:nvPicPr>
        <p:blipFill>
          <a:blip r:embed="rId3"/>
          <a:stretch>
            <a:fillRect/>
          </a:stretch>
        </p:blipFill>
        <p:spPr>
          <a:xfrm>
            <a:off x="10558373" y="95082"/>
            <a:ext cx="1401419" cy="1401419"/>
          </a:xfrm>
          <a:prstGeom prst="rect">
            <a:avLst/>
          </a:prstGeom>
        </p:spPr>
      </p:pic>
      <p:sp>
        <p:nvSpPr>
          <p:cNvPr id="3" name="TextBox 2">
            <a:extLst>
              <a:ext uri="{FF2B5EF4-FFF2-40B4-BE49-F238E27FC236}">
                <a16:creationId xmlns:a16="http://schemas.microsoft.com/office/drawing/2014/main" id="{0443627C-D56A-13E4-C3AC-870DE5877ADA}"/>
              </a:ext>
            </a:extLst>
          </p:cNvPr>
          <p:cNvSpPr txBox="1"/>
          <p:nvPr/>
        </p:nvSpPr>
        <p:spPr>
          <a:xfrm>
            <a:off x="304799" y="1591583"/>
            <a:ext cx="11554047" cy="5611793"/>
          </a:xfrm>
          <a:prstGeom prst="rect">
            <a:avLst/>
          </a:prstGeom>
          <a:noFill/>
        </p:spPr>
        <p:txBody>
          <a:bodyPr wrap="square" rtlCol="0">
            <a:spAutoFit/>
          </a:bodyPr>
          <a:lstStyle/>
          <a:p>
            <a:r>
              <a:rPr lang="en-US" sz="4400" baseline="30000" dirty="0"/>
              <a:t>The body of Christ, the church) comprising  of both Jewish and Gentile believers.  The church is not just a local congregation but all Christians</a:t>
            </a:r>
            <a:r>
              <a:rPr lang="en-US" sz="3600" baseline="30000" dirty="0"/>
              <a:t>. </a:t>
            </a:r>
          </a:p>
          <a:p>
            <a:r>
              <a:rPr lang="en-US" sz="3600" b="1" baseline="30000" dirty="0"/>
              <a:t>EPH 1:22-23 </a:t>
            </a:r>
            <a:r>
              <a:rPr lang="en-US" sz="3600" dirty="0"/>
              <a:t>And God placed all things under his feet and appointed him to be head over everything for the church, which is his body, the fullness of him who fills everything in every way.</a:t>
            </a:r>
          </a:p>
          <a:p>
            <a:endParaRPr lang="en-US" sz="3600" dirty="0"/>
          </a:p>
          <a:p>
            <a:r>
              <a:rPr lang="en-US" sz="3600" b="1" baseline="30000" dirty="0"/>
              <a:t>COL3:15 </a:t>
            </a:r>
            <a:r>
              <a:rPr lang="en-US" sz="3600" dirty="0"/>
              <a:t>Let the peace of Christ rule in your hearts, since as members of one body you were called to peace</a:t>
            </a:r>
            <a:r>
              <a:rPr lang="en-US" dirty="0"/>
              <a:t>. </a:t>
            </a:r>
            <a:endParaRPr lang="en-US" sz="3600" b="1" baseline="30000" dirty="0"/>
          </a:p>
          <a:p>
            <a:endParaRPr lang="en-US" sz="3600" b="1" baseline="30000" dirty="0"/>
          </a:p>
          <a:p>
            <a:endParaRPr lang="en-US" sz="3600" b="1" baseline="30000" dirty="0"/>
          </a:p>
        </p:txBody>
      </p:sp>
    </p:spTree>
    <p:extLst>
      <p:ext uri="{BB962C8B-B14F-4D97-AF65-F5344CB8AC3E}">
        <p14:creationId xmlns:p14="http://schemas.microsoft.com/office/powerpoint/2010/main" val="158114647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32D9-4626-87FC-2FC4-5ACB77FB81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78A09-763E-899F-EADA-C0C784110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B10EB8A-DB8C-4745-7F95-EE72FB90374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315128"/>
          </a:xfrm>
        </p:spPr>
        <p:txBody>
          <a:bodyPr anchor="t" anchorCtr="0">
            <a:normAutofit/>
          </a:bodyPr>
          <a:lstStyle/>
          <a:p>
            <a:r>
              <a:rPr lang="en-US" sz="4400" b="1" baseline="30000" dirty="0"/>
              <a:t>EPH4:4  4 </a:t>
            </a:r>
            <a:r>
              <a:rPr lang="en-US" sz="4400" b="1" dirty="0"/>
              <a:t>There is … one Spirit</a:t>
            </a:r>
          </a:p>
          <a:p>
            <a:pPr marL="0" indent="0">
              <a:buNone/>
            </a:pPr>
            <a:endParaRPr lang="en-US" sz="3600" b="1" dirty="0"/>
          </a:p>
        </p:txBody>
      </p:sp>
      <p:pic>
        <p:nvPicPr>
          <p:cNvPr id="13" name="Content Placeholder 3">
            <a:extLst>
              <a:ext uri="{FF2B5EF4-FFF2-40B4-BE49-F238E27FC236}">
                <a16:creationId xmlns:a16="http://schemas.microsoft.com/office/drawing/2014/main" id="{25C3D44A-DE93-2458-54AE-DC96C7DCC8A3}"/>
              </a:ext>
            </a:extLst>
          </p:cNvPr>
          <p:cNvPicPr>
            <a:picLocks noChangeAspect="1"/>
          </p:cNvPicPr>
          <p:nvPr/>
        </p:nvPicPr>
        <p:blipFill>
          <a:blip r:embed="rId3"/>
          <a:stretch>
            <a:fillRect/>
          </a:stretch>
        </p:blipFill>
        <p:spPr>
          <a:xfrm>
            <a:off x="300292" y="328553"/>
            <a:ext cx="1791767" cy="1791767"/>
          </a:xfrm>
          <a:prstGeom prst="rect">
            <a:avLst/>
          </a:prstGeom>
        </p:spPr>
      </p:pic>
      <p:sp>
        <p:nvSpPr>
          <p:cNvPr id="3" name="TextBox 2">
            <a:extLst>
              <a:ext uri="{FF2B5EF4-FFF2-40B4-BE49-F238E27FC236}">
                <a16:creationId xmlns:a16="http://schemas.microsoft.com/office/drawing/2014/main" id="{3727A208-0FF0-536B-6D84-B9CFB3A4579B}"/>
              </a:ext>
            </a:extLst>
          </p:cNvPr>
          <p:cNvSpPr txBox="1"/>
          <p:nvPr/>
        </p:nvSpPr>
        <p:spPr>
          <a:xfrm>
            <a:off x="543798" y="2470124"/>
            <a:ext cx="11554047" cy="4688463"/>
          </a:xfrm>
          <a:prstGeom prst="rect">
            <a:avLst/>
          </a:prstGeom>
          <a:noFill/>
        </p:spPr>
        <p:txBody>
          <a:bodyPr wrap="square" rtlCol="0">
            <a:spAutoFit/>
          </a:bodyPr>
          <a:lstStyle/>
          <a:p>
            <a:r>
              <a:rPr lang="en-US" sz="3600" b="1" baseline="30000" dirty="0"/>
              <a:t>1 Corinthians 12:12 </a:t>
            </a:r>
            <a:r>
              <a:rPr lang="en-US" sz="3600" dirty="0"/>
              <a:t>Just as a body, though one, has many parts, but all its many parts form one body, so it is with Christ. </a:t>
            </a:r>
            <a:r>
              <a:rPr lang="en-US" sz="3600" b="1" baseline="30000" dirty="0"/>
              <a:t>13 </a:t>
            </a:r>
            <a:r>
              <a:rPr lang="en-US" sz="3600" dirty="0"/>
              <a:t>For we were all baptized by one Spirit so as to form one body—whether Jews or Gentiles, slave or free—and we were all given the one Spirit to drink. </a:t>
            </a:r>
            <a:r>
              <a:rPr lang="en-US" sz="3600" b="1" baseline="30000" dirty="0"/>
              <a:t>14 </a:t>
            </a:r>
            <a:r>
              <a:rPr lang="en-US" sz="3600" dirty="0"/>
              <a:t>Even so the body is not made up of one part but of many.</a:t>
            </a:r>
          </a:p>
          <a:p>
            <a:endParaRPr lang="en-US" sz="4400" b="1" baseline="30000" dirty="0"/>
          </a:p>
          <a:p>
            <a:r>
              <a:rPr lang="en-US" sz="4400" b="1" baseline="30000" dirty="0"/>
              <a:t>(Pentecost and Cornelius)</a:t>
            </a:r>
          </a:p>
          <a:p>
            <a:endParaRPr lang="en-US" sz="3600" b="1" baseline="30000" dirty="0"/>
          </a:p>
        </p:txBody>
      </p:sp>
    </p:spTree>
    <p:extLst>
      <p:ext uri="{BB962C8B-B14F-4D97-AF65-F5344CB8AC3E}">
        <p14:creationId xmlns:p14="http://schemas.microsoft.com/office/powerpoint/2010/main" val="242111041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12366-FB48-CF98-2EF1-86D5E37AB3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737478-E2C8-0FE1-F4B6-1E0DF16A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EEAD8B1-3646-5206-CAB1-9A017645712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1315128"/>
          </a:xfrm>
        </p:spPr>
        <p:txBody>
          <a:bodyPr anchor="t" anchorCtr="0">
            <a:normAutofit/>
          </a:bodyPr>
          <a:lstStyle/>
          <a:p>
            <a:r>
              <a:rPr lang="en-US" sz="4400" b="1" baseline="30000" dirty="0"/>
              <a:t>EPH4:4   </a:t>
            </a:r>
            <a:r>
              <a:rPr lang="en-US" sz="4400" dirty="0"/>
              <a:t>just as you were called to </a:t>
            </a:r>
            <a:br>
              <a:rPr lang="en-US" sz="4400" dirty="0"/>
            </a:br>
            <a:r>
              <a:rPr lang="en-US" sz="4400" dirty="0"/>
              <a:t>one </a:t>
            </a:r>
            <a:r>
              <a:rPr lang="en-US" sz="4400" b="1" dirty="0"/>
              <a:t>hope</a:t>
            </a:r>
            <a:r>
              <a:rPr lang="en-US" sz="4400" dirty="0"/>
              <a:t> when you were called; </a:t>
            </a:r>
            <a:endParaRPr lang="en-US" sz="4400" b="1" dirty="0"/>
          </a:p>
          <a:p>
            <a:pPr marL="0" indent="0">
              <a:buNone/>
            </a:pPr>
            <a:endParaRPr lang="en-US" sz="3600" b="1" dirty="0"/>
          </a:p>
        </p:txBody>
      </p:sp>
      <p:pic>
        <p:nvPicPr>
          <p:cNvPr id="13" name="Content Placeholder 3">
            <a:extLst>
              <a:ext uri="{FF2B5EF4-FFF2-40B4-BE49-F238E27FC236}">
                <a16:creationId xmlns:a16="http://schemas.microsoft.com/office/drawing/2014/main" id="{7E713D66-A3BA-3381-966A-F48059D1C829}"/>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E337EBD4-E337-493B-CD94-BB9BB245A666}"/>
              </a:ext>
            </a:extLst>
          </p:cNvPr>
          <p:cNvSpPr txBox="1"/>
          <p:nvPr/>
        </p:nvSpPr>
        <p:spPr>
          <a:xfrm>
            <a:off x="636814" y="1756166"/>
            <a:ext cx="10564587" cy="4924425"/>
          </a:xfrm>
          <a:prstGeom prst="rect">
            <a:avLst/>
          </a:prstGeom>
          <a:noFill/>
        </p:spPr>
        <p:txBody>
          <a:bodyPr wrap="square" rtlCol="0">
            <a:spAutoFit/>
          </a:bodyPr>
          <a:lstStyle/>
          <a:p>
            <a:r>
              <a:rPr lang="en-US" sz="3200" dirty="0"/>
              <a:t>                     – Having  the gift grace by way of the cross of Jesus we have a hope of sharing the glory of Christ. Christ’s resurrection has become our resurrection, making us alive and aligned with the will of God having the steadfast hope  of eternal life with God and the Son:</a:t>
            </a:r>
          </a:p>
          <a:p>
            <a:endParaRPr lang="en-US" sz="1000" dirty="0"/>
          </a:p>
          <a:p>
            <a:r>
              <a:rPr lang="en-US" sz="3600" b="1" baseline="30000" dirty="0"/>
              <a:t>1 John 3:2 </a:t>
            </a:r>
            <a:r>
              <a:rPr lang="en-US" sz="3600" dirty="0"/>
              <a:t>Dear friends, now we are children of God, and what we will be has not yet been made known. But we know that when Christ appears, we shall be like him, for we shall see him as he is.</a:t>
            </a:r>
          </a:p>
        </p:txBody>
      </p:sp>
    </p:spTree>
    <p:extLst>
      <p:ext uri="{BB962C8B-B14F-4D97-AF65-F5344CB8AC3E}">
        <p14:creationId xmlns:p14="http://schemas.microsoft.com/office/powerpoint/2010/main" val="16388516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4607F-A98A-FF91-DE60-D22010064C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F06844-F2E9-D97F-B129-BD1CBA067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EBF63-A6BF-5F58-A472-DBD69A30EDCB}"/>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Differing Lens</a:t>
            </a:r>
          </a:p>
        </p:txBody>
      </p:sp>
      <p:sp>
        <p:nvSpPr>
          <p:cNvPr id="4" name="Content Placeholder 3">
            <a:extLst>
              <a:ext uri="{FF2B5EF4-FFF2-40B4-BE49-F238E27FC236}">
                <a16:creationId xmlns:a16="http://schemas.microsoft.com/office/drawing/2014/main" id="{2DBC341F-5C4B-B593-3DB0-26BA2D012B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r>
              <a:rPr lang="en-US" b="1" dirty="0"/>
              <a:t>Heavenly Realms     </a:t>
            </a:r>
          </a:p>
          <a:p>
            <a:r>
              <a:rPr lang="en-US" b="1" dirty="0"/>
              <a:t>Blessings --  Look at each blessing in Ephesians</a:t>
            </a:r>
          </a:p>
          <a:p>
            <a:r>
              <a:rPr lang="en-US" b="1" dirty="0"/>
              <a:t>Knowledge – Observe  references to knowledge</a:t>
            </a:r>
            <a:br>
              <a:rPr lang="en-US" b="1" dirty="0"/>
            </a:br>
            <a:r>
              <a:rPr lang="en-US" b="1" dirty="0"/>
              <a:t>Especially in Paul's Prayers</a:t>
            </a:r>
          </a:p>
          <a:p>
            <a:r>
              <a:rPr lang="en-US" b="1" dirty="0"/>
              <a:t>Infinity – Things unfathomable and eternal.</a:t>
            </a:r>
            <a:br>
              <a:rPr lang="en-US" b="1" dirty="0"/>
            </a:br>
            <a:r>
              <a:rPr lang="en-US" b="1" dirty="0"/>
              <a:t> God has a multitude of infinite attributes</a:t>
            </a:r>
          </a:p>
          <a:p>
            <a:r>
              <a:rPr lang="en-US" b="1" dirty="0"/>
              <a:t>Once Dead Now Alive.</a:t>
            </a:r>
            <a:br>
              <a:rPr lang="en-US" b="1" dirty="0"/>
            </a:br>
            <a:r>
              <a:rPr lang="en-US" b="1" dirty="0"/>
              <a:t>How you once live and how you live now</a:t>
            </a:r>
            <a:br>
              <a:rPr lang="en-US" b="1" dirty="0"/>
            </a:br>
            <a:r>
              <a:rPr lang="en-US" b="1" dirty="0"/>
              <a:t>How the world lives and how Christians live</a:t>
            </a:r>
          </a:p>
          <a:p>
            <a:r>
              <a:rPr lang="en-US" b="1" dirty="0"/>
              <a:t>Grace</a:t>
            </a:r>
            <a:br>
              <a:rPr lang="en-US" b="1" dirty="0"/>
            </a:br>
            <a:r>
              <a:rPr lang="en-US" b="1" dirty="0"/>
              <a:t>made known and accepted vs. unknow and rejected.</a:t>
            </a:r>
          </a:p>
          <a:p>
            <a:r>
              <a:rPr lang="en-US" b="1" dirty="0"/>
              <a:t>How we should live(walk) , have a new mind, and mature</a:t>
            </a:r>
          </a:p>
          <a:p>
            <a:endParaRPr lang="en-US" b="1" dirty="0"/>
          </a:p>
          <a:p>
            <a:endParaRPr lang="en-US" b="1" dirty="0"/>
          </a:p>
        </p:txBody>
      </p:sp>
      <p:pic>
        <p:nvPicPr>
          <p:cNvPr id="13" name="Content Placeholder 3">
            <a:extLst>
              <a:ext uri="{FF2B5EF4-FFF2-40B4-BE49-F238E27FC236}">
                <a16:creationId xmlns:a16="http://schemas.microsoft.com/office/drawing/2014/main" id="{BACA4ECF-0784-1994-ADFA-B2BA8ADA901D}"/>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30881529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0CA8D-C954-5312-8135-E8064E50044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A0C258-46D1-5265-470C-D5C8C85819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1380DE8-7E56-BF9F-0E81-C42A1AD9DF8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945076"/>
          </a:xfrm>
        </p:spPr>
        <p:txBody>
          <a:bodyPr anchor="t" anchorCtr="0">
            <a:normAutofit/>
          </a:bodyPr>
          <a:lstStyle/>
          <a:p>
            <a:r>
              <a:rPr lang="en-US" sz="4400" b="1" baseline="30000" dirty="0"/>
              <a:t>EPH4:3a-4a   </a:t>
            </a:r>
            <a:r>
              <a:rPr lang="en-US" sz="4400" b="1" dirty="0"/>
              <a:t>There is … one Lord</a:t>
            </a:r>
          </a:p>
          <a:p>
            <a:pPr marL="0" indent="0">
              <a:buNone/>
            </a:pPr>
            <a:endParaRPr lang="en-US" sz="3600" b="1" dirty="0"/>
          </a:p>
        </p:txBody>
      </p:sp>
      <p:pic>
        <p:nvPicPr>
          <p:cNvPr id="13" name="Content Placeholder 3">
            <a:extLst>
              <a:ext uri="{FF2B5EF4-FFF2-40B4-BE49-F238E27FC236}">
                <a16:creationId xmlns:a16="http://schemas.microsoft.com/office/drawing/2014/main" id="{7AA34AA2-CABB-C095-861F-B152146662CD}"/>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D260E146-A10B-CE50-E6DD-14E836B67E1F}"/>
              </a:ext>
            </a:extLst>
          </p:cNvPr>
          <p:cNvSpPr txBox="1"/>
          <p:nvPr/>
        </p:nvSpPr>
        <p:spPr>
          <a:xfrm>
            <a:off x="813706" y="1280553"/>
            <a:ext cx="10564587" cy="5632311"/>
          </a:xfrm>
          <a:prstGeom prst="rect">
            <a:avLst/>
          </a:prstGeom>
          <a:noFill/>
        </p:spPr>
        <p:txBody>
          <a:bodyPr wrap="square" rtlCol="0">
            <a:spAutoFit/>
          </a:bodyPr>
          <a:lstStyle/>
          <a:p>
            <a:r>
              <a:rPr lang="en-US" sz="3200" dirty="0"/>
              <a:t>                                    1 Cor 8:4</a:t>
            </a:r>
            <a:r>
              <a:rPr lang="en-US" b="1" baseline="30000" dirty="0"/>
              <a:t>     </a:t>
            </a:r>
            <a:r>
              <a:rPr lang="en-US" sz="3600" dirty="0"/>
              <a:t>So then, about eating food</a:t>
            </a:r>
            <a:br>
              <a:rPr lang="en-US" sz="3600" dirty="0"/>
            </a:br>
            <a:r>
              <a:rPr lang="en-US" sz="3600" dirty="0"/>
              <a:t>               sacrificed to idols: We know that “An idol is nothing at all in the world” and that “There is no God but one.” </a:t>
            </a:r>
            <a:r>
              <a:rPr lang="en-US" sz="3600" b="1" baseline="30000" dirty="0"/>
              <a:t>5 </a:t>
            </a:r>
            <a:r>
              <a:rPr lang="en-US" sz="3600" dirty="0"/>
              <a:t>For even if there are so-called gods, whether in heaven or on earth (as indeed there are many “gods” and many “lords”,) </a:t>
            </a:r>
            <a:r>
              <a:rPr lang="en-US" sz="3600" b="1" baseline="30000" dirty="0"/>
              <a:t>6 </a:t>
            </a:r>
            <a:r>
              <a:rPr lang="en-US" sz="3600" dirty="0"/>
              <a:t>yet for us there is but one God, the Father, from whom all things came and for whom we live; and there is but one Lord, Jesus Christ, through whom all things came and through whom we live.</a:t>
            </a:r>
          </a:p>
        </p:txBody>
      </p:sp>
    </p:spTree>
    <p:extLst>
      <p:ext uri="{BB962C8B-B14F-4D97-AF65-F5344CB8AC3E}">
        <p14:creationId xmlns:p14="http://schemas.microsoft.com/office/powerpoint/2010/main" val="55871831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AD008-BAF8-06B9-B099-28BAF601C2E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D1D435-3C7D-71E4-BB5D-DDBE8E42A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F37C44D-2035-4A03-6AD8-08C13B3CC7E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945076"/>
          </a:xfrm>
        </p:spPr>
        <p:txBody>
          <a:bodyPr anchor="t" anchorCtr="0">
            <a:normAutofit/>
          </a:bodyPr>
          <a:lstStyle/>
          <a:p>
            <a:r>
              <a:rPr lang="en-US" sz="4400" b="1" baseline="30000" dirty="0"/>
              <a:t>EPH4:3a-4a   </a:t>
            </a:r>
            <a:r>
              <a:rPr lang="en-US" sz="4400" b="1" dirty="0"/>
              <a:t>There is … one Lord</a:t>
            </a:r>
          </a:p>
          <a:p>
            <a:pPr marL="0" indent="0">
              <a:buNone/>
            </a:pPr>
            <a:endParaRPr lang="en-US" sz="3600" b="1" dirty="0"/>
          </a:p>
        </p:txBody>
      </p:sp>
      <p:pic>
        <p:nvPicPr>
          <p:cNvPr id="13" name="Content Placeholder 3">
            <a:extLst>
              <a:ext uri="{FF2B5EF4-FFF2-40B4-BE49-F238E27FC236}">
                <a16:creationId xmlns:a16="http://schemas.microsoft.com/office/drawing/2014/main" id="{75AFFC0D-191D-5A2C-8344-BC38BB9B8E89}"/>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08F7DD77-4B77-7A2F-148B-C2DEE25796C5}"/>
              </a:ext>
            </a:extLst>
          </p:cNvPr>
          <p:cNvSpPr txBox="1"/>
          <p:nvPr/>
        </p:nvSpPr>
        <p:spPr>
          <a:xfrm>
            <a:off x="1196175" y="1901652"/>
            <a:ext cx="10564587" cy="3416320"/>
          </a:xfrm>
          <a:prstGeom prst="rect">
            <a:avLst/>
          </a:prstGeom>
          <a:noFill/>
        </p:spPr>
        <p:txBody>
          <a:bodyPr wrap="square" rtlCol="0">
            <a:spAutoFit/>
          </a:bodyPr>
          <a:lstStyle/>
          <a:p>
            <a:r>
              <a:rPr lang="en-US" sz="3600" dirty="0"/>
              <a:t>                                     Jude 4 </a:t>
            </a:r>
            <a:r>
              <a:rPr lang="en-US" sz="3600" b="1" baseline="30000" dirty="0"/>
              <a:t> </a:t>
            </a:r>
            <a:r>
              <a:rPr lang="en-US" sz="3600" dirty="0"/>
              <a:t>For certain individuals whose condemnation was written about long ago have secretly slipped in among you. They are ungodly people, who pervert the grace of our God into a license for immorality and deny Jesus Christ our only Sovereign and Lord..</a:t>
            </a:r>
          </a:p>
        </p:txBody>
      </p:sp>
    </p:spTree>
    <p:extLst>
      <p:ext uri="{BB962C8B-B14F-4D97-AF65-F5344CB8AC3E}">
        <p14:creationId xmlns:p14="http://schemas.microsoft.com/office/powerpoint/2010/main" val="301567525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B1868-77FA-373E-945C-21F244792FA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4C9B29-9F20-1C5A-A3BA-A9694A498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CCB75-C967-3FDC-E74A-1567B56A51E7}"/>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C117201-A0E8-C778-8C8D-A8C085354F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945076"/>
          </a:xfrm>
        </p:spPr>
        <p:txBody>
          <a:bodyPr anchor="t" anchorCtr="0">
            <a:normAutofit/>
          </a:bodyPr>
          <a:lstStyle/>
          <a:p>
            <a:r>
              <a:rPr lang="en-US" sz="4400" b="1" baseline="30000" dirty="0"/>
              <a:t>EPH4:3a-4a   </a:t>
            </a:r>
            <a:r>
              <a:rPr lang="en-US" sz="4400" b="1" dirty="0"/>
              <a:t>There is … one faith</a:t>
            </a:r>
          </a:p>
          <a:p>
            <a:pPr marL="0" indent="0">
              <a:buNone/>
            </a:pPr>
            <a:endParaRPr lang="en-US" sz="3600" b="1" dirty="0"/>
          </a:p>
        </p:txBody>
      </p:sp>
      <p:pic>
        <p:nvPicPr>
          <p:cNvPr id="13" name="Content Placeholder 3">
            <a:extLst>
              <a:ext uri="{FF2B5EF4-FFF2-40B4-BE49-F238E27FC236}">
                <a16:creationId xmlns:a16="http://schemas.microsoft.com/office/drawing/2014/main" id="{1F796084-EE3E-5B75-A023-25D917156878}"/>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22811527-265D-438E-D8C9-DC5E27E259C7}"/>
              </a:ext>
            </a:extLst>
          </p:cNvPr>
          <p:cNvSpPr txBox="1"/>
          <p:nvPr/>
        </p:nvSpPr>
        <p:spPr>
          <a:xfrm>
            <a:off x="1032889" y="1539922"/>
            <a:ext cx="10564587" cy="2862322"/>
          </a:xfrm>
          <a:prstGeom prst="rect">
            <a:avLst/>
          </a:prstGeom>
          <a:noFill/>
        </p:spPr>
        <p:txBody>
          <a:bodyPr wrap="square" rtlCol="0">
            <a:spAutoFit/>
          </a:bodyPr>
          <a:lstStyle/>
          <a:p>
            <a:r>
              <a:rPr lang="en-US" sz="3600" dirty="0"/>
              <a:t>                Jude 3 </a:t>
            </a:r>
            <a:r>
              <a:rPr lang="en-US" sz="3600" b="1" baseline="30000" dirty="0"/>
              <a:t>  </a:t>
            </a:r>
            <a:r>
              <a:rPr lang="en-US" sz="3600" dirty="0"/>
              <a:t>Dear friends, although I was very eager to write to you about the salvation we share, I felt compelled to write and urge you to contend for the faith that was once for all entrusted to God’s holy people</a:t>
            </a:r>
          </a:p>
        </p:txBody>
      </p:sp>
    </p:spTree>
    <p:extLst>
      <p:ext uri="{BB962C8B-B14F-4D97-AF65-F5344CB8AC3E}">
        <p14:creationId xmlns:p14="http://schemas.microsoft.com/office/powerpoint/2010/main" val="173486711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E3B37-5878-A78C-41A0-CDE7FFECE64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318DB4-4688-745B-5E10-BD3089BB3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981D6A6-2CD3-7261-F279-05DE6A54F8D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945076"/>
          </a:xfrm>
        </p:spPr>
        <p:txBody>
          <a:bodyPr anchor="t" anchorCtr="0">
            <a:normAutofit/>
          </a:bodyPr>
          <a:lstStyle/>
          <a:p>
            <a:r>
              <a:rPr lang="en-US" sz="4400" b="1" baseline="30000" dirty="0"/>
              <a:t>EPH4:3a-4a   </a:t>
            </a:r>
            <a:r>
              <a:rPr lang="en-US" sz="4400" b="1" dirty="0"/>
              <a:t>There is … one faith</a:t>
            </a:r>
          </a:p>
          <a:p>
            <a:pPr marL="0" indent="0">
              <a:buNone/>
            </a:pPr>
            <a:endParaRPr lang="en-US" sz="3600" b="1" dirty="0"/>
          </a:p>
        </p:txBody>
      </p:sp>
      <p:pic>
        <p:nvPicPr>
          <p:cNvPr id="13" name="Content Placeholder 3">
            <a:extLst>
              <a:ext uri="{FF2B5EF4-FFF2-40B4-BE49-F238E27FC236}">
                <a16:creationId xmlns:a16="http://schemas.microsoft.com/office/drawing/2014/main" id="{07FEC5E6-046E-DF4E-3982-6C3824EC3CBA}"/>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042E4F02-9F32-3E84-AA59-D5CD1A75544C}"/>
              </a:ext>
            </a:extLst>
          </p:cNvPr>
          <p:cNvSpPr txBox="1"/>
          <p:nvPr/>
        </p:nvSpPr>
        <p:spPr>
          <a:xfrm>
            <a:off x="1032889" y="1539922"/>
            <a:ext cx="10564587" cy="3970318"/>
          </a:xfrm>
          <a:prstGeom prst="rect">
            <a:avLst/>
          </a:prstGeom>
          <a:noFill/>
        </p:spPr>
        <p:txBody>
          <a:bodyPr wrap="square" rtlCol="0">
            <a:spAutoFit/>
          </a:bodyPr>
          <a:lstStyle/>
          <a:p>
            <a:r>
              <a:rPr lang="en-US" sz="3600" dirty="0"/>
              <a:t>                </a:t>
            </a:r>
            <a:r>
              <a:rPr lang="en-US" sz="3600" b="1" baseline="30000" dirty="0"/>
              <a:t>Romans 3:29 </a:t>
            </a:r>
            <a:r>
              <a:rPr lang="en-US" sz="3600" dirty="0"/>
              <a:t>Or is God the God of Jews only? Is he not the God of Gentiles too? Yes, of Gentiles too, </a:t>
            </a:r>
            <a:r>
              <a:rPr lang="en-US" sz="3600" b="1" baseline="30000" dirty="0"/>
              <a:t>30 </a:t>
            </a:r>
            <a:r>
              <a:rPr lang="en-US" sz="3600" dirty="0"/>
              <a:t>since there is only one God, who will justify the circumcised by faith and the uncircumcised through that same faith. </a:t>
            </a:r>
            <a:r>
              <a:rPr lang="en-US" sz="3600" b="1" baseline="30000" dirty="0"/>
              <a:t>31 </a:t>
            </a:r>
            <a:r>
              <a:rPr lang="en-US" sz="3600" dirty="0"/>
              <a:t>Do we, then, nullify the law by this faith? Not at all! Rather, we uphold the law</a:t>
            </a:r>
            <a:r>
              <a:rPr lang="en-US" dirty="0"/>
              <a:t>.</a:t>
            </a:r>
            <a:endParaRPr lang="en-US" sz="3600" dirty="0"/>
          </a:p>
        </p:txBody>
      </p:sp>
    </p:spTree>
    <p:extLst>
      <p:ext uri="{BB962C8B-B14F-4D97-AF65-F5344CB8AC3E}">
        <p14:creationId xmlns:p14="http://schemas.microsoft.com/office/powerpoint/2010/main" val="48605349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2EFF1-A321-9AF5-43BE-CC85D48919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AE5930-8415-47F5-BC61-AD37A3496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51DC1CE-B112-64E7-7DCA-C5576ED65A7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945076"/>
          </a:xfrm>
        </p:spPr>
        <p:txBody>
          <a:bodyPr anchor="t" anchorCtr="0">
            <a:normAutofit/>
          </a:bodyPr>
          <a:lstStyle/>
          <a:p>
            <a:r>
              <a:rPr lang="en-US" sz="4400" b="1" baseline="30000" dirty="0"/>
              <a:t>EPH4:3a-4a   </a:t>
            </a:r>
            <a:r>
              <a:rPr lang="en-US" sz="4400" b="1" dirty="0"/>
              <a:t>There is … one baptism</a:t>
            </a:r>
          </a:p>
          <a:p>
            <a:pPr marL="0" indent="0">
              <a:buNone/>
            </a:pPr>
            <a:endParaRPr lang="en-US" sz="3600" b="1" dirty="0"/>
          </a:p>
        </p:txBody>
      </p:sp>
      <p:pic>
        <p:nvPicPr>
          <p:cNvPr id="13" name="Content Placeholder 3">
            <a:extLst>
              <a:ext uri="{FF2B5EF4-FFF2-40B4-BE49-F238E27FC236}">
                <a16:creationId xmlns:a16="http://schemas.microsoft.com/office/drawing/2014/main" id="{8FC6D8D1-62A4-DE0F-C953-8061FF9EB1F6}"/>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B7CA2701-35DF-C230-97F8-748147CB464A}"/>
              </a:ext>
            </a:extLst>
          </p:cNvPr>
          <p:cNvSpPr txBox="1"/>
          <p:nvPr/>
        </p:nvSpPr>
        <p:spPr>
          <a:xfrm>
            <a:off x="1032889" y="1539922"/>
            <a:ext cx="10854312" cy="2308324"/>
          </a:xfrm>
          <a:prstGeom prst="rect">
            <a:avLst/>
          </a:prstGeom>
          <a:noFill/>
        </p:spPr>
        <p:txBody>
          <a:bodyPr wrap="square" rtlCol="0">
            <a:spAutoFit/>
          </a:bodyPr>
          <a:lstStyle/>
          <a:p>
            <a:r>
              <a:rPr lang="en-US" sz="3600" dirty="0"/>
              <a:t>            Jewish and Gentile believers alike acknowledged one Lord, shared one faith in him, and submitted themselves to one baptism into his name.</a:t>
            </a:r>
          </a:p>
          <a:p>
            <a:r>
              <a:rPr lang="en-US" sz="3600" dirty="0"/>
              <a:t>Acts 2:38, Romans 6, Jailer, eunuch, Cornelius, Saul.</a:t>
            </a:r>
          </a:p>
        </p:txBody>
      </p:sp>
      <p:sp>
        <p:nvSpPr>
          <p:cNvPr id="3" name="TextBox 2">
            <a:extLst>
              <a:ext uri="{FF2B5EF4-FFF2-40B4-BE49-F238E27FC236}">
                <a16:creationId xmlns:a16="http://schemas.microsoft.com/office/drawing/2014/main" id="{A469B94C-9D3E-5F77-4395-CB506EE98140}"/>
              </a:ext>
            </a:extLst>
          </p:cNvPr>
          <p:cNvSpPr txBox="1"/>
          <p:nvPr/>
        </p:nvSpPr>
        <p:spPr>
          <a:xfrm>
            <a:off x="300291" y="3848246"/>
            <a:ext cx="11586909" cy="3046988"/>
          </a:xfrm>
          <a:prstGeom prst="rect">
            <a:avLst/>
          </a:prstGeom>
          <a:noFill/>
        </p:spPr>
        <p:txBody>
          <a:bodyPr wrap="square" rtlCol="0">
            <a:spAutoFit/>
          </a:bodyPr>
          <a:lstStyle/>
          <a:p>
            <a:r>
              <a:rPr lang="en-US" sz="3200" b="1" baseline="30000"/>
              <a:t>Acts 22:14 </a:t>
            </a:r>
            <a:r>
              <a:rPr lang="en-US" sz="3200" dirty="0"/>
              <a:t>“Then he (Ananias) said: ‘The God of our ancestors has chosen you to know his will and to see the Righteous One and to hear words from his mouth. </a:t>
            </a:r>
            <a:r>
              <a:rPr lang="en-US" sz="3200" b="1" baseline="30000" dirty="0"/>
              <a:t>15 </a:t>
            </a:r>
            <a:r>
              <a:rPr lang="en-US" sz="3200" dirty="0"/>
              <a:t>You will be his witness to all people of what you have seen and heard. </a:t>
            </a:r>
            <a:r>
              <a:rPr lang="en-US" sz="3200" b="1" baseline="30000" dirty="0"/>
              <a:t>16 </a:t>
            </a:r>
            <a:r>
              <a:rPr lang="en-US" sz="3200" dirty="0"/>
              <a:t>And now what are you waiting for? Get up, be baptized and wash your sins away, calling on his name.’</a:t>
            </a:r>
          </a:p>
        </p:txBody>
      </p:sp>
    </p:spTree>
    <p:extLst>
      <p:ext uri="{BB962C8B-B14F-4D97-AF65-F5344CB8AC3E}">
        <p14:creationId xmlns:p14="http://schemas.microsoft.com/office/powerpoint/2010/main" val="3390252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1DDBE-3528-09A8-558F-CCA7388523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88E965-BEAB-E708-6A03-6713C3FAE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9DFA5-D4A1-23F0-8D1F-35830CFD8B7F}"/>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99B5A195-BADD-12BF-2AD1-39FBEB1416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791767"/>
          </a:xfrm>
        </p:spPr>
        <p:txBody>
          <a:bodyPr anchor="b" anchorCtr="0">
            <a:normAutofit fontScale="92500" lnSpcReduction="20000"/>
          </a:bodyPr>
          <a:lstStyle/>
          <a:p>
            <a:r>
              <a:rPr lang="en-US" sz="3900" b="1" dirty="0"/>
              <a:t> </a:t>
            </a:r>
            <a:r>
              <a:rPr lang="en-US" sz="3900" b="1" baseline="30000" dirty="0"/>
              <a:t>11 </a:t>
            </a:r>
            <a:r>
              <a:rPr lang="en-US" sz="3900" dirty="0"/>
              <a:t>So </a:t>
            </a:r>
            <a:r>
              <a:rPr lang="en-US" sz="3900" i="1" dirty="0"/>
              <a:t>Christ </a:t>
            </a:r>
            <a:r>
              <a:rPr lang="en-US" sz="3900" dirty="0"/>
              <a:t>himself gave </a:t>
            </a:r>
            <a:r>
              <a:rPr lang="en-US" sz="3600" dirty="0"/>
              <a:t>the apostles, the </a:t>
            </a:r>
            <a:r>
              <a:rPr lang="en-US" sz="3900" dirty="0"/>
              <a:t>prophets, the evangelists, the pastors and teachers, apostles, the prophets, the evangelists, the pastors and teachers, </a:t>
            </a:r>
            <a:endParaRPr lang="en-US" sz="3900" b="1" dirty="0"/>
          </a:p>
        </p:txBody>
      </p:sp>
      <p:pic>
        <p:nvPicPr>
          <p:cNvPr id="13" name="Content Placeholder 3">
            <a:extLst>
              <a:ext uri="{FF2B5EF4-FFF2-40B4-BE49-F238E27FC236}">
                <a16:creationId xmlns:a16="http://schemas.microsoft.com/office/drawing/2014/main" id="{45CAF4E8-1427-A92E-AA74-B090F1CB1D0C}"/>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8D675E52-643A-EDD7-F22E-5B4E7AEC8C0F}"/>
              </a:ext>
            </a:extLst>
          </p:cNvPr>
          <p:cNvSpPr txBox="1"/>
          <p:nvPr/>
        </p:nvSpPr>
        <p:spPr>
          <a:xfrm>
            <a:off x="333153" y="2287852"/>
            <a:ext cx="11554047" cy="2862322"/>
          </a:xfrm>
          <a:prstGeom prst="rect">
            <a:avLst/>
          </a:prstGeom>
          <a:noFill/>
        </p:spPr>
        <p:txBody>
          <a:bodyPr wrap="square" rtlCol="0">
            <a:spAutoFit/>
          </a:bodyPr>
          <a:lstStyle/>
          <a:p>
            <a:r>
              <a:rPr lang="en-US" sz="3600" b="1" baseline="30000" dirty="0"/>
              <a:t>12 </a:t>
            </a:r>
            <a:r>
              <a:rPr lang="en-US" sz="3600" dirty="0"/>
              <a:t>to equip his people for works of service, so that the body of Christ may be built up </a:t>
            </a:r>
            <a:r>
              <a:rPr lang="en-US" sz="3600" b="1" baseline="30000" dirty="0"/>
              <a:t>13 </a:t>
            </a:r>
            <a:r>
              <a:rPr lang="en-US" sz="3600" dirty="0"/>
              <a:t>until we all reach unity in the faith and in the knowledge of the Son of God and become mature, attaining to the whole measure of the fullness of Christ.</a:t>
            </a:r>
          </a:p>
        </p:txBody>
      </p:sp>
    </p:spTree>
    <p:extLst>
      <p:ext uri="{BB962C8B-B14F-4D97-AF65-F5344CB8AC3E}">
        <p14:creationId xmlns:p14="http://schemas.microsoft.com/office/powerpoint/2010/main" val="392978358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D8F37-B5B0-E8C9-48B6-0E5E0BCA561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FC94B9-7428-DECC-140B-D3ACDF3AA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FBA71-23E6-67F4-4DDE-DB0F4953CC3D}"/>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C088E589-D10B-F870-5993-F54C61DF05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791767"/>
          </a:xfrm>
        </p:spPr>
        <p:txBody>
          <a:bodyPr anchor="b" anchorCtr="0">
            <a:normAutofit/>
          </a:bodyPr>
          <a:lstStyle/>
          <a:p>
            <a:r>
              <a:rPr lang="en-US" sz="3600" b="1" baseline="30000" dirty="0"/>
              <a:t>11 </a:t>
            </a:r>
            <a:r>
              <a:rPr lang="en-US" sz="3600" dirty="0"/>
              <a:t>And He gave some </a:t>
            </a:r>
            <a:r>
              <a:rPr lang="en-US" sz="3600" i="1" dirty="0"/>
              <a:t>as</a:t>
            </a:r>
            <a:r>
              <a:rPr lang="en-US" sz="3600" dirty="0"/>
              <a:t> apostles, some </a:t>
            </a:r>
            <a:r>
              <a:rPr lang="en-US" sz="3600" i="1" dirty="0"/>
              <a:t>as</a:t>
            </a:r>
            <a:r>
              <a:rPr lang="en-US" sz="3600" dirty="0"/>
              <a:t> prophets, some </a:t>
            </a:r>
            <a:r>
              <a:rPr lang="en-US" sz="3600" i="1" dirty="0"/>
              <a:t>as</a:t>
            </a:r>
            <a:r>
              <a:rPr lang="en-US" sz="3600" dirty="0"/>
              <a:t> evangelists, some </a:t>
            </a:r>
            <a:r>
              <a:rPr lang="en-US" sz="3600" i="1" dirty="0"/>
              <a:t>as</a:t>
            </a:r>
            <a:r>
              <a:rPr lang="en-US" sz="3600" dirty="0"/>
              <a:t> pastors and teachers</a:t>
            </a:r>
            <a:endParaRPr lang="en-US" sz="3600" b="1" dirty="0"/>
          </a:p>
        </p:txBody>
      </p:sp>
      <p:pic>
        <p:nvPicPr>
          <p:cNvPr id="13" name="Content Placeholder 3">
            <a:extLst>
              <a:ext uri="{FF2B5EF4-FFF2-40B4-BE49-F238E27FC236}">
                <a16:creationId xmlns:a16="http://schemas.microsoft.com/office/drawing/2014/main" id="{7F821BFF-B0AA-6718-B306-2E0D485D534C}"/>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8ADF9C92-8CCA-22EE-28E1-454C6DAAAA0C}"/>
              </a:ext>
            </a:extLst>
          </p:cNvPr>
          <p:cNvSpPr txBox="1"/>
          <p:nvPr/>
        </p:nvSpPr>
        <p:spPr>
          <a:xfrm>
            <a:off x="333153" y="2287852"/>
            <a:ext cx="11554047" cy="2862322"/>
          </a:xfrm>
          <a:prstGeom prst="rect">
            <a:avLst/>
          </a:prstGeom>
          <a:noFill/>
        </p:spPr>
        <p:txBody>
          <a:bodyPr wrap="square" rtlCol="0">
            <a:spAutoFit/>
          </a:bodyPr>
          <a:lstStyle/>
          <a:p>
            <a:r>
              <a:rPr lang="en-US" b="1" baseline="30000" dirty="0"/>
              <a:t>11</a:t>
            </a:r>
            <a:r>
              <a:rPr lang="en-US" sz="3600" b="1" baseline="30000" dirty="0"/>
              <a:t> 12 </a:t>
            </a:r>
            <a:r>
              <a:rPr lang="en-US" sz="3600" dirty="0"/>
              <a:t>for the equipping of the saints for the work of ministry, for the building up of the body of Christ; </a:t>
            </a:r>
            <a:r>
              <a:rPr lang="en-US" sz="3600" b="1" baseline="30000" dirty="0"/>
              <a:t>13 </a:t>
            </a:r>
            <a:r>
              <a:rPr lang="en-US" sz="3600" dirty="0"/>
              <a:t>until we all attain to the unity of the faith, and of the </a:t>
            </a:r>
            <a:r>
              <a:rPr lang="en-US" sz="3600" baseline="30000" dirty="0"/>
              <a:t>[</a:t>
            </a:r>
            <a:r>
              <a:rPr lang="en-US" sz="3600" baseline="30000" dirty="0">
                <a:hlinkClick r:id="rId4" tooltip="See footnote f"/>
              </a:rPr>
              <a:t>f</a:t>
            </a:r>
            <a:r>
              <a:rPr lang="en-US" sz="3600" baseline="30000" dirty="0"/>
              <a:t>]</a:t>
            </a:r>
            <a:r>
              <a:rPr lang="en-US" sz="3600" dirty="0"/>
              <a:t>knowledge of the Son of God, to a mature man, to the measure of the stature which belongs to the fullness of Christ.  NASB</a:t>
            </a:r>
          </a:p>
        </p:txBody>
      </p:sp>
    </p:spTree>
    <p:extLst>
      <p:ext uri="{BB962C8B-B14F-4D97-AF65-F5344CB8AC3E}">
        <p14:creationId xmlns:p14="http://schemas.microsoft.com/office/powerpoint/2010/main" val="2947791937"/>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49300-EBA1-3D8E-70BA-DDC26AF647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8C9E2D-4EA3-1DC3-19CD-1AF2549F0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24F2D-84D2-2391-9D28-174BB9403CBF}"/>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A91DC6DB-307B-48F0-41AA-FCE62F984F7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791767"/>
          </a:xfrm>
        </p:spPr>
        <p:txBody>
          <a:bodyPr anchor="b" anchorCtr="0">
            <a:normAutofit fontScale="92500" lnSpcReduction="20000"/>
          </a:bodyPr>
          <a:lstStyle/>
          <a:p>
            <a:r>
              <a:rPr lang="en-US" sz="3900" b="1" dirty="0"/>
              <a:t> </a:t>
            </a:r>
            <a:r>
              <a:rPr lang="en-US" sz="3900" b="1" baseline="30000" dirty="0"/>
              <a:t>11 </a:t>
            </a:r>
            <a:r>
              <a:rPr lang="en-US" sz="3900" dirty="0"/>
              <a:t>So </a:t>
            </a:r>
            <a:r>
              <a:rPr lang="en-US" sz="3900" i="1" dirty="0"/>
              <a:t>Christ </a:t>
            </a:r>
            <a:r>
              <a:rPr lang="en-US" sz="3900" dirty="0"/>
              <a:t>himself </a:t>
            </a:r>
            <a:r>
              <a:rPr lang="en-US" sz="3900" dirty="0">
                <a:solidFill>
                  <a:schemeClr val="accent5">
                    <a:lumMod val="75000"/>
                  </a:schemeClr>
                </a:solidFill>
              </a:rPr>
              <a:t>gave </a:t>
            </a:r>
            <a:r>
              <a:rPr lang="en-US" sz="3600" dirty="0">
                <a:solidFill>
                  <a:schemeClr val="accent5">
                    <a:lumMod val="75000"/>
                  </a:schemeClr>
                </a:solidFill>
              </a:rPr>
              <a:t>the apostles, the </a:t>
            </a:r>
            <a:r>
              <a:rPr lang="en-US" sz="3900" dirty="0">
                <a:solidFill>
                  <a:schemeClr val="accent5">
                    <a:lumMod val="75000"/>
                  </a:schemeClr>
                </a:solidFill>
              </a:rPr>
              <a:t>prophets, the evangelists, the pastors and teachers, apostles, the prophets, the evangelists, the pastors and teachers</a:t>
            </a:r>
            <a:r>
              <a:rPr lang="en-US" sz="3900" dirty="0"/>
              <a:t>, </a:t>
            </a:r>
            <a:endParaRPr lang="en-US" sz="3900" b="1" dirty="0"/>
          </a:p>
        </p:txBody>
      </p:sp>
      <p:pic>
        <p:nvPicPr>
          <p:cNvPr id="13" name="Content Placeholder 3">
            <a:extLst>
              <a:ext uri="{FF2B5EF4-FFF2-40B4-BE49-F238E27FC236}">
                <a16:creationId xmlns:a16="http://schemas.microsoft.com/office/drawing/2014/main" id="{E8E9C0FB-4578-5AC7-5A9E-BE7FA93D27A3}"/>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8B5A2966-6F06-5204-9895-B84DC2A228A0}"/>
              </a:ext>
            </a:extLst>
          </p:cNvPr>
          <p:cNvSpPr txBox="1"/>
          <p:nvPr/>
        </p:nvSpPr>
        <p:spPr>
          <a:xfrm>
            <a:off x="333153" y="2287852"/>
            <a:ext cx="11554047" cy="2862322"/>
          </a:xfrm>
          <a:prstGeom prst="rect">
            <a:avLst/>
          </a:prstGeom>
          <a:noFill/>
        </p:spPr>
        <p:txBody>
          <a:bodyPr wrap="square" rtlCol="0">
            <a:spAutoFit/>
          </a:bodyPr>
          <a:lstStyle/>
          <a:p>
            <a:r>
              <a:rPr lang="en-US" sz="3600" b="1" baseline="30000" dirty="0"/>
              <a:t>12 </a:t>
            </a:r>
            <a:r>
              <a:rPr lang="en-US" sz="3600" dirty="0"/>
              <a:t>to equip his people for works of service, so that the body of Christ may be built up </a:t>
            </a:r>
            <a:r>
              <a:rPr lang="en-US" sz="3600" b="1" baseline="30000" dirty="0"/>
              <a:t>13 </a:t>
            </a:r>
            <a:r>
              <a:rPr lang="en-US" sz="3600" dirty="0"/>
              <a:t>until we all reach unity in the faith and in the knowledge of the Son of God and become mature, attaining to the whole measure of the fullness of Christ.</a:t>
            </a:r>
          </a:p>
        </p:txBody>
      </p:sp>
      <p:pic>
        <p:nvPicPr>
          <p:cNvPr id="3" name="Picture 2">
            <a:extLst>
              <a:ext uri="{FF2B5EF4-FFF2-40B4-BE49-F238E27FC236}">
                <a16:creationId xmlns:a16="http://schemas.microsoft.com/office/drawing/2014/main" id="{2ACE395E-7D91-EA57-43D3-19E99F398988}"/>
              </a:ext>
            </a:extLst>
          </p:cNvPr>
          <p:cNvPicPr>
            <a:picLocks noChangeAspect="1"/>
          </p:cNvPicPr>
          <p:nvPr/>
        </p:nvPicPr>
        <p:blipFill>
          <a:blip r:embed="rId4"/>
          <a:stretch>
            <a:fillRect/>
          </a:stretch>
        </p:blipFill>
        <p:spPr>
          <a:xfrm>
            <a:off x="127819" y="5632660"/>
            <a:ext cx="12192000" cy="1136465"/>
          </a:xfrm>
          <a:prstGeom prst="rect">
            <a:avLst/>
          </a:prstGeom>
        </p:spPr>
      </p:pic>
    </p:spTree>
    <p:extLst>
      <p:ext uri="{BB962C8B-B14F-4D97-AF65-F5344CB8AC3E}">
        <p14:creationId xmlns:p14="http://schemas.microsoft.com/office/powerpoint/2010/main" val="181776333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598AE-42CF-EAF6-CDF4-9170BD766EA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1FD0CBD-D0E4-9571-C8A5-1EA1BD152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FDDEC-37B3-ACA8-DB6F-9B58F0A93337}"/>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CDCC2C0B-88FC-97D8-82C1-A360F1E8420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back and forth by the waves, and blown here and there by every wind of teaching and by the cunning and craftiness of people in their deceitful scheming. </a:t>
            </a:r>
            <a:endParaRPr lang="en-US" sz="4200" b="1" dirty="0"/>
          </a:p>
        </p:txBody>
      </p:sp>
      <p:pic>
        <p:nvPicPr>
          <p:cNvPr id="13" name="Content Placeholder 3">
            <a:extLst>
              <a:ext uri="{FF2B5EF4-FFF2-40B4-BE49-F238E27FC236}">
                <a16:creationId xmlns:a16="http://schemas.microsoft.com/office/drawing/2014/main" id="{B1A831D4-29FF-7782-69C4-D52E1761976A}"/>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165F5EFC-68B5-7D3F-382C-3194F19BE614}"/>
              </a:ext>
            </a:extLst>
          </p:cNvPr>
          <p:cNvSpPr txBox="1"/>
          <p:nvPr/>
        </p:nvSpPr>
        <p:spPr>
          <a:xfrm>
            <a:off x="300292" y="2972834"/>
            <a:ext cx="11554047" cy="3416320"/>
          </a:xfrm>
          <a:prstGeom prst="rect">
            <a:avLst/>
          </a:prstGeom>
          <a:noFill/>
        </p:spPr>
        <p:txBody>
          <a:bodyPr wrap="square" rtlCol="0">
            <a:spAutoFit/>
          </a:bodyPr>
          <a:lstStyle/>
          <a:p>
            <a:r>
              <a:rPr lang="en-US" dirty="0"/>
              <a:t> </a:t>
            </a:r>
            <a:r>
              <a:rPr lang="en-US" sz="3600" b="1" baseline="30000" dirty="0"/>
              <a:t>15 </a:t>
            </a:r>
            <a:r>
              <a:rPr lang="en-US" sz="3600" dirty="0"/>
              <a:t>Instead, speaking the truth in love, we will grow 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work</a:t>
            </a:r>
          </a:p>
        </p:txBody>
      </p:sp>
    </p:spTree>
    <p:extLst>
      <p:ext uri="{BB962C8B-B14F-4D97-AF65-F5344CB8AC3E}">
        <p14:creationId xmlns:p14="http://schemas.microsoft.com/office/powerpoint/2010/main" val="32730816"/>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B4E8-79F7-55BD-1EE6-43FB86ACFD6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B82B5E-2AD2-4348-1EEE-7E884442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DC2A8-0637-C554-630D-6D296ECB805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82ED45EE-E7BC-A864-5839-7C9CDE39AEF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back and forth by the waves, and blown here and there by every wind of teaching and by the cunning and craftiness of people in their deceitful scheming. </a:t>
            </a:r>
            <a:endParaRPr lang="en-US" sz="4200" b="1" dirty="0"/>
          </a:p>
        </p:txBody>
      </p:sp>
      <p:pic>
        <p:nvPicPr>
          <p:cNvPr id="13" name="Content Placeholder 3">
            <a:extLst>
              <a:ext uri="{FF2B5EF4-FFF2-40B4-BE49-F238E27FC236}">
                <a16:creationId xmlns:a16="http://schemas.microsoft.com/office/drawing/2014/main" id="{669C45CD-3186-8CF3-584F-D2E7B0EA66C9}"/>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59DD4A03-7BA3-1D8E-5A6C-EB5419782989}"/>
              </a:ext>
            </a:extLst>
          </p:cNvPr>
          <p:cNvSpPr txBox="1"/>
          <p:nvPr/>
        </p:nvSpPr>
        <p:spPr>
          <a:xfrm>
            <a:off x="300292" y="2972834"/>
            <a:ext cx="11891708" cy="2862322"/>
          </a:xfrm>
          <a:prstGeom prst="rect">
            <a:avLst/>
          </a:prstGeom>
          <a:noFill/>
        </p:spPr>
        <p:txBody>
          <a:bodyPr wrap="square" rtlCol="0">
            <a:spAutoFit/>
          </a:bodyPr>
          <a:lstStyle/>
          <a:p>
            <a:r>
              <a:rPr lang="en-US" dirty="0"/>
              <a:t> </a:t>
            </a:r>
            <a:r>
              <a:rPr lang="en-US" sz="3600" b="1" baseline="30000" dirty="0"/>
              <a:t>15 </a:t>
            </a:r>
            <a:r>
              <a:rPr lang="en-US" sz="3600" dirty="0"/>
              <a:t>Instead, speaking the truth in love, we will grow 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work</a:t>
            </a:r>
          </a:p>
        </p:txBody>
      </p:sp>
      <p:sp>
        <p:nvSpPr>
          <p:cNvPr id="3" name="TextBox 2">
            <a:extLst>
              <a:ext uri="{FF2B5EF4-FFF2-40B4-BE49-F238E27FC236}">
                <a16:creationId xmlns:a16="http://schemas.microsoft.com/office/drawing/2014/main" id="{CDB7DA01-B9EB-CF6C-4381-C4908776BE73}"/>
              </a:ext>
            </a:extLst>
          </p:cNvPr>
          <p:cNvSpPr txBox="1"/>
          <p:nvPr/>
        </p:nvSpPr>
        <p:spPr>
          <a:xfrm>
            <a:off x="2832848" y="5856673"/>
            <a:ext cx="4659674" cy="830997"/>
          </a:xfrm>
          <a:prstGeom prst="rect">
            <a:avLst/>
          </a:prstGeom>
          <a:noFill/>
        </p:spPr>
        <p:txBody>
          <a:bodyPr wrap="none" rtlCol="0">
            <a:spAutoFit/>
          </a:bodyPr>
          <a:lstStyle/>
          <a:p>
            <a:r>
              <a:rPr lang="en-US" sz="4800" dirty="0"/>
              <a:t>What is growing?</a:t>
            </a:r>
          </a:p>
        </p:txBody>
      </p:sp>
    </p:spTree>
    <p:extLst>
      <p:ext uri="{BB962C8B-B14F-4D97-AF65-F5344CB8AC3E}">
        <p14:creationId xmlns:p14="http://schemas.microsoft.com/office/powerpoint/2010/main" val="24403300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Prayer in Chapter 1, Faith and Grace </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    No serious issues addressed  </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12/14</a:t>
            </a:r>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12/7</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
        <p:nvSpPr>
          <p:cNvPr id="7" name="Arrow: Left 6">
            <a:extLst>
              <a:ext uri="{FF2B5EF4-FFF2-40B4-BE49-F238E27FC236}">
                <a16:creationId xmlns:a16="http://schemas.microsoft.com/office/drawing/2014/main" id="{AFD0C106-0030-8836-1AB5-5DD1A7D61D2C}"/>
              </a:ext>
            </a:extLst>
          </p:cNvPr>
          <p:cNvSpPr/>
          <p:nvPr/>
        </p:nvSpPr>
        <p:spPr>
          <a:xfrm>
            <a:off x="9310446" y="996498"/>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12/21</a:t>
            </a:r>
          </a:p>
        </p:txBody>
      </p:sp>
      <p:sp>
        <p:nvSpPr>
          <p:cNvPr id="8" name="Arrow: Left 7">
            <a:extLst>
              <a:ext uri="{FF2B5EF4-FFF2-40B4-BE49-F238E27FC236}">
                <a16:creationId xmlns:a16="http://schemas.microsoft.com/office/drawing/2014/main" id="{4287D90A-FCE1-4917-9307-851233CA390B}"/>
              </a:ext>
            </a:extLst>
          </p:cNvPr>
          <p:cNvSpPr/>
          <p:nvPr/>
        </p:nvSpPr>
        <p:spPr>
          <a:xfrm>
            <a:off x="10645398" y="3769444"/>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12/28</a:t>
            </a:r>
          </a:p>
        </p:txBody>
      </p:sp>
      <p:sp>
        <p:nvSpPr>
          <p:cNvPr id="9" name="Arrow: Left 8">
            <a:extLst>
              <a:ext uri="{FF2B5EF4-FFF2-40B4-BE49-F238E27FC236}">
                <a16:creationId xmlns:a16="http://schemas.microsoft.com/office/drawing/2014/main" id="{1F54DB19-113C-661E-1ED7-44060E228277}"/>
              </a:ext>
            </a:extLst>
          </p:cNvPr>
          <p:cNvSpPr/>
          <p:nvPr/>
        </p:nvSpPr>
        <p:spPr>
          <a:xfrm>
            <a:off x="9666990" y="5551871"/>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12/28</a:t>
            </a:r>
          </a:p>
        </p:txBody>
      </p:sp>
      <p:sp>
        <p:nvSpPr>
          <p:cNvPr id="12" name="Arrow: Left 11">
            <a:extLst>
              <a:ext uri="{FF2B5EF4-FFF2-40B4-BE49-F238E27FC236}">
                <a16:creationId xmlns:a16="http://schemas.microsoft.com/office/drawing/2014/main" id="{FE928F5E-1270-0840-4FC4-63D3278FD6D5}"/>
              </a:ext>
            </a:extLst>
          </p:cNvPr>
          <p:cNvSpPr/>
          <p:nvPr/>
        </p:nvSpPr>
        <p:spPr>
          <a:xfrm>
            <a:off x="8821242" y="428710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01/04</a:t>
            </a:r>
          </a:p>
        </p:txBody>
      </p:sp>
      <p:pic>
        <p:nvPicPr>
          <p:cNvPr id="14" name="Content Placeholder 3">
            <a:extLst>
              <a:ext uri="{FF2B5EF4-FFF2-40B4-BE49-F238E27FC236}">
                <a16:creationId xmlns:a16="http://schemas.microsoft.com/office/drawing/2014/main" id="{3BED4944-3386-5E43-8334-22989E30C459}"/>
              </a:ext>
            </a:extLst>
          </p:cNvPr>
          <p:cNvPicPr>
            <a:picLocks noChangeAspect="1"/>
          </p:cNvPicPr>
          <p:nvPr/>
        </p:nvPicPr>
        <p:blipFill>
          <a:blip r:embed="rId3"/>
          <a:stretch>
            <a:fillRect/>
          </a:stretch>
        </p:blipFill>
        <p:spPr>
          <a:xfrm>
            <a:off x="102794" y="241985"/>
            <a:ext cx="2107925" cy="2107925"/>
          </a:xfrm>
          <a:prstGeom prst="rect">
            <a:avLst/>
          </a:prstGeom>
        </p:spPr>
      </p:pic>
      <p:sp>
        <p:nvSpPr>
          <p:cNvPr id="16" name="Content Placeholder 15">
            <a:extLst>
              <a:ext uri="{FF2B5EF4-FFF2-40B4-BE49-F238E27FC236}">
                <a16:creationId xmlns:a16="http://schemas.microsoft.com/office/drawing/2014/main" id="{E662126E-CBFE-243E-9375-18C128C9041F}"/>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A8E47D9-79D5-C794-2EA0-438081B34004}"/>
              </a:ext>
            </a:extLst>
          </p:cNvPr>
          <p:cNvSpPr txBox="1"/>
          <p:nvPr/>
        </p:nvSpPr>
        <p:spPr>
          <a:xfrm>
            <a:off x="804739" y="602243"/>
            <a:ext cx="11225896" cy="5632311"/>
          </a:xfrm>
          <a:prstGeom prst="rect">
            <a:avLst/>
          </a:prstGeom>
          <a:noFill/>
        </p:spPr>
        <p:txBody>
          <a:bodyPr wrap="square">
            <a:spAutoFit/>
          </a:bodyPr>
          <a:lstStyle/>
          <a:p>
            <a:pPr>
              <a:spcAft>
                <a:spcPts val="800"/>
              </a:spcAft>
            </a:pPr>
            <a:r>
              <a:rPr lang="en-US" sz="3600" b="1" baseline="30000" dirty="0"/>
              <a:t>11 </a:t>
            </a:r>
            <a:r>
              <a:rPr lang="en-US" sz="3600" dirty="0"/>
              <a:t>We have much to say about this, but it is hard to make it clear to you because </a:t>
            </a:r>
            <a:r>
              <a:rPr lang="en-US" sz="3600" dirty="0">
                <a:solidFill>
                  <a:srgbClr val="FF0000"/>
                </a:solidFill>
              </a:rPr>
              <a:t>you no longer try to understand.</a:t>
            </a:r>
            <a:r>
              <a:rPr lang="en-US" sz="3600" dirty="0"/>
              <a:t> </a:t>
            </a:r>
            <a:r>
              <a:rPr lang="en-US" sz="3600" b="1" baseline="30000" dirty="0"/>
              <a:t>12 </a:t>
            </a:r>
            <a:r>
              <a:rPr lang="en-US" sz="3600" dirty="0"/>
              <a:t>In fact, though by this time you ought to be teachers, you need someone to teach you the elementary truths of God’s word all over again. You need milk, not solid food! </a:t>
            </a:r>
            <a:r>
              <a:rPr lang="en-US" sz="3600" b="1" baseline="30000" dirty="0"/>
              <a:t>13 </a:t>
            </a:r>
            <a:r>
              <a:rPr lang="en-US" sz="3600" dirty="0"/>
              <a:t>Anyone who lives on milk, being still an infant, is not acquainted with the teaching about righteousness. </a:t>
            </a:r>
            <a:r>
              <a:rPr lang="en-US" sz="3600" b="1" baseline="30000" dirty="0"/>
              <a:t>14 </a:t>
            </a:r>
            <a:r>
              <a:rPr lang="en-US" sz="3600" dirty="0"/>
              <a:t>But solid food is for the mature, who by constant use have trained themselves to distinguish good from evil.</a:t>
            </a:r>
            <a:r>
              <a:rPr lang="en-US" sz="3600" kern="100" dirty="0">
                <a:effectLst/>
                <a:ea typeface="Aptos" panose="020B0004020202020204" pitchFamily="34" charset="0"/>
                <a:cs typeface="Times New Roman" panose="02020603050405020304" pitchFamily="18" charset="0"/>
              </a:rPr>
              <a:t> </a:t>
            </a:r>
          </a:p>
        </p:txBody>
      </p:sp>
      <p:sp>
        <p:nvSpPr>
          <p:cNvPr id="12" name="Title 1">
            <a:extLst>
              <a:ext uri="{FF2B5EF4-FFF2-40B4-BE49-F238E27FC236}">
                <a16:creationId xmlns:a16="http://schemas.microsoft.com/office/drawing/2014/main" id="{54A1C706-B15D-6D51-EDBB-9DEE5C17F20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Hebrews (4) Lack of Maturity</a:t>
            </a:r>
          </a:p>
        </p:txBody>
      </p:sp>
    </p:spTree>
    <p:extLst>
      <p:ext uri="{BB962C8B-B14F-4D97-AF65-F5344CB8AC3E}">
        <p14:creationId xmlns:p14="http://schemas.microsoft.com/office/powerpoint/2010/main" val="2221193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19A1C-43A4-26D3-923B-1A30209EC1F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FDD916-68DE-E78E-EDFB-D8FC88602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BE33A-FF0D-417F-DE9D-3603AED8CDFA}"/>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147B80DD-6AA0-011D-00FD-290B804A40B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a:t>
            </a:r>
            <a:r>
              <a:rPr lang="en-US" sz="4200" u="sng" dirty="0"/>
              <a:t>back and forth by the waves, and blown here and there by every wind of teaching and by the cunning and craftiness of people in their deceitful scheming. </a:t>
            </a:r>
            <a:endParaRPr lang="en-US" sz="4200" b="1" u="sng" dirty="0"/>
          </a:p>
        </p:txBody>
      </p:sp>
      <p:pic>
        <p:nvPicPr>
          <p:cNvPr id="13" name="Content Placeholder 3">
            <a:extLst>
              <a:ext uri="{FF2B5EF4-FFF2-40B4-BE49-F238E27FC236}">
                <a16:creationId xmlns:a16="http://schemas.microsoft.com/office/drawing/2014/main" id="{C1903FEE-5A27-194C-88B6-1147BDE4BEC0}"/>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341C7951-FBDB-D433-AE9E-D73BE17DC9F2}"/>
              </a:ext>
            </a:extLst>
          </p:cNvPr>
          <p:cNvSpPr txBox="1"/>
          <p:nvPr/>
        </p:nvSpPr>
        <p:spPr>
          <a:xfrm>
            <a:off x="300292" y="2972834"/>
            <a:ext cx="11891708" cy="2862322"/>
          </a:xfrm>
          <a:prstGeom prst="rect">
            <a:avLst/>
          </a:prstGeom>
          <a:noFill/>
        </p:spPr>
        <p:txBody>
          <a:bodyPr wrap="square" rtlCol="0">
            <a:spAutoFit/>
          </a:bodyPr>
          <a:lstStyle/>
          <a:p>
            <a:r>
              <a:rPr lang="en-US" dirty="0"/>
              <a:t> </a:t>
            </a:r>
            <a:r>
              <a:rPr lang="en-US" sz="3600" b="1" baseline="30000" dirty="0"/>
              <a:t>15 </a:t>
            </a:r>
            <a:r>
              <a:rPr lang="en-US" sz="3600" dirty="0"/>
              <a:t>Instead, speaking the truth in love, we will grow 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work</a:t>
            </a:r>
          </a:p>
        </p:txBody>
      </p:sp>
      <p:sp>
        <p:nvSpPr>
          <p:cNvPr id="3" name="TextBox 2">
            <a:extLst>
              <a:ext uri="{FF2B5EF4-FFF2-40B4-BE49-F238E27FC236}">
                <a16:creationId xmlns:a16="http://schemas.microsoft.com/office/drawing/2014/main" id="{448D42C4-0737-DCD2-5716-CD17E48C69DC}"/>
              </a:ext>
            </a:extLst>
          </p:cNvPr>
          <p:cNvSpPr txBox="1"/>
          <p:nvPr/>
        </p:nvSpPr>
        <p:spPr>
          <a:xfrm>
            <a:off x="2832848" y="5856673"/>
            <a:ext cx="2446504" cy="830997"/>
          </a:xfrm>
          <a:prstGeom prst="rect">
            <a:avLst/>
          </a:prstGeom>
          <a:noFill/>
        </p:spPr>
        <p:txBody>
          <a:bodyPr wrap="none" rtlCol="0">
            <a:spAutoFit/>
          </a:bodyPr>
          <a:lstStyle/>
          <a:p>
            <a:r>
              <a:rPr lang="en-US" sz="4800" dirty="0"/>
              <a:t>Discuss </a:t>
            </a:r>
          </a:p>
        </p:txBody>
      </p:sp>
    </p:spTree>
    <p:extLst>
      <p:ext uri="{BB962C8B-B14F-4D97-AF65-F5344CB8AC3E}">
        <p14:creationId xmlns:p14="http://schemas.microsoft.com/office/powerpoint/2010/main" val="13617349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3AA5E-F2D2-85DC-1235-CF5F77D7DE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064A1E-3461-0E7A-3519-3F2FE2428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EDBEB-6D58-4BF6-E0E8-8442AD74DD1D}"/>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A21FA567-2A26-7E20-3B5F-7C9D59025D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back and forth by the waves, and blown here and there by every wind of teaching and by the cunning and craftiness of people in their deceitful scheming. </a:t>
            </a:r>
            <a:endParaRPr lang="en-US" sz="4200" b="1" dirty="0"/>
          </a:p>
        </p:txBody>
      </p:sp>
      <p:pic>
        <p:nvPicPr>
          <p:cNvPr id="13" name="Content Placeholder 3">
            <a:extLst>
              <a:ext uri="{FF2B5EF4-FFF2-40B4-BE49-F238E27FC236}">
                <a16:creationId xmlns:a16="http://schemas.microsoft.com/office/drawing/2014/main" id="{B61C0827-7623-814E-0BB1-1F6F34D7D77A}"/>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660A8003-1178-56C7-820B-BD8B33BBCC7F}"/>
              </a:ext>
            </a:extLst>
          </p:cNvPr>
          <p:cNvSpPr txBox="1"/>
          <p:nvPr/>
        </p:nvSpPr>
        <p:spPr>
          <a:xfrm>
            <a:off x="300292" y="2972834"/>
            <a:ext cx="11891708" cy="2862322"/>
          </a:xfrm>
          <a:prstGeom prst="rect">
            <a:avLst/>
          </a:prstGeom>
          <a:noFill/>
        </p:spPr>
        <p:txBody>
          <a:bodyPr wrap="square" rtlCol="0">
            <a:spAutoFit/>
          </a:bodyPr>
          <a:lstStyle/>
          <a:p>
            <a:r>
              <a:rPr lang="en-US" dirty="0"/>
              <a:t> </a:t>
            </a:r>
            <a:r>
              <a:rPr lang="en-US" sz="3600" b="1" baseline="30000" dirty="0"/>
              <a:t>15 </a:t>
            </a:r>
            <a:r>
              <a:rPr lang="en-US" sz="3600" dirty="0"/>
              <a:t>Instead, </a:t>
            </a:r>
            <a:r>
              <a:rPr lang="en-US" sz="3600" u="sng" dirty="0"/>
              <a:t>speaking the truth in love, we will grow </a:t>
            </a:r>
            <a:r>
              <a:rPr lang="en-US" sz="3600" dirty="0"/>
              <a:t>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work</a:t>
            </a:r>
          </a:p>
        </p:txBody>
      </p:sp>
      <p:sp>
        <p:nvSpPr>
          <p:cNvPr id="3" name="TextBox 2">
            <a:extLst>
              <a:ext uri="{FF2B5EF4-FFF2-40B4-BE49-F238E27FC236}">
                <a16:creationId xmlns:a16="http://schemas.microsoft.com/office/drawing/2014/main" id="{EB57CE43-CFD0-EDEC-7A13-2D00FDB3D0C6}"/>
              </a:ext>
            </a:extLst>
          </p:cNvPr>
          <p:cNvSpPr txBox="1"/>
          <p:nvPr/>
        </p:nvSpPr>
        <p:spPr>
          <a:xfrm>
            <a:off x="2832848" y="5856673"/>
            <a:ext cx="2446504" cy="830997"/>
          </a:xfrm>
          <a:prstGeom prst="rect">
            <a:avLst/>
          </a:prstGeom>
          <a:noFill/>
        </p:spPr>
        <p:txBody>
          <a:bodyPr wrap="none" rtlCol="0">
            <a:spAutoFit/>
          </a:bodyPr>
          <a:lstStyle/>
          <a:p>
            <a:r>
              <a:rPr lang="en-US" sz="4800" dirty="0"/>
              <a:t>Discuss </a:t>
            </a:r>
          </a:p>
        </p:txBody>
      </p:sp>
    </p:spTree>
    <p:extLst>
      <p:ext uri="{BB962C8B-B14F-4D97-AF65-F5344CB8AC3E}">
        <p14:creationId xmlns:p14="http://schemas.microsoft.com/office/powerpoint/2010/main" val="1791714209"/>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54EE6CB-7A8C-A3FC-69E9-D952BF9BA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06B86-E2B3-1F84-FDBA-B267CB09A3FE}"/>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86070510-62EE-58EB-A98F-8860DE5CD717}"/>
              </a:ext>
            </a:extLst>
          </p:cNvPr>
          <p:cNvSpPr txBox="1"/>
          <p:nvPr/>
        </p:nvSpPr>
        <p:spPr>
          <a:xfrm>
            <a:off x="532650" y="776451"/>
            <a:ext cx="11370315" cy="6001643"/>
          </a:xfrm>
          <a:prstGeom prst="rect">
            <a:avLst/>
          </a:prstGeom>
          <a:noFill/>
        </p:spPr>
        <p:txBody>
          <a:bodyPr wrap="square" rtlCol="0">
            <a:spAutoFit/>
          </a:bodyPr>
          <a:lstStyle/>
          <a:p>
            <a:r>
              <a:rPr lang="en-US" sz="3200" b="1" dirty="0"/>
              <a:t>1 </a:t>
            </a:r>
            <a:r>
              <a:rPr lang="en-US" sz="3200" dirty="0"/>
              <a:t>While Apollos was at Corinth, Paul took the road through the interior and arrived at Ephesus. There he found some disciples </a:t>
            </a:r>
            <a:r>
              <a:rPr lang="en-US" sz="3200" b="1" baseline="30000" dirty="0"/>
              <a:t>2 </a:t>
            </a:r>
            <a:r>
              <a:rPr lang="en-US" sz="3200" dirty="0"/>
              <a:t>and asked them, “Did you receive the Holy Spirit when you believed?”</a:t>
            </a:r>
          </a:p>
          <a:p>
            <a:r>
              <a:rPr lang="en-US" sz="3200" dirty="0"/>
              <a:t>They answered, “No, we have not even heard that there is a Holy Spirit.”</a:t>
            </a:r>
          </a:p>
          <a:p>
            <a:r>
              <a:rPr lang="en-US" sz="3200" b="1" baseline="30000" dirty="0"/>
              <a:t>3 </a:t>
            </a:r>
            <a:r>
              <a:rPr lang="en-US" sz="3200" dirty="0"/>
              <a:t>So Paul asked, “Then what baptism did you receive?”</a:t>
            </a:r>
          </a:p>
          <a:p>
            <a:r>
              <a:rPr lang="en-US" sz="3200" dirty="0"/>
              <a:t>“John’s baptism,” they replied.</a:t>
            </a:r>
          </a:p>
          <a:p>
            <a:r>
              <a:rPr lang="en-US" sz="3200" b="1" baseline="30000" dirty="0"/>
              <a:t>4 </a:t>
            </a:r>
            <a:r>
              <a:rPr lang="en-US" sz="3200" dirty="0"/>
              <a:t>Paul said, “John’s baptism was a baptism of repentance. He told the people to believe in the one coming after him, that is, in Jesus.” </a:t>
            </a:r>
            <a:r>
              <a:rPr lang="en-US" sz="3200" b="1" baseline="30000" dirty="0"/>
              <a:t>5 </a:t>
            </a:r>
            <a:r>
              <a:rPr lang="en-US" sz="3200" dirty="0"/>
              <a:t>On hearing this, they were baptized in the name of the Lord Jesus.</a:t>
            </a:r>
            <a:endParaRPr lang="en-US" dirty="0"/>
          </a:p>
        </p:txBody>
      </p:sp>
    </p:spTree>
    <p:extLst>
      <p:ext uri="{BB962C8B-B14F-4D97-AF65-F5344CB8AC3E}">
        <p14:creationId xmlns:p14="http://schemas.microsoft.com/office/powerpoint/2010/main" val="35184234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1307905-B4E1-759E-641D-19F729D06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320CC-66D5-1E06-029C-D2E0F16EE188}"/>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5C7D160C-F390-5220-DDF2-35ECF428AC6E}"/>
              </a:ext>
            </a:extLst>
          </p:cNvPr>
          <p:cNvSpPr txBox="1"/>
          <p:nvPr/>
        </p:nvSpPr>
        <p:spPr>
          <a:xfrm>
            <a:off x="532650" y="776451"/>
            <a:ext cx="11370315" cy="5786199"/>
          </a:xfrm>
          <a:prstGeom prst="rect">
            <a:avLst/>
          </a:prstGeom>
          <a:noFill/>
        </p:spPr>
        <p:txBody>
          <a:bodyPr wrap="square" rtlCol="0">
            <a:spAutoFit/>
          </a:bodyPr>
          <a:lstStyle/>
          <a:p>
            <a:r>
              <a:rPr lang="en-US" sz="3200" dirty="0"/>
              <a:t>.</a:t>
            </a:r>
            <a:r>
              <a:rPr lang="en-US" sz="3200" b="1" baseline="30000" dirty="0"/>
              <a:t>6 </a:t>
            </a:r>
            <a:r>
              <a:rPr lang="en-US" sz="3200" dirty="0"/>
              <a:t>When Paul placed his hands on them, the Holy Spirit came on them, and they spoke in tongues and prophesied. </a:t>
            </a:r>
            <a:r>
              <a:rPr lang="en-US" sz="3200" b="1" baseline="30000" dirty="0"/>
              <a:t>7 </a:t>
            </a:r>
            <a:r>
              <a:rPr lang="en-US" sz="3200" dirty="0"/>
              <a:t>There were about twelve men in all.</a:t>
            </a:r>
          </a:p>
          <a:p>
            <a:r>
              <a:rPr lang="en-US" sz="3200" b="1" baseline="30000" dirty="0"/>
              <a:t>8 </a:t>
            </a:r>
            <a:r>
              <a:rPr lang="en-US" sz="3200" dirty="0"/>
              <a:t>Paul entered the </a:t>
            </a:r>
            <a:r>
              <a:rPr lang="en-US" sz="3200" b="1" u="sng" dirty="0"/>
              <a:t>synagogue and spoke boldly there for three months</a:t>
            </a:r>
            <a:r>
              <a:rPr lang="en-US" sz="3200" dirty="0"/>
              <a:t>, arguing persuasively about the kingdom of God. </a:t>
            </a:r>
            <a:r>
              <a:rPr lang="en-US" sz="3200" b="1" baseline="30000" dirty="0"/>
              <a:t>9 </a:t>
            </a:r>
            <a:r>
              <a:rPr lang="en-US" sz="3200" dirty="0"/>
              <a:t>But some of them became obstinate; they refused to believe and publicly maligned the Way. So Paul left them. </a:t>
            </a:r>
            <a:r>
              <a:rPr lang="en-US" sz="3200" b="1" u="sng" dirty="0"/>
              <a:t>He took the disciples with him and had discussions daily in the lecture hall of Tyrannus. </a:t>
            </a:r>
            <a:r>
              <a:rPr lang="en-US" sz="3200" b="1" baseline="30000" dirty="0"/>
              <a:t>10 </a:t>
            </a:r>
            <a:r>
              <a:rPr lang="en-US" sz="3200" b="1" u="sng" dirty="0"/>
              <a:t>This went on for two years</a:t>
            </a:r>
            <a:r>
              <a:rPr lang="en-US" sz="3200" b="1" dirty="0"/>
              <a:t>,</a:t>
            </a:r>
            <a:r>
              <a:rPr lang="en-US" sz="3200" dirty="0"/>
              <a:t> so that all the Jews and Greeks who lived in the province of Asia heard the word of the Lord.</a:t>
            </a:r>
          </a:p>
          <a:p>
            <a:endParaRPr lang="en-US" dirty="0"/>
          </a:p>
        </p:txBody>
      </p:sp>
    </p:spTree>
    <p:extLst>
      <p:ext uri="{BB962C8B-B14F-4D97-AF65-F5344CB8AC3E}">
        <p14:creationId xmlns:p14="http://schemas.microsoft.com/office/powerpoint/2010/main" val="655740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B944A60-5A47-08E7-C0A5-2DFDBB78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2FF2-F3D3-1D40-8597-23EAE0FF1F07}"/>
              </a:ext>
            </a:extLst>
          </p:cNvPr>
          <p:cNvSpPr>
            <a:spLocks noGrp="1"/>
          </p:cNvSpPr>
          <p:nvPr>
            <p:ph type="ctrTitle"/>
          </p:nvPr>
        </p:nvSpPr>
        <p:spPr>
          <a:xfrm>
            <a:off x="1524000" y="27416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346A6DB-8581-8134-1BCD-C24C6BFE6865}"/>
              </a:ext>
            </a:extLst>
          </p:cNvPr>
          <p:cNvSpPr txBox="1"/>
          <p:nvPr/>
        </p:nvSpPr>
        <p:spPr>
          <a:xfrm>
            <a:off x="595712" y="1055243"/>
            <a:ext cx="11370315" cy="5509200"/>
          </a:xfrm>
          <a:prstGeom prst="rect">
            <a:avLst/>
          </a:prstGeom>
          <a:noFill/>
        </p:spPr>
        <p:txBody>
          <a:bodyPr wrap="square" rtlCol="0">
            <a:spAutoFit/>
          </a:bodyPr>
          <a:lstStyle/>
          <a:p>
            <a:r>
              <a:rPr lang="en-US" sz="3200" b="1" baseline="30000" dirty="0"/>
              <a:t>11 </a:t>
            </a:r>
            <a:r>
              <a:rPr lang="en-US" sz="3200" dirty="0"/>
              <a:t>God did extraordinary miracles through Paul, </a:t>
            </a:r>
            <a:r>
              <a:rPr lang="en-US" sz="3200" b="1" baseline="30000" dirty="0"/>
              <a:t>12 </a:t>
            </a:r>
            <a:r>
              <a:rPr lang="en-US" sz="3200" dirty="0"/>
              <a:t>so that even handkerchiefs and aprons that had touched him were taken to the sick, and their illnesses were cured and the evil spirits left them.</a:t>
            </a:r>
          </a:p>
          <a:p>
            <a:r>
              <a:rPr lang="en-US" sz="3200" b="1" baseline="30000" dirty="0"/>
              <a:t>13 </a:t>
            </a:r>
            <a:r>
              <a:rPr lang="en-US" sz="3200" dirty="0"/>
              <a:t>Some Jews who went around driving out evil spirits tried to invoke the name of the Lord Jesus over those who were demon-possessed. They would say, “In the name of the Jesus whom Paul preaches, I command you to come out.” </a:t>
            </a:r>
            <a:r>
              <a:rPr lang="en-US" sz="3200" b="1" baseline="30000" dirty="0"/>
              <a:t>14 </a:t>
            </a:r>
            <a:r>
              <a:rPr lang="en-US" sz="3200" dirty="0"/>
              <a:t>Seven sons of Sceva, a Jewish chief priest, were doing this. </a:t>
            </a:r>
            <a:r>
              <a:rPr lang="en-US" sz="3200" b="1" baseline="30000" dirty="0"/>
              <a:t>15 </a:t>
            </a:r>
            <a:r>
              <a:rPr lang="en-US" sz="3200" dirty="0"/>
              <a:t>One day the evil spirit answered them, “Jesus I know, and Paul I know about, but who are you?” </a:t>
            </a:r>
          </a:p>
        </p:txBody>
      </p:sp>
    </p:spTree>
    <p:extLst>
      <p:ext uri="{BB962C8B-B14F-4D97-AF65-F5344CB8AC3E}">
        <p14:creationId xmlns:p14="http://schemas.microsoft.com/office/powerpoint/2010/main" val="2693682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BE9A-D467-48E3-EF8F-01AA2A008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BFF53-DC72-24BF-B725-6B8D251F8A6D}"/>
              </a:ext>
            </a:extLst>
          </p:cNvPr>
          <p:cNvSpPr>
            <a:spLocks noGrp="1"/>
          </p:cNvSpPr>
          <p:nvPr>
            <p:ph type="ctrTitle"/>
          </p:nvPr>
        </p:nvSpPr>
        <p:spPr>
          <a:xfrm>
            <a:off x="1435864" y="206185"/>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6E6EDDFF-B115-A1EA-7366-3CB5FEC0BE9E}"/>
              </a:ext>
            </a:extLst>
          </p:cNvPr>
          <p:cNvSpPr txBox="1"/>
          <p:nvPr/>
        </p:nvSpPr>
        <p:spPr>
          <a:xfrm>
            <a:off x="410841" y="830073"/>
            <a:ext cx="11370315" cy="5509200"/>
          </a:xfrm>
          <a:prstGeom prst="rect">
            <a:avLst/>
          </a:prstGeom>
          <a:noFill/>
        </p:spPr>
        <p:txBody>
          <a:bodyPr wrap="square" rtlCol="0">
            <a:spAutoFit/>
          </a:bodyPr>
          <a:lstStyle/>
          <a:p>
            <a:r>
              <a:rPr lang="en-US" sz="3200" b="1" baseline="30000" dirty="0"/>
              <a:t>16 </a:t>
            </a:r>
            <a:r>
              <a:rPr lang="en-US" sz="3200" dirty="0"/>
              <a:t>Then the man who had the evil spirit jumped on them and overpowered them all. He gave them such a beating that they ran out of the house naked and bleeding. </a:t>
            </a:r>
            <a:r>
              <a:rPr lang="en-US" sz="3200" b="1" baseline="30000" dirty="0"/>
              <a:t>17 </a:t>
            </a:r>
            <a:r>
              <a:rPr lang="en-US" sz="3200" dirty="0"/>
              <a:t>When this became known to the Jews and Greeks living in Ephesus, they were all seized with fear, and the name of the Lord Jesus was held in high honor. </a:t>
            </a:r>
            <a:r>
              <a:rPr lang="en-US" sz="3200" b="1" baseline="30000" dirty="0"/>
              <a:t>18 </a:t>
            </a:r>
            <a:r>
              <a:rPr lang="en-US" sz="3200" dirty="0"/>
              <a:t>Many of those who believed now came and openly confessed what they had done. </a:t>
            </a:r>
            <a:r>
              <a:rPr lang="en-US" sz="3200" b="1" baseline="30000" dirty="0"/>
              <a:t>19 </a:t>
            </a:r>
            <a:r>
              <a:rPr lang="en-US" sz="3200" dirty="0"/>
              <a:t>A number who had practiced sorcery brought their scrolls together and burned them publicly. When they calculated the value of the scrolls, the total came to </a:t>
            </a:r>
            <a:r>
              <a:rPr lang="en-US" sz="3200" b="1" dirty="0"/>
              <a:t>fifty thousand drachmas</a:t>
            </a:r>
            <a:r>
              <a:rPr lang="en-US" sz="3200" dirty="0"/>
              <a:t>. </a:t>
            </a:r>
            <a:r>
              <a:rPr lang="en-US" sz="3200" b="1" baseline="30000" dirty="0"/>
              <a:t>20 </a:t>
            </a:r>
            <a:r>
              <a:rPr lang="en-US" sz="3200" dirty="0"/>
              <a:t>In this way the word of the Lord spread widely and grew in power.</a:t>
            </a:r>
          </a:p>
        </p:txBody>
      </p:sp>
    </p:spTree>
    <p:extLst>
      <p:ext uri="{BB962C8B-B14F-4D97-AF65-F5344CB8AC3E}">
        <p14:creationId xmlns:p14="http://schemas.microsoft.com/office/powerpoint/2010/main" val="23921017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D3EC3-4519-7B83-6DA3-5BA4DB3BB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FE86B-3108-CA65-8FFD-20A4900F9054}"/>
              </a:ext>
            </a:extLst>
          </p:cNvPr>
          <p:cNvSpPr>
            <a:spLocks noGrp="1"/>
          </p:cNvSpPr>
          <p:nvPr>
            <p:ph type="ctrTitle"/>
          </p:nvPr>
        </p:nvSpPr>
        <p:spPr>
          <a:xfrm>
            <a:off x="1435864" y="206185"/>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FEDD2FC-31DE-F0EA-6FF3-39761F6F920F}"/>
              </a:ext>
            </a:extLst>
          </p:cNvPr>
          <p:cNvSpPr txBox="1"/>
          <p:nvPr/>
        </p:nvSpPr>
        <p:spPr>
          <a:xfrm>
            <a:off x="410841" y="830073"/>
            <a:ext cx="11370315" cy="4955203"/>
          </a:xfrm>
          <a:prstGeom prst="rect">
            <a:avLst/>
          </a:prstGeom>
          <a:noFill/>
        </p:spPr>
        <p:txBody>
          <a:bodyPr wrap="square" rtlCol="0">
            <a:spAutoFit/>
          </a:bodyPr>
          <a:lstStyle/>
          <a:p>
            <a:r>
              <a:rPr lang="en-US" sz="3200" b="1" dirty="0"/>
              <a:t>fifty thousand drachmas</a:t>
            </a:r>
            <a:r>
              <a:rPr lang="en-US" sz="3200" dirty="0"/>
              <a:t>. </a:t>
            </a:r>
          </a:p>
          <a:p>
            <a:endParaRPr lang="en-US" sz="3200" dirty="0"/>
          </a:p>
          <a:p>
            <a:r>
              <a:rPr lang="en-US" sz="2800" dirty="0"/>
              <a:t>But bullion equivalent calculations do not provide a complete picture of a currency's value. Using a labor-equivalent calculation, a silver drachma (or denarius), which constituted a day's wage for a manual laborer, would be worth approximately the same in modern currency. The United States federal minimum wage's maximum purchasing power was in 1968, when it was $1.60 ($14.47 in 2024), meaning an 8-hour shift paid $12.80 ($115.70 in 2024) Meanwhile, average yearly wages in the United States in 2022 were $77,463 ($83,233 in 2024), meaning a day's wages would be $322.76 ($347.00 in 2024)      50,000 X $200= $10 Millon</a:t>
            </a:r>
            <a:endParaRPr lang="en-US" sz="4400" dirty="0"/>
          </a:p>
        </p:txBody>
      </p:sp>
    </p:spTree>
    <p:extLst>
      <p:ext uri="{BB962C8B-B14F-4D97-AF65-F5344CB8AC3E}">
        <p14:creationId xmlns:p14="http://schemas.microsoft.com/office/powerpoint/2010/main" val="1010639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C39A-3854-44E2-06CA-16FF22F76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B6F3C-D577-CEDE-DB51-ECF2D97271C6}"/>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AED81FF2-395F-BF91-6995-F34C70A3679F}"/>
              </a:ext>
            </a:extLst>
          </p:cNvPr>
          <p:cNvSpPr txBox="1"/>
          <p:nvPr/>
        </p:nvSpPr>
        <p:spPr>
          <a:xfrm>
            <a:off x="595712" y="1424894"/>
            <a:ext cx="11370315" cy="4524315"/>
          </a:xfrm>
          <a:prstGeom prst="rect">
            <a:avLst/>
          </a:prstGeom>
          <a:noFill/>
        </p:spPr>
        <p:txBody>
          <a:bodyPr wrap="square" rtlCol="0">
            <a:spAutoFit/>
          </a:bodyPr>
          <a:lstStyle/>
          <a:p>
            <a:r>
              <a:rPr lang="en-US" sz="3200" b="1" baseline="30000" dirty="0"/>
              <a:t>21 </a:t>
            </a:r>
            <a:r>
              <a:rPr lang="en-US" sz="3200" dirty="0"/>
              <a:t>After all this had happened, Paul decided to go to Jerusalem, passing through Macedonia and Achaia. “After I have been there,” he said, “I must visit Rome also.” </a:t>
            </a:r>
            <a:r>
              <a:rPr lang="en-US" sz="3200" b="1" baseline="30000" dirty="0"/>
              <a:t>22 </a:t>
            </a:r>
            <a:r>
              <a:rPr lang="en-US" sz="3200" dirty="0"/>
              <a:t>He sent two of his helpers, Timothy and Erastus, to Macedonia, while he stayed in the province of Asia a little longer.</a:t>
            </a:r>
          </a:p>
          <a:p>
            <a:r>
              <a:rPr lang="en-US" sz="3200" b="1" dirty="0"/>
              <a:t>The Riot in Ephesus</a:t>
            </a:r>
          </a:p>
          <a:p>
            <a:r>
              <a:rPr lang="en-US" sz="3200" b="1" baseline="30000" dirty="0"/>
              <a:t>23 </a:t>
            </a:r>
            <a:r>
              <a:rPr lang="en-US" sz="3200" dirty="0"/>
              <a:t>About that time there arose a great disturbance about the Way. </a:t>
            </a:r>
            <a:r>
              <a:rPr lang="en-US" sz="3200" b="1" baseline="30000" dirty="0"/>
              <a:t>24 </a:t>
            </a:r>
            <a:r>
              <a:rPr lang="en-US" sz="3200" dirty="0"/>
              <a:t>A silversmith named Demetrius, who made silver shrines of Artemis, brought in a lot of business for the craftsmen there. </a:t>
            </a:r>
          </a:p>
        </p:txBody>
      </p:sp>
    </p:spTree>
    <p:extLst>
      <p:ext uri="{BB962C8B-B14F-4D97-AF65-F5344CB8AC3E}">
        <p14:creationId xmlns:p14="http://schemas.microsoft.com/office/powerpoint/2010/main" val="1773727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D64A-2447-D985-02D0-EE707E622A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04C42-0CBE-2F59-59CF-0053E4A73768}"/>
              </a:ext>
            </a:extLst>
          </p:cNvPr>
          <p:cNvSpPr>
            <a:spLocks noGrp="1"/>
          </p:cNvSpPr>
          <p:nvPr>
            <p:ph type="ctrTitle"/>
          </p:nvPr>
        </p:nvSpPr>
        <p:spPr>
          <a:xfrm>
            <a:off x="1524000" y="375798"/>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7236F762-541D-572C-4A98-26DACD99A51E}"/>
              </a:ext>
            </a:extLst>
          </p:cNvPr>
          <p:cNvSpPr txBox="1"/>
          <p:nvPr/>
        </p:nvSpPr>
        <p:spPr>
          <a:xfrm>
            <a:off x="595712" y="1424894"/>
            <a:ext cx="11370315" cy="5509200"/>
          </a:xfrm>
          <a:prstGeom prst="rect">
            <a:avLst/>
          </a:prstGeom>
          <a:noFill/>
        </p:spPr>
        <p:txBody>
          <a:bodyPr wrap="square" rtlCol="0">
            <a:spAutoFit/>
          </a:bodyPr>
          <a:lstStyle/>
          <a:p>
            <a:r>
              <a:rPr lang="en-US" sz="2800" dirty="0"/>
              <a:t>. </a:t>
            </a:r>
            <a:r>
              <a:rPr lang="en-US" sz="3200" b="1" baseline="30000" dirty="0"/>
              <a:t>25 </a:t>
            </a:r>
            <a:r>
              <a:rPr lang="en-US" sz="3200" dirty="0"/>
              <a:t>He called them together, along with the workers in related trades, and said: “You know, my friends, that we receive a good income from this business. </a:t>
            </a:r>
            <a:r>
              <a:rPr lang="en-US" sz="3200" b="1" baseline="30000" dirty="0"/>
              <a:t>26 </a:t>
            </a:r>
            <a:r>
              <a:rPr lang="en-US" sz="3200" dirty="0"/>
              <a:t>And you see and hear how this fellow Paul has convinced and led astray large numbers of people here in Ephesus and in practically the whole province of Asia. He says that gods made by human hands are no gods at all. </a:t>
            </a:r>
            <a:r>
              <a:rPr lang="en-US" sz="3200" b="1" baseline="30000" dirty="0"/>
              <a:t>27 </a:t>
            </a:r>
            <a:r>
              <a:rPr lang="en-US" sz="32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p:txBody>
      </p:sp>
    </p:spTree>
    <p:extLst>
      <p:ext uri="{BB962C8B-B14F-4D97-AF65-F5344CB8AC3E}">
        <p14:creationId xmlns:p14="http://schemas.microsoft.com/office/powerpoint/2010/main" val="111077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EB863-762E-871C-F7CA-2DFF9756ADD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4AA959-18DB-9063-BFE9-7A3FB9A4A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E1C6E-28A3-7685-6264-C0E2D8F04B80}"/>
              </a:ext>
            </a:extLst>
          </p:cNvPr>
          <p:cNvSpPr>
            <a:spLocks noGrp="1"/>
          </p:cNvSpPr>
          <p:nvPr>
            <p:ph type="title"/>
          </p:nvPr>
        </p:nvSpPr>
        <p:spPr>
          <a:xfrm>
            <a:off x="2680138" y="54865"/>
            <a:ext cx="7361009" cy="787818"/>
          </a:xfrm>
        </p:spPr>
        <p:txBody>
          <a:bodyPr vert="horz" lIns="91440" tIns="45720" rIns="91440" bIns="45720" rtlCol="0" anchor="b">
            <a:normAutofit fontScale="90000"/>
          </a:bodyPr>
          <a:lstStyle/>
          <a:p>
            <a:r>
              <a:rPr lang="en-US" sz="3600" b="1" dirty="0"/>
              <a:t>Example of themes knowing and infinity</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591421AB-D83B-E6C1-E8FB-51E8554948E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89557" y="1076147"/>
            <a:ext cx="9902443" cy="5002126"/>
          </a:xfrm>
        </p:spPr>
        <p:txBody>
          <a:bodyPr>
            <a:noAutofit/>
          </a:bodyPr>
          <a:lstStyle/>
          <a:p>
            <a:r>
              <a:rPr lang="en-US" sz="3400" b="1" baseline="30000" dirty="0"/>
              <a:t>3:16 </a:t>
            </a:r>
            <a:r>
              <a:rPr lang="en-US" sz="3400" dirty="0"/>
              <a:t>I pray that out of his glorious riches he may strengthen you with power through his Spirit in your inner being, </a:t>
            </a:r>
            <a:r>
              <a:rPr lang="en-US" sz="3400" b="1" baseline="30000" dirty="0"/>
              <a:t>17 </a:t>
            </a:r>
            <a:r>
              <a:rPr lang="en-US" sz="3400" dirty="0"/>
              <a:t>so that Christ may dwell in your hearts through faith. And I pray that you, being rooted and established in love, </a:t>
            </a:r>
            <a:r>
              <a:rPr lang="en-US" sz="3400" b="1" baseline="30000" dirty="0"/>
              <a:t>18 </a:t>
            </a:r>
            <a:r>
              <a:rPr lang="en-US" sz="3400" dirty="0"/>
              <a:t>may have power, together with all the Lord’s holy people, </a:t>
            </a:r>
            <a:r>
              <a:rPr lang="en-US" sz="3400" b="1" dirty="0">
                <a:solidFill>
                  <a:schemeClr val="accent5">
                    <a:lumMod val="75000"/>
                  </a:schemeClr>
                </a:solidFill>
              </a:rPr>
              <a:t>to grasp how wide and long and high and deep is the love of Christ, </a:t>
            </a:r>
            <a:r>
              <a:rPr lang="en-US" sz="3400" b="1" baseline="30000" dirty="0">
                <a:solidFill>
                  <a:schemeClr val="accent5">
                    <a:lumMod val="75000"/>
                  </a:schemeClr>
                </a:solidFill>
              </a:rPr>
              <a:t>19 </a:t>
            </a:r>
            <a:r>
              <a:rPr lang="en-US" sz="3400" b="1" dirty="0">
                <a:solidFill>
                  <a:schemeClr val="accent5">
                    <a:lumMod val="75000"/>
                  </a:schemeClr>
                </a:solidFill>
              </a:rPr>
              <a:t>and to know this love that surpasses knowledge</a:t>
            </a:r>
            <a:r>
              <a:rPr lang="en-US" sz="3400" b="1" dirty="0"/>
              <a:t>—that you may be filled </a:t>
            </a:r>
            <a:r>
              <a:rPr lang="en-US" sz="3400" dirty="0"/>
              <a:t>to the measure of all the fullness of God.</a:t>
            </a:r>
          </a:p>
          <a:p>
            <a:endParaRPr lang="en-US" sz="3400" dirty="0"/>
          </a:p>
        </p:txBody>
      </p:sp>
      <p:pic>
        <p:nvPicPr>
          <p:cNvPr id="8" name="Content Placeholder 3">
            <a:extLst>
              <a:ext uri="{FF2B5EF4-FFF2-40B4-BE49-F238E27FC236}">
                <a16:creationId xmlns:a16="http://schemas.microsoft.com/office/drawing/2014/main" id="{7F9544BA-98AC-990A-E80B-41F22C9858A7}"/>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465107802"/>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DAD3-FEE9-160E-9C69-1F9F910EC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BBD0D-ECDE-711B-B8A0-AFF72BC959DB}"/>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2307435-6E0E-8058-5339-DAA4BA39C197}"/>
              </a:ext>
            </a:extLst>
          </p:cNvPr>
          <p:cNvSpPr txBox="1"/>
          <p:nvPr/>
        </p:nvSpPr>
        <p:spPr>
          <a:xfrm>
            <a:off x="595712" y="1424894"/>
            <a:ext cx="11370315" cy="4031873"/>
          </a:xfrm>
          <a:prstGeom prst="rect">
            <a:avLst/>
          </a:prstGeom>
          <a:noFill/>
        </p:spPr>
        <p:txBody>
          <a:bodyPr wrap="square" rtlCol="0">
            <a:spAutoFit/>
          </a:bodyPr>
          <a:lstStyle/>
          <a:p>
            <a:r>
              <a:rPr lang="en-US" sz="3200" b="1" baseline="30000" dirty="0"/>
              <a:t>28 </a:t>
            </a:r>
            <a:r>
              <a:rPr lang="en-US" sz="3200" dirty="0"/>
              <a:t>When they heard this, they were furious and began shouting: “Great is Artemis of the Ephesians!” </a:t>
            </a:r>
            <a:r>
              <a:rPr lang="en-US" sz="3200" b="1" baseline="30000" dirty="0"/>
              <a:t>29 </a:t>
            </a:r>
            <a:r>
              <a:rPr lang="en-US" sz="3200" dirty="0"/>
              <a:t>Soon the whole city was in an uproar. The people seized Gaius and Aristarchus, Paul’s traveling companions from Macedonia, and all of them rushed into the theater together. </a:t>
            </a:r>
            <a:r>
              <a:rPr lang="en-US" sz="3200" b="1" baseline="30000" dirty="0"/>
              <a:t>30 </a:t>
            </a:r>
            <a:r>
              <a:rPr lang="en-US" sz="3200" dirty="0"/>
              <a:t>Paul wanted to appear before the crowd, but the disciples would not let him. </a:t>
            </a:r>
            <a:r>
              <a:rPr lang="en-US" sz="3200" b="1" baseline="30000" dirty="0"/>
              <a:t>31 </a:t>
            </a:r>
            <a:r>
              <a:rPr lang="en-US" sz="3200" dirty="0"/>
              <a:t>Even some of the officials of the province, friends of Paul, sent him a message begging him not to venture into the theater.</a:t>
            </a:r>
          </a:p>
        </p:txBody>
      </p:sp>
    </p:spTree>
    <p:extLst>
      <p:ext uri="{BB962C8B-B14F-4D97-AF65-F5344CB8AC3E}">
        <p14:creationId xmlns:p14="http://schemas.microsoft.com/office/powerpoint/2010/main" val="27110383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E9FFF-F12A-C0F1-FC74-8102658E9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840E9-929C-E989-7C19-398A55E88BD8}"/>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17C0968B-EABC-AFBF-2B24-5BAD1EA7ED8D}"/>
              </a:ext>
            </a:extLst>
          </p:cNvPr>
          <p:cNvSpPr txBox="1"/>
          <p:nvPr/>
        </p:nvSpPr>
        <p:spPr>
          <a:xfrm>
            <a:off x="595712" y="1424894"/>
            <a:ext cx="11370315" cy="4031873"/>
          </a:xfrm>
          <a:prstGeom prst="rect">
            <a:avLst/>
          </a:prstGeom>
          <a:noFill/>
        </p:spPr>
        <p:txBody>
          <a:bodyPr wrap="square" rtlCol="0">
            <a:spAutoFit/>
          </a:bodyPr>
          <a:lstStyle/>
          <a:p>
            <a:r>
              <a:rPr lang="en-US" sz="3200" b="1" baseline="30000" dirty="0"/>
              <a:t>32 </a:t>
            </a:r>
            <a:r>
              <a:rPr lang="en-US" sz="3200" dirty="0"/>
              <a:t>The assembly was in confusion: Some were shouting one thing, some another. Most of the people did not even know why they were there. </a:t>
            </a:r>
            <a:r>
              <a:rPr lang="en-US" sz="3200" b="1" baseline="30000" dirty="0"/>
              <a:t>33 </a:t>
            </a:r>
            <a:r>
              <a:rPr lang="en-US" sz="3200" dirty="0"/>
              <a:t>The Jews in the crowd pushed Alexander to the front, and they shouted instructions to him. He motioned for silence in order to make a defense before the people.  </a:t>
            </a:r>
            <a:r>
              <a:rPr lang="en-US" sz="3200" b="1" baseline="30000" dirty="0"/>
              <a:t>34 </a:t>
            </a:r>
            <a:r>
              <a:rPr lang="en-US" sz="3200" dirty="0"/>
              <a:t>But when they realized he was a Jew, they all shouted in unison for about two hours: “Great is Artemis of the Ephesians!”</a:t>
            </a:r>
          </a:p>
          <a:p>
            <a:endParaRPr lang="en-US" sz="3200" dirty="0"/>
          </a:p>
        </p:txBody>
      </p:sp>
    </p:spTree>
    <p:extLst>
      <p:ext uri="{BB962C8B-B14F-4D97-AF65-F5344CB8AC3E}">
        <p14:creationId xmlns:p14="http://schemas.microsoft.com/office/powerpoint/2010/main" val="352209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8C75-9893-6AF9-185A-8B5E0642A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B4291-D0CA-CCC3-15EE-AD4B0BBDBFB2}"/>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E78E2D1C-D6F3-5F79-43C7-E46D4F5D50F6}"/>
              </a:ext>
            </a:extLst>
          </p:cNvPr>
          <p:cNvSpPr txBox="1"/>
          <p:nvPr/>
        </p:nvSpPr>
        <p:spPr>
          <a:xfrm>
            <a:off x="595712" y="1424894"/>
            <a:ext cx="11370315" cy="5016758"/>
          </a:xfrm>
          <a:prstGeom prst="rect">
            <a:avLst/>
          </a:prstGeom>
          <a:noFill/>
        </p:spPr>
        <p:txBody>
          <a:bodyPr wrap="square" rtlCol="0">
            <a:spAutoFit/>
          </a:bodyPr>
          <a:lstStyle/>
          <a:p>
            <a:r>
              <a:rPr lang="en-US" sz="3200" b="1" baseline="30000" dirty="0"/>
              <a:t>35 </a:t>
            </a:r>
            <a:r>
              <a:rPr lang="en-US" sz="3200" dirty="0"/>
              <a:t>The city clerk quieted the crowd and said: “Fellow Ephesians, doesn’t all the world know that the city of Ephesus is the guardian of the temple of the great Artemis and of her image, which fell from heaven? </a:t>
            </a:r>
            <a:r>
              <a:rPr lang="en-US" sz="3200" b="1" baseline="30000" dirty="0"/>
              <a:t>36 </a:t>
            </a:r>
            <a:r>
              <a:rPr lang="en-US" sz="3200" dirty="0"/>
              <a:t>Therefore, since these facts are undeniable, you ought to calm down and not do anything rash. </a:t>
            </a:r>
            <a:r>
              <a:rPr lang="en-US" sz="3200" b="1" baseline="30000" dirty="0"/>
              <a:t>37 </a:t>
            </a:r>
            <a:r>
              <a:rPr lang="en-US" sz="3200" dirty="0"/>
              <a:t>You have brought these men here, though they have neither robbed temples nor blasphemed our goddess. </a:t>
            </a:r>
            <a:r>
              <a:rPr lang="en-US" sz="3200" b="1" baseline="30000" dirty="0"/>
              <a:t>38 </a:t>
            </a:r>
            <a:r>
              <a:rPr lang="en-US" sz="3200" dirty="0"/>
              <a:t>If, then, Demetrius and his fellow craftsmen have a grievance against anybody, the courts are open and there are proconsuls. They can press charges. </a:t>
            </a:r>
          </a:p>
        </p:txBody>
      </p:sp>
    </p:spTree>
    <p:extLst>
      <p:ext uri="{BB962C8B-B14F-4D97-AF65-F5344CB8AC3E}">
        <p14:creationId xmlns:p14="http://schemas.microsoft.com/office/powerpoint/2010/main" val="1200823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26A4-2D13-40FA-753A-2D37E1C30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6036D-6640-AB63-EB27-CE0DDEF9E8B4}"/>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C74053FD-0770-4F4D-DF65-BF881261F477}"/>
              </a:ext>
            </a:extLst>
          </p:cNvPr>
          <p:cNvSpPr txBox="1"/>
          <p:nvPr/>
        </p:nvSpPr>
        <p:spPr>
          <a:xfrm>
            <a:off x="595712" y="1424894"/>
            <a:ext cx="11370315" cy="3046988"/>
          </a:xfrm>
          <a:prstGeom prst="rect">
            <a:avLst/>
          </a:prstGeom>
          <a:noFill/>
        </p:spPr>
        <p:txBody>
          <a:bodyPr wrap="square" rtlCol="0">
            <a:spAutoFit/>
          </a:bodyPr>
          <a:lstStyle/>
          <a:p>
            <a:r>
              <a:rPr lang="en-US" dirty="0"/>
              <a:t>.</a:t>
            </a:r>
            <a:r>
              <a:rPr lang="en-US" b="1" baseline="30000" dirty="0"/>
              <a:t> </a:t>
            </a:r>
            <a:r>
              <a:rPr lang="en-US" sz="3200" b="1" baseline="30000" dirty="0"/>
              <a:t>39 </a:t>
            </a:r>
            <a:r>
              <a:rPr lang="en-US" sz="3200" dirty="0"/>
              <a:t>If there is anything further you want to bring up, it must be settled in a legal assembly. </a:t>
            </a:r>
            <a:r>
              <a:rPr lang="en-US" sz="3200" b="1" baseline="30000" dirty="0"/>
              <a:t>40 </a:t>
            </a:r>
            <a:r>
              <a:rPr lang="en-US" sz="3200" dirty="0"/>
              <a:t>As it is, we are in danger of being charged with rioting because of what happened today. In that case we would not be able to account for this commotion, since there is no reason for it.” </a:t>
            </a:r>
            <a:r>
              <a:rPr lang="en-US" sz="3200" b="1" baseline="30000" dirty="0"/>
              <a:t>41 </a:t>
            </a:r>
            <a:r>
              <a:rPr lang="en-US" sz="3200" dirty="0"/>
              <a:t>After he had said this, he dismissed the assembly.</a:t>
            </a:r>
          </a:p>
        </p:txBody>
      </p:sp>
    </p:spTree>
    <p:extLst>
      <p:ext uri="{BB962C8B-B14F-4D97-AF65-F5344CB8AC3E}">
        <p14:creationId xmlns:p14="http://schemas.microsoft.com/office/powerpoint/2010/main" val="140215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BC9E-C7B3-6B34-AAF9-FD646AC5D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7EE91-9877-0CA3-1E7A-9D562792C6C9}"/>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  (Knowing Theme)</a:t>
            </a:r>
          </a:p>
        </p:txBody>
      </p:sp>
      <p:cxnSp>
        <p:nvCxnSpPr>
          <p:cNvPr id="4" name="Straight Connector 3">
            <a:extLst>
              <a:ext uri="{FF2B5EF4-FFF2-40B4-BE49-F238E27FC236}">
                <a16:creationId xmlns:a16="http://schemas.microsoft.com/office/drawing/2014/main" id="{B410B993-FEFC-5785-5A95-AC0FF62B2BC3}"/>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C93BE53-A117-2579-D010-399AA84AF29A}"/>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A9A89755-2403-1E7F-3825-DB518A4B7C64}"/>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6A1BD6AA-5F83-D584-AF0E-2DD1D6CE8373}"/>
              </a:ext>
            </a:extLst>
          </p:cNvPr>
          <p:cNvSpPr txBox="1"/>
          <p:nvPr/>
        </p:nvSpPr>
        <p:spPr>
          <a:xfrm>
            <a:off x="95661" y="3537892"/>
            <a:ext cx="10257758" cy="3046988"/>
          </a:xfrm>
          <a:prstGeom prst="rect">
            <a:avLst/>
          </a:prstGeom>
          <a:noFill/>
        </p:spPr>
        <p:txBody>
          <a:bodyPr wrap="square" rtlCol="0">
            <a:spAutoFit/>
          </a:bodyPr>
          <a:lstStyle/>
          <a:p>
            <a:r>
              <a:rPr lang="en-US" sz="3200" b="1" baseline="30000" dirty="0"/>
              <a:t>18 </a:t>
            </a:r>
            <a:r>
              <a:rPr lang="en-US" sz="3200" dirty="0"/>
              <a:t>being </a:t>
            </a:r>
            <a:r>
              <a:rPr lang="en-US" sz="3200" dirty="0">
                <a:solidFill>
                  <a:srgbClr val="FF0000"/>
                </a:solidFill>
              </a:rPr>
              <a:t>darkened</a:t>
            </a:r>
            <a:r>
              <a:rPr lang="en-US" sz="3200" dirty="0"/>
              <a:t> in their understanding, excluded from the life of God because of the </a:t>
            </a:r>
            <a:r>
              <a:rPr lang="en-US" sz="3200" dirty="0">
                <a:solidFill>
                  <a:srgbClr val="FF0000"/>
                </a:solidFill>
              </a:rPr>
              <a:t>ignorance</a:t>
            </a:r>
            <a:r>
              <a:rPr lang="en-US" sz="3200" dirty="0"/>
              <a:t> that is in them, because of the </a:t>
            </a:r>
            <a:r>
              <a:rPr lang="en-US" sz="3200" dirty="0">
                <a:solidFill>
                  <a:srgbClr val="FF0000"/>
                </a:solidFill>
              </a:rPr>
              <a:t>hardness of their heart</a:t>
            </a:r>
            <a:r>
              <a:rPr lang="en-US" sz="3200" dirty="0"/>
              <a:t>; </a:t>
            </a:r>
            <a:r>
              <a:rPr lang="en-US" sz="3200" b="1" baseline="30000" dirty="0"/>
              <a:t>19 </a:t>
            </a:r>
            <a:r>
              <a:rPr lang="en-US" sz="3200" dirty="0"/>
              <a:t>and they, having become callous, have given themselves up to indecent behavior for the practice of every kind of impurity with greediness.</a:t>
            </a:r>
          </a:p>
        </p:txBody>
      </p:sp>
      <p:pic>
        <p:nvPicPr>
          <p:cNvPr id="6" name="Picture 5" descr="A screenshot of a cell phone&#10;&#10;AI-generated content may be incorrect.">
            <a:extLst>
              <a:ext uri="{FF2B5EF4-FFF2-40B4-BE49-F238E27FC236}">
                <a16:creationId xmlns:a16="http://schemas.microsoft.com/office/drawing/2014/main" id="{BB0F84A2-DBDD-EFA2-2852-981470D37DC9}"/>
              </a:ext>
            </a:extLst>
          </p:cNvPr>
          <p:cNvPicPr>
            <a:picLocks noChangeAspect="1"/>
          </p:cNvPicPr>
          <p:nvPr/>
        </p:nvPicPr>
        <p:blipFill>
          <a:blip r:embed="rId3"/>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C6AEA009-98FB-B838-0D53-96228AAE8443}"/>
              </a:ext>
            </a:extLst>
          </p:cNvPr>
          <p:cNvPicPr>
            <a:picLocks noChangeAspect="1"/>
          </p:cNvPicPr>
          <p:nvPr/>
        </p:nvPicPr>
        <p:blipFill>
          <a:blip r:embed="rId4"/>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A493AD06-BE9A-7C99-A2CE-CB852709CE5A}"/>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pic>
        <p:nvPicPr>
          <p:cNvPr id="17" name="Picture 16" descr="A cross on a hill&#10;&#10;AI-generated content may be incorrect.">
            <a:extLst>
              <a:ext uri="{FF2B5EF4-FFF2-40B4-BE49-F238E27FC236}">
                <a16:creationId xmlns:a16="http://schemas.microsoft.com/office/drawing/2014/main" id="{60D5A2B6-DEC7-6D7D-9D1C-0C62054801F9}"/>
              </a:ext>
            </a:extLst>
          </p:cNvPr>
          <p:cNvPicPr>
            <a:picLocks noChangeAspect="1"/>
          </p:cNvPicPr>
          <p:nvPr/>
        </p:nvPicPr>
        <p:blipFill>
          <a:blip r:embed="rId5"/>
          <a:stretch>
            <a:fillRect/>
          </a:stretch>
        </p:blipFill>
        <p:spPr>
          <a:xfrm>
            <a:off x="4882031" y="2118210"/>
            <a:ext cx="1515812" cy="1504414"/>
          </a:xfrm>
          <a:prstGeom prst="rect">
            <a:avLst/>
          </a:prstGeom>
        </p:spPr>
      </p:pic>
    </p:spTree>
    <p:extLst>
      <p:ext uri="{BB962C8B-B14F-4D97-AF65-F5344CB8AC3E}">
        <p14:creationId xmlns:p14="http://schemas.microsoft.com/office/powerpoint/2010/main" val="23628106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AD89-4485-8DB4-F3BE-EC3A20D1F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F859A-07C1-AEBF-315E-DA12D5CFCB8E}"/>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a:t>
            </a:r>
          </a:p>
        </p:txBody>
      </p:sp>
      <p:cxnSp>
        <p:nvCxnSpPr>
          <p:cNvPr id="4" name="Straight Connector 3">
            <a:extLst>
              <a:ext uri="{FF2B5EF4-FFF2-40B4-BE49-F238E27FC236}">
                <a16:creationId xmlns:a16="http://schemas.microsoft.com/office/drawing/2014/main" id="{0CA6BABD-1D9A-2508-9090-FAC8816BBE51}"/>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6A0D573-B5EA-7F2D-A2A3-68E17C6D7395}"/>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904C3640-F095-05CB-BCAD-3565C123428F}"/>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1DE9FB03-666F-CE8A-3318-0E325AA4B467}"/>
              </a:ext>
            </a:extLst>
          </p:cNvPr>
          <p:cNvSpPr txBox="1"/>
          <p:nvPr/>
        </p:nvSpPr>
        <p:spPr>
          <a:xfrm>
            <a:off x="30152" y="3528258"/>
            <a:ext cx="10257758" cy="2031325"/>
          </a:xfrm>
          <a:prstGeom prst="rect">
            <a:avLst/>
          </a:prstGeom>
          <a:noFill/>
        </p:spPr>
        <p:txBody>
          <a:bodyPr wrap="square" rtlCol="0">
            <a:spAutoFit/>
          </a:bodyPr>
          <a:lstStyle/>
          <a:p>
            <a:r>
              <a:rPr lang="en-US" sz="5400" b="1" baseline="30000" dirty="0"/>
              <a:t>Islam, Judaism, Atheism, Agnostic, </a:t>
            </a:r>
          </a:p>
          <a:p>
            <a:r>
              <a:rPr lang="en-US" sz="5400" b="1" baseline="30000" dirty="0" err="1"/>
              <a:t>Nothingism</a:t>
            </a:r>
            <a:r>
              <a:rPr lang="en-US" sz="5400" b="1" baseline="30000" dirty="0"/>
              <a:t>  (ignoring)</a:t>
            </a:r>
          </a:p>
          <a:p>
            <a:endParaRPr lang="en-US" sz="5400" dirty="0"/>
          </a:p>
        </p:txBody>
      </p:sp>
      <p:pic>
        <p:nvPicPr>
          <p:cNvPr id="12" name="Picture 11" descr="A cross with a light shining through the clouds&#10;&#10;AI-generated content may be incorrect.">
            <a:extLst>
              <a:ext uri="{FF2B5EF4-FFF2-40B4-BE49-F238E27FC236}">
                <a16:creationId xmlns:a16="http://schemas.microsoft.com/office/drawing/2014/main" id="{807EA47D-988E-8185-12F8-1F5850C8A21A}"/>
              </a:ext>
            </a:extLst>
          </p:cNvPr>
          <p:cNvPicPr>
            <a:picLocks noChangeAspect="1"/>
          </p:cNvPicPr>
          <p:nvPr/>
        </p:nvPicPr>
        <p:blipFill>
          <a:blip r:embed="rId3"/>
          <a:stretch>
            <a:fillRect/>
          </a:stretch>
        </p:blipFill>
        <p:spPr>
          <a:xfrm>
            <a:off x="4882631" y="1989450"/>
            <a:ext cx="1213367" cy="1430857"/>
          </a:xfrm>
          <a:prstGeom prst="rect">
            <a:avLst/>
          </a:prstGeom>
        </p:spPr>
      </p:pic>
      <p:pic>
        <p:nvPicPr>
          <p:cNvPr id="6" name="Picture 5" descr="A screenshot of a cell phone&#10;&#10;AI-generated content may be incorrect.">
            <a:extLst>
              <a:ext uri="{FF2B5EF4-FFF2-40B4-BE49-F238E27FC236}">
                <a16:creationId xmlns:a16="http://schemas.microsoft.com/office/drawing/2014/main" id="{4F672BFA-B881-93F5-6F5A-B8422B857EDF}"/>
              </a:ext>
            </a:extLst>
          </p:cNvPr>
          <p:cNvPicPr>
            <a:picLocks noChangeAspect="1"/>
          </p:cNvPicPr>
          <p:nvPr/>
        </p:nvPicPr>
        <p:blipFill>
          <a:blip r:embed="rId4"/>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0565DD5B-64CF-0A47-8904-856F1D30D114}"/>
              </a:ext>
            </a:extLst>
          </p:cNvPr>
          <p:cNvPicPr>
            <a:picLocks noChangeAspect="1"/>
          </p:cNvPicPr>
          <p:nvPr/>
        </p:nvPicPr>
        <p:blipFill>
          <a:blip r:embed="rId5"/>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56984273-02D8-BBD2-17DC-DFFBD5CE131C}"/>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spTree>
    <p:extLst>
      <p:ext uri="{BB962C8B-B14F-4D97-AF65-F5344CB8AC3E}">
        <p14:creationId xmlns:p14="http://schemas.microsoft.com/office/powerpoint/2010/main" val="215979019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2800</TotalTime>
  <Words>7446</Words>
  <Application>Microsoft Office PowerPoint</Application>
  <PresentationFormat>Widescreen</PresentationFormat>
  <Paragraphs>438</Paragraphs>
  <Slides>73</Slides>
  <Notes>46</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Aptos</vt:lpstr>
      <vt:lpstr>Aptos Display</vt:lpstr>
      <vt:lpstr>Arial</vt:lpstr>
      <vt:lpstr>Google Sans</vt:lpstr>
      <vt:lpstr>Office Theme</vt:lpstr>
      <vt:lpstr>∞</vt:lpstr>
      <vt:lpstr>             Heavenly Realms Ephesians 1:3, 1:20, 2:6, 3:10,  6:12</vt:lpstr>
      <vt:lpstr>             Heavenly Realms Ephesians 3:10</vt:lpstr>
      <vt:lpstr>Heavenly Realm Not Aligned with God </vt:lpstr>
      <vt:lpstr>Book of Ephesians  Differing Lens</vt:lpstr>
      <vt:lpstr>Book of Ephesians</vt:lpstr>
      <vt:lpstr>Example of themes knowing and infinity</vt:lpstr>
      <vt:lpstr>  Spiritual Realms  (Knowing Theme)</vt:lpstr>
      <vt:lpstr>  Spiritual Realms</vt:lpstr>
      <vt:lpstr>Patterns for Christian Living Ray Summers   Broadman Press © 1960</vt:lpstr>
      <vt:lpstr>Patterns for Christian Living Ray Summers   Broadman Press © 1960</vt:lpstr>
      <vt:lpstr>4 I therefore, the prisoner of the Lord, beseech you that ye walk worthy of the vocation wherewith ye are called,</vt:lpstr>
      <vt:lpstr>Book of Ephesians  Differing Lens</vt:lpstr>
      <vt:lpstr>PowerPoint Presentation</vt:lpstr>
      <vt:lpstr>PowerPoint Presentation</vt:lpstr>
      <vt:lpstr>Acts 19 Paul in Ephesus</vt:lpstr>
      <vt:lpstr>Acts 19 Paul in Ephesus</vt:lpstr>
      <vt:lpstr>Ephesus the City</vt:lpstr>
      <vt:lpstr>Ephesus the City silt issue</vt:lpstr>
      <vt:lpstr>Ephesus the City</vt:lpstr>
      <vt:lpstr>Ephesus Buildings</vt:lpstr>
      <vt:lpstr>Ephesus Buildings</vt:lpstr>
      <vt:lpstr>Ephesus Buildings</vt:lpstr>
      <vt:lpstr>Hall (School) of Tyrannus</vt:lpstr>
      <vt:lpstr>About Tyrannus </vt:lpstr>
      <vt:lpstr>Paul's Teachings in Ephesus</vt:lpstr>
      <vt:lpstr>Paul's Teachings in Ephesus Notes</vt:lpstr>
      <vt:lpstr>Temple of Artemis </vt:lpstr>
      <vt:lpstr>Temple of Artemis </vt:lpstr>
      <vt:lpstr>Temple of Artemis </vt:lpstr>
      <vt:lpstr>Temple of Artemis </vt:lpstr>
      <vt:lpstr> Artemis is not enough.</vt:lpstr>
      <vt:lpstr> Hinduism one god is not enough.</vt:lpstr>
      <vt:lpstr> Hinduism one god is not enough.</vt:lpstr>
      <vt:lpstr> Hinduism one god is not enough.</vt:lpstr>
      <vt:lpstr> Hinduism one god is not enough.</vt:lpstr>
      <vt:lpstr>PowerPoint Presentation</vt:lpstr>
      <vt:lpstr>PowerPoint Presentation</vt:lpstr>
      <vt:lpstr>4 I therefore, the prisoner of the Lord, beseech you that ye walk worthy of the vocation wherewith ye are called,</vt:lpstr>
      <vt:lpstr>Book of Ephesians  Unity</vt:lpstr>
      <vt:lpstr>Book of Ephesians  Unity</vt:lpstr>
      <vt:lpstr>Book of Ephesians  Maturity and Unity</vt:lpstr>
      <vt:lpstr>Book of Ephesians  Unity and Maturity</vt:lpstr>
      <vt:lpstr>Book of Ephesians  Unity</vt:lpstr>
      <vt:lpstr>Book of Ephesians  Unity</vt:lpstr>
      <vt:lpstr>Book of Ephesians  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 of Ephesians  Maturity and Unity</vt:lpstr>
      <vt:lpstr>Book of Ephesians  Maturity and Unity</vt:lpstr>
      <vt:lpstr>Book of Ephesians  Maturity and Unity</vt:lpstr>
      <vt:lpstr>Book of Ephesians  Maturity and Unity</vt:lpstr>
      <vt:lpstr>Book of Ephesians  Maturity and Unity</vt:lpstr>
      <vt:lpstr>Book of Hebrews (4) Lack of Maturity</vt:lpstr>
      <vt:lpstr>Book of Ephesians  Maturity and Unity</vt:lpstr>
      <vt:lpstr>Book of Ephesians  Maturity and Unity</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41</cp:revision>
  <dcterms:created xsi:type="dcterms:W3CDTF">2025-06-19T21:30:53Z</dcterms:created>
  <dcterms:modified xsi:type="dcterms:W3CDTF">2026-01-04T03:10:04Z</dcterms:modified>
</cp:coreProperties>
</file>