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92" r:id="rId3"/>
    <p:sldId id="257" r:id="rId4"/>
    <p:sldId id="295" r:id="rId5"/>
    <p:sldId id="256" r:id="rId6"/>
    <p:sldId id="294" r:id="rId7"/>
    <p:sldId id="259" r:id="rId8"/>
    <p:sldId id="261" r:id="rId9"/>
    <p:sldId id="264" r:id="rId10"/>
    <p:sldId id="293" r:id="rId11"/>
    <p:sldId id="262" r:id="rId12"/>
    <p:sldId id="263" r:id="rId13"/>
    <p:sldId id="26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096A13-6ADA-47CC-8FC8-19A9C45821F2}" v="3" dt="2025-09-19T18:13:03.0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6" autoAdjust="0"/>
    <p:restoredTop sz="94660"/>
  </p:normalViewPr>
  <p:slideViewPr>
    <p:cSldViewPr snapToGrid="0">
      <p:cViewPr varScale="1">
        <p:scale>
          <a:sx n="44" d="100"/>
          <a:sy n="44" d="100"/>
        </p:scale>
        <p:origin x="196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10/28/2025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p:cNvSpPr>
            <a:spLocks noGrp="1"/>
          </p:cNvSpPr>
          <p:nvPr>
            <p:ph type="sldNum" sz="quarter" idx="5"/>
          </p:nvPr>
        </p:nvSpPr>
        <p:spPr/>
        <p:txBody>
          <a:bodyPr/>
          <a:lstStyle/>
          <a:p>
            <a:fld id="{5B29E8E3-AFE1-43BA-A6FC-C25B886F828C}" type="slidenum">
              <a:rPr lang="en-US" smtClean="0"/>
              <a:t>2</a:t>
            </a:fld>
            <a:endParaRPr lang="en-US"/>
          </a:p>
        </p:txBody>
      </p:sp>
    </p:spTree>
    <p:extLst>
      <p:ext uri="{BB962C8B-B14F-4D97-AF65-F5344CB8AC3E}">
        <p14:creationId xmlns:p14="http://schemas.microsoft.com/office/powerpoint/2010/main" val="425469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3057A-9952-97D2-5BE4-5AB5A4300D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EE5763-0256-DAC7-C68A-CFA8F452AD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D4FF7A-430D-9F75-495C-5D98D46FC8A2}"/>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B2D37F4-0666-5C45-7C60-CF262649F87E}"/>
              </a:ext>
            </a:extLst>
          </p:cNvPr>
          <p:cNvSpPr>
            <a:spLocks noGrp="1"/>
          </p:cNvSpPr>
          <p:nvPr>
            <p:ph type="sldNum" sz="quarter" idx="5"/>
          </p:nvPr>
        </p:nvSpPr>
        <p:spPr/>
        <p:txBody>
          <a:bodyPr/>
          <a:lstStyle/>
          <a:p>
            <a:fld id="{5B29E8E3-AFE1-43BA-A6FC-C25B886F828C}" type="slidenum">
              <a:rPr lang="en-US" smtClean="0"/>
              <a:t>3</a:t>
            </a:fld>
            <a:endParaRPr lang="en-US"/>
          </a:p>
        </p:txBody>
      </p:sp>
    </p:spTree>
    <p:extLst>
      <p:ext uri="{BB962C8B-B14F-4D97-AF65-F5344CB8AC3E}">
        <p14:creationId xmlns:p14="http://schemas.microsoft.com/office/powerpoint/2010/main" val="3120648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0A755-2F54-5F5F-85CA-11E88C460B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868176-0AC9-732C-6868-074DF04B5A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7BD596-52C5-E763-4810-93047C73EC8D}"/>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9AC0B621-F3FD-D3E1-135F-0CFC5E663A06}"/>
              </a:ext>
            </a:extLst>
          </p:cNvPr>
          <p:cNvSpPr>
            <a:spLocks noGrp="1"/>
          </p:cNvSpPr>
          <p:nvPr>
            <p:ph type="sldNum" sz="quarter" idx="5"/>
          </p:nvPr>
        </p:nvSpPr>
        <p:spPr/>
        <p:txBody>
          <a:bodyPr/>
          <a:lstStyle/>
          <a:p>
            <a:fld id="{5B29E8E3-AFE1-43BA-A6FC-C25B886F828C}" type="slidenum">
              <a:rPr lang="en-US" smtClean="0"/>
              <a:t>5</a:t>
            </a:fld>
            <a:endParaRPr lang="en-US"/>
          </a:p>
        </p:txBody>
      </p:sp>
    </p:spTree>
    <p:extLst>
      <p:ext uri="{BB962C8B-B14F-4D97-AF65-F5344CB8AC3E}">
        <p14:creationId xmlns:p14="http://schemas.microsoft.com/office/powerpoint/2010/main" val="1549230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p:cNvSpPr>
            <a:spLocks noGrp="1"/>
          </p:cNvSpPr>
          <p:nvPr>
            <p:ph type="sldNum" sz="quarter" idx="5"/>
          </p:nvPr>
        </p:nvSpPr>
        <p:spPr/>
        <p:txBody>
          <a:bodyPr/>
          <a:lstStyle/>
          <a:p>
            <a:fld id="{6FE0DE69-A13F-42AE-9DFB-37B011B768EF}" type="slidenum">
              <a:rPr lang="en-US" smtClean="0"/>
              <a:t>6</a:t>
            </a:fld>
            <a:endParaRPr lang="en-US"/>
          </a:p>
        </p:txBody>
      </p:sp>
    </p:spTree>
    <p:extLst>
      <p:ext uri="{BB962C8B-B14F-4D97-AF65-F5344CB8AC3E}">
        <p14:creationId xmlns:p14="http://schemas.microsoft.com/office/powerpoint/2010/main" val="593164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B3B19-DDB2-065E-F8E5-28C2D9BA1B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ADC23-2506-1249-DE9A-1CCC9DA5CD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DC7CE-079A-AC1C-8A2F-04E95EBC3C89}"/>
              </a:ext>
            </a:extLst>
          </p:cNvPr>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a:extLst>
              <a:ext uri="{FF2B5EF4-FFF2-40B4-BE49-F238E27FC236}">
                <a16:creationId xmlns:a16="http://schemas.microsoft.com/office/drawing/2014/main" id="{28FF1D72-E8F6-DCEF-EC81-9CDA4D6EDEA0}"/>
              </a:ext>
            </a:extLst>
          </p:cNvPr>
          <p:cNvSpPr>
            <a:spLocks noGrp="1"/>
          </p:cNvSpPr>
          <p:nvPr>
            <p:ph type="sldNum" sz="quarter" idx="5"/>
          </p:nvPr>
        </p:nvSpPr>
        <p:spPr/>
        <p:txBody>
          <a:bodyPr/>
          <a:lstStyle/>
          <a:p>
            <a:fld id="{6FE0DE69-A13F-42AE-9DFB-37B011B768EF}" type="slidenum">
              <a:rPr lang="en-US" smtClean="0"/>
              <a:t>7</a:t>
            </a:fld>
            <a:endParaRPr lang="en-US"/>
          </a:p>
        </p:txBody>
      </p:sp>
    </p:spTree>
    <p:extLst>
      <p:ext uri="{BB962C8B-B14F-4D97-AF65-F5344CB8AC3E}">
        <p14:creationId xmlns:p14="http://schemas.microsoft.com/office/powerpoint/2010/main" val="734227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p:cNvSpPr>
            <a:spLocks noGrp="1"/>
          </p:cNvSpPr>
          <p:nvPr>
            <p:ph type="sldNum" sz="quarter" idx="5"/>
          </p:nvPr>
        </p:nvSpPr>
        <p:spPr/>
        <p:txBody>
          <a:bodyPr/>
          <a:lstStyle/>
          <a:p>
            <a:fld id="{6FE0DE69-A13F-42AE-9DFB-37B011B768EF}" type="slidenum">
              <a:rPr lang="en-US" smtClean="0"/>
              <a:t>10</a:t>
            </a:fld>
            <a:endParaRPr lang="en-US"/>
          </a:p>
        </p:txBody>
      </p:sp>
    </p:spTree>
    <p:extLst>
      <p:ext uri="{BB962C8B-B14F-4D97-AF65-F5344CB8AC3E}">
        <p14:creationId xmlns:p14="http://schemas.microsoft.com/office/powerpoint/2010/main" val="165757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8C756-AB54-F844-3360-2959B15E5F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870F2-E03F-72E1-B031-A87AF6A88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C5C9F-209C-93C2-37AF-537629D35F4D}"/>
              </a:ext>
            </a:extLst>
          </p:cNvPr>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a:extLst>
              <a:ext uri="{FF2B5EF4-FFF2-40B4-BE49-F238E27FC236}">
                <a16:creationId xmlns:a16="http://schemas.microsoft.com/office/drawing/2014/main" id="{C0A2C847-E29C-394C-6E31-29725C04732A}"/>
              </a:ext>
            </a:extLst>
          </p:cNvPr>
          <p:cNvSpPr>
            <a:spLocks noGrp="1"/>
          </p:cNvSpPr>
          <p:nvPr>
            <p:ph type="sldNum" sz="quarter" idx="5"/>
          </p:nvPr>
        </p:nvSpPr>
        <p:spPr/>
        <p:txBody>
          <a:bodyPr/>
          <a:lstStyle/>
          <a:p>
            <a:fld id="{6FE0DE69-A13F-42AE-9DFB-37B011B768EF}" type="slidenum">
              <a:rPr lang="en-US" smtClean="0"/>
              <a:t>11</a:t>
            </a:fld>
            <a:endParaRPr lang="en-US"/>
          </a:p>
        </p:txBody>
      </p:sp>
    </p:spTree>
    <p:extLst>
      <p:ext uri="{BB962C8B-B14F-4D97-AF65-F5344CB8AC3E}">
        <p14:creationId xmlns:p14="http://schemas.microsoft.com/office/powerpoint/2010/main" val="1908965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Apostle Paul did not teach at the theater in Ephesus. Despite spending over two years in Ephesus, his teachings primarily took place in the lecture hall of Tyrannus. However, Paul's missionary activities in the city eventually led to a significant confrontation at the theater, where silversmiths rioted against him due to the threat his teachings posed to their trade.</a:t>
            </a:r>
          </a:p>
        </p:txBody>
      </p:sp>
      <p:sp>
        <p:nvSpPr>
          <p:cNvPr id="4" name="Slide Number Placeholder 3"/>
          <p:cNvSpPr>
            <a:spLocks noGrp="1"/>
          </p:cNvSpPr>
          <p:nvPr>
            <p:ph type="sldNum" sz="quarter" idx="5"/>
          </p:nvPr>
        </p:nvSpPr>
        <p:spPr/>
        <p:txBody>
          <a:bodyPr/>
          <a:lstStyle/>
          <a:p>
            <a:fld id="{6FE0DE69-A13F-42AE-9DFB-37B011B768EF}" type="slidenum">
              <a:rPr lang="en-US" smtClean="0"/>
              <a:t>12</a:t>
            </a:fld>
            <a:endParaRPr lang="en-US"/>
          </a:p>
        </p:txBody>
      </p:sp>
    </p:spTree>
    <p:extLst>
      <p:ext uri="{BB962C8B-B14F-4D97-AF65-F5344CB8AC3E}">
        <p14:creationId xmlns:p14="http://schemas.microsoft.com/office/powerpoint/2010/main" val="3802340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10/28/2025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10/28/2025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10/28/2025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A6F13-4B28-B3AD-4EB3-7EC25FEA8C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0CB34D-5581-CC70-D505-FAA2BD8DFF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E4297E-941B-A950-4147-28FB59127A02}"/>
              </a:ext>
            </a:extLst>
          </p:cNvPr>
          <p:cNvSpPr>
            <a:spLocks noGrp="1"/>
          </p:cNvSpPr>
          <p:nvPr>
            <p:ph type="dt" sz="half" idx="10"/>
          </p:nvPr>
        </p:nvSpPr>
        <p:spPr/>
        <p:txBody>
          <a:bodyPr/>
          <a:lstStyle/>
          <a:p>
            <a:fld id="{036E6C36-E138-4BEA-8F69-0C42E91BB3BC}" type="datetimeFigureOut">
              <a:rPr lang="en-US" smtClean="0"/>
              <a:t>10/28/2025</a:t>
            </a:fld>
            <a:endParaRPr lang="en-US"/>
          </a:p>
        </p:txBody>
      </p:sp>
      <p:sp>
        <p:nvSpPr>
          <p:cNvPr id="5" name="Footer Placeholder 4">
            <a:extLst>
              <a:ext uri="{FF2B5EF4-FFF2-40B4-BE49-F238E27FC236}">
                <a16:creationId xmlns:a16="http://schemas.microsoft.com/office/drawing/2014/main" id="{AB7E0E8D-620E-C0DA-50CA-41FB4F6BB9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F72C4-43E3-3847-EC56-9F176E71F377}"/>
              </a:ext>
            </a:extLst>
          </p:cNvPr>
          <p:cNvSpPr>
            <a:spLocks noGrp="1"/>
          </p:cNvSpPr>
          <p:nvPr>
            <p:ph type="sldNum" sz="quarter" idx="12"/>
          </p:nvPr>
        </p:nvSpPr>
        <p:spPr/>
        <p:txBody>
          <a:bodyPr/>
          <a:lstStyle/>
          <a:p>
            <a:fld id="{5F5E0362-2749-49A9-9812-70E6F0498388}" type="slidenum">
              <a:rPr lang="en-US" smtClean="0"/>
              <a:t>‹#›</a:t>
            </a:fld>
            <a:endParaRPr lang="en-US"/>
          </a:p>
        </p:txBody>
      </p:sp>
    </p:spTree>
    <p:extLst>
      <p:ext uri="{BB962C8B-B14F-4D97-AF65-F5344CB8AC3E}">
        <p14:creationId xmlns:p14="http://schemas.microsoft.com/office/powerpoint/2010/main" val="305715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BCF3E-510F-7A8D-E8A5-06D14E4C26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07A1C9-21D2-4FB9-9FAA-6ED7256873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482E13-4AC2-76E9-13A8-3497F97A455F}"/>
              </a:ext>
            </a:extLst>
          </p:cNvPr>
          <p:cNvSpPr>
            <a:spLocks noGrp="1"/>
          </p:cNvSpPr>
          <p:nvPr>
            <p:ph type="dt" sz="half" idx="10"/>
          </p:nvPr>
        </p:nvSpPr>
        <p:spPr/>
        <p:txBody>
          <a:bodyPr/>
          <a:lstStyle/>
          <a:p>
            <a:fld id="{036E6C36-E138-4BEA-8F69-0C42E91BB3BC}" type="datetimeFigureOut">
              <a:rPr lang="en-US" smtClean="0"/>
              <a:t>10/28/2025</a:t>
            </a:fld>
            <a:endParaRPr lang="en-US"/>
          </a:p>
        </p:txBody>
      </p:sp>
      <p:sp>
        <p:nvSpPr>
          <p:cNvPr id="5" name="Footer Placeholder 4">
            <a:extLst>
              <a:ext uri="{FF2B5EF4-FFF2-40B4-BE49-F238E27FC236}">
                <a16:creationId xmlns:a16="http://schemas.microsoft.com/office/drawing/2014/main" id="{6AF4817D-DB33-02FF-0C61-876D00A56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2A18F3-1D84-0166-FBF4-F53410341A89}"/>
              </a:ext>
            </a:extLst>
          </p:cNvPr>
          <p:cNvSpPr>
            <a:spLocks noGrp="1"/>
          </p:cNvSpPr>
          <p:nvPr>
            <p:ph type="sldNum" sz="quarter" idx="12"/>
          </p:nvPr>
        </p:nvSpPr>
        <p:spPr/>
        <p:txBody>
          <a:bodyPr/>
          <a:lstStyle/>
          <a:p>
            <a:fld id="{5F5E0362-2749-49A9-9812-70E6F0498388}" type="slidenum">
              <a:rPr lang="en-US" smtClean="0"/>
              <a:t>‹#›</a:t>
            </a:fld>
            <a:endParaRPr lang="en-US"/>
          </a:p>
        </p:txBody>
      </p:sp>
    </p:spTree>
    <p:extLst>
      <p:ext uri="{BB962C8B-B14F-4D97-AF65-F5344CB8AC3E}">
        <p14:creationId xmlns:p14="http://schemas.microsoft.com/office/powerpoint/2010/main" val="382540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0AE1A-6696-A9C2-9238-33A60A9318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529C81-BA16-EC12-C4E5-B5645D47ED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5C8AE3-E105-CF4D-B7AD-38673B49525C}"/>
              </a:ext>
            </a:extLst>
          </p:cNvPr>
          <p:cNvSpPr>
            <a:spLocks noGrp="1"/>
          </p:cNvSpPr>
          <p:nvPr>
            <p:ph type="dt" sz="half" idx="10"/>
          </p:nvPr>
        </p:nvSpPr>
        <p:spPr/>
        <p:txBody>
          <a:bodyPr/>
          <a:lstStyle/>
          <a:p>
            <a:fld id="{036E6C36-E138-4BEA-8F69-0C42E91BB3BC}" type="datetimeFigureOut">
              <a:rPr lang="en-US" smtClean="0"/>
              <a:t>10/28/2025</a:t>
            </a:fld>
            <a:endParaRPr lang="en-US"/>
          </a:p>
        </p:txBody>
      </p:sp>
      <p:sp>
        <p:nvSpPr>
          <p:cNvPr id="5" name="Footer Placeholder 4">
            <a:extLst>
              <a:ext uri="{FF2B5EF4-FFF2-40B4-BE49-F238E27FC236}">
                <a16:creationId xmlns:a16="http://schemas.microsoft.com/office/drawing/2014/main" id="{745D4F68-4FCC-BEB5-FD45-889701179C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8D09E-0690-6757-0968-A530D72398A9}"/>
              </a:ext>
            </a:extLst>
          </p:cNvPr>
          <p:cNvSpPr>
            <a:spLocks noGrp="1"/>
          </p:cNvSpPr>
          <p:nvPr>
            <p:ph type="sldNum" sz="quarter" idx="12"/>
          </p:nvPr>
        </p:nvSpPr>
        <p:spPr/>
        <p:txBody>
          <a:bodyPr/>
          <a:lstStyle/>
          <a:p>
            <a:fld id="{5F5E0362-2749-49A9-9812-70E6F0498388}" type="slidenum">
              <a:rPr lang="en-US" smtClean="0"/>
              <a:t>‹#›</a:t>
            </a:fld>
            <a:endParaRPr lang="en-US"/>
          </a:p>
        </p:txBody>
      </p:sp>
    </p:spTree>
    <p:extLst>
      <p:ext uri="{BB962C8B-B14F-4D97-AF65-F5344CB8AC3E}">
        <p14:creationId xmlns:p14="http://schemas.microsoft.com/office/powerpoint/2010/main" val="2875895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11FCE-9F0A-CA20-79E1-F9D3A62982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AAFEED-0138-C5C1-2016-3E8816F33A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F4434F-E87E-9866-C443-F86FDDC797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75DFE6-BE56-0EB7-47F8-2A2753792E97}"/>
              </a:ext>
            </a:extLst>
          </p:cNvPr>
          <p:cNvSpPr>
            <a:spLocks noGrp="1"/>
          </p:cNvSpPr>
          <p:nvPr>
            <p:ph type="dt" sz="half" idx="10"/>
          </p:nvPr>
        </p:nvSpPr>
        <p:spPr/>
        <p:txBody>
          <a:bodyPr/>
          <a:lstStyle/>
          <a:p>
            <a:fld id="{036E6C36-E138-4BEA-8F69-0C42E91BB3BC}" type="datetimeFigureOut">
              <a:rPr lang="en-US" smtClean="0"/>
              <a:t>10/28/2025</a:t>
            </a:fld>
            <a:endParaRPr lang="en-US"/>
          </a:p>
        </p:txBody>
      </p:sp>
      <p:sp>
        <p:nvSpPr>
          <p:cNvPr id="6" name="Footer Placeholder 5">
            <a:extLst>
              <a:ext uri="{FF2B5EF4-FFF2-40B4-BE49-F238E27FC236}">
                <a16:creationId xmlns:a16="http://schemas.microsoft.com/office/drawing/2014/main" id="{843DA4BC-4F14-6013-BA23-7DC29251F6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36DD82-426A-ECB1-450E-B28C10521D9B}"/>
              </a:ext>
            </a:extLst>
          </p:cNvPr>
          <p:cNvSpPr>
            <a:spLocks noGrp="1"/>
          </p:cNvSpPr>
          <p:nvPr>
            <p:ph type="sldNum" sz="quarter" idx="12"/>
          </p:nvPr>
        </p:nvSpPr>
        <p:spPr/>
        <p:txBody>
          <a:bodyPr/>
          <a:lstStyle/>
          <a:p>
            <a:fld id="{5F5E0362-2749-49A9-9812-70E6F0498388}" type="slidenum">
              <a:rPr lang="en-US" smtClean="0"/>
              <a:t>‹#›</a:t>
            </a:fld>
            <a:endParaRPr lang="en-US"/>
          </a:p>
        </p:txBody>
      </p:sp>
    </p:spTree>
    <p:extLst>
      <p:ext uri="{BB962C8B-B14F-4D97-AF65-F5344CB8AC3E}">
        <p14:creationId xmlns:p14="http://schemas.microsoft.com/office/powerpoint/2010/main" val="2600943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5F96A-8BFE-7F37-E6BB-BD40462DF1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F57C1F-1A08-C8EF-75ED-76184C4303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255807-D72F-9AF3-0500-DC926E8AB9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6FA3AD-E30E-B4E9-F637-9817BE4E0A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DCA77A-6923-3611-C276-40E36DA472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337BA1-9D52-EFDD-B47E-35C7C43BDA81}"/>
              </a:ext>
            </a:extLst>
          </p:cNvPr>
          <p:cNvSpPr>
            <a:spLocks noGrp="1"/>
          </p:cNvSpPr>
          <p:nvPr>
            <p:ph type="dt" sz="half" idx="10"/>
          </p:nvPr>
        </p:nvSpPr>
        <p:spPr/>
        <p:txBody>
          <a:bodyPr/>
          <a:lstStyle/>
          <a:p>
            <a:fld id="{036E6C36-E138-4BEA-8F69-0C42E91BB3BC}" type="datetimeFigureOut">
              <a:rPr lang="en-US" smtClean="0"/>
              <a:t>10/28/2025</a:t>
            </a:fld>
            <a:endParaRPr lang="en-US"/>
          </a:p>
        </p:txBody>
      </p:sp>
      <p:sp>
        <p:nvSpPr>
          <p:cNvPr id="8" name="Footer Placeholder 7">
            <a:extLst>
              <a:ext uri="{FF2B5EF4-FFF2-40B4-BE49-F238E27FC236}">
                <a16:creationId xmlns:a16="http://schemas.microsoft.com/office/drawing/2014/main" id="{42C7BCE0-C7B5-32A4-903B-F43A6A2659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11704F-DC0A-92D4-BF75-9FA1CFFB089F}"/>
              </a:ext>
            </a:extLst>
          </p:cNvPr>
          <p:cNvSpPr>
            <a:spLocks noGrp="1"/>
          </p:cNvSpPr>
          <p:nvPr>
            <p:ph type="sldNum" sz="quarter" idx="12"/>
          </p:nvPr>
        </p:nvSpPr>
        <p:spPr/>
        <p:txBody>
          <a:bodyPr/>
          <a:lstStyle/>
          <a:p>
            <a:fld id="{5F5E0362-2749-49A9-9812-70E6F0498388}" type="slidenum">
              <a:rPr lang="en-US" smtClean="0"/>
              <a:t>‹#›</a:t>
            </a:fld>
            <a:endParaRPr lang="en-US"/>
          </a:p>
        </p:txBody>
      </p:sp>
    </p:spTree>
    <p:extLst>
      <p:ext uri="{BB962C8B-B14F-4D97-AF65-F5344CB8AC3E}">
        <p14:creationId xmlns:p14="http://schemas.microsoft.com/office/powerpoint/2010/main" val="628909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FE9C4-01AD-6B4D-C2EE-639F4D312B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1A5E41-3192-1143-6717-FE0275C6603F}"/>
              </a:ext>
            </a:extLst>
          </p:cNvPr>
          <p:cNvSpPr>
            <a:spLocks noGrp="1"/>
          </p:cNvSpPr>
          <p:nvPr>
            <p:ph type="dt" sz="half" idx="10"/>
          </p:nvPr>
        </p:nvSpPr>
        <p:spPr/>
        <p:txBody>
          <a:bodyPr/>
          <a:lstStyle/>
          <a:p>
            <a:fld id="{036E6C36-E138-4BEA-8F69-0C42E91BB3BC}" type="datetimeFigureOut">
              <a:rPr lang="en-US" smtClean="0"/>
              <a:t>10/28/2025</a:t>
            </a:fld>
            <a:endParaRPr lang="en-US"/>
          </a:p>
        </p:txBody>
      </p:sp>
      <p:sp>
        <p:nvSpPr>
          <p:cNvPr id="4" name="Footer Placeholder 3">
            <a:extLst>
              <a:ext uri="{FF2B5EF4-FFF2-40B4-BE49-F238E27FC236}">
                <a16:creationId xmlns:a16="http://schemas.microsoft.com/office/drawing/2014/main" id="{6F9F1670-0336-2159-1B29-D890F255F5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5C7054-91B0-366A-5EF9-9DC0BA3AEB51}"/>
              </a:ext>
            </a:extLst>
          </p:cNvPr>
          <p:cNvSpPr>
            <a:spLocks noGrp="1"/>
          </p:cNvSpPr>
          <p:nvPr>
            <p:ph type="sldNum" sz="quarter" idx="12"/>
          </p:nvPr>
        </p:nvSpPr>
        <p:spPr/>
        <p:txBody>
          <a:bodyPr/>
          <a:lstStyle/>
          <a:p>
            <a:fld id="{5F5E0362-2749-49A9-9812-70E6F0498388}" type="slidenum">
              <a:rPr lang="en-US" smtClean="0"/>
              <a:t>‹#›</a:t>
            </a:fld>
            <a:endParaRPr lang="en-US"/>
          </a:p>
        </p:txBody>
      </p:sp>
    </p:spTree>
    <p:extLst>
      <p:ext uri="{BB962C8B-B14F-4D97-AF65-F5344CB8AC3E}">
        <p14:creationId xmlns:p14="http://schemas.microsoft.com/office/powerpoint/2010/main" val="4162623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531F99-387D-5777-07A5-94CFCD7B674C}"/>
              </a:ext>
            </a:extLst>
          </p:cNvPr>
          <p:cNvSpPr>
            <a:spLocks noGrp="1"/>
          </p:cNvSpPr>
          <p:nvPr>
            <p:ph type="dt" sz="half" idx="10"/>
          </p:nvPr>
        </p:nvSpPr>
        <p:spPr/>
        <p:txBody>
          <a:bodyPr/>
          <a:lstStyle/>
          <a:p>
            <a:fld id="{036E6C36-E138-4BEA-8F69-0C42E91BB3BC}" type="datetimeFigureOut">
              <a:rPr lang="en-US" smtClean="0"/>
              <a:t>10/28/2025</a:t>
            </a:fld>
            <a:endParaRPr lang="en-US"/>
          </a:p>
        </p:txBody>
      </p:sp>
      <p:sp>
        <p:nvSpPr>
          <p:cNvPr id="3" name="Footer Placeholder 2">
            <a:extLst>
              <a:ext uri="{FF2B5EF4-FFF2-40B4-BE49-F238E27FC236}">
                <a16:creationId xmlns:a16="http://schemas.microsoft.com/office/drawing/2014/main" id="{374E3B60-33E6-EE7F-46B7-1B6C3C8E3E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80ABCD-DCE6-A2D1-8F4E-C33907C240AC}"/>
              </a:ext>
            </a:extLst>
          </p:cNvPr>
          <p:cNvSpPr>
            <a:spLocks noGrp="1"/>
          </p:cNvSpPr>
          <p:nvPr>
            <p:ph type="sldNum" sz="quarter" idx="12"/>
          </p:nvPr>
        </p:nvSpPr>
        <p:spPr/>
        <p:txBody>
          <a:bodyPr/>
          <a:lstStyle/>
          <a:p>
            <a:fld id="{5F5E0362-2749-49A9-9812-70E6F0498388}" type="slidenum">
              <a:rPr lang="en-US" smtClean="0"/>
              <a:t>‹#›</a:t>
            </a:fld>
            <a:endParaRPr lang="en-US"/>
          </a:p>
        </p:txBody>
      </p:sp>
    </p:spTree>
    <p:extLst>
      <p:ext uri="{BB962C8B-B14F-4D97-AF65-F5344CB8AC3E}">
        <p14:creationId xmlns:p14="http://schemas.microsoft.com/office/powerpoint/2010/main" val="4239612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9C109-5EE6-23BC-38FF-CECBDC273C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437B67-EB3D-3D92-0E55-BFA54351B4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B43A1A-2484-0C1D-7656-16766C3165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376A18-4115-064A-9F21-5BD3D89078B3}"/>
              </a:ext>
            </a:extLst>
          </p:cNvPr>
          <p:cNvSpPr>
            <a:spLocks noGrp="1"/>
          </p:cNvSpPr>
          <p:nvPr>
            <p:ph type="dt" sz="half" idx="10"/>
          </p:nvPr>
        </p:nvSpPr>
        <p:spPr/>
        <p:txBody>
          <a:bodyPr/>
          <a:lstStyle/>
          <a:p>
            <a:fld id="{036E6C36-E138-4BEA-8F69-0C42E91BB3BC}" type="datetimeFigureOut">
              <a:rPr lang="en-US" smtClean="0"/>
              <a:t>10/28/2025</a:t>
            </a:fld>
            <a:endParaRPr lang="en-US"/>
          </a:p>
        </p:txBody>
      </p:sp>
      <p:sp>
        <p:nvSpPr>
          <p:cNvPr id="6" name="Footer Placeholder 5">
            <a:extLst>
              <a:ext uri="{FF2B5EF4-FFF2-40B4-BE49-F238E27FC236}">
                <a16:creationId xmlns:a16="http://schemas.microsoft.com/office/drawing/2014/main" id="{24B4B590-F86B-D97E-3301-96EF2F3BB2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4CD2D8-6F86-86D6-DE65-A2082A874EDF}"/>
              </a:ext>
            </a:extLst>
          </p:cNvPr>
          <p:cNvSpPr>
            <a:spLocks noGrp="1"/>
          </p:cNvSpPr>
          <p:nvPr>
            <p:ph type="sldNum" sz="quarter" idx="12"/>
          </p:nvPr>
        </p:nvSpPr>
        <p:spPr/>
        <p:txBody>
          <a:bodyPr/>
          <a:lstStyle/>
          <a:p>
            <a:fld id="{5F5E0362-2749-49A9-9812-70E6F0498388}" type="slidenum">
              <a:rPr lang="en-US" smtClean="0"/>
              <a:t>‹#›</a:t>
            </a:fld>
            <a:endParaRPr lang="en-US"/>
          </a:p>
        </p:txBody>
      </p:sp>
    </p:spTree>
    <p:extLst>
      <p:ext uri="{BB962C8B-B14F-4D97-AF65-F5344CB8AC3E}">
        <p14:creationId xmlns:p14="http://schemas.microsoft.com/office/powerpoint/2010/main" val="3654197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10/28/2025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F65AB-788F-8507-634A-B977E75697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C141EF-DC1D-9E3D-ECF4-3188DE1B6F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8B8885-D2DE-2E5F-9AEF-812AEA05C2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6D71C9-A6D9-4D25-4D6C-735AE223E964}"/>
              </a:ext>
            </a:extLst>
          </p:cNvPr>
          <p:cNvSpPr>
            <a:spLocks noGrp="1"/>
          </p:cNvSpPr>
          <p:nvPr>
            <p:ph type="dt" sz="half" idx="10"/>
          </p:nvPr>
        </p:nvSpPr>
        <p:spPr/>
        <p:txBody>
          <a:bodyPr/>
          <a:lstStyle/>
          <a:p>
            <a:fld id="{036E6C36-E138-4BEA-8F69-0C42E91BB3BC}" type="datetimeFigureOut">
              <a:rPr lang="en-US" smtClean="0"/>
              <a:t>10/28/2025</a:t>
            </a:fld>
            <a:endParaRPr lang="en-US"/>
          </a:p>
        </p:txBody>
      </p:sp>
      <p:sp>
        <p:nvSpPr>
          <p:cNvPr id="6" name="Footer Placeholder 5">
            <a:extLst>
              <a:ext uri="{FF2B5EF4-FFF2-40B4-BE49-F238E27FC236}">
                <a16:creationId xmlns:a16="http://schemas.microsoft.com/office/drawing/2014/main" id="{46F6E55B-944F-FCB2-8BDF-4ED27A73A9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FE7602-27AD-4D17-4F39-6840E81BD902}"/>
              </a:ext>
            </a:extLst>
          </p:cNvPr>
          <p:cNvSpPr>
            <a:spLocks noGrp="1"/>
          </p:cNvSpPr>
          <p:nvPr>
            <p:ph type="sldNum" sz="quarter" idx="12"/>
          </p:nvPr>
        </p:nvSpPr>
        <p:spPr/>
        <p:txBody>
          <a:bodyPr/>
          <a:lstStyle/>
          <a:p>
            <a:fld id="{5F5E0362-2749-49A9-9812-70E6F0498388}" type="slidenum">
              <a:rPr lang="en-US" smtClean="0"/>
              <a:t>‹#›</a:t>
            </a:fld>
            <a:endParaRPr lang="en-US"/>
          </a:p>
        </p:txBody>
      </p:sp>
    </p:spTree>
    <p:extLst>
      <p:ext uri="{BB962C8B-B14F-4D97-AF65-F5344CB8AC3E}">
        <p14:creationId xmlns:p14="http://schemas.microsoft.com/office/powerpoint/2010/main" val="1074173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99B40-2429-C9B3-8453-BDC3267D9C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0DEEAF-505C-637F-5F42-78660B8F2A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31C3A2-E566-0795-2A8F-EA3AA086F7D2}"/>
              </a:ext>
            </a:extLst>
          </p:cNvPr>
          <p:cNvSpPr>
            <a:spLocks noGrp="1"/>
          </p:cNvSpPr>
          <p:nvPr>
            <p:ph type="dt" sz="half" idx="10"/>
          </p:nvPr>
        </p:nvSpPr>
        <p:spPr/>
        <p:txBody>
          <a:bodyPr/>
          <a:lstStyle/>
          <a:p>
            <a:fld id="{036E6C36-E138-4BEA-8F69-0C42E91BB3BC}" type="datetimeFigureOut">
              <a:rPr lang="en-US" smtClean="0"/>
              <a:t>10/28/2025</a:t>
            </a:fld>
            <a:endParaRPr lang="en-US"/>
          </a:p>
        </p:txBody>
      </p:sp>
      <p:sp>
        <p:nvSpPr>
          <p:cNvPr id="5" name="Footer Placeholder 4">
            <a:extLst>
              <a:ext uri="{FF2B5EF4-FFF2-40B4-BE49-F238E27FC236}">
                <a16:creationId xmlns:a16="http://schemas.microsoft.com/office/drawing/2014/main" id="{BFF13207-7B90-BFCE-8579-8472B6743A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4A0A97-78D6-30FF-00A9-8EDE20643BAB}"/>
              </a:ext>
            </a:extLst>
          </p:cNvPr>
          <p:cNvSpPr>
            <a:spLocks noGrp="1"/>
          </p:cNvSpPr>
          <p:nvPr>
            <p:ph type="sldNum" sz="quarter" idx="12"/>
          </p:nvPr>
        </p:nvSpPr>
        <p:spPr/>
        <p:txBody>
          <a:bodyPr/>
          <a:lstStyle/>
          <a:p>
            <a:fld id="{5F5E0362-2749-49A9-9812-70E6F0498388}" type="slidenum">
              <a:rPr lang="en-US" smtClean="0"/>
              <a:t>‹#›</a:t>
            </a:fld>
            <a:endParaRPr lang="en-US"/>
          </a:p>
        </p:txBody>
      </p:sp>
    </p:spTree>
    <p:extLst>
      <p:ext uri="{BB962C8B-B14F-4D97-AF65-F5344CB8AC3E}">
        <p14:creationId xmlns:p14="http://schemas.microsoft.com/office/powerpoint/2010/main" val="2898833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E49EF2-762E-B824-9D90-A0B77C168C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1C4C42-EA74-1F0F-6F0E-B2FA0C1F8F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63D06E-828E-9EE2-2E5E-A8CD71D3BABD}"/>
              </a:ext>
            </a:extLst>
          </p:cNvPr>
          <p:cNvSpPr>
            <a:spLocks noGrp="1"/>
          </p:cNvSpPr>
          <p:nvPr>
            <p:ph type="dt" sz="half" idx="10"/>
          </p:nvPr>
        </p:nvSpPr>
        <p:spPr/>
        <p:txBody>
          <a:bodyPr/>
          <a:lstStyle/>
          <a:p>
            <a:fld id="{036E6C36-E138-4BEA-8F69-0C42E91BB3BC}" type="datetimeFigureOut">
              <a:rPr lang="en-US" smtClean="0"/>
              <a:t>10/28/2025</a:t>
            </a:fld>
            <a:endParaRPr lang="en-US"/>
          </a:p>
        </p:txBody>
      </p:sp>
      <p:sp>
        <p:nvSpPr>
          <p:cNvPr id="5" name="Footer Placeholder 4">
            <a:extLst>
              <a:ext uri="{FF2B5EF4-FFF2-40B4-BE49-F238E27FC236}">
                <a16:creationId xmlns:a16="http://schemas.microsoft.com/office/drawing/2014/main" id="{9EAAA865-DB76-3909-D4DD-A9FF8E5C2E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46A395-E60B-6957-83CC-E2D1E50CDECA}"/>
              </a:ext>
            </a:extLst>
          </p:cNvPr>
          <p:cNvSpPr>
            <a:spLocks noGrp="1"/>
          </p:cNvSpPr>
          <p:nvPr>
            <p:ph type="sldNum" sz="quarter" idx="12"/>
          </p:nvPr>
        </p:nvSpPr>
        <p:spPr/>
        <p:txBody>
          <a:bodyPr/>
          <a:lstStyle/>
          <a:p>
            <a:fld id="{5F5E0362-2749-49A9-9812-70E6F0498388}" type="slidenum">
              <a:rPr lang="en-US" smtClean="0"/>
              <a:t>‹#›</a:t>
            </a:fld>
            <a:endParaRPr lang="en-US"/>
          </a:p>
        </p:txBody>
      </p:sp>
    </p:spTree>
    <p:extLst>
      <p:ext uri="{BB962C8B-B14F-4D97-AF65-F5344CB8AC3E}">
        <p14:creationId xmlns:p14="http://schemas.microsoft.com/office/powerpoint/2010/main" val="3437330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10/28/2025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10/28/2025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10/28/2025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10/28/2025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10/28/2025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10/28/2025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10/28/2025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10/28/2025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90A6BF-7A0A-923A-C102-F39237B146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ABEC88-8A51-758F-4AEB-B4A04535B2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AAD2E0-5B8F-187C-478A-FE28A322E8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36E6C36-E138-4BEA-8F69-0C42E91BB3BC}" type="datetimeFigureOut">
              <a:rPr lang="en-US" smtClean="0"/>
              <a:t>10/28/2025</a:t>
            </a:fld>
            <a:endParaRPr lang="en-US"/>
          </a:p>
        </p:txBody>
      </p:sp>
      <p:sp>
        <p:nvSpPr>
          <p:cNvPr id="5" name="Footer Placeholder 4">
            <a:extLst>
              <a:ext uri="{FF2B5EF4-FFF2-40B4-BE49-F238E27FC236}">
                <a16:creationId xmlns:a16="http://schemas.microsoft.com/office/drawing/2014/main" id="{2FC1BDD3-8643-1303-C033-28AB8393E2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E51FD67-9C21-9D6F-47A7-F22F852B9C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5E0362-2749-49A9-9812-70E6F0498388}" type="slidenum">
              <a:rPr lang="en-US" smtClean="0"/>
              <a:t>‹#›</a:t>
            </a:fld>
            <a:endParaRPr lang="en-US"/>
          </a:p>
        </p:txBody>
      </p:sp>
    </p:spTree>
    <p:extLst>
      <p:ext uri="{BB962C8B-B14F-4D97-AF65-F5344CB8AC3E}">
        <p14:creationId xmlns:p14="http://schemas.microsoft.com/office/powerpoint/2010/main" val="2965669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blueletterbible.org/lexicon/g1909/kjv/tr/0-1/"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blueletterbible.org/lexicon/g3772/kjv/tr/0-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0EFEE-676F-A3A7-C588-D5F599CD78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DDB51F-5560-51E6-D3ED-443B3EC83E56}"/>
              </a:ext>
            </a:extLst>
          </p:cNvPr>
          <p:cNvSpPr>
            <a:spLocks noGrp="1"/>
          </p:cNvSpPr>
          <p:nvPr>
            <p:ph type="ctrTitle"/>
          </p:nvPr>
        </p:nvSpPr>
        <p:spPr/>
        <p:txBody>
          <a:bodyPr>
            <a:normAutofit fontScale="90000"/>
          </a:bodyPr>
          <a:lstStyle/>
          <a:p>
            <a:pPr algn="l"/>
            <a:r>
              <a:rPr lang="en-US" b="1" dirty="0"/>
              <a:t>Spiritual Blessings in Christ from the Heavenly [Realms]</a:t>
            </a:r>
          </a:p>
        </p:txBody>
      </p:sp>
      <p:sp>
        <p:nvSpPr>
          <p:cNvPr id="3" name="Subtitle 2">
            <a:extLst>
              <a:ext uri="{FF2B5EF4-FFF2-40B4-BE49-F238E27FC236}">
                <a16:creationId xmlns:a16="http://schemas.microsoft.com/office/drawing/2014/main" id="{19B89364-E05C-3037-F3B7-8ABC43E913F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1488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023FC-36BF-9B66-0FBE-636F41814F39}"/>
              </a:ext>
            </a:extLst>
          </p:cNvPr>
          <p:cNvSpPr>
            <a:spLocks noGrp="1"/>
          </p:cNvSpPr>
          <p:nvPr>
            <p:ph type="title"/>
          </p:nvPr>
        </p:nvSpPr>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pic>
        <p:nvPicPr>
          <p:cNvPr id="5" name="Content Placeholder 4" descr="Ancient columns in a row.">
            <a:extLst>
              <a:ext uri="{FF2B5EF4-FFF2-40B4-BE49-F238E27FC236}">
                <a16:creationId xmlns:a16="http://schemas.microsoft.com/office/drawing/2014/main" id="{3937D16D-3ADD-491A-AA22-8405E683540E}"/>
              </a:ext>
            </a:extLst>
          </p:cNvPr>
          <p:cNvPicPr>
            <a:picLocks noGrp="1" noChangeAspect="1"/>
          </p:cNvPicPr>
          <p:nvPr>
            <p:ph idx="1"/>
          </p:nvPr>
        </p:nvPicPr>
        <p:blipFill>
          <a:blip r:embed="rId3"/>
          <a:stretch>
            <a:fillRect/>
          </a:stretch>
        </p:blipFill>
        <p:spPr>
          <a:xfrm>
            <a:off x="5183188" y="1367340"/>
            <a:ext cx="6172200" cy="4113795"/>
          </a:xfrm>
          <a:prstGeom prst="rect">
            <a:avLst/>
          </a:prstGeom>
        </p:spPr>
      </p:pic>
      <p:sp>
        <p:nvSpPr>
          <p:cNvPr id="4" name="Content Placeholder 3">
            <a:extLst>
              <a:ext uri="{FF2B5EF4-FFF2-40B4-BE49-F238E27FC236}">
                <a16:creationId xmlns:a16="http://schemas.microsoft.com/office/drawing/2014/main" id="{B6B96E7E-3185-EB08-B46B-2FE703E82326}"/>
              </a:ext>
            </a:extLst>
          </p:cNvPr>
          <p:cNvSpPr>
            <a:spLocks noGrp="1"/>
          </p:cNvSpPr>
          <p:nvPr>
            <p:ph type="body"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sz="1400" b="1" dirty="0"/>
              <a:t>Challenging Artemis Worship</a:t>
            </a:r>
          </a:p>
          <a:p>
            <a:pPr marL="0" lvl="1" indent="0">
              <a:buFont typeface="Arial" panose="020B0604020202020204" pitchFamily="34" charset="0"/>
              <a:buNone/>
            </a:pPr>
            <a:r>
              <a:rPr lang="en-US" sz="1400" dirty="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dirty="0"/>
              <a:t>Impact on Silversmiths’ Trade</a:t>
            </a:r>
          </a:p>
          <a:p>
            <a:pPr marL="0" lvl="1" indent="0">
              <a:buFont typeface="Arial" panose="020B0604020202020204" pitchFamily="34" charset="0"/>
              <a:buNone/>
            </a:pPr>
            <a:r>
              <a:rPr lang="en-US" sz="1400" dirty="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dirty="0"/>
              <a:t>Theater Revolt and Uproar</a:t>
            </a:r>
          </a:p>
          <a:p>
            <a:pPr marL="0" lvl="1" indent="0">
              <a:buFont typeface="Arial" panose="020B0604020202020204" pitchFamily="34" charset="0"/>
              <a:buNone/>
            </a:pPr>
            <a:r>
              <a:rPr lang="en-US" sz="1400" dirty="0"/>
              <a:t>A large, agitated crowd gathered in the city's theater, resulting in a major confrontation and unrest.</a:t>
            </a:r>
          </a:p>
        </p:txBody>
      </p:sp>
    </p:spTree>
    <p:extLst>
      <p:ext uri="{BB962C8B-B14F-4D97-AF65-F5344CB8AC3E}">
        <p14:creationId xmlns:p14="http://schemas.microsoft.com/office/powerpoint/2010/main" val="159406812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9EC4E8-2412-FC5F-CDE7-8EE4B62A6E7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0E009F-2EE9-16F6-19EF-F19C6F744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CD26E8-EEF5-E916-BBF8-A35FD2A3643D}"/>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sp>
        <p:nvSpPr>
          <p:cNvPr id="4" name="Content Placeholder 3">
            <a:extLst>
              <a:ext uri="{FF2B5EF4-FFF2-40B4-BE49-F238E27FC236}">
                <a16:creationId xmlns:a16="http://schemas.microsoft.com/office/drawing/2014/main" id="{DC48220D-C173-4B4F-7A14-B631FC00993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Font typeface="Arial" panose="020B0604020202020204" pitchFamily="34" charset="0"/>
              <a:buNone/>
            </a:pPr>
            <a:r>
              <a:rPr lang="en-US" sz="1400" b="1"/>
              <a:t>Challenging Artemis Worship</a:t>
            </a:r>
          </a:p>
          <a:p>
            <a:pPr marL="0" lvl="1" indent="0">
              <a:buFont typeface="Arial" panose="020B0604020202020204" pitchFamily="34" charset="0"/>
              <a:buNone/>
            </a:pPr>
            <a:r>
              <a:rPr lang="en-US" sz="140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a:t>Impact on Silversmiths’ Trade</a:t>
            </a:r>
          </a:p>
          <a:p>
            <a:pPr marL="0" lvl="1" indent="0">
              <a:buFont typeface="Arial" panose="020B0604020202020204" pitchFamily="34" charset="0"/>
              <a:buNone/>
            </a:pPr>
            <a:r>
              <a:rPr lang="en-US" sz="140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a:t>Theater Revolt and Uproar</a:t>
            </a:r>
          </a:p>
          <a:p>
            <a:pPr marL="0" lvl="1" indent="0">
              <a:buFont typeface="Arial" panose="020B0604020202020204" pitchFamily="34" charset="0"/>
              <a:buNone/>
            </a:pPr>
            <a:r>
              <a:rPr lang="en-US" sz="140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6532171D-F592-13F0-AE25-CC189CF18F5A}"/>
              </a:ext>
            </a:extLst>
          </p:cNvPr>
          <p:cNvPicPr>
            <a:picLocks noGrp="1" noChangeAspect="1"/>
          </p:cNvPicPr>
          <p:nvPr>
            <p:ph sz="half" idx="1"/>
          </p:nvPr>
        </p:nvPicPr>
        <p:blipFill>
          <a:blip r:embed="rId3"/>
          <a:srcRect l="27692" r="25137"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322846043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2590B-EB5B-C48B-25A0-32EBAA98B986}"/>
              </a:ext>
            </a:extLst>
          </p:cNvPr>
          <p:cNvSpPr>
            <a:spLocks noGrp="1"/>
          </p:cNvSpPr>
          <p:nvPr>
            <p:ph type="title"/>
          </p:nvPr>
        </p:nvSpPr>
        <p:spPr>
          <a:xfrm>
            <a:off x="6417733" y="490537"/>
            <a:ext cx="5291663" cy="1628775"/>
          </a:xfrm>
        </p:spPr>
        <p:txBody>
          <a:bodyPr vert="horz" lIns="91440" tIns="45720" rIns="91440" bIns="45720" rtlCol="0" anchor="b">
            <a:normAutofit/>
          </a:bodyPr>
          <a:lstStyle/>
          <a:p>
            <a:r>
              <a:rPr lang="en-US" sz="4000" b="1"/>
              <a:t>Paul's Teachings in Ephesus</a:t>
            </a:r>
          </a:p>
        </p:txBody>
      </p:sp>
      <p:pic>
        <p:nvPicPr>
          <p:cNvPr id="5" name="Content Placeholder 4" descr="Amphitheater Of Ephesus">
            <a:extLst>
              <a:ext uri="{FF2B5EF4-FFF2-40B4-BE49-F238E27FC236}">
                <a16:creationId xmlns:a16="http://schemas.microsoft.com/office/drawing/2014/main" id="{E085CCEA-DF5E-4C19-B8D0-B9D4FAAFC82F}"/>
              </a:ext>
            </a:extLst>
          </p:cNvPr>
          <p:cNvPicPr>
            <a:picLocks noGrp="1" noChangeAspect="1"/>
          </p:cNvPicPr>
          <p:nvPr>
            <p:ph sz="half" idx="1"/>
          </p:nvPr>
        </p:nvPicPr>
        <p:blipFill>
          <a:blip r:embed="rId3"/>
          <a:srcRect l="18223" r="22429" b="-2"/>
          <a:stretch>
            <a:fillRect/>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Content Placeholder 3">
            <a:extLst>
              <a:ext uri="{FF2B5EF4-FFF2-40B4-BE49-F238E27FC236}">
                <a16:creationId xmlns:a16="http://schemas.microsoft.com/office/drawing/2014/main" id="{CE60FDB9-75C9-7E94-51C9-CBD1DF75F1B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7734" y="2614612"/>
            <a:ext cx="5291663" cy="3752849"/>
          </a:xfrm>
        </p:spPr>
        <p:txBody>
          <a:bodyPr>
            <a:normAutofit/>
          </a:bodyPr>
          <a:lstStyle/>
          <a:p>
            <a:pPr marL="0" indent="0">
              <a:spcBef>
                <a:spcPts val="2500"/>
              </a:spcBef>
              <a:buNone/>
            </a:pPr>
            <a:r>
              <a:rPr lang="en-US" sz="1400" b="1" dirty="0"/>
              <a:t>Lecture Hall of Tyrannus</a:t>
            </a:r>
          </a:p>
          <a:p>
            <a:pPr marL="0" lvl="1" indent="0">
              <a:buNone/>
            </a:pPr>
            <a:r>
              <a:rPr lang="en-US" sz="1400" dirty="0"/>
              <a:t>Paul's teachings in Ephesus primarily occurred in the lecture hall of Tyrannus, where he spent over two years.</a:t>
            </a:r>
          </a:p>
          <a:p>
            <a:pPr marL="0" indent="0">
              <a:spcBef>
                <a:spcPts val="2500"/>
              </a:spcBef>
              <a:buNone/>
            </a:pPr>
            <a:r>
              <a:rPr lang="en-US" sz="1400" b="1" dirty="0"/>
              <a:t>Confrontation at the Theater</a:t>
            </a:r>
          </a:p>
          <a:p>
            <a:pPr marL="0" lvl="1" indent="0">
              <a:buNone/>
            </a:pPr>
            <a:r>
              <a:rPr lang="en-US" sz="1400" dirty="0"/>
              <a:t>A significant confrontation took place at the theater, where silversmiths rioted against Paul due to the threat his teachings posed to their trade.</a:t>
            </a:r>
          </a:p>
          <a:p>
            <a:pPr marL="0" indent="0">
              <a:spcBef>
                <a:spcPts val="2500"/>
              </a:spcBef>
              <a:buNone/>
            </a:pPr>
            <a:r>
              <a:rPr lang="en-US" sz="1400" b="1" dirty="0"/>
              <a:t>Paul's Missionary Activities</a:t>
            </a:r>
          </a:p>
          <a:p>
            <a:pPr marL="0" lvl="1" indent="0">
              <a:buNone/>
            </a:pPr>
            <a:r>
              <a:rPr lang="en-US" sz="1400" dirty="0"/>
              <a:t>Paul's missionary activities in Ephesus were impactful, leading to both widespread teachings and significant confrontations.</a:t>
            </a:r>
          </a:p>
        </p:txBody>
      </p:sp>
    </p:spTree>
    <p:extLst>
      <p:ext uri="{BB962C8B-B14F-4D97-AF65-F5344CB8AC3E}">
        <p14:creationId xmlns:p14="http://schemas.microsoft.com/office/powerpoint/2010/main" val="97875056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F0C6A5-F237-0FAD-550D-EF8D1830F620}"/>
              </a:ext>
            </a:extLst>
          </p:cNvPr>
          <p:cNvSpPr>
            <a:spLocks noGrp="1"/>
          </p:cNvSpPr>
          <p:nvPr>
            <p:ph type="title"/>
          </p:nvPr>
        </p:nvSpPr>
        <p:spPr>
          <a:xfrm>
            <a:off x="1050587" y="399638"/>
            <a:ext cx="10257847" cy="707503"/>
          </a:xfrm>
        </p:spPr>
        <p:txBody>
          <a:bodyPr vert="horz" lIns="91440" tIns="45720" rIns="91440" bIns="45720" rtlCol="0" anchor="b">
            <a:noAutofit/>
          </a:bodyPr>
          <a:lstStyle/>
          <a:p>
            <a:r>
              <a:rPr lang="en-US" sz="4800" b="1" kern="1200" dirty="0">
                <a:solidFill>
                  <a:schemeClr val="tx1"/>
                </a:solidFill>
                <a:latin typeface="+mj-lt"/>
                <a:ea typeface="+mj-ea"/>
                <a:cs typeface="+mj-cs"/>
              </a:rPr>
              <a:t>Realms Book of Ephesians</a:t>
            </a:r>
          </a:p>
        </p:txBody>
      </p:sp>
      <p:sp>
        <p:nvSpPr>
          <p:cNvPr id="4" name="Content Placeholder 3">
            <a:extLst>
              <a:ext uri="{FF2B5EF4-FFF2-40B4-BE49-F238E27FC236}">
                <a16:creationId xmlns:a16="http://schemas.microsoft.com/office/drawing/2014/main" id="{0832541D-8B91-AF5C-BAA9-DEDFC616A41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6579" y="1233782"/>
            <a:ext cx="11332951" cy="4875188"/>
          </a:xfrm>
        </p:spPr>
        <p:txBody>
          <a:bodyPr>
            <a:noAutofit/>
          </a:bodyPr>
          <a:lstStyle/>
          <a:p>
            <a:pPr marL="0" indent="0">
              <a:spcBef>
                <a:spcPts val="2500"/>
              </a:spcBef>
              <a:buNone/>
            </a:pPr>
            <a:r>
              <a:rPr lang="en-US" sz="4000" b="1" dirty="0"/>
              <a:t>The insertion of the word [place ] or [realms]</a:t>
            </a:r>
            <a:endParaRPr lang="en-US" sz="3200" b="1" dirty="0"/>
          </a:p>
          <a:p>
            <a:pPr marL="0" lvl="1" indent="0">
              <a:buNone/>
            </a:pPr>
            <a:r>
              <a:rPr lang="en-US" sz="3600" b="1" baseline="30000" dirty="0"/>
              <a:t>Eph 1:3 </a:t>
            </a:r>
            <a:r>
              <a:rPr lang="en-US" sz="3600" dirty="0"/>
              <a:t>Praise be to the God and Father of our Lord Jesus Christ, who has blessed us in the heavenly realms with every spiritual blessing in Christ  NIV</a:t>
            </a:r>
          </a:p>
          <a:p>
            <a:pPr marL="0" lvl="1" indent="0">
              <a:buNone/>
            </a:pPr>
            <a:endParaRPr lang="en-US" sz="3600" dirty="0"/>
          </a:p>
          <a:p>
            <a:pPr marL="0" lvl="1" indent="0">
              <a:buNone/>
            </a:pPr>
            <a:r>
              <a:rPr lang="en-US" sz="3600" dirty="0"/>
              <a:t>Notes:   The word realms is not in the Greek tests but has been added as an aid in translation.  There needs to be a distinction between heaven, which we view as the dwelling of God as opposed to spiritual realms in </a:t>
            </a:r>
            <a:r>
              <a:rPr lang="en-US" sz="3600" dirty="0" err="1"/>
              <a:t>generl</a:t>
            </a:r>
            <a:r>
              <a:rPr lang="en-US" sz="3600" dirty="0"/>
              <a:t>.</a:t>
            </a:r>
          </a:p>
          <a:p>
            <a:pPr marL="0" lvl="1" indent="0">
              <a:buNone/>
            </a:pPr>
            <a:endParaRPr lang="en-US" sz="3600" dirty="0"/>
          </a:p>
        </p:txBody>
      </p:sp>
      <p:sp>
        <p:nvSpPr>
          <p:cNvPr id="3" name="Content Placeholder 3">
            <a:extLst>
              <a:ext uri="{FF2B5EF4-FFF2-40B4-BE49-F238E27FC236}">
                <a16:creationId xmlns:a16="http://schemas.microsoft.com/office/drawing/2014/main" id="{3EA0DF65-5899-CD08-F141-76C5E4D8FFE0}"/>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44859" y="3299498"/>
            <a:ext cx="12130203" cy="40950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Arial" panose="020B0604020202020204" pitchFamily="34" charset="0"/>
              <a:buNone/>
            </a:pPr>
            <a:endParaRPr lang="en-US" sz="3200" dirty="0"/>
          </a:p>
        </p:txBody>
      </p:sp>
      <p:sp>
        <p:nvSpPr>
          <p:cNvPr id="8" name="Content Placeholder 3">
            <a:extLst>
              <a:ext uri="{FF2B5EF4-FFF2-40B4-BE49-F238E27FC236}">
                <a16:creationId xmlns:a16="http://schemas.microsoft.com/office/drawing/2014/main" id="{D9761088-20BF-C26D-9771-2EE2255C4372}"/>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4190" y="4662781"/>
            <a:ext cx="11332951" cy="33382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endParaRPr lang="en-US" sz="4000" dirty="0"/>
          </a:p>
        </p:txBody>
      </p:sp>
    </p:spTree>
    <p:extLst>
      <p:ext uri="{BB962C8B-B14F-4D97-AF65-F5344CB8AC3E}">
        <p14:creationId xmlns:p14="http://schemas.microsoft.com/office/powerpoint/2010/main" val="336401008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8D2C2-CBF0-BDAC-E762-79FB0BCE3BB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1AC9A07-ADED-897B-4AC8-96674AAF74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8AE77A-B5C5-3D22-25EC-8E482028229B}"/>
              </a:ext>
            </a:extLst>
          </p:cNvPr>
          <p:cNvSpPr>
            <a:spLocks noGrp="1"/>
          </p:cNvSpPr>
          <p:nvPr>
            <p:ph type="title"/>
          </p:nvPr>
        </p:nvSpPr>
        <p:spPr>
          <a:xfrm>
            <a:off x="1050587" y="399638"/>
            <a:ext cx="10257847" cy="707503"/>
          </a:xfrm>
        </p:spPr>
        <p:txBody>
          <a:bodyPr vert="horz" lIns="91440" tIns="45720" rIns="91440" bIns="45720" rtlCol="0" anchor="b">
            <a:noAutofit/>
          </a:bodyPr>
          <a:lstStyle/>
          <a:p>
            <a:r>
              <a:rPr lang="en-US" sz="4800" b="1" kern="1200" dirty="0">
                <a:solidFill>
                  <a:schemeClr val="tx1"/>
                </a:solidFill>
                <a:latin typeface="+mj-lt"/>
                <a:ea typeface="+mj-ea"/>
                <a:cs typeface="+mj-cs"/>
              </a:rPr>
              <a:t>Realms Book of Ephesians</a:t>
            </a:r>
          </a:p>
        </p:txBody>
      </p:sp>
      <p:sp>
        <p:nvSpPr>
          <p:cNvPr id="4" name="Content Placeholder 3">
            <a:extLst>
              <a:ext uri="{FF2B5EF4-FFF2-40B4-BE49-F238E27FC236}">
                <a16:creationId xmlns:a16="http://schemas.microsoft.com/office/drawing/2014/main" id="{6E424DD0-F055-5C46-8AFC-61EA54E1C33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6579" y="1233781"/>
            <a:ext cx="11332951" cy="6023857"/>
          </a:xfrm>
        </p:spPr>
        <p:txBody>
          <a:bodyPr>
            <a:noAutofit/>
          </a:bodyPr>
          <a:lstStyle/>
          <a:p>
            <a:pPr marL="0" indent="0">
              <a:spcBef>
                <a:spcPts val="2500"/>
              </a:spcBef>
              <a:buNone/>
            </a:pPr>
            <a:r>
              <a:rPr lang="en-US" sz="4000" b="1" dirty="0"/>
              <a:t>The insertion of the word [place ] or [realms]</a:t>
            </a:r>
            <a:endParaRPr lang="en-US" sz="3200" b="1" dirty="0"/>
          </a:p>
          <a:p>
            <a:pPr marL="0" lvl="1" indent="0">
              <a:buNone/>
            </a:pPr>
            <a:r>
              <a:rPr lang="en-US" sz="4000" b="1" baseline="30000" dirty="0"/>
              <a:t>12 </a:t>
            </a:r>
            <a:r>
              <a:rPr lang="en-US" sz="4000" dirty="0"/>
              <a:t>For our struggle is not against flesh and blood, but against the rulers, against the powers, against the world forces of this darkness, against the spiritual </a:t>
            </a:r>
            <a:r>
              <a:rPr lang="en-US" sz="4000" i="1" dirty="0"/>
              <a:t>forces</a:t>
            </a:r>
            <a:r>
              <a:rPr lang="en-US" sz="4000" dirty="0"/>
              <a:t> of wickedness in the heavenly </a:t>
            </a:r>
            <a:r>
              <a:rPr lang="en-US" sz="4000" i="1" dirty="0"/>
              <a:t>places</a:t>
            </a:r>
            <a:r>
              <a:rPr lang="en-US" sz="4000" dirty="0"/>
              <a:t>.  NASB 1995</a:t>
            </a:r>
          </a:p>
          <a:p>
            <a:pPr marL="0" lvl="1" indent="0">
              <a:buNone/>
            </a:pPr>
            <a:r>
              <a:rPr lang="en-US" sz="4000" dirty="0"/>
              <a:t>Notes:   the book of Ephesians has  the term spiritual realms in several verses but from this context it is clear that this is not limited to just the heaven that we reserve for a place of God.</a:t>
            </a:r>
          </a:p>
          <a:p>
            <a:pPr marL="0" lvl="1" indent="0">
              <a:buNone/>
            </a:pPr>
            <a:endParaRPr lang="en-US" sz="4000" dirty="0"/>
          </a:p>
          <a:p>
            <a:pPr marL="0" lvl="1" indent="0">
              <a:buNone/>
            </a:pPr>
            <a:endParaRPr lang="en-US" sz="4000" dirty="0"/>
          </a:p>
          <a:p>
            <a:pPr marL="0" lvl="1" indent="0">
              <a:buNone/>
            </a:pPr>
            <a:endParaRPr lang="en-US" sz="4000" dirty="0"/>
          </a:p>
        </p:txBody>
      </p:sp>
      <p:sp>
        <p:nvSpPr>
          <p:cNvPr id="3" name="Content Placeholder 3">
            <a:extLst>
              <a:ext uri="{FF2B5EF4-FFF2-40B4-BE49-F238E27FC236}">
                <a16:creationId xmlns:a16="http://schemas.microsoft.com/office/drawing/2014/main" id="{39A51D88-E812-A1AA-DC98-4B0C9D183D69}"/>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44859" y="3299498"/>
            <a:ext cx="12130203" cy="40950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Arial" panose="020B0604020202020204" pitchFamily="34" charset="0"/>
              <a:buNone/>
            </a:pPr>
            <a:endParaRPr lang="en-US" sz="3200" dirty="0"/>
          </a:p>
        </p:txBody>
      </p:sp>
      <p:sp>
        <p:nvSpPr>
          <p:cNvPr id="8" name="Content Placeholder 3">
            <a:extLst>
              <a:ext uri="{FF2B5EF4-FFF2-40B4-BE49-F238E27FC236}">
                <a16:creationId xmlns:a16="http://schemas.microsoft.com/office/drawing/2014/main" id="{1B90CB92-50FC-5CC9-D587-C1781C91604A}"/>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4190" y="4662781"/>
            <a:ext cx="11332951" cy="33382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endParaRPr lang="en-US" sz="4000" dirty="0"/>
          </a:p>
        </p:txBody>
      </p:sp>
    </p:spTree>
    <p:extLst>
      <p:ext uri="{BB962C8B-B14F-4D97-AF65-F5344CB8AC3E}">
        <p14:creationId xmlns:p14="http://schemas.microsoft.com/office/powerpoint/2010/main" val="428741742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0256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D45F7-677C-9A00-AE6E-A1B60D90D2B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165C8EC-E790-E88A-0F8B-E0C6927BD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6BBA3F-E4DA-CE71-8C71-74A509015F63}"/>
              </a:ext>
            </a:extLst>
          </p:cNvPr>
          <p:cNvSpPr>
            <a:spLocks noGrp="1"/>
          </p:cNvSpPr>
          <p:nvPr>
            <p:ph type="title"/>
          </p:nvPr>
        </p:nvSpPr>
        <p:spPr>
          <a:xfrm>
            <a:off x="1050587" y="399638"/>
            <a:ext cx="10257847" cy="707503"/>
          </a:xfrm>
        </p:spPr>
        <p:txBody>
          <a:bodyPr vert="horz" lIns="91440" tIns="45720" rIns="91440" bIns="45720" rtlCol="0" anchor="b">
            <a:noAutofit/>
          </a:bodyPr>
          <a:lstStyle/>
          <a:p>
            <a:r>
              <a:rPr lang="en-US" sz="4800" b="1" kern="1200" dirty="0">
                <a:solidFill>
                  <a:schemeClr val="tx1"/>
                </a:solidFill>
                <a:latin typeface="+mj-lt"/>
                <a:ea typeface="+mj-ea"/>
                <a:cs typeface="+mj-cs"/>
              </a:rPr>
              <a:t>Realms Book of Ephesians</a:t>
            </a:r>
          </a:p>
        </p:txBody>
      </p:sp>
      <p:sp>
        <p:nvSpPr>
          <p:cNvPr id="3" name="Content Placeholder 3">
            <a:extLst>
              <a:ext uri="{FF2B5EF4-FFF2-40B4-BE49-F238E27FC236}">
                <a16:creationId xmlns:a16="http://schemas.microsoft.com/office/drawing/2014/main" id="{9BB4AB79-D573-1E6B-8D87-2BCB3587674D}"/>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44859" y="3299498"/>
            <a:ext cx="12130203" cy="40950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Arial" panose="020B0604020202020204" pitchFamily="34" charset="0"/>
              <a:buNone/>
            </a:pPr>
            <a:endParaRPr lang="en-US" sz="3200" dirty="0"/>
          </a:p>
        </p:txBody>
      </p:sp>
      <p:sp>
        <p:nvSpPr>
          <p:cNvPr id="8" name="Content Placeholder 3">
            <a:extLst>
              <a:ext uri="{FF2B5EF4-FFF2-40B4-BE49-F238E27FC236}">
                <a16:creationId xmlns:a16="http://schemas.microsoft.com/office/drawing/2014/main" id="{5742F859-1B31-E0D2-8518-B2F4BC15DBFD}"/>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4190" y="4662781"/>
            <a:ext cx="11332951" cy="33382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endParaRPr lang="en-US" sz="4000" dirty="0"/>
          </a:p>
        </p:txBody>
      </p:sp>
      <p:sp>
        <p:nvSpPr>
          <p:cNvPr id="5" name="Rectangle 1">
            <a:extLst>
              <a:ext uri="{FF2B5EF4-FFF2-40B4-BE49-F238E27FC236}">
                <a16:creationId xmlns:a16="http://schemas.microsoft.com/office/drawing/2014/main" id="{E4A2BE17-D46A-343E-1558-25ADA2F9338E}"/>
              </a:ext>
            </a:extLst>
          </p:cNvPr>
          <p:cNvSpPr>
            <a:spLocks noChangeArrowheads="1"/>
          </p:cNvSpPr>
          <p:nvPr/>
        </p:nvSpPr>
        <p:spPr bwMode="auto">
          <a:xfrm>
            <a:off x="0" y="0"/>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627B9F"/>
                </a:solidFill>
                <a:effectLst/>
                <a:latin typeface="blbGentium"/>
                <a:cs typeface="Arial" panose="020B0604020202020204" pitchFamily="34" charset="0"/>
              </a:rPr>
              <a:t>ἐπ</a:t>
            </a:r>
            <a:r>
              <a:rPr kumimoji="0" lang="en-US" altLang="en-US" sz="1000" b="1" i="0" u="none" strike="noStrike" cap="none" normalizeH="0" baseline="0" dirty="0" err="1">
                <a:ln>
                  <a:noFill/>
                </a:ln>
                <a:solidFill>
                  <a:srgbClr val="627B9F"/>
                </a:solidFill>
                <a:effectLst/>
                <a:latin typeface="blbGentium"/>
                <a:cs typeface="Arial" panose="020B0604020202020204" pitchFamily="34" charset="0"/>
              </a:rPr>
              <a:t>ουράνιος</a:t>
            </a:r>
            <a:endParaRPr kumimoji="0" lang="en-US" altLang="en-US" sz="1000" b="1" i="0" u="none" strike="noStrike" cap="none" normalizeH="0" baseline="0" dirty="0">
              <a:ln>
                <a:noFill/>
              </a:ln>
              <a:solidFill>
                <a:srgbClr val="627B9F"/>
              </a:solidFill>
              <a:effectLst/>
              <a:latin typeface="blbGentium"/>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 b="1" i="0" u="none" strike="noStrike" cap="none" normalizeH="0" baseline="0" dirty="0">
                <a:ln>
                  <a:noFill/>
                </a:ln>
                <a:solidFill>
                  <a:srgbClr val="506373"/>
                </a:solidFill>
                <a:effectLst/>
                <a:latin typeface="Arial" panose="020B0604020202020204" pitchFamily="34" charset="0"/>
                <a:cs typeface="Arial" panose="020B0604020202020204" pitchFamily="34" charset="0"/>
              </a:rPr>
              <a:t>Transliteration</a:t>
            </a:r>
            <a:endParaRPr kumimoji="0" lang="en-US" altLang="en-US" sz="1200" b="0" i="0" u="none" strike="noStrike" cap="none" normalizeH="0" baseline="0" dirty="0">
              <a:ln>
                <a:noFill/>
              </a:ln>
              <a:solidFill>
                <a:srgbClr val="0A0A0A"/>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err="1">
                <a:ln>
                  <a:noFill/>
                </a:ln>
                <a:solidFill>
                  <a:srgbClr val="0A0A0A"/>
                </a:solidFill>
                <a:effectLst/>
                <a:latin typeface="Arial" panose="020B0604020202020204" pitchFamily="34" charset="0"/>
                <a:cs typeface="Arial" panose="020B0604020202020204" pitchFamily="34" charset="0"/>
              </a:rPr>
              <a:t>epouranios</a:t>
            </a:r>
            <a:r>
              <a:rPr kumimoji="0" lang="en-US" altLang="en-US" sz="1200" b="0" i="0" u="none" strike="noStrike" cap="none" normalizeH="0" baseline="0" dirty="0">
                <a:ln>
                  <a:noFill/>
                </a:ln>
                <a:solidFill>
                  <a:srgbClr val="0A0A0A"/>
                </a:solidFill>
                <a:effectLst/>
                <a:latin typeface="Arial" panose="020B0604020202020204" pitchFamily="34" charset="0"/>
                <a:cs typeface="Arial" panose="020B0604020202020204" pitchFamily="34" charset="0"/>
              </a:rPr>
              <a:t> </a:t>
            </a:r>
            <a:r>
              <a:rPr kumimoji="0" lang="en-US" altLang="en-US" sz="900" b="0" i="0" u="none" strike="noStrike" cap="none" normalizeH="0" baseline="0" dirty="0">
                <a:ln>
                  <a:noFill/>
                </a:ln>
                <a:solidFill>
                  <a:srgbClr val="39547F"/>
                </a:solidFill>
                <a:effectLst/>
                <a:latin typeface="Arial" panose="020B0604020202020204" pitchFamily="34" charset="0"/>
                <a:cs typeface="Arial" panose="020B0604020202020204" pitchFamily="34" charset="0"/>
              </a:rPr>
              <a:t>(Key)</a:t>
            </a:r>
            <a:endParaRPr kumimoji="0" lang="en-US" altLang="en-US" sz="1200" b="0" i="0" u="none" strike="noStrike" cap="none" normalizeH="0" baseline="0" dirty="0">
              <a:ln>
                <a:noFill/>
              </a:ln>
              <a:solidFill>
                <a:srgbClr val="0A0A0A"/>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 b="1" i="0" u="none" strike="noStrike" cap="none" normalizeH="0" baseline="0" dirty="0">
                <a:ln>
                  <a:noFill/>
                </a:ln>
                <a:solidFill>
                  <a:srgbClr val="506373"/>
                </a:solidFill>
                <a:effectLst/>
                <a:latin typeface="Arial" panose="020B0604020202020204" pitchFamily="34" charset="0"/>
                <a:cs typeface="Arial" panose="020B0604020202020204" pitchFamily="34" charset="0"/>
              </a:rPr>
              <a:t>Pronunciation</a:t>
            </a:r>
            <a:endParaRPr kumimoji="0" lang="en-US" altLang="en-US" sz="1200" b="0" i="0" u="none" strike="noStrike" cap="none" normalizeH="0" baseline="0" dirty="0">
              <a:ln>
                <a:noFill/>
              </a:ln>
              <a:solidFill>
                <a:srgbClr val="0A0A0A"/>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A0A0A"/>
                </a:solidFill>
                <a:effectLst/>
                <a:latin typeface="Arial" panose="020B0604020202020204" pitchFamily="34" charset="0"/>
                <a:cs typeface="Arial" panose="020B0604020202020204" pitchFamily="34" charset="0"/>
              </a:rPr>
              <a:t>ep-</a:t>
            </a:r>
            <a:r>
              <a:rPr kumimoji="0" lang="en-US" altLang="en-US" sz="1200" b="0" i="0" u="none" strike="noStrike" cap="none" normalizeH="0" baseline="0" dirty="0" err="1">
                <a:ln>
                  <a:noFill/>
                </a:ln>
                <a:solidFill>
                  <a:srgbClr val="0A0A0A"/>
                </a:solidFill>
                <a:effectLst/>
                <a:latin typeface="Arial" panose="020B0604020202020204" pitchFamily="34" charset="0"/>
                <a:cs typeface="Arial" panose="020B0604020202020204" pitchFamily="34" charset="0"/>
              </a:rPr>
              <a:t>oo</a:t>
            </a:r>
            <a:r>
              <a:rPr kumimoji="0" lang="en-US" altLang="en-US" sz="1200" b="0" i="0" u="none" strike="noStrike" cap="none" normalizeH="0" baseline="0" dirty="0">
                <a:ln>
                  <a:noFill/>
                </a:ln>
                <a:solidFill>
                  <a:srgbClr val="0A0A0A"/>
                </a:solidFill>
                <a:effectLst/>
                <a:latin typeface="Arial" panose="020B0604020202020204" pitchFamily="34" charset="0"/>
                <a:cs typeface="Arial" panose="020B0604020202020204" pitchFamily="34" charset="0"/>
              </a:rPr>
              <a:t>-ran'-ee-</a:t>
            </a:r>
            <a:r>
              <a:rPr kumimoji="0" lang="en-US" altLang="en-US" sz="1200" b="0" i="0" u="none" strike="noStrike" cap="none" normalizeH="0" baseline="0" dirty="0" err="1">
                <a:ln>
                  <a:noFill/>
                </a:ln>
                <a:solidFill>
                  <a:srgbClr val="0A0A0A"/>
                </a:solidFill>
                <a:effectLst/>
                <a:latin typeface="Arial" panose="020B0604020202020204" pitchFamily="34" charset="0"/>
                <a:cs typeface="Arial" panose="020B0604020202020204" pitchFamily="34" charset="0"/>
              </a:rPr>
              <a:t>os</a:t>
            </a:r>
            <a:endParaRPr kumimoji="0" lang="en-US" altLang="en-US" sz="1200" b="0" i="0" u="none" strike="noStrike" cap="none" normalizeH="0" baseline="0" dirty="0">
              <a:ln>
                <a:noFill/>
              </a:ln>
              <a:solidFill>
                <a:srgbClr val="0A0A0A"/>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A0A0A"/>
                </a:solidFill>
                <a:effectLst/>
                <a:latin typeface="Arial" panose="020B0604020202020204" pitchFamily="34" charset="0"/>
                <a:cs typeface="Arial" panose="020B0604020202020204" pitchFamily="34" charset="0"/>
              </a:rPr>
              <a:t>  </a:t>
            </a:r>
            <a:r>
              <a:rPr kumimoji="0" lang="en-US" altLang="en-US" sz="1500" b="0" i="0" u="none" strike="noStrike" cap="none" normalizeH="0" baseline="0" dirty="0">
                <a:ln>
                  <a:noFill/>
                </a:ln>
                <a:solidFill>
                  <a:srgbClr val="0A0A0A"/>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dirty="0">
              <a:ln>
                <a:noFill/>
              </a:ln>
              <a:solidFill>
                <a:srgbClr val="0A0A0A"/>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 b="1" i="0" u="none" strike="noStrike" cap="none" normalizeH="0" baseline="0" dirty="0">
                <a:ln>
                  <a:noFill/>
                </a:ln>
                <a:solidFill>
                  <a:srgbClr val="506373"/>
                </a:solidFill>
                <a:effectLst/>
                <a:latin typeface="Arial" panose="020B0604020202020204" pitchFamily="34" charset="0"/>
                <a:cs typeface="Arial" panose="020B0604020202020204" pitchFamily="34" charset="0"/>
              </a:rPr>
              <a:t>Part of Speech</a:t>
            </a:r>
            <a:endParaRPr kumimoji="0" lang="en-US" altLang="en-US" sz="1200" b="0" i="0" u="none" strike="noStrike" cap="none" normalizeH="0" baseline="0" dirty="0">
              <a:ln>
                <a:noFill/>
              </a:ln>
              <a:solidFill>
                <a:srgbClr val="0A0A0A"/>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A0A0A"/>
                </a:solidFill>
                <a:effectLst/>
                <a:latin typeface="Arial" panose="020B0604020202020204" pitchFamily="34" charset="0"/>
                <a:cs typeface="Arial" panose="020B0604020202020204" pitchFamily="34" charset="0"/>
              </a:rPr>
              <a:t>adjective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 b="1" i="0" u="none" strike="noStrike" cap="none" normalizeH="0" baseline="0" dirty="0">
                <a:ln>
                  <a:noFill/>
                </a:ln>
                <a:solidFill>
                  <a:srgbClr val="506373"/>
                </a:solidFill>
                <a:effectLst/>
                <a:latin typeface="Arial" panose="020B0604020202020204" pitchFamily="34" charset="0"/>
                <a:cs typeface="Arial" panose="020B0604020202020204" pitchFamily="34" charset="0"/>
              </a:rPr>
              <a:t>Root Word (Etymology)</a:t>
            </a:r>
            <a:endParaRPr kumimoji="0" lang="en-US" altLang="en-US" sz="1200" b="0" i="0" u="none" strike="noStrike" cap="none" normalizeH="0" baseline="0" dirty="0">
              <a:ln>
                <a:noFill/>
              </a:ln>
              <a:solidFill>
                <a:srgbClr val="0A0A0A"/>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A0A0A"/>
                </a:solidFill>
                <a:effectLst/>
                <a:latin typeface="Arial" panose="020B0604020202020204" pitchFamily="34" charset="0"/>
                <a:cs typeface="Arial" panose="020B0604020202020204" pitchFamily="34" charset="0"/>
              </a:rPr>
              <a:t>From </a:t>
            </a:r>
            <a:r>
              <a:rPr kumimoji="0" lang="en-US" altLang="en-US" sz="1000" b="0" i="0" u="none" strike="noStrike" cap="none" normalizeH="0" baseline="0" dirty="0">
                <a:ln>
                  <a:noFill/>
                </a:ln>
                <a:solidFill>
                  <a:srgbClr val="39547F"/>
                </a:solidFill>
                <a:effectLst/>
                <a:latin typeface="blbGentium"/>
                <a:cs typeface="Arial" panose="020B0604020202020204" pitchFamily="34" charset="0"/>
                <a:hlinkClick r:id="rId3" tooltip="English: on, in, upon, unto, to, misc"/>
              </a:rPr>
              <a:t>ἐπί</a:t>
            </a:r>
            <a:r>
              <a:rPr kumimoji="0" lang="en-US" altLang="en-US" sz="1200" b="0" i="0" u="none" strike="noStrike" cap="none" normalizeH="0" baseline="0" dirty="0">
                <a:ln>
                  <a:noFill/>
                </a:ln>
                <a:solidFill>
                  <a:srgbClr val="39547F"/>
                </a:solidFill>
                <a:effectLst/>
                <a:latin typeface="Arial" panose="020B0604020202020204" pitchFamily="34" charset="0"/>
                <a:cs typeface="Arial" panose="020B0604020202020204" pitchFamily="34" charset="0"/>
                <a:hlinkClick r:id="rId3" tooltip="English: on, in, upon, unto, to, misc"/>
              </a:rPr>
              <a:t> (G1909)</a:t>
            </a:r>
            <a:r>
              <a:rPr kumimoji="0" lang="en-US" altLang="en-US" sz="1200" b="0" i="0" u="none" strike="noStrike" cap="none" normalizeH="0" baseline="0" dirty="0">
                <a:ln>
                  <a:noFill/>
                </a:ln>
                <a:solidFill>
                  <a:srgbClr val="0A0A0A"/>
                </a:solidFill>
                <a:effectLst/>
                <a:latin typeface="Arial" panose="020B0604020202020204" pitchFamily="34" charset="0"/>
                <a:cs typeface="Arial" panose="020B0604020202020204" pitchFamily="34" charset="0"/>
              </a:rPr>
              <a:t> and </a:t>
            </a:r>
            <a:r>
              <a:rPr kumimoji="0" lang="en-US" altLang="en-US" sz="1000" b="0" i="0" u="none" strike="noStrike" cap="none" normalizeH="0" baseline="0" dirty="0" err="1">
                <a:ln>
                  <a:noFill/>
                </a:ln>
                <a:solidFill>
                  <a:srgbClr val="39547F"/>
                </a:solidFill>
                <a:effectLst/>
                <a:latin typeface="blbGentium"/>
                <a:cs typeface="Arial" panose="020B0604020202020204" pitchFamily="34" charset="0"/>
                <a:hlinkClick r:id="rId4" tooltip="English: heaven, air, sky, heavenly"/>
              </a:rPr>
              <a:t>οὐρ</a:t>
            </a:r>
            <a:r>
              <a:rPr kumimoji="0" lang="en-US" altLang="en-US" sz="1000" b="0" i="0" u="none" strike="noStrike" cap="none" normalizeH="0" baseline="0" dirty="0">
                <a:ln>
                  <a:noFill/>
                </a:ln>
                <a:solidFill>
                  <a:srgbClr val="39547F"/>
                </a:solidFill>
                <a:effectLst/>
                <a:latin typeface="blbGentium"/>
                <a:cs typeface="Arial" panose="020B0604020202020204" pitchFamily="34" charset="0"/>
                <a:hlinkClick r:id="rId4" tooltip="English: heaven, air, sky, heavenly"/>
              </a:rPr>
              <a:t>ανός</a:t>
            </a:r>
            <a:r>
              <a:rPr kumimoji="0" lang="en-US" altLang="en-US" sz="1200" b="0" i="0" u="none" strike="noStrike" cap="none" normalizeH="0" baseline="0" dirty="0">
                <a:ln>
                  <a:noFill/>
                </a:ln>
                <a:solidFill>
                  <a:srgbClr val="39547F"/>
                </a:solidFill>
                <a:effectLst/>
                <a:latin typeface="Arial" panose="020B0604020202020204" pitchFamily="34" charset="0"/>
                <a:cs typeface="Arial" panose="020B0604020202020204" pitchFamily="34" charset="0"/>
                <a:hlinkClick r:id="rId4" tooltip="English: heaven, air, sky, heavenly"/>
              </a:rPr>
              <a:t> (G3772)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AutoShape 2">
            <a:extLst>
              <a:ext uri="{FF2B5EF4-FFF2-40B4-BE49-F238E27FC236}">
                <a16:creationId xmlns:a16="http://schemas.microsoft.com/office/drawing/2014/main" id="{F1A13F89-94E3-5A10-1146-E59573550239}"/>
              </a:ext>
            </a:extLst>
          </p:cNvPr>
          <p:cNvSpPr>
            <a:spLocks noChangeAspect="1" noChangeArrowheads="1"/>
          </p:cNvSpPr>
          <p:nvPr/>
        </p:nvSpPr>
        <p:spPr bwMode="auto">
          <a:xfrm>
            <a:off x="85725" y="-38100"/>
            <a:ext cx="295275" cy="238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Content Placeholder 8">
            <a:extLst>
              <a:ext uri="{FF2B5EF4-FFF2-40B4-BE49-F238E27FC236}">
                <a16:creationId xmlns:a16="http://schemas.microsoft.com/office/drawing/2014/main" id="{95556AAF-E334-063B-8DA5-85B70E076319}"/>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71905817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03836FC6-824D-7C60-9CB4-F847565146F0}"/>
              </a:ext>
            </a:extLst>
          </p:cNvPr>
          <p:cNvSpPr>
            <a:spLocks noGrp="1"/>
          </p:cNvSpPr>
          <p:nvPr>
            <p:ph type="title"/>
          </p:nvPr>
        </p:nvSpPr>
        <p:spPr>
          <a:xfrm>
            <a:off x="838200" y="365125"/>
            <a:ext cx="10515600" cy="790815"/>
          </a:xfrm>
        </p:spPr>
        <p:txBody>
          <a:bodyPr/>
          <a:lstStyle/>
          <a:p>
            <a:pPr algn="ctr"/>
            <a:r>
              <a:rPr lang="en-US" b="1" dirty="0"/>
              <a:t>Ephesus Amphitheater 50 CE</a:t>
            </a:r>
            <a:endParaRPr lang="en-US" dirty="0"/>
          </a:p>
        </p:txBody>
      </p:sp>
      <p:sp>
        <p:nvSpPr>
          <p:cNvPr id="12" name="Content Placeholder 3">
            <a:extLst>
              <a:ext uri="{FF2B5EF4-FFF2-40B4-BE49-F238E27FC236}">
                <a16:creationId xmlns:a16="http://schemas.microsoft.com/office/drawing/2014/main" id="{0ADE5ED5-14DB-873C-FCD1-4649B1689BFB}"/>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3563" y="1369413"/>
            <a:ext cx="7208533" cy="5123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r>
              <a:rPr lang="en-US" sz="3200" b="1" dirty="0"/>
              <a:t>Ancient Roman Architecture</a:t>
            </a:r>
          </a:p>
          <a:p>
            <a:pPr marL="0" lvl="1" indent="0">
              <a:buFont typeface="Arial" panose="020B0604020202020204" pitchFamily="34" charset="0"/>
              <a:buNone/>
            </a:pPr>
            <a:r>
              <a:rPr lang="en-US" sz="3200" dirty="0"/>
              <a:t>The Ephesus amphitheater is an exemplary model of ancient Roman architecture, showcasing remarkable construction techniques and design.</a:t>
            </a:r>
          </a:p>
          <a:p>
            <a:pPr marL="0" indent="0">
              <a:spcBef>
                <a:spcPts val="2500"/>
              </a:spcBef>
              <a:buFont typeface="Arial" panose="020B0604020202020204" pitchFamily="34" charset="0"/>
              <a:buNone/>
            </a:pPr>
            <a:r>
              <a:rPr lang="en-US" sz="3200" b="1" dirty="0"/>
              <a:t>Versatile Venue</a:t>
            </a:r>
          </a:p>
          <a:p>
            <a:pPr marL="0" lvl="1" indent="0">
              <a:buFont typeface="Arial" panose="020B0604020202020204" pitchFamily="34" charset="0"/>
              <a:buNone/>
            </a:pPr>
            <a:r>
              <a:rPr lang="en-US" sz="3200" dirty="0"/>
              <a:t>The amphitheater was used for gladiatorial games, performances, and public gatherings, making it a central hub for events.</a:t>
            </a:r>
          </a:p>
        </p:txBody>
      </p:sp>
      <p:pic>
        <p:nvPicPr>
          <p:cNvPr id="13" name="Content Placeholder 4" descr="Aspendos Ancient City at Antalya Turkey">
            <a:extLst>
              <a:ext uri="{FF2B5EF4-FFF2-40B4-BE49-F238E27FC236}">
                <a16:creationId xmlns:a16="http://schemas.microsoft.com/office/drawing/2014/main" id="{CDEA6F4B-4737-BD13-F2C4-53928A4141F6}"/>
              </a:ext>
            </a:extLst>
          </p:cNvPr>
          <p:cNvPicPr>
            <a:picLocks noGrp="1" noChangeAspect="1"/>
          </p:cNvPicPr>
          <p:nvPr>
            <p:ph sz="half" idx="1"/>
          </p:nvPr>
        </p:nvPicPr>
        <p:blipFill>
          <a:blip r:embed="rId3"/>
          <a:srcRect l="6510" r="29274" b="2"/>
          <a:stretch>
            <a:fillRect/>
          </a:stretch>
        </p:blipFill>
        <p:spPr>
          <a:xfrm>
            <a:off x="7666103" y="1369413"/>
            <a:ext cx="4292334" cy="4461637"/>
          </a:xfrm>
          <a:prstGeom prst="rect">
            <a:avLst/>
          </a:prstGeom>
        </p:spPr>
      </p:pic>
    </p:spTree>
    <p:extLst>
      <p:ext uri="{BB962C8B-B14F-4D97-AF65-F5344CB8AC3E}">
        <p14:creationId xmlns:p14="http://schemas.microsoft.com/office/powerpoint/2010/main" val="246651451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B0AAB-BD39-DE41-CBFA-445E5746D37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C41CA9-15DF-66CC-FC8D-51133207A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Looking at the famous amphitheater - Large Theater of the ancient city of Pompeii. The Large Theatre was built by exploiting the natural slope of the hill for the construction of the auditorium. The staircase was separated into three areas with corridors, which were in turn divided into five sectors, and was based on a passage with a barrel vault. Pompeii is an ancient Roman city that was buried under 4 to 6 m (13 to 20 ft) of volcanic ash and pumice in the eruption of Mount Vesuvius in AD 79. Today Pompeii is a UNESCO World Heritage Site and is one of the most popular tourist attractions in Italy.">
            <a:extLst>
              <a:ext uri="{FF2B5EF4-FFF2-40B4-BE49-F238E27FC236}">
                <a16:creationId xmlns:a16="http://schemas.microsoft.com/office/drawing/2014/main" id="{1CAED4A1-AB14-47EC-91F0-8C2EA689A2F9}"/>
              </a:ext>
            </a:extLst>
          </p:cNvPr>
          <p:cNvPicPr>
            <a:picLocks noGrp="1" noChangeAspect="1"/>
          </p:cNvPicPr>
          <p:nvPr>
            <p:ph sz="half" idx="1"/>
          </p:nvPr>
        </p:nvPicPr>
        <p:blipFill>
          <a:blip r:embed="rId3"/>
          <a:srcRect l="26381" r="25825" b="-1"/>
          <a:stretch>
            <a:fillRect/>
          </a:stretch>
        </p:blipFill>
        <p:spPr>
          <a:xfrm>
            <a:off x="362329" y="719070"/>
            <a:ext cx="4002637" cy="5590290"/>
          </a:xfrm>
          <a:prstGeom prst="rect">
            <a:avLst/>
          </a:prstGeom>
        </p:spPr>
      </p:pic>
      <p:sp>
        <p:nvSpPr>
          <p:cNvPr id="4" name="Content Placeholder 3">
            <a:extLst>
              <a:ext uri="{FF2B5EF4-FFF2-40B4-BE49-F238E27FC236}">
                <a16:creationId xmlns:a16="http://schemas.microsoft.com/office/drawing/2014/main" id="{EE873276-682B-8233-A4EB-A411611224A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27295" y="1066149"/>
            <a:ext cx="7102376" cy="5243211"/>
          </a:xfrm>
        </p:spPr>
        <p:txBody>
          <a:bodyPr>
            <a:noAutofit/>
          </a:bodyPr>
          <a:lstStyle/>
          <a:p>
            <a:pPr marL="0" indent="0">
              <a:spcBef>
                <a:spcPts val="2500"/>
              </a:spcBef>
              <a:buNone/>
            </a:pPr>
            <a:r>
              <a:rPr lang="en-US" b="1" dirty="0"/>
              <a:t>Historical Construction</a:t>
            </a:r>
          </a:p>
          <a:p>
            <a:pPr marL="0" lvl="1" indent="0">
              <a:buNone/>
            </a:pPr>
            <a:r>
              <a:rPr lang="en-US" sz="2800" dirty="0"/>
              <a:t>The Ephesus Theater was constructed in the 3rd century BC and later expanded during the Roman period.</a:t>
            </a:r>
          </a:p>
          <a:p>
            <a:pPr marL="0" indent="0">
              <a:spcBef>
                <a:spcPts val="2500"/>
              </a:spcBef>
              <a:buNone/>
            </a:pPr>
            <a:r>
              <a:rPr lang="en-US" b="1" dirty="0"/>
              <a:t>Large Seating Capacity</a:t>
            </a:r>
          </a:p>
          <a:p>
            <a:pPr marL="0" lvl="1" indent="0">
              <a:buNone/>
            </a:pPr>
            <a:r>
              <a:rPr lang="en-US" sz="2800" dirty="0"/>
              <a:t>By 50 AD, the theater could seat approximately 25,000 spectators, making it one of the largest of its time.</a:t>
            </a:r>
          </a:p>
        </p:txBody>
      </p:sp>
      <p:pic>
        <p:nvPicPr>
          <p:cNvPr id="7" name="Picture 6">
            <a:extLst>
              <a:ext uri="{FF2B5EF4-FFF2-40B4-BE49-F238E27FC236}">
                <a16:creationId xmlns:a16="http://schemas.microsoft.com/office/drawing/2014/main" id="{D04A7FC1-C5D0-BDC0-E807-A2C566F65552}"/>
              </a:ext>
            </a:extLst>
          </p:cNvPr>
          <p:cNvPicPr>
            <a:picLocks noChangeAspect="1"/>
          </p:cNvPicPr>
          <p:nvPr/>
        </p:nvPicPr>
        <p:blipFill>
          <a:blip r:embed="rId4"/>
          <a:stretch>
            <a:fillRect/>
          </a:stretch>
        </p:blipFill>
        <p:spPr>
          <a:xfrm>
            <a:off x="968191" y="-110481"/>
            <a:ext cx="10516511" cy="1176630"/>
          </a:xfrm>
          <a:prstGeom prst="rect">
            <a:avLst/>
          </a:prstGeom>
        </p:spPr>
      </p:pic>
    </p:spTree>
    <p:extLst>
      <p:ext uri="{BB962C8B-B14F-4D97-AF65-F5344CB8AC3E}">
        <p14:creationId xmlns:p14="http://schemas.microsoft.com/office/powerpoint/2010/main" val="336635730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E2171-A164-7154-0944-6573E4D75A9B}"/>
              </a:ext>
            </a:extLst>
          </p:cNvPr>
          <p:cNvSpPr>
            <a:spLocks noGrp="1"/>
          </p:cNvSpPr>
          <p:nvPr>
            <p:ph type="title"/>
          </p:nvPr>
        </p:nvSpPr>
        <p:spPr>
          <a:xfrm>
            <a:off x="478416" y="326630"/>
            <a:ext cx="6528312" cy="880351"/>
          </a:xfrm>
        </p:spPr>
        <p:txBody>
          <a:bodyPr>
            <a:normAutofit fontScale="90000"/>
          </a:bodyPr>
          <a:lstStyle/>
          <a:p>
            <a:pPr algn="ctr"/>
            <a:r>
              <a:rPr lang="en-US" b="1" dirty="0"/>
              <a:t>Paul’s Preaching Sparks Uproar</a:t>
            </a:r>
            <a:endParaRPr lang="en-US" dirty="0"/>
          </a:p>
        </p:txBody>
      </p:sp>
      <p:sp>
        <p:nvSpPr>
          <p:cNvPr id="3" name="Content Placeholder 2">
            <a:extLst>
              <a:ext uri="{FF2B5EF4-FFF2-40B4-BE49-F238E27FC236}">
                <a16:creationId xmlns:a16="http://schemas.microsoft.com/office/drawing/2014/main" id="{7428FF49-1280-8A99-9180-576E0A11CAD0}"/>
              </a:ext>
            </a:extLst>
          </p:cNvPr>
          <p:cNvSpPr>
            <a:spLocks noGrp="1"/>
          </p:cNvSpPr>
          <p:nvPr>
            <p:ph sz="half" idx="1"/>
          </p:nvPr>
        </p:nvSpPr>
        <p:spPr>
          <a:xfrm>
            <a:off x="315310" y="1399957"/>
            <a:ext cx="6936828" cy="4351338"/>
          </a:xfrm>
        </p:spPr>
        <p:txBody>
          <a:bodyPr>
            <a:noAutofit/>
          </a:bodyPr>
          <a:lstStyle/>
          <a:p>
            <a:pPr marL="0" indent="0">
              <a:spcBef>
                <a:spcPts val="2500"/>
              </a:spcBef>
              <a:buNone/>
            </a:pPr>
            <a:r>
              <a:rPr lang="en-US" sz="3200" b="1" dirty="0"/>
              <a:t>Challenging Artemis Worship</a:t>
            </a:r>
          </a:p>
          <a:p>
            <a:pPr marL="0" lvl="1" indent="0">
              <a:buNone/>
            </a:pPr>
            <a:r>
              <a:rPr lang="en-US" sz="3200" dirty="0"/>
              <a:t>Paul's message questioned the traditional worship of Artemis, shaking the foundation of the city's religious identity.</a:t>
            </a:r>
          </a:p>
          <a:p>
            <a:pPr marL="0" indent="0">
              <a:spcBef>
                <a:spcPts val="2500"/>
              </a:spcBef>
              <a:buNone/>
            </a:pPr>
            <a:r>
              <a:rPr lang="en-US" sz="3200" b="1" dirty="0"/>
              <a:t>Impact on Silversmiths’ Trade</a:t>
            </a:r>
          </a:p>
          <a:p>
            <a:pPr marL="0" lvl="1" indent="0">
              <a:buNone/>
            </a:pPr>
            <a:r>
              <a:rPr lang="en-US" sz="3200" dirty="0"/>
              <a:t>Silversmiths profiting from idol-making saw their livelihoods threatened by Paul's teachings, fueling their anger.</a:t>
            </a:r>
          </a:p>
        </p:txBody>
      </p:sp>
      <p:pic>
        <p:nvPicPr>
          <p:cNvPr id="5" name="Content Placeholder 4" descr="Ancient columns in a row.">
            <a:extLst>
              <a:ext uri="{FF2B5EF4-FFF2-40B4-BE49-F238E27FC236}">
                <a16:creationId xmlns:a16="http://schemas.microsoft.com/office/drawing/2014/main" id="{54D0D3A3-9F00-30EB-9E32-0C40F68F3B18}"/>
              </a:ext>
            </a:extLst>
          </p:cNvPr>
          <p:cNvPicPr>
            <a:picLocks noGrp="1" noChangeAspect="1"/>
          </p:cNvPicPr>
          <p:nvPr>
            <p:ph sz="half" idx="2"/>
          </p:nvPr>
        </p:nvPicPr>
        <p:blipFill>
          <a:blip r:embed="rId2"/>
          <a:stretch>
            <a:fillRect/>
          </a:stretch>
        </p:blipFill>
        <p:spPr>
          <a:xfrm>
            <a:off x="7252138" y="1835102"/>
            <a:ext cx="4782862" cy="3187796"/>
          </a:xfrm>
          <a:prstGeom prst="rect">
            <a:avLst/>
          </a:prstGeom>
        </p:spPr>
      </p:pic>
      <p:pic>
        <p:nvPicPr>
          <p:cNvPr id="6" name="Content Placeholder 4" descr="Ancient columns in a row.">
            <a:extLst>
              <a:ext uri="{FF2B5EF4-FFF2-40B4-BE49-F238E27FC236}">
                <a16:creationId xmlns:a16="http://schemas.microsoft.com/office/drawing/2014/main" id="{521652A3-1BEF-07CB-0E23-1880F634060B}"/>
              </a:ext>
            </a:extLst>
          </p:cNvPr>
          <p:cNvPicPr>
            <a:picLocks noChangeAspect="1"/>
          </p:cNvPicPr>
          <p:nvPr/>
        </p:nvPicPr>
        <p:blipFill>
          <a:blip r:embed="rId2"/>
          <a:srcRect l="27692" r="25137" b="-1"/>
          <a:stretch>
            <a:fillRect/>
          </a:stretch>
        </p:blipFill>
        <p:spPr>
          <a:xfrm>
            <a:off x="7775514" y="415217"/>
            <a:ext cx="4259486" cy="6027566"/>
          </a:xfrm>
          <a:prstGeom prst="rect">
            <a:avLst/>
          </a:prstGeom>
        </p:spPr>
      </p:pic>
    </p:spTree>
    <p:extLst>
      <p:ext uri="{BB962C8B-B14F-4D97-AF65-F5344CB8AC3E}">
        <p14:creationId xmlns:p14="http://schemas.microsoft.com/office/powerpoint/2010/main" val="1539473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EF851-1E1E-DF0F-B233-8622FA2187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5687AC-D9D6-DC6D-0386-27DEF3BE3F9C}"/>
              </a:ext>
            </a:extLst>
          </p:cNvPr>
          <p:cNvSpPr>
            <a:spLocks noGrp="1"/>
          </p:cNvSpPr>
          <p:nvPr>
            <p:ph type="title"/>
          </p:nvPr>
        </p:nvSpPr>
        <p:spPr>
          <a:xfrm>
            <a:off x="478416" y="326630"/>
            <a:ext cx="6153738" cy="880351"/>
          </a:xfrm>
        </p:spPr>
        <p:txBody>
          <a:bodyPr>
            <a:normAutofit fontScale="90000"/>
          </a:bodyPr>
          <a:lstStyle/>
          <a:p>
            <a:pPr algn="ctr"/>
            <a:r>
              <a:rPr lang="en-US" b="1" dirty="0"/>
              <a:t>Paul’s Preaching Sparks Uproar</a:t>
            </a:r>
            <a:endParaRPr lang="en-US" dirty="0"/>
          </a:p>
        </p:txBody>
      </p:sp>
      <p:sp>
        <p:nvSpPr>
          <p:cNvPr id="3" name="Content Placeholder 2">
            <a:extLst>
              <a:ext uri="{FF2B5EF4-FFF2-40B4-BE49-F238E27FC236}">
                <a16:creationId xmlns:a16="http://schemas.microsoft.com/office/drawing/2014/main" id="{C197AEAE-60BB-097A-7FDD-8EE03275C265}"/>
              </a:ext>
            </a:extLst>
          </p:cNvPr>
          <p:cNvSpPr>
            <a:spLocks noGrp="1"/>
          </p:cNvSpPr>
          <p:nvPr>
            <p:ph sz="half" idx="1"/>
          </p:nvPr>
        </p:nvSpPr>
        <p:spPr>
          <a:xfrm>
            <a:off x="315310" y="1399957"/>
            <a:ext cx="6768536" cy="4351338"/>
          </a:xfrm>
        </p:spPr>
        <p:txBody>
          <a:bodyPr>
            <a:noAutofit/>
          </a:bodyPr>
          <a:lstStyle/>
          <a:p>
            <a:pPr marL="0" indent="0">
              <a:spcBef>
                <a:spcPts val="2500"/>
              </a:spcBef>
              <a:buNone/>
            </a:pPr>
            <a:r>
              <a:rPr lang="en-US" b="1" dirty="0"/>
              <a:t>Theater Revolt and Uproar</a:t>
            </a:r>
          </a:p>
          <a:p>
            <a:pPr marL="0" lvl="1" indent="0">
              <a:buNone/>
            </a:pPr>
            <a:r>
              <a:rPr lang="en-US" sz="2800" dirty="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ECBEF2C3-80B3-FAC9-F708-AB1D77C2FF64}"/>
              </a:ext>
            </a:extLst>
          </p:cNvPr>
          <p:cNvPicPr>
            <a:picLocks noGrp="1" noChangeAspect="1"/>
          </p:cNvPicPr>
          <p:nvPr>
            <p:ph sz="half" idx="2"/>
          </p:nvPr>
        </p:nvPicPr>
        <p:blipFill>
          <a:blip r:embed="rId2"/>
          <a:stretch>
            <a:fillRect/>
          </a:stretch>
        </p:blipFill>
        <p:spPr>
          <a:xfrm>
            <a:off x="7252138" y="1835102"/>
            <a:ext cx="4782862" cy="3187796"/>
          </a:xfrm>
          <a:prstGeom prst="rect">
            <a:avLst/>
          </a:prstGeom>
        </p:spPr>
      </p:pic>
      <p:pic>
        <p:nvPicPr>
          <p:cNvPr id="6" name="Content Placeholder 4" descr="Ancient columns in a row.">
            <a:extLst>
              <a:ext uri="{FF2B5EF4-FFF2-40B4-BE49-F238E27FC236}">
                <a16:creationId xmlns:a16="http://schemas.microsoft.com/office/drawing/2014/main" id="{9C2AE4D1-ED9B-BFF0-D3B4-3E906C8B52FA}"/>
              </a:ext>
            </a:extLst>
          </p:cNvPr>
          <p:cNvPicPr>
            <a:picLocks noChangeAspect="1"/>
          </p:cNvPicPr>
          <p:nvPr/>
        </p:nvPicPr>
        <p:blipFill>
          <a:blip r:embed="rId2"/>
          <a:srcRect l="27692" r="25137" b="-1"/>
          <a:stretch>
            <a:fillRect/>
          </a:stretch>
        </p:blipFill>
        <p:spPr>
          <a:xfrm>
            <a:off x="7775514" y="415217"/>
            <a:ext cx="4259486" cy="6027566"/>
          </a:xfrm>
          <a:prstGeom prst="rect">
            <a:avLst/>
          </a:prstGeom>
        </p:spPr>
      </p:pic>
    </p:spTree>
    <p:extLst>
      <p:ext uri="{BB962C8B-B14F-4D97-AF65-F5344CB8AC3E}">
        <p14:creationId xmlns:p14="http://schemas.microsoft.com/office/powerpoint/2010/main" val="2137344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628</TotalTime>
  <Words>1098</Words>
  <Application>Microsoft Office PowerPoint</Application>
  <PresentationFormat>Widescreen</PresentationFormat>
  <Paragraphs>76</Paragraphs>
  <Slides>12</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Aptos</vt:lpstr>
      <vt:lpstr>Aptos Display</vt:lpstr>
      <vt:lpstr>Arial</vt:lpstr>
      <vt:lpstr>blbGentium</vt:lpstr>
      <vt:lpstr>Office Theme</vt:lpstr>
      <vt:lpstr>1_Office Theme</vt:lpstr>
      <vt:lpstr>Spiritual Blessings in Christ from the Heavenly [Realms]</vt:lpstr>
      <vt:lpstr>Realms Book of Ephesians</vt:lpstr>
      <vt:lpstr>Realms Book of Ephesians</vt:lpstr>
      <vt:lpstr>PowerPoint Presentation</vt:lpstr>
      <vt:lpstr>Realms Book of Ephesians</vt:lpstr>
      <vt:lpstr>Ephesus Amphitheater 50 CE</vt:lpstr>
      <vt:lpstr>PowerPoint Presentation</vt:lpstr>
      <vt:lpstr>Paul’s Preaching Sparks Uproar</vt:lpstr>
      <vt:lpstr>Paul’s Preaching Sparks Uproar</vt:lpstr>
      <vt:lpstr>Paul’s Preaching Sparks Uproar</vt:lpstr>
      <vt:lpstr>Paul’s Preaching Sparks Uproar</vt:lpstr>
      <vt:lpstr>Paul's Teachings in Ephesus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12</cp:revision>
  <dcterms:created xsi:type="dcterms:W3CDTF">2025-06-19T21:30:53Z</dcterms:created>
  <dcterms:modified xsi:type="dcterms:W3CDTF">2025-10-28T15:10:48Z</dcterms:modified>
</cp:coreProperties>
</file>