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51" r:id="rId2"/>
    <p:sldId id="290" r:id="rId3"/>
    <p:sldId id="473" r:id="rId4"/>
    <p:sldId id="429" r:id="rId5"/>
    <p:sldId id="468" r:id="rId6"/>
    <p:sldId id="278" r:id="rId7"/>
    <p:sldId id="279" r:id="rId8"/>
    <p:sldId id="270" r:id="rId9"/>
    <p:sldId id="318" r:id="rId10"/>
    <p:sldId id="319" r:id="rId11"/>
    <p:sldId id="282" r:id="rId12"/>
    <p:sldId id="283" r:id="rId13"/>
    <p:sldId id="286" r:id="rId14"/>
    <p:sldId id="280" r:id="rId15"/>
    <p:sldId id="281" r:id="rId16"/>
    <p:sldId id="297" r:id="rId17"/>
    <p:sldId id="285" r:id="rId18"/>
    <p:sldId id="287" r:id="rId19"/>
    <p:sldId id="288" r:id="rId20"/>
    <p:sldId id="289" r:id="rId21"/>
    <p:sldId id="256"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567F3-A414-4E92-BB78-8EFC22B5D13F}" v="7" dt="2025-11-24T21:45:38.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61" d="100"/>
          <a:sy n="61" d="100"/>
        </p:scale>
        <p:origin x="62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12/29/2025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AE314-B6FA-077F-AE6C-507F68FC4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5F557-F0F3-ECCB-EA2D-EA05BD51C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63007-8FDB-BEAD-DD00-7C0AF9C3E9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E46674-05E4-6933-8A37-62F3932CCB86}"/>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8700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C6970-789F-F53A-974F-00F41205A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0AB33-D376-E1D5-F895-460AA6469C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04779-7A80-73B5-BDF8-0C182BB9E7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B2682E-2A47-405F-45BF-AFA00F87392C}"/>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243191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BCA92-1838-A8BF-57BB-07FFB3C60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3704D-74D6-A937-1536-30E57F74C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831C2-89E5-E5F0-A847-7712B5410A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288EBC-CB07-F980-458F-D873CA470D6D}"/>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1535566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C445D-0AB3-3626-4DCE-CCC5AEB7A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C84FC-3507-788E-0E97-70E6A90CB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DFC69-9021-FAEC-C43E-1B812EB078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A026ED-4E48-23D5-150A-F58DD6E9E8A2}"/>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399681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425469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E42EE-A85A-5C4F-A2BF-2690C4EF831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2E46AE-AB1A-5C59-80E7-0C4D17AA4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4BDFF-AF7A-2824-2900-79762E9635AF}"/>
              </a:ext>
            </a:extLst>
          </p:cNvPr>
          <p:cNvSpPr>
            <a:spLocks noGrp="1"/>
          </p:cNvSpPr>
          <p:nvPr>
            <p:ph type="title"/>
          </p:nvPr>
        </p:nvSpPr>
        <p:spPr>
          <a:xfrm>
            <a:off x="3137915" y="54864"/>
            <a:ext cx="5916169" cy="1190276"/>
          </a:xfrm>
        </p:spPr>
        <p:txBody>
          <a:bodyPr vert="horz" lIns="91440" tIns="45720" rIns="91440" bIns="45720" rtlCol="0" anchor="b">
            <a:normAutofit fontScale="90000"/>
          </a:bodyPr>
          <a:lstStyle/>
          <a:p>
            <a:r>
              <a:rPr lang="en-US" sz="9600" dirty="0"/>
              <a:t>∞</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2D0D676-957C-5199-5F7B-BE9126B401AB}"/>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ECF54A7E-8B99-0D28-CC86-5C1CC281660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34675" y="124514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2342810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FA99C-5534-3C7B-9994-5C7448BF0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7E5A3-FFAF-730D-6AA8-BA9286A47CD0}"/>
              </a:ext>
            </a:extLst>
          </p:cNvPr>
          <p:cNvSpPr>
            <a:spLocks noGrp="1"/>
          </p:cNvSpPr>
          <p:nvPr>
            <p:ph type="title"/>
          </p:nvPr>
        </p:nvSpPr>
        <p:spPr>
          <a:xfrm>
            <a:off x="297024" y="1"/>
            <a:ext cx="10993017" cy="765110"/>
          </a:xfrm>
        </p:spPr>
        <p:txBody>
          <a:bodyPr>
            <a:normAutofit/>
          </a:bodyPr>
          <a:lstStyle/>
          <a:p>
            <a:r>
              <a:rPr lang="en-US" sz="3600" dirty="0"/>
              <a:t>Patterns for Christian Living Ray Summers   </a:t>
            </a:r>
            <a:r>
              <a:rPr lang="en-US" sz="3200" dirty="0"/>
              <a:t>preface page  v</a:t>
            </a:r>
          </a:p>
        </p:txBody>
      </p:sp>
      <p:pic>
        <p:nvPicPr>
          <p:cNvPr id="4" name="Content Placeholder 3" descr="A page of a book&#10;&#10;AI-generated content may be incorrect.">
            <a:extLst>
              <a:ext uri="{FF2B5EF4-FFF2-40B4-BE49-F238E27FC236}">
                <a16:creationId xmlns:a16="http://schemas.microsoft.com/office/drawing/2014/main" id="{95BF070F-C5C8-2163-B4AE-D2B5FCDCDAD4}"/>
              </a:ext>
            </a:extLst>
          </p:cNvPr>
          <p:cNvPicPr>
            <a:picLocks noGrp="1" noChangeAspect="1"/>
          </p:cNvPicPr>
          <p:nvPr>
            <p:ph idx="1"/>
          </p:nvPr>
        </p:nvPicPr>
        <p:blipFill>
          <a:blip r:embed="rId2"/>
          <a:stretch>
            <a:fillRect/>
          </a:stretch>
        </p:blipFill>
        <p:spPr>
          <a:xfrm>
            <a:off x="901959" y="765111"/>
            <a:ext cx="10450285" cy="5822301"/>
          </a:xfrm>
          <a:prstGeom prst="rect">
            <a:avLst/>
          </a:prstGeom>
        </p:spPr>
      </p:pic>
    </p:spTree>
    <p:extLst>
      <p:ext uri="{BB962C8B-B14F-4D97-AF65-F5344CB8AC3E}">
        <p14:creationId xmlns:p14="http://schemas.microsoft.com/office/powerpoint/2010/main" val="102767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Prayer in Chapter 1, Faith and Grace </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t>
            </a:r>
            <a:r>
              <a:rPr lang="en-US" b="1"/>
              <a:t>about Ephesians: </a:t>
            </a:r>
            <a:r>
              <a:rPr lang="en-US" b="1" dirty="0"/>
              <a:t>The Colossian Heresy, Papyrus 46,    No serious issues addressed  </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7359621" y="1976996"/>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12/14</a:t>
            </a:r>
          </a:p>
        </p:txBody>
      </p:sp>
      <p:sp>
        <p:nvSpPr>
          <p:cNvPr id="6" name="Arrow: Left 5">
            <a:extLst>
              <a:ext uri="{FF2B5EF4-FFF2-40B4-BE49-F238E27FC236}">
                <a16:creationId xmlns:a16="http://schemas.microsoft.com/office/drawing/2014/main" id="{D6301DEB-5BF8-5EDC-000C-93E2AB01DA82}"/>
              </a:ext>
            </a:extLst>
          </p:cNvPr>
          <p:cNvSpPr/>
          <p:nvPr/>
        </p:nvSpPr>
        <p:spPr>
          <a:xfrm>
            <a:off x="5745725" y="62294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12/7</a:t>
            </a:r>
          </a:p>
        </p:txBody>
      </p:sp>
      <p:sp>
        <p:nvSpPr>
          <p:cNvPr id="11" name="TextBox 10">
            <a:extLst>
              <a:ext uri="{FF2B5EF4-FFF2-40B4-BE49-F238E27FC236}">
                <a16:creationId xmlns:a16="http://schemas.microsoft.com/office/drawing/2014/main" id="{31B15E4C-6A84-B4E3-9AED-186A86C0A9F7}"/>
              </a:ext>
            </a:extLst>
          </p:cNvPr>
          <p:cNvSpPr txBox="1"/>
          <p:nvPr/>
        </p:nvSpPr>
        <p:spPr>
          <a:xfrm>
            <a:off x="8500228" y="1902162"/>
            <a:ext cx="4143392" cy="523220"/>
          </a:xfrm>
          <a:prstGeom prst="rect">
            <a:avLst/>
          </a:prstGeom>
          <a:noFill/>
        </p:spPr>
        <p:txBody>
          <a:bodyPr wrap="square" rtlCol="0">
            <a:spAutoFit/>
          </a:bodyPr>
          <a:lstStyle/>
          <a:p>
            <a:r>
              <a:rPr lang="en-US" sz="2800" dirty="0"/>
              <a:t>Chapter 1</a:t>
            </a:r>
          </a:p>
        </p:txBody>
      </p:sp>
      <p:sp>
        <p:nvSpPr>
          <p:cNvPr id="7" name="Arrow: Left 6">
            <a:extLst>
              <a:ext uri="{FF2B5EF4-FFF2-40B4-BE49-F238E27FC236}">
                <a16:creationId xmlns:a16="http://schemas.microsoft.com/office/drawing/2014/main" id="{AFD0C106-0030-8836-1AB5-5DD1A7D61D2C}"/>
              </a:ext>
            </a:extLst>
          </p:cNvPr>
          <p:cNvSpPr/>
          <p:nvPr/>
        </p:nvSpPr>
        <p:spPr>
          <a:xfrm>
            <a:off x="9310446" y="996498"/>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12/21</a:t>
            </a:r>
          </a:p>
        </p:txBody>
      </p:sp>
      <p:sp>
        <p:nvSpPr>
          <p:cNvPr id="8" name="Arrow: Left 7">
            <a:extLst>
              <a:ext uri="{FF2B5EF4-FFF2-40B4-BE49-F238E27FC236}">
                <a16:creationId xmlns:a16="http://schemas.microsoft.com/office/drawing/2014/main" id="{4287D90A-FCE1-4917-9307-851233CA390B}"/>
              </a:ext>
            </a:extLst>
          </p:cNvPr>
          <p:cNvSpPr/>
          <p:nvPr/>
        </p:nvSpPr>
        <p:spPr>
          <a:xfrm>
            <a:off x="10645398" y="3769444"/>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12/28</a:t>
            </a:r>
          </a:p>
        </p:txBody>
      </p:sp>
      <p:sp>
        <p:nvSpPr>
          <p:cNvPr id="9" name="Arrow: Left 8">
            <a:extLst>
              <a:ext uri="{FF2B5EF4-FFF2-40B4-BE49-F238E27FC236}">
                <a16:creationId xmlns:a16="http://schemas.microsoft.com/office/drawing/2014/main" id="{1F54DB19-113C-661E-1ED7-44060E228277}"/>
              </a:ext>
            </a:extLst>
          </p:cNvPr>
          <p:cNvSpPr/>
          <p:nvPr/>
        </p:nvSpPr>
        <p:spPr>
          <a:xfrm>
            <a:off x="9666990" y="5551871"/>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12/28</a:t>
            </a:r>
          </a:p>
        </p:txBody>
      </p:sp>
      <p:sp>
        <p:nvSpPr>
          <p:cNvPr id="12" name="Arrow: Left 11">
            <a:extLst>
              <a:ext uri="{FF2B5EF4-FFF2-40B4-BE49-F238E27FC236}">
                <a16:creationId xmlns:a16="http://schemas.microsoft.com/office/drawing/2014/main" id="{FE928F5E-1270-0840-4FC4-63D3278FD6D5}"/>
              </a:ext>
            </a:extLst>
          </p:cNvPr>
          <p:cNvSpPr/>
          <p:nvPr/>
        </p:nvSpPr>
        <p:spPr>
          <a:xfrm>
            <a:off x="8821242" y="428710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01/04</a:t>
            </a:r>
          </a:p>
        </p:txBody>
      </p:sp>
    </p:spTree>
    <p:extLst>
      <p:ext uri="{BB962C8B-B14F-4D97-AF65-F5344CB8AC3E}">
        <p14:creationId xmlns:p14="http://schemas.microsoft.com/office/powerpoint/2010/main" val="15920640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EB863-762E-871C-F7CA-2DFF9756ADD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4AA959-18DB-9063-BFE9-7A3FB9A4A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E1C6E-28A3-7685-6264-C0E2D8F04B80}"/>
              </a:ext>
            </a:extLst>
          </p:cNvPr>
          <p:cNvSpPr>
            <a:spLocks noGrp="1"/>
          </p:cNvSpPr>
          <p:nvPr>
            <p:ph type="title"/>
          </p:nvPr>
        </p:nvSpPr>
        <p:spPr>
          <a:xfrm>
            <a:off x="2680138" y="54865"/>
            <a:ext cx="7361009" cy="787818"/>
          </a:xfrm>
        </p:spPr>
        <p:txBody>
          <a:bodyPr vert="horz" lIns="91440" tIns="45720" rIns="91440" bIns="45720" rtlCol="0" anchor="b">
            <a:normAutofit fontScale="90000"/>
          </a:bodyPr>
          <a:lstStyle/>
          <a:p>
            <a:r>
              <a:rPr lang="en-US" sz="3600" b="1" dirty="0"/>
              <a:t>Example of themes knowing and infinity</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591421AB-D83B-E6C1-E8FB-51E8554948E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89557" y="1076147"/>
            <a:ext cx="9902443" cy="5002126"/>
          </a:xfrm>
        </p:spPr>
        <p:txBody>
          <a:bodyPr>
            <a:noAutofit/>
          </a:bodyPr>
          <a:lstStyle/>
          <a:p>
            <a:r>
              <a:rPr lang="en-US" sz="3400" b="1" baseline="30000" dirty="0"/>
              <a:t>3:16 </a:t>
            </a:r>
            <a:r>
              <a:rPr lang="en-US" sz="3400" dirty="0"/>
              <a:t>I pray that out of his glorious riches he may strengthen you with power through his Spirit in your inner being, </a:t>
            </a:r>
            <a:r>
              <a:rPr lang="en-US" sz="3400" b="1" baseline="30000" dirty="0"/>
              <a:t>17 </a:t>
            </a:r>
            <a:r>
              <a:rPr lang="en-US" sz="3400" dirty="0"/>
              <a:t>so that Christ may dwell in your hearts through faith. And I pray that you, being rooted and established in love, </a:t>
            </a:r>
            <a:r>
              <a:rPr lang="en-US" sz="3400" b="1" baseline="30000" dirty="0"/>
              <a:t>18 </a:t>
            </a:r>
            <a:r>
              <a:rPr lang="en-US" sz="3400" dirty="0"/>
              <a:t>may have power, together with all the Lord’s holy people, </a:t>
            </a:r>
            <a:r>
              <a:rPr lang="en-US" sz="3400" b="1" dirty="0">
                <a:solidFill>
                  <a:schemeClr val="accent5">
                    <a:lumMod val="75000"/>
                  </a:schemeClr>
                </a:solidFill>
              </a:rPr>
              <a:t>to grasp how wide and long and high and deep is the love of Christ, </a:t>
            </a:r>
            <a:r>
              <a:rPr lang="en-US" sz="3400" b="1" baseline="30000" dirty="0">
                <a:solidFill>
                  <a:schemeClr val="accent5">
                    <a:lumMod val="75000"/>
                  </a:schemeClr>
                </a:solidFill>
              </a:rPr>
              <a:t>19 </a:t>
            </a:r>
            <a:r>
              <a:rPr lang="en-US" sz="3400" b="1" dirty="0">
                <a:solidFill>
                  <a:schemeClr val="accent5">
                    <a:lumMod val="75000"/>
                  </a:schemeClr>
                </a:solidFill>
              </a:rPr>
              <a:t>and to know this love that surpasses knowledge</a:t>
            </a:r>
            <a:r>
              <a:rPr lang="en-US" sz="3400" b="1" dirty="0"/>
              <a:t>—that you may be filled </a:t>
            </a:r>
            <a:r>
              <a:rPr lang="en-US" sz="3400" dirty="0"/>
              <a:t>to the measure of all the fullness of God.</a:t>
            </a:r>
          </a:p>
          <a:p>
            <a:endParaRPr lang="en-US" sz="3400" dirty="0"/>
          </a:p>
        </p:txBody>
      </p:sp>
      <p:pic>
        <p:nvPicPr>
          <p:cNvPr id="8" name="Content Placeholder 3">
            <a:extLst>
              <a:ext uri="{FF2B5EF4-FFF2-40B4-BE49-F238E27FC236}">
                <a16:creationId xmlns:a16="http://schemas.microsoft.com/office/drawing/2014/main" id="{7F9544BA-98AC-990A-E80B-41F22C9858A7}"/>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46510780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DBC9E-C7B3-6B34-AAF9-FD646AC5D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7EE91-9877-0CA3-1E7A-9D562792C6C9}"/>
              </a:ext>
            </a:extLst>
          </p:cNvPr>
          <p:cNvSpPr>
            <a:spLocks noGrp="1"/>
          </p:cNvSpPr>
          <p:nvPr>
            <p:ph type="title"/>
          </p:nvPr>
        </p:nvSpPr>
        <p:spPr>
          <a:xfrm>
            <a:off x="3263263" y="24032"/>
            <a:ext cx="6607277" cy="560672"/>
          </a:xfrm>
        </p:spPr>
        <p:txBody>
          <a:bodyPr vert="horz" lIns="91440" tIns="45720" rIns="91440" bIns="45720" rtlCol="0" anchor="b">
            <a:normAutofit fontScale="90000"/>
          </a:bodyPr>
          <a:lstStyle/>
          <a:p>
            <a:pPr algn="ctr"/>
            <a:br>
              <a:rPr lang="en-US" sz="3600" b="1" dirty="0"/>
            </a:br>
            <a:r>
              <a:rPr lang="en-US" sz="3600" b="1" dirty="0"/>
              <a:t> Spiritual Realms</a:t>
            </a:r>
          </a:p>
        </p:txBody>
      </p:sp>
      <p:cxnSp>
        <p:nvCxnSpPr>
          <p:cNvPr id="4" name="Straight Connector 3">
            <a:extLst>
              <a:ext uri="{FF2B5EF4-FFF2-40B4-BE49-F238E27FC236}">
                <a16:creationId xmlns:a16="http://schemas.microsoft.com/office/drawing/2014/main" id="{B410B993-FEFC-5785-5A95-AC0FF62B2BC3}"/>
              </a:ext>
            </a:extLst>
          </p:cNvPr>
          <p:cNvCxnSpPr/>
          <p:nvPr/>
        </p:nvCxnSpPr>
        <p:spPr>
          <a:xfrm>
            <a:off x="301481" y="2704879"/>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C93BE53-A117-2579-D010-399AA84AF29A}"/>
              </a:ext>
            </a:extLst>
          </p:cNvPr>
          <p:cNvSpPr txBox="1"/>
          <p:nvPr/>
        </p:nvSpPr>
        <p:spPr>
          <a:xfrm>
            <a:off x="9875486" y="2913080"/>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A9A89755-2403-1E7F-3825-DB518A4B7C64}"/>
              </a:ext>
            </a:extLst>
          </p:cNvPr>
          <p:cNvSpPr txBox="1"/>
          <p:nvPr/>
        </p:nvSpPr>
        <p:spPr>
          <a:xfrm>
            <a:off x="1672763" y="2037404"/>
            <a:ext cx="1590500" cy="769441"/>
          </a:xfrm>
          <a:prstGeom prst="rect">
            <a:avLst/>
          </a:prstGeom>
          <a:noFill/>
        </p:spPr>
        <p:txBody>
          <a:bodyPr wrap="none" rtlCol="0">
            <a:spAutoFit/>
          </a:bodyPr>
          <a:lstStyle/>
          <a:p>
            <a:r>
              <a:rPr lang="en-US" sz="4400" dirty="0"/>
              <a:t>ALIVE</a:t>
            </a:r>
          </a:p>
        </p:txBody>
      </p:sp>
      <p:sp>
        <p:nvSpPr>
          <p:cNvPr id="9" name="TextBox 8">
            <a:extLst>
              <a:ext uri="{FF2B5EF4-FFF2-40B4-BE49-F238E27FC236}">
                <a16:creationId xmlns:a16="http://schemas.microsoft.com/office/drawing/2014/main" id="{6A1BD6AA-5F83-D584-AF0E-2DD1D6CE8373}"/>
              </a:ext>
            </a:extLst>
          </p:cNvPr>
          <p:cNvSpPr txBox="1"/>
          <p:nvPr/>
        </p:nvSpPr>
        <p:spPr>
          <a:xfrm>
            <a:off x="95661" y="3537892"/>
            <a:ext cx="10257758" cy="3046988"/>
          </a:xfrm>
          <a:prstGeom prst="rect">
            <a:avLst/>
          </a:prstGeom>
          <a:noFill/>
        </p:spPr>
        <p:txBody>
          <a:bodyPr wrap="square" rtlCol="0">
            <a:spAutoFit/>
          </a:bodyPr>
          <a:lstStyle/>
          <a:p>
            <a:r>
              <a:rPr lang="en-US" sz="3200" b="1" baseline="30000" dirty="0"/>
              <a:t>18 </a:t>
            </a:r>
            <a:r>
              <a:rPr lang="en-US" sz="3200" dirty="0"/>
              <a:t>being </a:t>
            </a:r>
            <a:r>
              <a:rPr lang="en-US" sz="3200" dirty="0">
                <a:solidFill>
                  <a:srgbClr val="FF0000"/>
                </a:solidFill>
              </a:rPr>
              <a:t>darkened</a:t>
            </a:r>
            <a:r>
              <a:rPr lang="en-US" sz="3200" dirty="0"/>
              <a:t> in their understanding, excluded from the life of God because of the </a:t>
            </a:r>
            <a:r>
              <a:rPr lang="en-US" sz="3200" dirty="0">
                <a:solidFill>
                  <a:srgbClr val="FF0000"/>
                </a:solidFill>
              </a:rPr>
              <a:t>ignorance</a:t>
            </a:r>
            <a:r>
              <a:rPr lang="en-US" sz="3200" dirty="0"/>
              <a:t> that is in them, because of the </a:t>
            </a:r>
            <a:r>
              <a:rPr lang="en-US" sz="3200" dirty="0">
                <a:solidFill>
                  <a:srgbClr val="FF0000"/>
                </a:solidFill>
              </a:rPr>
              <a:t>hardness of their heart</a:t>
            </a:r>
            <a:r>
              <a:rPr lang="en-US" sz="3200" dirty="0"/>
              <a:t>; </a:t>
            </a:r>
            <a:r>
              <a:rPr lang="en-US" sz="3200" b="1" baseline="30000" dirty="0"/>
              <a:t>19 </a:t>
            </a:r>
            <a:r>
              <a:rPr lang="en-US" sz="3200" dirty="0"/>
              <a:t>and they, having become callous, have given themselves up to indecent behavior for the practice of every kind of impurity with greediness.</a:t>
            </a:r>
          </a:p>
        </p:txBody>
      </p:sp>
      <p:pic>
        <p:nvPicPr>
          <p:cNvPr id="6" name="Picture 5" descr="A screenshot of a cell phone&#10;&#10;AI-generated content may be incorrect.">
            <a:extLst>
              <a:ext uri="{FF2B5EF4-FFF2-40B4-BE49-F238E27FC236}">
                <a16:creationId xmlns:a16="http://schemas.microsoft.com/office/drawing/2014/main" id="{BB0F84A2-DBDD-EFA2-2852-981470D37DC9}"/>
              </a:ext>
            </a:extLst>
          </p:cNvPr>
          <p:cNvPicPr>
            <a:picLocks noChangeAspect="1"/>
          </p:cNvPicPr>
          <p:nvPr/>
        </p:nvPicPr>
        <p:blipFill>
          <a:blip r:embed="rId3"/>
          <a:stretch>
            <a:fillRect/>
          </a:stretch>
        </p:blipFill>
        <p:spPr>
          <a:xfrm>
            <a:off x="186368" y="174979"/>
            <a:ext cx="1457528" cy="2667372"/>
          </a:xfrm>
          <a:prstGeom prst="rect">
            <a:avLst/>
          </a:prstGeom>
        </p:spPr>
      </p:pic>
      <p:pic>
        <p:nvPicPr>
          <p:cNvPr id="7" name="Picture 6" descr="A screen shot of a phone&#10;&#10;AI-generated content may be incorrect.">
            <a:extLst>
              <a:ext uri="{FF2B5EF4-FFF2-40B4-BE49-F238E27FC236}">
                <a16:creationId xmlns:a16="http://schemas.microsoft.com/office/drawing/2014/main" id="{C6AEA009-98FB-B838-0D53-96228AAE8443}"/>
              </a:ext>
            </a:extLst>
          </p:cNvPr>
          <p:cNvPicPr>
            <a:picLocks noChangeAspect="1"/>
          </p:cNvPicPr>
          <p:nvPr/>
        </p:nvPicPr>
        <p:blipFill>
          <a:blip r:embed="rId4"/>
          <a:stretch>
            <a:fillRect/>
          </a:stretch>
        </p:blipFill>
        <p:spPr>
          <a:xfrm>
            <a:off x="10416680" y="4165538"/>
            <a:ext cx="1486107" cy="2686425"/>
          </a:xfrm>
          <a:prstGeom prst="rect">
            <a:avLst/>
          </a:prstGeom>
        </p:spPr>
      </p:pic>
      <p:sp>
        <p:nvSpPr>
          <p:cNvPr id="11" name="TextBox 10">
            <a:extLst>
              <a:ext uri="{FF2B5EF4-FFF2-40B4-BE49-F238E27FC236}">
                <a16:creationId xmlns:a16="http://schemas.microsoft.com/office/drawing/2014/main" id="{A493AD06-BE9A-7C99-A2CE-CB852709CE5A}"/>
              </a:ext>
            </a:extLst>
          </p:cNvPr>
          <p:cNvSpPr txBox="1"/>
          <p:nvPr/>
        </p:nvSpPr>
        <p:spPr>
          <a:xfrm>
            <a:off x="2151784" y="467744"/>
            <a:ext cx="9532327" cy="1569660"/>
          </a:xfrm>
          <a:prstGeom prst="rect">
            <a:avLst/>
          </a:prstGeom>
          <a:noFill/>
        </p:spPr>
        <p:txBody>
          <a:bodyPr wrap="square" rtlCol="0">
            <a:spAutoFit/>
          </a:bodyPr>
          <a:lstStyle/>
          <a:p>
            <a:r>
              <a:rPr lang="en-US" sz="3200" dirty="0"/>
              <a:t>Heard,  made known, wisdom, revelation, know Him better, enlightened, know hope, knowledge, insight, discernment, understanding. Made plain</a:t>
            </a:r>
          </a:p>
        </p:txBody>
      </p:sp>
      <p:pic>
        <p:nvPicPr>
          <p:cNvPr id="17" name="Picture 16" descr="A cross on a hill&#10;&#10;AI-generated content may be incorrect.">
            <a:extLst>
              <a:ext uri="{FF2B5EF4-FFF2-40B4-BE49-F238E27FC236}">
                <a16:creationId xmlns:a16="http://schemas.microsoft.com/office/drawing/2014/main" id="{60D5A2B6-DEC7-6D7D-9D1C-0C62054801F9}"/>
              </a:ext>
            </a:extLst>
          </p:cNvPr>
          <p:cNvPicPr>
            <a:picLocks noChangeAspect="1"/>
          </p:cNvPicPr>
          <p:nvPr/>
        </p:nvPicPr>
        <p:blipFill>
          <a:blip r:embed="rId5"/>
          <a:stretch>
            <a:fillRect/>
          </a:stretch>
        </p:blipFill>
        <p:spPr>
          <a:xfrm>
            <a:off x="4882031" y="2118210"/>
            <a:ext cx="1515812" cy="1504414"/>
          </a:xfrm>
          <a:prstGeom prst="rect">
            <a:avLst/>
          </a:prstGeom>
        </p:spPr>
      </p:pic>
    </p:spTree>
    <p:extLst>
      <p:ext uri="{BB962C8B-B14F-4D97-AF65-F5344CB8AC3E}">
        <p14:creationId xmlns:p14="http://schemas.microsoft.com/office/powerpoint/2010/main" val="23628106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AD89-4485-8DB4-F3BE-EC3A20D1F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F859A-07C1-AEBF-315E-DA12D5CFCB8E}"/>
              </a:ext>
            </a:extLst>
          </p:cNvPr>
          <p:cNvSpPr>
            <a:spLocks noGrp="1"/>
          </p:cNvSpPr>
          <p:nvPr>
            <p:ph type="title"/>
          </p:nvPr>
        </p:nvSpPr>
        <p:spPr>
          <a:xfrm>
            <a:off x="3263263" y="24032"/>
            <a:ext cx="6607277" cy="560672"/>
          </a:xfrm>
        </p:spPr>
        <p:txBody>
          <a:bodyPr vert="horz" lIns="91440" tIns="45720" rIns="91440" bIns="45720" rtlCol="0" anchor="b">
            <a:normAutofit fontScale="90000"/>
          </a:bodyPr>
          <a:lstStyle/>
          <a:p>
            <a:pPr algn="ctr"/>
            <a:br>
              <a:rPr lang="en-US" sz="3600" b="1" dirty="0"/>
            </a:br>
            <a:r>
              <a:rPr lang="en-US" sz="3600" b="1" dirty="0"/>
              <a:t> Spiritual Realms</a:t>
            </a:r>
          </a:p>
        </p:txBody>
      </p:sp>
      <p:cxnSp>
        <p:nvCxnSpPr>
          <p:cNvPr id="4" name="Straight Connector 3">
            <a:extLst>
              <a:ext uri="{FF2B5EF4-FFF2-40B4-BE49-F238E27FC236}">
                <a16:creationId xmlns:a16="http://schemas.microsoft.com/office/drawing/2014/main" id="{0CA6BABD-1D9A-2508-9090-FAC8816BBE51}"/>
              </a:ext>
            </a:extLst>
          </p:cNvPr>
          <p:cNvCxnSpPr/>
          <p:nvPr/>
        </p:nvCxnSpPr>
        <p:spPr>
          <a:xfrm>
            <a:off x="301481" y="2704879"/>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6A0D573-B5EA-7F2D-A2A3-68E17C6D7395}"/>
              </a:ext>
            </a:extLst>
          </p:cNvPr>
          <p:cNvSpPr txBox="1"/>
          <p:nvPr/>
        </p:nvSpPr>
        <p:spPr>
          <a:xfrm>
            <a:off x="9875486" y="2913080"/>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904C3640-F095-05CB-BCAD-3565C123428F}"/>
              </a:ext>
            </a:extLst>
          </p:cNvPr>
          <p:cNvSpPr txBox="1"/>
          <p:nvPr/>
        </p:nvSpPr>
        <p:spPr>
          <a:xfrm>
            <a:off x="1672763" y="2037404"/>
            <a:ext cx="1590500" cy="769441"/>
          </a:xfrm>
          <a:prstGeom prst="rect">
            <a:avLst/>
          </a:prstGeom>
          <a:noFill/>
        </p:spPr>
        <p:txBody>
          <a:bodyPr wrap="none" rtlCol="0">
            <a:spAutoFit/>
          </a:bodyPr>
          <a:lstStyle/>
          <a:p>
            <a:r>
              <a:rPr lang="en-US" sz="4400" dirty="0"/>
              <a:t>ALIVE</a:t>
            </a:r>
          </a:p>
        </p:txBody>
      </p:sp>
      <p:sp>
        <p:nvSpPr>
          <p:cNvPr id="9" name="TextBox 8">
            <a:extLst>
              <a:ext uri="{FF2B5EF4-FFF2-40B4-BE49-F238E27FC236}">
                <a16:creationId xmlns:a16="http://schemas.microsoft.com/office/drawing/2014/main" id="{1DE9FB03-666F-CE8A-3318-0E325AA4B467}"/>
              </a:ext>
            </a:extLst>
          </p:cNvPr>
          <p:cNvSpPr txBox="1"/>
          <p:nvPr/>
        </p:nvSpPr>
        <p:spPr>
          <a:xfrm>
            <a:off x="30152" y="3528258"/>
            <a:ext cx="10257758" cy="2031325"/>
          </a:xfrm>
          <a:prstGeom prst="rect">
            <a:avLst/>
          </a:prstGeom>
          <a:noFill/>
        </p:spPr>
        <p:txBody>
          <a:bodyPr wrap="square" rtlCol="0">
            <a:spAutoFit/>
          </a:bodyPr>
          <a:lstStyle/>
          <a:p>
            <a:r>
              <a:rPr lang="en-US" sz="5400" b="1" baseline="30000" dirty="0"/>
              <a:t>Islam, Judaism, Atheism, Agnostic, </a:t>
            </a:r>
          </a:p>
          <a:p>
            <a:r>
              <a:rPr lang="en-US" sz="5400" b="1" baseline="30000" dirty="0" err="1"/>
              <a:t>Nothingism</a:t>
            </a:r>
            <a:r>
              <a:rPr lang="en-US" sz="5400" b="1" baseline="30000" dirty="0"/>
              <a:t>  (ignoring)</a:t>
            </a:r>
          </a:p>
          <a:p>
            <a:endParaRPr lang="en-US" sz="5400" dirty="0"/>
          </a:p>
        </p:txBody>
      </p:sp>
      <p:pic>
        <p:nvPicPr>
          <p:cNvPr id="12" name="Picture 11" descr="A cross with a light shining through the clouds&#10;&#10;AI-generated content may be incorrect.">
            <a:extLst>
              <a:ext uri="{FF2B5EF4-FFF2-40B4-BE49-F238E27FC236}">
                <a16:creationId xmlns:a16="http://schemas.microsoft.com/office/drawing/2014/main" id="{807EA47D-988E-8185-12F8-1F5850C8A21A}"/>
              </a:ext>
            </a:extLst>
          </p:cNvPr>
          <p:cNvPicPr>
            <a:picLocks noChangeAspect="1"/>
          </p:cNvPicPr>
          <p:nvPr/>
        </p:nvPicPr>
        <p:blipFill>
          <a:blip r:embed="rId3"/>
          <a:stretch>
            <a:fillRect/>
          </a:stretch>
        </p:blipFill>
        <p:spPr>
          <a:xfrm>
            <a:off x="4882631" y="1989450"/>
            <a:ext cx="1213367" cy="1430857"/>
          </a:xfrm>
          <a:prstGeom prst="rect">
            <a:avLst/>
          </a:prstGeom>
        </p:spPr>
      </p:pic>
      <p:pic>
        <p:nvPicPr>
          <p:cNvPr id="6" name="Picture 5" descr="A screenshot of a cell phone&#10;&#10;AI-generated content may be incorrect.">
            <a:extLst>
              <a:ext uri="{FF2B5EF4-FFF2-40B4-BE49-F238E27FC236}">
                <a16:creationId xmlns:a16="http://schemas.microsoft.com/office/drawing/2014/main" id="{4F672BFA-B881-93F5-6F5A-B8422B857EDF}"/>
              </a:ext>
            </a:extLst>
          </p:cNvPr>
          <p:cNvPicPr>
            <a:picLocks noChangeAspect="1"/>
          </p:cNvPicPr>
          <p:nvPr/>
        </p:nvPicPr>
        <p:blipFill>
          <a:blip r:embed="rId4"/>
          <a:stretch>
            <a:fillRect/>
          </a:stretch>
        </p:blipFill>
        <p:spPr>
          <a:xfrm>
            <a:off x="186368" y="174979"/>
            <a:ext cx="1457528" cy="2667372"/>
          </a:xfrm>
          <a:prstGeom prst="rect">
            <a:avLst/>
          </a:prstGeom>
        </p:spPr>
      </p:pic>
      <p:pic>
        <p:nvPicPr>
          <p:cNvPr id="7" name="Picture 6" descr="A screen shot of a phone&#10;&#10;AI-generated content may be incorrect.">
            <a:extLst>
              <a:ext uri="{FF2B5EF4-FFF2-40B4-BE49-F238E27FC236}">
                <a16:creationId xmlns:a16="http://schemas.microsoft.com/office/drawing/2014/main" id="{0565DD5B-64CF-0A47-8904-856F1D30D114}"/>
              </a:ext>
            </a:extLst>
          </p:cNvPr>
          <p:cNvPicPr>
            <a:picLocks noChangeAspect="1"/>
          </p:cNvPicPr>
          <p:nvPr/>
        </p:nvPicPr>
        <p:blipFill>
          <a:blip r:embed="rId5"/>
          <a:stretch>
            <a:fillRect/>
          </a:stretch>
        </p:blipFill>
        <p:spPr>
          <a:xfrm>
            <a:off x="10416680" y="4165538"/>
            <a:ext cx="1486107" cy="2686425"/>
          </a:xfrm>
          <a:prstGeom prst="rect">
            <a:avLst/>
          </a:prstGeom>
        </p:spPr>
      </p:pic>
      <p:sp>
        <p:nvSpPr>
          <p:cNvPr id="11" name="TextBox 10">
            <a:extLst>
              <a:ext uri="{FF2B5EF4-FFF2-40B4-BE49-F238E27FC236}">
                <a16:creationId xmlns:a16="http://schemas.microsoft.com/office/drawing/2014/main" id="{56984273-02D8-BBD2-17DC-DFFBD5CE131C}"/>
              </a:ext>
            </a:extLst>
          </p:cNvPr>
          <p:cNvSpPr txBox="1"/>
          <p:nvPr/>
        </p:nvSpPr>
        <p:spPr>
          <a:xfrm>
            <a:off x="2151784" y="467744"/>
            <a:ext cx="9532327" cy="1569660"/>
          </a:xfrm>
          <a:prstGeom prst="rect">
            <a:avLst/>
          </a:prstGeom>
          <a:noFill/>
        </p:spPr>
        <p:txBody>
          <a:bodyPr wrap="square" rtlCol="0">
            <a:spAutoFit/>
          </a:bodyPr>
          <a:lstStyle/>
          <a:p>
            <a:r>
              <a:rPr lang="en-US" sz="3200" dirty="0"/>
              <a:t>Heard,  made known, wisdom, revelation, know Him better, enlightened, know hope, knowledge, insight, discernment, understanding. Made plain</a:t>
            </a:r>
          </a:p>
        </p:txBody>
      </p:sp>
    </p:spTree>
    <p:extLst>
      <p:ext uri="{BB962C8B-B14F-4D97-AF65-F5344CB8AC3E}">
        <p14:creationId xmlns:p14="http://schemas.microsoft.com/office/powerpoint/2010/main" val="21597901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F1DD2-E7C1-34EE-699A-2C3B2BF81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EB297-E7F7-CD89-C9DB-90A11F9D79D4}"/>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pic>
        <p:nvPicPr>
          <p:cNvPr id="4" name="Content Placeholder 3" descr="A page of a book&#10;&#10;AI-generated content may be incorrect.">
            <a:extLst>
              <a:ext uri="{FF2B5EF4-FFF2-40B4-BE49-F238E27FC236}">
                <a16:creationId xmlns:a16="http://schemas.microsoft.com/office/drawing/2014/main" id="{D7327027-CD49-590B-9C08-6B88ED202BDF}"/>
              </a:ext>
            </a:extLst>
          </p:cNvPr>
          <p:cNvPicPr>
            <a:picLocks noGrp="1" noChangeAspect="1"/>
          </p:cNvPicPr>
          <p:nvPr>
            <p:ph idx="1"/>
          </p:nvPr>
        </p:nvPicPr>
        <p:blipFill>
          <a:blip r:embed="rId2"/>
          <a:stretch>
            <a:fillRect/>
          </a:stretch>
        </p:blipFill>
        <p:spPr>
          <a:xfrm>
            <a:off x="662850" y="1690688"/>
            <a:ext cx="7891830" cy="4395449"/>
          </a:xfrm>
          <a:prstGeom prst="rect">
            <a:avLst/>
          </a:prstGeom>
        </p:spPr>
      </p:pic>
    </p:spTree>
    <p:extLst>
      <p:ext uri="{BB962C8B-B14F-4D97-AF65-F5344CB8AC3E}">
        <p14:creationId xmlns:p14="http://schemas.microsoft.com/office/powerpoint/2010/main" val="4121625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1805</TotalTime>
  <Words>1001</Words>
  <Application>Microsoft Office PowerPoint</Application>
  <PresentationFormat>Widescreen</PresentationFormat>
  <Paragraphs>106</Paragraphs>
  <Slides>22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Aptos Display</vt:lpstr>
      <vt:lpstr>Arial</vt:lpstr>
      <vt:lpstr>Office Theme</vt:lpstr>
      <vt:lpstr>∞</vt:lpstr>
      <vt:lpstr>Book of Ephesians</vt:lpstr>
      <vt:lpstr>Example of themes knowing and infinity</vt:lpstr>
      <vt:lpstr>  Spiritual Realms</vt:lpstr>
      <vt:lpstr>  Spiritual Realms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lpstr>Book of Ephesians </vt:lpstr>
      <vt:lpstr>Book of Ephesians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20</cp:revision>
  <dcterms:created xsi:type="dcterms:W3CDTF">2025-06-19T21:30:53Z</dcterms:created>
  <dcterms:modified xsi:type="dcterms:W3CDTF">2025-12-29T20:09:30Z</dcterms:modified>
</cp:coreProperties>
</file>