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51" r:id="rId2"/>
    <p:sldId id="293" r:id="rId3"/>
    <p:sldId id="302" r:id="rId4"/>
    <p:sldId id="474" r:id="rId5"/>
    <p:sldId id="290" r:id="rId6"/>
    <p:sldId id="473" r:id="rId7"/>
    <p:sldId id="429" r:id="rId8"/>
    <p:sldId id="468" r:id="rId9"/>
    <p:sldId id="286" r:id="rId10"/>
    <p:sldId id="475" r:id="rId11"/>
    <p:sldId id="279" r:id="rId12"/>
    <p:sldId id="319" r:id="rId13"/>
    <p:sldId id="476" r:id="rId14"/>
    <p:sldId id="478" r:id="rId15"/>
    <p:sldId id="479" r:id="rId16"/>
    <p:sldId id="480" r:id="rId17"/>
    <p:sldId id="477" r:id="rId18"/>
    <p:sldId id="481" r:id="rId19"/>
    <p:sldId id="482" r:id="rId20"/>
    <p:sldId id="483" r:id="rId21"/>
    <p:sldId id="487" r:id="rId22"/>
    <p:sldId id="486" r:id="rId23"/>
    <p:sldId id="488" r:id="rId24"/>
    <p:sldId id="484" r:id="rId25"/>
    <p:sldId id="485" r:id="rId26"/>
    <p:sldId id="489" r:id="rId27"/>
    <p:sldId id="490" r:id="rId28"/>
    <p:sldId id="491" r:id="rId29"/>
    <p:sldId id="492" r:id="rId30"/>
    <p:sldId id="493" r:id="rId31"/>
    <p:sldId id="494" r:id="rId32"/>
    <p:sldId id="495" r:id="rId33"/>
    <p:sldId id="496" r:id="rId34"/>
    <p:sldId id="497" r:id="rId35"/>
    <p:sldId id="4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9" d="100"/>
          <a:sy n="59" d="100"/>
        </p:scale>
        <p:origin x="9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E314-B6FA-077F-AE6C-507F68FC4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5F557-F0F3-ECCB-EA2D-EA05BD51C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63007-8FDB-BEAD-DD00-7C0AF9C3E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E46674-05E4-6933-8A37-62F3932CCB86}"/>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8700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64B64-9A47-E101-6FC9-B201C2595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9CBF9-C6D2-F487-F4ED-3A90EFE2A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E0A02-81A2-CA50-E954-DE36094F6B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C15E71-C569-D9DC-0786-BE183FE58149}"/>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57850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95FE-B1A9-89A9-C9EF-79E971EE5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72395-9A32-2B1C-DF82-D391A8848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7CF96-70EC-B464-ACF6-BD9F6EDE0B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85729D-7A86-7F6E-A8EA-FB87DE1FE5B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266105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86578-9F46-588A-F642-7D84488C4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9E632-6A94-89EC-D838-379CB2E17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D82A2-884A-06D1-B528-207BC750A5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D477DD-A0C1-181D-3D6E-369408E7BBCD}"/>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90388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C23EA-370D-096D-4C7E-A5F2199B9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FCACC-6B71-1225-4C21-BE8E69121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DDDE6-B535-E48D-1D94-5B0E13F7BC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B14A8D-314A-35C2-01F7-110C45A2AB33}"/>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1177749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B2D2B-7569-DA9D-332D-0AF1AC934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F3ECB-E20E-4CE6-947B-B6E0BB604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457F3-C14E-5D14-5B64-8C2F7D0738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D59713-2EBD-B378-CD88-C1C393F7C154}"/>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422135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DDEF-E6A9-0F93-B3FF-7353CAEF3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00EE1-6047-1AA5-8F78-AC810F447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80531-B418-53F2-6E6A-735A054459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7D2B5B-355C-A56D-1B2D-D2E60D77784E}"/>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291905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5E01-B396-C206-2653-C811DBA9C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30F97-6B21-B3AC-BCDF-D20386FD7E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8C316-1596-BE7B-01AE-42A55C24A5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46557B-78AE-60EF-8798-9113FAB2CDB7}"/>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319837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2D44F-1C80-BBFF-7929-CD29E35D8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2A81B-988B-0F37-D89B-F9F7A3CB7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DB720-5B8A-CD4B-5C33-DF970E06B8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EBE83A-0223-A95B-66D2-98CA192005B4}"/>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261971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925F-3159-C04E-8994-BCC82CDED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FC40D-F39A-5AAD-DD84-7FED72FE3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F459E-3ACE-3A8C-B5C4-B76F3A5B45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BFEF5E-5E2C-C23F-52F5-DF65C200D7BA}"/>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1676906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CF109-8981-876E-ACBB-1F306D5EC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A1D4-4433-DB14-5B97-120244BCC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56880-46FF-4F1D-198B-8A5846BEF4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D66A4D-D95F-A4DB-4D19-4E1DD0FF48E5}"/>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207399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BEF94-FCCC-C9E4-A76F-6D943EB53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2CD7B-18E3-D3AE-079B-EB14910B9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86DFB-30F3-C009-04FD-C202ED51EA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49635E-5D37-5258-FFF9-08F61497B3A5}"/>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339057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080E0-292F-A4DE-68D3-78AA1B476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0AD88-5B01-67FE-4E38-DAC218DC0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AC879-A4E6-1152-AC95-186B5179C8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3A23A1-FACC-3DDF-EE5C-5EAB6F4669A7}"/>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2757576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01C86-421D-F95F-16CF-ECD2E03F0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7C99E-80CA-5B24-482D-D99319BAE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CE093-9CCA-E5EF-F17D-6102D5A194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756D3D-6C59-669E-A845-1522CFB082D8}"/>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3182885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FC955-6F23-8A20-F7ED-05E24690E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E29CB-2AA2-00C0-1B19-F930E7877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E7B92-82EF-A164-84F0-04A4A9690D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A0E76A-4E37-3775-5A0F-4785259FEAEE}"/>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2056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A58B1-C2BC-507B-4D8B-3342646FE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22AE4-3DC7-672F-D2B7-F2EDB284B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5BC96-8408-76B7-42F6-605E08B87B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F28296-E0CC-69F7-B21C-35A90A9D2DC6}"/>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1854413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3570E-7B09-6441-47A9-A7F69E23C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9AA73-AC01-86AA-7EAF-CFB1B3B31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6EC6C8-35AC-0BCD-81CC-4E2F666921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E0F89-82AE-889F-9145-C4D077A2759F}"/>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192956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18545-E763-5C06-EA43-45C23486A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3B83D-55CE-5E42-C5AD-432D45B4D8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0FB99-3FDE-3D99-8F1B-72BC468256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FA9FFF-DA45-125E-69C3-0B28E0B887AB}"/>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3056852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168ED-D753-9E08-8544-C3C79B470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FEA78-C9FE-CE87-2564-6BF13B70A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F52B5-785A-66AE-5D62-433F300C29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51C0A8-063A-69F5-7911-218E3086FEB6}"/>
              </a:ext>
            </a:extLst>
          </p:cNvPr>
          <p:cNvSpPr>
            <a:spLocks noGrp="1"/>
          </p:cNvSpPr>
          <p:nvPr>
            <p:ph type="sldNum" sz="quarter" idx="5"/>
          </p:nvPr>
        </p:nvSpPr>
        <p:spPr/>
        <p:txBody>
          <a:bodyPr/>
          <a:lstStyle/>
          <a:p>
            <a:fld id="{5B29E8E3-AFE1-43BA-A6FC-C25B886F828C}" type="slidenum">
              <a:rPr lang="en-US" smtClean="0"/>
              <a:t>32</a:t>
            </a:fld>
            <a:endParaRPr lang="en-US"/>
          </a:p>
        </p:txBody>
      </p:sp>
    </p:spTree>
    <p:extLst>
      <p:ext uri="{BB962C8B-B14F-4D97-AF65-F5344CB8AC3E}">
        <p14:creationId xmlns:p14="http://schemas.microsoft.com/office/powerpoint/2010/main" val="1479163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25FCE-69C5-8BD9-E5A2-CBE4D0F5D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D7F14-EB88-49F3-757E-2F3575BDE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FE0EF-86BB-D293-ADE0-96DCF9034F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FCACAF-91E8-D90C-A084-4D7988F912E6}"/>
              </a:ext>
            </a:extLst>
          </p:cNvPr>
          <p:cNvSpPr>
            <a:spLocks noGrp="1"/>
          </p:cNvSpPr>
          <p:nvPr>
            <p:ph type="sldNum" sz="quarter" idx="5"/>
          </p:nvPr>
        </p:nvSpPr>
        <p:spPr/>
        <p:txBody>
          <a:bodyPr/>
          <a:lstStyle/>
          <a:p>
            <a:fld id="{5B29E8E3-AFE1-43BA-A6FC-C25B886F828C}" type="slidenum">
              <a:rPr lang="en-US" smtClean="0"/>
              <a:t>33</a:t>
            </a:fld>
            <a:endParaRPr lang="en-US"/>
          </a:p>
        </p:txBody>
      </p:sp>
    </p:spTree>
    <p:extLst>
      <p:ext uri="{BB962C8B-B14F-4D97-AF65-F5344CB8AC3E}">
        <p14:creationId xmlns:p14="http://schemas.microsoft.com/office/powerpoint/2010/main" val="2375088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8F893-B3B3-9AF3-FCAA-D2D7A6714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E7C33-42B5-72FC-2B52-8B832D70D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92D12-A46E-24E9-3683-2C3258D4AB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2B7D65-F28A-C7D7-AFA2-EBC6FC524ABE}"/>
              </a:ext>
            </a:extLst>
          </p:cNvPr>
          <p:cNvSpPr>
            <a:spLocks noGrp="1"/>
          </p:cNvSpPr>
          <p:nvPr>
            <p:ph type="sldNum" sz="quarter" idx="5"/>
          </p:nvPr>
        </p:nvSpPr>
        <p:spPr/>
        <p:txBody>
          <a:bodyPr/>
          <a:lstStyle/>
          <a:p>
            <a:fld id="{5B29E8E3-AFE1-43BA-A6FC-C25B886F828C}" type="slidenum">
              <a:rPr lang="en-US" smtClean="0"/>
              <a:t>34</a:t>
            </a:fld>
            <a:endParaRPr lang="en-US"/>
          </a:p>
        </p:txBody>
      </p:sp>
    </p:spTree>
    <p:extLst>
      <p:ext uri="{BB962C8B-B14F-4D97-AF65-F5344CB8AC3E}">
        <p14:creationId xmlns:p14="http://schemas.microsoft.com/office/powerpoint/2010/main" val="411255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FF936-A6A8-9FF2-4F45-B374E53FD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D2473-A301-F8D1-112C-1C6B9E74F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8C19C-A0D2-E16C-F926-372A4C8DDA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E868F1-A843-3DB5-524E-0A89BB01CDD7}"/>
              </a:ext>
            </a:extLst>
          </p:cNvPr>
          <p:cNvSpPr>
            <a:spLocks noGrp="1"/>
          </p:cNvSpPr>
          <p:nvPr>
            <p:ph type="sldNum" sz="quarter" idx="5"/>
          </p:nvPr>
        </p:nvSpPr>
        <p:spPr/>
        <p:txBody>
          <a:bodyPr/>
          <a:lstStyle/>
          <a:p>
            <a:fld id="{5B29E8E3-AFE1-43BA-A6FC-C25B886F828C}" type="slidenum">
              <a:rPr lang="en-US" smtClean="0"/>
              <a:t>35</a:t>
            </a:fld>
            <a:endParaRPr lang="en-US"/>
          </a:p>
        </p:txBody>
      </p:sp>
    </p:spTree>
    <p:extLst>
      <p:ext uri="{BB962C8B-B14F-4D97-AF65-F5344CB8AC3E}">
        <p14:creationId xmlns:p14="http://schemas.microsoft.com/office/powerpoint/2010/main" val="116550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D9C45-F2FD-EF3C-629A-8803CB1E5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7E871-A70C-6B55-E2E6-FCDD154EF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90933-8294-3175-51F6-6F3EA6C6A7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930412-5DE3-DEBC-10D3-ED2E50B6E231}"/>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241012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C6970-789F-F53A-974F-00F41205A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0AB33-D376-E1D5-F895-460AA6469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04779-7A80-73B5-BDF8-0C182BB9E7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2682E-2A47-405F-45BF-AFA00F87392C}"/>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43191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BCA92-1838-A8BF-57BB-07FFB3C60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3704D-74D6-A937-1536-30E57F74C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831C2-89E5-E5F0-A847-7712B5410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88EBC-CB07-F980-458F-D873CA470D6D}"/>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153556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C445D-0AB3-3626-4DCE-CCC5AEB7A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C84FC-3507-788E-0E97-70E6A90CB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DFC69-9021-FAEC-C43E-1B812EB078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A026ED-4E48-23D5-150A-F58DD6E9E8A2}"/>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399681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D5B42-3E53-FE8D-BF66-B7E8550DA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FB1FD-7116-AB08-B9CE-E76D50BDF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A48DC-1A29-671A-7CCF-EA29519233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A6BF82-EF18-1BD0-CD56-8474B6B51532}"/>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266329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biblegateway.com/passage/?search=1%20Corinthians%2012&amp;version=NIV#fen-NIV-28648c"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biblegateway.com/passage/?search=1%20Corinthians%2012&amp;version=NIV#fen-NIV-28648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E42EE-A85A-5C4F-A2BF-2690C4EF831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2E46AE-AB1A-5C59-80E7-0C4D17AA4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4BDFF-AF7A-2824-2900-79762E9635AF}"/>
              </a:ext>
            </a:extLst>
          </p:cNvPr>
          <p:cNvSpPr>
            <a:spLocks noGrp="1"/>
          </p:cNvSpPr>
          <p:nvPr>
            <p:ph type="title"/>
          </p:nvPr>
        </p:nvSpPr>
        <p:spPr>
          <a:xfrm>
            <a:off x="3137915" y="54864"/>
            <a:ext cx="5916169" cy="1190276"/>
          </a:xfrm>
        </p:spPr>
        <p:txBody>
          <a:bodyPr vert="horz" lIns="91440" tIns="45720" rIns="91440" bIns="45720" rtlCol="0" anchor="b">
            <a:normAutofit fontScale="90000"/>
          </a:bodyPr>
          <a:lstStyle/>
          <a:p>
            <a:r>
              <a:rPr lang="en-US" sz="9600" dirty="0"/>
              <a:t>∞</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2D0D676-957C-5199-5F7B-BE9126B401AB}"/>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ECF54A7E-8B99-0D28-CC86-5C1CC281660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34675" y="124514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2342810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70D92-B0E1-DCA3-BBEB-3C9934E626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E49201-0C27-FD1E-AB03-847C54BA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02DD2-AB8F-B305-8372-CB9A2DFA1733}"/>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Differing Lens</a:t>
            </a:r>
          </a:p>
        </p:txBody>
      </p:sp>
      <p:sp>
        <p:nvSpPr>
          <p:cNvPr id="4" name="Content Placeholder 3">
            <a:extLst>
              <a:ext uri="{FF2B5EF4-FFF2-40B4-BE49-F238E27FC236}">
                <a16:creationId xmlns:a16="http://schemas.microsoft.com/office/drawing/2014/main" id="{F3091E16-736A-F05F-BDCE-C98B53A167B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r>
              <a:rPr lang="en-US" b="1" dirty="0"/>
              <a:t>Heavenly Realms     </a:t>
            </a:r>
          </a:p>
          <a:p>
            <a:r>
              <a:rPr lang="en-US" b="1" dirty="0"/>
              <a:t>Blessings --  Look at each blessing in Ephesians</a:t>
            </a:r>
          </a:p>
          <a:p>
            <a:r>
              <a:rPr lang="en-US" b="1" dirty="0"/>
              <a:t>Knowledge – Observe  references to knowledge</a:t>
            </a:r>
            <a:br>
              <a:rPr lang="en-US" b="1" dirty="0"/>
            </a:br>
            <a:r>
              <a:rPr lang="en-US" b="1" dirty="0"/>
              <a:t>Especially in Paul's Prayers</a:t>
            </a:r>
          </a:p>
          <a:p>
            <a:r>
              <a:rPr lang="en-US" b="1" dirty="0"/>
              <a:t>Infinity – Things unfathomable and eternal.</a:t>
            </a:r>
            <a:br>
              <a:rPr lang="en-US" b="1" dirty="0"/>
            </a:br>
            <a:r>
              <a:rPr lang="en-US" b="1" dirty="0"/>
              <a:t> God has a multitude of infinite attributes</a:t>
            </a:r>
          </a:p>
          <a:p>
            <a:r>
              <a:rPr lang="en-US" b="1" dirty="0"/>
              <a:t>Once Dead Now Alive.</a:t>
            </a:r>
            <a:br>
              <a:rPr lang="en-US" b="1" dirty="0"/>
            </a:br>
            <a:r>
              <a:rPr lang="en-US" b="1" dirty="0"/>
              <a:t>How you once live and how you live now</a:t>
            </a:r>
            <a:br>
              <a:rPr lang="en-US" b="1" dirty="0"/>
            </a:br>
            <a:r>
              <a:rPr lang="en-US" b="1" dirty="0"/>
              <a:t>How the world lives and how Christians live</a:t>
            </a:r>
          </a:p>
          <a:p>
            <a:r>
              <a:rPr lang="en-US" b="1" dirty="0"/>
              <a:t>Grace</a:t>
            </a:r>
            <a:br>
              <a:rPr lang="en-US" b="1" dirty="0"/>
            </a:br>
            <a:r>
              <a:rPr lang="en-US" b="1" dirty="0"/>
              <a:t>made known and accepted vs. unknow and rejected.</a:t>
            </a:r>
          </a:p>
          <a:p>
            <a:r>
              <a:rPr lang="en-US" b="1" dirty="0"/>
              <a:t>How we should live(walk) , have a new mind, and mature</a:t>
            </a:r>
          </a:p>
          <a:p>
            <a:endParaRPr lang="en-US" b="1" dirty="0"/>
          </a:p>
          <a:p>
            <a:endParaRPr lang="en-US" b="1" dirty="0"/>
          </a:p>
        </p:txBody>
      </p:sp>
      <p:pic>
        <p:nvPicPr>
          <p:cNvPr id="13" name="Content Placeholder 3">
            <a:extLst>
              <a:ext uri="{FF2B5EF4-FFF2-40B4-BE49-F238E27FC236}">
                <a16:creationId xmlns:a16="http://schemas.microsoft.com/office/drawing/2014/main" id="{F93E952C-C871-6143-EEB4-B0BD78022BBA}"/>
              </a:ext>
            </a:extLst>
          </p:cNvPr>
          <p:cNvPicPr>
            <a:picLocks noChangeAspect="1"/>
          </p:cNvPicPr>
          <p:nvPr/>
        </p:nvPicPr>
        <p:blipFill>
          <a:blip r:embed="rId3"/>
          <a:stretch>
            <a:fillRect/>
          </a:stretch>
        </p:blipFill>
        <p:spPr>
          <a:xfrm>
            <a:off x="102794" y="241985"/>
            <a:ext cx="2107925" cy="2107925"/>
          </a:xfrm>
          <a:prstGeom prst="rect">
            <a:avLst/>
          </a:prstGeom>
        </p:spPr>
      </p:pic>
      <p:cxnSp>
        <p:nvCxnSpPr>
          <p:cNvPr id="5" name="Straight Connector 4">
            <a:extLst>
              <a:ext uri="{FF2B5EF4-FFF2-40B4-BE49-F238E27FC236}">
                <a16:creationId xmlns:a16="http://schemas.microsoft.com/office/drawing/2014/main" id="{87C89BCF-BF59-F1A1-6785-CCDFA26FFBCC}"/>
              </a:ext>
            </a:extLst>
          </p:cNvPr>
          <p:cNvCxnSpPr/>
          <p:nvPr/>
        </p:nvCxnSpPr>
        <p:spPr>
          <a:xfrm>
            <a:off x="1056290" y="5486400"/>
            <a:ext cx="1083091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EFB3C51-3FE0-F3E0-6B88-D7D01374303F}"/>
              </a:ext>
            </a:extLst>
          </p:cNvPr>
          <p:cNvSpPr txBox="1"/>
          <p:nvPr/>
        </p:nvSpPr>
        <p:spPr>
          <a:xfrm>
            <a:off x="130316" y="3429000"/>
            <a:ext cx="2354362" cy="646331"/>
          </a:xfrm>
          <a:prstGeom prst="rect">
            <a:avLst/>
          </a:prstGeom>
          <a:noFill/>
        </p:spPr>
        <p:txBody>
          <a:bodyPr wrap="none" rtlCol="0">
            <a:spAutoFit/>
          </a:bodyPr>
          <a:lstStyle/>
          <a:p>
            <a:r>
              <a:rPr lang="en-US" sz="3600" dirty="0"/>
              <a:t>DOCTRINE</a:t>
            </a:r>
          </a:p>
        </p:txBody>
      </p:sp>
      <p:sp>
        <p:nvSpPr>
          <p:cNvPr id="7" name="TextBox 6">
            <a:extLst>
              <a:ext uri="{FF2B5EF4-FFF2-40B4-BE49-F238E27FC236}">
                <a16:creationId xmlns:a16="http://schemas.microsoft.com/office/drawing/2014/main" id="{0CEB7467-2153-3E80-6701-FA852DA670D0}"/>
              </a:ext>
            </a:extLst>
          </p:cNvPr>
          <p:cNvSpPr txBox="1"/>
          <p:nvPr/>
        </p:nvSpPr>
        <p:spPr>
          <a:xfrm>
            <a:off x="130316" y="5891945"/>
            <a:ext cx="2913170" cy="646331"/>
          </a:xfrm>
          <a:prstGeom prst="rect">
            <a:avLst/>
          </a:prstGeom>
          <a:noFill/>
        </p:spPr>
        <p:txBody>
          <a:bodyPr wrap="none" rtlCol="0">
            <a:spAutoFit/>
          </a:bodyPr>
          <a:lstStyle/>
          <a:p>
            <a:r>
              <a:rPr lang="en-US" sz="3600" dirty="0"/>
              <a:t>APPLICATION</a:t>
            </a:r>
          </a:p>
        </p:txBody>
      </p:sp>
    </p:spTree>
    <p:extLst>
      <p:ext uri="{BB962C8B-B14F-4D97-AF65-F5344CB8AC3E}">
        <p14:creationId xmlns:p14="http://schemas.microsoft.com/office/powerpoint/2010/main" val="9384958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FA99C-5534-3C7B-9994-5C7448BF0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7E5A3-FFAF-730D-6AA8-BA9286A47CD0}"/>
              </a:ext>
            </a:extLst>
          </p:cNvPr>
          <p:cNvSpPr>
            <a:spLocks noGrp="1"/>
          </p:cNvSpPr>
          <p:nvPr>
            <p:ph type="title"/>
          </p:nvPr>
        </p:nvSpPr>
        <p:spPr>
          <a:xfrm>
            <a:off x="297024" y="1"/>
            <a:ext cx="10993017" cy="765110"/>
          </a:xfrm>
        </p:spPr>
        <p:txBody>
          <a:bodyPr>
            <a:normAutofit/>
          </a:bodyPr>
          <a:lstStyle/>
          <a:p>
            <a:r>
              <a:rPr lang="en-US" sz="3600" dirty="0"/>
              <a:t>Patterns for Christian Living Ray Summers   </a:t>
            </a:r>
            <a:r>
              <a:rPr lang="en-US" sz="3200" dirty="0"/>
              <a:t>preface page  v</a:t>
            </a:r>
          </a:p>
        </p:txBody>
      </p:sp>
      <p:pic>
        <p:nvPicPr>
          <p:cNvPr id="4" name="Content Placeholder 3" descr="A page of a book&#10;&#10;AI-generated content may be incorrect.">
            <a:extLst>
              <a:ext uri="{FF2B5EF4-FFF2-40B4-BE49-F238E27FC236}">
                <a16:creationId xmlns:a16="http://schemas.microsoft.com/office/drawing/2014/main" id="{95BF070F-C5C8-2163-B4AE-D2B5FCDCDAD4}"/>
              </a:ext>
            </a:extLst>
          </p:cNvPr>
          <p:cNvPicPr>
            <a:picLocks noGrp="1" noChangeAspect="1"/>
          </p:cNvPicPr>
          <p:nvPr>
            <p:ph idx="1"/>
          </p:nvPr>
        </p:nvPicPr>
        <p:blipFill>
          <a:blip r:embed="rId2"/>
          <a:stretch>
            <a:fillRect/>
          </a:stretch>
        </p:blipFill>
        <p:spPr>
          <a:xfrm>
            <a:off x="901959" y="765111"/>
            <a:ext cx="10450285" cy="5822301"/>
          </a:xfrm>
          <a:prstGeom prst="rect">
            <a:avLst/>
          </a:prstGeom>
        </p:spPr>
      </p:pic>
    </p:spTree>
    <p:extLst>
      <p:ext uri="{BB962C8B-B14F-4D97-AF65-F5344CB8AC3E}">
        <p14:creationId xmlns:p14="http://schemas.microsoft.com/office/powerpoint/2010/main" val="102767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17A8D-51CD-D029-0B72-4D964ACB718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F74B87-0A26-6174-723E-86682B8BA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6662F-008F-2059-CF4F-6CA6567A3030}"/>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58FC89DF-CC51-D704-1750-E30301E9B14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fontScale="77500" lnSpcReduction="20000"/>
          </a:bodyPr>
          <a:lstStyle/>
          <a:p>
            <a:r>
              <a:rPr lang="en-US" sz="3900" b="1" dirty="0"/>
              <a:t> </a:t>
            </a:r>
            <a:r>
              <a:rPr lang="en-US" sz="3900" dirty="0"/>
              <a:t>As a prisoner for the Lord, then, I urge you to live a life worthy of the calling you have received. </a:t>
            </a:r>
            <a:r>
              <a:rPr lang="en-US" sz="3900" b="1" baseline="30000" dirty="0"/>
              <a:t>11 </a:t>
            </a:r>
            <a:r>
              <a:rPr lang="en-US" sz="3900" dirty="0"/>
              <a:t>So Christ himself gave the apostles, the prophets, the evangelists, the pastors and teachers, </a:t>
            </a:r>
            <a:r>
              <a:rPr lang="en-US" sz="3900" b="1" baseline="30000" dirty="0"/>
              <a:t>12 </a:t>
            </a:r>
            <a:r>
              <a:rPr lang="en-US" sz="3900" dirty="0"/>
              <a:t>to equip his people for works of service, so that the body of Christ may be built up </a:t>
            </a:r>
            <a:r>
              <a:rPr lang="en-US" sz="3900" b="1" baseline="30000" dirty="0"/>
              <a:t>13 </a:t>
            </a:r>
            <a:r>
              <a:rPr lang="en-US" sz="3900" dirty="0"/>
              <a:t>until we all reach unity in the faith and in the knowledge of the Son of God and become mature, attaining to the whole measure of the fullness of Christ.</a:t>
            </a:r>
          </a:p>
          <a:p>
            <a:r>
              <a:rPr lang="en-US" sz="3900" b="1" baseline="30000" dirty="0"/>
              <a:t>14 </a:t>
            </a:r>
            <a:r>
              <a:rPr lang="en-US" sz="3900" dirty="0"/>
              <a:t>Then we will no longer be infants, tossed back and forth by the waves, and blown here and there by every wind of teaching and by the cunning and craftiness of people in their deceitful scheming. </a:t>
            </a:r>
            <a:r>
              <a:rPr lang="en-US" sz="3900" b="1" baseline="30000" dirty="0"/>
              <a:t>15 </a:t>
            </a:r>
            <a:r>
              <a:rPr lang="en-US" sz="3900" dirty="0"/>
              <a:t>Instead, speaking the truth in love, we will grow to become in every respect the mature body of him who is the head, that is, Christ. </a:t>
            </a:r>
            <a:r>
              <a:rPr lang="en-US" sz="3900" b="1" baseline="30000" dirty="0"/>
              <a:t>16 </a:t>
            </a:r>
            <a:r>
              <a:rPr lang="en-US" sz="3900" dirty="0"/>
              <a:t>From him the whole body, joined and held together by every supporting ligament, grows and builds itself up in love, as each part does its work.</a:t>
            </a:r>
          </a:p>
          <a:p>
            <a:endParaRPr lang="en-US" sz="3900" b="1" dirty="0"/>
          </a:p>
          <a:p>
            <a:endParaRPr lang="en-US" b="1" dirty="0"/>
          </a:p>
        </p:txBody>
      </p:sp>
    </p:spTree>
    <p:extLst>
      <p:ext uri="{BB962C8B-B14F-4D97-AF65-F5344CB8AC3E}">
        <p14:creationId xmlns:p14="http://schemas.microsoft.com/office/powerpoint/2010/main" val="19145218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1DDBE-3528-09A8-558F-CCA7388523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88E965-BEAB-E708-6A03-6713C3FAE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9DFA5-D4A1-23F0-8D1F-35830CFD8B7F}"/>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99B5A195-BADD-12BF-2AD1-39FBEB1416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791767"/>
          </a:xfrm>
        </p:spPr>
        <p:txBody>
          <a:bodyPr anchor="b" anchorCtr="0">
            <a:normAutofit/>
          </a:bodyPr>
          <a:lstStyle/>
          <a:p>
            <a:r>
              <a:rPr lang="en-US" sz="3900" b="1" dirty="0"/>
              <a:t> </a:t>
            </a:r>
            <a:r>
              <a:rPr lang="en-US" sz="3900" dirty="0"/>
              <a:t>As a prisoner for the Lord, then, I urge you to live a life worthy of the calling you have received. </a:t>
            </a:r>
            <a:r>
              <a:rPr lang="en-US" sz="3900" b="1" baseline="30000" dirty="0"/>
              <a:t>11 </a:t>
            </a:r>
            <a:r>
              <a:rPr lang="en-US" sz="3900" dirty="0"/>
              <a:t>So Christ himself gave the</a:t>
            </a:r>
            <a:endParaRPr lang="en-US" b="1" dirty="0"/>
          </a:p>
        </p:txBody>
      </p:sp>
      <p:pic>
        <p:nvPicPr>
          <p:cNvPr id="13" name="Content Placeholder 3">
            <a:extLst>
              <a:ext uri="{FF2B5EF4-FFF2-40B4-BE49-F238E27FC236}">
                <a16:creationId xmlns:a16="http://schemas.microsoft.com/office/drawing/2014/main" id="{45CAF4E8-1427-A92E-AA74-B090F1CB1D0C}"/>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8D675E52-643A-EDD7-F22E-5B4E7AEC8C0F}"/>
              </a:ext>
            </a:extLst>
          </p:cNvPr>
          <p:cNvSpPr txBox="1"/>
          <p:nvPr/>
        </p:nvSpPr>
        <p:spPr>
          <a:xfrm>
            <a:off x="333153" y="2287852"/>
            <a:ext cx="11554047" cy="3416320"/>
          </a:xfrm>
          <a:prstGeom prst="rect">
            <a:avLst/>
          </a:prstGeom>
          <a:noFill/>
        </p:spPr>
        <p:txBody>
          <a:bodyPr wrap="square" rtlCol="0">
            <a:spAutoFit/>
          </a:bodyPr>
          <a:lstStyle/>
          <a:p>
            <a:r>
              <a:rPr lang="en-US" sz="3600" dirty="0"/>
              <a:t>apostles, the prophets, the evangelists, the pastors and teachers, </a:t>
            </a:r>
            <a:r>
              <a:rPr lang="en-US" sz="3600" b="1" baseline="30000" dirty="0"/>
              <a:t>12 </a:t>
            </a:r>
            <a:r>
              <a:rPr lang="en-US" sz="3600" dirty="0"/>
              <a:t>to equip his people for works of service, so that the body of Christ may be built up </a:t>
            </a:r>
            <a:r>
              <a:rPr lang="en-US" sz="3600" b="1" baseline="30000" dirty="0"/>
              <a:t>13 </a:t>
            </a:r>
            <a:r>
              <a:rPr lang="en-US" sz="3600" dirty="0"/>
              <a:t>until we all reach unity in the faith and in the knowledge of the Son of God and become mature, attaining to the whole measure of the fullness of Christ.</a:t>
            </a:r>
          </a:p>
        </p:txBody>
      </p:sp>
    </p:spTree>
    <p:extLst>
      <p:ext uri="{BB962C8B-B14F-4D97-AF65-F5344CB8AC3E}">
        <p14:creationId xmlns:p14="http://schemas.microsoft.com/office/powerpoint/2010/main" val="39297835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598AE-42CF-EAF6-CDF4-9170BD766EA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1FD0CBD-D0E4-9571-C8A5-1EA1BD152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FDDEC-37B3-ACA8-DB6F-9B58F0A93337}"/>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CDCC2C0B-88FC-97D8-82C1-A360F1E8420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back and forth by the waves, and blown here and there by every wind of teaching and by the cunning and craftiness of people in their deceitful scheming. </a:t>
            </a:r>
            <a:endParaRPr lang="en-US" sz="4200" b="1" dirty="0"/>
          </a:p>
        </p:txBody>
      </p:sp>
      <p:pic>
        <p:nvPicPr>
          <p:cNvPr id="13" name="Content Placeholder 3">
            <a:extLst>
              <a:ext uri="{FF2B5EF4-FFF2-40B4-BE49-F238E27FC236}">
                <a16:creationId xmlns:a16="http://schemas.microsoft.com/office/drawing/2014/main" id="{B1A831D4-29FF-7782-69C4-D52E1761976A}"/>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165F5EFC-68B5-7D3F-382C-3194F19BE614}"/>
              </a:ext>
            </a:extLst>
          </p:cNvPr>
          <p:cNvSpPr txBox="1"/>
          <p:nvPr/>
        </p:nvSpPr>
        <p:spPr>
          <a:xfrm>
            <a:off x="300292" y="2972834"/>
            <a:ext cx="11554047" cy="2862322"/>
          </a:xfrm>
          <a:prstGeom prst="rect">
            <a:avLst/>
          </a:prstGeom>
          <a:noFill/>
        </p:spPr>
        <p:txBody>
          <a:bodyPr wrap="square" rtlCol="0">
            <a:spAutoFit/>
          </a:bodyPr>
          <a:lstStyle/>
          <a:p>
            <a:r>
              <a:rPr lang="en-US" dirty="0"/>
              <a:t> </a:t>
            </a:r>
            <a:r>
              <a:rPr lang="en-US" sz="3600" b="1" baseline="30000" dirty="0"/>
              <a:t>15 </a:t>
            </a:r>
            <a:r>
              <a:rPr lang="en-US" sz="3600" dirty="0"/>
              <a:t>Instead, speaking the truth in love, we will grow 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a:t>
            </a:r>
          </a:p>
        </p:txBody>
      </p:sp>
    </p:spTree>
    <p:extLst>
      <p:ext uri="{BB962C8B-B14F-4D97-AF65-F5344CB8AC3E}">
        <p14:creationId xmlns:p14="http://schemas.microsoft.com/office/powerpoint/2010/main" val="327308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B4E8-79F7-55BD-1EE6-43FB86ACFD6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B82B5E-2AD2-4348-1EEE-7E884442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DC2A8-0637-C554-630D-6D296ECB8050}"/>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82ED45EE-E7BC-A864-5839-7C9CDE39AEF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back and forth by the waves, and blown here and there by every wind of teaching and by the cunning and craftiness of people in their deceitful scheming. </a:t>
            </a:r>
            <a:endParaRPr lang="en-US" sz="4200" b="1" dirty="0"/>
          </a:p>
        </p:txBody>
      </p:sp>
      <p:pic>
        <p:nvPicPr>
          <p:cNvPr id="13" name="Content Placeholder 3">
            <a:extLst>
              <a:ext uri="{FF2B5EF4-FFF2-40B4-BE49-F238E27FC236}">
                <a16:creationId xmlns:a16="http://schemas.microsoft.com/office/drawing/2014/main" id="{669C45CD-3186-8CF3-584F-D2E7B0EA66C9}"/>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59DD4A03-7BA3-1D8E-5A6C-EB5419782989}"/>
              </a:ext>
            </a:extLst>
          </p:cNvPr>
          <p:cNvSpPr txBox="1"/>
          <p:nvPr/>
        </p:nvSpPr>
        <p:spPr>
          <a:xfrm>
            <a:off x="300292" y="2972834"/>
            <a:ext cx="11891708" cy="2862322"/>
          </a:xfrm>
          <a:prstGeom prst="rect">
            <a:avLst/>
          </a:prstGeom>
          <a:noFill/>
        </p:spPr>
        <p:txBody>
          <a:bodyPr wrap="square" rtlCol="0">
            <a:spAutoFit/>
          </a:bodyPr>
          <a:lstStyle/>
          <a:p>
            <a:r>
              <a:rPr lang="en-US" dirty="0"/>
              <a:t> </a:t>
            </a:r>
            <a:r>
              <a:rPr lang="en-US" sz="3600" b="1" baseline="30000" dirty="0"/>
              <a:t>15 </a:t>
            </a:r>
            <a:r>
              <a:rPr lang="en-US" sz="3600" dirty="0"/>
              <a:t>Instead, speaking the truth in love, we will grow 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work</a:t>
            </a:r>
          </a:p>
        </p:txBody>
      </p:sp>
      <p:sp>
        <p:nvSpPr>
          <p:cNvPr id="3" name="TextBox 2">
            <a:extLst>
              <a:ext uri="{FF2B5EF4-FFF2-40B4-BE49-F238E27FC236}">
                <a16:creationId xmlns:a16="http://schemas.microsoft.com/office/drawing/2014/main" id="{CDB7DA01-B9EB-CF6C-4381-C4908776BE73}"/>
              </a:ext>
            </a:extLst>
          </p:cNvPr>
          <p:cNvSpPr txBox="1"/>
          <p:nvPr/>
        </p:nvSpPr>
        <p:spPr>
          <a:xfrm>
            <a:off x="2832848" y="5856673"/>
            <a:ext cx="4659674" cy="830997"/>
          </a:xfrm>
          <a:prstGeom prst="rect">
            <a:avLst/>
          </a:prstGeom>
          <a:noFill/>
        </p:spPr>
        <p:txBody>
          <a:bodyPr wrap="none" rtlCol="0">
            <a:spAutoFit/>
          </a:bodyPr>
          <a:lstStyle/>
          <a:p>
            <a:r>
              <a:rPr lang="en-US" sz="4800" dirty="0"/>
              <a:t>What is growing?</a:t>
            </a:r>
          </a:p>
        </p:txBody>
      </p:sp>
    </p:spTree>
    <p:extLst>
      <p:ext uri="{BB962C8B-B14F-4D97-AF65-F5344CB8AC3E}">
        <p14:creationId xmlns:p14="http://schemas.microsoft.com/office/powerpoint/2010/main" val="24403300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A8E47D9-79D5-C794-2EA0-438081B34004}"/>
              </a:ext>
            </a:extLst>
          </p:cNvPr>
          <p:cNvSpPr txBox="1"/>
          <p:nvPr/>
        </p:nvSpPr>
        <p:spPr>
          <a:xfrm>
            <a:off x="804739" y="602243"/>
            <a:ext cx="11225896" cy="6431889"/>
          </a:xfrm>
          <a:prstGeom prst="rect">
            <a:avLst/>
          </a:prstGeom>
          <a:noFill/>
        </p:spPr>
        <p:txBody>
          <a:bodyPr wrap="square">
            <a:spAutoFit/>
          </a:bodyPr>
          <a:lstStyle/>
          <a:p>
            <a:pPr>
              <a:lnSpc>
                <a:spcPct val="115000"/>
              </a:lnSpc>
              <a:spcAft>
                <a:spcPts val="800"/>
              </a:spcAft>
            </a:pPr>
            <a:r>
              <a:rPr lang="en-US" sz="3600" b="1" baseline="30000" dirty="0"/>
              <a:t>11 </a:t>
            </a:r>
            <a:r>
              <a:rPr lang="en-US" sz="3600" dirty="0"/>
              <a:t>We have much to say about this, but it is hard to make it clear to you because you no longer try to understand. </a:t>
            </a:r>
            <a:r>
              <a:rPr lang="en-US" sz="3600" b="1" baseline="30000" dirty="0"/>
              <a:t>12 </a:t>
            </a:r>
            <a:r>
              <a:rPr lang="en-US" sz="3600" dirty="0"/>
              <a:t>In fact, though by this time you ought to be teachers, you need someone to teach you the elementary truths of God’s word all over again. You need milk, not solid food! </a:t>
            </a:r>
            <a:r>
              <a:rPr lang="en-US" sz="3600" b="1" baseline="30000" dirty="0"/>
              <a:t>13 </a:t>
            </a:r>
            <a:r>
              <a:rPr lang="en-US" sz="3600" dirty="0"/>
              <a:t>Anyone who lives on milk, being still an infant, is not acquainted with the teaching about righteousness. </a:t>
            </a:r>
            <a:r>
              <a:rPr lang="en-US" sz="3600" b="1" baseline="30000" dirty="0"/>
              <a:t>14 </a:t>
            </a:r>
            <a:r>
              <a:rPr lang="en-US" sz="3600" dirty="0"/>
              <a:t>But solid food is for the mature, who by constant use have trained themselves to distinguish good from evil.</a:t>
            </a:r>
            <a:r>
              <a:rPr lang="en-US" sz="3600" kern="100" dirty="0">
                <a:effectLst/>
                <a:ea typeface="Aptos" panose="020B0004020202020204" pitchFamily="34" charset="0"/>
                <a:cs typeface="Times New Roman" panose="02020603050405020304" pitchFamily="18" charset="0"/>
              </a:rPr>
              <a:t> </a:t>
            </a:r>
          </a:p>
        </p:txBody>
      </p:sp>
      <p:sp>
        <p:nvSpPr>
          <p:cNvPr id="12" name="Title 1">
            <a:extLst>
              <a:ext uri="{FF2B5EF4-FFF2-40B4-BE49-F238E27FC236}">
                <a16:creationId xmlns:a16="http://schemas.microsoft.com/office/drawing/2014/main" id="{54A1C706-B15D-6D51-EDBB-9DEE5C17F200}"/>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Hebrews (4) Lack of Maturity</a:t>
            </a:r>
          </a:p>
        </p:txBody>
      </p:sp>
    </p:spTree>
    <p:extLst>
      <p:ext uri="{BB962C8B-B14F-4D97-AF65-F5344CB8AC3E}">
        <p14:creationId xmlns:p14="http://schemas.microsoft.com/office/powerpoint/2010/main" val="222119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19A1C-43A4-26D3-923B-1A30209EC1F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FDD916-68DE-E78E-EDFB-D8FC88602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BE33A-FF0D-417F-DE9D-3603AED8CDFA}"/>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147B80DD-6AA0-011D-00FD-290B804A40B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a:t>
            </a:r>
            <a:r>
              <a:rPr lang="en-US" sz="4200" u="sng" dirty="0"/>
              <a:t>back and forth by the waves, and blown here and there by every wind of teaching and by the cunning and craftiness of people in their deceitful scheming. </a:t>
            </a:r>
            <a:endParaRPr lang="en-US" sz="4200" b="1" u="sng" dirty="0"/>
          </a:p>
        </p:txBody>
      </p:sp>
      <p:pic>
        <p:nvPicPr>
          <p:cNvPr id="13" name="Content Placeholder 3">
            <a:extLst>
              <a:ext uri="{FF2B5EF4-FFF2-40B4-BE49-F238E27FC236}">
                <a16:creationId xmlns:a16="http://schemas.microsoft.com/office/drawing/2014/main" id="{C1903FEE-5A27-194C-88B6-1147BDE4BEC0}"/>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341C7951-FBDB-D433-AE9E-D73BE17DC9F2}"/>
              </a:ext>
            </a:extLst>
          </p:cNvPr>
          <p:cNvSpPr txBox="1"/>
          <p:nvPr/>
        </p:nvSpPr>
        <p:spPr>
          <a:xfrm>
            <a:off x="300292" y="2972834"/>
            <a:ext cx="11891708" cy="2862322"/>
          </a:xfrm>
          <a:prstGeom prst="rect">
            <a:avLst/>
          </a:prstGeom>
          <a:noFill/>
        </p:spPr>
        <p:txBody>
          <a:bodyPr wrap="square" rtlCol="0">
            <a:spAutoFit/>
          </a:bodyPr>
          <a:lstStyle/>
          <a:p>
            <a:r>
              <a:rPr lang="en-US" dirty="0"/>
              <a:t> </a:t>
            </a:r>
            <a:r>
              <a:rPr lang="en-US" sz="3600" b="1" baseline="30000" dirty="0"/>
              <a:t>15 </a:t>
            </a:r>
            <a:r>
              <a:rPr lang="en-US" sz="3600" dirty="0"/>
              <a:t>Instead, speaking the truth in love, we will grow 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work</a:t>
            </a:r>
          </a:p>
        </p:txBody>
      </p:sp>
      <p:sp>
        <p:nvSpPr>
          <p:cNvPr id="3" name="TextBox 2">
            <a:extLst>
              <a:ext uri="{FF2B5EF4-FFF2-40B4-BE49-F238E27FC236}">
                <a16:creationId xmlns:a16="http://schemas.microsoft.com/office/drawing/2014/main" id="{448D42C4-0737-DCD2-5716-CD17E48C69DC}"/>
              </a:ext>
            </a:extLst>
          </p:cNvPr>
          <p:cNvSpPr txBox="1"/>
          <p:nvPr/>
        </p:nvSpPr>
        <p:spPr>
          <a:xfrm>
            <a:off x="2832848" y="5856673"/>
            <a:ext cx="2446504" cy="830997"/>
          </a:xfrm>
          <a:prstGeom prst="rect">
            <a:avLst/>
          </a:prstGeom>
          <a:noFill/>
        </p:spPr>
        <p:txBody>
          <a:bodyPr wrap="none" rtlCol="0">
            <a:spAutoFit/>
          </a:bodyPr>
          <a:lstStyle/>
          <a:p>
            <a:r>
              <a:rPr lang="en-US" sz="4800" dirty="0"/>
              <a:t>Discuss </a:t>
            </a:r>
          </a:p>
        </p:txBody>
      </p:sp>
    </p:spTree>
    <p:extLst>
      <p:ext uri="{BB962C8B-B14F-4D97-AF65-F5344CB8AC3E}">
        <p14:creationId xmlns:p14="http://schemas.microsoft.com/office/powerpoint/2010/main" val="1361734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3AA5E-F2D2-85DC-1235-CF5F77D7DE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064A1E-3461-0E7A-3519-3F2FE2428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EDBEB-6D58-4BF6-E0E8-8442AD74DD1D}"/>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A21FA567-2A26-7E20-3B5F-7C9D59025D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back and forth by the waves, and blown here and there by every wind of teaching and by the cunning and craftiness of people in their deceitful scheming. </a:t>
            </a:r>
            <a:endParaRPr lang="en-US" sz="4200" b="1" dirty="0"/>
          </a:p>
        </p:txBody>
      </p:sp>
      <p:pic>
        <p:nvPicPr>
          <p:cNvPr id="13" name="Content Placeholder 3">
            <a:extLst>
              <a:ext uri="{FF2B5EF4-FFF2-40B4-BE49-F238E27FC236}">
                <a16:creationId xmlns:a16="http://schemas.microsoft.com/office/drawing/2014/main" id="{B61C0827-7623-814E-0BB1-1F6F34D7D77A}"/>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660A8003-1178-56C7-820B-BD8B33BBCC7F}"/>
              </a:ext>
            </a:extLst>
          </p:cNvPr>
          <p:cNvSpPr txBox="1"/>
          <p:nvPr/>
        </p:nvSpPr>
        <p:spPr>
          <a:xfrm>
            <a:off x="300292" y="2972834"/>
            <a:ext cx="11891708" cy="2862322"/>
          </a:xfrm>
          <a:prstGeom prst="rect">
            <a:avLst/>
          </a:prstGeom>
          <a:noFill/>
        </p:spPr>
        <p:txBody>
          <a:bodyPr wrap="square" rtlCol="0">
            <a:spAutoFit/>
          </a:bodyPr>
          <a:lstStyle/>
          <a:p>
            <a:r>
              <a:rPr lang="en-US" dirty="0"/>
              <a:t> </a:t>
            </a:r>
            <a:r>
              <a:rPr lang="en-US" sz="3600" b="1" baseline="30000" dirty="0"/>
              <a:t>15 </a:t>
            </a:r>
            <a:r>
              <a:rPr lang="en-US" sz="3600" dirty="0"/>
              <a:t>Instead, </a:t>
            </a:r>
            <a:r>
              <a:rPr lang="en-US" sz="3600" u="sng" dirty="0"/>
              <a:t>speaking the truth in love, we will grow </a:t>
            </a:r>
            <a:r>
              <a:rPr lang="en-US" sz="3600" dirty="0"/>
              <a:t>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work</a:t>
            </a:r>
          </a:p>
        </p:txBody>
      </p:sp>
      <p:sp>
        <p:nvSpPr>
          <p:cNvPr id="3" name="TextBox 2">
            <a:extLst>
              <a:ext uri="{FF2B5EF4-FFF2-40B4-BE49-F238E27FC236}">
                <a16:creationId xmlns:a16="http://schemas.microsoft.com/office/drawing/2014/main" id="{EB57CE43-CFD0-EDEC-7A13-2D00FDB3D0C6}"/>
              </a:ext>
            </a:extLst>
          </p:cNvPr>
          <p:cNvSpPr txBox="1"/>
          <p:nvPr/>
        </p:nvSpPr>
        <p:spPr>
          <a:xfrm>
            <a:off x="2832848" y="5856673"/>
            <a:ext cx="2446504" cy="830997"/>
          </a:xfrm>
          <a:prstGeom prst="rect">
            <a:avLst/>
          </a:prstGeom>
          <a:noFill/>
        </p:spPr>
        <p:txBody>
          <a:bodyPr wrap="none" rtlCol="0">
            <a:spAutoFit/>
          </a:bodyPr>
          <a:lstStyle/>
          <a:p>
            <a:r>
              <a:rPr lang="en-US" sz="4800" dirty="0"/>
              <a:t>Discuss </a:t>
            </a:r>
          </a:p>
        </p:txBody>
      </p:sp>
    </p:spTree>
    <p:extLst>
      <p:ext uri="{BB962C8B-B14F-4D97-AF65-F5344CB8AC3E}">
        <p14:creationId xmlns:p14="http://schemas.microsoft.com/office/powerpoint/2010/main" val="17917142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724AA-1D22-99A0-4EDE-0CEC831CF4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6CAED0-BEDD-7335-D15B-FA899DA3F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F974E-4500-DE0C-CAFB-7D1273A6D560}"/>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D390E1CF-55A8-2BF5-66A7-76AB1F4268A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791767"/>
          </a:xfrm>
        </p:spPr>
        <p:txBody>
          <a:bodyPr anchor="b" anchorCtr="0">
            <a:normAutofit/>
          </a:bodyPr>
          <a:lstStyle/>
          <a:p>
            <a:r>
              <a:rPr lang="en-US" sz="3900" dirty="0"/>
              <a:t>Eph 4:1  As a prisoner for the Lord, then, I urge you to live a life worthy of the calling you have received. </a:t>
            </a:r>
            <a:endParaRPr lang="en-US" b="1" dirty="0"/>
          </a:p>
        </p:txBody>
      </p:sp>
      <p:pic>
        <p:nvPicPr>
          <p:cNvPr id="13" name="Content Placeholder 3">
            <a:extLst>
              <a:ext uri="{FF2B5EF4-FFF2-40B4-BE49-F238E27FC236}">
                <a16:creationId xmlns:a16="http://schemas.microsoft.com/office/drawing/2014/main" id="{8FFFFF5E-707D-C236-CA67-825B464A8891}"/>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C6494BB5-060F-10FE-F8D0-DA287FF72B19}"/>
              </a:ext>
            </a:extLst>
          </p:cNvPr>
          <p:cNvSpPr txBox="1"/>
          <p:nvPr/>
        </p:nvSpPr>
        <p:spPr>
          <a:xfrm>
            <a:off x="543798" y="2470124"/>
            <a:ext cx="11554047" cy="1754326"/>
          </a:xfrm>
          <a:prstGeom prst="rect">
            <a:avLst/>
          </a:prstGeom>
          <a:noFill/>
        </p:spPr>
        <p:txBody>
          <a:bodyPr wrap="square" rtlCol="0">
            <a:spAutoFit/>
          </a:bodyPr>
          <a:lstStyle/>
          <a:p>
            <a:r>
              <a:rPr lang="en-US" sz="3600" b="1" baseline="30000" dirty="0"/>
              <a:t>2 </a:t>
            </a:r>
            <a:r>
              <a:rPr lang="en-US" sz="3600" dirty="0"/>
              <a:t>Be completely humble and gentle; be patient, bearing with one another in love. </a:t>
            </a:r>
            <a:r>
              <a:rPr lang="en-US" sz="3600" b="1" baseline="30000" dirty="0"/>
              <a:t>3 </a:t>
            </a:r>
            <a:r>
              <a:rPr lang="en-US" sz="3600" dirty="0"/>
              <a:t>Make every effort to keep the unity of the Spirit through the bond of peace. </a:t>
            </a:r>
          </a:p>
        </p:txBody>
      </p:sp>
    </p:spTree>
    <p:extLst>
      <p:ext uri="{BB962C8B-B14F-4D97-AF65-F5344CB8AC3E}">
        <p14:creationId xmlns:p14="http://schemas.microsoft.com/office/powerpoint/2010/main" val="12529998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F4F1-DB60-01A0-7133-D31BB5DE2B5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C6BE7A1-4382-F261-BB37-38C4FAF13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4C78E-0254-BD20-3424-EFEC1318DF20}"/>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B3AFF251-2CA0-6590-2CD4-BB53009B654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791767"/>
          </a:xfrm>
        </p:spPr>
        <p:txBody>
          <a:bodyPr anchor="b" anchorCtr="0">
            <a:normAutofit/>
          </a:bodyPr>
          <a:lstStyle/>
          <a:p>
            <a:r>
              <a:rPr lang="en-US" sz="3900" dirty="0"/>
              <a:t>Eph 4:1  As a prisoner for the Lord, then, I urge you to live a life worthy of the calling you have received. </a:t>
            </a:r>
            <a:endParaRPr lang="en-US" b="1" dirty="0"/>
          </a:p>
        </p:txBody>
      </p:sp>
      <p:pic>
        <p:nvPicPr>
          <p:cNvPr id="13" name="Content Placeholder 3">
            <a:extLst>
              <a:ext uri="{FF2B5EF4-FFF2-40B4-BE49-F238E27FC236}">
                <a16:creationId xmlns:a16="http://schemas.microsoft.com/office/drawing/2014/main" id="{EFF36B02-B886-9EA2-C46A-7251F6554EA0}"/>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498F2233-90F2-D35D-C9C7-63338E415D66}"/>
              </a:ext>
            </a:extLst>
          </p:cNvPr>
          <p:cNvSpPr txBox="1"/>
          <p:nvPr/>
        </p:nvSpPr>
        <p:spPr>
          <a:xfrm>
            <a:off x="543798" y="2470124"/>
            <a:ext cx="11554047" cy="1754326"/>
          </a:xfrm>
          <a:prstGeom prst="rect">
            <a:avLst/>
          </a:prstGeom>
          <a:noFill/>
        </p:spPr>
        <p:txBody>
          <a:bodyPr wrap="square" rtlCol="0">
            <a:spAutoFit/>
          </a:bodyPr>
          <a:lstStyle/>
          <a:p>
            <a:r>
              <a:rPr lang="en-US" sz="3600" b="1" baseline="30000" dirty="0"/>
              <a:t>2 </a:t>
            </a:r>
            <a:r>
              <a:rPr lang="en-US" sz="3600" dirty="0"/>
              <a:t>Be completely humble and gentle; be patient, bearing with one another in love. </a:t>
            </a:r>
            <a:r>
              <a:rPr lang="en-US" sz="3600" b="1" baseline="30000" dirty="0"/>
              <a:t>3 </a:t>
            </a:r>
            <a:r>
              <a:rPr lang="en-US" sz="3600" dirty="0"/>
              <a:t>Make every effort to keep the unity of the Spirit through the bond of peace. </a:t>
            </a:r>
          </a:p>
        </p:txBody>
      </p:sp>
    </p:spTree>
    <p:extLst>
      <p:ext uri="{BB962C8B-B14F-4D97-AF65-F5344CB8AC3E}">
        <p14:creationId xmlns:p14="http://schemas.microsoft.com/office/powerpoint/2010/main" val="323942316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2AE38-518C-61DC-E2D3-F441AD1A39F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7BF932-66AE-13BC-D5AE-CACDFB7A0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71003-50C4-E38B-467A-B6654A0A3FEE}"/>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pic>
        <p:nvPicPr>
          <p:cNvPr id="13" name="Content Placeholder 3">
            <a:extLst>
              <a:ext uri="{FF2B5EF4-FFF2-40B4-BE49-F238E27FC236}">
                <a16:creationId xmlns:a16="http://schemas.microsoft.com/office/drawing/2014/main" id="{E6208F91-E699-0A84-2C92-9412274E1D07}"/>
              </a:ext>
            </a:extLst>
          </p:cNvPr>
          <p:cNvPicPr>
            <a:picLocks noChangeAspect="1"/>
          </p:cNvPicPr>
          <p:nvPr/>
        </p:nvPicPr>
        <p:blipFill>
          <a:blip r:embed="rId3"/>
          <a:stretch>
            <a:fillRect/>
          </a:stretch>
        </p:blipFill>
        <p:spPr>
          <a:xfrm>
            <a:off x="300292" y="328553"/>
            <a:ext cx="1791767" cy="1791767"/>
          </a:xfrm>
          <a:prstGeom prst="rect">
            <a:avLst/>
          </a:prstGeom>
        </p:spPr>
      </p:pic>
      <p:sp>
        <p:nvSpPr>
          <p:cNvPr id="7" name="TextBox 6">
            <a:extLst>
              <a:ext uri="{FF2B5EF4-FFF2-40B4-BE49-F238E27FC236}">
                <a16:creationId xmlns:a16="http://schemas.microsoft.com/office/drawing/2014/main" id="{B5A3DC1B-F549-6AC9-8FA2-52006150C0C0}"/>
              </a:ext>
            </a:extLst>
          </p:cNvPr>
          <p:cNvSpPr txBox="1"/>
          <p:nvPr/>
        </p:nvSpPr>
        <p:spPr>
          <a:xfrm>
            <a:off x="2543773" y="2120320"/>
            <a:ext cx="8695765" cy="3785652"/>
          </a:xfrm>
          <a:prstGeom prst="rect">
            <a:avLst/>
          </a:prstGeom>
          <a:noFill/>
        </p:spPr>
        <p:txBody>
          <a:bodyPr wrap="square" rtlCol="0">
            <a:spAutoFit/>
          </a:bodyPr>
          <a:lstStyle/>
          <a:p>
            <a:r>
              <a:rPr lang="en-US" sz="4000" b="1" i="1" dirty="0">
                <a:solidFill>
                  <a:schemeClr val="accent2">
                    <a:lumMod val="75000"/>
                  </a:schemeClr>
                </a:solidFill>
              </a:rPr>
              <a:t>Meekness or gentleness is far from being an easygoing weakness; it is the property of a mind and spirit kept under due control .</a:t>
            </a:r>
          </a:p>
          <a:p>
            <a:endParaRPr lang="en-US" sz="4000" b="1" i="1" dirty="0">
              <a:solidFill>
                <a:schemeClr val="accent2">
                  <a:lumMod val="75000"/>
                </a:schemeClr>
              </a:solidFill>
            </a:endParaRPr>
          </a:p>
          <a:p>
            <a:pPr algn="r"/>
            <a:r>
              <a:rPr lang="en-US" sz="4000" b="1" dirty="0">
                <a:solidFill>
                  <a:schemeClr val="accent2">
                    <a:lumMod val="75000"/>
                  </a:schemeClr>
                </a:solidFill>
              </a:rPr>
              <a:t>F.F Bruce   </a:t>
            </a:r>
          </a:p>
        </p:txBody>
      </p:sp>
      <p:sp>
        <p:nvSpPr>
          <p:cNvPr id="11" name="TextBox 10">
            <a:extLst>
              <a:ext uri="{FF2B5EF4-FFF2-40B4-BE49-F238E27FC236}">
                <a16:creationId xmlns:a16="http://schemas.microsoft.com/office/drawing/2014/main" id="{F9AD8CAF-D32C-9D6F-5EE0-784BBEB866D0}"/>
              </a:ext>
            </a:extLst>
          </p:cNvPr>
          <p:cNvSpPr txBox="1"/>
          <p:nvPr/>
        </p:nvSpPr>
        <p:spPr>
          <a:xfrm>
            <a:off x="725784" y="5905972"/>
            <a:ext cx="11466216" cy="646331"/>
          </a:xfrm>
          <a:prstGeom prst="rect">
            <a:avLst/>
          </a:prstGeom>
          <a:noFill/>
        </p:spPr>
        <p:txBody>
          <a:bodyPr wrap="none" rtlCol="0">
            <a:spAutoFit/>
          </a:bodyPr>
          <a:lstStyle/>
          <a:p>
            <a:r>
              <a:rPr lang="en-US" sz="3600" dirty="0"/>
              <a:t>What is the world view of humble and gentle; be patient? </a:t>
            </a:r>
          </a:p>
        </p:txBody>
      </p:sp>
    </p:spTree>
    <p:extLst>
      <p:ext uri="{BB962C8B-B14F-4D97-AF65-F5344CB8AC3E}">
        <p14:creationId xmlns:p14="http://schemas.microsoft.com/office/powerpoint/2010/main" val="271336802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856FB-052C-82CA-5CB8-2C0163A6DF81}"/>
              </a:ext>
            </a:extLst>
          </p:cNvPr>
          <p:cNvSpPr>
            <a:spLocks noGrp="1"/>
          </p:cNvSpPr>
          <p:nvPr>
            <p:ph sz="half" idx="1"/>
          </p:nvPr>
        </p:nvSpPr>
        <p:spPr>
          <a:xfrm>
            <a:off x="802341" y="2004919"/>
            <a:ext cx="10995212" cy="4351338"/>
          </a:xfrm>
        </p:spPr>
        <p:txBody>
          <a:bodyPr>
            <a:normAutofit/>
          </a:bodyPr>
          <a:lstStyle/>
          <a:p>
            <a:pPr marL="0" indent="0">
              <a:buNone/>
            </a:pPr>
            <a:r>
              <a:rPr lang="en-US" sz="3600" dirty="0"/>
              <a:t>“</a:t>
            </a:r>
            <a:r>
              <a:rPr lang="en-US" sz="3600" i="1" dirty="0"/>
              <a:t>The unity of the Spirit here is a different thing from the statement that there is “one Spirit” in verse 4. The fact that there is one Spirit of God is something which cannot be affected by any endeavor or action of men one way or the other.”</a:t>
            </a:r>
          </a:p>
          <a:p>
            <a:endParaRPr lang="en-US" i="1" dirty="0"/>
          </a:p>
          <a:p>
            <a:r>
              <a:rPr lang="en-US" dirty="0"/>
              <a:t>Bruce, F.F.. The Epistle to the Ephesians: A Verse by Verse Exposition (p. 58). Robert Frederick. Kindle Edition. </a:t>
            </a:r>
          </a:p>
        </p:txBody>
      </p:sp>
      <p:pic>
        <p:nvPicPr>
          <p:cNvPr id="5" name="Content Placeholder 3">
            <a:extLst>
              <a:ext uri="{FF2B5EF4-FFF2-40B4-BE49-F238E27FC236}">
                <a16:creationId xmlns:a16="http://schemas.microsoft.com/office/drawing/2014/main" id="{C1A63702-4C8F-742B-EC92-869C1957612E}"/>
              </a:ext>
            </a:extLst>
          </p:cNvPr>
          <p:cNvPicPr>
            <a:picLocks noChangeAspect="1"/>
          </p:cNvPicPr>
          <p:nvPr/>
        </p:nvPicPr>
        <p:blipFill>
          <a:blip r:embed="rId2"/>
          <a:stretch>
            <a:fillRect/>
          </a:stretch>
        </p:blipFill>
        <p:spPr>
          <a:xfrm>
            <a:off x="210645" y="33858"/>
            <a:ext cx="1791767" cy="1791767"/>
          </a:xfrm>
          <a:prstGeom prst="rect">
            <a:avLst/>
          </a:prstGeom>
        </p:spPr>
      </p:pic>
      <p:sp>
        <p:nvSpPr>
          <p:cNvPr id="6" name="Title 1">
            <a:extLst>
              <a:ext uri="{FF2B5EF4-FFF2-40B4-BE49-F238E27FC236}">
                <a16:creationId xmlns:a16="http://schemas.microsoft.com/office/drawing/2014/main" id="{94B48732-FBC3-66CE-67B9-7097D22C5E45}"/>
              </a:ext>
            </a:extLst>
          </p:cNvPr>
          <p:cNvSpPr>
            <a:spLocks noGrp="1"/>
          </p:cNvSpPr>
          <p:nvPr>
            <p:ph type="title"/>
          </p:nvPr>
        </p:nvSpPr>
        <p:spPr>
          <a:xfrm>
            <a:off x="3227563" y="228053"/>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Unity</a:t>
            </a:r>
          </a:p>
        </p:txBody>
      </p:sp>
      <p:sp>
        <p:nvSpPr>
          <p:cNvPr id="8" name="TextBox 7">
            <a:extLst>
              <a:ext uri="{FF2B5EF4-FFF2-40B4-BE49-F238E27FC236}">
                <a16:creationId xmlns:a16="http://schemas.microsoft.com/office/drawing/2014/main" id="{4CA368BD-67BF-4211-4166-286B7B9F6103}"/>
              </a:ext>
            </a:extLst>
          </p:cNvPr>
          <p:cNvSpPr txBox="1"/>
          <p:nvPr/>
        </p:nvSpPr>
        <p:spPr>
          <a:xfrm>
            <a:off x="2002412" y="625296"/>
            <a:ext cx="10717280" cy="1200329"/>
          </a:xfrm>
          <a:prstGeom prst="rect">
            <a:avLst/>
          </a:prstGeom>
          <a:noFill/>
        </p:spPr>
        <p:txBody>
          <a:bodyPr wrap="square" rtlCol="0">
            <a:spAutoFit/>
          </a:bodyPr>
          <a:lstStyle/>
          <a:p>
            <a:r>
              <a:rPr lang="en-US" sz="3600" b="1" baseline="30000" dirty="0"/>
              <a:t>Eph4:3 </a:t>
            </a:r>
            <a:r>
              <a:rPr lang="en-US" sz="3600" dirty="0"/>
              <a:t>Make every effort to keep the unity of the Spirit through the bond of peace. </a:t>
            </a:r>
          </a:p>
        </p:txBody>
      </p:sp>
    </p:spTree>
    <p:extLst>
      <p:ext uri="{BB962C8B-B14F-4D97-AF65-F5344CB8AC3E}">
        <p14:creationId xmlns:p14="http://schemas.microsoft.com/office/powerpoint/2010/main" val="1679347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BA643-9085-4641-CE66-96A83F73280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BBD100-247E-0E11-5687-D91A66918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CA107-8D50-220F-494B-90634DEAC5ED}"/>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3D78F9B0-3D84-64A9-B082-F06696FB09B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791767"/>
          </a:xfrm>
        </p:spPr>
        <p:txBody>
          <a:bodyPr anchor="t" anchorCtr="0">
            <a:normAutofit/>
          </a:bodyPr>
          <a:lstStyle/>
          <a:p>
            <a:r>
              <a:rPr lang="en-US" sz="2000" b="1" dirty="0"/>
              <a:t> </a:t>
            </a:r>
            <a:r>
              <a:rPr lang="en-US" sz="2400" b="1" dirty="0"/>
              <a:t>EPH 4:1</a:t>
            </a:r>
            <a:r>
              <a:rPr lang="en-US" sz="2000" dirty="0"/>
              <a:t> </a:t>
            </a:r>
            <a:r>
              <a:rPr lang="en-US" sz="3900" dirty="0"/>
              <a:t>As a prisoner for the Lord, then, I urge you to live a life worthy of the calling you have received. </a:t>
            </a:r>
            <a:endParaRPr lang="en-US" b="1" dirty="0"/>
          </a:p>
        </p:txBody>
      </p:sp>
      <p:pic>
        <p:nvPicPr>
          <p:cNvPr id="13" name="Content Placeholder 3">
            <a:extLst>
              <a:ext uri="{FF2B5EF4-FFF2-40B4-BE49-F238E27FC236}">
                <a16:creationId xmlns:a16="http://schemas.microsoft.com/office/drawing/2014/main" id="{D8BC12C3-BBF6-E9B3-E36A-24F64FC8D739}"/>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6E60B0CA-E4AF-B535-E2DD-2C06CA28B83E}"/>
              </a:ext>
            </a:extLst>
          </p:cNvPr>
          <p:cNvSpPr txBox="1"/>
          <p:nvPr/>
        </p:nvSpPr>
        <p:spPr>
          <a:xfrm>
            <a:off x="543798" y="2470124"/>
            <a:ext cx="11554047" cy="3970318"/>
          </a:xfrm>
          <a:prstGeom prst="rect">
            <a:avLst/>
          </a:prstGeom>
          <a:noFill/>
        </p:spPr>
        <p:txBody>
          <a:bodyPr wrap="square" rtlCol="0">
            <a:spAutoFit/>
          </a:bodyPr>
          <a:lstStyle/>
          <a:p>
            <a:r>
              <a:rPr lang="en-US" sz="3600" b="1" baseline="30000" dirty="0"/>
              <a:t>COLOSSIANS 1:9 </a:t>
            </a:r>
            <a:r>
              <a:rPr lang="en-US" sz="3600" dirty="0"/>
              <a:t>For this reason, since the day we heard about you, we have not stopped praying for you. We continually ask God to fill you with the knowledge of his will through all the wisdom and understanding that the Spirit gives,</a:t>
            </a:r>
            <a:r>
              <a:rPr lang="en-US" sz="3600" baseline="30000" dirty="0"/>
              <a:t>10</a:t>
            </a:r>
            <a:r>
              <a:rPr lang="en-US" sz="3600" dirty="0"/>
              <a:t>so that you may live a life worthy of the Lord and please him in every way: bearing fruit in every good work, growing in the knowledge of God. </a:t>
            </a:r>
          </a:p>
        </p:txBody>
      </p:sp>
    </p:spTree>
    <p:extLst>
      <p:ext uri="{BB962C8B-B14F-4D97-AF65-F5344CB8AC3E}">
        <p14:creationId xmlns:p14="http://schemas.microsoft.com/office/powerpoint/2010/main" val="428572641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9BA60-D8A9-B309-E814-D2F825E9CE9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34ECC9-5EF9-AED5-09D8-F9C8BC422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59B83-B3BB-E3B0-93FE-BDE2E2A8EC76}"/>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45A9670C-D0C6-7446-5293-A3CED5F8445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5600258"/>
          </a:xfrm>
        </p:spPr>
        <p:txBody>
          <a:bodyPr anchor="t" anchorCtr="0">
            <a:normAutofit/>
          </a:bodyPr>
          <a:lstStyle/>
          <a:p>
            <a:r>
              <a:rPr lang="en-US" b="1" baseline="30000" dirty="0"/>
              <a:t>4 </a:t>
            </a:r>
            <a:r>
              <a:rPr lang="en-US" dirty="0"/>
              <a:t>There is </a:t>
            </a:r>
            <a:br>
              <a:rPr lang="en-US" dirty="0"/>
            </a:br>
            <a:r>
              <a:rPr lang="en-US" dirty="0"/>
              <a:t>one body and </a:t>
            </a:r>
            <a:br>
              <a:rPr lang="en-US" dirty="0"/>
            </a:br>
            <a:r>
              <a:rPr lang="en-US" dirty="0"/>
              <a:t>one Spirit, just as you were called to </a:t>
            </a:r>
            <a:br>
              <a:rPr lang="en-US" dirty="0"/>
            </a:br>
            <a:r>
              <a:rPr lang="en-US" dirty="0"/>
              <a:t>one hope when you were called; </a:t>
            </a:r>
            <a:br>
              <a:rPr lang="en-US" dirty="0"/>
            </a:br>
            <a:r>
              <a:rPr lang="en-US" b="1" baseline="30000" dirty="0"/>
              <a:t>5 </a:t>
            </a:r>
            <a:r>
              <a:rPr lang="en-US" dirty="0"/>
              <a:t>one Lord, </a:t>
            </a:r>
            <a:br>
              <a:rPr lang="en-US" dirty="0"/>
            </a:br>
            <a:r>
              <a:rPr lang="en-US" dirty="0"/>
              <a:t>one faith, </a:t>
            </a:r>
            <a:br>
              <a:rPr lang="en-US" dirty="0"/>
            </a:br>
            <a:r>
              <a:rPr lang="en-US" dirty="0"/>
              <a:t>one baptism;</a:t>
            </a:r>
            <a:br>
              <a:rPr lang="en-US" dirty="0"/>
            </a:br>
            <a:r>
              <a:rPr lang="en-US" dirty="0"/>
              <a:t> </a:t>
            </a:r>
            <a:r>
              <a:rPr lang="en-US" b="1" baseline="30000" dirty="0"/>
              <a:t>6 </a:t>
            </a:r>
            <a:r>
              <a:rPr lang="en-US" dirty="0"/>
              <a:t>one God and Father of all, who is over all and through all and in all.</a:t>
            </a:r>
            <a:endParaRPr lang="en-US" b="1" dirty="0"/>
          </a:p>
        </p:txBody>
      </p:sp>
      <p:pic>
        <p:nvPicPr>
          <p:cNvPr id="13" name="Content Placeholder 3">
            <a:extLst>
              <a:ext uri="{FF2B5EF4-FFF2-40B4-BE49-F238E27FC236}">
                <a16:creationId xmlns:a16="http://schemas.microsoft.com/office/drawing/2014/main" id="{18CBF404-7C92-2DA8-F092-4FFDE82EC15F}"/>
              </a:ext>
            </a:extLst>
          </p:cNvPr>
          <p:cNvPicPr>
            <a:picLocks noChangeAspect="1"/>
          </p:cNvPicPr>
          <p:nvPr/>
        </p:nvPicPr>
        <p:blipFill>
          <a:blip r:embed="rId3"/>
          <a:stretch>
            <a:fillRect/>
          </a:stretch>
        </p:blipFill>
        <p:spPr>
          <a:xfrm>
            <a:off x="300292" y="328553"/>
            <a:ext cx="1791767" cy="1791767"/>
          </a:xfrm>
          <a:prstGeom prst="rect">
            <a:avLst/>
          </a:prstGeom>
        </p:spPr>
      </p:pic>
    </p:spTree>
    <p:extLst>
      <p:ext uri="{BB962C8B-B14F-4D97-AF65-F5344CB8AC3E}">
        <p14:creationId xmlns:p14="http://schemas.microsoft.com/office/powerpoint/2010/main" val="38625947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C0E23-4386-843A-8C94-5BB0356FC52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4A204-E805-F95A-0F5A-31F2B4600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6930E-B208-9C43-B15D-123CD8CD82B7}"/>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One Body</a:t>
            </a:r>
          </a:p>
        </p:txBody>
      </p:sp>
      <p:sp>
        <p:nvSpPr>
          <p:cNvPr id="4" name="Content Placeholder 3">
            <a:extLst>
              <a:ext uri="{FF2B5EF4-FFF2-40B4-BE49-F238E27FC236}">
                <a16:creationId xmlns:a16="http://schemas.microsoft.com/office/drawing/2014/main" id="{8E235F0B-1374-37DA-0C72-F879CB9B67D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5600258"/>
          </a:xfrm>
        </p:spPr>
        <p:txBody>
          <a:bodyPr anchor="t" anchorCtr="0">
            <a:normAutofit/>
          </a:bodyPr>
          <a:lstStyle/>
          <a:p>
            <a:r>
              <a:rPr lang="en-US" b="1" baseline="30000" dirty="0"/>
              <a:t>4 </a:t>
            </a:r>
            <a:r>
              <a:rPr lang="en-US" dirty="0"/>
              <a:t>There is </a:t>
            </a:r>
            <a:br>
              <a:rPr lang="en-US" dirty="0"/>
            </a:br>
            <a:r>
              <a:rPr lang="en-US" dirty="0"/>
              <a:t>one body and </a:t>
            </a:r>
            <a:br>
              <a:rPr lang="en-US" dirty="0"/>
            </a:br>
            <a:r>
              <a:rPr lang="en-US" dirty="0"/>
              <a:t>one Spirit, just as you were called to </a:t>
            </a:r>
            <a:br>
              <a:rPr lang="en-US" dirty="0"/>
            </a:br>
            <a:r>
              <a:rPr lang="en-US" dirty="0"/>
              <a:t>one hope when you were called; </a:t>
            </a:r>
            <a:br>
              <a:rPr lang="en-US" dirty="0"/>
            </a:br>
            <a:r>
              <a:rPr lang="en-US" b="1" baseline="30000" dirty="0"/>
              <a:t>5 </a:t>
            </a:r>
            <a:r>
              <a:rPr lang="en-US" dirty="0"/>
              <a:t>one Lord, </a:t>
            </a:r>
            <a:br>
              <a:rPr lang="en-US" dirty="0"/>
            </a:br>
            <a:r>
              <a:rPr lang="en-US" dirty="0"/>
              <a:t>one faith, </a:t>
            </a:r>
            <a:br>
              <a:rPr lang="en-US" dirty="0"/>
            </a:br>
            <a:r>
              <a:rPr lang="en-US" dirty="0"/>
              <a:t>one baptism;</a:t>
            </a:r>
            <a:br>
              <a:rPr lang="en-US" dirty="0"/>
            </a:br>
            <a:r>
              <a:rPr lang="en-US" dirty="0"/>
              <a:t> </a:t>
            </a:r>
            <a:r>
              <a:rPr lang="en-US" b="1" baseline="30000" dirty="0"/>
              <a:t>6 </a:t>
            </a:r>
            <a:r>
              <a:rPr lang="en-US" dirty="0"/>
              <a:t>one God and Father of all, who is over all and through all and in all.</a:t>
            </a:r>
            <a:endParaRPr lang="en-US" b="1" dirty="0"/>
          </a:p>
        </p:txBody>
      </p:sp>
      <p:pic>
        <p:nvPicPr>
          <p:cNvPr id="13" name="Content Placeholder 3">
            <a:extLst>
              <a:ext uri="{FF2B5EF4-FFF2-40B4-BE49-F238E27FC236}">
                <a16:creationId xmlns:a16="http://schemas.microsoft.com/office/drawing/2014/main" id="{10A31527-A11C-2BB5-9513-BFA5547B9519}"/>
              </a:ext>
            </a:extLst>
          </p:cNvPr>
          <p:cNvPicPr>
            <a:picLocks noChangeAspect="1"/>
          </p:cNvPicPr>
          <p:nvPr/>
        </p:nvPicPr>
        <p:blipFill>
          <a:blip r:embed="rId3"/>
          <a:stretch>
            <a:fillRect/>
          </a:stretch>
        </p:blipFill>
        <p:spPr>
          <a:xfrm>
            <a:off x="300292" y="328553"/>
            <a:ext cx="1791767" cy="1791767"/>
          </a:xfrm>
          <a:prstGeom prst="rect">
            <a:avLst/>
          </a:prstGeom>
        </p:spPr>
      </p:pic>
    </p:spTree>
    <p:extLst>
      <p:ext uri="{BB962C8B-B14F-4D97-AF65-F5344CB8AC3E}">
        <p14:creationId xmlns:p14="http://schemas.microsoft.com/office/powerpoint/2010/main" val="343233554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D161E-C319-A770-74B8-482FC783101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44C8A3-F72E-C772-CA5D-DC04E36CB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0BE9E-B4CD-B53E-701E-78345E03829E}"/>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4A8CBD5-B3FC-1A16-4F09-FB6D93116A9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315128"/>
          </a:xfrm>
        </p:spPr>
        <p:txBody>
          <a:bodyPr anchor="t" anchorCtr="0">
            <a:normAutofit/>
          </a:bodyPr>
          <a:lstStyle/>
          <a:p>
            <a:r>
              <a:rPr lang="en-US" sz="4400" b="1" baseline="30000" dirty="0"/>
              <a:t>EPH4:4    </a:t>
            </a:r>
            <a:r>
              <a:rPr lang="en-US" sz="4400" b="1" dirty="0"/>
              <a:t>There is  one body</a:t>
            </a:r>
          </a:p>
          <a:p>
            <a:pPr marL="0" indent="0">
              <a:buNone/>
            </a:pPr>
            <a:endParaRPr lang="en-US" sz="3600" b="1" dirty="0"/>
          </a:p>
        </p:txBody>
      </p:sp>
      <p:pic>
        <p:nvPicPr>
          <p:cNvPr id="13" name="Content Placeholder 3">
            <a:extLst>
              <a:ext uri="{FF2B5EF4-FFF2-40B4-BE49-F238E27FC236}">
                <a16:creationId xmlns:a16="http://schemas.microsoft.com/office/drawing/2014/main" id="{0AB53A4A-478D-87E9-17FB-7C59D5F3BB7C}"/>
              </a:ext>
            </a:extLst>
          </p:cNvPr>
          <p:cNvPicPr>
            <a:picLocks noChangeAspect="1"/>
          </p:cNvPicPr>
          <p:nvPr/>
        </p:nvPicPr>
        <p:blipFill>
          <a:blip r:embed="rId3"/>
          <a:stretch>
            <a:fillRect/>
          </a:stretch>
        </p:blipFill>
        <p:spPr>
          <a:xfrm>
            <a:off x="10558373" y="95082"/>
            <a:ext cx="1401419" cy="1401419"/>
          </a:xfrm>
          <a:prstGeom prst="rect">
            <a:avLst/>
          </a:prstGeom>
        </p:spPr>
      </p:pic>
      <p:sp>
        <p:nvSpPr>
          <p:cNvPr id="3" name="TextBox 2">
            <a:extLst>
              <a:ext uri="{FF2B5EF4-FFF2-40B4-BE49-F238E27FC236}">
                <a16:creationId xmlns:a16="http://schemas.microsoft.com/office/drawing/2014/main" id="{0443627C-D56A-13E4-C3AC-870DE5877ADA}"/>
              </a:ext>
            </a:extLst>
          </p:cNvPr>
          <p:cNvSpPr txBox="1"/>
          <p:nvPr/>
        </p:nvSpPr>
        <p:spPr>
          <a:xfrm>
            <a:off x="304799" y="1591583"/>
            <a:ext cx="11554047" cy="5611793"/>
          </a:xfrm>
          <a:prstGeom prst="rect">
            <a:avLst/>
          </a:prstGeom>
          <a:noFill/>
        </p:spPr>
        <p:txBody>
          <a:bodyPr wrap="square" rtlCol="0">
            <a:spAutoFit/>
          </a:bodyPr>
          <a:lstStyle/>
          <a:p>
            <a:r>
              <a:rPr lang="en-US" sz="4400" baseline="30000" dirty="0"/>
              <a:t>The body of Christ, the church) comprising  of both Jewish and Gentile believers.  The church is not just a local congregation but all Christians</a:t>
            </a:r>
            <a:r>
              <a:rPr lang="en-US" sz="3600" baseline="30000" dirty="0"/>
              <a:t>. </a:t>
            </a:r>
          </a:p>
          <a:p>
            <a:r>
              <a:rPr lang="en-US" sz="3600" b="1" baseline="30000" dirty="0"/>
              <a:t>EPH 1:22-23 </a:t>
            </a:r>
            <a:r>
              <a:rPr lang="en-US" sz="3600" dirty="0"/>
              <a:t>And God placed all things under his feet and appointed him to be head over everything for the church, which is his body, the fullness of him who fills everything in every way.</a:t>
            </a:r>
          </a:p>
          <a:p>
            <a:endParaRPr lang="en-US" sz="3600" dirty="0"/>
          </a:p>
          <a:p>
            <a:r>
              <a:rPr lang="en-US" sz="3600" b="1" baseline="30000" dirty="0"/>
              <a:t>COL3:15 </a:t>
            </a:r>
            <a:r>
              <a:rPr lang="en-US" sz="3600" dirty="0"/>
              <a:t>Let the peace of Christ rule in your hearts, since as members of one body you were called to peace</a:t>
            </a:r>
            <a:r>
              <a:rPr lang="en-US" dirty="0"/>
              <a:t>. </a:t>
            </a:r>
            <a:endParaRPr lang="en-US" sz="3600" b="1" baseline="30000" dirty="0"/>
          </a:p>
          <a:p>
            <a:endParaRPr lang="en-US" sz="3600" b="1" baseline="30000" dirty="0"/>
          </a:p>
          <a:p>
            <a:endParaRPr lang="en-US" sz="3600" b="1" baseline="30000" dirty="0"/>
          </a:p>
        </p:txBody>
      </p:sp>
    </p:spTree>
    <p:extLst>
      <p:ext uri="{BB962C8B-B14F-4D97-AF65-F5344CB8AC3E}">
        <p14:creationId xmlns:p14="http://schemas.microsoft.com/office/powerpoint/2010/main" val="158114647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32D9-4626-87FC-2FC4-5ACB77FB81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78A09-763E-899F-EADA-C0C784110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0DB53-BAD2-AB55-D35F-E3A4D119509B}"/>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5B10EB8A-DB8C-4745-7F95-EE72FB90374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315128"/>
          </a:xfrm>
        </p:spPr>
        <p:txBody>
          <a:bodyPr anchor="t" anchorCtr="0">
            <a:normAutofit/>
          </a:bodyPr>
          <a:lstStyle/>
          <a:p>
            <a:r>
              <a:rPr lang="en-US" sz="4400" b="1" baseline="30000" dirty="0"/>
              <a:t>EPH4:4  4 </a:t>
            </a:r>
            <a:r>
              <a:rPr lang="en-US" sz="4400" b="1" dirty="0"/>
              <a:t>There is … one Spirit</a:t>
            </a:r>
          </a:p>
          <a:p>
            <a:pPr marL="0" indent="0">
              <a:buNone/>
            </a:pPr>
            <a:endParaRPr lang="en-US" sz="3600" b="1" dirty="0"/>
          </a:p>
        </p:txBody>
      </p:sp>
      <p:pic>
        <p:nvPicPr>
          <p:cNvPr id="13" name="Content Placeholder 3">
            <a:extLst>
              <a:ext uri="{FF2B5EF4-FFF2-40B4-BE49-F238E27FC236}">
                <a16:creationId xmlns:a16="http://schemas.microsoft.com/office/drawing/2014/main" id="{25C3D44A-DE93-2458-54AE-DC96C7DCC8A3}"/>
              </a:ext>
            </a:extLst>
          </p:cNvPr>
          <p:cNvPicPr>
            <a:picLocks noChangeAspect="1"/>
          </p:cNvPicPr>
          <p:nvPr/>
        </p:nvPicPr>
        <p:blipFill>
          <a:blip r:embed="rId3"/>
          <a:stretch>
            <a:fillRect/>
          </a:stretch>
        </p:blipFill>
        <p:spPr>
          <a:xfrm>
            <a:off x="300292" y="328553"/>
            <a:ext cx="1791767" cy="1791767"/>
          </a:xfrm>
          <a:prstGeom prst="rect">
            <a:avLst/>
          </a:prstGeom>
        </p:spPr>
      </p:pic>
      <p:sp>
        <p:nvSpPr>
          <p:cNvPr id="3" name="TextBox 2">
            <a:extLst>
              <a:ext uri="{FF2B5EF4-FFF2-40B4-BE49-F238E27FC236}">
                <a16:creationId xmlns:a16="http://schemas.microsoft.com/office/drawing/2014/main" id="{3727A208-0FF0-536B-6D84-B9CFB3A4579B}"/>
              </a:ext>
            </a:extLst>
          </p:cNvPr>
          <p:cNvSpPr txBox="1"/>
          <p:nvPr/>
        </p:nvSpPr>
        <p:spPr>
          <a:xfrm>
            <a:off x="543798" y="2470124"/>
            <a:ext cx="11554047" cy="4688463"/>
          </a:xfrm>
          <a:prstGeom prst="rect">
            <a:avLst/>
          </a:prstGeom>
          <a:noFill/>
        </p:spPr>
        <p:txBody>
          <a:bodyPr wrap="square" rtlCol="0">
            <a:spAutoFit/>
          </a:bodyPr>
          <a:lstStyle/>
          <a:p>
            <a:r>
              <a:rPr lang="en-US" sz="3600" b="1" baseline="30000" dirty="0"/>
              <a:t>1 Corinthians 12:12 </a:t>
            </a:r>
            <a:r>
              <a:rPr lang="en-US" sz="3600" dirty="0"/>
              <a:t>Just as a body, though one, has many parts, but all its many parts form one body, so it is with Christ. </a:t>
            </a:r>
            <a:r>
              <a:rPr lang="en-US" sz="3600" b="1" baseline="30000" dirty="0"/>
              <a:t>13 </a:t>
            </a:r>
            <a:r>
              <a:rPr lang="en-US" sz="3600" dirty="0"/>
              <a:t>For we were all baptized by</a:t>
            </a:r>
            <a:r>
              <a:rPr lang="en-US" sz="3600" baseline="30000" dirty="0"/>
              <a:t>[</a:t>
            </a:r>
            <a:r>
              <a:rPr lang="en-US" sz="3600" baseline="30000" dirty="0">
                <a:hlinkClick r:id="rId4" tooltip="See footnote c"/>
              </a:rPr>
              <a:t>c</a:t>
            </a:r>
            <a:r>
              <a:rPr lang="en-US" sz="3600" baseline="30000" dirty="0"/>
              <a:t>]</a:t>
            </a:r>
            <a:r>
              <a:rPr lang="en-US" sz="3600" dirty="0"/>
              <a:t> one Spirit so as to form one body—whether Jews or Gentiles, slave or free—and we were all given the one Spirit to drink. </a:t>
            </a:r>
            <a:r>
              <a:rPr lang="en-US" sz="3600" b="1" baseline="30000" dirty="0"/>
              <a:t>14 </a:t>
            </a:r>
            <a:r>
              <a:rPr lang="en-US" sz="3600" dirty="0"/>
              <a:t>Even so the body is not made up of one part but of many.</a:t>
            </a:r>
          </a:p>
          <a:p>
            <a:endParaRPr lang="en-US" sz="4400" b="1" baseline="30000" dirty="0"/>
          </a:p>
          <a:p>
            <a:r>
              <a:rPr lang="en-US" sz="4400" b="1" baseline="30000" dirty="0"/>
              <a:t>(Pentecost and Cornelius)</a:t>
            </a:r>
          </a:p>
          <a:p>
            <a:endParaRPr lang="en-US" sz="3600" b="1" baseline="30000" dirty="0"/>
          </a:p>
        </p:txBody>
      </p:sp>
    </p:spTree>
    <p:extLst>
      <p:ext uri="{BB962C8B-B14F-4D97-AF65-F5344CB8AC3E}">
        <p14:creationId xmlns:p14="http://schemas.microsoft.com/office/powerpoint/2010/main" val="242111041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A38F-38D5-F5FB-8BE2-ABCC4040569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112A97-C133-A3CE-834E-3F8FEE23B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60330-603E-A9E1-6B1E-F5B1E8526BF8}"/>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85A6D783-8099-0E04-D8BD-3B1C4BB3B60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315128"/>
          </a:xfrm>
        </p:spPr>
        <p:txBody>
          <a:bodyPr anchor="t" anchorCtr="0">
            <a:normAutofit/>
          </a:bodyPr>
          <a:lstStyle/>
          <a:p>
            <a:r>
              <a:rPr lang="en-US" sz="4400" b="1" baseline="30000" dirty="0"/>
              <a:t>EPH4:4   </a:t>
            </a:r>
            <a:r>
              <a:rPr lang="en-US" sz="4400" b="1" dirty="0"/>
              <a:t>There is … one Spirit</a:t>
            </a:r>
          </a:p>
          <a:p>
            <a:pPr marL="0" indent="0">
              <a:buNone/>
            </a:pPr>
            <a:endParaRPr lang="en-US" sz="3600" b="1" dirty="0"/>
          </a:p>
        </p:txBody>
      </p:sp>
      <p:pic>
        <p:nvPicPr>
          <p:cNvPr id="13" name="Content Placeholder 3">
            <a:extLst>
              <a:ext uri="{FF2B5EF4-FFF2-40B4-BE49-F238E27FC236}">
                <a16:creationId xmlns:a16="http://schemas.microsoft.com/office/drawing/2014/main" id="{9167E5CC-74B6-C6DC-F526-6E3AAEAD2F99}"/>
              </a:ext>
            </a:extLst>
          </p:cNvPr>
          <p:cNvPicPr>
            <a:picLocks noChangeAspect="1"/>
          </p:cNvPicPr>
          <p:nvPr/>
        </p:nvPicPr>
        <p:blipFill>
          <a:blip r:embed="rId3"/>
          <a:stretch>
            <a:fillRect/>
          </a:stretch>
        </p:blipFill>
        <p:spPr>
          <a:xfrm>
            <a:off x="300292" y="328553"/>
            <a:ext cx="1791767" cy="1791767"/>
          </a:xfrm>
          <a:prstGeom prst="rect">
            <a:avLst/>
          </a:prstGeom>
        </p:spPr>
      </p:pic>
      <p:sp>
        <p:nvSpPr>
          <p:cNvPr id="3" name="TextBox 2">
            <a:extLst>
              <a:ext uri="{FF2B5EF4-FFF2-40B4-BE49-F238E27FC236}">
                <a16:creationId xmlns:a16="http://schemas.microsoft.com/office/drawing/2014/main" id="{FEBAF482-4C98-1164-FEAF-0D0163253A32}"/>
              </a:ext>
            </a:extLst>
          </p:cNvPr>
          <p:cNvSpPr txBox="1"/>
          <p:nvPr/>
        </p:nvSpPr>
        <p:spPr>
          <a:xfrm>
            <a:off x="543798" y="2470124"/>
            <a:ext cx="11554047" cy="4688463"/>
          </a:xfrm>
          <a:prstGeom prst="rect">
            <a:avLst/>
          </a:prstGeom>
          <a:noFill/>
        </p:spPr>
        <p:txBody>
          <a:bodyPr wrap="square" rtlCol="0">
            <a:spAutoFit/>
          </a:bodyPr>
          <a:lstStyle/>
          <a:p>
            <a:r>
              <a:rPr lang="en-US" sz="3600" b="1" baseline="30000" dirty="0"/>
              <a:t>1 Corinthians 12:12 </a:t>
            </a:r>
            <a:r>
              <a:rPr lang="en-US" sz="3600" dirty="0"/>
              <a:t>Just as a body, though one, has many parts, but all its many parts form one body, so it is with Christ. </a:t>
            </a:r>
            <a:r>
              <a:rPr lang="en-US" sz="3600" b="1" baseline="30000" dirty="0"/>
              <a:t>13 </a:t>
            </a:r>
            <a:r>
              <a:rPr lang="en-US" sz="3600" dirty="0"/>
              <a:t>For we were all baptized by</a:t>
            </a:r>
            <a:r>
              <a:rPr lang="en-US" sz="3600" baseline="30000" dirty="0"/>
              <a:t>[</a:t>
            </a:r>
            <a:r>
              <a:rPr lang="en-US" sz="3600" baseline="30000" dirty="0">
                <a:hlinkClick r:id="rId4" tooltip="See footnote c"/>
              </a:rPr>
              <a:t>c</a:t>
            </a:r>
            <a:r>
              <a:rPr lang="en-US" sz="3600" baseline="30000" dirty="0"/>
              <a:t>]</a:t>
            </a:r>
            <a:r>
              <a:rPr lang="en-US" sz="3600" dirty="0"/>
              <a:t> one Spirit so as to form one body—whether Jews or Gentiles, slave or free—and we were all given the one Spirit to drink. </a:t>
            </a:r>
            <a:r>
              <a:rPr lang="en-US" sz="3600" b="1" baseline="30000" dirty="0"/>
              <a:t>14 </a:t>
            </a:r>
            <a:r>
              <a:rPr lang="en-US" sz="3600" dirty="0"/>
              <a:t>Even so the body is not made up of one part but of many.</a:t>
            </a:r>
          </a:p>
          <a:p>
            <a:endParaRPr lang="en-US" sz="4400" b="1" baseline="30000" dirty="0"/>
          </a:p>
          <a:p>
            <a:r>
              <a:rPr lang="en-US" sz="4400" b="1" baseline="30000" dirty="0"/>
              <a:t>(Pentecost and Cornelius)</a:t>
            </a:r>
          </a:p>
          <a:p>
            <a:endParaRPr lang="en-US" sz="3600" b="1" baseline="30000" dirty="0"/>
          </a:p>
        </p:txBody>
      </p:sp>
    </p:spTree>
    <p:extLst>
      <p:ext uri="{BB962C8B-B14F-4D97-AF65-F5344CB8AC3E}">
        <p14:creationId xmlns:p14="http://schemas.microsoft.com/office/powerpoint/2010/main" val="4141635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A74434CE-3B35-1D12-3B73-B1D05B81C7E2}"/>
              </a:ext>
            </a:extLst>
          </p:cNvPr>
          <p:cNvSpPr txBox="1"/>
          <p:nvPr/>
        </p:nvSpPr>
        <p:spPr>
          <a:xfrm>
            <a:off x="488345" y="3403049"/>
            <a:ext cx="2614291" cy="1077218"/>
          </a:xfrm>
          <a:prstGeom prst="rect">
            <a:avLst/>
          </a:prstGeom>
          <a:noFill/>
        </p:spPr>
        <p:txBody>
          <a:bodyPr wrap="square" rtlCol="0">
            <a:spAutoFit/>
          </a:bodyPr>
          <a:lstStyle/>
          <a:p>
            <a:r>
              <a:rPr lang="en-US" sz="3200" dirty="0"/>
              <a:t>Heavenly Good news</a:t>
            </a:r>
          </a:p>
        </p:txBody>
      </p:sp>
      <p:sp>
        <p:nvSpPr>
          <p:cNvPr id="4" name="TextBox 3">
            <a:extLst>
              <a:ext uri="{FF2B5EF4-FFF2-40B4-BE49-F238E27FC236}">
                <a16:creationId xmlns:a16="http://schemas.microsoft.com/office/drawing/2014/main" id="{01CD0D1D-8EB1-C7AD-4BE4-7AFE16CB9BF4}"/>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7A66A2D2-845E-5882-685D-CA3626860DBE}"/>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6B817B-EF27-152A-01F1-B7F0CA213C10}"/>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49E3199-5BE1-885A-2052-6D98E219EF22}"/>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0252BB-EF07-CA2B-166D-6A97F4A27EA2}"/>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AEAB47C-7FD0-77EB-6F91-9B556DAD624F}"/>
              </a:ext>
            </a:extLst>
          </p:cNvPr>
          <p:cNvPicPr>
            <a:picLocks noChangeAspect="1"/>
          </p:cNvPicPr>
          <p:nvPr/>
        </p:nvPicPr>
        <p:blipFill>
          <a:blip r:embed="rId3"/>
          <a:stretch>
            <a:fillRect/>
          </a:stretch>
        </p:blipFill>
        <p:spPr>
          <a:xfrm>
            <a:off x="102794" y="241985"/>
            <a:ext cx="2107925" cy="2107925"/>
          </a:xfrm>
          <a:prstGeom prst="rect">
            <a:avLst/>
          </a:prstGeom>
        </p:spPr>
      </p:pic>
      <p:sp>
        <p:nvSpPr>
          <p:cNvPr id="9" name="Content Placeholder 8">
            <a:extLst>
              <a:ext uri="{FF2B5EF4-FFF2-40B4-BE49-F238E27FC236}">
                <a16:creationId xmlns:a16="http://schemas.microsoft.com/office/drawing/2014/main" id="{F1DEA65B-9CA5-D289-6C74-D89769BF3BD2}"/>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263411750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12366-FB48-CF98-2EF1-86D5E37AB3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737478-E2C8-0FE1-F4B6-1E0DF16A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471F9C-E74E-1A57-5B6B-70573FBB6B9A}"/>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EEAD8B1-3646-5206-CAB1-9A017645712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1315128"/>
          </a:xfrm>
        </p:spPr>
        <p:txBody>
          <a:bodyPr anchor="t" anchorCtr="0">
            <a:normAutofit/>
          </a:bodyPr>
          <a:lstStyle/>
          <a:p>
            <a:r>
              <a:rPr lang="en-US" sz="4400" b="1" baseline="30000" dirty="0"/>
              <a:t>EPH4:4   </a:t>
            </a:r>
            <a:r>
              <a:rPr lang="en-US" sz="4400" dirty="0"/>
              <a:t>just as you were called to </a:t>
            </a:r>
            <a:br>
              <a:rPr lang="en-US" sz="4400" dirty="0"/>
            </a:br>
            <a:r>
              <a:rPr lang="en-US" sz="4400" dirty="0"/>
              <a:t>one </a:t>
            </a:r>
            <a:r>
              <a:rPr lang="en-US" sz="4400" b="1" dirty="0"/>
              <a:t>hope</a:t>
            </a:r>
            <a:r>
              <a:rPr lang="en-US" sz="4400" dirty="0"/>
              <a:t> when you were called; </a:t>
            </a:r>
            <a:endParaRPr lang="en-US" sz="4400" b="1" dirty="0"/>
          </a:p>
          <a:p>
            <a:pPr marL="0" indent="0">
              <a:buNone/>
            </a:pPr>
            <a:endParaRPr lang="en-US" sz="3600" b="1" dirty="0"/>
          </a:p>
        </p:txBody>
      </p:sp>
      <p:pic>
        <p:nvPicPr>
          <p:cNvPr id="13" name="Content Placeholder 3">
            <a:extLst>
              <a:ext uri="{FF2B5EF4-FFF2-40B4-BE49-F238E27FC236}">
                <a16:creationId xmlns:a16="http://schemas.microsoft.com/office/drawing/2014/main" id="{7E713D66-A3BA-3381-966A-F48059D1C829}"/>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E337EBD4-E337-493B-CD94-BB9BB245A666}"/>
              </a:ext>
            </a:extLst>
          </p:cNvPr>
          <p:cNvSpPr txBox="1"/>
          <p:nvPr/>
        </p:nvSpPr>
        <p:spPr>
          <a:xfrm>
            <a:off x="636814" y="1756166"/>
            <a:ext cx="10564587" cy="4924425"/>
          </a:xfrm>
          <a:prstGeom prst="rect">
            <a:avLst/>
          </a:prstGeom>
          <a:noFill/>
        </p:spPr>
        <p:txBody>
          <a:bodyPr wrap="square" rtlCol="0">
            <a:spAutoFit/>
          </a:bodyPr>
          <a:lstStyle/>
          <a:p>
            <a:r>
              <a:rPr lang="en-US" sz="3200" dirty="0"/>
              <a:t>                     – Having  the gift grace by way of the cross of Jesus we have a hope of sharing the glory of Christ. Christ’s resurrection has become our resurrection, making us alive and aligned with the will of God having the steadfast hope  of eternal life with God and the Son:</a:t>
            </a:r>
          </a:p>
          <a:p>
            <a:endParaRPr lang="en-US" sz="1000" dirty="0"/>
          </a:p>
          <a:p>
            <a:r>
              <a:rPr lang="en-US" sz="3600" b="1" baseline="30000" dirty="0"/>
              <a:t>1 John 3:2 </a:t>
            </a:r>
            <a:r>
              <a:rPr lang="en-US" sz="3600" dirty="0"/>
              <a:t>Dear friends, now we are children of God, and what we will be has not yet been made known. But we know that when Christ appears, we shall be like him, for we shall see him as he is.</a:t>
            </a:r>
          </a:p>
        </p:txBody>
      </p:sp>
    </p:spTree>
    <p:extLst>
      <p:ext uri="{BB962C8B-B14F-4D97-AF65-F5344CB8AC3E}">
        <p14:creationId xmlns:p14="http://schemas.microsoft.com/office/powerpoint/2010/main" val="163885167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0CA8D-C954-5312-8135-E8064E50044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A0C258-46D1-5265-470C-D5C8C85819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997B6-6ACD-AB4E-1C64-F93E9CB2E989}"/>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1380DE8-7E56-BF9F-0E81-C42A1AD9DF8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945076"/>
          </a:xfrm>
        </p:spPr>
        <p:txBody>
          <a:bodyPr anchor="t" anchorCtr="0">
            <a:normAutofit/>
          </a:bodyPr>
          <a:lstStyle/>
          <a:p>
            <a:r>
              <a:rPr lang="en-US" sz="4400" b="1" baseline="30000" dirty="0"/>
              <a:t>EPH4:3a-4a   </a:t>
            </a:r>
            <a:r>
              <a:rPr lang="en-US" sz="4400" b="1" dirty="0"/>
              <a:t>There is … one Lord</a:t>
            </a:r>
          </a:p>
          <a:p>
            <a:pPr marL="0" indent="0">
              <a:buNone/>
            </a:pPr>
            <a:endParaRPr lang="en-US" sz="3600" b="1" dirty="0"/>
          </a:p>
        </p:txBody>
      </p:sp>
      <p:pic>
        <p:nvPicPr>
          <p:cNvPr id="13" name="Content Placeholder 3">
            <a:extLst>
              <a:ext uri="{FF2B5EF4-FFF2-40B4-BE49-F238E27FC236}">
                <a16:creationId xmlns:a16="http://schemas.microsoft.com/office/drawing/2014/main" id="{7AA34AA2-CABB-C095-861F-B152146662CD}"/>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D260E146-A10B-CE50-E6DD-14E836B67E1F}"/>
              </a:ext>
            </a:extLst>
          </p:cNvPr>
          <p:cNvSpPr txBox="1"/>
          <p:nvPr/>
        </p:nvSpPr>
        <p:spPr>
          <a:xfrm>
            <a:off x="813706" y="1280553"/>
            <a:ext cx="10564587" cy="5632311"/>
          </a:xfrm>
          <a:prstGeom prst="rect">
            <a:avLst/>
          </a:prstGeom>
          <a:noFill/>
        </p:spPr>
        <p:txBody>
          <a:bodyPr wrap="square" rtlCol="0">
            <a:spAutoFit/>
          </a:bodyPr>
          <a:lstStyle/>
          <a:p>
            <a:r>
              <a:rPr lang="en-US" sz="3200" dirty="0"/>
              <a:t>                                    1 Cor 8:4</a:t>
            </a:r>
            <a:r>
              <a:rPr lang="en-US" b="1" baseline="30000" dirty="0"/>
              <a:t>     </a:t>
            </a:r>
            <a:r>
              <a:rPr lang="en-US" sz="3600" dirty="0"/>
              <a:t>So then, about eating food</a:t>
            </a:r>
            <a:br>
              <a:rPr lang="en-US" sz="3600" dirty="0"/>
            </a:br>
            <a:r>
              <a:rPr lang="en-US" sz="3600" dirty="0"/>
              <a:t>               sacrificed to idols: We know that “An idol is nothing at all in the world” and that “There is no God but one.” </a:t>
            </a:r>
            <a:r>
              <a:rPr lang="en-US" sz="3600" b="1" baseline="30000" dirty="0"/>
              <a:t>5 </a:t>
            </a:r>
            <a:r>
              <a:rPr lang="en-US" sz="3600" dirty="0"/>
              <a:t>For even if there are so-called gods, whether in heaven or on earth (as indeed there are many “gods” and many “lords”), </a:t>
            </a:r>
            <a:r>
              <a:rPr lang="en-US" sz="3600" b="1" baseline="30000" dirty="0"/>
              <a:t>6 </a:t>
            </a:r>
            <a:r>
              <a:rPr lang="en-US" sz="3600" dirty="0"/>
              <a:t>yet for us there is but one God, the Father, from whom all things came and for whom we live; and there is but one Lord, Jesus Christ, through whom all things came and through whom we live.</a:t>
            </a:r>
          </a:p>
        </p:txBody>
      </p:sp>
    </p:spTree>
    <p:extLst>
      <p:ext uri="{BB962C8B-B14F-4D97-AF65-F5344CB8AC3E}">
        <p14:creationId xmlns:p14="http://schemas.microsoft.com/office/powerpoint/2010/main" val="55871831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AD008-BAF8-06B9-B099-28BAF601C2E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D1D435-3C7D-71E4-BB5D-DDBE8E42A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A3626-6E82-11B5-076E-6AD0B4A9785D}"/>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3F37C44D-2035-4A03-6AD8-08C13B3CC7E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945076"/>
          </a:xfrm>
        </p:spPr>
        <p:txBody>
          <a:bodyPr anchor="t" anchorCtr="0">
            <a:normAutofit/>
          </a:bodyPr>
          <a:lstStyle/>
          <a:p>
            <a:r>
              <a:rPr lang="en-US" sz="4400" b="1" baseline="30000" dirty="0"/>
              <a:t>EPH4:3a-4a   </a:t>
            </a:r>
            <a:r>
              <a:rPr lang="en-US" sz="4400" b="1" dirty="0"/>
              <a:t>There is … one Lord</a:t>
            </a:r>
          </a:p>
          <a:p>
            <a:pPr marL="0" indent="0">
              <a:buNone/>
            </a:pPr>
            <a:endParaRPr lang="en-US" sz="3600" b="1" dirty="0"/>
          </a:p>
        </p:txBody>
      </p:sp>
      <p:pic>
        <p:nvPicPr>
          <p:cNvPr id="13" name="Content Placeholder 3">
            <a:extLst>
              <a:ext uri="{FF2B5EF4-FFF2-40B4-BE49-F238E27FC236}">
                <a16:creationId xmlns:a16="http://schemas.microsoft.com/office/drawing/2014/main" id="{75AFFC0D-191D-5A2C-8344-BC38BB9B8E89}"/>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08F7DD77-4B77-7A2F-148B-C2DEE25796C5}"/>
              </a:ext>
            </a:extLst>
          </p:cNvPr>
          <p:cNvSpPr txBox="1"/>
          <p:nvPr/>
        </p:nvSpPr>
        <p:spPr>
          <a:xfrm>
            <a:off x="1196175" y="1901652"/>
            <a:ext cx="10564587" cy="3416320"/>
          </a:xfrm>
          <a:prstGeom prst="rect">
            <a:avLst/>
          </a:prstGeom>
          <a:noFill/>
        </p:spPr>
        <p:txBody>
          <a:bodyPr wrap="square" rtlCol="0">
            <a:spAutoFit/>
          </a:bodyPr>
          <a:lstStyle/>
          <a:p>
            <a:r>
              <a:rPr lang="en-US" sz="3600" dirty="0"/>
              <a:t>                                     Jude 4 </a:t>
            </a:r>
            <a:r>
              <a:rPr lang="en-US" sz="3600" b="1" baseline="30000" dirty="0"/>
              <a:t> </a:t>
            </a:r>
            <a:r>
              <a:rPr lang="en-US" sz="3600" dirty="0"/>
              <a:t>For certain individuals whose condemnation was written about long ago have secretly slipped in among you. They are ungodly people, who pervert the grace of our God into a license for immorality and deny Jesus Christ our only Sovereign and Lord..</a:t>
            </a:r>
          </a:p>
        </p:txBody>
      </p:sp>
    </p:spTree>
    <p:extLst>
      <p:ext uri="{BB962C8B-B14F-4D97-AF65-F5344CB8AC3E}">
        <p14:creationId xmlns:p14="http://schemas.microsoft.com/office/powerpoint/2010/main" val="301567525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B1868-77FA-373E-945C-21F244792FA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4C9B29-9F20-1C5A-A3BA-A9694A498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ACCB75-C967-3FDC-E74A-1567B56A51E7}"/>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C117201-A0E8-C778-8C8D-A8C085354F6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945076"/>
          </a:xfrm>
        </p:spPr>
        <p:txBody>
          <a:bodyPr anchor="t" anchorCtr="0">
            <a:normAutofit/>
          </a:bodyPr>
          <a:lstStyle/>
          <a:p>
            <a:r>
              <a:rPr lang="en-US" sz="4400" b="1" baseline="30000" dirty="0"/>
              <a:t>EPH4:3a-4a   </a:t>
            </a:r>
            <a:r>
              <a:rPr lang="en-US" sz="4400" b="1" dirty="0"/>
              <a:t>There is … one faith</a:t>
            </a:r>
          </a:p>
          <a:p>
            <a:pPr marL="0" indent="0">
              <a:buNone/>
            </a:pPr>
            <a:endParaRPr lang="en-US" sz="3600" b="1" dirty="0"/>
          </a:p>
        </p:txBody>
      </p:sp>
      <p:pic>
        <p:nvPicPr>
          <p:cNvPr id="13" name="Content Placeholder 3">
            <a:extLst>
              <a:ext uri="{FF2B5EF4-FFF2-40B4-BE49-F238E27FC236}">
                <a16:creationId xmlns:a16="http://schemas.microsoft.com/office/drawing/2014/main" id="{1F796084-EE3E-5B75-A023-25D917156878}"/>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22811527-265D-438E-D8C9-DC5E27E259C7}"/>
              </a:ext>
            </a:extLst>
          </p:cNvPr>
          <p:cNvSpPr txBox="1"/>
          <p:nvPr/>
        </p:nvSpPr>
        <p:spPr>
          <a:xfrm>
            <a:off x="1032889" y="1539922"/>
            <a:ext cx="10564587" cy="2862322"/>
          </a:xfrm>
          <a:prstGeom prst="rect">
            <a:avLst/>
          </a:prstGeom>
          <a:noFill/>
        </p:spPr>
        <p:txBody>
          <a:bodyPr wrap="square" rtlCol="0">
            <a:spAutoFit/>
          </a:bodyPr>
          <a:lstStyle/>
          <a:p>
            <a:r>
              <a:rPr lang="en-US" sz="3600" dirty="0"/>
              <a:t>                Jude 3 </a:t>
            </a:r>
            <a:r>
              <a:rPr lang="en-US" sz="3600" b="1" baseline="30000" dirty="0"/>
              <a:t>  </a:t>
            </a:r>
            <a:r>
              <a:rPr lang="en-US" sz="3600" dirty="0"/>
              <a:t>Dear friends, although I was very eager to write to you about the salvation we share, I felt compelled to write and urge you to contend for the faith that was once for all entrusted to God’s holy people</a:t>
            </a:r>
          </a:p>
        </p:txBody>
      </p:sp>
    </p:spTree>
    <p:extLst>
      <p:ext uri="{BB962C8B-B14F-4D97-AF65-F5344CB8AC3E}">
        <p14:creationId xmlns:p14="http://schemas.microsoft.com/office/powerpoint/2010/main" val="173486711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E3B37-5878-A78C-41A0-CDE7FFECE64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318DB4-4688-745B-5E10-BD3089BB3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B340D9-0AA3-5CF5-8DEE-8E376C788D26}"/>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981D6A6-2CD3-7261-F279-05DE6A54F8D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945076"/>
          </a:xfrm>
        </p:spPr>
        <p:txBody>
          <a:bodyPr anchor="t" anchorCtr="0">
            <a:normAutofit/>
          </a:bodyPr>
          <a:lstStyle/>
          <a:p>
            <a:r>
              <a:rPr lang="en-US" sz="4400" b="1" baseline="30000" dirty="0"/>
              <a:t>EPH4:3a-4a   </a:t>
            </a:r>
            <a:r>
              <a:rPr lang="en-US" sz="4400" b="1" dirty="0"/>
              <a:t>There is … one faith</a:t>
            </a:r>
          </a:p>
          <a:p>
            <a:pPr marL="0" indent="0">
              <a:buNone/>
            </a:pPr>
            <a:endParaRPr lang="en-US" sz="3600" b="1" dirty="0"/>
          </a:p>
        </p:txBody>
      </p:sp>
      <p:pic>
        <p:nvPicPr>
          <p:cNvPr id="13" name="Content Placeholder 3">
            <a:extLst>
              <a:ext uri="{FF2B5EF4-FFF2-40B4-BE49-F238E27FC236}">
                <a16:creationId xmlns:a16="http://schemas.microsoft.com/office/drawing/2014/main" id="{07FEC5E6-046E-DF4E-3982-6C3824EC3CBA}"/>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042E4F02-9F32-3E84-AA59-D5CD1A75544C}"/>
              </a:ext>
            </a:extLst>
          </p:cNvPr>
          <p:cNvSpPr txBox="1"/>
          <p:nvPr/>
        </p:nvSpPr>
        <p:spPr>
          <a:xfrm>
            <a:off x="1032889" y="1539922"/>
            <a:ext cx="10564587" cy="3970318"/>
          </a:xfrm>
          <a:prstGeom prst="rect">
            <a:avLst/>
          </a:prstGeom>
          <a:noFill/>
        </p:spPr>
        <p:txBody>
          <a:bodyPr wrap="square" rtlCol="0">
            <a:spAutoFit/>
          </a:bodyPr>
          <a:lstStyle/>
          <a:p>
            <a:r>
              <a:rPr lang="en-US" sz="3600" dirty="0"/>
              <a:t>                </a:t>
            </a:r>
            <a:r>
              <a:rPr lang="en-US" sz="3600" b="1" baseline="30000" dirty="0"/>
              <a:t>Romans 3:29 </a:t>
            </a:r>
            <a:r>
              <a:rPr lang="en-US" sz="3600" dirty="0"/>
              <a:t>Or is God the God of Jews only? Is he not the God of Gentiles too? Yes, of Gentiles too, </a:t>
            </a:r>
            <a:r>
              <a:rPr lang="en-US" sz="3600" b="1" baseline="30000" dirty="0"/>
              <a:t>30 </a:t>
            </a:r>
            <a:r>
              <a:rPr lang="en-US" sz="3600" dirty="0"/>
              <a:t>since there is only one God, who will justify the circumcised by faith and the uncircumcised through that same faith. </a:t>
            </a:r>
            <a:r>
              <a:rPr lang="en-US" sz="3600" b="1" baseline="30000" dirty="0"/>
              <a:t>31 </a:t>
            </a:r>
            <a:r>
              <a:rPr lang="en-US" sz="3600" dirty="0"/>
              <a:t>Do we, then, nullify the law by this faith? Not at all! Rather, we uphold the law</a:t>
            </a:r>
            <a:r>
              <a:rPr lang="en-US" dirty="0"/>
              <a:t>.</a:t>
            </a:r>
            <a:endParaRPr lang="en-US" sz="3600" dirty="0"/>
          </a:p>
        </p:txBody>
      </p:sp>
    </p:spTree>
    <p:extLst>
      <p:ext uri="{BB962C8B-B14F-4D97-AF65-F5344CB8AC3E}">
        <p14:creationId xmlns:p14="http://schemas.microsoft.com/office/powerpoint/2010/main" val="48605349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2EFF1-A321-9AF5-43BE-CC85D48919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AE5930-8415-47F5-BC61-AD37A3496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E2BA8-A1B4-8FA5-32D6-4BD1FCE6AFC8}"/>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D51DC1CE-B112-64E7-7DCA-C5576ED65A7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328553"/>
            <a:ext cx="9494850" cy="945076"/>
          </a:xfrm>
        </p:spPr>
        <p:txBody>
          <a:bodyPr anchor="t" anchorCtr="0">
            <a:normAutofit/>
          </a:bodyPr>
          <a:lstStyle/>
          <a:p>
            <a:r>
              <a:rPr lang="en-US" sz="4400" b="1" baseline="30000" dirty="0"/>
              <a:t>EPH4:3a-4a   </a:t>
            </a:r>
            <a:r>
              <a:rPr lang="en-US" sz="4400" b="1" dirty="0"/>
              <a:t>There is … one baptism</a:t>
            </a:r>
          </a:p>
          <a:p>
            <a:pPr marL="0" indent="0">
              <a:buNone/>
            </a:pPr>
            <a:endParaRPr lang="en-US" sz="3600" b="1" dirty="0"/>
          </a:p>
        </p:txBody>
      </p:sp>
      <p:pic>
        <p:nvPicPr>
          <p:cNvPr id="13" name="Content Placeholder 3">
            <a:extLst>
              <a:ext uri="{FF2B5EF4-FFF2-40B4-BE49-F238E27FC236}">
                <a16:creationId xmlns:a16="http://schemas.microsoft.com/office/drawing/2014/main" id="{8FC6D8D1-62A4-DE0F-C953-8061FF9EB1F6}"/>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B7CA2701-35DF-C230-97F8-748147CB464A}"/>
              </a:ext>
            </a:extLst>
          </p:cNvPr>
          <p:cNvSpPr txBox="1"/>
          <p:nvPr/>
        </p:nvSpPr>
        <p:spPr>
          <a:xfrm>
            <a:off x="1032889" y="1539922"/>
            <a:ext cx="10854312" cy="2308324"/>
          </a:xfrm>
          <a:prstGeom prst="rect">
            <a:avLst/>
          </a:prstGeom>
          <a:noFill/>
        </p:spPr>
        <p:txBody>
          <a:bodyPr wrap="square" rtlCol="0">
            <a:spAutoFit/>
          </a:bodyPr>
          <a:lstStyle/>
          <a:p>
            <a:r>
              <a:rPr lang="en-US" sz="3600" dirty="0"/>
              <a:t>            Jewish and Gentile believers alike acknowledged one Lord, shared one faith in him, and submitted themselves to one baptism into his name.</a:t>
            </a:r>
          </a:p>
          <a:p>
            <a:r>
              <a:rPr lang="en-US" sz="3600" dirty="0"/>
              <a:t>Acts 2:38, Romans 6, Jailer, eunuch, Cornelius, Saul.</a:t>
            </a:r>
          </a:p>
        </p:txBody>
      </p:sp>
      <p:sp>
        <p:nvSpPr>
          <p:cNvPr id="3" name="TextBox 2">
            <a:extLst>
              <a:ext uri="{FF2B5EF4-FFF2-40B4-BE49-F238E27FC236}">
                <a16:creationId xmlns:a16="http://schemas.microsoft.com/office/drawing/2014/main" id="{A469B94C-9D3E-5F77-4395-CB506EE98140}"/>
              </a:ext>
            </a:extLst>
          </p:cNvPr>
          <p:cNvSpPr txBox="1"/>
          <p:nvPr/>
        </p:nvSpPr>
        <p:spPr>
          <a:xfrm>
            <a:off x="300291" y="3848246"/>
            <a:ext cx="11586909" cy="3046988"/>
          </a:xfrm>
          <a:prstGeom prst="rect">
            <a:avLst/>
          </a:prstGeom>
          <a:noFill/>
        </p:spPr>
        <p:txBody>
          <a:bodyPr wrap="square" rtlCol="0">
            <a:spAutoFit/>
          </a:bodyPr>
          <a:lstStyle/>
          <a:p>
            <a:r>
              <a:rPr lang="en-US" sz="3200" b="1" baseline="30000"/>
              <a:t>Acts 22:14 </a:t>
            </a:r>
            <a:r>
              <a:rPr lang="en-US" sz="3200" dirty="0"/>
              <a:t>“Then he (Ananias) said: ‘The God of our ancestors has chosen you to know his will and to see the Righteous One and to hear words from his mouth. </a:t>
            </a:r>
            <a:r>
              <a:rPr lang="en-US" sz="3200" b="1" baseline="30000" dirty="0"/>
              <a:t>15 </a:t>
            </a:r>
            <a:r>
              <a:rPr lang="en-US" sz="3200" dirty="0"/>
              <a:t>You will be his witness to all people of what you have seen and heard. </a:t>
            </a:r>
            <a:r>
              <a:rPr lang="en-US" sz="3200" b="1" baseline="30000" dirty="0"/>
              <a:t>16 </a:t>
            </a:r>
            <a:r>
              <a:rPr lang="en-US" sz="3200" dirty="0"/>
              <a:t>And now what are you waiting for? Get up, be baptized and wash your sins away, calling on his name.’</a:t>
            </a:r>
          </a:p>
        </p:txBody>
      </p:sp>
    </p:spTree>
    <p:extLst>
      <p:ext uri="{BB962C8B-B14F-4D97-AF65-F5344CB8AC3E}">
        <p14:creationId xmlns:p14="http://schemas.microsoft.com/office/powerpoint/2010/main" val="339025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4607F-A98A-FF91-DE60-D22010064C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F06844-F2E9-D97F-B129-BD1CBA067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EBF63-A6BF-5F58-A472-DBD69A30EDCB}"/>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Differing Lens</a:t>
            </a:r>
          </a:p>
        </p:txBody>
      </p:sp>
      <p:sp>
        <p:nvSpPr>
          <p:cNvPr id="4" name="Content Placeholder 3">
            <a:extLst>
              <a:ext uri="{FF2B5EF4-FFF2-40B4-BE49-F238E27FC236}">
                <a16:creationId xmlns:a16="http://schemas.microsoft.com/office/drawing/2014/main" id="{2DBC341F-5C4B-B593-3DB0-26BA2D012B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r>
              <a:rPr lang="en-US" b="1" dirty="0"/>
              <a:t>Heavenly Realms     </a:t>
            </a:r>
          </a:p>
          <a:p>
            <a:r>
              <a:rPr lang="en-US" b="1" dirty="0"/>
              <a:t>Blessings --  Look at each blessing in Ephesians</a:t>
            </a:r>
          </a:p>
          <a:p>
            <a:r>
              <a:rPr lang="en-US" b="1" dirty="0"/>
              <a:t>Knowledge – Observe  references to knowledge</a:t>
            </a:r>
            <a:br>
              <a:rPr lang="en-US" b="1" dirty="0"/>
            </a:br>
            <a:r>
              <a:rPr lang="en-US" b="1" dirty="0"/>
              <a:t>Especially in Paul's Prayers</a:t>
            </a:r>
          </a:p>
          <a:p>
            <a:r>
              <a:rPr lang="en-US" b="1" dirty="0"/>
              <a:t>Infinity – Things unfathomable and eternal.</a:t>
            </a:r>
            <a:br>
              <a:rPr lang="en-US" b="1" dirty="0"/>
            </a:br>
            <a:r>
              <a:rPr lang="en-US" b="1" dirty="0"/>
              <a:t> God has a multitude of infinite attributes</a:t>
            </a:r>
          </a:p>
          <a:p>
            <a:r>
              <a:rPr lang="en-US" b="1" dirty="0"/>
              <a:t>Once Dead Now Alive.</a:t>
            </a:r>
            <a:br>
              <a:rPr lang="en-US" b="1" dirty="0"/>
            </a:br>
            <a:r>
              <a:rPr lang="en-US" b="1" dirty="0"/>
              <a:t>How you once live and how you live now</a:t>
            </a:r>
            <a:br>
              <a:rPr lang="en-US" b="1" dirty="0"/>
            </a:br>
            <a:r>
              <a:rPr lang="en-US" b="1" dirty="0"/>
              <a:t>How the world lives and how Christians live</a:t>
            </a:r>
          </a:p>
          <a:p>
            <a:r>
              <a:rPr lang="en-US" b="1" dirty="0"/>
              <a:t>Grace</a:t>
            </a:r>
            <a:br>
              <a:rPr lang="en-US" b="1" dirty="0"/>
            </a:br>
            <a:r>
              <a:rPr lang="en-US" b="1" dirty="0"/>
              <a:t>made known and accepted vs. unknow and rejected.</a:t>
            </a:r>
          </a:p>
          <a:p>
            <a:r>
              <a:rPr lang="en-US" b="1" dirty="0"/>
              <a:t>How we should live(walk) , have a new mind, and mature</a:t>
            </a:r>
          </a:p>
          <a:p>
            <a:endParaRPr lang="en-US" b="1" dirty="0"/>
          </a:p>
          <a:p>
            <a:endParaRPr lang="en-US" b="1" dirty="0"/>
          </a:p>
        </p:txBody>
      </p:sp>
      <p:pic>
        <p:nvPicPr>
          <p:cNvPr id="13" name="Content Placeholder 3">
            <a:extLst>
              <a:ext uri="{FF2B5EF4-FFF2-40B4-BE49-F238E27FC236}">
                <a16:creationId xmlns:a16="http://schemas.microsoft.com/office/drawing/2014/main" id="{BACA4ECF-0784-1994-ADFA-B2BA8ADA901D}"/>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3088152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Prayer in Chapter 1, Faith and Grace </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    No serious issues addressed  </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12/14</a:t>
            </a:r>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12/7</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
        <p:nvSpPr>
          <p:cNvPr id="7" name="Arrow: Left 6">
            <a:extLst>
              <a:ext uri="{FF2B5EF4-FFF2-40B4-BE49-F238E27FC236}">
                <a16:creationId xmlns:a16="http://schemas.microsoft.com/office/drawing/2014/main" id="{AFD0C106-0030-8836-1AB5-5DD1A7D61D2C}"/>
              </a:ext>
            </a:extLst>
          </p:cNvPr>
          <p:cNvSpPr/>
          <p:nvPr/>
        </p:nvSpPr>
        <p:spPr>
          <a:xfrm>
            <a:off x="9310446" y="996498"/>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12/21</a:t>
            </a:r>
          </a:p>
        </p:txBody>
      </p:sp>
      <p:sp>
        <p:nvSpPr>
          <p:cNvPr id="8" name="Arrow: Left 7">
            <a:extLst>
              <a:ext uri="{FF2B5EF4-FFF2-40B4-BE49-F238E27FC236}">
                <a16:creationId xmlns:a16="http://schemas.microsoft.com/office/drawing/2014/main" id="{4287D90A-FCE1-4917-9307-851233CA390B}"/>
              </a:ext>
            </a:extLst>
          </p:cNvPr>
          <p:cNvSpPr/>
          <p:nvPr/>
        </p:nvSpPr>
        <p:spPr>
          <a:xfrm>
            <a:off x="10645398" y="3769444"/>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12/28</a:t>
            </a:r>
          </a:p>
        </p:txBody>
      </p:sp>
      <p:sp>
        <p:nvSpPr>
          <p:cNvPr id="9" name="Arrow: Left 8">
            <a:extLst>
              <a:ext uri="{FF2B5EF4-FFF2-40B4-BE49-F238E27FC236}">
                <a16:creationId xmlns:a16="http://schemas.microsoft.com/office/drawing/2014/main" id="{1F54DB19-113C-661E-1ED7-44060E228277}"/>
              </a:ext>
            </a:extLst>
          </p:cNvPr>
          <p:cNvSpPr/>
          <p:nvPr/>
        </p:nvSpPr>
        <p:spPr>
          <a:xfrm>
            <a:off x="9666990" y="5551871"/>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12/28</a:t>
            </a:r>
          </a:p>
        </p:txBody>
      </p:sp>
      <p:sp>
        <p:nvSpPr>
          <p:cNvPr id="12" name="Arrow: Left 11">
            <a:extLst>
              <a:ext uri="{FF2B5EF4-FFF2-40B4-BE49-F238E27FC236}">
                <a16:creationId xmlns:a16="http://schemas.microsoft.com/office/drawing/2014/main" id="{FE928F5E-1270-0840-4FC4-63D3278FD6D5}"/>
              </a:ext>
            </a:extLst>
          </p:cNvPr>
          <p:cNvSpPr/>
          <p:nvPr/>
        </p:nvSpPr>
        <p:spPr>
          <a:xfrm>
            <a:off x="8821242" y="428710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01/04</a:t>
            </a:r>
          </a:p>
        </p:txBody>
      </p:sp>
      <p:pic>
        <p:nvPicPr>
          <p:cNvPr id="14" name="Content Placeholder 3">
            <a:extLst>
              <a:ext uri="{FF2B5EF4-FFF2-40B4-BE49-F238E27FC236}">
                <a16:creationId xmlns:a16="http://schemas.microsoft.com/office/drawing/2014/main" id="{3BED4944-3386-5E43-8334-22989E30C459}"/>
              </a:ext>
            </a:extLst>
          </p:cNvPr>
          <p:cNvPicPr>
            <a:picLocks noChangeAspect="1"/>
          </p:cNvPicPr>
          <p:nvPr/>
        </p:nvPicPr>
        <p:blipFill>
          <a:blip r:embed="rId3"/>
          <a:stretch>
            <a:fillRect/>
          </a:stretch>
        </p:blipFill>
        <p:spPr>
          <a:xfrm>
            <a:off x="102794" y="241985"/>
            <a:ext cx="2107925" cy="2107925"/>
          </a:xfrm>
          <a:prstGeom prst="rect">
            <a:avLst/>
          </a:prstGeom>
        </p:spPr>
      </p:pic>
      <p:sp>
        <p:nvSpPr>
          <p:cNvPr id="16" name="Content Placeholder 15">
            <a:extLst>
              <a:ext uri="{FF2B5EF4-FFF2-40B4-BE49-F238E27FC236}">
                <a16:creationId xmlns:a16="http://schemas.microsoft.com/office/drawing/2014/main" id="{E662126E-CBFE-243E-9375-18C128C9041F}"/>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EB863-762E-871C-F7CA-2DFF9756ADD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4AA959-18DB-9063-BFE9-7A3FB9A4A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E1C6E-28A3-7685-6264-C0E2D8F04B80}"/>
              </a:ext>
            </a:extLst>
          </p:cNvPr>
          <p:cNvSpPr>
            <a:spLocks noGrp="1"/>
          </p:cNvSpPr>
          <p:nvPr>
            <p:ph type="title"/>
          </p:nvPr>
        </p:nvSpPr>
        <p:spPr>
          <a:xfrm>
            <a:off x="2680138" y="54865"/>
            <a:ext cx="7361009" cy="787818"/>
          </a:xfrm>
        </p:spPr>
        <p:txBody>
          <a:bodyPr vert="horz" lIns="91440" tIns="45720" rIns="91440" bIns="45720" rtlCol="0" anchor="b">
            <a:normAutofit fontScale="90000"/>
          </a:bodyPr>
          <a:lstStyle/>
          <a:p>
            <a:r>
              <a:rPr lang="en-US" sz="3600" b="1" dirty="0"/>
              <a:t>Example of themes knowing and infinity</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591421AB-D83B-E6C1-E8FB-51E8554948E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89557" y="1076147"/>
            <a:ext cx="9902443" cy="5002126"/>
          </a:xfrm>
        </p:spPr>
        <p:txBody>
          <a:bodyPr>
            <a:noAutofit/>
          </a:bodyPr>
          <a:lstStyle/>
          <a:p>
            <a:r>
              <a:rPr lang="en-US" sz="3400" b="1" baseline="30000" dirty="0"/>
              <a:t>3:16 </a:t>
            </a:r>
            <a:r>
              <a:rPr lang="en-US" sz="3400" dirty="0"/>
              <a:t>I pray that out of his glorious riches he may strengthen you with power through his Spirit in your inner being, </a:t>
            </a:r>
            <a:r>
              <a:rPr lang="en-US" sz="3400" b="1" baseline="30000" dirty="0"/>
              <a:t>17 </a:t>
            </a:r>
            <a:r>
              <a:rPr lang="en-US" sz="3400" dirty="0"/>
              <a:t>so that Christ may dwell in your hearts through faith. And I pray that you, being rooted and established in love, </a:t>
            </a:r>
            <a:r>
              <a:rPr lang="en-US" sz="3400" b="1" baseline="30000" dirty="0"/>
              <a:t>18 </a:t>
            </a:r>
            <a:r>
              <a:rPr lang="en-US" sz="3400" dirty="0"/>
              <a:t>may have power, together with all the Lord’s holy people, </a:t>
            </a:r>
            <a:r>
              <a:rPr lang="en-US" sz="3400" b="1" dirty="0">
                <a:solidFill>
                  <a:schemeClr val="accent5">
                    <a:lumMod val="75000"/>
                  </a:schemeClr>
                </a:solidFill>
              </a:rPr>
              <a:t>to grasp how wide and long and high and deep is the love of Christ, </a:t>
            </a:r>
            <a:r>
              <a:rPr lang="en-US" sz="3400" b="1" baseline="30000" dirty="0">
                <a:solidFill>
                  <a:schemeClr val="accent5">
                    <a:lumMod val="75000"/>
                  </a:schemeClr>
                </a:solidFill>
              </a:rPr>
              <a:t>19 </a:t>
            </a:r>
            <a:r>
              <a:rPr lang="en-US" sz="3400" b="1" dirty="0">
                <a:solidFill>
                  <a:schemeClr val="accent5">
                    <a:lumMod val="75000"/>
                  </a:schemeClr>
                </a:solidFill>
              </a:rPr>
              <a:t>and to know this love that surpasses knowledge</a:t>
            </a:r>
            <a:r>
              <a:rPr lang="en-US" sz="3400" b="1" dirty="0"/>
              <a:t>—that you may be filled </a:t>
            </a:r>
            <a:r>
              <a:rPr lang="en-US" sz="3400" dirty="0"/>
              <a:t>to the measure of all the fullness of God.</a:t>
            </a:r>
          </a:p>
          <a:p>
            <a:endParaRPr lang="en-US" sz="3400" dirty="0"/>
          </a:p>
        </p:txBody>
      </p:sp>
      <p:pic>
        <p:nvPicPr>
          <p:cNvPr id="8" name="Content Placeholder 3">
            <a:extLst>
              <a:ext uri="{FF2B5EF4-FFF2-40B4-BE49-F238E27FC236}">
                <a16:creationId xmlns:a16="http://schemas.microsoft.com/office/drawing/2014/main" id="{7F9544BA-98AC-990A-E80B-41F22C9858A7}"/>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4651078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DBC9E-C7B3-6B34-AAF9-FD646AC5D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7EE91-9877-0CA3-1E7A-9D562792C6C9}"/>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  (Knowing Theme)</a:t>
            </a:r>
          </a:p>
        </p:txBody>
      </p:sp>
      <p:cxnSp>
        <p:nvCxnSpPr>
          <p:cNvPr id="4" name="Straight Connector 3">
            <a:extLst>
              <a:ext uri="{FF2B5EF4-FFF2-40B4-BE49-F238E27FC236}">
                <a16:creationId xmlns:a16="http://schemas.microsoft.com/office/drawing/2014/main" id="{B410B993-FEFC-5785-5A95-AC0FF62B2BC3}"/>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C93BE53-A117-2579-D010-399AA84AF29A}"/>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A9A89755-2403-1E7F-3825-DB518A4B7C64}"/>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6A1BD6AA-5F83-D584-AF0E-2DD1D6CE8373}"/>
              </a:ext>
            </a:extLst>
          </p:cNvPr>
          <p:cNvSpPr txBox="1"/>
          <p:nvPr/>
        </p:nvSpPr>
        <p:spPr>
          <a:xfrm>
            <a:off x="95661" y="3537892"/>
            <a:ext cx="10257758" cy="3046988"/>
          </a:xfrm>
          <a:prstGeom prst="rect">
            <a:avLst/>
          </a:prstGeom>
          <a:noFill/>
        </p:spPr>
        <p:txBody>
          <a:bodyPr wrap="square" rtlCol="0">
            <a:spAutoFit/>
          </a:bodyPr>
          <a:lstStyle/>
          <a:p>
            <a:r>
              <a:rPr lang="en-US" sz="3200" b="1" baseline="30000" dirty="0"/>
              <a:t>18 </a:t>
            </a:r>
            <a:r>
              <a:rPr lang="en-US" sz="3200" dirty="0"/>
              <a:t>being </a:t>
            </a:r>
            <a:r>
              <a:rPr lang="en-US" sz="3200" dirty="0">
                <a:solidFill>
                  <a:srgbClr val="FF0000"/>
                </a:solidFill>
              </a:rPr>
              <a:t>darkened</a:t>
            </a:r>
            <a:r>
              <a:rPr lang="en-US" sz="3200" dirty="0"/>
              <a:t> in their understanding, excluded from the life of God because of the </a:t>
            </a:r>
            <a:r>
              <a:rPr lang="en-US" sz="3200" dirty="0">
                <a:solidFill>
                  <a:srgbClr val="FF0000"/>
                </a:solidFill>
              </a:rPr>
              <a:t>ignorance</a:t>
            </a:r>
            <a:r>
              <a:rPr lang="en-US" sz="3200" dirty="0"/>
              <a:t> that is in them, because of the </a:t>
            </a:r>
            <a:r>
              <a:rPr lang="en-US" sz="3200" dirty="0">
                <a:solidFill>
                  <a:srgbClr val="FF0000"/>
                </a:solidFill>
              </a:rPr>
              <a:t>hardness of their heart</a:t>
            </a:r>
            <a:r>
              <a:rPr lang="en-US" sz="3200" dirty="0"/>
              <a:t>; </a:t>
            </a:r>
            <a:r>
              <a:rPr lang="en-US" sz="3200" b="1" baseline="30000" dirty="0"/>
              <a:t>19 </a:t>
            </a:r>
            <a:r>
              <a:rPr lang="en-US" sz="3200" dirty="0"/>
              <a:t>and they, having become callous, have given themselves up to indecent behavior for the practice of every kind of impurity with greediness.</a:t>
            </a:r>
          </a:p>
        </p:txBody>
      </p:sp>
      <p:pic>
        <p:nvPicPr>
          <p:cNvPr id="6" name="Picture 5" descr="A screenshot of a cell phone&#10;&#10;AI-generated content may be incorrect.">
            <a:extLst>
              <a:ext uri="{FF2B5EF4-FFF2-40B4-BE49-F238E27FC236}">
                <a16:creationId xmlns:a16="http://schemas.microsoft.com/office/drawing/2014/main" id="{BB0F84A2-DBDD-EFA2-2852-981470D37DC9}"/>
              </a:ext>
            </a:extLst>
          </p:cNvPr>
          <p:cNvPicPr>
            <a:picLocks noChangeAspect="1"/>
          </p:cNvPicPr>
          <p:nvPr/>
        </p:nvPicPr>
        <p:blipFill>
          <a:blip r:embed="rId3"/>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C6AEA009-98FB-B838-0D53-96228AAE8443}"/>
              </a:ext>
            </a:extLst>
          </p:cNvPr>
          <p:cNvPicPr>
            <a:picLocks noChangeAspect="1"/>
          </p:cNvPicPr>
          <p:nvPr/>
        </p:nvPicPr>
        <p:blipFill>
          <a:blip r:embed="rId4"/>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A493AD06-BE9A-7C99-A2CE-CB852709CE5A}"/>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pic>
        <p:nvPicPr>
          <p:cNvPr id="17" name="Picture 16" descr="A cross on a hill&#10;&#10;AI-generated content may be incorrect.">
            <a:extLst>
              <a:ext uri="{FF2B5EF4-FFF2-40B4-BE49-F238E27FC236}">
                <a16:creationId xmlns:a16="http://schemas.microsoft.com/office/drawing/2014/main" id="{60D5A2B6-DEC7-6D7D-9D1C-0C62054801F9}"/>
              </a:ext>
            </a:extLst>
          </p:cNvPr>
          <p:cNvPicPr>
            <a:picLocks noChangeAspect="1"/>
          </p:cNvPicPr>
          <p:nvPr/>
        </p:nvPicPr>
        <p:blipFill>
          <a:blip r:embed="rId5"/>
          <a:stretch>
            <a:fillRect/>
          </a:stretch>
        </p:blipFill>
        <p:spPr>
          <a:xfrm>
            <a:off x="4882031" y="2118210"/>
            <a:ext cx="1515812" cy="1504414"/>
          </a:xfrm>
          <a:prstGeom prst="rect">
            <a:avLst/>
          </a:prstGeom>
        </p:spPr>
      </p:pic>
    </p:spTree>
    <p:extLst>
      <p:ext uri="{BB962C8B-B14F-4D97-AF65-F5344CB8AC3E}">
        <p14:creationId xmlns:p14="http://schemas.microsoft.com/office/powerpoint/2010/main" val="23628106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AD89-4485-8DB4-F3BE-EC3A20D1F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F859A-07C1-AEBF-315E-DA12D5CFCB8E}"/>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a:t>
            </a:r>
          </a:p>
        </p:txBody>
      </p:sp>
      <p:cxnSp>
        <p:nvCxnSpPr>
          <p:cNvPr id="4" name="Straight Connector 3">
            <a:extLst>
              <a:ext uri="{FF2B5EF4-FFF2-40B4-BE49-F238E27FC236}">
                <a16:creationId xmlns:a16="http://schemas.microsoft.com/office/drawing/2014/main" id="{0CA6BABD-1D9A-2508-9090-FAC8816BBE51}"/>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6A0D573-B5EA-7F2D-A2A3-68E17C6D7395}"/>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904C3640-F095-05CB-BCAD-3565C123428F}"/>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1DE9FB03-666F-CE8A-3318-0E325AA4B467}"/>
              </a:ext>
            </a:extLst>
          </p:cNvPr>
          <p:cNvSpPr txBox="1"/>
          <p:nvPr/>
        </p:nvSpPr>
        <p:spPr>
          <a:xfrm>
            <a:off x="30152" y="3528258"/>
            <a:ext cx="10257758" cy="2031325"/>
          </a:xfrm>
          <a:prstGeom prst="rect">
            <a:avLst/>
          </a:prstGeom>
          <a:noFill/>
        </p:spPr>
        <p:txBody>
          <a:bodyPr wrap="square" rtlCol="0">
            <a:spAutoFit/>
          </a:bodyPr>
          <a:lstStyle/>
          <a:p>
            <a:r>
              <a:rPr lang="en-US" sz="5400" b="1" baseline="30000" dirty="0"/>
              <a:t>Islam, Judaism, Atheism, Agnostic, </a:t>
            </a:r>
          </a:p>
          <a:p>
            <a:r>
              <a:rPr lang="en-US" sz="5400" b="1" baseline="30000" dirty="0" err="1"/>
              <a:t>Nothingism</a:t>
            </a:r>
            <a:r>
              <a:rPr lang="en-US" sz="5400" b="1" baseline="30000" dirty="0"/>
              <a:t>  (ignoring)</a:t>
            </a:r>
          </a:p>
          <a:p>
            <a:endParaRPr lang="en-US" sz="5400" dirty="0"/>
          </a:p>
        </p:txBody>
      </p:sp>
      <p:pic>
        <p:nvPicPr>
          <p:cNvPr id="12" name="Picture 11" descr="A cross with a light shining through the clouds&#10;&#10;AI-generated content may be incorrect.">
            <a:extLst>
              <a:ext uri="{FF2B5EF4-FFF2-40B4-BE49-F238E27FC236}">
                <a16:creationId xmlns:a16="http://schemas.microsoft.com/office/drawing/2014/main" id="{807EA47D-988E-8185-12F8-1F5850C8A21A}"/>
              </a:ext>
            </a:extLst>
          </p:cNvPr>
          <p:cNvPicPr>
            <a:picLocks noChangeAspect="1"/>
          </p:cNvPicPr>
          <p:nvPr/>
        </p:nvPicPr>
        <p:blipFill>
          <a:blip r:embed="rId3"/>
          <a:stretch>
            <a:fillRect/>
          </a:stretch>
        </p:blipFill>
        <p:spPr>
          <a:xfrm>
            <a:off x="4882631" y="1989450"/>
            <a:ext cx="1213367" cy="1430857"/>
          </a:xfrm>
          <a:prstGeom prst="rect">
            <a:avLst/>
          </a:prstGeom>
        </p:spPr>
      </p:pic>
      <p:pic>
        <p:nvPicPr>
          <p:cNvPr id="6" name="Picture 5" descr="A screenshot of a cell phone&#10;&#10;AI-generated content may be incorrect.">
            <a:extLst>
              <a:ext uri="{FF2B5EF4-FFF2-40B4-BE49-F238E27FC236}">
                <a16:creationId xmlns:a16="http://schemas.microsoft.com/office/drawing/2014/main" id="{4F672BFA-B881-93F5-6F5A-B8422B857EDF}"/>
              </a:ext>
            </a:extLst>
          </p:cNvPr>
          <p:cNvPicPr>
            <a:picLocks noChangeAspect="1"/>
          </p:cNvPicPr>
          <p:nvPr/>
        </p:nvPicPr>
        <p:blipFill>
          <a:blip r:embed="rId4"/>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0565DD5B-64CF-0A47-8904-856F1D30D114}"/>
              </a:ext>
            </a:extLst>
          </p:cNvPr>
          <p:cNvPicPr>
            <a:picLocks noChangeAspect="1"/>
          </p:cNvPicPr>
          <p:nvPr/>
        </p:nvPicPr>
        <p:blipFill>
          <a:blip r:embed="rId5"/>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56984273-02D8-BBD2-17DC-DFFBD5CE131C}"/>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spTree>
    <p:extLst>
      <p:ext uri="{BB962C8B-B14F-4D97-AF65-F5344CB8AC3E}">
        <p14:creationId xmlns:p14="http://schemas.microsoft.com/office/powerpoint/2010/main" val="21597901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2215</TotalTime>
  <Words>3115</Words>
  <Application>Microsoft Office PowerPoint</Application>
  <PresentationFormat>Widescreen</PresentationFormat>
  <Paragraphs>201</Paragraphs>
  <Slides>35</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Aptos</vt:lpstr>
      <vt:lpstr>Aptos Display</vt:lpstr>
      <vt:lpstr>Arial</vt:lpstr>
      <vt:lpstr>Office Theme</vt:lpstr>
      <vt:lpstr>∞</vt:lpstr>
      <vt:lpstr>             Heavenly Realms Ephesians 1:3, 1:20, 2:6, 3:10,  6:12</vt:lpstr>
      <vt:lpstr>             Heavenly Realms Ephesians 3:10</vt:lpstr>
      <vt:lpstr>Book of Ephesians  Differing Lens</vt:lpstr>
      <vt:lpstr>Book of Ephesians</vt:lpstr>
      <vt:lpstr>Example of themes knowing and infinity</vt:lpstr>
      <vt:lpstr>  Spiritual Realms  (Knowing Theme)</vt:lpstr>
      <vt:lpstr>  Spiritual Realms</vt:lpstr>
      <vt:lpstr>Patterns for Christian Living Ray Summers   Broadman Press © 1960</vt:lpstr>
      <vt:lpstr>Book of Ephesians  Differing Lens</vt:lpstr>
      <vt:lpstr>Patterns for Christian Living Ray Summers   Broadman Press © 1960 preface page  v</vt:lpstr>
      <vt:lpstr>Patterns for Christian Living Ray Summers   preface page  v</vt:lpstr>
      <vt:lpstr>Book of Ephesians  Maturity and Unity</vt:lpstr>
      <vt:lpstr>Book of Ephesians  Maturity and Unity</vt:lpstr>
      <vt:lpstr>Book of Ephesians  Maturity and Unity</vt:lpstr>
      <vt:lpstr>Book of Ephesians  Maturity and Unity</vt:lpstr>
      <vt:lpstr>Book of Hebrews (4) Lack of Maturity</vt:lpstr>
      <vt:lpstr>Book of Ephesians  Maturity and Unity</vt:lpstr>
      <vt:lpstr>Book of Ephesians  Maturity and Unity</vt:lpstr>
      <vt:lpstr>Book of Ephesians  Maturity and Unity</vt:lpstr>
      <vt:lpstr>Book of Ephesians  Maturity and Unity</vt:lpstr>
      <vt:lpstr>Book of Ephesians  Maturity and Unity</vt:lpstr>
      <vt:lpstr>Book of Ephesians  Unity</vt:lpstr>
      <vt:lpstr>Book of Ephesians  Maturity and Unity</vt:lpstr>
      <vt:lpstr>Book of Ephesians  Maturity and Unity</vt:lpstr>
      <vt:lpstr>Book of One Body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32</cp:revision>
  <dcterms:created xsi:type="dcterms:W3CDTF">2025-06-19T21:30:53Z</dcterms:created>
  <dcterms:modified xsi:type="dcterms:W3CDTF">2025-12-30T02:59:09Z</dcterms:modified>
</cp:coreProperties>
</file>