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51" r:id="rId2"/>
    <p:sldId id="293" r:id="rId3"/>
    <p:sldId id="302" r:id="rId4"/>
    <p:sldId id="474" r:id="rId5"/>
    <p:sldId id="290" r:id="rId6"/>
    <p:sldId id="473" r:id="rId7"/>
    <p:sldId id="429" r:id="rId8"/>
    <p:sldId id="468" r:id="rId9"/>
    <p:sldId id="286" r:id="rId10"/>
    <p:sldId id="475" r:id="rId11"/>
    <p:sldId id="279" r:id="rId12"/>
    <p:sldId id="319" r:id="rId13"/>
    <p:sldId id="476" r:id="rId14"/>
    <p:sldId id="478" r:id="rId15"/>
    <p:sldId id="479" r:id="rId16"/>
    <p:sldId id="480" r:id="rId17"/>
    <p:sldId id="477" r:id="rId18"/>
    <p:sldId id="481" r:id="rId19"/>
    <p:sldId id="48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4660"/>
  </p:normalViewPr>
  <p:slideViewPr>
    <p:cSldViewPr snapToGrid="0">
      <p:cViewPr varScale="1">
        <p:scale>
          <a:sx n="54" d="100"/>
          <a:sy n="54" d="100"/>
        </p:scale>
        <p:origin x="48" y="4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E5310-B1FD-4F16-B10E-540EBC53AFBF}" type="datetimeFigureOut">
              <a:rPr lang="en-US" smtClean="0"/>
              <a:t>12/29/2025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0DE69-A13F-42AE-9DFB-37B011B768EF}" type="slidenum">
              <a:rPr lang="en-US" smtClean="0"/>
              <a:t>‹#›</a:t>
            </a:fld>
            <a:endParaRPr lang="en-US"/>
          </a:p>
        </p:txBody>
      </p:sp>
    </p:spTree>
    <p:extLst>
      <p:ext uri="{BB962C8B-B14F-4D97-AF65-F5344CB8AC3E}">
        <p14:creationId xmlns:p14="http://schemas.microsoft.com/office/powerpoint/2010/main" val="386088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AE314-B6FA-077F-AE6C-507F68FC4C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A5F557-F0F3-ECCB-EA2D-EA05BD51C3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E63007-8FDB-BEAD-DD00-7C0AF9C3E9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E46674-05E4-6933-8A37-62F3932CCB86}"/>
              </a:ext>
            </a:extLst>
          </p:cNvPr>
          <p:cNvSpPr>
            <a:spLocks noGrp="1"/>
          </p:cNvSpPr>
          <p:nvPr>
            <p:ph type="sldNum" sz="quarter" idx="5"/>
          </p:nvPr>
        </p:nvSpPr>
        <p:spPr/>
        <p:txBody>
          <a:bodyPr/>
          <a:lstStyle/>
          <a:p>
            <a:fld id="{5B29E8E3-AFE1-43BA-A6FC-C25B886F828C}" type="slidenum">
              <a:rPr lang="en-US" smtClean="0"/>
              <a:t>1</a:t>
            </a:fld>
            <a:endParaRPr lang="en-US"/>
          </a:p>
        </p:txBody>
      </p:sp>
    </p:spTree>
    <p:extLst>
      <p:ext uri="{BB962C8B-B14F-4D97-AF65-F5344CB8AC3E}">
        <p14:creationId xmlns:p14="http://schemas.microsoft.com/office/powerpoint/2010/main" val="487009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64B64-9A47-E101-6FC9-B201C25954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D9CBF9-C6D2-F487-F4ED-3A90EFE2A0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AE0A02-81A2-CA50-E954-DE36094F6B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C15E71-C569-D9DC-0786-BE183FE58149}"/>
              </a:ext>
            </a:extLst>
          </p:cNvPr>
          <p:cNvSpPr>
            <a:spLocks noGrp="1"/>
          </p:cNvSpPr>
          <p:nvPr>
            <p:ph type="sldNum" sz="quarter" idx="5"/>
          </p:nvPr>
        </p:nvSpPr>
        <p:spPr/>
        <p:txBody>
          <a:bodyPr/>
          <a:lstStyle/>
          <a:p>
            <a:fld id="{5B29E8E3-AFE1-43BA-A6FC-C25B886F828C}" type="slidenum">
              <a:rPr lang="en-US" smtClean="0"/>
              <a:t>13</a:t>
            </a:fld>
            <a:endParaRPr lang="en-US"/>
          </a:p>
        </p:txBody>
      </p:sp>
    </p:spTree>
    <p:extLst>
      <p:ext uri="{BB962C8B-B14F-4D97-AF65-F5344CB8AC3E}">
        <p14:creationId xmlns:p14="http://schemas.microsoft.com/office/powerpoint/2010/main" val="578503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F95FE-B1A9-89A9-C9EF-79E971EE55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472395-9A32-2B1C-DF82-D391A8848F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57CF96-70EC-B464-ACF6-BD9F6EDE0B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85729D-7A86-7F6E-A8EA-FB87DE1FE5BC}"/>
              </a:ext>
            </a:extLst>
          </p:cNvPr>
          <p:cNvSpPr>
            <a:spLocks noGrp="1"/>
          </p:cNvSpPr>
          <p:nvPr>
            <p:ph type="sldNum" sz="quarter" idx="5"/>
          </p:nvPr>
        </p:nvSpPr>
        <p:spPr/>
        <p:txBody>
          <a:bodyPr/>
          <a:lstStyle/>
          <a:p>
            <a:fld id="{5B29E8E3-AFE1-43BA-A6FC-C25B886F828C}" type="slidenum">
              <a:rPr lang="en-US" smtClean="0"/>
              <a:t>14</a:t>
            </a:fld>
            <a:endParaRPr lang="en-US"/>
          </a:p>
        </p:txBody>
      </p:sp>
    </p:spTree>
    <p:extLst>
      <p:ext uri="{BB962C8B-B14F-4D97-AF65-F5344CB8AC3E}">
        <p14:creationId xmlns:p14="http://schemas.microsoft.com/office/powerpoint/2010/main" val="2661051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86578-9F46-588A-F642-7D84488C4A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69E632-6A94-89EC-D838-379CB2E176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AD82A2-884A-06D1-B528-207BC750A5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D477DD-A0C1-181D-3D6E-369408E7BBCD}"/>
              </a:ext>
            </a:extLst>
          </p:cNvPr>
          <p:cNvSpPr>
            <a:spLocks noGrp="1"/>
          </p:cNvSpPr>
          <p:nvPr>
            <p:ph type="sldNum" sz="quarter" idx="5"/>
          </p:nvPr>
        </p:nvSpPr>
        <p:spPr/>
        <p:txBody>
          <a:bodyPr/>
          <a:lstStyle/>
          <a:p>
            <a:fld id="{5B29E8E3-AFE1-43BA-A6FC-C25B886F828C}" type="slidenum">
              <a:rPr lang="en-US" smtClean="0"/>
              <a:t>15</a:t>
            </a:fld>
            <a:endParaRPr lang="en-US"/>
          </a:p>
        </p:txBody>
      </p:sp>
    </p:spTree>
    <p:extLst>
      <p:ext uri="{BB962C8B-B14F-4D97-AF65-F5344CB8AC3E}">
        <p14:creationId xmlns:p14="http://schemas.microsoft.com/office/powerpoint/2010/main" val="903887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C23EA-370D-096D-4C7E-A5F2199B98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7FCACC-6B71-1225-4C21-BE8E69121C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2DDDE6-B535-E48D-1D94-5B0E13F7BC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B14A8D-314A-35C2-01F7-110C45A2AB33}"/>
              </a:ext>
            </a:extLst>
          </p:cNvPr>
          <p:cNvSpPr>
            <a:spLocks noGrp="1"/>
          </p:cNvSpPr>
          <p:nvPr>
            <p:ph type="sldNum" sz="quarter" idx="5"/>
          </p:nvPr>
        </p:nvSpPr>
        <p:spPr/>
        <p:txBody>
          <a:bodyPr/>
          <a:lstStyle/>
          <a:p>
            <a:fld id="{5B29E8E3-AFE1-43BA-A6FC-C25B886F828C}" type="slidenum">
              <a:rPr lang="en-US" smtClean="0"/>
              <a:t>16</a:t>
            </a:fld>
            <a:endParaRPr lang="en-US"/>
          </a:p>
        </p:txBody>
      </p:sp>
    </p:spTree>
    <p:extLst>
      <p:ext uri="{BB962C8B-B14F-4D97-AF65-F5344CB8AC3E}">
        <p14:creationId xmlns:p14="http://schemas.microsoft.com/office/powerpoint/2010/main" val="1177749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B2D2B-7569-DA9D-332D-0AF1AC934E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9F3ECB-E20E-4CE6-947B-B6E0BB6048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3457F3-C14E-5D14-5B64-8C2F7D0738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D59713-2EBD-B378-CD88-C1C393F7C154}"/>
              </a:ext>
            </a:extLst>
          </p:cNvPr>
          <p:cNvSpPr>
            <a:spLocks noGrp="1"/>
          </p:cNvSpPr>
          <p:nvPr>
            <p:ph type="sldNum" sz="quarter" idx="5"/>
          </p:nvPr>
        </p:nvSpPr>
        <p:spPr/>
        <p:txBody>
          <a:bodyPr/>
          <a:lstStyle/>
          <a:p>
            <a:fld id="{5B29E8E3-AFE1-43BA-A6FC-C25B886F828C}" type="slidenum">
              <a:rPr lang="en-US" smtClean="0"/>
              <a:t>18</a:t>
            </a:fld>
            <a:endParaRPr lang="en-US"/>
          </a:p>
        </p:txBody>
      </p:sp>
    </p:spTree>
    <p:extLst>
      <p:ext uri="{BB962C8B-B14F-4D97-AF65-F5344CB8AC3E}">
        <p14:creationId xmlns:p14="http://schemas.microsoft.com/office/powerpoint/2010/main" val="4221352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3DDEF-E6A9-0F93-B3FF-7353CAEF3B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600EE1-6047-1AA5-8F78-AC810F447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480531-B418-53F2-6E6A-735A054459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7D2B5B-355C-A56D-1B2D-D2E60D77784E}"/>
              </a:ext>
            </a:extLst>
          </p:cNvPr>
          <p:cNvSpPr>
            <a:spLocks noGrp="1"/>
          </p:cNvSpPr>
          <p:nvPr>
            <p:ph type="sldNum" sz="quarter" idx="5"/>
          </p:nvPr>
        </p:nvSpPr>
        <p:spPr/>
        <p:txBody>
          <a:bodyPr/>
          <a:lstStyle/>
          <a:p>
            <a:fld id="{5B29E8E3-AFE1-43BA-A6FC-C25B886F828C}" type="slidenum">
              <a:rPr lang="en-US" smtClean="0"/>
              <a:t>19</a:t>
            </a:fld>
            <a:endParaRPr lang="en-US"/>
          </a:p>
        </p:txBody>
      </p:sp>
    </p:spTree>
    <p:extLst>
      <p:ext uri="{BB962C8B-B14F-4D97-AF65-F5344CB8AC3E}">
        <p14:creationId xmlns:p14="http://schemas.microsoft.com/office/powerpoint/2010/main" val="2919059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39A28-8D1D-119C-27C3-C69CB75C0C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E5216C-0FD0-FB7E-ADFC-C4FA5BDF4B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A76E68-960F-A59B-9CAF-087DCBA9E913}"/>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FD4652F-FFC9-9338-7415-6D80C193A140}"/>
              </a:ext>
            </a:extLst>
          </p:cNvPr>
          <p:cNvSpPr>
            <a:spLocks noGrp="1"/>
          </p:cNvSpPr>
          <p:nvPr>
            <p:ph type="sldNum" sz="quarter" idx="5"/>
          </p:nvPr>
        </p:nvSpPr>
        <p:spPr/>
        <p:txBody>
          <a:bodyPr/>
          <a:lstStyle/>
          <a:p>
            <a:fld id="{5B29E8E3-AFE1-43BA-A6FC-C25B886F828C}" type="slidenum">
              <a:rPr lang="en-US" smtClean="0"/>
              <a:t>2</a:t>
            </a:fld>
            <a:endParaRPr lang="en-US"/>
          </a:p>
        </p:txBody>
      </p:sp>
    </p:spTree>
    <p:extLst>
      <p:ext uri="{BB962C8B-B14F-4D97-AF65-F5344CB8AC3E}">
        <p14:creationId xmlns:p14="http://schemas.microsoft.com/office/powerpoint/2010/main" val="1493758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D76EE-4C9D-5F59-9B62-04E7AF2E1D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ED51CA-2F1C-2796-FC5C-BA746685A9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42377F-9CB9-6E1E-0706-30BA8EB73AD0}"/>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B21419B-E178-1B63-B873-AD78250A8523}"/>
              </a:ext>
            </a:extLst>
          </p:cNvPr>
          <p:cNvSpPr>
            <a:spLocks noGrp="1"/>
          </p:cNvSpPr>
          <p:nvPr>
            <p:ph type="sldNum" sz="quarter" idx="5"/>
          </p:nvPr>
        </p:nvSpPr>
        <p:spPr/>
        <p:txBody>
          <a:bodyPr/>
          <a:lstStyle/>
          <a:p>
            <a:fld id="{5B29E8E3-AFE1-43BA-A6FC-C25B886F828C}" type="slidenum">
              <a:rPr lang="en-US" smtClean="0"/>
              <a:t>3</a:t>
            </a:fld>
            <a:endParaRPr lang="en-US"/>
          </a:p>
        </p:txBody>
      </p:sp>
    </p:spTree>
    <p:extLst>
      <p:ext uri="{BB962C8B-B14F-4D97-AF65-F5344CB8AC3E}">
        <p14:creationId xmlns:p14="http://schemas.microsoft.com/office/powerpoint/2010/main" val="3641311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D9C45-F2FD-EF3C-629A-8803CB1E5E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B7E871-A70C-6B55-E2E6-FCDD154EF4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990933-8294-3175-51F6-6F3EA6C6A7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930412-5DE3-DEBC-10D3-ED2E50B6E231}"/>
              </a:ext>
            </a:extLst>
          </p:cNvPr>
          <p:cNvSpPr>
            <a:spLocks noGrp="1"/>
          </p:cNvSpPr>
          <p:nvPr>
            <p:ph type="sldNum" sz="quarter" idx="5"/>
          </p:nvPr>
        </p:nvSpPr>
        <p:spPr/>
        <p:txBody>
          <a:bodyPr/>
          <a:lstStyle/>
          <a:p>
            <a:fld id="{5B29E8E3-AFE1-43BA-A6FC-C25B886F828C}" type="slidenum">
              <a:rPr lang="en-US" smtClean="0"/>
              <a:t>4</a:t>
            </a:fld>
            <a:endParaRPr lang="en-US"/>
          </a:p>
        </p:txBody>
      </p:sp>
    </p:spTree>
    <p:extLst>
      <p:ext uri="{BB962C8B-B14F-4D97-AF65-F5344CB8AC3E}">
        <p14:creationId xmlns:p14="http://schemas.microsoft.com/office/powerpoint/2010/main" val="2410127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22E74-9FD1-B38B-4021-C939195715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8126A4-CB4F-259C-02B5-7EC93BE1BC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58A16C-E219-EF79-6BEC-E6A31DF46C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5F7351-4409-B54E-67F8-E7401D4E725C}"/>
              </a:ext>
            </a:extLst>
          </p:cNvPr>
          <p:cNvSpPr>
            <a:spLocks noGrp="1"/>
          </p:cNvSpPr>
          <p:nvPr>
            <p:ph type="sldNum" sz="quarter" idx="5"/>
          </p:nvPr>
        </p:nvSpPr>
        <p:spPr/>
        <p:txBody>
          <a:bodyPr/>
          <a:lstStyle/>
          <a:p>
            <a:fld id="{5B29E8E3-AFE1-43BA-A6FC-C25B886F828C}" type="slidenum">
              <a:rPr lang="en-US" smtClean="0"/>
              <a:t>5</a:t>
            </a:fld>
            <a:endParaRPr lang="en-US"/>
          </a:p>
        </p:txBody>
      </p:sp>
    </p:spTree>
    <p:extLst>
      <p:ext uri="{BB962C8B-B14F-4D97-AF65-F5344CB8AC3E}">
        <p14:creationId xmlns:p14="http://schemas.microsoft.com/office/powerpoint/2010/main" val="69978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C6970-789F-F53A-974F-00F41205AE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0AB33-D376-E1D5-F895-460AA6469C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504779-7A80-73B5-BDF8-0C182BB9E7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B2682E-2A47-405F-45BF-AFA00F87392C}"/>
              </a:ext>
            </a:extLst>
          </p:cNvPr>
          <p:cNvSpPr>
            <a:spLocks noGrp="1"/>
          </p:cNvSpPr>
          <p:nvPr>
            <p:ph type="sldNum" sz="quarter" idx="5"/>
          </p:nvPr>
        </p:nvSpPr>
        <p:spPr/>
        <p:txBody>
          <a:bodyPr/>
          <a:lstStyle/>
          <a:p>
            <a:fld id="{5B29E8E3-AFE1-43BA-A6FC-C25B886F828C}" type="slidenum">
              <a:rPr lang="en-US" smtClean="0"/>
              <a:t>6</a:t>
            </a:fld>
            <a:endParaRPr lang="en-US"/>
          </a:p>
        </p:txBody>
      </p:sp>
    </p:spTree>
    <p:extLst>
      <p:ext uri="{BB962C8B-B14F-4D97-AF65-F5344CB8AC3E}">
        <p14:creationId xmlns:p14="http://schemas.microsoft.com/office/powerpoint/2010/main" val="2431912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BCA92-1838-A8BF-57BB-07FFB3C607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33704D-74D6-A937-1536-30E57F74C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6831C2-89E5-E5F0-A847-7712B5410A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288EBC-CB07-F980-458F-D873CA470D6D}"/>
              </a:ext>
            </a:extLst>
          </p:cNvPr>
          <p:cNvSpPr>
            <a:spLocks noGrp="1"/>
          </p:cNvSpPr>
          <p:nvPr>
            <p:ph type="sldNum" sz="quarter" idx="5"/>
          </p:nvPr>
        </p:nvSpPr>
        <p:spPr/>
        <p:txBody>
          <a:bodyPr/>
          <a:lstStyle/>
          <a:p>
            <a:fld id="{5B29E8E3-AFE1-43BA-A6FC-C25B886F828C}" type="slidenum">
              <a:rPr lang="en-US" smtClean="0"/>
              <a:t>7</a:t>
            </a:fld>
            <a:endParaRPr lang="en-US"/>
          </a:p>
        </p:txBody>
      </p:sp>
    </p:spTree>
    <p:extLst>
      <p:ext uri="{BB962C8B-B14F-4D97-AF65-F5344CB8AC3E}">
        <p14:creationId xmlns:p14="http://schemas.microsoft.com/office/powerpoint/2010/main" val="1535566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C445D-0AB3-3626-4DCE-CCC5AEB7A6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5C84FC-3507-788E-0E97-70E6A90CBC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6DFC69-9021-FAEC-C43E-1B812EB078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A026ED-4E48-23D5-150A-F58DD6E9E8A2}"/>
              </a:ext>
            </a:extLst>
          </p:cNvPr>
          <p:cNvSpPr>
            <a:spLocks noGrp="1"/>
          </p:cNvSpPr>
          <p:nvPr>
            <p:ph type="sldNum" sz="quarter" idx="5"/>
          </p:nvPr>
        </p:nvSpPr>
        <p:spPr/>
        <p:txBody>
          <a:bodyPr/>
          <a:lstStyle/>
          <a:p>
            <a:fld id="{5B29E8E3-AFE1-43BA-A6FC-C25B886F828C}" type="slidenum">
              <a:rPr lang="en-US" smtClean="0"/>
              <a:t>8</a:t>
            </a:fld>
            <a:endParaRPr lang="en-US"/>
          </a:p>
        </p:txBody>
      </p:sp>
    </p:spTree>
    <p:extLst>
      <p:ext uri="{BB962C8B-B14F-4D97-AF65-F5344CB8AC3E}">
        <p14:creationId xmlns:p14="http://schemas.microsoft.com/office/powerpoint/2010/main" val="3996819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D5B42-3E53-FE8D-BF66-B7E8550DA2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8FB1FD-7116-AB08-B9CE-E76D50BDF0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9A48DC-1A29-671A-7CCF-EA29519233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A6BF82-EF18-1BD0-CD56-8474B6B51532}"/>
              </a:ext>
            </a:extLst>
          </p:cNvPr>
          <p:cNvSpPr>
            <a:spLocks noGrp="1"/>
          </p:cNvSpPr>
          <p:nvPr>
            <p:ph type="sldNum" sz="quarter" idx="5"/>
          </p:nvPr>
        </p:nvSpPr>
        <p:spPr/>
        <p:txBody>
          <a:bodyPr/>
          <a:lstStyle/>
          <a:p>
            <a:fld id="{5B29E8E3-AFE1-43BA-A6FC-C25B886F828C}" type="slidenum">
              <a:rPr lang="en-US" smtClean="0"/>
              <a:t>10</a:t>
            </a:fld>
            <a:endParaRPr lang="en-US"/>
          </a:p>
        </p:txBody>
      </p:sp>
    </p:spTree>
    <p:extLst>
      <p:ext uri="{BB962C8B-B14F-4D97-AF65-F5344CB8AC3E}">
        <p14:creationId xmlns:p14="http://schemas.microsoft.com/office/powerpoint/2010/main" val="2663292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0F14-B16D-0C08-0420-708E0DA60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D05EB8-7CFA-B75F-C6B9-996F99B20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25DC61-8FF7-0691-2FA8-64565BB7109B}"/>
              </a:ext>
            </a:extLst>
          </p:cNvPr>
          <p:cNvSpPr>
            <a:spLocks noGrp="1"/>
          </p:cNvSpPr>
          <p:nvPr>
            <p:ph type="dt" sz="half" idx="10"/>
          </p:nvPr>
        </p:nvSpPr>
        <p:spPr/>
        <p:txBody>
          <a:bodyPr/>
          <a:lstStyle/>
          <a:p>
            <a:fld id="{DA038CFD-C811-4165-B077-0E7D930D4EB4}" type="datetimeFigureOut">
              <a:rPr lang="en-US" smtClean="0"/>
              <a:t>12/29/2025</a:t>
            </a:fld>
            <a:endParaRPr lang="en-US"/>
          </a:p>
        </p:txBody>
      </p:sp>
      <p:sp>
        <p:nvSpPr>
          <p:cNvPr id="5" name="Footer Placeholder 4">
            <a:extLst>
              <a:ext uri="{FF2B5EF4-FFF2-40B4-BE49-F238E27FC236}">
                <a16:creationId xmlns:a16="http://schemas.microsoft.com/office/drawing/2014/main" id="{419C9FCA-FA03-4F0D-16B7-62CD2E119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B509A-CD1A-5375-44E1-08AEF030A98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49424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A412-E010-C1FE-6E57-944AC8B09A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4F1BE-9C88-0E1E-198F-4A7F6B4D2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003F9-DF5C-2C34-420B-443777CC509B}"/>
              </a:ext>
            </a:extLst>
          </p:cNvPr>
          <p:cNvSpPr>
            <a:spLocks noGrp="1"/>
          </p:cNvSpPr>
          <p:nvPr>
            <p:ph type="dt" sz="half" idx="10"/>
          </p:nvPr>
        </p:nvSpPr>
        <p:spPr/>
        <p:txBody>
          <a:bodyPr/>
          <a:lstStyle/>
          <a:p>
            <a:fld id="{DA038CFD-C811-4165-B077-0E7D930D4EB4}" type="datetimeFigureOut">
              <a:rPr lang="en-US" smtClean="0"/>
              <a:t>12/29/2025</a:t>
            </a:fld>
            <a:endParaRPr lang="en-US"/>
          </a:p>
        </p:txBody>
      </p:sp>
      <p:sp>
        <p:nvSpPr>
          <p:cNvPr id="5" name="Footer Placeholder 4">
            <a:extLst>
              <a:ext uri="{FF2B5EF4-FFF2-40B4-BE49-F238E27FC236}">
                <a16:creationId xmlns:a16="http://schemas.microsoft.com/office/drawing/2014/main" id="{76FFFB9F-363D-F9EE-DFFE-1856243B3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63324-0FD9-F14F-8950-FE964BC1D3D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84107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37697-9031-DDAA-875B-8102FE5C82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297564-22A5-63F9-6B12-36BD5B82E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FB213-14D2-15D4-04D0-CDA0D41F3C98}"/>
              </a:ext>
            </a:extLst>
          </p:cNvPr>
          <p:cNvSpPr>
            <a:spLocks noGrp="1"/>
          </p:cNvSpPr>
          <p:nvPr>
            <p:ph type="dt" sz="half" idx="10"/>
          </p:nvPr>
        </p:nvSpPr>
        <p:spPr/>
        <p:txBody>
          <a:bodyPr/>
          <a:lstStyle/>
          <a:p>
            <a:fld id="{DA038CFD-C811-4165-B077-0E7D930D4EB4}" type="datetimeFigureOut">
              <a:rPr lang="en-US" smtClean="0"/>
              <a:t>12/29/2025</a:t>
            </a:fld>
            <a:endParaRPr lang="en-US"/>
          </a:p>
        </p:txBody>
      </p:sp>
      <p:sp>
        <p:nvSpPr>
          <p:cNvPr id="5" name="Footer Placeholder 4">
            <a:extLst>
              <a:ext uri="{FF2B5EF4-FFF2-40B4-BE49-F238E27FC236}">
                <a16:creationId xmlns:a16="http://schemas.microsoft.com/office/drawing/2014/main" id="{321E8957-9673-B7D4-883A-A03FC6A7E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EAD78-D01A-14FC-D73C-FC0BAF9DE3E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3035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9BF8-92F8-A1AE-8DD6-00347FCB5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D32CC-2EC0-42CE-AB68-4C6168D4EB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6101C-DCB1-EC3A-3A38-7B620F003FB7}"/>
              </a:ext>
            </a:extLst>
          </p:cNvPr>
          <p:cNvSpPr>
            <a:spLocks noGrp="1"/>
          </p:cNvSpPr>
          <p:nvPr>
            <p:ph type="dt" sz="half" idx="10"/>
          </p:nvPr>
        </p:nvSpPr>
        <p:spPr/>
        <p:txBody>
          <a:bodyPr/>
          <a:lstStyle/>
          <a:p>
            <a:fld id="{DA038CFD-C811-4165-B077-0E7D930D4EB4}" type="datetimeFigureOut">
              <a:rPr lang="en-US" smtClean="0"/>
              <a:t>12/29/2025</a:t>
            </a:fld>
            <a:endParaRPr lang="en-US"/>
          </a:p>
        </p:txBody>
      </p:sp>
      <p:sp>
        <p:nvSpPr>
          <p:cNvPr id="5" name="Footer Placeholder 4">
            <a:extLst>
              <a:ext uri="{FF2B5EF4-FFF2-40B4-BE49-F238E27FC236}">
                <a16:creationId xmlns:a16="http://schemas.microsoft.com/office/drawing/2014/main" id="{DA78F6AB-F8AF-0ECF-36C4-38ED90DBA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DB85B-8CC3-4C19-45E2-75719CDD84D1}"/>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29955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2816-87FD-E285-AEB0-B741AF608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C290AC-2AF7-C57F-780E-3864DEA680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80C91A-E10C-966C-29C1-6BEC9FE24B47}"/>
              </a:ext>
            </a:extLst>
          </p:cNvPr>
          <p:cNvSpPr>
            <a:spLocks noGrp="1"/>
          </p:cNvSpPr>
          <p:nvPr>
            <p:ph type="dt" sz="half" idx="10"/>
          </p:nvPr>
        </p:nvSpPr>
        <p:spPr/>
        <p:txBody>
          <a:bodyPr/>
          <a:lstStyle/>
          <a:p>
            <a:fld id="{DA038CFD-C811-4165-B077-0E7D930D4EB4}" type="datetimeFigureOut">
              <a:rPr lang="en-US" smtClean="0"/>
              <a:t>12/29/2025</a:t>
            </a:fld>
            <a:endParaRPr lang="en-US"/>
          </a:p>
        </p:txBody>
      </p:sp>
      <p:sp>
        <p:nvSpPr>
          <p:cNvPr id="5" name="Footer Placeholder 4">
            <a:extLst>
              <a:ext uri="{FF2B5EF4-FFF2-40B4-BE49-F238E27FC236}">
                <a16:creationId xmlns:a16="http://schemas.microsoft.com/office/drawing/2014/main" id="{D936531A-2E1D-D51A-4FBD-0ED4050D6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E8D28-8DE6-36E3-E94A-D6C53B8B88D4}"/>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9440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4705-5EB9-412E-3FD3-CD277171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D003E0-E8A3-F6DF-8D37-7152E0D75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4C091-263C-1399-89F6-987FB25D8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195F82-E19C-EC67-9EE2-A5F9F3554F04}"/>
              </a:ext>
            </a:extLst>
          </p:cNvPr>
          <p:cNvSpPr>
            <a:spLocks noGrp="1"/>
          </p:cNvSpPr>
          <p:nvPr>
            <p:ph type="dt" sz="half" idx="10"/>
          </p:nvPr>
        </p:nvSpPr>
        <p:spPr/>
        <p:txBody>
          <a:bodyPr/>
          <a:lstStyle/>
          <a:p>
            <a:fld id="{DA038CFD-C811-4165-B077-0E7D930D4EB4}" type="datetimeFigureOut">
              <a:rPr lang="en-US" smtClean="0"/>
              <a:t>12/29/2025</a:t>
            </a:fld>
            <a:endParaRPr lang="en-US"/>
          </a:p>
        </p:txBody>
      </p:sp>
      <p:sp>
        <p:nvSpPr>
          <p:cNvPr id="6" name="Footer Placeholder 5">
            <a:extLst>
              <a:ext uri="{FF2B5EF4-FFF2-40B4-BE49-F238E27FC236}">
                <a16:creationId xmlns:a16="http://schemas.microsoft.com/office/drawing/2014/main" id="{8517754D-2FD8-B0BB-7182-45FFEF105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A4DE6-0CEE-75CE-8478-106F9AF0D12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6871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E9CD-E2B2-7CE0-C19A-B7BB432AE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9A943-5BF8-5486-154B-F490592F3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B7DED-D487-87B1-D62D-40609B8FE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359E3-1C90-54CE-875B-29C9DEEBE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5702D-BAFF-FCD7-7A39-C80347D98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8FD1C-50E1-CC5C-C7D7-A1318D33AFF3}"/>
              </a:ext>
            </a:extLst>
          </p:cNvPr>
          <p:cNvSpPr>
            <a:spLocks noGrp="1"/>
          </p:cNvSpPr>
          <p:nvPr>
            <p:ph type="dt" sz="half" idx="10"/>
          </p:nvPr>
        </p:nvSpPr>
        <p:spPr/>
        <p:txBody>
          <a:bodyPr/>
          <a:lstStyle/>
          <a:p>
            <a:fld id="{DA038CFD-C811-4165-B077-0E7D930D4EB4}" type="datetimeFigureOut">
              <a:rPr lang="en-US" smtClean="0"/>
              <a:t>12/29/2025</a:t>
            </a:fld>
            <a:endParaRPr lang="en-US"/>
          </a:p>
        </p:txBody>
      </p:sp>
      <p:sp>
        <p:nvSpPr>
          <p:cNvPr id="8" name="Footer Placeholder 7">
            <a:extLst>
              <a:ext uri="{FF2B5EF4-FFF2-40B4-BE49-F238E27FC236}">
                <a16:creationId xmlns:a16="http://schemas.microsoft.com/office/drawing/2014/main" id="{9F53510A-7787-E5E9-8151-D59A69A3B8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1D926F-B0F9-57CA-32CD-DFAD898354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79282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3C78-F088-3011-81D8-6A03D9B6F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760B7-0785-7694-7932-199B0CD4710C}"/>
              </a:ext>
            </a:extLst>
          </p:cNvPr>
          <p:cNvSpPr>
            <a:spLocks noGrp="1"/>
          </p:cNvSpPr>
          <p:nvPr>
            <p:ph type="dt" sz="half" idx="10"/>
          </p:nvPr>
        </p:nvSpPr>
        <p:spPr/>
        <p:txBody>
          <a:bodyPr/>
          <a:lstStyle/>
          <a:p>
            <a:fld id="{DA038CFD-C811-4165-B077-0E7D930D4EB4}" type="datetimeFigureOut">
              <a:rPr lang="en-US" smtClean="0"/>
              <a:t>12/29/2025</a:t>
            </a:fld>
            <a:endParaRPr lang="en-US"/>
          </a:p>
        </p:txBody>
      </p:sp>
      <p:sp>
        <p:nvSpPr>
          <p:cNvPr id="4" name="Footer Placeholder 3">
            <a:extLst>
              <a:ext uri="{FF2B5EF4-FFF2-40B4-BE49-F238E27FC236}">
                <a16:creationId xmlns:a16="http://schemas.microsoft.com/office/drawing/2014/main" id="{91B5B0FE-3BC9-6597-BB0E-A9FD1563BE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1AA90-4B9A-B533-B817-EF8D264B448F}"/>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17180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07932-778A-5D2F-C4CF-3E6189F5A0CC}"/>
              </a:ext>
            </a:extLst>
          </p:cNvPr>
          <p:cNvSpPr>
            <a:spLocks noGrp="1"/>
          </p:cNvSpPr>
          <p:nvPr>
            <p:ph type="dt" sz="half" idx="10"/>
          </p:nvPr>
        </p:nvSpPr>
        <p:spPr/>
        <p:txBody>
          <a:bodyPr/>
          <a:lstStyle/>
          <a:p>
            <a:fld id="{DA038CFD-C811-4165-B077-0E7D930D4EB4}" type="datetimeFigureOut">
              <a:rPr lang="en-US" smtClean="0"/>
              <a:t>12/29/2025</a:t>
            </a:fld>
            <a:endParaRPr lang="en-US"/>
          </a:p>
        </p:txBody>
      </p:sp>
      <p:sp>
        <p:nvSpPr>
          <p:cNvPr id="3" name="Footer Placeholder 2">
            <a:extLst>
              <a:ext uri="{FF2B5EF4-FFF2-40B4-BE49-F238E27FC236}">
                <a16:creationId xmlns:a16="http://schemas.microsoft.com/office/drawing/2014/main" id="{A2A8A2DE-578D-9A87-741D-FC64A50406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76BF24-5B1F-27B7-F78F-3B7EE76BC84A}"/>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9284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259B-1CBA-F29E-E470-3032CE247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AA0B4-48CB-9D4A-4B84-03B160761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F8951-272B-B61E-26F5-2A33F6F77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A7B62-5C6F-C829-FF92-E8C42AB97E45}"/>
              </a:ext>
            </a:extLst>
          </p:cNvPr>
          <p:cNvSpPr>
            <a:spLocks noGrp="1"/>
          </p:cNvSpPr>
          <p:nvPr>
            <p:ph type="dt" sz="half" idx="10"/>
          </p:nvPr>
        </p:nvSpPr>
        <p:spPr/>
        <p:txBody>
          <a:bodyPr/>
          <a:lstStyle/>
          <a:p>
            <a:fld id="{DA038CFD-C811-4165-B077-0E7D930D4EB4}" type="datetimeFigureOut">
              <a:rPr lang="en-US" smtClean="0"/>
              <a:t>12/29/2025</a:t>
            </a:fld>
            <a:endParaRPr lang="en-US"/>
          </a:p>
        </p:txBody>
      </p:sp>
      <p:sp>
        <p:nvSpPr>
          <p:cNvPr id="6" name="Footer Placeholder 5">
            <a:extLst>
              <a:ext uri="{FF2B5EF4-FFF2-40B4-BE49-F238E27FC236}">
                <a16:creationId xmlns:a16="http://schemas.microsoft.com/office/drawing/2014/main" id="{052F046C-FA99-2512-ACF4-788FCDE4E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20B91-DF6D-F849-3DFA-55FF8B5F51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4093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EF6-85F0-0F5A-2EAD-3FC943C13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2D98C-4CA1-73F6-2320-AE4C32EAB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6C524-3093-5D87-B409-165B53ABA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34550-EA6B-58C7-7C54-CEECB62DF2C4}"/>
              </a:ext>
            </a:extLst>
          </p:cNvPr>
          <p:cNvSpPr>
            <a:spLocks noGrp="1"/>
          </p:cNvSpPr>
          <p:nvPr>
            <p:ph type="dt" sz="half" idx="10"/>
          </p:nvPr>
        </p:nvSpPr>
        <p:spPr/>
        <p:txBody>
          <a:bodyPr/>
          <a:lstStyle/>
          <a:p>
            <a:fld id="{DA038CFD-C811-4165-B077-0E7D930D4EB4}" type="datetimeFigureOut">
              <a:rPr lang="en-US" smtClean="0"/>
              <a:t>12/29/2025</a:t>
            </a:fld>
            <a:endParaRPr lang="en-US"/>
          </a:p>
        </p:txBody>
      </p:sp>
      <p:sp>
        <p:nvSpPr>
          <p:cNvPr id="6" name="Footer Placeholder 5">
            <a:extLst>
              <a:ext uri="{FF2B5EF4-FFF2-40B4-BE49-F238E27FC236}">
                <a16:creationId xmlns:a16="http://schemas.microsoft.com/office/drawing/2014/main" id="{6ECB1773-7D1D-3329-BD2A-A940EDDEE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076B-4E16-21BD-6D38-CF90A5C50329}"/>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03651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FF33C-E123-AB2E-6EAE-03703D677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48D68C-E4A2-9E21-0FF3-52D33E74A2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63F4F-6623-2D70-E77D-FF37188B2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038CFD-C811-4165-B077-0E7D930D4EB4}" type="datetimeFigureOut">
              <a:rPr lang="en-US" smtClean="0"/>
              <a:t>12/29/2025</a:t>
            </a:fld>
            <a:endParaRPr lang="en-US"/>
          </a:p>
        </p:txBody>
      </p:sp>
      <p:sp>
        <p:nvSpPr>
          <p:cNvPr id="5" name="Footer Placeholder 4">
            <a:extLst>
              <a:ext uri="{FF2B5EF4-FFF2-40B4-BE49-F238E27FC236}">
                <a16:creationId xmlns:a16="http://schemas.microsoft.com/office/drawing/2014/main" id="{4A11B0A9-59A9-8281-5E24-104CA411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E4AC1B-C322-394C-61CF-F72181A49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D51266-7D67-4839-AF90-836683A59A4E}" type="slidenum">
              <a:rPr lang="en-US" smtClean="0"/>
              <a:t>‹#›</a:t>
            </a:fld>
            <a:endParaRPr lang="en-US"/>
          </a:p>
        </p:txBody>
      </p:sp>
    </p:spTree>
    <p:extLst>
      <p:ext uri="{BB962C8B-B14F-4D97-AF65-F5344CB8AC3E}">
        <p14:creationId xmlns:p14="http://schemas.microsoft.com/office/powerpoint/2010/main" val="77691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archive.org/details/ephesianspattern0000summ/mode/1u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E42EE-A85A-5C4F-A2BF-2690C4EF831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2E46AE-AB1A-5C59-80E7-0C4D17AA47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C4BDFF-AF7A-2824-2900-79762E9635AF}"/>
              </a:ext>
            </a:extLst>
          </p:cNvPr>
          <p:cNvSpPr>
            <a:spLocks noGrp="1"/>
          </p:cNvSpPr>
          <p:nvPr>
            <p:ph type="title"/>
          </p:nvPr>
        </p:nvSpPr>
        <p:spPr>
          <a:xfrm>
            <a:off x="3137915" y="54864"/>
            <a:ext cx="5916169" cy="1190276"/>
          </a:xfrm>
        </p:spPr>
        <p:txBody>
          <a:bodyPr vert="horz" lIns="91440" tIns="45720" rIns="91440" bIns="45720" rtlCol="0" anchor="b">
            <a:normAutofit fontScale="90000"/>
          </a:bodyPr>
          <a:lstStyle/>
          <a:p>
            <a:r>
              <a:rPr lang="en-US" sz="9600" dirty="0"/>
              <a:t>∞</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E2D0D676-957C-5199-5F7B-BE9126B401AB}"/>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ECF54A7E-8B99-0D28-CC86-5C1CC281660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234675" y="1245140"/>
            <a:ext cx="9494850" cy="5980176"/>
          </a:xfrm>
        </p:spPr>
        <p:txBody>
          <a:bodyPr>
            <a:normAutofit/>
          </a:bodyPr>
          <a:lstStyle/>
          <a:p>
            <a:endParaRPr lang="en-US" b="1" dirty="0"/>
          </a:p>
          <a:p>
            <a:endParaRPr lang="en-US" b="1" dirty="0"/>
          </a:p>
          <a:p>
            <a:r>
              <a:rPr lang="en-US" sz="4400" b="1" dirty="0"/>
              <a:t>We are eternal spiritual beings living in a temporary earthly realm.</a:t>
            </a:r>
          </a:p>
          <a:p>
            <a:r>
              <a:rPr lang="en-US" sz="4400" b="1" dirty="0"/>
              <a:t>Goal:  Explore the heavenly realms described in Ephesians and review scriptures  in light of what we learn. </a:t>
            </a:r>
          </a:p>
        </p:txBody>
      </p:sp>
    </p:spTree>
    <p:extLst>
      <p:ext uri="{BB962C8B-B14F-4D97-AF65-F5344CB8AC3E}">
        <p14:creationId xmlns:p14="http://schemas.microsoft.com/office/powerpoint/2010/main" val="23428103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70D92-B0E1-DCA3-BBEB-3C9934E6265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E49201-0C27-FD1E-AB03-847C54BAF8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C02DD2-AB8F-B305-8372-CB9A2DFA1733}"/>
              </a:ext>
            </a:extLst>
          </p:cNvPr>
          <p:cNvSpPr>
            <a:spLocks noGrp="1"/>
          </p:cNvSpPr>
          <p:nvPr>
            <p:ph type="title"/>
          </p:nvPr>
        </p:nvSpPr>
        <p:spPr>
          <a:xfrm>
            <a:off x="3137915" y="54864"/>
            <a:ext cx="7507483"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  Differing Lens</a:t>
            </a:r>
          </a:p>
        </p:txBody>
      </p:sp>
      <p:sp>
        <p:nvSpPr>
          <p:cNvPr id="4" name="Content Placeholder 3">
            <a:extLst>
              <a:ext uri="{FF2B5EF4-FFF2-40B4-BE49-F238E27FC236}">
                <a16:creationId xmlns:a16="http://schemas.microsoft.com/office/drawing/2014/main" id="{F3091E16-736A-F05F-BDCE-C98B53A167B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r>
              <a:rPr lang="en-US" b="1" dirty="0"/>
              <a:t>Heavenly Realms     </a:t>
            </a:r>
          </a:p>
          <a:p>
            <a:r>
              <a:rPr lang="en-US" b="1" dirty="0"/>
              <a:t>Blessings --  Look at each blessing in Ephesians</a:t>
            </a:r>
          </a:p>
          <a:p>
            <a:r>
              <a:rPr lang="en-US" b="1" dirty="0"/>
              <a:t>Knowledge – Observe  references to knowledge</a:t>
            </a:r>
            <a:br>
              <a:rPr lang="en-US" b="1" dirty="0"/>
            </a:br>
            <a:r>
              <a:rPr lang="en-US" b="1" dirty="0"/>
              <a:t>Especially in Paul's Prayers</a:t>
            </a:r>
          </a:p>
          <a:p>
            <a:r>
              <a:rPr lang="en-US" b="1" dirty="0"/>
              <a:t>Infinity – Things unfathomable and eternal.</a:t>
            </a:r>
            <a:br>
              <a:rPr lang="en-US" b="1" dirty="0"/>
            </a:br>
            <a:r>
              <a:rPr lang="en-US" b="1" dirty="0"/>
              <a:t> God has a multitude of infinite attributes</a:t>
            </a:r>
          </a:p>
          <a:p>
            <a:r>
              <a:rPr lang="en-US" b="1" dirty="0"/>
              <a:t>Once Dead Now Alive.</a:t>
            </a:r>
            <a:br>
              <a:rPr lang="en-US" b="1" dirty="0"/>
            </a:br>
            <a:r>
              <a:rPr lang="en-US" b="1" dirty="0"/>
              <a:t>How you once live and how you live now</a:t>
            </a:r>
            <a:br>
              <a:rPr lang="en-US" b="1" dirty="0"/>
            </a:br>
            <a:r>
              <a:rPr lang="en-US" b="1" dirty="0"/>
              <a:t>How the world lives and how Christians live</a:t>
            </a:r>
          </a:p>
          <a:p>
            <a:r>
              <a:rPr lang="en-US" b="1" dirty="0"/>
              <a:t>Grace</a:t>
            </a:r>
            <a:br>
              <a:rPr lang="en-US" b="1" dirty="0"/>
            </a:br>
            <a:r>
              <a:rPr lang="en-US" b="1" dirty="0"/>
              <a:t>made known and accepted vs. unknow and rejected.</a:t>
            </a:r>
          </a:p>
          <a:p>
            <a:r>
              <a:rPr lang="en-US" b="1" dirty="0"/>
              <a:t>How we should live(walk) , have a new mind, and mature</a:t>
            </a:r>
          </a:p>
          <a:p>
            <a:endParaRPr lang="en-US" b="1" dirty="0"/>
          </a:p>
          <a:p>
            <a:endParaRPr lang="en-US" b="1" dirty="0"/>
          </a:p>
        </p:txBody>
      </p:sp>
      <p:pic>
        <p:nvPicPr>
          <p:cNvPr id="13" name="Content Placeholder 3">
            <a:extLst>
              <a:ext uri="{FF2B5EF4-FFF2-40B4-BE49-F238E27FC236}">
                <a16:creationId xmlns:a16="http://schemas.microsoft.com/office/drawing/2014/main" id="{F93E952C-C871-6143-EEB4-B0BD78022BBA}"/>
              </a:ext>
            </a:extLst>
          </p:cNvPr>
          <p:cNvPicPr>
            <a:picLocks noChangeAspect="1"/>
          </p:cNvPicPr>
          <p:nvPr/>
        </p:nvPicPr>
        <p:blipFill>
          <a:blip r:embed="rId3"/>
          <a:stretch>
            <a:fillRect/>
          </a:stretch>
        </p:blipFill>
        <p:spPr>
          <a:xfrm>
            <a:off x="102794" y="241985"/>
            <a:ext cx="2107925" cy="2107925"/>
          </a:xfrm>
          <a:prstGeom prst="rect">
            <a:avLst/>
          </a:prstGeom>
        </p:spPr>
      </p:pic>
      <p:cxnSp>
        <p:nvCxnSpPr>
          <p:cNvPr id="5" name="Straight Connector 4">
            <a:extLst>
              <a:ext uri="{FF2B5EF4-FFF2-40B4-BE49-F238E27FC236}">
                <a16:creationId xmlns:a16="http://schemas.microsoft.com/office/drawing/2014/main" id="{87C89BCF-BF59-F1A1-6785-CCDFA26FFBCC}"/>
              </a:ext>
            </a:extLst>
          </p:cNvPr>
          <p:cNvCxnSpPr/>
          <p:nvPr/>
        </p:nvCxnSpPr>
        <p:spPr>
          <a:xfrm>
            <a:off x="1056290" y="5486400"/>
            <a:ext cx="1083091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DEFB3C51-3FE0-F3E0-6B88-D7D01374303F}"/>
              </a:ext>
            </a:extLst>
          </p:cNvPr>
          <p:cNvSpPr txBox="1"/>
          <p:nvPr/>
        </p:nvSpPr>
        <p:spPr>
          <a:xfrm>
            <a:off x="130316" y="3429000"/>
            <a:ext cx="2354362" cy="646331"/>
          </a:xfrm>
          <a:prstGeom prst="rect">
            <a:avLst/>
          </a:prstGeom>
          <a:noFill/>
        </p:spPr>
        <p:txBody>
          <a:bodyPr wrap="none" rtlCol="0">
            <a:spAutoFit/>
          </a:bodyPr>
          <a:lstStyle/>
          <a:p>
            <a:r>
              <a:rPr lang="en-US" sz="3600" dirty="0"/>
              <a:t>DOCTRINE</a:t>
            </a:r>
          </a:p>
        </p:txBody>
      </p:sp>
      <p:sp>
        <p:nvSpPr>
          <p:cNvPr id="7" name="TextBox 6">
            <a:extLst>
              <a:ext uri="{FF2B5EF4-FFF2-40B4-BE49-F238E27FC236}">
                <a16:creationId xmlns:a16="http://schemas.microsoft.com/office/drawing/2014/main" id="{0CEB7467-2153-3E80-6701-FA852DA670D0}"/>
              </a:ext>
            </a:extLst>
          </p:cNvPr>
          <p:cNvSpPr txBox="1"/>
          <p:nvPr/>
        </p:nvSpPr>
        <p:spPr>
          <a:xfrm>
            <a:off x="130316" y="5891945"/>
            <a:ext cx="2913170" cy="646331"/>
          </a:xfrm>
          <a:prstGeom prst="rect">
            <a:avLst/>
          </a:prstGeom>
          <a:noFill/>
        </p:spPr>
        <p:txBody>
          <a:bodyPr wrap="none" rtlCol="0">
            <a:spAutoFit/>
          </a:bodyPr>
          <a:lstStyle/>
          <a:p>
            <a:r>
              <a:rPr lang="en-US" sz="3600" dirty="0"/>
              <a:t>APPLICATION</a:t>
            </a:r>
          </a:p>
        </p:txBody>
      </p:sp>
    </p:spTree>
    <p:extLst>
      <p:ext uri="{BB962C8B-B14F-4D97-AF65-F5344CB8AC3E}">
        <p14:creationId xmlns:p14="http://schemas.microsoft.com/office/powerpoint/2010/main" val="93849581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8385C-9A1B-31DE-B738-62AB96BB35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30BCBC-A139-F52B-A8C4-BB1A095A102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ADC3C2F3-6098-81A5-A43B-639EFF63B1EE}"/>
              </a:ext>
            </a:extLst>
          </p:cNvPr>
          <p:cNvSpPr>
            <a:spLocks noGrp="1"/>
          </p:cNvSpPr>
          <p:nvPr>
            <p:ph idx="1"/>
          </p:nvPr>
        </p:nvSpPr>
        <p:spPr>
          <a:xfrm>
            <a:off x="838200" y="1825625"/>
            <a:ext cx="6493042" cy="4351338"/>
          </a:xfrm>
        </p:spPr>
        <p:txBody>
          <a:bodyPr>
            <a:normAutofit/>
          </a:bodyPr>
          <a:lstStyle/>
          <a:p>
            <a:r>
              <a:rPr lang="en-US" sz="3600" dirty="0"/>
              <a:t>Complete text of commentary at:</a:t>
            </a:r>
            <a:br>
              <a:rPr lang="en-US" sz="3600" dirty="0"/>
            </a:br>
            <a:r>
              <a:rPr lang="en-US" sz="3600" dirty="0">
                <a:hlinkClick r:id="rId2"/>
              </a:rPr>
              <a:t>Ephesians : pattern for Christian living : Summers, Ray : Free Download, Borrow, and Streaming : Internet Archive</a:t>
            </a:r>
            <a:endParaRPr lang="en-US" sz="3600" dirty="0"/>
          </a:p>
        </p:txBody>
      </p:sp>
      <p:pic>
        <p:nvPicPr>
          <p:cNvPr id="5" name="Picture 4">
            <a:extLst>
              <a:ext uri="{FF2B5EF4-FFF2-40B4-BE49-F238E27FC236}">
                <a16:creationId xmlns:a16="http://schemas.microsoft.com/office/drawing/2014/main" id="{7BB35F0E-16BD-8885-BC88-19FE22395382}"/>
              </a:ext>
            </a:extLst>
          </p:cNvPr>
          <p:cNvPicPr>
            <a:picLocks noChangeAspect="1"/>
          </p:cNvPicPr>
          <p:nvPr/>
        </p:nvPicPr>
        <p:blipFill>
          <a:blip r:embed="rId3"/>
          <a:stretch>
            <a:fillRect/>
          </a:stretch>
        </p:blipFill>
        <p:spPr>
          <a:xfrm>
            <a:off x="7657584" y="1690688"/>
            <a:ext cx="3696216" cy="5153744"/>
          </a:xfrm>
          <a:prstGeom prst="rect">
            <a:avLst/>
          </a:prstGeom>
        </p:spPr>
      </p:pic>
    </p:spTree>
    <p:extLst>
      <p:ext uri="{BB962C8B-B14F-4D97-AF65-F5344CB8AC3E}">
        <p14:creationId xmlns:p14="http://schemas.microsoft.com/office/powerpoint/2010/main" val="1326647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FA99C-5534-3C7B-9994-5C7448BF02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C7E5A3-FFAF-730D-6AA8-BA9286A47CD0}"/>
              </a:ext>
            </a:extLst>
          </p:cNvPr>
          <p:cNvSpPr>
            <a:spLocks noGrp="1"/>
          </p:cNvSpPr>
          <p:nvPr>
            <p:ph type="title"/>
          </p:nvPr>
        </p:nvSpPr>
        <p:spPr>
          <a:xfrm>
            <a:off x="297024" y="1"/>
            <a:ext cx="10993017" cy="765110"/>
          </a:xfrm>
        </p:spPr>
        <p:txBody>
          <a:bodyPr>
            <a:normAutofit/>
          </a:bodyPr>
          <a:lstStyle/>
          <a:p>
            <a:r>
              <a:rPr lang="en-US" sz="3600" dirty="0"/>
              <a:t>Patterns for Christian Living Ray Summers   </a:t>
            </a:r>
            <a:r>
              <a:rPr lang="en-US" sz="3200" dirty="0"/>
              <a:t>preface page  v</a:t>
            </a:r>
          </a:p>
        </p:txBody>
      </p:sp>
      <p:pic>
        <p:nvPicPr>
          <p:cNvPr id="4" name="Content Placeholder 3" descr="A page of a book&#10;&#10;AI-generated content may be incorrect.">
            <a:extLst>
              <a:ext uri="{FF2B5EF4-FFF2-40B4-BE49-F238E27FC236}">
                <a16:creationId xmlns:a16="http://schemas.microsoft.com/office/drawing/2014/main" id="{95BF070F-C5C8-2163-B4AE-D2B5FCDCDAD4}"/>
              </a:ext>
            </a:extLst>
          </p:cNvPr>
          <p:cNvPicPr>
            <a:picLocks noGrp="1" noChangeAspect="1"/>
          </p:cNvPicPr>
          <p:nvPr>
            <p:ph idx="1"/>
          </p:nvPr>
        </p:nvPicPr>
        <p:blipFill>
          <a:blip r:embed="rId2"/>
          <a:stretch>
            <a:fillRect/>
          </a:stretch>
        </p:blipFill>
        <p:spPr>
          <a:xfrm>
            <a:off x="901959" y="765111"/>
            <a:ext cx="10450285" cy="5822301"/>
          </a:xfrm>
          <a:prstGeom prst="rect">
            <a:avLst/>
          </a:prstGeom>
        </p:spPr>
      </p:pic>
    </p:spTree>
    <p:extLst>
      <p:ext uri="{BB962C8B-B14F-4D97-AF65-F5344CB8AC3E}">
        <p14:creationId xmlns:p14="http://schemas.microsoft.com/office/powerpoint/2010/main" val="1027670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17A8D-51CD-D029-0B72-4D964ACB718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CF74B87-0A26-6174-723E-86682B8BA0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66662F-008F-2059-CF4F-6CA6567A3030}"/>
              </a:ext>
            </a:extLst>
          </p:cNvPr>
          <p:cNvSpPr>
            <a:spLocks noGrp="1"/>
          </p:cNvSpPr>
          <p:nvPr>
            <p:ph type="title"/>
          </p:nvPr>
        </p:nvSpPr>
        <p:spPr>
          <a:xfrm>
            <a:off x="3137915" y="54864"/>
            <a:ext cx="7507483"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  Maturity and Unity</a:t>
            </a:r>
          </a:p>
        </p:txBody>
      </p:sp>
      <p:sp>
        <p:nvSpPr>
          <p:cNvPr id="4" name="Content Placeholder 3">
            <a:extLst>
              <a:ext uri="{FF2B5EF4-FFF2-40B4-BE49-F238E27FC236}">
                <a16:creationId xmlns:a16="http://schemas.microsoft.com/office/drawing/2014/main" id="{58FC89DF-CC51-D704-1750-E30301E9B14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fontScale="77500" lnSpcReduction="20000"/>
          </a:bodyPr>
          <a:lstStyle/>
          <a:p>
            <a:r>
              <a:rPr lang="en-US" sz="3900" b="1" dirty="0"/>
              <a:t> </a:t>
            </a:r>
            <a:r>
              <a:rPr lang="en-US" sz="3900" dirty="0"/>
              <a:t>As a prisoner for the Lord, then, I urge you to live a life worthy of the calling you have received. </a:t>
            </a:r>
            <a:r>
              <a:rPr lang="en-US" sz="3900" b="1" baseline="30000" dirty="0"/>
              <a:t>11 </a:t>
            </a:r>
            <a:r>
              <a:rPr lang="en-US" sz="3900" dirty="0"/>
              <a:t>So Christ himself gave the apostles, the prophets, the evangelists, the pastors and teachers, </a:t>
            </a:r>
            <a:r>
              <a:rPr lang="en-US" sz="3900" b="1" baseline="30000" dirty="0"/>
              <a:t>12 </a:t>
            </a:r>
            <a:r>
              <a:rPr lang="en-US" sz="3900" dirty="0"/>
              <a:t>to equip his people for works of service, so that the body of Christ may be built up </a:t>
            </a:r>
            <a:r>
              <a:rPr lang="en-US" sz="3900" b="1" baseline="30000" dirty="0"/>
              <a:t>13 </a:t>
            </a:r>
            <a:r>
              <a:rPr lang="en-US" sz="3900" dirty="0"/>
              <a:t>until we all reach unity in the faith and in the knowledge of the Son of God and become mature, attaining to the whole measure of the fullness of Christ.</a:t>
            </a:r>
          </a:p>
          <a:p>
            <a:r>
              <a:rPr lang="en-US" sz="3900" b="1" baseline="30000" dirty="0"/>
              <a:t>14 </a:t>
            </a:r>
            <a:r>
              <a:rPr lang="en-US" sz="3900" dirty="0"/>
              <a:t>Then we will no longer be infants, tossed back and forth by the waves, and blown here and there by every wind of teaching and by the cunning and craftiness of people in their deceitful scheming. </a:t>
            </a:r>
            <a:r>
              <a:rPr lang="en-US" sz="3900" b="1" baseline="30000" dirty="0"/>
              <a:t>15 </a:t>
            </a:r>
            <a:r>
              <a:rPr lang="en-US" sz="3900" dirty="0"/>
              <a:t>Instead, speaking the truth in love, we will grow to become in every respect the mature body of him who is the head, that is, Christ. </a:t>
            </a:r>
            <a:r>
              <a:rPr lang="en-US" sz="3900" b="1" baseline="30000" dirty="0"/>
              <a:t>16 </a:t>
            </a:r>
            <a:r>
              <a:rPr lang="en-US" sz="3900" dirty="0"/>
              <a:t>From him the whole body, joined and held together by every supporting ligament, grows and builds itself up in love, as each part does its work.</a:t>
            </a:r>
          </a:p>
          <a:p>
            <a:endParaRPr lang="en-US" sz="3900" b="1" dirty="0"/>
          </a:p>
          <a:p>
            <a:endParaRPr lang="en-US" b="1" dirty="0"/>
          </a:p>
        </p:txBody>
      </p:sp>
    </p:spTree>
    <p:extLst>
      <p:ext uri="{BB962C8B-B14F-4D97-AF65-F5344CB8AC3E}">
        <p14:creationId xmlns:p14="http://schemas.microsoft.com/office/powerpoint/2010/main" val="191452184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1DDBE-3528-09A8-558F-CCA73885232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D88E965-BEAB-E708-6A03-6713C3FAEF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C9DFA5-D4A1-23F0-8D1F-35830CFD8B7F}"/>
              </a:ext>
            </a:extLst>
          </p:cNvPr>
          <p:cNvSpPr>
            <a:spLocks noGrp="1"/>
          </p:cNvSpPr>
          <p:nvPr>
            <p:ph type="title"/>
          </p:nvPr>
        </p:nvSpPr>
        <p:spPr>
          <a:xfrm>
            <a:off x="3137915" y="54864"/>
            <a:ext cx="7507483"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  Maturity and Unity</a:t>
            </a:r>
          </a:p>
        </p:txBody>
      </p:sp>
      <p:sp>
        <p:nvSpPr>
          <p:cNvPr id="4" name="Content Placeholder 3">
            <a:extLst>
              <a:ext uri="{FF2B5EF4-FFF2-40B4-BE49-F238E27FC236}">
                <a16:creationId xmlns:a16="http://schemas.microsoft.com/office/drawing/2014/main" id="{99B5A195-BADD-12BF-2AD1-39FBEB14166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1" y="657107"/>
            <a:ext cx="9494850" cy="1791767"/>
          </a:xfrm>
        </p:spPr>
        <p:txBody>
          <a:bodyPr anchor="b" anchorCtr="0">
            <a:normAutofit/>
          </a:bodyPr>
          <a:lstStyle/>
          <a:p>
            <a:r>
              <a:rPr lang="en-US" sz="3900" b="1" dirty="0"/>
              <a:t> </a:t>
            </a:r>
            <a:r>
              <a:rPr lang="en-US" sz="3900" dirty="0"/>
              <a:t>As a prisoner for the Lord, then, I urge you to live a life worthy of the calling you have received. </a:t>
            </a:r>
            <a:r>
              <a:rPr lang="en-US" sz="3900" b="1" baseline="30000" dirty="0"/>
              <a:t>11 </a:t>
            </a:r>
            <a:r>
              <a:rPr lang="en-US" sz="3900" dirty="0"/>
              <a:t>So Christ himself gave the</a:t>
            </a:r>
            <a:endParaRPr lang="en-US" b="1" dirty="0"/>
          </a:p>
        </p:txBody>
      </p:sp>
      <p:pic>
        <p:nvPicPr>
          <p:cNvPr id="13" name="Content Placeholder 3">
            <a:extLst>
              <a:ext uri="{FF2B5EF4-FFF2-40B4-BE49-F238E27FC236}">
                <a16:creationId xmlns:a16="http://schemas.microsoft.com/office/drawing/2014/main" id="{45CAF4E8-1427-A92E-AA74-B090F1CB1D0C}"/>
              </a:ext>
            </a:extLst>
          </p:cNvPr>
          <p:cNvPicPr>
            <a:picLocks noChangeAspect="1"/>
          </p:cNvPicPr>
          <p:nvPr/>
        </p:nvPicPr>
        <p:blipFill>
          <a:blip r:embed="rId3"/>
          <a:stretch>
            <a:fillRect/>
          </a:stretch>
        </p:blipFill>
        <p:spPr>
          <a:xfrm>
            <a:off x="300292" y="328553"/>
            <a:ext cx="1791767" cy="1791767"/>
          </a:xfrm>
          <a:prstGeom prst="rect">
            <a:avLst/>
          </a:prstGeom>
        </p:spPr>
      </p:pic>
      <p:sp>
        <p:nvSpPr>
          <p:cNvPr id="5" name="TextBox 4">
            <a:extLst>
              <a:ext uri="{FF2B5EF4-FFF2-40B4-BE49-F238E27FC236}">
                <a16:creationId xmlns:a16="http://schemas.microsoft.com/office/drawing/2014/main" id="{8D675E52-643A-EDD7-F22E-5B4E7AEC8C0F}"/>
              </a:ext>
            </a:extLst>
          </p:cNvPr>
          <p:cNvSpPr txBox="1"/>
          <p:nvPr/>
        </p:nvSpPr>
        <p:spPr>
          <a:xfrm>
            <a:off x="333153" y="2287852"/>
            <a:ext cx="11554047" cy="3416320"/>
          </a:xfrm>
          <a:prstGeom prst="rect">
            <a:avLst/>
          </a:prstGeom>
          <a:noFill/>
        </p:spPr>
        <p:txBody>
          <a:bodyPr wrap="square" rtlCol="0">
            <a:spAutoFit/>
          </a:bodyPr>
          <a:lstStyle/>
          <a:p>
            <a:r>
              <a:rPr lang="en-US" sz="3600" dirty="0"/>
              <a:t>apostles, the prophets, the evangelists, the pastors and teachers, </a:t>
            </a:r>
            <a:r>
              <a:rPr lang="en-US" sz="3600" b="1" baseline="30000" dirty="0"/>
              <a:t>12 </a:t>
            </a:r>
            <a:r>
              <a:rPr lang="en-US" sz="3600" dirty="0"/>
              <a:t>to equip his people for works of service, so that the body of Christ may be built up </a:t>
            </a:r>
            <a:r>
              <a:rPr lang="en-US" sz="3600" b="1" baseline="30000" dirty="0"/>
              <a:t>13 </a:t>
            </a:r>
            <a:r>
              <a:rPr lang="en-US" sz="3600" dirty="0"/>
              <a:t>until we all reach unity in the faith and in the knowledge of the Son of God and become mature, attaining to the whole measure of the fullness of Christ.</a:t>
            </a:r>
          </a:p>
        </p:txBody>
      </p:sp>
    </p:spTree>
    <p:extLst>
      <p:ext uri="{BB962C8B-B14F-4D97-AF65-F5344CB8AC3E}">
        <p14:creationId xmlns:p14="http://schemas.microsoft.com/office/powerpoint/2010/main" val="392978358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598AE-42CF-EAF6-CDF4-9170BD766EA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1FD0CBD-D0E4-9571-C8A5-1EA1BD152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FFDDEC-37B3-ACA8-DB6F-9B58F0A93337}"/>
              </a:ext>
            </a:extLst>
          </p:cNvPr>
          <p:cNvSpPr>
            <a:spLocks noGrp="1"/>
          </p:cNvSpPr>
          <p:nvPr>
            <p:ph type="title"/>
          </p:nvPr>
        </p:nvSpPr>
        <p:spPr>
          <a:xfrm>
            <a:off x="3137915" y="54864"/>
            <a:ext cx="7507483"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  Maturity and Unity</a:t>
            </a:r>
          </a:p>
        </p:txBody>
      </p:sp>
      <p:sp>
        <p:nvSpPr>
          <p:cNvPr id="4" name="Content Placeholder 3">
            <a:extLst>
              <a:ext uri="{FF2B5EF4-FFF2-40B4-BE49-F238E27FC236}">
                <a16:creationId xmlns:a16="http://schemas.microsoft.com/office/drawing/2014/main" id="{CDCC2C0B-88FC-97D8-82C1-A360F1E8420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1" y="657107"/>
            <a:ext cx="9494850" cy="2462611"/>
          </a:xfrm>
        </p:spPr>
        <p:txBody>
          <a:bodyPr anchor="b" anchorCtr="0">
            <a:normAutofit fontScale="92500" lnSpcReduction="20000"/>
          </a:bodyPr>
          <a:lstStyle/>
          <a:p>
            <a:r>
              <a:rPr lang="en-US" sz="3900" b="1" dirty="0"/>
              <a:t> </a:t>
            </a:r>
            <a:r>
              <a:rPr lang="en-US" sz="3900" b="1" baseline="30000" dirty="0"/>
              <a:t>14 </a:t>
            </a:r>
            <a:r>
              <a:rPr lang="en-US" sz="4200" dirty="0"/>
              <a:t>Then we will no longer be infants, tossed back and forth by the waves, and blown here and there by every wind of teaching and by the cunning and craftiness of people in their deceitful scheming. </a:t>
            </a:r>
            <a:endParaRPr lang="en-US" sz="4200" b="1" dirty="0"/>
          </a:p>
        </p:txBody>
      </p:sp>
      <p:pic>
        <p:nvPicPr>
          <p:cNvPr id="13" name="Content Placeholder 3">
            <a:extLst>
              <a:ext uri="{FF2B5EF4-FFF2-40B4-BE49-F238E27FC236}">
                <a16:creationId xmlns:a16="http://schemas.microsoft.com/office/drawing/2014/main" id="{B1A831D4-29FF-7782-69C4-D52E1761976A}"/>
              </a:ext>
            </a:extLst>
          </p:cNvPr>
          <p:cNvPicPr>
            <a:picLocks noChangeAspect="1"/>
          </p:cNvPicPr>
          <p:nvPr/>
        </p:nvPicPr>
        <p:blipFill>
          <a:blip r:embed="rId3"/>
          <a:stretch>
            <a:fillRect/>
          </a:stretch>
        </p:blipFill>
        <p:spPr>
          <a:xfrm>
            <a:off x="300292" y="328553"/>
            <a:ext cx="1791767" cy="1791767"/>
          </a:xfrm>
          <a:prstGeom prst="rect">
            <a:avLst/>
          </a:prstGeom>
        </p:spPr>
      </p:pic>
      <p:sp>
        <p:nvSpPr>
          <p:cNvPr id="5" name="TextBox 4">
            <a:extLst>
              <a:ext uri="{FF2B5EF4-FFF2-40B4-BE49-F238E27FC236}">
                <a16:creationId xmlns:a16="http://schemas.microsoft.com/office/drawing/2014/main" id="{165F5EFC-68B5-7D3F-382C-3194F19BE614}"/>
              </a:ext>
            </a:extLst>
          </p:cNvPr>
          <p:cNvSpPr txBox="1"/>
          <p:nvPr/>
        </p:nvSpPr>
        <p:spPr>
          <a:xfrm>
            <a:off x="300292" y="2972834"/>
            <a:ext cx="11554047" cy="2862322"/>
          </a:xfrm>
          <a:prstGeom prst="rect">
            <a:avLst/>
          </a:prstGeom>
          <a:noFill/>
        </p:spPr>
        <p:txBody>
          <a:bodyPr wrap="square" rtlCol="0">
            <a:spAutoFit/>
          </a:bodyPr>
          <a:lstStyle/>
          <a:p>
            <a:r>
              <a:rPr lang="en-US" dirty="0"/>
              <a:t> </a:t>
            </a:r>
            <a:r>
              <a:rPr lang="en-US" sz="3600" b="1" baseline="30000" dirty="0"/>
              <a:t>15 </a:t>
            </a:r>
            <a:r>
              <a:rPr lang="en-US" sz="3600" dirty="0"/>
              <a:t>Instead, speaking the truth in love, we will grow to become in every respect the mature body of him who is the head, that is, Christ. </a:t>
            </a:r>
            <a:r>
              <a:rPr lang="en-US" sz="3600" b="1" baseline="30000" dirty="0"/>
              <a:t>16 </a:t>
            </a:r>
            <a:r>
              <a:rPr lang="en-US" sz="3600" dirty="0"/>
              <a:t>From him the whole body, joined and held together by every supporting ligament, grows and builds itself up in love, as each part does its wo</a:t>
            </a:r>
          </a:p>
        </p:txBody>
      </p:sp>
    </p:spTree>
    <p:extLst>
      <p:ext uri="{BB962C8B-B14F-4D97-AF65-F5344CB8AC3E}">
        <p14:creationId xmlns:p14="http://schemas.microsoft.com/office/powerpoint/2010/main" val="3273081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5B4E8-79F7-55BD-1EE6-43FB86ACFD6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8B82B5E-2AD2-4348-1EEE-7E88444253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0DC2A8-0637-C554-630D-6D296ECB8050}"/>
              </a:ext>
            </a:extLst>
          </p:cNvPr>
          <p:cNvSpPr>
            <a:spLocks noGrp="1"/>
          </p:cNvSpPr>
          <p:nvPr>
            <p:ph type="title"/>
          </p:nvPr>
        </p:nvSpPr>
        <p:spPr>
          <a:xfrm>
            <a:off x="3137915" y="54864"/>
            <a:ext cx="7507483"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  Maturity and Unity</a:t>
            </a:r>
          </a:p>
        </p:txBody>
      </p:sp>
      <p:sp>
        <p:nvSpPr>
          <p:cNvPr id="4" name="Content Placeholder 3">
            <a:extLst>
              <a:ext uri="{FF2B5EF4-FFF2-40B4-BE49-F238E27FC236}">
                <a16:creationId xmlns:a16="http://schemas.microsoft.com/office/drawing/2014/main" id="{82ED45EE-E7BC-A864-5839-7C9CDE39AEF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1" y="657107"/>
            <a:ext cx="9494850" cy="2462611"/>
          </a:xfrm>
        </p:spPr>
        <p:txBody>
          <a:bodyPr anchor="b" anchorCtr="0">
            <a:normAutofit fontScale="92500" lnSpcReduction="20000"/>
          </a:bodyPr>
          <a:lstStyle/>
          <a:p>
            <a:r>
              <a:rPr lang="en-US" sz="3900" b="1" dirty="0"/>
              <a:t> </a:t>
            </a:r>
            <a:r>
              <a:rPr lang="en-US" sz="3900" b="1" baseline="30000" dirty="0"/>
              <a:t>14 </a:t>
            </a:r>
            <a:r>
              <a:rPr lang="en-US" sz="4200" dirty="0"/>
              <a:t>Then we will no longer be infants, tossed back and forth by the waves, and blown here and there by every wind of teaching and by the cunning and craftiness of people in their deceitful scheming. </a:t>
            </a:r>
            <a:endParaRPr lang="en-US" sz="4200" b="1" dirty="0"/>
          </a:p>
        </p:txBody>
      </p:sp>
      <p:pic>
        <p:nvPicPr>
          <p:cNvPr id="13" name="Content Placeholder 3">
            <a:extLst>
              <a:ext uri="{FF2B5EF4-FFF2-40B4-BE49-F238E27FC236}">
                <a16:creationId xmlns:a16="http://schemas.microsoft.com/office/drawing/2014/main" id="{669C45CD-3186-8CF3-584F-D2E7B0EA66C9}"/>
              </a:ext>
            </a:extLst>
          </p:cNvPr>
          <p:cNvPicPr>
            <a:picLocks noChangeAspect="1"/>
          </p:cNvPicPr>
          <p:nvPr/>
        </p:nvPicPr>
        <p:blipFill>
          <a:blip r:embed="rId3"/>
          <a:stretch>
            <a:fillRect/>
          </a:stretch>
        </p:blipFill>
        <p:spPr>
          <a:xfrm>
            <a:off x="300292" y="328553"/>
            <a:ext cx="1791767" cy="1791767"/>
          </a:xfrm>
          <a:prstGeom prst="rect">
            <a:avLst/>
          </a:prstGeom>
        </p:spPr>
      </p:pic>
      <p:sp>
        <p:nvSpPr>
          <p:cNvPr id="5" name="TextBox 4">
            <a:extLst>
              <a:ext uri="{FF2B5EF4-FFF2-40B4-BE49-F238E27FC236}">
                <a16:creationId xmlns:a16="http://schemas.microsoft.com/office/drawing/2014/main" id="{59DD4A03-7BA3-1D8E-5A6C-EB5419782989}"/>
              </a:ext>
            </a:extLst>
          </p:cNvPr>
          <p:cNvSpPr txBox="1"/>
          <p:nvPr/>
        </p:nvSpPr>
        <p:spPr>
          <a:xfrm>
            <a:off x="300292" y="2972834"/>
            <a:ext cx="11891708" cy="2862322"/>
          </a:xfrm>
          <a:prstGeom prst="rect">
            <a:avLst/>
          </a:prstGeom>
          <a:noFill/>
        </p:spPr>
        <p:txBody>
          <a:bodyPr wrap="square" rtlCol="0">
            <a:spAutoFit/>
          </a:bodyPr>
          <a:lstStyle/>
          <a:p>
            <a:r>
              <a:rPr lang="en-US" dirty="0"/>
              <a:t> </a:t>
            </a:r>
            <a:r>
              <a:rPr lang="en-US" sz="3600" b="1" baseline="30000" dirty="0"/>
              <a:t>15 </a:t>
            </a:r>
            <a:r>
              <a:rPr lang="en-US" sz="3600" dirty="0"/>
              <a:t>Instead, speaking the truth in love, we will grow to become in every respect the mature body of him who is the head, that is, Christ. </a:t>
            </a:r>
            <a:r>
              <a:rPr lang="en-US" sz="3600" b="1" baseline="30000" dirty="0"/>
              <a:t>16 </a:t>
            </a:r>
            <a:r>
              <a:rPr lang="en-US" sz="3600" dirty="0"/>
              <a:t>From him the whole body, joined and held together by every supporting ligament, grows and builds itself up in love, as each part does its work</a:t>
            </a:r>
          </a:p>
        </p:txBody>
      </p:sp>
      <p:sp>
        <p:nvSpPr>
          <p:cNvPr id="3" name="TextBox 2">
            <a:extLst>
              <a:ext uri="{FF2B5EF4-FFF2-40B4-BE49-F238E27FC236}">
                <a16:creationId xmlns:a16="http://schemas.microsoft.com/office/drawing/2014/main" id="{CDB7DA01-B9EB-CF6C-4381-C4908776BE73}"/>
              </a:ext>
            </a:extLst>
          </p:cNvPr>
          <p:cNvSpPr txBox="1"/>
          <p:nvPr/>
        </p:nvSpPr>
        <p:spPr>
          <a:xfrm>
            <a:off x="2832848" y="5856673"/>
            <a:ext cx="4659674" cy="830997"/>
          </a:xfrm>
          <a:prstGeom prst="rect">
            <a:avLst/>
          </a:prstGeom>
          <a:noFill/>
        </p:spPr>
        <p:txBody>
          <a:bodyPr wrap="none" rtlCol="0">
            <a:spAutoFit/>
          </a:bodyPr>
          <a:lstStyle/>
          <a:p>
            <a:r>
              <a:rPr lang="en-US" sz="4800" dirty="0"/>
              <a:t>What is growing?</a:t>
            </a:r>
          </a:p>
        </p:txBody>
      </p:sp>
    </p:spTree>
    <p:extLst>
      <p:ext uri="{BB962C8B-B14F-4D97-AF65-F5344CB8AC3E}">
        <p14:creationId xmlns:p14="http://schemas.microsoft.com/office/powerpoint/2010/main" val="244033004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A8E47D9-79D5-C794-2EA0-438081B34004}"/>
              </a:ext>
            </a:extLst>
          </p:cNvPr>
          <p:cNvSpPr txBox="1"/>
          <p:nvPr/>
        </p:nvSpPr>
        <p:spPr>
          <a:xfrm>
            <a:off x="804739" y="602243"/>
            <a:ext cx="11225896" cy="6431889"/>
          </a:xfrm>
          <a:prstGeom prst="rect">
            <a:avLst/>
          </a:prstGeom>
          <a:noFill/>
        </p:spPr>
        <p:txBody>
          <a:bodyPr wrap="square">
            <a:spAutoFit/>
          </a:bodyPr>
          <a:lstStyle/>
          <a:p>
            <a:pPr>
              <a:lnSpc>
                <a:spcPct val="115000"/>
              </a:lnSpc>
              <a:spcAft>
                <a:spcPts val="800"/>
              </a:spcAft>
            </a:pPr>
            <a:r>
              <a:rPr lang="en-US" sz="3600" b="1" baseline="30000" dirty="0"/>
              <a:t>11 </a:t>
            </a:r>
            <a:r>
              <a:rPr lang="en-US" sz="3600" dirty="0"/>
              <a:t>We have much to say about this, but it is hard to make it clear to you because you no longer try to understand. </a:t>
            </a:r>
            <a:r>
              <a:rPr lang="en-US" sz="3600" b="1" baseline="30000" dirty="0"/>
              <a:t>12 </a:t>
            </a:r>
            <a:r>
              <a:rPr lang="en-US" sz="3600" dirty="0"/>
              <a:t>In fact, though by this time you ought to be teachers, you need someone to teach you the elementary truths of God’s word all over again. You need milk, not solid food! </a:t>
            </a:r>
            <a:r>
              <a:rPr lang="en-US" sz="3600" b="1" baseline="30000" dirty="0"/>
              <a:t>13 </a:t>
            </a:r>
            <a:r>
              <a:rPr lang="en-US" sz="3600" dirty="0"/>
              <a:t>Anyone who lives on milk, being still an infant, is not acquainted with the teaching about righteousness. </a:t>
            </a:r>
            <a:r>
              <a:rPr lang="en-US" sz="3600" b="1" baseline="30000" dirty="0"/>
              <a:t>14 </a:t>
            </a:r>
            <a:r>
              <a:rPr lang="en-US" sz="3600" dirty="0"/>
              <a:t>But solid food is for the mature, who by constant use have trained themselves to distinguish good from evil.</a:t>
            </a:r>
            <a:r>
              <a:rPr lang="en-US" sz="3600" kern="100" dirty="0">
                <a:effectLst/>
                <a:ea typeface="Aptos" panose="020B0004020202020204" pitchFamily="34" charset="0"/>
                <a:cs typeface="Times New Roman" panose="02020603050405020304" pitchFamily="18" charset="0"/>
              </a:rPr>
              <a:t> </a:t>
            </a:r>
          </a:p>
        </p:txBody>
      </p:sp>
      <p:sp>
        <p:nvSpPr>
          <p:cNvPr id="12" name="Title 1">
            <a:extLst>
              <a:ext uri="{FF2B5EF4-FFF2-40B4-BE49-F238E27FC236}">
                <a16:creationId xmlns:a16="http://schemas.microsoft.com/office/drawing/2014/main" id="{54A1C706-B15D-6D51-EDBB-9DEE5C17F200}"/>
              </a:ext>
            </a:extLst>
          </p:cNvPr>
          <p:cNvSpPr>
            <a:spLocks noGrp="1"/>
          </p:cNvSpPr>
          <p:nvPr>
            <p:ph type="title"/>
          </p:nvPr>
        </p:nvSpPr>
        <p:spPr>
          <a:xfrm>
            <a:off x="3137915" y="54864"/>
            <a:ext cx="7507483"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Hebrews (4) Lack of Maturity</a:t>
            </a:r>
          </a:p>
        </p:txBody>
      </p:sp>
    </p:spTree>
    <p:extLst>
      <p:ext uri="{BB962C8B-B14F-4D97-AF65-F5344CB8AC3E}">
        <p14:creationId xmlns:p14="http://schemas.microsoft.com/office/powerpoint/2010/main" val="2221193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19A1C-43A4-26D3-923B-1A30209EC1F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FDD916-68DE-E78E-EDFB-D8FC88602F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1BE33A-FF0D-417F-DE9D-3603AED8CDFA}"/>
              </a:ext>
            </a:extLst>
          </p:cNvPr>
          <p:cNvSpPr>
            <a:spLocks noGrp="1"/>
          </p:cNvSpPr>
          <p:nvPr>
            <p:ph type="title"/>
          </p:nvPr>
        </p:nvSpPr>
        <p:spPr>
          <a:xfrm>
            <a:off x="3137915" y="54864"/>
            <a:ext cx="7507483"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  Maturity and Unity</a:t>
            </a:r>
          </a:p>
        </p:txBody>
      </p:sp>
      <p:sp>
        <p:nvSpPr>
          <p:cNvPr id="4" name="Content Placeholder 3">
            <a:extLst>
              <a:ext uri="{FF2B5EF4-FFF2-40B4-BE49-F238E27FC236}">
                <a16:creationId xmlns:a16="http://schemas.microsoft.com/office/drawing/2014/main" id="{147B80DD-6AA0-011D-00FD-290B804A40B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1" y="657107"/>
            <a:ext cx="9494850" cy="2462611"/>
          </a:xfrm>
        </p:spPr>
        <p:txBody>
          <a:bodyPr anchor="b" anchorCtr="0">
            <a:normAutofit fontScale="92500" lnSpcReduction="20000"/>
          </a:bodyPr>
          <a:lstStyle/>
          <a:p>
            <a:r>
              <a:rPr lang="en-US" sz="3900" b="1" dirty="0"/>
              <a:t> </a:t>
            </a:r>
            <a:r>
              <a:rPr lang="en-US" sz="3900" b="1" baseline="30000" dirty="0"/>
              <a:t>14 </a:t>
            </a:r>
            <a:r>
              <a:rPr lang="en-US" sz="4200" dirty="0"/>
              <a:t>Then we will no longer be infants, tossed </a:t>
            </a:r>
            <a:r>
              <a:rPr lang="en-US" sz="4200" u="sng" dirty="0"/>
              <a:t>back and forth by the waves, and blown here and there by every wind of teaching and by the cunning and craftiness of people in their deceitful scheming. </a:t>
            </a:r>
            <a:endParaRPr lang="en-US" sz="4200" b="1" u="sng" dirty="0"/>
          </a:p>
        </p:txBody>
      </p:sp>
      <p:pic>
        <p:nvPicPr>
          <p:cNvPr id="13" name="Content Placeholder 3">
            <a:extLst>
              <a:ext uri="{FF2B5EF4-FFF2-40B4-BE49-F238E27FC236}">
                <a16:creationId xmlns:a16="http://schemas.microsoft.com/office/drawing/2014/main" id="{C1903FEE-5A27-194C-88B6-1147BDE4BEC0}"/>
              </a:ext>
            </a:extLst>
          </p:cNvPr>
          <p:cNvPicPr>
            <a:picLocks noChangeAspect="1"/>
          </p:cNvPicPr>
          <p:nvPr/>
        </p:nvPicPr>
        <p:blipFill>
          <a:blip r:embed="rId3"/>
          <a:stretch>
            <a:fillRect/>
          </a:stretch>
        </p:blipFill>
        <p:spPr>
          <a:xfrm>
            <a:off x="300292" y="328553"/>
            <a:ext cx="1791767" cy="1791767"/>
          </a:xfrm>
          <a:prstGeom prst="rect">
            <a:avLst/>
          </a:prstGeom>
        </p:spPr>
      </p:pic>
      <p:sp>
        <p:nvSpPr>
          <p:cNvPr id="5" name="TextBox 4">
            <a:extLst>
              <a:ext uri="{FF2B5EF4-FFF2-40B4-BE49-F238E27FC236}">
                <a16:creationId xmlns:a16="http://schemas.microsoft.com/office/drawing/2014/main" id="{341C7951-FBDB-D433-AE9E-D73BE17DC9F2}"/>
              </a:ext>
            </a:extLst>
          </p:cNvPr>
          <p:cNvSpPr txBox="1"/>
          <p:nvPr/>
        </p:nvSpPr>
        <p:spPr>
          <a:xfrm>
            <a:off x="300292" y="2972834"/>
            <a:ext cx="11891708" cy="2862322"/>
          </a:xfrm>
          <a:prstGeom prst="rect">
            <a:avLst/>
          </a:prstGeom>
          <a:noFill/>
        </p:spPr>
        <p:txBody>
          <a:bodyPr wrap="square" rtlCol="0">
            <a:spAutoFit/>
          </a:bodyPr>
          <a:lstStyle/>
          <a:p>
            <a:r>
              <a:rPr lang="en-US" dirty="0"/>
              <a:t> </a:t>
            </a:r>
            <a:r>
              <a:rPr lang="en-US" sz="3600" b="1" baseline="30000" dirty="0"/>
              <a:t>15 </a:t>
            </a:r>
            <a:r>
              <a:rPr lang="en-US" sz="3600" dirty="0"/>
              <a:t>Instead, speaking the truth in love, we will grow to become in every respect the mature body of him who is the head, that is, Christ. </a:t>
            </a:r>
            <a:r>
              <a:rPr lang="en-US" sz="3600" b="1" baseline="30000" dirty="0"/>
              <a:t>16 </a:t>
            </a:r>
            <a:r>
              <a:rPr lang="en-US" sz="3600" dirty="0"/>
              <a:t>From him the whole body, joined and held together by every supporting ligament, grows and builds itself up in love, as each part does its work</a:t>
            </a:r>
          </a:p>
        </p:txBody>
      </p:sp>
      <p:sp>
        <p:nvSpPr>
          <p:cNvPr id="3" name="TextBox 2">
            <a:extLst>
              <a:ext uri="{FF2B5EF4-FFF2-40B4-BE49-F238E27FC236}">
                <a16:creationId xmlns:a16="http://schemas.microsoft.com/office/drawing/2014/main" id="{448D42C4-0737-DCD2-5716-CD17E48C69DC}"/>
              </a:ext>
            </a:extLst>
          </p:cNvPr>
          <p:cNvSpPr txBox="1"/>
          <p:nvPr/>
        </p:nvSpPr>
        <p:spPr>
          <a:xfrm>
            <a:off x="2832848" y="5856673"/>
            <a:ext cx="2446504" cy="830997"/>
          </a:xfrm>
          <a:prstGeom prst="rect">
            <a:avLst/>
          </a:prstGeom>
          <a:noFill/>
        </p:spPr>
        <p:txBody>
          <a:bodyPr wrap="none" rtlCol="0">
            <a:spAutoFit/>
          </a:bodyPr>
          <a:lstStyle/>
          <a:p>
            <a:r>
              <a:rPr lang="en-US" sz="4800" dirty="0"/>
              <a:t>Discuss </a:t>
            </a:r>
          </a:p>
        </p:txBody>
      </p:sp>
    </p:spTree>
    <p:extLst>
      <p:ext uri="{BB962C8B-B14F-4D97-AF65-F5344CB8AC3E}">
        <p14:creationId xmlns:p14="http://schemas.microsoft.com/office/powerpoint/2010/main" val="13617349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3AA5E-F2D2-85DC-1235-CF5F77D7DE0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1064A1E-3461-0E7A-3519-3F2FE2428B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4EDBEB-6D58-4BF6-E0E8-8442AD74DD1D}"/>
              </a:ext>
            </a:extLst>
          </p:cNvPr>
          <p:cNvSpPr>
            <a:spLocks noGrp="1"/>
          </p:cNvSpPr>
          <p:nvPr>
            <p:ph type="title"/>
          </p:nvPr>
        </p:nvSpPr>
        <p:spPr>
          <a:xfrm>
            <a:off x="3137915" y="54864"/>
            <a:ext cx="7507483"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  Maturity and Unity</a:t>
            </a:r>
          </a:p>
        </p:txBody>
      </p:sp>
      <p:sp>
        <p:nvSpPr>
          <p:cNvPr id="4" name="Content Placeholder 3">
            <a:extLst>
              <a:ext uri="{FF2B5EF4-FFF2-40B4-BE49-F238E27FC236}">
                <a16:creationId xmlns:a16="http://schemas.microsoft.com/office/drawing/2014/main" id="{A21FA567-2A26-7E20-3B5F-7C9D59025D5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1" y="657107"/>
            <a:ext cx="9494850" cy="2462611"/>
          </a:xfrm>
        </p:spPr>
        <p:txBody>
          <a:bodyPr anchor="b" anchorCtr="0">
            <a:normAutofit fontScale="92500" lnSpcReduction="20000"/>
          </a:bodyPr>
          <a:lstStyle/>
          <a:p>
            <a:r>
              <a:rPr lang="en-US" sz="3900" b="1" dirty="0"/>
              <a:t> </a:t>
            </a:r>
            <a:r>
              <a:rPr lang="en-US" sz="3900" b="1" baseline="30000" dirty="0"/>
              <a:t>14 </a:t>
            </a:r>
            <a:r>
              <a:rPr lang="en-US" sz="4200" dirty="0"/>
              <a:t>Then we will no longer be infants, tossed back and forth by the waves, and blown here and there by every wind of teaching and by the cunning and craftiness of people in their deceitful scheming. </a:t>
            </a:r>
            <a:endParaRPr lang="en-US" sz="4200" b="1" dirty="0"/>
          </a:p>
        </p:txBody>
      </p:sp>
      <p:pic>
        <p:nvPicPr>
          <p:cNvPr id="13" name="Content Placeholder 3">
            <a:extLst>
              <a:ext uri="{FF2B5EF4-FFF2-40B4-BE49-F238E27FC236}">
                <a16:creationId xmlns:a16="http://schemas.microsoft.com/office/drawing/2014/main" id="{B61C0827-7623-814E-0BB1-1F6F34D7D77A}"/>
              </a:ext>
            </a:extLst>
          </p:cNvPr>
          <p:cNvPicPr>
            <a:picLocks noChangeAspect="1"/>
          </p:cNvPicPr>
          <p:nvPr/>
        </p:nvPicPr>
        <p:blipFill>
          <a:blip r:embed="rId3"/>
          <a:stretch>
            <a:fillRect/>
          </a:stretch>
        </p:blipFill>
        <p:spPr>
          <a:xfrm>
            <a:off x="300292" y="328553"/>
            <a:ext cx="1791767" cy="1791767"/>
          </a:xfrm>
          <a:prstGeom prst="rect">
            <a:avLst/>
          </a:prstGeom>
        </p:spPr>
      </p:pic>
      <p:sp>
        <p:nvSpPr>
          <p:cNvPr id="5" name="TextBox 4">
            <a:extLst>
              <a:ext uri="{FF2B5EF4-FFF2-40B4-BE49-F238E27FC236}">
                <a16:creationId xmlns:a16="http://schemas.microsoft.com/office/drawing/2014/main" id="{660A8003-1178-56C7-820B-BD8B33BBCC7F}"/>
              </a:ext>
            </a:extLst>
          </p:cNvPr>
          <p:cNvSpPr txBox="1"/>
          <p:nvPr/>
        </p:nvSpPr>
        <p:spPr>
          <a:xfrm>
            <a:off x="300292" y="2972834"/>
            <a:ext cx="11891708" cy="2862322"/>
          </a:xfrm>
          <a:prstGeom prst="rect">
            <a:avLst/>
          </a:prstGeom>
          <a:noFill/>
        </p:spPr>
        <p:txBody>
          <a:bodyPr wrap="square" rtlCol="0">
            <a:spAutoFit/>
          </a:bodyPr>
          <a:lstStyle/>
          <a:p>
            <a:r>
              <a:rPr lang="en-US" dirty="0"/>
              <a:t> </a:t>
            </a:r>
            <a:r>
              <a:rPr lang="en-US" sz="3600" b="1" baseline="30000" dirty="0"/>
              <a:t>15 </a:t>
            </a:r>
            <a:r>
              <a:rPr lang="en-US" sz="3600" dirty="0"/>
              <a:t>Instead, </a:t>
            </a:r>
            <a:r>
              <a:rPr lang="en-US" sz="3600" u="sng" dirty="0"/>
              <a:t>speaking the truth in love, we will grow </a:t>
            </a:r>
            <a:r>
              <a:rPr lang="en-US" sz="3600" dirty="0"/>
              <a:t>to become in every respect the mature body of him who is the head, that is, Christ. </a:t>
            </a:r>
            <a:r>
              <a:rPr lang="en-US" sz="3600" b="1" baseline="30000" dirty="0"/>
              <a:t>16 </a:t>
            </a:r>
            <a:r>
              <a:rPr lang="en-US" sz="3600" dirty="0"/>
              <a:t>From him the whole body, joined and held together by every supporting ligament, grows and builds itself up in love, as each part does its work</a:t>
            </a:r>
          </a:p>
        </p:txBody>
      </p:sp>
      <p:sp>
        <p:nvSpPr>
          <p:cNvPr id="3" name="TextBox 2">
            <a:extLst>
              <a:ext uri="{FF2B5EF4-FFF2-40B4-BE49-F238E27FC236}">
                <a16:creationId xmlns:a16="http://schemas.microsoft.com/office/drawing/2014/main" id="{EB57CE43-CFD0-EDEC-7A13-2D00FDB3D0C6}"/>
              </a:ext>
            </a:extLst>
          </p:cNvPr>
          <p:cNvSpPr txBox="1"/>
          <p:nvPr/>
        </p:nvSpPr>
        <p:spPr>
          <a:xfrm>
            <a:off x="2832848" y="5856673"/>
            <a:ext cx="2446504" cy="830997"/>
          </a:xfrm>
          <a:prstGeom prst="rect">
            <a:avLst/>
          </a:prstGeom>
          <a:noFill/>
        </p:spPr>
        <p:txBody>
          <a:bodyPr wrap="none" rtlCol="0">
            <a:spAutoFit/>
          </a:bodyPr>
          <a:lstStyle/>
          <a:p>
            <a:r>
              <a:rPr lang="en-US" sz="4800" dirty="0"/>
              <a:t>Discuss </a:t>
            </a:r>
          </a:p>
        </p:txBody>
      </p:sp>
    </p:spTree>
    <p:extLst>
      <p:ext uri="{BB962C8B-B14F-4D97-AF65-F5344CB8AC3E}">
        <p14:creationId xmlns:p14="http://schemas.microsoft.com/office/powerpoint/2010/main" val="179171420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78B02-5D2A-2D8B-AC80-2EE82A34CCD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8B4618-95E4-87FD-43E7-D8DEF414F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888D8D-7445-350B-CE08-DD8257FBDB3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436BAABB-A5AE-E779-908F-496832FACB1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94A8AAD2-4738-BDF7-6CB5-97C394E3D56B}"/>
              </a:ext>
            </a:extLst>
          </p:cNvPr>
          <p:cNvSpPr txBox="1"/>
          <p:nvPr/>
        </p:nvSpPr>
        <p:spPr>
          <a:xfrm>
            <a:off x="3123114" y="1784969"/>
            <a:ext cx="8255565" cy="3539430"/>
          </a:xfrm>
          <a:prstGeom prst="rect">
            <a:avLst/>
          </a:prstGeom>
          <a:noFill/>
        </p:spPr>
        <p:txBody>
          <a:bodyPr wrap="square" rtlCol="0">
            <a:spAutoFit/>
          </a:bodyPr>
          <a:lstStyle/>
          <a:p>
            <a:r>
              <a:rPr lang="en-US" sz="3200" dirty="0"/>
              <a:t> </a:t>
            </a:r>
            <a:r>
              <a:rPr lang="en-US" sz="3200" b="1" baseline="30000" dirty="0"/>
              <a:t>12 </a:t>
            </a:r>
            <a:r>
              <a:rPr lang="en-US" sz="3200" dirty="0"/>
              <a:t>For our struggle is not against flesh and blood, but against the rulers, against the authorities, against the powers of this dark world and against </a:t>
            </a:r>
            <a:r>
              <a:rPr lang="en-US" sz="3200" dirty="0">
                <a:solidFill>
                  <a:srgbClr val="7030A0"/>
                </a:solidFill>
              </a:rPr>
              <a:t>the spiritual forces of evil in the heavenly realms</a:t>
            </a:r>
            <a:r>
              <a:rPr lang="en-US" sz="3200" dirty="0"/>
              <a:t>.</a:t>
            </a:r>
          </a:p>
          <a:p>
            <a:endParaRPr lang="en-US" sz="3200" dirty="0"/>
          </a:p>
          <a:p>
            <a:r>
              <a:rPr lang="en-US" sz="3200" dirty="0"/>
              <a:t>      </a:t>
            </a:r>
            <a:r>
              <a:rPr lang="en-US" sz="3200" dirty="0">
                <a:solidFill>
                  <a:srgbClr val="7030A0"/>
                </a:solidFill>
              </a:rPr>
              <a:t>Where are the heavenly (spiritual) realms?</a:t>
            </a:r>
          </a:p>
        </p:txBody>
      </p:sp>
      <p:sp>
        <p:nvSpPr>
          <p:cNvPr id="4" name="Arrow: Left 3">
            <a:extLst>
              <a:ext uri="{FF2B5EF4-FFF2-40B4-BE49-F238E27FC236}">
                <a16:creationId xmlns:a16="http://schemas.microsoft.com/office/drawing/2014/main" id="{5526018A-F9A5-7F9A-FAB7-762CAF8695BC}"/>
              </a:ext>
            </a:extLst>
          </p:cNvPr>
          <p:cNvSpPr/>
          <p:nvPr/>
        </p:nvSpPr>
        <p:spPr>
          <a:xfrm rot="21183089" flipV="1">
            <a:off x="3669388" y="1403883"/>
            <a:ext cx="5339026" cy="12179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307237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140F1-2A38-4DF1-F2DB-D80B04E2E51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25BE2FA-0C00-9985-A2D0-214B9EA21E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2268A-7589-3661-A6B9-FD5C288E2D52}"/>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3:10</a:t>
            </a:r>
          </a:p>
        </p:txBody>
      </p:sp>
      <p:sp>
        <p:nvSpPr>
          <p:cNvPr id="14" name="TextBox 13">
            <a:extLst>
              <a:ext uri="{FF2B5EF4-FFF2-40B4-BE49-F238E27FC236}">
                <a16:creationId xmlns:a16="http://schemas.microsoft.com/office/drawing/2014/main" id="{52723270-FE8A-B74B-3B50-E1B581D5B295}"/>
              </a:ext>
            </a:extLst>
          </p:cNvPr>
          <p:cNvSpPr txBox="1"/>
          <p:nvPr/>
        </p:nvSpPr>
        <p:spPr>
          <a:xfrm>
            <a:off x="3542757" y="1402600"/>
            <a:ext cx="2743200" cy="2554545"/>
          </a:xfrm>
          <a:prstGeom prst="rect">
            <a:avLst/>
          </a:prstGeom>
          <a:noFill/>
          <a:ln>
            <a:noFill/>
          </a:ln>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22E4C87F-E03D-83C4-98C2-F6FE08B07CFD}"/>
              </a:ext>
            </a:extLst>
          </p:cNvPr>
          <p:cNvSpPr txBox="1"/>
          <p:nvPr/>
        </p:nvSpPr>
        <p:spPr>
          <a:xfrm>
            <a:off x="6645394" y="1446748"/>
            <a:ext cx="2687794"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AD746FAD-4CEF-6CA1-1612-3D72831AA609}"/>
              </a:ext>
            </a:extLst>
          </p:cNvPr>
          <p:cNvSpPr txBox="1"/>
          <p:nvPr/>
        </p:nvSpPr>
        <p:spPr>
          <a:xfrm>
            <a:off x="3665483" y="4060681"/>
            <a:ext cx="2430517" cy="2554545"/>
          </a:xfrm>
          <a:prstGeom prst="rect">
            <a:avLst/>
          </a:prstGeom>
          <a:noFill/>
          <a:ln w="31750">
            <a:noFill/>
          </a:ln>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EC2B350C-F242-E256-3CC4-CAC4DE09FDCD}"/>
              </a:ext>
            </a:extLst>
          </p:cNvPr>
          <p:cNvSpPr txBox="1"/>
          <p:nvPr/>
        </p:nvSpPr>
        <p:spPr>
          <a:xfrm>
            <a:off x="6990120" y="4115191"/>
            <a:ext cx="2786513" cy="262093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A74434CE-3B35-1D12-3B73-B1D05B81C7E2}"/>
              </a:ext>
            </a:extLst>
          </p:cNvPr>
          <p:cNvSpPr txBox="1"/>
          <p:nvPr/>
        </p:nvSpPr>
        <p:spPr>
          <a:xfrm>
            <a:off x="488345" y="3403049"/>
            <a:ext cx="2614291" cy="1077218"/>
          </a:xfrm>
          <a:prstGeom prst="rect">
            <a:avLst/>
          </a:prstGeom>
          <a:noFill/>
        </p:spPr>
        <p:txBody>
          <a:bodyPr wrap="square" rtlCol="0">
            <a:spAutoFit/>
          </a:bodyPr>
          <a:lstStyle/>
          <a:p>
            <a:r>
              <a:rPr lang="en-US" sz="3200" dirty="0"/>
              <a:t>Heavenly Good news</a:t>
            </a:r>
          </a:p>
        </p:txBody>
      </p:sp>
      <p:sp>
        <p:nvSpPr>
          <p:cNvPr id="4" name="TextBox 3">
            <a:extLst>
              <a:ext uri="{FF2B5EF4-FFF2-40B4-BE49-F238E27FC236}">
                <a16:creationId xmlns:a16="http://schemas.microsoft.com/office/drawing/2014/main" id="{01CD0D1D-8EB1-C7AD-4BE4-7AFE16CB9BF4}"/>
              </a:ext>
            </a:extLst>
          </p:cNvPr>
          <p:cNvSpPr txBox="1"/>
          <p:nvPr/>
        </p:nvSpPr>
        <p:spPr>
          <a:xfrm>
            <a:off x="9583524" y="1905506"/>
            <a:ext cx="2608476" cy="3046988"/>
          </a:xfrm>
          <a:prstGeom prst="rect">
            <a:avLst/>
          </a:prstGeom>
          <a:noFill/>
        </p:spPr>
        <p:txBody>
          <a:bodyPr wrap="square" rtlCol="0">
            <a:spAutoFit/>
          </a:bodyPr>
          <a:lstStyle/>
          <a:p>
            <a:r>
              <a:rPr lang="en-US" sz="3200" dirty="0"/>
              <a:t>Plots to kill Jesus as a baby and eliminate him with crucifixion</a:t>
            </a:r>
          </a:p>
        </p:txBody>
      </p:sp>
      <p:sp>
        <p:nvSpPr>
          <p:cNvPr id="6" name="Rectangle 5">
            <a:extLst>
              <a:ext uri="{FF2B5EF4-FFF2-40B4-BE49-F238E27FC236}">
                <a16:creationId xmlns:a16="http://schemas.microsoft.com/office/drawing/2014/main" id="{7A66A2D2-845E-5882-685D-CA3626860DBE}"/>
              </a:ext>
            </a:extLst>
          </p:cNvPr>
          <p:cNvSpPr/>
          <p:nvPr/>
        </p:nvSpPr>
        <p:spPr>
          <a:xfrm>
            <a:off x="3431835" y="1393196"/>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EF6B817B-EF27-152A-01F1-B7F0CA213C10}"/>
              </a:ext>
            </a:extLst>
          </p:cNvPr>
          <p:cNvSpPr/>
          <p:nvPr/>
        </p:nvSpPr>
        <p:spPr>
          <a:xfrm>
            <a:off x="3542757" y="3987912"/>
            <a:ext cx="2430516"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49E3199-5BE1-885A-2052-6D98E219EF22}"/>
              </a:ext>
            </a:extLst>
          </p:cNvPr>
          <p:cNvSpPr/>
          <p:nvPr/>
        </p:nvSpPr>
        <p:spPr>
          <a:xfrm>
            <a:off x="6707978" y="3987911"/>
            <a:ext cx="2687794"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E0252BB-EF07-CA2B-166D-6A97F4A27EA2}"/>
              </a:ext>
            </a:extLst>
          </p:cNvPr>
          <p:cNvSpPr/>
          <p:nvPr/>
        </p:nvSpPr>
        <p:spPr>
          <a:xfrm>
            <a:off x="6604234" y="139250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AEAB47C-7FD0-77EB-6F91-9B556DAD624F}"/>
              </a:ext>
            </a:extLst>
          </p:cNvPr>
          <p:cNvPicPr>
            <a:picLocks noChangeAspect="1"/>
          </p:cNvPicPr>
          <p:nvPr/>
        </p:nvPicPr>
        <p:blipFill>
          <a:blip r:embed="rId3"/>
          <a:stretch>
            <a:fillRect/>
          </a:stretch>
        </p:blipFill>
        <p:spPr>
          <a:xfrm>
            <a:off x="102794" y="241985"/>
            <a:ext cx="2107925" cy="2107925"/>
          </a:xfrm>
          <a:prstGeom prst="rect">
            <a:avLst/>
          </a:prstGeom>
        </p:spPr>
      </p:pic>
      <p:sp>
        <p:nvSpPr>
          <p:cNvPr id="9" name="Content Placeholder 8">
            <a:extLst>
              <a:ext uri="{FF2B5EF4-FFF2-40B4-BE49-F238E27FC236}">
                <a16:creationId xmlns:a16="http://schemas.microsoft.com/office/drawing/2014/main" id="{F1DEA65B-9CA5-D289-6C74-D89769BF3BD2}"/>
              </a:ext>
            </a:extLst>
          </p:cNvPr>
          <p:cNvSpPr>
            <a:spLocks noGrp="1"/>
          </p:cNvSpPr>
          <p:nvPr>
            <p:ph sz="half" idx="1"/>
          </p:nvPr>
        </p:nvSpPr>
        <p:spPr/>
        <p:txBody>
          <a:bodyPr/>
          <a:lstStyle/>
          <a:p>
            <a:endParaRPr lang="en-US"/>
          </a:p>
        </p:txBody>
      </p:sp>
    </p:spTree>
    <p:extLst>
      <p:ext uri="{BB962C8B-B14F-4D97-AF65-F5344CB8AC3E}">
        <p14:creationId xmlns:p14="http://schemas.microsoft.com/office/powerpoint/2010/main" val="263411750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4607F-A98A-FF91-DE60-D22010064C6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AF06844-F2E9-D97F-B129-BD1CBA067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DEBF63-A6BF-5F58-A472-DBD69A30EDCB}"/>
              </a:ext>
            </a:extLst>
          </p:cNvPr>
          <p:cNvSpPr>
            <a:spLocks noGrp="1"/>
          </p:cNvSpPr>
          <p:nvPr>
            <p:ph type="title"/>
          </p:nvPr>
        </p:nvSpPr>
        <p:spPr>
          <a:xfrm>
            <a:off x="3137915" y="54864"/>
            <a:ext cx="7507483"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  Differing Lens</a:t>
            </a:r>
          </a:p>
        </p:txBody>
      </p:sp>
      <p:sp>
        <p:nvSpPr>
          <p:cNvPr id="4" name="Content Placeholder 3">
            <a:extLst>
              <a:ext uri="{FF2B5EF4-FFF2-40B4-BE49-F238E27FC236}">
                <a16:creationId xmlns:a16="http://schemas.microsoft.com/office/drawing/2014/main" id="{2DBC341F-5C4B-B593-3DB0-26BA2D012B8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r>
              <a:rPr lang="en-US" b="1" dirty="0"/>
              <a:t>Heavenly Realms     </a:t>
            </a:r>
          </a:p>
          <a:p>
            <a:r>
              <a:rPr lang="en-US" b="1" dirty="0"/>
              <a:t>Blessings --  Look at each blessing in Ephesians</a:t>
            </a:r>
          </a:p>
          <a:p>
            <a:r>
              <a:rPr lang="en-US" b="1" dirty="0"/>
              <a:t>Knowledge – Observe  references to knowledge</a:t>
            </a:r>
            <a:br>
              <a:rPr lang="en-US" b="1" dirty="0"/>
            </a:br>
            <a:r>
              <a:rPr lang="en-US" b="1" dirty="0"/>
              <a:t>Especially in Paul's Prayers</a:t>
            </a:r>
          </a:p>
          <a:p>
            <a:r>
              <a:rPr lang="en-US" b="1" dirty="0"/>
              <a:t>Infinity – Things unfathomable and eternal.</a:t>
            </a:r>
            <a:br>
              <a:rPr lang="en-US" b="1" dirty="0"/>
            </a:br>
            <a:r>
              <a:rPr lang="en-US" b="1" dirty="0"/>
              <a:t> God has a multitude of infinite attributes</a:t>
            </a:r>
          </a:p>
          <a:p>
            <a:r>
              <a:rPr lang="en-US" b="1" dirty="0"/>
              <a:t>Once Dead Now Alive.</a:t>
            </a:r>
            <a:br>
              <a:rPr lang="en-US" b="1" dirty="0"/>
            </a:br>
            <a:r>
              <a:rPr lang="en-US" b="1" dirty="0"/>
              <a:t>How you once live and how you live now</a:t>
            </a:r>
            <a:br>
              <a:rPr lang="en-US" b="1" dirty="0"/>
            </a:br>
            <a:r>
              <a:rPr lang="en-US" b="1" dirty="0"/>
              <a:t>How the world lives and how Christians live</a:t>
            </a:r>
          </a:p>
          <a:p>
            <a:r>
              <a:rPr lang="en-US" b="1" dirty="0"/>
              <a:t>Grace</a:t>
            </a:r>
            <a:br>
              <a:rPr lang="en-US" b="1" dirty="0"/>
            </a:br>
            <a:r>
              <a:rPr lang="en-US" b="1" dirty="0"/>
              <a:t>made known and accepted vs. unknow and rejected.</a:t>
            </a:r>
          </a:p>
          <a:p>
            <a:r>
              <a:rPr lang="en-US" b="1" dirty="0"/>
              <a:t>How we should live(walk) , have a new mind, and mature</a:t>
            </a:r>
          </a:p>
          <a:p>
            <a:endParaRPr lang="en-US" b="1" dirty="0"/>
          </a:p>
          <a:p>
            <a:endParaRPr lang="en-US" b="1" dirty="0"/>
          </a:p>
        </p:txBody>
      </p:sp>
      <p:pic>
        <p:nvPicPr>
          <p:cNvPr id="13" name="Content Placeholder 3">
            <a:extLst>
              <a:ext uri="{FF2B5EF4-FFF2-40B4-BE49-F238E27FC236}">
                <a16:creationId xmlns:a16="http://schemas.microsoft.com/office/drawing/2014/main" id="{BACA4ECF-0784-1994-ADFA-B2BA8ADA901D}"/>
              </a:ext>
            </a:extLst>
          </p:cNvPr>
          <p:cNvPicPr>
            <a:picLocks noChangeAspect="1"/>
          </p:cNvPicPr>
          <p:nvPr/>
        </p:nvPicPr>
        <p:blipFill>
          <a:blip r:embed="rId3"/>
          <a:stretch>
            <a:fillRect/>
          </a:stretch>
        </p:blipFill>
        <p:spPr>
          <a:xfrm>
            <a:off x="102794" y="241985"/>
            <a:ext cx="2107925" cy="2107925"/>
          </a:xfrm>
          <a:prstGeom prst="rect">
            <a:avLst/>
          </a:prstGeom>
        </p:spPr>
      </p:pic>
    </p:spTree>
    <p:extLst>
      <p:ext uri="{BB962C8B-B14F-4D97-AF65-F5344CB8AC3E}">
        <p14:creationId xmlns:p14="http://schemas.microsoft.com/office/powerpoint/2010/main" val="130881529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11452-A0E8-C392-6018-1CB5221CDB3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063C8D-BC1E-AC5F-4114-4A3A16B95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CC7266-E845-5BC3-6F52-8C4649BD5C9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a:t>
            </a:r>
          </a:p>
        </p:txBody>
      </p:sp>
      <p:sp>
        <p:nvSpPr>
          <p:cNvPr id="4" name="Content Placeholder 3">
            <a:extLst>
              <a:ext uri="{FF2B5EF4-FFF2-40B4-BE49-F238E27FC236}">
                <a16:creationId xmlns:a16="http://schemas.microsoft.com/office/drawing/2014/main" id="{73276744-1974-1D38-F5F7-E90F73D665C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lnSpcReduction="10000"/>
          </a:bodyPr>
          <a:lstStyle/>
          <a:p>
            <a:r>
              <a:rPr lang="en-US" b="1" dirty="0"/>
              <a:t>Heavenly Realms     </a:t>
            </a:r>
          </a:p>
          <a:p>
            <a:r>
              <a:rPr lang="en-US" b="1" dirty="0"/>
              <a:t>The Prayer in Chapter 1, Faith and Grace </a:t>
            </a:r>
          </a:p>
          <a:p>
            <a:r>
              <a:rPr lang="en-US" b="1" dirty="0"/>
              <a:t>Spiritual Tools and Heavenly Armor</a:t>
            </a:r>
          </a:p>
          <a:p>
            <a:r>
              <a:rPr lang="en-US" b="1" dirty="0"/>
              <a:t>Spiritual Blessings in Christ</a:t>
            </a:r>
          </a:p>
          <a:p>
            <a:r>
              <a:rPr lang="en-US" b="1" dirty="0"/>
              <a:t>Made Alive in Christ</a:t>
            </a:r>
          </a:p>
          <a:p>
            <a:r>
              <a:rPr lang="en-US" b="1" dirty="0"/>
              <a:t>The New Spiritual Humanity</a:t>
            </a:r>
          </a:p>
          <a:p>
            <a:r>
              <a:rPr lang="en-US" b="1" dirty="0"/>
              <a:t>The Cornerstone and the New Building</a:t>
            </a:r>
          </a:p>
          <a:p>
            <a:r>
              <a:rPr lang="en-US" b="1" dirty="0"/>
              <a:t>Love that is wide, long, and high.  The infinite God</a:t>
            </a:r>
          </a:p>
          <a:p>
            <a:r>
              <a:rPr lang="en-US" b="1" dirty="0"/>
              <a:t>Worthy calling -  Unity and oneness _</a:t>
            </a:r>
          </a:p>
          <a:p>
            <a:r>
              <a:rPr lang="en-US" b="1" dirty="0"/>
              <a:t>Futile thinking contrasted with  Wisdom and Discretion</a:t>
            </a:r>
          </a:p>
          <a:p>
            <a:r>
              <a:rPr lang="en-US" b="1" dirty="0"/>
              <a:t>Quirky things about Ephesians: The Colossian Heresy, Papyrus 46,    No serious issues addressed  </a:t>
            </a:r>
          </a:p>
          <a:p>
            <a:r>
              <a:rPr lang="en-US" b="1" dirty="0"/>
              <a:t>Chistian Living Impacting Relationships.</a:t>
            </a:r>
          </a:p>
          <a:p>
            <a:endParaRPr lang="en-US" b="1" dirty="0"/>
          </a:p>
          <a:p>
            <a:endParaRPr lang="en-US" b="1" dirty="0"/>
          </a:p>
          <a:p>
            <a:endParaRPr lang="en-US" b="1" dirty="0"/>
          </a:p>
        </p:txBody>
      </p:sp>
      <p:sp>
        <p:nvSpPr>
          <p:cNvPr id="3" name="Arrow: Left 2">
            <a:extLst>
              <a:ext uri="{FF2B5EF4-FFF2-40B4-BE49-F238E27FC236}">
                <a16:creationId xmlns:a16="http://schemas.microsoft.com/office/drawing/2014/main" id="{82BCEFB3-4B64-B336-396B-40DF97EDACF8}"/>
              </a:ext>
            </a:extLst>
          </p:cNvPr>
          <p:cNvSpPr/>
          <p:nvPr/>
        </p:nvSpPr>
        <p:spPr>
          <a:xfrm>
            <a:off x="7359621" y="1976996"/>
            <a:ext cx="978408" cy="3735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12/14</a:t>
            </a:r>
          </a:p>
        </p:txBody>
      </p:sp>
      <p:sp>
        <p:nvSpPr>
          <p:cNvPr id="6" name="Arrow: Left 5">
            <a:extLst>
              <a:ext uri="{FF2B5EF4-FFF2-40B4-BE49-F238E27FC236}">
                <a16:creationId xmlns:a16="http://schemas.microsoft.com/office/drawing/2014/main" id="{D6301DEB-5BF8-5EDC-000C-93E2AB01DA82}"/>
              </a:ext>
            </a:extLst>
          </p:cNvPr>
          <p:cNvSpPr/>
          <p:nvPr/>
        </p:nvSpPr>
        <p:spPr>
          <a:xfrm>
            <a:off x="5745725" y="622945"/>
            <a:ext cx="978408" cy="3735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12/7</a:t>
            </a:r>
          </a:p>
        </p:txBody>
      </p:sp>
      <p:sp>
        <p:nvSpPr>
          <p:cNvPr id="11" name="TextBox 10">
            <a:extLst>
              <a:ext uri="{FF2B5EF4-FFF2-40B4-BE49-F238E27FC236}">
                <a16:creationId xmlns:a16="http://schemas.microsoft.com/office/drawing/2014/main" id="{31B15E4C-6A84-B4E3-9AED-186A86C0A9F7}"/>
              </a:ext>
            </a:extLst>
          </p:cNvPr>
          <p:cNvSpPr txBox="1"/>
          <p:nvPr/>
        </p:nvSpPr>
        <p:spPr>
          <a:xfrm>
            <a:off x="8500228" y="1902162"/>
            <a:ext cx="4143392" cy="523220"/>
          </a:xfrm>
          <a:prstGeom prst="rect">
            <a:avLst/>
          </a:prstGeom>
          <a:noFill/>
        </p:spPr>
        <p:txBody>
          <a:bodyPr wrap="square" rtlCol="0">
            <a:spAutoFit/>
          </a:bodyPr>
          <a:lstStyle/>
          <a:p>
            <a:r>
              <a:rPr lang="en-US" sz="2800" dirty="0"/>
              <a:t>Chapter 1</a:t>
            </a:r>
          </a:p>
        </p:txBody>
      </p:sp>
      <p:sp>
        <p:nvSpPr>
          <p:cNvPr id="7" name="Arrow: Left 6">
            <a:extLst>
              <a:ext uri="{FF2B5EF4-FFF2-40B4-BE49-F238E27FC236}">
                <a16:creationId xmlns:a16="http://schemas.microsoft.com/office/drawing/2014/main" id="{AFD0C106-0030-8836-1AB5-5DD1A7D61D2C}"/>
              </a:ext>
            </a:extLst>
          </p:cNvPr>
          <p:cNvSpPr/>
          <p:nvPr/>
        </p:nvSpPr>
        <p:spPr>
          <a:xfrm>
            <a:off x="9310446" y="996498"/>
            <a:ext cx="978408" cy="3735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12/21</a:t>
            </a:r>
          </a:p>
        </p:txBody>
      </p:sp>
      <p:sp>
        <p:nvSpPr>
          <p:cNvPr id="8" name="Arrow: Left 7">
            <a:extLst>
              <a:ext uri="{FF2B5EF4-FFF2-40B4-BE49-F238E27FC236}">
                <a16:creationId xmlns:a16="http://schemas.microsoft.com/office/drawing/2014/main" id="{4287D90A-FCE1-4917-9307-851233CA390B}"/>
              </a:ext>
            </a:extLst>
          </p:cNvPr>
          <p:cNvSpPr/>
          <p:nvPr/>
        </p:nvSpPr>
        <p:spPr>
          <a:xfrm>
            <a:off x="10645398" y="3769444"/>
            <a:ext cx="978408" cy="3735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12/28</a:t>
            </a:r>
          </a:p>
        </p:txBody>
      </p:sp>
      <p:sp>
        <p:nvSpPr>
          <p:cNvPr id="9" name="Arrow: Left 8">
            <a:extLst>
              <a:ext uri="{FF2B5EF4-FFF2-40B4-BE49-F238E27FC236}">
                <a16:creationId xmlns:a16="http://schemas.microsoft.com/office/drawing/2014/main" id="{1F54DB19-113C-661E-1ED7-44060E228277}"/>
              </a:ext>
            </a:extLst>
          </p:cNvPr>
          <p:cNvSpPr/>
          <p:nvPr/>
        </p:nvSpPr>
        <p:spPr>
          <a:xfrm>
            <a:off x="9666990" y="5551871"/>
            <a:ext cx="978408" cy="3735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12/28</a:t>
            </a:r>
          </a:p>
        </p:txBody>
      </p:sp>
      <p:sp>
        <p:nvSpPr>
          <p:cNvPr id="12" name="Arrow: Left 11">
            <a:extLst>
              <a:ext uri="{FF2B5EF4-FFF2-40B4-BE49-F238E27FC236}">
                <a16:creationId xmlns:a16="http://schemas.microsoft.com/office/drawing/2014/main" id="{FE928F5E-1270-0840-4FC4-63D3278FD6D5}"/>
              </a:ext>
            </a:extLst>
          </p:cNvPr>
          <p:cNvSpPr/>
          <p:nvPr/>
        </p:nvSpPr>
        <p:spPr>
          <a:xfrm>
            <a:off x="8821242" y="4287105"/>
            <a:ext cx="978408" cy="3735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01/04</a:t>
            </a:r>
          </a:p>
        </p:txBody>
      </p:sp>
      <p:pic>
        <p:nvPicPr>
          <p:cNvPr id="14" name="Content Placeholder 3">
            <a:extLst>
              <a:ext uri="{FF2B5EF4-FFF2-40B4-BE49-F238E27FC236}">
                <a16:creationId xmlns:a16="http://schemas.microsoft.com/office/drawing/2014/main" id="{3BED4944-3386-5E43-8334-22989E30C459}"/>
              </a:ext>
            </a:extLst>
          </p:cNvPr>
          <p:cNvPicPr>
            <a:picLocks noChangeAspect="1"/>
          </p:cNvPicPr>
          <p:nvPr/>
        </p:nvPicPr>
        <p:blipFill>
          <a:blip r:embed="rId3"/>
          <a:stretch>
            <a:fillRect/>
          </a:stretch>
        </p:blipFill>
        <p:spPr>
          <a:xfrm>
            <a:off x="102794" y="241985"/>
            <a:ext cx="2107925" cy="2107925"/>
          </a:xfrm>
          <a:prstGeom prst="rect">
            <a:avLst/>
          </a:prstGeom>
        </p:spPr>
      </p:pic>
      <p:sp>
        <p:nvSpPr>
          <p:cNvPr id="16" name="Content Placeholder 15">
            <a:extLst>
              <a:ext uri="{FF2B5EF4-FFF2-40B4-BE49-F238E27FC236}">
                <a16:creationId xmlns:a16="http://schemas.microsoft.com/office/drawing/2014/main" id="{E662126E-CBFE-243E-9375-18C128C9041F}"/>
              </a:ext>
            </a:extLst>
          </p:cNvPr>
          <p:cNvSpPr>
            <a:spLocks noGrp="1"/>
          </p:cNvSpPr>
          <p:nvPr>
            <p:ph sz="half" idx="1"/>
          </p:nvPr>
        </p:nvSpPr>
        <p:spPr/>
        <p:txBody>
          <a:bodyPr/>
          <a:lstStyle/>
          <a:p>
            <a:endParaRPr lang="en-US"/>
          </a:p>
        </p:txBody>
      </p:sp>
    </p:spTree>
    <p:extLst>
      <p:ext uri="{BB962C8B-B14F-4D97-AF65-F5344CB8AC3E}">
        <p14:creationId xmlns:p14="http://schemas.microsoft.com/office/powerpoint/2010/main" val="15920640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EB863-762E-871C-F7CA-2DFF9756ADD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4AA959-18DB-9063-BFE9-7A3FB9A4A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4E1C6E-28A3-7685-6264-C0E2D8F04B80}"/>
              </a:ext>
            </a:extLst>
          </p:cNvPr>
          <p:cNvSpPr>
            <a:spLocks noGrp="1"/>
          </p:cNvSpPr>
          <p:nvPr>
            <p:ph type="title"/>
          </p:nvPr>
        </p:nvSpPr>
        <p:spPr>
          <a:xfrm>
            <a:off x="2680138" y="54865"/>
            <a:ext cx="7361009" cy="787818"/>
          </a:xfrm>
        </p:spPr>
        <p:txBody>
          <a:bodyPr vert="horz" lIns="91440" tIns="45720" rIns="91440" bIns="45720" rtlCol="0" anchor="b">
            <a:normAutofit fontScale="90000"/>
          </a:bodyPr>
          <a:lstStyle/>
          <a:p>
            <a:r>
              <a:rPr lang="en-US" sz="3600" b="1" dirty="0"/>
              <a:t>Example of themes knowing and infinity</a:t>
            </a: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591421AB-D83B-E6C1-E8FB-51E8554948E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289557" y="1076147"/>
            <a:ext cx="9902443" cy="5002126"/>
          </a:xfrm>
        </p:spPr>
        <p:txBody>
          <a:bodyPr>
            <a:noAutofit/>
          </a:bodyPr>
          <a:lstStyle/>
          <a:p>
            <a:r>
              <a:rPr lang="en-US" sz="3400" b="1" baseline="30000" dirty="0"/>
              <a:t>3:16 </a:t>
            </a:r>
            <a:r>
              <a:rPr lang="en-US" sz="3400" dirty="0"/>
              <a:t>I pray that out of his glorious riches he may strengthen you with power through his Spirit in your inner being, </a:t>
            </a:r>
            <a:r>
              <a:rPr lang="en-US" sz="3400" b="1" baseline="30000" dirty="0"/>
              <a:t>17 </a:t>
            </a:r>
            <a:r>
              <a:rPr lang="en-US" sz="3400" dirty="0"/>
              <a:t>so that Christ may dwell in your hearts through faith. And I pray that you, being rooted and established in love, </a:t>
            </a:r>
            <a:r>
              <a:rPr lang="en-US" sz="3400" b="1" baseline="30000" dirty="0"/>
              <a:t>18 </a:t>
            </a:r>
            <a:r>
              <a:rPr lang="en-US" sz="3400" dirty="0"/>
              <a:t>may have power, together with all the Lord’s holy people, </a:t>
            </a:r>
            <a:r>
              <a:rPr lang="en-US" sz="3400" b="1" dirty="0">
                <a:solidFill>
                  <a:schemeClr val="accent5">
                    <a:lumMod val="75000"/>
                  </a:schemeClr>
                </a:solidFill>
              </a:rPr>
              <a:t>to grasp how wide and long and high and deep is the love of Christ, </a:t>
            </a:r>
            <a:r>
              <a:rPr lang="en-US" sz="3400" b="1" baseline="30000" dirty="0">
                <a:solidFill>
                  <a:schemeClr val="accent5">
                    <a:lumMod val="75000"/>
                  </a:schemeClr>
                </a:solidFill>
              </a:rPr>
              <a:t>19 </a:t>
            </a:r>
            <a:r>
              <a:rPr lang="en-US" sz="3400" b="1" dirty="0">
                <a:solidFill>
                  <a:schemeClr val="accent5">
                    <a:lumMod val="75000"/>
                  </a:schemeClr>
                </a:solidFill>
              </a:rPr>
              <a:t>and to know this love that surpasses knowledge</a:t>
            </a:r>
            <a:r>
              <a:rPr lang="en-US" sz="3400" b="1" dirty="0"/>
              <a:t>—that you may be filled </a:t>
            </a:r>
            <a:r>
              <a:rPr lang="en-US" sz="3400" dirty="0"/>
              <a:t>to the measure of all the fullness of God.</a:t>
            </a:r>
          </a:p>
          <a:p>
            <a:endParaRPr lang="en-US" sz="3400" dirty="0"/>
          </a:p>
        </p:txBody>
      </p:sp>
      <p:pic>
        <p:nvPicPr>
          <p:cNvPr id="8" name="Content Placeholder 3">
            <a:extLst>
              <a:ext uri="{FF2B5EF4-FFF2-40B4-BE49-F238E27FC236}">
                <a16:creationId xmlns:a16="http://schemas.microsoft.com/office/drawing/2014/main" id="{7F9544BA-98AC-990A-E80B-41F22C9858A7}"/>
              </a:ext>
            </a:extLst>
          </p:cNvPr>
          <p:cNvPicPr>
            <a:picLocks noChangeAspect="1"/>
          </p:cNvPicPr>
          <p:nvPr/>
        </p:nvPicPr>
        <p:blipFill>
          <a:blip r:embed="rId3"/>
          <a:stretch>
            <a:fillRect/>
          </a:stretch>
        </p:blipFill>
        <p:spPr>
          <a:xfrm>
            <a:off x="102794" y="241985"/>
            <a:ext cx="2107925" cy="2107925"/>
          </a:xfrm>
          <a:prstGeom prst="rect">
            <a:avLst/>
          </a:prstGeom>
        </p:spPr>
      </p:pic>
    </p:spTree>
    <p:extLst>
      <p:ext uri="{BB962C8B-B14F-4D97-AF65-F5344CB8AC3E}">
        <p14:creationId xmlns:p14="http://schemas.microsoft.com/office/powerpoint/2010/main" val="146510780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DBC9E-C7B3-6B34-AAF9-FD646AC5DF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27EE91-9877-0CA3-1E7A-9D562792C6C9}"/>
              </a:ext>
            </a:extLst>
          </p:cNvPr>
          <p:cNvSpPr>
            <a:spLocks noGrp="1"/>
          </p:cNvSpPr>
          <p:nvPr>
            <p:ph type="title"/>
          </p:nvPr>
        </p:nvSpPr>
        <p:spPr>
          <a:xfrm>
            <a:off x="3263263" y="24032"/>
            <a:ext cx="6607277" cy="560672"/>
          </a:xfrm>
        </p:spPr>
        <p:txBody>
          <a:bodyPr vert="horz" lIns="91440" tIns="45720" rIns="91440" bIns="45720" rtlCol="0" anchor="b">
            <a:normAutofit fontScale="90000"/>
          </a:bodyPr>
          <a:lstStyle/>
          <a:p>
            <a:pPr algn="ctr"/>
            <a:br>
              <a:rPr lang="en-US" sz="3600" b="1" dirty="0"/>
            </a:br>
            <a:r>
              <a:rPr lang="en-US" sz="3600" b="1" dirty="0"/>
              <a:t> Spiritual Realms  (Knowing Theme)</a:t>
            </a:r>
          </a:p>
        </p:txBody>
      </p:sp>
      <p:cxnSp>
        <p:nvCxnSpPr>
          <p:cNvPr id="4" name="Straight Connector 3">
            <a:extLst>
              <a:ext uri="{FF2B5EF4-FFF2-40B4-BE49-F238E27FC236}">
                <a16:creationId xmlns:a16="http://schemas.microsoft.com/office/drawing/2014/main" id="{B410B993-FEFC-5785-5A95-AC0FF62B2BC3}"/>
              </a:ext>
            </a:extLst>
          </p:cNvPr>
          <p:cNvCxnSpPr/>
          <p:nvPr/>
        </p:nvCxnSpPr>
        <p:spPr>
          <a:xfrm>
            <a:off x="301481" y="2704879"/>
            <a:ext cx="11589035" cy="165538"/>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TextBox 2">
            <a:extLst>
              <a:ext uri="{FF2B5EF4-FFF2-40B4-BE49-F238E27FC236}">
                <a16:creationId xmlns:a16="http://schemas.microsoft.com/office/drawing/2014/main" id="{DC93BE53-A117-2579-D010-399AA84AF29A}"/>
              </a:ext>
            </a:extLst>
          </p:cNvPr>
          <p:cNvSpPr txBox="1"/>
          <p:nvPr/>
        </p:nvSpPr>
        <p:spPr>
          <a:xfrm>
            <a:off x="9875486" y="2913080"/>
            <a:ext cx="1603324" cy="769441"/>
          </a:xfrm>
          <a:prstGeom prst="rect">
            <a:avLst/>
          </a:prstGeom>
          <a:noFill/>
        </p:spPr>
        <p:txBody>
          <a:bodyPr wrap="none" rtlCol="0">
            <a:spAutoFit/>
          </a:bodyPr>
          <a:lstStyle/>
          <a:p>
            <a:r>
              <a:rPr lang="en-US" sz="4400" dirty="0"/>
              <a:t>DEAD</a:t>
            </a:r>
          </a:p>
        </p:txBody>
      </p:sp>
      <p:sp>
        <p:nvSpPr>
          <p:cNvPr id="5" name="TextBox 4">
            <a:extLst>
              <a:ext uri="{FF2B5EF4-FFF2-40B4-BE49-F238E27FC236}">
                <a16:creationId xmlns:a16="http://schemas.microsoft.com/office/drawing/2014/main" id="{A9A89755-2403-1E7F-3825-DB518A4B7C64}"/>
              </a:ext>
            </a:extLst>
          </p:cNvPr>
          <p:cNvSpPr txBox="1"/>
          <p:nvPr/>
        </p:nvSpPr>
        <p:spPr>
          <a:xfrm>
            <a:off x="1672763" y="2037404"/>
            <a:ext cx="1590500" cy="769441"/>
          </a:xfrm>
          <a:prstGeom prst="rect">
            <a:avLst/>
          </a:prstGeom>
          <a:noFill/>
        </p:spPr>
        <p:txBody>
          <a:bodyPr wrap="none" rtlCol="0">
            <a:spAutoFit/>
          </a:bodyPr>
          <a:lstStyle/>
          <a:p>
            <a:r>
              <a:rPr lang="en-US" sz="4400" dirty="0"/>
              <a:t>ALIVE</a:t>
            </a:r>
          </a:p>
        </p:txBody>
      </p:sp>
      <p:sp>
        <p:nvSpPr>
          <p:cNvPr id="9" name="TextBox 8">
            <a:extLst>
              <a:ext uri="{FF2B5EF4-FFF2-40B4-BE49-F238E27FC236}">
                <a16:creationId xmlns:a16="http://schemas.microsoft.com/office/drawing/2014/main" id="{6A1BD6AA-5F83-D584-AF0E-2DD1D6CE8373}"/>
              </a:ext>
            </a:extLst>
          </p:cNvPr>
          <p:cNvSpPr txBox="1"/>
          <p:nvPr/>
        </p:nvSpPr>
        <p:spPr>
          <a:xfrm>
            <a:off x="95661" y="3537892"/>
            <a:ext cx="10257758" cy="3046988"/>
          </a:xfrm>
          <a:prstGeom prst="rect">
            <a:avLst/>
          </a:prstGeom>
          <a:noFill/>
        </p:spPr>
        <p:txBody>
          <a:bodyPr wrap="square" rtlCol="0">
            <a:spAutoFit/>
          </a:bodyPr>
          <a:lstStyle/>
          <a:p>
            <a:r>
              <a:rPr lang="en-US" sz="3200" b="1" baseline="30000" dirty="0"/>
              <a:t>18 </a:t>
            </a:r>
            <a:r>
              <a:rPr lang="en-US" sz="3200" dirty="0"/>
              <a:t>being </a:t>
            </a:r>
            <a:r>
              <a:rPr lang="en-US" sz="3200" dirty="0">
                <a:solidFill>
                  <a:srgbClr val="FF0000"/>
                </a:solidFill>
              </a:rPr>
              <a:t>darkened</a:t>
            </a:r>
            <a:r>
              <a:rPr lang="en-US" sz="3200" dirty="0"/>
              <a:t> in their understanding, excluded from the life of God because of the </a:t>
            </a:r>
            <a:r>
              <a:rPr lang="en-US" sz="3200" dirty="0">
                <a:solidFill>
                  <a:srgbClr val="FF0000"/>
                </a:solidFill>
              </a:rPr>
              <a:t>ignorance</a:t>
            </a:r>
            <a:r>
              <a:rPr lang="en-US" sz="3200" dirty="0"/>
              <a:t> that is in them, because of the </a:t>
            </a:r>
            <a:r>
              <a:rPr lang="en-US" sz="3200" dirty="0">
                <a:solidFill>
                  <a:srgbClr val="FF0000"/>
                </a:solidFill>
              </a:rPr>
              <a:t>hardness of their heart</a:t>
            </a:r>
            <a:r>
              <a:rPr lang="en-US" sz="3200" dirty="0"/>
              <a:t>; </a:t>
            </a:r>
            <a:r>
              <a:rPr lang="en-US" sz="3200" b="1" baseline="30000" dirty="0"/>
              <a:t>19 </a:t>
            </a:r>
            <a:r>
              <a:rPr lang="en-US" sz="3200" dirty="0"/>
              <a:t>and they, having become callous, have given themselves up to indecent behavior for the practice of every kind of impurity with greediness.</a:t>
            </a:r>
          </a:p>
        </p:txBody>
      </p:sp>
      <p:pic>
        <p:nvPicPr>
          <p:cNvPr id="6" name="Picture 5" descr="A screenshot of a cell phone&#10;&#10;AI-generated content may be incorrect.">
            <a:extLst>
              <a:ext uri="{FF2B5EF4-FFF2-40B4-BE49-F238E27FC236}">
                <a16:creationId xmlns:a16="http://schemas.microsoft.com/office/drawing/2014/main" id="{BB0F84A2-DBDD-EFA2-2852-981470D37DC9}"/>
              </a:ext>
            </a:extLst>
          </p:cNvPr>
          <p:cNvPicPr>
            <a:picLocks noChangeAspect="1"/>
          </p:cNvPicPr>
          <p:nvPr/>
        </p:nvPicPr>
        <p:blipFill>
          <a:blip r:embed="rId3"/>
          <a:stretch>
            <a:fillRect/>
          </a:stretch>
        </p:blipFill>
        <p:spPr>
          <a:xfrm>
            <a:off x="186368" y="174979"/>
            <a:ext cx="1457528" cy="2667372"/>
          </a:xfrm>
          <a:prstGeom prst="rect">
            <a:avLst/>
          </a:prstGeom>
        </p:spPr>
      </p:pic>
      <p:pic>
        <p:nvPicPr>
          <p:cNvPr id="7" name="Picture 6" descr="A screen shot of a phone&#10;&#10;AI-generated content may be incorrect.">
            <a:extLst>
              <a:ext uri="{FF2B5EF4-FFF2-40B4-BE49-F238E27FC236}">
                <a16:creationId xmlns:a16="http://schemas.microsoft.com/office/drawing/2014/main" id="{C6AEA009-98FB-B838-0D53-96228AAE8443}"/>
              </a:ext>
            </a:extLst>
          </p:cNvPr>
          <p:cNvPicPr>
            <a:picLocks noChangeAspect="1"/>
          </p:cNvPicPr>
          <p:nvPr/>
        </p:nvPicPr>
        <p:blipFill>
          <a:blip r:embed="rId4"/>
          <a:stretch>
            <a:fillRect/>
          </a:stretch>
        </p:blipFill>
        <p:spPr>
          <a:xfrm>
            <a:off x="10416680" y="4165538"/>
            <a:ext cx="1486107" cy="2686425"/>
          </a:xfrm>
          <a:prstGeom prst="rect">
            <a:avLst/>
          </a:prstGeom>
        </p:spPr>
      </p:pic>
      <p:sp>
        <p:nvSpPr>
          <p:cNvPr id="11" name="TextBox 10">
            <a:extLst>
              <a:ext uri="{FF2B5EF4-FFF2-40B4-BE49-F238E27FC236}">
                <a16:creationId xmlns:a16="http://schemas.microsoft.com/office/drawing/2014/main" id="{A493AD06-BE9A-7C99-A2CE-CB852709CE5A}"/>
              </a:ext>
            </a:extLst>
          </p:cNvPr>
          <p:cNvSpPr txBox="1"/>
          <p:nvPr/>
        </p:nvSpPr>
        <p:spPr>
          <a:xfrm>
            <a:off x="2151784" y="467744"/>
            <a:ext cx="9532327" cy="1569660"/>
          </a:xfrm>
          <a:prstGeom prst="rect">
            <a:avLst/>
          </a:prstGeom>
          <a:noFill/>
        </p:spPr>
        <p:txBody>
          <a:bodyPr wrap="square" rtlCol="0">
            <a:spAutoFit/>
          </a:bodyPr>
          <a:lstStyle/>
          <a:p>
            <a:r>
              <a:rPr lang="en-US" sz="3200" dirty="0"/>
              <a:t>Heard,  made known, wisdom, revelation, know Him better, enlightened, know hope, knowledge, insight, discernment, understanding. Made plain</a:t>
            </a:r>
          </a:p>
        </p:txBody>
      </p:sp>
      <p:pic>
        <p:nvPicPr>
          <p:cNvPr id="17" name="Picture 16" descr="A cross on a hill&#10;&#10;AI-generated content may be incorrect.">
            <a:extLst>
              <a:ext uri="{FF2B5EF4-FFF2-40B4-BE49-F238E27FC236}">
                <a16:creationId xmlns:a16="http://schemas.microsoft.com/office/drawing/2014/main" id="{60D5A2B6-DEC7-6D7D-9D1C-0C62054801F9}"/>
              </a:ext>
            </a:extLst>
          </p:cNvPr>
          <p:cNvPicPr>
            <a:picLocks noChangeAspect="1"/>
          </p:cNvPicPr>
          <p:nvPr/>
        </p:nvPicPr>
        <p:blipFill>
          <a:blip r:embed="rId5"/>
          <a:stretch>
            <a:fillRect/>
          </a:stretch>
        </p:blipFill>
        <p:spPr>
          <a:xfrm>
            <a:off x="4882031" y="2118210"/>
            <a:ext cx="1515812" cy="1504414"/>
          </a:xfrm>
          <a:prstGeom prst="rect">
            <a:avLst/>
          </a:prstGeom>
        </p:spPr>
      </p:pic>
    </p:spTree>
    <p:extLst>
      <p:ext uri="{BB962C8B-B14F-4D97-AF65-F5344CB8AC3E}">
        <p14:creationId xmlns:p14="http://schemas.microsoft.com/office/powerpoint/2010/main" val="236281066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AD89-4485-8DB4-F3BE-EC3A20D1FE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3F859A-07C1-AEBF-315E-DA12D5CFCB8E}"/>
              </a:ext>
            </a:extLst>
          </p:cNvPr>
          <p:cNvSpPr>
            <a:spLocks noGrp="1"/>
          </p:cNvSpPr>
          <p:nvPr>
            <p:ph type="title"/>
          </p:nvPr>
        </p:nvSpPr>
        <p:spPr>
          <a:xfrm>
            <a:off x="3263263" y="24032"/>
            <a:ext cx="6607277" cy="560672"/>
          </a:xfrm>
        </p:spPr>
        <p:txBody>
          <a:bodyPr vert="horz" lIns="91440" tIns="45720" rIns="91440" bIns="45720" rtlCol="0" anchor="b">
            <a:normAutofit fontScale="90000"/>
          </a:bodyPr>
          <a:lstStyle/>
          <a:p>
            <a:pPr algn="ctr"/>
            <a:br>
              <a:rPr lang="en-US" sz="3600" b="1" dirty="0"/>
            </a:br>
            <a:r>
              <a:rPr lang="en-US" sz="3600" b="1" dirty="0"/>
              <a:t> Spiritual Realms</a:t>
            </a:r>
          </a:p>
        </p:txBody>
      </p:sp>
      <p:cxnSp>
        <p:nvCxnSpPr>
          <p:cNvPr id="4" name="Straight Connector 3">
            <a:extLst>
              <a:ext uri="{FF2B5EF4-FFF2-40B4-BE49-F238E27FC236}">
                <a16:creationId xmlns:a16="http://schemas.microsoft.com/office/drawing/2014/main" id="{0CA6BABD-1D9A-2508-9090-FAC8816BBE51}"/>
              </a:ext>
            </a:extLst>
          </p:cNvPr>
          <p:cNvCxnSpPr/>
          <p:nvPr/>
        </p:nvCxnSpPr>
        <p:spPr>
          <a:xfrm>
            <a:off x="301481" y="2704879"/>
            <a:ext cx="11589035" cy="165538"/>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TextBox 2">
            <a:extLst>
              <a:ext uri="{FF2B5EF4-FFF2-40B4-BE49-F238E27FC236}">
                <a16:creationId xmlns:a16="http://schemas.microsoft.com/office/drawing/2014/main" id="{D6A0D573-B5EA-7F2D-A2A3-68E17C6D7395}"/>
              </a:ext>
            </a:extLst>
          </p:cNvPr>
          <p:cNvSpPr txBox="1"/>
          <p:nvPr/>
        </p:nvSpPr>
        <p:spPr>
          <a:xfrm>
            <a:off x="9875486" y="2913080"/>
            <a:ext cx="1603324" cy="769441"/>
          </a:xfrm>
          <a:prstGeom prst="rect">
            <a:avLst/>
          </a:prstGeom>
          <a:noFill/>
        </p:spPr>
        <p:txBody>
          <a:bodyPr wrap="none" rtlCol="0">
            <a:spAutoFit/>
          </a:bodyPr>
          <a:lstStyle/>
          <a:p>
            <a:r>
              <a:rPr lang="en-US" sz="4400" dirty="0"/>
              <a:t>DEAD</a:t>
            </a:r>
          </a:p>
        </p:txBody>
      </p:sp>
      <p:sp>
        <p:nvSpPr>
          <p:cNvPr id="5" name="TextBox 4">
            <a:extLst>
              <a:ext uri="{FF2B5EF4-FFF2-40B4-BE49-F238E27FC236}">
                <a16:creationId xmlns:a16="http://schemas.microsoft.com/office/drawing/2014/main" id="{904C3640-F095-05CB-BCAD-3565C123428F}"/>
              </a:ext>
            </a:extLst>
          </p:cNvPr>
          <p:cNvSpPr txBox="1"/>
          <p:nvPr/>
        </p:nvSpPr>
        <p:spPr>
          <a:xfrm>
            <a:off x="1672763" y="2037404"/>
            <a:ext cx="1590500" cy="769441"/>
          </a:xfrm>
          <a:prstGeom prst="rect">
            <a:avLst/>
          </a:prstGeom>
          <a:noFill/>
        </p:spPr>
        <p:txBody>
          <a:bodyPr wrap="none" rtlCol="0">
            <a:spAutoFit/>
          </a:bodyPr>
          <a:lstStyle/>
          <a:p>
            <a:r>
              <a:rPr lang="en-US" sz="4400" dirty="0"/>
              <a:t>ALIVE</a:t>
            </a:r>
          </a:p>
        </p:txBody>
      </p:sp>
      <p:sp>
        <p:nvSpPr>
          <p:cNvPr id="9" name="TextBox 8">
            <a:extLst>
              <a:ext uri="{FF2B5EF4-FFF2-40B4-BE49-F238E27FC236}">
                <a16:creationId xmlns:a16="http://schemas.microsoft.com/office/drawing/2014/main" id="{1DE9FB03-666F-CE8A-3318-0E325AA4B467}"/>
              </a:ext>
            </a:extLst>
          </p:cNvPr>
          <p:cNvSpPr txBox="1"/>
          <p:nvPr/>
        </p:nvSpPr>
        <p:spPr>
          <a:xfrm>
            <a:off x="30152" y="3528258"/>
            <a:ext cx="10257758" cy="2031325"/>
          </a:xfrm>
          <a:prstGeom prst="rect">
            <a:avLst/>
          </a:prstGeom>
          <a:noFill/>
        </p:spPr>
        <p:txBody>
          <a:bodyPr wrap="square" rtlCol="0">
            <a:spAutoFit/>
          </a:bodyPr>
          <a:lstStyle/>
          <a:p>
            <a:r>
              <a:rPr lang="en-US" sz="5400" b="1" baseline="30000" dirty="0"/>
              <a:t>Islam, Judaism, Atheism, Agnostic, </a:t>
            </a:r>
          </a:p>
          <a:p>
            <a:r>
              <a:rPr lang="en-US" sz="5400" b="1" baseline="30000" dirty="0" err="1"/>
              <a:t>Nothingism</a:t>
            </a:r>
            <a:r>
              <a:rPr lang="en-US" sz="5400" b="1" baseline="30000" dirty="0"/>
              <a:t>  (ignoring)</a:t>
            </a:r>
          </a:p>
          <a:p>
            <a:endParaRPr lang="en-US" sz="5400" dirty="0"/>
          </a:p>
        </p:txBody>
      </p:sp>
      <p:pic>
        <p:nvPicPr>
          <p:cNvPr id="12" name="Picture 11" descr="A cross with a light shining through the clouds&#10;&#10;AI-generated content may be incorrect.">
            <a:extLst>
              <a:ext uri="{FF2B5EF4-FFF2-40B4-BE49-F238E27FC236}">
                <a16:creationId xmlns:a16="http://schemas.microsoft.com/office/drawing/2014/main" id="{807EA47D-988E-8185-12F8-1F5850C8A21A}"/>
              </a:ext>
            </a:extLst>
          </p:cNvPr>
          <p:cNvPicPr>
            <a:picLocks noChangeAspect="1"/>
          </p:cNvPicPr>
          <p:nvPr/>
        </p:nvPicPr>
        <p:blipFill>
          <a:blip r:embed="rId3"/>
          <a:stretch>
            <a:fillRect/>
          </a:stretch>
        </p:blipFill>
        <p:spPr>
          <a:xfrm>
            <a:off x="4882631" y="1989450"/>
            <a:ext cx="1213367" cy="1430857"/>
          </a:xfrm>
          <a:prstGeom prst="rect">
            <a:avLst/>
          </a:prstGeom>
        </p:spPr>
      </p:pic>
      <p:pic>
        <p:nvPicPr>
          <p:cNvPr id="6" name="Picture 5" descr="A screenshot of a cell phone&#10;&#10;AI-generated content may be incorrect.">
            <a:extLst>
              <a:ext uri="{FF2B5EF4-FFF2-40B4-BE49-F238E27FC236}">
                <a16:creationId xmlns:a16="http://schemas.microsoft.com/office/drawing/2014/main" id="{4F672BFA-B881-93F5-6F5A-B8422B857EDF}"/>
              </a:ext>
            </a:extLst>
          </p:cNvPr>
          <p:cNvPicPr>
            <a:picLocks noChangeAspect="1"/>
          </p:cNvPicPr>
          <p:nvPr/>
        </p:nvPicPr>
        <p:blipFill>
          <a:blip r:embed="rId4"/>
          <a:stretch>
            <a:fillRect/>
          </a:stretch>
        </p:blipFill>
        <p:spPr>
          <a:xfrm>
            <a:off x="186368" y="174979"/>
            <a:ext cx="1457528" cy="2667372"/>
          </a:xfrm>
          <a:prstGeom prst="rect">
            <a:avLst/>
          </a:prstGeom>
        </p:spPr>
      </p:pic>
      <p:pic>
        <p:nvPicPr>
          <p:cNvPr id="7" name="Picture 6" descr="A screen shot of a phone&#10;&#10;AI-generated content may be incorrect.">
            <a:extLst>
              <a:ext uri="{FF2B5EF4-FFF2-40B4-BE49-F238E27FC236}">
                <a16:creationId xmlns:a16="http://schemas.microsoft.com/office/drawing/2014/main" id="{0565DD5B-64CF-0A47-8904-856F1D30D114}"/>
              </a:ext>
            </a:extLst>
          </p:cNvPr>
          <p:cNvPicPr>
            <a:picLocks noChangeAspect="1"/>
          </p:cNvPicPr>
          <p:nvPr/>
        </p:nvPicPr>
        <p:blipFill>
          <a:blip r:embed="rId5"/>
          <a:stretch>
            <a:fillRect/>
          </a:stretch>
        </p:blipFill>
        <p:spPr>
          <a:xfrm>
            <a:off x="10416680" y="4165538"/>
            <a:ext cx="1486107" cy="2686425"/>
          </a:xfrm>
          <a:prstGeom prst="rect">
            <a:avLst/>
          </a:prstGeom>
        </p:spPr>
      </p:pic>
      <p:sp>
        <p:nvSpPr>
          <p:cNvPr id="11" name="TextBox 10">
            <a:extLst>
              <a:ext uri="{FF2B5EF4-FFF2-40B4-BE49-F238E27FC236}">
                <a16:creationId xmlns:a16="http://schemas.microsoft.com/office/drawing/2014/main" id="{56984273-02D8-BBD2-17DC-DFFBD5CE131C}"/>
              </a:ext>
            </a:extLst>
          </p:cNvPr>
          <p:cNvSpPr txBox="1"/>
          <p:nvPr/>
        </p:nvSpPr>
        <p:spPr>
          <a:xfrm>
            <a:off x="2151784" y="467744"/>
            <a:ext cx="9532327" cy="1569660"/>
          </a:xfrm>
          <a:prstGeom prst="rect">
            <a:avLst/>
          </a:prstGeom>
          <a:noFill/>
        </p:spPr>
        <p:txBody>
          <a:bodyPr wrap="square" rtlCol="0">
            <a:spAutoFit/>
          </a:bodyPr>
          <a:lstStyle/>
          <a:p>
            <a:r>
              <a:rPr lang="en-US" sz="3200" dirty="0"/>
              <a:t>Heard,  made known, wisdom, revelation, know Him better, enlightened, know hope, knowledge, insight, discernment, understanding. Made plain</a:t>
            </a:r>
          </a:p>
        </p:txBody>
      </p:sp>
    </p:spTree>
    <p:extLst>
      <p:ext uri="{BB962C8B-B14F-4D97-AF65-F5344CB8AC3E}">
        <p14:creationId xmlns:p14="http://schemas.microsoft.com/office/powerpoint/2010/main" val="215979019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7AD92-3430-8EDB-31BB-772A63D757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45D2BE-C9DE-1E61-E367-2689A64F9C5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a:t>
            </a:r>
          </a:p>
        </p:txBody>
      </p:sp>
      <p:graphicFrame>
        <p:nvGraphicFramePr>
          <p:cNvPr id="4" name="Content Placeholder 3">
            <a:extLst>
              <a:ext uri="{FF2B5EF4-FFF2-40B4-BE49-F238E27FC236}">
                <a16:creationId xmlns:a16="http://schemas.microsoft.com/office/drawing/2014/main" id="{025E96E0-2036-C9E0-33E4-4D52D1912441}"/>
              </a:ext>
            </a:extLst>
          </p:cNvPr>
          <p:cNvGraphicFramePr>
            <a:graphicFrameLocks noGrp="1"/>
          </p:cNvGraphicFramePr>
          <p:nvPr>
            <p:ph idx="1"/>
            <p:extLst>
              <p:ext uri="{D42A27DB-BD31-4B8C-83A1-F6EECF244321}">
                <p14:modId xmlns:p14="http://schemas.microsoft.com/office/powerpoint/2010/main" val="2141224273"/>
              </p:ext>
            </p:extLst>
          </p:nvPr>
        </p:nvGraphicFramePr>
        <p:xfrm>
          <a:off x="1353266" y="2543534"/>
          <a:ext cx="10128115" cy="4198747"/>
        </p:xfrm>
        <a:graphic>
          <a:graphicData uri="http://schemas.openxmlformats.org/drawingml/2006/table">
            <a:tbl>
              <a:tblPr firstRow="1" firstCol="1" bandRow="1">
                <a:tableStyleId>{5C22544A-7EE6-4342-B048-85BDC9FD1C3A}</a:tableStyleId>
              </a:tblPr>
              <a:tblGrid>
                <a:gridCol w="3375317">
                  <a:extLst>
                    <a:ext uri="{9D8B030D-6E8A-4147-A177-3AD203B41FA5}">
                      <a16:colId xmlns:a16="http://schemas.microsoft.com/office/drawing/2014/main" val="1278521191"/>
                    </a:ext>
                  </a:extLst>
                </a:gridCol>
                <a:gridCol w="3376399">
                  <a:extLst>
                    <a:ext uri="{9D8B030D-6E8A-4147-A177-3AD203B41FA5}">
                      <a16:colId xmlns:a16="http://schemas.microsoft.com/office/drawing/2014/main" val="2330290565"/>
                    </a:ext>
                  </a:extLst>
                </a:gridCol>
                <a:gridCol w="3376399">
                  <a:extLst>
                    <a:ext uri="{9D8B030D-6E8A-4147-A177-3AD203B41FA5}">
                      <a16:colId xmlns:a16="http://schemas.microsoft.com/office/drawing/2014/main" val="1545392374"/>
                    </a:ext>
                  </a:extLst>
                </a:gridCol>
              </a:tblGrid>
              <a:tr h="384213">
                <a:tc>
                  <a:txBody>
                    <a:bodyPr/>
                    <a:lstStyle/>
                    <a:p>
                      <a:pPr marL="0" marR="0" algn="ctr">
                        <a:lnSpc>
                          <a:spcPct val="115000"/>
                        </a:lnSpc>
                        <a:spcAft>
                          <a:spcPts val="800"/>
                        </a:spcAft>
                        <a:buNone/>
                      </a:pPr>
                      <a:r>
                        <a:rPr lang="en-US" sz="3600" kern="100" dirty="0">
                          <a:solidFill>
                            <a:schemeClr val="tx1"/>
                          </a:solidFill>
                          <a:effectLst/>
                        </a:rPr>
                        <a:t>Epistle</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solidFill>
                            <a:schemeClr val="tx1"/>
                          </a:solidFill>
                          <a:effectLst/>
                        </a:rPr>
                        <a:t>Doctrine </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solidFill>
                            <a:schemeClr val="tx1"/>
                          </a:solidFill>
                          <a:effectLst/>
                        </a:rPr>
                        <a:t>Application</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B w="762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4973283"/>
                  </a:ext>
                </a:extLst>
              </a:tr>
              <a:tr h="564205">
                <a:tc>
                  <a:txBody>
                    <a:bodyPr/>
                    <a:lstStyle/>
                    <a:p>
                      <a:pPr marL="0" marR="0" algn="ctr">
                        <a:lnSpc>
                          <a:spcPct val="115000"/>
                        </a:lnSpc>
                        <a:spcAft>
                          <a:spcPts val="800"/>
                        </a:spcAft>
                        <a:buNone/>
                      </a:pPr>
                      <a:r>
                        <a:rPr lang="en-US" sz="3600" kern="100" dirty="0">
                          <a:solidFill>
                            <a:schemeClr val="tx1"/>
                          </a:solidFill>
                          <a:effectLst/>
                        </a:rPr>
                        <a:t>Ephesians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1-3</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4-6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3126809"/>
                  </a:ext>
                </a:extLst>
              </a:tr>
              <a:tr h="564205">
                <a:tc>
                  <a:txBody>
                    <a:bodyPr/>
                    <a:lstStyle/>
                    <a:p>
                      <a:pPr marL="0" marR="0" algn="ctr">
                        <a:lnSpc>
                          <a:spcPct val="115000"/>
                        </a:lnSpc>
                        <a:spcAft>
                          <a:spcPts val="800"/>
                        </a:spcAft>
                        <a:buNone/>
                      </a:pPr>
                      <a:r>
                        <a:rPr lang="en-US" sz="3600" kern="100" dirty="0">
                          <a:solidFill>
                            <a:schemeClr val="tx1"/>
                          </a:solidFill>
                          <a:effectLst/>
                        </a:rPr>
                        <a:t>Romans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1-11</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12-16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3546917"/>
                  </a:ext>
                </a:extLst>
              </a:tr>
              <a:tr h="564205">
                <a:tc>
                  <a:txBody>
                    <a:bodyPr/>
                    <a:lstStyle/>
                    <a:p>
                      <a:pPr marL="0" marR="0" algn="ctr">
                        <a:lnSpc>
                          <a:spcPct val="115000"/>
                        </a:lnSpc>
                        <a:spcAft>
                          <a:spcPts val="800"/>
                        </a:spcAft>
                        <a:buNone/>
                      </a:pPr>
                      <a:r>
                        <a:rPr lang="en-US" sz="3600" kern="100" dirty="0">
                          <a:solidFill>
                            <a:schemeClr val="tx1"/>
                          </a:solidFill>
                          <a:effectLst/>
                        </a:rPr>
                        <a:t>Galatians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5-6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9259094"/>
                  </a:ext>
                </a:extLst>
              </a:tr>
              <a:tr h="564205">
                <a:tc>
                  <a:txBody>
                    <a:bodyPr/>
                    <a:lstStyle/>
                    <a:p>
                      <a:pPr marL="0" marR="0" algn="ctr">
                        <a:lnSpc>
                          <a:spcPct val="115000"/>
                        </a:lnSpc>
                        <a:spcAft>
                          <a:spcPts val="800"/>
                        </a:spcAft>
                        <a:buNone/>
                      </a:pPr>
                      <a:r>
                        <a:rPr lang="en-US" sz="3600" kern="100" dirty="0">
                          <a:solidFill>
                            <a:schemeClr val="tx1"/>
                          </a:solidFill>
                          <a:effectLst/>
                        </a:rPr>
                        <a:t>Colossians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1-2</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3.4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896057"/>
                  </a:ext>
                </a:extLst>
              </a:tr>
              <a:tr h="564205">
                <a:tc>
                  <a:txBody>
                    <a:bodyPr/>
                    <a:lstStyle/>
                    <a:p>
                      <a:pPr marL="0" marR="0" algn="ctr">
                        <a:lnSpc>
                          <a:spcPct val="115000"/>
                        </a:lnSpc>
                        <a:spcAft>
                          <a:spcPts val="800"/>
                        </a:spcAft>
                        <a:buNone/>
                      </a:pPr>
                      <a:r>
                        <a:rPr lang="en-US" sz="3600" kern="100" dirty="0">
                          <a:solidFill>
                            <a:schemeClr val="tx1"/>
                          </a:solidFill>
                          <a:effectLst/>
                        </a:rPr>
                        <a:t>1 Peter</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1:1 to 2:10</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2:11 to 5:14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9325014"/>
                  </a:ext>
                </a:extLst>
              </a:tr>
              <a:tr h="564205">
                <a:tc>
                  <a:txBody>
                    <a:bodyPr/>
                    <a:lstStyle/>
                    <a:p>
                      <a:pPr marL="0" marR="0" algn="ctr">
                        <a:lnSpc>
                          <a:spcPct val="115000"/>
                        </a:lnSpc>
                        <a:spcAft>
                          <a:spcPts val="800"/>
                        </a:spcAft>
                        <a:buNone/>
                      </a:pPr>
                      <a:r>
                        <a:rPr lang="en-US" sz="3600" kern="100" dirty="0">
                          <a:solidFill>
                            <a:schemeClr val="tx1"/>
                          </a:solidFill>
                          <a:effectLst/>
                        </a:rPr>
                        <a:t>Hebrews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marL="0" marR="0" algn="ctr">
                        <a:lnSpc>
                          <a:spcPct val="115000"/>
                        </a:lnSpc>
                        <a:spcAft>
                          <a:spcPts val="800"/>
                        </a:spcAft>
                        <a:buNone/>
                      </a:pPr>
                      <a:r>
                        <a:rPr lang="en-US" sz="3600" kern="100" dirty="0">
                          <a:effectLst/>
                        </a:rPr>
                        <a:t>1:1 top 10:18</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marL="0" marR="0" algn="ctr">
                        <a:lnSpc>
                          <a:spcPct val="115000"/>
                        </a:lnSpc>
                        <a:spcAft>
                          <a:spcPts val="800"/>
                        </a:spcAft>
                        <a:buNone/>
                      </a:pPr>
                      <a:r>
                        <a:rPr lang="en-US" sz="3600" kern="100" dirty="0">
                          <a:effectLst/>
                        </a:rPr>
                        <a:t>10:19 to 13:25</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0648096"/>
                  </a:ext>
                </a:extLst>
              </a:tr>
            </a:tbl>
          </a:graphicData>
        </a:graphic>
      </p:graphicFrame>
      <p:sp>
        <p:nvSpPr>
          <p:cNvPr id="5" name="TextBox 4">
            <a:extLst>
              <a:ext uri="{FF2B5EF4-FFF2-40B4-BE49-F238E27FC236}">
                <a16:creationId xmlns:a16="http://schemas.microsoft.com/office/drawing/2014/main" id="{C4CC4477-D08F-7988-C72A-AAEF679A225E}"/>
              </a:ext>
            </a:extLst>
          </p:cNvPr>
          <p:cNvSpPr txBox="1"/>
          <p:nvPr/>
        </p:nvSpPr>
        <p:spPr>
          <a:xfrm>
            <a:off x="341522" y="1623159"/>
            <a:ext cx="12151605" cy="954107"/>
          </a:xfrm>
          <a:prstGeom prst="rect">
            <a:avLst/>
          </a:prstGeom>
          <a:noFill/>
        </p:spPr>
        <p:txBody>
          <a:bodyPr wrap="square" rtlCol="0">
            <a:spAutoFit/>
          </a:bodyPr>
          <a:lstStyle/>
          <a:p>
            <a:r>
              <a:rPr lang="en-US" sz="2800" dirty="0"/>
              <a:t>Ray Summers makes a distinction  between doctrine and application as follows:</a:t>
            </a:r>
          </a:p>
        </p:txBody>
      </p:sp>
    </p:spTree>
    <p:extLst>
      <p:ext uri="{BB962C8B-B14F-4D97-AF65-F5344CB8AC3E}">
        <p14:creationId xmlns:p14="http://schemas.microsoft.com/office/powerpoint/2010/main" val="305649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1911</TotalTime>
  <Words>1747</Words>
  <Application>Microsoft Office PowerPoint</Application>
  <PresentationFormat>Widescreen</PresentationFormat>
  <Paragraphs>134</Paragraphs>
  <Slides>19</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Aptos</vt:lpstr>
      <vt:lpstr>Aptos Display</vt:lpstr>
      <vt:lpstr>Arial</vt:lpstr>
      <vt:lpstr>Office Theme</vt:lpstr>
      <vt:lpstr>∞</vt:lpstr>
      <vt:lpstr>             Heavenly Realms Ephesians 1:3, 1:20, 2:6, 3:10,  6:12</vt:lpstr>
      <vt:lpstr>             Heavenly Realms Ephesians 3:10</vt:lpstr>
      <vt:lpstr>Book of Ephesians  Differing Lens</vt:lpstr>
      <vt:lpstr>Book of Ephesians</vt:lpstr>
      <vt:lpstr>Example of themes knowing and infinity</vt:lpstr>
      <vt:lpstr>  Spiritual Realms  (Knowing Theme)</vt:lpstr>
      <vt:lpstr>  Spiritual Realms</vt:lpstr>
      <vt:lpstr>Patterns for Christian Living Ray Summers   Broadman Press © 1960</vt:lpstr>
      <vt:lpstr>Book of Ephesians  Differing Lens</vt:lpstr>
      <vt:lpstr>Patterns for Christian Living Ray Summers   Broadman Press © 1960 preface page  v</vt:lpstr>
      <vt:lpstr>Patterns for Christian Living Ray Summers   preface page  v</vt:lpstr>
      <vt:lpstr>Book of Ephesians  Maturity and Unity</vt:lpstr>
      <vt:lpstr>Book of Ephesians  Maturity and Unity</vt:lpstr>
      <vt:lpstr>Book of Ephesians  Maturity and Unity</vt:lpstr>
      <vt:lpstr>Book of Ephesians  Maturity and Unity</vt:lpstr>
      <vt:lpstr>Book of Hebrews (4) Lack of Maturity</vt:lpstr>
      <vt:lpstr>Book of Ephesians  Maturity and Unity</vt:lpstr>
      <vt:lpstr>Book of Ephesians  Maturity and Unity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22</cp:revision>
  <dcterms:created xsi:type="dcterms:W3CDTF">2025-06-19T21:30:53Z</dcterms:created>
  <dcterms:modified xsi:type="dcterms:W3CDTF">2025-12-29T21:55:17Z</dcterms:modified>
</cp:coreProperties>
</file>