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07" r:id="rId2"/>
    <p:sldId id="310" r:id="rId3"/>
    <p:sldId id="371" r:id="rId4"/>
    <p:sldId id="290" r:id="rId5"/>
    <p:sldId id="369" r:id="rId6"/>
    <p:sldId id="370" r:id="rId7"/>
    <p:sldId id="390" r:id="rId8"/>
    <p:sldId id="357" r:id="rId9"/>
    <p:sldId id="383" r:id="rId10"/>
    <p:sldId id="341" r:id="rId11"/>
    <p:sldId id="338" r:id="rId12"/>
    <p:sldId id="340" r:id="rId13"/>
    <p:sldId id="351" r:id="rId14"/>
    <p:sldId id="339" r:id="rId15"/>
    <p:sldId id="343" r:id="rId16"/>
    <p:sldId id="384" r:id="rId17"/>
    <p:sldId id="385" r:id="rId18"/>
    <p:sldId id="386" r:id="rId19"/>
    <p:sldId id="387" r:id="rId20"/>
    <p:sldId id="388" r:id="rId21"/>
    <p:sldId id="389" r:id="rId22"/>
    <p:sldId id="394" r:id="rId23"/>
    <p:sldId id="393" r:id="rId24"/>
    <p:sldId id="397" r:id="rId25"/>
    <p:sldId id="395" r:id="rId26"/>
    <p:sldId id="396" r:id="rId27"/>
    <p:sldId id="346"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snapToGrid="0">
      <p:cViewPr varScale="1">
        <p:scale>
          <a:sx n="97" d="100"/>
          <a:sy n="97" d="100"/>
        </p:scale>
        <p:origin x="1062" y="306"/>
      </p:cViewPr>
      <p:guideLst/>
    </p:cSldViewPr>
  </p:slideViewPr>
  <p:notesTextViewPr>
    <p:cViewPr>
      <p:scale>
        <a:sx n="1" d="1"/>
        <a:sy n="1" d="1"/>
      </p:scale>
      <p:origin x="0" y="0"/>
    </p:cViewPr>
  </p:notesTextViewPr>
  <p:sorterViewPr>
    <p:cViewPr>
      <p:scale>
        <a:sx n="100" d="100"/>
        <a:sy n="100" d="100"/>
      </p:scale>
      <p:origin x="0" y="-4158"/>
    </p:cViewPr>
  </p:sorterViewPr>
  <p:notesViewPr>
    <p:cSldViewPr snapToGrid="0">
      <p:cViewPr varScale="1">
        <p:scale>
          <a:sx n="112" d="100"/>
          <a:sy n="112" d="100"/>
        </p:scale>
        <p:origin x="2502"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sldOrd">
      <pc:chgData name="Weldon Beardain" userId="09afe1b543c8f812" providerId="LiveId" clId="{A5A7D76C-337D-4549-9724-80C0153FBD4E}" dt="2025-12-15T23:19:23.639" v="109" actId="6549"/>
      <pc:docMkLst>
        <pc:docMk/>
      </pc:docMkLst>
      <pc:sldChg chg="modSp mod">
        <pc:chgData name="Weldon Beardain" userId="09afe1b543c8f812" providerId="LiveId" clId="{A5A7D76C-337D-4549-9724-80C0153FBD4E}" dt="2025-12-15T23:05:11.305" v="23" actId="113"/>
        <pc:sldMkLst>
          <pc:docMk/>
          <pc:sldMk cId="3063473517" sldId="393"/>
        </pc:sldMkLst>
        <pc:spChg chg="mod">
          <ac:chgData name="Weldon Beardain" userId="09afe1b543c8f812" providerId="LiveId" clId="{A5A7D76C-337D-4549-9724-80C0153FBD4E}" dt="2025-12-15T23:05:11.305" v="23" actId="113"/>
          <ac:spMkLst>
            <pc:docMk/>
            <pc:sldMk cId="3063473517" sldId="393"/>
            <ac:spMk id="4" creationId="{BED1A4C1-171F-31AF-DD47-B209A714206E}"/>
          </ac:spMkLst>
        </pc:spChg>
      </pc:sldChg>
      <pc:sldChg chg="modSp mod">
        <pc:chgData name="Weldon Beardain" userId="09afe1b543c8f812" providerId="LiveId" clId="{A5A7D76C-337D-4549-9724-80C0153FBD4E}" dt="2025-12-15T23:02:34.786" v="10" actId="113"/>
        <pc:sldMkLst>
          <pc:docMk/>
          <pc:sldMk cId="338288933" sldId="394"/>
        </pc:sldMkLst>
        <pc:spChg chg="mod">
          <ac:chgData name="Weldon Beardain" userId="09afe1b543c8f812" providerId="LiveId" clId="{A5A7D76C-337D-4549-9724-80C0153FBD4E}" dt="2025-12-15T23:02:34.786" v="10" actId="113"/>
          <ac:spMkLst>
            <pc:docMk/>
            <pc:sldMk cId="338288933" sldId="394"/>
            <ac:spMk id="4" creationId="{4E4DB449-8822-FC94-8367-F27D86F56484}"/>
          </ac:spMkLst>
        </pc:spChg>
      </pc:sldChg>
      <pc:sldChg chg="modSp mod">
        <pc:chgData name="Weldon Beardain" userId="09afe1b543c8f812" providerId="LiveId" clId="{A5A7D76C-337D-4549-9724-80C0153FBD4E}" dt="2025-12-15T23:18:56.835" v="101" actId="20577"/>
        <pc:sldMkLst>
          <pc:docMk/>
          <pc:sldMk cId="2616763537" sldId="395"/>
        </pc:sldMkLst>
        <pc:spChg chg="mod">
          <ac:chgData name="Weldon Beardain" userId="09afe1b543c8f812" providerId="LiveId" clId="{A5A7D76C-337D-4549-9724-80C0153FBD4E}" dt="2025-12-15T23:18:56.835" v="101" actId="20577"/>
          <ac:spMkLst>
            <pc:docMk/>
            <pc:sldMk cId="2616763537" sldId="395"/>
            <ac:spMk id="4" creationId="{A701F286-39A8-6BCF-B0CF-9B29CB35663F}"/>
          </ac:spMkLst>
        </pc:spChg>
      </pc:sldChg>
      <pc:sldChg chg="modSp add mod ord">
        <pc:chgData name="Weldon Beardain" userId="09afe1b543c8f812" providerId="LiveId" clId="{A5A7D76C-337D-4549-9724-80C0153FBD4E}" dt="2025-12-15T23:19:23.639" v="109" actId="6549"/>
        <pc:sldMkLst>
          <pc:docMk/>
          <pc:sldMk cId="1325695455" sldId="397"/>
        </pc:sldMkLst>
        <pc:spChg chg="mod">
          <ac:chgData name="Weldon Beardain" userId="09afe1b543c8f812" providerId="LiveId" clId="{A5A7D76C-337D-4549-9724-80C0153FBD4E}" dt="2025-12-15T23:19:23.639" v="109" actId="6549"/>
          <ac:spMkLst>
            <pc:docMk/>
            <pc:sldMk cId="1325695455" sldId="397"/>
            <ac:spMk id="4" creationId="{2E585FEF-AA4C-BA76-1149-2B1BDD67EF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984D8A-0918-48D2-3B7C-6F2B6DC9998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E400875-CD4B-4FE2-AC98-9C9EC758B4AD}" type="slidenum">
              <a:rPr lang="en-US" smtClean="0"/>
              <a:t>‹#›</a:t>
            </a:fld>
            <a:endParaRPr lang="en-US"/>
          </a:p>
        </p:txBody>
      </p:sp>
    </p:spTree>
    <p:extLst>
      <p:ext uri="{BB962C8B-B14F-4D97-AF65-F5344CB8AC3E}">
        <p14:creationId xmlns:p14="http://schemas.microsoft.com/office/powerpoint/2010/main" val="1647021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39E5310-B1FD-4F16-B10E-540EBC53AFBF}" type="datetimeFigureOut">
              <a:rPr lang="en-US" smtClean="0"/>
              <a:t>12/15/2025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FFF0-F81F-2984-64AF-D9FDC32CD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D5917-DC33-605C-717B-79C411602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5DCA0-0F46-7C8D-E98B-4004C19217B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E48B4A3-93AF-C0DB-0FEE-C2934D42D248}"/>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4239788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2C71-601D-EBA9-90EE-18AF1934A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0601F-B3EC-D70C-75EE-342039BC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178F7-2809-4638-BD9D-EE83476BE19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1622A6-1D5A-EF21-0698-AAEF3DD70B5E}"/>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142455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753E-DE91-07D4-C929-B2F0F08CF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21B3-2BC9-3A81-65E7-F881C7B2C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B80D3-D48A-90B8-6271-0EACF10C3FE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79D6E3-2BF6-DF38-5B92-91CD96695639}"/>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61324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B390-9A33-4914-AA82-5E784A6E9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82F3B-3CCF-308E-56BB-D9810A30E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11786-3097-A0AA-E1FC-96DA57AA6D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E911E3-1462-7819-6044-030D76D40E13}"/>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99209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DC3C-7A8A-9809-23EB-31485B35B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9F005-18E8-12C4-1F24-433F908F8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4946D-F192-0FA4-D2AA-A672E5EC783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8AE433-024E-C117-0FE7-69B4668C318B}"/>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1989669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A57F5-D064-F2A0-3EF8-149229AF4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E4BEB-DF4E-CF3D-3209-EDDCF50AE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2CA53-BBE2-7149-1FD1-D68DC4B565A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1366A3F-47E9-DE2F-72AB-3D0D9AFE6AE4}"/>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642819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2AC-0511-263E-97E9-D698B52CA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45DFD-F005-A641-603C-8FC630D860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0C68A-07F9-D8CB-D188-417989699A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82BB43-2DAC-C7F7-AB16-4AAE5153FFEC}"/>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565584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D8CE-A4AA-9346-50B5-B81CED195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DBF6-C20A-DA68-6F69-8EDADA141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23AC2-BC34-1182-36F2-B35D17F1F66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D600608-3C87-5557-B40E-AC6822F8A1C3}"/>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353933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797A-E660-B72D-9A42-AF3379F85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83196-223B-AEBC-CD84-3D6B00C6E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87477-1555-4FAB-C860-B04836D1F1F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CEA135-F9D2-02EA-D5E5-D21AAB4E32A5}"/>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9841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C24D-9E48-0374-9E9F-20F4DB237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EB624-051C-1311-7583-83745A4346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22F74-2363-CB6E-F658-FFE4F8F4A3C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EBB09B-E060-E193-777C-E0E80D66B7C0}"/>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204023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B0A2-3B12-8191-4925-E23CE125EF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65EE-3AFA-F9EA-3568-85049B2E4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268D1C-F8AC-07E9-3727-4349B09EC4E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32A4B7-1123-4B9B-3FA7-054C635E3FF8}"/>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116185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9968-D27C-8A65-49EC-1C5F9F7CD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3824C-E427-2B16-E5B0-C542E45B8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51B47-1953-3605-A4B2-8170E8427C2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E48D7BC-3445-B0C8-89DE-2ED8B8E53C6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8611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BED15-1204-C4CD-D718-1C5D4BA3A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E885F8-87AF-785D-71BE-D20E5101D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26F7B-33B5-0FD2-05F5-5C539ADEE26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DC06EC-F935-2CB3-DA89-EEC37376D235}"/>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47550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285C7-37EF-08BD-7C87-86FF1D33EF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65678-4E34-6FD2-0F5F-0D23054E7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17004-1D51-6314-7C47-90D7804FE48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B6C951-B855-D2A4-5511-1CED5833AC4A}"/>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93859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4938F-24C2-C025-3A92-11981B91B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9A36-914F-19BA-67DD-61F377BDA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451BF-FAF6-336A-F979-2EFAF592041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4422D1-88D5-37F8-A6E4-B53FB23E2F64}"/>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1851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DD4F8-9C8C-A019-FCD8-00DAA1D47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308564-2504-BD41-540F-514E29EF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C779D-EF9A-02BD-8447-E46B8C03968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FC60054-1DBC-D689-88CE-60D71D54B5DD}"/>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9938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ED95-D7FB-C299-D00F-3BDB6A347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C6DE5-1FD5-8B48-9BB7-D65D511AC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93382-9146-55D8-ED61-F6E9B3C6E87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ED09284-424B-8569-EF65-5D2575DE638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61423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12/15/2025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12/15/2025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biblegateway.com/passage/?search=eph%201&amp;version=NIV#fen-NIV-29218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Ephesians%201&amp;version=NIV#fen-NIV-29224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weldonbeardain.website/ephesia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material blessings?</a:t>
            </a:r>
          </a:p>
          <a:p>
            <a:r>
              <a:rPr lang="en-US" sz="3600" b="1" dirty="0"/>
              <a:t>     Mitch’s Sermon 12/7/2025</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5FE4-8A85-6530-0131-897041A5BF9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E28B1F-5A0D-0222-A06C-C0FDE1580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EA0C9-4D72-455B-F536-2F06D5D074B7}"/>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E837E4A-6D78-E856-C292-7910638A2CB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C0A650B-139A-1AE6-55A5-76C725FBE4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a:t>
            </a:r>
            <a:r>
              <a:rPr lang="en-US" sz="4400" b="1" dirty="0"/>
              <a:t>chose</a:t>
            </a:r>
            <a:r>
              <a:rPr lang="en-US" sz="4000" dirty="0"/>
              <a:t> </a:t>
            </a:r>
            <a:r>
              <a:rPr lang="en-US" sz="2400" dirty="0"/>
              <a:t>us</a:t>
            </a:r>
            <a:r>
              <a:rPr lang="en-US" sz="6000" dirty="0"/>
              <a:t> </a:t>
            </a:r>
            <a:r>
              <a:rPr lang="en-US" sz="6000" b="1" dirty="0"/>
              <a:t>in him</a:t>
            </a:r>
            <a:r>
              <a:rPr lang="en-US" sz="6000" dirty="0"/>
              <a:t> </a:t>
            </a:r>
            <a:r>
              <a:rPr lang="en-US" sz="4000" dirty="0"/>
              <a:t>before the creation of the world to be </a:t>
            </a:r>
            <a:r>
              <a:rPr lang="en-US" sz="4800" b="1" dirty="0"/>
              <a:t>holy</a:t>
            </a:r>
            <a:r>
              <a:rPr lang="en-US" sz="4000" dirty="0"/>
              <a:t> and </a:t>
            </a:r>
            <a:r>
              <a:rPr lang="en-US" sz="4400" b="1" dirty="0"/>
              <a:t>blameless</a:t>
            </a:r>
            <a:r>
              <a:rPr lang="en-US" sz="4000" dirty="0"/>
              <a:t> in his sight. </a:t>
            </a:r>
            <a:endParaRPr lang="en-US" sz="4000" b="1" dirty="0"/>
          </a:p>
        </p:txBody>
      </p:sp>
    </p:spTree>
    <p:extLst>
      <p:ext uri="{BB962C8B-B14F-4D97-AF65-F5344CB8AC3E}">
        <p14:creationId xmlns:p14="http://schemas.microsoft.com/office/powerpoint/2010/main" val="6578329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3AE1-3C8D-8DFC-3427-472F8024110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54D073-B0DA-A3EC-AA51-E9BE1486A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28F51-69EA-5CD0-AF05-1C850D0EADE3}"/>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92D9375-B5D4-376E-04D7-A054CC13C96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F77973D-459D-E475-9BAA-FDCAB4DBD2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5 </a:t>
            </a:r>
            <a:r>
              <a:rPr lang="en-US" sz="4000" dirty="0"/>
              <a:t>he </a:t>
            </a:r>
            <a:r>
              <a:rPr lang="en-US" sz="4800" b="1" dirty="0"/>
              <a:t>predestined</a:t>
            </a:r>
            <a:r>
              <a:rPr lang="en-US" sz="4000" dirty="0"/>
              <a:t> us for </a:t>
            </a:r>
            <a:r>
              <a:rPr lang="en-US" sz="4800" b="1" dirty="0"/>
              <a:t>adoption</a:t>
            </a:r>
            <a:r>
              <a:rPr lang="en-US" sz="4000" dirty="0"/>
              <a:t> to </a:t>
            </a:r>
            <a:r>
              <a:rPr lang="en-US" sz="4800" b="1" dirty="0"/>
              <a:t>sonship</a:t>
            </a:r>
            <a:r>
              <a:rPr lang="en-US" sz="4000" dirty="0"/>
              <a:t> through </a:t>
            </a:r>
            <a:r>
              <a:rPr lang="en-US" sz="4400" b="1" dirty="0"/>
              <a:t>Jesus Christ</a:t>
            </a:r>
            <a:r>
              <a:rPr lang="en-US" sz="4000" dirty="0"/>
              <a:t>, in accordance with </a:t>
            </a:r>
            <a:r>
              <a:rPr lang="en-US" sz="4400" b="1" dirty="0"/>
              <a:t>his pleasure and will</a:t>
            </a:r>
            <a:r>
              <a:rPr lang="en-US" sz="4000" dirty="0"/>
              <a:t>— </a:t>
            </a:r>
            <a:r>
              <a:rPr lang="en-US" sz="4000" b="1" baseline="30000" dirty="0"/>
              <a:t>6 </a:t>
            </a:r>
            <a:r>
              <a:rPr lang="en-US" sz="4000" dirty="0"/>
              <a:t>to the praise of his glorious </a:t>
            </a:r>
            <a:r>
              <a:rPr lang="en-US" sz="4400" b="1" dirty="0"/>
              <a:t>grace</a:t>
            </a:r>
            <a:r>
              <a:rPr lang="en-US" sz="4000" dirty="0"/>
              <a:t>, which he has </a:t>
            </a:r>
            <a:r>
              <a:rPr lang="en-US" sz="4400" b="1" dirty="0"/>
              <a:t>freely given us </a:t>
            </a:r>
            <a:r>
              <a:rPr lang="en-US" sz="4000" dirty="0"/>
              <a:t>in the One he loves. </a:t>
            </a:r>
          </a:p>
        </p:txBody>
      </p:sp>
    </p:spTree>
    <p:extLst>
      <p:ext uri="{BB962C8B-B14F-4D97-AF65-F5344CB8AC3E}">
        <p14:creationId xmlns:p14="http://schemas.microsoft.com/office/powerpoint/2010/main" val="395055066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50E3C-BC0A-1640-20C0-1615FF6FDE5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D130CF-89A2-62E7-96C5-28C17B4E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92FF5-94CC-E80E-85BD-C6EA0AC8DCE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772E630-6F5A-A541-4188-F277B889B01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FE6AB37-96C7-9607-809D-D0A71FABA8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7 </a:t>
            </a:r>
            <a:r>
              <a:rPr lang="en-US" sz="4000" dirty="0"/>
              <a:t>In him we have </a:t>
            </a:r>
            <a:r>
              <a:rPr lang="en-US" sz="4800" b="1" dirty="0"/>
              <a:t>redemption</a:t>
            </a:r>
            <a:r>
              <a:rPr lang="en-US" sz="4400" b="1" dirty="0"/>
              <a:t> </a:t>
            </a:r>
            <a:r>
              <a:rPr lang="en-US" sz="4000" dirty="0"/>
              <a:t>through his </a:t>
            </a:r>
            <a:r>
              <a:rPr lang="en-US" sz="4800" b="1" dirty="0"/>
              <a:t>blood</a:t>
            </a:r>
            <a:r>
              <a:rPr lang="en-US" sz="4000" dirty="0"/>
              <a:t>, the </a:t>
            </a:r>
            <a:r>
              <a:rPr lang="en-US" sz="4400" b="1" dirty="0"/>
              <a:t>forgiveness of sins</a:t>
            </a:r>
            <a:r>
              <a:rPr lang="en-US" sz="4000" dirty="0"/>
              <a:t>, in accordance with the </a:t>
            </a:r>
            <a:r>
              <a:rPr lang="en-US" sz="4800" b="1" dirty="0"/>
              <a:t>riches of God’s grace </a:t>
            </a:r>
            <a:r>
              <a:rPr lang="en-US" sz="4000" b="1" baseline="30000" dirty="0"/>
              <a:t>8 </a:t>
            </a:r>
            <a:r>
              <a:rPr lang="en-US" sz="4000" dirty="0"/>
              <a:t>that he lavished on us. With all </a:t>
            </a:r>
            <a:r>
              <a:rPr lang="en-US" sz="4800" b="1" dirty="0"/>
              <a:t>wisdom and understanding</a:t>
            </a:r>
            <a:r>
              <a:rPr lang="en-US" sz="4000" dirty="0"/>
              <a:t>, </a:t>
            </a:r>
          </a:p>
        </p:txBody>
      </p:sp>
    </p:spTree>
    <p:extLst>
      <p:ext uri="{BB962C8B-B14F-4D97-AF65-F5344CB8AC3E}">
        <p14:creationId xmlns:p14="http://schemas.microsoft.com/office/powerpoint/2010/main" val="20605426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797EB-FA56-A5D1-AA2B-E04609DC26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436B38-E3D4-3CEF-7D86-F45D965D4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0F16B-0A47-7C6A-5967-59CA9A894DD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90D149F-231E-8184-72E0-9D1663D9698A}"/>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DC75F14-0A92-2B53-42A3-506D26E26C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9 </a:t>
            </a:r>
            <a:r>
              <a:rPr lang="en-US" sz="4000" dirty="0"/>
              <a:t>he </a:t>
            </a:r>
            <a:r>
              <a:rPr lang="en-US" sz="4400" b="1" dirty="0"/>
              <a:t>made known </a:t>
            </a:r>
            <a:r>
              <a:rPr lang="en-US" sz="4000" dirty="0"/>
              <a:t>to us the </a:t>
            </a:r>
            <a:r>
              <a:rPr lang="en-US" sz="4800" b="1" dirty="0"/>
              <a:t>mystery</a:t>
            </a:r>
            <a:r>
              <a:rPr lang="en-US" sz="4000" dirty="0"/>
              <a:t> of his will according to </a:t>
            </a:r>
            <a:r>
              <a:rPr lang="en-US" sz="4400" b="1" dirty="0"/>
              <a:t>his good pleasure</a:t>
            </a:r>
            <a:r>
              <a:rPr lang="en-US" sz="4000" dirty="0"/>
              <a:t>, which he </a:t>
            </a:r>
            <a:r>
              <a:rPr lang="en-US" sz="4400" b="1" dirty="0"/>
              <a:t>purposed in Christ</a:t>
            </a:r>
            <a:r>
              <a:rPr lang="en-US" sz="4000" dirty="0"/>
              <a:t>, </a:t>
            </a:r>
            <a:r>
              <a:rPr lang="en-US" sz="4000" b="1" baseline="30000" dirty="0"/>
              <a:t>10 </a:t>
            </a:r>
            <a:r>
              <a:rPr lang="en-US" sz="4000" dirty="0"/>
              <a:t>to be put into effect when the times reach their </a:t>
            </a:r>
            <a:r>
              <a:rPr lang="en-US" sz="4400" b="1" dirty="0"/>
              <a:t>fulfillment</a:t>
            </a:r>
            <a:r>
              <a:rPr lang="en-US" sz="4000" dirty="0"/>
              <a:t>—to bring </a:t>
            </a:r>
            <a:r>
              <a:rPr lang="en-US" sz="4400" b="1" dirty="0"/>
              <a:t>unity </a:t>
            </a:r>
            <a:r>
              <a:rPr lang="en-US" sz="4000" dirty="0"/>
              <a:t>to all things in </a:t>
            </a:r>
            <a:r>
              <a:rPr lang="en-US" sz="4400" b="1" dirty="0"/>
              <a:t>heaven and on earth under Christ</a:t>
            </a:r>
            <a:r>
              <a:rPr lang="en-US" sz="4000" dirty="0"/>
              <a:t>.</a:t>
            </a:r>
          </a:p>
        </p:txBody>
      </p:sp>
    </p:spTree>
    <p:extLst>
      <p:ext uri="{BB962C8B-B14F-4D97-AF65-F5344CB8AC3E}">
        <p14:creationId xmlns:p14="http://schemas.microsoft.com/office/powerpoint/2010/main" val="41354863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pic>
        <p:nvPicPr>
          <p:cNvPr id="8" name="Content Placeholder 3">
            <a:extLst>
              <a:ext uri="{FF2B5EF4-FFF2-40B4-BE49-F238E27FC236}">
                <a16:creationId xmlns:a16="http://schemas.microsoft.com/office/drawing/2014/main" id="{AF270845-1F7D-7F8F-46EE-3E89E19A57FA}"/>
              </a:ext>
            </a:extLst>
          </p:cNvPr>
          <p:cNvPicPr>
            <a:picLocks noGrp="1" noChangeAspect="1"/>
          </p:cNvPicPr>
          <p:nvPr>
            <p:ph sz="half" idx="2"/>
          </p:nvPr>
        </p:nvPicPr>
        <p:blipFill>
          <a:blip r:embed="rId3"/>
          <a:stretch>
            <a:fillRect/>
          </a:stretch>
        </p:blipFill>
        <p:spPr>
          <a:xfrm>
            <a:off x="282054" y="190055"/>
            <a:ext cx="2554545" cy="2554545"/>
          </a:xfrm>
          <a:prstGeom prst="rect">
            <a:avLst/>
          </a:prstGeom>
        </p:spPr>
      </p:pic>
    </p:spTree>
    <p:extLst>
      <p:ext uri="{BB962C8B-B14F-4D97-AF65-F5344CB8AC3E}">
        <p14:creationId xmlns:p14="http://schemas.microsoft.com/office/powerpoint/2010/main" val="41725443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99A2-1696-C18C-2896-7D1E8AD64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61CB0E-696D-A2B1-2530-D2875FF7A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35EC1-108D-1616-DA48-A1E8A7E14CE6}"/>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D86533-3872-B066-B580-289D44020CE1}"/>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19000BD3-D512-CCDA-8747-C60CEAD06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11 </a:t>
            </a:r>
            <a:r>
              <a:rPr lang="en-US" sz="4800" b="1" dirty="0"/>
              <a:t>In him </a:t>
            </a:r>
            <a:r>
              <a:rPr lang="en-US" sz="4000" dirty="0"/>
              <a:t>we were also </a:t>
            </a:r>
            <a:r>
              <a:rPr lang="en-US" sz="4800" b="1" dirty="0"/>
              <a:t>chosen</a:t>
            </a:r>
            <a:r>
              <a:rPr lang="en-US" sz="4000" dirty="0"/>
              <a:t>,</a:t>
            </a:r>
            <a:r>
              <a:rPr lang="en-US" sz="4000" baseline="30000" dirty="0"/>
              <a:t>[</a:t>
            </a:r>
            <a:r>
              <a:rPr lang="en-US" sz="4000" baseline="30000" dirty="0">
                <a:hlinkClick r:id="rId4" tooltip="See footnote e"/>
              </a:rPr>
              <a:t>e</a:t>
            </a:r>
            <a:r>
              <a:rPr lang="en-US" sz="4000" baseline="30000" dirty="0"/>
              <a:t>]</a:t>
            </a:r>
            <a:r>
              <a:rPr lang="en-US" sz="4000" dirty="0"/>
              <a:t> having been </a:t>
            </a:r>
            <a:r>
              <a:rPr lang="en-US" sz="4400" b="1" dirty="0"/>
              <a:t>predestined</a:t>
            </a:r>
            <a:r>
              <a:rPr lang="en-US" sz="4000" dirty="0"/>
              <a:t> according to the </a:t>
            </a:r>
            <a:r>
              <a:rPr lang="en-US" sz="4400" b="1" dirty="0"/>
              <a:t>plan</a:t>
            </a:r>
            <a:r>
              <a:rPr lang="en-US" sz="4000" dirty="0"/>
              <a:t> of him who works out everything in conformity with the </a:t>
            </a:r>
            <a:r>
              <a:rPr lang="en-US" sz="4000" b="1" dirty="0"/>
              <a:t>purpose of his will</a:t>
            </a:r>
            <a:r>
              <a:rPr lang="en-US" sz="4000" dirty="0"/>
              <a:t>, </a:t>
            </a:r>
            <a:r>
              <a:rPr lang="en-US" sz="4000" b="1" baseline="30000" dirty="0"/>
              <a:t>12 </a:t>
            </a:r>
            <a:r>
              <a:rPr lang="en-US" sz="4000" dirty="0"/>
              <a:t>in order that we, who were the first to put our </a:t>
            </a:r>
            <a:r>
              <a:rPr lang="en-US" sz="4400" b="1" dirty="0"/>
              <a:t>hope</a:t>
            </a:r>
            <a:r>
              <a:rPr lang="en-US" sz="4000" dirty="0"/>
              <a:t> </a:t>
            </a:r>
            <a:r>
              <a:rPr lang="en-US" sz="4400" b="1" dirty="0"/>
              <a:t>in</a:t>
            </a:r>
            <a:r>
              <a:rPr lang="en-US" sz="4000" dirty="0"/>
              <a:t> </a:t>
            </a:r>
            <a:r>
              <a:rPr lang="en-US" sz="4000" b="1" dirty="0"/>
              <a:t>Christ</a:t>
            </a:r>
            <a:r>
              <a:rPr lang="en-US" sz="4000" dirty="0"/>
              <a:t>, might be for the </a:t>
            </a:r>
            <a:r>
              <a:rPr lang="en-US" sz="4400" b="1" dirty="0"/>
              <a:t>praise of his glory</a:t>
            </a:r>
            <a:r>
              <a:rPr lang="en-US" sz="4000" dirty="0"/>
              <a:t>. </a:t>
            </a:r>
          </a:p>
        </p:txBody>
      </p:sp>
    </p:spTree>
    <p:extLst>
      <p:ext uri="{BB962C8B-B14F-4D97-AF65-F5344CB8AC3E}">
        <p14:creationId xmlns:p14="http://schemas.microsoft.com/office/powerpoint/2010/main" val="14678607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4634-FC75-7A6C-C807-1732125905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667E65-7C56-3EFF-26D7-3A1CC67A6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2705-A6A0-20B3-5DF5-586CEDB8BCE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4F57BF1-CC1A-3B46-C91C-ED439673E78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E7D2BEC-EE96-2A27-89A1-34441267D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13 </a:t>
            </a:r>
            <a:r>
              <a:rPr lang="en-US" sz="4000" dirty="0"/>
              <a:t>And you also were </a:t>
            </a:r>
            <a:r>
              <a:rPr lang="en-US" sz="4800" b="1" dirty="0"/>
              <a:t>included in Christ </a:t>
            </a:r>
            <a:r>
              <a:rPr lang="en-US" sz="4000" dirty="0"/>
              <a:t>when you heard the </a:t>
            </a:r>
            <a:r>
              <a:rPr lang="en-US" sz="4400" b="1" dirty="0"/>
              <a:t>message of truth</a:t>
            </a:r>
            <a:r>
              <a:rPr lang="en-US" sz="4000" dirty="0"/>
              <a:t>, the </a:t>
            </a:r>
            <a:r>
              <a:rPr lang="en-US" sz="4400" b="1" dirty="0"/>
              <a:t>gospel</a:t>
            </a:r>
            <a:r>
              <a:rPr lang="en-US" sz="4000" dirty="0"/>
              <a:t> of your </a:t>
            </a:r>
            <a:r>
              <a:rPr lang="en-US" sz="4400" b="1" dirty="0"/>
              <a:t>salvation</a:t>
            </a:r>
            <a:r>
              <a:rPr lang="en-US" sz="4000" dirty="0"/>
              <a:t>. When you </a:t>
            </a:r>
            <a:r>
              <a:rPr lang="en-US" sz="4400" b="1" dirty="0"/>
              <a:t>believed</a:t>
            </a:r>
            <a:r>
              <a:rPr lang="en-US" sz="4000" dirty="0"/>
              <a:t>, you were </a:t>
            </a:r>
            <a:r>
              <a:rPr lang="en-US" sz="4400" b="1" dirty="0"/>
              <a:t>marked</a:t>
            </a:r>
            <a:r>
              <a:rPr lang="en-US" sz="4000" dirty="0"/>
              <a:t> in him with a seal, the </a:t>
            </a:r>
            <a:r>
              <a:rPr lang="en-US" sz="4400" b="1" dirty="0"/>
              <a:t>promised Holy Spirit</a:t>
            </a:r>
            <a:r>
              <a:rPr lang="en-US" sz="4000" dirty="0"/>
              <a:t>, </a:t>
            </a:r>
            <a:r>
              <a:rPr lang="en-US" sz="4000" b="1" baseline="30000" dirty="0"/>
              <a:t>14 </a:t>
            </a:r>
            <a:r>
              <a:rPr lang="en-US" sz="4000" dirty="0"/>
              <a:t>who is a </a:t>
            </a:r>
            <a:r>
              <a:rPr lang="en-US" sz="4000" b="1" dirty="0"/>
              <a:t>deposit</a:t>
            </a:r>
            <a:r>
              <a:rPr lang="en-US" sz="4000" dirty="0"/>
              <a:t> guaranteeing our </a:t>
            </a:r>
            <a:r>
              <a:rPr lang="en-US" sz="4000" b="1" dirty="0"/>
              <a:t>inheritance</a:t>
            </a:r>
            <a:r>
              <a:rPr lang="en-US" sz="4000" dirty="0"/>
              <a:t> until the redemption of those who are </a:t>
            </a:r>
            <a:r>
              <a:rPr lang="en-US" sz="4000" b="1" dirty="0"/>
              <a:t>God’s possession</a:t>
            </a:r>
            <a:r>
              <a:rPr lang="en-US" sz="4000" dirty="0"/>
              <a:t>—to the </a:t>
            </a:r>
            <a:r>
              <a:rPr lang="en-US" sz="4000" b="1" dirty="0"/>
              <a:t>praise of his glory</a:t>
            </a:r>
            <a:r>
              <a:rPr lang="en-US" sz="4000" dirty="0"/>
              <a:t>.</a:t>
            </a:r>
          </a:p>
        </p:txBody>
      </p:sp>
    </p:spTree>
    <p:extLst>
      <p:ext uri="{BB962C8B-B14F-4D97-AF65-F5344CB8AC3E}">
        <p14:creationId xmlns:p14="http://schemas.microsoft.com/office/powerpoint/2010/main" val="37056834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D2A0-A494-1D4E-4788-E0A2EF9F4FF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DE2C87-F299-F794-3C52-86844A6A5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224C9-4C6A-4379-C487-D5E841237203}"/>
              </a:ext>
            </a:extLst>
          </p:cNvPr>
          <p:cNvSpPr>
            <a:spLocks noGrp="1"/>
          </p:cNvSpPr>
          <p:nvPr>
            <p:ph type="title"/>
          </p:nvPr>
        </p:nvSpPr>
        <p:spPr>
          <a:xfrm>
            <a:off x="3137915" y="54864"/>
            <a:ext cx="6903232" cy="1170087"/>
          </a:xfrm>
        </p:spPr>
        <p:txBody>
          <a:bodyPr vert="horz" lIns="91440" tIns="45720" rIns="91440" bIns="45720" rtlCol="0" anchor="b">
            <a:normAutofit fontScale="90000"/>
          </a:bodyPr>
          <a:lstStyle/>
          <a:p>
            <a:r>
              <a:rPr lang="en-US" sz="3600" b="1" dirty="0"/>
              <a:t>What are the blessings mentioned in Ephesians chapter 1 also in the prayer</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E4DB449-8822-FC94-8367-F27D86F5648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lnSpcReduction="10000"/>
          </a:bodyPr>
          <a:lstStyle/>
          <a:p>
            <a:r>
              <a:rPr lang="en-US" sz="4000" b="1" baseline="30000" dirty="0"/>
              <a:t>15 </a:t>
            </a:r>
            <a:r>
              <a:rPr lang="en-US" sz="4000" dirty="0"/>
              <a:t>For this reason, ever since I heard about your </a:t>
            </a:r>
            <a:r>
              <a:rPr lang="en-US" sz="4400" b="1" dirty="0"/>
              <a:t>faith </a:t>
            </a:r>
            <a:r>
              <a:rPr lang="en-US" sz="4000" dirty="0"/>
              <a:t>in the </a:t>
            </a:r>
            <a:r>
              <a:rPr lang="en-US" sz="4000" b="1" dirty="0"/>
              <a:t>Lord Jesus </a:t>
            </a:r>
            <a:r>
              <a:rPr lang="en-US" sz="4000" dirty="0"/>
              <a:t>and your </a:t>
            </a:r>
            <a:r>
              <a:rPr lang="en-US" sz="4800" b="1" dirty="0"/>
              <a:t>love</a:t>
            </a:r>
            <a:r>
              <a:rPr lang="en-US" sz="4000" dirty="0"/>
              <a:t> for all </a:t>
            </a:r>
            <a:r>
              <a:rPr lang="en-US" sz="4000" b="1" dirty="0"/>
              <a:t>God’s people</a:t>
            </a:r>
            <a:r>
              <a:rPr lang="en-US" sz="4000" dirty="0"/>
              <a:t>, </a:t>
            </a:r>
            <a:r>
              <a:rPr lang="en-US" sz="4000" b="1" baseline="30000" dirty="0"/>
              <a:t>16 </a:t>
            </a:r>
            <a:r>
              <a:rPr lang="en-US" sz="4000" dirty="0"/>
              <a:t>I have not stopped </a:t>
            </a:r>
            <a:r>
              <a:rPr lang="en-US" sz="4000" b="1" dirty="0"/>
              <a:t>giving thanks </a:t>
            </a:r>
            <a:r>
              <a:rPr lang="en-US" sz="4000" dirty="0"/>
              <a:t>for you, </a:t>
            </a:r>
            <a:r>
              <a:rPr lang="en-US" sz="4000" b="1" dirty="0"/>
              <a:t>remembering </a:t>
            </a:r>
            <a:r>
              <a:rPr lang="en-US" sz="4000" dirty="0"/>
              <a:t>you in my </a:t>
            </a:r>
            <a:r>
              <a:rPr lang="en-US" sz="4000" b="1" dirty="0"/>
              <a:t>prayers</a:t>
            </a:r>
            <a:r>
              <a:rPr lang="en-US" sz="4000" dirty="0"/>
              <a:t>. </a:t>
            </a:r>
            <a:r>
              <a:rPr lang="en-US" sz="4000" b="1" baseline="30000" dirty="0"/>
              <a:t>17 </a:t>
            </a:r>
            <a:r>
              <a:rPr lang="en-US" sz="4000" dirty="0"/>
              <a:t>I keep </a:t>
            </a:r>
            <a:r>
              <a:rPr lang="en-US" sz="4000" b="1" dirty="0"/>
              <a:t>asking</a:t>
            </a:r>
            <a:r>
              <a:rPr lang="en-US" sz="4000" dirty="0"/>
              <a:t> that the God of our </a:t>
            </a:r>
            <a:r>
              <a:rPr lang="en-US" sz="4000" b="1" dirty="0"/>
              <a:t>Lord Jesus Christ</a:t>
            </a:r>
            <a:r>
              <a:rPr lang="en-US" sz="4000" dirty="0"/>
              <a:t>, the </a:t>
            </a:r>
            <a:r>
              <a:rPr lang="en-US" sz="4000" b="1" dirty="0"/>
              <a:t>glorious Father</a:t>
            </a:r>
            <a:r>
              <a:rPr lang="en-US" sz="4000" dirty="0"/>
              <a:t>, may </a:t>
            </a:r>
            <a:r>
              <a:rPr lang="en-US" sz="4000" b="1" dirty="0"/>
              <a:t>give</a:t>
            </a:r>
            <a:r>
              <a:rPr lang="en-US" sz="4000" dirty="0"/>
              <a:t> you the Spirit (or a spirit)</a:t>
            </a:r>
            <a:r>
              <a:rPr lang="en-US" sz="4000" baseline="30000" dirty="0"/>
              <a:t>[</a:t>
            </a:r>
            <a:r>
              <a:rPr lang="en-US" sz="4000" baseline="30000" dirty="0">
                <a:hlinkClick r:id="rId3" tooltip="See footnote f"/>
              </a:rPr>
              <a:t>f</a:t>
            </a:r>
            <a:r>
              <a:rPr lang="en-US" sz="4000" baseline="30000" dirty="0"/>
              <a:t>]</a:t>
            </a:r>
            <a:r>
              <a:rPr lang="en-US" sz="4000" dirty="0"/>
              <a:t> of </a:t>
            </a:r>
            <a:r>
              <a:rPr lang="en-US" sz="4400" b="1" dirty="0"/>
              <a:t>wisdom</a:t>
            </a:r>
            <a:r>
              <a:rPr lang="en-US" sz="4000" dirty="0"/>
              <a:t> and </a:t>
            </a:r>
            <a:r>
              <a:rPr lang="en-US" sz="4000" b="1" dirty="0"/>
              <a:t>revelation</a:t>
            </a:r>
            <a:r>
              <a:rPr lang="en-US" sz="4000" dirty="0"/>
              <a:t>, so that you may </a:t>
            </a:r>
            <a:r>
              <a:rPr lang="en-US" sz="4000" b="1" dirty="0"/>
              <a:t>know</a:t>
            </a:r>
            <a:r>
              <a:rPr lang="en-US" sz="4000" dirty="0"/>
              <a:t> him better</a:t>
            </a:r>
            <a:r>
              <a:rPr lang="en-US" dirty="0"/>
              <a:t>. </a:t>
            </a:r>
            <a:endParaRPr lang="en-US" sz="4000" dirty="0"/>
          </a:p>
        </p:txBody>
      </p:sp>
      <p:pic>
        <p:nvPicPr>
          <p:cNvPr id="3" name="Content Placeholder 3">
            <a:extLst>
              <a:ext uri="{FF2B5EF4-FFF2-40B4-BE49-F238E27FC236}">
                <a16:creationId xmlns:a16="http://schemas.microsoft.com/office/drawing/2014/main" id="{B2F8D26A-ACE7-076D-F8C3-4C9BEC14DF94}"/>
              </a:ext>
            </a:extLst>
          </p:cNvPr>
          <p:cNvPicPr>
            <a:picLocks noChangeAspect="1"/>
          </p:cNvPicPr>
          <p:nvPr/>
        </p:nvPicPr>
        <p:blipFill>
          <a:blip r:embed="rId4"/>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38288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CB6C8-87A2-7534-455E-9DB1268B34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0DE865-6AED-0DFD-62B7-82B89C005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4432E-B96D-7A2B-5072-6F15AD9A8AA1}"/>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BED1A4C1-171F-31AF-DD47-B209A71420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10719" y="1450432"/>
            <a:ext cx="9902443" cy="5002126"/>
          </a:xfrm>
        </p:spPr>
        <p:txBody>
          <a:bodyPr>
            <a:normAutofit/>
          </a:bodyPr>
          <a:lstStyle/>
          <a:p>
            <a:r>
              <a:rPr lang="en-US" sz="4000" b="1" baseline="30000" dirty="0"/>
              <a:t>18 </a:t>
            </a:r>
            <a:r>
              <a:rPr lang="en-US" sz="4000" dirty="0"/>
              <a:t>I </a:t>
            </a:r>
            <a:r>
              <a:rPr lang="en-US" sz="4000" b="1" dirty="0"/>
              <a:t>pray</a:t>
            </a:r>
            <a:r>
              <a:rPr lang="en-US" sz="4000" dirty="0"/>
              <a:t> that the </a:t>
            </a:r>
            <a:r>
              <a:rPr lang="en-US" sz="4000" b="1" dirty="0"/>
              <a:t>eyes of your heart may be enlightened</a:t>
            </a:r>
            <a:r>
              <a:rPr lang="en-US" sz="4000" dirty="0"/>
              <a:t> in order that you may </a:t>
            </a:r>
            <a:r>
              <a:rPr lang="en-US" sz="4000" b="1" dirty="0"/>
              <a:t>know</a:t>
            </a:r>
            <a:r>
              <a:rPr lang="en-US" sz="4000" dirty="0"/>
              <a:t> the </a:t>
            </a:r>
            <a:r>
              <a:rPr lang="en-US" sz="4000" b="1" dirty="0"/>
              <a:t>hope</a:t>
            </a:r>
            <a:r>
              <a:rPr lang="en-US" sz="4000" dirty="0"/>
              <a:t> to which he has </a:t>
            </a:r>
            <a:r>
              <a:rPr lang="en-US" sz="4000" b="1" dirty="0"/>
              <a:t>called</a:t>
            </a:r>
            <a:r>
              <a:rPr lang="en-US" sz="4000" dirty="0"/>
              <a:t> you, the </a:t>
            </a:r>
            <a:r>
              <a:rPr lang="en-US" sz="4000" b="1" dirty="0"/>
              <a:t>riches </a:t>
            </a:r>
            <a:r>
              <a:rPr lang="en-US" sz="4000" dirty="0"/>
              <a:t>of his </a:t>
            </a:r>
            <a:r>
              <a:rPr lang="en-US" sz="4000" b="1" dirty="0"/>
              <a:t>glorious inheritance </a:t>
            </a:r>
            <a:r>
              <a:rPr lang="en-US" sz="4000" dirty="0"/>
              <a:t>in his </a:t>
            </a:r>
            <a:r>
              <a:rPr lang="en-US" sz="4000" b="1" dirty="0"/>
              <a:t>holy people</a:t>
            </a:r>
            <a:r>
              <a:rPr lang="en-US" sz="4000" dirty="0"/>
              <a:t>, </a:t>
            </a:r>
            <a:r>
              <a:rPr lang="en-US" sz="4000" b="1" baseline="30000" dirty="0"/>
              <a:t>19 </a:t>
            </a:r>
            <a:r>
              <a:rPr lang="en-US" sz="4000" dirty="0"/>
              <a:t>and his </a:t>
            </a:r>
            <a:r>
              <a:rPr lang="en-US" sz="4000" b="1" dirty="0"/>
              <a:t>incomparably great power </a:t>
            </a:r>
            <a:r>
              <a:rPr lang="en-US" sz="4000" dirty="0"/>
              <a:t>for </a:t>
            </a:r>
            <a:r>
              <a:rPr lang="en-US" sz="4000" b="1" dirty="0"/>
              <a:t>us who believe.</a:t>
            </a:r>
            <a:r>
              <a:rPr lang="en-US" sz="4000" dirty="0"/>
              <a:t> </a:t>
            </a:r>
          </a:p>
        </p:txBody>
      </p:sp>
      <p:pic>
        <p:nvPicPr>
          <p:cNvPr id="8" name="Content Placeholder 3">
            <a:extLst>
              <a:ext uri="{FF2B5EF4-FFF2-40B4-BE49-F238E27FC236}">
                <a16:creationId xmlns:a16="http://schemas.microsoft.com/office/drawing/2014/main" id="{59406EC1-E021-1BC1-FB48-EE099B6C52B2}"/>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30634735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A4AD-893C-08E7-9BEB-026AE2CB6A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BEFB3F-4F44-FE79-F98E-FAB97DE5D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6022C-F64D-83D1-0542-51A09F06DA4F}"/>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2E585FEF-AA4C-BA76-1149-2B1BDD67EF5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a:t>20 </a:t>
            </a:r>
            <a:r>
              <a:rPr lang="en-US" sz="4000" b="1"/>
              <a:t>he </a:t>
            </a:r>
            <a:r>
              <a:rPr lang="en-US" sz="4000" b="1" dirty="0"/>
              <a:t>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endParaRPr lang="en-US" sz="4000" dirty="0"/>
          </a:p>
        </p:txBody>
      </p:sp>
      <p:pic>
        <p:nvPicPr>
          <p:cNvPr id="8" name="Content Placeholder 3">
            <a:extLst>
              <a:ext uri="{FF2B5EF4-FFF2-40B4-BE49-F238E27FC236}">
                <a16:creationId xmlns:a16="http://schemas.microsoft.com/office/drawing/2014/main" id="{EFFD17B8-296D-48F5-DF44-01A099ADBB25}"/>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13256954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0C95-7997-D301-537B-A72930C492F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98F5-DCCE-7720-99F8-31038ED1E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FDB797-D78C-A5D7-E1AC-13BFDBA30FBD}"/>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A701F286-39A8-6BCF-B0CF-9B29CB35663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fontScale="92500" lnSpcReduction="10000"/>
          </a:bodyPr>
          <a:lstStyle/>
          <a:p>
            <a:r>
              <a:rPr lang="en-US" sz="4000" b="1" baseline="30000" dirty="0"/>
              <a:t>19 b </a:t>
            </a:r>
            <a:r>
              <a:rPr lang="en-US" sz="4000" dirty="0"/>
              <a:t>That </a:t>
            </a:r>
            <a:r>
              <a:rPr lang="en-US" sz="4000" b="1" dirty="0"/>
              <a:t>power</a:t>
            </a:r>
            <a:r>
              <a:rPr lang="en-US" sz="4000" dirty="0"/>
              <a:t> is the </a:t>
            </a:r>
            <a:r>
              <a:rPr lang="en-US" sz="4000" b="1" dirty="0"/>
              <a:t>same as the mighty strength </a:t>
            </a:r>
            <a:r>
              <a:rPr lang="en-US" sz="4000" b="1" baseline="30000" dirty="0"/>
              <a:t>20 </a:t>
            </a:r>
            <a:r>
              <a:rPr lang="en-US" sz="4000" b="1" dirty="0"/>
              <a:t>he* exerted when he raised Christ from the dead </a:t>
            </a:r>
            <a:r>
              <a:rPr lang="en-US" sz="4000" dirty="0"/>
              <a:t>and </a:t>
            </a:r>
            <a:r>
              <a:rPr lang="en-US" sz="4000" b="1" dirty="0"/>
              <a:t>seated</a:t>
            </a:r>
            <a:r>
              <a:rPr lang="en-US" sz="4000" dirty="0"/>
              <a:t> him at his </a:t>
            </a:r>
            <a:r>
              <a:rPr lang="en-US" sz="4000" b="1" dirty="0"/>
              <a:t>right hand </a:t>
            </a:r>
            <a:r>
              <a:rPr lang="en-US" sz="4000" dirty="0"/>
              <a:t>in the heavenly realms, </a:t>
            </a:r>
            <a:r>
              <a:rPr lang="en-US" sz="4000" b="1" baseline="30000" dirty="0"/>
              <a:t>21 </a:t>
            </a:r>
            <a:r>
              <a:rPr lang="en-US" sz="4000" dirty="0"/>
              <a:t>far </a:t>
            </a:r>
            <a:r>
              <a:rPr lang="en-US" sz="4000" b="1" dirty="0"/>
              <a:t>above</a:t>
            </a:r>
            <a:r>
              <a:rPr lang="en-US" sz="4000" dirty="0"/>
              <a:t> all </a:t>
            </a:r>
            <a:r>
              <a:rPr lang="en-US" sz="4000" b="1" dirty="0">
                <a:solidFill>
                  <a:srgbClr val="FF0000"/>
                </a:solidFill>
              </a:rPr>
              <a:t>rule and authority, power and dominion,</a:t>
            </a:r>
            <a:r>
              <a:rPr lang="en-US" sz="4000" dirty="0"/>
              <a:t> and every name that is invoked, not only in the </a:t>
            </a:r>
            <a:r>
              <a:rPr lang="en-US" sz="4000" b="1" dirty="0"/>
              <a:t>present age </a:t>
            </a:r>
            <a:r>
              <a:rPr lang="en-US" sz="4000" dirty="0"/>
              <a:t>but also in the </a:t>
            </a:r>
            <a:r>
              <a:rPr lang="en-US" sz="4000" b="1" dirty="0"/>
              <a:t>one to come</a:t>
            </a:r>
            <a:r>
              <a:rPr lang="en-US" sz="4000" dirty="0"/>
              <a:t>. </a:t>
            </a:r>
          </a:p>
          <a:p>
            <a:r>
              <a:rPr lang="en-US" sz="4000" dirty="0"/>
              <a:t> * </a:t>
            </a:r>
            <a:r>
              <a:rPr lang="en-US" sz="4000" b="1" dirty="0"/>
              <a:t>H</a:t>
            </a:r>
            <a:r>
              <a:rPr lang="en-US" sz="4000" dirty="0"/>
              <a:t>e  NASB and ~20 of 60 versions on bible gateway</a:t>
            </a:r>
          </a:p>
        </p:txBody>
      </p:sp>
      <p:pic>
        <p:nvPicPr>
          <p:cNvPr id="8" name="Content Placeholder 3">
            <a:extLst>
              <a:ext uri="{FF2B5EF4-FFF2-40B4-BE49-F238E27FC236}">
                <a16:creationId xmlns:a16="http://schemas.microsoft.com/office/drawing/2014/main" id="{DE60534D-9BD9-BB9D-E33A-79BBC6947C96}"/>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26167635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F40B-2E5B-B2F7-69F8-CF229B3DC20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BF0346-7342-55D1-EF63-A5762719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B7006-5D35-A770-7FA4-2E7272B58B0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a:t>What are the blessings mentioned in Ephesians chapter 1.  </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9243127A-43EF-C65F-B2A9-C8A0CBFA47F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22 </a:t>
            </a:r>
            <a:r>
              <a:rPr lang="en-US" sz="4000" dirty="0"/>
              <a:t>And God placed all things under his feet and appointed him to be head over everything for the church, </a:t>
            </a:r>
            <a:r>
              <a:rPr lang="en-US" sz="4000" b="1" baseline="30000" dirty="0"/>
              <a:t>23 </a:t>
            </a:r>
            <a:r>
              <a:rPr lang="en-US" sz="4000" dirty="0"/>
              <a:t>which is his body, the fullness of him who fills everything in every way</a:t>
            </a:r>
          </a:p>
        </p:txBody>
      </p:sp>
      <p:pic>
        <p:nvPicPr>
          <p:cNvPr id="8" name="Content Placeholder 3">
            <a:extLst>
              <a:ext uri="{FF2B5EF4-FFF2-40B4-BE49-F238E27FC236}">
                <a16:creationId xmlns:a16="http://schemas.microsoft.com/office/drawing/2014/main" id="{DED3CA4C-4C7A-2517-CD98-C44EA98CABEA}"/>
              </a:ext>
            </a:extLst>
          </p:cNvPr>
          <p:cNvPicPr>
            <a:picLocks noChangeAspect="1"/>
          </p:cNvPicPr>
          <p:nvPr/>
        </p:nvPicPr>
        <p:blipFill>
          <a:blip r:embed="rId3"/>
          <a:stretch>
            <a:fillRect/>
          </a:stretch>
        </p:blipFill>
        <p:spPr>
          <a:xfrm>
            <a:off x="102794" y="241985"/>
            <a:ext cx="2107925" cy="2107925"/>
          </a:xfrm>
          <a:prstGeom prst="rect">
            <a:avLst/>
          </a:prstGeom>
        </p:spPr>
      </p:pic>
    </p:spTree>
    <p:extLst>
      <p:ext uri="{BB962C8B-B14F-4D97-AF65-F5344CB8AC3E}">
        <p14:creationId xmlns:p14="http://schemas.microsoft.com/office/powerpoint/2010/main" val="9312662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9374-0BA7-81A3-B0FA-4747124056E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BD297A2-D773-A2CA-17DE-2FD8439B531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C5EE6D-87DD-C3BB-2F52-888FAD3F81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Heavenly Realms</a:t>
            </a:r>
          </a:p>
          <a:p>
            <a:r>
              <a:rPr lang="en-US" sz="4800" b="1" dirty="0"/>
              <a:t>Review and worksheet</a:t>
            </a:r>
          </a:p>
          <a:p>
            <a:endParaRPr lang="en-US" sz="4800" b="1" dirty="0"/>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4"/>
              </a:rPr>
              <a:t>https://www.weldonbeardain.website/ephesians</a:t>
            </a:r>
            <a:r>
              <a:rPr lang="en-US" dirty="0">
                <a:hlinkClick r:id="rId4"/>
              </a:rPr>
              <a:t>/</a:t>
            </a:r>
            <a:endParaRPr lang="en-US" dirty="0"/>
          </a:p>
        </p:txBody>
      </p:sp>
    </p:spTree>
    <p:extLst>
      <p:ext uri="{BB962C8B-B14F-4D97-AF65-F5344CB8AC3E}">
        <p14:creationId xmlns:p14="http://schemas.microsoft.com/office/powerpoint/2010/main" val="16587724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2A78E-A425-42C1-039F-A8D4630082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D95B49-22D1-E882-DFD0-E0148687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A7414E-4789-E740-805A-4530934ACB8D}"/>
              </a:ext>
            </a:extLst>
          </p:cNvPr>
          <p:cNvSpPr>
            <a:spLocks noGrp="1"/>
          </p:cNvSpPr>
          <p:nvPr>
            <p:ph type="title"/>
          </p:nvPr>
        </p:nvSpPr>
        <p:spPr>
          <a:xfrm>
            <a:off x="2145566" y="0"/>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A3E11228-A32D-01F4-04C1-5DFC9EB28725}"/>
              </a:ext>
            </a:extLst>
          </p:cNvPr>
          <p:cNvSpPr txBox="1"/>
          <p:nvPr/>
        </p:nvSpPr>
        <p:spPr>
          <a:xfrm>
            <a:off x="1871272"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06D95811-A21A-EB08-A4E2-BF038AF22842}"/>
              </a:ext>
            </a:extLst>
          </p:cNvPr>
          <p:cNvSpPr txBox="1"/>
          <p:nvPr/>
        </p:nvSpPr>
        <p:spPr>
          <a:xfrm>
            <a:off x="7835098"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68C733FD-5669-1C18-9217-C5C8E4A98FA7}"/>
              </a:ext>
            </a:extLst>
          </p:cNvPr>
          <p:cNvSpPr txBox="1"/>
          <p:nvPr/>
        </p:nvSpPr>
        <p:spPr>
          <a:xfrm>
            <a:off x="1856347"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F055E30-BC3B-0319-C109-F04A5983879C}"/>
              </a:ext>
            </a:extLst>
          </p:cNvPr>
          <p:cNvSpPr txBox="1"/>
          <p:nvPr/>
        </p:nvSpPr>
        <p:spPr>
          <a:xfrm>
            <a:off x="8179824"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70DA3465-600B-10E1-07CE-C2305F35A8B0}"/>
              </a:ext>
            </a:extLst>
          </p:cNvPr>
          <p:cNvSpPr/>
          <p:nvPr/>
        </p:nvSpPr>
        <p:spPr>
          <a:xfrm>
            <a:off x="1477102"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4EB3219-A80E-9DCB-F61C-6BE1D9C1D185}"/>
              </a:ext>
            </a:extLst>
          </p:cNvPr>
          <p:cNvSpPr/>
          <p:nvPr/>
        </p:nvSpPr>
        <p:spPr>
          <a:xfrm>
            <a:off x="1733621"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3960CBF-B9FD-088F-0C1D-7765C26AD8D0}"/>
              </a:ext>
            </a:extLst>
          </p:cNvPr>
          <p:cNvSpPr/>
          <p:nvPr/>
        </p:nvSpPr>
        <p:spPr>
          <a:xfrm>
            <a:off x="7897682"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E693C0-E6B1-30AF-26E2-792AA1181FE7}"/>
              </a:ext>
            </a:extLst>
          </p:cNvPr>
          <p:cNvSpPr/>
          <p:nvPr/>
        </p:nvSpPr>
        <p:spPr>
          <a:xfrm>
            <a:off x="7793938"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0D5EFFBA-6D53-6442-262A-BB183F51CD08}"/>
              </a:ext>
            </a:extLst>
          </p:cNvPr>
          <p:cNvSpPr/>
          <p:nvPr/>
        </p:nvSpPr>
        <p:spPr>
          <a:xfrm>
            <a:off x="4498310" y="3548073"/>
            <a:ext cx="301238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C21212-1E41-B6A2-CEEB-52785800FFB8}"/>
              </a:ext>
            </a:extLst>
          </p:cNvPr>
          <p:cNvSpPr txBox="1"/>
          <p:nvPr/>
        </p:nvSpPr>
        <p:spPr>
          <a:xfrm>
            <a:off x="8501578" y="898143"/>
            <a:ext cx="1183529" cy="461665"/>
          </a:xfrm>
          <a:prstGeom prst="rect">
            <a:avLst/>
          </a:prstGeom>
          <a:noFill/>
        </p:spPr>
        <p:txBody>
          <a:bodyPr wrap="none" rtlCol="0">
            <a:spAutoFit/>
          </a:bodyPr>
          <a:lstStyle/>
          <a:p>
            <a:r>
              <a:rPr lang="en-US" sz="2400" dirty="0"/>
              <a:t>Sinners</a:t>
            </a:r>
          </a:p>
        </p:txBody>
      </p:sp>
      <p:sp>
        <p:nvSpPr>
          <p:cNvPr id="9" name="TextBox 8">
            <a:extLst>
              <a:ext uri="{FF2B5EF4-FFF2-40B4-BE49-F238E27FC236}">
                <a16:creationId xmlns:a16="http://schemas.microsoft.com/office/drawing/2014/main" id="{4083FF8D-50EA-DF12-E991-A55E00D87D97}"/>
              </a:ext>
            </a:extLst>
          </p:cNvPr>
          <p:cNvSpPr txBox="1"/>
          <p:nvPr/>
        </p:nvSpPr>
        <p:spPr>
          <a:xfrm>
            <a:off x="1733621" y="740050"/>
            <a:ext cx="2362250" cy="461665"/>
          </a:xfrm>
          <a:prstGeom prst="rect">
            <a:avLst/>
          </a:prstGeom>
          <a:noFill/>
        </p:spPr>
        <p:txBody>
          <a:bodyPr wrap="none" rtlCol="0">
            <a:spAutoFit/>
          </a:bodyPr>
          <a:lstStyle/>
          <a:p>
            <a:r>
              <a:rPr lang="en-US" sz="2400" dirty="0"/>
              <a:t>Forgiven Sinners</a:t>
            </a:r>
          </a:p>
        </p:txBody>
      </p:sp>
      <p:pic>
        <p:nvPicPr>
          <p:cNvPr id="19" name="Picture 18" descr="A cross on a hill with sun rays shining through clouds&#10;&#10;AI-generated content may be incorrect.">
            <a:extLst>
              <a:ext uri="{FF2B5EF4-FFF2-40B4-BE49-F238E27FC236}">
                <a16:creationId xmlns:a16="http://schemas.microsoft.com/office/drawing/2014/main" id="{40C270E8-F69F-53C8-65F5-31F0615F9278}"/>
              </a:ext>
            </a:extLst>
          </p:cNvPr>
          <p:cNvPicPr>
            <a:picLocks noChangeAspect="1"/>
          </p:cNvPicPr>
          <p:nvPr/>
        </p:nvPicPr>
        <p:blipFill>
          <a:blip r:embed="rId3"/>
          <a:stretch>
            <a:fillRect/>
          </a:stretch>
        </p:blipFill>
        <p:spPr>
          <a:xfrm>
            <a:off x="5123460" y="1842980"/>
            <a:ext cx="1762079" cy="1762079"/>
          </a:xfrm>
          <a:prstGeom prst="rect">
            <a:avLst/>
          </a:prstGeom>
        </p:spPr>
      </p:pic>
      <p:sp>
        <p:nvSpPr>
          <p:cNvPr id="22" name="TextBox 21">
            <a:extLst>
              <a:ext uri="{FF2B5EF4-FFF2-40B4-BE49-F238E27FC236}">
                <a16:creationId xmlns:a16="http://schemas.microsoft.com/office/drawing/2014/main" id="{1A13EA19-8F97-E231-4FB5-27E53E83CC5F}"/>
              </a:ext>
            </a:extLst>
          </p:cNvPr>
          <p:cNvSpPr txBox="1"/>
          <p:nvPr/>
        </p:nvSpPr>
        <p:spPr>
          <a:xfrm>
            <a:off x="4857135" y="4404852"/>
            <a:ext cx="2330246" cy="1938992"/>
          </a:xfrm>
          <a:prstGeom prst="rect">
            <a:avLst/>
          </a:prstGeom>
          <a:noFill/>
        </p:spPr>
        <p:txBody>
          <a:bodyPr wrap="square" rtlCol="0">
            <a:spAutoFit/>
          </a:bodyPr>
          <a:lstStyle/>
          <a:p>
            <a:r>
              <a:rPr lang="en-US" sz="2400" dirty="0"/>
              <a:t>Through grace and the  gift of Jesus we are aligned with God.</a:t>
            </a:r>
          </a:p>
        </p:txBody>
      </p:sp>
    </p:spTree>
    <p:extLst>
      <p:ext uri="{BB962C8B-B14F-4D97-AF65-F5344CB8AC3E}">
        <p14:creationId xmlns:p14="http://schemas.microsoft.com/office/powerpoint/2010/main" val="31358044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12/14</a:t>
            </a:r>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12/7</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7E5C-FBDA-13D3-4B4B-3F62862D042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7870D52-F795-1CE3-23B0-5D297C180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27305-BA21-693B-A170-AC8053714F61}"/>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18B031B1-C6CE-A3B9-3E99-0CC89DCF5642}"/>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E422A10-20EE-DEE2-F9EE-512E6085C6B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D2E9B0F-C5A2-BA61-9B01-19678366FCF7}"/>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9893514-CA42-95CF-A935-79A14DA113A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231CC7F9-3B2C-9F6D-B0E1-208CC0EF2E04}"/>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AB94A86-EB3E-DA03-6A53-FB134506DACE}"/>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2BD2A8D-0088-A3D5-DC11-91D64F4061EB}"/>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1D2755-B677-96F7-AA48-75736DF58FFE}"/>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ED5F408-F61A-E48D-B802-C8AA4F40F69C}"/>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FF6869E-FFC9-7D61-F09F-97BDE14B3E19}"/>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3" name="Arrow: Right 2">
            <a:extLst>
              <a:ext uri="{FF2B5EF4-FFF2-40B4-BE49-F238E27FC236}">
                <a16:creationId xmlns:a16="http://schemas.microsoft.com/office/drawing/2014/main" id="{8A00EFE7-439E-4A35-1F26-16CB14EB8C61}"/>
              </a:ext>
            </a:extLst>
          </p:cNvPr>
          <p:cNvSpPr/>
          <p:nvPr/>
        </p:nvSpPr>
        <p:spPr>
          <a:xfrm>
            <a:off x="2659868" y="5114723"/>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60DAA3-A3E2-D1A4-E97D-B5C07AB7DA29}"/>
              </a:ext>
            </a:extLst>
          </p:cNvPr>
          <p:cNvSpPr txBox="1"/>
          <p:nvPr/>
        </p:nvSpPr>
        <p:spPr>
          <a:xfrm>
            <a:off x="399301" y="3212538"/>
            <a:ext cx="2321918" cy="954107"/>
          </a:xfrm>
          <a:prstGeom prst="rect">
            <a:avLst/>
          </a:prstGeom>
          <a:noFill/>
        </p:spPr>
        <p:txBody>
          <a:bodyPr wrap="square" rtlCol="0">
            <a:spAutoFit/>
          </a:bodyPr>
          <a:lstStyle/>
          <a:p>
            <a:r>
              <a:rPr lang="en-US" sz="2800" dirty="0"/>
              <a:t>Conceptual</a:t>
            </a:r>
          </a:p>
          <a:p>
            <a:r>
              <a:rPr lang="en-US" sz="2800" dirty="0"/>
              <a:t>Relational</a:t>
            </a:r>
          </a:p>
        </p:txBody>
      </p:sp>
      <p:sp>
        <p:nvSpPr>
          <p:cNvPr id="5" name="Arrow: Right 4">
            <a:extLst>
              <a:ext uri="{FF2B5EF4-FFF2-40B4-BE49-F238E27FC236}">
                <a16:creationId xmlns:a16="http://schemas.microsoft.com/office/drawing/2014/main" id="{C7F6CB6C-A5BB-FCFB-D91C-53EB219BF485}"/>
              </a:ext>
            </a:extLst>
          </p:cNvPr>
          <p:cNvSpPr/>
          <p:nvPr/>
        </p:nvSpPr>
        <p:spPr>
          <a:xfrm>
            <a:off x="2549856" y="3105807"/>
            <a:ext cx="71580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BBF44-1D32-036F-7A50-0952CD5CBA36}"/>
              </a:ext>
            </a:extLst>
          </p:cNvPr>
          <p:cNvSpPr txBox="1"/>
          <p:nvPr/>
        </p:nvSpPr>
        <p:spPr>
          <a:xfrm>
            <a:off x="399301" y="4843814"/>
            <a:ext cx="2321918" cy="1815882"/>
          </a:xfrm>
          <a:prstGeom prst="rect">
            <a:avLst/>
          </a:prstGeom>
          <a:noFill/>
        </p:spPr>
        <p:txBody>
          <a:bodyPr wrap="square" rtlCol="0">
            <a:spAutoFit/>
          </a:bodyPr>
          <a:lstStyle/>
          <a:p>
            <a:r>
              <a:rPr lang="en-US" sz="2800" dirty="0"/>
              <a:t>Bound by time (also history and geography</a:t>
            </a:r>
          </a:p>
        </p:txBody>
      </p:sp>
    </p:spTree>
    <p:extLst>
      <p:ext uri="{BB962C8B-B14F-4D97-AF65-F5344CB8AC3E}">
        <p14:creationId xmlns:p14="http://schemas.microsoft.com/office/powerpoint/2010/main" val="90844667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4E7F-313D-1F30-AACE-56F4644E1B2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70C24B-F29C-9DFB-D600-D6994BE9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735146-2487-29B2-F210-CBB6AF09514E}"/>
              </a:ext>
            </a:extLst>
          </p:cNvPr>
          <p:cNvSpPr>
            <a:spLocks noGrp="1"/>
          </p:cNvSpPr>
          <p:nvPr>
            <p:ph type="title"/>
          </p:nvPr>
        </p:nvSpPr>
        <p:spPr>
          <a:xfrm>
            <a:off x="1706480" y="133658"/>
            <a:ext cx="9689107" cy="1010930"/>
          </a:xfrm>
        </p:spPr>
        <p:txBody>
          <a:bodyPr vert="horz" lIns="91440" tIns="45720" rIns="91440" bIns="45720" rtlCol="0" anchor="b">
            <a:normAutofit fontScale="90000"/>
          </a:bodyPr>
          <a:lstStyle/>
          <a:p>
            <a:br>
              <a:rPr lang="en-US" sz="3600" b="1" dirty="0"/>
            </a:br>
            <a:r>
              <a:rPr lang="en-US" sz="3600" b="1" dirty="0"/>
              <a:t>    Physical Realms are subsets of  Heavenly Realms</a:t>
            </a:r>
            <a:br>
              <a:rPr lang="en-US" sz="3600" b="1" dirty="0"/>
            </a:br>
            <a:endParaRPr lang="en-US" sz="3600" b="1" dirty="0"/>
          </a:p>
        </p:txBody>
      </p:sp>
      <p:sp>
        <p:nvSpPr>
          <p:cNvPr id="14" name="TextBox 13">
            <a:extLst>
              <a:ext uri="{FF2B5EF4-FFF2-40B4-BE49-F238E27FC236}">
                <a16:creationId xmlns:a16="http://schemas.microsoft.com/office/drawing/2014/main" id="{33424AE8-68D0-FB09-4A42-58E285211CC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F14C3C6A-8E49-3590-A239-CADD9541484C}"/>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205C2E0-1C7F-D5B2-EE21-BCA96DF82DE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B287F37B-1679-78DB-9146-329369BDC56F}"/>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130A78EF-0F3D-0CA8-D56B-B213F110DA28}"/>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671453-89FA-F92D-0786-66C307F6FF32}"/>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3F8A1145-44D3-2BAB-0A99-4E82A863FAE7}"/>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441E6-E775-3E10-D608-633B77473E31}"/>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E87821B3-7393-9A2E-BEFE-DF91442B35C5}"/>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330EB4DF-6A47-E67E-D660-A1DE6E5B5544}"/>
              </a:ext>
            </a:extLst>
          </p:cNvPr>
          <p:cNvPicPr>
            <a:picLocks noChangeAspect="1"/>
          </p:cNvPicPr>
          <p:nvPr/>
        </p:nvPicPr>
        <p:blipFill>
          <a:blip r:embed="rId4"/>
          <a:stretch>
            <a:fillRect/>
          </a:stretch>
        </p:blipFill>
        <p:spPr>
          <a:xfrm>
            <a:off x="10555020" y="4115190"/>
            <a:ext cx="1369870" cy="2599051"/>
          </a:xfrm>
          <a:prstGeom prst="rect">
            <a:avLst/>
          </a:prstGeom>
        </p:spPr>
      </p:pic>
      <p:sp>
        <p:nvSpPr>
          <p:cNvPr id="4" name="TextBox 3">
            <a:extLst>
              <a:ext uri="{FF2B5EF4-FFF2-40B4-BE49-F238E27FC236}">
                <a16:creationId xmlns:a16="http://schemas.microsoft.com/office/drawing/2014/main" id="{C3273274-92C9-E200-8C0A-700502A5B347}"/>
              </a:ext>
            </a:extLst>
          </p:cNvPr>
          <p:cNvSpPr txBox="1"/>
          <p:nvPr/>
        </p:nvSpPr>
        <p:spPr>
          <a:xfrm>
            <a:off x="411726" y="3987911"/>
            <a:ext cx="2321918" cy="2677656"/>
          </a:xfrm>
          <a:prstGeom prst="rect">
            <a:avLst/>
          </a:prstGeom>
          <a:noFill/>
        </p:spPr>
        <p:txBody>
          <a:bodyPr wrap="square" rtlCol="0">
            <a:spAutoFit/>
          </a:bodyPr>
          <a:lstStyle/>
          <a:p>
            <a:r>
              <a:rPr lang="en-US" sz="2800" dirty="0"/>
              <a:t>When time is no more the Physical Realms we know about disappear</a:t>
            </a:r>
          </a:p>
        </p:txBody>
      </p:sp>
      <p:cxnSp>
        <p:nvCxnSpPr>
          <p:cNvPr id="7" name="Straight Connector 6">
            <a:extLst>
              <a:ext uri="{FF2B5EF4-FFF2-40B4-BE49-F238E27FC236}">
                <a16:creationId xmlns:a16="http://schemas.microsoft.com/office/drawing/2014/main" id="{0A7FE4B0-2C6C-D0D8-CED7-8052C89AC2F0}"/>
              </a:ext>
            </a:extLst>
          </p:cNvPr>
          <p:cNvCxnSpPr/>
          <p:nvPr/>
        </p:nvCxnSpPr>
        <p:spPr>
          <a:xfrm>
            <a:off x="3451123" y="3957145"/>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CFFF6C7-84AF-5F8A-2C68-EF24EEC67E15}"/>
              </a:ext>
            </a:extLst>
          </p:cNvPr>
          <p:cNvCxnSpPr/>
          <p:nvPr/>
        </p:nvCxnSpPr>
        <p:spPr>
          <a:xfrm>
            <a:off x="6723010" y="4018082"/>
            <a:ext cx="2522150" cy="258531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1429A0A-FAB4-1719-4BAF-D09A7FCBC2CB}"/>
              </a:ext>
            </a:extLst>
          </p:cNvPr>
          <p:cNvCxnSpPr>
            <a:cxnSpLocks/>
          </p:cNvCxnSpPr>
          <p:nvPr/>
        </p:nvCxnSpPr>
        <p:spPr>
          <a:xfrm flipH="1">
            <a:off x="3684207" y="4206143"/>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BC5F0AB-EAE8-9348-CDDA-1765D863F3BB}"/>
              </a:ext>
            </a:extLst>
          </p:cNvPr>
          <p:cNvCxnSpPr>
            <a:cxnSpLocks/>
          </p:cNvCxnSpPr>
          <p:nvPr/>
        </p:nvCxnSpPr>
        <p:spPr>
          <a:xfrm flipH="1">
            <a:off x="6944403" y="4175054"/>
            <a:ext cx="2147616" cy="2193641"/>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20494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77625-20C9-879C-1B8D-5006D9B8CF6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A1E22-FFD0-59DF-B10B-2D399EEE7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1E39A-83AA-08A4-47AC-58D2D378A2B6}"/>
              </a:ext>
            </a:extLst>
          </p:cNvPr>
          <p:cNvSpPr>
            <a:spLocks noGrp="1"/>
          </p:cNvSpPr>
          <p:nvPr>
            <p:ph type="title"/>
          </p:nvPr>
        </p:nvSpPr>
        <p:spPr>
          <a:xfrm>
            <a:off x="3234813" y="133658"/>
            <a:ext cx="7796981"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  (conceptually / historically)  </a:t>
            </a:r>
          </a:p>
        </p:txBody>
      </p:sp>
      <p:pic>
        <p:nvPicPr>
          <p:cNvPr id="11" name="Content Placeholder 10">
            <a:extLst>
              <a:ext uri="{FF2B5EF4-FFF2-40B4-BE49-F238E27FC236}">
                <a16:creationId xmlns:a16="http://schemas.microsoft.com/office/drawing/2014/main" id="{8BD8D9D0-2F68-5046-BD23-0A28C5BCF6B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B3154477-7528-B93F-8056-F6940ED0191A}"/>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ECAAF59-1C5E-DAC9-8E80-84CB28ECD2E3}"/>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CA6ADE4-2E87-D771-2F8E-CB80C3A2C56B}"/>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87B07F09-3A08-E709-594A-77C27D65C4C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1B82107E-0589-D656-9629-EE3F8EBEF272}"/>
              </a:ext>
            </a:extLst>
          </p:cNvPr>
          <p:cNvSpPr txBox="1"/>
          <p:nvPr/>
        </p:nvSpPr>
        <p:spPr>
          <a:xfrm>
            <a:off x="488345" y="3403049"/>
            <a:ext cx="2614291" cy="3046988"/>
          </a:xfrm>
          <a:prstGeom prst="rect">
            <a:avLst/>
          </a:prstGeom>
          <a:noFill/>
        </p:spPr>
        <p:txBody>
          <a:bodyPr wrap="square" rtlCol="0">
            <a:spAutoFit/>
          </a:bodyPr>
          <a:lstStyle/>
          <a:p>
            <a:r>
              <a:rPr lang="en-US" sz="3200" dirty="0"/>
              <a:t>Heavenly Good news</a:t>
            </a:r>
          </a:p>
          <a:p>
            <a:endParaRPr lang="en-US" sz="3200" dirty="0"/>
          </a:p>
          <a:p>
            <a:r>
              <a:rPr lang="en-US" sz="3200" dirty="0"/>
              <a:t>Conceptual and relational change</a:t>
            </a:r>
          </a:p>
        </p:txBody>
      </p:sp>
      <p:sp>
        <p:nvSpPr>
          <p:cNvPr id="4" name="TextBox 3">
            <a:extLst>
              <a:ext uri="{FF2B5EF4-FFF2-40B4-BE49-F238E27FC236}">
                <a16:creationId xmlns:a16="http://schemas.microsoft.com/office/drawing/2014/main" id="{974F977E-E863-26A1-E84B-091859236D8D}"/>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F615150E-8FC8-2A27-72E5-227B374BDC70}"/>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47DE859C-711E-3E22-9048-B0A451541073}"/>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FDB91EE-B419-0AA9-B397-0EFA40C8C1A3}"/>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DD6168-39A3-B909-594E-7E9F82C996B0}"/>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384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66A2-E189-0A68-9491-929CAD1AD7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3E369-A12E-4167-83F7-6E5E950F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B7BC65-C81C-EC98-0402-E974BB44E664}"/>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C753FF1-BBAD-9568-7E51-B4457809181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278E0F5-7203-0A85-51C8-24437EA8D8A2}"/>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7D4EAA92-0430-D2FD-C431-BDAA776D5799}"/>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D3D9C567-4BC4-3D05-80A1-E5C3A2E00AC6}"/>
              </a:ext>
            </a:extLst>
          </p:cNvPr>
          <p:cNvSpPr txBox="1"/>
          <p:nvPr/>
        </p:nvSpPr>
        <p:spPr>
          <a:xfrm>
            <a:off x="4630994" y="4428336"/>
            <a:ext cx="1603324" cy="769441"/>
          </a:xfrm>
          <a:prstGeom prst="rect">
            <a:avLst/>
          </a:prstGeom>
          <a:noFill/>
        </p:spPr>
        <p:txBody>
          <a:bodyPr wrap="none" rtlCol="0">
            <a:spAutoFit/>
          </a:bodyPr>
          <a:lstStyle/>
          <a:p>
            <a:r>
              <a:rPr lang="en-US" sz="4400" dirty="0"/>
              <a:t>DEAD</a:t>
            </a:r>
          </a:p>
        </p:txBody>
      </p:sp>
      <p:sp>
        <p:nvSpPr>
          <p:cNvPr id="5" name="TextBox 4">
            <a:extLst>
              <a:ext uri="{FF2B5EF4-FFF2-40B4-BE49-F238E27FC236}">
                <a16:creationId xmlns:a16="http://schemas.microsoft.com/office/drawing/2014/main" id="{28A822E4-433E-3625-D07A-970023C9669A}"/>
              </a:ext>
            </a:extLst>
          </p:cNvPr>
          <p:cNvSpPr txBox="1"/>
          <p:nvPr/>
        </p:nvSpPr>
        <p:spPr>
          <a:xfrm>
            <a:off x="4768645" y="2251587"/>
            <a:ext cx="1590500" cy="769441"/>
          </a:xfrm>
          <a:prstGeom prst="rect">
            <a:avLst/>
          </a:prstGeom>
          <a:noFill/>
        </p:spPr>
        <p:txBody>
          <a:bodyPr wrap="none" rtlCol="0">
            <a:spAutoFit/>
          </a:bodyPr>
          <a:lstStyle/>
          <a:p>
            <a:r>
              <a:rPr lang="en-US" sz="4400" dirty="0"/>
              <a:t>ALIVE</a:t>
            </a:r>
          </a:p>
        </p:txBody>
      </p:sp>
      <p:pic>
        <p:nvPicPr>
          <p:cNvPr id="6" name="Picture 5" descr="A cross on a hill with sun rays shining through clouds&#10;&#10;AI-generated content may be incorrect.">
            <a:extLst>
              <a:ext uri="{FF2B5EF4-FFF2-40B4-BE49-F238E27FC236}">
                <a16:creationId xmlns:a16="http://schemas.microsoft.com/office/drawing/2014/main" id="{67CCA833-0A71-E0BB-39D7-7769EC995AA3}"/>
              </a:ext>
            </a:extLst>
          </p:cNvPr>
          <p:cNvPicPr>
            <a:picLocks noChangeAspect="1"/>
          </p:cNvPicPr>
          <p:nvPr/>
        </p:nvPicPr>
        <p:blipFill>
          <a:blip r:embed="rId5"/>
          <a:stretch>
            <a:fillRect/>
          </a:stretch>
        </p:blipFill>
        <p:spPr>
          <a:xfrm>
            <a:off x="5059818" y="3047106"/>
            <a:ext cx="1008154" cy="1008154"/>
          </a:xfrm>
          <a:prstGeom prst="rect">
            <a:avLst/>
          </a:prstGeom>
        </p:spPr>
      </p:pic>
    </p:spTree>
    <p:extLst>
      <p:ext uri="{BB962C8B-B14F-4D97-AF65-F5344CB8AC3E}">
        <p14:creationId xmlns:p14="http://schemas.microsoft.com/office/powerpoint/2010/main" val="18305012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AE10-671F-72AD-6375-421AA8BAEF2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1C7886-97BB-E417-0D79-85F61CFE7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00508-003D-8650-3B5C-DB6AA0762601}"/>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A84CFED4-602E-2CB7-5891-C5FA87D9F328}"/>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E8CAAD26-6F3C-51A6-06ED-79FDF36ED92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1E8A8659-81C5-0A96-E10C-186A93E9DB89}"/>
              </a:ext>
            </a:extLst>
          </p:cNvPr>
          <p:cNvCxnSpPr/>
          <p:nvPr/>
        </p:nvCxnSpPr>
        <p:spPr>
          <a:xfrm>
            <a:off x="335855" y="3527128"/>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1EB00C34-6EC8-85DE-6B24-58DF7F1C95BB}"/>
              </a:ext>
            </a:extLst>
          </p:cNvPr>
          <p:cNvSpPr txBox="1"/>
          <p:nvPr/>
        </p:nvSpPr>
        <p:spPr>
          <a:xfrm>
            <a:off x="1736631" y="3633952"/>
            <a:ext cx="3297486" cy="1897955"/>
          </a:xfrm>
          <a:prstGeom prst="rect">
            <a:avLst/>
          </a:prstGeom>
          <a:noFill/>
        </p:spPr>
        <p:txBody>
          <a:bodyPr wrap="square" rtlCol="0">
            <a:spAutoFit/>
          </a:bodyPr>
          <a:lstStyle/>
          <a:p>
            <a:r>
              <a:rPr lang="en-US" sz="3200" b="1" baseline="30000" dirty="0"/>
              <a:t>John3: 18b  </a:t>
            </a:r>
          </a:p>
          <a:p>
            <a:r>
              <a:rPr lang="en-US" sz="3200" dirty="0"/>
              <a:t> does not believe</a:t>
            </a:r>
          </a:p>
          <a:p>
            <a:r>
              <a:rPr lang="en-US" sz="3200" dirty="0"/>
              <a:t> condemned </a:t>
            </a:r>
          </a:p>
          <a:p>
            <a:endParaRPr lang="en-US" sz="3200" dirty="0">
              <a:solidFill>
                <a:srgbClr val="7030A0"/>
              </a:solidFill>
            </a:endParaRPr>
          </a:p>
        </p:txBody>
      </p:sp>
      <p:sp>
        <p:nvSpPr>
          <p:cNvPr id="5" name="TextBox 4">
            <a:extLst>
              <a:ext uri="{FF2B5EF4-FFF2-40B4-BE49-F238E27FC236}">
                <a16:creationId xmlns:a16="http://schemas.microsoft.com/office/drawing/2014/main" id="{CE09EF08-C67C-AB46-C06C-E94672A9F363}"/>
              </a:ext>
            </a:extLst>
          </p:cNvPr>
          <p:cNvSpPr txBox="1"/>
          <p:nvPr/>
        </p:nvSpPr>
        <p:spPr>
          <a:xfrm>
            <a:off x="1736631" y="525409"/>
            <a:ext cx="3435137" cy="2882840"/>
          </a:xfrm>
          <a:prstGeom prst="rect">
            <a:avLst/>
          </a:prstGeom>
          <a:noFill/>
        </p:spPr>
        <p:txBody>
          <a:bodyPr wrap="square" rtlCol="0">
            <a:spAutoFit/>
          </a:bodyPr>
          <a:lstStyle/>
          <a:p>
            <a:r>
              <a:rPr lang="en-US" sz="2800" b="1" baseline="30000" dirty="0"/>
              <a:t>John 3 </a:t>
            </a:r>
            <a:r>
              <a:rPr lang="en-US" sz="3200" b="1" baseline="30000" dirty="0"/>
              <a:t>16</a:t>
            </a:r>
          </a:p>
          <a:p>
            <a:r>
              <a:rPr lang="en-US" sz="3200" b="1" baseline="30000" dirty="0"/>
              <a:t> </a:t>
            </a:r>
            <a:r>
              <a:rPr lang="en-US" sz="3200" dirty="0"/>
              <a:t>loved</a:t>
            </a:r>
          </a:p>
          <a:p>
            <a:r>
              <a:rPr lang="en-US" sz="3200" dirty="0"/>
              <a:t> believes</a:t>
            </a:r>
          </a:p>
          <a:p>
            <a:r>
              <a:rPr lang="en-US" sz="3200" dirty="0"/>
              <a:t> shall not perish</a:t>
            </a:r>
          </a:p>
          <a:p>
            <a:r>
              <a:rPr lang="en-US" sz="3200" dirty="0"/>
              <a:t> eternal life</a:t>
            </a:r>
          </a:p>
          <a:p>
            <a:r>
              <a:rPr lang="en-US" sz="3200" dirty="0"/>
              <a:t>not condemned,</a:t>
            </a:r>
          </a:p>
        </p:txBody>
      </p:sp>
      <p:sp>
        <p:nvSpPr>
          <p:cNvPr id="6" name="TextBox 5">
            <a:extLst>
              <a:ext uri="{FF2B5EF4-FFF2-40B4-BE49-F238E27FC236}">
                <a16:creationId xmlns:a16="http://schemas.microsoft.com/office/drawing/2014/main" id="{2E8BC4C3-3176-37DE-4F7F-10B599C77860}"/>
              </a:ext>
            </a:extLst>
          </p:cNvPr>
          <p:cNvSpPr txBox="1"/>
          <p:nvPr/>
        </p:nvSpPr>
        <p:spPr>
          <a:xfrm>
            <a:off x="5684284" y="891530"/>
            <a:ext cx="1543100" cy="2841804"/>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love</a:t>
            </a:r>
          </a:p>
          <a:p>
            <a:r>
              <a:rPr lang="en-US" sz="3200" dirty="0"/>
              <a:t> Mercy</a:t>
            </a:r>
          </a:p>
          <a:p>
            <a:r>
              <a:rPr lang="en-US" sz="3200" dirty="0"/>
              <a:t> </a:t>
            </a:r>
            <a:r>
              <a:rPr lang="en-US" sz="3200" b="1" dirty="0"/>
              <a:t>ALIVE </a:t>
            </a:r>
          </a:p>
          <a:p>
            <a:r>
              <a:rPr lang="en-US" sz="3200" dirty="0"/>
              <a:t>Grace</a:t>
            </a:r>
          </a:p>
          <a:p>
            <a:r>
              <a:rPr lang="en-US" sz="3200" dirty="0"/>
              <a:t>Raised</a:t>
            </a:r>
          </a:p>
        </p:txBody>
      </p:sp>
      <p:sp>
        <p:nvSpPr>
          <p:cNvPr id="7" name="TextBox 6">
            <a:extLst>
              <a:ext uri="{FF2B5EF4-FFF2-40B4-BE49-F238E27FC236}">
                <a16:creationId xmlns:a16="http://schemas.microsoft.com/office/drawing/2014/main" id="{1F72AAD3-267A-0AC3-D615-7AE975BA3B35}"/>
              </a:ext>
            </a:extLst>
          </p:cNvPr>
          <p:cNvSpPr txBox="1"/>
          <p:nvPr/>
        </p:nvSpPr>
        <p:spPr>
          <a:xfrm>
            <a:off x="7054908" y="891530"/>
            <a:ext cx="4134202" cy="2349361"/>
          </a:xfrm>
          <a:prstGeom prst="rect">
            <a:avLst/>
          </a:prstGeom>
          <a:noFill/>
        </p:spPr>
        <p:txBody>
          <a:bodyPr wrap="square" rtlCol="0">
            <a:spAutoFit/>
          </a:bodyPr>
          <a:lstStyle/>
          <a:p>
            <a:r>
              <a:rPr lang="en-US" sz="2800" b="1" baseline="30000" dirty="0"/>
              <a:t>Eph 2:4</a:t>
            </a:r>
            <a:endParaRPr lang="en-US" sz="3200" b="1" baseline="30000" dirty="0"/>
          </a:p>
          <a:p>
            <a:r>
              <a:rPr lang="en-US" sz="3200" b="1" baseline="30000" dirty="0"/>
              <a:t> </a:t>
            </a:r>
            <a:r>
              <a:rPr lang="en-US" sz="3200" dirty="0"/>
              <a:t>Seated with Christ</a:t>
            </a:r>
          </a:p>
          <a:p>
            <a:r>
              <a:rPr lang="en-US" sz="3200" dirty="0"/>
              <a:t>Incomparable riches</a:t>
            </a:r>
          </a:p>
          <a:p>
            <a:r>
              <a:rPr lang="en-US" sz="3200" dirty="0"/>
              <a:t>kindness</a:t>
            </a:r>
          </a:p>
          <a:p>
            <a:endParaRPr lang="en-US" sz="3200" dirty="0"/>
          </a:p>
        </p:txBody>
      </p:sp>
      <p:sp>
        <p:nvSpPr>
          <p:cNvPr id="8" name="TextBox 7">
            <a:extLst>
              <a:ext uri="{FF2B5EF4-FFF2-40B4-BE49-F238E27FC236}">
                <a16:creationId xmlns:a16="http://schemas.microsoft.com/office/drawing/2014/main" id="{78BDBCFC-1D33-6BA6-FFD8-15DF39D7CB9A}"/>
              </a:ext>
            </a:extLst>
          </p:cNvPr>
          <p:cNvSpPr txBox="1"/>
          <p:nvPr/>
        </p:nvSpPr>
        <p:spPr>
          <a:xfrm>
            <a:off x="5528512" y="3922841"/>
            <a:ext cx="2868235" cy="2841804"/>
          </a:xfrm>
          <a:prstGeom prst="rect">
            <a:avLst/>
          </a:prstGeom>
          <a:noFill/>
        </p:spPr>
        <p:txBody>
          <a:bodyPr wrap="square" rtlCol="0">
            <a:spAutoFit/>
          </a:bodyPr>
          <a:lstStyle/>
          <a:p>
            <a:r>
              <a:rPr lang="en-US" sz="2800" b="1" baseline="30000" dirty="0"/>
              <a:t>Eph 2:1</a:t>
            </a:r>
            <a:endParaRPr lang="en-US" sz="3200" b="1" baseline="30000" dirty="0"/>
          </a:p>
          <a:p>
            <a:r>
              <a:rPr lang="en-US" sz="3200" b="1" baseline="30000" dirty="0"/>
              <a:t> </a:t>
            </a:r>
            <a:r>
              <a:rPr lang="en-US" sz="3200" b="1" dirty="0"/>
              <a:t>DEAD</a:t>
            </a:r>
            <a:r>
              <a:rPr lang="en-US" sz="3200" dirty="0"/>
              <a:t> transgressions</a:t>
            </a:r>
          </a:p>
          <a:p>
            <a:r>
              <a:rPr lang="en-US" sz="3200" dirty="0"/>
              <a:t>sin</a:t>
            </a:r>
          </a:p>
          <a:p>
            <a:r>
              <a:rPr lang="en-US" sz="3200" dirty="0"/>
              <a:t> </a:t>
            </a:r>
            <a:r>
              <a:rPr lang="en-US" sz="3200" b="1" dirty="0"/>
              <a:t>worldly</a:t>
            </a:r>
          </a:p>
          <a:p>
            <a:r>
              <a:rPr lang="en-US" sz="3200" b="1" dirty="0"/>
              <a:t>disobedient</a:t>
            </a:r>
          </a:p>
        </p:txBody>
      </p:sp>
      <p:sp>
        <p:nvSpPr>
          <p:cNvPr id="9" name="TextBox 8">
            <a:extLst>
              <a:ext uri="{FF2B5EF4-FFF2-40B4-BE49-F238E27FC236}">
                <a16:creationId xmlns:a16="http://schemas.microsoft.com/office/drawing/2014/main" id="{BC70154A-74F6-0403-00A4-327B27C0269E}"/>
              </a:ext>
            </a:extLst>
          </p:cNvPr>
          <p:cNvSpPr txBox="1"/>
          <p:nvPr/>
        </p:nvSpPr>
        <p:spPr>
          <a:xfrm>
            <a:off x="8308717" y="3868585"/>
            <a:ext cx="1979194" cy="1508105"/>
          </a:xfrm>
          <a:prstGeom prst="rect">
            <a:avLst/>
          </a:prstGeom>
          <a:noFill/>
        </p:spPr>
        <p:txBody>
          <a:bodyPr wrap="square" rtlCol="0">
            <a:spAutoFit/>
          </a:bodyPr>
          <a:lstStyle/>
          <a:p>
            <a:r>
              <a:rPr lang="en-US" sz="2800" b="1" baseline="30000" dirty="0"/>
              <a:t>Eph 2:1</a:t>
            </a:r>
            <a:endParaRPr lang="en-US" sz="3200" b="1" baseline="30000" dirty="0"/>
          </a:p>
          <a:p>
            <a:r>
              <a:rPr lang="en-US" sz="4400" b="1" baseline="30000" dirty="0"/>
              <a:t>Fleshly</a:t>
            </a:r>
          </a:p>
          <a:p>
            <a:r>
              <a:rPr lang="en-US" sz="4400" b="1" baseline="30000" dirty="0"/>
              <a:t>wrath</a:t>
            </a:r>
            <a:endParaRPr lang="en-US" sz="4400" b="1" dirty="0"/>
          </a:p>
        </p:txBody>
      </p:sp>
      <p:pic>
        <p:nvPicPr>
          <p:cNvPr id="11" name="Picture 10" descr="A cross on a hill with sun rays shining through clouds&#10;&#10;AI-generated content may be incorrect.">
            <a:extLst>
              <a:ext uri="{FF2B5EF4-FFF2-40B4-BE49-F238E27FC236}">
                <a16:creationId xmlns:a16="http://schemas.microsoft.com/office/drawing/2014/main" id="{C035B73B-A30B-0A3F-4402-23705D0E2A5B}"/>
              </a:ext>
            </a:extLst>
          </p:cNvPr>
          <p:cNvPicPr>
            <a:picLocks noChangeAspect="1"/>
          </p:cNvPicPr>
          <p:nvPr/>
        </p:nvPicPr>
        <p:blipFill>
          <a:blip r:embed="rId5"/>
          <a:stretch>
            <a:fillRect/>
          </a:stretch>
        </p:blipFill>
        <p:spPr>
          <a:xfrm>
            <a:off x="4662884" y="3245103"/>
            <a:ext cx="895125" cy="895125"/>
          </a:xfrm>
          <a:prstGeom prst="rect">
            <a:avLst/>
          </a:prstGeom>
        </p:spPr>
      </p:pic>
      <p:sp>
        <p:nvSpPr>
          <p:cNvPr id="12" name="TextBox 11">
            <a:extLst>
              <a:ext uri="{FF2B5EF4-FFF2-40B4-BE49-F238E27FC236}">
                <a16:creationId xmlns:a16="http://schemas.microsoft.com/office/drawing/2014/main" id="{47D2B4ED-B653-6893-2FE3-D3C4DE73EB4A}"/>
              </a:ext>
            </a:extLst>
          </p:cNvPr>
          <p:cNvSpPr txBox="1"/>
          <p:nvPr/>
        </p:nvSpPr>
        <p:spPr>
          <a:xfrm>
            <a:off x="452284" y="5531907"/>
            <a:ext cx="4010521" cy="523220"/>
          </a:xfrm>
          <a:prstGeom prst="rect">
            <a:avLst/>
          </a:prstGeom>
          <a:noFill/>
        </p:spPr>
        <p:txBody>
          <a:bodyPr wrap="none" rtlCol="0">
            <a:spAutoFit/>
          </a:bodyPr>
          <a:lstStyle/>
          <a:p>
            <a:r>
              <a:rPr lang="en-US" sz="2800" dirty="0"/>
              <a:t>Expand lists by inference</a:t>
            </a:r>
          </a:p>
        </p:txBody>
      </p:sp>
      <p:sp>
        <p:nvSpPr>
          <p:cNvPr id="13" name="TextBox 12">
            <a:extLst>
              <a:ext uri="{FF2B5EF4-FFF2-40B4-BE49-F238E27FC236}">
                <a16:creationId xmlns:a16="http://schemas.microsoft.com/office/drawing/2014/main" id="{15534158-4B0A-F718-C264-61C5AE386C48}"/>
              </a:ext>
            </a:extLst>
          </p:cNvPr>
          <p:cNvSpPr txBox="1"/>
          <p:nvPr/>
        </p:nvSpPr>
        <p:spPr>
          <a:xfrm>
            <a:off x="9801849" y="67924"/>
            <a:ext cx="1992853" cy="523220"/>
          </a:xfrm>
          <a:prstGeom prst="rect">
            <a:avLst/>
          </a:prstGeom>
          <a:noFill/>
        </p:spPr>
        <p:txBody>
          <a:bodyPr wrap="none" rtlCol="0">
            <a:spAutoFit/>
          </a:bodyPr>
          <a:lstStyle/>
          <a:p>
            <a:r>
              <a:rPr lang="en-US" sz="2800" dirty="0">
                <a:solidFill>
                  <a:srgbClr val="7030A0"/>
                </a:solidFill>
              </a:rPr>
              <a:t>BLESSINGS</a:t>
            </a:r>
          </a:p>
        </p:txBody>
      </p:sp>
      <p:sp>
        <p:nvSpPr>
          <p:cNvPr id="14" name="TextBox 13">
            <a:extLst>
              <a:ext uri="{FF2B5EF4-FFF2-40B4-BE49-F238E27FC236}">
                <a16:creationId xmlns:a16="http://schemas.microsoft.com/office/drawing/2014/main" id="{7B78B3CB-B5DA-42E4-195C-DE604A708312}"/>
              </a:ext>
            </a:extLst>
          </p:cNvPr>
          <p:cNvSpPr txBox="1"/>
          <p:nvPr/>
        </p:nvSpPr>
        <p:spPr>
          <a:xfrm>
            <a:off x="9897101" y="3642318"/>
            <a:ext cx="1503938" cy="523220"/>
          </a:xfrm>
          <a:prstGeom prst="rect">
            <a:avLst/>
          </a:prstGeom>
          <a:noFill/>
        </p:spPr>
        <p:txBody>
          <a:bodyPr wrap="none" rtlCol="0">
            <a:spAutoFit/>
          </a:bodyPr>
          <a:lstStyle/>
          <a:p>
            <a:r>
              <a:rPr lang="en-US" sz="2800" dirty="0">
                <a:solidFill>
                  <a:srgbClr val="7030A0"/>
                </a:solidFill>
              </a:rPr>
              <a:t>CURSES</a:t>
            </a:r>
          </a:p>
        </p:txBody>
      </p:sp>
    </p:spTree>
    <p:extLst>
      <p:ext uri="{BB962C8B-B14F-4D97-AF65-F5344CB8AC3E}">
        <p14:creationId xmlns:p14="http://schemas.microsoft.com/office/powerpoint/2010/main" val="80891131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5241</TotalTime>
  <Words>2555</Words>
  <Application>Microsoft Office PowerPoint</Application>
  <PresentationFormat>Widescreen</PresentationFormat>
  <Paragraphs>208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             Heavenly Realms Ephesians 1:3, 1:20, 2:6, 3:10,  6:12</vt:lpstr>
      <vt:lpstr>     Physical Realms are subsets of  Heavenly Realms </vt:lpstr>
      <vt:lpstr>Book of Ephesians</vt:lpstr>
      <vt:lpstr>     Physical Realms are subsets of  Heavenly Realms </vt:lpstr>
      <vt:lpstr>     Physical Realms are subsets of  Heavenly Realms </vt:lpstr>
      <vt:lpstr>             Heavenly Realms Ephesians 3:10  (conceptually / historically)  </vt:lpstr>
      <vt:lpstr>             Heavenly Realms </vt:lpstr>
      <vt:lpstr>             Heavenly Realms </vt:lpstr>
      <vt:lpstr>What are the blessings mentioned in Ephesians chapter 1.  </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also in the prayer</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40</cp:revision>
  <dcterms:created xsi:type="dcterms:W3CDTF">2025-06-19T21:30:53Z</dcterms:created>
  <dcterms:modified xsi:type="dcterms:W3CDTF">2025-12-15T23:19:26Z</dcterms:modified>
</cp:coreProperties>
</file>