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07" r:id="rId2"/>
    <p:sldId id="329" r:id="rId3"/>
    <p:sldId id="300" r:id="rId4"/>
    <p:sldId id="310" r:id="rId5"/>
    <p:sldId id="352" r:id="rId6"/>
    <p:sldId id="361" r:id="rId7"/>
    <p:sldId id="290" r:id="rId8"/>
    <p:sldId id="369" r:id="rId9"/>
    <p:sldId id="371" r:id="rId10"/>
    <p:sldId id="372" r:id="rId11"/>
    <p:sldId id="370" r:id="rId12"/>
    <p:sldId id="346" r:id="rId13"/>
    <p:sldId id="347" r:id="rId14"/>
    <p:sldId id="348" r:id="rId15"/>
    <p:sldId id="350" r:id="rId16"/>
    <p:sldId id="367" r:id="rId17"/>
    <p:sldId id="302" r:id="rId18"/>
    <p:sldId id="390" r:id="rId19"/>
    <p:sldId id="349" r:id="rId20"/>
    <p:sldId id="357" r:id="rId21"/>
    <p:sldId id="355" r:id="rId22"/>
    <p:sldId id="358" r:id="rId23"/>
    <p:sldId id="360" r:id="rId24"/>
    <p:sldId id="381" r:id="rId25"/>
    <p:sldId id="382" r:id="rId26"/>
    <p:sldId id="379" r:id="rId27"/>
    <p:sldId id="383" r:id="rId28"/>
    <p:sldId id="375" r:id="rId29"/>
    <p:sldId id="376" r:id="rId30"/>
    <p:sldId id="378" r:id="rId31"/>
    <p:sldId id="308" r:id="rId32"/>
    <p:sldId id="309" r:id="rId33"/>
    <p:sldId id="337" r:id="rId34"/>
    <p:sldId id="341" r:id="rId35"/>
    <p:sldId id="338" r:id="rId36"/>
    <p:sldId id="340" r:id="rId37"/>
    <p:sldId id="351" r:id="rId38"/>
    <p:sldId id="339" r:id="rId39"/>
    <p:sldId id="343" r:id="rId40"/>
    <p:sldId id="384" r:id="rId41"/>
    <p:sldId id="385" r:id="rId42"/>
    <p:sldId id="386" r:id="rId43"/>
    <p:sldId id="387" r:id="rId44"/>
    <p:sldId id="388" r:id="rId45"/>
    <p:sldId id="389" r:id="rId46"/>
    <p:sldId id="335" r:id="rId47"/>
    <p:sldId id="298" r:id="rId48"/>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06" autoAdjust="0"/>
    <p:restoredTop sz="94660"/>
  </p:normalViewPr>
  <p:slideViewPr>
    <p:cSldViewPr snapToGrid="0">
      <p:cViewPr varScale="1">
        <p:scale>
          <a:sx n="97" d="100"/>
          <a:sy n="97" d="100"/>
        </p:scale>
        <p:origin x="72" y="306"/>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12/11/2025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345B8-4DD7-926C-BDE8-1B6332D4B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76ED4-A463-85C5-9CAF-5350AD048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53158-1F7F-17E0-23D8-CA8A29683995}"/>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E637737-5A2F-5C0B-8208-8DAE65A6A388}"/>
              </a:ext>
            </a:extLst>
          </p:cNvPr>
          <p:cNvSpPr>
            <a:spLocks noGrp="1"/>
          </p:cNvSpPr>
          <p:nvPr>
            <p:ph type="sldNum" sz="quarter" idx="5"/>
          </p:nvPr>
        </p:nvSpPr>
        <p:spPr/>
        <p:txBody>
          <a:bodyPr/>
          <a:lstStyle/>
          <a:p>
            <a:fld id="{5B29E8E3-AFE1-43BA-A6FC-C25B886F828C}" type="slidenum">
              <a:rPr lang="en-US" smtClean="0"/>
              <a:t>10</a:t>
            </a:fld>
            <a:endParaRPr lang="en-US"/>
          </a:p>
        </p:txBody>
      </p:sp>
    </p:spTree>
    <p:extLst>
      <p:ext uri="{BB962C8B-B14F-4D97-AF65-F5344CB8AC3E}">
        <p14:creationId xmlns:p14="http://schemas.microsoft.com/office/powerpoint/2010/main" val="3445506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A2142-85D4-04AE-AC30-90089D7C2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595AF-001A-9017-C366-1598FDE0B6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07A01-1E46-87F7-5297-1C56F02176A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714EFB9-AD4A-02F8-B800-0B82B648A896}"/>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61020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9AE2-F723-6EDA-48E3-B6F40D86D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985B7-BAD0-CBEB-C9D6-54474FB31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875A45-B874-EC37-F014-740E5F43CCB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8381D8E-43F2-3E6E-CBE4-745CF6B74976}"/>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137195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C3C60-98B6-921B-261C-36611488D2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7C197-DD00-3200-EBDA-3E4BB7ADB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44F0A-D05D-6100-F30F-03C69EB9096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942CB84-8719-CC18-B43B-8350E6DACDB2}"/>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17146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B2F5F-CBC3-6195-B0B5-56D5B7ED7F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EEFBA9-BF80-BE89-AEAA-B6D0A46BEC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A75E4-2099-9B24-A8AA-C9E988FF3D1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1015681-DE99-0429-944D-3B2524B133A2}"/>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3026216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732C0-74C1-CA42-D7A6-73CA21F91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2D396-07BF-192A-CF1B-D0867036C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EE4784-F87E-0459-1027-0F045283702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EF4175B-7A66-32B7-02D3-5A05BC411427}"/>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3990583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76EE-4C9D-5F59-9B62-04E7AF2E1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ED51CA-2F1C-2796-FC5C-BA746685A9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42377F-9CB9-6E1E-0706-30BA8EB73AD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B21419B-E178-1B63-B873-AD78250A8523}"/>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364131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F457C-9E79-F88B-BF90-38F7F30D2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D03F1-44B3-7697-E7DF-23BD37572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4E4F1-3D8E-3ED8-AD1B-01B16295AAB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FA44A7D-54BD-B076-95FC-67C07D466AEE}"/>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1489342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67DB5-D1C3-F54E-B50A-3031DDAE8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AD90B-E4FB-3CB0-14E0-A6FFC6CF2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02415C-F973-8E04-66CF-B9331972B7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878D5-34AB-357E-4F05-5319061855FD}"/>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2335663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9FF48-3E1B-2B23-6C9C-56B5A7D54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FD642-F3FF-1DB8-3235-EF32B36BA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BAA1C5-29E0-6927-24FB-071E0D5EFB6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EED89E8-80BB-6C9E-15B6-77A424B7ADDF}"/>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4120076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CD92E-1BBA-AFED-6F2F-C85047B4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670677-655A-FFA8-BF87-858396125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602726-3F86-857F-A912-78EE21C6C31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7587EC2-CADE-0822-ADE2-4C62E529D600}"/>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943331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3705B-794C-4B77-E4BC-C5FE1933A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A7446-4B44-93BF-ABF4-2693AB8AA0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AE049E-F3EB-7FAF-3070-406F243188C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7D67ACB-A1EB-DE33-6EFA-22CD7B527A74}"/>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238991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2EA24-9401-5A64-9579-6F6325D45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36034-252A-B89B-DAD3-913B30A2F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0FF67E-213C-85F0-2299-F580CD52A23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C8AE255-B9BC-B6EA-B8D0-350BCD9CEA55}"/>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931208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8F20D-E3E2-3217-9538-57D439BC60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6F24D-DA68-D18F-4572-76492AEF2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29EDF6-909A-219E-49A0-43679ED9E23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84DAC6F9-8365-AB82-3A26-918E5CE0202B}"/>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574265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1614236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9184C-9FA2-F896-D98C-E0BAAAABB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C4148-96DB-B06E-76D7-C9C5FB5932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EAF55-4E98-4EBE-B867-C1CA32FCA773}"/>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4EEAF98-EF3C-FC61-5D7C-B9005B2640AD}"/>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2182579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34D58-395C-B912-B804-450815B43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1E358-6DDD-9DD8-0DC1-2AA6ACE39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3AB22E-FEC8-8834-859A-ACD1C1B3B9D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2AC80F-A176-E311-7E28-A53D7C88D06B}"/>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559384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F5C32-9795-9B86-B0A9-0428FFA31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2A33A-4DE9-C320-CD8F-4D4A43B40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E0D52C-9E1D-B39B-EC2B-548D582D851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B777FB7A-BB96-053A-A742-77D61E326861}"/>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2236228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A84F-A1A7-950D-2C27-E9917F69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93A3EC-B448-CD4B-9D26-15AEE8FA4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2FE86-ED4D-EE0E-600C-181EDC46FCF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BB7D4D9-467D-B84F-156F-7F032624A413}"/>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2293982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081B1-38CB-D7BD-3F33-309D17D08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BA9D-661C-FC2E-C42E-E32914807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A0A07-5518-0537-2CA3-AA37D815CAF1}"/>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2B4A54C-93D5-BD3F-7337-D424B17ECAC6}"/>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3828777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396D-8A4D-EE0B-4139-FD0819A97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49FC9F-8888-8DFF-7AAA-5C15611F6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C209E-46DF-704E-10B5-B8252159492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01EBF8-6DAE-3017-5F0B-3474740D14EB}"/>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2480651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305C5-6DFF-71AF-634D-5725CC947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EFE73-70F7-DBEA-C8CE-58CF5BCF0F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AA24BB-3F50-60AB-C48D-F3F5908D981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6D71540-B376-1E22-F9EA-C4068A36E395}"/>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3132175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14A56-7B8A-54D6-5590-8555877C6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6A1F-8B34-CCBF-B868-46BE7AEB47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ACCAE4-1CCE-B6ED-3C9D-671B0FAE499C}"/>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9F82BF9-319D-1406-A660-111110F014C3}"/>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931302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D8379-41EF-A32C-23B0-7CE9B22EE1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D72A93-3265-FC75-335A-19F2C0E16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DB404-DC2F-2647-2865-47EA377D072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64C51E6-FF7C-4860-DD94-37E1801294AA}"/>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427275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9BD9F-EA00-D714-624B-F73DA238F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D23E1-D1A9-A1F3-46D2-F3252353D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5AC40F-6BD8-4109-A6B6-A73181F732CB}"/>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7B795F52-1E2E-0754-9AE4-F14B1C57D8C2}"/>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3060942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45111-CDCB-6019-1FBD-5E2BF2806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857A4-8C60-53B6-9A2C-B98A649FA5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A10407-F492-FBDC-17EC-678B5F1F04FF}"/>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BAF25AD-3BB0-46AD-D976-A223D47114AC}"/>
              </a:ext>
            </a:extLst>
          </p:cNvPr>
          <p:cNvSpPr>
            <a:spLocks noGrp="1"/>
          </p:cNvSpPr>
          <p:nvPr>
            <p:ph type="sldNum" sz="quarter" idx="5"/>
          </p:nvPr>
        </p:nvSpPr>
        <p:spPr/>
        <p:txBody>
          <a:bodyPr/>
          <a:lstStyle/>
          <a:p>
            <a:fld id="{5B29E8E3-AFE1-43BA-A6FC-C25B886F828C}" type="slidenum">
              <a:rPr lang="en-US" smtClean="0"/>
              <a:t>37</a:t>
            </a:fld>
            <a:endParaRPr lang="en-US"/>
          </a:p>
        </p:txBody>
      </p:sp>
    </p:spTree>
    <p:extLst>
      <p:ext uri="{BB962C8B-B14F-4D97-AF65-F5344CB8AC3E}">
        <p14:creationId xmlns:p14="http://schemas.microsoft.com/office/powerpoint/2010/main" val="40621061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418BC-4FFE-6D81-B651-FA2597FA57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E6B62-9FBC-F7D3-48CF-2E8514F76F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2DA87-BEF4-21A4-6481-74C7C2690FD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110B81E6-7B9B-16B6-79FB-15271175F8BB}"/>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3264464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What is the key takeaway from this slide?​</a:t>
            </a:r>
          </a:p>
          <a:p>
            <a:r>
              <a:rPr lang="en-US" sz="1200" b="1" kern="1200" dirty="0">
                <a:solidFill>
                  <a:schemeClr val="tx1"/>
                </a:solidFill>
                <a:effectLst/>
                <a:latin typeface="+mn-lt"/>
                <a:ea typeface="+mn-ea"/>
                <a:cs typeface="+mn-cs"/>
              </a:rPr>
              <a:t>Copilot said: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Copilot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Takeaway from Slide 11</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central message of slide 11 is a comparison of different realms as described in the Book of Ephesians. It highlights four distinct realms:</a:t>
            </a:r>
          </a:p>
          <a:p>
            <a:pPr lvl="0"/>
            <a:r>
              <a:rPr lang="en-US" sz="1200" b="1" kern="1200" dirty="0">
                <a:solidFill>
                  <a:schemeClr val="tx1"/>
                </a:solidFill>
                <a:effectLst/>
                <a:latin typeface="+mn-lt"/>
                <a:ea typeface="+mn-ea"/>
                <a:cs typeface="+mn-cs"/>
              </a:rPr>
              <a:t>Heavenly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Heavenly Realm Not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Aligned with God</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Physical Realm Not Aligned with God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slide also references Genesis 1:1 and Genesis 3:15, suggesting a contrast between God's creation and the spiritual realities discussed in Ephesians. The overall takeaway is that Ephesians explores the interaction and distinction between spiritual and physical realms, emphasizing the importance of alignment with God </a:t>
            </a:r>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4</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E60DD-ACB1-6DD7-7B6E-CF5D6875AB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8CF7A9-38EB-7C6C-85FB-8EEED6AA14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53F2C-A066-232C-E398-FF4263CA648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A34AAD0-5FEC-90BE-FEA7-0DE32827133C}"/>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27665306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B259E-EF1D-C2A1-7FA6-95E0EC70D6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1C452D-C63A-618D-D292-B612FCADF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13ACF-C9BE-AD2A-9764-BE68E34A9A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45096F-4C3D-31B8-77C7-DCE353608E05}"/>
              </a:ext>
            </a:extLst>
          </p:cNvPr>
          <p:cNvSpPr>
            <a:spLocks noGrp="1"/>
          </p:cNvSpPr>
          <p:nvPr>
            <p:ph type="sldNum" sz="quarter" idx="5"/>
          </p:nvPr>
        </p:nvSpPr>
        <p:spPr/>
        <p:txBody>
          <a:bodyPr/>
          <a:lstStyle/>
          <a:p>
            <a:fld id="{5B29E8E3-AFE1-43BA-A6FC-C25B886F828C}" type="slidenum">
              <a:rPr lang="en-US" smtClean="0"/>
              <a:t>47</a:t>
            </a:fld>
            <a:endParaRPr lang="en-US"/>
          </a:p>
        </p:txBody>
      </p:sp>
    </p:spTree>
    <p:extLst>
      <p:ext uri="{BB962C8B-B14F-4D97-AF65-F5344CB8AC3E}">
        <p14:creationId xmlns:p14="http://schemas.microsoft.com/office/powerpoint/2010/main" val="829857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C06B0-CFB8-237E-EB44-00F00A66AE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26EB0-5F3B-B8CE-9462-82EA032500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152AD-3559-4ADE-7276-0B7225FB6FCE}"/>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E0931407-150E-D141-61E7-9D0D0D9D66D0}"/>
              </a:ext>
            </a:extLst>
          </p:cNvPr>
          <p:cNvSpPr>
            <a:spLocks noGrp="1"/>
          </p:cNvSpPr>
          <p:nvPr>
            <p:ph type="sldNum" sz="quarter" idx="5"/>
          </p:nvPr>
        </p:nvSpPr>
        <p:spPr/>
        <p:txBody>
          <a:bodyPr/>
          <a:lstStyle/>
          <a:p>
            <a:fld id="{5B29E8E3-AFE1-43BA-A6FC-C25B886F828C}" type="slidenum">
              <a:rPr lang="en-US" smtClean="0"/>
              <a:t>5</a:t>
            </a:fld>
            <a:endParaRPr lang="en-US"/>
          </a:p>
        </p:txBody>
      </p:sp>
    </p:spTree>
    <p:extLst>
      <p:ext uri="{BB962C8B-B14F-4D97-AF65-F5344CB8AC3E}">
        <p14:creationId xmlns:p14="http://schemas.microsoft.com/office/powerpoint/2010/main" val="57895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D91B-257E-0B04-8F61-2A363239B2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6C9DA-9F8B-09F6-7758-5BE727681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9504E9-F6B7-B537-CCCD-DAE4977E9415}"/>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458FAE5A-85AB-71BA-BAE5-C39A6B471BFB}"/>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15973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386112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12/11/2025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12/11/2025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www.weldonbeardain.website/ephesian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hyperlink" Target="https://www.biblegateway.com/passage/?search=eph%202&amp;version=NIV#fen-NIV-29233a" TargetMode="Externa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hyperlink" Target="https://www.google.com/search?sca_esv=c10fa1f35bad6765&amp;rlz=1C1CHBF_enUS930US933&amp;sxsrf=AE3TifNHNrVweAhMCf6k9yuVn4QUwaY2xg%3A1765402594416&amp;q=Sikhism&amp;sa=X&amp;ved=2ahUKEwiejJqU_bORAxUgliYFHTiVGd8QxccNegQIfhAC&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3" Type="http://schemas.openxmlformats.org/officeDocument/2006/relationships/image" Target="../media/image6.png"/><Relationship Id="rId7" Type="http://schemas.openxmlformats.org/officeDocument/2006/relationships/hyperlink" Target="https://www.google.com/search?sca_esv=c10fa1f35bad6765&amp;rlz=1C1CHBF_enUS930US933&amp;sxsrf=AE3TifNHNrVweAhMCf6k9yuVn4QUwaY2xg%3A1765402594416&amp;q=Buddhism&amp;sa=X&amp;ved=2ahUKEwiejJqU_bORAxUgliYFHTiVGd8QxccNegQIfhAB&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hyperlink" Target="https://www.google.com/search?sca_esv=c10fa1f35bad6765&amp;rlz=1C1CHBF_enUS930US933&amp;sxsrf=AE3TifNHNrVweAhMCf6k9yuVn4QUwaY2xg%3A1765402594416&amp;q=Islam&amp;sa=X&amp;ved=2ahUKEwiejJqU_bORAxUgliYFHTiVGd8QxccNegQIehAB&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5" Type="http://schemas.openxmlformats.org/officeDocument/2006/relationships/hyperlink" Target="https://www.google.com/search?sca_esv=c10fa1f35bad6765&amp;rlz=1C1CHBF_enUS930US933&amp;sxsrf=AE3TifNHNrVweAhMCf6k9yuVn4QUwaY2xg%3A1765402594416&amp;q=Judaism&amp;sa=X&amp;ved=2ahUKEwiejJqU_bORAxUgliYFHTiVGd8QxccNegQIERAB&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hyperlink" Target="https://www.google.com/search?sca_esv=c10fa1f35bad6765&amp;rlz=1C1CHBF_enUS930US933&amp;sxsrf=AE3TifNHNrVweAhMCf6k9yuVn4QUwaY2xg%3A1765402594416&amp;q=Hinduism&amp;sa=X&amp;ved=2ahUKEwiejJqU_bORAxUgliYFHTiVGd8QxccNegUIggE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google.com/search?sca_esv=c10fa1f35bad6765&amp;rlz=1C1CHBF_enUS930US933&amp;sxsrf=AE3TifNHNrVweAhMCf6k9yuVn4QUwaY2xg%3A1765402594416&amp;q=Mormonism&amp;sa=X&amp;ved=2ahUKEwiejJqU_bORAxUgliYFHTiVGd8QxccNegUIlAI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google.com/search?sca_esv=c10fa1f35bad6765&amp;rlz=1C1CHBF_enUS930US933&amp;sxsrf=AE3TifNHNrVweAhMCf6k9yuVn4QUwaY2xg%3A1765402594416&amp;q=Unitarianism&amp;sa=X&amp;ved=2ahUKEwiejJqU_bORAxUgliYFHTiVGd8QxccNegUImAI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5" Type="http://schemas.openxmlformats.org/officeDocument/2006/relationships/hyperlink" Target="https://www.google.com/search?sca_esv=c10fa1f35bad6765&amp;rlz=1C1CHBF_enUS930US933&amp;sxsrf=AE3TifNHNrVweAhMCf6k9yuVn4QUwaY2xg%3A1765402594416&amp;q=Jehovah%27s+Witnesses&amp;sa=X&amp;ved=2ahUKEwiejJqU_bORAxUgliYFHTiVGd8QxccNegUIkgIQAQ&amp;mstk=AUtExfDP5DtE2-QeSow0_PdORQvH9yJFkTdhk4eAtnLzn0hIF0-Li-SZlvMDyB4V7W58s8Hu2RGI8Gdl1PSQU_xn9vSQMDocAWP2zUIUSC6Q8w5tC_B_8x7t2boTYumrFYDCNAE1h9plqqUaGOFRijvi8wUQewOvmMiVFC7y-7eol3rgPNztCyeX9a4EkfeDupmYNX1xVSpd9Fhu7j9uDm7BJ8EgXU7qniZy4i05Ibl0se57rS91GXJtRpKpJS0WC5JufEWF2Iudu2MnxL-5BabRWfWc&amp;csui=3" TargetMode="Externa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https://www.biblegateway.com/passage/?search=eph%201&amp;version=NIV#fen-NIV-29218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8BD0-18F8-B8F7-7E1E-F0179CF3E67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7D4FAC-CBE1-9909-D26C-7B35C2AA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67B67-358D-E1A0-8BB2-71433F07E521}"/>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5" name="Arrow: Left 4">
            <a:extLst>
              <a:ext uri="{FF2B5EF4-FFF2-40B4-BE49-F238E27FC236}">
                <a16:creationId xmlns:a16="http://schemas.microsoft.com/office/drawing/2014/main" id="{2DF386E1-C7FE-2730-7131-15E0078F78D7}"/>
              </a:ext>
            </a:extLst>
          </p:cNvPr>
          <p:cNvSpPr/>
          <p:nvPr/>
        </p:nvSpPr>
        <p:spPr>
          <a:xfrm>
            <a:off x="2145566" y="2679871"/>
            <a:ext cx="8335621"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51096D2-6840-B375-EB9E-65BD91469DEC}"/>
              </a:ext>
            </a:extLst>
          </p:cNvPr>
          <p:cNvSpPr txBox="1"/>
          <p:nvPr/>
        </p:nvSpPr>
        <p:spPr>
          <a:xfrm>
            <a:off x="10595370" y="865375"/>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10424C9D-8CC2-83A8-9CD8-0F52D3CB6895}"/>
              </a:ext>
            </a:extLst>
          </p:cNvPr>
          <p:cNvSpPr txBox="1"/>
          <p:nvPr/>
        </p:nvSpPr>
        <p:spPr>
          <a:xfrm>
            <a:off x="295977" y="694719"/>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F403BDB-A5AA-29E6-BA91-0E67E7A82EC7}"/>
              </a:ext>
            </a:extLst>
          </p:cNvPr>
          <p:cNvPicPr>
            <a:picLocks noChangeAspect="1"/>
          </p:cNvPicPr>
          <p:nvPr/>
        </p:nvPicPr>
        <p:blipFill>
          <a:blip r:embed="rId3"/>
          <a:stretch>
            <a:fillRect/>
          </a:stretch>
        </p:blipFill>
        <p:spPr>
          <a:xfrm>
            <a:off x="5123460" y="917792"/>
            <a:ext cx="1762079" cy="1762079"/>
          </a:xfrm>
          <a:prstGeom prst="rect">
            <a:avLst/>
          </a:prstGeom>
        </p:spPr>
      </p:pic>
      <p:sp>
        <p:nvSpPr>
          <p:cNvPr id="22" name="TextBox 21">
            <a:extLst>
              <a:ext uri="{FF2B5EF4-FFF2-40B4-BE49-F238E27FC236}">
                <a16:creationId xmlns:a16="http://schemas.microsoft.com/office/drawing/2014/main" id="{EE09B0A6-374C-304A-4FBC-FDB7E88A32F6}"/>
              </a:ext>
            </a:extLst>
          </p:cNvPr>
          <p:cNvSpPr txBox="1"/>
          <p:nvPr/>
        </p:nvSpPr>
        <p:spPr>
          <a:xfrm>
            <a:off x="2097918" y="3403235"/>
            <a:ext cx="8583560" cy="2246769"/>
          </a:xfrm>
          <a:prstGeom prst="rect">
            <a:avLst/>
          </a:prstGeom>
          <a:noFill/>
        </p:spPr>
        <p:txBody>
          <a:bodyPr wrap="square" rtlCol="0">
            <a:spAutoFit/>
          </a:bodyPr>
          <a:lstStyle/>
          <a:p>
            <a:r>
              <a:rPr lang="en-US" sz="2800" b="1" baseline="30000" dirty="0"/>
              <a:t>ACT 13:38 </a:t>
            </a:r>
            <a:r>
              <a:rPr lang="en-US" sz="2800" dirty="0"/>
              <a:t>“Therefore, my friends, I want you to know that through Jesus the forgiveness of sins is proclaimed to you. </a:t>
            </a:r>
            <a:r>
              <a:rPr lang="en-US" sz="2800" b="1" baseline="30000" dirty="0"/>
              <a:t>39 </a:t>
            </a:r>
            <a:r>
              <a:rPr lang="en-US" sz="2800" dirty="0"/>
              <a:t>Through him everyone who believes is set free from every sin, a justification you were not able to obtain under the law of Moses.</a:t>
            </a:r>
          </a:p>
        </p:txBody>
      </p:sp>
      <p:pic>
        <p:nvPicPr>
          <p:cNvPr id="3" name="Picture 2" descr="A screenshot of a cell phone&#10;&#10;AI-generated content may be incorrect.">
            <a:extLst>
              <a:ext uri="{FF2B5EF4-FFF2-40B4-BE49-F238E27FC236}">
                <a16:creationId xmlns:a16="http://schemas.microsoft.com/office/drawing/2014/main" id="{A025ACC2-2EFC-D41C-27F3-078C80C99898}"/>
              </a:ext>
            </a:extLst>
          </p:cNvPr>
          <p:cNvPicPr>
            <a:picLocks noChangeAspect="1"/>
          </p:cNvPicPr>
          <p:nvPr/>
        </p:nvPicPr>
        <p:blipFill>
          <a:blip r:embed="rId4"/>
          <a:stretch>
            <a:fillRect/>
          </a:stretch>
        </p:blipFill>
        <p:spPr>
          <a:xfrm>
            <a:off x="0" y="1102913"/>
            <a:ext cx="1676329" cy="3153917"/>
          </a:xfrm>
          <a:prstGeom prst="rect">
            <a:avLst/>
          </a:prstGeom>
        </p:spPr>
      </p:pic>
      <p:pic>
        <p:nvPicPr>
          <p:cNvPr id="4" name="Picture 3" descr="A screen shot of a cell phone&#10;&#10;AI-generated content may be incorrect.">
            <a:extLst>
              <a:ext uri="{FF2B5EF4-FFF2-40B4-BE49-F238E27FC236}">
                <a16:creationId xmlns:a16="http://schemas.microsoft.com/office/drawing/2014/main" id="{45AD404C-2B37-9F89-AF51-6AB188BB9EE8}"/>
              </a:ext>
            </a:extLst>
          </p:cNvPr>
          <p:cNvPicPr>
            <a:picLocks noChangeAspect="1"/>
          </p:cNvPicPr>
          <p:nvPr/>
        </p:nvPicPr>
        <p:blipFill>
          <a:blip r:embed="rId5"/>
          <a:stretch>
            <a:fillRect/>
          </a:stretch>
        </p:blipFill>
        <p:spPr>
          <a:xfrm>
            <a:off x="10751804" y="1452500"/>
            <a:ext cx="1369870" cy="2599051"/>
          </a:xfrm>
          <a:prstGeom prst="rect">
            <a:avLst/>
          </a:prstGeom>
        </p:spPr>
      </p:pic>
    </p:spTree>
    <p:extLst>
      <p:ext uri="{BB962C8B-B14F-4D97-AF65-F5344CB8AC3E}">
        <p14:creationId xmlns:p14="http://schemas.microsoft.com/office/powerpoint/2010/main" val="187654730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87821B3-7393-9A2E-BEFE-DF91442B35C5}"/>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330EB4DF-6A47-E67E-D660-A1DE6E5B5544}"/>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0494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18E4-8C99-F819-A2D9-52EC7B9416B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322A60-0BC6-963E-3DA1-B945AF9A4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BF9374-0BA7-81A3-B0FA-4747124056EC}"/>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BD297A2-D773-A2CA-17DE-2FD8439B531E}"/>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CC5EE6D-87DD-C3BB-2F52-888FAD3F817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Heavenly Realms</a:t>
            </a:r>
          </a:p>
          <a:p>
            <a:r>
              <a:rPr lang="en-US" sz="4800" b="1" dirty="0"/>
              <a:t>Review and worksheet</a:t>
            </a:r>
          </a:p>
          <a:p>
            <a:endParaRPr lang="en-US" sz="4800" b="1" dirty="0"/>
          </a:p>
        </p:txBody>
      </p:sp>
      <p:sp>
        <p:nvSpPr>
          <p:cNvPr id="6" name="TextBox 5">
            <a:extLst>
              <a:ext uri="{FF2B5EF4-FFF2-40B4-BE49-F238E27FC236}">
                <a16:creationId xmlns:a16="http://schemas.microsoft.com/office/drawing/2014/main" id="{4F51F710-0B35-E955-B874-1809720D0F7C}"/>
              </a:ext>
            </a:extLst>
          </p:cNvPr>
          <p:cNvSpPr txBox="1"/>
          <p:nvPr/>
        </p:nvSpPr>
        <p:spPr>
          <a:xfrm>
            <a:off x="982133" y="5615491"/>
            <a:ext cx="11684000" cy="646331"/>
          </a:xfrm>
          <a:prstGeom prst="rect">
            <a:avLst/>
          </a:prstGeom>
          <a:noFill/>
        </p:spPr>
        <p:txBody>
          <a:bodyPr wrap="square" rtlCol="0">
            <a:spAutoFit/>
          </a:bodyPr>
          <a:lstStyle/>
          <a:p>
            <a:r>
              <a:rPr lang="en-US" sz="3600" dirty="0">
                <a:hlinkClick r:id="rId4"/>
              </a:rPr>
              <a:t>https://www.weldonbeardain.website/ephesians</a:t>
            </a:r>
            <a:r>
              <a:rPr lang="en-US" dirty="0">
                <a:hlinkClick r:id="rId4"/>
              </a:rPr>
              <a:t>/</a:t>
            </a:r>
            <a:endParaRPr lang="en-US" dirty="0"/>
          </a:p>
        </p:txBody>
      </p:sp>
    </p:spTree>
    <p:extLst>
      <p:ext uri="{BB962C8B-B14F-4D97-AF65-F5344CB8AC3E}">
        <p14:creationId xmlns:p14="http://schemas.microsoft.com/office/powerpoint/2010/main" val="165877249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EE180-503F-7344-9CFC-4A004D955C3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33619D-6BC8-FEA9-A899-F0C4DD4E4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B34474-3566-8AAD-862D-0DC8CDFE9526}"/>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C0B9143E-7145-1AA3-F723-02C05973ACC8}"/>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7944765-067F-8E33-E8AD-D8EFD4743D7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Review and worksheet</a:t>
            </a:r>
          </a:p>
          <a:p>
            <a:r>
              <a:rPr lang="en-US" sz="4800" b="1" dirty="0"/>
              <a:t>Ephesians </a:t>
            </a:r>
          </a:p>
        </p:txBody>
      </p:sp>
      <p:sp>
        <p:nvSpPr>
          <p:cNvPr id="6" name="TextBox 5">
            <a:extLst>
              <a:ext uri="{FF2B5EF4-FFF2-40B4-BE49-F238E27FC236}">
                <a16:creationId xmlns:a16="http://schemas.microsoft.com/office/drawing/2014/main" id="{FCC95C8D-CE87-0A56-C6A2-7A8B0F7D1A89}"/>
              </a:ext>
            </a:extLst>
          </p:cNvPr>
          <p:cNvSpPr txBox="1"/>
          <p:nvPr/>
        </p:nvSpPr>
        <p:spPr>
          <a:xfrm>
            <a:off x="1393867" y="3388325"/>
            <a:ext cx="9988836" cy="1968552"/>
          </a:xfrm>
          <a:prstGeom prst="rect">
            <a:avLst/>
          </a:prstGeom>
          <a:noFill/>
        </p:spPr>
        <p:txBody>
          <a:bodyPr wrap="square">
            <a:spAutoFit/>
          </a:bodyPr>
          <a:lstStyle/>
          <a:p>
            <a:pPr marL="0" marR="0">
              <a:lnSpc>
                <a:spcPct val="115000"/>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1:3     What is Coming from the Heavenly Realm?  </a:t>
            </a:r>
          </a:p>
          <a:p>
            <a:pPr marL="0" marR="0">
              <a:lnSpc>
                <a:spcPct val="115000"/>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1:20   What has happened in the Heavenly Realm?</a:t>
            </a:r>
          </a:p>
          <a:p>
            <a:pPr marL="0" marR="0">
              <a:lnSpc>
                <a:spcPct val="115000"/>
              </a:lnSpc>
              <a:spcAft>
                <a:spcPts val="800"/>
              </a:spcAf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2:6     What has happened to us in the Heavenly Realm?</a:t>
            </a:r>
          </a:p>
        </p:txBody>
      </p:sp>
    </p:spTree>
    <p:extLst>
      <p:ext uri="{BB962C8B-B14F-4D97-AF65-F5344CB8AC3E}">
        <p14:creationId xmlns:p14="http://schemas.microsoft.com/office/powerpoint/2010/main" val="41366078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40469-5FFA-8CDE-E153-0EE5C9D6F14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62EDB-1ADA-62ED-2861-4BC2BB79B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EB4B3-78F1-15DF-6C4E-78677C562F56}"/>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6018F44B-DDB3-D50F-CE27-B0FB601DD39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D8AD1CD5-12ED-2C29-D231-7AFED03E6DC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Review and worksheet</a:t>
            </a:r>
          </a:p>
          <a:p>
            <a:r>
              <a:rPr lang="en-US" sz="4800" b="1" dirty="0"/>
              <a:t>Ephesians </a:t>
            </a:r>
          </a:p>
        </p:txBody>
      </p:sp>
      <p:sp>
        <p:nvSpPr>
          <p:cNvPr id="6" name="TextBox 5">
            <a:extLst>
              <a:ext uri="{FF2B5EF4-FFF2-40B4-BE49-F238E27FC236}">
                <a16:creationId xmlns:a16="http://schemas.microsoft.com/office/drawing/2014/main" id="{25D9ACEC-B314-2D39-8D11-2D1ACC77A679}"/>
              </a:ext>
            </a:extLst>
          </p:cNvPr>
          <p:cNvSpPr txBox="1"/>
          <p:nvPr/>
        </p:nvSpPr>
        <p:spPr>
          <a:xfrm>
            <a:off x="1393867" y="3388325"/>
            <a:ext cx="9988836" cy="1077218"/>
          </a:xfrm>
          <a:prstGeom prst="rect">
            <a:avLst/>
          </a:prstGeom>
          <a:noFill/>
        </p:spPr>
        <p:txBody>
          <a:bodyPr wrap="square">
            <a:spAutoFit/>
          </a:bodyPr>
          <a:lstStyle/>
          <a:p>
            <a:r>
              <a:rPr lang="en-US" sz="3200" dirty="0"/>
              <a:t>3:10 Who has been put on notice?</a:t>
            </a:r>
          </a:p>
          <a:p>
            <a:r>
              <a:rPr lang="en-US" sz="3200" dirty="0"/>
              <a:t> </a:t>
            </a:r>
          </a:p>
        </p:txBody>
      </p:sp>
    </p:spTree>
    <p:extLst>
      <p:ext uri="{BB962C8B-B14F-4D97-AF65-F5344CB8AC3E}">
        <p14:creationId xmlns:p14="http://schemas.microsoft.com/office/powerpoint/2010/main" val="34426749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08BCD-A71F-471D-2C81-0D2C8F27BF5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756824-0F46-B0E5-EBB9-2B1CC1C86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E985E-C8F4-674D-5A45-5967B33864A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9E49BB58-801E-4DB5-5F99-5C3997FCF2E2}"/>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5173742-7041-005C-D3A7-8A9EE9A0A0C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p:txBody>
      </p:sp>
      <p:sp>
        <p:nvSpPr>
          <p:cNvPr id="6" name="TextBox 5">
            <a:extLst>
              <a:ext uri="{FF2B5EF4-FFF2-40B4-BE49-F238E27FC236}">
                <a16:creationId xmlns:a16="http://schemas.microsoft.com/office/drawing/2014/main" id="{3F88A8FC-8231-AE8E-3637-974EE230E896}"/>
              </a:ext>
            </a:extLst>
          </p:cNvPr>
          <p:cNvSpPr txBox="1"/>
          <p:nvPr/>
        </p:nvSpPr>
        <p:spPr>
          <a:xfrm>
            <a:off x="2844294" y="981546"/>
            <a:ext cx="9988836" cy="1077218"/>
          </a:xfrm>
          <a:prstGeom prst="rect">
            <a:avLst/>
          </a:prstGeom>
          <a:noFill/>
        </p:spPr>
        <p:txBody>
          <a:bodyPr wrap="square">
            <a:spAutoFit/>
          </a:bodyPr>
          <a:lstStyle/>
          <a:p>
            <a:r>
              <a:rPr lang="en-US" sz="3200" dirty="0"/>
              <a:t>3:10 Who has been put on notice?</a:t>
            </a:r>
          </a:p>
          <a:p>
            <a:r>
              <a:rPr lang="en-US" sz="3200" dirty="0"/>
              <a:t> </a:t>
            </a:r>
          </a:p>
        </p:txBody>
      </p:sp>
      <p:sp>
        <p:nvSpPr>
          <p:cNvPr id="7" name="TextBox 6">
            <a:extLst>
              <a:ext uri="{FF2B5EF4-FFF2-40B4-BE49-F238E27FC236}">
                <a16:creationId xmlns:a16="http://schemas.microsoft.com/office/drawing/2014/main" id="{E3D9D6B5-D8AC-382B-B32E-DEDF7AC809ED}"/>
              </a:ext>
            </a:extLst>
          </p:cNvPr>
          <p:cNvSpPr txBox="1"/>
          <p:nvPr/>
        </p:nvSpPr>
        <p:spPr>
          <a:xfrm>
            <a:off x="1613338" y="2883580"/>
            <a:ext cx="10273862" cy="3416320"/>
          </a:xfrm>
          <a:prstGeom prst="rect">
            <a:avLst/>
          </a:prstGeom>
          <a:noFill/>
        </p:spPr>
        <p:txBody>
          <a:bodyPr wrap="square">
            <a:spAutoFit/>
          </a:bodyPr>
          <a:lstStyle/>
          <a:p>
            <a:r>
              <a:rPr lang="en-US" sz="3600" b="1" i="0" baseline="30000" dirty="0">
                <a:solidFill>
                  <a:srgbClr val="000000"/>
                </a:solidFill>
                <a:effectLst/>
                <a:latin typeface="system-ui"/>
              </a:rPr>
              <a:t>9 </a:t>
            </a:r>
            <a:r>
              <a:rPr lang="en-US" sz="3600" b="0" i="0" dirty="0">
                <a:solidFill>
                  <a:srgbClr val="000000"/>
                </a:solidFill>
                <a:effectLst/>
                <a:latin typeface="system-ui"/>
              </a:rPr>
              <a:t>and to make plain to everyone the administration of this mystery, which for ages past was kept hidden in God, who created all things. </a:t>
            </a:r>
            <a:r>
              <a:rPr lang="en-US" sz="3600" b="1" i="0" baseline="30000" dirty="0">
                <a:solidFill>
                  <a:srgbClr val="000000"/>
                </a:solidFill>
                <a:effectLst/>
                <a:latin typeface="system-ui"/>
              </a:rPr>
              <a:t>10 </a:t>
            </a:r>
            <a:r>
              <a:rPr lang="en-US" sz="3600" b="0" i="0" dirty="0">
                <a:solidFill>
                  <a:srgbClr val="000000"/>
                </a:solidFill>
                <a:effectLst/>
                <a:latin typeface="system-ui"/>
              </a:rPr>
              <a:t>His intent was that now, through the church, the manifold wisdom of God </a:t>
            </a:r>
            <a:r>
              <a:rPr lang="en-US" sz="3600" b="0" i="0" dirty="0">
                <a:solidFill>
                  <a:srgbClr val="7030A0"/>
                </a:solidFill>
                <a:effectLst/>
                <a:latin typeface="system-ui"/>
              </a:rPr>
              <a:t>should be made known to the rulers and authorities in the heavenly realms</a:t>
            </a:r>
            <a:r>
              <a:rPr lang="en-US" sz="3600" b="0" i="0" dirty="0">
                <a:solidFill>
                  <a:srgbClr val="000000"/>
                </a:solidFill>
                <a:effectLst/>
                <a:latin typeface="system-ui"/>
              </a:rPr>
              <a:t>,</a:t>
            </a:r>
            <a:endParaRPr lang="en-US" sz="3600" dirty="0"/>
          </a:p>
        </p:txBody>
      </p:sp>
      <p:sp>
        <p:nvSpPr>
          <p:cNvPr id="8" name="Arrow: Right 7">
            <a:extLst>
              <a:ext uri="{FF2B5EF4-FFF2-40B4-BE49-F238E27FC236}">
                <a16:creationId xmlns:a16="http://schemas.microsoft.com/office/drawing/2014/main" id="{093F7DC8-84E4-003A-1FDA-B09A31948DB3}"/>
              </a:ext>
            </a:extLst>
          </p:cNvPr>
          <p:cNvSpPr/>
          <p:nvPr/>
        </p:nvSpPr>
        <p:spPr>
          <a:xfrm>
            <a:off x="9978012" y="6250240"/>
            <a:ext cx="1627833" cy="20080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18228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5B7B5-EFA5-BA2B-EE24-2E26DB390CD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025693D-BDC8-C407-1E83-E6010C661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9C183-5242-8B09-C9BF-7C31E7F7524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88FC52D-96CC-8B62-CE68-38B5079C35C8}"/>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315B0A-87C4-E267-8E1D-2739872865D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p:txBody>
      </p:sp>
      <p:sp>
        <p:nvSpPr>
          <p:cNvPr id="6" name="TextBox 5">
            <a:extLst>
              <a:ext uri="{FF2B5EF4-FFF2-40B4-BE49-F238E27FC236}">
                <a16:creationId xmlns:a16="http://schemas.microsoft.com/office/drawing/2014/main" id="{2D046544-5CDC-E67A-8703-DE3DC77A5058}"/>
              </a:ext>
            </a:extLst>
          </p:cNvPr>
          <p:cNvSpPr txBox="1"/>
          <p:nvPr/>
        </p:nvSpPr>
        <p:spPr>
          <a:xfrm>
            <a:off x="2844294" y="981546"/>
            <a:ext cx="9988836" cy="1077218"/>
          </a:xfrm>
          <a:prstGeom prst="rect">
            <a:avLst/>
          </a:prstGeom>
          <a:noFill/>
        </p:spPr>
        <p:txBody>
          <a:bodyPr wrap="square">
            <a:spAutoFit/>
          </a:bodyPr>
          <a:lstStyle/>
          <a:p>
            <a:r>
              <a:rPr lang="en-US" sz="3200" dirty="0"/>
              <a:t>3:10 Who has been put on notice?</a:t>
            </a:r>
          </a:p>
          <a:p>
            <a:r>
              <a:rPr lang="en-US" sz="3200" dirty="0"/>
              <a:t> </a:t>
            </a:r>
          </a:p>
        </p:txBody>
      </p:sp>
      <p:sp>
        <p:nvSpPr>
          <p:cNvPr id="7" name="TextBox 6">
            <a:extLst>
              <a:ext uri="{FF2B5EF4-FFF2-40B4-BE49-F238E27FC236}">
                <a16:creationId xmlns:a16="http://schemas.microsoft.com/office/drawing/2014/main" id="{099221EE-2FEA-287E-909D-DA28BB060664}"/>
              </a:ext>
            </a:extLst>
          </p:cNvPr>
          <p:cNvSpPr txBox="1"/>
          <p:nvPr/>
        </p:nvSpPr>
        <p:spPr>
          <a:xfrm>
            <a:off x="1613338" y="2883580"/>
            <a:ext cx="10273862" cy="3416320"/>
          </a:xfrm>
          <a:prstGeom prst="rect">
            <a:avLst/>
          </a:prstGeom>
          <a:noFill/>
        </p:spPr>
        <p:txBody>
          <a:bodyPr wrap="square">
            <a:spAutoFit/>
          </a:bodyPr>
          <a:lstStyle/>
          <a:p>
            <a:r>
              <a:rPr lang="en-US" sz="3600" b="1" i="0" baseline="30000" dirty="0">
                <a:solidFill>
                  <a:srgbClr val="000000"/>
                </a:solidFill>
                <a:effectLst/>
                <a:latin typeface="system-ui"/>
              </a:rPr>
              <a:t>9 </a:t>
            </a:r>
            <a:r>
              <a:rPr lang="en-US" sz="3600" b="0" i="0" dirty="0">
                <a:solidFill>
                  <a:srgbClr val="000000"/>
                </a:solidFill>
                <a:effectLst/>
                <a:latin typeface="system-ui"/>
              </a:rPr>
              <a:t>and to make plain to everyone the administration of this mystery, which for ages past was kept hidden in God, who created all things. </a:t>
            </a:r>
            <a:r>
              <a:rPr lang="en-US" sz="3600" b="1" i="0" baseline="30000" dirty="0">
                <a:solidFill>
                  <a:srgbClr val="000000"/>
                </a:solidFill>
                <a:effectLst/>
                <a:latin typeface="system-ui"/>
              </a:rPr>
              <a:t>10 </a:t>
            </a:r>
            <a:r>
              <a:rPr lang="en-US" sz="3600" b="0" i="0" dirty="0">
                <a:solidFill>
                  <a:srgbClr val="000000"/>
                </a:solidFill>
                <a:effectLst/>
                <a:latin typeface="system-ui"/>
              </a:rPr>
              <a:t>His intent was that now, through the church, the manifold wisdom of God </a:t>
            </a:r>
            <a:r>
              <a:rPr lang="en-US" sz="3600" b="0" i="0" dirty="0">
                <a:solidFill>
                  <a:srgbClr val="7030A0"/>
                </a:solidFill>
                <a:effectLst/>
                <a:latin typeface="system-ui"/>
              </a:rPr>
              <a:t>should be made known to the rulers and authorities in the heavenly realms</a:t>
            </a:r>
            <a:r>
              <a:rPr lang="en-US" sz="3600" b="0" i="0" dirty="0">
                <a:solidFill>
                  <a:srgbClr val="000000"/>
                </a:solidFill>
                <a:effectLst/>
                <a:latin typeface="system-ui"/>
              </a:rPr>
              <a:t>,</a:t>
            </a:r>
            <a:endParaRPr lang="en-US" sz="3600" dirty="0"/>
          </a:p>
        </p:txBody>
      </p:sp>
      <p:sp>
        <p:nvSpPr>
          <p:cNvPr id="3" name="TextBox 2">
            <a:extLst>
              <a:ext uri="{FF2B5EF4-FFF2-40B4-BE49-F238E27FC236}">
                <a16:creationId xmlns:a16="http://schemas.microsoft.com/office/drawing/2014/main" id="{BEE8C2B3-E283-8B6B-34CD-5C50F6ADD1CA}"/>
              </a:ext>
            </a:extLst>
          </p:cNvPr>
          <p:cNvSpPr txBox="1"/>
          <p:nvPr/>
        </p:nvSpPr>
        <p:spPr>
          <a:xfrm>
            <a:off x="3224980" y="6353610"/>
            <a:ext cx="3767891" cy="369332"/>
          </a:xfrm>
          <a:prstGeom prst="rect">
            <a:avLst/>
          </a:prstGeom>
          <a:noFill/>
        </p:spPr>
        <p:txBody>
          <a:bodyPr wrap="none" rtlCol="0">
            <a:spAutoFit/>
          </a:bodyPr>
          <a:lstStyle/>
          <a:p>
            <a:r>
              <a:rPr lang="en-US" dirty="0"/>
              <a:t>When was “made plain” happening?</a:t>
            </a:r>
          </a:p>
        </p:txBody>
      </p:sp>
    </p:spTree>
    <p:extLst>
      <p:ext uri="{BB962C8B-B14F-4D97-AF65-F5344CB8AC3E}">
        <p14:creationId xmlns:p14="http://schemas.microsoft.com/office/powerpoint/2010/main" val="232350945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140F1-2A38-4DF1-F2DB-D80B04E2E51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25BE2FA-0C00-9985-A2D0-214B9EA21E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2268A-7589-3661-A6B9-FD5C288E2D52}"/>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6AB29ABA-CE16-16FD-2E43-53A32ACBAAA5}"/>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52723270-FE8A-B74B-3B50-E1B581D5B295}"/>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22E4C87F-E03D-83C4-98C2-F6FE08B07CFD}"/>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AD746FAD-4CEF-6CA1-1612-3D72831AA609}"/>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EC2B350C-F242-E256-3CC4-CAC4DE09FDCD}"/>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A74434CE-3B35-1D12-3B73-B1D05B81C7E2}"/>
              </a:ext>
            </a:extLst>
          </p:cNvPr>
          <p:cNvSpPr txBox="1"/>
          <p:nvPr/>
        </p:nvSpPr>
        <p:spPr>
          <a:xfrm>
            <a:off x="488345" y="3403049"/>
            <a:ext cx="2614291" cy="1077218"/>
          </a:xfrm>
          <a:prstGeom prst="rect">
            <a:avLst/>
          </a:prstGeom>
          <a:noFill/>
        </p:spPr>
        <p:txBody>
          <a:bodyPr wrap="square" rtlCol="0">
            <a:spAutoFit/>
          </a:bodyPr>
          <a:lstStyle/>
          <a:p>
            <a:r>
              <a:rPr lang="en-US" sz="3200" dirty="0"/>
              <a:t>Heavenly Good news</a:t>
            </a:r>
          </a:p>
        </p:txBody>
      </p:sp>
      <p:sp>
        <p:nvSpPr>
          <p:cNvPr id="4" name="TextBox 3">
            <a:extLst>
              <a:ext uri="{FF2B5EF4-FFF2-40B4-BE49-F238E27FC236}">
                <a16:creationId xmlns:a16="http://schemas.microsoft.com/office/drawing/2014/main" id="{01CD0D1D-8EB1-C7AD-4BE4-7AFE16CB9BF4}"/>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7A66A2D2-845E-5882-685D-CA3626860DBE}"/>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6B817B-EF27-152A-01F1-B7F0CA213C10}"/>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49E3199-5BE1-885A-2052-6D98E219EF22}"/>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E0252BB-EF07-CA2B-166D-6A97F4A27EA2}"/>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02754558-FB80-AF25-FF66-37558E4A8E50}"/>
              </a:ext>
            </a:extLst>
          </p:cNvPr>
          <p:cNvSpPr/>
          <p:nvPr/>
        </p:nvSpPr>
        <p:spPr>
          <a:xfrm>
            <a:off x="10343535" y="6076335"/>
            <a:ext cx="924233" cy="2753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1175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0B035-8490-3FB2-BA83-88CE2E813C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10C4AD-51EE-F19C-F70B-70D931D00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9CC0A-EE42-7292-E8BD-CF82C2720AA6}"/>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6BF277B4-970D-810C-E7BD-9C141E1A949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BA85699-3462-C713-3C47-4EE89E5C40A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Review and worksheet</a:t>
            </a:r>
          </a:p>
          <a:p>
            <a:r>
              <a:rPr lang="en-US" sz="4800" b="1" dirty="0"/>
              <a:t>Ephesians </a:t>
            </a:r>
          </a:p>
        </p:txBody>
      </p:sp>
      <p:sp>
        <p:nvSpPr>
          <p:cNvPr id="6" name="TextBox 5">
            <a:extLst>
              <a:ext uri="{FF2B5EF4-FFF2-40B4-BE49-F238E27FC236}">
                <a16:creationId xmlns:a16="http://schemas.microsoft.com/office/drawing/2014/main" id="{7045F48C-1220-915D-2F50-CF5ACB0C7A66}"/>
              </a:ext>
            </a:extLst>
          </p:cNvPr>
          <p:cNvSpPr txBox="1"/>
          <p:nvPr/>
        </p:nvSpPr>
        <p:spPr>
          <a:xfrm>
            <a:off x="1393867" y="3388325"/>
            <a:ext cx="9988836" cy="1569660"/>
          </a:xfrm>
          <a:prstGeom prst="rect">
            <a:avLst/>
          </a:prstGeom>
          <a:noFill/>
        </p:spPr>
        <p:txBody>
          <a:bodyPr wrap="square">
            <a:spAutoFit/>
          </a:bodyPr>
          <a:lstStyle/>
          <a:p>
            <a:r>
              <a:rPr lang="en-US" sz="3200" dirty="0"/>
              <a:t> </a:t>
            </a:r>
          </a:p>
          <a:p>
            <a:r>
              <a:rPr lang="en-US" sz="3200" dirty="0"/>
              <a:t> </a:t>
            </a:r>
          </a:p>
          <a:p>
            <a:r>
              <a:rPr lang="en-US" sz="3200" dirty="0"/>
              <a:t>6:12 What is happening in the Heavenly Realm?</a:t>
            </a:r>
          </a:p>
        </p:txBody>
      </p:sp>
    </p:spTree>
    <p:extLst>
      <p:ext uri="{BB962C8B-B14F-4D97-AF65-F5344CB8AC3E}">
        <p14:creationId xmlns:p14="http://schemas.microsoft.com/office/powerpoint/2010/main" val="23986343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F0BCD-0244-AC11-593C-A77A4A015BB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952216-2390-74FB-79CB-51DF4F11C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67B9-3394-9B82-5D54-40A0E47DDA9D}"/>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4" name="Content Placeholder 3">
            <a:extLst>
              <a:ext uri="{FF2B5EF4-FFF2-40B4-BE49-F238E27FC236}">
                <a16:creationId xmlns:a16="http://schemas.microsoft.com/office/drawing/2014/main" id="{B0E35E51-B677-0BD0-196A-81158BD9F272}"/>
              </a:ext>
            </a:extLst>
          </p:cNvPr>
          <p:cNvPicPr>
            <a:picLocks noGrp="1" noChangeAspect="1"/>
          </p:cNvPicPr>
          <p:nvPr>
            <p:ph sz="half" idx="2"/>
          </p:nvPr>
        </p:nvPicPr>
        <p:blipFill>
          <a:blip r:embed="rId3"/>
          <a:stretch>
            <a:fillRect/>
          </a:stretch>
        </p:blipFill>
        <p:spPr>
          <a:xfrm>
            <a:off x="242818" y="1414290"/>
            <a:ext cx="5174008" cy="5174008"/>
          </a:xfrm>
          <a:prstGeom prst="rect">
            <a:avLst/>
          </a:prstGeom>
        </p:spPr>
      </p:pic>
      <p:sp>
        <p:nvSpPr>
          <p:cNvPr id="6" name="Content Placeholder 5">
            <a:extLst>
              <a:ext uri="{FF2B5EF4-FFF2-40B4-BE49-F238E27FC236}">
                <a16:creationId xmlns:a16="http://schemas.microsoft.com/office/drawing/2014/main" id="{87F6AACD-16BE-CB64-ED20-92EB90854F46}"/>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91753226-3B5C-4001-5845-ADCF11C65F4B}"/>
              </a:ext>
            </a:extLst>
          </p:cNvPr>
          <p:cNvPicPr>
            <a:picLocks noChangeAspect="1"/>
          </p:cNvPicPr>
          <p:nvPr/>
        </p:nvPicPr>
        <p:blipFill>
          <a:blip r:embed="rId4"/>
          <a:stretch>
            <a:fillRect/>
          </a:stretch>
        </p:blipFill>
        <p:spPr>
          <a:xfrm>
            <a:off x="5803590" y="2031293"/>
            <a:ext cx="6001645" cy="4351338"/>
          </a:xfrm>
          <a:prstGeom prst="rect">
            <a:avLst/>
          </a:prstGeom>
        </p:spPr>
      </p:pic>
    </p:spTree>
    <p:extLst>
      <p:ext uri="{BB962C8B-B14F-4D97-AF65-F5344CB8AC3E}">
        <p14:creationId xmlns:p14="http://schemas.microsoft.com/office/powerpoint/2010/main" val="25617553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C753FF1-BBAD-9568-7E51-B4457809181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278E0F5-7203-0A85-51C8-24437EA8D8A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630994" y="442833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2251587"/>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18305012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66F0B-B89F-A016-31DC-5828F073C7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FFA046-65AC-8919-EA62-CBFABC1CB5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D5468-235D-BE2F-F5BE-71965D05B25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52C742C8-72EB-37D0-CC09-BBCFF438C700}"/>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C69FBD83-2AD9-078E-6B14-1B24BC2C71D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D7D4B538-DC6A-C963-C6C7-37ADC6E9950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B426AD5B-01EC-8D32-BB0E-1C09A8593054}"/>
              </a:ext>
            </a:extLst>
          </p:cNvPr>
          <p:cNvSpPr txBox="1"/>
          <p:nvPr/>
        </p:nvSpPr>
        <p:spPr>
          <a:xfrm>
            <a:off x="553110" y="3633952"/>
            <a:ext cx="9448800" cy="3170099"/>
          </a:xfrm>
          <a:prstGeom prst="rect">
            <a:avLst/>
          </a:prstGeom>
          <a:noFill/>
        </p:spPr>
        <p:txBody>
          <a:bodyPr wrap="square" rtlCol="0">
            <a:spAutoFit/>
          </a:bodyPr>
          <a:lstStyle/>
          <a:p>
            <a:r>
              <a:rPr lang="en-US" sz="2800" b="1" baseline="30000" dirty="0"/>
              <a:t>Eph 2:1 </a:t>
            </a:r>
            <a:r>
              <a:rPr lang="en-US" sz="2800" b="1" dirty="0"/>
              <a:t>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spirit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9C76B309-F59A-43E7-9578-FB610936948B}"/>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Eph 2:4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Tree>
    <p:extLst>
      <p:ext uri="{BB962C8B-B14F-4D97-AF65-F5344CB8AC3E}">
        <p14:creationId xmlns:p14="http://schemas.microsoft.com/office/powerpoint/2010/main" val="117190199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D5D0D1F3-B072-AB76-E803-5F70B244E807}"/>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A6176765-EF2B-28FD-F87C-56A572DC977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393251974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E96E1-7557-047F-DA59-BE7374C179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C77F88-FF74-3D81-10ED-C800100ED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86F634-E24A-6231-2ADB-CF8F924C3EE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7D53CC3-0907-4959-25B9-E52DBABF4D6F}"/>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7518DA81-5F33-9324-013F-70D0B83BF0AF}"/>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41004C2D-1739-17D1-FB48-567847BCDC70}"/>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3A166AA-3898-963B-B15D-738E964231D0}"/>
              </a:ext>
            </a:extLst>
          </p:cNvPr>
          <p:cNvSpPr txBox="1"/>
          <p:nvPr/>
        </p:nvSpPr>
        <p:spPr>
          <a:xfrm>
            <a:off x="553110" y="3633952"/>
            <a:ext cx="9448800" cy="1569660"/>
          </a:xfrm>
          <a:prstGeom prst="rect">
            <a:avLst/>
          </a:prstGeom>
          <a:noFill/>
        </p:spPr>
        <p:txBody>
          <a:bodyPr wrap="square" rtlCol="0">
            <a:spAutoFit/>
          </a:bodyPr>
          <a:lstStyle/>
          <a:p>
            <a:r>
              <a:rPr lang="en-US" sz="3200" b="1" baseline="30000" dirty="0"/>
              <a:t>John3: 18b  </a:t>
            </a:r>
            <a:r>
              <a:rPr lang="en-US" sz="3200" dirty="0"/>
              <a:t> but whoever does not believe stands condemned already because they have not believed in the name of God’s one and only Son. </a:t>
            </a:r>
            <a:endParaRPr lang="en-US" sz="3200" dirty="0">
              <a:solidFill>
                <a:srgbClr val="7030A0"/>
              </a:solidFill>
            </a:endParaRPr>
          </a:p>
        </p:txBody>
      </p:sp>
      <p:sp>
        <p:nvSpPr>
          <p:cNvPr id="5" name="TextBox 4">
            <a:extLst>
              <a:ext uri="{FF2B5EF4-FFF2-40B4-BE49-F238E27FC236}">
                <a16:creationId xmlns:a16="http://schemas.microsoft.com/office/drawing/2014/main" id="{41293B29-3818-5912-F091-9FA203B7E275}"/>
              </a:ext>
            </a:extLst>
          </p:cNvPr>
          <p:cNvSpPr txBox="1"/>
          <p:nvPr/>
        </p:nvSpPr>
        <p:spPr>
          <a:xfrm>
            <a:off x="1736631" y="525409"/>
            <a:ext cx="10027920" cy="3046988"/>
          </a:xfrm>
          <a:prstGeom prst="rect">
            <a:avLst/>
          </a:prstGeom>
          <a:noFill/>
        </p:spPr>
        <p:txBody>
          <a:bodyPr wrap="square" rtlCol="0">
            <a:spAutoFit/>
          </a:bodyPr>
          <a:lstStyle/>
          <a:p>
            <a:r>
              <a:rPr lang="en-US" sz="2800" b="1" baseline="30000" dirty="0"/>
              <a:t>John 3 </a:t>
            </a:r>
            <a:r>
              <a:rPr lang="en-US" sz="3200" b="1" baseline="30000" dirty="0"/>
              <a:t>16 </a:t>
            </a:r>
            <a:r>
              <a:rPr lang="en-US" sz="3200" dirty="0"/>
              <a:t>For God so loved the world that he gave his one and only Son, that whoever believes in him shall not perish but have eternal life. </a:t>
            </a:r>
            <a:r>
              <a:rPr lang="en-US" sz="3200" b="1" baseline="30000" dirty="0"/>
              <a:t>17 </a:t>
            </a:r>
            <a:r>
              <a:rPr lang="en-US" sz="3200" dirty="0"/>
              <a:t>For God did not send his Son into the world to condemn the world, but to save the world through him. </a:t>
            </a:r>
            <a:r>
              <a:rPr lang="en-US" sz="3200" b="1" baseline="30000" dirty="0"/>
              <a:t>18 </a:t>
            </a:r>
            <a:r>
              <a:rPr lang="en-US" sz="3200" dirty="0"/>
              <a:t>Whoever believes in him is not condemned,</a:t>
            </a:r>
          </a:p>
        </p:txBody>
      </p:sp>
      <p:pic>
        <p:nvPicPr>
          <p:cNvPr id="6" name="Picture 5" descr="A cross on a hill with sun rays shining through clouds&#10;&#10;AI-generated content may be incorrect.">
            <a:extLst>
              <a:ext uri="{FF2B5EF4-FFF2-40B4-BE49-F238E27FC236}">
                <a16:creationId xmlns:a16="http://schemas.microsoft.com/office/drawing/2014/main" id="{0D118675-0E21-DAB6-7CF1-B32729B20A65}"/>
              </a:ext>
            </a:extLst>
          </p:cNvPr>
          <p:cNvPicPr>
            <a:picLocks noChangeAspect="1"/>
          </p:cNvPicPr>
          <p:nvPr/>
        </p:nvPicPr>
        <p:blipFill>
          <a:blip r:embed="rId5"/>
          <a:stretch>
            <a:fillRect/>
          </a:stretch>
        </p:blipFill>
        <p:spPr>
          <a:xfrm>
            <a:off x="8993756" y="3076463"/>
            <a:ext cx="1008154" cy="1008154"/>
          </a:xfrm>
          <a:prstGeom prst="rect">
            <a:avLst/>
          </a:prstGeom>
        </p:spPr>
      </p:pic>
    </p:spTree>
    <p:extLst>
      <p:ext uri="{BB962C8B-B14F-4D97-AF65-F5344CB8AC3E}">
        <p14:creationId xmlns:p14="http://schemas.microsoft.com/office/powerpoint/2010/main" val="350545748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A1E44-FBCE-D61E-B66C-AEABC4A98DD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FDCECA-0D0B-EE9B-363D-676095098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8A99CE-277B-EE62-F2E3-50B26BFA692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964F430D-A77A-D902-FC8B-FA991028D5D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24EED764-4A93-3F68-BF7F-1B5DDC5464B4}"/>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936B7498-755E-FB5F-A9CF-97050A925B21}"/>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1D509CE-1ECA-1F71-3A0C-A019480B5811}"/>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6B643E38-9258-9209-9FB3-8E2B0929A732}"/>
              </a:ext>
            </a:extLst>
          </p:cNvPr>
          <p:cNvSpPr txBox="1"/>
          <p:nvPr/>
        </p:nvSpPr>
        <p:spPr>
          <a:xfrm>
            <a:off x="1736631" y="525409"/>
            <a:ext cx="10027920"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pic>
        <p:nvPicPr>
          <p:cNvPr id="6" name="Picture 5" descr="A cross on a hill with sun rays shining through clouds&#10;&#10;AI-generated content may be incorrect.">
            <a:extLst>
              <a:ext uri="{FF2B5EF4-FFF2-40B4-BE49-F238E27FC236}">
                <a16:creationId xmlns:a16="http://schemas.microsoft.com/office/drawing/2014/main" id="{0DB31AC2-14BA-EE02-DF1F-03C19E9D5305}"/>
              </a:ext>
            </a:extLst>
          </p:cNvPr>
          <p:cNvPicPr>
            <a:picLocks noChangeAspect="1"/>
          </p:cNvPicPr>
          <p:nvPr/>
        </p:nvPicPr>
        <p:blipFill>
          <a:blip r:embed="rId5"/>
          <a:stretch>
            <a:fillRect/>
          </a:stretch>
        </p:blipFill>
        <p:spPr>
          <a:xfrm>
            <a:off x="5059818" y="3047106"/>
            <a:ext cx="1008154" cy="1008154"/>
          </a:xfrm>
          <a:prstGeom prst="rect">
            <a:avLst/>
          </a:prstGeom>
        </p:spPr>
      </p:pic>
    </p:spTree>
    <p:extLst>
      <p:ext uri="{BB962C8B-B14F-4D97-AF65-F5344CB8AC3E}">
        <p14:creationId xmlns:p14="http://schemas.microsoft.com/office/powerpoint/2010/main" val="43193043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4590B-0627-FBF1-E39D-1AB14ABEEDA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3C1E59C-409D-9408-48BD-48A3A2177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B14C9F-BAA7-584B-8F43-7AB7D484155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26EF7765-CEC5-845E-F428-90CF85493D10}"/>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70DE0D2F-81FE-34AA-EAAE-2C3672F25DFF}"/>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CDA9D85D-56A9-1590-9CC7-DBC9F22DEFCE}"/>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45772F9E-B07F-75B6-FFA7-F82D2ED64D8B}"/>
              </a:ext>
            </a:extLst>
          </p:cNvPr>
          <p:cNvSpPr txBox="1"/>
          <p:nvPr/>
        </p:nvSpPr>
        <p:spPr>
          <a:xfrm>
            <a:off x="553110" y="3633952"/>
            <a:ext cx="9448800" cy="3170099"/>
          </a:xfrm>
          <a:prstGeom prst="rect">
            <a:avLst/>
          </a:prstGeom>
          <a:noFill/>
        </p:spPr>
        <p:txBody>
          <a:bodyPr wrap="square" rtlCol="0">
            <a:spAutoFit/>
          </a:bodyPr>
          <a:lstStyle/>
          <a:p>
            <a:r>
              <a:rPr lang="en-US" sz="2800" b="1" baseline="30000" dirty="0"/>
              <a:t>Eph 2:1 </a:t>
            </a:r>
            <a:r>
              <a:rPr lang="en-US" sz="2800" b="1" dirty="0"/>
              <a:t>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spirit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5"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13981699-7A02-DB27-230F-A9FEC6CB7347}"/>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Eph 2:4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pic>
        <p:nvPicPr>
          <p:cNvPr id="6" name="Picture 5" descr="A cross on a hill with sun rays shining through clouds&#10;&#10;AI-generated content may be incorrect.">
            <a:extLst>
              <a:ext uri="{FF2B5EF4-FFF2-40B4-BE49-F238E27FC236}">
                <a16:creationId xmlns:a16="http://schemas.microsoft.com/office/drawing/2014/main" id="{913A17DB-F255-5D00-4943-634071ECE4A1}"/>
              </a:ext>
            </a:extLst>
          </p:cNvPr>
          <p:cNvPicPr>
            <a:picLocks noChangeAspect="1"/>
          </p:cNvPicPr>
          <p:nvPr/>
        </p:nvPicPr>
        <p:blipFill>
          <a:blip r:embed="rId6"/>
          <a:stretch>
            <a:fillRect/>
          </a:stretch>
        </p:blipFill>
        <p:spPr>
          <a:xfrm>
            <a:off x="9833688" y="3129875"/>
            <a:ext cx="1008154" cy="1008154"/>
          </a:xfrm>
          <a:prstGeom prst="rect">
            <a:avLst/>
          </a:prstGeom>
        </p:spPr>
      </p:pic>
    </p:spTree>
    <p:extLst>
      <p:ext uri="{BB962C8B-B14F-4D97-AF65-F5344CB8AC3E}">
        <p14:creationId xmlns:p14="http://schemas.microsoft.com/office/powerpoint/2010/main" val="157113125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3FAD0-381A-A390-0152-2AD3E78524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70DA36-D5D2-C662-8456-FA094703B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337392-559A-2F02-0707-982FDD1EFE6F}"/>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990B5795-56B7-58A9-A347-4D223C6F79CE}"/>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173AFD25-0692-07C7-3B38-7A3754D4AA42}"/>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E271F767-AE9E-8483-A8D7-F4246766B63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A3707E0B-C180-A318-71AE-334235E7ECE0}"/>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6659A92A-2711-01B5-0670-ECAE1BB571F0}"/>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A0193349-BE42-C64E-FF6C-185A23F126B8}"/>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BC64CEEA-2D9A-6D43-D98E-EA39CD6EAF8B}"/>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0C45484A-D2B5-E123-00D3-9C86D9A4D7E4}"/>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67C36E04-7CF7-CDE3-6CC6-2C159679B6EF}"/>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44C1777A-4F00-830C-1B1C-98993296D4E0}"/>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Arrow: Right 11">
            <a:extLst>
              <a:ext uri="{FF2B5EF4-FFF2-40B4-BE49-F238E27FC236}">
                <a16:creationId xmlns:a16="http://schemas.microsoft.com/office/drawing/2014/main" id="{00946645-3496-4BE6-0C91-658987E707AC}"/>
              </a:ext>
            </a:extLst>
          </p:cNvPr>
          <p:cNvSpPr/>
          <p:nvPr/>
        </p:nvSpPr>
        <p:spPr>
          <a:xfrm>
            <a:off x="8953854" y="6540379"/>
            <a:ext cx="978408" cy="27038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72591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84CFED4-602E-2CB7-5891-C5FA87D9F328}"/>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E8CAAD26-6F3C-51A6-06ED-79FDF36ED92D}"/>
              </a:ext>
            </a:extLst>
          </p:cNvPr>
          <p:cNvPicPr>
            <a:picLocks noChangeAspect="1"/>
          </p:cNvPicPr>
          <p:nvPr/>
        </p:nvPicPr>
        <p:blipFill>
          <a:blip r:embed="rId4"/>
          <a:stretch>
            <a:fillRect/>
          </a:stretch>
        </p:blipFill>
        <p:spPr>
          <a:xfrm>
            <a:off x="10555020" y="4115190"/>
            <a:ext cx="1369870" cy="2599051"/>
          </a:xfrm>
          <a:prstGeom prst="rect">
            <a:avLst/>
          </a:prstGeom>
        </p:spPr>
      </p:pic>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5"/>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Tree>
    <p:extLst>
      <p:ext uri="{BB962C8B-B14F-4D97-AF65-F5344CB8AC3E}">
        <p14:creationId xmlns:p14="http://schemas.microsoft.com/office/powerpoint/2010/main" val="8089113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D7A1F-E9E2-81A3-935C-DBA25B15451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BA3C24-8443-1A60-45A5-1861CF998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B5043-3D7A-A8F7-18CE-90153E7F0B7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4FA4B696-DB89-8C8B-B5CF-9419701DD2E9}"/>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984DECBD-2858-9BF3-E6E1-595847E54FA6}"/>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0F0F6751-C2A7-F284-D550-D11CFEF636C4}"/>
              </a:ext>
            </a:extLst>
          </p:cNvPr>
          <p:cNvSpPr txBox="1"/>
          <p:nvPr/>
        </p:nvSpPr>
        <p:spPr>
          <a:xfrm>
            <a:off x="1858296" y="856357"/>
            <a:ext cx="8173976" cy="6647974"/>
          </a:xfrm>
          <a:prstGeom prst="rect">
            <a:avLst/>
          </a:prstGeom>
          <a:noFill/>
        </p:spPr>
        <p:txBody>
          <a:bodyPr wrap="square" rtlCol="0">
            <a:spAutoFit/>
          </a:bodyPr>
          <a:lstStyle/>
          <a:p>
            <a:r>
              <a:rPr lang="en-US" sz="4000" b="1" dirty="0"/>
              <a:t>non –believers  remain with wrath.</a:t>
            </a:r>
          </a:p>
          <a:p>
            <a:r>
              <a:rPr lang="en-US" sz="5400" dirty="0"/>
              <a:t> </a:t>
            </a:r>
            <a:r>
              <a:rPr lang="en-US" sz="2400" b="1" dirty="0"/>
              <a:t>Major Religions Rejecting Jesus' Divinity</a:t>
            </a:r>
            <a:endParaRPr lang="en-US" sz="2400" dirty="0"/>
          </a:p>
          <a:p>
            <a:pPr lvl="0"/>
            <a:r>
              <a:rPr lang="en-US" sz="2400" b="1" u="sng" dirty="0">
                <a:hlinkClick r:id="rId5"/>
              </a:rPr>
              <a:t>Judaism</a:t>
            </a:r>
            <a:r>
              <a:rPr lang="en-US" sz="2400" dirty="0"/>
              <a:t>: </a:t>
            </a:r>
          </a:p>
          <a:p>
            <a:r>
              <a:rPr lang="en-US" sz="2400" dirty="0"/>
              <a:t>Rejects Jesus as the Messiah and divine, viewing the worship of any person as idolatry, a core tenet of their faith. </a:t>
            </a:r>
          </a:p>
          <a:p>
            <a:pPr lvl="0"/>
            <a:r>
              <a:rPr lang="en-US" sz="2400" b="1" u="sng" dirty="0">
                <a:hlinkClick r:id="rId6"/>
              </a:rPr>
              <a:t>Islam</a:t>
            </a:r>
            <a:r>
              <a:rPr lang="en-US" sz="2400" dirty="0"/>
              <a:t>: </a:t>
            </a:r>
          </a:p>
          <a:p>
            <a:r>
              <a:rPr lang="en-US" sz="2400" dirty="0"/>
              <a:t>Considers Jesus (Isa) a revered prophet and the Messiah, born of the Virgin Mary, but not God or the Son of God, emphasizing strict monotheism (Tawhid). </a:t>
            </a:r>
          </a:p>
          <a:p>
            <a:pPr lvl="0"/>
            <a:r>
              <a:rPr lang="en-US" sz="2400" b="1" u="sng" dirty="0">
                <a:hlinkClick r:id="rId7"/>
              </a:rPr>
              <a:t>Buddhism</a:t>
            </a:r>
            <a:r>
              <a:rPr lang="en-US" sz="2400" b="1" dirty="0"/>
              <a:t> &amp; </a:t>
            </a:r>
            <a:r>
              <a:rPr lang="en-US" sz="2400" b="1" u="sng" dirty="0">
                <a:hlinkClick r:id="rId8"/>
              </a:rPr>
              <a:t>Sikhism</a:t>
            </a:r>
            <a:r>
              <a:rPr lang="en-US" sz="2400" dirty="0"/>
              <a:t>: </a:t>
            </a:r>
          </a:p>
          <a:p>
            <a:r>
              <a:rPr lang="en-US" sz="2400" dirty="0"/>
              <a:t>These traditions focus on different paths to enlightenment; Jesus is seen as a wise teacher or prophet but not central to their theology, with no specific views on his divinity. </a:t>
            </a:r>
          </a:p>
          <a:p>
            <a:endParaRPr lang="en-US" sz="4400" dirty="0"/>
          </a:p>
        </p:txBody>
      </p:sp>
    </p:spTree>
    <p:extLst>
      <p:ext uri="{BB962C8B-B14F-4D97-AF65-F5344CB8AC3E}">
        <p14:creationId xmlns:p14="http://schemas.microsoft.com/office/powerpoint/2010/main" val="242320800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F3AFD-1404-CEF3-5B82-E896E146098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914DBC-436C-706F-8716-91D38BF65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91DD5-45C6-9B8A-6E00-6291E032D857}"/>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A0BA152D-742A-CD67-E401-CDA1834B9E16}"/>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902D5E5-7302-50D8-F0AD-A6143768DF30}"/>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DDF43989-B668-3C4D-BEC2-1CE1BC78FE18}"/>
              </a:ext>
            </a:extLst>
          </p:cNvPr>
          <p:cNvSpPr txBox="1"/>
          <p:nvPr/>
        </p:nvSpPr>
        <p:spPr>
          <a:xfrm>
            <a:off x="1858296" y="856357"/>
            <a:ext cx="8173976" cy="3693319"/>
          </a:xfrm>
          <a:prstGeom prst="rect">
            <a:avLst/>
          </a:prstGeom>
          <a:noFill/>
        </p:spPr>
        <p:txBody>
          <a:bodyPr wrap="square" rtlCol="0">
            <a:spAutoFit/>
          </a:bodyPr>
          <a:lstStyle/>
          <a:p>
            <a:r>
              <a:rPr lang="en-US" sz="4000" b="1" dirty="0"/>
              <a:t>non –believers  remain with wrath.</a:t>
            </a:r>
          </a:p>
          <a:p>
            <a:r>
              <a:rPr lang="en-US" sz="5400" dirty="0"/>
              <a:t> </a:t>
            </a:r>
            <a:r>
              <a:rPr lang="en-US" sz="2400" b="1" dirty="0"/>
              <a:t>Major Religions Rejecting Jesus' Divinity</a:t>
            </a:r>
            <a:endParaRPr lang="en-US" sz="2400" dirty="0"/>
          </a:p>
          <a:p>
            <a:pPr lvl="0"/>
            <a:r>
              <a:rPr lang="en-US" sz="2400" b="1" u="sng" dirty="0">
                <a:hlinkClick r:id="rId5"/>
              </a:rPr>
              <a:t>Hinduism</a:t>
            </a:r>
            <a:r>
              <a:rPr lang="en-US" sz="2400" dirty="0"/>
              <a:t>: </a:t>
            </a:r>
          </a:p>
          <a:p>
            <a:r>
              <a:rPr lang="en-US" sz="2400" dirty="0"/>
              <a:t>Views vary, with some seeing Jesus as a manifestation of a god or a spiritual teacher, but not as the unique, divine Son of God. </a:t>
            </a:r>
          </a:p>
          <a:p>
            <a:endParaRPr lang="en-US" sz="4400" dirty="0"/>
          </a:p>
        </p:txBody>
      </p:sp>
    </p:spTree>
    <p:extLst>
      <p:ext uri="{BB962C8B-B14F-4D97-AF65-F5344CB8AC3E}">
        <p14:creationId xmlns:p14="http://schemas.microsoft.com/office/powerpoint/2010/main" val="304976267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AE28F-FFCE-52A8-3258-1E00E37D64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47C188-31AD-FB12-D22A-CBD8BEF08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BBD273-36FB-2C6A-4438-9AA18F97888F}"/>
              </a:ext>
            </a:extLst>
          </p:cNvPr>
          <p:cNvSpPr>
            <a:spLocks noGrp="1"/>
          </p:cNvSpPr>
          <p:nvPr>
            <p:ph type="title"/>
          </p:nvPr>
        </p:nvSpPr>
        <p:spPr>
          <a:xfrm>
            <a:off x="3244645" y="174702"/>
            <a:ext cx="6607277" cy="643090"/>
          </a:xfrm>
        </p:spPr>
        <p:txBody>
          <a:bodyPr vert="horz" lIns="91440" tIns="45720" rIns="91440" bIns="45720" rtlCol="0" anchor="b">
            <a:normAutofit fontScale="90000"/>
          </a:bodyPr>
          <a:lstStyle/>
          <a:p>
            <a:br>
              <a:rPr lang="en-US" sz="3600" b="1" dirty="0"/>
            </a:br>
            <a:r>
              <a:rPr lang="en-US" sz="3600" b="1" dirty="0"/>
              <a:t>            The Armor of God (Panoply)</a:t>
            </a:r>
          </a:p>
        </p:txBody>
      </p:sp>
      <p:pic>
        <p:nvPicPr>
          <p:cNvPr id="11" name="Content Placeholder 10">
            <a:extLst>
              <a:ext uri="{FF2B5EF4-FFF2-40B4-BE49-F238E27FC236}">
                <a16:creationId xmlns:a16="http://schemas.microsoft.com/office/drawing/2014/main" id="{F085D1F5-539F-F6D0-0045-304B993AEB0C}"/>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8" name="Content Placeholder 7">
            <a:extLst>
              <a:ext uri="{FF2B5EF4-FFF2-40B4-BE49-F238E27FC236}">
                <a16:creationId xmlns:a16="http://schemas.microsoft.com/office/drawing/2014/main" id="{9CAC8677-413A-FC19-073A-36FAED5B680B}"/>
              </a:ext>
            </a:extLst>
          </p:cNvPr>
          <p:cNvSpPr>
            <a:spLocks noGrp="1"/>
          </p:cNvSpPr>
          <p:nvPr>
            <p:ph sz="half" idx="2"/>
          </p:nvPr>
        </p:nvSpPr>
        <p:spPr>
          <a:xfrm>
            <a:off x="3234813" y="1363492"/>
            <a:ext cx="8858864" cy="4653850"/>
          </a:xfrm>
        </p:spPr>
        <p:txBody>
          <a:bodyPr>
            <a:noAutofit/>
          </a:bodyPr>
          <a:lstStyle/>
          <a:p>
            <a:r>
              <a:rPr lang="en-US" b="1" dirty="0"/>
              <a:t>The Armor of God (Panoply)</a:t>
            </a:r>
          </a:p>
          <a:p>
            <a:r>
              <a:rPr lang="en-US" dirty="0"/>
              <a:t> belt of </a:t>
            </a:r>
            <a:r>
              <a:rPr lang="en-US" dirty="0">
                <a:solidFill>
                  <a:schemeClr val="accent5">
                    <a:lumMod val="75000"/>
                  </a:schemeClr>
                </a:solidFill>
              </a:rPr>
              <a:t>truth</a:t>
            </a:r>
            <a:r>
              <a:rPr lang="en-US" dirty="0"/>
              <a:t> buckled around your waist</a:t>
            </a:r>
          </a:p>
          <a:p>
            <a:r>
              <a:rPr lang="en-US" dirty="0"/>
              <a:t> breastplate of r</a:t>
            </a:r>
            <a:r>
              <a:rPr lang="en-US" dirty="0">
                <a:solidFill>
                  <a:schemeClr val="accent5">
                    <a:lumMod val="75000"/>
                  </a:schemeClr>
                </a:solidFill>
              </a:rPr>
              <a:t>ighteousness</a:t>
            </a:r>
            <a:r>
              <a:rPr lang="en-US" dirty="0"/>
              <a:t> in place</a:t>
            </a:r>
          </a:p>
          <a:p>
            <a:r>
              <a:rPr lang="en-US" dirty="0"/>
              <a:t>your feet fitted with the </a:t>
            </a:r>
            <a:r>
              <a:rPr lang="en-US" dirty="0">
                <a:solidFill>
                  <a:schemeClr val="accent5">
                    <a:lumMod val="75000"/>
                  </a:schemeClr>
                </a:solidFill>
              </a:rPr>
              <a:t>readiness that comes from the gospel </a:t>
            </a:r>
            <a:r>
              <a:rPr lang="en-US" dirty="0"/>
              <a:t>of peace </a:t>
            </a:r>
          </a:p>
          <a:p>
            <a:r>
              <a:rPr lang="en-US" dirty="0"/>
              <a:t>shield of </a:t>
            </a:r>
            <a:r>
              <a:rPr lang="en-US" dirty="0">
                <a:solidFill>
                  <a:schemeClr val="accent5">
                    <a:lumMod val="75000"/>
                  </a:schemeClr>
                </a:solidFill>
              </a:rPr>
              <a:t>faith</a:t>
            </a:r>
            <a:r>
              <a:rPr lang="en-US" dirty="0"/>
              <a:t>, with which you can extinguish all the flaming arrows of the evil one </a:t>
            </a:r>
          </a:p>
          <a:p>
            <a:r>
              <a:rPr lang="en-US" dirty="0"/>
              <a:t>helmet of </a:t>
            </a:r>
            <a:r>
              <a:rPr lang="en-US" dirty="0">
                <a:solidFill>
                  <a:schemeClr val="accent5">
                    <a:lumMod val="75000"/>
                  </a:schemeClr>
                </a:solidFill>
              </a:rPr>
              <a:t>salvation </a:t>
            </a:r>
          </a:p>
          <a:p>
            <a:r>
              <a:rPr lang="en-US" dirty="0"/>
              <a:t>and the sword of the Spirit, which is the </a:t>
            </a:r>
            <a:r>
              <a:rPr lang="en-US" dirty="0">
                <a:solidFill>
                  <a:schemeClr val="accent5">
                    <a:lumMod val="75000"/>
                  </a:schemeClr>
                </a:solidFill>
              </a:rPr>
              <a:t>word of God</a:t>
            </a:r>
          </a:p>
        </p:txBody>
      </p:sp>
    </p:spTree>
    <p:extLst>
      <p:ext uri="{BB962C8B-B14F-4D97-AF65-F5344CB8AC3E}">
        <p14:creationId xmlns:p14="http://schemas.microsoft.com/office/powerpoint/2010/main" val="302673342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EAC5-1B32-A227-33D6-31527174816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AA1CF24-8388-639A-5D76-394FA312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B8036-5230-74E6-095F-CD6C4A886403}"/>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ECDEDFB3-6C15-BD92-A9CF-2198E1FE9756}"/>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D35DC390-46FA-8EF7-B8AA-0381CE9883C1}"/>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740A76CF-9445-9D7C-C4E3-D3B909DE4FC7}"/>
              </a:ext>
            </a:extLst>
          </p:cNvPr>
          <p:cNvSpPr txBox="1"/>
          <p:nvPr/>
        </p:nvSpPr>
        <p:spPr>
          <a:xfrm>
            <a:off x="1858296" y="856357"/>
            <a:ext cx="9045678" cy="6247864"/>
          </a:xfrm>
          <a:prstGeom prst="rect">
            <a:avLst/>
          </a:prstGeom>
          <a:noFill/>
        </p:spPr>
        <p:txBody>
          <a:bodyPr wrap="square" rtlCol="0">
            <a:spAutoFit/>
          </a:bodyPr>
          <a:lstStyle/>
          <a:p>
            <a:r>
              <a:rPr lang="en-US" sz="4000" b="1" dirty="0"/>
              <a:t>non –believers?  remain with wrath?</a:t>
            </a:r>
          </a:p>
          <a:p>
            <a:r>
              <a:rPr lang="en-US" sz="2400" dirty="0"/>
              <a:t> </a:t>
            </a:r>
          </a:p>
          <a:p>
            <a:r>
              <a:rPr lang="en-US" sz="2800" b="1" dirty="0"/>
              <a:t>Christian Denominations with Different Views</a:t>
            </a:r>
            <a:endParaRPr lang="en-US" sz="2800" dirty="0"/>
          </a:p>
          <a:p>
            <a:pPr lvl="0"/>
            <a:r>
              <a:rPr lang="en-US" sz="2400" b="1" u="sng" dirty="0">
                <a:hlinkClick r:id="rId5"/>
              </a:rPr>
              <a:t>Jehovah's Witnesses</a:t>
            </a:r>
            <a:r>
              <a:rPr lang="en-US" sz="2400" dirty="0"/>
              <a:t>: </a:t>
            </a:r>
          </a:p>
          <a:p>
            <a:r>
              <a:rPr lang="en-US" sz="2400" dirty="0"/>
              <a:t>Believe Jesus is God's Son, a created being (Archangel Michael), and the Messiah, but not equal to God the Father; worship is directed only to Jehovah. </a:t>
            </a:r>
          </a:p>
          <a:p>
            <a:pPr lvl="0"/>
            <a:r>
              <a:rPr lang="en-US" sz="2400" b="1" u="sng" dirty="0">
                <a:hlinkClick r:id="rId6"/>
              </a:rPr>
              <a:t>Unitarianism</a:t>
            </a:r>
            <a:r>
              <a:rPr lang="en-US" sz="2400" b="1" dirty="0"/>
              <a:t> (Unitarian Christians)</a:t>
            </a:r>
            <a:r>
              <a:rPr lang="en-US" sz="2400" dirty="0"/>
              <a:t>: </a:t>
            </a:r>
          </a:p>
          <a:p>
            <a:r>
              <a:rPr lang="en-US" sz="2400" dirty="0"/>
              <a:t>View Jesus as a great spiritual teacher and prophet, but not divine or part of the Trinity, emphasizing the oneness of God. </a:t>
            </a:r>
          </a:p>
          <a:p>
            <a:pPr lvl="0"/>
            <a:r>
              <a:rPr lang="en-US" sz="2400" b="1" u="sng" dirty="0">
                <a:hlinkClick r:id="rId7"/>
              </a:rPr>
              <a:t>Mormonism</a:t>
            </a:r>
            <a:r>
              <a:rPr lang="en-US" sz="2400" b="1" dirty="0"/>
              <a:t> (Latter-day Saints)</a:t>
            </a:r>
            <a:r>
              <a:rPr lang="en-US" sz="2400" dirty="0"/>
              <a:t>: </a:t>
            </a:r>
          </a:p>
          <a:p>
            <a:r>
              <a:rPr lang="en-US" sz="2400" dirty="0"/>
              <a:t>Believe Jesus is divine and the Son of God but separate from God the Father, not part of a Trinitarian Godhead. </a:t>
            </a:r>
          </a:p>
          <a:p>
            <a:endParaRPr lang="en-US" sz="2400" dirty="0"/>
          </a:p>
          <a:p>
            <a:endParaRPr lang="en-US" sz="4400" dirty="0"/>
          </a:p>
        </p:txBody>
      </p:sp>
    </p:spTree>
    <p:extLst>
      <p:ext uri="{BB962C8B-B14F-4D97-AF65-F5344CB8AC3E}">
        <p14:creationId xmlns:p14="http://schemas.microsoft.com/office/powerpoint/2010/main" val="84235774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6CB9A-AE2A-1779-8D6D-D99EBBDEA60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98525C0-F65A-6E9C-43B2-180A8C27E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FA5D22-7AFF-0D55-F8A5-2656E911037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A669BC6-9E06-5936-5F2C-C190E3B7D0D4}"/>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D31EE4C2-2AFC-7504-C6B5-EC3BB7A0F4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800" b="1" dirty="0"/>
              <a:t>Songs about Blessings</a:t>
            </a:r>
          </a:p>
        </p:txBody>
      </p:sp>
    </p:spTree>
    <p:extLst>
      <p:ext uri="{BB962C8B-B14F-4D97-AF65-F5344CB8AC3E}">
        <p14:creationId xmlns:p14="http://schemas.microsoft.com/office/powerpoint/2010/main" val="315210720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5979-946B-0BA4-551F-3CA5A523B0E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F079A20-8A9B-03C9-7E3C-5202B25397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64064-5517-81AA-B13E-2F118C5C2859}"/>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Songs About Blessings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6EC60C5-0083-8E56-CD15-43A83039BF82}"/>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213DCFD9-F86E-1E65-87F9-B2984734C47A}"/>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5647469" cy="5894458"/>
          </a:xfrm>
        </p:spPr>
        <p:txBody>
          <a:bodyPr>
            <a:normAutofit/>
          </a:bodyPr>
          <a:lstStyle/>
          <a:p>
            <a:endParaRPr lang="en-US" b="1" dirty="0"/>
          </a:p>
          <a:p>
            <a:r>
              <a:rPr lang="en-US" b="1" dirty="0"/>
              <a:t>Count your many Blessings</a:t>
            </a:r>
          </a:p>
          <a:p>
            <a:r>
              <a:rPr lang="en-US" b="1" dirty="0"/>
              <a:t>O Thou Fount of Every Blessing</a:t>
            </a:r>
          </a:p>
        </p:txBody>
      </p:sp>
    </p:spTree>
    <p:extLst>
      <p:ext uri="{BB962C8B-B14F-4D97-AF65-F5344CB8AC3E}">
        <p14:creationId xmlns:p14="http://schemas.microsoft.com/office/powerpoint/2010/main" val="293955899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8A671-3093-6EC9-4BBE-909C131A0B2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B8108A-C6BF-2740-AA06-8CE4DB6A6E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38D848-7277-F3F1-4D62-74C5E8D90F1A}"/>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A78F22D-1145-F125-4994-C48AEAC65A2E}"/>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19FACB1-E90B-0060-39B5-BF4025DAC38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34675" y="2749507"/>
            <a:ext cx="9380483" cy="5894458"/>
          </a:xfrm>
        </p:spPr>
        <p:txBody>
          <a:bodyPr>
            <a:normAutofit/>
          </a:bodyPr>
          <a:lstStyle/>
          <a:p>
            <a:endParaRPr lang="en-US" b="1" dirty="0"/>
          </a:p>
          <a:p>
            <a:r>
              <a:rPr lang="en-US" sz="3600" b="1" dirty="0"/>
              <a:t>What is the source of our blessings?</a:t>
            </a:r>
          </a:p>
        </p:txBody>
      </p:sp>
    </p:spTree>
    <p:extLst>
      <p:ext uri="{BB962C8B-B14F-4D97-AF65-F5344CB8AC3E}">
        <p14:creationId xmlns:p14="http://schemas.microsoft.com/office/powerpoint/2010/main" val="9816565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1707-00AE-1DEB-0E85-9465F30D211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06A7C5-20C8-450B-69C8-87B4C3A73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647233-37B0-EC98-A08A-43CF9108E46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9AB8AC3-DC2E-7E1A-2570-6D203187FF59}"/>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0D49FF33-736E-8BFE-571C-4BA0CFC28B3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400" b="1" baseline="30000" dirty="0"/>
              <a:t>3 </a:t>
            </a:r>
            <a:r>
              <a:rPr lang="en-US" sz="4400" dirty="0"/>
              <a:t>Praise be to the God and Father of our Lord Jesus Christ, who has blessed us in the heavenly realms with every spiritual blessing in Christ</a:t>
            </a:r>
            <a:endParaRPr lang="en-US" sz="4400" b="1" dirty="0"/>
          </a:p>
        </p:txBody>
      </p:sp>
    </p:spTree>
    <p:extLst>
      <p:ext uri="{BB962C8B-B14F-4D97-AF65-F5344CB8AC3E}">
        <p14:creationId xmlns:p14="http://schemas.microsoft.com/office/powerpoint/2010/main" val="108432012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48B01-0097-D01D-9BE2-0DB0E5FFA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23A33-B1E9-6212-BB4A-69AF0A4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992BF-793F-905E-734F-68E05D756FAB}"/>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7F77131-DD7F-C4AA-ACE6-3C0C56B082B3}"/>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C59773E-2FAA-CB5E-1CC1-134C5F78936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What is the source of our material blessings?</a:t>
            </a:r>
          </a:p>
          <a:p>
            <a:r>
              <a:rPr lang="en-US" sz="3600" b="1" dirty="0"/>
              <a:t>     Mitch’s Sermon 12/7/2025</a:t>
            </a:r>
          </a:p>
        </p:txBody>
      </p:sp>
    </p:spTree>
    <p:extLst>
      <p:ext uri="{BB962C8B-B14F-4D97-AF65-F5344CB8AC3E}">
        <p14:creationId xmlns:p14="http://schemas.microsoft.com/office/powerpoint/2010/main" val="8852680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C8342-1056-1B3B-1C93-5E37C7ABF18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E33A58-8B2D-EA23-F0EF-7E5FE853C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833171-1A60-ECB3-C498-1E7FC9C178A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a:t>
            </a:r>
          </a:p>
        </p:txBody>
      </p:sp>
      <p:pic>
        <p:nvPicPr>
          <p:cNvPr id="11" name="Content Placeholder 10">
            <a:extLst>
              <a:ext uri="{FF2B5EF4-FFF2-40B4-BE49-F238E27FC236}">
                <a16:creationId xmlns:a16="http://schemas.microsoft.com/office/drawing/2014/main" id="{39B078BB-8D53-720F-ABFD-C2569AE62772}"/>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B5DF945C-03C7-DA9D-2720-34C145F8F7EC}"/>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C66C01EF-E562-23C7-1129-19555A784FF3}"/>
              </a:ext>
            </a:extLst>
          </p:cNvPr>
          <p:cNvCxnSpPr>
            <a:cxnSpLocks/>
          </p:cNvCxnSpPr>
          <p:nvPr/>
        </p:nvCxnSpPr>
        <p:spPr>
          <a:xfrm>
            <a:off x="3542757" y="4020207"/>
            <a:ext cx="6168802" cy="0"/>
          </a:xfrm>
          <a:prstGeom prst="line">
            <a:avLst/>
          </a:prstGeom>
          <a:ln w="44450">
            <a:prstDash val="dashDot"/>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05EA5D5-4E1F-2490-B33C-4862C4CB630D}"/>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DC76492-8126-FFB9-BEBE-4E6EBE0C4538}"/>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065DBE0-2167-DE95-0AE8-BA2030519A24}"/>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A45A4629-5D70-0F93-33B8-2F6BE77B86DB}"/>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TextBox 3">
            <a:extLst>
              <a:ext uri="{FF2B5EF4-FFF2-40B4-BE49-F238E27FC236}">
                <a16:creationId xmlns:a16="http://schemas.microsoft.com/office/drawing/2014/main" id="{8FD8E044-E613-75CF-6D4C-41167B018D4C}"/>
              </a:ext>
            </a:extLst>
          </p:cNvPr>
          <p:cNvSpPr txBox="1"/>
          <p:nvPr/>
        </p:nvSpPr>
        <p:spPr>
          <a:xfrm>
            <a:off x="5578703" y="1056345"/>
            <a:ext cx="1637905" cy="646331"/>
          </a:xfrm>
          <a:prstGeom prst="rect">
            <a:avLst/>
          </a:prstGeom>
          <a:noFill/>
        </p:spPr>
        <p:txBody>
          <a:bodyPr wrap="square" rtlCol="0">
            <a:spAutoFit/>
          </a:bodyPr>
          <a:lstStyle/>
          <a:p>
            <a:r>
              <a:rPr lang="en-US" sz="3600" dirty="0">
                <a:solidFill>
                  <a:srgbClr val="7030A0"/>
                </a:solidFill>
              </a:rPr>
              <a:t>eternal</a:t>
            </a:r>
          </a:p>
        </p:txBody>
      </p:sp>
      <p:sp>
        <p:nvSpPr>
          <p:cNvPr id="5" name="TextBox 4">
            <a:extLst>
              <a:ext uri="{FF2B5EF4-FFF2-40B4-BE49-F238E27FC236}">
                <a16:creationId xmlns:a16="http://schemas.microsoft.com/office/drawing/2014/main" id="{762B3C2D-9ED8-F1D2-5763-D18AB5CDA927}"/>
              </a:ext>
            </a:extLst>
          </p:cNvPr>
          <p:cNvSpPr txBox="1"/>
          <p:nvPr/>
        </p:nvSpPr>
        <p:spPr>
          <a:xfrm>
            <a:off x="5588591" y="6337793"/>
            <a:ext cx="2451228" cy="646331"/>
          </a:xfrm>
          <a:prstGeom prst="rect">
            <a:avLst/>
          </a:prstGeom>
          <a:noFill/>
        </p:spPr>
        <p:txBody>
          <a:bodyPr wrap="square" rtlCol="0">
            <a:spAutoFit/>
          </a:bodyPr>
          <a:lstStyle/>
          <a:p>
            <a:r>
              <a:rPr lang="en-US" sz="3600" dirty="0">
                <a:solidFill>
                  <a:srgbClr val="7030A0"/>
                </a:solidFill>
              </a:rPr>
              <a:t>temporary</a:t>
            </a:r>
          </a:p>
        </p:txBody>
      </p:sp>
      <p:sp>
        <p:nvSpPr>
          <p:cNvPr id="3" name="TextBox 2">
            <a:extLst>
              <a:ext uri="{FF2B5EF4-FFF2-40B4-BE49-F238E27FC236}">
                <a16:creationId xmlns:a16="http://schemas.microsoft.com/office/drawing/2014/main" id="{70ACA187-AD09-6BC4-9D4D-3E8CBD5D643E}"/>
              </a:ext>
            </a:extLst>
          </p:cNvPr>
          <p:cNvSpPr txBox="1"/>
          <p:nvPr/>
        </p:nvSpPr>
        <p:spPr>
          <a:xfrm>
            <a:off x="483079" y="3957145"/>
            <a:ext cx="2640035" cy="1938992"/>
          </a:xfrm>
          <a:prstGeom prst="rect">
            <a:avLst/>
          </a:prstGeom>
          <a:noFill/>
        </p:spPr>
        <p:txBody>
          <a:bodyPr wrap="square" rtlCol="0">
            <a:spAutoFit/>
          </a:bodyPr>
          <a:lstStyle/>
          <a:p>
            <a:r>
              <a:rPr lang="en-US" sz="4000" dirty="0"/>
              <a:t>What is the flow of blessings?</a:t>
            </a:r>
          </a:p>
        </p:txBody>
      </p:sp>
      <p:sp>
        <p:nvSpPr>
          <p:cNvPr id="12" name="Arrow: Down 11">
            <a:extLst>
              <a:ext uri="{FF2B5EF4-FFF2-40B4-BE49-F238E27FC236}">
                <a16:creationId xmlns:a16="http://schemas.microsoft.com/office/drawing/2014/main" id="{45E9F7A8-1A85-AEC7-BF1F-953F143E43EF}"/>
              </a:ext>
            </a:extLst>
          </p:cNvPr>
          <p:cNvSpPr/>
          <p:nvPr/>
        </p:nvSpPr>
        <p:spPr>
          <a:xfrm rot="16200000">
            <a:off x="5975913" y="4877391"/>
            <a:ext cx="646332" cy="1391159"/>
          </a:xfrm>
          <a:prstGeom prst="downArrow">
            <a:avLst>
              <a:gd name="adj1" fmla="val 23975"/>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1F31C93D-731B-6B91-0154-529A33FEA6C1}"/>
              </a:ext>
            </a:extLst>
          </p:cNvPr>
          <p:cNvSpPr/>
          <p:nvPr/>
        </p:nvSpPr>
        <p:spPr>
          <a:xfrm>
            <a:off x="5684953" y="384571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BFCD2CA1-04BC-F3AB-37DC-DBF201DDEF7C}"/>
              </a:ext>
            </a:extLst>
          </p:cNvPr>
          <p:cNvSpPr/>
          <p:nvPr/>
        </p:nvSpPr>
        <p:spPr>
          <a:xfrm rot="19803888">
            <a:off x="6202043" y="2244155"/>
            <a:ext cx="424934" cy="265075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93BB99EE-F763-40CF-0904-9906B2EB30D8}"/>
              </a:ext>
            </a:extLst>
          </p:cNvPr>
          <p:cNvSpPr/>
          <p:nvPr/>
        </p:nvSpPr>
        <p:spPr>
          <a:xfrm rot="5400000">
            <a:off x="6176071" y="5485590"/>
            <a:ext cx="646332" cy="1391159"/>
          </a:xfrm>
          <a:prstGeom prst="downArrow">
            <a:avLst>
              <a:gd name="adj1" fmla="val 23975"/>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0824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CE5A3-2C90-E780-A4DE-ACB81E807A4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FB365BD-E355-B2C1-B43C-59368203A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66DD6C-D59B-F12A-1704-FB48202DC57D}"/>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3:10</a:t>
            </a:r>
          </a:p>
        </p:txBody>
      </p:sp>
      <p:sp>
        <p:nvSpPr>
          <p:cNvPr id="14" name="TextBox 13">
            <a:extLst>
              <a:ext uri="{FF2B5EF4-FFF2-40B4-BE49-F238E27FC236}">
                <a16:creationId xmlns:a16="http://schemas.microsoft.com/office/drawing/2014/main" id="{F5AF2DBE-5DFF-F6F2-F18C-F30438B38E29}"/>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3ADAC58-2BC7-FF7E-F288-01B71106149F}"/>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F1F94F33-2A8D-FC2D-092A-9836C057197E}"/>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4C81F6F2-F333-3535-906A-EE491B3473C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8C3F03C2-E31C-7428-26A5-D36791691746}"/>
              </a:ext>
            </a:extLst>
          </p:cNvPr>
          <p:cNvSpPr txBox="1"/>
          <p:nvPr/>
        </p:nvSpPr>
        <p:spPr>
          <a:xfrm>
            <a:off x="488345" y="3403049"/>
            <a:ext cx="2614291" cy="1569660"/>
          </a:xfrm>
          <a:prstGeom prst="rect">
            <a:avLst/>
          </a:prstGeom>
          <a:noFill/>
        </p:spPr>
        <p:txBody>
          <a:bodyPr wrap="square" rtlCol="0">
            <a:spAutoFit/>
          </a:bodyPr>
          <a:lstStyle/>
          <a:p>
            <a:r>
              <a:rPr lang="en-US" sz="3200" dirty="0"/>
              <a:t>What is the flow of blessings?</a:t>
            </a:r>
          </a:p>
        </p:txBody>
      </p:sp>
      <p:sp>
        <p:nvSpPr>
          <p:cNvPr id="6" name="Rectangle 5">
            <a:extLst>
              <a:ext uri="{FF2B5EF4-FFF2-40B4-BE49-F238E27FC236}">
                <a16:creationId xmlns:a16="http://schemas.microsoft.com/office/drawing/2014/main" id="{836CFE31-D7D2-20B2-B834-DA3CF3592AA2}"/>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91FB413-46F5-A8C9-D455-F8CF8F36DC4A}"/>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F9E208F-910C-2A0D-DC2C-E7486D129A45}"/>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9833C8-3748-1797-4F0B-27ACA7E76E5C}"/>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F5F32D13-CBD3-15F3-0F32-561FC918898B}"/>
              </a:ext>
            </a:extLst>
          </p:cNvPr>
          <p:cNvSpPr>
            <a:spLocks noGrp="1"/>
          </p:cNvSpPr>
          <p:nvPr>
            <p:ph sz="half" idx="1"/>
          </p:nvPr>
        </p:nvSpPr>
        <p:spPr>
          <a:xfrm>
            <a:off x="460438" y="474925"/>
            <a:ext cx="1889472" cy="917575"/>
          </a:xfrm>
        </p:spPr>
        <p:txBody>
          <a:bodyPr>
            <a:normAutofit/>
          </a:bodyPr>
          <a:lstStyle/>
          <a:p>
            <a:r>
              <a:rPr lang="en-US" sz="4400" dirty="0"/>
              <a:t>GOD</a:t>
            </a:r>
          </a:p>
        </p:txBody>
      </p:sp>
      <p:sp>
        <p:nvSpPr>
          <p:cNvPr id="9" name="Arrow: Down 8">
            <a:extLst>
              <a:ext uri="{FF2B5EF4-FFF2-40B4-BE49-F238E27FC236}">
                <a16:creationId xmlns:a16="http://schemas.microsoft.com/office/drawing/2014/main" id="{FF31EC3B-51AD-8749-46C4-DCB84EDBD71A}"/>
              </a:ext>
            </a:extLst>
          </p:cNvPr>
          <p:cNvSpPr/>
          <p:nvPr/>
        </p:nvSpPr>
        <p:spPr>
          <a:xfrm rot="16200000">
            <a:off x="2667769" y="1326546"/>
            <a:ext cx="484632" cy="11731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34B75746-48D0-1221-2148-E209C32350D6}"/>
              </a:ext>
            </a:extLst>
          </p:cNvPr>
          <p:cNvSpPr/>
          <p:nvPr/>
        </p:nvSpPr>
        <p:spPr>
          <a:xfrm rot="17921597">
            <a:off x="4427753" y="657728"/>
            <a:ext cx="484632" cy="52903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3EF12EE5-2477-9C5F-AB82-5FB63DD646E6}"/>
              </a:ext>
            </a:extLst>
          </p:cNvPr>
          <p:cNvSpPr/>
          <p:nvPr/>
        </p:nvSpPr>
        <p:spPr>
          <a:xfrm rot="18924031">
            <a:off x="3266012" y="1426881"/>
            <a:ext cx="465612" cy="3163092"/>
          </a:xfrm>
          <a:prstGeom prst="downArrow">
            <a:avLst>
              <a:gd name="adj1" fmla="val 68137"/>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48409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3D0B1-3F5B-34DB-016C-CBCA8120F70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7487632-6135-83BC-5CCC-78F6E6CB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CC1917-F013-9409-E977-472A7266ADE7}"/>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A7F9E04-4395-0D38-BFFF-3137CB77F6B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82E3F8C8-ED7C-B17B-174A-9D68C9EAE43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509461" y="2900855"/>
            <a:ext cx="9799650" cy="5894458"/>
          </a:xfrm>
        </p:spPr>
        <p:txBody>
          <a:bodyPr>
            <a:normAutofit/>
          </a:bodyPr>
          <a:lstStyle/>
          <a:p>
            <a:endParaRPr lang="en-US" b="1" dirty="0"/>
          </a:p>
          <a:p>
            <a:r>
              <a:rPr lang="en-US" sz="3600" b="1" dirty="0"/>
              <a:t>Class input:</a:t>
            </a:r>
          </a:p>
          <a:p>
            <a:r>
              <a:rPr lang="en-US" sz="3600" b="1" dirty="0"/>
              <a:t>What are the blessings mentioned in Ephesians chapter 1.  </a:t>
            </a:r>
          </a:p>
        </p:txBody>
      </p:sp>
    </p:spTree>
    <p:extLst>
      <p:ext uri="{BB962C8B-B14F-4D97-AF65-F5344CB8AC3E}">
        <p14:creationId xmlns:p14="http://schemas.microsoft.com/office/powerpoint/2010/main" val="263154614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pic>
        <p:nvPicPr>
          <p:cNvPr id="11" name="Content Placeholder 10">
            <a:extLst>
              <a:ext uri="{FF2B5EF4-FFF2-40B4-BE49-F238E27FC236}">
                <a16:creationId xmlns:a16="http://schemas.microsoft.com/office/drawing/2014/main" id="{398C2DB3-441C-B112-01F0-B2EE582A91AA}"/>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spTree>
    <p:extLst>
      <p:ext uri="{BB962C8B-B14F-4D97-AF65-F5344CB8AC3E}">
        <p14:creationId xmlns:p14="http://schemas.microsoft.com/office/powerpoint/2010/main" val="417254439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a:t>
            </a:r>
            <a:r>
              <a:rPr lang="en-US" sz="4000" baseline="30000" dirty="0"/>
              <a:t>[</a:t>
            </a:r>
            <a:r>
              <a:rPr lang="en-US" sz="4000" baseline="30000" dirty="0">
                <a:hlinkClick r:id="rId4" tooltip="See footnote e"/>
              </a:rPr>
              <a:t>e</a:t>
            </a:r>
            <a:r>
              <a:rPr lang="en-US" sz="4000" baseline="30000" dirty="0"/>
              <a:t>]</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FD589-149D-B41C-0CC4-353C73DD18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0CF601E-76A9-6E95-B431-175B4DC6F9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D31887-F510-FD2D-2FFC-3D2B516D46AD}"/>
              </a:ext>
            </a:extLst>
          </p:cNvPr>
          <p:cNvSpPr>
            <a:spLocks noGrp="1"/>
          </p:cNvSpPr>
          <p:nvPr>
            <p:ph type="title"/>
          </p:nvPr>
        </p:nvSpPr>
        <p:spPr>
          <a:xfrm>
            <a:off x="3234813" y="133657"/>
            <a:ext cx="6607277" cy="1350085"/>
          </a:xfrm>
        </p:spPr>
        <p:txBody>
          <a:bodyPr vert="horz" lIns="91440" tIns="45720" rIns="91440" bIns="45720" rtlCol="0" anchor="b">
            <a:normAutofit fontScale="90000"/>
          </a:bodyPr>
          <a:lstStyle/>
          <a:p>
            <a:pPr algn="ctr"/>
            <a:br>
              <a:rPr lang="en-US" sz="3600" b="1" dirty="0"/>
            </a:br>
            <a:r>
              <a:rPr lang="en-US" sz="3600" b="1" dirty="0"/>
              <a:t>           Heavenly Realms</a:t>
            </a:r>
            <a:br>
              <a:rPr lang="en-US" sz="3600" b="1" dirty="0"/>
            </a:br>
            <a:r>
              <a:rPr lang="en-US" sz="3600" b="1" dirty="0"/>
              <a:t>2 Corinthians 5</a:t>
            </a:r>
            <a:br>
              <a:rPr lang="en-US" sz="3600" b="1" dirty="0"/>
            </a:br>
            <a:r>
              <a:rPr lang="en-US" sz="3600" b="1" dirty="0"/>
              <a:t>Our temporal existence</a:t>
            </a:r>
          </a:p>
        </p:txBody>
      </p:sp>
      <p:sp>
        <p:nvSpPr>
          <p:cNvPr id="8" name="Content Placeholder 7">
            <a:extLst>
              <a:ext uri="{FF2B5EF4-FFF2-40B4-BE49-F238E27FC236}">
                <a16:creationId xmlns:a16="http://schemas.microsoft.com/office/drawing/2014/main" id="{8363A1BB-038F-F861-2D41-010CE6A46E6D}"/>
              </a:ext>
            </a:extLst>
          </p:cNvPr>
          <p:cNvSpPr>
            <a:spLocks noGrp="1"/>
          </p:cNvSpPr>
          <p:nvPr>
            <p:ph sz="half" idx="2"/>
          </p:nvPr>
        </p:nvSpPr>
        <p:spPr>
          <a:xfrm>
            <a:off x="557705" y="2359025"/>
            <a:ext cx="10738945" cy="4165272"/>
          </a:xfrm>
        </p:spPr>
        <p:txBody>
          <a:bodyPr>
            <a:normAutofit fontScale="55000" lnSpcReduction="20000"/>
          </a:bodyPr>
          <a:lstStyle/>
          <a:p>
            <a:r>
              <a:rPr lang="en-US" sz="5800" b="1" dirty="0"/>
              <a:t>5 </a:t>
            </a:r>
            <a:r>
              <a:rPr lang="en-US" sz="5800" dirty="0"/>
              <a:t>For we know that if the </a:t>
            </a:r>
            <a:r>
              <a:rPr lang="en-US" sz="5800" u="sng" dirty="0"/>
              <a:t>earthly tent</a:t>
            </a:r>
            <a:r>
              <a:rPr lang="en-US" sz="5800" dirty="0"/>
              <a:t> we live in is destroyed, we have a </a:t>
            </a:r>
            <a:r>
              <a:rPr lang="en-US" sz="5800" u="sng" dirty="0"/>
              <a:t>building from God</a:t>
            </a:r>
            <a:r>
              <a:rPr lang="en-US" sz="5800" dirty="0"/>
              <a:t>, an </a:t>
            </a:r>
            <a:r>
              <a:rPr lang="en-US" sz="5800" u="sng" dirty="0"/>
              <a:t>eternal house in heaven</a:t>
            </a:r>
            <a:r>
              <a:rPr lang="en-US" sz="5800" dirty="0"/>
              <a:t>, not built by human hands. </a:t>
            </a:r>
            <a:r>
              <a:rPr lang="en-US" sz="5800" b="1" baseline="30000" dirty="0"/>
              <a:t>2 </a:t>
            </a:r>
            <a:r>
              <a:rPr lang="en-US" sz="5800" dirty="0"/>
              <a:t>Meanwhile we groan, longing to be clothed instead with our heavenly dwelling, </a:t>
            </a:r>
            <a:r>
              <a:rPr lang="en-US" sz="5800" b="1" baseline="30000" dirty="0"/>
              <a:t>3 </a:t>
            </a:r>
            <a:r>
              <a:rPr lang="en-US" sz="5800" dirty="0"/>
              <a:t>because when we are clothed, we will not be found naked. </a:t>
            </a:r>
            <a:r>
              <a:rPr lang="en-US" sz="5800" b="1" baseline="30000" dirty="0"/>
              <a:t>4 </a:t>
            </a:r>
            <a:r>
              <a:rPr lang="en-US" sz="5800" dirty="0"/>
              <a:t>For while we are in this tent, we groan and are burdened, because we do not wish to be unclothed but to be clothed instead with our heavenly dwelling, so that what is mortal may be swallowed up by life. </a:t>
            </a:r>
            <a:r>
              <a:rPr lang="en-US" sz="5800" b="1" baseline="30000" dirty="0"/>
              <a:t>5 </a:t>
            </a:r>
            <a:r>
              <a:rPr lang="en-US" sz="5800" dirty="0"/>
              <a:t>Now the one who has fashioned us for this very purpose is God, </a:t>
            </a:r>
            <a:r>
              <a:rPr lang="en-US" sz="5800" u="sng" dirty="0"/>
              <a:t>who has given us the Spirit as a deposit, guaranteeing what is to come.. </a:t>
            </a:r>
          </a:p>
          <a:p>
            <a:endParaRPr lang="en-US" dirty="0"/>
          </a:p>
        </p:txBody>
      </p:sp>
      <p:pic>
        <p:nvPicPr>
          <p:cNvPr id="6" name="Picture 5">
            <a:extLst>
              <a:ext uri="{FF2B5EF4-FFF2-40B4-BE49-F238E27FC236}">
                <a16:creationId xmlns:a16="http://schemas.microsoft.com/office/drawing/2014/main" id="{62095EE6-5875-2E81-D0B9-B1ABBD5CBEF6}"/>
              </a:ext>
            </a:extLst>
          </p:cNvPr>
          <p:cNvPicPr>
            <a:picLocks noChangeAspect="1"/>
          </p:cNvPicPr>
          <p:nvPr/>
        </p:nvPicPr>
        <p:blipFill>
          <a:blip r:embed="rId3"/>
          <a:stretch>
            <a:fillRect/>
          </a:stretch>
        </p:blipFill>
        <p:spPr>
          <a:xfrm>
            <a:off x="1225811" y="133656"/>
            <a:ext cx="2009001" cy="2009001"/>
          </a:xfrm>
          <a:prstGeom prst="rect">
            <a:avLst/>
          </a:prstGeom>
        </p:spPr>
      </p:pic>
    </p:spTree>
    <p:extLst>
      <p:ext uri="{BB962C8B-B14F-4D97-AF65-F5344CB8AC3E}">
        <p14:creationId xmlns:p14="http://schemas.microsoft.com/office/powerpoint/2010/main" val="130729543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BC12F-4FE9-3FE2-C4A4-E93A597E58A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D997B4E-76DD-C28E-7872-B072FFE9E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E14905-A4CA-B506-60B3-64FBED418908}"/>
              </a:ext>
            </a:extLst>
          </p:cNvPr>
          <p:cNvSpPr>
            <a:spLocks noGrp="1"/>
          </p:cNvSpPr>
          <p:nvPr>
            <p:ph type="title"/>
          </p:nvPr>
        </p:nvSpPr>
        <p:spPr>
          <a:xfrm>
            <a:off x="3234813" y="133658"/>
            <a:ext cx="7787148"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Summary   A.I. Generated  MUST CHECK</a:t>
            </a:r>
          </a:p>
        </p:txBody>
      </p:sp>
      <p:pic>
        <p:nvPicPr>
          <p:cNvPr id="11" name="Content Placeholder 10">
            <a:extLst>
              <a:ext uri="{FF2B5EF4-FFF2-40B4-BE49-F238E27FC236}">
                <a16:creationId xmlns:a16="http://schemas.microsoft.com/office/drawing/2014/main" id="{A85603C0-C116-D7A3-165D-709FF887621E}"/>
              </a:ext>
            </a:extLst>
          </p:cNvPr>
          <p:cNvPicPr>
            <a:picLocks noGrp="1" noChangeAspect="1"/>
          </p:cNvPicPr>
          <p:nvPr>
            <p:ph sz="half" idx="1"/>
          </p:nvPr>
        </p:nvPicPr>
        <p:blipFill>
          <a:blip r:embed="rId3"/>
          <a:stretch>
            <a:fillRect/>
          </a:stretch>
        </p:blipFill>
        <p:spPr>
          <a:xfrm>
            <a:off x="250440" y="133658"/>
            <a:ext cx="1558695" cy="1558695"/>
          </a:xfrm>
          <a:prstGeom prst="rect">
            <a:avLst/>
          </a:prstGeom>
        </p:spPr>
      </p:pic>
      <p:sp>
        <p:nvSpPr>
          <p:cNvPr id="8" name="Content Placeholder 7">
            <a:extLst>
              <a:ext uri="{FF2B5EF4-FFF2-40B4-BE49-F238E27FC236}">
                <a16:creationId xmlns:a16="http://schemas.microsoft.com/office/drawing/2014/main" id="{C3AFF83B-D234-48B5-8A1E-01BBE4C241CE}"/>
              </a:ext>
            </a:extLst>
          </p:cNvPr>
          <p:cNvSpPr>
            <a:spLocks noGrp="1"/>
          </p:cNvSpPr>
          <p:nvPr>
            <p:ph sz="half" idx="2"/>
          </p:nvPr>
        </p:nvSpPr>
        <p:spPr>
          <a:xfrm>
            <a:off x="511277" y="1825624"/>
            <a:ext cx="10842523" cy="4898717"/>
          </a:xfrm>
        </p:spPr>
        <p:txBody>
          <a:bodyPr>
            <a:normAutofit/>
          </a:bodyPr>
          <a:lstStyle/>
          <a:p>
            <a:pPr lvl="0"/>
            <a:r>
              <a:rPr lang="en-US" b="1" dirty="0"/>
              <a:t>Spiritual and Physical Realms Throughout Ephesians</a:t>
            </a:r>
            <a:endParaRPr lang="en-US" dirty="0"/>
          </a:p>
          <a:p>
            <a:pPr lvl="1"/>
            <a:r>
              <a:rPr lang="en-US" dirty="0"/>
              <a:t>The presentation repeatedly explores the concept of “heavenly realms” and “spiritual realms,” especially in relation to passages from Ephesians (e.g., Ephesians 1:3, 1:20,  2:6, 3:10, 6:12). These slides discuss how spiritual realities interact with physical life, and how believers are called to align themselves with God in both realms.</a:t>
            </a:r>
          </a:p>
          <a:p>
            <a:pPr lvl="0"/>
            <a:r>
              <a:rPr lang="en-US" b="1" dirty="0"/>
              <a:t>Contrast and Interaction</a:t>
            </a:r>
            <a:endParaRPr lang="en-US" dirty="0"/>
          </a:p>
          <a:p>
            <a:pPr lvl="1"/>
            <a:r>
              <a:rPr lang="en-US" dirty="0"/>
              <a:t>Multiple slides illustrate the difference between realms aligned with God and those not aligned with God, both spiritually and physically. This contrast is used to highlight the ongoing spiritual struggle described by Paul, and the importance of spiritual awareness and readiness (such as putting on the “Armor of God”).</a:t>
            </a:r>
          </a:p>
          <a:p>
            <a:pPr marL="0" indent="0">
              <a:buNone/>
            </a:pPr>
            <a:endParaRPr lang="en-US" dirty="0"/>
          </a:p>
        </p:txBody>
      </p:sp>
    </p:spTree>
    <p:extLst>
      <p:ext uri="{BB962C8B-B14F-4D97-AF65-F5344CB8AC3E}">
        <p14:creationId xmlns:p14="http://schemas.microsoft.com/office/powerpoint/2010/main" val="429110259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45285-4662-DEE9-DAB8-E6A0CDA75A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304E49-A787-3B21-D740-51CC0B8A6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F59FCC-9557-7205-9C99-45CD8062C4A5}"/>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 Notes </a:t>
            </a:r>
            <a:br>
              <a:rPr lang="en-US" sz="3600" b="1" dirty="0"/>
            </a:br>
            <a:endParaRPr lang="en-US" sz="3600" b="1" dirty="0"/>
          </a:p>
        </p:txBody>
      </p:sp>
      <p:pic>
        <p:nvPicPr>
          <p:cNvPr id="17" name="Picture 16" descr="A screenshot of a cell phone&#10;&#10;AI-generated content may be incorrect.">
            <a:extLst>
              <a:ext uri="{FF2B5EF4-FFF2-40B4-BE49-F238E27FC236}">
                <a16:creationId xmlns:a16="http://schemas.microsoft.com/office/drawing/2014/main" id="{8BA6E219-D7D4-9693-D3B7-5078668B3773}"/>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0A950585-3BF9-CE04-A9B0-521AB2A20201}"/>
              </a:ext>
            </a:extLst>
          </p:cNvPr>
          <p:cNvPicPr>
            <a:picLocks noChangeAspect="1"/>
          </p:cNvPicPr>
          <p:nvPr/>
        </p:nvPicPr>
        <p:blipFill>
          <a:blip r:embed="rId4"/>
          <a:stretch>
            <a:fillRect/>
          </a:stretch>
        </p:blipFill>
        <p:spPr>
          <a:xfrm>
            <a:off x="10427201" y="4134854"/>
            <a:ext cx="1369870" cy="2599051"/>
          </a:xfrm>
          <a:prstGeom prst="rect">
            <a:avLst/>
          </a:prstGeom>
        </p:spPr>
      </p:pic>
      <p:sp>
        <p:nvSpPr>
          <p:cNvPr id="3" name="TextBox 2">
            <a:extLst>
              <a:ext uri="{FF2B5EF4-FFF2-40B4-BE49-F238E27FC236}">
                <a16:creationId xmlns:a16="http://schemas.microsoft.com/office/drawing/2014/main" id="{5A8626FE-7D3D-6C87-9FFC-6287C19BBF99}"/>
              </a:ext>
            </a:extLst>
          </p:cNvPr>
          <p:cNvSpPr txBox="1"/>
          <p:nvPr/>
        </p:nvSpPr>
        <p:spPr>
          <a:xfrm>
            <a:off x="1858296" y="856357"/>
            <a:ext cx="7983794" cy="5016758"/>
          </a:xfrm>
          <a:prstGeom prst="rect">
            <a:avLst/>
          </a:prstGeom>
          <a:noFill/>
        </p:spPr>
        <p:txBody>
          <a:bodyPr wrap="square" rtlCol="0">
            <a:spAutoFit/>
          </a:bodyPr>
          <a:lstStyle/>
          <a:p>
            <a:r>
              <a:rPr lang="en-US" sz="3200" dirty="0"/>
              <a:t>Upon more review it is clear that the model of realms may  not show that the realm in which we live, the physical real (to us) , is merely </a:t>
            </a:r>
            <a:r>
              <a:rPr lang="en-US" sz="3200" b="1" dirty="0"/>
              <a:t>a subset</a:t>
            </a:r>
            <a:r>
              <a:rPr lang="en-US" sz="3200" dirty="0"/>
              <a:t> of the much more important spiritual / heavenly realm.  We as Christians are citizens of the heavily realm aligned with God.  Our sojourn on earth measured in years is </a:t>
            </a:r>
            <a:r>
              <a:rPr lang="en-US" sz="3200" u="sng" dirty="0"/>
              <a:t>absolutely nothing</a:t>
            </a:r>
            <a:r>
              <a:rPr lang="en-US" sz="3200" dirty="0"/>
              <a:t> compared to the eternal life gifted to us as believing and accepting Jesus as savior.   </a:t>
            </a:r>
          </a:p>
        </p:txBody>
      </p:sp>
    </p:spTree>
    <p:extLst>
      <p:ext uri="{BB962C8B-B14F-4D97-AF65-F5344CB8AC3E}">
        <p14:creationId xmlns:p14="http://schemas.microsoft.com/office/powerpoint/2010/main" val="149845392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59BBE-E116-C179-415A-BFEE206AEA2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1C6101C-0DE5-CBD8-17F7-9ECA7B034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297917-573D-BAA6-14E6-2E40634D82C4}"/>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60F259A7-5FFE-06C0-9A3F-76F8035751AF}"/>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AAF844C0-1FE7-3AA8-A412-ECF4190CED30}"/>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39C5FC9F-C337-8632-D69A-44C210B51E9F}"/>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D728677-E7E1-5BC8-69F1-A11DB1FD811A}"/>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E9D636D3-C957-9DF6-2850-45FEB323A161}"/>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7862362-17C6-6F61-6FF8-A43031515F47}"/>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95B95F8-7414-585A-5DD9-E9DC919B73B4}"/>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816A004-1510-AE73-51AF-4CCAEB4AB59D}"/>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3D1FFD28-BC7D-4DCC-9CF1-449765637301}"/>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639864ED-D09E-69E6-E9FF-261E69696D2D}"/>
              </a:ext>
            </a:extLst>
          </p:cNvPr>
          <p:cNvPicPr>
            <a:picLocks noChangeAspect="1"/>
          </p:cNvPicPr>
          <p:nvPr/>
        </p:nvPicPr>
        <p:blipFill>
          <a:blip r:embed="rId4"/>
          <a:stretch>
            <a:fillRect/>
          </a:stretch>
        </p:blipFill>
        <p:spPr>
          <a:xfrm>
            <a:off x="10555020" y="4115190"/>
            <a:ext cx="1369870" cy="2599051"/>
          </a:xfrm>
          <a:prstGeom prst="rect">
            <a:avLst/>
          </a:prstGeom>
        </p:spPr>
      </p:pic>
    </p:spTree>
    <p:extLst>
      <p:ext uri="{BB962C8B-B14F-4D97-AF65-F5344CB8AC3E}">
        <p14:creationId xmlns:p14="http://schemas.microsoft.com/office/powerpoint/2010/main" val="226643404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mystery</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39DF443-5AC8-E283-E379-B3EC51294E82}"/>
              </a:ext>
            </a:extLst>
          </p:cNvPr>
          <p:cNvSpPr txBox="1"/>
          <p:nvPr/>
        </p:nvSpPr>
        <p:spPr>
          <a:xfrm>
            <a:off x="6881808" y="504789"/>
            <a:ext cx="4143392" cy="523220"/>
          </a:xfrm>
          <a:prstGeom prst="rect">
            <a:avLst/>
          </a:prstGeom>
          <a:noFill/>
        </p:spPr>
        <p:txBody>
          <a:bodyPr wrap="square" rtlCol="0">
            <a:spAutoFit/>
          </a:bodyPr>
          <a:lstStyle/>
          <a:p>
            <a:r>
              <a:rPr lang="en-US" sz="2800" dirty="0"/>
              <a:t>Review and Work Sheet</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ell phone&#10;&#10;AI-generated content may be incorrect.">
            <a:extLst>
              <a:ext uri="{FF2B5EF4-FFF2-40B4-BE49-F238E27FC236}">
                <a16:creationId xmlns:a16="http://schemas.microsoft.com/office/drawing/2014/main" id="{EED5F408-F61A-E48D-B802-C8AA4F40F69C}"/>
              </a:ext>
            </a:extLst>
          </p:cNvPr>
          <p:cNvPicPr>
            <a:picLocks noChangeAspect="1"/>
          </p:cNvPicPr>
          <p:nvPr/>
        </p:nvPicPr>
        <p:blipFill>
          <a:blip r:embed="rId3"/>
          <a:stretch>
            <a:fillRect/>
          </a:stretch>
        </p:blipFill>
        <p:spPr>
          <a:xfrm>
            <a:off x="30151" y="-48110"/>
            <a:ext cx="1676329" cy="3153917"/>
          </a:xfrm>
          <a:prstGeom prst="rect">
            <a:avLst/>
          </a:prstGeom>
        </p:spPr>
      </p:pic>
      <p:pic>
        <p:nvPicPr>
          <p:cNvPr id="21" name="Picture 20" descr="A screen shot of a cell phone&#10;&#10;AI-generated content may be incorrect.">
            <a:extLst>
              <a:ext uri="{FF2B5EF4-FFF2-40B4-BE49-F238E27FC236}">
                <a16:creationId xmlns:a16="http://schemas.microsoft.com/office/drawing/2014/main" id="{FFF6869E-FFC9-7D61-F09F-97BDE14B3E19}"/>
              </a:ext>
            </a:extLst>
          </p:cNvPr>
          <p:cNvPicPr>
            <a:picLocks noChangeAspect="1"/>
          </p:cNvPicPr>
          <p:nvPr/>
        </p:nvPicPr>
        <p:blipFill>
          <a:blip r:embed="rId4"/>
          <a:stretch>
            <a:fillRect/>
          </a:stretch>
        </p:blipFill>
        <p:spPr>
          <a:xfrm>
            <a:off x="10555020" y="4115190"/>
            <a:ext cx="1369870" cy="2599051"/>
          </a:xfrm>
          <a:prstGeom prst="rect">
            <a:avLst/>
          </a:prstGeom>
        </p:spPr>
      </p:pic>
      <p:sp>
        <p:nvSpPr>
          <p:cNvPr id="3" name="Arrow: Right 2">
            <a:extLst>
              <a:ext uri="{FF2B5EF4-FFF2-40B4-BE49-F238E27FC236}">
                <a16:creationId xmlns:a16="http://schemas.microsoft.com/office/drawing/2014/main" id="{8A00EFE7-439E-4A35-1F26-16CB14EB8C61}"/>
              </a:ext>
            </a:extLst>
          </p:cNvPr>
          <p:cNvSpPr/>
          <p:nvPr/>
        </p:nvSpPr>
        <p:spPr>
          <a:xfrm>
            <a:off x="2659868" y="5114723"/>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549856"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923330"/>
          </a:xfrm>
          <a:prstGeom prst="rect">
            <a:avLst/>
          </a:prstGeom>
          <a:noFill/>
        </p:spPr>
        <p:txBody>
          <a:bodyPr wrap="square" rtlCol="0">
            <a:spAutoFit/>
          </a:bodyPr>
          <a:lstStyle/>
          <a:p>
            <a:r>
              <a:rPr lang="en-US"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4841</TotalTime>
  <Words>4857</Words>
  <Application>Microsoft Office PowerPoint</Application>
  <PresentationFormat>Widescreen</PresentationFormat>
  <Paragraphs>380</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Aptos</vt:lpstr>
      <vt:lpstr>Aptos Display</vt:lpstr>
      <vt:lpstr>Arial</vt:lpstr>
      <vt:lpstr>system-ui</vt:lpstr>
      <vt:lpstr>Office Theme</vt:lpstr>
      <vt:lpstr>PowerPoint Presentation</vt:lpstr>
      <vt:lpstr>             Heavenly Realms </vt:lpstr>
      <vt:lpstr>             The Armor of God (Panoply)</vt:lpstr>
      <vt:lpstr>             Heavenly Realms Ephesians 1:3, 1:20, 2:6, 3:10,  6:12</vt:lpstr>
      <vt:lpstr>             Heavenly Realms Notes  </vt:lpstr>
      <vt:lpstr>     Physical Realms are subsets of  Heavenly Realms </vt:lpstr>
      <vt:lpstr>Book of Ephesians</vt:lpstr>
      <vt:lpstr>     Physical Realms are subsets of  Heavenly Realms </vt:lpstr>
      <vt:lpstr>     Physical Realms are subsets of  Heavenly Realms </vt:lpstr>
      <vt:lpstr>     Physical Realms are subsets of  Heavenly Realms </vt:lpstr>
      <vt:lpstr>     Physical Realms are subsets of  Heavenly Realms </vt:lpstr>
      <vt:lpstr>PowerPoint Presentation</vt:lpstr>
      <vt:lpstr>PowerPoint Presentation</vt:lpstr>
      <vt:lpstr>PowerPoint Presentation</vt:lpstr>
      <vt:lpstr>PowerPoint Presentation</vt:lpstr>
      <vt:lpstr>PowerPoint Presentation</vt:lpstr>
      <vt:lpstr>             Heavenly Realms Ephesians 3:10  (conceptually / historically)  </vt:lpstr>
      <vt:lpstr>             Heavenly Realms Ephesians 3:10  (conceptually / historically)  </vt:lpstr>
      <vt:lpstr>PowerPoint Presentation</vt:lpstr>
      <vt:lpstr>             Heavenly Realms </vt:lpstr>
      <vt:lpstr>             Heavenly Realms </vt:lpstr>
      <vt:lpstr>             Heavenly Realms </vt:lpstr>
      <vt:lpstr>             Heavenly Realms </vt:lpstr>
      <vt:lpstr>             Heavenly Realms </vt:lpstr>
      <vt:lpstr>             Heavenly Realms </vt:lpstr>
      <vt:lpstr>             Heavenly Realms </vt:lpstr>
      <vt:lpstr>             Heavenly Realms </vt:lpstr>
      <vt:lpstr>             Heavenly Realms Notes  </vt:lpstr>
      <vt:lpstr>             Heavenly Realms Notes  </vt:lpstr>
      <vt:lpstr>             Heavenly Realms Notes  </vt:lpstr>
      <vt:lpstr>PowerPoint Presentation</vt:lpstr>
      <vt:lpstr>Songs About Blessings</vt:lpstr>
      <vt:lpstr>PowerPoint Presentation</vt:lpstr>
      <vt:lpstr>What are the blessings mentioned in Ephesians chapter 1.  </vt:lpstr>
      <vt:lpstr>PowerPoint Presentation</vt:lpstr>
      <vt:lpstr>             Heavenly Realms Ephesians 1:3</vt:lpstr>
      <vt:lpstr>             Heavenly Realms Ephesians 3:10</vt:lpstr>
      <vt:lpstr>PowerPoint Presentation</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            Heavenly Realms 2 Corinthians 5 Our temporal existence</vt:lpstr>
      <vt:lpstr>             Heavenly Realms Summary   A.I. Generated  MUST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39</cp:revision>
  <dcterms:created xsi:type="dcterms:W3CDTF">2025-06-19T21:30:53Z</dcterms:created>
  <dcterms:modified xsi:type="dcterms:W3CDTF">2025-12-11T16:45:57Z</dcterms:modified>
</cp:coreProperties>
</file>