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90" r:id="rId4"/>
    <p:sldId id="291" r:id="rId5"/>
    <p:sldId id="292" r:id="rId6"/>
    <p:sldId id="293" r:id="rId7"/>
    <p:sldId id="294" r:id="rId8"/>
    <p:sldId id="295" r:id="rId9"/>
    <p:sldId id="296" r:id="rId10"/>
    <p:sldId id="298" r:id="rId11"/>
    <p:sldId id="259" r:id="rId12"/>
    <p:sldId id="261" r:id="rId13"/>
    <p:sldId id="264" r:id="rId14"/>
    <p:sldId id="262" r:id="rId15"/>
    <p:sldId id="263" r:id="rId16"/>
    <p:sldId id="260" r:id="rId17"/>
    <p:sldId id="278" r:id="rId18"/>
    <p:sldId id="279" r:id="rId19"/>
    <p:sldId id="270" r:id="rId20"/>
    <p:sldId id="282" r:id="rId21"/>
    <p:sldId id="283" r:id="rId22"/>
    <p:sldId id="286" r:id="rId23"/>
    <p:sldId id="280" r:id="rId24"/>
    <p:sldId id="281" r:id="rId25"/>
    <p:sldId id="284" r:id="rId26"/>
    <p:sldId id="297" r:id="rId27"/>
    <p:sldId id="285" r:id="rId28"/>
    <p:sldId id="287" r:id="rId29"/>
    <p:sldId id="288" r:id="rId30"/>
    <p:sldId id="28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5518736-D08F-4A94-92D2-08AE6811818A}" v="6" dt="2025-10-30T20:38:57.4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61" d="100"/>
          <a:sy n="61" d="100"/>
        </p:scale>
        <p:origin x="624"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9E5310-B1FD-4F16-B10E-540EBC53AFBF}" type="datetimeFigureOut">
              <a:rPr lang="en-US" smtClean="0"/>
              <a:t>10/31/2025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E0DE69-A13F-42AE-9DFB-37B011B768EF}" type="slidenum">
              <a:rPr lang="en-US" smtClean="0"/>
              <a:t>‹#›</a:t>
            </a:fld>
            <a:endParaRPr lang="en-US"/>
          </a:p>
        </p:txBody>
      </p:sp>
    </p:spTree>
    <p:extLst>
      <p:ext uri="{BB962C8B-B14F-4D97-AF65-F5344CB8AC3E}">
        <p14:creationId xmlns:p14="http://schemas.microsoft.com/office/powerpoint/2010/main" val="3860880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p:cNvSpPr>
            <a:spLocks noGrp="1"/>
          </p:cNvSpPr>
          <p:nvPr>
            <p:ph type="sldNum" sz="quarter" idx="5"/>
          </p:nvPr>
        </p:nvSpPr>
        <p:spPr/>
        <p:txBody>
          <a:bodyPr/>
          <a:lstStyle/>
          <a:p>
            <a:fld id="{5B29E8E3-AFE1-43BA-A6FC-C25B886F828C}" type="slidenum">
              <a:rPr lang="en-US" smtClean="0"/>
              <a:t>2</a:t>
            </a:fld>
            <a:endParaRPr lang="en-US"/>
          </a:p>
        </p:txBody>
      </p:sp>
    </p:spTree>
    <p:extLst>
      <p:ext uri="{BB962C8B-B14F-4D97-AF65-F5344CB8AC3E}">
        <p14:creationId xmlns:p14="http://schemas.microsoft.com/office/powerpoint/2010/main" val="425469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p:cNvSpPr>
            <a:spLocks noGrp="1"/>
          </p:cNvSpPr>
          <p:nvPr>
            <p:ph type="sldNum" sz="quarter" idx="5"/>
          </p:nvPr>
        </p:nvSpPr>
        <p:spPr/>
        <p:txBody>
          <a:bodyPr/>
          <a:lstStyle/>
          <a:p>
            <a:fld id="{6FE0DE69-A13F-42AE-9DFB-37B011B768EF}" type="slidenum">
              <a:rPr lang="en-US" smtClean="0"/>
              <a:t>11</a:t>
            </a:fld>
            <a:endParaRPr lang="en-US"/>
          </a:p>
        </p:txBody>
      </p:sp>
    </p:spTree>
    <p:extLst>
      <p:ext uri="{BB962C8B-B14F-4D97-AF65-F5344CB8AC3E}">
        <p14:creationId xmlns:p14="http://schemas.microsoft.com/office/powerpoint/2010/main" val="593164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CB3B19-DDB2-065E-F8E5-28C2D9BA1B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9ADC23-2506-1249-DE9A-1CCC9DA5CD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8DC7CE-079A-AC1C-8A2F-04E95EBC3C89}"/>
              </a:ext>
            </a:extLst>
          </p:cNvPr>
          <p:cNvSpPr>
            <a:spLocks noGrp="1"/>
          </p:cNvSpPr>
          <p:nvPr>
            <p:ph type="body" idx="1"/>
          </p:nvPr>
        </p:nvSpPr>
        <p:spPr/>
        <p:txBody>
          <a:bodyPr/>
          <a:lstStyle/>
          <a:p>
            <a:r>
              <a:rPr lang="en-US"/>
              <a:t>The Ephesus Theater, built in the 3rd century BC and expanded during the Roman period, was one of the largest theaters in antiquity. By 50 AD, it had a seating capacity of approximately 25,000 spectators. This grand structure was used for dramatic performances, gladiatorial contests, and public meetings, reflecting the social and cultural significance of theater in ancient times.</a:t>
            </a:r>
          </a:p>
        </p:txBody>
      </p:sp>
      <p:sp>
        <p:nvSpPr>
          <p:cNvPr id="4" name="Slide Number Placeholder 3">
            <a:extLst>
              <a:ext uri="{FF2B5EF4-FFF2-40B4-BE49-F238E27FC236}">
                <a16:creationId xmlns:a16="http://schemas.microsoft.com/office/drawing/2014/main" id="{28FF1D72-E8F6-DCEF-EC81-9CDA4D6EDEA0}"/>
              </a:ext>
            </a:extLst>
          </p:cNvPr>
          <p:cNvSpPr>
            <a:spLocks noGrp="1"/>
          </p:cNvSpPr>
          <p:nvPr>
            <p:ph type="sldNum" sz="quarter" idx="5"/>
          </p:nvPr>
        </p:nvSpPr>
        <p:spPr/>
        <p:txBody>
          <a:bodyPr/>
          <a:lstStyle/>
          <a:p>
            <a:fld id="{6FE0DE69-A13F-42AE-9DFB-37B011B768EF}" type="slidenum">
              <a:rPr lang="en-US" smtClean="0"/>
              <a:t>12</a:t>
            </a:fld>
            <a:endParaRPr lang="en-US"/>
          </a:p>
        </p:txBody>
      </p:sp>
    </p:spTree>
    <p:extLst>
      <p:ext uri="{BB962C8B-B14F-4D97-AF65-F5344CB8AC3E}">
        <p14:creationId xmlns:p14="http://schemas.microsoft.com/office/powerpoint/2010/main" val="73422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p:cNvSpPr>
            <a:spLocks noGrp="1"/>
          </p:cNvSpPr>
          <p:nvPr>
            <p:ph type="sldNum" sz="quarter" idx="5"/>
          </p:nvPr>
        </p:nvSpPr>
        <p:spPr/>
        <p:txBody>
          <a:bodyPr/>
          <a:lstStyle/>
          <a:p>
            <a:fld id="{6FE0DE69-A13F-42AE-9DFB-37B011B768EF}" type="slidenum">
              <a:rPr lang="en-US" smtClean="0"/>
              <a:t>14</a:t>
            </a:fld>
            <a:endParaRPr lang="en-US"/>
          </a:p>
        </p:txBody>
      </p:sp>
    </p:spTree>
    <p:extLst>
      <p:ext uri="{BB962C8B-B14F-4D97-AF65-F5344CB8AC3E}">
        <p14:creationId xmlns:p14="http://schemas.microsoft.com/office/powerpoint/2010/main" val="1657570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98C756-AB54-F844-3360-2959B15E5F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E870F2-E03F-72E1-B031-A87AF6A885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C5C9F-209C-93C2-37AF-537629D35F4D}"/>
              </a:ext>
            </a:extLst>
          </p:cNvPr>
          <p:cNvSpPr>
            <a:spLocks noGrp="1"/>
          </p:cNvSpPr>
          <p:nvPr>
            <p:ph type="body" idx="1"/>
          </p:nvPr>
        </p:nvSpPr>
        <p:spPr/>
        <p:txBody>
          <a:bodyPr/>
          <a:lstStyle/>
          <a:p>
            <a:r>
              <a:rPr lang="en-US" dirty="0"/>
              <a:t>Image source: Microsoft 365 content library
In Ephesus, Paul’s bold preaching about Christianity challenged the worship of Artemis, the city’s revered goddess. His message threatened the local silversmiths’ trade, as they profited from making idols. This provoked a massive revolt in the city’s theater, where an angry crowd gathered, leading to a significant confrontation and forcing Paul to leave the region.</a:t>
            </a:r>
          </a:p>
        </p:txBody>
      </p:sp>
      <p:sp>
        <p:nvSpPr>
          <p:cNvPr id="4" name="Slide Number Placeholder 3">
            <a:extLst>
              <a:ext uri="{FF2B5EF4-FFF2-40B4-BE49-F238E27FC236}">
                <a16:creationId xmlns:a16="http://schemas.microsoft.com/office/drawing/2014/main" id="{C0A2C847-E29C-394C-6E31-29725C04732A}"/>
              </a:ext>
            </a:extLst>
          </p:cNvPr>
          <p:cNvSpPr>
            <a:spLocks noGrp="1"/>
          </p:cNvSpPr>
          <p:nvPr>
            <p:ph type="sldNum" sz="quarter" idx="5"/>
          </p:nvPr>
        </p:nvSpPr>
        <p:spPr/>
        <p:txBody>
          <a:bodyPr/>
          <a:lstStyle/>
          <a:p>
            <a:fld id="{6FE0DE69-A13F-42AE-9DFB-37B011B768EF}" type="slidenum">
              <a:rPr lang="en-US" smtClean="0"/>
              <a:t>15</a:t>
            </a:fld>
            <a:endParaRPr lang="en-US"/>
          </a:p>
        </p:txBody>
      </p:sp>
    </p:spTree>
    <p:extLst>
      <p:ext uri="{BB962C8B-B14F-4D97-AF65-F5344CB8AC3E}">
        <p14:creationId xmlns:p14="http://schemas.microsoft.com/office/powerpoint/2010/main" val="1908965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Apostle Paul did not teach at the theater in Ephesus. Despite spending over two years in Ephesus, his teachings primarily took place in the lecture hall of Tyrannus. However, Paul's missionary activities in the city eventually led to a significant confrontation at the theater, where silversmiths rioted against him due to the threat his teachings posed to their trade.</a:t>
            </a:r>
          </a:p>
        </p:txBody>
      </p:sp>
      <p:sp>
        <p:nvSpPr>
          <p:cNvPr id="4" name="Slide Number Placeholder 3"/>
          <p:cNvSpPr>
            <a:spLocks noGrp="1"/>
          </p:cNvSpPr>
          <p:nvPr>
            <p:ph type="sldNum" sz="quarter" idx="5"/>
          </p:nvPr>
        </p:nvSpPr>
        <p:spPr/>
        <p:txBody>
          <a:bodyPr/>
          <a:lstStyle/>
          <a:p>
            <a:fld id="{6FE0DE69-A13F-42AE-9DFB-37B011B768EF}" type="slidenum">
              <a:rPr lang="en-US" smtClean="0"/>
              <a:t>16</a:t>
            </a:fld>
            <a:endParaRPr lang="en-US"/>
          </a:p>
        </p:txBody>
      </p:sp>
    </p:spTree>
    <p:extLst>
      <p:ext uri="{BB962C8B-B14F-4D97-AF65-F5344CB8AC3E}">
        <p14:creationId xmlns:p14="http://schemas.microsoft.com/office/powerpoint/2010/main" val="380234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A22E74-9FD1-B38B-4021-C939195715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26A4-CB4F-259C-02B5-7EC93BE1BCD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658A16C-E219-EF79-6BEC-E6A31DF46C36}"/>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AB5F7351-4409-B54E-67F8-E7401D4E725C}"/>
              </a:ext>
            </a:extLst>
          </p:cNvPr>
          <p:cNvSpPr>
            <a:spLocks noGrp="1"/>
          </p:cNvSpPr>
          <p:nvPr>
            <p:ph type="sldNum" sz="quarter" idx="5"/>
          </p:nvPr>
        </p:nvSpPr>
        <p:spPr/>
        <p:txBody>
          <a:bodyPr/>
          <a:lstStyle/>
          <a:p>
            <a:fld id="{5B29E8E3-AFE1-43BA-A6FC-C25B886F828C}" type="slidenum">
              <a:rPr lang="en-US" smtClean="0"/>
              <a:t>3</a:t>
            </a:fld>
            <a:endParaRPr lang="en-US"/>
          </a:p>
        </p:txBody>
      </p:sp>
    </p:spTree>
    <p:extLst>
      <p:ext uri="{BB962C8B-B14F-4D97-AF65-F5344CB8AC3E}">
        <p14:creationId xmlns:p14="http://schemas.microsoft.com/office/powerpoint/2010/main" val="69978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85914B-6E49-1441-9DA8-333302882C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AC215F6-A39C-2E80-116E-B1F859A150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B70D83D-CF65-47D1-1295-B94D82367B4E}"/>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B7CCB82-D322-6D5E-BBDD-197AB39920B8}"/>
              </a:ext>
            </a:extLst>
          </p:cNvPr>
          <p:cNvSpPr>
            <a:spLocks noGrp="1"/>
          </p:cNvSpPr>
          <p:nvPr>
            <p:ph type="sldNum" sz="quarter" idx="5"/>
          </p:nvPr>
        </p:nvSpPr>
        <p:spPr/>
        <p:txBody>
          <a:bodyPr/>
          <a:lstStyle/>
          <a:p>
            <a:fld id="{5B29E8E3-AFE1-43BA-A6FC-C25B886F828C}" type="slidenum">
              <a:rPr lang="en-US" smtClean="0"/>
              <a:t>4</a:t>
            </a:fld>
            <a:endParaRPr lang="en-US"/>
          </a:p>
        </p:txBody>
      </p:sp>
    </p:spTree>
    <p:extLst>
      <p:ext uri="{BB962C8B-B14F-4D97-AF65-F5344CB8AC3E}">
        <p14:creationId xmlns:p14="http://schemas.microsoft.com/office/powerpoint/2010/main" val="305750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E6A77-D9E2-3440-DA03-B7FA9FE635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0AC5D-86C3-B097-AAAA-1167E9F479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80390E-DB89-9B28-4226-7EF78353AFB8}"/>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9D78A01D-9C94-177B-CA3E-D97B4F5603C7}"/>
              </a:ext>
            </a:extLst>
          </p:cNvPr>
          <p:cNvSpPr>
            <a:spLocks noGrp="1"/>
          </p:cNvSpPr>
          <p:nvPr>
            <p:ph type="sldNum" sz="quarter" idx="5"/>
          </p:nvPr>
        </p:nvSpPr>
        <p:spPr/>
        <p:txBody>
          <a:bodyPr/>
          <a:lstStyle/>
          <a:p>
            <a:fld id="{5B29E8E3-AFE1-43BA-A6FC-C25B886F828C}" type="slidenum">
              <a:rPr lang="en-US" smtClean="0"/>
              <a:t>5</a:t>
            </a:fld>
            <a:endParaRPr lang="en-US"/>
          </a:p>
        </p:txBody>
      </p:sp>
    </p:spTree>
    <p:extLst>
      <p:ext uri="{BB962C8B-B14F-4D97-AF65-F5344CB8AC3E}">
        <p14:creationId xmlns:p14="http://schemas.microsoft.com/office/powerpoint/2010/main" val="295171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C39A28-8D1D-119C-27C3-C69CB75C0C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E5216C-0FD0-FB7E-ADFC-C4FA5BDF4B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A76E68-960F-A59B-9CAF-087DCBA9E913}"/>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FD4652F-FFC9-9338-7415-6D80C193A140}"/>
              </a:ext>
            </a:extLst>
          </p:cNvPr>
          <p:cNvSpPr>
            <a:spLocks noGrp="1"/>
          </p:cNvSpPr>
          <p:nvPr>
            <p:ph type="sldNum" sz="quarter" idx="5"/>
          </p:nvPr>
        </p:nvSpPr>
        <p:spPr/>
        <p:txBody>
          <a:bodyPr/>
          <a:lstStyle/>
          <a:p>
            <a:fld id="{5B29E8E3-AFE1-43BA-A6FC-C25B886F828C}" type="slidenum">
              <a:rPr lang="en-US" smtClean="0"/>
              <a:t>6</a:t>
            </a:fld>
            <a:endParaRPr lang="en-US"/>
          </a:p>
        </p:txBody>
      </p:sp>
    </p:spTree>
    <p:extLst>
      <p:ext uri="{BB962C8B-B14F-4D97-AF65-F5344CB8AC3E}">
        <p14:creationId xmlns:p14="http://schemas.microsoft.com/office/powerpoint/2010/main" val="1493758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71400F-D3B1-B820-5B1E-02A37F7697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A483DB-DDFC-2723-7736-1E67D7B01D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C6057E-CFE6-A6A3-1740-2983F2B5DF3C}"/>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E5D0BCBB-4086-CF97-0D9C-10C24D583480}"/>
              </a:ext>
            </a:extLst>
          </p:cNvPr>
          <p:cNvSpPr>
            <a:spLocks noGrp="1"/>
          </p:cNvSpPr>
          <p:nvPr>
            <p:ph type="sldNum" sz="quarter" idx="5"/>
          </p:nvPr>
        </p:nvSpPr>
        <p:spPr/>
        <p:txBody>
          <a:bodyPr/>
          <a:lstStyle/>
          <a:p>
            <a:fld id="{5B29E8E3-AFE1-43BA-A6FC-C25B886F828C}" type="slidenum">
              <a:rPr lang="en-US" smtClean="0"/>
              <a:t>7</a:t>
            </a:fld>
            <a:endParaRPr lang="en-US"/>
          </a:p>
        </p:txBody>
      </p:sp>
    </p:spTree>
    <p:extLst>
      <p:ext uri="{BB962C8B-B14F-4D97-AF65-F5344CB8AC3E}">
        <p14:creationId xmlns:p14="http://schemas.microsoft.com/office/powerpoint/2010/main" val="176577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C2CCDD-5D3C-8CD9-A730-6135B0F11E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74F7C4-3667-0F18-66CB-C528DBB06C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98CFA8-B524-108A-F44B-3067235CB67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6C22BD06-1D33-FD9E-8436-814354E881CB}"/>
              </a:ext>
            </a:extLst>
          </p:cNvPr>
          <p:cNvSpPr>
            <a:spLocks noGrp="1"/>
          </p:cNvSpPr>
          <p:nvPr>
            <p:ph type="sldNum" sz="quarter" idx="5"/>
          </p:nvPr>
        </p:nvSpPr>
        <p:spPr/>
        <p:txBody>
          <a:bodyPr/>
          <a:lstStyle/>
          <a:p>
            <a:fld id="{5B29E8E3-AFE1-43BA-A6FC-C25B886F828C}" type="slidenum">
              <a:rPr lang="en-US" smtClean="0"/>
              <a:t>8</a:t>
            </a:fld>
            <a:endParaRPr lang="en-US"/>
          </a:p>
        </p:txBody>
      </p:sp>
    </p:spTree>
    <p:extLst>
      <p:ext uri="{BB962C8B-B14F-4D97-AF65-F5344CB8AC3E}">
        <p14:creationId xmlns:p14="http://schemas.microsoft.com/office/powerpoint/2010/main" val="151805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143BC4-4B9A-4BC9-38D6-FFFA8E6C32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E55489E-33CA-ABD8-2628-22C59A0439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A922B8-DDBA-41BE-EBF4-4DB3D0E1A02A}"/>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F466EF61-51FC-2B24-F9D9-49DB40D586A3}"/>
              </a:ext>
            </a:extLst>
          </p:cNvPr>
          <p:cNvSpPr>
            <a:spLocks noGrp="1"/>
          </p:cNvSpPr>
          <p:nvPr>
            <p:ph type="sldNum" sz="quarter" idx="5"/>
          </p:nvPr>
        </p:nvSpPr>
        <p:spPr/>
        <p:txBody>
          <a:bodyPr/>
          <a:lstStyle/>
          <a:p>
            <a:fld id="{5B29E8E3-AFE1-43BA-A6FC-C25B886F828C}" type="slidenum">
              <a:rPr lang="en-US" smtClean="0"/>
              <a:t>9</a:t>
            </a:fld>
            <a:endParaRPr lang="en-US"/>
          </a:p>
        </p:txBody>
      </p:sp>
    </p:spTree>
    <p:extLst>
      <p:ext uri="{BB962C8B-B14F-4D97-AF65-F5344CB8AC3E}">
        <p14:creationId xmlns:p14="http://schemas.microsoft.com/office/powerpoint/2010/main" val="2383705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B259E-EF1D-C2A1-7FA6-95E0EC70D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1C452D-C63A-618D-D292-B612FCADF6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013ACF-C9BE-AD2A-9764-BE68E34A9AC9}"/>
              </a:ext>
            </a:extLst>
          </p:cNvPr>
          <p:cNvSpPr>
            <a:spLocks noGrp="1"/>
          </p:cNvSpPr>
          <p:nvPr>
            <p:ph type="body" idx="1"/>
          </p:nvPr>
        </p:nvSpPr>
        <p:spPr/>
        <p:txBody>
          <a:bodyPr/>
          <a:lstStyle/>
          <a:p>
            <a:r>
              <a:rPr lang="en-US"/>
              <a:t>Introduction to the Book of Ephesians, using the Western Heights Church of Christ logo. This presentation will delve into the key themes and messages of the Apostle Paul's letter to the Ephesians, exploring its relevance to modern Christian life.</a:t>
            </a:r>
          </a:p>
        </p:txBody>
      </p:sp>
      <p:sp>
        <p:nvSpPr>
          <p:cNvPr id="4" name="Slide Number Placeholder 3">
            <a:extLst>
              <a:ext uri="{FF2B5EF4-FFF2-40B4-BE49-F238E27FC236}">
                <a16:creationId xmlns:a16="http://schemas.microsoft.com/office/drawing/2014/main" id="{4E45096F-4C3D-31B8-77C7-DCE353608E05}"/>
              </a:ext>
            </a:extLst>
          </p:cNvPr>
          <p:cNvSpPr>
            <a:spLocks noGrp="1"/>
          </p:cNvSpPr>
          <p:nvPr>
            <p:ph type="sldNum" sz="quarter" idx="5"/>
          </p:nvPr>
        </p:nvSpPr>
        <p:spPr/>
        <p:txBody>
          <a:bodyPr/>
          <a:lstStyle/>
          <a:p>
            <a:fld id="{5B29E8E3-AFE1-43BA-A6FC-C25B886F828C}" type="slidenum">
              <a:rPr lang="en-US" smtClean="0"/>
              <a:t>10</a:t>
            </a:fld>
            <a:endParaRPr lang="en-US"/>
          </a:p>
        </p:txBody>
      </p:sp>
    </p:spTree>
    <p:extLst>
      <p:ext uri="{BB962C8B-B14F-4D97-AF65-F5344CB8AC3E}">
        <p14:creationId xmlns:p14="http://schemas.microsoft.com/office/powerpoint/2010/main" val="829857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0F14-B16D-0C08-0420-708E0DA602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D05EB8-7CFA-B75F-C6B9-996F99B206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725DC61-8FF7-0691-2FA8-64565BB7109B}"/>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419C9FCA-FA03-4F0D-16B7-62CD2E1194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CB509A-CD1A-5375-44E1-08AEF030A98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494242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EA412-E010-C1FE-6E57-944AC8B09A8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4F1BE-9C88-0E1E-198F-4A7F6B4D2EC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5003F9-DF5C-2C34-420B-443777CC509B}"/>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76FFFB9F-363D-F9EE-DFFE-1856243B3E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63324-0FD9-F14F-8950-FE964BC1D3D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841073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937697-9031-DDAA-875B-8102FE5C82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297564-22A5-63F9-6B12-36BD5B82EE0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1FB213-14D2-15D4-04D0-CDA0D41F3C98}"/>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321E8957-9673-B7D4-883A-A03FC6A7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4EAD78-D01A-14FC-D73C-FC0BAF9DE3E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30355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39BF8-92F8-A1AE-8DD6-00347FCB59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5D32CC-2EC0-42CE-AB68-4C6168D4EB2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06101C-DCB1-EC3A-3A38-7B620F003FB7}"/>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DA78F6AB-F8AF-0ECF-36C4-38ED90DBAB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7DB85B-8CC3-4C19-45E2-75719CDD84D1}"/>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29955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62816-87FD-E285-AEB0-B741AF60878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2C290AC-2AF7-C57F-780E-3864DEA680F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780C91A-E10C-966C-29C1-6BEC9FE24B47}"/>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D936531A-2E1D-D51A-4FBD-0ED4050D68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4E8D28-8DE6-36E3-E94A-D6C53B8B88D4}"/>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9440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F4705-5EB9-412E-3FD3-CD2771715B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D003E0-E8A3-F6DF-8D37-7152E0D751E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6C4C091-263C-1399-89F6-987FB25D89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0195F82-E19C-EC67-9EE2-A5F9F3554F04}"/>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6" name="Footer Placeholder 5">
            <a:extLst>
              <a:ext uri="{FF2B5EF4-FFF2-40B4-BE49-F238E27FC236}">
                <a16:creationId xmlns:a16="http://schemas.microsoft.com/office/drawing/2014/main" id="{8517754D-2FD8-B0BB-7182-45FFEF105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3A4DE6-0CEE-75CE-8478-106F9AF0D126}"/>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568718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CE9CD-E2B2-7CE0-C19A-B7BB432AEA4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9A943-5BF8-5486-154B-F490592F32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B7DED-D487-87B1-D62D-40609B8FE4D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53359E3-1C90-54CE-875B-29C9DEEBE9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295702D-BAFF-FCD7-7A39-C80347D9873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508FD1C-50E1-CC5C-C7D7-A1318D33AFF3}"/>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8" name="Footer Placeholder 7">
            <a:extLst>
              <a:ext uri="{FF2B5EF4-FFF2-40B4-BE49-F238E27FC236}">
                <a16:creationId xmlns:a16="http://schemas.microsoft.com/office/drawing/2014/main" id="{9F53510A-7787-E5E9-8151-D59A69A3B8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1D926F-B0F9-57CA-32CD-DFAD898354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1792829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C3C78-F088-3011-81D8-6A03D9B6F4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6760B7-0785-7694-7932-199B0CD4710C}"/>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4" name="Footer Placeholder 3">
            <a:extLst>
              <a:ext uri="{FF2B5EF4-FFF2-40B4-BE49-F238E27FC236}">
                <a16:creationId xmlns:a16="http://schemas.microsoft.com/office/drawing/2014/main" id="{91B5B0FE-3BC9-6597-BB0E-A9FD1563BE4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F1AA90-4B9A-B533-B817-EF8D264B448F}"/>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171805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207932-778A-5D2F-C4CF-3E6189F5A0CC}"/>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3" name="Footer Placeholder 2">
            <a:extLst>
              <a:ext uri="{FF2B5EF4-FFF2-40B4-BE49-F238E27FC236}">
                <a16:creationId xmlns:a16="http://schemas.microsoft.com/office/drawing/2014/main" id="{A2A8A2DE-578D-9A87-741D-FC64A50406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76BF24-5B1F-27B7-F78F-3B7EE76BC84A}"/>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92843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4259B-1CBA-F29E-E470-3032CE247B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BAA0B4-48CB-9D4A-4B84-03B160761F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DF8951-272B-B61E-26F5-2A33F6F777F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1CA7B62-5C6F-C829-FF92-E8C42AB97E45}"/>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6" name="Footer Placeholder 5">
            <a:extLst>
              <a:ext uri="{FF2B5EF4-FFF2-40B4-BE49-F238E27FC236}">
                <a16:creationId xmlns:a16="http://schemas.microsoft.com/office/drawing/2014/main" id="{052F046C-FA99-2512-ACF4-788FCDE4EF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620B91-DF6D-F849-3DFA-55FF8B5F51F3}"/>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2340933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2BEF6-85F0-0F5A-2EAD-3FC943C131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C2D98C-4CA1-73F6-2320-AE4C32EAB5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446C524-3093-5D87-B409-165B53ABAB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434550-EA6B-58C7-7C54-CEECB62DF2C4}"/>
              </a:ext>
            </a:extLst>
          </p:cNvPr>
          <p:cNvSpPr>
            <a:spLocks noGrp="1"/>
          </p:cNvSpPr>
          <p:nvPr>
            <p:ph type="dt" sz="half" idx="10"/>
          </p:nvPr>
        </p:nvSpPr>
        <p:spPr/>
        <p:txBody>
          <a:bodyPr/>
          <a:lstStyle/>
          <a:p>
            <a:fld id="{DA038CFD-C811-4165-B077-0E7D930D4EB4}" type="datetimeFigureOut">
              <a:rPr lang="en-US" smtClean="0"/>
              <a:t>10/31/2025</a:t>
            </a:fld>
            <a:endParaRPr lang="en-US"/>
          </a:p>
        </p:txBody>
      </p:sp>
      <p:sp>
        <p:nvSpPr>
          <p:cNvPr id="6" name="Footer Placeholder 5">
            <a:extLst>
              <a:ext uri="{FF2B5EF4-FFF2-40B4-BE49-F238E27FC236}">
                <a16:creationId xmlns:a16="http://schemas.microsoft.com/office/drawing/2014/main" id="{6ECB1773-7D1D-3329-BD2A-A940EDDEE1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752076B-4E16-21BD-6D38-CF90A5C50329}"/>
              </a:ext>
            </a:extLst>
          </p:cNvPr>
          <p:cNvSpPr>
            <a:spLocks noGrp="1"/>
          </p:cNvSpPr>
          <p:nvPr>
            <p:ph type="sldNum" sz="quarter" idx="12"/>
          </p:nvPr>
        </p:nvSpPr>
        <p:spPr/>
        <p:txBody>
          <a:bodyPr/>
          <a:lstStyle/>
          <a:p>
            <a:fld id="{DBD51266-7D67-4839-AF90-836683A59A4E}" type="slidenum">
              <a:rPr lang="en-US" smtClean="0"/>
              <a:t>‹#›</a:t>
            </a:fld>
            <a:endParaRPr lang="en-US"/>
          </a:p>
        </p:txBody>
      </p:sp>
    </p:spTree>
    <p:extLst>
      <p:ext uri="{BB962C8B-B14F-4D97-AF65-F5344CB8AC3E}">
        <p14:creationId xmlns:p14="http://schemas.microsoft.com/office/powerpoint/2010/main" val="3036517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FFF33C-E123-AB2E-6EAE-03703D6776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48D68C-E4A2-9E21-0FF3-52D33E74A2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C63F4F-6623-2D70-E77D-FF37188B26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A038CFD-C811-4165-B077-0E7D930D4EB4}" type="datetimeFigureOut">
              <a:rPr lang="en-US" smtClean="0"/>
              <a:t>10/31/2025</a:t>
            </a:fld>
            <a:endParaRPr lang="en-US"/>
          </a:p>
        </p:txBody>
      </p:sp>
      <p:sp>
        <p:nvSpPr>
          <p:cNvPr id="5" name="Footer Placeholder 4">
            <a:extLst>
              <a:ext uri="{FF2B5EF4-FFF2-40B4-BE49-F238E27FC236}">
                <a16:creationId xmlns:a16="http://schemas.microsoft.com/office/drawing/2014/main" id="{4A11B0A9-59A9-8281-5E24-104CA411D8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3E4AC1B-C322-394C-61CF-F72181A49F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BD51266-7D67-4839-AF90-836683A59A4E}" type="slidenum">
              <a:rPr lang="en-US" smtClean="0"/>
              <a:t>‹#›</a:t>
            </a:fld>
            <a:endParaRPr lang="en-US"/>
          </a:p>
        </p:txBody>
      </p:sp>
    </p:spTree>
    <p:extLst>
      <p:ext uri="{BB962C8B-B14F-4D97-AF65-F5344CB8AC3E}">
        <p14:creationId xmlns:p14="http://schemas.microsoft.com/office/powerpoint/2010/main" val="776913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archive.org/details/ephesianspattern0000summ/mode/1u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archive.org/details/newtestamentcomm0000hend/page/n282/mode/1up?view=theater"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s://www.merriam-webster.com/dictionary/dehumaniz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biblegateway.com/passage/?search=John%203%3A20&amp;version=NIV"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biblegateway.com/passage/?search=Romans%201%3A29&amp;version=NIV" TargetMode="External"/><Relationship Id="rId5" Type="http://schemas.openxmlformats.org/officeDocument/2006/relationships/hyperlink" Target="https://www.biblegateway.com/passage/?search=Romans%202%3A8&amp;version=NIV" TargetMode="External"/><Relationship Id="rId4" Type="http://schemas.openxmlformats.org/officeDocument/2006/relationships/hyperlink" Target="https://www.biblegateway.com/passage/?search=John%2017%3A15&amp;version=NI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BE891-2A14-B6AA-2986-9291CF4AD35C}"/>
              </a:ext>
            </a:extLst>
          </p:cNvPr>
          <p:cNvSpPr>
            <a:spLocks noGrp="1"/>
          </p:cNvSpPr>
          <p:nvPr>
            <p:ph type="ctrTitle"/>
          </p:nvPr>
        </p:nvSpPr>
        <p:spPr/>
        <p:txBody>
          <a:bodyPr/>
          <a:lstStyle/>
          <a:p>
            <a:r>
              <a:rPr lang="en-US" b="1" dirty="0"/>
              <a:t>Book of Ephesians</a:t>
            </a:r>
            <a:br>
              <a:rPr lang="en-US" b="1" dirty="0"/>
            </a:br>
            <a:endParaRPr lang="en-US" dirty="0"/>
          </a:p>
        </p:txBody>
      </p:sp>
      <p:sp>
        <p:nvSpPr>
          <p:cNvPr id="3" name="Subtitle 2">
            <a:extLst>
              <a:ext uri="{FF2B5EF4-FFF2-40B4-BE49-F238E27FC236}">
                <a16:creationId xmlns:a16="http://schemas.microsoft.com/office/drawing/2014/main" id="{DCA0A6B0-91F2-287D-33CF-7BE0235AA2F1}"/>
              </a:ext>
            </a:extLst>
          </p:cNvPr>
          <p:cNvSpPr>
            <a:spLocks noGrp="1"/>
          </p:cNvSpPr>
          <p:nvPr>
            <p:ph type="subTitle" idx="1"/>
          </p:nvPr>
        </p:nvSpPr>
        <p:spPr/>
        <p:txBody>
          <a:bodyPr/>
          <a:lstStyle/>
          <a:p>
            <a:endParaRPr lang="en-US"/>
          </a:p>
        </p:txBody>
      </p:sp>
      <p:sp>
        <p:nvSpPr>
          <p:cNvPr id="4" name="Title 1">
            <a:extLst>
              <a:ext uri="{FF2B5EF4-FFF2-40B4-BE49-F238E27FC236}">
                <a16:creationId xmlns:a16="http://schemas.microsoft.com/office/drawing/2014/main" id="{9283BED8-B8C9-BD3C-67F3-136696C5AE8F}"/>
              </a:ext>
            </a:extLst>
          </p:cNvPr>
          <p:cNvSpPr txBox="1">
            <a:spLocks/>
          </p:cNvSpPr>
          <p:nvPr/>
        </p:nvSpPr>
        <p:spPr>
          <a:xfrm>
            <a:off x="5568534" y="603504"/>
            <a:ext cx="5916169" cy="547379"/>
          </a:xfrm>
          <a:prstGeom prst="rect">
            <a:avLst/>
          </a:prstGeom>
        </p:spPr>
        <p:txBody>
          <a:bodyPr vert="horz" lIns="91440" tIns="45720" rIns="91440" bIns="45720" rtlCol="0" anchor="b">
            <a:normAutofit fontScale="97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t>Book of Ephesians</a:t>
            </a:r>
          </a:p>
        </p:txBody>
      </p:sp>
    </p:spTree>
    <p:extLst>
      <p:ext uri="{BB962C8B-B14F-4D97-AF65-F5344CB8AC3E}">
        <p14:creationId xmlns:p14="http://schemas.microsoft.com/office/powerpoint/2010/main" val="35724388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1BC12F-4FE9-3FE2-C4A4-E93A597E58A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D997B4E-76DD-C28E-7872-B072FFE9E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E14905-A4CA-B506-60B3-64FBED418908}"/>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A85603C0-C116-D7A3-165D-709FF887621E}"/>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C3AFF83B-D234-48B5-8A1E-01BBE4C241C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D6805EB-297D-BDAD-8F90-40DC3B057BE9}"/>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429110259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03836FC6-824D-7C60-9CB4-F847565146F0}"/>
              </a:ext>
            </a:extLst>
          </p:cNvPr>
          <p:cNvSpPr>
            <a:spLocks noGrp="1"/>
          </p:cNvSpPr>
          <p:nvPr>
            <p:ph type="title"/>
          </p:nvPr>
        </p:nvSpPr>
        <p:spPr>
          <a:xfrm>
            <a:off x="838200" y="365125"/>
            <a:ext cx="10515600" cy="790815"/>
          </a:xfrm>
        </p:spPr>
        <p:txBody>
          <a:bodyPr/>
          <a:lstStyle/>
          <a:p>
            <a:pPr algn="ctr"/>
            <a:r>
              <a:rPr lang="en-US" b="1" dirty="0"/>
              <a:t>Ephesus Amphitheater 50 CE</a:t>
            </a:r>
            <a:endParaRPr lang="en-US" dirty="0"/>
          </a:p>
        </p:txBody>
      </p:sp>
      <p:sp>
        <p:nvSpPr>
          <p:cNvPr id="12" name="Content Placeholder 3">
            <a:extLst>
              <a:ext uri="{FF2B5EF4-FFF2-40B4-BE49-F238E27FC236}">
                <a16:creationId xmlns:a16="http://schemas.microsoft.com/office/drawing/2014/main" id="{0ADE5ED5-14DB-873C-FCD1-4649B1689BFB}"/>
              </a:ext>
            </a:extLst>
          </p:cNvPr>
          <p:cNvSpPr txBox="1">
            <a:spLocks/>
          </p:cNvSpPr>
          <p:nvPr>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3563" y="1369413"/>
            <a:ext cx="7208533" cy="51234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2500"/>
              </a:spcBef>
              <a:buFont typeface="Arial" panose="020B0604020202020204" pitchFamily="34" charset="0"/>
              <a:buNone/>
            </a:pPr>
            <a:r>
              <a:rPr lang="en-US" sz="3200" b="1" dirty="0"/>
              <a:t>Ancient Roman Architecture</a:t>
            </a:r>
          </a:p>
          <a:p>
            <a:pPr marL="0" lvl="1" indent="0">
              <a:buFont typeface="Arial" panose="020B0604020202020204" pitchFamily="34" charset="0"/>
              <a:buNone/>
            </a:pPr>
            <a:r>
              <a:rPr lang="en-US" sz="3200" dirty="0"/>
              <a:t>The Ephesus amphitheater is an exemplary model of ancient Roman architecture, showcasing remarkable construction techniques and design.</a:t>
            </a:r>
          </a:p>
          <a:p>
            <a:pPr marL="0" indent="0">
              <a:spcBef>
                <a:spcPts val="2500"/>
              </a:spcBef>
              <a:buFont typeface="Arial" panose="020B0604020202020204" pitchFamily="34" charset="0"/>
              <a:buNone/>
            </a:pPr>
            <a:r>
              <a:rPr lang="en-US" sz="3200" b="1" dirty="0"/>
              <a:t>Versatile Venue</a:t>
            </a:r>
          </a:p>
          <a:p>
            <a:pPr marL="0" lvl="1" indent="0">
              <a:buFont typeface="Arial" panose="020B0604020202020204" pitchFamily="34" charset="0"/>
              <a:buNone/>
            </a:pPr>
            <a:r>
              <a:rPr lang="en-US" sz="3200" dirty="0"/>
              <a:t>The amphitheater was used for gladiatorial games, performances, and public gatherings, making it a central hub for events.</a:t>
            </a:r>
          </a:p>
        </p:txBody>
      </p:sp>
      <p:pic>
        <p:nvPicPr>
          <p:cNvPr id="13" name="Content Placeholder 4" descr="Aspendos Ancient City at Antalya Turkey">
            <a:extLst>
              <a:ext uri="{FF2B5EF4-FFF2-40B4-BE49-F238E27FC236}">
                <a16:creationId xmlns:a16="http://schemas.microsoft.com/office/drawing/2014/main" id="{CDEA6F4B-4737-BD13-F2C4-53928A4141F6}"/>
              </a:ext>
            </a:extLst>
          </p:cNvPr>
          <p:cNvPicPr>
            <a:picLocks noGrp="1" noChangeAspect="1"/>
          </p:cNvPicPr>
          <p:nvPr>
            <p:ph sz="half" idx="1"/>
          </p:nvPr>
        </p:nvPicPr>
        <p:blipFill>
          <a:blip r:embed="rId3"/>
          <a:srcRect l="6510" r="29274" b="2"/>
          <a:stretch>
            <a:fillRect/>
          </a:stretch>
        </p:blipFill>
        <p:spPr>
          <a:xfrm>
            <a:off x="7666103" y="1369413"/>
            <a:ext cx="4292334" cy="4461637"/>
          </a:xfrm>
          <a:prstGeom prst="rect">
            <a:avLst/>
          </a:prstGeom>
        </p:spPr>
      </p:pic>
    </p:spTree>
    <p:extLst>
      <p:ext uri="{BB962C8B-B14F-4D97-AF65-F5344CB8AC3E}">
        <p14:creationId xmlns:p14="http://schemas.microsoft.com/office/powerpoint/2010/main" val="246651451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DB0AAB-BD39-DE41-CBFA-445E5746D37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C41CA9-15DF-66CC-FC8D-51133207A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Looking at the famous amphitheater - Large Theater of the ancient city of Pompeii. The Large Theatre was built by exploiting the natural slope of the hill for the construction of the auditorium. The staircase was separated into three areas with corridors, which were in turn divided into five sectors, and was based on a passage with a barrel vault. Pompeii is an ancient Roman city that was buried under 4 to 6 m (13 to 20 ft) of volcanic ash and pumice in the eruption of Mount Vesuvius in AD 79. Today Pompeii is a UNESCO World Heritage Site and is one of the most popular tourist attractions in Italy.">
            <a:extLst>
              <a:ext uri="{FF2B5EF4-FFF2-40B4-BE49-F238E27FC236}">
                <a16:creationId xmlns:a16="http://schemas.microsoft.com/office/drawing/2014/main" id="{1CAED4A1-AB14-47EC-91F0-8C2EA689A2F9}"/>
              </a:ext>
            </a:extLst>
          </p:cNvPr>
          <p:cNvPicPr>
            <a:picLocks noGrp="1" noChangeAspect="1"/>
          </p:cNvPicPr>
          <p:nvPr>
            <p:ph sz="half" idx="1"/>
          </p:nvPr>
        </p:nvPicPr>
        <p:blipFill>
          <a:blip r:embed="rId3"/>
          <a:srcRect l="26381" r="25825" b="-1"/>
          <a:stretch>
            <a:fillRect/>
          </a:stretch>
        </p:blipFill>
        <p:spPr>
          <a:xfrm>
            <a:off x="362329" y="719070"/>
            <a:ext cx="4002637" cy="5590290"/>
          </a:xfrm>
          <a:prstGeom prst="rect">
            <a:avLst/>
          </a:prstGeom>
        </p:spPr>
      </p:pic>
      <p:sp>
        <p:nvSpPr>
          <p:cNvPr id="4" name="Content Placeholder 3">
            <a:extLst>
              <a:ext uri="{FF2B5EF4-FFF2-40B4-BE49-F238E27FC236}">
                <a16:creationId xmlns:a16="http://schemas.microsoft.com/office/drawing/2014/main" id="{EE873276-682B-8233-A4EB-A411611224A6}"/>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727295" y="1066149"/>
            <a:ext cx="7102376" cy="5243211"/>
          </a:xfrm>
        </p:spPr>
        <p:txBody>
          <a:bodyPr>
            <a:noAutofit/>
          </a:bodyPr>
          <a:lstStyle/>
          <a:p>
            <a:pPr marL="0" indent="0">
              <a:spcBef>
                <a:spcPts val="2500"/>
              </a:spcBef>
              <a:buNone/>
            </a:pPr>
            <a:r>
              <a:rPr lang="en-US" b="1" dirty="0"/>
              <a:t>Historical Construction</a:t>
            </a:r>
          </a:p>
          <a:p>
            <a:pPr marL="0" lvl="1" indent="0">
              <a:buNone/>
            </a:pPr>
            <a:r>
              <a:rPr lang="en-US" sz="2800" dirty="0"/>
              <a:t>The Ephesus Theater was constructed in the 3rd century BC and later expanded during the Roman period.</a:t>
            </a:r>
          </a:p>
          <a:p>
            <a:pPr marL="0" indent="0">
              <a:spcBef>
                <a:spcPts val="2500"/>
              </a:spcBef>
              <a:buNone/>
            </a:pPr>
            <a:r>
              <a:rPr lang="en-US" b="1" dirty="0"/>
              <a:t>Large Seating Capacity</a:t>
            </a:r>
          </a:p>
          <a:p>
            <a:pPr marL="0" lvl="1" indent="0">
              <a:buNone/>
            </a:pPr>
            <a:r>
              <a:rPr lang="en-US" sz="2800" dirty="0"/>
              <a:t>By 50 AD, the theater could seat approximately 25,000 spectators, making it one of the largest of its time.</a:t>
            </a:r>
          </a:p>
        </p:txBody>
      </p:sp>
      <p:pic>
        <p:nvPicPr>
          <p:cNvPr id="7" name="Picture 6">
            <a:extLst>
              <a:ext uri="{FF2B5EF4-FFF2-40B4-BE49-F238E27FC236}">
                <a16:creationId xmlns:a16="http://schemas.microsoft.com/office/drawing/2014/main" id="{D04A7FC1-C5D0-BDC0-E807-A2C566F65552}"/>
              </a:ext>
            </a:extLst>
          </p:cNvPr>
          <p:cNvPicPr>
            <a:picLocks noChangeAspect="1"/>
          </p:cNvPicPr>
          <p:nvPr/>
        </p:nvPicPr>
        <p:blipFill>
          <a:blip r:embed="rId4"/>
          <a:stretch>
            <a:fillRect/>
          </a:stretch>
        </p:blipFill>
        <p:spPr>
          <a:xfrm>
            <a:off x="968191" y="-110481"/>
            <a:ext cx="10516511" cy="1176630"/>
          </a:xfrm>
          <a:prstGeom prst="rect">
            <a:avLst/>
          </a:prstGeom>
        </p:spPr>
      </p:pic>
    </p:spTree>
    <p:extLst>
      <p:ext uri="{BB962C8B-B14F-4D97-AF65-F5344CB8AC3E}">
        <p14:creationId xmlns:p14="http://schemas.microsoft.com/office/powerpoint/2010/main" val="3366357305"/>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5E2171-A164-7154-0944-6573E4D75A9B}"/>
              </a:ext>
            </a:extLst>
          </p:cNvPr>
          <p:cNvSpPr>
            <a:spLocks noGrp="1"/>
          </p:cNvSpPr>
          <p:nvPr>
            <p:ph type="title"/>
          </p:nvPr>
        </p:nvSpPr>
        <p:spPr>
          <a:xfrm>
            <a:off x="838200" y="365125"/>
            <a:ext cx="10515600" cy="880351"/>
          </a:xfrm>
        </p:spPr>
        <p:txBody>
          <a:bodyPr/>
          <a:lstStyle/>
          <a:p>
            <a:pPr algn="ctr"/>
            <a:r>
              <a:rPr lang="en-US" b="1" dirty="0"/>
              <a:t>Paul’s Preaching Sparks Uproar</a:t>
            </a:r>
            <a:endParaRPr lang="en-US" dirty="0"/>
          </a:p>
        </p:txBody>
      </p:sp>
      <p:sp>
        <p:nvSpPr>
          <p:cNvPr id="3" name="Content Placeholder 2">
            <a:extLst>
              <a:ext uri="{FF2B5EF4-FFF2-40B4-BE49-F238E27FC236}">
                <a16:creationId xmlns:a16="http://schemas.microsoft.com/office/drawing/2014/main" id="{7428FF49-1280-8A99-9180-576E0A11CAD0}"/>
              </a:ext>
            </a:extLst>
          </p:cNvPr>
          <p:cNvSpPr>
            <a:spLocks noGrp="1"/>
          </p:cNvSpPr>
          <p:nvPr>
            <p:ph sz="half" idx="1"/>
          </p:nvPr>
        </p:nvSpPr>
        <p:spPr>
          <a:xfrm>
            <a:off x="315310" y="1399957"/>
            <a:ext cx="6936828" cy="4351338"/>
          </a:xfrm>
        </p:spPr>
        <p:txBody>
          <a:bodyPr>
            <a:noAutofit/>
          </a:bodyPr>
          <a:lstStyle/>
          <a:p>
            <a:pPr marL="0" indent="0">
              <a:spcBef>
                <a:spcPts val="2500"/>
              </a:spcBef>
              <a:buNone/>
            </a:pPr>
            <a:r>
              <a:rPr lang="en-US" b="1" dirty="0"/>
              <a:t>Challenging Artemis Worship</a:t>
            </a:r>
          </a:p>
          <a:p>
            <a:pPr marL="0" lvl="1" indent="0">
              <a:buNone/>
            </a:pPr>
            <a:r>
              <a:rPr lang="en-US" sz="2800" dirty="0"/>
              <a:t>Paul's message questioned the traditional worship of Artemis, shaking the foundation of the city's religious identity.</a:t>
            </a:r>
          </a:p>
          <a:p>
            <a:pPr marL="0" indent="0">
              <a:spcBef>
                <a:spcPts val="2500"/>
              </a:spcBef>
              <a:buNone/>
            </a:pPr>
            <a:r>
              <a:rPr lang="en-US" b="1" dirty="0"/>
              <a:t>Impact on Silversmiths’ Trade</a:t>
            </a:r>
          </a:p>
          <a:p>
            <a:pPr marL="0" lvl="1" indent="0">
              <a:buNone/>
            </a:pPr>
            <a:r>
              <a:rPr lang="en-US" sz="2800" dirty="0"/>
              <a:t>Silversmiths profiting from idol-making saw their livelihoods threatened by Paul's teachings, fueling their anger.</a:t>
            </a:r>
          </a:p>
          <a:p>
            <a:pPr marL="0" indent="0">
              <a:spcBef>
                <a:spcPts val="2500"/>
              </a:spcBef>
              <a:buNone/>
            </a:pPr>
            <a:r>
              <a:rPr lang="en-US" b="1" dirty="0"/>
              <a:t>Theater Revolt and Uproar</a:t>
            </a:r>
          </a:p>
          <a:p>
            <a:pPr marL="0" lvl="1" indent="0">
              <a:buNone/>
            </a:pPr>
            <a:r>
              <a:rPr lang="en-US" sz="2800" dirty="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54D0D3A3-9F00-30EB-9E32-0C40F68F3B18}"/>
              </a:ext>
            </a:extLst>
          </p:cNvPr>
          <p:cNvPicPr>
            <a:picLocks noGrp="1" noChangeAspect="1"/>
          </p:cNvPicPr>
          <p:nvPr>
            <p:ph sz="half" idx="2"/>
          </p:nvPr>
        </p:nvPicPr>
        <p:blipFill>
          <a:blip r:embed="rId2"/>
          <a:stretch>
            <a:fillRect/>
          </a:stretch>
        </p:blipFill>
        <p:spPr>
          <a:xfrm>
            <a:off x="7252138" y="1835102"/>
            <a:ext cx="4782862" cy="3187796"/>
          </a:xfrm>
          <a:prstGeom prst="rect">
            <a:avLst/>
          </a:prstGeom>
        </p:spPr>
      </p:pic>
      <p:pic>
        <p:nvPicPr>
          <p:cNvPr id="6" name="Content Placeholder 4" descr="Ancient columns in a row.">
            <a:extLst>
              <a:ext uri="{FF2B5EF4-FFF2-40B4-BE49-F238E27FC236}">
                <a16:creationId xmlns:a16="http://schemas.microsoft.com/office/drawing/2014/main" id="{521652A3-1BEF-07CB-0E23-1880F634060B}"/>
              </a:ext>
            </a:extLst>
          </p:cNvPr>
          <p:cNvPicPr>
            <a:picLocks noChangeAspect="1"/>
          </p:cNvPicPr>
          <p:nvPr/>
        </p:nvPicPr>
        <p:blipFill>
          <a:blip r:embed="rId2"/>
          <a:srcRect l="27692" r="25137" b="-1"/>
          <a:stretch>
            <a:fillRect/>
          </a:stretch>
        </p:blipFill>
        <p:spPr>
          <a:xfrm>
            <a:off x="7775514" y="415217"/>
            <a:ext cx="4259486" cy="6027566"/>
          </a:xfrm>
          <a:prstGeom prst="rect">
            <a:avLst/>
          </a:prstGeom>
        </p:spPr>
      </p:pic>
    </p:spTree>
    <p:extLst>
      <p:ext uri="{BB962C8B-B14F-4D97-AF65-F5344CB8AC3E}">
        <p14:creationId xmlns:p14="http://schemas.microsoft.com/office/powerpoint/2010/main" val="15394732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023FC-36BF-9B66-0FBE-636F41814F39}"/>
              </a:ext>
            </a:extLst>
          </p:cNvPr>
          <p:cNvSpPr>
            <a:spLocks noGrp="1"/>
          </p:cNvSpPr>
          <p:nvPr>
            <p:ph type="title"/>
          </p:nvPr>
        </p:nvSpPr>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pic>
        <p:nvPicPr>
          <p:cNvPr id="5" name="Content Placeholder 4" descr="Ancient columns in a row.">
            <a:extLst>
              <a:ext uri="{FF2B5EF4-FFF2-40B4-BE49-F238E27FC236}">
                <a16:creationId xmlns:a16="http://schemas.microsoft.com/office/drawing/2014/main" id="{3937D16D-3ADD-491A-AA22-8405E683540E}"/>
              </a:ext>
            </a:extLst>
          </p:cNvPr>
          <p:cNvPicPr>
            <a:picLocks noGrp="1" noChangeAspect="1"/>
          </p:cNvPicPr>
          <p:nvPr>
            <p:ph idx="1"/>
          </p:nvPr>
        </p:nvPicPr>
        <p:blipFill>
          <a:blip r:embed="rId3"/>
          <a:stretch>
            <a:fillRect/>
          </a:stretch>
        </p:blipFill>
        <p:spPr>
          <a:xfrm>
            <a:off x="5183188" y="1367340"/>
            <a:ext cx="6172200" cy="4113795"/>
          </a:xfrm>
          <a:prstGeom prst="rect">
            <a:avLst/>
          </a:prstGeom>
        </p:spPr>
      </p:pic>
      <p:sp>
        <p:nvSpPr>
          <p:cNvPr id="4" name="Content Placeholder 3">
            <a:extLst>
              <a:ext uri="{FF2B5EF4-FFF2-40B4-BE49-F238E27FC236}">
                <a16:creationId xmlns:a16="http://schemas.microsoft.com/office/drawing/2014/main" id="{B6B96E7E-3185-EB08-B46B-2FE703E82326}"/>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normAutofit/>
          </a:bodyPr>
          <a:lstStyle/>
          <a:p>
            <a:pPr marL="0" indent="0">
              <a:spcBef>
                <a:spcPts val="2500"/>
              </a:spcBef>
              <a:buFont typeface="Arial" panose="020B0604020202020204" pitchFamily="34" charset="0"/>
              <a:buNone/>
            </a:pPr>
            <a:r>
              <a:rPr lang="en-US" sz="1400" b="1" dirty="0"/>
              <a:t>Challenging Artemis Worship</a:t>
            </a:r>
          </a:p>
          <a:p>
            <a:pPr marL="0" lvl="1" indent="0">
              <a:buFont typeface="Arial" panose="020B0604020202020204" pitchFamily="34" charset="0"/>
              <a:buNone/>
            </a:pPr>
            <a:r>
              <a:rPr lang="en-US" sz="1400" dirty="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dirty="0"/>
              <a:t>Impact on Silversmiths’ Trade</a:t>
            </a:r>
          </a:p>
          <a:p>
            <a:pPr marL="0" lvl="1" indent="0">
              <a:buFont typeface="Arial" panose="020B0604020202020204" pitchFamily="34" charset="0"/>
              <a:buNone/>
            </a:pPr>
            <a:r>
              <a:rPr lang="en-US" sz="1400" dirty="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dirty="0"/>
              <a:t>Theater Revolt and Uproar</a:t>
            </a:r>
          </a:p>
          <a:p>
            <a:pPr marL="0" lvl="1" indent="0">
              <a:buFont typeface="Arial" panose="020B0604020202020204" pitchFamily="34" charset="0"/>
              <a:buNone/>
            </a:pPr>
            <a:r>
              <a:rPr lang="en-US" sz="1400" dirty="0"/>
              <a:t>A large, agitated crowd gathered in the city's theater, resulting in a major confrontation and unrest.</a:t>
            </a:r>
          </a:p>
        </p:txBody>
      </p:sp>
    </p:spTree>
    <p:extLst>
      <p:ext uri="{BB962C8B-B14F-4D97-AF65-F5344CB8AC3E}">
        <p14:creationId xmlns:p14="http://schemas.microsoft.com/office/powerpoint/2010/main" val="1594068126"/>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99EC4E8-2412-FC5F-CDE7-8EE4B62A6E72}"/>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B0E009F-2EE9-16F6-19EF-F19C6F744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CD26E8-EEF5-E916-BBF8-A35FD2A3643D}"/>
              </a:ext>
            </a:extLst>
          </p:cNvPr>
          <p:cNvSpPr>
            <a:spLocks noGrp="1"/>
          </p:cNvSpPr>
          <p:nvPr>
            <p:ph type="title"/>
          </p:nvPr>
        </p:nvSpPr>
        <p:spPr>
          <a:xfrm>
            <a:off x="612648" y="600074"/>
            <a:ext cx="6035040" cy="1529932"/>
          </a:xfrm>
        </p:spPr>
        <p:txBody>
          <a:bodyPr vert="horz" lIns="91440" tIns="45720" rIns="91440" bIns="45720" rtlCol="0" anchor="b">
            <a:normAutofit/>
          </a:bodyPr>
          <a:lstStyle/>
          <a:p>
            <a:r>
              <a:rPr lang="en-US" sz="3600" b="1" kern="1200" dirty="0">
                <a:solidFill>
                  <a:schemeClr val="tx1"/>
                </a:solidFill>
                <a:latin typeface="+mj-lt"/>
                <a:ea typeface="+mj-ea"/>
                <a:cs typeface="+mj-cs"/>
              </a:rPr>
              <a:t>Paul’s Preaching Sparks Uproar</a:t>
            </a:r>
          </a:p>
        </p:txBody>
      </p:sp>
      <p:sp>
        <p:nvSpPr>
          <p:cNvPr id="4" name="Content Placeholder 3">
            <a:extLst>
              <a:ext uri="{FF2B5EF4-FFF2-40B4-BE49-F238E27FC236}">
                <a16:creationId xmlns:a16="http://schemas.microsoft.com/office/drawing/2014/main" id="{DC48220D-C173-4B4F-7A14-B631FC009931}"/>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2647" y="2212848"/>
            <a:ext cx="6035041" cy="4096512"/>
          </a:xfrm>
        </p:spPr>
        <p:txBody>
          <a:bodyPr>
            <a:normAutofit/>
          </a:bodyPr>
          <a:lstStyle/>
          <a:p>
            <a:pPr marL="0" indent="0">
              <a:spcBef>
                <a:spcPts val="2500"/>
              </a:spcBef>
              <a:buFont typeface="Arial" panose="020B0604020202020204" pitchFamily="34" charset="0"/>
              <a:buNone/>
            </a:pPr>
            <a:r>
              <a:rPr lang="en-US" sz="1400" b="1"/>
              <a:t>Challenging Artemis Worship</a:t>
            </a:r>
          </a:p>
          <a:p>
            <a:pPr marL="0" lvl="1" indent="0">
              <a:buFont typeface="Arial" panose="020B0604020202020204" pitchFamily="34" charset="0"/>
              <a:buNone/>
            </a:pPr>
            <a:r>
              <a:rPr lang="en-US" sz="1400"/>
              <a:t>Paul's message questioned the traditional worship of Artemis, shaking the foundation of the city's religious identity.</a:t>
            </a:r>
          </a:p>
          <a:p>
            <a:pPr marL="0" indent="0">
              <a:spcBef>
                <a:spcPts val="2500"/>
              </a:spcBef>
              <a:buFont typeface="Arial" panose="020B0604020202020204" pitchFamily="34" charset="0"/>
              <a:buNone/>
            </a:pPr>
            <a:r>
              <a:rPr lang="en-US" sz="1400" b="1"/>
              <a:t>Impact on Silversmiths’ Trade</a:t>
            </a:r>
          </a:p>
          <a:p>
            <a:pPr marL="0" lvl="1" indent="0">
              <a:buFont typeface="Arial" panose="020B0604020202020204" pitchFamily="34" charset="0"/>
              <a:buNone/>
            </a:pPr>
            <a:r>
              <a:rPr lang="en-US" sz="1400"/>
              <a:t>Silversmiths profiting from idol-making saw their livelihoods threatened by Paul's teachings, fueling their anger.</a:t>
            </a:r>
          </a:p>
          <a:p>
            <a:pPr marL="0" indent="0">
              <a:spcBef>
                <a:spcPts val="2500"/>
              </a:spcBef>
              <a:buFont typeface="Arial" panose="020B0604020202020204" pitchFamily="34" charset="0"/>
              <a:buNone/>
            </a:pPr>
            <a:r>
              <a:rPr lang="en-US" sz="1400" b="1"/>
              <a:t>Theater Revolt and Uproar</a:t>
            </a:r>
          </a:p>
          <a:p>
            <a:pPr marL="0" lvl="1" indent="0">
              <a:buFont typeface="Arial" panose="020B0604020202020204" pitchFamily="34" charset="0"/>
              <a:buNone/>
            </a:pPr>
            <a:r>
              <a:rPr lang="en-US" sz="1400"/>
              <a:t>A large, agitated crowd gathered in the city's theater, resulting in a major confrontation and unrest.</a:t>
            </a:r>
          </a:p>
        </p:txBody>
      </p:sp>
      <p:pic>
        <p:nvPicPr>
          <p:cNvPr id="5" name="Content Placeholder 4" descr="Ancient columns in a row.">
            <a:extLst>
              <a:ext uri="{FF2B5EF4-FFF2-40B4-BE49-F238E27FC236}">
                <a16:creationId xmlns:a16="http://schemas.microsoft.com/office/drawing/2014/main" id="{6532171D-F592-13F0-AE25-CC189CF18F5A}"/>
              </a:ext>
            </a:extLst>
          </p:cNvPr>
          <p:cNvPicPr>
            <a:picLocks noGrp="1" noChangeAspect="1"/>
          </p:cNvPicPr>
          <p:nvPr>
            <p:ph sz="half" idx="1"/>
          </p:nvPr>
        </p:nvPicPr>
        <p:blipFill>
          <a:blip r:embed="rId3"/>
          <a:srcRect l="27692" r="25137" b="-1"/>
          <a:stretch>
            <a:fillRect/>
          </a:stretch>
        </p:blipFill>
        <p:spPr>
          <a:xfrm>
            <a:off x="7345680" y="10"/>
            <a:ext cx="4846320" cy="6857990"/>
          </a:xfrm>
          <a:prstGeom prst="rect">
            <a:avLst/>
          </a:prstGeom>
        </p:spPr>
      </p:pic>
    </p:spTree>
    <p:extLst>
      <p:ext uri="{BB962C8B-B14F-4D97-AF65-F5344CB8AC3E}">
        <p14:creationId xmlns:p14="http://schemas.microsoft.com/office/powerpoint/2010/main" val="3228460435"/>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2590B-EB5B-C48B-25A0-32EBAA98B986}"/>
              </a:ext>
            </a:extLst>
          </p:cNvPr>
          <p:cNvSpPr>
            <a:spLocks noGrp="1"/>
          </p:cNvSpPr>
          <p:nvPr>
            <p:ph type="title"/>
          </p:nvPr>
        </p:nvSpPr>
        <p:spPr>
          <a:xfrm>
            <a:off x="6417733" y="490537"/>
            <a:ext cx="5291663" cy="1628775"/>
          </a:xfrm>
        </p:spPr>
        <p:txBody>
          <a:bodyPr vert="horz" lIns="91440" tIns="45720" rIns="91440" bIns="45720" rtlCol="0" anchor="b">
            <a:normAutofit/>
          </a:bodyPr>
          <a:lstStyle/>
          <a:p>
            <a:r>
              <a:rPr lang="en-US" sz="4000" b="1"/>
              <a:t>Paul's Teachings in Ephesus</a:t>
            </a:r>
          </a:p>
        </p:txBody>
      </p:sp>
      <p:pic>
        <p:nvPicPr>
          <p:cNvPr id="5" name="Content Placeholder 4" descr="Amphitheater Of Ephesus">
            <a:extLst>
              <a:ext uri="{FF2B5EF4-FFF2-40B4-BE49-F238E27FC236}">
                <a16:creationId xmlns:a16="http://schemas.microsoft.com/office/drawing/2014/main" id="{E085CCEA-DF5E-4C19-B8D0-B9D4FAAFC82F}"/>
              </a:ext>
            </a:extLst>
          </p:cNvPr>
          <p:cNvPicPr>
            <a:picLocks noGrp="1" noChangeAspect="1"/>
          </p:cNvPicPr>
          <p:nvPr>
            <p:ph sz="half" idx="1"/>
          </p:nvPr>
        </p:nvPicPr>
        <p:blipFill>
          <a:blip r:embed="rId3"/>
          <a:srcRect l="18223" r="22429" b="-2"/>
          <a:stretch>
            <a:fillRect/>
          </a:stretch>
        </p:blipFill>
        <p:spPr>
          <a:xfrm>
            <a:off x="2" y="1587"/>
            <a:ext cx="6095999" cy="6856413"/>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
        <p:nvSpPr>
          <p:cNvPr id="4" name="Content Placeholder 3">
            <a:extLst>
              <a:ext uri="{FF2B5EF4-FFF2-40B4-BE49-F238E27FC236}">
                <a16:creationId xmlns:a16="http://schemas.microsoft.com/office/drawing/2014/main" id="{CE60FDB9-75C9-7E94-51C9-CBD1DF75F1B7}"/>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417734" y="2614612"/>
            <a:ext cx="5291663" cy="3752849"/>
          </a:xfrm>
        </p:spPr>
        <p:txBody>
          <a:bodyPr>
            <a:normAutofit/>
          </a:bodyPr>
          <a:lstStyle/>
          <a:p>
            <a:pPr marL="0" indent="0">
              <a:spcBef>
                <a:spcPts val="2500"/>
              </a:spcBef>
              <a:buNone/>
            </a:pPr>
            <a:r>
              <a:rPr lang="en-US" sz="1400" b="1" dirty="0"/>
              <a:t>Lecture Hall of Tyrannus</a:t>
            </a:r>
          </a:p>
          <a:p>
            <a:pPr marL="0" lvl="1" indent="0">
              <a:buNone/>
            </a:pPr>
            <a:r>
              <a:rPr lang="en-US" sz="1400" dirty="0"/>
              <a:t>Paul's teachings in Ephesus primarily occurred in the lecture hall of Tyrannus, where he spent over two years.</a:t>
            </a:r>
          </a:p>
          <a:p>
            <a:pPr marL="0" indent="0">
              <a:spcBef>
                <a:spcPts val="2500"/>
              </a:spcBef>
              <a:buNone/>
            </a:pPr>
            <a:r>
              <a:rPr lang="en-US" sz="1400" b="1" dirty="0"/>
              <a:t>Confrontation at the Theater</a:t>
            </a:r>
          </a:p>
          <a:p>
            <a:pPr marL="0" lvl="1" indent="0">
              <a:buNone/>
            </a:pPr>
            <a:r>
              <a:rPr lang="en-US" sz="1400" dirty="0"/>
              <a:t>A significant confrontation took place at the theater, where silversmiths rioted against Paul due to the threat his teachings posed to their trade.</a:t>
            </a:r>
          </a:p>
          <a:p>
            <a:pPr marL="0" indent="0">
              <a:spcBef>
                <a:spcPts val="2500"/>
              </a:spcBef>
              <a:buNone/>
            </a:pPr>
            <a:r>
              <a:rPr lang="en-US" sz="1400" b="1" dirty="0"/>
              <a:t>Paul's Missionary Activities</a:t>
            </a:r>
          </a:p>
          <a:p>
            <a:pPr marL="0" lvl="1" indent="0">
              <a:buNone/>
            </a:pPr>
            <a:r>
              <a:rPr lang="en-US" sz="1400" dirty="0"/>
              <a:t>Paul's missionary activities in Ephesus were impactful, leading to both widespread teachings and significant confrontations.</a:t>
            </a:r>
          </a:p>
        </p:txBody>
      </p:sp>
    </p:spTree>
    <p:extLst>
      <p:ext uri="{BB962C8B-B14F-4D97-AF65-F5344CB8AC3E}">
        <p14:creationId xmlns:p14="http://schemas.microsoft.com/office/powerpoint/2010/main" val="97875056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103E1-9792-0DAA-8802-C8B78B3A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9496716-BFA2-46CF-9615-734D4C6E0517}"/>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6962103A-1D1B-5A13-D905-4F79120CB883}"/>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459420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68385C-9A1B-31DE-B738-62AB96BB35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930BCBC-A139-F52B-A8C4-BB1A095A102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ADC3C2F3-6098-81A5-A43B-639EFF63B1EE}"/>
              </a:ext>
            </a:extLst>
          </p:cNvPr>
          <p:cNvSpPr>
            <a:spLocks noGrp="1"/>
          </p:cNvSpPr>
          <p:nvPr>
            <p:ph idx="1"/>
          </p:nvPr>
        </p:nvSpPr>
        <p:spPr>
          <a:xfrm>
            <a:off x="838200" y="1825625"/>
            <a:ext cx="6493042" cy="4351338"/>
          </a:xfrm>
        </p:spPr>
        <p:txBody>
          <a:bodyPr>
            <a:normAutofit/>
          </a:bodyPr>
          <a:lstStyle/>
          <a:p>
            <a:r>
              <a:rPr lang="en-US" sz="3600" dirty="0"/>
              <a:t>Complete text of commentary at:</a:t>
            </a:r>
            <a:br>
              <a:rPr lang="en-US" sz="3600" dirty="0"/>
            </a:br>
            <a:r>
              <a:rPr lang="en-US" sz="3600" dirty="0">
                <a:hlinkClick r:id="rId2"/>
              </a:rPr>
              <a:t>Ephesians : pattern for Christian living : Summers, Ray : Free Download, Borrow, and Streaming : Internet Archive</a:t>
            </a:r>
            <a:endParaRPr lang="en-US" sz="3600" dirty="0"/>
          </a:p>
        </p:txBody>
      </p:sp>
      <p:pic>
        <p:nvPicPr>
          <p:cNvPr id="5" name="Picture 4">
            <a:extLst>
              <a:ext uri="{FF2B5EF4-FFF2-40B4-BE49-F238E27FC236}">
                <a16:creationId xmlns:a16="http://schemas.microsoft.com/office/drawing/2014/main" id="{7BB35F0E-16BD-8885-BC88-19FE22395382}"/>
              </a:ext>
            </a:extLst>
          </p:cNvPr>
          <p:cNvPicPr>
            <a:picLocks noChangeAspect="1"/>
          </p:cNvPicPr>
          <p:nvPr/>
        </p:nvPicPr>
        <p:blipFill>
          <a:blip r:embed="rId3"/>
          <a:stretch>
            <a:fillRect/>
          </a:stretch>
        </p:blipFill>
        <p:spPr>
          <a:xfrm>
            <a:off x="7657584" y="1690688"/>
            <a:ext cx="3696216" cy="5153744"/>
          </a:xfrm>
          <a:prstGeom prst="rect">
            <a:avLst/>
          </a:prstGeom>
        </p:spPr>
      </p:pic>
    </p:spTree>
    <p:extLst>
      <p:ext uri="{BB962C8B-B14F-4D97-AF65-F5344CB8AC3E}">
        <p14:creationId xmlns:p14="http://schemas.microsoft.com/office/powerpoint/2010/main" val="13266474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0C5A6-8628-5007-67AB-B92E20A435C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51FA8BE5-8558-0C10-27A9-E521FAA174E0}"/>
              </a:ext>
            </a:extLst>
          </p:cNvPr>
          <p:cNvSpPr>
            <a:spLocks noGrp="1"/>
          </p:cNvSpPr>
          <p:nvPr>
            <p:ph idx="1"/>
          </p:nvPr>
        </p:nvSpPr>
        <p:spPr/>
        <p:txBody>
          <a:bodyPr>
            <a:normAutofit/>
          </a:bodyPr>
          <a:lstStyle/>
          <a:p>
            <a:r>
              <a:rPr lang="en-US" sz="3600" dirty="0"/>
              <a:t>Basically, there are two  doctrines in the New Testament:  how to be saved---that is,</a:t>
            </a:r>
            <a:br>
              <a:rPr lang="en-US" sz="3600" dirty="0"/>
            </a:br>
            <a:r>
              <a:rPr lang="en-US" sz="3600" dirty="0"/>
              <a:t> (1) justification buy grace through faith plus nothing; </a:t>
            </a:r>
            <a:br>
              <a:rPr lang="en-US" sz="3600" dirty="0"/>
            </a:br>
            <a:r>
              <a:rPr lang="en-US" sz="3600" dirty="0"/>
              <a:t>(2)and how the saved ought to live.</a:t>
            </a:r>
          </a:p>
          <a:p>
            <a:r>
              <a:rPr lang="en-US" sz="3600" dirty="0"/>
              <a:t>Comprehensively this covers the New Testament in a very real sense, every other doctrine is properly placed in one of these statements.</a:t>
            </a:r>
          </a:p>
        </p:txBody>
      </p:sp>
    </p:spTree>
    <p:extLst>
      <p:ext uri="{BB962C8B-B14F-4D97-AF65-F5344CB8AC3E}">
        <p14:creationId xmlns:p14="http://schemas.microsoft.com/office/powerpoint/2010/main" val="251780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E8D3B17-7638-DFD3-18E4-8A6D6117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0C6A5-F237-0FAD-550D-EF8D1830F620}"/>
              </a:ext>
            </a:extLst>
          </p:cNvPr>
          <p:cNvSpPr>
            <a:spLocks noGrp="1"/>
          </p:cNvSpPr>
          <p:nvPr>
            <p:ph type="title"/>
          </p:nvPr>
        </p:nvSpPr>
        <p:spPr>
          <a:xfrm>
            <a:off x="5568534" y="60350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512595DF-4608-4FC5-9CD9-8544F320EF9F}"/>
              </a:ext>
            </a:extLst>
          </p:cNvPr>
          <p:cNvPicPr>
            <a:picLocks noGrp="1" noChangeAspect="1"/>
          </p:cNvPicPr>
          <p:nvPr>
            <p:ph sz="half" idx="1"/>
          </p:nvPr>
        </p:nvPicPr>
        <p:blipFill>
          <a:blip r:embed="rId3"/>
          <a:srcRect l="5557" r="46650" b="-1"/>
          <a:stretch>
            <a:fillRect/>
          </a:stretch>
        </p:blipFill>
        <p:spPr>
          <a:xfrm>
            <a:off x="157675" y="10"/>
            <a:ext cx="4910308" cy="6857990"/>
          </a:xfrm>
          <a:prstGeom prst="rect">
            <a:avLst/>
          </a:prstGeom>
        </p:spPr>
      </p:pic>
      <p:sp>
        <p:nvSpPr>
          <p:cNvPr id="4" name="Content Placeholder 3">
            <a:extLst>
              <a:ext uri="{FF2B5EF4-FFF2-40B4-BE49-F238E27FC236}">
                <a16:creationId xmlns:a16="http://schemas.microsoft.com/office/drawing/2014/main" id="{0832541D-8B91-AF5C-BAA9-DEDFC616A415}"/>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25658" y="1150883"/>
            <a:ext cx="6566949" cy="5158477"/>
          </a:xfrm>
        </p:spPr>
        <p:txBody>
          <a:bodyPr>
            <a:normAutofit lnSpcReduction="10000"/>
          </a:bodyPr>
          <a:lstStyle/>
          <a:p>
            <a:pPr marL="0" indent="0">
              <a:spcBef>
                <a:spcPts val="2500"/>
              </a:spcBef>
              <a:buNone/>
            </a:pPr>
            <a:r>
              <a:rPr lang="en-US" sz="2400" b="1" dirty="0"/>
              <a:t>Key Themes</a:t>
            </a:r>
          </a:p>
          <a:p>
            <a:pPr marL="0" lvl="1" indent="0">
              <a:buNone/>
            </a:pPr>
            <a:r>
              <a:rPr lang="en-US" dirty="0"/>
              <a:t>The Book of Ephesians addresses themes of unity, love, grace, and spiritual growth within the Christian community.</a:t>
            </a:r>
          </a:p>
          <a:p>
            <a:pPr marL="0" indent="0">
              <a:spcBef>
                <a:spcPts val="2500"/>
              </a:spcBef>
              <a:buNone/>
            </a:pPr>
            <a:r>
              <a:rPr lang="en-US" sz="2400" b="1" dirty="0"/>
              <a:t>Paul's Message</a:t>
            </a:r>
          </a:p>
          <a:p>
            <a:pPr marL="0" lvl="1" indent="0">
              <a:buNone/>
            </a:pPr>
            <a:r>
              <a:rPr lang="en-US" dirty="0"/>
              <a:t>Paul's letter emphasizes the importance of living a life worthy of the calling received, and the transformative power of God's love and grace.</a:t>
            </a:r>
          </a:p>
          <a:p>
            <a:pPr marL="0" indent="0">
              <a:spcBef>
                <a:spcPts val="2500"/>
              </a:spcBef>
              <a:buNone/>
            </a:pPr>
            <a:r>
              <a:rPr lang="en-US" sz="2400" b="1" dirty="0"/>
              <a:t>Modern Relevance</a:t>
            </a:r>
          </a:p>
          <a:p>
            <a:pPr marL="0" lvl="1" indent="0">
              <a:buNone/>
            </a:pPr>
            <a:r>
              <a:rPr lang="en-US" dirty="0"/>
              <a:t>The teachings in Ephesians are relevant to modern Christian life, offering guidance on how to live harmoniously and faithfully in today's world.</a:t>
            </a:r>
          </a:p>
        </p:txBody>
      </p:sp>
    </p:spTree>
    <p:extLst>
      <p:ext uri="{BB962C8B-B14F-4D97-AF65-F5344CB8AC3E}">
        <p14:creationId xmlns:p14="http://schemas.microsoft.com/office/powerpoint/2010/main" val="336401008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4AA17-FDE4-1C7B-06F8-5E165CF29C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7F36CE8-BE8A-D0EF-37C6-4410070EBEE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D9B54B66-BF04-3A01-5012-FEB4292D9C13}"/>
              </a:ext>
            </a:extLst>
          </p:cNvPr>
          <p:cNvSpPr>
            <a:spLocks noGrp="1"/>
          </p:cNvSpPr>
          <p:nvPr>
            <p:ph idx="1"/>
          </p:nvPr>
        </p:nvSpPr>
        <p:spPr/>
        <p:txBody>
          <a:bodyPr>
            <a:normAutofit/>
          </a:bodyPr>
          <a:lstStyle/>
          <a:p>
            <a:endParaRPr lang="en-US" sz="3600" dirty="0"/>
          </a:p>
        </p:txBody>
      </p:sp>
      <p:pic>
        <p:nvPicPr>
          <p:cNvPr id="5" name="Picture 4">
            <a:extLst>
              <a:ext uri="{FF2B5EF4-FFF2-40B4-BE49-F238E27FC236}">
                <a16:creationId xmlns:a16="http://schemas.microsoft.com/office/drawing/2014/main" id="{D2E06C59-248F-D377-6B71-1369ADE262BE}"/>
              </a:ext>
            </a:extLst>
          </p:cNvPr>
          <p:cNvPicPr>
            <a:picLocks noChangeAspect="1"/>
          </p:cNvPicPr>
          <p:nvPr/>
        </p:nvPicPr>
        <p:blipFill>
          <a:blip r:embed="rId2"/>
          <a:stretch>
            <a:fillRect/>
          </a:stretch>
        </p:blipFill>
        <p:spPr>
          <a:xfrm>
            <a:off x="551640" y="1791578"/>
            <a:ext cx="11398658" cy="3947741"/>
          </a:xfrm>
          <a:prstGeom prst="rect">
            <a:avLst/>
          </a:prstGeom>
        </p:spPr>
      </p:pic>
    </p:spTree>
    <p:extLst>
      <p:ext uri="{BB962C8B-B14F-4D97-AF65-F5344CB8AC3E}">
        <p14:creationId xmlns:p14="http://schemas.microsoft.com/office/powerpoint/2010/main" val="32719186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549BE-2939-7ECB-A952-4770DA67D6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8525653-2C42-573C-C599-EFE42CAE1753}"/>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 preface page  v</a:t>
            </a:r>
          </a:p>
        </p:txBody>
      </p:sp>
      <p:sp>
        <p:nvSpPr>
          <p:cNvPr id="3" name="Content Placeholder 2">
            <a:extLst>
              <a:ext uri="{FF2B5EF4-FFF2-40B4-BE49-F238E27FC236}">
                <a16:creationId xmlns:a16="http://schemas.microsoft.com/office/drawing/2014/main" id="{2D3ABF88-EF15-21F0-5405-D2D54DAD3ED5}"/>
              </a:ext>
            </a:extLst>
          </p:cNvPr>
          <p:cNvSpPr>
            <a:spLocks noGrp="1"/>
          </p:cNvSpPr>
          <p:nvPr>
            <p:ph idx="1"/>
          </p:nvPr>
        </p:nvSpPr>
        <p:spPr/>
        <p:txBody>
          <a:bodyPr>
            <a:normAutofit/>
          </a:bodyPr>
          <a:lstStyle/>
          <a:p>
            <a:endParaRPr lang="en-US" sz="3600" dirty="0"/>
          </a:p>
        </p:txBody>
      </p:sp>
      <p:pic>
        <p:nvPicPr>
          <p:cNvPr id="6" name="Picture 5">
            <a:extLst>
              <a:ext uri="{FF2B5EF4-FFF2-40B4-BE49-F238E27FC236}">
                <a16:creationId xmlns:a16="http://schemas.microsoft.com/office/drawing/2014/main" id="{6CC050F2-60A1-0B53-6E1F-A6A89C793302}"/>
              </a:ext>
            </a:extLst>
          </p:cNvPr>
          <p:cNvPicPr>
            <a:picLocks noChangeAspect="1"/>
          </p:cNvPicPr>
          <p:nvPr/>
        </p:nvPicPr>
        <p:blipFill>
          <a:blip r:embed="rId2"/>
          <a:stretch>
            <a:fillRect/>
          </a:stretch>
        </p:blipFill>
        <p:spPr>
          <a:xfrm>
            <a:off x="203673" y="1891634"/>
            <a:ext cx="11784654" cy="4285329"/>
          </a:xfrm>
          <a:prstGeom prst="rect">
            <a:avLst/>
          </a:prstGeom>
        </p:spPr>
      </p:pic>
    </p:spTree>
    <p:extLst>
      <p:ext uri="{BB962C8B-B14F-4D97-AF65-F5344CB8AC3E}">
        <p14:creationId xmlns:p14="http://schemas.microsoft.com/office/powerpoint/2010/main" val="29323636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27AD92-3430-8EDB-31BB-772A63D757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C45D2BE-C9DE-1E61-E367-2689A64F9C58}"/>
              </a:ext>
            </a:extLst>
          </p:cNvPr>
          <p:cNvSpPr>
            <a:spLocks noGrp="1"/>
          </p:cNvSpPr>
          <p:nvPr>
            <p:ph type="title"/>
          </p:nvPr>
        </p:nvSpPr>
        <p:spPr/>
        <p:txBody>
          <a:bodyPr/>
          <a:lstStyle/>
          <a:p>
            <a:r>
              <a:rPr lang="en-US" dirty="0"/>
              <a:t>Patterns for Christian Living</a:t>
            </a:r>
            <a:br>
              <a:rPr lang="en-US" dirty="0"/>
            </a:br>
            <a:r>
              <a:rPr lang="en-US" dirty="0"/>
              <a:t>Ray Summers   </a:t>
            </a:r>
            <a:r>
              <a:rPr lang="en-US" sz="3200" dirty="0"/>
              <a:t>Broadman Press © 1960</a:t>
            </a:r>
          </a:p>
        </p:txBody>
      </p:sp>
      <p:graphicFrame>
        <p:nvGraphicFramePr>
          <p:cNvPr id="4" name="Content Placeholder 3">
            <a:extLst>
              <a:ext uri="{FF2B5EF4-FFF2-40B4-BE49-F238E27FC236}">
                <a16:creationId xmlns:a16="http://schemas.microsoft.com/office/drawing/2014/main" id="{025E96E0-2036-C9E0-33E4-4D52D1912441}"/>
              </a:ext>
            </a:extLst>
          </p:cNvPr>
          <p:cNvGraphicFramePr>
            <a:graphicFrameLocks noGrp="1"/>
          </p:cNvGraphicFramePr>
          <p:nvPr>
            <p:ph idx="1"/>
            <p:extLst>
              <p:ext uri="{D42A27DB-BD31-4B8C-83A1-F6EECF244321}">
                <p14:modId xmlns:p14="http://schemas.microsoft.com/office/powerpoint/2010/main" val="2141224273"/>
              </p:ext>
            </p:extLst>
          </p:nvPr>
        </p:nvGraphicFramePr>
        <p:xfrm>
          <a:off x="1353266" y="2543534"/>
          <a:ext cx="10128115" cy="4198747"/>
        </p:xfrm>
        <a:graphic>
          <a:graphicData uri="http://schemas.openxmlformats.org/drawingml/2006/table">
            <a:tbl>
              <a:tblPr firstRow="1" firstCol="1" bandRow="1">
                <a:tableStyleId>{5C22544A-7EE6-4342-B048-85BDC9FD1C3A}</a:tableStyleId>
              </a:tblPr>
              <a:tblGrid>
                <a:gridCol w="3375317">
                  <a:extLst>
                    <a:ext uri="{9D8B030D-6E8A-4147-A177-3AD203B41FA5}">
                      <a16:colId xmlns:a16="http://schemas.microsoft.com/office/drawing/2014/main" val="1278521191"/>
                    </a:ext>
                  </a:extLst>
                </a:gridCol>
                <a:gridCol w="3376399">
                  <a:extLst>
                    <a:ext uri="{9D8B030D-6E8A-4147-A177-3AD203B41FA5}">
                      <a16:colId xmlns:a16="http://schemas.microsoft.com/office/drawing/2014/main" val="2330290565"/>
                    </a:ext>
                  </a:extLst>
                </a:gridCol>
                <a:gridCol w="3376399">
                  <a:extLst>
                    <a:ext uri="{9D8B030D-6E8A-4147-A177-3AD203B41FA5}">
                      <a16:colId xmlns:a16="http://schemas.microsoft.com/office/drawing/2014/main" val="1545392374"/>
                    </a:ext>
                  </a:extLst>
                </a:gridCol>
              </a:tblGrid>
              <a:tr h="384213">
                <a:tc>
                  <a:txBody>
                    <a:bodyPr/>
                    <a:lstStyle/>
                    <a:p>
                      <a:pPr marL="0" marR="0" algn="ctr">
                        <a:lnSpc>
                          <a:spcPct val="115000"/>
                        </a:lnSpc>
                        <a:spcAft>
                          <a:spcPts val="800"/>
                        </a:spcAft>
                        <a:buNone/>
                      </a:pPr>
                      <a:r>
                        <a:rPr lang="en-US" sz="3600" kern="100" dirty="0">
                          <a:solidFill>
                            <a:schemeClr val="tx1"/>
                          </a:solidFill>
                          <a:effectLst/>
                        </a:rPr>
                        <a:t>Epistle</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Doctrine </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B w="762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solidFill>
                            <a:schemeClr val="tx1"/>
                          </a:solidFill>
                          <a:effectLst/>
                        </a:rPr>
                        <a:t>Application</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B w="762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64973283"/>
                  </a:ext>
                </a:extLst>
              </a:tr>
              <a:tr h="564205">
                <a:tc>
                  <a:txBody>
                    <a:bodyPr/>
                    <a:lstStyle/>
                    <a:p>
                      <a:pPr marL="0" marR="0" algn="ctr">
                        <a:lnSpc>
                          <a:spcPct val="115000"/>
                        </a:lnSpc>
                        <a:spcAft>
                          <a:spcPts val="800"/>
                        </a:spcAft>
                        <a:buNone/>
                      </a:pPr>
                      <a:r>
                        <a:rPr lang="en-US" sz="3600" kern="100" dirty="0">
                          <a:solidFill>
                            <a:schemeClr val="tx1"/>
                          </a:solidFill>
                          <a:effectLst/>
                        </a:rPr>
                        <a:t>Ephesians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1-3</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4-6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762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3126809"/>
                  </a:ext>
                </a:extLst>
              </a:tr>
              <a:tr h="564205">
                <a:tc>
                  <a:txBody>
                    <a:bodyPr/>
                    <a:lstStyle/>
                    <a:p>
                      <a:pPr marL="0" marR="0" algn="ctr">
                        <a:lnSpc>
                          <a:spcPct val="115000"/>
                        </a:lnSpc>
                        <a:spcAft>
                          <a:spcPts val="800"/>
                        </a:spcAft>
                        <a:buNone/>
                      </a:pPr>
                      <a:r>
                        <a:rPr lang="en-US" sz="3600" kern="100" dirty="0">
                          <a:solidFill>
                            <a:schemeClr val="tx1"/>
                          </a:solidFill>
                          <a:effectLst/>
                        </a:rPr>
                        <a:t>Romans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1-11</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12-16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3546917"/>
                  </a:ext>
                </a:extLst>
              </a:tr>
              <a:tr h="564205">
                <a:tc>
                  <a:txBody>
                    <a:bodyPr/>
                    <a:lstStyle/>
                    <a:p>
                      <a:pPr marL="0" marR="0" algn="ctr">
                        <a:lnSpc>
                          <a:spcPct val="115000"/>
                        </a:lnSpc>
                        <a:spcAft>
                          <a:spcPts val="800"/>
                        </a:spcAft>
                        <a:buNone/>
                      </a:pPr>
                      <a:r>
                        <a:rPr lang="en-US" sz="3600" kern="100" dirty="0">
                          <a:solidFill>
                            <a:schemeClr val="tx1"/>
                          </a:solidFill>
                          <a:effectLst/>
                        </a:rPr>
                        <a:t>Galatians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5-6</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9259094"/>
                  </a:ext>
                </a:extLst>
              </a:tr>
              <a:tr h="564205">
                <a:tc>
                  <a:txBody>
                    <a:bodyPr/>
                    <a:lstStyle/>
                    <a:p>
                      <a:pPr marL="0" marR="0" algn="ctr">
                        <a:lnSpc>
                          <a:spcPct val="115000"/>
                        </a:lnSpc>
                        <a:spcAft>
                          <a:spcPts val="800"/>
                        </a:spcAft>
                        <a:buNone/>
                      </a:pPr>
                      <a:r>
                        <a:rPr lang="en-US" sz="3600" kern="100" dirty="0">
                          <a:solidFill>
                            <a:schemeClr val="tx1"/>
                          </a:solidFill>
                          <a:effectLst/>
                        </a:rPr>
                        <a:t>Colossians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1-2</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3.4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8896057"/>
                  </a:ext>
                </a:extLst>
              </a:tr>
              <a:tr h="564205">
                <a:tc>
                  <a:txBody>
                    <a:bodyPr/>
                    <a:lstStyle/>
                    <a:p>
                      <a:pPr marL="0" marR="0" algn="ctr">
                        <a:lnSpc>
                          <a:spcPct val="115000"/>
                        </a:lnSpc>
                        <a:spcAft>
                          <a:spcPts val="800"/>
                        </a:spcAft>
                        <a:buNone/>
                      </a:pPr>
                      <a:r>
                        <a:rPr lang="en-US" sz="3600" kern="100" dirty="0">
                          <a:solidFill>
                            <a:schemeClr val="tx1"/>
                          </a:solidFill>
                          <a:effectLst/>
                        </a:rPr>
                        <a:t>1 Peter</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1:1 to 2:10</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algn="ctr">
                        <a:lnSpc>
                          <a:spcPct val="115000"/>
                        </a:lnSpc>
                        <a:spcAft>
                          <a:spcPts val="800"/>
                        </a:spcAft>
                        <a:buNone/>
                      </a:pPr>
                      <a:r>
                        <a:rPr lang="en-US" sz="3600" kern="100" dirty="0">
                          <a:effectLst/>
                        </a:rPr>
                        <a:t>2:11 to 5:14</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9325014"/>
                  </a:ext>
                </a:extLst>
              </a:tr>
              <a:tr h="564205">
                <a:tc>
                  <a:txBody>
                    <a:bodyPr/>
                    <a:lstStyle/>
                    <a:p>
                      <a:pPr marL="0" marR="0" algn="ctr">
                        <a:lnSpc>
                          <a:spcPct val="115000"/>
                        </a:lnSpc>
                        <a:spcAft>
                          <a:spcPts val="800"/>
                        </a:spcAft>
                        <a:buNone/>
                      </a:pPr>
                      <a:r>
                        <a:rPr lang="en-US" sz="3600" kern="100" dirty="0">
                          <a:solidFill>
                            <a:schemeClr val="tx1"/>
                          </a:solidFill>
                          <a:effectLst/>
                        </a:rPr>
                        <a:t>Hebrews</a:t>
                      </a:r>
                      <a:endParaRPr lang="en-US" sz="36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1:1 top 10:18</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noFill/>
                  </a:tcPr>
                </a:tc>
                <a:tc>
                  <a:txBody>
                    <a:bodyPr/>
                    <a:lstStyle/>
                    <a:p>
                      <a:pPr marL="0" marR="0" algn="ctr">
                        <a:lnSpc>
                          <a:spcPct val="115000"/>
                        </a:lnSpc>
                        <a:spcAft>
                          <a:spcPts val="800"/>
                        </a:spcAft>
                        <a:buNone/>
                      </a:pPr>
                      <a:r>
                        <a:rPr lang="en-US" sz="3600" kern="100" dirty="0">
                          <a:effectLst/>
                        </a:rPr>
                        <a:t>10:19 to 13:25</a:t>
                      </a:r>
                      <a:endParaRPr lang="en-US" sz="3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lnL w="38100" cap="flat" cmpd="sng" algn="ctr">
                      <a:solidFill>
                        <a:schemeClr val="tx1"/>
                      </a:solidFill>
                      <a:prstDash val="solid"/>
                      <a:round/>
                      <a:headEnd type="none" w="med" len="med"/>
                      <a:tailEnd type="none" w="med" len="med"/>
                    </a:lnL>
                    <a:lnR w="12700" cmpd="sng">
                      <a:noFill/>
                    </a:lnR>
                    <a:lnT w="381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60648096"/>
                  </a:ext>
                </a:extLst>
              </a:tr>
            </a:tbl>
          </a:graphicData>
        </a:graphic>
      </p:graphicFrame>
      <p:sp>
        <p:nvSpPr>
          <p:cNvPr id="5" name="TextBox 4">
            <a:extLst>
              <a:ext uri="{FF2B5EF4-FFF2-40B4-BE49-F238E27FC236}">
                <a16:creationId xmlns:a16="http://schemas.microsoft.com/office/drawing/2014/main" id="{C4CC4477-D08F-7988-C72A-AAEF679A225E}"/>
              </a:ext>
            </a:extLst>
          </p:cNvPr>
          <p:cNvSpPr txBox="1"/>
          <p:nvPr/>
        </p:nvSpPr>
        <p:spPr>
          <a:xfrm>
            <a:off x="341522" y="1623159"/>
            <a:ext cx="12151605" cy="954107"/>
          </a:xfrm>
          <a:prstGeom prst="rect">
            <a:avLst/>
          </a:prstGeom>
          <a:noFill/>
        </p:spPr>
        <p:txBody>
          <a:bodyPr wrap="square" rtlCol="0">
            <a:spAutoFit/>
          </a:bodyPr>
          <a:lstStyle/>
          <a:p>
            <a:r>
              <a:rPr lang="en-US" sz="2800" dirty="0"/>
              <a:t>Ray Summers makes a distinction  between doctrine and application as follows:</a:t>
            </a:r>
          </a:p>
        </p:txBody>
      </p:sp>
    </p:spTree>
    <p:extLst>
      <p:ext uri="{BB962C8B-B14F-4D97-AF65-F5344CB8AC3E}">
        <p14:creationId xmlns:p14="http://schemas.microsoft.com/office/powerpoint/2010/main" val="305649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D9D5F-4EAE-6A6A-FF1C-2413D59635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464218-4B68-03AD-D785-0D2D9E12D355}"/>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0200F345-CD08-7A07-0A5C-5859970F5A50}"/>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A7BCA734-742F-140A-9199-ABC2E54F116C}"/>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 Calvinist Election)</a:t>
            </a:r>
          </a:p>
          <a:p>
            <a:r>
              <a:rPr lang="en-US" sz="2800" dirty="0"/>
              <a:t>Contains a Colossians vs Ephesians Comparison (21 pages)</a:t>
            </a:r>
          </a:p>
        </p:txBody>
      </p:sp>
    </p:spTree>
    <p:extLst>
      <p:ext uri="{BB962C8B-B14F-4D97-AF65-F5344CB8AC3E}">
        <p14:creationId xmlns:p14="http://schemas.microsoft.com/office/powerpoint/2010/main" val="2382797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304B2-17A3-4451-CA5C-D6631656D0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24325B-A6E8-F19D-51EE-EAC575811A3C}"/>
              </a:ext>
            </a:extLst>
          </p:cNvPr>
          <p:cNvSpPr>
            <a:spLocks noGrp="1"/>
          </p:cNvSpPr>
          <p:nvPr>
            <p:ph type="title"/>
          </p:nvPr>
        </p:nvSpPr>
        <p:spPr/>
        <p:txBody>
          <a:bodyPr>
            <a:normAutofit/>
          </a:bodyPr>
          <a:lstStyle/>
          <a:p>
            <a:r>
              <a:rPr lang="en-US" dirty="0"/>
              <a:t>New Testament Commentary</a:t>
            </a:r>
            <a:br>
              <a:rPr lang="en-US" dirty="0"/>
            </a:br>
            <a:r>
              <a:rPr lang="en-US" dirty="0"/>
              <a:t>Willliam Hendriksen </a:t>
            </a:r>
            <a:r>
              <a:rPr lang="en-US" sz="3200" dirty="0"/>
              <a:t>Baker Book Houses © 1967</a:t>
            </a:r>
          </a:p>
        </p:txBody>
      </p:sp>
      <p:pic>
        <p:nvPicPr>
          <p:cNvPr id="5" name="Content Placeholder 4">
            <a:extLst>
              <a:ext uri="{FF2B5EF4-FFF2-40B4-BE49-F238E27FC236}">
                <a16:creationId xmlns:a16="http://schemas.microsoft.com/office/drawing/2014/main" id="{936121D2-F11D-4DFA-EE4E-91D98C418C0C}"/>
              </a:ext>
            </a:extLst>
          </p:cNvPr>
          <p:cNvPicPr>
            <a:picLocks noGrp="1" noChangeAspect="1"/>
          </p:cNvPicPr>
          <p:nvPr>
            <p:ph idx="1"/>
          </p:nvPr>
        </p:nvPicPr>
        <p:blipFill>
          <a:blip r:embed="rId2"/>
          <a:stretch>
            <a:fillRect/>
          </a:stretch>
        </p:blipFill>
        <p:spPr>
          <a:xfrm>
            <a:off x="838200" y="1883990"/>
            <a:ext cx="2661275" cy="4351338"/>
          </a:xfrm>
          <a:prstGeom prst="rect">
            <a:avLst/>
          </a:prstGeom>
        </p:spPr>
      </p:pic>
      <p:sp>
        <p:nvSpPr>
          <p:cNvPr id="6" name="TextBox 5">
            <a:extLst>
              <a:ext uri="{FF2B5EF4-FFF2-40B4-BE49-F238E27FC236}">
                <a16:creationId xmlns:a16="http://schemas.microsoft.com/office/drawing/2014/main" id="{E81932F3-DFA5-4647-6C37-6219C375BDA7}"/>
              </a:ext>
            </a:extLst>
          </p:cNvPr>
          <p:cNvSpPr txBox="1"/>
          <p:nvPr/>
        </p:nvSpPr>
        <p:spPr>
          <a:xfrm>
            <a:off x="4455268" y="2548647"/>
            <a:ext cx="6898532" cy="3108543"/>
          </a:xfrm>
          <a:prstGeom prst="rect">
            <a:avLst/>
          </a:prstGeom>
          <a:noFill/>
        </p:spPr>
        <p:txBody>
          <a:bodyPr wrap="square" rtlCol="0">
            <a:spAutoFit/>
          </a:bodyPr>
          <a:lstStyle/>
          <a:p>
            <a:r>
              <a:rPr lang="en-US" sz="2800" dirty="0">
                <a:hlinkClick r:id="rId3"/>
              </a:rPr>
              <a:t>https://archive.org/details/newtestamentcomm0000hend/page/n282/mode/1up?view=theater</a:t>
            </a:r>
            <a:endParaRPr lang="en-US" sz="2800" dirty="0"/>
          </a:p>
          <a:p>
            <a:endParaRPr lang="en-US" sz="2800" dirty="0"/>
          </a:p>
          <a:p>
            <a:r>
              <a:rPr lang="en-US" sz="2800" dirty="0"/>
              <a:t>  </a:t>
            </a:r>
            <a:r>
              <a:rPr lang="en-US" sz="2800" dirty="0">
                <a:solidFill>
                  <a:schemeClr val="accent4"/>
                </a:solidFill>
              </a:rPr>
              <a:t>( Calvinist Election not good)</a:t>
            </a:r>
          </a:p>
          <a:p>
            <a:r>
              <a:rPr lang="en-US" sz="2800" dirty="0"/>
              <a:t>Contains a Colossians vs Ephesians Comparison (21 pages) (</a:t>
            </a:r>
            <a:r>
              <a:rPr lang="en-US" sz="2800" dirty="0">
                <a:solidFill>
                  <a:schemeClr val="accent4"/>
                </a:solidFill>
              </a:rPr>
              <a:t>Helpful)</a:t>
            </a:r>
          </a:p>
        </p:txBody>
      </p:sp>
      <p:sp>
        <p:nvSpPr>
          <p:cNvPr id="3" name="TextBox 2">
            <a:extLst>
              <a:ext uri="{FF2B5EF4-FFF2-40B4-BE49-F238E27FC236}">
                <a16:creationId xmlns:a16="http://schemas.microsoft.com/office/drawing/2014/main" id="{86BFE26C-AB02-4507-C076-856F2B606002}"/>
              </a:ext>
            </a:extLst>
          </p:cNvPr>
          <p:cNvSpPr txBox="1"/>
          <p:nvPr/>
        </p:nvSpPr>
        <p:spPr>
          <a:xfrm>
            <a:off x="4669277" y="1883990"/>
            <a:ext cx="6387005" cy="646331"/>
          </a:xfrm>
          <a:prstGeom prst="rect">
            <a:avLst/>
          </a:prstGeom>
          <a:noFill/>
        </p:spPr>
        <p:txBody>
          <a:bodyPr wrap="none" rtlCol="0">
            <a:spAutoFit/>
          </a:bodyPr>
          <a:lstStyle/>
          <a:p>
            <a:r>
              <a:rPr lang="en-US" sz="3600" dirty="0">
                <a:solidFill>
                  <a:schemeClr val="accent4"/>
                </a:solidFill>
              </a:rPr>
              <a:t>The good with the questionable</a:t>
            </a:r>
          </a:p>
        </p:txBody>
      </p:sp>
    </p:spTree>
    <p:extLst>
      <p:ext uri="{BB962C8B-B14F-4D97-AF65-F5344CB8AC3E}">
        <p14:creationId xmlns:p14="http://schemas.microsoft.com/office/powerpoint/2010/main" val="571810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C6434-CB4A-EDC9-700E-C28C9B4791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4C967B-925B-EC92-7343-6B9CEA8C6DE8}"/>
              </a:ext>
            </a:extLst>
          </p:cNvPr>
          <p:cNvSpPr>
            <a:spLocks noGrp="1"/>
          </p:cNvSpPr>
          <p:nvPr>
            <p:ph type="title"/>
          </p:nvPr>
        </p:nvSpPr>
        <p:spPr>
          <a:xfrm>
            <a:off x="838200" y="365126"/>
            <a:ext cx="10515600" cy="1164130"/>
          </a:xfrm>
        </p:spPr>
        <p:txBody>
          <a:bodyPr>
            <a:normAutofit/>
          </a:bodyPr>
          <a:lstStyle/>
          <a:p>
            <a:r>
              <a:rPr lang="en-US" sz="6000" dirty="0"/>
              <a:t>Panoply</a:t>
            </a:r>
          </a:p>
        </p:txBody>
      </p:sp>
      <p:pic>
        <p:nvPicPr>
          <p:cNvPr id="4" name="Picture 3">
            <a:extLst>
              <a:ext uri="{FF2B5EF4-FFF2-40B4-BE49-F238E27FC236}">
                <a16:creationId xmlns:a16="http://schemas.microsoft.com/office/drawing/2014/main" id="{2E299BEE-C36C-85EE-2922-88E8951CCF3B}"/>
              </a:ext>
            </a:extLst>
          </p:cNvPr>
          <p:cNvPicPr>
            <a:picLocks noChangeAspect="1"/>
          </p:cNvPicPr>
          <p:nvPr/>
        </p:nvPicPr>
        <p:blipFill>
          <a:blip r:embed="rId2"/>
          <a:stretch>
            <a:fillRect/>
          </a:stretch>
        </p:blipFill>
        <p:spPr>
          <a:xfrm>
            <a:off x="322049" y="1403132"/>
            <a:ext cx="11223230" cy="5297213"/>
          </a:xfrm>
          <a:prstGeom prst="rect">
            <a:avLst/>
          </a:prstGeom>
        </p:spPr>
      </p:pic>
    </p:spTree>
    <p:extLst>
      <p:ext uri="{BB962C8B-B14F-4D97-AF65-F5344CB8AC3E}">
        <p14:creationId xmlns:p14="http://schemas.microsoft.com/office/powerpoint/2010/main" val="3915661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4A803D-F8D3-740B-D1C3-5BB3D54DA3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5495B-54B1-237A-2FFF-7CCE17F2A209}"/>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14" name="Picture 13">
            <a:extLst>
              <a:ext uri="{FF2B5EF4-FFF2-40B4-BE49-F238E27FC236}">
                <a16:creationId xmlns:a16="http://schemas.microsoft.com/office/drawing/2014/main" id="{99CE500D-81E4-646E-98A7-E7E8D2F5C58C}"/>
              </a:ext>
            </a:extLst>
          </p:cNvPr>
          <p:cNvPicPr>
            <a:picLocks noChangeAspect="1"/>
          </p:cNvPicPr>
          <p:nvPr/>
        </p:nvPicPr>
        <p:blipFill>
          <a:blip r:embed="rId2"/>
          <a:stretch>
            <a:fillRect/>
          </a:stretch>
        </p:blipFill>
        <p:spPr>
          <a:xfrm>
            <a:off x="205260" y="1400783"/>
            <a:ext cx="11389105" cy="5247735"/>
          </a:xfrm>
          <a:prstGeom prst="rect">
            <a:avLst/>
          </a:prstGeom>
        </p:spPr>
      </p:pic>
    </p:spTree>
    <p:extLst>
      <p:ext uri="{BB962C8B-B14F-4D97-AF65-F5344CB8AC3E}">
        <p14:creationId xmlns:p14="http://schemas.microsoft.com/office/powerpoint/2010/main" val="1603230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515ED-7215-A878-4209-A9452B1779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41DBE8-9CC8-D973-FCA8-4A4B48E47947}"/>
              </a:ext>
            </a:extLst>
          </p:cNvPr>
          <p:cNvSpPr>
            <a:spLocks noGrp="1"/>
          </p:cNvSpPr>
          <p:nvPr>
            <p:ph type="title"/>
          </p:nvPr>
        </p:nvSpPr>
        <p:spPr/>
        <p:txBody>
          <a:bodyPr>
            <a:normAutofit/>
          </a:bodyPr>
          <a:lstStyle/>
          <a:p>
            <a:r>
              <a:rPr lang="en-US" sz="2400" dirty="0"/>
              <a:t>New Testament Commentary</a:t>
            </a:r>
            <a:br>
              <a:rPr lang="en-US" sz="2400" dirty="0"/>
            </a:br>
            <a:r>
              <a:rPr lang="en-US" sz="2400" dirty="0"/>
              <a:t>Willliam Hendriksen Baker Book Houses © 1967</a:t>
            </a:r>
          </a:p>
        </p:txBody>
      </p:sp>
      <p:pic>
        <p:nvPicPr>
          <p:cNvPr id="4" name="Picture 3">
            <a:extLst>
              <a:ext uri="{FF2B5EF4-FFF2-40B4-BE49-F238E27FC236}">
                <a16:creationId xmlns:a16="http://schemas.microsoft.com/office/drawing/2014/main" id="{A4AF2E61-0145-E63C-9066-A56776A3090E}"/>
              </a:ext>
            </a:extLst>
          </p:cNvPr>
          <p:cNvPicPr>
            <a:picLocks noChangeAspect="1"/>
          </p:cNvPicPr>
          <p:nvPr/>
        </p:nvPicPr>
        <p:blipFill>
          <a:blip r:embed="rId2"/>
          <a:stretch>
            <a:fillRect/>
          </a:stretch>
        </p:blipFill>
        <p:spPr>
          <a:xfrm>
            <a:off x="213320" y="1457224"/>
            <a:ext cx="11765359" cy="4802187"/>
          </a:xfrm>
          <a:prstGeom prst="rect">
            <a:avLst/>
          </a:prstGeom>
        </p:spPr>
      </p:pic>
    </p:spTree>
    <p:extLst>
      <p:ext uri="{BB962C8B-B14F-4D97-AF65-F5344CB8AC3E}">
        <p14:creationId xmlns:p14="http://schemas.microsoft.com/office/powerpoint/2010/main" val="27284318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0F0D1-B116-53FD-FE1E-74C5846A44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6F61738-BF49-53F6-EB94-33A5D4AC31D6}"/>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689B6F43-3146-3B51-8EC8-410C884639A3}"/>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27647318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CF1DE-6B47-C59E-80BA-C4763B31CD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AE304E9-B39F-544E-39EE-0FA6E813E497}"/>
              </a:ext>
            </a:extLst>
          </p:cNvPr>
          <p:cNvSpPr>
            <a:spLocks noGrp="1"/>
          </p:cNvSpPr>
          <p:nvPr>
            <p:ph type="title"/>
          </p:nvPr>
        </p:nvSpPr>
        <p:spPr>
          <a:xfrm>
            <a:off x="10025349" y="1048171"/>
            <a:ext cx="1942901" cy="4581449"/>
          </a:xfrm>
        </p:spPr>
        <p:txBody>
          <a:bodyPr>
            <a:normAutofit fontScale="90000"/>
          </a:bodyPr>
          <a:lstStyle/>
          <a:p>
            <a:r>
              <a:rPr lang="en-US" sz="2400" dirty="0"/>
              <a:t>New Testament Commentary</a:t>
            </a:r>
            <a:br>
              <a:rPr lang="en-US" sz="2400" dirty="0"/>
            </a:br>
            <a:r>
              <a:rPr lang="en-US" sz="2400" dirty="0"/>
              <a:t>Willliam Hendriksen Baker Book Houses © 1967</a:t>
            </a:r>
            <a:br>
              <a:rPr lang="en-US" sz="2400" dirty="0"/>
            </a:br>
            <a:br>
              <a:rPr lang="en-US" sz="2400" dirty="0"/>
            </a:br>
            <a:r>
              <a:rPr lang="en-US" sz="2400" dirty="0"/>
              <a:t>Approximately 55 verses in Colossians are duplicated in Ephesians</a:t>
            </a:r>
          </a:p>
        </p:txBody>
      </p:sp>
      <p:pic>
        <p:nvPicPr>
          <p:cNvPr id="5" name="Picture 4">
            <a:extLst>
              <a:ext uri="{FF2B5EF4-FFF2-40B4-BE49-F238E27FC236}">
                <a16:creationId xmlns:a16="http://schemas.microsoft.com/office/drawing/2014/main" id="{B8FFD892-04F9-3F5F-E9EC-34B47D3C13E0}"/>
              </a:ext>
            </a:extLst>
          </p:cNvPr>
          <p:cNvPicPr>
            <a:picLocks noChangeAspect="1"/>
          </p:cNvPicPr>
          <p:nvPr/>
        </p:nvPicPr>
        <p:blipFill>
          <a:blip r:embed="rId2"/>
          <a:stretch>
            <a:fillRect/>
          </a:stretch>
        </p:blipFill>
        <p:spPr>
          <a:xfrm rot="5400000">
            <a:off x="1512109" y="-1400190"/>
            <a:ext cx="6795224" cy="9658380"/>
          </a:xfrm>
          <a:prstGeom prst="rect">
            <a:avLst/>
          </a:prstGeom>
        </p:spPr>
      </p:pic>
    </p:spTree>
    <p:extLst>
      <p:ext uri="{BB962C8B-B14F-4D97-AF65-F5344CB8AC3E}">
        <p14:creationId xmlns:p14="http://schemas.microsoft.com/office/powerpoint/2010/main" val="31412836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11452-A0E8-C392-6018-1CB5221CDB38}"/>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063C8D-BC1E-AC5F-4114-4A3A16B95F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CC7266-E845-5BC3-6F52-8C4649BD5C91}"/>
              </a:ext>
            </a:extLst>
          </p:cNvPr>
          <p:cNvSpPr>
            <a:spLocks noGrp="1"/>
          </p:cNvSpPr>
          <p:nvPr>
            <p:ph type="title"/>
          </p:nvPr>
        </p:nvSpPr>
        <p:spPr>
          <a:xfrm>
            <a:off x="3137915" y="54864"/>
            <a:ext cx="5916169" cy="547379"/>
          </a:xfrm>
        </p:spPr>
        <p:txBody>
          <a:bodyPr vert="horz" lIns="91440" tIns="45720" rIns="91440" bIns="45720" rtlCol="0" anchor="b">
            <a:normAutofit fontScale="90000"/>
          </a:bodyPr>
          <a:lstStyle/>
          <a:p>
            <a:r>
              <a:rPr lang="en-US" sz="3600" b="1" kern="1200" dirty="0">
                <a:solidFill>
                  <a:schemeClr val="tx1"/>
                </a:solidFill>
                <a:latin typeface="+mj-lt"/>
                <a:ea typeface="+mj-ea"/>
                <a:cs typeface="+mj-cs"/>
              </a:rPr>
              <a:t>Book of Ephesians</a:t>
            </a:r>
          </a:p>
        </p:txBody>
      </p:sp>
      <p:pic>
        <p:nvPicPr>
          <p:cNvPr id="5" name="Content Placeholder 4" descr="An old, handwritten and handpainted book (approx. 13th - 14th century). The book is written in the ancient language Geez, which is not used anymore except as liturgical language of the Ethiopian Orthodox Tewahedo Church. ">
            <a:extLst>
              <a:ext uri="{FF2B5EF4-FFF2-40B4-BE49-F238E27FC236}">
                <a16:creationId xmlns:a16="http://schemas.microsoft.com/office/drawing/2014/main" id="{81E23AAA-7E2E-9A1E-5395-2BA48C005CBC}"/>
              </a:ext>
            </a:extLst>
          </p:cNvPr>
          <p:cNvPicPr>
            <a:picLocks noGrp="1" noChangeAspect="1"/>
          </p:cNvPicPr>
          <p:nvPr>
            <p:ph sz="half" idx="1"/>
          </p:nvPr>
        </p:nvPicPr>
        <p:blipFill>
          <a:blip r:embed="rId3"/>
          <a:srcRect l="5557" r="46650" b="-1"/>
          <a:stretch>
            <a:fillRect/>
          </a:stretch>
        </p:blipFill>
        <p:spPr>
          <a:xfrm>
            <a:off x="157675" y="10"/>
            <a:ext cx="2077000" cy="2900845"/>
          </a:xfrm>
          <a:prstGeom prst="rect">
            <a:avLst/>
          </a:prstGeom>
        </p:spPr>
      </p:pic>
      <p:sp>
        <p:nvSpPr>
          <p:cNvPr id="4" name="Content Placeholder 3">
            <a:extLst>
              <a:ext uri="{FF2B5EF4-FFF2-40B4-BE49-F238E27FC236}">
                <a16:creationId xmlns:a16="http://schemas.microsoft.com/office/drawing/2014/main" id="{73276744-1974-1D38-F5F7-E90F73D665C9}"/>
              </a:ext>
            </a:extLst>
          </p:cNvPr>
          <p:cNvSpPr>
            <a:spLocks noGrp="1"/>
          </p:cNvSpPr>
          <p:nvPr>
            <p:ph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2392350" y="558100"/>
            <a:ext cx="9494850" cy="5980176"/>
          </a:xfrm>
        </p:spPr>
        <p:txBody>
          <a:bodyPr>
            <a:normAutofit lnSpcReduction="10000"/>
          </a:bodyPr>
          <a:lstStyle/>
          <a:p>
            <a:r>
              <a:rPr lang="en-US" b="1" dirty="0"/>
              <a:t>Heavenly Realms</a:t>
            </a:r>
          </a:p>
          <a:p>
            <a:r>
              <a:rPr lang="en-US" b="1" dirty="0"/>
              <a:t>The mystery</a:t>
            </a:r>
          </a:p>
          <a:p>
            <a:r>
              <a:rPr lang="en-US" b="1" dirty="0"/>
              <a:t>Spiritual Tools and Heavenly Armor</a:t>
            </a:r>
          </a:p>
          <a:p>
            <a:r>
              <a:rPr lang="en-US" b="1" dirty="0"/>
              <a:t>Spiritual Blessings in Christ</a:t>
            </a:r>
          </a:p>
          <a:p>
            <a:r>
              <a:rPr lang="en-US" b="1" dirty="0"/>
              <a:t>Made Alive in Christ</a:t>
            </a:r>
          </a:p>
          <a:p>
            <a:r>
              <a:rPr lang="en-US" b="1" dirty="0"/>
              <a:t>The New Spiritual Humanity</a:t>
            </a:r>
          </a:p>
          <a:p>
            <a:r>
              <a:rPr lang="en-US" b="1" dirty="0"/>
              <a:t>The Cornerstone and the New Building</a:t>
            </a:r>
          </a:p>
          <a:p>
            <a:r>
              <a:rPr lang="en-US" b="1" dirty="0"/>
              <a:t>Love that is wide, long, and high.  The infinite God</a:t>
            </a:r>
          </a:p>
          <a:p>
            <a:r>
              <a:rPr lang="en-US" b="1" dirty="0"/>
              <a:t>Worthy calling -  Unity and oneness _</a:t>
            </a:r>
          </a:p>
          <a:p>
            <a:r>
              <a:rPr lang="en-US" b="1" dirty="0"/>
              <a:t>Futile thinking contrasted with  Wisdom and Discretion</a:t>
            </a:r>
          </a:p>
          <a:p>
            <a:r>
              <a:rPr lang="en-US" b="1" dirty="0"/>
              <a:t>Quirky things about Ephesians, The Colossian Heresy, Papyrus 46</a:t>
            </a:r>
          </a:p>
          <a:p>
            <a:r>
              <a:rPr lang="en-US" b="1" dirty="0"/>
              <a:t>Chistian Living Impacting Relationships.</a:t>
            </a:r>
          </a:p>
          <a:p>
            <a:endParaRPr lang="en-US" b="1" dirty="0"/>
          </a:p>
          <a:p>
            <a:endParaRPr lang="en-US" b="1" dirty="0"/>
          </a:p>
          <a:p>
            <a:endParaRPr lang="en-US" b="1" dirty="0"/>
          </a:p>
        </p:txBody>
      </p:sp>
    </p:spTree>
    <p:extLst>
      <p:ext uri="{BB962C8B-B14F-4D97-AF65-F5344CB8AC3E}">
        <p14:creationId xmlns:p14="http://schemas.microsoft.com/office/powerpoint/2010/main" val="159206407"/>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BBD69-080E-DC70-8922-C262DFF697D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D70653A-8F4D-60F5-AB78-ADD76A550351}"/>
              </a:ext>
            </a:extLst>
          </p:cNvPr>
          <p:cNvSpPr>
            <a:spLocks noGrp="1"/>
          </p:cNvSpPr>
          <p:nvPr>
            <p:ph type="title"/>
          </p:nvPr>
        </p:nvSpPr>
        <p:spPr/>
        <p:txBody>
          <a:bodyPr/>
          <a:lstStyle/>
          <a:p>
            <a:endParaRPr lang="en-US" dirty="0"/>
          </a:p>
        </p:txBody>
      </p:sp>
      <p:sp>
        <p:nvSpPr>
          <p:cNvPr id="6" name="TextBox 5">
            <a:extLst>
              <a:ext uri="{FF2B5EF4-FFF2-40B4-BE49-F238E27FC236}">
                <a16:creationId xmlns:a16="http://schemas.microsoft.com/office/drawing/2014/main" id="{0620ABFA-4672-785D-017D-EB8D7A0614C0}"/>
              </a:ext>
            </a:extLst>
          </p:cNvPr>
          <p:cNvSpPr txBox="1"/>
          <p:nvPr/>
        </p:nvSpPr>
        <p:spPr>
          <a:xfrm>
            <a:off x="424930" y="1951672"/>
            <a:ext cx="10928870" cy="1200329"/>
          </a:xfrm>
          <a:prstGeom prst="rect">
            <a:avLst/>
          </a:prstGeom>
          <a:noFill/>
        </p:spPr>
        <p:txBody>
          <a:bodyPr wrap="square" rtlCol="0">
            <a:spAutoFit/>
          </a:bodyPr>
          <a:lstStyle/>
          <a:p>
            <a:r>
              <a:rPr lang="en-US" sz="3600" b="1" dirty="0"/>
              <a:t>Dystopia : </a:t>
            </a:r>
            <a:r>
              <a:rPr lang="en-US" sz="3600" dirty="0"/>
              <a:t>an imagined world or society in which people lead wretched, </a:t>
            </a:r>
            <a:r>
              <a:rPr lang="en-US" sz="3600" u="sng" dirty="0">
                <a:hlinkClick r:id="rId2">
                  <a:extLst>
                    <a:ext uri="{A12FA001-AC4F-418D-AE19-62706E023703}">
                      <ahyp:hlinkClr xmlns:ahyp="http://schemas.microsoft.com/office/drawing/2018/hyperlinkcolor" val="tx"/>
                    </a:ext>
                  </a:extLst>
                </a:hlinkClick>
              </a:rPr>
              <a:t>dehumanized</a:t>
            </a:r>
            <a:r>
              <a:rPr lang="en-US" sz="3600" dirty="0"/>
              <a:t>, fearful lives</a:t>
            </a:r>
          </a:p>
        </p:txBody>
      </p:sp>
    </p:spTree>
    <p:extLst>
      <p:ext uri="{BB962C8B-B14F-4D97-AF65-F5344CB8AC3E}">
        <p14:creationId xmlns:p14="http://schemas.microsoft.com/office/powerpoint/2010/main" val="2567523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7C16E-BAF8-D359-9DEC-A05275512984}"/>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2634AA1-03A7-3DFD-2D7C-FB5FDD4A9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1F281E-09FA-6C6D-E3D8-C5794EAD6AB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2683F0BD-29CE-B44F-73CB-164B9C552B99}"/>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F4705B38-7F28-B827-6B69-984C9AB34A3C}"/>
              </a:ext>
            </a:extLst>
          </p:cNvPr>
          <p:cNvSpPr>
            <a:spLocks noGrp="1"/>
          </p:cNvSpPr>
          <p:nvPr>
            <p:ph sz="half" idx="2"/>
          </p:nvPr>
        </p:nvSpPr>
        <p:spPr>
          <a:xfrm>
            <a:off x="3123114" y="1825625"/>
            <a:ext cx="8230686" cy="4351338"/>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Tree>
    <p:extLst>
      <p:ext uri="{BB962C8B-B14F-4D97-AF65-F5344CB8AC3E}">
        <p14:creationId xmlns:p14="http://schemas.microsoft.com/office/powerpoint/2010/main" val="3222561097"/>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06F7B-F193-58E2-5785-0742D395AD6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BDF4AD-3069-7CC0-7267-E30B2E6C6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9A4427-9F7F-F58B-0D9C-7C20D6AF1E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C8073D6-168A-402D-DFC3-26D6FE0AB7AD}"/>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AF5D5ABD-9D27-9411-53A5-4B730849808E}"/>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51E7B1CD-F689-EA7F-937C-435EBA4D4266}"/>
              </a:ext>
            </a:extLst>
          </p:cNvPr>
          <p:cNvSpPr txBox="1"/>
          <p:nvPr/>
        </p:nvSpPr>
        <p:spPr>
          <a:xfrm>
            <a:off x="678425" y="4588591"/>
            <a:ext cx="10835149"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p>
        </p:txBody>
      </p:sp>
    </p:spTree>
    <p:extLst>
      <p:ext uri="{BB962C8B-B14F-4D97-AF65-F5344CB8AC3E}">
        <p14:creationId xmlns:p14="http://schemas.microsoft.com/office/powerpoint/2010/main" val="2687895603"/>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778B02-5D2A-2D8B-AC80-2EE82A34CCD3}"/>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B8B4618-95E4-87FD-43E7-D8DEF414FC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888D8D-7445-350B-CE08-DD8257FBDB3B}"/>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436BAABB-A5AE-E779-908F-496832FACB1A}"/>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9CA8B18F-58A8-5670-AA86-9A088C9F2DBA}"/>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94A8AAD2-4738-BDF7-6CB5-97C394E3D56B}"/>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10307237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E5FFA-CFCA-0AEE-A869-6745B5A0EAFA}"/>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19FF6ED-229A-F1C8-E5C2-241AABA1BB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B87A0C-EB75-380E-6837-249A336647A3}"/>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Ephesians 1:3, 2:6, 3:10,  6:12</a:t>
            </a:r>
          </a:p>
        </p:txBody>
      </p:sp>
      <p:pic>
        <p:nvPicPr>
          <p:cNvPr id="11" name="Content Placeholder 10">
            <a:extLst>
              <a:ext uri="{FF2B5EF4-FFF2-40B4-BE49-F238E27FC236}">
                <a16:creationId xmlns:a16="http://schemas.microsoft.com/office/drawing/2014/main" id="{2ECCAF2E-6C81-392D-2E28-F8378CC97D64}"/>
              </a:ext>
            </a:extLst>
          </p:cNvPr>
          <p:cNvPicPr>
            <a:picLocks noGrp="1" noChangeAspect="1"/>
          </p:cNvPicPr>
          <p:nvPr>
            <p:ph sz="half" idx="1"/>
          </p:nvPr>
        </p:nvPicPr>
        <p:blipFill>
          <a:blip r:embed="rId3"/>
          <a:stretch>
            <a:fillRect/>
          </a:stretch>
        </p:blipFill>
        <p:spPr>
          <a:xfrm>
            <a:off x="250440" y="133658"/>
            <a:ext cx="2872674" cy="2872674"/>
          </a:xfrm>
          <a:prstGeom prst="rect">
            <a:avLst/>
          </a:prstGeom>
        </p:spPr>
      </p:pic>
      <p:sp>
        <p:nvSpPr>
          <p:cNvPr id="8" name="Content Placeholder 7">
            <a:extLst>
              <a:ext uri="{FF2B5EF4-FFF2-40B4-BE49-F238E27FC236}">
                <a16:creationId xmlns:a16="http://schemas.microsoft.com/office/drawing/2014/main" id="{D8D45243-9789-FBFE-A03F-2DDE7EFB54AF}"/>
              </a:ext>
            </a:extLst>
          </p:cNvPr>
          <p:cNvSpPr>
            <a:spLocks noGrp="1"/>
          </p:cNvSpPr>
          <p:nvPr>
            <p:ph sz="half" idx="2"/>
          </p:nvPr>
        </p:nvSpPr>
        <p:spPr>
          <a:xfrm>
            <a:off x="3123114" y="1825625"/>
            <a:ext cx="8230686" cy="2726710"/>
          </a:xfrm>
        </p:spPr>
        <p:txBody>
          <a:bodyPr/>
          <a:lstStyle/>
          <a:p>
            <a:r>
              <a:rPr lang="en-US" dirty="0"/>
              <a:t>Normally Heaven is associated as the dwelling place of God and everything good and perfect.</a:t>
            </a:r>
          </a:p>
          <a:p>
            <a:r>
              <a:rPr lang="en-US" dirty="0"/>
              <a:t>The first three instances above could be confused with Heaven.</a:t>
            </a:r>
          </a:p>
          <a:p>
            <a:r>
              <a:rPr lang="en-US" dirty="0"/>
              <a:t>Ephesians 6:12 clearly gives meaning to heavenly realms that Paul is writing about. </a:t>
            </a:r>
          </a:p>
          <a:p>
            <a:endParaRPr lang="en-US" dirty="0"/>
          </a:p>
        </p:txBody>
      </p:sp>
      <p:sp>
        <p:nvSpPr>
          <p:cNvPr id="3" name="TextBox 2">
            <a:extLst>
              <a:ext uri="{FF2B5EF4-FFF2-40B4-BE49-F238E27FC236}">
                <a16:creationId xmlns:a16="http://schemas.microsoft.com/office/drawing/2014/main" id="{F4AABF6A-7302-CD89-11E8-0C8EFD5F0630}"/>
              </a:ext>
            </a:extLst>
          </p:cNvPr>
          <p:cNvSpPr txBox="1"/>
          <p:nvPr/>
        </p:nvSpPr>
        <p:spPr>
          <a:xfrm>
            <a:off x="250441" y="4588591"/>
            <a:ext cx="11455690" cy="2062103"/>
          </a:xfrm>
          <a:prstGeom prst="rect">
            <a:avLst/>
          </a:prstGeom>
          <a:noFill/>
        </p:spPr>
        <p:txBody>
          <a:bodyPr wrap="square" rtlCol="0">
            <a:spAutoFit/>
          </a:bodyPr>
          <a:lstStyle/>
          <a:p>
            <a:r>
              <a:rPr lang="en-US" sz="3200" dirty="0"/>
              <a:t> </a:t>
            </a:r>
            <a:r>
              <a:rPr lang="en-US" sz="3200" b="1" baseline="30000" dirty="0"/>
              <a:t>12 </a:t>
            </a:r>
            <a:r>
              <a:rPr lang="en-US" sz="3200" dirty="0"/>
              <a:t>For our struggle is not against flesh and blood, but against the rulers, against the authorities, against the powers of this dark world and against the spiritual forces of evil in the heavenly realms.      </a:t>
            </a:r>
            <a:r>
              <a:rPr lang="en-US" sz="3200" dirty="0">
                <a:solidFill>
                  <a:srgbClr val="7030A0"/>
                </a:solidFill>
              </a:rPr>
              <a:t>Where are the heavenly (spiritual) realms?</a:t>
            </a:r>
          </a:p>
        </p:txBody>
      </p:sp>
    </p:spTree>
    <p:extLst>
      <p:ext uri="{BB962C8B-B14F-4D97-AF65-F5344CB8AC3E}">
        <p14:creationId xmlns:p14="http://schemas.microsoft.com/office/powerpoint/2010/main" val="15295639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FE19C-B625-C27B-0256-F97E8F0F533E}"/>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92C8CA-55B3-AD4C-EF09-4C994B2A78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A82069-8881-5650-C29F-273249DB866D}"/>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                2 Corinthians 5</a:t>
            </a:r>
          </a:p>
        </p:txBody>
      </p:sp>
      <p:sp>
        <p:nvSpPr>
          <p:cNvPr id="8" name="Content Placeholder 7">
            <a:extLst>
              <a:ext uri="{FF2B5EF4-FFF2-40B4-BE49-F238E27FC236}">
                <a16:creationId xmlns:a16="http://schemas.microsoft.com/office/drawing/2014/main" id="{B95882F5-F7B6-B938-7C43-7535D78D6418}"/>
              </a:ext>
            </a:extLst>
          </p:cNvPr>
          <p:cNvSpPr>
            <a:spLocks noGrp="1"/>
          </p:cNvSpPr>
          <p:nvPr>
            <p:ph sz="half" idx="2"/>
          </p:nvPr>
        </p:nvSpPr>
        <p:spPr>
          <a:xfrm>
            <a:off x="614855" y="1825625"/>
            <a:ext cx="10738945" cy="4165272"/>
          </a:xfrm>
        </p:spPr>
        <p:txBody>
          <a:bodyPr>
            <a:normAutofit fontScale="55000" lnSpcReduction="20000"/>
          </a:bodyPr>
          <a:lstStyle/>
          <a:p>
            <a:r>
              <a:rPr lang="en-US" sz="5800" b="1" dirty="0"/>
              <a:t>5 </a:t>
            </a:r>
            <a:r>
              <a:rPr lang="en-US" sz="5800" dirty="0"/>
              <a:t>For we know that if the earthly tent we live in is destroyed, we have a building from God, an eternal house in heaven, not built by human hands. </a:t>
            </a:r>
            <a:r>
              <a:rPr lang="en-US" sz="5800" b="1" baseline="30000" dirty="0"/>
              <a:t>2 </a:t>
            </a:r>
            <a:r>
              <a:rPr lang="en-US" sz="5800" dirty="0"/>
              <a:t>Meanwhile we groan, longing to be clothed instead with our heavenly dwelling, </a:t>
            </a:r>
            <a:r>
              <a:rPr lang="en-US" sz="5800" b="1" baseline="30000" dirty="0"/>
              <a:t>3 </a:t>
            </a:r>
            <a:r>
              <a:rPr lang="en-US" sz="5800" dirty="0"/>
              <a:t>because when we are clothed, we will not be found naked. </a:t>
            </a:r>
            <a:r>
              <a:rPr lang="en-US" sz="5800" b="1" baseline="30000" dirty="0"/>
              <a:t>4 </a:t>
            </a:r>
            <a:r>
              <a:rPr lang="en-US" sz="5800" dirty="0"/>
              <a:t>For while we are in this tent, we groan and are burdened, because we do not wish to be unclothed but to be clothed instead with our heavenly dwelling, so that what is mortal may be swallowed up by life. </a:t>
            </a:r>
            <a:r>
              <a:rPr lang="en-US" sz="5800" b="1" baseline="30000" dirty="0"/>
              <a:t>5 </a:t>
            </a:r>
            <a:r>
              <a:rPr lang="en-US" sz="5800" dirty="0"/>
              <a:t>Now the one who has fashioned us for this very purpose is God, who has given us the Spirit as a deposit, guaranteeing what is to come.. </a:t>
            </a:r>
          </a:p>
          <a:p>
            <a:endParaRPr lang="en-US" dirty="0"/>
          </a:p>
        </p:txBody>
      </p:sp>
    </p:spTree>
    <p:extLst>
      <p:ext uri="{BB962C8B-B14F-4D97-AF65-F5344CB8AC3E}">
        <p14:creationId xmlns:p14="http://schemas.microsoft.com/office/powerpoint/2010/main" val="198523877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739B74-1309-75B8-BD80-A1362C1204B7}"/>
            </a:ext>
          </a:extLst>
        </p:cNvPr>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DBC4124-419B-EFB1-B8AF-34313CC83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DBC7D6-A077-ECFF-8536-BD7AB262021F}"/>
              </a:ext>
            </a:extLst>
          </p:cNvPr>
          <p:cNvSpPr>
            <a:spLocks noGrp="1"/>
          </p:cNvSpPr>
          <p:nvPr>
            <p:ph type="title"/>
          </p:nvPr>
        </p:nvSpPr>
        <p:spPr>
          <a:xfrm>
            <a:off x="3234813" y="133658"/>
            <a:ext cx="6607277" cy="1010930"/>
          </a:xfrm>
        </p:spPr>
        <p:txBody>
          <a:bodyPr vert="horz" lIns="91440" tIns="45720" rIns="91440" bIns="45720" rtlCol="0" anchor="b">
            <a:normAutofit fontScale="90000"/>
          </a:bodyPr>
          <a:lstStyle/>
          <a:p>
            <a:br>
              <a:rPr lang="en-US" sz="3600" b="1" dirty="0"/>
            </a:br>
            <a:r>
              <a:rPr lang="en-US" sz="3600" b="1" dirty="0"/>
              <a:t>            Heavenly Realms</a:t>
            </a:r>
            <a:br>
              <a:rPr lang="en-US" sz="3600" b="1" dirty="0"/>
            </a:br>
            <a:r>
              <a:rPr lang="en-US" sz="3600" b="1" dirty="0"/>
              <a:t>Evil Spirts result in Evil Acts</a:t>
            </a:r>
          </a:p>
        </p:txBody>
      </p:sp>
      <p:sp>
        <p:nvSpPr>
          <p:cNvPr id="8" name="Content Placeholder 7">
            <a:extLst>
              <a:ext uri="{FF2B5EF4-FFF2-40B4-BE49-F238E27FC236}">
                <a16:creationId xmlns:a16="http://schemas.microsoft.com/office/drawing/2014/main" id="{8C36C5A2-A188-EA16-C19D-5007331EA984}"/>
              </a:ext>
            </a:extLst>
          </p:cNvPr>
          <p:cNvSpPr>
            <a:spLocks noGrp="1"/>
          </p:cNvSpPr>
          <p:nvPr>
            <p:ph sz="half" idx="2"/>
          </p:nvPr>
        </p:nvSpPr>
        <p:spPr>
          <a:xfrm>
            <a:off x="520262" y="1551316"/>
            <a:ext cx="10738945" cy="4165272"/>
          </a:xfrm>
        </p:spPr>
        <p:txBody>
          <a:bodyPr>
            <a:normAutofit fontScale="70000" lnSpcReduction="20000"/>
          </a:bodyPr>
          <a:lstStyle/>
          <a:p>
            <a:r>
              <a:rPr lang="en-US" sz="3600" dirty="0">
                <a:hlinkClick r:id="rId3"/>
              </a:rPr>
              <a:t>John 3:20</a:t>
            </a:r>
            <a:r>
              <a:rPr lang="en-US" sz="3600" dirty="0"/>
              <a:t> Everyone who does </a:t>
            </a:r>
            <a:r>
              <a:rPr lang="en-US" sz="3600" b="1" dirty="0"/>
              <a:t>evil</a:t>
            </a:r>
            <a:r>
              <a:rPr lang="en-US" sz="3600" dirty="0"/>
              <a:t> hates the light and will not come into the light for fear that their deeds will be exposed.</a:t>
            </a:r>
          </a:p>
          <a:p>
            <a:r>
              <a:rPr lang="en-US" sz="3600" dirty="0">
                <a:hlinkClick r:id="rId4"/>
              </a:rPr>
              <a:t>John 17:15</a:t>
            </a:r>
            <a:r>
              <a:rPr lang="en-US" sz="3600" dirty="0"/>
              <a:t> My prayer is not that you take them out of the world but that you protect them from the </a:t>
            </a:r>
            <a:r>
              <a:rPr lang="en-US" sz="3600" b="1" dirty="0"/>
              <a:t>evil</a:t>
            </a:r>
            <a:r>
              <a:rPr lang="en-US" sz="3600" dirty="0"/>
              <a:t> one.</a:t>
            </a:r>
          </a:p>
          <a:p>
            <a:endParaRPr lang="en-US" sz="3600" dirty="0">
              <a:hlinkClick r:id="rId5"/>
            </a:endParaRPr>
          </a:p>
          <a:p>
            <a:r>
              <a:rPr lang="en-US" sz="3600" dirty="0">
                <a:hlinkClick r:id="rId5"/>
              </a:rPr>
              <a:t>Romans 2:8</a:t>
            </a:r>
            <a:r>
              <a:rPr lang="en-US" sz="3600" dirty="0"/>
              <a:t>  But for those who are self-seeking and who reject the truth and follow </a:t>
            </a:r>
            <a:r>
              <a:rPr lang="en-US" sz="3600" b="1" dirty="0"/>
              <a:t>evil</a:t>
            </a:r>
            <a:r>
              <a:rPr lang="en-US" sz="3600" dirty="0"/>
              <a:t>, there will be wrath and anger.</a:t>
            </a:r>
          </a:p>
          <a:p>
            <a:r>
              <a:rPr lang="en-US" sz="3600" dirty="0">
                <a:hlinkClick r:id="rId6"/>
              </a:rPr>
              <a:t>Romans 1:29</a:t>
            </a:r>
            <a:r>
              <a:rPr lang="en-US" sz="3600" dirty="0"/>
              <a:t>-</a:t>
            </a:r>
            <a:r>
              <a:rPr lang="en-US" sz="3600" dirty="0">
                <a:hlinkClick r:id="rId6"/>
              </a:rPr>
              <a:t>Romans 1:29</a:t>
            </a:r>
            <a:endParaRPr lang="en-US" sz="3600" dirty="0"/>
          </a:p>
          <a:p>
            <a:r>
              <a:rPr lang="en-US" sz="3600" dirty="0"/>
              <a:t>They have become filled with every kind of wickedness, </a:t>
            </a:r>
            <a:r>
              <a:rPr lang="en-US" sz="3600" b="1" dirty="0"/>
              <a:t>evil</a:t>
            </a:r>
            <a:r>
              <a:rPr lang="en-US" sz="3600" dirty="0"/>
              <a:t>, greed and depravity. They are full of envy, murder, strife, deceit and malice. They are gossips, slanderers, God-haters, insolent, arrogant and boastful; they invent ways of doing </a:t>
            </a:r>
            <a:r>
              <a:rPr lang="en-US" sz="3600" b="1" dirty="0"/>
              <a:t>evil</a:t>
            </a:r>
            <a:r>
              <a:rPr lang="en-US" sz="3600" dirty="0"/>
              <a:t>; they disobey their parents;</a:t>
            </a:r>
          </a:p>
          <a:p>
            <a:endParaRPr lang="en-US" dirty="0"/>
          </a:p>
          <a:p>
            <a:endParaRPr lang="en-US" dirty="0"/>
          </a:p>
          <a:p>
            <a:endParaRPr lang="en-US" dirty="0"/>
          </a:p>
        </p:txBody>
      </p:sp>
    </p:spTree>
    <p:extLst>
      <p:ext uri="{BB962C8B-B14F-4D97-AF65-F5344CB8AC3E}">
        <p14:creationId xmlns:p14="http://schemas.microsoft.com/office/powerpoint/2010/main" val="1536576358"/>
      </p:ext>
    </p:extLst>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925</TotalTime>
  <Words>2508</Words>
  <Application>Microsoft Office PowerPoint</Application>
  <PresentationFormat>Widescreen</PresentationFormat>
  <Paragraphs>172</Paragraphs>
  <Slides>30</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Aptos</vt:lpstr>
      <vt:lpstr>Aptos Display</vt:lpstr>
      <vt:lpstr>Arial</vt:lpstr>
      <vt:lpstr>Office Theme</vt:lpstr>
      <vt:lpstr>Book of Ephesians </vt:lpstr>
      <vt:lpstr>Book of Ephesians</vt:lpstr>
      <vt:lpstr>Book of Ephesians</vt:lpstr>
      <vt:lpstr>             Heavenly Realms Ephesians 1:3, 2:6, 3:10,  6:12</vt:lpstr>
      <vt:lpstr>             Heavenly Realms Ephesians 1:3, 2:6, 3:10,  6:12</vt:lpstr>
      <vt:lpstr>             Heavenly Realms Ephesians 1:3, 2:6, 3:10,  6:12</vt:lpstr>
      <vt:lpstr>             Heavenly Realms Ephesians 1:3, 2:6, 3:10,  6:12</vt:lpstr>
      <vt:lpstr>             Heavenly Realms                 2 Corinthians 5</vt:lpstr>
      <vt:lpstr>             Heavenly Realms Evil Spirts result in Evil Acts</vt:lpstr>
      <vt:lpstr>             Heavenly Realms Ephesians 1:3, 2:6, 3:10,  6:12</vt:lpstr>
      <vt:lpstr>Ephesus Amphitheater 50 CE</vt:lpstr>
      <vt:lpstr>PowerPoint Presentation</vt:lpstr>
      <vt:lpstr>Paul’s Preaching Sparks Uproar</vt:lpstr>
      <vt:lpstr>Paul’s Preaching Sparks Uproar</vt:lpstr>
      <vt:lpstr>Paul’s Preaching Sparks Uproar</vt:lpstr>
      <vt:lpstr>Paul's Teachings in Ephesus</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 preface page  v</vt:lpstr>
      <vt:lpstr>Patterns for Christian Living Ray Summers   Broadman Press © 1960</vt:lpstr>
      <vt:lpstr>New Testament Commentary Willliam Hendriksen Baker Book Houses © 1967</vt:lpstr>
      <vt:lpstr>New Testament Commentary Willliam Hendriksen Baker Book Houses © 1967</vt:lpstr>
      <vt:lpstr>Panoply</vt:lpstr>
      <vt:lpstr>New Testament Commentary Willliam Hendriksen Baker Book Houses © 1967</vt:lpstr>
      <vt:lpstr>New Testament Commentary Willliam Hendriksen Baker Book Houses © 1967</vt:lpstr>
      <vt:lpstr>New Testament Commentary Willliam Hendriksen Baker Book Houses © 1967  Approximately 55 verses in Colossians are duplicated in Ephesians</vt:lpstr>
      <vt:lpstr>New Testament Commentary Willliam Hendriksen Baker Book Houses © 1967  Approximately 55 verses in Colossians are duplicated in Ephesians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Weldon Beardain</dc:creator>
  <cp:lastModifiedBy>Weldon Beardain</cp:lastModifiedBy>
  <cp:revision>13</cp:revision>
  <dcterms:created xsi:type="dcterms:W3CDTF">2025-06-19T21:30:53Z</dcterms:created>
  <dcterms:modified xsi:type="dcterms:W3CDTF">2025-10-31T19:26:00Z</dcterms:modified>
</cp:coreProperties>
</file>