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7" r:id="rId2"/>
    <p:sldId id="322" r:id="rId3"/>
    <p:sldId id="321" r:id="rId4"/>
    <p:sldId id="331" r:id="rId5"/>
    <p:sldId id="308" r:id="rId6"/>
    <p:sldId id="309" r:id="rId7"/>
    <p:sldId id="290" r:id="rId8"/>
    <p:sldId id="291" r:id="rId9"/>
    <p:sldId id="293" r:id="rId10"/>
    <p:sldId id="302" r:id="rId11"/>
    <p:sldId id="303" r:id="rId12"/>
    <p:sldId id="312" r:id="rId13"/>
    <p:sldId id="310" r:id="rId14"/>
    <p:sldId id="314" r:id="rId15"/>
    <p:sldId id="305" r:id="rId16"/>
    <p:sldId id="306" r:id="rId17"/>
    <p:sldId id="304" r:id="rId18"/>
    <p:sldId id="332" r:id="rId19"/>
    <p:sldId id="311" r:id="rId20"/>
    <p:sldId id="315" r:id="rId21"/>
    <p:sldId id="316" r:id="rId22"/>
    <p:sldId id="317" r:id="rId23"/>
    <p:sldId id="333" r:id="rId24"/>
    <p:sldId id="294" r:id="rId25"/>
    <p:sldId id="334" r:id="rId26"/>
    <p:sldId id="284" r:id="rId27"/>
    <p:sldId id="299" r:id="rId28"/>
    <p:sldId id="300" r:id="rId29"/>
    <p:sldId id="301" r:id="rId30"/>
    <p:sldId id="295" r:id="rId31"/>
    <p:sldId id="335" r:id="rId32"/>
    <p:sldId id="296" r:id="rId33"/>
    <p:sldId id="298" r:id="rId34"/>
    <p:sldId id="324" r:id="rId35"/>
    <p:sldId id="326" r:id="rId36"/>
    <p:sldId id="330" r:id="rId37"/>
    <p:sldId id="327" r:id="rId38"/>
    <p:sldId id="328" r:id="rId39"/>
    <p:sldId id="329" r:id="rId40"/>
    <p:sldId id="33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0B315-29AC-4E72-B91F-9DB613A57995}" v="1" dt="2025-12-04T21:19:51.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97" d="100"/>
          <a:sy n="97" d="100"/>
        </p:scale>
        <p:origin x="1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modSld">
      <pc:chgData name="Weldon Beardain" userId="09afe1b543c8f812" providerId="LiveId" clId="{A5A7D76C-337D-4549-9724-80C0153FBD4E}" dt="2025-12-04T21:41:29.491" v="30" actId="20577"/>
      <pc:docMkLst>
        <pc:docMk/>
      </pc:docMkLst>
      <pc:sldChg chg="modSp new mod">
        <pc:chgData name="Weldon Beardain" userId="09afe1b543c8f812" providerId="LiveId" clId="{A5A7D76C-337D-4549-9724-80C0153FBD4E}" dt="2025-12-04T21:41:29.491" v="30" actId="20577"/>
        <pc:sldMkLst>
          <pc:docMk/>
          <pc:sldMk cId="3912312692" sldId="336"/>
        </pc:sldMkLst>
        <pc:spChg chg="mod">
          <ac:chgData name="Weldon Beardain" userId="09afe1b543c8f812" providerId="LiveId" clId="{A5A7D76C-337D-4549-9724-80C0153FBD4E}" dt="2025-12-04T21:41:29.491" v="30" actId="20577"/>
          <ac:spMkLst>
            <pc:docMk/>
            <pc:sldMk cId="3912312692" sldId="336"/>
            <ac:spMk id="2" creationId="{835ABE6E-AA49-4AE8-E6F4-9D0A645D81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87327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34DD-9B58-5C94-0F1B-61D29FD95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66E01-3E30-F05A-45E6-47F6B703A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2510-AB4D-C94A-C8FC-DBD4376F678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80408C3-9518-2A7E-F2E7-FBEA49DD04E8}"/>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219722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882-6B9B-9190-42A3-2BC85404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54BF8-2212-0F8D-8417-9954FB23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C3FC-F193-490F-E630-75BFFB6719D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4A2305C-CF97-8C6A-F9E4-BA4DDF14DB80}"/>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19210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30B4-563F-4E65-4B44-96E1B0C18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63F5-3D7C-408B-C44C-C2A5E9EB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E1056-4A44-B94E-A07F-7809C2022E7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6D3BA51-6123-FCE3-DDEE-778FFE9FC351}"/>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47105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F0D4-90FA-1A45-4D45-487DFC0C7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3C9E-06D5-134E-BDA7-C4F55FCF3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68419-D10F-4C6B-5D9C-0E3F72E1CCB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B126F6-5D89-340D-7360-DA4D05BE473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754649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60DD-ACB1-6DD7-7B6E-CF5D6875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CF7A9-38EB-7C6C-85FB-8EEED6AA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3F2C-A066-232C-E398-FF4263CA648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A34AAD0-5FEC-90BE-FEA7-0DE32827133C}"/>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2766530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6266-602D-10E3-0E75-8C1C7B9C2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70F22-678F-1472-E997-99A49816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D14C2-7D10-A0A1-837C-74D28971B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50B7-77CB-1CBB-F8F8-3A567329886E}"/>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3645943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B3DD-B999-81EE-A144-1CB4D25F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EA9C-5918-F68A-2F82-7AF533ABE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09B0-C14E-D1D9-3B59-BDD259FAF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C96DF-BF38-DF0A-A638-17FE84BDE43B}"/>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663837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AE23-EE93-ADEA-0D70-77718491A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ABC60-EA56-6F85-7726-611938BED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CEB4A-864D-3271-53A8-102FCB93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7BB01-4B6E-BEBF-AEFB-E980000EB214}"/>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860993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0E1F-20B8-CD09-D555-9AEC5C3D4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F4C9-5DF4-DC68-51F3-340B8FE15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38189-F958-DCED-9F34-A17E96E26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A6390-730E-BED9-6848-28EB34A9A4CA}"/>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945294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BDDA-DED4-A6F2-A229-AA866BC2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51679-DF80-A9AC-6156-A33FEC70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3C8C-A655-3354-C85A-0BCCFFC3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76F24-8693-1628-6C94-156262E314C6}"/>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613213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B5-D1C3-F54E-B50A-3031DDAE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AD90B-E4FB-3CB0-14E0-A6FFC6C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415C-F973-8E04-66CF-B9331972B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78D5-34AB-357E-4F05-5319061855FD}"/>
              </a:ext>
            </a:extLst>
          </p:cNvPr>
          <p:cNvSpPr>
            <a:spLocks noGrp="1"/>
          </p:cNvSpPr>
          <p:nvPr>
            <p:ph type="sldNum" sz="quarter" idx="5"/>
          </p:nvPr>
        </p:nvSpPr>
        <p:spPr/>
        <p:txBody>
          <a:bodyPr/>
          <a:lstStyle/>
          <a:p>
            <a:fld id="{5B29E8E3-AFE1-43BA-A6FC-C25B886F828C}" type="slidenum">
              <a:rPr lang="en-US" smtClean="0"/>
              <a:t>39</a:t>
            </a:fld>
            <a:endParaRPr lang="en-US"/>
          </a:p>
        </p:txBody>
      </p:sp>
    </p:spTree>
    <p:extLst>
      <p:ext uri="{BB962C8B-B14F-4D97-AF65-F5344CB8AC3E}">
        <p14:creationId xmlns:p14="http://schemas.microsoft.com/office/powerpoint/2010/main" val="233566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0023-682D-9C62-BB8E-7CF269513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7C38B-9436-5564-0D62-98AC28639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F8C7F-2A78-962A-9C36-626CD0A3E598}"/>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9ED84-7B4D-4DB3-0832-1C0D854A1386}"/>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24827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9375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wbeardain@gmai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E3CF-5298-837A-F4DE-16BA68C639D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BFD7A9-9DFF-FB79-FE4D-4220E0DB4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675F-FB35-42AD-9861-42C4C9C7F1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AA21CD35-97C8-D891-D481-88F7B314B2E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FB4DB95-9BDA-FA66-FC0D-6E2198A44A8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Welcome</a:t>
            </a:r>
          </a:p>
        </p:txBody>
      </p:sp>
    </p:spTree>
    <p:extLst>
      <p:ext uri="{BB962C8B-B14F-4D97-AF65-F5344CB8AC3E}">
        <p14:creationId xmlns:p14="http://schemas.microsoft.com/office/powerpoint/2010/main" val="37978826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52F4-5D63-85AE-4E11-F9E600515C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9D3F5F-EDBA-9B16-A1D2-03733355D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E86D-73B9-DCC5-ADEB-99FA211BFE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EB350C5-7263-BA13-99B3-C82F7DE3F9E8}"/>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E45470F4-19D4-5BE3-AB00-587A261104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Spiritual Blessings and tools </a:t>
            </a:r>
            <a:endParaRPr lang="en-US" sz="4000" b="1" dirty="0"/>
          </a:p>
        </p:txBody>
      </p:sp>
    </p:spTree>
    <p:extLst>
      <p:ext uri="{BB962C8B-B14F-4D97-AF65-F5344CB8AC3E}">
        <p14:creationId xmlns:p14="http://schemas.microsoft.com/office/powerpoint/2010/main" val="2877674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0628-AC76-06EE-510E-076902372F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0F7934-8B4E-297C-33E5-222A6929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49741-0E81-6F08-503A-3879B9C4FFEC}"/>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0B3AB68-C470-14F1-26C8-2016B8D3242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E7E40B55-6558-2812-4FF8-8A9EBFDBB750}"/>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a:t>
            </a:r>
            <a:r>
              <a:rPr lang="en-US" sz="3200" b="1" u="sng" dirty="0"/>
              <a:t>full armor </a:t>
            </a:r>
            <a:r>
              <a:rPr lang="en-US" sz="3200" dirty="0"/>
              <a:t>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0EA36902-FF47-EDDC-9550-3F2A9632B6EC}"/>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63178754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
        <p:nvSpPr>
          <p:cNvPr id="3" name="TextBox 2">
            <a:extLst>
              <a:ext uri="{FF2B5EF4-FFF2-40B4-BE49-F238E27FC236}">
                <a16:creationId xmlns:a16="http://schemas.microsoft.com/office/drawing/2014/main" id="{A68CCF37-F378-B3C7-9351-E75836242252}"/>
              </a:ext>
            </a:extLst>
          </p:cNvPr>
          <p:cNvSpPr txBox="1"/>
          <p:nvPr/>
        </p:nvSpPr>
        <p:spPr>
          <a:xfrm>
            <a:off x="609601" y="3677265"/>
            <a:ext cx="2300748" cy="1661993"/>
          </a:xfrm>
          <a:prstGeom prst="rect">
            <a:avLst/>
          </a:prstGeom>
          <a:noFill/>
        </p:spPr>
        <p:txBody>
          <a:bodyPr wrap="square" rtlCol="0">
            <a:spAutoFit/>
          </a:bodyPr>
          <a:lstStyle/>
          <a:p>
            <a:r>
              <a:rPr lang="en-US" sz="2800" dirty="0"/>
              <a:t>Why armor?</a:t>
            </a:r>
          </a:p>
          <a:p>
            <a:r>
              <a:rPr lang="en-US" sz="2800" dirty="0"/>
              <a:t>Offence or Defense?</a:t>
            </a:r>
          </a:p>
          <a:p>
            <a:endParaRPr lang="en-US" dirty="0"/>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a:t>
            </a:r>
            <a:r>
              <a:rPr lang="en-US" sz="3600" dirty="0">
                <a:solidFill>
                  <a:schemeClr val="accent5"/>
                </a:solidFill>
              </a:rPr>
              <a:t>pray</a:t>
            </a:r>
            <a:r>
              <a:rPr lang="en-US" sz="3600" dirty="0"/>
              <a:t> in the Spirit on all occasions with all kinds of </a:t>
            </a:r>
            <a:r>
              <a:rPr lang="en-US" sz="3600" dirty="0">
                <a:solidFill>
                  <a:schemeClr val="accent5"/>
                </a:solidFill>
              </a:rPr>
              <a:t>prayers</a:t>
            </a:r>
            <a:r>
              <a:rPr lang="en-US" sz="3600" dirty="0"/>
              <a:t> and requests. With this in mind, be alert and always keep on </a:t>
            </a:r>
            <a:r>
              <a:rPr lang="en-US" sz="3600" dirty="0">
                <a:solidFill>
                  <a:schemeClr val="accent5"/>
                </a:solidFill>
              </a:rPr>
              <a:t>praying</a:t>
            </a:r>
            <a:r>
              <a:rPr lang="en-US" sz="3600" dirty="0"/>
              <a:t> for all the Lord’s people. </a:t>
            </a:r>
            <a:r>
              <a:rPr lang="en-US" sz="3600" b="1" baseline="30000" dirty="0"/>
              <a:t>19 </a:t>
            </a:r>
            <a:r>
              <a:rPr lang="en-US" sz="3600" dirty="0">
                <a:solidFill>
                  <a:schemeClr val="accent5"/>
                </a:solidFill>
              </a:rPr>
              <a:t>Pray</a:t>
            </a:r>
            <a:r>
              <a:rPr lang="en-US" sz="3600" dirty="0"/>
              <a:t>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E773-01BA-FBD9-18FC-2884C8FCA7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02174E-13F2-AA91-6733-C226FFA12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8CA65-6557-BDD5-C740-6B108E2B82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C537F70-1071-299C-EF22-C551A6602A2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75D2A26-722F-1F0D-CB66-4DC13BB92C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Weldon Beardain</a:t>
            </a:r>
          </a:p>
          <a:p>
            <a:r>
              <a:rPr lang="en-US" sz="4400" b="1" dirty="0">
                <a:hlinkClick r:id="rId4"/>
              </a:rPr>
              <a:t>wbeardain@gmail.com</a:t>
            </a:r>
            <a:endParaRPr lang="en-US" sz="4400" b="1" dirty="0"/>
          </a:p>
          <a:p>
            <a:pPr lvl="1"/>
            <a:r>
              <a:rPr lang="en-US" sz="4000" b="1" dirty="0"/>
              <a:t>Fragmented response   (days) </a:t>
            </a:r>
          </a:p>
        </p:txBody>
      </p:sp>
    </p:spTree>
    <p:extLst>
      <p:ext uri="{BB962C8B-B14F-4D97-AF65-F5344CB8AC3E}">
        <p14:creationId xmlns:p14="http://schemas.microsoft.com/office/powerpoint/2010/main" val="18093078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589-149D-B41C-0CC4-353C73DD18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CF601E-76A9-6E95-B431-175B4DC6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31887-F510-FD2D-2FFC-3D2B516D46A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8363A1BB-038F-F861-2D41-010CE6A46E6D}"/>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a:t>
            </a:r>
            <a:r>
              <a:rPr lang="en-US" sz="5800" u="sng" dirty="0"/>
              <a:t>earthly tent</a:t>
            </a:r>
            <a:r>
              <a:rPr lang="en-US" sz="5800" dirty="0"/>
              <a:t> we live in is destroyed, we have a </a:t>
            </a:r>
            <a:r>
              <a:rPr lang="en-US" sz="5800" u="sng" dirty="0"/>
              <a:t>building from God</a:t>
            </a:r>
            <a:r>
              <a:rPr lang="en-US" sz="5800" dirty="0"/>
              <a:t>, an </a:t>
            </a:r>
            <a:r>
              <a:rPr lang="en-US" sz="5800" u="sng" dirty="0"/>
              <a:t>eternal house in heaven</a:t>
            </a:r>
            <a:r>
              <a:rPr lang="en-US" sz="5800" dirty="0"/>
              <a:t>,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a:t>
            </a:r>
            <a:r>
              <a:rPr lang="en-US" sz="5800" u="sng" dirty="0"/>
              <a:t>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62095EE6-5875-2E81-D0B9-B1ABBD5CBEF6}"/>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3072954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511277" y="1825624"/>
            <a:ext cx="10842523" cy="4898717"/>
          </a:xfrm>
        </p:spPr>
        <p:txBody>
          <a:bodyPr>
            <a:normAutofit/>
          </a:bodyPr>
          <a:lstStyle/>
          <a:p>
            <a:pPr lvl="0"/>
            <a:r>
              <a:rPr lang="en-US" b="1" dirty="0"/>
              <a:t>Spiritual and Physical Realms Throughout Ephesians</a:t>
            </a:r>
            <a:endParaRPr lang="en-US" dirty="0"/>
          </a:p>
          <a:p>
            <a:pPr lvl="1"/>
            <a:r>
              <a:rPr lang="en-US" dirty="0"/>
              <a:t>The presentation repeatedly explores the concept of “heavenly realms” and “spiritual realms,” especially in relation to passages from Ephesians (e.g., Ephesians 1:3, 1:20,  2:6, 3:10, 6:12). These slides discuss how spiritual realities interact with physical life, and how believers are called to align themselves with God in both realms.</a:t>
            </a:r>
          </a:p>
          <a:p>
            <a:pPr lvl="0"/>
            <a:r>
              <a:rPr lang="en-US" b="1" dirty="0"/>
              <a:t>Contrast and Interaction</a:t>
            </a:r>
            <a:endParaRPr lang="en-US" dirty="0"/>
          </a:p>
          <a:p>
            <a:pPr lvl="1"/>
            <a:r>
              <a:rPr lang="en-US" dirty="0"/>
              <a:t>Multiple slides illustrate the difference between realms aligned with God and those not aligned with God, both spiritually and physically. This contrast is used to highlight the ongoing spiritual struggle described by Paul, and the importance of spiritual awareness and readiness (such as putting on the “Armor of God”).</a:t>
            </a:r>
          </a:p>
          <a:p>
            <a:pPr marL="0" indent="0">
              <a:buNone/>
            </a:pPr>
            <a:endParaRPr lang="en-US" dirty="0"/>
          </a:p>
        </p:txBody>
      </p:sp>
    </p:spTree>
    <p:extLst>
      <p:ext uri="{BB962C8B-B14F-4D97-AF65-F5344CB8AC3E}">
        <p14:creationId xmlns:p14="http://schemas.microsoft.com/office/powerpoint/2010/main" val="42911025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7C13-42CD-CB62-E036-83E65AEAE0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2B8FE-6EF5-85DE-253B-E2FFA093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638-6A48-C281-43E5-6E0C10330659}"/>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77902189-B8D9-3BE2-73FC-E9C4A9E65A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56C0D04E-09BA-A3F1-60B7-C2B6D0070138}"/>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6408108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2B50-DAE0-62B4-204A-182CD3EB9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9B20A-C391-6FB4-51C2-BE64D2474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2CDA-946C-1328-601E-06EA0469A8A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C4698547-C3A8-6EB3-4F3B-B080193A7EBA}"/>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265C34AC-F4CD-051E-3691-56EDFB6ADC22}"/>
              </a:ext>
            </a:extLst>
          </p:cNvPr>
          <p:cNvSpPr>
            <a:spLocks noGrp="1"/>
          </p:cNvSpPr>
          <p:nvPr>
            <p:ph sz="half" idx="2"/>
          </p:nvPr>
        </p:nvSpPr>
        <p:spPr>
          <a:xfrm>
            <a:off x="511277" y="1825624"/>
            <a:ext cx="10842523" cy="4898717"/>
          </a:xfrm>
        </p:spPr>
        <p:txBody>
          <a:bodyPr>
            <a:normAutofit/>
          </a:bodyPr>
          <a:lstStyle/>
          <a:p>
            <a:r>
              <a:rPr lang="en-US" b="1" dirty="0"/>
              <a:t>Summary:</a:t>
            </a:r>
            <a:br>
              <a:rPr lang="en-US" dirty="0"/>
            </a:br>
            <a:r>
              <a:rPr lang="en-US" dirty="0"/>
              <a:t>The theme of contrasting spiritual and physical realms is woven throughout the presentation. It serves as a </a:t>
            </a:r>
            <a:r>
              <a:rPr lang="en-US" dirty="0">
                <a:solidFill>
                  <a:schemeClr val="accent5">
                    <a:lumMod val="75000"/>
                  </a:schemeClr>
                </a:solidFill>
              </a:rPr>
              <a:t>lens</a:t>
            </a:r>
            <a:r>
              <a:rPr lang="en-US" dirty="0"/>
              <a:t> for interpreting Paul’s message in Ephesians, illustrating the believer’s call to live in alignment with God, equipped for spiritual challenges, and grounded in practical faith.</a:t>
            </a:r>
          </a:p>
        </p:txBody>
      </p:sp>
    </p:spTree>
    <p:extLst>
      <p:ext uri="{BB962C8B-B14F-4D97-AF65-F5344CB8AC3E}">
        <p14:creationId xmlns:p14="http://schemas.microsoft.com/office/powerpoint/2010/main" val="82233733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FFB0-8E24-0D9F-11CE-725A67ADF5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B677A8-0863-820C-833B-C811C10F7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FEA16-145F-656A-4725-ABDD5BF0FA1F}"/>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By </a:t>
            </a:r>
            <a:r>
              <a:rPr lang="en-US" sz="3600" b="1" dirty="0" err="1"/>
              <a:t>weldon</a:t>
            </a:r>
            <a:endParaRPr lang="en-US" sz="3600" b="1" dirty="0"/>
          </a:p>
        </p:txBody>
      </p:sp>
      <p:pic>
        <p:nvPicPr>
          <p:cNvPr id="11" name="Content Placeholder 10">
            <a:extLst>
              <a:ext uri="{FF2B5EF4-FFF2-40B4-BE49-F238E27FC236}">
                <a16:creationId xmlns:a16="http://schemas.microsoft.com/office/drawing/2014/main" id="{D26A0A0C-BE02-AA81-2A96-433A4317FB11}"/>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36D845A3-1876-266C-7D97-EA5307559DB0}"/>
              </a:ext>
            </a:extLst>
          </p:cNvPr>
          <p:cNvSpPr>
            <a:spLocks noGrp="1"/>
          </p:cNvSpPr>
          <p:nvPr>
            <p:ph sz="half" idx="2"/>
          </p:nvPr>
        </p:nvSpPr>
        <p:spPr>
          <a:xfrm>
            <a:off x="511277" y="1825624"/>
            <a:ext cx="10842523" cy="4898717"/>
          </a:xfrm>
        </p:spPr>
        <p:txBody>
          <a:bodyPr>
            <a:normAutofit lnSpcReduction="10000"/>
          </a:bodyPr>
          <a:lstStyle/>
          <a:p>
            <a:r>
              <a:rPr lang="en-US" b="1" dirty="0"/>
              <a:t>Summary:</a:t>
            </a:r>
            <a:br>
              <a:rPr lang="en-US" dirty="0"/>
            </a:br>
            <a:r>
              <a:rPr lang="en-US" dirty="0"/>
              <a:t>I had though about making a slide with a lens BEFORE I let Copilot do a summary. It was spooky that my intent of creating a lens of the heavenly realms as a viewpoint for our reexamination  of several scriptures.  Paul has developed a concept viewpoint that merits our attention.   The lens of heavenly realms is important but is not as important of other lens such as the cross, attributes of God and many others.  Paul is changing us to keep heaven on our hearts reminding us to focus on alignment with  God and aur eternal destiny while identifying the spiritual battle that we face.  We are not alone but have blessings and provisions to win the battle of all battles. God be praised for his Gift of Jesus and provision of his Holy Spirit.  </a:t>
            </a:r>
          </a:p>
        </p:txBody>
      </p:sp>
    </p:spTree>
    <p:extLst>
      <p:ext uri="{BB962C8B-B14F-4D97-AF65-F5344CB8AC3E}">
        <p14:creationId xmlns:p14="http://schemas.microsoft.com/office/powerpoint/2010/main" val="136923593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19C7-D74B-FE35-5A32-43B72C5178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9050D8-B2B8-8B38-CC77-B5ACFC86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EE3DC-F843-EF38-7F2B-EA9CE78A6EF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283F20F1-E68F-174B-BBEA-A0F5A63F2906}"/>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0D7D4BB7-A2E3-DEFB-A2D2-612AE13078AA}"/>
              </a:ext>
            </a:extLst>
          </p:cNvPr>
          <p:cNvSpPr>
            <a:spLocks noGrp="1"/>
          </p:cNvSpPr>
          <p:nvPr>
            <p:ph sz="half" idx="2"/>
          </p:nvPr>
        </p:nvSpPr>
        <p:spPr>
          <a:xfrm>
            <a:off x="511277" y="1825624"/>
            <a:ext cx="10842523" cy="4898717"/>
          </a:xfrm>
        </p:spPr>
        <p:txBody>
          <a:bodyPr>
            <a:normAutofit fontScale="85000" lnSpcReduction="20000"/>
          </a:bodyPr>
          <a:lstStyle/>
          <a:p>
            <a:r>
              <a:rPr lang="en-US" dirty="0">
                <a:solidFill>
                  <a:schemeClr val="accent5">
                    <a:lumMod val="75000"/>
                  </a:schemeClr>
                </a:solidFill>
              </a:rPr>
              <a:t>I'll try to create that. (note from copilot)</a:t>
            </a:r>
          </a:p>
          <a:p>
            <a:r>
              <a:rPr lang="en-US" dirty="0"/>
              <a:t>Here’s the concept for your slide image:</a:t>
            </a:r>
          </a:p>
          <a:p>
            <a:r>
              <a:rPr lang="en-US" b="1" dirty="0"/>
              <a:t>Theme:</a:t>
            </a:r>
            <a:r>
              <a:rPr lang="en-US" dirty="0"/>
              <a:t> Contrasting spiritual and physical realms, as described in the Book of Ephesians.</a:t>
            </a:r>
          </a:p>
          <a:p>
            <a:r>
              <a:rPr lang="en-US" b="1" dirty="0"/>
              <a:t>Visual Elements:</a:t>
            </a:r>
            <a:r>
              <a:rPr lang="en-US" dirty="0"/>
              <a:t> </a:t>
            </a:r>
          </a:p>
          <a:p>
            <a:pPr lvl="1"/>
            <a:r>
              <a:rPr lang="en-US" dirty="0"/>
              <a:t>A radiant, heavenly realm above, filled with light, clouds, and a sense of divine presence.</a:t>
            </a:r>
          </a:p>
          <a:p>
            <a:pPr lvl="1"/>
            <a:r>
              <a:rPr lang="en-US" dirty="0"/>
              <a:t>A grounded, earthly realm below, with people living out their faith.</a:t>
            </a:r>
          </a:p>
          <a:p>
            <a:pPr lvl="1"/>
            <a:r>
              <a:rPr lang="en-US" dirty="0"/>
              <a:t>A subtle dividing line or gradient separating the two realms.</a:t>
            </a:r>
          </a:p>
          <a:p>
            <a:pPr lvl="1"/>
            <a:r>
              <a:rPr lang="en-US" dirty="0"/>
              <a:t>Rays of light connecting the realms, with figures in the earthly realm looking upward, symbolizing alignment with God.</a:t>
            </a:r>
          </a:p>
          <a:p>
            <a:r>
              <a:rPr lang="en-US" b="1" dirty="0"/>
              <a:t>Tone:</a:t>
            </a:r>
            <a:r>
              <a:rPr lang="en-US" dirty="0"/>
              <a:t> Uplifting, spiritual, and suitable for a Christian educational context.</a:t>
            </a:r>
          </a:p>
          <a:p>
            <a:r>
              <a:rPr lang="en-US" dirty="0"/>
              <a:t>The image will appear below once it’s ready. If you’d like any adjustments or a different style, let me know!</a:t>
            </a:r>
          </a:p>
          <a:p>
            <a:r>
              <a:rPr lang="en-US" dirty="0"/>
              <a:t>spiritual challenges, and grounded in practical faith.</a:t>
            </a:r>
          </a:p>
        </p:txBody>
      </p:sp>
    </p:spTree>
    <p:extLst>
      <p:ext uri="{BB962C8B-B14F-4D97-AF65-F5344CB8AC3E}">
        <p14:creationId xmlns:p14="http://schemas.microsoft.com/office/powerpoint/2010/main" val="78676385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631-D6FB-68F8-8608-E201FA6182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1B944-7D83-B0A0-60DF-1447F0BB4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FB55-9F50-BE29-9FE1-0EE886DB7A85}"/>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4" name="Content Placeholder 3">
            <a:extLst>
              <a:ext uri="{FF2B5EF4-FFF2-40B4-BE49-F238E27FC236}">
                <a16:creationId xmlns:a16="http://schemas.microsoft.com/office/drawing/2014/main" id="{0381BFF5-E1CA-8951-2613-88DC67FB3CBC}"/>
              </a:ext>
            </a:extLst>
          </p:cNvPr>
          <p:cNvPicPr>
            <a:picLocks noGrp="1" noChangeAspect="1"/>
          </p:cNvPicPr>
          <p:nvPr>
            <p:ph sz="half" idx="2"/>
          </p:nvPr>
        </p:nvPicPr>
        <p:blipFill>
          <a:blip r:embed="rId3"/>
          <a:stretch>
            <a:fillRect/>
          </a:stretch>
        </p:blipFill>
        <p:spPr>
          <a:xfrm>
            <a:off x="3482975" y="1550643"/>
            <a:ext cx="5174008" cy="5174008"/>
          </a:xfrm>
          <a:prstGeom prst="rect">
            <a:avLst/>
          </a:prstGeom>
        </p:spPr>
      </p:pic>
      <p:sp>
        <p:nvSpPr>
          <p:cNvPr id="6" name="Content Placeholder 5">
            <a:extLst>
              <a:ext uri="{FF2B5EF4-FFF2-40B4-BE49-F238E27FC236}">
                <a16:creationId xmlns:a16="http://schemas.microsoft.com/office/drawing/2014/main" id="{3D0903CB-E575-3B22-945A-B9B74D18593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21180019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0BCD-0244-AC11-593C-A77A4A015B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52216-2390-74FB-79CB-51DF4F11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67B9-3394-9B82-5D54-40A0E47DDA9D}"/>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4" name="Content Placeholder 3">
            <a:extLst>
              <a:ext uri="{FF2B5EF4-FFF2-40B4-BE49-F238E27FC236}">
                <a16:creationId xmlns:a16="http://schemas.microsoft.com/office/drawing/2014/main" id="{B0E35E51-B677-0BD0-196A-81158BD9F272}"/>
              </a:ext>
            </a:extLst>
          </p:cNvPr>
          <p:cNvPicPr>
            <a:picLocks noGrp="1" noChangeAspect="1"/>
          </p:cNvPicPr>
          <p:nvPr>
            <p:ph sz="half" idx="2"/>
          </p:nvPr>
        </p:nvPicPr>
        <p:blipFill>
          <a:blip r:embed="rId3"/>
          <a:stretch>
            <a:fillRect/>
          </a:stretch>
        </p:blipFill>
        <p:spPr>
          <a:xfrm>
            <a:off x="242818" y="1414290"/>
            <a:ext cx="5174008" cy="5174008"/>
          </a:xfrm>
          <a:prstGeom prst="rect">
            <a:avLst/>
          </a:prstGeom>
        </p:spPr>
      </p:pic>
      <p:sp>
        <p:nvSpPr>
          <p:cNvPr id="6" name="Content Placeholder 5">
            <a:extLst>
              <a:ext uri="{FF2B5EF4-FFF2-40B4-BE49-F238E27FC236}">
                <a16:creationId xmlns:a16="http://schemas.microsoft.com/office/drawing/2014/main" id="{87F6AACD-16BE-CB64-ED20-92EB90854F46}"/>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91753226-3B5C-4001-5845-ADCF11C65F4B}"/>
              </a:ext>
            </a:extLst>
          </p:cNvPr>
          <p:cNvPicPr>
            <a:picLocks noChangeAspect="1"/>
          </p:cNvPicPr>
          <p:nvPr/>
        </p:nvPicPr>
        <p:blipFill>
          <a:blip r:embed="rId4"/>
          <a:stretch>
            <a:fillRect/>
          </a:stretch>
        </p:blipFill>
        <p:spPr>
          <a:xfrm>
            <a:off x="5803590" y="2031293"/>
            <a:ext cx="6001645" cy="4351338"/>
          </a:xfrm>
          <a:prstGeom prst="rect">
            <a:avLst/>
          </a:prstGeom>
        </p:spPr>
      </p:pic>
    </p:spTree>
    <p:extLst>
      <p:ext uri="{BB962C8B-B14F-4D97-AF65-F5344CB8AC3E}">
        <p14:creationId xmlns:p14="http://schemas.microsoft.com/office/powerpoint/2010/main" val="25617553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B4DD-A392-6D4A-D94C-43961753A01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BCB530-57E6-BC74-3922-205D9F04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0DE57-1329-E201-3464-2766BD623F6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22A9940-A06E-5A15-6448-DD965F30F99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1586E89-8335-DDA5-686A-06742A926F7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168045646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BE6E-AA49-4AE8-E6F4-9D0A645D810C}"/>
              </a:ext>
            </a:extLst>
          </p:cNvPr>
          <p:cNvSpPr>
            <a:spLocks noGrp="1"/>
          </p:cNvSpPr>
          <p:nvPr>
            <p:ph type="title"/>
          </p:nvPr>
        </p:nvSpPr>
        <p:spPr/>
        <p:txBody>
          <a:bodyPr/>
          <a:lstStyle/>
          <a:p>
            <a:r>
              <a:rPr lang="en-US" dirty="0" err="1"/>
              <a:t>weldonbeardain.website</a:t>
            </a:r>
            <a:br>
              <a:rPr lang="en-US" dirty="0"/>
            </a:br>
            <a:endParaRPr lang="en-US" dirty="0"/>
          </a:p>
        </p:txBody>
      </p:sp>
      <p:sp>
        <p:nvSpPr>
          <p:cNvPr id="3" name="Content Placeholder 2">
            <a:extLst>
              <a:ext uri="{FF2B5EF4-FFF2-40B4-BE49-F238E27FC236}">
                <a16:creationId xmlns:a16="http://schemas.microsoft.com/office/drawing/2014/main" id="{B2981B8A-52C9-7E9F-0A02-4ADB2CDC18D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3B11522-5FBC-1EC0-F0F7-5C481A8D7E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1231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normAutofit lnSpcReduction="10000"/>
          </a:bodyPr>
          <a:lstStyle/>
          <a:p>
            <a:r>
              <a:rPr lang="en-US" sz="3600" dirty="0"/>
              <a:t>Normally Heaven is associated as the dwelling place of God and everything good and perfect.</a:t>
            </a:r>
          </a:p>
          <a:p>
            <a:r>
              <a:rPr lang="en-US" sz="3600" dirty="0"/>
              <a:t>The first four instances above could be confused with the Heaven we sing about.</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2592</TotalTime>
  <Words>4203</Words>
  <Application>Microsoft Office PowerPoint</Application>
  <PresentationFormat>Widescreen</PresentationFormat>
  <Paragraphs>289</Paragraphs>
  <Slides>40</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Songs About Heaven</vt:lpstr>
      <vt:lpstr>Book of Ephesians</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             Heavenly Realms Ephesians 1:3, 2:6, 3:10,  6:12</vt:lpstr>
      <vt:lpstr>PowerPoint Presentation</vt:lpstr>
      <vt:lpstr>PowerPoint Presentation</vt:lpstr>
      <vt:lpstr>PowerPoint Presentation</vt:lpstr>
      <vt:lpstr>PowerPoint Presentation</vt:lpstr>
      <vt:lpstr>PowerPoint Presentation</vt:lpstr>
      <vt:lpstr>             The Armor of God (Panoply) Eph 6</vt:lpstr>
      <vt:lpstr>             The Armor of God (Panoply) Eph 6</vt:lpstr>
      <vt:lpstr>Panoply</vt:lpstr>
      <vt:lpstr>             The Armor of God (Panoply)</vt:lpstr>
      <vt:lpstr>             The Armor of God (Panoply)</vt:lpstr>
      <vt:lpstr>             Posture for battle.</vt:lpstr>
      <vt:lpstr>            Heavenly Realms 2 Corinthians 5 Our temporal existence</vt:lpstr>
      <vt:lpstr>            Heavenly Realms 2 Corinthians 5 Our temporal existence</vt:lpstr>
      <vt:lpstr>             Heavenly Realms Evil Spirts result in Evil Acts</vt:lpstr>
      <vt:lpstr>             Heavenly Realms Summary   A.I. Generated  MUST CHECK</vt:lpstr>
      <vt:lpstr>             Heavenly Realms Summary   A.I. Generated  MUST CHECK</vt:lpstr>
      <vt:lpstr>             Heavenly Realms Summary   A.I. Generated  MUST CHECK</vt:lpstr>
      <vt:lpstr>             Heavenly Realms Summary   By weldon</vt:lpstr>
      <vt:lpstr>             Heavenly Realms Summary   A.I. Generated  MUST CHECK</vt:lpstr>
      <vt:lpstr>             Heavenly Realms Summary   A.I. Generated  MUST CHECK</vt:lpstr>
      <vt:lpstr>             Heavenly Realms Summary   A.I. Generated  MUST CHECK</vt:lpstr>
      <vt:lpstr>weldonbeardain.website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26</cp:revision>
  <dcterms:created xsi:type="dcterms:W3CDTF">2025-06-19T21:30:53Z</dcterms:created>
  <dcterms:modified xsi:type="dcterms:W3CDTF">2025-12-04T21:41:35Z</dcterms:modified>
</cp:coreProperties>
</file>