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7" r:id="rId3"/>
    <p:sldId id="269" r:id="rId4"/>
    <p:sldId id="266" r:id="rId5"/>
    <p:sldId id="271" r:id="rId6"/>
    <p:sldId id="272" r:id="rId7"/>
    <p:sldId id="273" r:id="rId8"/>
    <p:sldId id="274" r:id="rId9"/>
    <p:sldId id="275" r:id="rId10"/>
    <p:sldId id="276" r:id="rId11"/>
    <p:sldId id="277" r:id="rId12"/>
    <p:sldId id="265" r:id="rId13"/>
    <p:sldId id="268" r:id="rId14"/>
    <p:sldId id="257" r:id="rId15"/>
    <p:sldId id="259" r:id="rId16"/>
    <p:sldId id="261" r:id="rId17"/>
    <p:sldId id="264" r:id="rId18"/>
    <p:sldId id="262" r:id="rId19"/>
    <p:sldId id="263" r:id="rId20"/>
    <p:sldId id="260" r:id="rId21"/>
    <p:sldId id="278" r:id="rId22"/>
    <p:sldId id="279" r:id="rId23"/>
    <p:sldId id="270" r:id="rId24"/>
    <p:sldId id="282" r:id="rId25"/>
    <p:sldId id="283"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60" d="100"/>
          <a:sy n="60" d="100"/>
        </p:scale>
        <p:origin x="72"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F9BB40E7-980C-4A98-8FAF-BF4A19ACD0D3}"/>
    <pc:docChg chg="undo custSel addSld modSld sldOrd">
      <pc:chgData name="Weldon Beardain" userId="09afe1b543c8f812" providerId="LiveId" clId="{F9BB40E7-980C-4A98-8FAF-BF4A19ACD0D3}" dt="2025-09-17T19:56:33.858" v="19" actId="14100"/>
      <pc:docMkLst>
        <pc:docMk/>
      </pc:docMkLst>
      <pc:sldChg chg="ord">
        <pc:chgData name="Weldon Beardain" userId="09afe1b543c8f812" providerId="LiveId" clId="{F9BB40E7-980C-4A98-8FAF-BF4A19ACD0D3}" dt="2025-09-17T19:41:00.452" v="14"/>
        <pc:sldMkLst>
          <pc:docMk/>
          <pc:sldMk cId="2517804710" sldId="270"/>
        </pc:sldMkLst>
      </pc:sldChg>
      <pc:sldChg chg="addSp modSp mod">
        <pc:chgData name="Weldon Beardain" userId="09afe1b543c8f812" providerId="LiveId" clId="{F9BB40E7-980C-4A98-8FAF-BF4A19ACD0D3}" dt="2025-09-17T19:56:33.858" v="19" actId="14100"/>
        <pc:sldMkLst>
          <pc:docMk/>
          <pc:sldMk cId="1326647460" sldId="279"/>
        </pc:sldMkLst>
        <pc:spChg chg="mod">
          <ac:chgData name="Weldon Beardain" userId="09afe1b543c8f812" providerId="LiveId" clId="{F9BB40E7-980C-4A98-8FAF-BF4A19ACD0D3}" dt="2025-09-17T19:56:33.858" v="19" actId="14100"/>
          <ac:spMkLst>
            <pc:docMk/>
            <pc:sldMk cId="1326647460" sldId="279"/>
            <ac:spMk id="3" creationId="{ADC3C2F3-6098-81A5-A43B-639EFF63B1EE}"/>
          </ac:spMkLst>
        </pc:spChg>
        <pc:picChg chg="add mod">
          <ac:chgData name="Weldon Beardain" userId="09afe1b543c8f812" providerId="LiveId" clId="{F9BB40E7-980C-4A98-8FAF-BF4A19ACD0D3}" dt="2025-09-17T19:55:50.856" v="18" actId="1076"/>
          <ac:picMkLst>
            <pc:docMk/>
            <pc:sldMk cId="1326647460" sldId="279"/>
            <ac:picMk id="5" creationId="{7BB35F0E-16BD-8885-BC88-19FE22395382}"/>
          </ac:picMkLst>
        </pc:picChg>
      </pc:sldChg>
      <pc:sldChg chg="addSp modSp add mod">
        <pc:chgData name="Weldon Beardain" userId="09afe1b543c8f812" providerId="LiveId" clId="{F9BB40E7-980C-4A98-8FAF-BF4A19ACD0D3}" dt="2025-09-17T19:37:11.514" v="6" actId="14100"/>
        <pc:sldMkLst>
          <pc:docMk/>
          <pc:sldMk cId="3271918694" sldId="282"/>
        </pc:sldMkLst>
        <pc:spChg chg="mod">
          <ac:chgData name="Weldon Beardain" userId="09afe1b543c8f812" providerId="LiveId" clId="{F9BB40E7-980C-4A98-8FAF-BF4A19ACD0D3}" dt="2025-09-17T19:36:57.505" v="3" actId="20577"/>
          <ac:spMkLst>
            <pc:docMk/>
            <pc:sldMk cId="3271918694" sldId="282"/>
            <ac:spMk id="3" creationId="{D9B54B66-BF04-3A01-5012-FEB4292D9C13}"/>
          </ac:spMkLst>
        </pc:spChg>
        <pc:picChg chg="add mod">
          <ac:chgData name="Weldon Beardain" userId="09afe1b543c8f812" providerId="LiveId" clId="{F9BB40E7-980C-4A98-8FAF-BF4A19ACD0D3}" dt="2025-09-17T19:37:11.514" v="6" actId="14100"/>
          <ac:picMkLst>
            <pc:docMk/>
            <pc:sldMk cId="3271918694" sldId="282"/>
            <ac:picMk id="5" creationId="{D2E06C59-248F-D377-6B71-1369ADE262BE}"/>
          </ac:picMkLst>
        </pc:picChg>
      </pc:sldChg>
      <pc:sldChg chg="addSp delSp modSp add mod">
        <pc:chgData name="Weldon Beardain" userId="09afe1b543c8f812" providerId="LiveId" clId="{F9BB40E7-980C-4A98-8FAF-BF4A19ACD0D3}" dt="2025-09-17T19:38:32.847" v="12" actId="1076"/>
        <pc:sldMkLst>
          <pc:docMk/>
          <pc:sldMk cId="2932363641" sldId="283"/>
        </pc:sldMkLst>
        <pc:picChg chg="del">
          <ac:chgData name="Weldon Beardain" userId="09afe1b543c8f812" providerId="LiveId" clId="{F9BB40E7-980C-4A98-8FAF-BF4A19ACD0D3}" dt="2025-09-17T19:38:21.193" v="9" actId="478"/>
          <ac:picMkLst>
            <pc:docMk/>
            <pc:sldMk cId="2932363641" sldId="283"/>
            <ac:picMk id="5" creationId="{6F30E7D0-68F2-1270-E603-03E78305D3D0}"/>
          </ac:picMkLst>
        </pc:picChg>
        <pc:picChg chg="add mod">
          <ac:chgData name="Weldon Beardain" userId="09afe1b543c8f812" providerId="LiveId" clId="{F9BB40E7-980C-4A98-8FAF-BF4A19ACD0D3}" dt="2025-09-17T19:38:32.847" v="12" actId="1076"/>
          <ac:picMkLst>
            <pc:docMk/>
            <pc:sldMk cId="2932363641" sldId="283"/>
            <ac:picMk id="6" creationId="{6CC050F2-60A1-0B53-6E1F-A6A89C7933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15</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16</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18</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19</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20</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92b"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88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26A4-2D13-40FA-753A-2D37E1C30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6036D-6640-AB63-EB27-CE0DDEF9E8B4}"/>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C74053FD-0770-4F4D-DF65-BF881261F477}"/>
              </a:ext>
            </a:extLst>
          </p:cNvPr>
          <p:cNvSpPr txBox="1"/>
          <p:nvPr/>
        </p:nvSpPr>
        <p:spPr>
          <a:xfrm>
            <a:off x="595712" y="1424894"/>
            <a:ext cx="11370315" cy="3970318"/>
          </a:xfrm>
          <a:prstGeom prst="rect">
            <a:avLst/>
          </a:prstGeom>
          <a:noFill/>
        </p:spPr>
        <p:txBody>
          <a:bodyPr wrap="square" rtlCol="0">
            <a:spAutoFit/>
          </a:bodyPr>
          <a:lstStyle/>
          <a:p>
            <a:r>
              <a:rPr lang="en-US" dirty="0"/>
              <a:t>. </a:t>
            </a:r>
            <a:r>
              <a:rPr lang="en-US" b="1" baseline="30000" dirty="0"/>
              <a:t>31 </a:t>
            </a:r>
            <a:r>
              <a:rPr lang="en-US" dirty="0"/>
              <a:t>Even some of the officials of the province, friends of Paul, sent him a message begging him not to venture into the theater.</a:t>
            </a:r>
          </a:p>
          <a:p>
            <a:r>
              <a:rPr lang="en-US" b="1" baseline="30000" dirty="0"/>
              <a:t>32 </a:t>
            </a:r>
            <a:r>
              <a:rPr lang="en-US" dirty="0"/>
              <a:t>The assembly was in confusion: Some were shouting one thing, some another. Most of the people did not even know why they were there. </a:t>
            </a:r>
            <a:r>
              <a:rPr lang="en-US" b="1" baseline="30000" dirty="0"/>
              <a:t>33 </a:t>
            </a:r>
            <a:r>
              <a:rPr lang="en-US" dirty="0"/>
              <a:t>The Jews in the crowd pushed Alexander to the front, and they shouted instructions to him. He motioned for silence in order to make a defense before the people. </a:t>
            </a:r>
            <a:r>
              <a:rPr lang="en-US" b="1" baseline="30000" dirty="0"/>
              <a:t>34 </a:t>
            </a:r>
            <a:r>
              <a:rPr lang="en-US" dirty="0"/>
              <a:t>But when they realized he was a Jew, they all shouted in unison for about two hours: “Great is Artemis of the Ephesians!”</a:t>
            </a:r>
          </a:p>
          <a:p>
            <a:r>
              <a:rPr lang="en-US" b="1" baseline="30000" dirty="0"/>
              <a:t>35 </a:t>
            </a:r>
            <a:r>
              <a:rPr lang="en-US" dirty="0"/>
              <a:t>The city clerk quieted the crowd and said: “Fellow Ephesians, doesn’t all the world know that the city of Ephesus is the guardian of the temple of the great Artemis and of her image, which fell from heaven? </a:t>
            </a:r>
            <a:r>
              <a:rPr lang="en-US" b="1" baseline="30000" dirty="0"/>
              <a:t>36 </a:t>
            </a:r>
            <a:r>
              <a:rPr lang="en-US" dirty="0"/>
              <a:t>Therefore, since these facts are undeniable, you ought to calm down and not do anything rash. </a:t>
            </a:r>
            <a:r>
              <a:rPr lang="en-US" b="1" baseline="30000" dirty="0"/>
              <a:t>37 </a:t>
            </a:r>
            <a:r>
              <a:rPr lang="en-US" dirty="0"/>
              <a:t>You have brought these men here, though they have neither robbed temples nor blasphemed our goddess. </a:t>
            </a:r>
            <a:r>
              <a:rPr lang="en-US" b="1" baseline="30000" dirty="0"/>
              <a:t>38 </a:t>
            </a:r>
            <a:r>
              <a:rPr lang="en-US" dirty="0"/>
              <a:t>If, then, Demetrius and his fellow craftsmen have a grievance against anybody, the courts are open and there are proconsuls. They can press charges. </a:t>
            </a:r>
            <a:r>
              <a:rPr lang="en-US" b="1" baseline="30000" dirty="0"/>
              <a:t>39 </a:t>
            </a:r>
            <a:r>
              <a:rPr lang="en-US" dirty="0"/>
              <a:t>If there is anything further you want to bring up, it must be settled in a legal assembly. </a:t>
            </a:r>
            <a:r>
              <a:rPr lang="en-US" b="1" baseline="30000" dirty="0"/>
              <a:t>40 </a:t>
            </a:r>
            <a:r>
              <a:rPr lang="en-US" dirty="0"/>
              <a:t>As it is, we are in danger of being charged with rioting because of what happened today. In that case we would not be able to account for this commotion, since there is no reason for it.” </a:t>
            </a:r>
            <a:r>
              <a:rPr lang="en-US" b="1" baseline="30000" dirty="0"/>
              <a:t>41 </a:t>
            </a:r>
            <a:r>
              <a:rPr lang="en-US" dirty="0"/>
              <a:t>After he had said this, he dismissed the assembly.</a:t>
            </a:r>
          </a:p>
        </p:txBody>
      </p:sp>
    </p:spTree>
    <p:extLst>
      <p:ext uri="{BB962C8B-B14F-4D97-AF65-F5344CB8AC3E}">
        <p14:creationId xmlns:p14="http://schemas.microsoft.com/office/powerpoint/2010/main" val="140215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BA00-1766-ACA7-E3DA-B7C448436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74C68-A08A-9223-0E60-B47527D24F1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40FB7FBF-2E35-4A2D-DA92-D87D1D14C98B}"/>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204059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A406-6C0D-CEAE-D109-24C73C21F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01642-C22C-02EA-8C1E-E4637FF079B1}"/>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1EE0022C-FE3B-298E-F19A-6103C52009EF}"/>
              </a:ext>
            </a:extLst>
          </p:cNvPr>
          <p:cNvSpPr txBox="1"/>
          <p:nvPr/>
        </p:nvSpPr>
        <p:spPr>
          <a:xfrm>
            <a:off x="185809" y="1864272"/>
            <a:ext cx="11370315" cy="2031325"/>
          </a:xfrm>
          <a:prstGeom prst="rect">
            <a:avLst/>
          </a:prstGeom>
          <a:noFill/>
        </p:spPr>
        <p:txBody>
          <a:bodyPr wrap="square" rtlCol="0">
            <a:spAutoFit/>
          </a:bodyPr>
          <a:lstStyle/>
          <a:p>
            <a:r>
              <a:rPr lang="en-US" dirty="0"/>
              <a:t>. </a:t>
            </a:r>
            <a:r>
              <a:rPr lang="en-US" b="1" baseline="30000" dirty="0"/>
              <a:t>6 </a:t>
            </a:r>
            <a:r>
              <a:rPr lang="en-US" dirty="0"/>
              <a:t>When Paul placed his hands on them, the Holy Spirit came on them, and they spoke in tongues</a:t>
            </a:r>
            <a:r>
              <a:rPr lang="en-US" baseline="30000" dirty="0"/>
              <a:t>[</a:t>
            </a:r>
            <a:r>
              <a:rPr lang="en-US" baseline="30000" dirty="0">
                <a:hlinkClick r:id="rId2" tooltip="See footnote b"/>
              </a:rPr>
              <a:t>b</a:t>
            </a:r>
            <a:r>
              <a:rPr lang="en-US" baseline="30000" dirty="0"/>
              <a:t>]</a:t>
            </a:r>
            <a:r>
              <a:rPr lang="en-US" dirty="0"/>
              <a:t> and prophesied. </a:t>
            </a:r>
            <a:r>
              <a:rPr lang="en-US" b="1" baseline="30000" dirty="0"/>
              <a:t>7 </a:t>
            </a:r>
            <a:r>
              <a:rPr lang="en-US" dirty="0"/>
              <a:t>There were about twelve men in all.</a:t>
            </a:r>
          </a:p>
          <a:p>
            <a:r>
              <a:rPr lang="en-US" b="1" baseline="30000" dirty="0"/>
              <a:t>8 </a:t>
            </a:r>
            <a:r>
              <a:rPr lang="en-US" dirty="0"/>
              <a:t>Paul entered the synagogue and spoke boldly there for three months, arguing persuasively about the kingdom of God. </a:t>
            </a:r>
            <a:r>
              <a:rPr lang="en-US" b="1" baseline="30000" dirty="0"/>
              <a:t>9 </a:t>
            </a:r>
            <a:r>
              <a:rPr lang="en-US" dirty="0"/>
              <a:t>But some of them became obstinate; they refused to believe and publicly maligned the Way. So Paul left them. He took the disciples with him and had discussions daily in the lecture hall of Tyrannus. </a:t>
            </a:r>
            <a:r>
              <a:rPr lang="en-US" b="1" baseline="30000" dirty="0"/>
              <a:t>10 </a:t>
            </a:r>
            <a:r>
              <a:rPr lang="en-US"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419095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CBBC-C854-59E0-AD1A-2351E0333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59EE2-981D-444E-7C46-F9D91367EA11}"/>
              </a:ext>
            </a:extLst>
          </p:cNvPr>
          <p:cNvSpPr>
            <a:spLocks noGrp="1"/>
          </p:cNvSpPr>
          <p:nvPr>
            <p:ph type="ctrTitle"/>
          </p:nvPr>
        </p:nvSpPr>
        <p:spPr>
          <a:xfrm>
            <a:off x="1524000" y="344267"/>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B021B285-1A4A-77BE-98AE-C3DAB3BD25F0}"/>
              </a:ext>
            </a:extLst>
          </p:cNvPr>
          <p:cNvSpPr txBox="1"/>
          <p:nvPr/>
        </p:nvSpPr>
        <p:spPr>
          <a:xfrm>
            <a:off x="185809" y="1864272"/>
            <a:ext cx="11370315" cy="3323987"/>
          </a:xfrm>
          <a:prstGeom prst="rect">
            <a:avLst/>
          </a:prstGeom>
          <a:noFill/>
        </p:spPr>
        <p:txBody>
          <a:bodyPr wrap="square" rtlCol="0">
            <a:spAutoFit/>
          </a:bodyPr>
          <a:lstStyle/>
          <a:p>
            <a:r>
              <a:rPr lang="en-US" sz="3200" b="1" baseline="30000" dirty="0"/>
              <a:t>9 </a:t>
            </a:r>
            <a:r>
              <a:rPr lang="en-US" sz="3200" dirty="0"/>
              <a:t>But some of them became obstinate; they refused to believe and publicly maligned the Way. So Paul left them. He took the disciples with him and had discussions daily in the lecture hall of Tyrannus. </a:t>
            </a:r>
            <a:r>
              <a:rPr lang="en-US" sz="3200" b="1" baseline="30000" dirty="0"/>
              <a:t>10 </a:t>
            </a:r>
            <a:r>
              <a:rPr lang="en-US" sz="3200"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269340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Key Themes</a:t>
            </a:r>
          </a:p>
          <a:p>
            <a:pPr marL="0" lvl="1" indent="0">
              <a:buNone/>
            </a:pPr>
            <a:r>
              <a:rPr lang="en-US" sz="1400"/>
              <a:t>The Book of Ephesians addresses themes of unity, love, grace, and spiritual growth within the Christian community.</a:t>
            </a:r>
          </a:p>
          <a:p>
            <a:pPr marL="0" indent="0">
              <a:spcBef>
                <a:spcPts val="2500"/>
              </a:spcBef>
              <a:buNone/>
            </a:pPr>
            <a:r>
              <a:rPr lang="en-US" sz="1400" b="1"/>
              <a:t>Paul's Message</a:t>
            </a:r>
          </a:p>
          <a:p>
            <a:pPr marL="0" lvl="1" indent="0">
              <a:buNone/>
            </a:pPr>
            <a:r>
              <a:rPr lang="en-US" sz="1400"/>
              <a:t>Paul's letter emphasizes the importance of living a life worthy of the calling received, and the transformative power of God's love and grace.</a:t>
            </a:r>
          </a:p>
          <a:p>
            <a:pPr marL="0" indent="0">
              <a:spcBef>
                <a:spcPts val="2500"/>
              </a:spcBef>
              <a:buNone/>
            </a:pPr>
            <a:r>
              <a:rPr lang="en-US" sz="1400" b="1"/>
              <a:t>Modern Relevance</a:t>
            </a:r>
          </a:p>
          <a:p>
            <a:pPr marL="0" lvl="1" indent="0">
              <a:buNone/>
            </a:pPr>
            <a:r>
              <a:rPr lang="en-US" sz="140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E6CB-7A8C-A3FC-69E9-D952BF9BA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06B86-E2B3-1F84-FDBA-B267CB09A3FE}"/>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86070510-62EE-58EB-A98F-8860DE5CD717}"/>
              </a:ext>
            </a:extLst>
          </p:cNvPr>
          <p:cNvSpPr txBox="1"/>
          <p:nvPr/>
        </p:nvSpPr>
        <p:spPr>
          <a:xfrm>
            <a:off x="532650" y="776451"/>
            <a:ext cx="11370315" cy="6001643"/>
          </a:xfrm>
          <a:prstGeom prst="rect">
            <a:avLst/>
          </a:prstGeom>
          <a:noFill/>
        </p:spPr>
        <p:txBody>
          <a:bodyPr wrap="square" rtlCol="0">
            <a:spAutoFit/>
          </a:bodyPr>
          <a:lstStyle/>
          <a:p>
            <a:r>
              <a:rPr lang="en-US" sz="3200" b="1" dirty="0"/>
              <a:t>1 </a:t>
            </a:r>
            <a:r>
              <a:rPr lang="en-US" sz="3200" dirty="0"/>
              <a:t>While Apollos was at Corinth, Paul took the road through the interior and arrived at Ephesus. There he found some disciples </a:t>
            </a:r>
            <a:r>
              <a:rPr lang="en-US" sz="3200" b="1" baseline="30000" dirty="0"/>
              <a:t>2 </a:t>
            </a:r>
            <a:r>
              <a:rPr lang="en-US" sz="3200" dirty="0"/>
              <a:t>and asked them, “Did you receive the Holy Spirit when</a:t>
            </a:r>
            <a:r>
              <a:rPr lang="en-US" sz="3200" baseline="30000" dirty="0"/>
              <a:t>[</a:t>
            </a:r>
            <a:r>
              <a:rPr lang="en-US" sz="3200" baseline="30000" dirty="0">
                <a:hlinkClick r:id="rId2" tooltip="See footnote a"/>
              </a:rPr>
              <a:t>a</a:t>
            </a:r>
            <a:r>
              <a:rPr lang="en-US" sz="3200" baseline="30000" dirty="0"/>
              <a:t>]</a:t>
            </a:r>
            <a:r>
              <a:rPr lang="en-US" sz="3200" dirty="0"/>
              <a:t> you believed?”</a:t>
            </a:r>
          </a:p>
          <a:p>
            <a:r>
              <a:rPr lang="en-US" sz="3200" dirty="0"/>
              <a:t>They answered, “No, we have not even heard that there is a Holy Spirit.”</a:t>
            </a:r>
          </a:p>
          <a:p>
            <a:r>
              <a:rPr lang="en-US" sz="3200" b="1" baseline="30000" dirty="0"/>
              <a:t>3 </a:t>
            </a:r>
            <a:r>
              <a:rPr lang="en-US" sz="3200" dirty="0"/>
              <a:t>So Paul asked, “Then what baptism did you receive?”</a:t>
            </a:r>
          </a:p>
          <a:p>
            <a:r>
              <a:rPr lang="en-US" sz="3200" dirty="0"/>
              <a:t>“John’s baptism,” they replied.</a:t>
            </a:r>
          </a:p>
          <a:p>
            <a:r>
              <a:rPr lang="en-US" sz="3200" b="1" baseline="30000" dirty="0"/>
              <a:t>4 </a:t>
            </a:r>
            <a:r>
              <a:rPr lang="en-US" sz="3200" dirty="0"/>
              <a:t>Paul said, “John’s baptism was a baptism of repentance. He told the people to believe in the one coming after him, that is, in Jesus.” </a:t>
            </a:r>
            <a:r>
              <a:rPr lang="en-US" sz="3200" b="1" baseline="30000" dirty="0"/>
              <a:t>5 </a:t>
            </a:r>
            <a:r>
              <a:rPr lang="en-US" sz="3200" dirty="0"/>
              <a:t>On hearing this, they were baptized in the name of the Lord Jesus.</a:t>
            </a:r>
            <a:endParaRPr lang="en-US" dirty="0"/>
          </a:p>
        </p:txBody>
      </p:sp>
    </p:spTree>
    <p:extLst>
      <p:ext uri="{BB962C8B-B14F-4D97-AF65-F5344CB8AC3E}">
        <p14:creationId xmlns:p14="http://schemas.microsoft.com/office/powerpoint/2010/main" val="351842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2677656"/>
          </a:xfrm>
          <a:prstGeom prst="rect">
            <a:avLst/>
          </a:prstGeom>
          <a:noFill/>
        </p:spPr>
        <p:txBody>
          <a:bodyPr wrap="square" rtlCol="0">
            <a:spAutoFit/>
          </a:bodyPr>
          <a:lstStyle/>
          <a:p>
            <a:r>
              <a:rPr lang="en-US" sz="2800" dirty="0"/>
              <a:t>ttps://archive.org/details/newtestamentcomm0000hend/page/n282/mode/1up?view=theater</a:t>
            </a:r>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2677656"/>
          </a:xfrm>
          <a:prstGeom prst="rect">
            <a:avLst/>
          </a:prstGeom>
          <a:noFill/>
        </p:spPr>
        <p:txBody>
          <a:bodyPr wrap="square" rtlCol="0">
            <a:spAutoFit/>
          </a:bodyPr>
          <a:lstStyle/>
          <a:p>
            <a:r>
              <a:rPr lang="en-US" sz="2800" dirty="0"/>
              <a:t>ttps://archive.org/details/newtestamentcomm0000hend/page/n282/mode/1up?view=theater</a:t>
            </a:r>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7905-B4E1-759E-641D-19F729D06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320CC-66D5-1E06-029C-D2E0F16EE188}"/>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5C7D160C-F390-5220-DDF2-35ECF428AC6E}"/>
              </a:ext>
            </a:extLst>
          </p:cNvPr>
          <p:cNvSpPr txBox="1"/>
          <p:nvPr/>
        </p:nvSpPr>
        <p:spPr>
          <a:xfrm>
            <a:off x="532650" y="776451"/>
            <a:ext cx="11370315" cy="5786199"/>
          </a:xfrm>
          <a:prstGeom prst="rect">
            <a:avLst/>
          </a:prstGeom>
          <a:noFill/>
        </p:spPr>
        <p:txBody>
          <a:bodyPr wrap="square" rtlCol="0">
            <a:spAutoFit/>
          </a:bodyPr>
          <a:lstStyle/>
          <a:p>
            <a:r>
              <a:rPr lang="en-US" sz="3200" dirty="0"/>
              <a:t>.</a:t>
            </a:r>
            <a:r>
              <a:rPr lang="en-US" sz="3200" b="1" baseline="30000" dirty="0"/>
              <a:t>6 </a:t>
            </a:r>
            <a:r>
              <a:rPr lang="en-US" sz="3200" dirty="0"/>
              <a:t>When Paul placed his hands on them, the Holy Spirit came on them, and they spoke in tongues and prophesied. </a:t>
            </a:r>
            <a:r>
              <a:rPr lang="en-US" sz="3200" b="1" baseline="30000" dirty="0"/>
              <a:t>7 </a:t>
            </a:r>
            <a:r>
              <a:rPr lang="en-US" sz="3200" dirty="0"/>
              <a:t>There were about twelve men in all.</a:t>
            </a:r>
          </a:p>
          <a:p>
            <a:r>
              <a:rPr lang="en-US" sz="3200" b="1" baseline="30000" dirty="0"/>
              <a:t>8 </a:t>
            </a:r>
            <a:r>
              <a:rPr lang="en-US" sz="3200" dirty="0"/>
              <a:t>Paul entered the synagogue and spoke boldly there for three months, arguing persuasively about the kingdom of God. </a:t>
            </a:r>
            <a:r>
              <a:rPr lang="en-US" sz="3200" b="1" baseline="30000" dirty="0"/>
              <a:t>9 </a:t>
            </a:r>
            <a:r>
              <a:rPr lang="en-US" sz="3200" dirty="0"/>
              <a:t>But some of them became obstinate; they refused to believe and publicly maligned the Way. So Paul left them. </a:t>
            </a:r>
            <a:r>
              <a:rPr lang="en-US" sz="3200" u="sng" dirty="0"/>
              <a:t>He took the disciples with him and had discussions daily in the lecture hall of Tyrannus. </a:t>
            </a:r>
            <a:r>
              <a:rPr lang="en-US" sz="3200" b="1" baseline="30000" dirty="0"/>
              <a:t>10 </a:t>
            </a:r>
            <a:r>
              <a:rPr lang="en-US" sz="3200" u="sng" dirty="0"/>
              <a:t>This went on for two years</a:t>
            </a:r>
            <a:r>
              <a:rPr lang="en-US" sz="3200" dirty="0"/>
              <a:t>, so that all the Jews and Greeks who lived in the province of Asia heard the word of the Lord.</a:t>
            </a:r>
          </a:p>
          <a:p>
            <a:endParaRPr lang="en-US" dirty="0"/>
          </a:p>
        </p:txBody>
      </p:sp>
    </p:spTree>
    <p:extLst>
      <p:ext uri="{BB962C8B-B14F-4D97-AF65-F5344CB8AC3E}">
        <p14:creationId xmlns:p14="http://schemas.microsoft.com/office/powerpoint/2010/main" val="65574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4A60-5A47-08E7-C0A5-2DFDBB78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2FF2-F3D3-1D40-8597-23EAE0FF1F0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346A6DB-8581-8134-1BCD-C24C6BFE6865}"/>
              </a:ext>
            </a:extLst>
          </p:cNvPr>
          <p:cNvSpPr txBox="1"/>
          <p:nvPr/>
        </p:nvSpPr>
        <p:spPr>
          <a:xfrm>
            <a:off x="595712" y="1424894"/>
            <a:ext cx="11370315" cy="4832092"/>
          </a:xfrm>
          <a:prstGeom prst="rect">
            <a:avLst/>
          </a:prstGeom>
          <a:noFill/>
        </p:spPr>
        <p:txBody>
          <a:bodyPr wrap="square" rtlCol="0">
            <a:spAutoFit/>
          </a:bodyPr>
          <a:lstStyle/>
          <a:p>
            <a:r>
              <a:rPr lang="en-US" sz="2800" b="1" baseline="30000" dirty="0"/>
              <a:t>11 </a:t>
            </a:r>
            <a:r>
              <a:rPr lang="en-US" sz="2800" dirty="0"/>
              <a:t>God did extraordinary miracles through Paul, </a:t>
            </a:r>
            <a:r>
              <a:rPr lang="en-US" sz="2800" b="1" baseline="30000" dirty="0"/>
              <a:t>12 </a:t>
            </a:r>
            <a:r>
              <a:rPr lang="en-US" sz="2800" dirty="0"/>
              <a:t>so that even handkerchiefs and aprons that had touched him were taken to the sick, and their illnesses were cured and the evil spirits left them.</a:t>
            </a:r>
          </a:p>
          <a:p>
            <a:r>
              <a:rPr lang="en-US" sz="2800" b="1" baseline="30000" dirty="0"/>
              <a:t>13 </a:t>
            </a:r>
            <a:r>
              <a:rPr lang="en-US" sz="2800" dirty="0"/>
              <a:t>Some Jews who went around driving out evil spirits tried to invoke the name of the Lord Jesus over those who were demon-possessed. They would say, “In the name of the Jesus whom Paul preaches, I command you to come out.” </a:t>
            </a:r>
            <a:r>
              <a:rPr lang="en-US" sz="2800" b="1" baseline="30000" dirty="0"/>
              <a:t>14 </a:t>
            </a:r>
            <a:r>
              <a:rPr lang="en-US" sz="2800" dirty="0"/>
              <a:t>Seven sons of Sceva, a Jewish chief priest, were doing this. </a:t>
            </a:r>
            <a:r>
              <a:rPr lang="en-US" sz="2800" b="1" baseline="30000" dirty="0"/>
              <a:t>15 </a:t>
            </a:r>
            <a:r>
              <a:rPr lang="en-US" sz="2800" dirty="0"/>
              <a:t>One day the evil spirit answered them, “Jesus I know, and Paul I know about, but who are you?” </a:t>
            </a:r>
            <a:r>
              <a:rPr lang="en-US" sz="2800" b="1" baseline="30000" dirty="0"/>
              <a:t>16 </a:t>
            </a:r>
            <a:r>
              <a:rPr lang="en-US" sz="2800" dirty="0"/>
              <a:t>Then the man who had the evil spirit jumped on them and overpowered them all. He gave them such a beating that they ran out of the house naked and bleeding.</a:t>
            </a:r>
          </a:p>
        </p:txBody>
      </p:sp>
    </p:spTree>
    <p:extLst>
      <p:ext uri="{BB962C8B-B14F-4D97-AF65-F5344CB8AC3E}">
        <p14:creationId xmlns:p14="http://schemas.microsoft.com/office/powerpoint/2010/main" val="269368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BE9A-D467-48E3-EF8F-01AA2A008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BFF53-DC72-24BF-B725-6B8D251F8A6D}"/>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6E6EDDFF-B115-A1EA-7366-3CB5FEC0BE9E}"/>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239210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C39A-3854-44E2-06CA-16FF22F76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B6F3C-D577-CEDE-DB51-ECF2D97271C6}"/>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AED81FF2-395F-BF91-6995-F34C70A3679F}"/>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177372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8F205-7B8F-9FF3-5FA3-5C8A22750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894B8-3EE2-FD45-B30C-B998245E2DA9}"/>
              </a:ext>
            </a:extLst>
          </p:cNvPr>
          <p:cNvSpPr>
            <a:spLocks noGrp="1"/>
          </p:cNvSpPr>
          <p:nvPr>
            <p:ph type="ctrTitle"/>
          </p:nvPr>
        </p:nvSpPr>
        <p:spPr>
          <a:xfrm>
            <a:off x="1524000" y="375798"/>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740EE0E8-3415-0594-E8CD-5C5A25B4242B}"/>
              </a:ext>
            </a:extLst>
          </p:cNvPr>
          <p:cNvSpPr txBox="1"/>
          <p:nvPr/>
        </p:nvSpPr>
        <p:spPr>
          <a:xfrm>
            <a:off x="595712" y="1424894"/>
            <a:ext cx="11370315" cy="17327820"/>
          </a:xfrm>
          <a:prstGeom prst="rect">
            <a:avLst/>
          </a:prstGeom>
          <a:noFill/>
        </p:spPr>
        <p:txBody>
          <a:bodyPr wrap="square" rtlCol="0">
            <a:spAutoFit/>
          </a:bodyPr>
          <a:lstStyle/>
          <a:p>
            <a:r>
              <a:rPr lang="en-US" sz="2800" b="1" dirty="0"/>
              <a:t>The Riot in Ephesus</a:t>
            </a:r>
          </a:p>
          <a:p>
            <a:r>
              <a:rPr lang="en-US" sz="2800" b="1" baseline="30000" dirty="0"/>
              <a:t>23 </a:t>
            </a:r>
            <a:r>
              <a:rPr lang="en-US" sz="2800" dirty="0"/>
              <a:t>About that time there arose a great disturbance about the Way. </a:t>
            </a:r>
            <a:r>
              <a:rPr lang="en-US" sz="2800" b="1" baseline="30000" dirty="0"/>
              <a:t>24 </a:t>
            </a:r>
            <a:r>
              <a:rPr lang="en-US" sz="2800" dirty="0"/>
              <a:t>A silversmith named Demetrius, who made silver shrines of Artemis, brought in a lot of business for the craftsmen there. </a:t>
            </a:r>
            <a:r>
              <a:rPr lang="en-US" sz="2800" b="1" baseline="30000" dirty="0"/>
              <a:t>25 </a:t>
            </a:r>
            <a:r>
              <a:rPr lang="en-US" sz="2800" dirty="0"/>
              <a:t>He called them together, along with the workers in related trades, and said: “You know, my friends, that we receive a good income from this business. </a:t>
            </a:r>
            <a:r>
              <a:rPr lang="en-US" sz="2800" b="1" baseline="30000" dirty="0"/>
              <a:t>26 </a:t>
            </a:r>
            <a:r>
              <a:rPr lang="en-US" sz="2800" dirty="0"/>
              <a:t>And you see and hear how this fellow Paul has convinced and led astray large numbers of people here in Ephesus and in practically the whole province of Asia. He says that gods made by human hands are no gods at all.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137228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DAD3-FEE9-160E-9C69-1F9F910EC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BBD0D-ECDE-711B-B8A0-AFF72BC959DB}"/>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2307435-6E0E-8058-5339-DAA4BA39C197}"/>
              </a:ext>
            </a:extLst>
          </p:cNvPr>
          <p:cNvSpPr txBox="1"/>
          <p:nvPr/>
        </p:nvSpPr>
        <p:spPr>
          <a:xfrm>
            <a:off x="595712" y="1424894"/>
            <a:ext cx="11370315" cy="4832092"/>
          </a:xfrm>
          <a:prstGeom prst="rect">
            <a:avLst/>
          </a:prstGeom>
          <a:noFill/>
        </p:spPr>
        <p:txBody>
          <a:bodyPr wrap="square" rtlCol="0">
            <a:spAutoFit/>
          </a:bodyPr>
          <a:lstStyle/>
          <a:p>
            <a:r>
              <a:rPr lang="en-US" sz="2800" dirty="0"/>
              <a:t>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p:txBody>
      </p:sp>
    </p:spTree>
    <p:extLst>
      <p:ext uri="{BB962C8B-B14F-4D97-AF65-F5344CB8AC3E}">
        <p14:creationId xmlns:p14="http://schemas.microsoft.com/office/powerpoint/2010/main" val="271103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8C75-9893-6AF9-185A-8B5E0642A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B4291-D0CA-CCC3-15EE-AD4B0BBDBFB2}"/>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E78E2D1C-D6F3-5F79-43C7-E46D4F5D50F6}"/>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p>
        </p:txBody>
      </p:sp>
    </p:spTree>
    <p:extLst>
      <p:ext uri="{BB962C8B-B14F-4D97-AF65-F5344CB8AC3E}">
        <p14:creationId xmlns:p14="http://schemas.microsoft.com/office/powerpoint/2010/main" val="120082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437</TotalTime>
  <Words>3481</Words>
  <Application>Microsoft Office PowerPoint</Application>
  <PresentationFormat>Widescreen</PresentationFormat>
  <Paragraphs>116</Paragraphs>
  <Slides>27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PowerPoint Presentation</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Book of Ephesians</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New Testament Commentary Willliam Hendriksen Baker Book Houses © 1967</vt:lpstr>
      <vt:lpstr>New Testament Commentary Willliam Hendriksen Baker Book Houses © 1967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8</cp:revision>
  <dcterms:created xsi:type="dcterms:W3CDTF">2025-06-19T21:30:53Z</dcterms:created>
  <dcterms:modified xsi:type="dcterms:W3CDTF">2025-09-17T19:56:42Z</dcterms:modified>
</cp:coreProperties>
</file>