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7" r:id="rId3"/>
    <p:sldId id="281" r:id="rId4"/>
    <p:sldId id="282" r:id="rId5"/>
    <p:sldId id="283" r:id="rId6"/>
    <p:sldId id="269" r:id="rId7"/>
    <p:sldId id="266" r:id="rId8"/>
    <p:sldId id="271" r:id="rId9"/>
    <p:sldId id="272" r:id="rId10"/>
    <p:sldId id="273" r:id="rId11"/>
    <p:sldId id="274" r:id="rId12"/>
    <p:sldId id="275" r:id="rId13"/>
    <p:sldId id="276" r:id="rId14"/>
    <p:sldId id="277" r:id="rId15"/>
    <p:sldId id="270" r:id="rId16"/>
    <p:sldId id="279" r:id="rId17"/>
    <p:sldId id="278" r:id="rId18"/>
    <p:sldId id="280" r:id="rId19"/>
    <p:sldId id="265" r:id="rId20"/>
    <p:sldId id="268" r:id="rId21"/>
    <p:sldId id="257" r:id="rId22"/>
    <p:sldId id="259" r:id="rId23"/>
    <p:sldId id="261" r:id="rId24"/>
    <p:sldId id="264" r:id="rId25"/>
    <p:sldId id="262" r:id="rId26"/>
    <p:sldId id="263"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75D37-4E86-4A95-8B5A-BBE223E865FA}" v="7" dt="2025-08-23T21:58:46.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49" d="100"/>
          <a:sy n="49" d="100"/>
        </p:scale>
        <p:origin x="54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3475D37-4E86-4A95-8B5A-BBE223E865FA}"/>
    <pc:docChg chg="undo custSel addSld modSld">
      <pc:chgData name="Weldon Beardain" userId="09afe1b543c8f812" providerId="LiveId" clId="{F3475D37-4E86-4A95-8B5A-BBE223E865FA}" dt="2025-08-23T22:06:58.682" v="67" actId="1076"/>
      <pc:docMkLst>
        <pc:docMk/>
      </pc:docMkLst>
      <pc:sldChg chg="addSp delSp modSp new mod">
        <pc:chgData name="Weldon Beardain" userId="09afe1b543c8f812" providerId="LiveId" clId="{F3475D37-4E86-4A95-8B5A-BBE223E865FA}" dt="2025-08-23T21:58:56.676" v="46" actId="115"/>
        <pc:sldMkLst>
          <pc:docMk/>
          <pc:sldMk cId="1666037214" sldId="281"/>
        </pc:sldMkLst>
        <pc:spChg chg="mod">
          <ac:chgData name="Weldon Beardain" userId="09afe1b543c8f812" providerId="LiveId" clId="{F3475D37-4E86-4A95-8B5A-BBE223E865FA}" dt="2025-08-23T21:52:51.793" v="7"/>
          <ac:spMkLst>
            <pc:docMk/>
            <pc:sldMk cId="1666037214" sldId="281"/>
            <ac:spMk id="2" creationId="{E934E9D8-0429-C6EE-9204-CEA82396F605}"/>
          </ac:spMkLst>
        </pc:spChg>
        <pc:spChg chg="add del mod">
          <ac:chgData name="Weldon Beardain" userId="09afe1b543c8f812" providerId="LiveId" clId="{F3475D37-4E86-4A95-8B5A-BBE223E865FA}" dt="2025-08-23T21:58:56.676" v="46" actId="115"/>
          <ac:spMkLst>
            <pc:docMk/>
            <pc:sldMk cId="1666037214" sldId="281"/>
            <ac:spMk id="3" creationId="{C931CF12-C9C7-CB11-A76F-08A1BD41DFE9}"/>
          </ac:spMkLst>
        </pc:spChg>
        <pc:spChg chg="add del mod">
          <ac:chgData name="Weldon Beardain" userId="09afe1b543c8f812" providerId="LiveId" clId="{F3475D37-4E86-4A95-8B5A-BBE223E865FA}" dt="2025-08-23T21:58:15.359" v="43" actId="478"/>
          <ac:spMkLst>
            <pc:docMk/>
            <pc:sldMk cId="1666037214" sldId="281"/>
            <ac:spMk id="6" creationId="{F00D9577-9DFA-310F-C81E-0E79B7CF3CE0}"/>
          </ac:spMkLst>
        </pc:spChg>
        <pc:graphicFrameChg chg="add del modGraphic">
          <ac:chgData name="Weldon Beardain" userId="09afe1b543c8f812" providerId="LiveId" clId="{F3475D37-4E86-4A95-8B5A-BBE223E865FA}" dt="2025-08-23T21:58:48.984" v="45" actId="478"/>
          <ac:graphicFrameMkLst>
            <pc:docMk/>
            <pc:sldMk cId="1666037214" sldId="281"/>
            <ac:graphicFrameMk id="4" creationId="{92745D1B-D946-5C7A-51F1-49981B1C485C}"/>
          </ac:graphicFrameMkLst>
        </pc:graphicFrameChg>
      </pc:sldChg>
      <pc:sldChg chg="addSp delSp modSp new mod">
        <pc:chgData name="Weldon Beardain" userId="09afe1b543c8f812" providerId="LiveId" clId="{F3475D37-4E86-4A95-8B5A-BBE223E865FA}" dt="2025-08-23T22:02:47.354" v="51" actId="1076"/>
        <pc:sldMkLst>
          <pc:docMk/>
          <pc:sldMk cId="3618729671" sldId="282"/>
        </pc:sldMkLst>
        <pc:spChg chg="del">
          <ac:chgData name="Weldon Beardain" userId="09afe1b543c8f812" providerId="LiveId" clId="{F3475D37-4E86-4A95-8B5A-BBE223E865FA}" dt="2025-08-23T22:02:40.165" v="48" actId="22"/>
          <ac:spMkLst>
            <pc:docMk/>
            <pc:sldMk cId="3618729671" sldId="282"/>
            <ac:spMk id="3" creationId="{339F49AB-3F50-C35F-BF9A-6A2327252E76}"/>
          </ac:spMkLst>
        </pc:spChg>
        <pc:picChg chg="add mod ord">
          <ac:chgData name="Weldon Beardain" userId="09afe1b543c8f812" providerId="LiveId" clId="{F3475D37-4E86-4A95-8B5A-BBE223E865FA}" dt="2025-08-23T22:02:47.354" v="51" actId="1076"/>
          <ac:picMkLst>
            <pc:docMk/>
            <pc:sldMk cId="3618729671" sldId="282"/>
            <ac:picMk id="5" creationId="{D0D5A138-663C-0A61-63BF-B43BDCD8D375}"/>
          </ac:picMkLst>
        </pc:picChg>
      </pc:sldChg>
      <pc:sldChg chg="addSp delSp modSp new mod">
        <pc:chgData name="Weldon Beardain" userId="09afe1b543c8f812" providerId="LiveId" clId="{F3475D37-4E86-4A95-8B5A-BBE223E865FA}" dt="2025-08-23T22:06:58.682" v="67" actId="1076"/>
        <pc:sldMkLst>
          <pc:docMk/>
          <pc:sldMk cId="3406377628" sldId="283"/>
        </pc:sldMkLst>
        <pc:spChg chg="del">
          <ac:chgData name="Weldon Beardain" userId="09afe1b543c8f812" providerId="LiveId" clId="{F3475D37-4E86-4A95-8B5A-BBE223E865FA}" dt="2025-08-23T22:04:44.572" v="53" actId="22"/>
          <ac:spMkLst>
            <pc:docMk/>
            <pc:sldMk cId="3406377628" sldId="283"/>
            <ac:spMk id="3" creationId="{3D67C888-4FF9-CE4E-2824-78490A3AAC05}"/>
          </ac:spMkLst>
        </pc:spChg>
        <pc:picChg chg="add mod ord">
          <ac:chgData name="Weldon Beardain" userId="09afe1b543c8f812" providerId="LiveId" clId="{F3475D37-4E86-4A95-8B5A-BBE223E865FA}" dt="2025-08-23T22:05:06.903" v="58" actId="1076"/>
          <ac:picMkLst>
            <pc:docMk/>
            <pc:sldMk cId="3406377628" sldId="283"/>
            <ac:picMk id="5" creationId="{9078EA80-F31C-D1ED-0677-AF659C40BE3F}"/>
          </ac:picMkLst>
        </pc:picChg>
        <pc:picChg chg="add mod">
          <ac:chgData name="Weldon Beardain" userId="09afe1b543c8f812" providerId="LiveId" clId="{F3475D37-4E86-4A95-8B5A-BBE223E865FA}" dt="2025-08-23T22:06:05.733" v="61" actId="1076"/>
          <ac:picMkLst>
            <pc:docMk/>
            <pc:sldMk cId="3406377628" sldId="283"/>
            <ac:picMk id="7" creationId="{A4BD4336-829F-9A2D-E7B3-35630EA3898B}"/>
          </ac:picMkLst>
        </pc:picChg>
        <pc:picChg chg="add mod">
          <ac:chgData name="Weldon Beardain" userId="09afe1b543c8f812" providerId="LiveId" clId="{F3475D37-4E86-4A95-8B5A-BBE223E865FA}" dt="2025-08-23T22:06:58.682" v="67" actId="1076"/>
          <ac:picMkLst>
            <pc:docMk/>
            <pc:sldMk cId="3406377628" sldId="283"/>
            <ac:picMk id="9" creationId="{C49D9E41-602C-E4DD-182A-51AF5167255D}"/>
          </ac:picMkLst>
        </pc:picChg>
      </pc:sldChg>
    </pc:docChg>
  </pc:docChgLst>
  <pc:docChgLst>
    <pc:chgData name="Weldon Beardain" userId="09afe1b543c8f812" providerId="LiveId" clId="{00E1BEDE-D711-4D58-84C4-3A552094D196}"/>
    <pc:docChg chg="undo custSel addSld modSld sldOrd">
      <pc:chgData name="Weldon Beardain" userId="09afe1b543c8f812" providerId="LiveId" clId="{00E1BEDE-D711-4D58-84C4-3A552094D196}" dt="2025-07-31T19:58:03.798" v="244" actId="313"/>
      <pc:docMkLst>
        <pc:docMk/>
      </pc:docMkLst>
      <pc:sldChg chg="modSp mod">
        <pc:chgData name="Weldon Beardain" userId="09afe1b543c8f812" providerId="LiveId" clId="{00E1BEDE-D711-4D58-84C4-3A552094D196}" dt="2025-07-31T19:43:16.806" v="0" actId="1076"/>
        <pc:sldMkLst>
          <pc:docMk/>
          <pc:sldMk cId="1539473242" sldId="264"/>
        </pc:sldMkLst>
        <pc:picChg chg="mod">
          <ac:chgData name="Weldon Beardain" userId="09afe1b543c8f812" providerId="LiveId" clId="{00E1BEDE-D711-4D58-84C4-3A552094D196}" dt="2025-07-31T19:43:16.806" v="0" actId="1076"/>
          <ac:picMkLst>
            <pc:docMk/>
            <pc:sldMk cId="1539473242" sldId="264"/>
            <ac:picMk id="6" creationId="{521652A3-1BEF-07CB-0E23-1880F634060B}"/>
          </ac:picMkLst>
        </pc:picChg>
      </pc:sldChg>
      <pc:sldChg chg="modSp add mod">
        <pc:chgData name="Weldon Beardain" userId="09afe1b543c8f812" providerId="LiveId" clId="{00E1BEDE-D711-4D58-84C4-3A552094D196}" dt="2025-07-31T19:54:21.936" v="184" actId="14100"/>
        <pc:sldMkLst>
          <pc:docMk/>
          <pc:sldMk cId="1587344462" sldId="278"/>
        </pc:sldMkLst>
        <pc:spChg chg="mod">
          <ac:chgData name="Weldon Beardain" userId="09afe1b543c8f812" providerId="LiveId" clId="{00E1BEDE-D711-4D58-84C4-3A552094D196}" dt="2025-07-31T19:54:21.936" v="184" actId="14100"/>
          <ac:spMkLst>
            <pc:docMk/>
            <pc:sldMk cId="1587344462" sldId="278"/>
            <ac:spMk id="2" creationId="{70EBB94F-2290-E60A-F27D-C5DF591C7AD4}"/>
          </ac:spMkLst>
        </pc:spChg>
        <pc:spChg chg="mod">
          <ac:chgData name="Weldon Beardain" userId="09afe1b543c8f812" providerId="LiveId" clId="{00E1BEDE-D711-4D58-84C4-3A552094D196}" dt="2025-07-31T19:54:16.590" v="183" actId="1076"/>
          <ac:spMkLst>
            <pc:docMk/>
            <pc:sldMk cId="1587344462" sldId="278"/>
            <ac:spMk id="3" creationId="{C5F37289-5986-6E9A-6B49-537F90C133E5}"/>
          </ac:spMkLst>
        </pc:spChg>
      </pc:sldChg>
      <pc:sldChg chg="modSp add mod ord">
        <pc:chgData name="Weldon Beardain" userId="09afe1b543c8f812" providerId="LiveId" clId="{00E1BEDE-D711-4D58-84C4-3A552094D196}" dt="2025-07-31T19:53:46.279" v="177"/>
        <pc:sldMkLst>
          <pc:docMk/>
          <pc:sldMk cId="70999203" sldId="279"/>
        </pc:sldMkLst>
        <pc:spChg chg="mod">
          <ac:chgData name="Weldon Beardain" userId="09afe1b543c8f812" providerId="LiveId" clId="{00E1BEDE-D711-4D58-84C4-3A552094D196}" dt="2025-07-31T19:51:31.799" v="80" actId="1076"/>
          <ac:spMkLst>
            <pc:docMk/>
            <pc:sldMk cId="70999203" sldId="279"/>
            <ac:spMk id="2" creationId="{DE7A41D2-3CF8-DD80-64B0-E7401B9713D2}"/>
          </ac:spMkLst>
        </pc:spChg>
        <pc:spChg chg="mod">
          <ac:chgData name="Weldon Beardain" userId="09afe1b543c8f812" providerId="LiveId" clId="{00E1BEDE-D711-4D58-84C4-3A552094D196}" dt="2025-07-31T19:52:46.698" v="172" actId="313"/>
          <ac:spMkLst>
            <pc:docMk/>
            <pc:sldMk cId="70999203" sldId="279"/>
            <ac:spMk id="3" creationId="{7469CDDE-FF1C-E391-B347-93A4566E0A44}"/>
          </ac:spMkLst>
        </pc:spChg>
      </pc:sldChg>
      <pc:sldChg chg="modSp add mod">
        <pc:chgData name="Weldon Beardain" userId="09afe1b543c8f812" providerId="LiveId" clId="{00E1BEDE-D711-4D58-84C4-3A552094D196}" dt="2025-07-31T19:58:03.798" v="244" actId="313"/>
        <pc:sldMkLst>
          <pc:docMk/>
          <pc:sldMk cId="1323678518" sldId="280"/>
        </pc:sldMkLst>
        <pc:spChg chg="mod">
          <ac:chgData name="Weldon Beardain" userId="09afe1b543c8f812" providerId="LiveId" clId="{00E1BEDE-D711-4D58-84C4-3A552094D196}" dt="2025-07-31T19:58:03.798" v="244" actId="313"/>
          <ac:spMkLst>
            <pc:docMk/>
            <pc:sldMk cId="1323678518" sldId="280"/>
            <ac:spMk id="3" creationId="{0FF1C84B-0D6B-7989-DE95-B9E177EE07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8/23/2025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22</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23</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25</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26</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8/23/2025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8/23/2025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92b"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88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apyrus_46" TargetMode="External"/><Relationship Id="rId7" Type="http://schemas.openxmlformats.org/officeDocument/2006/relationships/hyperlink" Target="https://en.wikipedia.org/wiki/Papyrus_99" TargetMode="External"/><Relationship Id="rId2" Type="http://schemas.openxmlformats.org/officeDocument/2006/relationships/hyperlink" Target="https://commons.wikimedia.org/wiki/Category:Epistle_to_the_Ephesians_papyri" TargetMode="External"/><Relationship Id="rId1" Type="http://schemas.openxmlformats.org/officeDocument/2006/relationships/slideLayout" Target="../slideLayouts/slideLayout2.xml"/><Relationship Id="rId6" Type="http://schemas.openxmlformats.org/officeDocument/2006/relationships/hyperlink" Target="https://en.wikipedia.org/wiki/Papyrus_92" TargetMode="External"/><Relationship Id="rId5" Type="http://schemas.openxmlformats.org/officeDocument/2006/relationships/hyperlink" Target="https://en.wikipedia.org/wiki/Papyrus_49" TargetMode="External"/><Relationship Id="rId4" Type="http://schemas.openxmlformats.org/officeDocument/2006/relationships/hyperlink" Target="https://papyrus46.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7327820"/>
          </a:xfrm>
          <a:prstGeom prst="rect">
            <a:avLst/>
          </a:prstGeom>
          <a:noFill/>
        </p:spPr>
        <p:txBody>
          <a:bodyPr wrap="square" rtlCol="0">
            <a:spAutoFit/>
          </a:bodyPr>
          <a:lstStyle/>
          <a:p>
            <a:r>
              <a:rPr lang="en-US" sz="2800" b="1" dirty="0"/>
              <a:t>The Riot in Ephesus</a:t>
            </a:r>
          </a:p>
          <a:p>
            <a:r>
              <a:rPr lang="en-US" sz="2800" b="1" baseline="30000" dirty="0"/>
              <a:t>23 </a:t>
            </a:r>
            <a:r>
              <a:rPr lang="en-US" sz="2800" dirty="0"/>
              <a:t>About that time there arose a great disturbance about the Way. </a:t>
            </a:r>
            <a:r>
              <a:rPr lang="en-US" sz="2800" b="1" baseline="30000" dirty="0"/>
              <a:t>24 </a:t>
            </a:r>
            <a:r>
              <a:rPr lang="en-US" sz="2800" dirty="0"/>
              <a:t>A silversmith named Demetrius, who made silver shrines of Artemis, brought in a lot of business for the craftsmen there.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832092"/>
          </a:xfrm>
          <a:prstGeom prst="rect">
            <a:avLst/>
          </a:prstGeom>
          <a:noFill/>
        </p:spPr>
        <p:txBody>
          <a:bodyPr wrap="square" rtlCol="0">
            <a:spAutoFit/>
          </a:bodyPr>
          <a:lstStyle/>
          <a:p>
            <a:r>
              <a:rPr lang="en-US" sz="2800" dirty="0"/>
              <a:t>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p>
        </p:txBody>
      </p:sp>
    </p:spTree>
    <p:extLst>
      <p:ext uri="{BB962C8B-B14F-4D97-AF65-F5344CB8AC3E}">
        <p14:creationId xmlns:p14="http://schemas.microsoft.com/office/powerpoint/2010/main" val="120082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970318"/>
          </a:xfrm>
          <a:prstGeom prst="rect">
            <a:avLst/>
          </a:prstGeom>
          <a:noFill/>
        </p:spPr>
        <p:txBody>
          <a:bodyPr wrap="square" rtlCol="0">
            <a:spAutoFit/>
          </a:bodyPr>
          <a:lstStyle/>
          <a:p>
            <a:r>
              <a:rPr lang="en-US" dirty="0"/>
              <a:t>. </a:t>
            </a:r>
            <a:r>
              <a:rPr lang="en-US" b="1" baseline="30000" dirty="0"/>
              <a:t>31 </a:t>
            </a:r>
            <a:r>
              <a:rPr lang="en-US" dirty="0"/>
              <a:t>Even some of the officials of the province, friends of Paul, sent him a message begging him not to venture into the theater.</a:t>
            </a:r>
          </a:p>
          <a:p>
            <a:r>
              <a:rPr lang="en-US" b="1" baseline="30000" dirty="0"/>
              <a:t>32 </a:t>
            </a:r>
            <a:r>
              <a:rPr lang="en-US" dirty="0"/>
              <a:t>The assembly was in confusion: Some were shouting one thing, some another. Most of the people did not even know why they were there. </a:t>
            </a:r>
            <a:r>
              <a:rPr lang="en-US" b="1" baseline="30000" dirty="0"/>
              <a:t>33 </a:t>
            </a:r>
            <a:r>
              <a:rPr lang="en-US" dirty="0"/>
              <a:t>The Jews in the crowd pushed Alexander to the front, and they shouted instructions to him. He motioned for silence in order to make a defense before the people. </a:t>
            </a:r>
            <a:r>
              <a:rPr lang="en-US" b="1" baseline="30000" dirty="0"/>
              <a:t>34 </a:t>
            </a:r>
            <a:r>
              <a:rPr lang="en-US" dirty="0"/>
              <a:t>But when they realized he was a Jew, they all shouted in unison for about two hours: “Great is Artemis of the Ephesians!”</a:t>
            </a:r>
          </a:p>
          <a:p>
            <a:r>
              <a:rPr lang="en-US" b="1" baseline="30000" dirty="0"/>
              <a:t>35 </a:t>
            </a:r>
            <a:r>
              <a:rPr lang="en-US" dirty="0"/>
              <a:t>The city clerk quieted the crowd and said: “Fellow Ephesians, doesn’t all the world know that the city of Ephesus is the guardian of the temple of the great Artemis and of her image, which fell from heaven? </a:t>
            </a:r>
            <a:r>
              <a:rPr lang="en-US" b="1" baseline="30000" dirty="0"/>
              <a:t>36 </a:t>
            </a:r>
            <a:r>
              <a:rPr lang="en-US" dirty="0"/>
              <a:t>Therefore, since these facts are undeniable, you ought to calm down and not do anything rash. </a:t>
            </a:r>
            <a:r>
              <a:rPr lang="en-US" b="1" baseline="30000" dirty="0"/>
              <a:t>37 </a:t>
            </a:r>
            <a:r>
              <a:rPr lang="en-US" dirty="0"/>
              <a:t>You have brought these men here, though they have neither robbed temples nor blasphemed our goddess. </a:t>
            </a:r>
            <a:r>
              <a:rPr lang="en-US" b="1" baseline="30000" dirty="0"/>
              <a:t>38 </a:t>
            </a:r>
            <a:r>
              <a:rPr lang="en-US" dirty="0"/>
              <a:t>If, then, Demetrius and his fellow craftsmen have a grievance against anybody, the courts are open and there are proconsuls. They can press charges. </a:t>
            </a:r>
            <a:r>
              <a:rPr lang="en-US" b="1" baseline="30000" dirty="0"/>
              <a:t>39 </a:t>
            </a:r>
            <a:r>
              <a:rPr lang="en-US" dirty="0"/>
              <a:t>If there is anything further you want to bring up, it must be settled in a legal assembly. </a:t>
            </a:r>
            <a:r>
              <a:rPr lang="en-US" b="1" baseline="30000" dirty="0"/>
              <a:t>40 </a:t>
            </a:r>
            <a:r>
              <a:rPr lang="en-US" dirty="0"/>
              <a:t>As it is, we are in danger of being charged with rioting because of what happened today. In that case we would not be able to account for this commotion, since there is no reason for it.” </a:t>
            </a:r>
            <a:r>
              <a:rPr lang="en-US" b="1" baseline="30000" dirty="0"/>
              <a:t>41 </a:t>
            </a:r>
            <a:r>
              <a:rPr lang="en-US"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40FB7FBF-2E35-4A2D-DA92-D87D1D14C98B}"/>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204059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780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E1FF5-6236-86C2-1E4E-493F0B265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A41D2-3CF8-DD80-64B0-E7401B9713D2}"/>
              </a:ext>
            </a:extLst>
          </p:cNvPr>
          <p:cNvSpPr>
            <a:spLocks noGrp="1"/>
          </p:cNvSpPr>
          <p:nvPr>
            <p:ph type="title"/>
          </p:nvPr>
        </p:nvSpPr>
        <p:spPr>
          <a:xfrm>
            <a:off x="727841" y="0"/>
            <a:ext cx="10515600" cy="848820"/>
          </a:xfrm>
        </p:spPr>
        <p:txBody>
          <a:bodyPr/>
          <a:lstStyle/>
          <a:p>
            <a:pPr algn="ctr"/>
            <a:r>
              <a:rPr lang="en-US" dirty="0"/>
              <a:t>The "Colossian Heresy"</a:t>
            </a:r>
          </a:p>
        </p:txBody>
      </p:sp>
      <p:sp>
        <p:nvSpPr>
          <p:cNvPr id="3" name="Content Placeholder 2">
            <a:extLst>
              <a:ext uri="{FF2B5EF4-FFF2-40B4-BE49-F238E27FC236}">
                <a16:creationId xmlns:a16="http://schemas.microsoft.com/office/drawing/2014/main" id="{7469CDDE-FF1C-E391-B347-93A4566E0A44}"/>
              </a:ext>
            </a:extLst>
          </p:cNvPr>
          <p:cNvSpPr>
            <a:spLocks noGrp="1"/>
          </p:cNvSpPr>
          <p:nvPr>
            <p:ph idx="1"/>
          </p:nvPr>
        </p:nvSpPr>
        <p:spPr>
          <a:xfrm>
            <a:off x="536029" y="1024759"/>
            <a:ext cx="11303874" cy="5152204"/>
          </a:xfrm>
        </p:spPr>
        <p:txBody>
          <a:bodyPr>
            <a:normAutofit fontScale="70000" lnSpcReduction="20000"/>
          </a:bodyPr>
          <a:lstStyle/>
          <a:p>
            <a:r>
              <a:rPr lang="en-US" sz="4600" dirty="0"/>
              <a:t>The "Colossian heresy" refers to a blend of false teachings that the Apostle Paul confronted in his letter to the church in Colossae, likely written around 60 CE. While Paul never names the heresy outright, his warnings in Colossians 2 offer a vivid sketch of its components.   (Paul does not state the heresy directly but inference to the issues come from Paul’s comments)</a:t>
            </a:r>
            <a:endParaRPr lang="en-US" sz="4600" b="1" dirty="0"/>
          </a:p>
          <a:p>
            <a:r>
              <a:rPr lang="en-US" sz="4600" b="1" dirty="0"/>
              <a:t>Jewish Legalism</a:t>
            </a:r>
            <a:r>
              <a:rPr lang="en-US" sz="4600" dirty="0"/>
              <a:t>: Emphasis on observing dietary laws, festivals, Sabbaths, and other ceremonial practices—Paul counters this in Colossians 2:16–17, saying these were mere shadows of Christ.</a:t>
            </a:r>
          </a:p>
          <a:p>
            <a:r>
              <a:rPr lang="en-US" sz="4600" b="1" dirty="0"/>
              <a:t>Asceticism</a:t>
            </a:r>
            <a:r>
              <a:rPr lang="en-US" sz="4600" dirty="0"/>
              <a:t>: Rigorous self-denial and harsh treatment of the body, which Paul critiques as having “an appearance of wisdom” but lacking true spiritual value (Colossians 2:23).</a:t>
            </a:r>
          </a:p>
          <a:p>
            <a:endParaRPr lang="en-US" dirty="0"/>
          </a:p>
        </p:txBody>
      </p:sp>
    </p:spTree>
    <p:extLst>
      <p:ext uri="{BB962C8B-B14F-4D97-AF65-F5344CB8AC3E}">
        <p14:creationId xmlns:p14="http://schemas.microsoft.com/office/powerpoint/2010/main" val="7099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74A-AC9B-0371-711A-67C8A134D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BB94F-2290-E60A-F27D-C5DF591C7AD4}"/>
              </a:ext>
            </a:extLst>
          </p:cNvPr>
          <p:cNvSpPr>
            <a:spLocks noGrp="1"/>
          </p:cNvSpPr>
          <p:nvPr>
            <p:ph type="title"/>
          </p:nvPr>
        </p:nvSpPr>
        <p:spPr>
          <a:xfrm>
            <a:off x="838200" y="365125"/>
            <a:ext cx="10515600" cy="1006475"/>
          </a:xfrm>
        </p:spPr>
        <p:txBody>
          <a:bodyPr/>
          <a:lstStyle/>
          <a:p>
            <a:pPr algn="ctr"/>
            <a:r>
              <a:rPr lang="en-US" dirty="0"/>
              <a:t>The "Colossian Heresy"</a:t>
            </a:r>
          </a:p>
        </p:txBody>
      </p:sp>
      <p:sp>
        <p:nvSpPr>
          <p:cNvPr id="3" name="Content Placeholder 2">
            <a:extLst>
              <a:ext uri="{FF2B5EF4-FFF2-40B4-BE49-F238E27FC236}">
                <a16:creationId xmlns:a16="http://schemas.microsoft.com/office/drawing/2014/main" id="{C5F37289-5986-6E9A-6B49-537F90C133E5}"/>
              </a:ext>
            </a:extLst>
          </p:cNvPr>
          <p:cNvSpPr>
            <a:spLocks noGrp="1"/>
          </p:cNvSpPr>
          <p:nvPr>
            <p:ph idx="1"/>
          </p:nvPr>
        </p:nvSpPr>
        <p:spPr>
          <a:xfrm>
            <a:off x="608286" y="1557612"/>
            <a:ext cx="10975428" cy="4351338"/>
          </a:xfrm>
        </p:spPr>
        <p:txBody>
          <a:bodyPr>
            <a:normAutofit lnSpcReduction="10000"/>
          </a:bodyPr>
          <a:lstStyle/>
          <a:p>
            <a:r>
              <a:rPr lang="en-US" sz="3600" b="1" dirty="0"/>
              <a:t>Mysticism and Angel Worship</a:t>
            </a:r>
            <a:r>
              <a:rPr lang="en-US" sz="3600" dirty="0"/>
              <a:t>: Some believers were being drawn into mystical experiences and the veneration of angels, which Paul warns against in Colossians 2:18.</a:t>
            </a:r>
          </a:p>
          <a:p>
            <a:r>
              <a:rPr lang="en-US" sz="3600" b="1" dirty="0"/>
              <a:t>Early Gnostic-like Thought</a:t>
            </a:r>
            <a:r>
              <a:rPr lang="en-US" sz="3600" dirty="0"/>
              <a:t>: Scholars suggest the heresy included proto-Gnostic ideas—such as secret knowledge (gnosis), the rejection of material creation as evil, and possibly a diminished view of Christ’s humanity.</a:t>
            </a:r>
          </a:p>
          <a:p>
            <a:endParaRPr lang="en-US" dirty="0"/>
          </a:p>
        </p:txBody>
      </p:sp>
    </p:spTree>
    <p:extLst>
      <p:ext uri="{BB962C8B-B14F-4D97-AF65-F5344CB8AC3E}">
        <p14:creationId xmlns:p14="http://schemas.microsoft.com/office/powerpoint/2010/main" val="158734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ED79-3C75-3980-F1F8-CA7EBAEEE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BF70F-5E5E-493B-2FC1-EBAEF4EB5E03}"/>
              </a:ext>
            </a:extLst>
          </p:cNvPr>
          <p:cNvSpPr>
            <a:spLocks noGrp="1"/>
          </p:cNvSpPr>
          <p:nvPr>
            <p:ph type="title"/>
          </p:nvPr>
        </p:nvSpPr>
        <p:spPr>
          <a:xfrm>
            <a:off x="838200" y="365125"/>
            <a:ext cx="10515600" cy="1006475"/>
          </a:xfrm>
        </p:spPr>
        <p:txBody>
          <a:bodyPr/>
          <a:lstStyle/>
          <a:p>
            <a:pPr algn="ctr"/>
            <a:r>
              <a:rPr lang="en-US" dirty="0"/>
              <a:t>The "Colossian Heresy"</a:t>
            </a:r>
          </a:p>
        </p:txBody>
      </p:sp>
      <p:sp>
        <p:nvSpPr>
          <p:cNvPr id="3" name="Content Placeholder 2">
            <a:extLst>
              <a:ext uri="{FF2B5EF4-FFF2-40B4-BE49-F238E27FC236}">
                <a16:creationId xmlns:a16="http://schemas.microsoft.com/office/drawing/2014/main" id="{0FF1C84B-0D6B-7989-DE95-B9E177EE074B}"/>
              </a:ext>
            </a:extLst>
          </p:cNvPr>
          <p:cNvSpPr>
            <a:spLocks noGrp="1"/>
          </p:cNvSpPr>
          <p:nvPr>
            <p:ph idx="1"/>
          </p:nvPr>
        </p:nvSpPr>
        <p:spPr>
          <a:xfrm>
            <a:off x="608286" y="1557612"/>
            <a:ext cx="10975428" cy="4351338"/>
          </a:xfrm>
        </p:spPr>
        <p:txBody>
          <a:bodyPr>
            <a:normAutofit/>
          </a:bodyPr>
          <a:lstStyle/>
          <a:p>
            <a:r>
              <a:rPr lang="en-US" sz="3600" b="1" dirty="0"/>
              <a:t>Early Gnostic-like Thought</a:t>
            </a:r>
            <a:r>
              <a:rPr lang="en-US" sz="3600" dirty="0"/>
              <a:t>:</a:t>
            </a:r>
          </a:p>
          <a:p>
            <a:endParaRPr lang="en-US" sz="3600" dirty="0"/>
          </a:p>
          <a:p>
            <a:r>
              <a:rPr lang="en-US" sz="3600" dirty="0"/>
              <a:t>Made need to explain Gnostic thought here. </a:t>
            </a:r>
          </a:p>
          <a:p>
            <a:endParaRPr lang="en-US" sz="3600" dirty="0"/>
          </a:p>
          <a:p>
            <a:endParaRPr lang="en-US" dirty="0"/>
          </a:p>
        </p:txBody>
      </p:sp>
    </p:spTree>
    <p:extLst>
      <p:ext uri="{BB962C8B-B14F-4D97-AF65-F5344CB8AC3E}">
        <p14:creationId xmlns:p14="http://schemas.microsoft.com/office/powerpoint/2010/main" val="132367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EE0022C-FE3B-298E-F19A-6103C52009EF}"/>
              </a:ext>
            </a:extLst>
          </p:cNvPr>
          <p:cNvSpPr txBox="1"/>
          <p:nvPr/>
        </p:nvSpPr>
        <p:spPr>
          <a:xfrm>
            <a:off x="185809" y="1864272"/>
            <a:ext cx="11370315" cy="2031325"/>
          </a:xfrm>
          <a:prstGeom prst="rect">
            <a:avLst/>
          </a:prstGeom>
          <a:noFill/>
        </p:spPr>
        <p:txBody>
          <a:bodyPr wrap="square" rtlCol="0">
            <a:spAutoFit/>
          </a:bodyPr>
          <a:lstStyle/>
          <a:p>
            <a:r>
              <a:rPr lang="en-US" dirty="0"/>
              <a:t>. </a:t>
            </a:r>
            <a:r>
              <a:rPr lang="en-US" b="1" baseline="30000" dirty="0"/>
              <a:t>6 </a:t>
            </a:r>
            <a:r>
              <a:rPr lang="en-US" dirty="0"/>
              <a:t>When Paul placed his hands on them, the Holy Spirit came on them, and they spoke in tongues</a:t>
            </a:r>
            <a:r>
              <a:rPr lang="en-US" baseline="30000" dirty="0"/>
              <a:t>[</a:t>
            </a:r>
            <a:r>
              <a:rPr lang="en-US" baseline="30000" dirty="0">
                <a:hlinkClick r:id="rId2" tooltip="See footnote b"/>
              </a:rPr>
              <a:t>b</a:t>
            </a:r>
            <a:r>
              <a:rPr lang="en-US" baseline="30000" dirty="0"/>
              <a:t>]</a:t>
            </a:r>
            <a:r>
              <a:rPr lang="en-US" dirty="0"/>
              <a:t> and prophesied. </a:t>
            </a:r>
            <a:r>
              <a:rPr lang="en-US" b="1" baseline="30000" dirty="0"/>
              <a:t>7 </a:t>
            </a:r>
            <a:r>
              <a:rPr lang="en-US" dirty="0"/>
              <a:t>There were about twelve men in all.</a:t>
            </a:r>
          </a:p>
          <a:p>
            <a:r>
              <a:rPr lang="en-US" b="1" baseline="30000" dirty="0"/>
              <a:t>8 </a:t>
            </a:r>
            <a:r>
              <a:rPr lang="en-US" dirty="0"/>
              <a:t>Paul entered the synagogue and spoke boldly there for three months, arguing persuasively about the kingdom of God. </a:t>
            </a:r>
            <a:r>
              <a:rPr lang="en-US" b="1" baseline="30000" dirty="0"/>
              <a:t>9 </a:t>
            </a:r>
            <a:r>
              <a:rPr lang="en-US" dirty="0"/>
              <a:t>But some of them became obstinate; they refused to believe and publicly maligned the Way. So Paul left them. He took the disciples with him and had discussions daily in the lecture hall of Tyrannus. </a:t>
            </a:r>
            <a:r>
              <a:rPr lang="en-US" b="1" baseline="30000" dirty="0"/>
              <a:t>10 </a:t>
            </a:r>
            <a:r>
              <a:rPr lang="en-US"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419095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a:t>
            </a:r>
            <a:r>
              <a:rPr lang="en-US" sz="3200" baseline="30000" dirty="0"/>
              <a:t>[</a:t>
            </a:r>
            <a:r>
              <a:rPr lang="en-US" sz="3200" baseline="30000" dirty="0">
                <a:hlinkClick r:id="rId2" tooltip="See footnote a"/>
              </a:rPr>
              <a:t>a</a:t>
            </a:r>
            <a:r>
              <a:rPr lang="en-US" sz="3200" baseline="30000" dirty="0"/>
              <a:t>]</a:t>
            </a:r>
            <a:r>
              <a:rPr lang="en-US" sz="3200" dirty="0"/>
              <a:t>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B021B285-1A4A-77BE-98AE-C3DAB3BD25F0}"/>
              </a:ext>
            </a:extLst>
          </p:cNvPr>
          <p:cNvSpPr txBox="1"/>
          <p:nvPr/>
        </p:nvSpPr>
        <p:spPr>
          <a:xfrm>
            <a:off x="185809" y="1864272"/>
            <a:ext cx="11370315" cy="3323987"/>
          </a:xfrm>
          <a:prstGeom prst="rect">
            <a:avLst/>
          </a:prstGeom>
          <a:noFill/>
        </p:spPr>
        <p:txBody>
          <a:bodyPr wrap="square" rtlCol="0">
            <a:spAutoFit/>
          </a:bodyPr>
          <a:lstStyle/>
          <a:p>
            <a:r>
              <a:rPr lang="en-US" sz="3200" b="1" baseline="30000" dirty="0"/>
              <a:t>9 </a:t>
            </a:r>
            <a:r>
              <a:rPr lang="en-US" sz="3200" dirty="0"/>
              <a:t>But some of them became obstinate; they refused to believe and publicly maligned the Way. So Paul left them. He took the disciples with him and had discussions daily in the lecture hall of Tyrannus. </a:t>
            </a:r>
            <a:r>
              <a:rPr lang="en-US" sz="3200" b="1" baseline="30000" dirty="0"/>
              <a:t>10 </a:t>
            </a:r>
            <a:r>
              <a:rPr lang="en-US" sz="3200"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269340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dirty="0"/>
              <a:t>Key Themes</a:t>
            </a:r>
          </a:p>
          <a:p>
            <a:pPr marL="0" lvl="1" indent="0">
              <a:buNone/>
            </a:pPr>
            <a:r>
              <a:rPr lang="en-US" sz="1400" dirty="0"/>
              <a:t>The Book of Ephesians addresses themes of unity, love, grace, and spiritual growth within the Christian community.</a:t>
            </a:r>
          </a:p>
          <a:p>
            <a:pPr marL="0" indent="0">
              <a:spcBef>
                <a:spcPts val="2500"/>
              </a:spcBef>
              <a:buNone/>
            </a:pPr>
            <a:r>
              <a:rPr lang="en-US" sz="1400" b="1" dirty="0"/>
              <a:t>Paul's Message</a:t>
            </a:r>
          </a:p>
          <a:p>
            <a:pPr marL="0" lvl="1" indent="0">
              <a:buNone/>
            </a:pPr>
            <a:r>
              <a:rPr lang="en-US" sz="1400" dirty="0"/>
              <a:t>Paul's letter emphasizes the importance of living a life worthy of the calling received, and the transformative power of God's love and grace.</a:t>
            </a:r>
          </a:p>
          <a:p>
            <a:pPr marL="0" indent="0">
              <a:spcBef>
                <a:spcPts val="2500"/>
              </a:spcBef>
              <a:buNone/>
            </a:pPr>
            <a:r>
              <a:rPr lang="en-US" sz="1400" b="1" dirty="0"/>
              <a:t>Modern Relevance</a:t>
            </a:r>
          </a:p>
          <a:p>
            <a:pPr marL="0" lvl="1" indent="0">
              <a:buNone/>
            </a:pPr>
            <a:r>
              <a:rPr lang="en-US" sz="1400"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8437666" y="1676458"/>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9D8-0429-C6EE-9204-CEA82396F605}"/>
              </a:ext>
            </a:extLst>
          </p:cNvPr>
          <p:cNvSpPr>
            <a:spLocks noGrp="1"/>
          </p:cNvSpPr>
          <p:nvPr>
            <p:ph type="title"/>
          </p:nvPr>
        </p:nvSpPr>
        <p:spPr/>
        <p:txBody>
          <a:bodyPr/>
          <a:lstStyle/>
          <a:p>
            <a:r>
              <a:rPr lang="en-US" b="1" i="1" u="sng" dirty="0">
                <a:hlinkClick r:id="rId2" tooltip="commons:Category:Epistle to the Ephesians papyri"/>
              </a:rPr>
              <a:t>Epistle to the Ephesians papyri</a:t>
            </a:r>
            <a:r>
              <a:rPr lang="en-US" dirty="0"/>
              <a:t>.</a:t>
            </a:r>
            <a:br>
              <a:rPr lang="en-US" dirty="0"/>
            </a:br>
            <a:endParaRPr lang="en-US" dirty="0"/>
          </a:p>
        </p:txBody>
      </p:sp>
      <p:sp>
        <p:nvSpPr>
          <p:cNvPr id="3" name="Content Placeholder 2">
            <a:extLst>
              <a:ext uri="{FF2B5EF4-FFF2-40B4-BE49-F238E27FC236}">
                <a16:creationId xmlns:a16="http://schemas.microsoft.com/office/drawing/2014/main" id="{C931CF12-C9C7-CB11-A76F-08A1BD41DFE9}"/>
              </a:ext>
            </a:extLst>
          </p:cNvPr>
          <p:cNvSpPr>
            <a:spLocks noGrp="1"/>
          </p:cNvSpPr>
          <p:nvPr>
            <p:ph idx="1"/>
          </p:nvPr>
        </p:nvSpPr>
        <p:spPr/>
        <p:txBody>
          <a:bodyPr>
            <a:normAutofit/>
          </a:bodyPr>
          <a:lstStyle/>
          <a:p>
            <a:pPr lvl="0"/>
            <a:r>
              <a:rPr lang="en-US" u="sng" dirty="0">
                <a:hlinkClick r:id="rId3" tooltip="Papyrus 46"/>
              </a:rPr>
              <a:t>Papyrus 46</a:t>
            </a:r>
            <a:r>
              <a:rPr lang="en-US" u="sng" dirty="0"/>
              <a:t> wiki </a:t>
            </a:r>
            <a:r>
              <a:rPr lang="en-US" dirty="0"/>
              <a:t>      </a:t>
            </a:r>
            <a:r>
              <a:rPr lang="en-US" dirty="0">
                <a:hlinkClick r:id="rId4"/>
              </a:rPr>
              <a:t>Papyrus 46</a:t>
            </a:r>
            <a:r>
              <a:rPr lang="en-US" dirty="0"/>
              <a:t> detail</a:t>
            </a:r>
          </a:p>
          <a:p>
            <a:pPr lvl="0"/>
            <a:r>
              <a:rPr lang="en-US" u="sng" dirty="0">
                <a:hlinkClick r:id="rId5" tooltip="Papyrus 49"/>
              </a:rPr>
              <a:t>Papyrus 49</a:t>
            </a:r>
            <a:endParaRPr lang="en-US" dirty="0"/>
          </a:p>
          <a:p>
            <a:pPr lvl="0"/>
            <a:r>
              <a:rPr lang="en-US" u="sng" dirty="0">
                <a:hlinkClick r:id="rId6" tooltip="Papyrus 92"/>
              </a:rPr>
              <a:t>Papyrus 92</a:t>
            </a:r>
            <a:endParaRPr lang="en-US" dirty="0"/>
          </a:p>
          <a:p>
            <a:pPr lvl="0"/>
            <a:r>
              <a:rPr lang="en-US" u="sng" dirty="0">
                <a:hlinkClick r:id="rId7" tooltip="Papyrus 99"/>
              </a:rPr>
              <a:t>Papyrus 99</a:t>
            </a:r>
            <a:endParaRPr lang="en-US" dirty="0"/>
          </a:p>
          <a:p>
            <a:endParaRPr lang="en-US" dirty="0"/>
          </a:p>
        </p:txBody>
      </p:sp>
    </p:spTree>
    <p:extLst>
      <p:ext uri="{BB962C8B-B14F-4D97-AF65-F5344CB8AC3E}">
        <p14:creationId xmlns:p14="http://schemas.microsoft.com/office/powerpoint/2010/main" val="166603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E461-9D65-F61B-B8B7-64DCB35DF90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D5A138-663C-0A61-63BF-B43BDCD8D375}"/>
              </a:ext>
            </a:extLst>
          </p:cNvPr>
          <p:cNvPicPr>
            <a:picLocks noGrp="1" noChangeAspect="1"/>
          </p:cNvPicPr>
          <p:nvPr>
            <p:ph idx="1"/>
          </p:nvPr>
        </p:nvPicPr>
        <p:blipFill>
          <a:blip r:embed="rId2"/>
          <a:stretch>
            <a:fillRect/>
          </a:stretch>
        </p:blipFill>
        <p:spPr>
          <a:xfrm>
            <a:off x="1529010" y="382087"/>
            <a:ext cx="9133980" cy="6093825"/>
          </a:xfrm>
          <a:prstGeom prst="rect">
            <a:avLst/>
          </a:prstGeom>
        </p:spPr>
      </p:pic>
    </p:spTree>
    <p:extLst>
      <p:ext uri="{BB962C8B-B14F-4D97-AF65-F5344CB8AC3E}">
        <p14:creationId xmlns:p14="http://schemas.microsoft.com/office/powerpoint/2010/main" val="361872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4902-AEA7-C775-355C-D76E5F570C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78EA80-F31C-D1ED-0677-AF659C40BE3F}"/>
              </a:ext>
            </a:extLst>
          </p:cNvPr>
          <p:cNvPicPr>
            <a:picLocks noGrp="1" noChangeAspect="1"/>
          </p:cNvPicPr>
          <p:nvPr>
            <p:ph idx="1"/>
          </p:nvPr>
        </p:nvPicPr>
        <p:blipFill>
          <a:blip r:embed="rId2"/>
          <a:stretch>
            <a:fillRect/>
          </a:stretch>
        </p:blipFill>
        <p:spPr>
          <a:xfrm>
            <a:off x="0" y="629421"/>
            <a:ext cx="6096000" cy="5863454"/>
          </a:xfrm>
          <a:prstGeom prst="rect">
            <a:avLst/>
          </a:prstGeom>
        </p:spPr>
      </p:pic>
      <p:pic>
        <p:nvPicPr>
          <p:cNvPr id="7" name="Picture 6">
            <a:extLst>
              <a:ext uri="{FF2B5EF4-FFF2-40B4-BE49-F238E27FC236}">
                <a16:creationId xmlns:a16="http://schemas.microsoft.com/office/drawing/2014/main" id="{A4BD4336-829F-9A2D-E7B3-35630EA3898B}"/>
              </a:ext>
            </a:extLst>
          </p:cNvPr>
          <p:cNvPicPr>
            <a:picLocks noChangeAspect="1"/>
          </p:cNvPicPr>
          <p:nvPr/>
        </p:nvPicPr>
        <p:blipFill>
          <a:blip r:embed="rId3"/>
          <a:stretch>
            <a:fillRect/>
          </a:stretch>
        </p:blipFill>
        <p:spPr>
          <a:xfrm>
            <a:off x="6096000" y="923873"/>
            <a:ext cx="2298563" cy="5569002"/>
          </a:xfrm>
          <a:prstGeom prst="rect">
            <a:avLst/>
          </a:prstGeom>
        </p:spPr>
      </p:pic>
      <p:pic>
        <p:nvPicPr>
          <p:cNvPr id="9" name="Picture 8">
            <a:extLst>
              <a:ext uri="{FF2B5EF4-FFF2-40B4-BE49-F238E27FC236}">
                <a16:creationId xmlns:a16="http://schemas.microsoft.com/office/drawing/2014/main" id="{C49D9E41-602C-E4DD-182A-51AF5167255D}"/>
              </a:ext>
            </a:extLst>
          </p:cNvPr>
          <p:cNvPicPr>
            <a:picLocks noChangeAspect="1"/>
          </p:cNvPicPr>
          <p:nvPr/>
        </p:nvPicPr>
        <p:blipFill>
          <a:blip r:embed="rId4"/>
          <a:stretch>
            <a:fillRect/>
          </a:stretch>
        </p:blipFill>
        <p:spPr>
          <a:xfrm>
            <a:off x="8602086" y="1189933"/>
            <a:ext cx="3589914" cy="1356188"/>
          </a:xfrm>
          <a:prstGeom prst="rect">
            <a:avLst/>
          </a:prstGeom>
        </p:spPr>
      </p:pic>
    </p:spTree>
    <p:extLst>
      <p:ext uri="{BB962C8B-B14F-4D97-AF65-F5344CB8AC3E}">
        <p14:creationId xmlns:p14="http://schemas.microsoft.com/office/powerpoint/2010/main" val="340637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synagogue and spoke boldly there for three months,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u="sng" dirty="0"/>
              <a:t>He took the disciples with him and had discussions daily in the lecture hall of Tyrannus. </a:t>
            </a:r>
            <a:r>
              <a:rPr lang="en-US" sz="3200" b="1" baseline="30000" dirty="0"/>
              <a:t>10 </a:t>
            </a:r>
            <a:r>
              <a:rPr lang="en-US" sz="3200" u="sng" dirty="0"/>
              <a:t>This went on for two years</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424894"/>
            <a:ext cx="11370315" cy="4832092"/>
          </a:xfrm>
          <a:prstGeom prst="rect">
            <a:avLst/>
          </a:prstGeom>
          <a:noFill/>
        </p:spPr>
        <p:txBody>
          <a:bodyPr wrap="square" rtlCol="0">
            <a:spAutoFit/>
          </a:bodyPr>
          <a:lstStyle/>
          <a:p>
            <a:r>
              <a:rPr lang="en-US" sz="2800" b="1" baseline="30000" dirty="0"/>
              <a:t>11 </a:t>
            </a:r>
            <a:r>
              <a:rPr lang="en-US" sz="2800" dirty="0"/>
              <a:t>God did extraordinary miracles through Paul, </a:t>
            </a:r>
            <a:r>
              <a:rPr lang="en-US" sz="2800" b="1" baseline="30000" dirty="0"/>
              <a:t>12 </a:t>
            </a:r>
            <a:r>
              <a:rPr lang="en-US" sz="2800" dirty="0"/>
              <a:t>so that even handkerchiefs and aprons that had touched him were taken to the sick, and their illnesses were cured and the evil spirits left them.</a:t>
            </a:r>
          </a:p>
          <a:p>
            <a:r>
              <a:rPr lang="en-US" sz="2800" b="1" baseline="30000" dirty="0"/>
              <a:t>13 </a:t>
            </a:r>
            <a:r>
              <a:rPr lang="en-US" sz="2800" dirty="0"/>
              <a:t>Some Jews who went around driving out evil spirits tried to invoke the name of the Lord Jesus over those who were demon-possessed. They would say, “In the name of the Jesus whom Paul preaches, I command you to come out.” </a:t>
            </a:r>
            <a:r>
              <a:rPr lang="en-US" sz="2800" b="1" baseline="30000" dirty="0"/>
              <a:t>14 </a:t>
            </a:r>
            <a:r>
              <a:rPr lang="en-US" sz="2800" dirty="0"/>
              <a:t>Seven sons of Sceva, a Jewish chief priest, were doing this. </a:t>
            </a:r>
            <a:r>
              <a:rPr lang="en-US" sz="2800" b="1" baseline="30000" dirty="0"/>
              <a:t>15 </a:t>
            </a:r>
            <a:r>
              <a:rPr lang="en-US" sz="2800" dirty="0"/>
              <a:t>One day the evil spirit answered them, “Jesus I know, and Paul I know about, but who are you?” </a:t>
            </a:r>
            <a:r>
              <a:rPr lang="en-US" sz="2800" b="1" baseline="30000" dirty="0"/>
              <a:t>16 </a:t>
            </a:r>
            <a:r>
              <a:rPr lang="en-US" sz="2800" dirty="0"/>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269368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23921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1773727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529</TotalTime>
  <Words>3387</Words>
  <Application>Microsoft Office PowerPoint</Application>
  <PresentationFormat>Widescreen</PresentationFormat>
  <Paragraphs>113</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Acts 19 Paul in Ephesus</vt:lpstr>
      <vt:lpstr>Epistle to the Ephesians papyri. </vt:lpstr>
      <vt:lpstr>PowerPoint Presentation</vt:lpstr>
      <vt:lpstr>PowerPoint Presentation</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PowerPoint Presentation</vt:lpstr>
      <vt:lpstr>The "Colossian Heresy"</vt:lpstr>
      <vt:lpstr>The "Colossian Heresy"</vt:lpstr>
      <vt:lpstr>The "Colossian Heresy"</vt:lpstr>
      <vt:lpstr>Acts 19 Paul in Ephesus</vt:lpstr>
      <vt:lpstr>Acts 19 Paul in Ephesus</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7</cp:revision>
  <dcterms:created xsi:type="dcterms:W3CDTF">2025-06-19T21:30:53Z</dcterms:created>
  <dcterms:modified xsi:type="dcterms:W3CDTF">2025-08-23T22:07:07Z</dcterms:modified>
</cp:coreProperties>
</file>