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the Book of Ephesians Holds Exceptional Importance for Christians" id="{957EB937-0B0B-459C-8AC7-99EDA4887CBB}">
          <p14:sldIdLst>
            <p14:sldId id="2561"/>
            <p14:sldId id="2562"/>
          </p14:sldIdLst>
        </p14:section>
        <p14:section name="Historical Context of the Book of Ephesians" id="{95F02FF3-4FDB-497B-9F1C-994C1DFFC8DC}">
          <p14:sldIdLst>
            <p14:sldId id="2563"/>
            <p14:sldId id="2564"/>
            <p14:sldId id="2565"/>
            <p14:sldId id="2566"/>
          </p14:sldIdLst>
        </p14:section>
        <p14:section name="Core Theological Themes in Ephesians" id="{0F32A3A9-1FA5-456A-8ECF-A0C76F2853EC}">
          <p14:sldIdLst>
            <p14:sldId id="2567"/>
            <p14:sldId id="2568"/>
            <p14:sldId id="2569"/>
            <p14:sldId id="2570"/>
          </p14:sldIdLst>
        </p14:section>
        <p14:section name="Practical Teachings and Ethical Guidance" id="{276D03A5-0843-453D-B01E-959B742F4189}">
          <p14:sldIdLst>
            <p14:sldId id="2571"/>
            <p14:sldId id="2572"/>
            <p14:sldId id="2573"/>
            <p14:sldId id="2574"/>
          </p14:sldIdLst>
        </p14:section>
        <p14:section name="Influence on Christian Thought and Practice" id="{42C2E41F-1EDF-45C3-9301-0E021A460965}">
          <p14:sldIdLst>
            <p14:sldId id="2575"/>
            <p14:sldId id="2576"/>
            <p14:sldId id="2577"/>
            <p14:sldId id="2578"/>
          </p14:sldIdLst>
        </p14:section>
        <p14:section name="Conclusion" id="{B4D8EDF2-9E18-4606-A5C6-E13DE2745471}">
          <p14:sldIdLst>
            <p14:sldId id="25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87" d="100"/>
          <a:sy n="87" d="100"/>
        </p:scale>
        <p:origin x="1524" y="3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F4F0E-498F-4FC4-B90D-2A00F79AE98A}"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82DE925-1596-4AC5-94EA-70235C93F893}">
      <dgm:prSet/>
      <dgm:spPr/>
      <dgm:t>
        <a:bodyPr/>
        <a:lstStyle/>
        <a:p>
          <a:pPr>
            <a:lnSpc>
              <a:spcPct val="100000"/>
            </a:lnSpc>
            <a:defRPr b="1"/>
          </a:pPr>
          <a:r>
            <a:rPr lang="en-US"/>
            <a:t>Timeless Theological Insights</a:t>
          </a:r>
        </a:p>
      </dgm:t>
    </dgm:pt>
    <dgm:pt modelId="{5F455496-E1FE-4F4C-A6FB-A363C4435D71}" type="parTrans" cxnId="{60685AF0-983E-4425-90AD-5AA44970C641}">
      <dgm:prSet/>
      <dgm:spPr/>
      <dgm:t>
        <a:bodyPr/>
        <a:lstStyle/>
        <a:p>
          <a:endParaRPr lang="en-US"/>
        </a:p>
      </dgm:t>
    </dgm:pt>
    <dgm:pt modelId="{38F71059-73F8-4370-A56E-86792BE5D0BF}" type="sibTrans" cxnId="{60685AF0-983E-4425-90AD-5AA44970C641}">
      <dgm:prSet/>
      <dgm:spPr/>
      <dgm:t>
        <a:bodyPr/>
        <a:lstStyle/>
        <a:p>
          <a:pPr>
            <a:lnSpc>
              <a:spcPct val="100000"/>
            </a:lnSpc>
            <a:defRPr b="1"/>
          </a:pPr>
          <a:endParaRPr lang="en-US"/>
        </a:p>
      </dgm:t>
    </dgm:pt>
    <dgm:pt modelId="{4C1EF369-08B7-4C21-911E-05C97621F307}">
      <dgm:prSet/>
      <dgm:spPr/>
      <dgm:t>
        <a:bodyPr/>
        <a:lstStyle/>
        <a:p>
          <a:pPr>
            <a:lnSpc>
              <a:spcPct val="100000"/>
            </a:lnSpc>
          </a:pPr>
          <a:r>
            <a:rPr lang="en-US"/>
            <a:t>The Book of Ephesians provides enduring theological teachings that form a foundation for Christian beliefs.</a:t>
          </a:r>
        </a:p>
      </dgm:t>
    </dgm:pt>
    <dgm:pt modelId="{6A70979C-F8F4-42E7-9012-39B22E4B5B89}" type="parTrans" cxnId="{DE4292A4-DE44-49C3-A38C-E0B38B14AAFF}">
      <dgm:prSet/>
      <dgm:spPr/>
      <dgm:t>
        <a:bodyPr/>
        <a:lstStyle/>
        <a:p>
          <a:endParaRPr lang="en-US"/>
        </a:p>
      </dgm:t>
    </dgm:pt>
    <dgm:pt modelId="{3F5A1FAA-6A89-4136-8179-DE30478B6E75}" type="sibTrans" cxnId="{DE4292A4-DE44-49C3-A38C-E0B38B14AAFF}">
      <dgm:prSet/>
      <dgm:spPr/>
      <dgm:t>
        <a:bodyPr/>
        <a:lstStyle/>
        <a:p>
          <a:endParaRPr lang="en-US"/>
        </a:p>
      </dgm:t>
    </dgm:pt>
    <dgm:pt modelId="{02659E77-63F9-4639-9854-30A843F07494}">
      <dgm:prSet/>
      <dgm:spPr/>
      <dgm:t>
        <a:bodyPr/>
        <a:lstStyle/>
        <a:p>
          <a:pPr>
            <a:lnSpc>
              <a:spcPct val="100000"/>
            </a:lnSpc>
            <a:defRPr b="1"/>
          </a:pPr>
          <a:r>
            <a:rPr lang="en-US"/>
            <a:t>Practical Guidance</a:t>
          </a:r>
        </a:p>
      </dgm:t>
    </dgm:pt>
    <dgm:pt modelId="{6E75A4C6-6CA8-48DC-91A2-5415EE408999}" type="parTrans" cxnId="{306BEF40-C6D0-42C9-9164-C1F653441EA5}">
      <dgm:prSet/>
      <dgm:spPr/>
      <dgm:t>
        <a:bodyPr/>
        <a:lstStyle/>
        <a:p>
          <a:endParaRPr lang="en-US"/>
        </a:p>
      </dgm:t>
    </dgm:pt>
    <dgm:pt modelId="{628BFE4A-ED50-4650-AAD2-8E974CF47CC9}" type="sibTrans" cxnId="{306BEF40-C6D0-42C9-9164-C1F653441EA5}">
      <dgm:prSet/>
      <dgm:spPr/>
      <dgm:t>
        <a:bodyPr/>
        <a:lstStyle/>
        <a:p>
          <a:pPr>
            <a:lnSpc>
              <a:spcPct val="100000"/>
            </a:lnSpc>
            <a:defRPr b="1"/>
          </a:pPr>
          <a:endParaRPr lang="en-US"/>
        </a:p>
      </dgm:t>
    </dgm:pt>
    <dgm:pt modelId="{808604BF-3EB7-4848-802B-9A16D294A7EF}">
      <dgm:prSet/>
      <dgm:spPr/>
      <dgm:t>
        <a:bodyPr/>
        <a:lstStyle/>
        <a:p>
          <a:pPr>
            <a:lnSpc>
              <a:spcPct val="100000"/>
            </a:lnSpc>
          </a:pPr>
          <a:r>
            <a:rPr lang="en-US"/>
            <a:t>It offers practical advice for living a faithful and unified Christian life in everyday situations.</a:t>
          </a:r>
        </a:p>
      </dgm:t>
    </dgm:pt>
    <dgm:pt modelId="{F2FF0F37-41E6-45E5-A0BC-11EF64C8406E}" type="parTrans" cxnId="{374248D4-B22E-43A3-A1AF-2920104C27EB}">
      <dgm:prSet/>
      <dgm:spPr/>
      <dgm:t>
        <a:bodyPr/>
        <a:lstStyle/>
        <a:p>
          <a:endParaRPr lang="en-US"/>
        </a:p>
      </dgm:t>
    </dgm:pt>
    <dgm:pt modelId="{52DCE915-4FDA-403E-8AF4-F0257A333815}" type="sibTrans" cxnId="{374248D4-B22E-43A3-A1AF-2920104C27EB}">
      <dgm:prSet/>
      <dgm:spPr/>
      <dgm:t>
        <a:bodyPr/>
        <a:lstStyle/>
        <a:p>
          <a:endParaRPr lang="en-US"/>
        </a:p>
      </dgm:t>
    </dgm:pt>
    <dgm:pt modelId="{31E6049E-B4D4-4438-B163-916FF5B6F4F2}">
      <dgm:prSet/>
      <dgm:spPr/>
      <dgm:t>
        <a:bodyPr/>
        <a:lstStyle/>
        <a:p>
          <a:pPr>
            <a:lnSpc>
              <a:spcPct val="100000"/>
            </a:lnSpc>
            <a:defRPr b="1"/>
          </a:pPr>
          <a:r>
            <a:rPr lang="en-US"/>
            <a:t>Vision of Unity</a:t>
          </a:r>
        </a:p>
      </dgm:t>
    </dgm:pt>
    <dgm:pt modelId="{5A9F9262-458F-49C8-AA51-3E4D28A9EDA9}" type="parTrans" cxnId="{FED0A06D-1124-4571-915C-FBE77A661DC5}">
      <dgm:prSet/>
      <dgm:spPr/>
      <dgm:t>
        <a:bodyPr/>
        <a:lstStyle/>
        <a:p>
          <a:endParaRPr lang="en-US"/>
        </a:p>
      </dgm:t>
    </dgm:pt>
    <dgm:pt modelId="{E8D915E2-4E03-4C81-8D47-A59584DD5F28}" type="sibTrans" cxnId="{FED0A06D-1124-4571-915C-FBE77A661DC5}">
      <dgm:prSet/>
      <dgm:spPr/>
      <dgm:t>
        <a:bodyPr/>
        <a:lstStyle/>
        <a:p>
          <a:endParaRPr lang="en-US"/>
        </a:p>
      </dgm:t>
    </dgm:pt>
    <dgm:pt modelId="{ABF5954D-3B2C-41F8-A591-65786ECFCC8A}">
      <dgm:prSet/>
      <dgm:spPr/>
      <dgm:t>
        <a:bodyPr/>
        <a:lstStyle/>
        <a:p>
          <a:pPr>
            <a:lnSpc>
              <a:spcPct val="100000"/>
            </a:lnSpc>
          </a:pPr>
          <a:r>
            <a:rPr lang="en-US"/>
            <a:t>The book promotes a vision of unity that inspires and strengthens believers across generations.</a:t>
          </a:r>
        </a:p>
      </dgm:t>
    </dgm:pt>
    <dgm:pt modelId="{6285DFC6-C766-4111-918D-601A28599AC5}" type="parTrans" cxnId="{E5128DCB-968A-47BE-9A74-9D057AE412BF}">
      <dgm:prSet/>
      <dgm:spPr/>
      <dgm:t>
        <a:bodyPr/>
        <a:lstStyle/>
        <a:p>
          <a:endParaRPr lang="en-US"/>
        </a:p>
      </dgm:t>
    </dgm:pt>
    <dgm:pt modelId="{93358AF7-0712-42E6-A669-D42D47F840A7}" type="sibTrans" cxnId="{E5128DCB-968A-47BE-9A74-9D057AE412BF}">
      <dgm:prSet/>
      <dgm:spPr/>
      <dgm:t>
        <a:bodyPr/>
        <a:lstStyle/>
        <a:p>
          <a:endParaRPr lang="en-US"/>
        </a:p>
      </dgm:t>
    </dgm:pt>
    <dgm:pt modelId="{D8F645E0-AA77-41B9-BB85-6B692856DFAC}" type="pres">
      <dgm:prSet presAssocID="{DA7F4F0E-498F-4FC4-B90D-2A00F79AE98A}" presName="Name0" presStyleCnt="0">
        <dgm:presLayoutVars>
          <dgm:dir/>
          <dgm:resizeHandles val="exact"/>
        </dgm:presLayoutVars>
      </dgm:prSet>
      <dgm:spPr/>
    </dgm:pt>
    <dgm:pt modelId="{57E86328-00FE-4667-AC51-4B61AAF174A6}" type="pres">
      <dgm:prSet presAssocID="{482DE925-1596-4AC5-94EA-70235C93F893}" presName="compNode" presStyleCnt="0"/>
      <dgm:spPr/>
    </dgm:pt>
    <dgm:pt modelId="{8F824AFD-1BC7-4629-A2E6-DE919F275A6B}" type="pres">
      <dgm:prSet presAssocID="{482DE925-1596-4AC5-94EA-70235C93F893}" presName="pictRect" presStyleLbl="revTx" presStyleIdx="0" presStyleCnt="6">
        <dgm:presLayoutVars>
          <dgm:chMax val="0"/>
          <dgm:bulletEnabled/>
        </dgm:presLayoutVars>
      </dgm:prSet>
      <dgm:spPr/>
    </dgm:pt>
    <dgm:pt modelId="{E880197A-529B-4D9A-A539-92D6FFB13E47}" type="pres">
      <dgm:prSet presAssocID="{482DE925-1596-4AC5-94EA-70235C93F893}" presName="textRect" presStyleLbl="revTx" presStyleIdx="1" presStyleCnt="6">
        <dgm:presLayoutVars>
          <dgm:bulletEnabled/>
        </dgm:presLayoutVars>
      </dgm:prSet>
      <dgm:spPr/>
    </dgm:pt>
    <dgm:pt modelId="{AEE11B13-75F1-45D3-B604-435DF58DDF2D}" type="pres">
      <dgm:prSet presAssocID="{38F71059-73F8-4370-A56E-86792BE5D0BF}" presName="sibTrans" presStyleLbl="sibTrans2D1" presStyleIdx="0" presStyleCnt="0"/>
      <dgm:spPr/>
    </dgm:pt>
    <dgm:pt modelId="{2E1682AB-8622-4ADA-8B6A-2BE9450FBB43}" type="pres">
      <dgm:prSet presAssocID="{02659E77-63F9-4639-9854-30A843F07494}" presName="compNode" presStyleCnt="0"/>
      <dgm:spPr/>
    </dgm:pt>
    <dgm:pt modelId="{1954F71E-8A68-4A2E-BAF1-446192FEAB0F}" type="pres">
      <dgm:prSet presAssocID="{02659E77-63F9-4639-9854-30A843F07494}" presName="pictRect" presStyleLbl="revTx" presStyleIdx="2" presStyleCnt="6">
        <dgm:presLayoutVars>
          <dgm:chMax val="0"/>
          <dgm:bulletEnabled/>
        </dgm:presLayoutVars>
      </dgm:prSet>
      <dgm:spPr/>
    </dgm:pt>
    <dgm:pt modelId="{EEB7B2B1-88A3-4A7C-8D63-2C629B11D1B0}" type="pres">
      <dgm:prSet presAssocID="{02659E77-63F9-4639-9854-30A843F07494}" presName="textRect" presStyleLbl="revTx" presStyleIdx="3" presStyleCnt="6">
        <dgm:presLayoutVars>
          <dgm:bulletEnabled/>
        </dgm:presLayoutVars>
      </dgm:prSet>
      <dgm:spPr/>
    </dgm:pt>
    <dgm:pt modelId="{4C3CC70F-B73D-4A43-A725-47D31B4208F9}" type="pres">
      <dgm:prSet presAssocID="{628BFE4A-ED50-4650-AAD2-8E974CF47CC9}" presName="sibTrans" presStyleLbl="sibTrans2D1" presStyleIdx="0" presStyleCnt="0"/>
      <dgm:spPr/>
    </dgm:pt>
    <dgm:pt modelId="{5620DFE8-10D6-45D8-A286-F21FA09F5A63}" type="pres">
      <dgm:prSet presAssocID="{31E6049E-B4D4-4438-B163-916FF5B6F4F2}" presName="compNode" presStyleCnt="0"/>
      <dgm:spPr/>
    </dgm:pt>
    <dgm:pt modelId="{5C3BD562-6EF9-4365-9DEC-2CCEB2C17E4D}" type="pres">
      <dgm:prSet presAssocID="{31E6049E-B4D4-4438-B163-916FF5B6F4F2}" presName="pictRect" presStyleLbl="revTx" presStyleIdx="4" presStyleCnt="6">
        <dgm:presLayoutVars>
          <dgm:chMax val="0"/>
          <dgm:bulletEnabled/>
        </dgm:presLayoutVars>
      </dgm:prSet>
      <dgm:spPr/>
    </dgm:pt>
    <dgm:pt modelId="{6F2160C7-B28F-4310-990B-B00691893957}" type="pres">
      <dgm:prSet presAssocID="{31E6049E-B4D4-4438-B163-916FF5B6F4F2}" presName="textRect" presStyleLbl="revTx" presStyleIdx="5" presStyleCnt="6">
        <dgm:presLayoutVars>
          <dgm:bulletEnabled/>
        </dgm:presLayoutVars>
      </dgm:prSet>
      <dgm:spPr/>
    </dgm:pt>
  </dgm:ptLst>
  <dgm:cxnLst>
    <dgm:cxn modelId="{2747171A-143B-4722-893C-50623B8874F6}" type="presOf" srcId="{38F71059-73F8-4370-A56E-86792BE5D0BF}" destId="{AEE11B13-75F1-45D3-B604-435DF58DDF2D}" srcOrd="0" destOrd="0" presId="urn:microsoft.com/office/officeart/2024/3/layout/hArchList1"/>
    <dgm:cxn modelId="{306BEF40-C6D0-42C9-9164-C1F653441EA5}" srcId="{DA7F4F0E-498F-4FC4-B90D-2A00F79AE98A}" destId="{02659E77-63F9-4639-9854-30A843F07494}" srcOrd="1" destOrd="0" parTransId="{6E75A4C6-6CA8-48DC-91A2-5415EE408999}" sibTransId="{628BFE4A-ED50-4650-AAD2-8E974CF47CC9}"/>
    <dgm:cxn modelId="{4983B045-0243-42A3-ABAF-19FDB97819DD}" type="presOf" srcId="{ABF5954D-3B2C-41F8-A591-65786ECFCC8A}" destId="{6F2160C7-B28F-4310-990B-B00691893957}" srcOrd="0" destOrd="0" presId="urn:microsoft.com/office/officeart/2024/3/layout/hArchList1"/>
    <dgm:cxn modelId="{FED0A06D-1124-4571-915C-FBE77A661DC5}" srcId="{DA7F4F0E-498F-4FC4-B90D-2A00F79AE98A}" destId="{31E6049E-B4D4-4438-B163-916FF5B6F4F2}" srcOrd="2" destOrd="0" parTransId="{5A9F9262-458F-49C8-AA51-3E4D28A9EDA9}" sibTransId="{E8D915E2-4E03-4C81-8D47-A59584DD5F28}"/>
    <dgm:cxn modelId="{41899788-E147-4184-A681-57C746A36BCB}" type="presOf" srcId="{02659E77-63F9-4639-9854-30A843F07494}" destId="{1954F71E-8A68-4A2E-BAF1-446192FEAB0F}" srcOrd="0" destOrd="0" presId="urn:microsoft.com/office/officeart/2024/3/layout/hArchList1"/>
    <dgm:cxn modelId="{DE4292A4-DE44-49C3-A38C-E0B38B14AAFF}" srcId="{482DE925-1596-4AC5-94EA-70235C93F893}" destId="{4C1EF369-08B7-4C21-911E-05C97621F307}" srcOrd="0" destOrd="0" parTransId="{6A70979C-F8F4-42E7-9012-39B22E4B5B89}" sibTransId="{3F5A1FAA-6A89-4136-8179-DE30478B6E75}"/>
    <dgm:cxn modelId="{4DBFB1A4-B694-43B2-9D13-6FC25436B6B9}" type="presOf" srcId="{808604BF-3EB7-4848-802B-9A16D294A7EF}" destId="{EEB7B2B1-88A3-4A7C-8D63-2C629B11D1B0}" srcOrd="0" destOrd="0" presId="urn:microsoft.com/office/officeart/2024/3/layout/hArchList1"/>
    <dgm:cxn modelId="{76D017A7-E852-4885-AAB6-524AD66767AA}" type="presOf" srcId="{31E6049E-B4D4-4438-B163-916FF5B6F4F2}" destId="{5C3BD562-6EF9-4365-9DEC-2CCEB2C17E4D}" srcOrd="0" destOrd="0" presId="urn:microsoft.com/office/officeart/2024/3/layout/hArchList1"/>
    <dgm:cxn modelId="{6A8CDDC6-4963-4A99-B30E-913B9B89CED9}" type="presOf" srcId="{4C1EF369-08B7-4C21-911E-05C97621F307}" destId="{E880197A-529B-4D9A-A539-92D6FFB13E47}" srcOrd="0" destOrd="0" presId="urn:microsoft.com/office/officeart/2024/3/layout/hArchList1"/>
    <dgm:cxn modelId="{E13AC4CA-AA1C-4FBD-ADC7-E357D8E0A626}" type="presOf" srcId="{DA7F4F0E-498F-4FC4-B90D-2A00F79AE98A}" destId="{D8F645E0-AA77-41B9-BB85-6B692856DFAC}" srcOrd="0" destOrd="0" presId="urn:microsoft.com/office/officeart/2024/3/layout/hArchList1"/>
    <dgm:cxn modelId="{E5128DCB-968A-47BE-9A74-9D057AE412BF}" srcId="{31E6049E-B4D4-4438-B163-916FF5B6F4F2}" destId="{ABF5954D-3B2C-41F8-A591-65786ECFCC8A}" srcOrd="0" destOrd="0" parTransId="{6285DFC6-C766-4111-918D-601A28599AC5}" sibTransId="{93358AF7-0712-42E6-A669-D42D47F840A7}"/>
    <dgm:cxn modelId="{374248D4-B22E-43A3-A1AF-2920104C27EB}" srcId="{02659E77-63F9-4639-9854-30A843F07494}" destId="{808604BF-3EB7-4848-802B-9A16D294A7EF}" srcOrd="0" destOrd="0" parTransId="{F2FF0F37-41E6-45E5-A0BC-11EF64C8406E}" sibTransId="{52DCE915-4FDA-403E-8AF4-F0257A333815}"/>
    <dgm:cxn modelId="{6A736FD7-CD8A-4C34-AE99-423AFC5028F3}" type="presOf" srcId="{628BFE4A-ED50-4650-AAD2-8E974CF47CC9}" destId="{4C3CC70F-B73D-4A43-A725-47D31B4208F9}" srcOrd="0" destOrd="0" presId="urn:microsoft.com/office/officeart/2024/3/layout/hArchList1"/>
    <dgm:cxn modelId="{4776AAE2-0CB0-4ADF-9073-41BB6E748769}" type="presOf" srcId="{482DE925-1596-4AC5-94EA-70235C93F893}" destId="{8F824AFD-1BC7-4629-A2E6-DE919F275A6B}" srcOrd="0" destOrd="0" presId="urn:microsoft.com/office/officeart/2024/3/layout/hArchList1"/>
    <dgm:cxn modelId="{60685AF0-983E-4425-90AD-5AA44970C641}" srcId="{DA7F4F0E-498F-4FC4-B90D-2A00F79AE98A}" destId="{482DE925-1596-4AC5-94EA-70235C93F893}" srcOrd="0" destOrd="0" parTransId="{5F455496-E1FE-4F4C-A6FB-A363C4435D71}" sibTransId="{38F71059-73F8-4370-A56E-86792BE5D0BF}"/>
    <dgm:cxn modelId="{A5A01C84-3299-4310-86FA-4DF6AD02DA9D}" type="presParOf" srcId="{D8F645E0-AA77-41B9-BB85-6B692856DFAC}" destId="{57E86328-00FE-4667-AC51-4B61AAF174A6}" srcOrd="0" destOrd="0" presId="urn:microsoft.com/office/officeart/2024/3/layout/hArchList1"/>
    <dgm:cxn modelId="{6ABB9F7F-2D3E-43B9-AE30-313FE801B7B0}" type="presParOf" srcId="{57E86328-00FE-4667-AC51-4B61AAF174A6}" destId="{8F824AFD-1BC7-4629-A2E6-DE919F275A6B}" srcOrd="0" destOrd="0" presId="urn:microsoft.com/office/officeart/2024/3/layout/hArchList1"/>
    <dgm:cxn modelId="{11038B20-B2D5-42A9-9CC4-F662C80990EB}" type="presParOf" srcId="{57E86328-00FE-4667-AC51-4B61AAF174A6}" destId="{E880197A-529B-4D9A-A539-92D6FFB13E47}" srcOrd="1" destOrd="0" presId="urn:microsoft.com/office/officeart/2024/3/layout/hArchList1"/>
    <dgm:cxn modelId="{34B8C550-5AF2-4B77-8E9F-5FB761027AF4}" type="presParOf" srcId="{D8F645E0-AA77-41B9-BB85-6B692856DFAC}" destId="{AEE11B13-75F1-45D3-B604-435DF58DDF2D}" srcOrd="1" destOrd="0" presId="urn:microsoft.com/office/officeart/2024/3/layout/hArchList1"/>
    <dgm:cxn modelId="{F21A72F7-D17D-4339-9A90-BF7C45DA6E34}" type="presParOf" srcId="{D8F645E0-AA77-41B9-BB85-6B692856DFAC}" destId="{2E1682AB-8622-4ADA-8B6A-2BE9450FBB43}" srcOrd="2" destOrd="0" presId="urn:microsoft.com/office/officeart/2024/3/layout/hArchList1"/>
    <dgm:cxn modelId="{E04F04B1-F73E-46DB-A1EA-465C9ACDD382}" type="presParOf" srcId="{2E1682AB-8622-4ADA-8B6A-2BE9450FBB43}" destId="{1954F71E-8A68-4A2E-BAF1-446192FEAB0F}" srcOrd="0" destOrd="0" presId="urn:microsoft.com/office/officeart/2024/3/layout/hArchList1"/>
    <dgm:cxn modelId="{51B33138-AB3B-4A5F-A74C-5DB417F77C3C}" type="presParOf" srcId="{2E1682AB-8622-4ADA-8B6A-2BE9450FBB43}" destId="{EEB7B2B1-88A3-4A7C-8D63-2C629B11D1B0}" srcOrd="1" destOrd="0" presId="urn:microsoft.com/office/officeart/2024/3/layout/hArchList1"/>
    <dgm:cxn modelId="{0C096E60-6F1F-4233-94E2-13B78EC1FF96}" type="presParOf" srcId="{D8F645E0-AA77-41B9-BB85-6B692856DFAC}" destId="{4C3CC70F-B73D-4A43-A725-47D31B4208F9}" srcOrd="3" destOrd="0" presId="urn:microsoft.com/office/officeart/2024/3/layout/hArchList1"/>
    <dgm:cxn modelId="{25DA5FA2-2125-4F01-86C9-4FF2957C409E}" type="presParOf" srcId="{D8F645E0-AA77-41B9-BB85-6B692856DFAC}" destId="{5620DFE8-10D6-45D8-A286-F21FA09F5A63}" srcOrd="4" destOrd="0" presId="urn:microsoft.com/office/officeart/2024/3/layout/hArchList1"/>
    <dgm:cxn modelId="{B058D67F-9AF3-49B3-9D08-969FB309A328}" type="presParOf" srcId="{5620DFE8-10D6-45D8-A286-F21FA09F5A63}" destId="{5C3BD562-6EF9-4365-9DEC-2CCEB2C17E4D}" srcOrd="0" destOrd="0" presId="urn:microsoft.com/office/officeart/2024/3/layout/hArchList1"/>
    <dgm:cxn modelId="{F1B2CC1D-D1A1-40B9-924C-C2EDE9912509}" type="presParOf" srcId="{5620DFE8-10D6-45D8-A286-F21FA09F5A63}" destId="{6F2160C7-B28F-4310-990B-B0069189395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24AFD-1BC7-4629-A2E6-DE919F275A6B}">
      <dsp:nvSpPr>
        <dsp:cNvPr id="0" name=""/>
        <dsp:cNvSpPr/>
      </dsp:nvSpPr>
      <dsp:spPr>
        <a:xfrm>
          <a:off x="0" y="0"/>
          <a:ext cx="3403241" cy="64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Timeless Theological Insights</a:t>
          </a:r>
        </a:p>
      </dsp:txBody>
      <dsp:txXfrm>
        <a:off x="0" y="0"/>
        <a:ext cx="3403241" cy="648375"/>
      </dsp:txXfrm>
    </dsp:sp>
    <dsp:sp modelId="{E880197A-529B-4D9A-A539-92D6FFB13E47}">
      <dsp:nvSpPr>
        <dsp:cNvPr id="0" name=""/>
        <dsp:cNvSpPr/>
      </dsp:nvSpPr>
      <dsp:spPr>
        <a:xfrm>
          <a:off x="0" y="648375"/>
          <a:ext cx="3403241" cy="218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Book of Ephesians provides enduring theological teachings that form a foundation for Christian beliefs.</a:t>
          </a:r>
        </a:p>
      </dsp:txBody>
      <dsp:txXfrm>
        <a:off x="0" y="648375"/>
        <a:ext cx="3403241" cy="2186264"/>
      </dsp:txXfrm>
    </dsp:sp>
    <dsp:sp modelId="{1954F71E-8A68-4A2E-BAF1-446192FEAB0F}">
      <dsp:nvSpPr>
        <dsp:cNvPr id="0" name=""/>
        <dsp:cNvSpPr/>
      </dsp:nvSpPr>
      <dsp:spPr>
        <a:xfrm>
          <a:off x="3743566" y="0"/>
          <a:ext cx="3403241" cy="64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Practical Guidance</a:t>
          </a:r>
        </a:p>
      </dsp:txBody>
      <dsp:txXfrm>
        <a:off x="3743566" y="0"/>
        <a:ext cx="3403241" cy="648375"/>
      </dsp:txXfrm>
    </dsp:sp>
    <dsp:sp modelId="{EEB7B2B1-88A3-4A7C-8D63-2C629B11D1B0}">
      <dsp:nvSpPr>
        <dsp:cNvPr id="0" name=""/>
        <dsp:cNvSpPr/>
      </dsp:nvSpPr>
      <dsp:spPr>
        <a:xfrm>
          <a:off x="3743566" y="648375"/>
          <a:ext cx="3403241" cy="218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It offers practical advice for living a faithful and unified Christian life in everyday situations.</a:t>
          </a:r>
        </a:p>
      </dsp:txBody>
      <dsp:txXfrm>
        <a:off x="3743566" y="648375"/>
        <a:ext cx="3403241" cy="2186264"/>
      </dsp:txXfrm>
    </dsp:sp>
    <dsp:sp modelId="{5C3BD562-6EF9-4365-9DEC-2CCEB2C17E4D}">
      <dsp:nvSpPr>
        <dsp:cNvPr id="0" name=""/>
        <dsp:cNvSpPr/>
      </dsp:nvSpPr>
      <dsp:spPr>
        <a:xfrm>
          <a:off x="7487132" y="0"/>
          <a:ext cx="3403241" cy="64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Vision of Unity</a:t>
          </a:r>
        </a:p>
      </dsp:txBody>
      <dsp:txXfrm>
        <a:off x="7487132" y="0"/>
        <a:ext cx="3403241" cy="648375"/>
      </dsp:txXfrm>
    </dsp:sp>
    <dsp:sp modelId="{6F2160C7-B28F-4310-990B-B00691893957}">
      <dsp:nvSpPr>
        <dsp:cNvPr id="0" name=""/>
        <dsp:cNvSpPr/>
      </dsp:nvSpPr>
      <dsp:spPr>
        <a:xfrm>
          <a:off x="7487132" y="648375"/>
          <a:ext cx="3403241" cy="218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book promotes a vision of unity that inspires and strengthens believers across generations.</a:t>
          </a:r>
        </a:p>
      </dsp:txBody>
      <dsp:txXfrm>
        <a:off x="7487132" y="648375"/>
        <a:ext cx="3403241" cy="2186264"/>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EE798-C2CF-48DE-9251-6B5809AB3C88}"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1C94F-6B08-4524-AB2B-EA5976C630A3}" type="slidenum">
              <a:rPr lang="en-US" smtClean="0"/>
              <a:t>‹#›</a:t>
            </a:fld>
            <a:endParaRPr lang="en-US"/>
          </a:p>
        </p:txBody>
      </p:sp>
    </p:spTree>
    <p:extLst>
      <p:ext uri="{BB962C8B-B14F-4D97-AF65-F5344CB8AC3E}">
        <p14:creationId xmlns:p14="http://schemas.microsoft.com/office/powerpoint/2010/main" val="94517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significance of the Book of Ephesians, an essential letter in the New Testament, highlighting its historical context, theological themes, practical teachings, and influence on Christian thought and practice.
</a:t>
            </a:r>
          </a:p>
        </p:txBody>
      </p:sp>
      <p:sp>
        <p:nvSpPr>
          <p:cNvPr id="4" name="Slide Number Placeholder 3"/>
          <p:cNvSpPr>
            <a:spLocks noGrp="1"/>
          </p:cNvSpPr>
          <p:nvPr>
            <p:ph type="sldNum" sz="quarter" idx="5"/>
          </p:nvPr>
        </p:nvSpPr>
        <p:spPr/>
        <p:txBody>
          <a:bodyPr/>
          <a:lstStyle/>
          <a:p>
            <a:fld id="{1AFA5F3C-3458-4FA0-8291-EC9075FF8528}" type="slidenum">
              <a:rPr lang="en-US" smtClean="0"/>
              <a:t>1</a:t>
            </a:fld>
            <a:endParaRPr lang="en-US"/>
          </a:p>
        </p:txBody>
      </p:sp>
    </p:spTree>
    <p:extLst>
      <p:ext uri="{BB962C8B-B14F-4D97-AF65-F5344CB8AC3E}">
        <p14:creationId xmlns:p14="http://schemas.microsoft.com/office/powerpoint/2010/main" val="261064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letter reveals the spiritual blessings believers have in Christ and explains God’s plan to unite all things under Christ, a mystery now disclosed through the gospel.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10</a:t>
            </a:fld>
            <a:endParaRPr lang="en-US"/>
          </a:p>
        </p:txBody>
      </p:sp>
    </p:spTree>
    <p:extLst>
      <p:ext uri="{BB962C8B-B14F-4D97-AF65-F5344CB8AC3E}">
        <p14:creationId xmlns:p14="http://schemas.microsoft.com/office/powerpoint/2010/main" val="269951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Ephesians offers concrete instructions for Christian living, relationships, and spiritual resilience, guiding believers in daily conduct and community life.</a:t>
            </a:r>
          </a:p>
        </p:txBody>
      </p:sp>
      <p:sp>
        <p:nvSpPr>
          <p:cNvPr id="4" name="Slide Number Placeholder 3"/>
          <p:cNvSpPr>
            <a:spLocks noGrp="1"/>
          </p:cNvSpPr>
          <p:nvPr>
            <p:ph type="sldNum" sz="quarter" idx="5"/>
          </p:nvPr>
        </p:nvSpPr>
        <p:spPr/>
        <p:txBody>
          <a:bodyPr/>
          <a:lstStyle/>
          <a:p>
            <a:fld id="{1AFA5F3C-3458-4FA0-8291-EC9075FF8528}" type="slidenum">
              <a:rPr lang="en-US" smtClean="0"/>
              <a:t>11</a:t>
            </a:fld>
            <a:endParaRPr lang="en-US"/>
          </a:p>
        </p:txBody>
      </p:sp>
    </p:spTree>
    <p:extLst>
      <p:ext uri="{BB962C8B-B14F-4D97-AF65-F5344CB8AC3E}">
        <p14:creationId xmlns:p14="http://schemas.microsoft.com/office/powerpoint/2010/main" val="134079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letter encourages believers to live worthy of their calling, exhibiting virtues like humility, love, and forgiveness in their everyday lives.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12</a:t>
            </a:fld>
            <a:endParaRPr lang="en-US"/>
          </a:p>
        </p:txBody>
      </p:sp>
    </p:spTree>
    <p:extLst>
      <p:ext uri="{BB962C8B-B14F-4D97-AF65-F5344CB8AC3E}">
        <p14:creationId xmlns:p14="http://schemas.microsoft.com/office/powerpoint/2010/main" val="129155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addresses specific roles and responsibilities within families and communities, promoting harmony, respect, and mutual submission among members.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13</a:t>
            </a:fld>
            <a:endParaRPr lang="en-US"/>
          </a:p>
        </p:txBody>
      </p:sp>
    </p:spTree>
    <p:extLst>
      <p:ext uri="{BB962C8B-B14F-4D97-AF65-F5344CB8AC3E}">
        <p14:creationId xmlns:p14="http://schemas.microsoft.com/office/powerpoint/2010/main" val="348077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metaphor of the Armor of God equips believers to stand firm against spiritual challenges, emphasizing faith, truth, righteousness, and prayer as vital defenses.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14</a:t>
            </a:fld>
            <a:endParaRPr lang="en-US"/>
          </a:p>
        </p:txBody>
      </p:sp>
    </p:spTree>
    <p:extLst>
      <p:ext uri="{BB962C8B-B14F-4D97-AF65-F5344CB8AC3E}">
        <p14:creationId xmlns:p14="http://schemas.microsoft.com/office/powerpoint/2010/main" val="228128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teachings of Ephesians have deeply shaped Christian identity, worship, and contemporary theology, continuing to inspire faith and practice throughout the centuries.</a:t>
            </a:r>
          </a:p>
        </p:txBody>
      </p:sp>
      <p:sp>
        <p:nvSpPr>
          <p:cNvPr id="4" name="Slide Number Placeholder 3"/>
          <p:cNvSpPr>
            <a:spLocks noGrp="1"/>
          </p:cNvSpPr>
          <p:nvPr>
            <p:ph type="sldNum" sz="quarter" idx="5"/>
          </p:nvPr>
        </p:nvSpPr>
        <p:spPr/>
        <p:txBody>
          <a:bodyPr/>
          <a:lstStyle/>
          <a:p>
            <a:fld id="{1AFA5F3C-3458-4FA0-8291-EC9075FF8528}" type="slidenum">
              <a:rPr lang="en-US" smtClean="0"/>
              <a:t>15</a:t>
            </a:fld>
            <a:endParaRPr lang="en-US"/>
          </a:p>
        </p:txBody>
      </p:sp>
    </p:spTree>
    <p:extLst>
      <p:ext uri="{BB962C8B-B14F-4D97-AF65-F5344CB8AC3E}">
        <p14:creationId xmlns:p14="http://schemas.microsoft.com/office/powerpoint/2010/main" val="162674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contributes to understanding what it means to be a follower of Christ, fostering a sense of unity and spiritual purpose among believers worldwide.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16</a:t>
            </a:fld>
            <a:endParaRPr lang="en-US"/>
          </a:p>
        </p:txBody>
      </p:sp>
    </p:spTree>
    <p:extLst>
      <p:ext uri="{BB962C8B-B14F-4D97-AF65-F5344CB8AC3E}">
        <p14:creationId xmlns:p14="http://schemas.microsoft.com/office/powerpoint/2010/main" val="3532732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Many elements of Christian worship and liturgical traditions draw from the themes and language of Ephesians, especially its focus on the church as the living body of Christ.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17</a:t>
            </a:fld>
            <a:endParaRPr lang="en-US"/>
          </a:p>
        </p:txBody>
      </p:sp>
    </p:spTree>
    <p:extLst>
      <p:ext uri="{BB962C8B-B14F-4D97-AF65-F5344CB8AC3E}">
        <p14:creationId xmlns:p14="http://schemas.microsoft.com/office/powerpoint/2010/main" val="1206941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Modern Christian educators and leaders frequently reference Ephesians to encourage spiritual growth, community building, and resilience in faith amid modern challenges.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18</a:t>
            </a:fld>
            <a:endParaRPr lang="en-US"/>
          </a:p>
        </p:txBody>
      </p:sp>
    </p:spTree>
    <p:extLst>
      <p:ext uri="{BB962C8B-B14F-4D97-AF65-F5344CB8AC3E}">
        <p14:creationId xmlns:p14="http://schemas.microsoft.com/office/powerpoint/2010/main" val="1417521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Book of Ephesians remains a cornerstone of Christian faith, offering timeless theological insights, practical guidance, and a vision of unity that continues to inspire believers today.</a:t>
            </a:r>
          </a:p>
        </p:txBody>
      </p:sp>
      <p:sp>
        <p:nvSpPr>
          <p:cNvPr id="4" name="Slide Number Placeholder 3"/>
          <p:cNvSpPr>
            <a:spLocks noGrp="1"/>
          </p:cNvSpPr>
          <p:nvPr>
            <p:ph type="sldNum" sz="quarter" idx="5"/>
          </p:nvPr>
        </p:nvSpPr>
        <p:spPr/>
        <p:txBody>
          <a:bodyPr/>
          <a:lstStyle/>
          <a:p>
            <a:fld id="{1AFA5F3C-3458-4FA0-8291-EC9075FF8528}" type="slidenum">
              <a:rPr lang="en-US" smtClean="0"/>
              <a:t>19</a:t>
            </a:fld>
            <a:endParaRPr lang="en-US"/>
          </a:p>
        </p:txBody>
      </p:sp>
    </p:spTree>
    <p:extLst>
      <p:ext uri="{BB962C8B-B14F-4D97-AF65-F5344CB8AC3E}">
        <p14:creationId xmlns:p14="http://schemas.microsoft.com/office/powerpoint/2010/main" val="276360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by examining the historical background of Ephesians, including its authorship and audience. Then, we will discuss the core theological themes found in the letter. Next, we will explore its practical teachings and ethical guidance. Finally, we will consider the lasting influence of Ephesians on Christian identity, worship, and contemporary teaching.</a:t>
            </a:r>
          </a:p>
        </p:txBody>
      </p:sp>
      <p:sp>
        <p:nvSpPr>
          <p:cNvPr id="4" name="Slide Number Placeholder 3"/>
          <p:cNvSpPr>
            <a:spLocks noGrp="1"/>
          </p:cNvSpPr>
          <p:nvPr>
            <p:ph type="sldNum" sz="quarter" idx="5"/>
          </p:nvPr>
        </p:nvSpPr>
        <p:spPr/>
        <p:txBody>
          <a:bodyPr/>
          <a:lstStyle/>
          <a:p>
            <a:fld id="{1AFA5F3C-3458-4FA0-8291-EC9075FF8528}" type="slidenum">
              <a:rPr lang="en-US" smtClean="0"/>
              <a:t>2</a:t>
            </a:fld>
            <a:endParaRPr lang="en-US"/>
          </a:p>
        </p:txBody>
      </p:sp>
    </p:spTree>
    <p:extLst>
      <p:ext uri="{BB962C8B-B14F-4D97-AF65-F5344CB8AC3E}">
        <p14:creationId xmlns:p14="http://schemas.microsoft.com/office/powerpoint/2010/main" val="164752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historical context helps us grasp the purpose and impact of Ephesians. This section covers the authorship, original audience, setting of the letter, and how it fits within the broader New Testament canon.</a:t>
            </a:r>
          </a:p>
        </p:txBody>
      </p:sp>
      <p:sp>
        <p:nvSpPr>
          <p:cNvPr id="4" name="Slide Number Placeholder 3"/>
          <p:cNvSpPr>
            <a:spLocks noGrp="1"/>
          </p:cNvSpPr>
          <p:nvPr>
            <p:ph type="sldNum" sz="quarter" idx="5"/>
          </p:nvPr>
        </p:nvSpPr>
        <p:spPr/>
        <p:txBody>
          <a:bodyPr/>
          <a:lstStyle/>
          <a:p>
            <a:fld id="{1AFA5F3C-3458-4FA0-8291-EC9075FF8528}" type="slidenum">
              <a:rPr lang="en-US" smtClean="0"/>
              <a:t>3</a:t>
            </a:fld>
            <a:endParaRPr lang="en-US"/>
          </a:p>
        </p:txBody>
      </p:sp>
    </p:spTree>
    <p:extLst>
      <p:ext uri="{BB962C8B-B14F-4D97-AF65-F5344CB8AC3E}">
        <p14:creationId xmlns:p14="http://schemas.microsoft.com/office/powerpoint/2010/main" val="169949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Apostle Paul is traditionally credited with writing Ephesians while imprisoned. The letter was addressed to the Christian community in Ephesus, a major city in Asia Minor, to encourage and instruct them in their faith.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4</a:t>
            </a:fld>
            <a:endParaRPr lang="en-US"/>
          </a:p>
        </p:txBody>
      </p:sp>
    </p:spTree>
    <p:extLst>
      <p:ext uri="{BB962C8B-B14F-4D97-AF65-F5344CB8AC3E}">
        <p14:creationId xmlns:p14="http://schemas.microsoft.com/office/powerpoint/2010/main" val="234955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was written to strengthen believers, promote unity in the church, and clarify theological truths amidst diverse cultural influences in the early Christian community.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5</a:t>
            </a:fld>
            <a:endParaRPr lang="en-US"/>
          </a:p>
        </p:txBody>
      </p:sp>
    </p:spTree>
    <p:extLst>
      <p:ext uri="{BB962C8B-B14F-4D97-AF65-F5344CB8AC3E}">
        <p14:creationId xmlns:p14="http://schemas.microsoft.com/office/powerpoint/2010/main" val="234833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is one of Paul’s prison epistles and holds a central place in the New Testament, contributing to Christian doctrine and church teachings with its profound insights into salvation and the nature of the church.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6</a:t>
            </a:fld>
            <a:endParaRPr lang="en-US"/>
          </a:p>
        </p:txBody>
      </p:sp>
    </p:spTree>
    <p:extLst>
      <p:ext uri="{BB962C8B-B14F-4D97-AF65-F5344CB8AC3E}">
        <p14:creationId xmlns:p14="http://schemas.microsoft.com/office/powerpoint/2010/main" val="111901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Ephesians presents foundational Christian doctrines, including the unity of believers as the Body of Christ, the gift of salvation through grace by faith, and the revelation of God's mysterious plan.</a:t>
            </a:r>
          </a:p>
        </p:txBody>
      </p:sp>
      <p:sp>
        <p:nvSpPr>
          <p:cNvPr id="4" name="Slide Number Placeholder 3"/>
          <p:cNvSpPr>
            <a:spLocks noGrp="1"/>
          </p:cNvSpPr>
          <p:nvPr>
            <p:ph type="sldNum" sz="quarter" idx="5"/>
          </p:nvPr>
        </p:nvSpPr>
        <p:spPr/>
        <p:txBody>
          <a:bodyPr/>
          <a:lstStyle/>
          <a:p>
            <a:fld id="{1AFA5F3C-3458-4FA0-8291-EC9075FF8528}" type="slidenum">
              <a:rPr lang="en-US" smtClean="0"/>
              <a:t>7</a:t>
            </a:fld>
            <a:endParaRPr lang="en-US"/>
          </a:p>
        </p:txBody>
      </p:sp>
    </p:spTree>
    <p:extLst>
      <p:ext uri="{BB962C8B-B14F-4D97-AF65-F5344CB8AC3E}">
        <p14:creationId xmlns:p14="http://schemas.microsoft.com/office/powerpoint/2010/main" val="1290532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letter emphasizes that all Christians, regardless of background, are united as one body in Christ, highlighting the church’s role as a spiritual family and community.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8</a:t>
            </a:fld>
            <a:endParaRPr lang="en-US"/>
          </a:p>
        </p:txBody>
      </p:sp>
    </p:spTree>
    <p:extLst>
      <p:ext uri="{BB962C8B-B14F-4D97-AF65-F5344CB8AC3E}">
        <p14:creationId xmlns:p14="http://schemas.microsoft.com/office/powerpoint/2010/main" val="290097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stresses that salvation is a gift from God received through faith, not by works, underscoring the central Christian belief in grace and redemption.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9</a:t>
            </a:fld>
            <a:endParaRPr lang="en-US"/>
          </a:p>
        </p:txBody>
      </p:sp>
    </p:spTree>
    <p:extLst>
      <p:ext uri="{BB962C8B-B14F-4D97-AF65-F5344CB8AC3E}">
        <p14:creationId xmlns:p14="http://schemas.microsoft.com/office/powerpoint/2010/main" val="153364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556958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8/28/2025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858618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8/28/2025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662131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08204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810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417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21784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9937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58867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20666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83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24426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8235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8/28/2025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4603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0995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8/28/2025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6812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39525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8/28/2025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2301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35608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8/28/2025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5630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84395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4430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1956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6750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05676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13481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67814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47534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1967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1954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6728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23781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6691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189719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8/28/2025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485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8/28/2025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215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8/28/2025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238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089067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187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14930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8/28/2025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17360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8/28/2025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57988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8/28/2025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41918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8/28/2025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2040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672407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8/28/2025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1576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8395337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330622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737779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737961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8/28/2025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2436681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8/28/2025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89482801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8/28/2025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14921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25FF-15A3-14F9-6AF2-08C3237E2823}"/>
              </a:ext>
            </a:extLst>
          </p:cNvPr>
          <p:cNvSpPr>
            <a:spLocks noGrp="1"/>
          </p:cNvSpPr>
          <p:nvPr>
            <p:ph type="ctrTitle"/>
          </p:nvPr>
        </p:nvSpPr>
        <p:spPr>
          <a:xfrm>
            <a:off x="429768" y="438912"/>
            <a:ext cx="9317736" cy="4453128"/>
          </a:xfrm>
        </p:spPr>
        <p:txBody>
          <a:bodyPr anchor="t">
            <a:normAutofit/>
          </a:bodyPr>
          <a:lstStyle/>
          <a:p>
            <a:r>
              <a:rPr lang="en-US" sz="6000" dirty="0"/>
              <a:t>Why the Book of Ephesians Holds Exceptional Importance for Christians</a:t>
            </a:r>
          </a:p>
        </p:txBody>
      </p:sp>
      <p:sp>
        <p:nvSpPr>
          <p:cNvPr id="3" name="Subtitle 2">
            <a:extLst>
              <a:ext uri="{FF2B5EF4-FFF2-40B4-BE49-F238E27FC236}">
                <a16:creationId xmlns:a16="http://schemas.microsoft.com/office/drawing/2014/main" id="{4F8F10D9-D335-562A-070D-89F44F50BA21}"/>
              </a:ext>
            </a:extLst>
          </p:cNvPr>
          <p:cNvSpPr>
            <a:spLocks noGrp="1"/>
          </p:cNvSpPr>
          <p:nvPr>
            <p:ph type="subTitle" idx="1"/>
          </p:nvPr>
        </p:nvSpPr>
        <p:spPr>
          <a:xfrm>
            <a:off x="429768" y="4965192"/>
            <a:ext cx="5431536" cy="1289304"/>
          </a:xfrm>
        </p:spPr>
        <p:txBody>
          <a:bodyPr anchor="b">
            <a:normAutofit/>
          </a:bodyPr>
          <a:lstStyle/>
          <a:p>
            <a:r>
              <a:rPr lang="en-US"/>
              <a:t>Understanding its impact on faith and Christian teachings</a:t>
            </a:r>
          </a:p>
        </p:txBody>
      </p:sp>
    </p:spTree>
    <p:extLst>
      <p:ext uri="{BB962C8B-B14F-4D97-AF65-F5344CB8AC3E}">
        <p14:creationId xmlns:p14="http://schemas.microsoft.com/office/powerpoint/2010/main" val="25744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2EB1-A0A4-738A-2EE4-F53EF8AAE56A}"/>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Spiritual Blessings and the Mystery of God’s Will</a:t>
            </a:r>
          </a:p>
        </p:txBody>
      </p:sp>
      <p:sp>
        <p:nvSpPr>
          <p:cNvPr id="5" name="TextBox 4">
            <a:extLst>
              <a:ext uri="{FF2B5EF4-FFF2-40B4-BE49-F238E27FC236}">
                <a16:creationId xmlns:a16="http://schemas.microsoft.com/office/drawing/2014/main" id="{045BBA45-E5E6-4380-8F3C-143538B946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Spiritual Blessings in Christ</a:t>
            </a:r>
          </a:p>
          <a:p>
            <a:pPr marL="0" lvl="1" indent="0">
              <a:spcBef>
                <a:spcPts val="1000"/>
              </a:spcBef>
              <a:spcAft>
                <a:spcPts val="600"/>
              </a:spcAft>
              <a:buNone/>
            </a:pPr>
            <a:r>
              <a:rPr lang="en-US" sz="1400"/>
              <a:t>Believers receive spiritual blessings through their relationship with Christ, enriching their faith and life purpose.</a:t>
            </a:r>
          </a:p>
          <a:p>
            <a:pPr marL="0" indent="0">
              <a:spcBef>
                <a:spcPts val="2500"/>
              </a:spcBef>
              <a:spcAft>
                <a:spcPts val="600"/>
              </a:spcAft>
              <a:buNone/>
            </a:pPr>
            <a:r>
              <a:rPr lang="en-US" sz="1400" b="1"/>
              <a:t>God's Unified Plan</a:t>
            </a:r>
          </a:p>
          <a:p>
            <a:pPr marL="0" lvl="1" indent="0">
              <a:spcBef>
                <a:spcPts val="1000"/>
              </a:spcBef>
              <a:spcAft>
                <a:spcPts val="600"/>
              </a:spcAft>
              <a:buNone/>
            </a:pPr>
            <a:r>
              <a:rPr lang="en-US" sz="1400"/>
              <a:t>God’s will is to unite all things under Christ, revealing a divine mystery now made known through the gospel.</a:t>
            </a:r>
          </a:p>
        </p:txBody>
      </p:sp>
      <p:pic>
        <p:nvPicPr>
          <p:cNvPr id="4" name="Content Placeholder 3" descr="Sunshine through the clouds">
            <a:extLst>
              <a:ext uri="{FF2B5EF4-FFF2-40B4-BE49-F238E27FC236}">
                <a16:creationId xmlns:a16="http://schemas.microsoft.com/office/drawing/2014/main" id="{F3B019C6-2F70-4405-A488-F6F24FD1B812}"/>
              </a:ext>
            </a:extLst>
          </p:cNvPr>
          <p:cNvPicPr>
            <a:picLocks noGrp="1" noChangeAspect="1"/>
          </p:cNvPicPr>
          <p:nvPr>
            <p:ph type="pic" sz="quarter" idx="13"/>
          </p:nvPr>
        </p:nvPicPr>
        <p:blipFill>
          <a:blip r:embed="rId3"/>
          <a:srcRect l="21896" r="29484"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153016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3CED-BAE3-E604-9315-3ABA35426F62}"/>
              </a:ext>
            </a:extLst>
          </p:cNvPr>
          <p:cNvSpPr>
            <a:spLocks noGrp="1"/>
          </p:cNvSpPr>
          <p:nvPr>
            <p:ph type="title"/>
          </p:nvPr>
        </p:nvSpPr>
        <p:spPr>
          <a:xfrm>
            <a:off x="429768" y="1810512"/>
            <a:ext cx="7772400" cy="4562856"/>
          </a:xfrm>
        </p:spPr>
        <p:txBody>
          <a:bodyPr anchor="b">
            <a:normAutofit/>
          </a:bodyPr>
          <a:lstStyle/>
          <a:p>
            <a:r>
              <a:rPr lang="en-US"/>
              <a:t>Practical Teachings and Ethical Guidance</a:t>
            </a:r>
          </a:p>
        </p:txBody>
      </p:sp>
      <p:sp>
        <p:nvSpPr>
          <p:cNvPr id="7" name="Text Placeholder 2">
            <a:extLst>
              <a:ext uri="{FF2B5EF4-FFF2-40B4-BE49-F238E27FC236}">
                <a16:creationId xmlns:a16="http://schemas.microsoft.com/office/drawing/2014/main" id="{77974F84-4A4C-E5A7-9707-CD61807C596D}"/>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503472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68BA-373A-08C1-BE88-4C080049A200}"/>
              </a:ext>
            </a:extLst>
          </p:cNvPr>
          <p:cNvSpPr>
            <a:spLocks noGrp="1"/>
          </p:cNvSpPr>
          <p:nvPr>
            <p:ph type="title"/>
          </p:nvPr>
        </p:nvSpPr>
        <p:spPr>
          <a:xfrm>
            <a:off x="321733" y="4162318"/>
            <a:ext cx="2953618" cy="1892808"/>
          </a:xfrm>
        </p:spPr>
        <p:txBody>
          <a:bodyPr vert="horz" lIns="91440" tIns="45720" rIns="91440" bIns="45720" rtlCol="0" anchor="t">
            <a:normAutofit/>
          </a:bodyPr>
          <a:lstStyle/>
          <a:p>
            <a:r>
              <a:rPr lang="en-US" b="0" kern="1200">
                <a:latin typeface="+mj-lt"/>
                <a:ea typeface="+mj-ea"/>
                <a:cs typeface="+mj-cs"/>
              </a:rPr>
              <a:t>Instructions for Christian Living</a:t>
            </a:r>
          </a:p>
        </p:txBody>
      </p:sp>
      <p:pic>
        <p:nvPicPr>
          <p:cNvPr id="4" name="Content Placeholder 3" descr="Man reaching sunlight">
            <a:extLst>
              <a:ext uri="{FF2B5EF4-FFF2-40B4-BE49-F238E27FC236}">
                <a16:creationId xmlns:a16="http://schemas.microsoft.com/office/drawing/2014/main" id="{74BD625A-9E9D-4E6E-B1CE-60523E24099C}"/>
              </a:ext>
            </a:extLst>
          </p:cNvPr>
          <p:cNvPicPr>
            <a:picLocks noGrp="1" noChangeAspect="1"/>
          </p:cNvPicPr>
          <p:nvPr>
            <p:ph type="pic" sz="quarter" idx="13"/>
          </p:nvPr>
        </p:nvPicPr>
        <p:blipFill>
          <a:blip r:embed="rId3"/>
          <a:srcRect t="20255" r="-1" b="34732"/>
          <a:stretch>
            <a:fillRect/>
          </a:stretch>
        </p:blipFill>
        <p:spPr>
          <a:xfrm>
            <a:off x="339373" y="320042"/>
            <a:ext cx="11509730" cy="3458229"/>
          </a:xfrm>
          <a:prstGeom prst="rect">
            <a:avLst/>
          </a:prstGeom>
          <a:noFill/>
        </p:spPr>
      </p:pic>
      <p:sp>
        <p:nvSpPr>
          <p:cNvPr id="5" name="TextBox 4">
            <a:extLst>
              <a:ext uri="{FF2B5EF4-FFF2-40B4-BE49-F238E27FC236}">
                <a16:creationId xmlns:a16="http://schemas.microsoft.com/office/drawing/2014/main" id="{8F664466-8288-4DE1-B292-3D6D07F62D4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77640" y="4162318"/>
            <a:ext cx="7772400" cy="22402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900" b="1" dirty="0"/>
              <a:t>Living Worthy of Calling</a:t>
            </a:r>
          </a:p>
          <a:p>
            <a:pPr marL="0" lvl="1" indent="0">
              <a:lnSpc>
                <a:spcPct val="90000"/>
              </a:lnSpc>
              <a:spcBef>
                <a:spcPts val="1000"/>
              </a:spcBef>
              <a:spcAft>
                <a:spcPts val="600"/>
              </a:spcAft>
              <a:buFont typeface="Arial" panose="020B0604020202020204" pitchFamily="34" charset="0"/>
              <a:buNone/>
            </a:pPr>
            <a:r>
              <a:rPr lang="en-US" sz="900" dirty="0"/>
              <a:t>Believers are urged to live lives that reflect their spiritual calling with integrity and purpose daily.</a:t>
            </a:r>
          </a:p>
          <a:p>
            <a:pPr marL="0" indent="0">
              <a:lnSpc>
                <a:spcPct val="90000"/>
              </a:lnSpc>
              <a:spcBef>
                <a:spcPts val="2500"/>
              </a:spcBef>
              <a:spcAft>
                <a:spcPts val="600"/>
              </a:spcAft>
              <a:buFont typeface="Arial" panose="020B0604020202020204" pitchFamily="34" charset="0"/>
              <a:buNone/>
            </a:pPr>
            <a:r>
              <a:rPr lang="en-US" sz="900" b="1" dirty="0"/>
              <a:t>Exhibiting Humility</a:t>
            </a:r>
          </a:p>
          <a:p>
            <a:pPr marL="0" lvl="1" indent="0">
              <a:lnSpc>
                <a:spcPct val="90000"/>
              </a:lnSpc>
              <a:spcBef>
                <a:spcPts val="1000"/>
              </a:spcBef>
              <a:spcAft>
                <a:spcPts val="600"/>
              </a:spcAft>
              <a:buFont typeface="Arial" panose="020B0604020202020204" pitchFamily="34" charset="0"/>
              <a:buNone/>
            </a:pPr>
            <a:r>
              <a:rPr lang="en-US" sz="900" dirty="0"/>
              <a:t>Humility is a core virtue, encouraging modesty and respect in interactions with others.</a:t>
            </a:r>
          </a:p>
          <a:p>
            <a:pPr marL="0" indent="0">
              <a:lnSpc>
                <a:spcPct val="90000"/>
              </a:lnSpc>
              <a:spcBef>
                <a:spcPts val="2500"/>
              </a:spcBef>
              <a:spcAft>
                <a:spcPts val="600"/>
              </a:spcAft>
              <a:buFont typeface="Arial" panose="020B0604020202020204" pitchFamily="34" charset="0"/>
              <a:buNone/>
            </a:pPr>
            <a:r>
              <a:rPr lang="en-US" sz="900" b="1" dirty="0"/>
              <a:t>Practicing Love and Forgiveness</a:t>
            </a:r>
          </a:p>
          <a:p>
            <a:pPr marL="0" lvl="1" indent="0">
              <a:lnSpc>
                <a:spcPct val="90000"/>
              </a:lnSpc>
              <a:spcBef>
                <a:spcPts val="1000"/>
              </a:spcBef>
              <a:spcAft>
                <a:spcPts val="600"/>
              </a:spcAft>
              <a:buFont typeface="Arial" panose="020B0604020202020204" pitchFamily="34" charset="0"/>
              <a:buNone/>
            </a:pPr>
            <a:r>
              <a:rPr lang="en-US" sz="900" dirty="0"/>
              <a:t>Love and forgiveness foster peace and reconciliation in everyday relationships.</a:t>
            </a:r>
          </a:p>
        </p:txBody>
      </p:sp>
    </p:spTree>
    <p:extLst>
      <p:ext uri="{BB962C8B-B14F-4D97-AF65-F5344CB8AC3E}">
        <p14:creationId xmlns:p14="http://schemas.microsoft.com/office/powerpoint/2010/main" val="882287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729B-9E91-F960-63D1-0E9F4FDD8CBA}"/>
              </a:ext>
            </a:extLst>
          </p:cNvPr>
          <p:cNvSpPr>
            <a:spLocks noGrp="1"/>
          </p:cNvSpPr>
          <p:nvPr>
            <p:ph type="title"/>
          </p:nvPr>
        </p:nvSpPr>
        <p:spPr>
          <a:xfrm>
            <a:off x="321733" y="561425"/>
            <a:ext cx="2953618" cy="1892808"/>
          </a:xfrm>
        </p:spPr>
        <p:txBody>
          <a:bodyPr vert="horz" lIns="91440" tIns="45720" rIns="91440" bIns="45720" rtlCol="0" anchor="t">
            <a:normAutofit/>
          </a:bodyPr>
          <a:lstStyle/>
          <a:p>
            <a:r>
              <a:rPr lang="en-US" sz="2500" b="0" kern="1200">
                <a:latin typeface="+mj-lt"/>
                <a:ea typeface="+mj-ea"/>
                <a:cs typeface="+mj-cs"/>
              </a:rPr>
              <a:t>Guidance for Relationships (Family, Marriage, Community)</a:t>
            </a:r>
          </a:p>
        </p:txBody>
      </p:sp>
      <p:pic>
        <p:nvPicPr>
          <p:cNvPr id="4" name="Content Placeholder 3" descr="Three generation family">
            <a:extLst>
              <a:ext uri="{FF2B5EF4-FFF2-40B4-BE49-F238E27FC236}">
                <a16:creationId xmlns:a16="http://schemas.microsoft.com/office/drawing/2014/main" id="{8005EEFD-CC43-42AF-B4B3-BF0C3870A359}"/>
              </a:ext>
            </a:extLst>
          </p:cNvPr>
          <p:cNvPicPr>
            <a:picLocks noGrp="1" noChangeAspect="1"/>
          </p:cNvPicPr>
          <p:nvPr>
            <p:ph type="pic" sz="quarter" idx="13"/>
          </p:nvPr>
        </p:nvPicPr>
        <p:blipFill>
          <a:blip r:embed="rId3"/>
          <a:srcRect t="7324" r="-1" b="47662"/>
          <a:stretch>
            <a:fillRect/>
          </a:stretch>
        </p:blipFill>
        <p:spPr>
          <a:xfrm>
            <a:off x="339373" y="3067414"/>
            <a:ext cx="11509730" cy="3458229"/>
          </a:xfrm>
          <a:prstGeom prst="rect">
            <a:avLst/>
          </a:prstGeom>
          <a:noFill/>
        </p:spPr>
      </p:pic>
      <p:sp>
        <p:nvSpPr>
          <p:cNvPr id="5" name="TextBox 4">
            <a:extLst>
              <a:ext uri="{FF2B5EF4-FFF2-40B4-BE49-F238E27FC236}">
                <a16:creationId xmlns:a16="http://schemas.microsoft.com/office/drawing/2014/main" id="{EB4C5969-6972-48DC-B7EC-F79C4C5AD56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77640" y="561425"/>
            <a:ext cx="7772400" cy="22402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900" b="1"/>
              <a:t>Family Roles and Responsibilities</a:t>
            </a:r>
          </a:p>
          <a:p>
            <a:pPr marL="0" lvl="1" indent="0">
              <a:lnSpc>
                <a:spcPct val="90000"/>
              </a:lnSpc>
              <a:spcBef>
                <a:spcPts val="1000"/>
              </a:spcBef>
              <a:spcAft>
                <a:spcPts val="600"/>
              </a:spcAft>
              <a:buFont typeface="Arial" panose="020B0604020202020204" pitchFamily="34" charset="0"/>
              <a:buNone/>
            </a:pPr>
            <a:r>
              <a:rPr lang="en-US" sz="900"/>
              <a:t>Ephesians outlines roles in families to encourage respect and loving support among members.</a:t>
            </a:r>
          </a:p>
          <a:p>
            <a:pPr marL="0" indent="0">
              <a:lnSpc>
                <a:spcPct val="90000"/>
              </a:lnSpc>
              <a:spcBef>
                <a:spcPts val="2500"/>
              </a:spcBef>
              <a:spcAft>
                <a:spcPts val="600"/>
              </a:spcAft>
              <a:buFont typeface="Arial" panose="020B0604020202020204" pitchFamily="34" charset="0"/>
              <a:buNone/>
            </a:pPr>
            <a:r>
              <a:rPr lang="en-US" sz="900" b="1"/>
              <a:t>Mutual Submission</a:t>
            </a:r>
          </a:p>
          <a:p>
            <a:pPr marL="0" lvl="1" indent="0">
              <a:lnSpc>
                <a:spcPct val="90000"/>
              </a:lnSpc>
              <a:spcBef>
                <a:spcPts val="1000"/>
              </a:spcBef>
              <a:spcAft>
                <a:spcPts val="600"/>
              </a:spcAft>
              <a:buFont typeface="Arial" panose="020B0604020202020204" pitchFamily="34" charset="0"/>
              <a:buNone/>
            </a:pPr>
            <a:r>
              <a:rPr lang="en-US" sz="900"/>
              <a:t>Mutual submission fosters equality and cooperation in relationships within marriage and community.</a:t>
            </a:r>
          </a:p>
          <a:p>
            <a:pPr marL="0" indent="0">
              <a:lnSpc>
                <a:spcPct val="90000"/>
              </a:lnSpc>
              <a:spcBef>
                <a:spcPts val="2500"/>
              </a:spcBef>
              <a:spcAft>
                <a:spcPts val="600"/>
              </a:spcAft>
              <a:buFont typeface="Arial" panose="020B0604020202020204" pitchFamily="34" charset="0"/>
              <a:buNone/>
            </a:pPr>
            <a:r>
              <a:rPr lang="en-US" sz="900" b="1"/>
              <a:t>Community Harmony</a:t>
            </a:r>
          </a:p>
          <a:p>
            <a:pPr marL="0" lvl="1" indent="0">
              <a:lnSpc>
                <a:spcPct val="90000"/>
              </a:lnSpc>
              <a:spcBef>
                <a:spcPts val="1000"/>
              </a:spcBef>
              <a:spcAft>
                <a:spcPts val="600"/>
              </a:spcAft>
              <a:buFont typeface="Arial" panose="020B0604020202020204" pitchFamily="34" charset="0"/>
              <a:buNone/>
            </a:pPr>
            <a:r>
              <a:rPr lang="en-US" sz="900"/>
              <a:t>Community roles promote harmony and unity through shared responsibilities and respect.</a:t>
            </a:r>
          </a:p>
        </p:txBody>
      </p:sp>
    </p:spTree>
    <p:extLst>
      <p:ext uri="{BB962C8B-B14F-4D97-AF65-F5344CB8AC3E}">
        <p14:creationId xmlns:p14="http://schemas.microsoft.com/office/powerpoint/2010/main" val="308357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D5C-EB53-805A-56B3-FDE3E2116EA0}"/>
              </a:ext>
            </a:extLst>
          </p:cNvPr>
          <p:cNvSpPr>
            <a:spLocks noGrp="1"/>
          </p:cNvSpPr>
          <p:nvPr>
            <p:ph type="title"/>
          </p:nvPr>
        </p:nvSpPr>
        <p:spPr>
          <a:xfrm>
            <a:off x="429768" y="320040"/>
            <a:ext cx="6858000" cy="932688"/>
          </a:xfrm>
        </p:spPr>
        <p:txBody>
          <a:bodyPr vert="horz" lIns="91440" tIns="45720" rIns="91440" bIns="45720" rtlCol="0" anchor="b">
            <a:normAutofit/>
          </a:bodyPr>
          <a:lstStyle/>
          <a:p>
            <a:r>
              <a:rPr lang="en-US" sz="3000" b="0" kern="1200">
                <a:latin typeface="+mj-lt"/>
                <a:ea typeface="+mj-ea"/>
                <a:cs typeface="+mj-cs"/>
              </a:rPr>
              <a:t>The Armor of God and Spiritual Warfare</a:t>
            </a:r>
          </a:p>
        </p:txBody>
      </p:sp>
      <p:sp>
        <p:nvSpPr>
          <p:cNvPr id="5" name="TextBox 4">
            <a:extLst>
              <a:ext uri="{FF2B5EF4-FFF2-40B4-BE49-F238E27FC236}">
                <a16:creationId xmlns:a16="http://schemas.microsoft.com/office/drawing/2014/main" id="{3F987AFA-7263-4C01-B83F-DE921D3FEB7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Faith as Shield</a:t>
            </a:r>
          </a:p>
          <a:p>
            <a:pPr marL="0" lvl="1" indent="0">
              <a:spcBef>
                <a:spcPts val="1000"/>
              </a:spcBef>
              <a:spcAft>
                <a:spcPts val="600"/>
              </a:spcAft>
              <a:buFont typeface="Arial" panose="020B0604020202020204" pitchFamily="34" charset="0"/>
              <a:buNone/>
            </a:pPr>
            <a:r>
              <a:rPr lang="en-US" sz="1400"/>
              <a:t>Faith acts as a shield that protects believers from spiritual doubts and attacks.</a:t>
            </a:r>
          </a:p>
          <a:p>
            <a:pPr marL="0" indent="0">
              <a:spcBef>
                <a:spcPts val="2500"/>
              </a:spcBef>
              <a:spcAft>
                <a:spcPts val="600"/>
              </a:spcAft>
              <a:buFont typeface="Arial" panose="020B0604020202020204" pitchFamily="34" charset="0"/>
              <a:buNone/>
            </a:pPr>
            <a:r>
              <a:rPr lang="en-US" sz="1400" b="1"/>
              <a:t>Truth as Belt</a:t>
            </a:r>
          </a:p>
          <a:p>
            <a:pPr marL="0" lvl="1" indent="0">
              <a:spcBef>
                <a:spcPts val="1000"/>
              </a:spcBef>
              <a:spcAft>
                <a:spcPts val="600"/>
              </a:spcAft>
              <a:buFont typeface="Arial" panose="020B0604020202020204" pitchFamily="34" charset="0"/>
              <a:buNone/>
            </a:pPr>
            <a:r>
              <a:rPr lang="en-US" sz="1400"/>
              <a:t>Truth provides stability, symbolized as a belt securing the armor in spiritual warfare.</a:t>
            </a:r>
          </a:p>
          <a:p>
            <a:pPr marL="0" indent="0">
              <a:spcBef>
                <a:spcPts val="2500"/>
              </a:spcBef>
              <a:spcAft>
                <a:spcPts val="600"/>
              </a:spcAft>
              <a:buFont typeface="Arial" panose="020B0604020202020204" pitchFamily="34" charset="0"/>
              <a:buNone/>
            </a:pPr>
            <a:r>
              <a:rPr lang="en-US" sz="1400" b="1"/>
              <a:t>Righteousness as Breastplate</a:t>
            </a:r>
          </a:p>
          <a:p>
            <a:pPr marL="0" lvl="1" indent="0">
              <a:spcBef>
                <a:spcPts val="1000"/>
              </a:spcBef>
              <a:spcAft>
                <a:spcPts val="600"/>
              </a:spcAft>
              <a:buFont typeface="Arial" panose="020B0604020202020204" pitchFamily="34" charset="0"/>
              <a:buNone/>
            </a:pPr>
            <a:r>
              <a:rPr lang="en-US" sz="1400"/>
              <a:t>Righteousness protects the heart and soul, like a breastplate in spiritual battles.</a:t>
            </a:r>
          </a:p>
          <a:p>
            <a:pPr marL="0" indent="0">
              <a:spcBef>
                <a:spcPts val="2500"/>
              </a:spcBef>
              <a:spcAft>
                <a:spcPts val="600"/>
              </a:spcAft>
              <a:buFont typeface="Arial" panose="020B0604020202020204" pitchFamily="34" charset="0"/>
              <a:buNone/>
            </a:pPr>
            <a:r>
              <a:rPr lang="en-US" sz="1400" b="1"/>
              <a:t>Prayer as Foundation</a:t>
            </a:r>
          </a:p>
          <a:p>
            <a:pPr marL="0" lvl="1" indent="0">
              <a:spcBef>
                <a:spcPts val="1000"/>
              </a:spcBef>
              <a:spcAft>
                <a:spcPts val="600"/>
              </a:spcAft>
              <a:buFont typeface="Arial" panose="020B0604020202020204" pitchFamily="34" charset="0"/>
              <a:buNone/>
            </a:pPr>
            <a:r>
              <a:rPr lang="en-US" sz="1400"/>
              <a:t>Prayer is the vital communication and foundation that strengthens spiritual defenses.</a:t>
            </a:r>
          </a:p>
        </p:txBody>
      </p:sp>
      <p:pic>
        <p:nvPicPr>
          <p:cNvPr id="4" name="Content Placeholder 3" descr="A composite of colors and a lawn ornament.">
            <a:extLst>
              <a:ext uri="{FF2B5EF4-FFF2-40B4-BE49-F238E27FC236}">
                <a16:creationId xmlns:a16="http://schemas.microsoft.com/office/drawing/2014/main" id="{33C6ABFE-45D9-472E-9199-DB27FEADB323}"/>
              </a:ext>
            </a:extLst>
          </p:cNvPr>
          <p:cNvPicPr>
            <a:picLocks noGrp="1" noChangeAspect="1"/>
          </p:cNvPicPr>
          <p:nvPr>
            <p:ph type="pic" sz="quarter" idx="13"/>
          </p:nvPr>
        </p:nvPicPr>
        <p:blipFill>
          <a:blip r:embed="rId3"/>
          <a:srcRect l="7558" r="3" b="3"/>
          <a:stretch>
            <a:fillRect/>
          </a:stretch>
        </p:blipFill>
        <p:spPr>
          <a:xfrm>
            <a:off x="8046768" y="344424"/>
            <a:ext cx="3808553" cy="6172200"/>
          </a:xfrm>
          <a:prstGeom prst="rect">
            <a:avLst/>
          </a:prstGeom>
          <a:noFill/>
        </p:spPr>
      </p:pic>
    </p:spTree>
    <p:extLst>
      <p:ext uri="{BB962C8B-B14F-4D97-AF65-F5344CB8AC3E}">
        <p14:creationId xmlns:p14="http://schemas.microsoft.com/office/powerpoint/2010/main" val="417987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E3FE1-8DA3-3E5B-D8F9-D95268564F79}"/>
              </a:ext>
            </a:extLst>
          </p:cNvPr>
          <p:cNvSpPr>
            <a:spLocks noGrp="1"/>
          </p:cNvSpPr>
          <p:nvPr>
            <p:ph type="title"/>
          </p:nvPr>
        </p:nvSpPr>
        <p:spPr>
          <a:xfrm>
            <a:off x="429768" y="1810512"/>
            <a:ext cx="7772400" cy="4562856"/>
          </a:xfrm>
        </p:spPr>
        <p:txBody>
          <a:bodyPr anchor="b">
            <a:normAutofit/>
          </a:bodyPr>
          <a:lstStyle/>
          <a:p>
            <a:r>
              <a:rPr lang="en-US"/>
              <a:t>Influence on Christian Thought and Practice</a:t>
            </a:r>
          </a:p>
        </p:txBody>
      </p:sp>
      <p:sp>
        <p:nvSpPr>
          <p:cNvPr id="7" name="Text Placeholder 2">
            <a:extLst>
              <a:ext uri="{FF2B5EF4-FFF2-40B4-BE49-F238E27FC236}">
                <a16:creationId xmlns:a16="http://schemas.microsoft.com/office/drawing/2014/main" id="{AF6E9C0B-3DBA-6ED8-FF9F-1C3ED52D84BA}"/>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204130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43C1-8FDD-BE4F-2CBC-5AAA3D073402}"/>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Role in Shaping Christian Identity</a:t>
            </a:r>
          </a:p>
        </p:txBody>
      </p:sp>
      <p:sp>
        <p:nvSpPr>
          <p:cNvPr id="5" name="TextBox 4">
            <a:extLst>
              <a:ext uri="{FF2B5EF4-FFF2-40B4-BE49-F238E27FC236}">
                <a16:creationId xmlns:a16="http://schemas.microsoft.com/office/drawing/2014/main" id="{0FFEBD47-9D76-4A6E-8341-8363F1C4DE3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Understanding Christian Identity</a:t>
            </a:r>
          </a:p>
          <a:p>
            <a:pPr marL="0" lvl="1" indent="0">
              <a:spcBef>
                <a:spcPts val="1000"/>
              </a:spcBef>
              <a:spcAft>
                <a:spcPts val="600"/>
              </a:spcAft>
              <a:buFont typeface="Arial" panose="020B0604020202020204" pitchFamily="34" charset="0"/>
              <a:buNone/>
            </a:pPr>
            <a:r>
              <a:rPr lang="en-US" sz="1400"/>
              <a:t>Ephesians helps believers grasp the meaning of following Christ and living a faith-centered life.</a:t>
            </a:r>
          </a:p>
          <a:p>
            <a:pPr marL="0" indent="0">
              <a:spcBef>
                <a:spcPts val="2500"/>
              </a:spcBef>
              <a:spcAft>
                <a:spcPts val="600"/>
              </a:spcAft>
              <a:buFont typeface="Arial" panose="020B0604020202020204" pitchFamily="34" charset="0"/>
              <a:buNone/>
            </a:pPr>
            <a:r>
              <a:rPr lang="en-US" sz="1400" b="1"/>
              <a:t>Unity Among Believers</a:t>
            </a:r>
          </a:p>
          <a:p>
            <a:pPr marL="0" lvl="1" indent="0">
              <a:spcBef>
                <a:spcPts val="1000"/>
              </a:spcBef>
              <a:spcAft>
                <a:spcPts val="600"/>
              </a:spcAft>
              <a:buFont typeface="Arial" panose="020B0604020202020204" pitchFamily="34" charset="0"/>
              <a:buNone/>
            </a:pPr>
            <a:r>
              <a:rPr lang="en-US" sz="1400"/>
              <a:t>The passage fosters a sense of unity and connection within the global Christian community.</a:t>
            </a:r>
          </a:p>
          <a:p>
            <a:pPr marL="0" indent="0">
              <a:spcBef>
                <a:spcPts val="2500"/>
              </a:spcBef>
              <a:spcAft>
                <a:spcPts val="600"/>
              </a:spcAft>
              <a:buFont typeface="Arial" panose="020B0604020202020204" pitchFamily="34" charset="0"/>
              <a:buNone/>
            </a:pPr>
            <a:r>
              <a:rPr lang="en-US" sz="1400" b="1"/>
              <a:t>Spiritual Purpose</a:t>
            </a:r>
          </a:p>
          <a:p>
            <a:pPr marL="0" lvl="1" indent="0">
              <a:spcBef>
                <a:spcPts val="1000"/>
              </a:spcBef>
              <a:spcAft>
                <a:spcPts val="600"/>
              </a:spcAft>
              <a:buFont typeface="Arial" panose="020B0604020202020204" pitchFamily="34" charset="0"/>
              <a:buNone/>
            </a:pPr>
            <a:r>
              <a:rPr lang="en-US" sz="1400"/>
              <a:t>Ephesians inspires believers to live purposefully with a shared spiritual mission and values.</a:t>
            </a:r>
          </a:p>
        </p:txBody>
      </p:sp>
      <p:pic>
        <p:nvPicPr>
          <p:cNvPr id="4" name="Content Placeholder 3" descr="Closeup shot of a couple holding hands">
            <a:extLst>
              <a:ext uri="{FF2B5EF4-FFF2-40B4-BE49-F238E27FC236}">
                <a16:creationId xmlns:a16="http://schemas.microsoft.com/office/drawing/2014/main" id="{022B7406-3CE1-4D2D-9EF0-112E269BE64B}"/>
              </a:ext>
            </a:extLst>
          </p:cNvPr>
          <p:cNvPicPr>
            <a:picLocks noGrp="1" noChangeAspect="1"/>
          </p:cNvPicPr>
          <p:nvPr>
            <p:ph type="pic" sz="quarter" idx="13"/>
          </p:nvPr>
        </p:nvPicPr>
        <p:blipFill>
          <a:blip r:embed="rId3"/>
          <a:srcRect l="24839" r="9068"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237425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C9AA-506E-C6E0-80BB-FE8E334420AE}"/>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Impact on Worship and Liturgy</a:t>
            </a:r>
          </a:p>
        </p:txBody>
      </p:sp>
      <p:sp>
        <p:nvSpPr>
          <p:cNvPr id="5" name="TextBox 4">
            <a:extLst>
              <a:ext uri="{FF2B5EF4-FFF2-40B4-BE49-F238E27FC236}">
                <a16:creationId xmlns:a16="http://schemas.microsoft.com/office/drawing/2014/main" id="{00378721-7608-42B6-ACBE-A25DEBBB82D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Liturgical Themes from Ephesians</a:t>
            </a:r>
          </a:p>
          <a:p>
            <a:pPr marL="0" lvl="1" indent="0">
              <a:spcBef>
                <a:spcPts val="1000"/>
              </a:spcBef>
              <a:spcAft>
                <a:spcPts val="600"/>
              </a:spcAft>
              <a:buFont typeface="Arial" panose="020B0604020202020204" pitchFamily="34" charset="0"/>
              <a:buNone/>
            </a:pPr>
            <a:r>
              <a:rPr lang="en-US" sz="1400"/>
              <a:t>Ephesians influences worship through its themes of unity and the church as the body of Christ.</a:t>
            </a:r>
          </a:p>
          <a:p>
            <a:pPr marL="0" indent="0">
              <a:spcBef>
                <a:spcPts val="2500"/>
              </a:spcBef>
              <a:spcAft>
                <a:spcPts val="600"/>
              </a:spcAft>
              <a:buFont typeface="Arial" panose="020B0604020202020204" pitchFamily="34" charset="0"/>
              <a:buNone/>
            </a:pPr>
            <a:r>
              <a:rPr lang="en-US" sz="1400" b="1"/>
              <a:t>Language in Worship</a:t>
            </a:r>
          </a:p>
          <a:p>
            <a:pPr marL="0" lvl="1" indent="0">
              <a:spcBef>
                <a:spcPts val="1000"/>
              </a:spcBef>
              <a:spcAft>
                <a:spcPts val="600"/>
              </a:spcAft>
              <a:buFont typeface="Arial" panose="020B0604020202020204" pitchFamily="34" charset="0"/>
              <a:buNone/>
            </a:pPr>
            <a:r>
              <a:rPr lang="en-US" sz="1400"/>
              <a:t>Ephesians’ language shapes prayers and hymns emphasizing communal faith and spiritual connection.</a:t>
            </a:r>
          </a:p>
        </p:txBody>
      </p:sp>
      <p:pic>
        <p:nvPicPr>
          <p:cNvPr id="4" name="Content Placeholder 3" descr="Religious cross in Serbian Orthodox Church of St. Cyril and St. Methodius">
            <a:extLst>
              <a:ext uri="{FF2B5EF4-FFF2-40B4-BE49-F238E27FC236}">
                <a16:creationId xmlns:a16="http://schemas.microsoft.com/office/drawing/2014/main" id="{55C6D330-BBA9-4FFF-89F6-D299F4C73CA9}"/>
              </a:ext>
            </a:extLst>
          </p:cNvPr>
          <p:cNvPicPr>
            <a:picLocks noGrp="1" noChangeAspect="1"/>
          </p:cNvPicPr>
          <p:nvPr>
            <p:ph type="pic" sz="quarter" idx="13"/>
          </p:nvPr>
        </p:nvPicPr>
        <p:blipFill>
          <a:blip r:embed="rId3"/>
          <a:srcRect l="8444" r="25463"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1338034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C4F9-D165-885B-2755-7CF233D2A29C}"/>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2500" b="0" kern="1200">
                <a:latin typeface="+mj-lt"/>
                <a:ea typeface="+mj-ea"/>
                <a:cs typeface="+mj-cs"/>
              </a:rPr>
              <a:t>Ephesians in Contemporary Christian Teaching</a:t>
            </a:r>
          </a:p>
        </p:txBody>
      </p:sp>
      <p:sp>
        <p:nvSpPr>
          <p:cNvPr id="5" name="TextBox 4">
            <a:extLst>
              <a:ext uri="{FF2B5EF4-FFF2-40B4-BE49-F238E27FC236}">
                <a16:creationId xmlns:a16="http://schemas.microsoft.com/office/drawing/2014/main" id="{1F35243E-6C56-4025-968D-4A9D15D70CA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Spiritual Growth Encouragement</a:t>
            </a:r>
          </a:p>
          <a:p>
            <a:pPr marL="0" lvl="1" indent="0">
              <a:spcBef>
                <a:spcPts val="1000"/>
              </a:spcBef>
              <a:spcAft>
                <a:spcPts val="600"/>
              </a:spcAft>
              <a:buFont typeface="Arial" panose="020B0604020202020204" pitchFamily="34" charset="0"/>
              <a:buNone/>
            </a:pPr>
            <a:r>
              <a:rPr lang="en-US" sz="1400"/>
              <a:t>Ephesians is used to inspire believers toward deeper spiritual maturity and personal faith development.</a:t>
            </a:r>
          </a:p>
          <a:p>
            <a:pPr marL="0" indent="0">
              <a:spcBef>
                <a:spcPts val="2500"/>
              </a:spcBef>
              <a:spcAft>
                <a:spcPts val="600"/>
              </a:spcAft>
              <a:buFont typeface="Arial" panose="020B0604020202020204" pitchFamily="34" charset="0"/>
              <a:buNone/>
            </a:pPr>
            <a:r>
              <a:rPr lang="en-US" sz="1400" b="1"/>
              <a:t>Community Building</a:t>
            </a:r>
          </a:p>
          <a:p>
            <a:pPr marL="0" lvl="1" indent="0">
              <a:spcBef>
                <a:spcPts val="1000"/>
              </a:spcBef>
              <a:spcAft>
                <a:spcPts val="600"/>
              </a:spcAft>
              <a:buFont typeface="Arial" panose="020B0604020202020204" pitchFamily="34" charset="0"/>
              <a:buNone/>
            </a:pPr>
            <a:r>
              <a:rPr lang="en-US" sz="1400"/>
              <a:t>The epistle emphasizes unity and cooperation within the Christian community for effective ministry and support.</a:t>
            </a:r>
          </a:p>
          <a:p>
            <a:pPr marL="0" indent="0">
              <a:spcBef>
                <a:spcPts val="2500"/>
              </a:spcBef>
              <a:spcAft>
                <a:spcPts val="600"/>
              </a:spcAft>
              <a:buFont typeface="Arial" panose="020B0604020202020204" pitchFamily="34" charset="0"/>
              <a:buNone/>
            </a:pPr>
            <a:r>
              <a:rPr lang="en-US" sz="1400" b="1"/>
              <a:t>Faith Resilience</a:t>
            </a:r>
          </a:p>
          <a:p>
            <a:pPr marL="0" lvl="1" indent="0">
              <a:spcBef>
                <a:spcPts val="1000"/>
              </a:spcBef>
              <a:spcAft>
                <a:spcPts val="600"/>
              </a:spcAft>
              <a:buFont typeface="Arial" panose="020B0604020202020204" pitchFamily="34" charset="0"/>
              <a:buNone/>
            </a:pPr>
            <a:r>
              <a:rPr lang="en-US" sz="1400"/>
              <a:t>Ephesians encourages resilience in faith to overcome modern challenges and maintain steadfast belief.</a:t>
            </a:r>
          </a:p>
        </p:txBody>
      </p:sp>
      <p:pic>
        <p:nvPicPr>
          <p:cNvPr id="4" name="Content Placeholder 3" descr="Opened old book on wood table with business education graphic drawing blackboard.">
            <a:extLst>
              <a:ext uri="{FF2B5EF4-FFF2-40B4-BE49-F238E27FC236}">
                <a16:creationId xmlns:a16="http://schemas.microsoft.com/office/drawing/2014/main" id="{FA90AFF6-C215-4329-AAA0-911492681F05}"/>
              </a:ext>
            </a:extLst>
          </p:cNvPr>
          <p:cNvPicPr>
            <a:picLocks noGrp="1" noChangeAspect="1"/>
          </p:cNvPicPr>
          <p:nvPr>
            <p:ph type="pic" sz="quarter" idx="13"/>
          </p:nvPr>
        </p:nvPicPr>
        <p:blipFill>
          <a:blip r:embed="rId3"/>
          <a:srcRect l="18401" r="15506"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988011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C04A-A726-080A-65E0-B5C0A786F9AD}"/>
              </a:ext>
            </a:extLst>
          </p:cNvPr>
          <p:cNvSpPr>
            <a:spLocks noGrp="1"/>
          </p:cNvSpPr>
          <p:nvPr>
            <p:ph type="title"/>
          </p:nvPr>
        </p:nvSpPr>
        <p:spPr>
          <a:xfrm>
            <a:off x="429768" y="429768"/>
            <a:ext cx="10890374" cy="1627632"/>
          </a:xfrm>
        </p:spPr>
        <p:txBody>
          <a:bodyPr anchor="t">
            <a:normAutofit/>
          </a:bodyPr>
          <a:lstStyle/>
          <a:p>
            <a:r>
              <a:rPr lang="en-US"/>
              <a:t>Conclusion</a:t>
            </a:r>
          </a:p>
        </p:txBody>
      </p:sp>
      <p:graphicFrame>
        <p:nvGraphicFramePr>
          <p:cNvPr id="7" name="Content Placeholder 2">
            <a:extLst>
              <a:ext uri="{FF2B5EF4-FFF2-40B4-BE49-F238E27FC236}">
                <a16:creationId xmlns:a16="http://schemas.microsoft.com/office/drawing/2014/main" id="{5EF7BECE-1779-4173-1CA9-B5CC31611D50}"/>
              </a:ext>
            </a:extLst>
          </p:cNvPr>
          <p:cNvGraphicFramePr>
            <a:graphicFrameLocks noGrp="1"/>
          </p:cNvGraphicFramePr>
          <p:nvPr>
            <p:ph sz="quarter" idx="13"/>
            <p:extLst>
              <p:ext uri="{D42A27DB-BD31-4B8C-83A1-F6EECF244321}">
                <p14:modId xmlns:p14="http://schemas.microsoft.com/office/powerpoint/2010/main" val="25067866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264408"/>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7897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ECBF-9196-4334-F401-1F62D1BB40F9}"/>
              </a:ext>
            </a:extLst>
          </p:cNvPr>
          <p:cNvSpPr>
            <a:spLocks noGrp="1"/>
          </p:cNvSpPr>
          <p:nvPr>
            <p:ph type="title"/>
          </p:nvPr>
        </p:nvSpPr>
        <p:spPr>
          <a:xfrm>
            <a:off x="429768" y="411480"/>
            <a:ext cx="11045952" cy="1828800"/>
          </a:xfrm>
        </p:spPr>
        <p:txBody>
          <a:bodyPr anchor="t">
            <a:normAutofit/>
          </a:bodyPr>
          <a:lstStyle/>
          <a:p>
            <a:r>
              <a:rPr lang="en-US"/>
              <a:t>Agenda Overview</a:t>
            </a:r>
          </a:p>
        </p:txBody>
      </p:sp>
      <p:sp>
        <p:nvSpPr>
          <p:cNvPr id="3" name="Content Placeholder 2">
            <a:extLst>
              <a:ext uri="{FF2B5EF4-FFF2-40B4-BE49-F238E27FC236}">
                <a16:creationId xmlns:a16="http://schemas.microsoft.com/office/drawing/2014/main" id="{DC9E7540-D058-64E3-46BE-34197BC8853F}"/>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t>Historical Context of the Book of Ephesians</a:t>
            </a:r>
          </a:p>
          <a:p>
            <a:pPr>
              <a:buFont typeface="Arial" panose="020B0604020202020204" pitchFamily="34" charset="0"/>
              <a:buChar char="•"/>
            </a:pPr>
            <a:r>
              <a:t>Core Theological Themes in Ephesians</a:t>
            </a:r>
          </a:p>
          <a:p>
            <a:pPr>
              <a:buFont typeface="Arial" panose="020B0604020202020204" pitchFamily="34" charset="0"/>
              <a:buChar char="•"/>
            </a:pPr>
            <a:r>
              <a:t>Practical Teachings and Ethical Guidance</a:t>
            </a:r>
          </a:p>
          <a:p>
            <a:pPr>
              <a:buFont typeface="Arial" panose="020B0604020202020204" pitchFamily="34" charset="0"/>
              <a:buChar char="•"/>
            </a:pPr>
            <a:r>
              <a:t>Influence on Christian Thought and Practice</a:t>
            </a:r>
            <a:endParaRPr lang="en-US"/>
          </a:p>
        </p:txBody>
      </p:sp>
    </p:spTree>
    <p:extLst>
      <p:ext uri="{BB962C8B-B14F-4D97-AF65-F5344CB8AC3E}">
        <p14:creationId xmlns:p14="http://schemas.microsoft.com/office/powerpoint/2010/main" val="1775483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FF5B-E7B6-3F79-CFC3-65EE9A17AA3C}"/>
              </a:ext>
            </a:extLst>
          </p:cNvPr>
          <p:cNvSpPr>
            <a:spLocks noGrp="1"/>
          </p:cNvSpPr>
          <p:nvPr>
            <p:ph type="title"/>
          </p:nvPr>
        </p:nvSpPr>
        <p:spPr>
          <a:xfrm>
            <a:off x="429768" y="1810512"/>
            <a:ext cx="7772400" cy="4562856"/>
          </a:xfrm>
        </p:spPr>
        <p:txBody>
          <a:bodyPr anchor="b">
            <a:normAutofit/>
          </a:bodyPr>
          <a:lstStyle/>
          <a:p>
            <a:r>
              <a:rPr lang="en-US"/>
              <a:t>Historical Context of the Book of Ephesians</a:t>
            </a:r>
          </a:p>
        </p:txBody>
      </p:sp>
      <p:sp>
        <p:nvSpPr>
          <p:cNvPr id="7" name="Text Placeholder 2">
            <a:extLst>
              <a:ext uri="{FF2B5EF4-FFF2-40B4-BE49-F238E27FC236}">
                <a16:creationId xmlns:a16="http://schemas.microsoft.com/office/drawing/2014/main" id="{B8897D85-9D4C-3184-AAD4-7FB907514724}"/>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415079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C6A3-FADE-740D-0576-BDE8EB0C7419}"/>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Authorship and Audience</a:t>
            </a:r>
          </a:p>
        </p:txBody>
      </p:sp>
      <p:sp>
        <p:nvSpPr>
          <p:cNvPr id="5" name="TextBox 4">
            <a:extLst>
              <a:ext uri="{FF2B5EF4-FFF2-40B4-BE49-F238E27FC236}">
                <a16:creationId xmlns:a16="http://schemas.microsoft.com/office/drawing/2014/main" id="{57BB74BD-ABC7-4B72-8C9D-B54A4E45BA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Traditional Authorship</a:t>
            </a:r>
          </a:p>
          <a:p>
            <a:pPr marL="0" lvl="1" indent="0">
              <a:spcBef>
                <a:spcPts val="1000"/>
              </a:spcBef>
              <a:spcAft>
                <a:spcPts val="600"/>
              </a:spcAft>
              <a:buFont typeface="Arial" panose="020B0604020202020204" pitchFamily="34" charset="0"/>
              <a:buNone/>
            </a:pPr>
            <a:r>
              <a:rPr lang="en-US" sz="1400"/>
              <a:t>Paul is traditionally credited as the author of Ephesians, writing it during his imprisonment.</a:t>
            </a:r>
          </a:p>
          <a:p>
            <a:pPr marL="0" indent="0">
              <a:spcBef>
                <a:spcPts val="2500"/>
              </a:spcBef>
              <a:spcAft>
                <a:spcPts val="600"/>
              </a:spcAft>
              <a:buFont typeface="Arial" panose="020B0604020202020204" pitchFamily="34" charset="0"/>
              <a:buNone/>
            </a:pPr>
            <a:r>
              <a:rPr lang="en-US" sz="1400" b="1"/>
              <a:t>Intended Audience</a:t>
            </a:r>
          </a:p>
          <a:p>
            <a:pPr marL="0" lvl="1" indent="0">
              <a:spcBef>
                <a:spcPts val="1000"/>
              </a:spcBef>
              <a:spcAft>
                <a:spcPts val="600"/>
              </a:spcAft>
              <a:buFont typeface="Arial" panose="020B0604020202020204" pitchFamily="34" charset="0"/>
              <a:buNone/>
            </a:pPr>
            <a:r>
              <a:rPr lang="en-US" sz="1400"/>
              <a:t>The letter was addressed to the Christian community in Ephesus, a major city in Asia Minor.</a:t>
            </a:r>
          </a:p>
          <a:p>
            <a:pPr marL="0" indent="0">
              <a:spcBef>
                <a:spcPts val="2500"/>
              </a:spcBef>
              <a:spcAft>
                <a:spcPts val="600"/>
              </a:spcAft>
              <a:buFont typeface="Arial" panose="020B0604020202020204" pitchFamily="34" charset="0"/>
              <a:buNone/>
            </a:pPr>
            <a:r>
              <a:rPr lang="en-US" sz="1400" b="1"/>
              <a:t>Purpose of the Letter</a:t>
            </a:r>
          </a:p>
          <a:p>
            <a:pPr marL="0" lvl="1" indent="0">
              <a:spcBef>
                <a:spcPts val="1000"/>
              </a:spcBef>
              <a:spcAft>
                <a:spcPts val="600"/>
              </a:spcAft>
              <a:buFont typeface="Arial" panose="020B0604020202020204" pitchFamily="34" charset="0"/>
              <a:buNone/>
            </a:pPr>
            <a:r>
              <a:rPr lang="en-US" sz="1400"/>
              <a:t>Ephesians was written to encourage and instruct the Ephesian Christians in their faith.</a:t>
            </a:r>
          </a:p>
        </p:txBody>
      </p:sp>
      <p:pic>
        <p:nvPicPr>
          <p:cNvPr id="4" name="Content Placeholder 3" descr="Muslim man reading holy book of Islam in original Arabic script. Shot in close up composition with a full frame mirrorless camera.">
            <a:extLst>
              <a:ext uri="{FF2B5EF4-FFF2-40B4-BE49-F238E27FC236}">
                <a16:creationId xmlns:a16="http://schemas.microsoft.com/office/drawing/2014/main" id="{CA70D62C-DB39-48E5-999B-439942BA9147}"/>
              </a:ext>
            </a:extLst>
          </p:cNvPr>
          <p:cNvPicPr>
            <a:picLocks noGrp="1" noChangeAspect="1"/>
          </p:cNvPicPr>
          <p:nvPr>
            <p:ph type="pic" sz="quarter" idx="13"/>
          </p:nvPr>
        </p:nvPicPr>
        <p:blipFill>
          <a:blip r:embed="rId3"/>
          <a:srcRect l="18392" r="15515"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27025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7D47-9E10-7C9A-9DC2-F331BD862436}"/>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Purpose and Setting of the Letter</a:t>
            </a:r>
          </a:p>
        </p:txBody>
      </p:sp>
      <p:sp>
        <p:nvSpPr>
          <p:cNvPr id="5" name="TextBox 4">
            <a:extLst>
              <a:ext uri="{FF2B5EF4-FFF2-40B4-BE49-F238E27FC236}">
                <a16:creationId xmlns:a16="http://schemas.microsoft.com/office/drawing/2014/main" id="{A313B6D7-FBC9-4DF7-8D09-781672A9400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US" sz="1400" b="1"/>
              <a:t>Strengthening Believers</a:t>
            </a:r>
          </a:p>
          <a:p>
            <a:pPr marL="0" lvl="1" indent="0">
              <a:lnSpc>
                <a:spcPct val="90000"/>
              </a:lnSpc>
              <a:spcBef>
                <a:spcPts val="1000"/>
              </a:spcBef>
              <a:spcAft>
                <a:spcPts val="600"/>
              </a:spcAft>
              <a:buNone/>
            </a:pPr>
            <a:r>
              <a:rPr lang="en-US" sz="1400"/>
              <a:t>The letter aimed to encourage and strengthen early Christians in their faith through clear teachings.</a:t>
            </a:r>
          </a:p>
          <a:p>
            <a:pPr marL="0" indent="0">
              <a:lnSpc>
                <a:spcPct val="90000"/>
              </a:lnSpc>
              <a:spcBef>
                <a:spcPts val="2500"/>
              </a:spcBef>
              <a:spcAft>
                <a:spcPts val="600"/>
              </a:spcAft>
              <a:buNone/>
            </a:pPr>
            <a:r>
              <a:rPr lang="en-US" sz="1400" b="1"/>
              <a:t>Promoting Church Unity</a:t>
            </a:r>
          </a:p>
          <a:p>
            <a:pPr marL="0" lvl="1" indent="0">
              <a:lnSpc>
                <a:spcPct val="90000"/>
              </a:lnSpc>
              <a:spcBef>
                <a:spcPts val="1000"/>
              </a:spcBef>
              <a:spcAft>
                <a:spcPts val="600"/>
              </a:spcAft>
              <a:buNone/>
            </a:pPr>
            <a:r>
              <a:rPr lang="en-US" sz="1400"/>
              <a:t>Ephesians emphasized the importance of unity among diverse members of the early church community.</a:t>
            </a:r>
          </a:p>
          <a:p>
            <a:pPr marL="0" indent="0">
              <a:lnSpc>
                <a:spcPct val="90000"/>
              </a:lnSpc>
              <a:spcBef>
                <a:spcPts val="2500"/>
              </a:spcBef>
              <a:spcAft>
                <a:spcPts val="600"/>
              </a:spcAft>
              <a:buNone/>
            </a:pPr>
            <a:r>
              <a:rPr lang="en-US" sz="1400" b="1"/>
              <a:t>Clarifying Theological Truths</a:t>
            </a:r>
          </a:p>
          <a:p>
            <a:pPr marL="0" lvl="1" indent="0">
              <a:lnSpc>
                <a:spcPct val="90000"/>
              </a:lnSpc>
              <a:spcBef>
                <a:spcPts val="1000"/>
              </a:spcBef>
              <a:spcAft>
                <a:spcPts val="600"/>
              </a:spcAft>
              <a:buNone/>
            </a:pPr>
            <a:r>
              <a:rPr lang="en-US" sz="1400"/>
              <a:t>The letter clarified important Christian doctrines within a complex cultural context.</a:t>
            </a:r>
          </a:p>
        </p:txBody>
      </p:sp>
      <p:pic>
        <p:nvPicPr>
          <p:cNvPr id="4" name="Content Placeholder 3" descr="ancient form of chinese calligraphy - backlit - with a second layer showing smaller characters">
            <a:extLst>
              <a:ext uri="{FF2B5EF4-FFF2-40B4-BE49-F238E27FC236}">
                <a16:creationId xmlns:a16="http://schemas.microsoft.com/office/drawing/2014/main" id="{B3EA4592-5B97-4998-8A8F-D2B7527A55D6}"/>
              </a:ext>
            </a:extLst>
          </p:cNvPr>
          <p:cNvPicPr>
            <a:picLocks noGrp="1" noChangeAspect="1"/>
          </p:cNvPicPr>
          <p:nvPr>
            <p:ph idx="1"/>
          </p:nvPr>
        </p:nvPicPr>
        <p:blipFill>
          <a:blip r:embed="rId3"/>
          <a:stretch>
            <a:fillRect/>
          </a:stretch>
        </p:blipFill>
        <p:spPr>
          <a:xfrm>
            <a:off x="5136995" y="1425209"/>
            <a:ext cx="6466741" cy="4009379"/>
          </a:xfrm>
          <a:prstGeom prst="rect">
            <a:avLst/>
          </a:prstGeom>
          <a:noFill/>
        </p:spPr>
      </p:pic>
    </p:spTree>
    <p:extLst>
      <p:ext uri="{BB962C8B-B14F-4D97-AF65-F5344CB8AC3E}">
        <p14:creationId xmlns:p14="http://schemas.microsoft.com/office/powerpoint/2010/main" val="1090821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EBC7-51CD-0FCA-01B6-AAB6583105FD}"/>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Place Within the New Testament Canon</a:t>
            </a:r>
          </a:p>
        </p:txBody>
      </p:sp>
      <p:sp>
        <p:nvSpPr>
          <p:cNvPr id="5" name="TextBox 4">
            <a:extLst>
              <a:ext uri="{FF2B5EF4-FFF2-40B4-BE49-F238E27FC236}">
                <a16:creationId xmlns:a16="http://schemas.microsoft.com/office/drawing/2014/main" id="{0C75065D-F140-455C-BF17-B9CFC9B7FAF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Paul’s Prison Epistle</a:t>
            </a:r>
          </a:p>
          <a:p>
            <a:pPr marL="0" lvl="1" indent="0">
              <a:spcBef>
                <a:spcPts val="1000"/>
              </a:spcBef>
              <a:spcAft>
                <a:spcPts val="600"/>
              </a:spcAft>
              <a:buFont typeface="Arial" panose="020B0604020202020204" pitchFamily="34" charset="0"/>
              <a:buNone/>
            </a:pPr>
            <a:r>
              <a:rPr lang="en-US" sz="1400"/>
              <a:t>Ephesians is categorized as one of Paul’s letters written during his imprisonment, highlighting its historical context.</a:t>
            </a:r>
          </a:p>
          <a:p>
            <a:pPr marL="0" indent="0">
              <a:spcBef>
                <a:spcPts val="2500"/>
              </a:spcBef>
              <a:spcAft>
                <a:spcPts val="600"/>
              </a:spcAft>
              <a:buFont typeface="Arial" panose="020B0604020202020204" pitchFamily="34" charset="0"/>
              <a:buNone/>
            </a:pPr>
            <a:r>
              <a:rPr lang="en-US" sz="1400" b="1"/>
              <a:t>Central Role in New Testament</a:t>
            </a:r>
          </a:p>
          <a:p>
            <a:pPr marL="0" lvl="1" indent="0">
              <a:spcBef>
                <a:spcPts val="1000"/>
              </a:spcBef>
              <a:spcAft>
                <a:spcPts val="600"/>
              </a:spcAft>
              <a:buFont typeface="Arial" panose="020B0604020202020204" pitchFamily="34" charset="0"/>
              <a:buNone/>
            </a:pPr>
            <a:r>
              <a:rPr lang="en-US" sz="1400"/>
              <a:t>The letter holds a central place in the New Testament, influencing Christian theology and scripture interpretation.</a:t>
            </a:r>
          </a:p>
          <a:p>
            <a:pPr marL="0" indent="0">
              <a:spcBef>
                <a:spcPts val="2500"/>
              </a:spcBef>
              <a:spcAft>
                <a:spcPts val="600"/>
              </a:spcAft>
              <a:buFont typeface="Arial" panose="020B0604020202020204" pitchFamily="34" charset="0"/>
              <a:buNone/>
            </a:pPr>
            <a:r>
              <a:rPr lang="en-US" sz="1400" b="1"/>
              <a:t>Insights on Salvation and Church</a:t>
            </a:r>
          </a:p>
          <a:p>
            <a:pPr marL="0" lvl="1" indent="0">
              <a:spcBef>
                <a:spcPts val="1000"/>
              </a:spcBef>
              <a:spcAft>
                <a:spcPts val="600"/>
              </a:spcAft>
              <a:buFont typeface="Arial" panose="020B0604020202020204" pitchFamily="34" charset="0"/>
              <a:buNone/>
            </a:pPr>
            <a:r>
              <a:rPr lang="en-US" sz="1400"/>
              <a:t>Ephesians provides profound teachings on salvation and the nature and unity of the church community.</a:t>
            </a:r>
          </a:p>
        </p:txBody>
      </p:sp>
      <p:pic>
        <p:nvPicPr>
          <p:cNvPr id="4" name="Content Placeholder 3" descr="Detail of hieroglyphics painted over kind of papyrus paper">
            <a:extLst>
              <a:ext uri="{FF2B5EF4-FFF2-40B4-BE49-F238E27FC236}">
                <a16:creationId xmlns:a16="http://schemas.microsoft.com/office/drawing/2014/main" id="{5FAD4D4D-E763-4CA2-BF2B-E7ACC1736F79}"/>
              </a:ext>
            </a:extLst>
          </p:cNvPr>
          <p:cNvPicPr>
            <a:picLocks noGrp="1" noChangeAspect="1"/>
          </p:cNvPicPr>
          <p:nvPr>
            <p:ph type="pic" sz="quarter" idx="13"/>
          </p:nvPr>
        </p:nvPicPr>
        <p:blipFill>
          <a:blip r:embed="rId3"/>
          <a:srcRect l="18870" r="15037"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182570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57ED-3265-DCF7-EA33-65FBFD7FA6BB}"/>
              </a:ext>
            </a:extLst>
          </p:cNvPr>
          <p:cNvSpPr>
            <a:spLocks noGrp="1"/>
          </p:cNvSpPr>
          <p:nvPr>
            <p:ph type="title"/>
          </p:nvPr>
        </p:nvSpPr>
        <p:spPr>
          <a:xfrm>
            <a:off x="429768" y="1810512"/>
            <a:ext cx="7772400" cy="4562856"/>
          </a:xfrm>
        </p:spPr>
        <p:txBody>
          <a:bodyPr anchor="b">
            <a:normAutofit/>
          </a:bodyPr>
          <a:lstStyle/>
          <a:p>
            <a:r>
              <a:rPr lang="en-US"/>
              <a:t>Core Theological Themes in Ephesians</a:t>
            </a:r>
          </a:p>
        </p:txBody>
      </p:sp>
      <p:sp>
        <p:nvSpPr>
          <p:cNvPr id="7" name="Text Placeholder 2">
            <a:extLst>
              <a:ext uri="{FF2B5EF4-FFF2-40B4-BE49-F238E27FC236}">
                <a16:creationId xmlns:a16="http://schemas.microsoft.com/office/drawing/2014/main" id="{EC15C6C4-89C6-B095-CE2E-4D16FBDEEC52}"/>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81615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A815-A0A5-D432-7970-5EB14952DC71}"/>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Unity of the Church and the Body of Christ</a:t>
            </a:r>
          </a:p>
        </p:txBody>
      </p:sp>
      <p:sp>
        <p:nvSpPr>
          <p:cNvPr id="5" name="TextBox 4">
            <a:extLst>
              <a:ext uri="{FF2B5EF4-FFF2-40B4-BE49-F238E27FC236}">
                <a16:creationId xmlns:a16="http://schemas.microsoft.com/office/drawing/2014/main" id="{EF34A6A0-E2EF-4CED-977B-C7C727FDF5F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Spiritual Unity</a:t>
            </a:r>
          </a:p>
          <a:p>
            <a:pPr marL="0" lvl="1" indent="0">
              <a:spcBef>
                <a:spcPts val="1000"/>
              </a:spcBef>
              <a:spcAft>
                <a:spcPts val="600"/>
              </a:spcAft>
              <a:buFont typeface="Arial" panose="020B0604020202020204" pitchFamily="34" charset="0"/>
              <a:buNone/>
            </a:pPr>
            <a:r>
              <a:rPr lang="en-US" sz="1400"/>
              <a:t>All Christians are united as one body in Christ, transcending individual differences.</a:t>
            </a:r>
          </a:p>
          <a:p>
            <a:pPr marL="0" indent="0">
              <a:spcBef>
                <a:spcPts val="2500"/>
              </a:spcBef>
              <a:spcAft>
                <a:spcPts val="600"/>
              </a:spcAft>
              <a:buFont typeface="Arial" panose="020B0604020202020204" pitchFamily="34" charset="0"/>
              <a:buNone/>
            </a:pPr>
            <a:r>
              <a:rPr lang="en-US" sz="1400" b="1"/>
              <a:t>Church as Family</a:t>
            </a:r>
          </a:p>
          <a:p>
            <a:pPr marL="0" lvl="1" indent="0">
              <a:spcBef>
                <a:spcPts val="1000"/>
              </a:spcBef>
              <a:spcAft>
                <a:spcPts val="600"/>
              </a:spcAft>
              <a:buFont typeface="Arial" panose="020B0604020202020204" pitchFamily="34" charset="0"/>
              <a:buNone/>
            </a:pPr>
            <a:r>
              <a:rPr lang="en-US" sz="1400"/>
              <a:t>The church serves as a spiritual family and community for believers worldwide.</a:t>
            </a:r>
          </a:p>
        </p:txBody>
      </p:sp>
      <p:pic>
        <p:nvPicPr>
          <p:cNvPr id="4" name="Content Placeholder 3" descr="Hands forming circle">
            <a:extLst>
              <a:ext uri="{FF2B5EF4-FFF2-40B4-BE49-F238E27FC236}">
                <a16:creationId xmlns:a16="http://schemas.microsoft.com/office/drawing/2014/main" id="{0CCEAA51-0779-499B-BDBE-887AA1E3B0ED}"/>
              </a:ext>
            </a:extLst>
          </p:cNvPr>
          <p:cNvPicPr>
            <a:picLocks noGrp="1" noChangeAspect="1"/>
          </p:cNvPicPr>
          <p:nvPr>
            <p:ph type="pic" sz="quarter" idx="13"/>
          </p:nvPr>
        </p:nvPicPr>
        <p:blipFill>
          <a:blip r:embed="rId3"/>
          <a:srcRect l="10373" r="17346" b="-1"/>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54627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194E-5C52-28F3-E7E8-17B73CE30682}"/>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Salvation by Grace Through Faith</a:t>
            </a:r>
          </a:p>
        </p:txBody>
      </p:sp>
      <p:sp>
        <p:nvSpPr>
          <p:cNvPr id="5" name="TextBox 4">
            <a:extLst>
              <a:ext uri="{FF2B5EF4-FFF2-40B4-BE49-F238E27FC236}">
                <a16:creationId xmlns:a16="http://schemas.microsoft.com/office/drawing/2014/main" id="{457C7CED-201F-4D84-8DCE-1FCF0104E21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Salvation as a Gift</a:t>
            </a:r>
          </a:p>
          <a:p>
            <a:pPr marL="0" lvl="1" indent="0">
              <a:spcBef>
                <a:spcPts val="1000"/>
              </a:spcBef>
              <a:spcAft>
                <a:spcPts val="600"/>
              </a:spcAft>
              <a:buFont typeface="Arial" panose="020B0604020202020204" pitchFamily="34" charset="0"/>
              <a:buNone/>
            </a:pPr>
            <a:r>
              <a:rPr lang="en-US" sz="1400"/>
              <a:t>Salvation is described as a divine gift from God, emphasizing it cannot be earned by human deeds.</a:t>
            </a:r>
          </a:p>
          <a:p>
            <a:pPr marL="0" indent="0">
              <a:spcBef>
                <a:spcPts val="2500"/>
              </a:spcBef>
              <a:spcAft>
                <a:spcPts val="600"/>
              </a:spcAft>
              <a:buFont typeface="Arial" panose="020B0604020202020204" pitchFamily="34" charset="0"/>
              <a:buNone/>
            </a:pPr>
            <a:r>
              <a:rPr lang="en-US" sz="1400" b="1"/>
              <a:t>Faith Over Works</a:t>
            </a:r>
          </a:p>
          <a:p>
            <a:pPr marL="0" lvl="1" indent="0">
              <a:spcBef>
                <a:spcPts val="1000"/>
              </a:spcBef>
              <a:spcAft>
                <a:spcPts val="600"/>
              </a:spcAft>
              <a:buFont typeface="Arial" panose="020B0604020202020204" pitchFamily="34" charset="0"/>
              <a:buNone/>
            </a:pPr>
            <a:r>
              <a:rPr lang="en-US" sz="1400"/>
              <a:t>Faith, rather than human works, is the means through which salvation is received according to Ephesians.</a:t>
            </a:r>
          </a:p>
          <a:p>
            <a:pPr marL="0" indent="0">
              <a:spcBef>
                <a:spcPts val="2500"/>
              </a:spcBef>
              <a:spcAft>
                <a:spcPts val="600"/>
              </a:spcAft>
              <a:buFont typeface="Arial" panose="020B0604020202020204" pitchFamily="34" charset="0"/>
              <a:buNone/>
            </a:pPr>
            <a:r>
              <a:rPr lang="en-US" sz="1400" b="1"/>
              <a:t>Central Christian Belief</a:t>
            </a:r>
          </a:p>
          <a:p>
            <a:pPr marL="0" lvl="1" indent="0">
              <a:spcBef>
                <a:spcPts val="1000"/>
              </a:spcBef>
              <a:spcAft>
                <a:spcPts val="600"/>
              </a:spcAft>
              <a:buFont typeface="Arial" panose="020B0604020202020204" pitchFamily="34" charset="0"/>
              <a:buNone/>
            </a:pPr>
            <a:r>
              <a:rPr lang="en-US" sz="1400"/>
              <a:t>Grace and redemption are foundational Christian beliefs highlighted in the concept of salvation by faith.</a:t>
            </a:r>
          </a:p>
        </p:txBody>
      </p:sp>
      <p:pic>
        <p:nvPicPr>
          <p:cNvPr id="4" name="Content Placeholder 3" descr="Hand reaching out to sun">
            <a:extLst>
              <a:ext uri="{FF2B5EF4-FFF2-40B4-BE49-F238E27FC236}">
                <a16:creationId xmlns:a16="http://schemas.microsoft.com/office/drawing/2014/main" id="{1D9B8F57-6201-4BE9-B743-C78ACB85AF2E}"/>
              </a:ext>
            </a:extLst>
          </p:cNvPr>
          <p:cNvPicPr>
            <a:picLocks noGrp="1" noChangeAspect="1"/>
          </p:cNvPicPr>
          <p:nvPr>
            <p:ph type="pic" sz="quarter" idx="13"/>
          </p:nvPr>
        </p:nvPicPr>
        <p:blipFill>
          <a:blip r:embed="rId3"/>
          <a:srcRect l="27138" r="652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1592987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1616</Words>
  <Application>Microsoft Office PowerPoint</Application>
  <PresentationFormat>Widescreen</PresentationFormat>
  <Paragraphs>136</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Neue Haas Grotesk Text Pro</vt:lpstr>
      <vt:lpstr>DuneVTI</vt:lpstr>
      <vt:lpstr>Why the Book of Ephesians Holds Exceptional Importance for Christians</vt:lpstr>
      <vt:lpstr>Agenda Overview</vt:lpstr>
      <vt:lpstr>Historical Context of the Book of Ephesians</vt:lpstr>
      <vt:lpstr>Authorship and Audience</vt:lpstr>
      <vt:lpstr>Purpose and Setting of the Letter</vt:lpstr>
      <vt:lpstr>Place Within the New Testament Canon</vt:lpstr>
      <vt:lpstr>Core Theological Themes in Ephesians</vt:lpstr>
      <vt:lpstr>Unity of the Church and the Body of Christ</vt:lpstr>
      <vt:lpstr>Salvation by Grace Through Faith</vt:lpstr>
      <vt:lpstr>Spiritual Blessings and the Mystery of God’s Will</vt:lpstr>
      <vt:lpstr>Practical Teachings and Ethical Guidance</vt:lpstr>
      <vt:lpstr>Instructions for Christian Living</vt:lpstr>
      <vt:lpstr>Guidance for Relationships (Family, Marriage, Community)</vt:lpstr>
      <vt:lpstr>The Armor of God and Spiritual Warfare</vt:lpstr>
      <vt:lpstr>Influence on Christian Thought and Practice</vt:lpstr>
      <vt:lpstr>Role in Shaping Christian Identity</vt:lpstr>
      <vt:lpstr>Impact on Worship and Liturgy</vt:lpstr>
      <vt:lpstr>Ephesians in Contemporary Christian Teaching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1</cp:revision>
  <dcterms:created xsi:type="dcterms:W3CDTF">2025-08-29T00:45:26Z</dcterms:created>
  <dcterms:modified xsi:type="dcterms:W3CDTF">2025-08-29T00:54:53Z</dcterms:modified>
</cp:coreProperties>
</file>