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1" r:id="rId2"/>
    <p:sldId id="2562" r:id="rId3"/>
    <p:sldId id="2563" r:id="rId4"/>
    <p:sldId id="2564" r:id="rId5"/>
    <p:sldId id="2565" r:id="rId6"/>
    <p:sldId id="2567" r:id="rId7"/>
    <p:sldId id="2568" r:id="rId8"/>
    <p:sldId id="2569" r:id="rId9"/>
    <p:sldId id="2570" r:id="rId10"/>
    <p:sldId id="2579" r:id="rId11"/>
    <p:sldId id="2571" r:id="rId12"/>
    <p:sldId id="2572" r:id="rId13"/>
    <p:sldId id="2573" r:id="rId14"/>
    <p:sldId id="2574" r:id="rId15"/>
    <p:sldId id="2575" r:id="rId16"/>
    <p:sldId id="2576" r:id="rId17"/>
    <p:sldId id="2577" r:id="rId18"/>
    <p:sldId id="25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stinct Differences Between the Latin Vulgate and the Textus Receptus: Historical and Textual Perspectives" id="{F617C452-6CEF-4EF9-ABBA-F9F54B9449ED}">
          <p14:sldIdLst>
            <p14:sldId id="2561"/>
            <p14:sldId id="2562"/>
          </p14:sldIdLst>
        </p14:section>
        <p14:section name="Historical Background and Origins" id="{455D81F3-165A-471F-BE13-5D5AE15AE81D}">
          <p14:sldIdLst>
            <p14:sldId id="2563"/>
            <p14:sldId id="2564"/>
            <p14:sldId id="2565"/>
          </p14:sldIdLst>
        </p14:section>
        <p14:section name="Source Texts and Language Differences" id="{1C58505A-1755-4E91-95F1-7443D5A45C6B}">
          <p14:sldIdLst>
            <p14:sldId id="2567"/>
            <p14:sldId id="2568"/>
            <p14:sldId id="2569"/>
          </p14:sldIdLst>
        </p14:section>
        <p14:section name="Textual Variations and Theological Implications" id="{086107B0-EB54-4C7A-A5C5-91F0D62A781B}">
          <p14:sldIdLst>
            <p14:sldId id="2570"/>
            <p14:sldId id="2579"/>
            <p14:sldId id="2571"/>
            <p14:sldId id="2572"/>
            <p14:sldId id="2573"/>
          </p14:sldIdLst>
        </p14:section>
        <p14:section name="Influence on Later Translations and Christian Traditions" id="{97165078-8AD6-41CB-AD29-CB3597FC089D}">
          <p14:sldIdLst>
            <p14:sldId id="2574"/>
            <p14:sldId id="2575"/>
            <p14:sldId id="2576"/>
            <p14:sldId id="2577"/>
          </p14:sldIdLst>
        </p14:section>
        <p14:section name="Conclusion" id="{2AFD76F6-1FEE-4EB2-96A7-E06D53A013A1}">
          <p14:sldIdLst>
            <p14:sldId id="257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EE358-F0EE-4361-B157-3D5C9343D278}" v="340" dt="2025-08-28T22:59:49.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87" d="100"/>
          <a:sy n="87" d="100"/>
        </p:scale>
        <p:origin x="1494" y="3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15E8E-6C4F-4691-9705-158490D48BC0}"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4367C337-3B99-42E5-A063-4D26DA5A82C0}">
      <dgm:prSet custT="1"/>
      <dgm:spPr/>
      <dgm:t>
        <a:bodyPr/>
        <a:lstStyle/>
        <a:p>
          <a:pPr>
            <a:lnSpc>
              <a:spcPct val="100000"/>
            </a:lnSpc>
            <a:defRPr b="1"/>
          </a:pPr>
          <a:r>
            <a:rPr lang="en-US" sz="2800" dirty="0"/>
            <a:t>Translation by St. Jerome</a:t>
          </a:r>
        </a:p>
      </dgm:t>
    </dgm:pt>
    <dgm:pt modelId="{2C3CB5EF-0828-474D-A68A-FDF6529AA95E}" type="parTrans" cxnId="{A632F85D-883A-4C57-93C8-03BAEE318E83}">
      <dgm:prSet/>
      <dgm:spPr/>
      <dgm:t>
        <a:bodyPr/>
        <a:lstStyle/>
        <a:p>
          <a:endParaRPr lang="en-US"/>
        </a:p>
      </dgm:t>
    </dgm:pt>
    <dgm:pt modelId="{1627B9E4-95F2-4911-8183-C9426DF3543C}" type="sibTrans" cxnId="{A632F85D-883A-4C57-93C8-03BAEE318E83}">
      <dgm:prSet/>
      <dgm:spPr/>
      <dgm:t>
        <a:bodyPr/>
        <a:lstStyle/>
        <a:p>
          <a:pPr>
            <a:lnSpc>
              <a:spcPct val="100000"/>
            </a:lnSpc>
            <a:defRPr b="1"/>
          </a:pPr>
          <a:endParaRPr lang="en-US"/>
        </a:p>
      </dgm:t>
    </dgm:pt>
    <dgm:pt modelId="{0160DD3A-35B1-406E-9BBA-F1E78B4EF24F}">
      <dgm:prSet custT="1"/>
      <dgm:spPr/>
      <dgm:t>
        <a:bodyPr/>
        <a:lstStyle/>
        <a:p>
          <a:pPr>
            <a:lnSpc>
              <a:spcPct val="100000"/>
            </a:lnSpc>
          </a:pPr>
          <a:r>
            <a:rPr lang="en-US" sz="2800" dirty="0"/>
            <a:t>St. Jerome translated the Latin Vulgate in the late 4th century to unify biblical texts into a standardized Latin version.</a:t>
          </a:r>
        </a:p>
      </dgm:t>
    </dgm:pt>
    <dgm:pt modelId="{67B836E4-73E5-4A2D-8D0B-35D7E7B07166}" type="parTrans" cxnId="{62D56C88-C76C-434A-AF95-122994813C6D}">
      <dgm:prSet/>
      <dgm:spPr/>
      <dgm:t>
        <a:bodyPr/>
        <a:lstStyle/>
        <a:p>
          <a:endParaRPr lang="en-US"/>
        </a:p>
      </dgm:t>
    </dgm:pt>
    <dgm:pt modelId="{D5A46B63-A04B-4C6C-810C-C92FBA0360F0}" type="sibTrans" cxnId="{62D56C88-C76C-434A-AF95-122994813C6D}">
      <dgm:prSet/>
      <dgm:spPr/>
      <dgm:t>
        <a:bodyPr/>
        <a:lstStyle/>
        <a:p>
          <a:endParaRPr lang="en-US"/>
        </a:p>
      </dgm:t>
    </dgm:pt>
    <dgm:pt modelId="{DE8F7A06-9C1A-48DA-9849-89914A704209}">
      <dgm:prSet custT="1"/>
      <dgm:spPr/>
      <dgm:t>
        <a:bodyPr/>
        <a:lstStyle/>
        <a:p>
          <a:pPr>
            <a:lnSpc>
              <a:spcPct val="100000"/>
            </a:lnSpc>
            <a:defRPr b="1"/>
          </a:pPr>
          <a:r>
            <a:rPr lang="en-US" sz="2800" dirty="0"/>
            <a:t>Standardization of Biblical Texts</a:t>
          </a:r>
        </a:p>
      </dgm:t>
    </dgm:pt>
    <dgm:pt modelId="{FEC81BD2-2B49-482C-9A02-4812E3AAC2F6}" type="parTrans" cxnId="{1A70D0ED-BD34-4905-9A4E-E99FE2EA448B}">
      <dgm:prSet/>
      <dgm:spPr/>
      <dgm:t>
        <a:bodyPr/>
        <a:lstStyle/>
        <a:p>
          <a:endParaRPr lang="en-US"/>
        </a:p>
      </dgm:t>
    </dgm:pt>
    <dgm:pt modelId="{55176D7B-1E35-4CEC-83AC-188258BF1334}" type="sibTrans" cxnId="{1A70D0ED-BD34-4905-9A4E-E99FE2EA448B}">
      <dgm:prSet/>
      <dgm:spPr/>
      <dgm:t>
        <a:bodyPr/>
        <a:lstStyle/>
        <a:p>
          <a:pPr>
            <a:lnSpc>
              <a:spcPct val="100000"/>
            </a:lnSpc>
            <a:defRPr b="1"/>
          </a:pPr>
          <a:endParaRPr lang="en-US"/>
        </a:p>
      </dgm:t>
    </dgm:pt>
    <dgm:pt modelId="{632B053B-29F5-4B0C-9423-727933BEC885}">
      <dgm:prSet custT="1"/>
      <dgm:spPr/>
      <dgm:t>
        <a:bodyPr/>
        <a:lstStyle/>
        <a:p>
          <a:pPr>
            <a:lnSpc>
              <a:spcPct val="100000"/>
            </a:lnSpc>
          </a:pPr>
          <a:r>
            <a:rPr lang="en-US" sz="2400" dirty="0"/>
            <a:t>The Vulgate unified various Latin biblical texts into one authoritative version used across the Western Church</a:t>
          </a:r>
          <a:r>
            <a:rPr lang="en-US" sz="1400" dirty="0"/>
            <a:t>.</a:t>
          </a:r>
        </a:p>
      </dgm:t>
    </dgm:pt>
    <dgm:pt modelId="{24F96DA9-4303-4A0A-B945-05BAAEBF2AAF}" type="parTrans" cxnId="{3ADFFD85-1890-427A-A159-B4A581E24365}">
      <dgm:prSet/>
      <dgm:spPr/>
      <dgm:t>
        <a:bodyPr/>
        <a:lstStyle/>
        <a:p>
          <a:endParaRPr lang="en-US"/>
        </a:p>
      </dgm:t>
    </dgm:pt>
    <dgm:pt modelId="{6D5F83CE-5D06-4D95-804A-8AB3FEDA0205}" type="sibTrans" cxnId="{3ADFFD85-1890-427A-A159-B4A581E24365}">
      <dgm:prSet/>
      <dgm:spPr/>
      <dgm:t>
        <a:bodyPr/>
        <a:lstStyle/>
        <a:p>
          <a:endParaRPr lang="en-US"/>
        </a:p>
      </dgm:t>
    </dgm:pt>
    <dgm:pt modelId="{0FBAEC8F-43DD-4B7C-AAD4-867E5435F0E9}">
      <dgm:prSet custT="1"/>
      <dgm:spPr/>
      <dgm:t>
        <a:bodyPr/>
        <a:lstStyle/>
        <a:p>
          <a:pPr>
            <a:lnSpc>
              <a:spcPct val="100000"/>
            </a:lnSpc>
            <a:defRPr b="1"/>
          </a:pPr>
          <a:r>
            <a:rPr lang="en-US" sz="2800" dirty="0"/>
            <a:t>Long-lasting Religious Influence</a:t>
          </a:r>
        </a:p>
      </dgm:t>
    </dgm:pt>
    <dgm:pt modelId="{474B1F77-9A71-4639-98CF-3B610B79E2A2}" type="parTrans" cxnId="{EAD8544B-98D9-49C2-B7F7-90F948FEB582}">
      <dgm:prSet/>
      <dgm:spPr/>
      <dgm:t>
        <a:bodyPr/>
        <a:lstStyle/>
        <a:p>
          <a:endParaRPr lang="en-US"/>
        </a:p>
      </dgm:t>
    </dgm:pt>
    <dgm:pt modelId="{91586A3B-62B4-4F40-9CE6-362FB68C5459}" type="sibTrans" cxnId="{EAD8544B-98D9-49C2-B7F7-90F948FEB582}">
      <dgm:prSet/>
      <dgm:spPr/>
      <dgm:t>
        <a:bodyPr/>
        <a:lstStyle/>
        <a:p>
          <a:endParaRPr lang="en-US"/>
        </a:p>
      </dgm:t>
    </dgm:pt>
    <dgm:pt modelId="{682BDB1C-327F-4C08-8263-DABCE3C579F2}">
      <dgm:prSet custT="1"/>
      <dgm:spPr/>
      <dgm:t>
        <a:bodyPr/>
        <a:lstStyle/>
        <a:p>
          <a:pPr>
            <a:lnSpc>
              <a:spcPct val="100000"/>
            </a:lnSpc>
          </a:pPr>
          <a:r>
            <a:rPr lang="en-US" sz="2400" dirty="0"/>
            <a:t>The Latin Vulgate served as the official Bible of the Western Church for over a thousand years</a:t>
          </a:r>
          <a:r>
            <a:rPr lang="en-US" sz="1400" dirty="0"/>
            <a:t>.</a:t>
          </a:r>
        </a:p>
      </dgm:t>
    </dgm:pt>
    <dgm:pt modelId="{1BAB9CE3-9CA6-4E6D-9D06-E4E25643DE20}" type="parTrans" cxnId="{DDA331AD-5FC4-44EC-91E3-D9C2073C4474}">
      <dgm:prSet/>
      <dgm:spPr/>
      <dgm:t>
        <a:bodyPr/>
        <a:lstStyle/>
        <a:p>
          <a:endParaRPr lang="en-US"/>
        </a:p>
      </dgm:t>
    </dgm:pt>
    <dgm:pt modelId="{4FE49716-97E9-4E9E-B578-13343C2771E6}" type="sibTrans" cxnId="{DDA331AD-5FC4-44EC-91E3-D9C2073C4474}">
      <dgm:prSet/>
      <dgm:spPr/>
      <dgm:t>
        <a:bodyPr/>
        <a:lstStyle/>
        <a:p>
          <a:endParaRPr lang="en-US"/>
        </a:p>
      </dgm:t>
    </dgm:pt>
    <dgm:pt modelId="{D78A40A2-9D42-495F-87F7-433118712A29}" type="pres">
      <dgm:prSet presAssocID="{A4015E8E-6C4F-4691-9705-158490D48BC0}" presName="Root" presStyleCnt="0">
        <dgm:presLayoutVars>
          <dgm:dir/>
          <dgm:resizeHandles val="exact"/>
        </dgm:presLayoutVars>
      </dgm:prSet>
      <dgm:spPr/>
    </dgm:pt>
    <dgm:pt modelId="{D27955CA-A13A-4A35-9B7E-9102E641D07B}" type="pres">
      <dgm:prSet presAssocID="{4367C337-3B99-42E5-A063-4D26DA5A82C0}" presName="Composite" presStyleCnt="0"/>
      <dgm:spPr/>
    </dgm:pt>
    <dgm:pt modelId="{754D6FC4-AC6E-41F6-82EC-4855D1EBBDAE}" type="pres">
      <dgm:prSet presAssocID="{4367C337-3B99-42E5-A063-4D26DA5A82C0}"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6757" r="6492" b="-3"/>
          <a:stretch/>
        </a:blipFill>
      </dgm:spPr>
      <dgm:extLst>
        <a:ext uri="{E40237B7-FDA0-4F09-8148-C483321AD2D9}">
          <dgm14:cNvPr xmlns:dgm14="http://schemas.microsoft.com/office/drawing/2010/diagram" id="0" name="" descr="Hands writing document  in latin Toned image"/>
        </a:ext>
      </dgm:extLst>
    </dgm:pt>
    <dgm:pt modelId="{07D7C9FA-E0F7-4BC1-A3FE-AC60A77B0A19}" type="pres">
      <dgm:prSet presAssocID="{4367C337-3B99-42E5-A063-4D26DA5A82C0}" presName="Subtitle" presStyleLbl="revTx" presStyleIdx="0" presStyleCnt="6">
        <dgm:presLayoutVars>
          <dgm:chMax val="0"/>
          <dgm:bulletEnabled/>
        </dgm:presLayoutVars>
      </dgm:prSet>
      <dgm:spPr/>
    </dgm:pt>
    <dgm:pt modelId="{1AFBFE78-BCF8-4A0B-864E-DB29AB3B1D0D}" type="pres">
      <dgm:prSet presAssocID="{4367C337-3B99-42E5-A063-4D26DA5A82C0}" presName="Description" presStyleLbl="revTx" presStyleIdx="1" presStyleCnt="6">
        <dgm:presLayoutVars>
          <dgm:bulletEnabled/>
        </dgm:presLayoutVars>
      </dgm:prSet>
      <dgm:spPr/>
    </dgm:pt>
    <dgm:pt modelId="{BA015A4F-D82C-4EA7-AC93-839783DDD901}" type="pres">
      <dgm:prSet presAssocID="{1627B9E4-95F2-4911-8183-C9426DF3543C}" presName="sibTrans" presStyleLbl="sibTrans2D1" presStyleIdx="0" presStyleCnt="0"/>
      <dgm:spPr/>
    </dgm:pt>
    <dgm:pt modelId="{33A0EB2F-4604-4FED-A64C-85B16F2A2AA1}" type="pres">
      <dgm:prSet presAssocID="{DE8F7A06-9C1A-48DA-9849-89914A704209}" presName="Composite" presStyleCnt="0"/>
      <dgm:spPr/>
    </dgm:pt>
    <dgm:pt modelId="{868619CD-4FC9-454A-BA44-54DF6D12FCD1}" type="pres">
      <dgm:prSet presAssocID="{DE8F7A06-9C1A-48DA-9849-89914A704209}"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8064" r="15185" b="-3"/>
          <a:stretch/>
        </a:blipFill>
      </dgm:spPr>
      <dgm:extLst>
        <a:ext uri="{E40237B7-FDA0-4F09-8148-C483321AD2D9}">
          <dgm14:cNvPr xmlns:dgm14="http://schemas.microsoft.com/office/drawing/2010/diagram" id="0" name="" descr="Muslim man reading holy book of Islam in original Arabic script. Shot in close up composition with a full frame mirrorless camera."/>
        </a:ext>
      </dgm:extLst>
    </dgm:pt>
    <dgm:pt modelId="{63776725-427C-4E41-8678-41A72B52B513}" type="pres">
      <dgm:prSet presAssocID="{DE8F7A06-9C1A-48DA-9849-89914A704209}" presName="Subtitle" presStyleLbl="revTx" presStyleIdx="2" presStyleCnt="6">
        <dgm:presLayoutVars>
          <dgm:chMax val="0"/>
          <dgm:bulletEnabled/>
        </dgm:presLayoutVars>
      </dgm:prSet>
      <dgm:spPr/>
    </dgm:pt>
    <dgm:pt modelId="{BC285788-F07F-4293-AADB-7ADDB2E5DF6C}" type="pres">
      <dgm:prSet presAssocID="{DE8F7A06-9C1A-48DA-9849-89914A704209}" presName="Description" presStyleLbl="revTx" presStyleIdx="3" presStyleCnt="6">
        <dgm:presLayoutVars>
          <dgm:bulletEnabled/>
        </dgm:presLayoutVars>
      </dgm:prSet>
      <dgm:spPr/>
    </dgm:pt>
    <dgm:pt modelId="{64F4CD06-0E87-433F-A2F8-DDB4CCDA979A}" type="pres">
      <dgm:prSet presAssocID="{55176D7B-1E35-4CEC-83AC-188258BF1334}" presName="sibTrans" presStyleLbl="sibTrans2D1" presStyleIdx="0" presStyleCnt="0"/>
      <dgm:spPr/>
    </dgm:pt>
    <dgm:pt modelId="{96F86835-62D1-4EA5-A3D6-BE17917C2363}" type="pres">
      <dgm:prSet presAssocID="{0FBAEC8F-43DD-4B7C-AAD4-867E5435F0E9}" presName="Composite" presStyleCnt="0"/>
      <dgm:spPr/>
    </dgm:pt>
    <dgm:pt modelId="{36ED6C8D-AB45-40F9-A0C6-27E7725EBAAA}" type="pres">
      <dgm:prSet presAssocID="{0FBAEC8F-43DD-4B7C-AAD4-867E5435F0E9}"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5665" r="27583" b="-3"/>
          <a:stretch/>
        </a:blipFill>
      </dgm:spPr>
      <dgm:extLst>
        <a:ext uri="{E40237B7-FDA0-4F09-8148-C483321AD2D9}">
          <dgm14:cNvPr xmlns:dgm14="http://schemas.microsoft.com/office/drawing/2010/diagram" id="0" name="" descr="Vintage Bible with cross on the cover sitting on aged wood."/>
        </a:ext>
      </dgm:extLst>
    </dgm:pt>
    <dgm:pt modelId="{00D6993D-8A10-4835-BF8D-08D8E7AD9135}" type="pres">
      <dgm:prSet presAssocID="{0FBAEC8F-43DD-4B7C-AAD4-867E5435F0E9}" presName="Subtitle" presStyleLbl="revTx" presStyleIdx="4" presStyleCnt="6">
        <dgm:presLayoutVars>
          <dgm:chMax val="0"/>
          <dgm:bulletEnabled/>
        </dgm:presLayoutVars>
      </dgm:prSet>
      <dgm:spPr/>
    </dgm:pt>
    <dgm:pt modelId="{5A6F3DC0-2D64-45AA-B1CA-64B2E2E05DF0}" type="pres">
      <dgm:prSet presAssocID="{0FBAEC8F-43DD-4B7C-AAD4-867E5435F0E9}" presName="Description" presStyleLbl="revTx" presStyleIdx="5" presStyleCnt="6">
        <dgm:presLayoutVars>
          <dgm:bulletEnabled/>
        </dgm:presLayoutVars>
      </dgm:prSet>
      <dgm:spPr/>
    </dgm:pt>
  </dgm:ptLst>
  <dgm:cxnLst>
    <dgm:cxn modelId="{C3D46F09-063F-4B54-83B6-8482A7CF0468}" type="presOf" srcId="{1627B9E4-95F2-4911-8183-C9426DF3543C}" destId="{BA015A4F-D82C-4EA7-AC93-839783DDD901}" srcOrd="0" destOrd="0" presId="urn:microsoft.com/office/officeart/2024/3/layout/verticalVisualTextBlock1"/>
    <dgm:cxn modelId="{EDA5A31B-038C-4956-AAFE-226FD9A49322}" type="presOf" srcId="{0160DD3A-35B1-406E-9BBA-F1E78B4EF24F}" destId="{1AFBFE78-BCF8-4A0B-864E-DB29AB3B1D0D}" srcOrd="0" destOrd="0" presId="urn:microsoft.com/office/officeart/2024/3/layout/verticalVisualTextBlock1"/>
    <dgm:cxn modelId="{90E7481C-03FB-413A-AC36-063A1AA4BEA2}" type="presOf" srcId="{0FBAEC8F-43DD-4B7C-AAD4-867E5435F0E9}" destId="{00D6993D-8A10-4835-BF8D-08D8E7AD9135}" srcOrd="0" destOrd="0" presId="urn:microsoft.com/office/officeart/2024/3/layout/verticalVisualTextBlock1"/>
    <dgm:cxn modelId="{94553532-DE8D-477D-809B-D3CFA9326F88}" type="presOf" srcId="{DE8F7A06-9C1A-48DA-9849-89914A704209}" destId="{63776725-427C-4E41-8678-41A72B52B513}" srcOrd="0" destOrd="0" presId="urn:microsoft.com/office/officeart/2024/3/layout/verticalVisualTextBlock1"/>
    <dgm:cxn modelId="{82C50A37-65EA-4746-A07A-111C4F46ACB4}" type="presOf" srcId="{682BDB1C-327F-4C08-8263-DABCE3C579F2}" destId="{5A6F3DC0-2D64-45AA-B1CA-64B2E2E05DF0}" srcOrd="0" destOrd="0" presId="urn:microsoft.com/office/officeart/2024/3/layout/verticalVisualTextBlock1"/>
    <dgm:cxn modelId="{1C278B5B-ABB2-4FBA-AE8F-1D9A4B06F388}" type="presOf" srcId="{A4015E8E-6C4F-4691-9705-158490D48BC0}" destId="{D78A40A2-9D42-495F-87F7-433118712A29}" srcOrd="0" destOrd="0" presId="urn:microsoft.com/office/officeart/2024/3/layout/verticalVisualTextBlock1"/>
    <dgm:cxn modelId="{A632F85D-883A-4C57-93C8-03BAEE318E83}" srcId="{A4015E8E-6C4F-4691-9705-158490D48BC0}" destId="{4367C337-3B99-42E5-A063-4D26DA5A82C0}" srcOrd="0" destOrd="0" parTransId="{2C3CB5EF-0828-474D-A68A-FDF6529AA95E}" sibTransId="{1627B9E4-95F2-4911-8183-C9426DF3543C}"/>
    <dgm:cxn modelId="{EAD8544B-98D9-49C2-B7F7-90F948FEB582}" srcId="{A4015E8E-6C4F-4691-9705-158490D48BC0}" destId="{0FBAEC8F-43DD-4B7C-AAD4-867E5435F0E9}" srcOrd="2" destOrd="0" parTransId="{474B1F77-9A71-4639-98CF-3B610B79E2A2}" sibTransId="{91586A3B-62B4-4F40-9CE6-362FB68C5459}"/>
    <dgm:cxn modelId="{C14E1F4C-8791-4819-9FA8-8B6807CCB750}" type="presOf" srcId="{4367C337-3B99-42E5-A063-4D26DA5A82C0}" destId="{07D7C9FA-E0F7-4BC1-A3FE-AC60A77B0A19}" srcOrd="0" destOrd="0" presId="urn:microsoft.com/office/officeart/2024/3/layout/verticalVisualTextBlock1"/>
    <dgm:cxn modelId="{B9CF8D5A-6332-456B-B8E0-52D1B6B312E4}" type="presOf" srcId="{632B053B-29F5-4B0C-9423-727933BEC885}" destId="{BC285788-F07F-4293-AADB-7ADDB2E5DF6C}" srcOrd="0" destOrd="0" presId="urn:microsoft.com/office/officeart/2024/3/layout/verticalVisualTextBlock1"/>
    <dgm:cxn modelId="{3ADFFD85-1890-427A-A159-B4A581E24365}" srcId="{DE8F7A06-9C1A-48DA-9849-89914A704209}" destId="{632B053B-29F5-4B0C-9423-727933BEC885}" srcOrd="0" destOrd="0" parTransId="{24F96DA9-4303-4A0A-B945-05BAAEBF2AAF}" sibTransId="{6D5F83CE-5D06-4D95-804A-8AB3FEDA0205}"/>
    <dgm:cxn modelId="{62D56C88-C76C-434A-AF95-122994813C6D}" srcId="{4367C337-3B99-42E5-A063-4D26DA5A82C0}" destId="{0160DD3A-35B1-406E-9BBA-F1E78B4EF24F}" srcOrd="0" destOrd="0" parTransId="{67B836E4-73E5-4A2D-8D0B-35D7E7B07166}" sibTransId="{D5A46B63-A04B-4C6C-810C-C92FBA0360F0}"/>
    <dgm:cxn modelId="{CF9256AB-91E8-45D1-92C5-36CF457AA208}" type="presOf" srcId="{55176D7B-1E35-4CEC-83AC-188258BF1334}" destId="{64F4CD06-0E87-433F-A2F8-DDB4CCDA979A}" srcOrd="0" destOrd="0" presId="urn:microsoft.com/office/officeart/2024/3/layout/verticalVisualTextBlock1"/>
    <dgm:cxn modelId="{DDA331AD-5FC4-44EC-91E3-D9C2073C4474}" srcId="{0FBAEC8F-43DD-4B7C-AAD4-867E5435F0E9}" destId="{682BDB1C-327F-4C08-8263-DABCE3C579F2}" srcOrd="0" destOrd="0" parTransId="{1BAB9CE3-9CA6-4E6D-9D06-E4E25643DE20}" sibTransId="{4FE49716-97E9-4E9E-B578-13343C2771E6}"/>
    <dgm:cxn modelId="{1A70D0ED-BD34-4905-9A4E-E99FE2EA448B}" srcId="{A4015E8E-6C4F-4691-9705-158490D48BC0}" destId="{DE8F7A06-9C1A-48DA-9849-89914A704209}" srcOrd="1" destOrd="0" parTransId="{FEC81BD2-2B49-482C-9A02-4812E3AAC2F6}" sibTransId="{55176D7B-1E35-4CEC-83AC-188258BF1334}"/>
    <dgm:cxn modelId="{97125F63-E180-4CFB-85E4-DA53002FC34E}" type="presParOf" srcId="{D78A40A2-9D42-495F-87F7-433118712A29}" destId="{D27955CA-A13A-4A35-9B7E-9102E641D07B}" srcOrd="0" destOrd="0" presId="urn:microsoft.com/office/officeart/2024/3/layout/verticalVisualTextBlock1"/>
    <dgm:cxn modelId="{9B4590B2-6412-4A86-AC19-9DEE53EB7D52}" type="presParOf" srcId="{D27955CA-A13A-4A35-9B7E-9102E641D07B}" destId="{754D6FC4-AC6E-41F6-82EC-4855D1EBBDAE}" srcOrd="0" destOrd="0" presId="urn:microsoft.com/office/officeart/2024/3/layout/verticalVisualTextBlock1"/>
    <dgm:cxn modelId="{EBD88575-8F68-4230-91D2-B6EB782F7118}" type="presParOf" srcId="{D27955CA-A13A-4A35-9B7E-9102E641D07B}" destId="{07D7C9FA-E0F7-4BC1-A3FE-AC60A77B0A19}" srcOrd="1" destOrd="0" presId="urn:microsoft.com/office/officeart/2024/3/layout/verticalVisualTextBlock1"/>
    <dgm:cxn modelId="{F83A8B73-2F4C-4E60-A529-D65FB249CC88}" type="presParOf" srcId="{D27955CA-A13A-4A35-9B7E-9102E641D07B}" destId="{1AFBFE78-BCF8-4A0B-864E-DB29AB3B1D0D}" srcOrd="2" destOrd="0" presId="urn:microsoft.com/office/officeart/2024/3/layout/verticalVisualTextBlock1"/>
    <dgm:cxn modelId="{D1EC2897-AAAA-4D53-9725-F222E157C988}" type="presParOf" srcId="{D78A40A2-9D42-495F-87F7-433118712A29}" destId="{BA015A4F-D82C-4EA7-AC93-839783DDD901}" srcOrd="1" destOrd="0" presId="urn:microsoft.com/office/officeart/2024/3/layout/verticalVisualTextBlock1"/>
    <dgm:cxn modelId="{3533498B-132B-4575-9019-15D1A6672875}" type="presParOf" srcId="{D78A40A2-9D42-495F-87F7-433118712A29}" destId="{33A0EB2F-4604-4FED-A64C-85B16F2A2AA1}" srcOrd="2" destOrd="0" presId="urn:microsoft.com/office/officeart/2024/3/layout/verticalVisualTextBlock1"/>
    <dgm:cxn modelId="{B98FE16C-738E-4B32-8410-44CC4450F22E}" type="presParOf" srcId="{33A0EB2F-4604-4FED-A64C-85B16F2A2AA1}" destId="{868619CD-4FC9-454A-BA44-54DF6D12FCD1}" srcOrd="0" destOrd="0" presId="urn:microsoft.com/office/officeart/2024/3/layout/verticalVisualTextBlock1"/>
    <dgm:cxn modelId="{17E2702D-6AA3-4830-B0E6-A6678B6157F9}" type="presParOf" srcId="{33A0EB2F-4604-4FED-A64C-85B16F2A2AA1}" destId="{63776725-427C-4E41-8678-41A72B52B513}" srcOrd="1" destOrd="0" presId="urn:microsoft.com/office/officeart/2024/3/layout/verticalVisualTextBlock1"/>
    <dgm:cxn modelId="{B3987B60-A3AE-412B-9BC9-E1387979028F}" type="presParOf" srcId="{33A0EB2F-4604-4FED-A64C-85B16F2A2AA1}" destId="{BC285788-F07F-4293-AADB-7ADDB2E5DF6C}" srcOrd="2" destOrd="0" presId="urn:microsoft.com/office/officeart/2024/3/layout/verticalVisualTextBlock1"/>
    <dgm:cxn modelId="{6033C603-5458-4E65-A468-948298FB44D4}" type="presParOf" srcId="{D78A40A2-9D42-495F-87F7-433118712A29}" destId="{64F4CD06-0E87-433F-A2F8-DDB4CCDA979A}" srcOrd="3" destOrd="0" presId="urn:microsoft.com/office/officeart/2024/3/layout/verticalVisualTextBlock1"/>
    <dgm:cxn modelId="{CD31A065-9C7D-4B01-A7A3-5D3A0DB9D8DF}" type="presParOf" srcId="{D78A40A2-9D42-495F-87F7-433118712A29}" destId="{96F86835-62D1-4EA5-A3D6-BE17917C2363}" srcOrd="4" destOrd="0" presId="urn:microsoft.com/office/officeart/2024/3/layout/verticalVisualTextBlock1"/>
    <dgm:cxn modelId="{0403BEE0-BC64-4D08-849B-2259B679F09B}" type="presParOf" srcId="{96F86835-62D1-4EA5-A3D6-BE17917C2363}" destId="{36ED6C8D-AB45-40F9-A0C6-27E7725EBAAA}" srcOrd="0" destOrd="0" presId="urn:microsoft.com/office/officeart/2024/3/layout/verticalVisualTextBlock1"/>
    <dgm:cxn modelId="{A00274C9-642D-4FDA-94EB-02528AA48CA9}" type="presParOf" srcId="{96F86835-62D1-4EA5-A3D6-BE17917C2363}" destId="{00D6993D-8A10-4835-BF8D-08D8E7AD9135}" srcOrd="1" destOrd="0" presId="urn:microsoft.com/office/officeart/2024/3/layout/verticalVisualTextBlock1"/>
    <dgm:cxn modelId="{339D41C0-5440-4A10-A69A-E482C9EBEE31}" type="presParOf" srcId="{96F86835-62D1-4EA5-A3D6-BE17917C2363}" destId="{5A6F3DC0-2D64-45AA-B1CA-64B2E2E05DF0}"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831528-B518-496A-9631-7545C21EF4CC}"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FFF4805E-46B9-43B0-A717-B615AA98394F}">
      <dgm:prSet/>
      <dgm:spPr/>
      <dgm:t>
        <a:bodyPr/>
        <a:lstStyle/>
        <a:p>
          <a:pPr>
            <a:lnSpc>
              <a:spcPct val="100000"/>
            </a:lnSpc>
            <a:defRPr b="1"/>
          </a:pPr>
          <a:r>
            <a:rPr lang="en-US" dirty="0"/>
            <a:t>Latin Vulgate Importance</a:t>
          </a:r>
        </a:p>
      </dgm:t>
    </dgm:pt>
    <dgm:pt modelId="{13B44F11-FDD4-43D7-AB76-5C31AD5ADEB3}" type="parTrans" cxnId="{163A02A3-65D4-4E24-BCAE-943A1B452DDF}">
      <dgm:prSet/>
      <dgm:spPr/>
      <dgm:t>
        <a:bodyPr/>
        <a:lstStyle/>
        <a:p>
          <a:endParaRPr lang="en-US"/>
        </a:p>
      </dgm:t>
    </dgm:pt>
    <dgm:pt modelId="{25EC156C-DAD2-4CEA-A8B1-A4743F71B5BC}" type="sibTrans" cxnId="{163A02A3-65D4-4E24-BCAE-943A1B452DDF}">
      <dgm:prSet/>
      <dgm:spPr/>
      <dgm:t>
        <a:bodyPr/>
        <a:lstStyle/>
        <a:p>
          <a:pPr>
            <a:lnSpc>
              <a:spcPct val="100000"/>
            </a:lnSpc>
            <a:defRPr b="1"/>
          </a:pPr>
          <a:endParaRPr lang="en-US"/>
        </a:p>
      </dgm:t>
    </dgm:pt>
    <dgm:pt modelId="{5DDDCED1-CC67-4E15-B02F-4AAE048A07F1}">
      <dgm:prSet/>
      <dgm:spPr/>
      <dgm:t>
        <a:bodyPr/>
        <a:lstStyle/>
        <a:p>
          <a:pPr>
            <a:lnSpc>
              <a:spcPct val="100000"/>
            </a:lnSpc>
          </a:pPr>
          <a:r>
            <a:rPr lang="en-US" dirty="0"/>
            <a:t>The Latin Vulgate marks a key stage in biblical history, shaping Christian scholarship for centuries.</a:t>
          </a:r>
        </a:p>
      </dgm:t>
    </dgm:pt>
    <dgm:pt modelId="{718096A5-0F8C-4B4F-AC69-E98989FBADF7}" type="parTrans" cxnId="{2F9F44C3-A36F-4505-9A47-EB0371393CDC}">
      <dgm:prSet/>
      <dgm:spPr/>
      <dgm:t>
        <a:bodyPr/>
        <a:lstStyle/>
        <a:p>
          <a:endParaRPr lang="en-US"/>
        </a:p>
      </dgm:t>
    </dgm:pt>
    <dgm:pt modelId="{10CC6BB2-54A1-4C63-81B2-6F5498D9F4C6}" type="sibTrans" cxnId="{2F9F44C3-A36F-4505-9A47-EB0371393CDC}">
      <dgm:prSet/>
      <dgm:spPr/>
      <dgm:t>
        <a:bodyPr/>
        <a:lstStyle/>
        <a:p>
          <a:endParaRPr lang="en-US"/>
        </a:p>
      </dgm:t>
    </dgm:pt>
    <dgm:pt modelId="{2BB10F29-5154-400D-848B-415D71E3AEC5}">
      <dgm:prSet/>
      <dgm:spPr/>
      <dgm:t>
        <a:bodyPr/>
        <a:lstStyle/>
        <a:p>
          <a:pPr>
            <a:lnSpc>
              <a:spcPct val="100000"/>
            </a:lnSpc>
            <a:defRPr b="1"/>
          </a:pPr>
          <a:r>
            <a:rPr lang="en-US"/>
            <a:t>Textus Receptus Role</a:t>
          </a:r>
        </a:p>
      </dgm:t>
    </dgm:pt>
    <dgm:pt modelId="{61B76595-FEB0-49C9-BB49-4408CFF072A8}" type="parTrans" cxnId="{B292945C-E3E4-455A-BE06-629A00702375}">
      <dgm:prSet/>
      <dgm:spPr/>
      <dgm:t>
        <a:bodyPr/>
        <a:lstStyle/>
        <a:p>
          <a:endParaRPr lang="en-US"/>
        </a:p>
      </dgm:t>
    </dgm:pt>
    <dgm:pt modelId="{3B467127-8875-465F-97A2-7BC4A9A4086D}" type="sibTrans" cxnId="{B292945C-E3E4-455A-BE06-629A00702375}">
      <dgm:prSet/>
      <dgm:spPr/>
      <dgm:t>
        <a:bodyPr/>
        <a:lstStyle/>
        <a:p>
          <a:pPr>
            <a:lnSpc>
              <a:spcPct val="100000"/>
            </a:lnSpc>
            <a:defRPr b="1"/>
          </a:pPr>
          <a:endParaRPr lang="en-US"/>
        </a:p>
      </dgm:t>
    </dgm:pt>
    <dgm:pt modelId="{CCDA213E-B422-4123-85AD-88718395158A}">
      <dgm:prSet/>
      <dgm:spPr/>
      <dgm:t>
        <a:bodyPr/>
        <a:lstStyle/>
        <a:p>
          <a:pPr>
            <a:lnSpc>
              <a:spcPct val="100000"/>
            </a:lnSpc>
          </a:pPr>
          <a:r>
            <a:rPr lang="en-US"/>
            <a:t>Textus Receptus is a crucial Greek text that influenced many later Bible translations and Christian traditions.</a:t>
          </a:r>
        </a:p>
      </dgm:t>
    </dgm:pt>
    <dgm:pt modelId="{3ACD3BFE-D45A-4C95-BC0A-2C5CA61A9221}" type="parTrans" cxnId="{05B6371D-9A3F-4C1F-80D2-3A58554935F0}">
      <dgm:prSet/>
      <dgm:spPr/>
      <dgm:t>
        <a:bodyPr/>
        <a:lstStyle/>
        <a:p>
          <a:endParaRPr lang="en-US"/>
        </a:p>
      </dgm:t>
    </dgm:pt>
    <dgm:pt modelId="{5C492A39-905A-442A-9525-4A541E63BFB3}" type="sibTrans" cxnId="{05B6371D-9A3F-4C1F-80D2-3A58554935F0}">
      <dgm:prSet/>
      <dgm:spPr/>
      <dgm:t>
        <a:bodyPr/>
        <a:lstStyle/>
        <a:p>
          <a:endParaRPr lang="en-US"/>
        </a:p>
      </dgm:t>
    </dgm:pt>
    <dgm:pt modelId="{1A0B38C5-A1DE-4AD0-B86E-5714D17B87E3}">
      <dgm:prSet/>
      <dgm:spPr/>
      <dgm:t>
        <a:bodyPr/>
        <a:lstStyle/>
        <a:p>
          <a:pPr>
            <a:lnSpc>
              <a:spcPct val="100000"/>
            </a:lnSpc>
            <a:defRPr b="1"/>
          </a:pPr>
          <a:r>
            <a:rPr lang="en-US" dirty="0"/>
            <a:t>Biblical Scholarship Impact</a:t>
          </a:r>
        </a:p>
      </dgm:t>
    </dgm:pt>
    <dgm:pt modelId="{AB0B69E8-D83E-4C2C-BA52-212AE127AD1E}" type="parTrans" cxnId="{6166AF81-27D1-43BF-A375-CB7E354ACCCE}">
      <dgm:prSet/>
      <dgm:spPr/>
      <dgm:t>
        <a:bodyPr/>
        <a:lstStyle/>
        <a:p>
          <a:endParaRPr lang="en-US"/>
        </a:p>
      </dgm:t>
    </dgm:pt>
    <dgm:pt modelId="{7AE8F0EC-606F-42CE-91B3-F990BABCA369}" type="sibTrans" cxnId="{6166AF81-27D1-43BF-A375-CB7E354ACCCE}">
      <dgm:prSet/>
      <dgm:spPr/>
      <dgm:t>
        <a:bodyPr/>
        <a:lstStyle/>
        <a:p>
          <a:endParaRPr lang="en-US"/>
        </a:p>
      </dgm:t>
    </dgm:pt>
    <dgm:pt modelId="{D9F5DAAD-9F35-4EB3-92E6-46EEEF892FF3}">
      <dgm:prSet/>
      <dgm:spPr/>
      <dgm:t>
        <a:bodyPr/>
        <a:lstStyle/>
        <a:p>
          <a:pPr>
            <a:lnSpc>
              <a:spcPct val="100000"/>
            </a:lnSpc>
          </a:pPr>
          <a:r>
            <a:rPr lang="en-US"/>
            <a:t>Comparing these texts enhances understanding of biblical transmission and enriches Christian heritage appreciation.</a:t>
          </a:r>
        </a:p>
      </dgm:t>
    </dgm:pt>
    <dgm:pt modelId="{09AAB8C4-2FFC-4D19-A344-0012A2EAE281}" type="parTrans" cxnId="{108AFB9D-A7C9-4BED-8A3B-D255FBDCA1A5}">
      <dgm:prSet/>
      <dgm:spPr/>
      <dgm:t>
        <a:bodyPr/>
        <a:lstStyle/>
        <a:p>
          <a:endParaRPr lang="en-US"/>
        </a:p>
      </dgm:t>
    </dgm:pt>
    <dgm:pt modelId="{309A8931-1339-4F9E-A1C9-2EFC064D6FC6}" type="sibTrans" cxnId="{108AFB9D-A7C9-4BED-8A3B-D255FBDCA1A5}">
      <dgm:prSet/>
      <dgm:spPr/>
      <dgm:t>
        <a:bodyPr/>
        <a:lstStyle/>
        <a:p>
          <a:endParaRPr lang="en-US"/>
        </a:p>
      </dgm:t>
    </dgm:pt>
    <dgm:pt modelId="{E5D8874D-47A0-485B-A1A9-3F1FA6F741CB}" type="pres">
      <dgm:prSet presAssocID="{E0831528-B518-496A-9631-7545C21EF4CC}" presName="Name0" presStyleCnt="0">
        <dgm:presLayoutVars>
          <dgm:dir/>
          <dgm:resizeHandles val="exact"/>
        </dgm:presLayoutVars>
      </dgm:prSet>
      <dgm:spPr/>
    </dgm:pt>
    <dgm:pt modelId="{82075AD6-3865-435A-8052-F6F41342B2E2}" type="pres">
      <dgm:prSet presAssocID="{FFF4805E-46B9-43B0-A717-B615AA98394F}" presName="compNode" presStyleCnt="0"/>
      <dgm:spPr/>
    </dgm:pt>
    <dgm:pt modelId="{05E4A40A-AA5E-4F50-9054-047C758C2D18}" type="pres">
      <dgm:prSet presAssocID="{FFF4805E-46B9-43B0-A717-B615AA98394F}" presName="pictRect" presStyleLbl="revTx" presStyleIdx="0" presStyleCnt="6">
        <dgm:presLayoutVars>
          <dgm:chMax val="0"/>
          <dgm:bulletEnabled/>
        </dgm:presLayoutVars>
      </dgm:prSet>
      <dgm:spPr/>
    </dgm:pt>
    <dgm:pt modelId="{EFDA71D5-E3EF-4F40-8695-F0D24CD6C516}" type="pres">
      <dgm:prSet presAssocID="{FFF4805E-46B9-43B0-A717-B615AA98394F}" presName="textRect" presStyleLbl="revTx" presStyleIdx="1" presStyleCnt="6">
        <dgm:presLayoutVars>
          <dgm:bulletEnabled/>
        </dgm:presLayoutVars>
      </dgm:prSet>
      <dgm:spPr/>
    </dgm:pt>
    <dgm:pt modelId="{9B6BF06B-0C42-4205-8B43-A4367EE7618D}" type="pres">
      <dgm:prSet presAssocID="{25EC156C-DAD2-4CEA-A8B1-A4743F71B5BC}" presName="sibTrans" presStyleLbl="sibTrans2D1" presStyleIdx="0" presStyleCnt="0"/>
      <dgm:spPr/>
    </dgm:pt>
    <dgm:pt modelId="{33A1EE0B-B8DA-4AC2-ACA1-AE85DFA73A8A}" type="pres">
      <dgm:prSet presAssocID="{2BB10F29-5154-400D-848B-415D71E3AEC5}" presName="compNode" presStyleCnt="0"/>
      <dgm:spPr/>
    </dgm:pt>
    <dgm:pt modelId="{4F3663A2-1A47-4D92-BEB4-E15D6FB6031E}" type="pres">
      <dgm:prSet presAssocID="{2BB10F29-5154-400D-848B-415D71E3AEC5}" presName="pictRect" presStyleLbl="revTx" presStyleIdx="2" presStyleCnt="6">
        <dgm:presLayoutVars>
          <dgm:chMax val="0"/>
          <dgm:bulletEnabled/>
        </dgm:presLayoutVars>
      </dgm:prSet>
      <dgm:spPr/>
    </dgm:pt>
    <dgm:pt modelId="{A42937FC-10AB-4EEB-B945-B72530AFC4E2}" type="pres">
      <dgm:prSet presAssocID="{2BB10F29-5154-400D-848B-415D71E3AEC5}" presName="textRect" presStyleLbl="revTx" presStyleIdx="3" presStyleCnt="6">
        <dgm:presLayoutVars>
          <dgm:bulletEnabled/>
        </dgm:presLayoutVars>
      </dgm:prSet>
      <dgm:spPr/>
    </dgm:pt>
    <dgm:pt modelId="{10FFA2A0-5D53-426A-8327-CBC4023EBD3F}" type="pres">
      <dgm:prSet presAssocID="{3B467127-8875-465F-97A2-7BC4A9A4086D}" presName="sibTrans" presStyleLbl="sibTrans2D1" presStyleIdx="0" presStyleCnt="0"/>
      <dgm:spPr/>
    </dgm:pt>
    <dgm:pt modelId="{28BB265E-84B9-4570-BC02-ABCA31D4BDCE}" type="pres">
      <dgm:prSet presAssocID="{1A0B38C5-A1DE-4AD0-B86E-5714D17B87E3}" presName="compNode" presStyleCnt="0"/>
      <dgm:spPr/>
    </dgm:pt>
    <dgm:pt modelId="{8F5F7221-3BB0-46FD-B106-E2A07E25647B}" type="pres">
      <dgm:prSet presAssocID="{1A0B38C5-A1DE-4AD0-B86E-5714D17B87E3}" presName="pictRect" presStyleLbl="revTx" presStyleIdx="4" presStyleCnt="6">
        <dgm:presLayoutVars>
          <dgm:chMax val="0"/>
          <dgm:bulletEnabled/>
        </dgm:presLayoutVars>
      </dgm:prSet>
      <dgm:spPr/>
    </dgm:pt>
    <dgm:pt modelId="{A880E849-327B-45DD-8F17-FCDD4B65366D}" type="pres">
      <dgm:prSet presAssocID="{1A0B38C5-A1DE-4AD0-B86E-5714D17B87E3}" presName="textRect" presStyleLbl="revTx" presStyleIdx="5" presStyleCnt="6">
        <dgm:presLayoutVars>
          <dgm:bulletEnabled/>
        </dgm:presLayoutVars>
      </dgm:prSet>
      <dgm:spPr/>
    </dgm:pt>
  </dgm:ptLst>
  <dgm:cxnLst>
    <dgm:cxn modelId="{0BF6AA00-CC06-4A74-97B0-3C031C6DD3E5}" type="presOf" srcId="{1A0B38C5-A1DE-4AD0-B86E-5714D17B87E3}" destId="{8F5F7221-3BB0-46FD-B106-E2A07E25647B}" srcOrd="0" destOrd="0" presId="urn:microsoft.com/office/officeart/2024/3/layout/hArchList1"/>
    <dgm:cxn modelId="{7009D106-FF03-4EFE-94F5-26BA71DB7F7F}" type="presOf" srcId="{5DDDCED1-CC67-4E15-B02F-4AAE048A07F1}" destId="{EFDA71D5-E3EF-4F40-8695-F0D24CD6C516}" srcOrd="0" destOrd="0" presId="urn:microsoft.com/office/officeart/2024/3/layout/hArchList1"/>
    <dgm:cxn modelId="{A181FB18-0BAB-48E3-BECC-692F47CED5C9}" type="presOf" srcId="{FFF4805E-46B9-43B0-A717-B615AA98394F}" destId="{05E4A40A-AA5E-4F50-9054-047C758C2D18}" srcOrd="0" destOrd="0" presId="urn:microsoft.com/office/officeart/2024/3/layout/hArchList1"/>
    <dgm:cxn modelId="{05B6371D-9A3F-4C1F-80D2-3A58554935F0}" srcId="{2BB10F29-5154-400D-848B-415D71E3AEC5}" destId="{CCDA213E-B422-4123-85AD-88718395158A}" srcOrd="0" destOrd="0" parTransId="{3ACD3BFE-D45A-4C95-BC0A-2C5CA61A9221}" sibTransId="{5C492A39-905A-442A-9525-4A541E63BFB3}"/>
    <dgm:cxn modelId="{BC4CDD30-B748-41EE-A4A5-A021BA47A683}" type="presOf" srcId="{2BB10F29-5154-400D-848B-415D71E3AEC5}" destId="{4F3663A2-1A47-4D92-BEB4-E15D6FB6031E}" srcOrd="0" destOrd="0" presId="urn:microsoft.com/office/officeart/2024/3/layout/hArchList1"/>
    <dgm:cxn modelId="{B292945C-E3E4-455A-BE06-629A00702375}" srcId="{E0831528-B518-496A-9631-7545C21EF4CC}" destId="{2BB10F29-5154-400D-848B-415D71E3AEC5}" srcOrd="1" destOrd="0" parTransId="{61B76595-FEB0-49C9-BB49-4408CFF072A8}" sibTransId="{3B467127-8875-465F-97A2-7BC4A9A4086D}"/>
    <dgm:cxn modelId="{6166AF81-27D1-43BF-A375-CB7E354ACCCE}" srcId="{E0831528-B518-496A-9631-7545C21EF4CC}" destId="{1A0B38C5-A1DE-4AD0-B86E-5714D17B87E3}" srcOrd="2" destOrd="0" parTransId="{AB0B69E8-D83E-4C2C-BA52-212AE127AD1E}" sibTransId="{7AE8F0EC-606F-42CE-91B3-F990BABCA369}"/>
    <dgm:cxn modelId="{E7F24383-5B38-4037-A82F-C960BC7F308E}" type="presOf" srcId="{D9F5DAAD-9F35-4EB3-92E6-46EEEF892FF3}" destId="{A880E849-327B-45DD-8F17-FCDD4B65366D}" srcOrd="0" destOrd="0" presId="urn:microsoft.com/office/officeart/2024/3/layout/hArchList1"/>
    <dgm:cxn modelId="{CFA4148F-4D9F-445F-A135-AFF12EA812D6}" type="presOf" srcId="{3B467127-8875-465F-97A2-7BC4A9A4086D}" destId="{10FFA2A0-5D53-426A-8327-CBC4023EBD3F}" srcOrd="0" destOrd="0" presId="urn:microsoft.com/office/officeart/2024/3/layout/hArchList1"/>
    <dgm:cxn modelId="{108AFB9D-A7C9-4BED-8A3B-D255FBDCA1A5}" srcId="{1A0B38C5-A1DE-4AD0-B86E-5714D17B87E3}" destId="{D9F5DAAD-9F35-4EB3-92E6-46EEEF892FF3}" srcOrd="0" destOrd="0" parTransId="{09AAB8C4-2FFC-4D19-A344-0012A2EAE281}" sibTransId="{309A8931-1339-4F9E-A1C9-2EFC064D6FC6}"/>
    <dgm:cxn modelId="{163A02A3-65D4-4E24-BCAE-943A1B452DDF}" srcId="{E0831528-B518-496A-9631-7545C21EF4CC}" destId="{FFF4805E-46B9-43B0-A717-B615AA98394F}" srcOrd="0" destOrd="0" parTransId="{13B44F11-FDD4-43D7-AB76-5C31AD5ADEB3}" sibTransId="{25EC156C-DAD2-4CEA-A8B1-A4743F71B5BC}"/>
    <dgm:cxn modelId="{2F9F44C3-A36F-4505-9A47-EB0371393CDC}" srcId="{FFF4805E-46B9-43B0-A717-B615AA98394F}" destId="{5DDDCED1-CC67-4E15-B02F-4AAE048A07F1}" srcOrd="0" destOrd="0" parTransId="{718096A5-0F8C-4B4F-AC69-E98989FBADF7}" sibTransId="{10CC6BB2-54A1-4C63-81B2-6F5498D9F4C6}"/>
    <dgm:cxn modelId="{C25D15C5-DE9A-4234-8643-39F0F71C1CA0}" type="presOf" srcId="{25EC156C-DAD2-4CEA-A8B1-A4743F71B5BC}" destId="{9B6BF06B-0C42-4205-8B43-A4367EE7618D}" srcOrd="0" destOrd="0" presId="urn:microsoft.com/office/officeart/2024/3/layout/hArchList1"/>
    <dgm:cxn modelId="{D933D6FC-7391-48AB-918B-4A48FFF30267}" type="presOf" srcId="{CCDA213E-B422-4123-85AD-88718395158A}" destId="{A42937FC-10AB-4EEB-B945-B72530AFC4E2}" srcOrd="0" destOrd="0" presId="urn:microsoft.com/office/officeart/2024/3/layout/hArchList1"/>
    <dgm:cxn modelId="{EBC257FE-1D71-41CA-ACFD-3B76A6D35E67}" type="presOf" srcId="{E0831528-B518-496A-9631-7545C21EF4CC}" destId="{E5D8874D-47A0-485B-A1A9-3F1FA6F741CB}" srcOrd="0" destOrd="0" presId="urn:microsoft.com/office/officeart/2024/3/layout/hArchList1"/>
    <dgm:cxn modelId="{C97D2B14-CE73-4F44-A629-0E52005A4171}" type="presParOf" srcId="{E5D8874D-47A0-485B-A1A9-3F1FA6F741CB}" destId="{82075AD6-3865-435A-8052-F6F41342B2E2}" srcOrd="0" destOrd="0" presId="urn:microsoft.com/office/officeart/2024/3/layout/hArchList1"/>
    <dgm:cxn modelId="{7F73BAE2-70D6-42BE-AA1C-61569F74F105}" type="presParOf" srcId="{82075AD6-3865-435A-8052-F6F41342B2E2}" destId="{05E4A40A-AA5E-4F50-9054-047C758C2D18}" srcOrd="0" destOrd="0" presId="urn:microsoft.com/office/officeart/2024/3/layout/hArchList1"/>
    <dgm:cxn modelId="{4D6FF065-A18A-4CC4-87F1-19813FE25860}" type="presParOf" srcId="{82075AD6-3865-435A-8052-F6F41342B2E2}" destId="{EFDA71D5-E3EF-4F40-8695-F0D24CD6C516}" srcOrd="1" destOrd="0" presId="urn:microsoft.com/office/officeart/2024/3/layout/hArchList1"/>
    <dgm:cxn modelId="{8B5419D9-2487-419A-9672-99260722207C}" type="presParOf" srcId="{E5D8874D-47A0-485B-A1A9-3F1FA6F741CB}" destId="{9B6BF06B-0C42-4205-8B43-A4367EE7618D}" srcOrd="1" destOrd="0" presId="urn:microsoft.com/office/officeart/2024/3/layout/hArchList1"/>
    <dgm:cxn modelId="{E9329916-592D-45D3-8BD3-D7E23E28A379}" type="presParOf" srcId="{E5D8874D-47A0-485B-A1A9-3F1FA6F741CB}" destId="{33A1EE0B-B8DA-4AC2-ACA1-AE85DFA73A8A}" srcOrd="2" destOrd="0" presId="urn:microsoft.com/office/officeart/2024/3/layout/hArchList1"/>
    <dgm:cxn modelId="{23F1C682-5FA7-4A8E-AB75-138074462955}" type="presParOf" srcId="{33A1EE0B-B8DA-4AC2-ACA1-AE85DFA73A8A}" destId="{4F3663A2-1A47-4D92-BEB4-E15D6FB6031E}" srcOrd="0" destOrd="0" presId="urn:microsoft.com/office/officeart/2024/3/layout/hArchList1"/>
    <dgm:cxn modelId="{C9A5E011-D00B-4E5D-B508-300A83EAEE90}" type="presParOf" srcId="{33A1EE0B-B8DA-4AC2-ACA1-AE85DFA73A8A}" destId="{A42937FC-10AB-4EEB-B945-B72530AFC4E2}" srcOrd="1" destOrd="0" presId="urn:microsoft.com/office/officeart/2024/3/layout/hArchList1"/>
    <dgm:cxn modelId="{EE09E5BD-CCED-4F89-95AB-2B898E441140}" type="presParOf" srcId="{E5D8874D-47A0-485B-A1A9-3F1FA6F741CB}" destId="{10FFA2A0-5D53-426A-8327-CBC4023EBD3F}" srcOrd="3" destOrd="0" presId="urn:microsoft.com/office/officeart/2024/3/layout/hArchList1"/>
    <dgm:cxn modelId="{49A3C5E2-AD93-46EC-8CB8-09BDF0C2103A}" type="presParOf" srcId="{E5D8874D-47A0-485B-A1A9-3F1FA6F741CB}" destId="{28BB265E-84B9-4570-BC02-ABCA31D4BDCE}" srcOrd="4" destOrd="0" presId="urn:microsoft.com/office/officeart/2024/3/layout/hArchList1"/>
    <dgm:cxn modelId="{1961D2B5-65B5-4494-96E8-F59CE71490C8}" type="presParOf" srcId="{28BB265E-84B9-4570-BC02-ABCA31D4BDCE}" destId="{8F5F7221-3BB0-46FD-B106-E2A07E25647B}" srcOrd="0" destOrd="0" presId="urn:microsoft.com/office/officeart/2024/3/layout/hArchList1"/>
    <dgm:cxn modelId="{9B73E0EE-7043-461C-9619-4AB9B7ACDF8A}" type="presParOf" srcId="{28BB265E-84B9-4570-BC02-ABCA31D4BDCE}" destId="{A880E849-327B-45DD-8F17-FCDD4B65366D}"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D6FC4-AC6E-41F6-82EC-4855D1EBBDAE}">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6757" r="6492" b="-3"/>
          <a:stretch/>
        </a:blipFill>
        <a:ln>
          <a:noFill/>
        </a:ln>
        <a:effectLst/>
      </dsp:spPr>
      <dsp:style>
        <a:lnRef idx="0">
          <a:scrgbClr r="0" g="0" b="0"/>
        </a:lnRef>
        <a:fillRef idx="3">
          <a:scrgbClr r="0" g="0" b="0"/>
        </a:fillRef>
        <a:effectRef idx="2">
          <a:scrgbClr r="0" g="0" b="0"/>
        </a:effectRef>
        <a:fontRef idx="minor">
          <a:schemeClr val="lt1"/>
        </a:fontRef>
      </dsp:style>
    </dsp:sp>
    <dsp:sp modelId="{07D7C9FA-E0F7-4BC1-A3FE-AC60A77B0A19}">
      <dsp:nvSpPr>
        <dsp:cNvPr id="0" name=""/>
        <dsp:cNvSpPr/>
      </dsp:nvSpPr>
      <dsp:spPr>
        <a:xfrm>
          <a:off x="2141433" y="0"/>
          <a:ext cx="10250633" cy="5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kern="1200" dirty="0"/>
            <a:t>Translation by St. Jerome</a:t>
          </a:r>
        </a:p>
      </dsp:txBody>
      <dsp:txXfrm>
        <a:off x="2141433" y="0"/>
        <a:ext cx="10250633" cy="562153"/>
      </dsp:txXfrm>
    </dsp:sp>
    <dsp:sp modelId="{1AFBFE78-BCF8-4A0B-864E-DB29AB3B1D0D}">
      <dsp:nvSpPr>
        <dsp:cNvPr id="0" name=""/>
        <dsp:cNvSpPr/>
      </dsp:nvSpPr>
      <dsp:spPr>
        <a:xfrm>
          <a:off x="2141433" y="562153"/>
          <a:ext cx="10250633" cy="139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pPr>
          <a:r>
            <a:rPr lang="en-US" sz="2800" kern="1200" dirty="0"/>
            <a:t>St. Jerome translated the Latin Vulgate in the late 4th century to unify biblical texts into a standardized Latin version.</a:t>
          </a:r>
        </a:p>
      </dsp:txBody>
      <dsp:txXfrm>
        <a:off x="2141433" y="562153"/>
        <a:ext cx="10250633" cy="1399280"/>
      </dsp:txXfrm>
    </dsp:sp>
    <dsp:sp modelId="{868619CD-4FC9-454A-BA44-54DF6D12FCD1}">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8064" r="15185" b="-3"/>
          <a:stretch/>
        </a:blipFill>
        <a:ln>
          <a:noFill/>
        </a:ln>
        <a:effectLst/>
      </dsp:spPr>
      <dsp:style>
        <a:lnRef idx="0">
          <a:scrgbClr r="0" g="0" b="0"/>
        </a:lnRef>
        <a:fillRef idx="3">
          <a:scrgbClr r="0" g="0" b="0"/>
        </a:fillRef>
        <a:effectRef idx="2">
          <a:scrgbClr r="0" g="0" b="0"/>
        </a:effectRef>
        <a:fontRef idx="minor">
          <a:schemeClr val="lt1"/>
        </a:fontRef>
      </dsp:style>
    </dsp:sp>
    <dsp:sp modelId="{63776725-427C-4E41-8678-41A72B52B513}">
      <dsp:nvSpPr>
        <dsp:cNvPr id="0" name=""/>
        <dsp:cNvSpPr/>
      </dsp:nvSpPr>
      <dsp:spPr>
        <a:xfrm>
          <a:off x="2141433" y="2118348"/>
          <a:ext cx="10250633" cy="5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kern="1200" dirty="0"/>
            <a:t>Standardization of Biblical Texts</a:t>
          </a:r>
        </a:p>
      </dsp:txBody>
      <dsp:txXfrm>
        <a:off x="2141433" y="2118348"/>
        <a:ext cx="10250633" cy="562153"/>
      </dsp:txXfrm>
    </dsp:sp>
    <dsp:sp modelId="{BC285788-F07F-4293-AADB-7ADDB2E5DF6C}">
      <dsp:nvSpPr>
        <dsp:cNvPr id="0" name=""/>
        <dsp:cNvSpPr/>
      </dsp:nvSpPr>
      <dsp:spPr>
        <a:xfrm>
          <a:off x="2141433" y="2680502"/>
          <a:ext cx="10250633" cy="139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dirty="0"/>
            <a:t>The Vulgate unified various Latin biblical texts into one authoritative version used across the Western Church</a:t>
          </a:r>
          <a:r>
            <a:rPr lang="en-US" sz="1400" kern="1200" dirty="0"/>
            <a:t>.</a:t>
          </a:r>
        </a:p>
      </dsp:txBody>
      <dsp:txXfrm>
        <a:off x="2141433" y="2680502"/>
        <a:ext cx="10250633" cy="1399280"/>
      </dsp:txXfrm>
    </dsp:sp>
    <dsp:sp modelId="{36ED6C8D-AB45-40F9-A0C6-27E7725EBAAA}">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5665" r="27583" b="-3"/>
          <a:stretch/>
        </a:blipFill>
        <a:ln>
          <a:noFill/>
        </a:ln>
        <a:effectLst/>
      </dsp:spPr>
      <dsp:style>
        <a:lnRef idx="0">
          <a:scrgbClr r="0" g="0" b="0"/>
        </a:lnRef>
        <a:fillRef idx="3">
          <a:scrgbClr r="0" g="0" b="0"/>
        </a:fillRef>
        <a:effectRef idx="2">
          <a:scrgbClr r="0" g="0" b="0"/>
        </a:effectRef>
        <a:fontRef idx="minor">
          <a:schemeClr val="lt1"/>
        </a:fontRef>
      </dsp:style>
    </dsp:sp>
    <dsp:sp modelId="{00D6993D-8A10-4835-BF8D-08D8E7AD9135}">
      <dsp:nvSpPr>
        <dsp:cNvPr id="0" name=""/>
        <dsp:cNvSpPr/>
      </dsp:nvSpPr>
      <dsp:spPr>
        <a:xfrm>
          <a:off x="2141433" y="4236697"/>
          <a:ext cx="10250633" cy="5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kern="1200" dirty="0"/>
            <a:t>Long-lasting Religious Influence</a:t>
          </a:r>
        </a:p>
      </dsp:txBody>
      <dsp:txXfrm>
        <a:off x="2141433" y="4236697"/>
        <a:ext cx="10250633" cy="562153"/>
      </dsp:txXfrm>
    </dsp:sp>
    <dsp:sp modelId="{5A6F3DC0-2D64-45AA-B1CA-64B2E2E05DF0}">
      <dsp:nvSpPr>
        <dsp:cNvPr id="0" name=""/>
        <dsp:cNvSpPr/>
      </dsp:nvSpPr>
      <dsp:spPr>
        <a:xfrm>
          <a:off x="2141433" y="4798851"/>
          <a:ext cx="10250633" cy="139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dirty="0"/>
            <a:t>The Latin Vulgate served as the official Bible of the Western Church for over a thousand years</a:t>
          </a:r>
          <a:r>
            <a:rPr lang="en-US" sz="1400" kern="1200" dirty="0"/>
            <a:t>.</a:t>
          </a:r>
        </a:p>
      </dsp:txBody>
      <dsp:txXfrm>
        <a:off x="2141433" y="4798851"/>
        <a:ext cx="10250633" cy="1399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4A40A-AA5E-4F50-9054-047C758C2D18}">
      <dsp:nvSpPr>
        <dsp:cNvPr id="0" name=""/>
        <dsp:cNvSpPr/>
      </dsp:nvSpPr>
      <dsp:spPr>
        <a:xfrm>
          <a:off x="0" y="0"/>
          <a:ext cx="3403241" cy="35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Latin Vulgate Importance</a:t>
          </a:r>
        </a:p>
      </dsp:txBody>
      <dsp:txXfrm>
        <a:off x="0" y="0"/>
        <a:ext cx="3403241" cy="350828"/>
      </dsp:txXfrm>
    </dsp:sp>
    <dsp:sp modelId="{EFDA71D5-E3EF-4F40-8695-F0D24CD6C516}">
      <dsp:nvSpPr>
        <dsp:cNvPr id="0" name=""/>
        <dsp:cNvSpPr/>
      </dsp:nvSpPr>
      <dsp:spPr>
        <a:xfrm>
          <a:off x="0" y="350828"/>
          <a:ext cx="3403241" cy="2423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The Latin Vulgate marks a key stage in biblical history, shaping Christian scholarship for centuries.</a:t>
          </a:r>
        </a:p>
      </dsp:txBody>
      <dsp:txXfrm>
        <a:off x="0" y="350828"/>
        <a:ext cx="3403241" cy="2423904"/>
      </dsp:txXfrm>
    </dsp:sp>
    <dsp:sp modelId="{4F3663A2-1A47-4D92-BEB4-E15D6FB6031E}">
      <dsp:nvSpPr>
        <dsp:cNvPr id="0" name=""/>
        <dsp:cNvSpPr/>
      </dsp:nvSpPr>
      <dsp:spPr>
        <a:xfrm>
          <a:off x="3743566" y="0"/>
          <a:ext cx="3403241" cy="35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Textus Receptus Role</a:t>
          </a:r>
        </a:p>
      </dsp:txBody>
      <dsp:txXfrm>
        <a:off x="3743566" y="0"/>
        <a:ext cx="3403241" cy="350828"/>
      </dsp:txXfrm>
    </dsp:sp>
    <dsp:sp modelId="{A42937FC-10AB-4EEB-B945-B72530AFC4E2}">
      <dsp:nvSpPr>
        <dsp:cNvPr id="0" name=""/>
        <dsp:cNvSpPr/>
      </dsp:nvSpPr>
      <dsp:spPr>
        <a:xfrm>
          <a:off x="3743566" y="350828"/>
          <a:ext cx="3403241" cy="2423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Textus Receptus is a crucial Greek text that influenced many later Bible translations and Christian traditions.</a:t>
          </a:r>
        </a:p>
      </dsp:txBody>
      <dsp:txXfrm>
        <a:off x="3743566" y="350828"/>
        <a:ext cx="3403241" cy="2423904"/>
      </dsp:txXfrm>
    </dsp:sp>
    <dsp:sp modelId="{8F5F7221-3BB0-46FD-B106-E2A07E25647B}">
      <dsp:nvSpPr>
        <dsp:cNvPr id="0" name=""/>
        <dsp:cNvSpPr/>
      </dsp:nvSpPr>
      <dsp:spPr>
        <a:xfrm>
          <a:off x="7487132" y="0"/>
          <a:ext cx="3403241" cy="35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Biblical Scholarship Impact</a:t>
          </a:r>
        </a:p>
      </dsp:txBody>
      <dsp:txXfrm>
        <a:off x="7487132" y="0"/>
        <a:ext cx="3403241" cy="350828"/>
      </dsp:txXfrm>
    </dsp:sp>
    <dsp:sp modelId="{A880E849-327B-45DD-8F17-FCDD4B65366D}">
      <dsp:nvSpPr>
        <dsp:cNvPr id="0" name=""/>
        <dsp:cNvSpPr/>
      </dsp:nvSpPr>
      <dsp:spPr>
        <a:xfrm>
          <a:off x="7487132" y="350828"/>
          <a:ext cx="3403241" cy="2423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Comparing these texts enhances understanding of biblical transmission and enriches Christian heritage appreciation.</a:t>
          </a:r>
        </a:p>
      </dsp:txBody>
      <dsp:txXfrm>
        <a:off x="7487132" y="350828"/>
        <a:ext cx="3403241" cy="2423904"/>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644E5-3C2F-44B7-A2D3-B075E8BC66D5}"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9B916-667F-4198-B720-9E5AC9725A70}" type="slidenum">
              <a:rPr lang="en-US" smtClean="0"/>
              <a:t>‹#›</a:t>
            </a:fld>
            <a:endParaRPr lang="en-US"/>
          </a:p>
        </p:txBody>
      </p:sp>
    </p:spTree>
    <p:extLst>
      <p:ext uri="{BB962C8B-B14F-4D97-AF65-F5344CB8AC3E}">
        <p14:creationId xmlns:p14="http://schemas.microsoft.com/office/powerpoint/2010/main" val="349331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critical distinctions between the Latin Vulgate and the Textus Receptus. We will examine their historical origins, source texts, textual variations, and their profound influence on biblical translations and Christian traditions.
</a:t>
            </a:r>
          </a:p>
        </p:txBody>
      </p:sp>
      <p:sp>
        <p:nvSpPr>
          <p:cNvPr id="4" name="Slide Number Placeholder 3"/>
          <p:cNvSpPr>
            <a:spLocks noGrp="1"/>
          </p:cNvSpPr>
          <p:nvPr>
            <p:ph type="sldNum" sz="quarter" idx="5"/>
          </p:nvPr>
        </p:nvSpPr>
        <p:spPr/>
        <p:txBody>
          <a:bodyPr/>
          <a:lstStyle/>
          <a:p>
            <a:fld id="{6950522F-A7B3-4C00-8F84-EF5FB95E5FAA}" type="slidenum">
              <a:rPr lang="en-US" smtClean="0"/>
              <a:t>1</a:t>
            </a:fld>
            <a:endParaRPr lang="en-US"/>
          </a:p>
        </p:txBody>
      </p:sp>
    </p:spTree>
    <p:extLst>
      <p:ext uri="{BB962C8B-B14F-4D97-AF65-F5344CB8AC3E}">
        <p14:creationId xmlns:p14="http://schemas.microsoft.com/office/powerpoint/2010/main" val="105155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2DC32-54F5-1E63-5E42-715545CA5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00819-6F8B-E917-E1D8-05DF381F1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3DC0E-2325-F301-04F2-2A686A502928}"/>
              </a:ext>
            </a:extLst>
          </p:cNvPr>
          <p:cNvSpPr>
            <a:spLocks noGrp="1"/>
          </p:cNvSpPr>
          <p:nvPr>
            <p:ph type="body" idx="1"/>
          </p:nvPr>
        </p:nvSpPr>
        <p:spPr/>
        <p:txBody>
          <a:bodyPr/>
          <a:lstStyle/>
          <a:p>
            <a:r>
              <a:rPr lang="en-US" dirty="0"/>
              <a:t>Differences in wording and passages between these texts have led to varying interpretations and theological debates over time.</a:t>
            </a:r>
          </a:p>
        </p:txBody>
      </p:sp>
      <p:sp>
        <p:nvSpPr>
          <p:cNvPr id="4" name="Slide Number Placeholder 3">
            <a:extLst>
              <a:ext uri="{FF2B5EF4-FFF2-40B4-BE49-F238E27FC236}">
                <a16:creationId xmlns:a16="http://schemas.microsoft.com/office/drawing/2014/main" id="{0E419FBC-40C6-E694-F7D6-A9229F26789E}"/>
              </a:ext>
            </a:extLst>
          </p:cNvPr>
          <p:cNvSpPr>
            <a:spLocks noGrp="1"/>
          </p:cNvSpPr>
          <p:nvPr>
            <p:ph type="sldNum" sz="quarter" idx="5"/>
          </p:nvPr>
        </p:nvSpPr>
        <p:spPr/>
        <p:txBody>
          <a:bodyPr/>
          <a:lstStyle/>
          <a:p>
            <a:fld id="{6950522F-A7B3-4C00-8F84-EF5FB95E5FAA}" type="slidenum">
              <a:rPr lang="en-US" smtClean="0"/>
              <a:t>10</a:t>
            </a:fld>
            <a:endParaRPr lang="en-US"/>
          </a:p>
        </p:txBody>
      </p:sp>
    </p:spTree>
    <p:extLst>
      <p:ext uri="{BB962C8B-B14F-4D97-AF65-F5344CB8AC3E}">
        <p14:creationId xmlns:p14="http://schemas.microsoft.com/office/powerpoint/2010/main" val="49850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Notable discrepancies exist in certain passages, such as variations in the ending of Mark and the Comma Johanneum, which have significant textual and doctrinal impact.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11</a:t>
            </a:fld>
            <a:endParaRPr lang="en-US"/>
          </a:p>
        </p:txBody>
      </p:sp>
    </p:spTree>
    <p:extLst>
      <p:ext uri="{BB962C8B-B14F-4D97-AF65-F5344CB8AC3E}">
        <p14:creationId xmlns:p14="http://schemas.microsoft.com/office/powerpoint/2010/main" val="52856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Subtle differences in wording between the Latin Vulgate and Textus Receptus can influence how scripture is understood, sometimes altering theological emphasis or nuance.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12</a:t>
            </a:fld>
            <a:endParaRPr lang="en-US"/>
          </a:p>
        </p:txBody>
      </p:sp>
    </p:spTree>
    <p:extLst>
      <p:ext uri="{BB962C8B-B14F-4D97-AF65-F5344CB8AC3E}">
        <p14:creationId xmlns:p14="http://schemas.microsoft.com/office/powerpoint/2010/main" val="401251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textual differences have affected doctrinal formulations, contributing to debates between Catholic and Protestant traditions regarding scriptural authority and interpretation.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13</a:t>
            </a:fld>
            <a:endParaRPr lang="en-US"/>
          </a:p>
        </p:txBody>
      </p:sp>
    </p:spTree>
    <p:extLst>
      <p:ext uri="{BB962C8B-B14F-4D97-AF65-F5344CB8AC3E}">
        <p14:creationId xmlns:p14="http://schemas.microsoft.com/office/powerpoint/2010/main" val="2673749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texts have left a lasting legacy on Bible translations, worship practices, and scholarly study within various Christian communities.</a:t>
            </a:r>
          </a:p>
        </p:txBody>
      </p:sp>
      <p:sp>
        <p:nvSpPr>
          <p:cNvPr id="4" name="Slide Number Placeholder 3"/>
          <p:cNvSpPr>
            <a:spLocks noGrp="1"/>
          </p:cNvSpPr>
          <p:nvPr>
            <p:ph type="sldNum" sz="quarter" idx="5"/>
          </p:nvPr>
        </p:nvSpPr>
        <p:spPr/>
        <p:txBody>
          <a:bodyPr/>
          <a:lstStyle/>
          <a:p>
            <a:fld id="{6950522F-A7B3-4C00-8F84-EF5FB95E5FAA}" type="slidenum">
              <a:rPr lang="en-US" smtClean="0"/>
              <a:t>14</a:t>
            </a:fld>
            <a:endParaRPr lang="en-US"/>
          </a:p>
        </p:txBody>
      </p:sp>
    </p:spTree>
    <p:extLst>
      <p:ext uri="{BB962C8B-B14F-4D97-AF65-F5344CB8AC3E}">
        <p14:creationId xmlns:p14="http://schemas.microsoft.com/office/powerpoint/2010/main" val="2408412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heavily influenced Catholic Bible versions, while the Textus Receptus was foundational for many early Protestant translations, such as the King James Version.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15</a:t>
            </a:fld>
            <a:endParaRPr lang="en-US"/>
          </a:p>
        </p:txBody>
      </p:sp>
    </p:spTree>
    <p:extLst>
      <p:ext uri="{BB962C8B-B14F-4D97-AF65-F5344CB8AC3E}">
        <p14:creationId xmlns:p14="http://schemas.microsoft.com/office/powerpoint/2010/main" val="243474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shaped Catholic liturgical texts and prayers, while the Textus Receptus influenced Protestant worship and Scripture readings.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16</a:t>
            </a:fld>
            <a:endParaRPr lang="en-US"/>
          </a:p>
        </p:txBody>
      </p:sp>
    </p:spTree>
    <p:extLst>
      <p:ext uri="{BB962C8B-B14F-4D97-AF65-F5344CB8AC3E}">
        <p14:creationId xmlns:p14="http://schemas.microsoft.com/office/powerpoint/2010/main" val="655279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Contemporary scholarship critically examines both texts, recognizing their historical importance while favoring earlier manuscripts and broader textual evidence for modern translations.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17</a:t>
            </a:fld>
            <a:endParaRPr lang="en-US"/>
          </a:p>
        </p:txBody>
      </p:sp>
    </p:spTree>
    <p:extLst>
      <p:ext uri="{BB962C8B-B14F-4D97-AF65-F5344CB8AC3E}">
        <p14:creationId xmlns:p14="http://schemas.microsoft.com/office/powerpoint/2010/main" val="1401384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Latin Vulgate and Textus Receptus each represent significant stages in biblical history and transmission. Understanding their differences enriches our appreciation of biblical scholarship and Christian traditions.</a:t>
            </a:r>
          </a:p>
        </p:txBody>
      </p:sp>
      <p:sp>
        <p:nvSpPr>
          <p:cNvPr id="4" name="Slide Number Placeholder 3"/>
          <p:cNvSpPr>
            <a:spLocks noGrp="1"/>
          </p:cNvSpPr>
          <p:nvPr>
            <p:ph type="sldNum" sz="quarter" idx="5"/>
          </p:nvPr>
        </p:nvSpPr>
        <p:spPr/>
        <p:txBody>
          <a:bodyPr/>
          <a:lstStyle/>
          <a:p>
            <a:fld id="{6950522F-A7B3-4C00-8F84-EF5FB95E5FAA}" type="slidenum">
              <a:rPr lang="en-US" smtClean="0"/>
              <a:t>18</a:t>
            </a:fld>
            <a:endParaRPr lang="en-US"/>
          </a:p>
        </p:txBody>
      </p:sp>
    </p:spTree>
    <p:extLst>
      <p:ext uri="{BB962C8B-B14F-4D97-AF65-F5344CB8AC3E}">
        <p14:creationId xmlns:p14="http://schemas.microsoft.com/office/powerpoint/2010/main" val="369517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by reviewing the historical background and origins of the Latin Vulgate and the Textus Receptus. Next, we will compare their source texts and language differences. Then, we will analyze key textual variations and theological implications. Finally, we will discuss their influence on later Bible translations and Christian traditions.</a:t>
            </a:r>
          </a:p>
        </p:txBody>
      </p:sp>
      <p:sp>
        <p:nvSpPr>
          <p:cNvPr id="4" name="Slide Number Placeholder 3"/>
          <p:cNvSpPr>
            <a:spLocks noGrp="1"/>
          </p:cNvSpPr>
          <p:nvPr>
            <p:ph type="sldNum" sz="quarter" idx="5"/>
          </p:nvPr>
        </p:nvSpPr>
        <p:spPr/>
        <p:txBody>
          <a:bodyPr/>
          <a:lstStyle/>
          <a:p>
            <a:fld id="{6950522F-A7B3-4C00-8F84-EF5FB95E5FAA}" type="slidenum">
              <a:rPr lang="en-US" smtClean="0"/>
              <a:t>2</a:t>
            </a:fld>
            <a:endParaRPr lang="en-US"/>
          </a:p>
        </p:txBody>
      </p:sp>
    </p:spTree>
    <p:extLst>
      <p:ext uri="{BB962C8B-B14F-4D97-AF65-F5344CB8AC3E}">
        <p14:creationId xmlns:p14="http://schemas.microsoft.com/office/powerpoint/2010/main" val="89401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Latin Vulgate and Textus Receptus starts with their formation contexts and purposes. This development shaped their role in scripture transmission across centuries.</a:t>
            </a:r>
          </a:p>
        </p:txBody>
      </p:sp>
      <p:sp>
        <p:nvSpPr>
          <p:cNvPr id="4" name="Slide Number Placeholder 3"/>
          <p:cNvSpPr>
            <a:spLocks noGrp="1"/>
          </p:cNvSpPr>
          <p:nvPr>
            <p:ph type="sldNum" sz="quarter" idx="5"/>
          </p:nvPr>
        </p:nvSpPr>
        <p:spPr/>
        <p:txBody>
          <a:bodyPr/>
          <a:lstStyle/>
          <a:p>
            <a:fld id="{6950522F-A7B3-4C00-8F84-EF5FB95E5FAA}" type="slidenum">
              <a:rPr lang="en-US" smtClean="0"/>
              <a:t>3</a:t>
            </a:fld>
            <a:endParaRPr lang="en-US"/>
          </a:p>
        </p:txBody>
      </p:sp>
    </p:spTree>
    <p:extLst>
      <p:ext uri="{BB962C8B-B14F-4D97-AF65-F5344CB8AC3E}">
        <p14:creationId xmlns:p14="http://schemas.microsoft.com/office/powerpoint/2010/main" val="400795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primarily translated by St. Jerome in the late 4th century, aimed to unify and standardize Latin biblical texts. It became the official Bible of the Western Church for over a millennium.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4</a:t>
            </a:fld>
            <a:endParaRPr lang="en-US"/>
          </a:p>
        </p:txBody>
      </p:sp>
    </p:spTree>
    <p:extLst>
      <p:ext uri="{BB962C8B-B14F-4D97-AF65-F5344CB8AC3E}">
        <p14:creationId xmlns:p14="http://schemas.microsoft.com/office/powerpoint/2010/main" val="420560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Textus Receptus, compiled during the Renaissance, is a printed Greek New Testament text based on a limited set of Byzantine manuscripts. It influenced many early Protestant Bible translations.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5</a:t>
            </a:fld>
            <a:endParaRPr lang="en-US"/>
          </a:p>
        </p:txBody>
      </p:sp>
    </p:spTree>
    <p:extLst>
      <p:ext uri="{BB962C8B-B14F-4D97-AF65-F5344CB8AC3E}">
        <p14:creationId xmlns:p14="http://schemas.microsoft.com/office/powerpoint/2010/main" val="217720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Jerome translated the Vulgate mainly from Hebrew and Greek manuscripts available in his time, applying a formal equivalence approach to create a coherent Latin text for the Western Church.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6</a:t>
            </a:fld>
            <a:endParaRPr lang="en-US"/>
          </a:p>
        </p:txBody>
      </p:sp>
    </p:spTree>
    <p:extLst>
      <p:ext uri="{BB962C8B-B14F-4D97-AF65-F5344CB8AC3E}">
        <p14:creationId xmlns:p14="http://schemas.microsoft.com/office/powerpoint/2010/main" val="325794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Textus Receptus is based on a handful of late Byzantine Greek manuscripts. It reflects the textual tradition prevalent in the Eastern Mediterranean before the invention of printing.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7</a:t>
            </a:fld>
            <a:endParaRPr lang="en-US"/>
          </a:p>
        </p:txBody>
      </p:sp>
    </p:spTree>
    <p:extLst>
      <p:ext uri="{BB962C8B-B14F-4D97-AF65-F5344CB8AC3E}">
        <p14:creationId xmlns:p14="http://schemas.microsoft.com/office/powerpoint/2010/main" val="93713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is a translation into Latin, a language not originally used for the biblical texts, while the Textus Receptus represents the Greek New Testament manuscripts, the original language for much of the New Testament.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8</a:t>
            </a:fld>
            <a:endParaRPr lang="en-US"/>
          </a:p>
        </p:txBody>
      </p:sp>
    </p:spTree>
    <p:extLst>
      <p:ext uri="{BB962C8B-B14F-4D97-AF65-F5344CB8AC3E}">
        <p14:creationId xmlns:p14="http://schemas.microsoft.com/office/powerpoint/2010/main" val="118011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Differences in wording and passages between these texts have led to varying interpretations and theological debates over time.</a:t>
            </a:r>
          </a:p>
        </p:txBody>
      </p:sp>
      <p:sp>
        <p:nvSpPr>
          <p:cNvPr id="4" name="Slide Number Placeholder 3"/>
          <p:cNvSpPr>
            <a:spLocks noGrp="1"/>
          </p:cNvSpPr>
          <p:nvPr>
            <p:ph type="sldNum" sz="quarter" idx="5"/>
          </p:nvPr>
        </p:nvSpPr>
        <p:spPr/>
        <p:txBody>
          <a:bodyPr/>
          <a:lstStyle/>
          <a:p>
            <a:fld id="{6950522F-A7B3-4C00-8F84-EF5FB95E5FAA}" type="slidenum">
              <a:rPr lang="en-US" smtClean="0"/>
              <a:t>9</a:t>
            </a:fld>
            <a:endParaRPr lang="en-US"/>
          </a:p>
        </p:txBody>
      </p:sp>
    </p:spTree>
    <p:extLst>
      <p:ext uri="{BB962C8B-B14F-4D97-AF65-F5344CB8AC3E}">
        <p14:creationId xmlns:p14="http://schemas.microsoft.com/office/powerpoint/2010/main" val="346409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75719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8/28/2025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8714971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8/28/2025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74904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4312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914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72558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1632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75854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8181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55285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8192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302487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21820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8/28/2025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79508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33322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8/28/2025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07161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73111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8/28/2025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81218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80857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8/28/2025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49145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7472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4562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035957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53203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12608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8991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75038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59285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81535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64752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660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45217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64340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522343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8/28/2025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675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8/28/2025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741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8/28/2025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671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477630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400692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99398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8/28/2025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05199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8/28/2025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01006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8/28/2025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547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8/28/2025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0364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48418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8/28/2025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5653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609253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4680798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5637427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545348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8/28/2025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2493177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8/28/2025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76730950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8/28/2025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182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6B4D-0E73-9176-C580-3A465CF7F389}"/>
              </a:ext>
            </a:extLst>
          </p:cNvPr>
          <p:cNvSpPr>
            <a:spLocks noGrp="1"/>
          </p:cNvSpPr>
          <p:nvPr>
            <p:ph type="ctrTitle"/>
          </p:nvPr>
        </p:nvSpPr>
        <p:spPr>
          <a:xfrm>
            <a:off x="429768" y="438912"/>
            <a:ext cx="9317736" cy="4453128"/>
          </a:xfrm>
        </p:spPr>
        <p:txBody>
          <a:bodyPr anchor="t">
            <a:normAutofit/>
          </a:bodyPr>
          <a:lstStyle/>
          <a:p>
            <a:r>
              <a:rPr lang="en-US" sz="6000"/>
              <a:t>Distinct Differences Between the Latin Vulgate and the Textus Receptus: Historical and Textual Perspectives</a:t>
            </a:r>
          </a:p>
        </p:txBody>
      </p:sp>
      <p:sp>
        <p:nvSpPr>
          <p:cNvPr id="3" name="Subtitle 2">
            <a:extLst>
              <a:ext uri="{FF2B5EF4-FFF2-40B4-BE49-F238E27FC236}">
                <a16:creationId xmlns:a16="http://schemas.microsoft.com/office/drawing/2014/main" id="{832A5580-29BF-F192-CBAD-A8BA3C1C007A}"/>
              </a:ext>
            </a:extLst>
          </p:cNvPr>
          <p:cNvSpPr>
            <a:spLocks noGrp="1"/>
          </p:cNvSpPr>
          <p:nvPr>
            <p:ph type="subTitle" idx="1"/>
          </p:nvPr>
        </p:nvSpPr>
        <p:spPr>
          <a:xfrm>
            <a:off x="429768" y="4965192"/>
            <a:ext cx="5431536" cy="1289304"/>
          </a:xfrm>
        </p:spPr>
        <p:txBody>
          <a:bodyPr anchor="b">
            <a:normAutofit/>
          </a:bodyPr>
          <a:lstStyle/>
          <a:p>
            <a:r>
              <a:rPr lang="en-US"/>
              <a:t>Comparing origins and impacts of two biblical texts</a:t>
            </a:r>
          </a:p>
        </p:txBody>
      </p:sp>
    </p:spTree>
    <p:extLst>
      <p:ext uri="{BB962C8B-B14F-4D97-AF65-F5344CB8AC3E}">
        <p14:creationId xmlns:p14="http://schemas.microsoft.com/office/powerpoint/2010/main" val="277942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975B6-3E68-F702-54C8-95BCEF659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0115E-6F14-F1B4-8406-43342546D2C9}"/>
              </a:ext>
            </a:extLst>
          </p:cNvPr>
          <p:cNvSpPr>
            <a:spLocks noGrp="1"/>
          </p:cNvSpPr>
          <p:nvPr>
            <p:ph type="title"/>
          </p:nvPr>
        </p:nvSpPr>
        <p:spPr>
          <a:xfrm>
            <a:off x="429768" y="1810512"/>
            <a:ext cx="7772400" cy="4562856"/>
          </a:xfrm>
        </p:spPr>
        <p:txBody>
          <a:bodyPr anchor="b">
            <a:normAutofit/>
          </a:bodyPr>
          <a:lstStyle/>
          <a:p>
            <a:r>
              <a:rPr lang="en-US"/>
              <a:t>Textual Variations and Theological Implications</a:t>
            </a:r>
          </a:p>
        </p:txBody>
      </p:sp>
      <p:sp>
        <p:nvSpPr>
          <p:cNvPr id="7" name="Text Placeholder 2">
            <a:extLst>
              <a:ext uri="{FF2B5EF4-FFF2-40B4-BE49-F238E27FC236}">
                <a16:creationId xmlns:a16="http://schemas.microsoft.com/office/drawing/2014/main" id="{CDE8C921-B7DC-CF3E-6FB5-E39CAAF26271}"/>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433749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70D2-C820-F40E-551F-4795B4051CE1}"/>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Key Differences in Biblical Passages</a:t>
            </a:r>
          </a:p>
        </p:txBody>
      </p:sp>
      <p:pic>
        <p:nvPicPr>
          <p:cNvPr id="4" name="Content Placeholder 3" descr="Purim scroll">
            <a:extLst>
              <a:ext uri="{FF2B5EF4-FFF2-40B4-BE49-F238E27FC236}">
                <a16:creationId xmlns:a16="http://schemas.microsoft.com/office/drawing/2014/main" id="{CDD6C933-DEC5-444F-A98B-558E445F0ADD}"/>
              </a:ext>
            </a:extLst>
          </p:cNvPr>
          <p:cNvPicPr>
            <a:picLocks noGrp="1" noChangeAspect="1"/>
          </p:cNvPicPr>
          <p:nvPr>
            <p:ph type="pic" sz="quarter" idx="13"/>
          </p:nvPr>
        </p:nvPicPr>
        <p:blipFill>
          <a:blip r:embed="rId3"/>
          <a:srcRect l="11819" r="9268" b="3"/>
          <a:stretch>
            <a:fillRect/>
          </a:stretch>
        </p:blipFill>
        <p:spPr>
          <a:xfrm>
            <a:off x="815248" y="1764686"/>
            <a:ext cx="3811836" cy="4039043"/>
          </a:xfrm>
          <a:prstGeom prst="rect">
            <a:avLst/>
          </a:prstGeom>
          <a:noFill/>
        </p:spPr>
      </p:pic>
      <p:sp>
        <p:nvSpPr>
          <p:cNvPr id="5" name="TextBox 4">
            <a:extLst>
              <a:ext uri="{FF2B5EF4-FFF2-40B4-BE49-F238E27FC236}">
                <a16:creationId xmlns:a16="http://schemas.microsoft.com/office/drawing/2014/main" id="{1F16EE01-8275-420D-B3C3-5449ACF20AE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85232" y="549275"/>
            <a:ext cx="6396693" cy="5783263"/>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2400" b="1" dirty="0"/>
              <a:t>Textual Variations in Mark</a:t>
            </a:r>
          </a:p>
          <a:p>
            <a:pPr marL="0" lvl="1" indent="0">
              <a:spcBef>
                <a:spcPts val="1000"/>
              </a:spcBef>
              <a:spcAft>
                <a:spcPts val="600"/>
              </a:spcAft>
              <a:buFont typeface="Arial" panose="020B0604020202020204" pitchFamily="34" charset="0"/>
              <a:buNone/>
            </a:pPr>
            <a:r>
              <a:rPr lang="en-US" sz="2400" dirty="0"/>
              <a:t>The ending of the Gospel of Mark presents different versions, leading to scholarly debate on its original conclusion.</a:t>
            </a:r>
          </a:p>
          <a:p>
            <a:pPr marL="0" indent="0">
              <a:spcBef>
                <a:spcPts val="2500"/>
              </a:spcBef>
              <a:spcAft>
                <a:spcPts val="600"/>
              </a:spcAft>
              <a:buFont typeface="Arial" panose="020B0604020202020204" pitchFamily="34" charset="0"/>
              <a:buNone/>
            </a:pPr>
            <a:r>
              <a:rPr lang="en-US" sz="2400" b="1" dirty="0"/>
              <a:t>Comma Johanneum Discrepancy</a:t>
            </a:r>
          </a:p>
          <a:p>
            <a:pPr marL="0" lvl="1" indent="0">
              <a:spcBef>
                <a:spcPts val="1000"/>
              </a:spcBef>
              <a:spcAft>
                <a:spcPts val="600"/>
              </a:spcAft>
              <a:buFont typeface="Arial" panose="020B0604020202020204" pitchFamily="34" charset="0"/>
              <a:buNone/>
            </a:pPr>
            <a:r>
              <a:rPr lang="en-US" sz="2400" dirty="0"/>
              <a:t>The Comma Johanneum is a disputed passage with significant doctrinal consequences in biblical interpretation.</a:t>
            </a:r>
          </a:p>
          <a:p>
            <a:pPr marL="0" indent="0">
              <a:spcBef>
                <a:spcPts val="2500"/>
              </a:spcBef>
              <a:spcAft>
                <a:spcPts val="600"/>
              </a:spcAft>
              <a:buFont typeface="Arial" panose="020B0604020202020204" pitchFamily="34" charset="0"/>
              <a:buNone/>
            </a:pPr>
            <a:r>
              <a:rPr lang="en-US" sz="2400" b="1" dirty="0"/>
              <a:t>Doctrinal Impacts</a:t>
            </a:r>
          </a:p>
          <a:p>
            <a:pPr marL="0" lvl="1" indent="0">
              <a:spcBef>
                <a:spcPts val="1000"/>
              </a:spcBef>
              <a:spcAft>
                <a:spcPts val="600"/>
              </a:spcAft>
              <a:buFont typeface="Arial" panose="020B0604020202020204" pitchFamily="34" charset="0"/>
              <a:buNone/>
            </a:pPr>
            <a:r>
              <a:rPr lang="en-US" sz="2400" dirty="0"/>
              <a:t>These textual discrepancies influence theological understanding and interpretations within Christian traditions.</a:t>
            </a:r>
          </a:p>
        </p:txBody>
      </p:sp>
    </p:spTree>
    <p:extLst>
      <p:ext uri="{BB962C8B-B14F-4D97-AF65-F5344CB8AC3E}">
        <p14:creationId xmlns:p14="http://schemas.microsoft.com/office/powerpoint/2010/main" val="1908096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5B2F-3246-B677-6566-74E01A2EE7A4}"/>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Variations in Wording and Interpretation</a:t>
            </a:r>
          </a:p>
        </p:txBody>
      </p:sp>
      <p:sp>
        <p:nvSpPr>
          <p:cNvPr id="5" name="TextBox 4">
            <a:extLst>
              <a:ext uri="{FF2B5EF4-FFF2-40B4-BE49-F238E27FC236}">
                <a16:creationId xmlns:a16="http://schemas.microsoft.com/office/drawing/2014/main" id="{2E312355-102C-4A20-A75A-79AE08811CC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2212848"/>
            <a:ext cx="5354088" cy="4041648"/>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2400" b="1" dirty="0"/>
              <a:t>Textual Differences Impact</a:t>
            </a:r>
          </a:p>
          <a:p>
            <a:pPr marL="0" lvl="1" indent="0">
              <a:spcBef>
                <a:spcPts val="1000"/>
              </a:spcBef>
              <a:spcAft>
                <a:spcPts val="600"/>
              </a:spcAft>
              <a:buFont typeface="Arial" panose="020B0604020202020204" pitchFamily="34" charset="0"/>
              <a:buNone/>
            </a:pPr>
            <a:r>
              <a:rPr lang="en-US" sz="2400" dirty="0"/>
              <a:t>Minor wording changes between Latin Vulgate and Textus Receptus affect scriptural understanding and theological meaning.</a:t>
            </a:r>
          </a:p>
          <a:p>
            <a:pPr marL="0" indent="0">
              <a:spcBef>
                <a:spcPts val="2500"/>
              </a:spcBef>
              <a:spcAft>
                <a:spcPts val="600"/>
              </a:spcAft>
              <a:buFont typeface="Arial" panose="020B0604020202020204" pitchFamily="34" charset="0"/>
              <a:buNone/>
            </a:pPr>
            <a:r>
              <a:rPr lang="en-US" sz="2400" b="1" dirty="0"/>
              <a:t>Theological Nuance Shifts</a:t>
            </a:r>
          </a:p>
          <a:p>
            <a:pPr marL="0" lvl="1" indent="0">
              <a:spcBef>
                <a:spcPts val="1000"/>
              </a:spcBef>
              <a:spcAft>
                <a:spcPts val="600"/>
              </a:spcAft>
              <a:buFont typeface="Arial" panose="020B0604020202020204" pitchFamily="34" charset="0"/>
              <a:buNone/>
            </a:pPr>
            <a:r>
              <a:rPr lang="en-US" sz="2400" dirty="0"/>
              <a:t>Different word choices can subtly shift theological emphasis and interpretation within scripture.</a:t>
            </a:r>
          </a:p>
        </p:txBody>
      </p:sp>
      <p:pic>
        <p:nvPicPr>
          <p:cNvPr id="4" name="Content Placeholder 3" descr="Quill handwriting text on old piece of paper XVI century">
            <a:extLst>
              <a:ext uri="{FF2B5EF4-FFF2-40B4-BE49-F238E27FC236}">
                <a16:creationId xmlns:a16="http://schemas.microsoft.com/office/drawing/2014/main" id="{5D0BCD4D-4470-4B9C-BAF1-331204B33BA0}"/>
              </a:ext>
            </a:extLst>
          </p:cNvPr>
          <p:cNvPicPr>
            <a:picLocks noGrp="1" noChangeAspect="1"/>
          </p:cNvPicPr>
          <p:nvPr>
            <p:ph type="pic" sz="quarter" idx="13"/>
          </p:nvPr>
        </p:nvPicPr>
        <p:blipFill>
          <a:blip r:embed="rId3"/>
          <a:srcRect l="20395" r="13512" b="-2"/>
          <a:stretch>
            <a:fillRect/>
          </a:stretch>
        </p:blipFill>
        <p:spPr>
          <a:xfrm>
            <a:off x="6632719" y="603504"/>
            <a:ext cx="4852825" cy="4901128"/>
          </a:xfrm>
          <a:prstGeom prst="rect">
            <a:avLst/>
          </a:prstGeom>
          <a:noFill/>
        </p:spPr>
      </p:pic>
    </p:spTree>
    <p:extLst>
      <p:ext uri="{BB962C8B-B14F-4D97-AF65-F5344CB8AC3E}">
        <p14:creationId xmlns:p14="http://schemas.microsoft.com/office/powerpoint/2010/main" val="3160655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4238-CF71-8DA6-ACA2-05EF60DC3E03}"/>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Impact on Doctrine and Theological Debate</a:t>
            </a:r>
          </a:p>
        </p:txBody>
      </p:sp>
      <p:sp>
        <p:nvSpPr>
          <p:cNvPr id="5" name="TextBox 4">
            <a:extLst>
              <a:ext uri="{FF2B5EF4-FFF2-40B4-BE49-F238E27FC236}">
                <a16:creationId xmlns:a16="http://schemas.microsoft.com/office/drawing/2014/main" id="{BBAAC3B5-762A-49D4-817C-E8E7548ECA7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Textual Differences</a:t>
            </a:r>
          </a:p>
          <a:p>
            <a:pPr marL="0" lvl="1" indent="0">
              <a:spcBef>
                <a:spcPts val="1000"/>
              </a:spcBef>
              <a:spcAft>
                <a:spcPts val="600"/>
              </a:spcAft>
              <a:buNone/>
            </a:pPr>
            <a:r>
              <a:rPr lang="en-US" sz="1400"/>
              <a:t>Variations in scriptural texts influence theological interpretations and doctrinal formulations across traditions.</a:t>
            </a:r>
          </a:p>
          <a:p>
            <a:pPr marL="0" indent="0">
              <a:spcBef>
                <a:spcPts val="2500"/>
              </a:spcBef>
              <a:spcAft>
                <a:spcPts val="600"/>
              </a:spcAft>
              <a:buNone/>
            </a:pPr>
            <a:r>
              <a:rPr lang="en-US" sz="1400" b="1"/>
              <a:t>Doctrinal Formulations</a:t>
            </a:r>
          </a:p>
          <a:p>
            <a:pPr marL="0" lvl="1" indent="0">
              <a:spcBef>
                <a:spcPts val="1000"/>
              </a:spcBef>
              <a:spcAft>
                <a:spcPts val="600"/>
              </a:spcAft>
              <a:buNone/>
            </a:pPr>
            <a:r>
              <a:rPr lang="en-US" sz="1400"/>
              <a:t>Differences in text contribute to distinct doctrinal beliefs in Catholic and Protestant traditions.</a:t>
            </a:r>
          </a:p>
          <a:p>
            <a:pPr marL="0" indent="0">
              <a:spcBef>
                <a:spcPts val="2500"/>
              </a:spcBef>
              <a:spcAft>
                <a:spcPts val="600"/>
              </a:spcAft>
              <a:buNone/>
            </a:pPr>
            <a:r>
              <a:rPr lang="en-US" sz="1400" b="1"/>
              <a:t>Theological Debate</a:t>
            </a:r>
          </a:p>
          <a:p>
            <a:pPr marL="0" lvl="1" indent="0">
              <a:spcBef>
                <a:spcPts val="1000"/>
              </a:spcBef>
              <a:spcAft>
                <a:spcPts val="600"/>
              </a:spcAft>
              <a:buNone/>
            </a:pPr>
            <a:r>
              <a:rPr lang="en-US" sz="1400"/>
              <a:t>Debates over scriptural authority shape ongoing dialogues and divisions within Christianity.</a:t>
            </a:r>
          </a:p>
        </p:txBody>
      </p:sp>
      <p:pic>
        <p:nvPicPr>
          <p:cNvPr id="4" name="Content Placeholder 3" descr="Symbols of the three religions - Judaism, Christianity and Islam">
            <a:extLst>
              <a:ext uri="{FF2B5EF4-FFF2-40B4-BE49-F238E27FC236}">
                <a16:creationId xmlns:a16="http://schemas.microsoft.com/office/drawing/2014/main" id="{676A9301-BC51-48AF-8E4F-0CA447D68F45}"/>
              </a:ext>
            </a:extLst>
          </p:cNvPr>
          <p:cNvPicPr>
            <a:picLocks noGrp="1" noChangeAspect="1"/>
          </p:cNvPicPr>
          <p:nvPr>
            <p:ph type="pic" sz="quarter" idx="13"/>
          </p:nvPr>
        </p:nvPicPr>
        <p:blipFill>
          <a:blip r:embed="rId3"/>
          <a:srcRect l="15805" r="35575"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819817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7405-5AB2-874C-588A-7DC5D66352FB}"/>
              </a:ext>
            </a:extLst>
          </p:cNvPr>
          <p:cNvSpPr>
            <a:spLocks noGrp="1"/>
          </p:cNvSpPr>
          <p:nvPr>
            <p:ph type="title"/>
          </p:nvPr>
        </p:nvSpPr>
        <p:spPr>
          <a:xfrm>
            <a:off x="429768" y="1810512"/>
            <a:ext cx="7772400" cy="4562856"/>
          </a:xfrm>
        </p:spPr>
        <p:txBody>
          <a:bodyPr anchor="b">
            <a:normAutofit/>
          </a:bodyPr>
          <a:lstStyle/>
          <a:p>
            <a:r>
              <a:rPr lang="en-US" sz="6800"/>
              <a:t>Influence on Later Translations and Christian Traditions</a:t>
            </a:r>
          </a:p>
        </p:txBody>
      </p:sp>
      <p:sp>
        <p:nvSpPr>
          <p:cNvPr id="7" name="Text Placeholder 2">
            <a:extLst>
              <a:ext uri="{FF2B5EF4-FFF2-40B4-BE49-F238E27FC236}">
                <a16:creationId xmlns:a16="http://schemas.microsoft.com/office/drawing/2014/main" id="{04253644-A09B-7EEC-0049-5F41B9A0EA6D}"/>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374589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0647-1940-6240-4967-C2F8C8C784DA}"/>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Role in Catholic and Protestant Bible Versions</a:t>
            </a:r>
          </a:p>
        </p:txBody>
      </p:sp>
      <p:sp>
        <p:nvSpPr>
          <p:cNvPr id="5" name="TextBox 4">
            <a:extLst>
              <a:ext uri="{FF2B5EF4-FFF2-40B4-BE49-F238E27FC236}">
                <a16:creationId xmlns:a16="http://schemas.microsoft.com/office/drawing/2014/main" id="{5EB313F3-3905-4C3E-925F-76AE80AEC68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Latin Vulgate Influence</a:t>
            </a:r>
          </a:p>
          <a:p>
            <a:pPr marL="0" lvl="1" indent="0">
              <a:spcBef>
                <a:spcPts val="1000"/>
              </a:spcBef>
              <a:spcAft>
                <a:spcPts val="600"/>
              </a:spcAft>
              <a:buNone/>
            </a:pPr>
            <a:r>
              <a:rPr lang="en-US" sz="1400"/>
              <a:t>The Latin Vulgate was the primary source for Catholic Bible versions, shaping their text and theological interpretations.</a:t>
            </a:r>
          </a:p>
          <a:p>
            <a:pPr marL="0" indent="0">
              <a:spcBef>
                <a:spcPts val="2500"/>
              </a:spcBef>
              <a:spcAft>
                <a:spcPts val="600"/>
              </a:spcAft>
              <a:buNone/>
            </a:pPr>
            <a:r>
              <a:rPr lang="en-US" sz="1400" b="1"/>
              <a:t>Textus Receptus Foundation</a:t>
            </a:r>
          </a:p>
          <a:p>
            <a:pPr marL="0" lvl="1" indent="0">
              <a:spcBef>
                <a:spcPts val="1000"/>
              </a:spcBef>
              <a:spcAft>
                <a:spcPts val="600"/>
              </a:spcAft>
              <a:buNone/>
            </a:pPr>
            <a:r>
              <a:rPr lang="en-US" sz="1400"/>
              <a:t>The Textus Receptus served as the basis for many early Protestant Bible translations, including the King James Version.</a:t>
            </a:r>
          </a:p>
        </p:txBody>
      </p:sp>
      <p:pic>
        <p:nvPicPr>
          <p:cNvPr id="4" name="Content Placeholder 3" descr="An ancient Koran">
            <a:extLst>
              <a:ext uri="{FF2B5EF4-FFF2-40B4-BE49-F238E27FC236}">
                <a16:creationId xmlns:a16="http://schemas.microsoft.com/office/drawing/2014/main" id="{9C1DD05C-276B-4DAF-B299-D6EB1AFB069E}"/>
              </a:ext>
            </a:extLst>
          </p:cNvPr>
          <p:cNvPicPr>
            <a:picLocks noGrp="1" noChangeAspect="1"/>
          </p:cNvPicPr>
          <p:nvPr>
            <p:ph type="pic" sz="quarter" idx="13"/>
          </p:nvPr>
        </p:nvPicPr>
        <p:blipFill>
          <a:blip r:embed="rId3"/>
          <a:srcRect l="38771" r="12609"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1126459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D146-C3A3-6BAA-FDA1-054FFE40D051}"/>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Legacy in Liturgy and Worship</a:t>
            </a:r>
          </a:p>
        </p:txBody>
      </p:sp>
      <p:sp>
        <p:nvSpPr>
          <p:cNvPr id="5" name="TextBox 4">
            <a:extLst>
              <a:ext uri="{FF2B5EF4-FFF2-40B4-BE49-F238E27FC236}">
                <a16:creationId xmlns:a16="http://schemas.microsoft.com/office/drawing/2014/main" id="{FA90E67A-AC05-4BD3-BE95-7203F48CC52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Latin Vulgate Influence</a:t>
            </a:r>
          </a:p>
          <a:p>
            <a:pPr marL="0" lvl="1" indent="0">
              <a:spcBef>
                <a:spcPts val="1000"/>
              </a:spcBef>
              <a:spcAft>
                <a:spcPts val="600"/>
              </a:spcAft>
              <a:buNone/>
            </a:pPr>
            <a:r>
              <a:rPr lang="en-US" sz="1400"/>
              <a:t>The Latin Vulgate significantly shaped Catholic liturgical texts and prayers lasting centuries.</a:t>
            </a:r>
          </a:p>
          <a:p>
            <a:pPr marL="0" indent="0">
              <a:spcBef>
                <a:spcPts val="2500"/>
              </a:spcBef>
              <a:spcAft>
                <a:spcPts val="600"/>
              </a:spcAft>
              <a:buNone/>
            </a:pPr>
            <a:r>
              <a:rPr lang="en-US" sz="1400" b="1"/>
              <a:t>Textus Receptus Impact</a:t>
            </a:r>
          </a:p>
          <a:p>
            <a:pPr marL="0" lvl="1" indent="0">
              <a:spcBef>
                <a:spcPts val="1000"/>
              </a:spcBef>
              <a:spcAft>
                <a:spcPts val="600"/>
              </a:spcAft>
              <a:buNone/>
            </a:pPr>
            <a:r>
              <a:rPr lang="en-US" sz="1400"/>
              <a:t>The Textus Receptus influenced Protestant worship and Scripture readings profoundly.</a:t>
            </a:r>
          </a:p>
        </p:txBody>
      </p:sp>
      <p:pic>
        <p:nvPicPr>
          <p:cNvPr id="4" name="Content Placeholder 3" descr="Zanzibar island on an old 1810's map. Selective focus and Canon EOS 5D Mark II with MP-E 65mm macro lens.">
            <a:extLst>
              <a:ext uri="{FF2B5EF4-FFF2-40B4-BE49-F238E27FC236}">
                <a16:creationId xmlns:a16="http://schemas.microsoft.com/office/drawing/2014/main" id="{814959DE-A055-45A1-9330-936C0F4C2BE4}"/>
              </a:ext>
            </a:extLst>
          </p:cNvPr>
          <p:cNvPicPr>
            <a:picLocks noGrp="1" noChangeAspect="1"/>
          </p:cNvPicPr>
          <p:nvPr>
            <p:ph type="pic" sz="quarter" idx="13"/>
          </p:nvPr>
        </p:nvPicPr>
        <p:blipFill>
          <a:blip r:embed="rId3"/>
          <a:srcRect l="12407" r="38973"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284620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1A29-A96E-A624-8F1D-D7F9F5B46E05}"/>
              </a:ext>
            </a:extLst>
          </p:cNvPr>
          <p:cNvSpPr>
            <a:spLocks noGrp="1"/>
          </p:cNvSpPr>
          <p:nvPr>
            <p:ph type="title"/>
          </p:nvPr>
        </p:nvSpPr>
        <p:spPr>
          <a:xfrm>
            <a:off x="7196328" y="320040"/>
            <a:ext cx="4389120" cy="932688"/>
          </a:xfrm>
        </p:spPr>
        <p:txBody>
          <a:bodyPr vert="horz" lIns="91440" tIns="45720" rIns="91440" bIns="45720" rtlCol="0" anchor="b">
            <a:normAutofit/>
          </a:bodyPr>
          <a:lstStyle/>
          <a:p>
            <a:r>
              <a:rPr lang="en-US" sz="3000" b="0" kern="1200">
                <a:latin typeface="+mj-lt"/>
                <a:ea typeface="+mj-ea"/>
                <a:cs typeface="+mj-cs"/>
              </a:rPr>
              <a:t>Modern Scholarly Perspectives</a:t>
            </a:r>
          </a:p>
        </p:txBody>
      </p:sp>
      <p:pic>
        <p:nvPicPr>
          <p:cNvPr id="4" name="Content Placeholder 3" descr="Four people working together on notepads digital tablet and laptops at the library">
            <a:extLst>
              <a:ext uri="{FF2B5EF4-FFF2-40B4-BE49-F238E27FC236}">
                <a16:creationId xmlns:a16="http://schemas.microsoft.com/office/drawing/2014/main" id="{57B9BA18-B4A2-4CB7-8891-2E608DE032F0}"/>
              </a:ext>
            </a:extLst>
          </p:cNvPr>
          <p:cNvPicPr>
            <a:picLocks noGrp="1" noChangeAspect="1"/>
          </p:cNvPicPr>
          <p:nvPr>
            <p:ph type="pic" sz="quarter" idx="13"/>
          </p:nvPr>
        </p:nvPicPr>
        <p:blipFill>
          <a:blip r:embed="rId3"/>
          <a:srcRect l="20500" r="11912" b="-2"/>
          <a:stretch>
            <a:fillRect/>
          </a:stretch>
        </p:blipFill>
        <p:spPr>
          <a:xfrm>
            <a:off x="341522" y="342902"/>
            <a:ext cx="6249778" cy="6172343"/>
          </a:xfrm>
          <a:prstGeom prst="rect">
            <a:avLst/>
          </a:prstGeom>
          <a:noFill/>
        </p:spPr>
      </p:pic>
      <p:sp>
        <p:nvSpPr>
          <p:cNvPr id="5" name="TextBox 4">
            <a:extLst>
              <a:ext uri="{FF2B5EF4-FFF2-40B4-BE49-F238E27FC236}">
                <a16:creationId xmlns:a16="http://schemas.microsoft.com/office/drawing/2014/main" id="{8460EF98-7C89-40B6-8F1F-FC72D546A68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1380744"/>
            <a:ext cx="438912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Critical Examination of Texts</a:t>
            </a:r>
          </a:p>
          <a:p>
            <a:pPr marL="0" lvl="1" indent="0">
              <a:spcBef>
                <a:spcPts val="1000"/>
              </a:spcBef>
              <a:spcAft>
                <a:spcPts val="600"/>
              </a:spcAft>
              <a:buFont typeface="Arial" panose="020B0604020202020204" pitchFamily="34" charset="0"/>
              <a:buNone/>
            </a:pPr>
            <a:r>
              <a:rPr lang="en-US" sz="1400"/>
              <a:t>Modern scholars critically analyze ancient texts to understand their historical significance and context.</a:t>
            </a:r>
          </a:p>
          <a:p>
            <a:pPr marL="0" indent="0">
              <a:spcBef>
                <a:spcPts val="2500"/>
              </a:spcBef>
              <a:spcAft>
                <a:spcPts val="600"/>
              </a:spcAft>
              <a:buFont typeface="Arial" panose="020B0604020202020204" pitchFamily="34" charset="0"/>
              <a:buNone/>
            </a:pPr>
            <a:r>
              <a:rPr lang="en-US" sz="1400" b="1"/>
              <a:t>Preference for Earlier Manuscripts</a:t>
            </a:r>
          </a:p>
          <a:p>
            <a:pPr marL="0" lvl="1" indent="0">
              <a:spcBef>
                <a:spcPts val="1000"/>
              </a:spcBef>
              <a:spcAft>
                <a:spcPts val="600"/>
              </a:spcAft>
              <a:buFont typeface="Arial" panose="020B0604020202020204" pitchFamily="34" charset="0"/>
              <a:buNone/>
            </a:pPr>
            <a:r>
              <a:rPr lang="en-US" sz="1400"/>
              <a:t>Earlier manuscripts are favored due to their proximity to original texts, providing reliable sources for translation.</a:t>
            </a:r>
          </a:p>
          <a:p>
            <a:pPr marL="0" indent="0">
              <a:spcBef>
                <a:spcPts val="2500"/>
              </a:spcBef>
              <a:spcAft>
                <a:spcPts val="600"/>
              </a:spcAft>
              <a:buFont typeface="Arial" panose="020B0604020202020204" pitchFamily="34" charset="0"/>
              <a:buNone/>
            </a:pPr>
            <a:r>
              <a:rPr lang="en-US" sz="1400" b="1"/>
              <a:t>Use of Broader Textual Evidence</a:t>
            </a:r>
          </a:p>
          <a:p>
            <a:pPr marL="0" lvl="1" indent="0">
              <a:spcBef>
                <a:spcPts val="1000"/>
              </a:spcBef>
              <a:spcAft>
                <a:spcPts val="600"/>
              </a:spcAft>
              <a:buFont typeface="Arial" panose="020B0604020202020204" pitchFamily="34" charset="0"/>
              <a:buNone/>
            </a:pPr>
            <a:r>
              <a:rPr lang="en-US" sz="1400"/>
              <a:t>Broader textual evidence from various sources is integrated to enhance accuracy in modern translations.</a:t>
            </a:r>
          </a:p>
        </p:txBody>
      </p:sp>
    </p:spTree>
    <p:extLst>
      <p:ext uri="{BB962C8B-B14F-4D97-AF65-F5344CB8AC3E}">
        <p14:creationId xmlns:p14="http://schemas.microsoft.com/office/powerpoint/2010/main" val="2603410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A4B87-697C-5549-B3BB-AE1385EEFFED}"/>
              </a:ext>
            </a:extLst>
          </p:cNvPr>
          <p:cNvSpPr>
            <a:spLocks noGrp="1"/>
          </p:cNvSpPr>
          <p:nvPr>
            <p:ph type="title"/>
          </p:nvPr>
        </p:nvSpPr>
        <p:spPr>
          <a:xfrm>
            <a:off x="429768" y="429768"/>
            <a:ext cx="10890374" cy="1627632"/>
          </a:xfrm>
        </p:spPr>
        <p:txBody>
          <a:bodyPr anchor="t">
            <a:normAutofit/>
          </a:bodyPr>
          <a:lstStyle/>
          <a:p>
            <a:r>
              <a:rPr lang="en-US"/>
              <a:t>Conclusion</a:t>
            </a:r>
          </a:p>
        </p:txBody>
      </p:sp>
      <p:graphicFrame>
        <p:nvGraphicFramePr>
          <p:cNvPr id="7" name="Content Placeholder 2">
            <a:extLst>
              <a:ext uri="{FF2B5EF4-FFF2-40B4-BE49-F238E27FC236}">
                <a16:creationId xmlns:a16="http://schemas.microsoft.com/office/drawing/2014/main" id="{B0B590BE-E754-CD3A-62E5-BC8EAAB24C98}"/>
              </a:ext>
            </a:extLst>
          </p:cNvPr>
          <p:cNvGraphicFramePr>
            <a:graphicFrameLocks noGrp="1"/>
          </p:cNvGraphicFramePr>
          <p:nvPr>
            <p:ph sz="quarter" idx="13"/>
            <p:extLst>
              <p:ext uri="{D42A27DB-BD31-4B8C-83A1-F6EECF244321}">
                <p14:modId xmlns:p14="http://schemas.microsoft.com/office/powerpoint/2010/main" val="77358716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1301626" y="3066104"/>
          <a:ext cx="10890374" cy="283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34085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78F0-2FB5-118C-DA29-83AA3F1B3AC0}"/>
              </a:ext>
            </a:extLst>
          </p:cNvPr>
          <p:cNvSpPr>
            <a:spLocks noGrp="1"/>
          </p:cNvSpPr>
          <p:nvPr>
            <p:ph type="title"/>
          </p:nvPr>
        </p:nvSpPr>
        <p:spPr>
          <a:xfrm>
            <a:off x="429768" y="411480"/>
            <a:ext cx="11045952" cy="1828800"/>
          </a:xfrm>
        </p:spPr>
        <p:txBody>
          <a:bodyPr anchor="t">
            <a:normAutofit/>
          </a:bodyPr>
          <a:lstStyle/>
          <a:p>
            <a:r>
              <a:rPr lang="en-US"/>
              <a:t>Presentation Agenda</a:t>
            </a:r>
          </a:p>
        </p:txBody>
      </p:sp>
      <p:sp>
        <p:nvSpPr>
          <p:cNvPr id="3" name="Content Placeholder 2">
            <a:extLst>
              <a:ext uri="{FF2B5EF4-FFF2-40B4-BE49-F238E27FC236}">
                <a16:creationId xmlns:a16="http://schemas.microsoft.com/office/drawing/2014/main" id="{CB80EF4D-D5F7-B07C-5DA5-440E3EADCD61}"/>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739302" y="2423160"/>
            <a:ext cx="10736418" cy="3858768"/>
          </a:xfrm>
        </p:spPr>
        <p:txBody>
          <a:bodyPr>
            <a:normAutofit/>
          </a:bodyPr>
          <a:lstStyle/>
          <a:p>
            <a:pPr>
              <a:buFont typeface="Arial" panose="020B0604020202020204" pitchFamily="34" charset="0"/>
              <a:buChar char="•"/>
            </a:pPr>
            <a:r>
              <a:rPr sz="3600" dirty="0"/>
              <a:t>Historical Background and Origins</a:t>
            </a:r>
          </a:p>
          <a:p>
            <a:pPr>
              <a:buFont typeface="Arial" panose="020B0604020202020204" pitchFamily="34" charset="0"/>
              <a:buChar char="•"/>
            </a:pPr>
            <a:r>
              <a:rPr sz="3600" dirty="0"/>
              <a:t>Source Texts and Language Differences</a:t>
            </a:r>
          </a:p>
          <a:p>
            <a:pPr>
              <a:buFont typeface="Arial" panose="020B0604020202020204" pitchFamily="34" charset="0"/>
              <a:buChar char="•"/>
            </a:pPr>
            <a:r>
              <a:rPr sz="3600" dirty="0"/>
              <a:t>Textual Variations and Theological Implications</a:t>
            </a:r>
          </a:p>
          <a:p>
            <a:pPr>
              <a:buFont typeface="Arial" panose="020B0604020202020204" pitchFamily="34" charset="0"/>
              <a:buChar char="•"/>
            </a:pPr>
            <a:r>
              <a:rPr sz="3600" dirty="0"/>
              <a:t>Influence on Later Translations and Christian Traditions</a:t>
            </a:r>
            <a:endParaRPr lang="en-US" sz="3600" dirty="0"/>
          </a:p>
        </p:txBody>
      </p:sp>
    </p:spTree>
    <p:extLst>
      <p:ext uri="{BB962C8B-B14F-4D97-AF65-F5344CB8AC3E}">
        <p14:creationId xmlns:p14="http://schemas.microsoft.com/office/powerpoint/2010/main" val="4230093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5F56-7DB4-B103-6E8A-3766F5A00609}"/>
              </a:ext>
            </a:extLst>
          </p:cNvPr>
          <p:cNvSpPr>
            <a:spLocks noGrp="1"/>
          </p:cNvSpPr>
          <p:nvPr>
            <p:ph type="title"/>
          </p:nvPr>
        </p:nvSpPr>
        <p:spPr>
          <a:xfrm>
            <a:off x="429768" y="1810512"/>
            <a:ext cx="7772400" cy="4562856"/>
          </a:xfrm>
        </p:spPr>
        <p:txBody>
          <a:bodyPr anchor="b">
            <a:normAutofit/>
          </a:bodyPr>
          <a:lstStyle/>
          <a:p>
            <a:r>
              <a:rPr lang="en-US" sz="9600" dirty="0"/>
              <a:t>Historical Background and Origins</a:t>
            </a:r>
          </a:p>
        </p:txBody>
      </p:sp>
      <p:sp>
        <p:nvSpPr>
          <p:cNvPr id="7" name="Text Placeholder 2">
            <a:extLst>
              <a:ext uri="{FF2B5EF4-FFF2-40B4-BE49-F238E27FC236}">
                <a16:creationId xmlns:a16="http://schemas.microsoft.com/office/drawing/2014/main" id="{6F644F61-4493-77AD-74E0-0CA5C65C054E}"/>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915067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2C55-8F54-B72A-8121-E24A074C9833}"/>
              </a:ext>
            </a:extLst>
          </p:cNvPr>
          <p:cNvSpPr>
            <a:spLocks noGrp="1"/>
          </p:cNvSpPr>
          <p:nvPr>
            <p:ph type="title"/>
          </p:nvPr>
        </p:nvSpPr>
        <p:spPr/>
        <p:txBody>
          <a:bodyPr>
            <a:normAutofit/>
          </a:bodyPr>
          <a:lstStyle/>
          <a:p>
            <a:r>
              <a:rPr lang="en-US" sz="4200"/>
              <a:t>Formation and Purpose of the Latin Vulgate</a:t>
            </a:r>
          </a:p>
        </p:txBody>
      </p:sp>
      <p:graphicFrame>
        <p:nvGraphicFramePr>
          <p:cNvPr id="4" name="Content Placeholder 4">
            <a:extLst>
              <a:ext uri="{FF2B5EF4-FFF2-40B4-BE49-F238E27FC236}">
                <a16:creationId xmlns:a16="http://schemas.microsoft.com/office/drawing/2014/main" id="{335A0871-CC9E-4615-950C-3076E1B4316B}"/>
              </a:ext>
            </a:extLst>
          </p:cNvPr>
          <p:cNvGraphicFramePr>
            <a:graphicFrameLocks noGrp="1"/>
          </p:cNvGraphicFramePr>
          <p:nvPr>
            <p:ph idx="1"/>
            <p:extLst>
              <p:ext uri="{D42A27DB-BD31-4B8C-83A1-F6EECF244321}">
                <p14:modId xmlns:p14="http://schemas.microsoft.com/office/powerpoint/2010/main" val="105715255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41446" y="658900"/>
          <a:ext cx="12392067"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686181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89B4F-8189-C9FD-922E-8110484ECE93}"/>
              </a:ext>
            </a:extLst>
          </p:cNvPr>
          <p:cNvSpPr>
            <a:spLocks noGrp="1"/>
          </p:cNvSpPr>
          <p:nvPr>
            <p:ph type="title"/>
          </p:nvPr>
        </p:nvSpPr>
        <p:spPr>
          <a:xfrm>
            <a:off x="429767" y="320040"/>
            <a:ext cx="4573413" cy="932688"/>
          </a:xfrm>
        </p:spPr>
        <p:txBody>
          <a:bodyPr vert="horz" lIns="91440" tIns="45720" rIns="91440" bIns="45720" rtlCol="0" anchor="b">
            <a:noAutofit/>
          </a:bodyPr>
          <a:lstStyle/>
          <a:p>
            <a:r>
              <a:rPr lang="en-US" sz="2800" b="0" kern="1200" dirty="0">
                <a:latin typeface="+mj-lt"/>
                <a:ea typeface="+mj-ea"/>
                <a:cs typeface="+mj-cs"/>
              </a:rPr>
              <a:t>Development and Significance of the Textus Receptus</a:t>
            </a:r>
          </a:p>
        </p:txBody>
      </p:sp>
      <p:sp>
        <p:nvSpPr>
          <p:cNvPr id="5" name="TextBox 4">
            <a:extLst>
              <a:ext uri="{FF2B5EF4-FFF2-40B4-BE49-F238E27FC236}">
                <a16:creationId xmlns:a16="http://schemas.microsoft.com/office/drawing/2014/main" id="{6D5073AC-3FD6-41A9-A11C-58E7904A408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6204498" cy="5477256"/>
          </a:xfrm>
          <a:prstGeom prst="rect">
            <a:avLst/>
          </a:prstGeom>
        </p:spPr>
        <p:txBody>
          <a:bodyPr>
            <a:normAutofit fontScale="85000" lnSpcReduction="10000"/>
          </a:bodyPr>
          <a:lstStyle/>
          <a:p>
            <a:pPr marL="0" indent="0">
              <a:spcBef>
                <a:spcPts val="2500"/>
              </a:spcBef>
              <a:spcAft>
                <a:spcPts val="600"/>
              </a:spcAft>
              <a:buFont typeface="Arial" panose="020B0604020202020204" pitchFamily="34" charset="0"/>
              <a:buNone/>
            </a:pPr>
            <a:r>
              <a:rPr lang="en-US" sz="2400" b="1" dirty="0"/>
              <a:t>Compilation during Renaissance</a:t>
            </a:r>
          </a:p>
          <a:p>
            <a:pPr marL="0" lvl="1" indent="0">
              <a:spcBef>
                <a:spcPts val="1000"/>
              </a:spcBef>
              <a:spcAft>
                <a:spcPts val="600"/>
              </a:spcAft>
              <a:buFont typeface="Arial" panose="020B0604020202020204" pitchFamily="34" charset="0"/>
              <a:buNone/>
            </a:pPr>
            <a:r>
              <a:rPr lang="en-US" sz="2000" dirty="0"/>
              <a:t>The Textus Receptus was compiled in the Renaissance era from a limited number of Byzantine Greek manuscripts.</a:t>
            </a:r>
          </a:p>
          <a:p>
            <a:pPr marL="0" indent="0">
              <a:spcBef>
                <a:spcPts val="2500"/>
              </a:spcBef>
              <a:spcAft>
                <a:spcPts val="600"/>
              </a:spcAft>
              <a:buFont typeface="Arial" panose="020B0604020202020204" pitchFamily="34" charset="0"/>
              <a:buNone/>
            </a:pPr>
            <a:r>
              <a:rPr lang="en-US" sz="2400" b="1" dirty="0"/>
              <a:t>Greek New Testament Text</a:t>
            </a:r>
          </a:p>
          <a:p>
            <a:pPr marL="0" lvl="1" indent="0">
              <a:spcBef>
                <a:spcPts val="1000"/>
              </a:spcBef>
              <a:spcAft>
                <a:spcPts val="600"/>
              </a:spcAft>
              <a:buFont typeface="Arial" panose="020B0604020202020204" pitchFamily="34" charset="0"/>
              <a:buNone/>
            </a:pPr>
            <a:r>
              <a:rPr lang="en-US" sz="2000" dirty="0"/>
              <a:t>It represents a printed edition of the Greek New Testament, foundational for biblical scholarship in early modern Europe. The copy from Erasmus provide both a Greek Compilation and a Latin Translation printed in </a:t>
            </a:r>
            <a:r>
              <a:rPr lang="en-US" sz="2000" dirty="0" err="1"/>
              <a:t>parallelrl</a:t>
            </a:r>
            <a:r>
              <a:rPr lang="en-US" sz="2000" dirty="0"/>
              <a:t> </a:t>
            </a:r>
          </a:p>
          <a:p>
            <a:pPr marL="0" indent="0">
              <a:spcBef>
                <a:spcPts val="2500"/>
              </a:spcBef>
              <a:spcAft>
                <a:spcPts val="600"/>
              </a:spcAft>
              <a:buFont typeface="Arial" panose="020B0604020202020204" pitchFamily="34" charset="0"/>
              <a:buNone/>
            </a:pPr>
            <a:r>
              <a:rPr lang="en-US" sz="2800" b="1" dirty="0"/>
              <a:t>Influence on Protestant Translations</a:t>
            </a:r>
          </a:p>
          <a:p>
            <a:pPr marL="0" lvl="1" indent="0">
              <a:spcBef>
                <a:spcPts val="1000"/>
              </a:spcBef>
              <a:spcAft>
                <a:spcPts val="600"/>
              </a:spcAft>
              <a:buFont typeface="Arial" panose="020B0604020202020204" pitchFamily="34" charset="0"/>
              <a:buNone/>
            </a:pPr>
            <a:r>
              <a:rPr lang="en-US" sz="2400" dirty="0"/>
              <a:t>The Textus Receptus shaped many early Protestant Bible translations, impacting religious texts </a:t>
            </a:r>
            <a:r>
              <a:rPr lang="en-US" sz="2400" dirty="0" err="1"/>
              <a:t>worldwideThe</a:t>
            </a:r>
            <a:r>
              <a:rPr lang="en-US" sz="2400" dirty="0"/>
              <a:t> TR used for the Authorized Version (KJV) was “adjusted”  in some small </a:t>
            </a:r>
            <a:r>
              <a:rPr lang="en-US" sz="2400" dirty="0" err="1"/>
              <a:t>repects</a:t>
            </a:r>
            <a:r>
              <a:rPr lang="en-US" sz="2400" dirty="0"/>
              <a:t>.</a:t>
            </a:r>
            <a:endParaRPr lang="en-US" sz="1400" dirty="0"/>
          </a:p>
        </p:txBody>
      </p:sp>
      <p:pic>
        <p:nvPicPr>
          <p:cNvPr id="4" name="Content Placeholder 3" descr="Close-up of an old printing press with paper">
            <a:extLst>
              <a:ext uri="{FF2B5EF4-FFF2-40B4-BE49-F238E27FC236}">
                <a16:creationId xmlns:a16="http://schemas.microsoft.com/office/drawing/2014/main" id="{167841F4-0019-4039-AA53-99AF3F645E20}"/>
              </a:ext>
            </a:extLst>
          </p:cNvPr>
          <p:cNvPicPr>
            <a:picLocks noGrp="1" noChangeAspect="1"/>
          </p:cNvPicPr>
          <p:nvPr>
            <p:ph type="pic" sz="quarter" idx="13"/>
          </p:nvPr>
        </p:nvPicPr>
        <p:blipFill>
          <a:blip r:embed="rId3"/>
          <a:srcRect l="14880" r="19026" b="-2"/>
          <a:stretch>
            <a:fillRect/>
          </a:stretch>
        </p:blipFill>
        <p:spPr>
          <a:xfrm>
            <a:off x="6914735" y="342900"/>
            <a:ext cx="4934366" cy="4983480"/>
          </a:xfrm>
          <a:prstGeom prst="rect">
            <a:avLst/>
          </a:prstGeom>
          <a:noFill/>
        </p:spPr>
      </p:pic>
    </p:spTree>
    <p:extLst>
      <p:ext uri="{BB962C8B-B14F-4D97-AF65-F5344CB8AC3E}">
        <p14:creationId xmlns:p14="http://schemas.microsoft.com/office/powerpoint/2010/main" val="1516832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E404-31F5-B64B-D1CD-161D3529315C}"/>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2700" b="0" kern="1200">
                <a:latin typeface="+mj-lt"/>
                <a:ea typeface="+mj-ea"/>
                <a:cs typeface="+mj-cs"/>
              </a:rPr>
              <a:t>Latin Vulgate’s Translation Sources and Methodology</a:t>
            </a:r>
          </a:p>
        </p:txBody>
      </p:sp>
      <p:sp>
        <p:nvSpPr>
          <p:cNvPr id="5" name="TextBox 4">
            <a:extLst>
              <a:ext uri="{FF2B5EF4-FFF2-40B4-BE49-F238E27FC236}">
                <a16:creationId xmlns:a16="http://schemas.microsoft.com/office/drawing/2014/main" id="{8E40F204-2E6A-4A63-AB2D-BEF21649470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Primary Manuscript Sources</a:t>
            </a:r>
          </a:p>
          <a:p>
            <a:pPr marL="0" lvl="1" indent="0">
              <a:spcBef>
                <a:spcPts val="1000"/>
              </a:spcBef>
              <a:spcAft>
                <a:spcPts val="600"/>
              </a:spcAft>
              <a:buFont typeface="Arial" panose="020B0604020202020204" pitchFamily="34" charset="0"/>
              <a:buNone/>
            </a:pPr>
            <a:r>
              <a:rPr lang="en-US" sz="1400"/>
              <a:t>Jerome used Hebrew and Greek manuscripts as main sources to translate the Vulgate Bible into Latin.</a:t>
            </a:r>
          </a:p>
          <a:p>
            <a:pPr marL="0" indent="0">
              <a:spcBef>
                <a:spcPts val="2500"/>
              </a:spcBef>
              <a:spcAft>
                <a:spcPts val="600"/>
              </a:spcAft>
              <a:buFont typeface="Arial" panose="020B0604020202020204" pitchFamily="34" charset="0"/>
              <a:buNone/>
            </a:pPr>
            <a:r>
              <a:rPr lang="en-US" sz="1400" b="1"/>
              <a:t>Translation Approach</a:t>
            </a:r>
          </a:p>
          <a:p>
            <a:pPr marL="0" lvl="1" indent="0">
              <a:spcBef>
                <a:spcPts val="1000"/>
              </a:spcBef>
              <a:spcAft>
                <a:spcPts val="600"/>
              </a:spcAft>
              <a:buFont typeface="Arial" panose="020B0604020202020204" pitchFamily="34" charset="0"/>
              <a:buNone/>
            </a:pPr>
            <a:r>
              <a:rPr lang="en-US" sz="1400"/>
              <a:t>He applied a formal equivalence method focusing on literal and accurate translation of original texts.</a:t>
            </a:r>
          </a:p>
          <a:p>
            <a:pPr marL="0" indent="0">
              <a:spcBef>
                <a:spcPts val="2500"/>
              </a:spcBef>
              <a:spcAft>
                <a:spcPts val="600"/>
              </a:spcAft>
              <a:buFont typeface="Arial" panose="020B0604020202020204" pitchFamily="34" charset="0"/>
              <a:buNone/>
            </a:pPr>
            <a:r>
              <a:rPr lang="en-US" sz="1400" b="1"/>
              <a:t>Purpose of Translation</a:t>
            </a:r>
          </a:p>
          <a:p>
            <a:pPr marL="0" lvl="1" indent="0">
              <a:spcBef>
                <a:spcPts val="1000"/>
              </a:spcBef>
              <a:spcAft>
                <a:spcPts val="600"/>
              </a:spcAft>
              <a:buFont typeface="Arial" panose="020B0604020202020204" pitchFamily="34" charset="0"/>
              <a:buNone/>
            </a:pPr>
            <a:r>
              <a:rPr lang="en-US" sz="1400"/>
              <a:t>The goal was to produce a coherent Latin text for use by the Western Church and its communities.</a:t>
            </a:r>
          </a:p>
        </p:txBody>
      </p:sp>
      <p:pic>
        <p:nvPicPr>
          <p:cNvPr id="4" name="Content Placeholder 3" descr="Antique Quran Page">
            <a:extLst>
              <a:ext uri="{FF2B5EF4-FFF2-40B4-BE49-F238E27FC236}">
                <a16:creationId xmlns:a16="http://schemas.microsoft.com/office/drawing/2014/main" id="{89ECB012-6B7F-4DED-90EB-6BDF7AC313E9}"/>
              </a:ext>
            </a:extLst>
          </p:cNvPr>
          <p:cNvPicPr>
            <a:picLocks noGrp="1" noChangeAspect="1"/>
          </p:cNvPicPr>
          <p:nvPr>
            <p:ph type="pic" sz="quarter" idx="13"/>
          </p:nvPr>
        </p:nvPicPr>
        <p:blipFill>
          <a:blip r:embed="rId3"/>
          <a:srcRect l="17873" r="16034"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3392046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577F-B0D2-572D-44E7-7889A3B6B2FA}"/>
              </a:ext>
            </a:extLst>
          </p:cNvPr>
          <p:cNvSpPr>
            <a:spLocks noGrp="1"/>
          </p:cNvSpPr>
          <p:nvPr>
            <p:ph type="title"/>
          </p:nvPr>
        </p:nvSpPr>
        <p:spPr>
          <a:xfrm>
            <a:off x="8321040" y="603504"/>
            <a:ext cx="3401568" cy="1527048"/>
          </a:xfrm>
        </p:spPr>
        <p:txBody>
          <a:bodyPr vert="horz" lIns="91440" tIns="45720" rIns="91440" bIns="45720" rtlCol="0" anchor="b">
            <a:normAutofit/>
          </a:bodyPr>
          <a:lstStyle/>
          <a:p>
            <a:r>
              <a:rPr lang="en-US" sz="2700" b="0" kern="1200">
                <a:latin typeface="+mj-lt"/>
                <a:ea typeface="+mj-ea"/>
                <a:cs typeface="+mj-cs"/>
              </a:rPr>
              <a:t>Textus Receptus’s Greek Manuscript Traditions</a:t>
            </a:r>
          </a:p>
        </p:txBody>
      </p:sp>
      <p:pic>
        <p:nvPicPr>
          <p:cNvPr id="4" name="Content Placeholder 3" descr="&quot;paper scoll, inkwell and feather&quot;">
            <a:extLst>
              <a:ext uri="{FF2B5EF4-FFF2-40B4-BE49-F238E27FC236}">
                <a16:creationId xmlns:a16="http://schemas.microsoft.com/office/drawing/2014/main" id="{CF7016C8-15F4-4A74-9FA5-5AF00494C41D}"/>
              </a:ext>
            </a:extLst>
          </p:cNvPr>
          <p:cNvPicPr>
            <a:picLocks noGrp="1" noChangeAspect="1"/>
          </p:cNvPicPr>
          <p:nvPr>
            <p:ph type="pic" sz="quarter" idx="13"/>
          </p:nvPr>
        </p:nvPicPr>
        <p:blipFill>
          <a:blip r:embed="rId3"/>
          <a:srcRect l="14806" r="5559"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DAF11BA5-FBA5-43B9-BA66-63CBD0F6979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21040" y="2276856"/>
            <a:ext cx="3401568"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Basis of Textus Receptus</a:t>
            </a:r>
          </a:p>
          <a:p>
            <a:pPr marL="0" lvl="1" indent="0">
              <a:spcBef>
                <a:spcPts val="1000"/>
              </a:spcBef>
              <a:spcAft>
                <a:spcPts val="600"/>
              </a:spcAft>
              <a:buFont typeface="Arial" panose="020B0604020202020204" pitchFamily="34" charset="0"/>
              <a:buNone/>
            </a:pPr>
            <a:r>
              <a:rPr lang="en-US" sz="1400"/>
              <a:t>Textus Receptus is founded on a limited number of late Byzantine Greek manuscripts.</a:t>
            </a:r>
          </a:p>
          <a:p>
            <a:pPr marL="0" indent="0">
              <a:spcBef>
                <a:spcPts val="2500"/>
              </a:spcBef>
              <a:spcAft>
                <a:spcPts val="600"/>
              </a:spcAft>
              <a:buFont typeface="Arial" panose="020B0604020202020204" pitchFamily="34" charset="0"/>
              <a:buNone/>
            </a:pPr>
            <a:r>
              <a:rPr lang="en-US" sz="1400" b="1"/>
              <a:t>Eastern Mediterranean Tradition</a:t>
            </a:r>
          </a:p>
          <a:p>
            <a:pPr marL="0" lvl="1" indent="0">
              <a:spcBef>
                <a:spcPts val="1000"/>
              </a:spcBef>
              <a:spcAft>
                <a:spcPts val="600"/>
              </a:spcAft>
              <a:buFont typeface="Arial" panose="020B0604020202020204" pitchFamily="34" charset="0"/>
              <a:buNone/>
            </a:pPr>
            <a:r>
              <a:rPr lang="en-US" sz="1400"/>
              <a:t>The manuscripts reflect the textual tradition common in the Eastern Mediterranean before printing technology.</a:t>
            </a:r>
          </a:p>
        </p:txBody>
      </p:sp>
    </p:spTree>
    <p:extLst>
      <p:ext uri="{BB962C8B-B14F-4D97-AF65-F5344CB8AC3E}">
        <p14:creationId xmlns:p14="http://schemas.microsoft.com/office/powerpoint/2010/main" val="211790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7D3D4-B47A-E1CA-73E7-BFBC4190DF29}"/>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Comparison of Original Languages: Latin Vs. Greek</a:t>
            </a:r>
          </a:p>
        </p:txBody>
      </p:sp>
      <p:sp>
        <p:nvSpPr>
          <p:cNvPr id="5" name="TextBox 4">
            <a:extLst>
              <a:ext uri="{FF2B5EF4-FFF2-40B4-BE49-F238E27FC236}">
                <a16:creationId xmlns:a16="http://schemas.microsoft.com/office/drawing/2014/main" id="{27B4E86A-7B3B-4976-87A3-2EF10B50329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Latin Vulgate Translation</a:t>
            </a:r>
          </a:p>
          <a:p>
            <a:pPr marL="0" lvl="1" indent="0">
              <a:spcBef>
                <a:spcPts val="1000"/>
              </a:spcBef>
              <a:spcAft>
                <a:spcPts val="600"/>
              </a:spcAft>
              <a:buNone/>
            </a:pPr>
            <a:r>
              <a:rPr lang="en-US" sz="1400"/>
              <a:t>The Latin Vulgate is a translated version of the Bible into Latin, a language not originally used in biblical texts.</a:t>
            </a:r>
          </a:p>
          <a:p>
            <a:pPr marL="0" indent="0">
              <a:spcBef>
                <a:spcPts val="2500"/>
              </a:spcBef>
              <a:spcAft>
                <a:spcPts val="600"/>
              </a:spcAft>
              <a:buNone/>
            </a:pPr>
            <a:r>
              <a:rPr lang="en-US" sz="1400" b="1"/>
              <a:t>Greek New Testament Originals</a:t>
            </a:r>
          </a:p>
          <a:p>
            <a:pPr marL="0" lvl="1" indent="0">
              <a:spcBef>
                <a:spcPts val="1000"/>
              </a:spcBef>
              <a:spcAft>
                <a:spcPts val="600"/>
              </a:spcAft>
              <a:buNone/>
            </a:pPr>
            <a:r>
              <a:rPr lang="en-US" sz="1400"/>
              <a:t>The Textus Receptus represents Greek manuscripts, the original language for much of the New Testament writings.</a:t>
            </a:r>
          </a:p>
        </p:txBody>
      </p:sp>
      <p:pic>
        <p:nvPicPr>
          <p:cNvPr id="4" name="Content Placeholder 3" descr="Close up of stacked vintage letters and envelopes on top of vintage open letters and papers">
            <a:extLst>
              <a:ext uri="{FF2B5EF4-FFF2-40B4-BE49-F238E27FC236}">
                <a16:creationId xmlns:a16="http://schemas.microsoft.com/office/drawing/2014/main" id="{016ADA82-B2BA-4E26-A7B8-4E7A439628A0}"/>
              </a:ext>
            </a:extLst>
          </p:cNvPr>
          <p:cNvPicPr>
            <a:picLocks noGrp="1" noChangeAspect="1"/>
          </p:cNvPicPr>
          <p:nvPr>
            <p:ph type="pic" sz="quarter" idx="13"/>
          </p:nvPr>
        </p:nvPicPr>
        <p:blipFill>
          <a:blip r:embed="rId3"/>
          <a:srcRect l="16257" r="29113"/>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1589467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2C82-9E4A-6CD0-A731-B04492EC8E88}"/>
              </a:ext>
            </a:extLst>
          </p:cNvPr>
          <p:cNvSpPr>
            <a:spLocks noGrp="1"/>
          </p:cNvSpPr>
          <p:nvPr>
            <p:ph type="title"/>
          </p:nvPr>
        </p:nvSpPr>
        <p:spPr>
          <a:xfrm>
            <a:off x="429768" y="1810512"/>
            <a:ext cx="7772400" cy="4562856"/>
          </a:xfrm>
        </p:spPr>
        <p:txBody>
          <a:bodyPr anchor="b">
            <a:normAutofit/>
          </a:bodyPr>
          <a:lstStyle/>
          <a:p>
            <a:r>
              <a:rPr lang="en-US"/>
              <a:t>Textual Variations and Theological Implications</a:t>
            </a:r>
          </a:p>
        </p:txBody>
      </p:sp>
      <p:sp>
        <p:nvSpPr>
          <p:cNvPr id="7" name="Text Placeholder 2">
            <a:extLst>
              <a:ext uri="{FF2B5EF4-FFF2-40B4-BE49-F238E27FC236}">
                <a16:creationId xmlns:a16="http://schemas.microsoft.com/office/drawing/2014/main" id="{A6684AD7-32F4-8F4F-DD11-0EF01D99923C}"/>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533395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TotalTime>
  <Words>1487</Words>
  <Application>Microsoft Office PowerPoint</Application>
  <PresentationFormat>Widescreen</PresentationFormat>
  <Paragraphs>121</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Arial</vt:lpstr>
      <vt:lpstr>Neue Haas Grotesk Text Pro</vt:lpstr>
      <vt:lpstr>DuneVTI</vt:lpstr>
      <vt:lpstr>Distinct Differences Between the Latin Vulgate and the Textus Receptus: Historical and Textual Perspectives</vt:lpstr>
      <vt:lpstr>Presentation Agenda</vt:lpstr>
      <vt:lpstr>Historical Background and Origins</vt:lpstr>
      <vt:lpstr>Formation and Purpose of the Latin Vulgate</vt:lpstr>
      <vt:lpstr>Development and Significance of the Textus Receptus</vt:lpstr>
      <vt:lpstr>Latin Vulgate’s Translation Sources and Methodology</vt:lpstr>
      <vt:lpstr>Textus Receptus’s Greek Manuscript Traditions</vt:lpstr>
      <vt:lpstr>Comparison of Original Languages: Latin Vs. Greek</vt:lpstr>
      <vt:lpstr>Textual Variations and Theological Implications</vt:lpstr>
      <vt:lpstr>Textual Variations and Theological Implications</vt:lpstr>
      <vt:lpstr>Key Differences in Biblical Passages</vt:lpstr>
      <vt:lpstr>Variations in Wording and Interpretation</vt:lpstr>
      <vt:lpstr>Impact on Doctrine and Theological Debate</vt:lpstr>
      <vt:lpstr>Influence on Later Translations and Christian Traditions</vt:lpstr>
      <vt:lpstr>Role in Catholic and Protestant Bible Versions</vt:lpstr>
      <vt:lpstr>Legacy in Liturgy and Worship</vt:lpstr>
      <vt:lpstr>Modern Scholarly Perspectives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2</cp:revision>
  <dcterms:created xsi:type="dcterms:W3CDTF">2025-08-28T22:43:01Z</dcterms:created>
  <dcterms:modified xsi:type="dcterms:W3CDTF">2025-08-28T23:01:59Z</dcterms:modified>
</cp:coreProperties>
</file>