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ploring the English Translation of Mark 16 From the Latin Vulgate" id="{F3717019-6023-4A9C-B20F-9E3FDCE971D8}">
          <p14:sldIdLst>
            <p14:sldId id="2561"/>
            <p14:sldId id="2562"/>
          </p14:sldIdLst>
        </p14:section>
        <p14:section name="Introduction to the Latin Vulgate Bible" id="{AC587F72-FF99-44BA-BD59-93640202869F}">
          <p14:sldIdLst>
            <p14:sldId id="2563"/>
            <p14:sldId id="2564"/>
            <p14:sldId id="2565"/>
            <p14:sldId id="2566"/>
          </p14:sldIdLst>
        </p14:section>
        <p14:section name="Overview of the Gospel of Mark" id="{4BDF1648-3FC9-4E17-904F-F999C2013E91}">
          <p14:sldIdLst>
            <p14:sldId id="2567"/>
            <p14:sldId id="2568"/>
            <p14:sldId id="2569"/>
            <p14:sldId id="2570"/>
          </p14:sldIdLst>
        </p14:section>
        <p14:section name="English Translation of Mark 16 From the Latin Vulgate" id="{D2B8AC12-68FA-4550-B0E5-71A39D6768F0}">
          <p14:sldIdLst>
            <p14:sldId id="2571"/>
            <p14:sldId id="2572"/>
            <p14:sldId id="2573"/>
            <p14:sldId id="2574"/>
          </p14:sldIdLst>
        </p14:section>
        <p14:section name="Theological and Literary Significance of Mark 16" id="{6FB9A128-9499-414C-ADA2-3E4FBBE8ADEE}">
          <p14:sldIdLst>
            <p14:sldId id="2575"/>
            <p14:sldId id="2576"/>
            <p14:sldId id="2577"/>
            <p14:sldId id="2578"/>
          </p14:sldIdLst>
        </p14:section>
        <p14:section name="Conclusion" id="{B6C6863C-323E-4557-87F7-ABED90CE0BB9}">
          <p14:sldIdLst>
            <p14:sldId id="25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7" d="100"/>
          <a:sy n="87" d="100"/>
        </p:scale>
        <p:origin x="1512" y="378"/>
      </p:cViewPr>
      <p:guideLst/>
    </p:cSldViewPr>
  </p:slideViewPr>
  <p:notesTextViewPr>
    <p:cViewPr>
      <p:scale>
        <a:sx n="1" d="1"/>
        <a:sy n="1" d="1"/>
      </p:scale>
      <p:origin x="0" y="0"/>
    </p:cViewPr>
  </p:notesTextViewPr>
  <p:sorterViewPr>
    <p:cViewPr>
      <p:scale>
        <a:sx n="100" d="100"/>
        <a:sy n="100" d="100"/>
      </p:scale>
      <p:origin x="0" y="-53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B7D9B-971C-4690-AF6D-C6FE416C9901}"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772B851F-3A80-4E36-A972-67F9BF7D8769}">
      <dgm:prSet/>
      <dgm:spPr/>
      <dgm:t>
        <a:bodyPr/>
        <a:lstStyle/>
        <a:p>
          <a:pPr>
            <a:lnSpc>
              <a:spcPct val="100000"/>
            </a:lnSpc>
            <a:defRPr b="1"/>
          </a:pPr>
          <a:r>
            <a:rPr lang="en-US"/>
            <a:t>Theological Insights</a:t>
          </a:r>
        </a:p>
      </dgm:t>
    </dgm:pt>
    <dgm:pt modelId="{FCB160CF-89EC-4C49-85F4-5C02DB7DF15B}" type="parTrans" cxnId="{39ED1FAA-CA27-4557-A752-55A7370C1C9A}">
      <dgm:prSet/>
      <dgm:spPr/>
      <dgm:t>
        <a:bodyPr/>
        <a:lstStyle/>
        <a:p>
          <a:endParaRPr lang="en-US"/>
        </a:p>
      </dgm:t>
    </dgm:pt>
    <dgm:pt modelId="{AC767B3B-91E0-4D87-B28D-358F649C578B}" type="sibTrans" cxnId="{39ED1FAA-CA27-4557-A752-55A7370C1C9A}">
      <dgm:prSet/>
      <dgm:spPr/>
      <dgm:t>
        <a:bodyPr/>
        <a:lstStyle/>
        <a:p>
          <a:pPr>
            <a:lnSpc>
              <a:spcPct val="100000"/>
            </a:lnSpc>
            <a:defRPr b="1"/>
          </a:pPr>
          <a:endParaRPr lang="en-US"/>
        </a:p>
      </dgm:t>
    </dgm:pt>
    <dgm:pt modelId="{9E5A94E5-1D25-49F9-91D8-9EC40372123D}">
      <dgm:prSet/>
      <dgm:spPr/>
      <dgm:t>
        <a:bodyPr/>
        <a:lstStyle/>
        <a:p>
          <a:pPr>
            <a:lnSpc>
              <a:spcPct val="100000"/>
            </a:lnSpc>
          </a:pPr>
          <a:r>
            <a:rPr lang="en-US"/>
            <a:t>The Latin Vulgate’s translation offers profound theological insights into the Gospel of Mark.</a:t>
          </a:r>
        </a:p>
      </dgm:t>
    </dgm:pt>
    <dgm:pt modelId="{7FA1D505-933B-4576-B08A-F534D032B4D5}" type="parTrans" cxnId="{39DA37C4-C5EC-46B5-A2CD-9148E7B441CA}">
      <dgm:prSet/>
      <dgm:spPr/>
      <dgm:t>
        <a:bodyPr/>
        <a:lstStyle/>
        <a:p>
          <a:endParaRPr lang="en-US"/>
        </a:p>
      </dgm:t>
    </dgm:pt>
    <dgm:pt modelId="{0931036F-7BCB-45CB-A1EC-8DFF58D826D5}" type="sibTrans" cxnId="{39DA37C4-C5EC-46B5-A2CD-9148E7B441CA}">
      <dgm:prSet/>
      <dgm:spPr/>
      <dgm:t>
        <a:bodyPr/>
        <a:lstStyle/>
        <a:p>
          <a:endParaRPr lang="en-US"/>
        </a:p>
      </dgm:t>
    </dgm:pt>
    <dgm:pt modelId="{AD355B0E-DED2-4232-9BC8-1A91C8AB7DB9}">
      <dgm:prSet/>
      <dgm:spPr/>
      <dgm:t>
        <a:bodyPr/>
        <a:lstStyle/>
        <a:p>
          <a:pPr>
            <a:lnSpc>
              <a:spcPct val="100000"/>
            </a:lnSpc>
            <a:defRPr b="1"/>
          </a:pPr>
          <a:r>
            <a:rPr lang="en-US"/>
            <a:t>Christian Tradition</a:t>
          </a:r>
        </a:p>
      </dgm:t>
    </dgm:pt>
    <dgm:pt modelId="{50598B38-A039-4877-A6BA-8A61C41B4B79}" type="parTrans" cxnId="{D688B99A-D435-4F49-A0C1-EF281B56AE39}">
      <dgm:prSet/>
      <dgm:spPr/>
      <dgm:t>
        <a:bodyPr/>
        <a:lstStyle/>
        <a:p>
          <a:endParaRPr lang="en-US"/>
        </a:p>
      </dgm:t>
    </dgm:pt>
    <dgm:pt modelId="{83B791D2-D657-4DE1-94BE-FD943B3322F5}" type="sibTrans" cxnId="{D688B99A-D435-4F49-A0C1-EF281B56AE39}">
      <dgm:prSet/>
      <dgm:spPr/>
      <dgm:t>
        <a:bodyPr/>
        <a:lstStyle/>
        <a:p>
          <a:pPr>
            <a:lnSpc>
              <a:spcPct val="100000"/>
            </a:lnSpc>
            <a:defRPr b="1"/>
          </a:pPr>
          <a:endParaRPr lang="en-US"/>
        </a:p>
      </dgm:t>
    </dgm:pt>
    <dgm:pt modelId="{45DD260F-3666-4330-947A-A294A3F326AD}">
      <dgm:prSet/>
      <dgm:spPr/>
      <dgm:t>
        <a:bodyPr/>
        <a:lstStyle/>
        <a:p>
          <a:pPr>
            <a:lnSpc>
              <a:spcPct val="100000"/>
            </a:lnSpc>
          </a:pPr>
          <a:r>
            <a:rPr lang="en-US"/>
            <a:t>The translation deepens the understanding of Christian tradition and its scriptural foundations.</a:t>
          </a:r>
        </a:p>
      </dgm:t>
    </dgm:pt>
    <dgm:pt modelId="{BDE7F725-BF4A-4A6E-B98F-1A986AA29209}" type="parTrans" cxnId="{78781C93-8925-4CD1-B1F9-17E5D84CAAA8}">
      <dgm:prSet/>
      <dgm:spPr/>
      <dgm:t>
        <a:bodyPr/>
        <a:lstStyle/>
        <a:p>
          <a:endParaRPr lang="en-US"/>
        </a:p>
      </dgm:t>
    </dgm:pt>
    <dgm:pt modelId="{FB7B4551-AAA6-49A7-87A9-8032E758B5FB}" type="sibTrans" cxnId="{78781C93-8925-4CD1-B1F9-17E5D84CAAA8}">
      <dgm:prSet/>
      <dgm:spPr/>
      <dgm:t>
        <a:bodyPr/>
        <a:lstStyle/>
        <a:p>
          <a:endParaRPr lang="en-US"/>
        </a:p>
      </dgm:t>
    </dgm:pt>
    <dgm:pt modelId="{43E1880F-1870-4E84-887B-C7B039180918}">
      <dgm:prSet/>
      <dgm:spPr/>
      <dgm:t>
        <a:bodyPr/>
        <a:lstStyle/>
        <a:p>
          <a:pPr>
            <a:lnSpc>
              <a:spcPct val="100000"/>
            </a:lnSpc>
            <a:defRPr b="1"/>
          </a:pPr>
          <a:r>
            <a:rPr lang="en-US"/>
            <a:t>Scholarly and Spiritual Enrichment</a:t>
          </a:r>
        </a:p>
      </dgm:t>
    </dgm:pt>
    <dgm:pt modelId="{B5267734-7ED8-421E-8B35-57A5C9FD7C32}" type="parTrans" cxnId="{FC2E2B4D-843D-47B0-9DC9-4A26CD1D5DAC}">
      <dgm:prSet/>
      <dgm:spPr/>
      <dgm:t>
        <a:bodyPr/>
        <a:lstStyle/>
        <a:p>
          <a:endParaRPr lang="en-US"/>
        </a:p>
      </dgm:t>
    </dgm:pt>
    <dgm:pt modelId="{14951695-5207-4E69-90D1-74B6BD786B49}" type="sibTrans" cxnId="{FC2E2B4D-843D-47B0-9DC9-4A26CD1D5DAC}">
      <dgm:prSet/>
      <dgm:spPr/>
      <dgm:t>
        <a:bodyPr/>
        <a:lstStyle/>
        <a:p>
          <a:endParaRPr lang="en-US"/>
        </a:p>
      </dgm:t>
    </dgm:pt>
    <dgm:pt modelId="{88E87112-D548-40F7-BB89-78CF8E8CF27D}">
      <dgm:prSet/>
      <dgm:spPr/>
      <dgm:t>
        <a:bodyPr/>
        <a:lstStyle/>
        <a:p>
          <a:pPr>
            <a:lnSpc>
              <a:spcPct val="100000"/>
            </a:lnSpc>
          </a:pPr>
          <a:r>
            <a:rPr lang="en-US"/>
            <a:t>Studying the translation enriches both academic scholarship and spiritual perspectives.</a:t>
          </a:r>
        </a:p>
      </dgm:t>
    </dgm:pt>
    <dgm:pt modelId="{3ECC0CA2-73FD-474F-B9BA-A9EE8595D863}" type="parTrans" cxnId="{B6BE6CAF-B8BE-4884-8A86-10F5AFF3CC7C}">
      <dgm:prSet/>
      <dgm:spPr/>
      <dgm:t>
        <a:bodyPr/>
        <a:lstStyle/>
        <a:p>
          <a:endParaRPr lang="en-US"/>
        </a:p>
      </dgm:t>
    </dgm:pt>
    <dgm:pt modelId="{CC1D18D4-1D0D-4172-A8C6-34F65E6B762F}" type="sibTrans" cxnId="{B6BE6CAF-B8BE-4884-8A86-10F5AFF3CC7C}">
      <dgm:prSet/>
      <dgm:spPr/>
      <dgm:t>
        <a:bodyPr/>
        <a:lstStyle/>
        <a:p>
          <a:endParaRPr lang="en-US"/>
        </a:p>
      </dgm:t>
    </dgm:pt>
    <dgm:pt modelId="{96AAD70A-ADD9-4253-B8A8-7245DE8DE175}" type="pres">
      <dgm:prSet presAssocID="{86BB7D9B-971C-4690-AF6D-C6FE416C9901}" presName="Name0" presStyleCnt="0">
        <dgm:presLayoutVars>
          <dgm:dir/>
          <dgm:resizeHandles val="exact"/>
        </dgm:presLayoutVars>
      </dgm:prSet>
      <dgm:spPr/>
    </dgm:pt>
    <dgm:pt modelId="{B788F23A-3E5E-48A6-954E-EDDA1B7515D0}" type="pres">
      <dgm:prSet presAssocID="{772B851F-3A80-4E36-A972-67F9BF7D8769}" presName="compNode" presStyleCnt="0"/>
      <dgm:spPr/>
    </dgm:pt>
    <dgm:pt modelId="{A20C0532-683F-48E3-B498-D6B73307F451}" type="pres">
      <dgm:prSet presAssocID="{772B851F-3A80-4E36-A972-67F9BF7D8769}" presName="pictRect" presStyleLbl="revTx" presStyleIdx="0" presStyleCnt="6">
        <dgm:presLayoutVars>
          <dgm:chMax val="0"/>
          <dgm:bulletEnabled/>
        </dgm:presLayoutVars>
      </dgm:prSet>
      <dgm:spPr/>
    </dgm:pt>
    <dgm:pt modelId="{5F020238-CCFC-4C82-9FDD-FCE2936FDD3C}" type="pres">
      <dgm:prSet presAssocID="{772B851F-3A80-4E36-A972-67F9BF7D8769}" presName="textRect" presStyleLbl="revTx" presStyleIdx="1" presStyleCnt="6">
        <dgm:presLayoutVars>
          <dgm:bulletEnabled/>
        </dgm:presLayoutVars>
      </dgm:prSet>
      <dgm:spPr/>
    </dgm:pt>
    <dgm:pt modelId="{C20C3B1D-5F35-4A24-9E56-45EACAE27AF1}" type="pres">
      <dgm:prSet presAssocID="{AC767B3B-91E0-4D87-B28D-358F649C578B}" presName="sibTrans" presStyleLbl="sibTrans2D1" presStyleIdx="0" presStyleCnt="0"/>
      <dgm:spPr/>
    </dgm:pt>
    <dgm:pt modelId="{66912C53-2EB0-46ED-AD13-4BB407A529B1}" type="pres">
      <dgm:prSet presAssocID="{AD355B0E-DED2-4232-9BC8-1A91C8AB7DB9}" presName="compNode" presStyleCnt="0"/>
      <dgm:spPr/>
    </dgm:pt>
    <dgm:pt modelId="{EF8FE7CC-061F-41B1-B391-D13C685DD2BD}" type="pres">
      <dgm:prSet presAssocID="{AD355B0E-DED2-4232-9BC8-1A91C8AB7DB9}" presName="pictRect" presStyleLbl="revTx" presStyleIdx="2" presStyleCnt="6">
        <dgm:presLayoutVars>
          <dgm:chMax val="0"/>
          <dgm:bulletEnabled/>
        </dgm:presLayoutVars>
      </dgm:prSet>
      <dgm:spPr/>
    </dgm:pt>
    <dgm:pt modelId="{B94AE02D-B6E9-4B94-A531-5A33691D54A6}" type="pres">
      <dgm:prSet presAssocID="{AD355B0E-DED2-4232-9BC8-1A91C8AB7DB9}" presName="textRect" presStyleLbl="revTx" presStyleIdx="3" presStyleCnt="6">
        <dgm:presLayoutVars>
          <dgm:bulletEnabled/>
        </dgm:presLayoutVars>
      </dgm:prSet>
      <dgm:spPr/>
    </dgm:pt>
    <dgm:pt modelId="{115E2137-9F27-4EC8-8026-51085D193B46}" type="pres">
      <dgm:prSet presAssocID="{83B791D2-D657-4DE1-94BE-FD943B3322F5}" presName="sibTrans" presStyleLbl="sibTrans2D1" presStyleIdx="0" presStyleCnt="0"/>
      <dgm:spPr/>
    </dgm:pt>
    <dgm:pt modelId="{782F257A-F05F-43B3-86B1-349C85E6E6B0}" type="pres">
      <dgm:prSet presAssocID="{43E1880F-1870-4E84-887B-C7B039180918}" presName="compNode" presStyleCnt="0"/>
      <dgm:spPr/>
    </dgm:pt>
    <dgm:pt modelId="{5183DB38-BCF4-4016-B96E-045C363C976C}" type="pres">
      <dgm:prSet presAssocID="{43E1880F-1870-4E84-887B-C7B039180918}" presName="pictRect" presStyleLbl="revTx" presStyleIdx="4" presStyleCnt="6">
        <dgm:presLayoutVars>
          <dgm:chMax val="0"/>
          <dgm:bulletEnabled/>
        </dgm:presLayoutVars>
      </dgm:prSet>
      <dgm:spPr/>
    </dgm:pt>
    <dgm:pt modelId="{19AF13B0-1F7E-4DA0-8523-5F6DF23E0FF9}" type="pres">
      <dgm:prSet presAssocID="{43E1880F-1870-4E84-887B-C7B039180918}" presName="textRect" presStyleLbl="revTx" presStyleIdx="5" presStyleCnt="6">
        <dgm:presLayoutVars>
          <dgm:bulletEnabled/>
        </dgm:presLayoutVars>
      </dgm:prSet>
      <dgm:spPr/>
    </dgm:pt>
  </dgm:ptLst>
  <dgm:cxnLst>
    <dgm:cxn modelId="{159FD50E-22D5-4AE2-BAB4-E35EC7D55D45}" type="presOf" srcId="{45DD260F-3666-4330-947A-A294A3F326AD}" destId="{B94AE02D-B6E9-4B94-A531-5A33691D54A6}" srcOrd="0" destOrd="0" presId="urn:microsoft.com/office/officeart/2024/3/layout/hArchList1"/>
    <dgm:cxn modelId="{0666731F-73E5-4F94-9589-0CF3BEFD0B24}" type="presOf" srcId="{83B791D2-D657-4DE1-94BE-FD943B3322F5}" destId="{115E2137-9F27-4EC8-8026-51085D193B46}" srcOrd="0" destOrd="0" presId="urn:microsoft.com/office/officeart/2024/3/layout/hArchList1"/>
    <dgm:cxn modelId="{B23B9A64-4CE1-4A51-BA35-EAD1DF9BE9A9}" type="presOf" srcId="{43E1880F-1870-4E84-887B-C7B039180918}" destId="{5183DB38-BCF4-4016-B96E-045C363C976C}" srcOrd="0" destOrd="0" presId="urn:microsoft.com/office/officeart/2024/3/layout/hArchList1"/>
    <dgm:cxn modelId="{FC2E2B4D-843D-47B0-9DC9-4A26CD1D5DAC}" srcId="{86BB7D9B-971C-4690-AF6D-C6FE416C9901}" destId="{43E1880F-1870-4E84-887B-C7B039180918}" srcOrd="2" destOrd="0" parTransId="{B5267734-7ED8-421E-8B35-57A5C9FD7C32}" sibTransId="{14951695-5207-4E69-90D1-74B6BD786B49}"/>
    <dgm:cxn modelId="{6729E67B-7AF6-4A99-A971-FA28FAABDD7D}" type="presOf" srcId="{86BB7D9B-971C-4690-AF6D-C6FE416C9901}" destId="{96AAD70A-ADD9-4253-B8A8-7245DE8DE175}" srcOrd="0" destOrd="0" presId="urn:microsoft.com/office/officeart/2024/3/layout/hArchList1"/>
    <dgm:cxn modelId="{7164378D-86C2-48E7-B60C-611D7E2D47CE}" type="presOf" srcId="{772B851F-3A80-4E36-A972-67F9BF7D8769}" destId="{A20C0532-683F-48E3-B498-D6B73307F451}" srcOrd="0" destOrd="0" presId="urn:microsoft.com/office/officeart/2024/3/layout/hArchList1"/>
    <dgm:cxn modelId="{78781C93-8925-4CD1-B1F9-17E5D84CAAA8}" srcId="{AD355B0E-DED2-4232-9BC8-1A91C8AB7DB9}" destId="{45DD260F-3666-4330-947A-A294A3F326AD}" srcOrd="0" destOrd="0" parTransId="{BDE7F725-BF4A-4A6E-B98F-1A986AA29209}" sibTransId="{FB7B4551-AAA6-49A7-87A9-8032E758B5FB}"/>
    <dgm:cxn modelId="{D688B99A-D435-4F49-A0C1-EF281B56AE39}" srcId="{86BB7D9B-971C-4690-AF6D-C6FE416C9901}" destId="{AD355B0E-DED2-4232-9BC8-1A91C8AB7DB9}" srcOrd="1" destOrd="0" parTransId="{50598B38-A039-4877-A6BA-8A61C41B4B79}" sibTransId="{83B791D2-D657-4DE1-94BE-FD943B3322F5}"/>
    <dgm:cxn modelId="{ABC24C9B-085E-403C-B796-4E4F4851500A}" type="presOf" srcId="{88E87112-D548-40F7-BB89-78CF8E8CF27D}" destId="{19AF13B0-1F7E-4DA0-8523-5F6DF23E0FF9}" srcOrd="0" destOrd="0" presId="urn:microsoft.com/office/officeart/2024/3/layout/hArchList1"/>
    <dgm:cxn modelId="{39ED1FAA-CA27-4557-A752-55A7370C1C9A}" srcId="{86BB7D9B-971C-4690-AF6D-C6FE416C9901}" destId="{772B851F-3A80-4E36-A972-67F9BF7D8769}" srcOrd="0" destOrd="0" parTransId="{FCB160CF-89EC-4C49-85F4-5C02DB7DF15B}" sibTransId="{AC767B3B-91E0-4D87-B28D-358F649C578B}"/>
    <dgm:cxn modelId="{B6BE6CAF-B8BE-4884-8A86-10F5AFF3CC7C}" srcId="{43E1880F-1870-4E84-887B-C7B039180918}" destId="{88E87112-D548-40F7-BB89-78CF8E8CF27D}" srcOrd="0" destOrd="0" parTransId="{3ECC0CA2-73FD-474F-B9BA-A9EE8595D863}" sibTransId="{CC1D18D4-1D0D-4172-A8C6-34F65E6B762F}"/>
    <dgm:cxn modelId="{3582B0B3-09A2-4AE8-BD5D-61F4890ABB4B}" type="presOf" srcId="{9E5A94E5-1D25-49F9-91D8-9EC40372123D}" destId="{5F020238-CCFC-4C82-9FDD-FCE2936FDD3C}" srcOrd="0" destOrd="0" presId="urn:microsoft.com/office/officeart/2024/3/layout/hArchList1"/>
    <dgm:cxn modelId="{39DA37C4-C5EC-46B5-A2CD-9148E7B441CA}" srcId="{772B851F-3A80-4E36-A972-67F9BF7D8769}" destId="{9E5A94E5-1D25-49F9-91D8-9EC40372123D}" srcOrd="0" destOrd="0" parTransId="{7FA1D505-933B-4576-B08A-F534D032B4D5}" sibTransId="{0931036F-7BCB-45CB-A1EC-8DFF58D826D5}"/>
    <dgm:cxn modelId="{3603BECA-EAB2-4D9D-A9FE-AD2BAEB20736}" type="presOf" srcId="{AD355B0E-DED2-4232-9BC8-1A91C8AB7DB9}" destId="{EF8FE7CC-061F-41B1-B391-D13C685DD2BD}" srcOrd="0" destOrd="0" presId="urn:microsoft.com/office/officeart/2024/3/layout/hArchList1"/>
    <dgm:cxn modelId="{19425BD0-9948-44D0-ADE0-F2111F6FE3E3}" type="presOf" srcId="{AC767B3B-91E0-4D87-B28D-358F649C578B}" destId="{C20C3B1D-5F35-4A24-9E56-45EACAE27AF1}" srcOrd="0" destOrd="0" presId="urn:microsoft.com/office/officeart/2024/3/layout/hArchList1"/>
    <dgm:cxn modelId="{090A3A47-2CBE-4257-8B0C-C8A29F12EA72}" type="presParOf" srcId="{96AAD70A-ADD9-4253-B8A8-7245DE8DE175}" destId="{B788F23A-3E5E-48A6-954E-EDDA1B7515D0}" srcOrd="0" destOrd="0" presId="urn:microsoft.com/office/officeart/2024/3/layout/hArchList1"/>
    <dgm:cxn modelId="{5E4E8D4D-DD9B-4D80-B787-38D88354A41F}" type="presParOf" srcId="{B788F23A-3E5E-48A6-954E-EDDA1B7515D0}" destId="{A20C0532-683F-48E3-B498-D6B73307F451}" srcOrd="0" destOrd="0" presId="urn:microsoft.com/office/officeart/2024/3/layout/hArchList1"/>
    <dgm:cxn modelId="{F48A1881-E488-4ED4-99B4-0BE362960417}" type="presParOf" srcId="{B788F23A-3E5E-48A6-954E-EDDA1B7515D0}" destId="{5F020238-CCFC-4C82-9FDD-FCE2936FDD3C}" srcOrd="1" destOrd="0" presId="urn:microsoft.com/office/officeart/2024/3/layout/hArchList1"/>
    <dgm:cxn modelId="{5FD28B0F-0BBC-4E9B-963E-B92809D0204B}" type="presParOf" srcId="{96AAD70A-ADD9-4253-B8A8-7245DE8DE175}" destId="{C20C3B1D-5F35-4A24-9E56-45EACAE27AF1}" srcOrd="1" destOrd="0" presId="urn:microsoft.com/office/officeart/2024/3/layout/hArchList1"/>
    <dgm:cxn modelId="{EC8A1254-CC50-4F25-8D9D-C91CB0A3C815}" type="presParOf" srcId="{96AAD70A-ADD9-4253-B8A8-7245DE8DE175}" destId="{66912C53-2EB0-46ED-AD13-4BB407A529B1}" srcOrd="2" destOrd="0" presId="urn:microsoft.com/office/officeart/2024/3/layout/hArchList1"/>
    <dgm:cxn modelId="{6ED0F46D-22D7-478F-BF51-7E77D3FEAF89}" type="presParOf" srcId="{66912C53-2EB0-46ED-AD13-4BB407A529B1}" destId="{EF8FE7CC-061F-41B1-B391-D13C685DD2BD}" srcOrd="0" destOrd="0" presId="urn:microsoft.com/office/officeart/2024/3/layout/hArchList1"/>
    <dgm:cxn modelId="{C753482D-8AC1-4E79-B848-B404E7A7D2A1}" type="presParOf" srcId="{66912C53-2EB0-46ED-AD13-4BB407A529B1}" destId="{B94AE02D-B6E9-4B94-A531-5A33691D54A6}" srcOrd="1" destOrd="0" presId="urn:microsoft.com/office/officeart/2024/3/layout/hArchList1"/>
    <dgm:cxn modelId="{7B2777F3-6A38-4A1C-A5B1-C46A200379F3}" type="presParOf" srcId="{96AAD70A-ADD9-4253-B8A8-7245DE8DE175}" destId="{115E2137-9F27-4EC8-8026-51085D193B46}" srcOrd="3" destOrd="0" presId="urn:microsoft.com/office/officeart/2024/3/layout/hArchList1"/>
    <dgm:cxn modelId="{922B4608-5746-4D72-AD7D-8102A944F6FC}" type="presParOf" srcId="{96AAD70A-ADD9-4253-B8A8-7245DE8DE175}" destId="{782F257A-F05F-43B3-86B1-349C85E6E6B0}" srcOrd="4" destOrd="0" presId="urn:microsoft.com/office/officeart/2024/3/layout/hArchList1"/>
    <dgm:cxn modelId="{58C303C8-A0BF-4743-A2AF-779FB53C82E2}" type="presParOf" srcId="{782F257A-F05F-43B3-86B1-349C85E6E6B0}" destId="{5183DB38-BCF4-4016-B96E-045C363C976C}" srcOrd="0" destOrd="0" presId="urn:microsoft.com/office/officeart/2024/3/layout/hArchList1"/>
    <dgm:cxn modelId="{A6F91E6B-3FB3-4D6C-8242-FDEF1712B55B}" type="presParOf" srcId="{782F257A-F05F-43B3-86B1-349C85E6E6B0}" destId="{19AF13B0-1F7E-4DA0-8523-5F6DF23E0FF9}"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0532-683F-48E3-B498-D6B73307F451}">
      <dsp:nvSpPr>
        <dsp:cNvPr id="0" name=""/>
        <dsp:cNvSpPr/>
      </dsp:nvSpPr>
      <dsp:spPr>
        <a:xfrm>
          <a:off x="0" y="0"/>
          <a:ext cx="3403241" cy="61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Theological Insights</a:t>
          </a:r>
        </a:p>
      </dsp:txBody>
      <dsp:txXfrm>
        <a:off x="0" y="0"/>
        <a:ext cx="3403241" cy="610300"/>
      </dsp:txXfrm>
    </dsp:sp>
    <dsp:sp modelId="{5F020238-CCFC-4C82-9FDD-FCE2936FDD3C}">
      <dsp:nvSpPr>
        <dsp:cNvPr id="0" name=""/>
        <dsp:cNvSpPr/>
      </dsp:nvSpPr>
      <dsp:spPr>
        <a:xfrm>
          <a:off x="0" y="610300"/>
          <a:ext cx="3403241" cy="221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Latin Vulgate’s translation offers profound theological insights into the Gospel of Mark.</a:t>
          </a:r>
        </a:p>
      </dsp:txBody>
      <dsp:txXfrm>
        <a:off x="0" y="610300"/>
        <a:ext cx="3403241" cy="2215969"/>
      </dsp:txXfrm>
    </dsp:sp>
    <dsp:sp modelId="{EF8FE7CC-061F-41B1-B391-D13C685DD2BD}">
      <dsp:nvSpPr>
        <dsp:cNvPr id="0" name=""/>
        <dsp:cNvSpPr/>
      </dsp:nvSpPr>
      <dsp:spPr>
        <a:xfrm>
          <a:off x="3743566" y="0"/>
          <a:ext cx="3403241" cy="61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Christian Tradition</a:t>
          </a:r>
        </a:p>
      </dsp:txBody>
      <dsp:txXfrm>
        <a:off x="3743566" y="0"/>
        <a:ext cx="3403241" cy="610300"/>
      </dsp:txXfrm>
    </dsp:sp>
    <dsp:sp modelId="{B94AE02D-B6E9-4B94-A531-5A33691D54A6}">
      <dsp:nvSpPr>
        <dsp:cNvPr id="0" name=""/>
        <dsp:cNvSpPr/>
      </dsp:nvSpPr>
      <dsp:spPr>
        <a:xfrm>
          <a:off x="3743566" y="610300"/>
          <a:ext cx="3403241" cy="221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translation deepens the understanding of Christian tradition and its scriptural foundations.</a:t>
          </a:r>
        </a:p>
      </dsp:txBody>
      <dsp:txXfrm>
        <a:off x="3743566" y="610300"/>
        <a:ext cx="3403241" cy="2215969"/>
      </dsp:txXfrm>
    </dsp:sp>
    <dsp:sp modelId="{5183DB38-BCF4-4016-B96E-045C363C976C}">
      <dsp:nvSpPr>
        <dsp:cNvPr id="0" name=""/>
        <dsp:cNvSpPr/>
      </dsp:nvSpPr>
      <dsp:spPr>
        <a:xfrm>
          <a:off x="7487132" y="0"/>
          <a:ext cx="3403241" cy="61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Scholarly and Spiritual Enrichment</a:t>
          </a:r>
        </a:p>
      </dsp:txBody>
      <dsp:txXfrm>
        <a:off x="7487132" y="0"/>
        <a:ext cx="3403241" cy="610300"/>
      </dsp:txXfrm>
    </dsp:sp>
    <dsp:sp modelId="{19AF13B0-1F7E-4DA0-8523-5F6DF23E0FF9}">
      <dsp:nvSpPr>
        <dsp:cNvPr id="0" name=""/>
        <dsp:cNvSpPr/>
      </dsp:nvSpPr>
      <dsp:spPr>
        <a:xfrm>
          <a:off x="7487132" y="610300"/>
          <a:ext cx="3403241" cy="221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Studying the translation enriches both academic scholarship and spiritual perspectives.</a:t>
          </a:r>
        </a:p>
      </dsp:txBody>
      <dsp:txXfrm>
        <a:off x="7487132" y="610300"/>
        <a:ext cx="3403241" cy="2215969"/>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A8BC5-70F9-4838-8F64-28DF15531458}"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CC52D-FBF7-49E9-A3AB-FEE51EDB011C}" type="slidenum">
              <a:rPr lang="en-US" smtClean="0"/>
              <a:t>‹#›</a:t>
            </a:fld>
            <a:endParaRPr lang="en-US"/>
          </a:p>
        </p:txBody>
      </p:sp>
    </p:spTree>
    <p:extLst>
      <p:ext uri="{BB962C8B-B14F-4D97-AF65-F5344CB8AC3E}">
        <p14:creationId xmlns:p14="http://schemas.microsoft.com/office/powerpoint/2010/main" val="3775249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delves into the Latin Vulgate Bible with a special focus on the Gospel of Mark, chapter 16. We will explore the history and significance of the Vulgate, analyze the Gospel of Mark, examine an English translation of Mark 16, and discuss its theological and literary importance.
</a:t>
            </a:r>
          </a:p>
        </p:txBody>
      </p:sp>
      <p:sp>
        <p:nvSpPr>
          <p:cNvPr id="4" name="Slide Number Placeholder 3"/>
          <p:cNvSpPr>
            <a:spLocks noGrp="1"/>
          </p:cNvSpPr>
          <p:nvPr>
            <p:ph type="sldNum" sz="quarter" idx="5"/>
          </p:nvPr>
        </p:nvSpPr>
        <p:spPr/>
        <p:txBody>
          <a:bodyPr/>
          <a:lstStyle/>
          <a:p>
            <a:fld id="{07A765EE-BAE1-45DD-8F9A-E675E6CD8A54}" type="slidenum">
              <a:rPr lang="en-US" smtClean="0"/>
              <a:t>1</a:t>
            </a:fld>
            <a:endParaRPr lang="en-US"/>
          </a:p>
        </p:txBody>
      </p:sp>
    </p:spTree>
    <p:extLst>
      <p:ext uri="{BB962C8B-B14F-4D97-AF65-F5344CB8AC3E}">
        <p14:creationId xmlns:p14="http://schemas.microsoft.com/office/powerpoint/2010/main" val="4061525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gospel is concise and fast-paced, using action verbs and vivid narrative techniques to engage readers and convey theological messages effectively.
Image source: Microsoft 365 content library
</a:t>
            </a:r>
          </a:p>
        </p:txBody>
      </p:sp>
      <p:sp>
        <p:nvSpPr>
          <p:cNvPr id="4" name="Slide Number Placeholder 3"/>
          <p:cNvSpPr>
            <a:spLocks noGrp="1"/>
          </p:cNvSpPr>
          <p:nvPr>
            <p:ph type="sldNum" sz="quarter" idx="5"/>
          </p:nvPr>
        </p:nvSpPr>
        <p:spPr/>
        <p:txBody>
          <a:bodyPr/>
          <a:lstStyle/>
          <a:p>
            <a:fld id="{07A765EE-BAE1-45DD-8F9A-E675E6CD8A54}" type="slidenum">
              <a:rPr lang="en-US" smtClean="0"/>
              <a:t>10</a:t>
            </a:fld>
            <a:endParaRPr lang="en-US"/>
          </a:p>
        </p:txBody>
      </p:sp>
    </p:spTree>
    <p:extLst>
      <p:ext uri="{BB962C8B-B14F-4D97-AF65-F5344CB8AC3E}">
        <p14:creationId xmlns:p14="http://schemas.microsoft.com/office/powerpoint/2010/main" val="3489094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presents a verse-by-verse English rendering of Mark 16 based on the Latin Vulgate, along with a comparison to other translations and discussion of key translation choices.</a:t>
            </a:r>
          </a:p>
        </p:txBody>
      </p:sp>
      <p:sp>
        <p:nvSpPr>
          <p:cNvPr id="4" name="Slide Number Placeholder 3"/>
          <p:cNvSpPr>
            <a:spLocks noGrp="1"/>
          </p:cNvSpPr>
          <p:nvPr>
            <p:ph type="sldNum" sz="quarter" idx="5"/>
          </p:nvPr>
        </p:nvSpPr>
        <p:spPr/>
        <p:txBody>
          <a:bodyPr/>
          <a:lstStyle/>
          <a:p>
            <a:fld id="{07A765EE-BAE1-45DD-8F9A-E675E6CD8A54}" type="slidenum">
              <a:rPr lang="en-US" smtClean="0"/>
              <a:t>11</a:t>
            </a:fld>
            <a:endParaRPr lang="en-US"/>
          </a:p>
        </p:txBody>
      </p:sp>
    </p:spTree>
    <p:extLst>
      <p:ext uri="{BB962C8B-B14F-4D97-AF65-F5344CB8AC3E}">
        <p14:creationId xmlns:p14="http://schemas.microsoft.com/office/powerpoint/2010/main" val="2253552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Here we provide a careful English translation of each verse in Mark 16 from the Latin Vulgate, preserving the original meaning and style as closely as possible.
Image source: Microsoft 365 content library
</a:t>
            </a:r>
          </a:p>
        </p:txBody>
      </p:sp>
      <p:sp>
        <p:nvSpPr>
          <p:cNvPr id="4" name="Slide Number Placeholder 3"/>
          <p:cNvSpPr>
            <a:spLocks noGrp="1"/>
          </p:cNvSpPr>
          <p:nvPr>
            <p:ph type="sldNum" sz="quarter" idx="5"/>
          </p:nvPr>
        </p:nvSpPr>
        <p:spPr/>
        <p:txBody>
          <a:bodyPr/>
          <a:lstStyle/>
          <a:p>
            <a:fld id="{07A765EE-BAE1-45DD-8F9A-E675E6CD8A54}" type="slidenum">
              <a:rPr lang="en-US" smtClean="0"/>
              <a:t>12</a:t>
            </a:fld>
            <a:endParaRPr lang="en-US"/>
          </a:p>
        </p:txBody>
      </p:sp>
    </p:spTree>
    <p:extLst>
      <p:ext uri="{BB962C8B-B14F-4D97-AF65-F5344CB8AC3E}">
        <p14:creationId xmlns:p14="http://schemas.microsoft.com/office/powerpoint/2010/main" val="2650079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We examine differences and similarities between the Vulgate-based translation and versions like the NIV, KJV, and RSV to understand textual nuances and interpretative decisions.
Image source: Microsoft 365 content library
</a:t>
            </a:r>
          </a:p>
        </p:txBody>
      </p:sp>
      <p:sp>
        <p:nvSpPr>
          <p:cNvPr id="4" name="Slide Number Placeholder 3"/>
          <p:cNvSpPr>
            <a:spLocks noGrp="1"/>
          </p:cNvSpPr>
          <p:nvPr>
            <p:ph type="sldNum" sz="quarter" idx="5"/>
          </p:nvPr>
        </p:nvSpPr>
        <p:spPr/>
        <p:txBody>
          <a:bodyPr/>
          <a:lstStyle/>
          <a:p>
            <a:fld id="{07A765EE-BAE1-45DD-8F9A-E675E6CD8A54}" type="slidenum">
              <a:rPr lang="en-US" smtClean="0"/>
              <a:t>13</a:t>
            </a:fld>
            <a:endParaRPr lang="en-US"/>
          </a:p>
        </p:txBody>
      </p:sp>
    </p:spTree>
    <p:extLst>
      <p:ext uri="{BB962C8B-B14F-4D97-AF65-F5344CB8AC3E}">
        <p14:creationId xmlns:p14="http://schemas.microsoft.com/office/powerpoint/2010/main" val="1812214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highlights significant translation decisions, such as how the longer ending of Mark is rendered and the impact of certain word choices on theological interpretation.
Image source: Microsoft 365 content library
</a:t>
            </a:r>
          </a:p>
        </p:txBody>
      </p:sp>
      <p:sp>
        <p:nvSpPr>
          <p:cNvPr id="4" name="Slide Number Placeholder 3"/>
          <p:cNvSpPr>
            <a:spLocks noGrp="1"/>
          </p:cNvSpPr>
          <p:nvPr>
            <p:ph type="sldNum" sz="quarter" idx="5"/>
          </p:nvPr>
        </p:nvSpPr>
        <p:spPr/>
        <p:txBody>
          <a:bodyPr/>
          <a:lstStyle/>
          <a:p>
            <a:fld id="{07A765EE-BAE1-45DD-8F9A-E675E6CD8A54}" type="slidenum">
              <a:rPr lang="en-US" smtClean="0"/>
              <a:t>14</a:t>
            </a:fld>
            <a:endParaRPr lang="en-US"/>
          </a:p>
        </p:txBody>
      </p:sp>
    </p:spTree>
    <p:extLst>
      <p:ext uri="{BB962C8B-B14F-4D97-AF65-F5344CB8AC3E}">
        <p14:creationId xmlns:p14="http://schemas.microsoft.com/office/powerpoint/2010/main" val="2772522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 16 holds profound theological and literary importance. This section explores its major themes, the longer ending’s role, and implications for Christian faith and practice.</a:t>
            </a:r>
          </a:p>
        </p:txBody>
      </p:sp>
      <p:sp>
        <p:nvSpPr>
          <p:cNvPr id="4" name="Slide Number Placeholder 3"/>
          <p:cNvSpPr>
            <a:spLocks noGrp="1"/>
          </p:cNvSpPr>
          <p:nvPr>
            <p:ph type="sldNum" sz="quarter" idx="5"/>
          </p:nvPr>
        </p:nvSpPr>
        <p:spPr/>
        <p:txBody>
          <a:bodyPr/>
          <a:lstStyle/>
          <a:p>
            <a:fld id="{07A765EE-BAE1-45DD-8F9A-E675E6CD8A54}" type="slidenum">
              <a:rPr lang="en-US" smtClean="0"/>
              <a:t>15</a:t>
            </a:fld>
            <a:endParaRPr lang="en-US"/>
          </a:p>
        </p:txBody>
      </p:sp>
    </p:spTree>
    <p:extLst>
      <p:ext uri="{BB962C8B-B14F-4D97-AF65-F5344CB8AC3E}">
        <p14:creationId xmlns:p14="http://schemas.microsoft.com/office/powerpoint/2010/main" val="949819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chapter emphasizes resurrection, the commissioning of the disciples, witness to faith, and the promise of Jesus’ presence, central to Christian hope and mission.
Image source: Microsoft 365 content library
</a:t>
            </a:r>
          </a:p>
        </p:txBody>
      </p:sp>
      <p:sp>
        <p:nvSpPr>
          <p:cNvPr id="4" name="Slide Number Placeholder 3"/>
          <p:cNvSpPr>
            <a:spLocks noGrp="1"/>
          </p:cNvSpPr>
          <p:nvPr>
            <p:ph type="sldNum" sz="quarter" idx="5"/>
          </p:nvPr>
        </p:nvSpPr>
        <p:spPr/>
        <p:txBody>
          <a:bodyPr/>
          <a:lstStyle/>
          <a:p>
            <a:fld id="{07A765EE-BAE1-45DD-8F9A-E675E6CD8A54}" type="slidenum">
              <a:rPr lang="en-US" smtClean="0"/>
              <a:t>16</a:t>
            </a:fld>
            <a:endParaRPr lang="en-US"/>
          </a:p>
        </p:txBody>
      </p:sp>
    </p:spTree>
    <p:extLst>
      <p:ext uri="{BB962C8B-B14F-4D97-AF65-F5344CB8AC3E}">
        <p14:creationId xmlns:p14="http://schemas.microsoft.com/office/powerpoint/2010/main" val="2179909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longer ending of Mark (verses 9-20) addresses resurrection appearances and the Great Commission. Its authenticity and theological significance have been widely discussed and debated.
Image source: Microsoft 365 content library
</a:t>
            </a:r>
          </a:p>
        </p:txBody>
      </p:sp>
      <p:sp>
        <p:nvSpPr>
          <p:cNvPr id="4" name="Slide Number Placeholder 3"/>
          <p:cNvSpPr>
            <a:spLocks noGrp="1"/>
          </p:cNvSpPr>
          <p:nvPr>
            <p:ph type="sldNum" sz="quarter" idx="5"/>
          </p:nvPr>
        </p:nvSpPr>
        <p:spPr/>
        <p:txBody>
          <a:bodyPr/>
          <a:lstStyle/>
          <a:p>
            <a:fld id="{07A765EE-BAE1-45DD-8F9A-E675E6CD8A54}" type="slidenum">
              <a:rPr lang="en-US" smtClean="0"/>
              <a:t>17</a:t>
            </a:fld>
            <a:endParaRPr lang="en-US"/>
          </a:p>
        </p:txBody>
      </p:sp>
    </p:spTree>
    <p:extLst>
      <p:ext uri="{BB962C8B-B14F-4D97-AF65-F5344CB8AC3E}">
        <p14:creationId xmlns:p14="http://schemas.microsoft.com/office/powerpoint/2010/main" val="2240924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Mark 16 influences doctrines of resurrection and evangelism. It challenges believers to embrace faith boldly and continue Jesus’ mission in the world today.
Image source: Microsoft 365 content library
</a:t>
            </a:r>
          </a:p>
        </p:txBody>
      </p:sp>
      <p:sp>
        <p:nvSpPr>
          <p:cNvPr id="4" name="Slide Number Placeholder 3"/>
          <p:cNvSpPr>
            <a:spLocks noGrp="1"/>
          </p:cNvSpPr>
          <p:nvPr>
            <p:ph type="sldNum" sz="quarter" idx="5"/>
          </p:nvPr>
        </p:nvSpPr>
        <p:spPr/>
        <p:txBody>
          <a:bodyPr/>
          <a:lstStyle/>
          <a:p>
            <a:fld id="{07A765EE-BAE1-45DD-8F9A-E675E6CD8A54}" type="slidenum">
              <a:rPr lang="en-US" smtClean="0"/>
              <a:t>18</a:t>
            </a:fld>
            <a:endParaRPr lang="en-US"/>
          </a:p>
        </p:txBody>
      </p:sp>
    </p:spTree>
    <p:extLst>
      <p:ext uri="{BB962C8B-B14F-4D97-AF65-F5344CB8AC3E}">
        <p14:creationId xmlns:p14="http://schemas.microsoft.com/office/powerpoint/2010/main" val="3818832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Latin Vulgate’s translation of Mark 16 provides rich theological insights and deepens understanding of Christian tradition. Studying its translation enriches both scholarly and spiritual perspectives.</a:t>
            </a:r>
          </a:p>
        </p:txBody>
      </p:sp>
      <p:sp>
        <p:nvSpPr>
          <p:cNvPr id="4" name="Slide Number Placeholder 3"/>
          <p:cNvSpPr>
            <a:spLocks noGrp="1"/>
          </p:cNvSpPr>
          <p:nvPr>
            <p:ph type="sldNum" sz="quarter" idx="5"/>
          </p:nvPr>
        </p:nvSpPr>
        <p:spPr/>
        <p:txBody>
          <a:bodyPr/>
          <a:lstStyle/>
          <a:p>
            <a:fld id="{07A765EE-BAE1-45DD-8F9A-E675E6CD8A54}" type="slidenum">
              <a:rPr lang="en-US" smtClean="0"/>
              <a:t>19</a:t>
            </a:fld>
            <a:endParaRPr lang="en-US"/>
          </a:p>
        </p:txBody>
      </p:sp>
    </p:spTree>
    <p:extLst>
      <p:ext uri="{BB962C8B-B14F-4D97-AF65-F5344CB8AC3E}">
        <p14:creationId xmlns:p14="http://schemas.microsoft.com/office/powerpoint/2010/main" val="135334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begin with an introduction to the Latin Vulgate Bible and its historical context. Next, we provide an overview of the Gospel of Mark, followed by a detailed look at the English translation of Mark 16 from the Vulgate. Finally, we will explore the theological and literary significance of this chapter.</a:t>
            </a:r>
          </a:p>
        </p:txBody>
      </p:sp>
      <p:sp>
        <p:nvSpPr>
          <p:cNvPr id="4" name="Slide Number Placeholder 3"/>
          <p:cNvSpPr>
            <a:spLocks noGrp="1"/>
          </p:cNvSpPr>
          <p:nvPr>
            <p:ph type="sldNum" sz="quarter" idx="5"/>
          </p:nvPr>
        </p:nvSpPr>
        <p:spPr/>
        <p:txBody>
          <a:bodyPr/>
          <a:lstStyle/>
          <a:p>
            <a:fld id="{07A765EE-BAE1-45DD-8F9A-E675E6CD8A54}" type="slidenum">
              <a:rPr lang="en-US" smtClean="0"/>
              <a:t>2</a:t>
            </a:fld>
            <a:endParaRPr lang="en-US"/>
          </a:p>
        </p:txBody>
      </p:sp>
    </p:spTree>
    <p:extLst>
      <p:ext uri="{BB962C8B-B14F-4D97-AF65-F5344CB8AC3E}">
        <p14:creationId xmlns:p14="http://schemas.microsoft.com/office/powerpoint/2010/main" val="2180883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Latin Vulgate is a cornerstone of Christian biblical tradition. This section covers its historical background, Jerome’s translation approach, and its lasting role in Christianity.</a:t>
            </a:r>
          </a:p>
        </p:txBody>
      </p:sp>
      <p:sp>
        <p:nvSpPr>
          <p:cNvPr id="4" name="Slide Number Placeholder 3"/>
          <p:cNvSpPr>
            <a:spLocks noGrp="1"/>
          </p:cNvSpPr>
          <p:nvPr>
            <p:ph type="sldNum" sz="quarter" idx="5"/>
          </p:nvPr>
        </p:nvSpPr>
        <p:spPr/>
        <p:txBody>
          <a:bodyPr/>
          <a:lstStyle/>
          <a:p>
            <a:fld id="{07A765EE-BAE1-45DD-8F9A-E675E6CD8A54}" type="slidenum">
              <a:rPr lang="en-US" smtClean="0"/>
              <a:t>3</a:t>
            </a:fld>
            <a:endParaRPr lang="en-US"/>
          </a:p>
        </p:txBody>
      </p:sp>
    </p:spTree>
    <p:extLst>
      <p:ext uri="{BB962C8B-B14F-4D97-AF65-F5344CB8AC3E}">
        <p14:creationId xmlns:p14="http://schemas.microsoft.com/office/powerpoint/2010/main" val="25308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Latin Vulgate emerged in the late 4th century as the authoritative Latin translation of the Bible. It unified various Latin texts, becoming the standard scripture for Western Christianity for centuries.
Image source: Microsoft 365 content library
</a:t>
            </a:r>
          </a:p>
        </p:txBody>
      </p:sp>
      <p:sp>
        <p:nvSpPr>
          <p:cNvPr id="4" name="Slide Number Placeholder 3"/>
          <p:cNvSpPr>
            <a:spLocks noGrp="1"/>
          </p:cNvSpPr>
          <p:nvPr>
            <p:ph type="sldNum" sz="quarter" idx="5"/>
          </p:nvPr>
        </p:nvSpPr>
        <p:spPr/>
        <p:txBody>
          <a:bodyPr/>
          <a:lstStyle/>
          <a:p>
            <a:fld id="{07A765EE-BAE1-45DD-8F9A-E675E6CD8A54}" type="slidenum">
              <a:rPr lang="en-US" smtClean="0"/>
              <a:t>4</a:t>
            </a:fld>
            <a:endParaRPr lang="en-US"/>
          </a:p>
        </p:txBody>
      </p:sp>
    </p:spTree>
    <p:extLst>
      <p:ext uri="{BB962C8B-B14F-4D97-AF65-F5344CB8AC3E}">
        <p14:creationId xmlns:p14="http://schemas.microsoft.com/office/powerpoint/2010/main" val="260479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Saint Jerome translated the Bible into Latin by consulting Hebrew and Greek manuscripts. His meticulous work aimed for accuracy and clarity, shaping the text known as the Vulgate.
Image source: Microsoft 365 content library
</a:t>
            </a:r>
          </a:p>
        </p:txBody>
      </p:sp>
      <p:sp>
        <p:nvSpPr>
          <p:cNvPr id="4" name="Slide Number Placeholder 3"/>
          <p:cNvSpPr>
            <a:spLocks noGrp="1"/>
          </p:cNvSpPr>
          <p:nvPr>
            <p:ph type="sldNum" sz="quarter" idx="5"/>
          </p:nvPr>
        </p:nvSpPr>
        <p:spPr/>
        <p:txBody>
          <a:bodyPr/>
          <a:lstStyle/>
          <a:p>
            <a:fld id="{07A765EE-BAE1-45DD-8F9A-E675E6CD8A54}" type="slidenum">
              <a:rPr lang="en-US" smtClean="0"/>
              <a:t>5</a:t>
            </a:fld>
            <a:endParaRPr lang="en-US"/>
          </a:p>
        </p:txBody>
      </p:sp>
    </p:spTree>
    <p:extLst>
      <p:ext uri="{BB962C8B-B14F-4D97-AF65-F5344CB8AC3E}">
        <p14:creationId xmlns:p14="http://schemas.microsoft.com/office/powerpoint/2010/main" val="2372715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Vulgate influenced theology, liturgy, and art throughout the Middle Ages. It was the official Bible of the Catholic Church until modern translations emerged, maintaining profound spiritual authority.
Image source: Microsoft 365 content library
</a:t>
            </a:r>
          </a:p>
        </p:txBody>
      </p:sp>
      <p:sp>
        <p:nvSpPr>
          <p:cNvPr id="4" name="Slide Number Placeholder 3"/>
          <p:cNvSpPr>
            <a:spLocks noGrp="1"/>
          </p:cNvSpPr>
          <p:nvPr>
            <p:ph type="sldNum" sz="quarter" idx="5"/>
          </p:nvPr>
        </p:nvSpPr>
        <p:spPr/>
        <p:txBody>
          <a:bodyPr/>
          <a:lstStyle/>
          <a:p>
            <a:fld id="{07A765EE-BAE1-45DD-8F9A-E675E6CD8A54}" type="slidenum">
              <a:rPr lang="en-US" smtClean="0"/>
              <a:t>6</a:t>
            </a:fld>
            <a:endParaRPr lang="en-US"/>
          </a:p>
        </p:txBody>
      </p:sp>
    </p:spTree>
    <p:extLst>
      <p:ext uri="{BB962C8B-B14F-4D97-AF65-F5344CB8AC3E}">
        <p14:creationId xmlns:p14="http://schemas.microsoft.com/office/powerpoint/2010/main" val="85659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Gospel of Mark is one of the earliest Christian texts. This section explores its authorship, historical context, key themes, and literary style.</a:t>
            </a:r>
          </a:p>
        </p:txBody>
      </p:sp>
      <p:sp>
        <p:nvSpPr>
          <p:cNvPr id="4" name="Slide Number Placeholder 3"/>
          <p:cNvSpPr>
            <a:spLocks noGrp="1"/>
          </p:cNvSpPr>
          <p:nvPr>
            <p:ph type="sldNum" sz="quarter" idx="5"/>
          </p:nvPr>
        </p:nvSpPr>
        <p:spPr/>
        <p:txBody>
          <a:bodyPr/>
          <a:lstStyle/>
          <a:p>
            <a:fld id="{07A765EE-BAE1-45DD-8F9A-E675E6CD8A54}" type="slidenum">
              <a:rPr lang="en-US" smtClean="0"/>
              <a:t>7</a:t>
            </a:fld>
            <a:endParaRPr lang="en-US"/>
          </a:p>
        </p:txBody>
      </p:sp>
    </p:spTree>
    <p:extLst>
      <p:ext uri="{BB962C8B-B14F-4D97-AF65-F5344CB8AC3E}">
        <p14:creationId xmlns:p14="http://schemas.microsoft.com/office/powerpoint/2010/main" val="237141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Traditionally attributed to John Mark, this gospel reflects the early Christian community’s experiences around 70 AD, emphasizing Jesus’ ministry and the meaning of discipleship.
Image source: Microsoft 365 content library
</a:t>
            </a:r>
          </a:p>
        </p:txBody>
      </p:sp>
      <p:sp>
        <p:nvSpPr>
          <p:cNvPr id="4" name="Slide Number Placeholder 3"/>
          <p:cNvSpPr>
            <a:spLocks noGrp="1"/>
          </p:cNvSpPr>
          <p:nvPr>
            <p:ph type="sldNum" sz="quarter" idx="5"/>
          </p:nvPr>
        </p:nvSpPr>
        <p:spPr/>
        <p:txBody>
          <a:bodyPr/>
          <a:lstStyle/>
          <a:p>
            <a:fld id="{07A765EE-BAE1-45DD-8F9A-E675E6CD8A54}" type="slidenum">
              <a:rPr lang="en-US" smtClean="0"/>
              <a:t>8</a:t>
            </a:fld>
            <a:endParaRPr lang="en-US"/>
          </a:p>
        </p:txBody>
      </p:sp>
    </p:spTree>
    <p:extLst>
      <p:ext uri="{BB962C8B-B14F-4D97-AF65-F5344CB8AC3E}">
        <p14:creationId xmlns:p14="http://schemas.microsoft.com/office/powerpoint/2010/main" val="133618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Mark highlights themes like the Kingdom of God, the identity of Jesus as Messiah, suffering, and the call to faith and discipleship in a challenging world.
Image source: Microsoft 365 content library
</a:t>
            </a:r>
          </a:p>
        </p:txBody>
      </p:sp>
      <p:sp>
        <p:nvSpPr>
          <p:cNvPr id="4" name="Slide Number Placeholder 3"/>
          <p:cNvSpPr>
            <a:spLocks noGrp="1"/>
          </p:cNvSpPr>
          <p:nvPr>
            <p:ph type="sldNum" sz="quarter" idx="5"/>
          </p:nvPr>
        </p:nvSpPr>
        <p:spPr/>
        <p:txBody>
          <a:bodyPr/>
          <a:lstStyle/>
          <a:p>
            <a:fld id="{07A765EE-BAE1-45DD-8F9A-E675E6CD8A54}" type="slidenum">
              <a:rPr lang="en-US" smtClean="0"/>
              <a:t>9</a:t>
            </a:fld>
            <a:endParaRPr lang="en-US"/>
          </a:p>
        </p:txBody>
      </p:sp>
    </p:spTree>
    <p:extLst>
      <p:ext uri="{BB962C8B-B14F-4D97-AF65-F5344CB8AC3E}">
        <p14:creationId xmlns:p14="http://schemas.microsoft.com/office/powerpoint/2010/main" val="892525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8/28/2025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4248674562"/>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8307378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1313"/>
                </a:solidFill>
                <a:effectLst/>
                <a:uLnTx/>
                <a:uFillTx/>
                <a:latin typeface="Neue Haas Grotesk Text Pro"/>
                <a:ea typeface="+mn-ea"/>
                <a:cs typeface="+mn-cs"/>
              </a:rPr>
              <a:t>Click to edit Master text styles</a:t>
            </a:r>
          </a:p>
          <a:p>
            <a:pPr marL="4572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31313"/>
                </a:solidFill>
                <a:effectLst/>
                <a:uLnTx/>
                <a:uFillTx/>
                <a:latin typeface="Neue Haas Grotesk Text Pro"/>
                <a:ea typeface="+mn-ea"/>
                <a:cs typeface="+mn-cs"/>
              </a:rPr>
              <a:t>Second level</a:t>
            </a:r>
          </a:p>
          <a:p>
            <a:pPr marL="6858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Third level</a:t>
            </a:r>
          </a:p>
          <a:p>
            <a:pPr marL="914400" marR="0" lvl="3"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31313"/>
                </a:solidFill>
                <a:effectLst/>
                <a:uLnTx/>
                <a:uFillTx/>
                <a:latin typeface="Neue Haas Grotesk Text Pro"/>
                <a:ea typeface="+mn-ea"/>
                <a:cs typeface="+mn-cs"/>
              </a:rPr>
              <a:t>Fourth level</a:t>
            </a:r>
          </a:p>
          <a:p>
            <a:pPr marL="1143000" marR="0" lvl="4"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31313"/>
                </a:solidFill>
                <a:effectLst/>
                <a:uLnTx/>
                <a:uFillTx/>
                <a:latin typeface="Neue Haas Grotesk Text Pro"/>
                <a:ea typeface="+mn-ea"/>
                <a:cs typeface="+mn-cs"/>
              </a:rPr>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8/28/2025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03828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8/28/2025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29076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8/28/2025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029471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8/28/2025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096641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8/28/2025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51326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8/28/2025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63156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64521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11014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74582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8/28/2025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867243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41619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24964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47351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5945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9894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57623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88392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11390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49341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88321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8/28/2025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1180535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817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9066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70016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597359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8/28/2025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176648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8/28/2025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779279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8/28/2025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665587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8/28/2025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433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8/28/2025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0416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8/28/2025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89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8/28/2025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4175444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8/28/2025</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612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8/28/2025</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47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8/28/2025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74517278"/>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8/28/2025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8599298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8/28/2025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030906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8/28/2025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25791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8/28/2025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0197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8/28/2025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7367713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8/28/2025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442175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8/28/2025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289875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8/28/2025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7639696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8/28/2025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8527241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8/28/2025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786694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26D3-8D51-5C62-DDBE-4F52A5A41BB8}"/>
              </a:ext>
            </a:extLst>
          </p:cNvPr>
          <p:cNvSpPr>
            <a:spLocks noGrp="1"/>
          </p:cNvSpPr>
          <p:nvPr>
            <p:ph type="ctrTitle"/>
          </p:nvPr>
        </p:nvSpPr>
        <p:spPr>
          <a:xfrm>
            <a:off x="431172" y="3425399"/>
            <a:ext cx="7685140" cy="2621154"/>
          </a:xfrm>
        </p:spPr>
        <p:txBody>
          <a:bodyPr anchor="b">
            <a:normAutofit/>
          </a:bodyPr>
          <a:lstStyle/>
          <a:p>
            <a:r>
              <a:rPr lang="en-US" sz="4500"/>
              <a:t>Exploring the English Translation of Mark 16 From the Latin Vulgate</a:t>
            </a:r>
          </a:p>
        </p:txBody>
      </p:sp>
      <p:sp>
        <p:nvSpPr>
          <p:cNvPr id="3" name="Subtitle 2">
            <a:extLst>
              <a:ext uri="{FF2B5EF4-FFF2-40B4-BE49-F238E27FC236}">
                <a16:creationId xmlns:a16="http://schemas.microsoft.com/office/drawing/2014/main" id="{1DCC0B0E-1E10-B0AB-AE44-12AB0FA1B540}"/>
              </a:ext>
            </a:extLst>
          </p:cNvPr>
          <p:cNvSpPr>
            <a:spLocks noGrp="1"/>
          </p:cNvSpPr>
          <p:nvPr>
            <p:ph type="subTitle" idx="1"/>
          </p:nvPr>
        </p:nvSpPr>
        <p:spPr>
          <a:xfrm>
            <a:off x="431172" y="415057"/>
            <a:ext cx="7685139" cy="1414091"/>
          </a:xfrm>
        </p:spPr>
        <p:txBody>
          <a:bodyPr>
            <a:normAutofit/>
          </a:bodyPr>
          <a:lstStyle/>
          <a:p>
            <a:r>
              <a:rPr lang="en-US"/>
              <a:t>Analyzing history, translation, and theological importance</a:t>
            </a:r>
          </a:p>
        </p:txBody>
      </p:sp>
      <p:sp>
        <p:nvSpPr>
          <p:cNvPr id="4" name="Date Placeholder 3">
            <a:extLst>
              <a:ext uri="{FF2B5EF4-FFF2-40B4-BE49-F238E27FC236}">
                <a16:creationId xmlns:a16="http://schemas.microsoft.com/office/drawing/2014/main" id="{BD3A0A2E-0446-E566-905A-0E771A44950D}"/>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C453351A-0B8D-7E5F-3AC3-F16B9BEA83D5}"/>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A608D15A-A98E-77E4-B104-A474E54DBA82}"/>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a:t>
            </a:fld>
            <a:endParaRPr lang="en-US"/>
          </a:p>
        </p:txBody>
      </p:sp>
    </p:spTree>
    <p:extLst>
      <p:ext uri="{BB962C8B-B14F-4D97-AF65-F5344CB8AC3E}">
        <p14:creationId xmlns:p14="http://schemas.microsoft.com/office/powerpoint/2010/main" val="159725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217E0-FAE6-4E46-F532-F0EAAD7AA06B}"/>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b="0" kern="1200" cap="all" baseline="0">
                <a:latin typeface="+mj-lt"/>
                <a:ea typeface="+mj-ea"/>
                <a:cs typeface="+mj-cs"/>
              </a:rPr>
              <a:t>Structure and Literary Style</a:t>
            </a:r>
          </a:p>
        </p:txBody>
      </p:sp>
      <p:sp>
        <p:nvSpPr>
          <p:cNvPr id="8" name="TextBox 7">
            <a:extLst>
              <a:ext uri="{FF2B5EF4-FFF2-40B4-BE49-F238E27FC236}">
                <a16:creationId xmlns:a16="http://schemas.microsoft.com/office/drawing/2014/main" id="{2343E27D-435B-4084-B224-2E0DFE75339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400" b="1"/>
              <a:t>Concise Writing</a:t>
            </a:r>
          </a:p>
          <a:p>
            <a:pPr marL="0" lvl="1" indent="0">
              <a:lnSpc>
                <a:spcPct val="90000"/>
              </a:lnSpc>
              <a:spcBef>
                <a:spcPts val="1000"/>
              </a:spcBef>
              <a:spcAft>
                <a:spcPts val="600"/>
              </a:spcAft>
              <a:buFont typeface="Arial" panose="020B0604020202020204" pitchFamily="34" charset="0"/>
              <a:buNone/>
            </a:pPr>
            <a:r>
              <a:rPr lang="en-US" sz="1400"/>
              <a:t>The gospel uses brief and clear language to present its message efficiently and impactfully.</a:t>
            </a:r>
          </a:p>
          <a:p>
            <a:pPr marL="0" indent="0">
              <a:lnSpc>
                <a:spcPct val="90000"/>
              </a:lnSpc>
              <a:spcBef>
                <a:spcPts val="2500"/>
              </a:spcBef>
              <a:spcAft>
                <a:spcPts val="600"/>
              </a:spcAft>
              <a:buFont typeface="Arial" panose="020B0604020202020204" pitchFamily="34" charset="0"/>
              <a:buNone/>
            </a:pPr>
            <a:r>
              <a:rPr lang="en-US" sz="1400" b="1"/>
              <a:t>Fast-paced Narrative</a:t>
            </a:r>
          </a:p>
          <a:p>
            <a:pPr marL="0" lvl="1" indent="0">
              <a:lnSpc>
                <a:spcPct val="90000"/>
              </a:lnSpc>
              <a:spcBef>
                <a:spcPts val="1000"/>
              </a:spcBef>
              <a:spcAft>
                <a:spcPts val="600"/>
              </a:spcAft>
              <a:buFont typeface="Arial" panose="020B0604020202020204" pitchFamily="34" charset="0"/>
              <a:buNone/>
            </a:pPr>
            <a:r>
              <a:rPr lang="en-US" sz="1400"/>
              <a:t>The gospel employs fast-paced storytelling with action verbs to maintain reader engagement.</a:t>
            </a:r>
          </a:p>
          <a:p>
            <a:pPr marL="0" indent="0">
              <a:lnSpc>
                <a:spcPct val="90000"/>
              </a:lnSpc>
              <a:spcBef>
                <a:spcPts val="2500"/>
              </a:spcBef>
              <a:spcAft>
                <a:spcPts val="600"/>
              </a:spcAft>
              <a:buFont typeface="Arial" panose="020B0604020202020204" pitchFamily="34" charset="0"/>
              <a:buNone/>
            </a:pPr>
            <a:r>
              <a:rPr lang="en-US" sz="1400" b="1"/>
              <a:t>Vivid Literary Techniques</a:t>
            </a:r>
          </a:p>
          <a:p>
            <a:pPr marL="0" lvl="1" indent="0">
              <a:lnSpc>
                <a:spcPct val="90000"/>
              </a:lnSpc>
              <a:spcBef>
                <a:spcPts val="1000"/>
              </a:spcBef>
              <a:spcAft>
                <a:spcPts val="600"/>
              </a:spcAft>
              <a:buFont typeface="Arial" panose="020B0604020202020204" pitchFamily="34" charset="0"/>
              <a:buNone/>
            </a:pPr>
            <a:r>
              <a:rPr lang="en-US" sz="1400"/>
              <a:t>Vivid narrative techniques enhance the gospel's theological themes and reader experience.</a:t>
            </a:r>
          </a:p>
        </p:txBody>
      </p:sp>
      <p:pic>
        <p:nvPicPr>
          <p:cNvPr id="7" name="Content Placeholder 6" descr="Alphabet letters coming out of an newspaper">
            <a:extLst>
              <a:ext uri="{FF2B5EF4-FFF2-40B4-BE49-F238E27FC236}">
                <a16:creationId xmlns:a16="http://schemas.microsoft.com/office/drawing/2014/main" id="{56151271-8666-45CD-8E0B-DEE667E83D55}"/>
              </a:ext>
            </a:extLst>
          </p:cNvPr>
          <p:cNvPicPr>
            <a:picLocks noGrp="1" noChangeAspect="1"/>
          </p:cNvPicPr>
          <p:nvPr>
            <p:ph type="pic" sz="quarter" idx="15"/>
          </p:nvPr>
        </p:nvPicPr>
        <p:blipFill>
          <a:blip r:embed="rId3"/>
          <a:srcRect l="2438" r="7445" b="2"/>
          <a:stretch>
            <a:fillRect/>
          </a:stretch>
        </p:blipFill>
        <p:spPr>
          <a:xfrm>
            <a:off x="4502843" y="2"/>
            <a:ext cx="7689157" cy="6399151"/>
          </a:xfrm>
          <a:prstGeom prst="rect">
            <a:avLst/>
          </a:prstGeom>
          <a:noFill/>
        </p:spPr>
      </p:pic>
      <p:sp>
        <p:nvSpPr>
          <p:cNvPr id="4" name="Date Placeholder 3">
            <a:extLst>
              <a:ext uri="{FF2B5EF4-FFF2-40B4-BE49-F238E27FC236}">
                <a16:creationId xmlns:a16="http://schemas.microsoft.com/office/drawing/2014/main" id="{B0E0C991-B3F7-478F-4160-B48F5405CBA7}"/>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A412EBE6-89C9-673A-4DA8-219CE964DF09}"/>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E317FB24-E36D-EDCE-4C71-1A4C54D797C3}"/>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10</a:t>
            </a:fld>
            <a:endParaRPr lang="en-US"/>
          </a:p>
        </p:txBody>
      </p:sp>
    </p:spTree>
    <p:extLst>
      <p:ext uri="{BB962C8B-B14F-4D97-AF65-F5344CB8AC3E}">
        <p14:creationId xmlns:p14="http://schemas.microsoft.com/office/powerpoint/2010/main" val="3932284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74D7-68A9-CFBA-FBBE-D2BAD3138066}"/>
              </a:ext>
            </a:extLst>
          </p:cNvPr>
          <p:cNvSpPr>
            <a:spLocks noGrp="1"/>
          </p:cNvSpPr>
          <p:nvPr>
            <p:ph type="title"/>
          </p:nvPr>
        </p:nvSpPr>
        <p:spPr>
          <a:xfrm>
            <a:off x="431172" y="553616"/>
            <a:ext cx="7914087" cy="4008859"/>
          </a:xfrm>
        </p:spPr>
        <p:txBody>
          <a:bodyPr anchor="t">
            <a:normAutofit/>
          </a:bodyPr>
          <a:lstStyle/>
          <a:p>
            <a:r>
              <a:rPr lang="en-US"/>
              <a:t>English Translation of Mark 16 From the Latin Vulgate</a:t>
            </a:r>
          </a:p>
        </p:txBody>
      </p:sp>
      <p:sp>
        <p:nvSpPr>
          <p:cNvPr id="11" name="Text Placeholder 2">
            <a:extLst>
              <a:ext uri="{FF2B5EF4-FFF2-40B4-BE49-F238E27FC236}">
                <a16:creationId xmlns:a16="http://schemas.microsoft.com/office/drawing/2014/main" id="{60E0B823-D34D-B904-6275-BC4B9A51B710}"/>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7099658D-3747-8DC6-C1AA-5790DA950F7B}"/>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8C828894-0560-6E5D-8952-B5171D73CF2B}"/>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81C476A8-078C-C401-1BB4-AB083183502B}"/>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11</a:t>
            </a:fld>
            <a:endParaRPr lang="en-US"/>
          </a:p>
        </p:txBody>
      </p:sp>
    </p:spTree>
    <p:extLst>
      <p:ext uri="{BB962C8B-B14F-4D97-AF65-F5344CB8AC3E}">
        <p14:creationId xmlns:p14="http://schemas.microsoft.com/office/powerpoint/2010/main" val="2180193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6D4B-1A7E-8EA2-92CD-DE829F239ACA}"/>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sz="3000" b="0" kern="1200" cap="all" baseline="0">
                <a:latin typeface="+mj-lt"/>
                <a:ea typeface="+mj-ea"/>
                <a:cs typeface="+mj-cs"/>
              </a:rPr>
              <a:t>Verse-by-Verse English Rendering of Mark 16</a:t>
            </a:r>
          </a:p>
        </p:txBody>
      </p:sp>
      <p:sp>
        <p:nvSpPr>
          <p:cNvPr id="8" name="TextBox 7">
            <a:extLst>
              <a:ext uri="{FF2B5EF4-FFF2-40B4-BE49-F238E27FC236}">
                <a16:creationId xmlns:a16="http://schemas.microsoft.com/office/drawing/2014/main" id="{B65D4280-519B-4E29-87C6-EF74DDCF14B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Careful Translation</a:t>
            </a:r>
          </a:p>
          <a:p>
            <a:pPr marL="0" lvl="1" indent="0">
              <a:spcBef>
                <a:spcPts val="1000"/>
              </a:spcBef>
              <a:spcAft>
                <a:spcPts val="600"/>
              </a:spcAft>
              <a:buFont typeface="Arial" panose="020B0604020202020204" pitchFamily="34" charset="0"/>
              <a:buNone/>
            </a:pPr>
            <a:r>
              <a:rPr lang="en-US" sz="1400"/>
              <a:t>Each verse of Mark 16 is translated meticulously to preserve the original meaning and style from the Latin Vulgate.</a:t>
            </a:r>
          </a:p>
          <a:p>
            <a:pPr marL="0" indent="0">
              <a:spcBef>
                <a:spcPts val="2500"/>
              </a:spcBef>
              <a:spcAft>
                <a:spcPts val="600"/>
              </a:spcAft>
              <a:buFont typeface="Arial" panose="020B0604020202020204" pitchFamily="34" charset="0"/>
              <a:buNone/>
            </a:pPr>
            <a:r>
              <a:rPr lang="en-US" sz="1400" b="1"/>
              <a:t>Verse-by-Verse Approach</a:t>
            </a:r>
          </a:p>
          <a:p>
            <a:pPr marL="0" lvl="1" indent="0">
              <a:spcBef>
                <a:spcPts val="1000"/>
              </a:spcBef>
              <a:spcAft>
                <a:spcPts val="600"/>
              </a:spcAft>
              <a:buFont typeface="Arial" panose="020B0604020202020204" pitchFamily="34" charset="0"/>
              <a:buNone/>
            </a:pPr>
            <a:r>
              <a:rPr lang="en-US" sz="1400"/>
              <a:t>The translation is presented verse by verse to maintain accuracy and clarity for deeper understanding.</a:t>
            </a:r>
          </a:p>
        </p:txBody>
      </p:sp>
      <p:pic>
        <p:nvPicPr>
          <p:cNvPr id="7" name="Content Placeholder 6" descr="Quill handwriting text on old piece of paper XVI century">
            <a:extLst>
              <a:ext uri="{FF2B5EF4-FFF2-40B4-BE49-F238E27FC236}">
                <a16:creationId xmlns:a16="http://schemas.microsoft.com/office/drawing/2014/main" id="{D011F7E4-C601-43E8-B4D2-9772DA05926F}"/>
              </a:ext>
            </a:extLst>
          </p:cNvPr>
          <p:cNvPicPr>
            <a:picLocks noGrp="1" noChangeAspect="1"/>
          </p:cNvPicPr>
          <p:nvPr>
            <p:ph type="pic" sz="quarter" idx="15"/>
          </p:nvPr>
        </p:nvPicPr>
        <p:blipFill>
          <a:blip r:embed="rId3"/>
          <a:srcRect l="19778" r="12896" b="1"/>
          <a:stretch>
            <a:fillRect/>
          </a:stretch>
        </p:blipFill>
        <p:spPr>
          <a:xfrm>
            <a:off x="5737594" y="10"/>
            <a:ext cx="6454406" cy="6399142"/>
          </a:xfrm>
          <a:prstGeom prst="rect">
            <a:avLst/>
          </a:prstGeom>
          <a:noFill/>
        </p:spPr>
      </p:pic>
      <p:sp>
        <p:nvSpPr>
          <p:cNvPr id="4" name="Date Placeholder 3">
            <a:extLst>
              <a:ext uri="{FF2B5EF4-FFF2-40B4-BE49-F238E27FC236}">
                <a16:creationId xmlns:a16="http://schemas.microsoft.com/office/drawing/2014/main" id="{9BCDB32E-56BF-E506-A4D8-E0D0743FBE38}"/>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E77A0EC2-003B-C97F-651F-67761BE770F6}"/>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Sample Footer Text</a:t>
            </a:r>
          </a:p>
        </p:txBody>
      </p:sp>
      <p:sp>
        <p:nvSpPr>
          <p:cNvPr id="6" name="Slide Number Placeholder 5">
            <a:extLst>
              <a:ext uri="{FF2B5EF4-FFF2-40B4-BE49-F238E27FC236}">
                <a16:creationId xmlns:a16="http://schemas.microsoft.com/office/drawing/2014/main" id="{0E762B8F-A06F-9DC3-143B-88F754CE234B}"/>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12</a:t>
            </a:fld>
            <a:endParaRPr lang="en-US"/>
          </a:p>
        </p:txBody>
      </p:sp>
    </p:spTree>
    <p:extLst>
      <p:ext uri="{BB962C8B-B14F-4D97-AF65-F5344CB8AC3E}">
        <p14:creationId xmlns:p14="http://schemas.microsoft.com/office/powerpoint/2010/main" val="3459520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F665C-DBFB-118B-8B59-5D9B041EED6C}"/>
              </a:ext>
            </a:extLst>
          </p:cNvPr>
          <p:cNvSpPr>
            <a:spLocks noGrp="1"/>
          </p:cNvSpPr>
          <p:nvPr>
            <p:ph type="title"/>
          </p:nvPr>
        </p:nvSpPr>
        <p:spPr>
          <a:xfrm>
            <a:off x="8321040" y="603504"/>
            <a:ext cx="3401568" cy="1527048"/>
          </a:xfrm>
        </p:spPr>
        <p:txBody>
          <a:bodyPr vert="horz" lIns="91440" tIns="45720" rIns="91440" bIns="45720" rtlCol="0" anchor="b">
            <a:normAutofit/>
          </a:bodyPr>
          <a:lstStyle/>
          <a:p>
            <a:r>
              <a:rPr lang="en-US" sz="2500" b="0" kern="1200" cap="all" baseline="0">
                <a:latin typeface="+mj-lt"/>
                <a:ea typeface="+mj-ea"/>
                <a:cs typeface="+mj-cs"/>
              </a:rPr>
              <a:t>Comparison with Other English Translations</a:t>
            </a:r>
          </a:p>
        </p:txBody>
      </p:sp>
      <p:pic>
        <p:nvPicPr>
          <p:cNvPr id="7" name="Content Placeholder 6" descr="&quot;Desktop compositionIf possible, I would like to see the use of this image.  Thanks&quot;">
            <a:extLst>
              <a:ext uri="{FF2B5EF4-FFF2-40B4-BE49-F238E27FC236}">
                <a16:creationId xmlns:a16="http://schemas.microsoft.com/office/drawing/2014/main" id="{3F0ECE05-D2E1-488C-9D5C-2DCAB2BD14F4}"/>
              </a:ext>
            </a:extLst>
          </p:cNvPr>
          <p:cNvPicPr>
            <a:picLocks noGrp="1" noChangeAspect="1"/>
          </p:cNvPicPr>
          <p:nvPr>
            <p:ph type="pic" sz="quarter" idx="15"/>
          </p:nvPr>
        </p:nvPicPr>
        <p:blipFill>
          <a:blip r:embed="rId3"/>
          <a:srcRect l="5858" r="3492" b="-2"/>
          <a:stretch>
            <a:fillRect/>
          </a:stretch>
        </p:blipFill>
        <p:spPr>
          <a:xfrm>
            <a:off x="20" y="10"/>
            <a:ext cx="7734280" cy="6399142"/>
          </a:xfrm>
          <a:prstGeom prst="rect">
            <a:avLst/>
          </a:prstGeom>
          <a:noFill/>
        </p:spPr>
      </p:pic>
      <p:sp>
        <p:nvSpPr>
          <p:cNvPr id="8" name="TextBox 7">
            <a:extLst>
              <a:ext uri="{FF2B5EF4-FFF2-40B4-BE49-F238E27FC236}">
                <a16:creationId xmlns:a16="http://schemas.microsoft.com/office/drawing/2014/main" id="{3B2F470E-6FC4-4483-A8D8-875764C2578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21040"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400" b="1"/>
              <a:t>Translation Differences</a:t>
            </a:r>
          </a:p>
          <a:p>
            <a:pPr marL="0" lvl="1" indent="0">
              <a:lnSpc>
                <a:spcPct val="90000"/>
              </a:lnSpc>
              <a:spcBef>
                <a:spcPts val="1000"/>
              </a:spcBef>
              <a:spcAft>
                <a:spcPts val="600"/>
              </a:spcAft>
              <a:buFont typeface="Arial" panose="020B0604020202020204" pitchFamily="34" charset="0"/>
              <a:buNone/>
            </a:pPr>
            <a:r>
              <a:rPr lang="en-US" sz="1400"/>
              <a:t>Highlight key textual differences between the Vulgate-based translation and modern English versions such as NIV, KJV, and RSV.</a:t>
            </a:r>
          </a:p>
          <a:p>
            <a:pPr marL="0" indent="0">
              <a:lnSpc>
                <a:spcPct val="90000"/>
              </a:lnSpc>
              <a:spcBef>
                <a:spcPts val="2500"/>
              </a:spcBef>
              <a:spcAft>
                <a:spcPts val="600"/>
              </a:spcAft>
              <a:buFont typeface="Arial" panose="020B0604020202020204" pitchFamily="34" charset="0"/>
              <a:buNone/>
            </a:pPr>
            <a:r>
              <a:rPr lang="en-US" sz="1400" b="1"/>
              <a:t>Interpretative Decisions</a:t>
            </a:r>
          </a:p>
          <a:p>
            <a:pPr marL="0" lvl="1" indent="0">
              <a:lnSpc>
                <a:spcPct val="90000"/>
              </a:lnSpc>
              <a:spcBef>
                <a:spcPts val="1000"/>
              </a:spcBef>
              <a:spcAft>
                <a:spcPts val="600"/>
              </a:spcAft>
              <a:buFont typeface="Arial" panose="020B0604020202020204" pitchFamily="34" charset="0"/>
              <a:buNone/>
            </a:pPr>
            <a:r>
              <a:rPr lang="en-US" sz="1400"/>
              <a:t>Explore how different translators made interpretative choices shaping the meaning and tone of the text.</a:t>
            </a:r>
          </a:p>
          <a:p>
            <a:pPr marL="0" indent="0">
              <a:lnSpc>
                <a:spcPct val="90000"/>
              </a:lnSpc>
              <a:spcBef>
                <a:spcPts val="2500"/>
              </a:spcBef>
              <a:spcAft>
                <a:spcPts val="600"/>
              </a:spcAft>
              <a:buFont typeface="Arial" panose="020B0604020202020204" pitchFamily="34" charset="0"/>
              <a:buNone/>
            </a:pPr>
            <a:r>
              <a:rPr lang="en-US" sz="1400" b="1"/>
              <a:t>Textual Nuances</a:t>
            </a:r>
          </a:p>
          <a:p>
            <a:pPr marL="0" lvl="1" indent="0">
              <a:lnSpc>
                <a:spcPct val="90000"/>
              </a:lnSpc>
              <a:spcBef>
                <a:spcPts val="1000"/>
              </a:spcBef>
              <a:spcAft>
                <a:spcPts val="600"/>
              </a:spcAft>
              <a:buFont typeface="Arial" panose="020B0604020202020204" pitchFamily="34" charset="0"/>
              <a:buNone/>
            </a:pPr>
            <a:r>
              <a:rPr lang="en-US" sz="1400"/>
              <a:t>Examine subtle linguistic and contextual variations that affect understanding across translations.</a:t>
            </a:r>
          </a:p>
        </p:txBody>
      </p:sp>
      <p:sp>
        <p:nvSpPr>
          <p:cNvPr id="4" name="Date Placeholder 3">
            <a:extLst>
              <a:ext uri="{FF2B5EF4-FFF2-40B4-BE49-F238E27FC236}">
                <a16:creationId xmlns:a16="http://schemas.microsoft.com/office/drawing/2014/main" id="{4D308DAD-48F0-C09A-5B9E-6863BCF14859}"/>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87017372-27CD-8003-6D4D-030EAEF04209}"/>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6521B0E7-C1AC-2022-A89A-84B18082726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13</a:t>
            </a:fld>
            <a:endParaRPr lang="en-US"/>
          </a:p>
        </p:txBody>
      </p:sp>
    </p:spTree>
    <p:extLst>
      <p:ext uri="{BB962C8B-B14F-4D97-AF65-F5344CB8AC3E}">
        <p14:creationId xmlns:p14="http://schemas.microsoft.com/office/powerpoint/2010/main" val="1220917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4F841-90A2-23CF-2BCB-EDB821068881}"/>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000" b="0" kern="1200" cap="all" baseline="0">
                <a:latin typeface="+mj-lt"/>
                <a:ea typeface="+mj-ea"/>
                <a:cs typeface="+mj-cs"/>
              </a:rPr>
              <a:t>Discussion of Notable Translation Choices or Differences</a:t>
            </a:r>
          </a:p>
        </p:txBody>
      </p:sp>
      <p:sp>
        <p:nvSpPr>
          <p:cNvPr id="8" name="TextBox 7">
            <a:extLst>
              <a:ext uri="{FF2B5EF4-FFF2-40B4-BE49-F238E27FC236}">
                <a16:creationId xmlns:a16="http://schemas.microsoft.com/office/drawing/2014/main" id="{7827C3A8-DAD4-480E-A0D9-A1DBAFD0BCC6}"/>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Longer Ending of Mark</a:t>
            </a:r>
          </a:p>
          <a:p>
            <a:pPr marL="0" lvl="1" indent="0">
              <a:spcBef>
                <a:spcPts val="1000"/>
              </a:spcBef>
              <a:spcAft>
                <a:spcPts val="600"/>
              </a:spcAft>
              <a:buFont typeface="Arial" panose="020B0604020202020204" pitchFamily="34" charset="0"/>
              <a:buNone/>
            </a:pPr>
            <a:r>
              <a:rPr lang="en-US" sz="1400"/>
              <a:t>The rendering of the longer ending of Mark varies among translations, affecting narrative flow and meaning.</a:t>
            </a:r>
          </a:p>
          <a:p>
            <a:pPr marL="0" indent="0">
              <a:spcBef>
                <a:spcPts val="2500"/>
              </a:spcBef>
              <a:spcAft>
                <a:spcPts val="600"/>
              </a:spcAft>
              <a:buFont typeface="Arial" panose="020B0604020202020204" pitchFamily="34" charset="0"/>
              <a:buNone/>
            </a:pPr>
            <a:r>
              <a:rPr lang="en-US" sz="1400" b="1"/>
              <a:t>Word Choice Impact</a:t>
            </a:r>
          </a:p>
          <a:p>
            <a:pPr marL="0" lvl="1" indent="0">
              <a:spcBef>
                <a:spcPts val="1000"/>
              </a:spcBef>
              <a:spcAft>
                <a:spcPts val="600"/>
              </a:spcAft>
              <a:buFont typeface="Arial" panose="020B0604020202020204" pitchFamily="34" charset="0"/>
              <a:buNone/>
            </a:pPr>
            <a:r>
              <a:rPr lang="en-US" sz="1400"/>
              <a:t>Specific word choices influence theological interpretation, shaping readers' understanding of key concepts.</a:t>
            </a:r>
          </a:p>
        </p:txBody>
      </p:sp>
      <p:pic>
        <p:nvPicPr>
          <p:cNvPr id="7" name="Content Placeholder 6" descr="Desktop compositionI would like to see the use of this image.  Thanks">
            <a:extLst>
              <a:ext uri="{FF2B5EF4-FFF2-40B4-BE49-F238E27FC236}">
                <a16:creationId xmlns:a16="http://schemas.microsoft.com/office/drawing/2014/main" id="{101739B7-BDC1-4721-9CAE-AE8D9A439180}"/>
              </a:ext>
            </a:extLst>
          </p:cNvPr>
          <p:cNvPicPr>
            <a:picLocks noGrp="1" noChangeAspect="1"/>
          </p:cNvPicPr>
          <p:nvPr>
            <p:ph type="pic" sz="quarter" idx="15"/>
          </p:nvPr>
        </p:nvPicPr>
        <p:blipFill>
          <a:blip r:embed="rId3"/>
          <a:srcRect l="9881" r="2" b="2"/>
          <a:stretch>
            <a:fillRect/>
          </a:stretch>
        </p:blipFill>
        <p:spPr>
          <a:xfrm>
            <a:off x="4502843" y="2"/>
            <a:ext cx="7689157" cy="6399151"/>
          </a:xfrm>
          <a:prstGeom prst="rect">
            <a:avLst/>
          </a:prstGeom>
          <a:noFill/>
        </p:spPr>
      </p:pic>
      <p:sp>
        <p:nvSpPr>
          <p:cNvPr id="4" name="Date Placeholder 3">
            <a:extLst>
              <a:ext uri="{FF2B5EF4-FFF2-40B4-BE49-F238E27FC236}">
                <a16:creationId xmlns:a16="http://schemas.microsoft.com/office/drawing/2014/main" id="{B2A0B984-05A8-15A6-160F-8D2074145B7A}"/>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CB6068AD-AD40-1DB3-3104-ED0ACAB0AFC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0CEC49D2-32A8-A40C-DED8-0A0F74EA638B}"/>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14</a:t>
            </a:fld>
            <a:endParaRPr lang="en-US"/>
          </a:p>
        </p:txBody>
      </p:sp>
    </p:spTree>
    <p:extLst>
      <p:ext uri="{BB962C8B-B14F-4D97-AF65-F5344CB8AC3E}">
        <p14:creationId xmlns:p14="http://schemas.microsoft.com/office/powerpoint/2010/main" val="2719325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5095-DEFA-F8E9-18B6-D5B5F01F7EED}"/>
              </a:ext>
            </a:extLst>
          </p:cNvPr>
          <p:cNvSpPr>
            <a:spLocks noGrp="1"/>
          </p:cNvSpPr>
          <p:nvPr>
            <p:ph type="title"/>
          </p:nvPr>
        </p:nvSpPr>
        <p:spPr>
          <a:xfrm>
            <a:off x="431172" y="553616"/>
            <a:ext cx="7914087" cy="4008859"/>
          </a:xfrm>
        </p:spPr>
        <p:txBody>
          <a:bodyPr anchor="t">
            <a:normAutofit/>
          </a:bodyPr>
          <a:lstStyle/>
          <a:p>
            <a:r>
              <a:rPr lang="en-US"/>
              <a:t>Theological and Literary Significance of Mark 16</a:t>
            </a:r>
          </a:p>
        </p:txBody>
      </p:sp>
      <p:sp>
        <p:nvSpPr>
          <p:cNvPr id="11" name="Text Placeholder 2">
            <a:extLst>
              <a:ext uri="{FF2B5EF4-FFF2-40B4-BE49-F238E27FC236}">
                <a16:creationId xmlns:a16="http://schemas.microsoft.com/office/drawing/2014/main" id="{69A2A345-8DA5-0017-8A58-D7097C7E4BBE}"/>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30BDF660-E447-D021-7CE2-9B0CA0C1D01A}"/>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EF5DD8F6-6E23-50DF-D9B8-5099E3785A34}"/>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D95F5D68-B73D-012A-22C9-2EC72B547F0B}"/>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15</a:t>
            </a:fld>
            <a:endParaRPr lang="en-US"/>
          </a:p>
        </p:txBody>
      </p:sp>
    </p:spTree>
    <p:extLst>
      <p:ext uri="{BB962C8B-B14F-4D97-AF65-F5344CB8AC3E}">
        <p14:creationId xmlns:p14="http://schemas.microsoft.com/office/powerpoint/2010/main" val="3542090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1E43-9F36-E7FE-E1F9-56C3672EB725}"/>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b="0" kern="1200" cap="all" baseline="0">
                <a:latin typeface="+mj-lt"/>
                <a:ea typeface="+mj-ea"/>
                <a:cs typeface="+mj-cs"/>
              </a:rPr>
              <a:t>Major Themes in Mark 16</a:t>
            </a:r>
          </a:p>
        </p:txBody>
      </p:sp>
      <p:pic>
        <p:nvPicPr>
          <p:cNvPr id="7" name="Content Placeholder 6" descr="Man looking like Jesus Christ. Resurrection concept.">
            <a:extLst>
              <a:ext uri="{FF2B5EF4-FFF2-40B4-BE49-F238E27FC236}">
                <a16:creationId xmlns:a16="http://schemas.microsoft.com/office/drawing/2014/main" id="{3A09CEF0-B9B6-4727-8283-88521156F929}"/>
              </a:ext>
            </a:extLst>
          </p:cNvPr>
          <p:cNvPicPr>
            <a:picLocks noGrp="1" noChangeAspect="1"/>
          </p:cNvPicPr>
          <p:nvPr>
            <p:ph type="pic" sz="quarter" idx="15"/>
          </p:nvPr>
        </p:nvPicPr>
        <p:blipFill>
          <a:blip r:embed="rId3"/>
          <a:srcRect t="13636"/>
          <a:stretch>
            <a:fillRect/>
          </a:stretch>
        </p:blipFill>
        <p:spPr>
          <a:xfrm>
            <a:off x="20" y="2293496"/>
            <a:ext cx="5285212" cy="4564504"/>
          </a:xfrm>
          <a:prstGeom prst="rect">
            <a:avLst/>
          </a:prstGeom>
          <a:noFill/>
        </p:spPr>
      </p:pic>
      <p:sp>
        <p:nvSpPr>
          <p:cNvPr id="8" name="TextBox 7">
            <a:extLst>
              <a:ext uri="{FF2B5EF4-FFF2-40B4-BE49-F238E27FC236}">
                <a16:creationId xmlns:a16="http://schemas.microsoft.com/office/drawing/2014/main" id="{CFF341D5-E2FC-4707-983F-27DC6B0D588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dirty="0"/>
              <a:t>Resurrection Emphasis</a:t>
            </a:r>
          </a:p>
          <a:p>
            <a:pPr marL="0" lvl="1" indent="0">
              <a:spcBef>
                <a:spcPts val="1000"/>
              </a:spcBef>
              <a:spcAft>
                <a:spcPts val="600"/>
              </a:spcAft>
              <a:buFont typeface="Arial" panose="020B0604020202020204" pitchFamily="34" charset="0"/>
              <a:buNone/>
            </a:pPr>
            <a:r>
              <a:rPr lang="en-US" sz="1400" dirty="0"/>
              <a:t>Mark 16 highlights the resurrection as the foundation of Christian belief and hope.</a:t>
            </a:r>
          </a:p>
          <a:p>
            <a:pPr marL="0" indent="0">
              <a:spcBef>
                <a:spcPts val="2500"/>
              </a:spcBef>
              <a:spcAft>
                <a:spcPts val="600"/>
              </a:spcAft>
              <a:buFont typeface="Arial" panose="020B0604020202020204" pitchFamily="34" charset="0"/>
              <a:buNone/>
            </a:pPr>
            <a:r>
              <a:rPr lang="en-US" sz="1400" b="1" dirty="0"/>
              <a:t>Commissioning Disciples</a:t>
            </a:r>
          </a:p>
          <a:p>
            <a:pPr marL="0" lvl="1" indent="0">
              <a:spcBef>
                <a:spcPts val="1000"/>
              </a:spcBef>
              <a:spcAft>
                <a:spcPts val="600"/>
              </a:spcAft>
              <a:buFont typeface="Arial" panose="020B0604020202020204" pitchFamily="34" charset="0"/>
              <a:buNone/>
            </a:pPr>
            <a:r>
              <a:rPr lang="en-US" sz="1400" dirty="0"/>
              <a:t>The chapter describes Jesus commissioning His disciples to spread the gospel worldwide.</a:t>
            </a:r>
          </a:p>
          <a:p>
            <a:pPr marL="0" indent="0">
              <a:spcBef>
                <a:spcPts val="2500"/>
              </a:spcBef>
              <a:spcAft>
                <a:spcPts val="600"/>
              </a:spcAft>
              <a:buFont typeface="Arial" panose="020B0604020202020204" pitchFamily="34" charset="0"/>
              <a:buNone/>
            </a:pPr>
            <a:r>
              <a:rPr lang="en-US" sz="1400" b="1" dirty="0"/>
              <a:t>Witness to Faith</a:t>
            </a:r>
          </a:p>
          <a:p>
            <a:pPr marL="0" lvl="1" indent="0">
              <a:spcBef>
                <a:spcPts val="1000"/>
              </a:spcBef>
              <a:spcAft>
                <a:spcPts val="600"/>
              </a:spcAft>
              <a:buFont typeface="Arial" panose="020B0604020202020204" pitchFamily="34" charset="0"/>
              <a:buNone/>
            </a:pPr>
            <a:r>
              <a:rPr lang="en-US" sz="1400" dirty="0"/>
              <a:t>Believers are called to bear witness to their faith through their words and actions.</a:t>
            </a:r>
          </a:p>
          <a:p>
            <a:pPr marL="0" indent="0">
              <a:spcBef>
                <a:spcPts val="2500"/>
              </a:spcBef>
              <a:spcAft>
                <a:spcPts val="600"/>
              </a:spcAft>
              <a:buFont typeface="Arial" panose="020B0604020202020204" pitchFamily="34" charset="0"/>
              <a:buNone/>
            </a:pPr>
            <a:r>
              <a:rPr lang="en-US" sz="1400" b="1" dirty="0"/>
              <a:t>Promise of Presence</a:t>
            </a:r>
          </a:p>
          <a:p>
            <a:pPr marL="0" lvl="1" indent="0">
              <a:spcBef>
                <a:spcPts val="1000"/>
              </a:spcBef>
              <a:spcAft>
                <a:spcPts val="600"/>
              </a:spcAft>
              <a:buFont typeface="Arial" panose="020B0604020202020204" pitchFamily="34" charset="0"/>
              <a:buNone/>
            </a:pPr>
            <a:r>
              <a:rPr lang="en-US" sz="1400" dirty="0"/>
              <a:t>Jesus promises His continual presence, offering comfort and guidance to followers.</a:t>
            </a:r>
          </a:p>
        </p:txBody>
      </p:sp>
      <p:sp>
        <p:nvSpPr>
          <p:cNvPr id="4" name="Date Placeholder 3">
            <a:extLst>
              <a:ext uri="{FF2B5EF4-FFF2-40B4-BE49-F238E27FC236}">
                <a16:creationId xmlns:a16="http://schemas.microsoft.com/office/drawing/2014/main" id="{B4B957A6-49FA-BF72-85C3-BA0EAD7EBFA6}"/>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E64B2F5E-EF64-240F-9AEF-CDAE882D7B08}"/>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19C2D16E-4EF7-679E-5F17-A370A385AE4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16</a:t>
            </a:fld>
            <a:endParaRPr lang="en-US"/>
          </a:p>
        </p:txBody>
      </p:sp>
    </p:spTree>
    <p:extLst>
      <p:ext uri="{BB962C8B-B14F-4D97-AF65-F5344CB8AC3E}">
        <p14:creationId xmlns:p14="http://schemas.microsoft.com/office/powerpoint/2010/main" val="1934647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2B507-C6B9-6092-43A5-877275A9E02A}"/>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500" b="0" kern="1200" cap="all" baseline="0">
                <a:latin typeface="+mj-lt"/>
                <a:ea typeface="+mj-ea"/>
                <a:cs typeface="+mj-cs"/>
              </a:rPr>
              <a:t>The Longer Ending of Mark and Its Significance</a:t>
            </a:r>
          </a:p>
        </p:txBody>
      </p:sp>
      <p:sp>
        <p:nvSpPr>
          <p:cNvPr id="8" name="TextBox 7">
            <a:extLst>
              <a:ext uri="{FF2B5EF4-FFF2-40B4-BE49-F238E27FC236}">
                <a16:creationId xmlns:a16="http://schemas.microsoft.com/office/drawing/2014/main" id="{7160F92D-EEAA-4763-A65A-41849AA92FA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300" b="1"/>
              <a:t>Resurrection Appearances</a:t>
            </a:r>
          </a:p>
          <a:p>
            <a:pPr marL="0" lvl="1" indent="0">
              <a:spcBef>
                <a:spcPts val="1000"/>
              </a:spcBef>
              <a:spcAft>
                <a:spcPts val="600"/>
              </a:spcAft>
              <a:buFont typeface="Arial" panose="020B0604020202020204" pitchFamily="34" charset="0"/>
              <a:buNone/>
            </a:pPr>
            <a:r>
              <a:rPr lang="en-US" sz="1300"/>
              <a:t>The longer ending describes the post-resurrection appearances of Jesus to his followers, affirming his resurrection.</a:t>
            </a:r>
          </a:p>
          <a:p>
            <a:pPr marL="0" indent="0">
              <a:spcBef>
                <a:spcPts val="2500"/>
              </a:spcBef>
              <a:spcAft>
                <a:spcPts val="600"/>
              </a:spcAft>
              <a:buFont typeface="Arial" panose="020B0604020202020204" pitchFamily="34" charset="0"/>
              <a:buNone/>
            </a:pPr>
            <a:r>
              <a:rPr lang="en-US" sz="1300" b="1"/>
              <a:t>The Great Commission</a:t>
            </a:r>
          </a:p>
          <a:p>
            <a:pPr marL="0" lvl="1" indent="0">
              <a:spcBef>
                <a:spcPts val="1000"/>
              </a:spcBef>
              <a:spcAft>
                <a:spcPts val="600"/>
              </a:spcAft>
              <a:buFont typeface="Arial" panose="020B0604020202020204" pitchFamily="34" charset="0"/>
              <a:buNone/>
            </a:pPr>
            <a:r>
              <a:rPr lang="en-US" sz="1300"/>
              <a:t>It contains the Great Commission, where Jesus commands his disciples to spread the gospel worldwide.</a:t>
            </a:r>
          </a:p>
          <a:p>
            <a:pPr marL="0" indent="0">
              <a:spcBef>
                <a:spcPts val="2500"/>
              </a:spcBef>
              <a:spcAft>
                <a:spcPts val="600"/>
              </a:spcAft>
              <a:buFont typeface="Arial" panose="020B0604020202020204" pitchFamily="34" charset="0"/>
              <a:buNone/>
            </a:pPr>
            <a:r>
              <a:rPr lang="en-US" sz="1300" b="1"/>
              <a:t>Authenticity Debate</a:t>
            </a:r>
          </a:p>
          <a:p>
            <a:pPr marL="0" lvl="1" indent="0">
              <a:spcBef>
                <a:spcPts val="1000"/>
              </a:spcBef>
              <a:spcAft>
                <a:spcPts val="600"/>
              </a:spcAft>
              <a:buFont typeface="Arial" panose="020B0604020202020204" pitchFamily="34" charset="0"/>
              <a:buNone/>
            </a:pPr>
            <a:r>
              <a:rPr lang="en-US" sz="1300"/>
              <a:t>Scholars have widely debated the authenticity and theological implications of these verses in the Gospel of Mark.</a:t>
            </a:r>
          </a:p>
        </p:txBody>
      </p:sp>
      <p:pic>
        <p:nvPicPr>
          <p:cNvPr id="7" name="Content Placeholder 6" descr="Replica of an icelandic old text.">
            <a:extLst>
              <a:ext uri="{FF2B5EF4-FFF2-40B4-BE49-F238E27FC236}">
                <a16:creationId xmlns:a16="http://schemas.microsoft.com/office/drawing/2014/main" id="{5F31FF43-7FA5-4945-B313-71D6E1D58BB9}"/>
              </a:ext>
            </a:extLst>
          </p:cNvPr>
          <p:cNvPicPr>
            <a:picLocks noGrp="1" noChangeAspect="1"/>
          </p:cNvPicPr>
          <p:nvPr>
            <p:ph type="pic" sz="quarter" idx="15"/>
          </p:nvPr>
        </p:nvPicPr>
        <p:blipFill>
          <a:blip r:embed="rId3"/>
          <a:srcRect l="4636" r="5247" b="2"/>
          <a:stretch>
            <a:fillRect/>
          </a:stretch>
        </p:blipFill>
        <p:spPr>
          <a:xfrm>
            <a:off x="4502843" y="2"/>
            <a:ext cx="7689157" cy="6399151"/>
          </a:xfrm>
          <a:prstGeom prst="rect">
            <a:avLst/>
          </a:prstGeom>
          <a:noFill/>
        </p:spPr>
      </p:pic>
      <p:sp>
        <p:nvSpPr>
          <p:cNvPr id="4" name="Date Placeholder 3">
            <a:extLst>
              <a:ext uri="{FF2B5EF4-FFF2-40B4-BE49-F238E27FC236}">
                <a16:creationId xmlns:a16="http://schemas.microsoft.com/office/drawing/2014/main" id="{04CA4D3C-4BCB-24AD-83F0-17F11A774635}"/>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BE018EDB-EF02-A427-B45F-3F066FE74695}"/>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F7F076B7-CE6C-2D92-C830-F3A7983209EA}"/>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17</a:t>
            </a:fld>
            <a:endParaRPr lang="en-US"/>
          </a:p>
        </p:txBody>
      </p:sp>
    </p:spTree>
    <p:extLst>
      <p:ext uri="{BB962C8B-B14F-4D97-AF65-F5344CB8AC3E}">
        <p14:creationId xmlns:p14="http://schemas.microsoft.com/office/powerpoint/2010/main" val="661715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CE422-F675-B8D1-4D76-BD386419BC07}"/>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500" b="0" kern="1200" cap="all" baseline="0">
                <a:latin typeface="+mj-lt"/>
                <a:ea typeface="+mj-ea"/>
                <a:cs typeface="+mj-cs"/>
              </a:rPr>
              <a:t>Implications for Christian Doctrine and Practice</a:t>
            </a:r>
          </a:p>
        </p:txBody>
      </p:sp>
      <p:sp>
        <p:nvSpPr>
          <p:cNvPr id="8" name="TextBox 7">
            <a:extLst>
              <a:ext uri="{FF2B5EF4-FFF2-40B4-BE49-F238E27FC236}">
                <a16:creationId xmlns:a16="http://schemas.microsoft.com/office/drawing/2014/main" id="{68B05CB0-020C-487A-93E4-D47BDC62BF7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Doctrine of Resurrection</a:t>
            </a:r>
          </a:p>
          <a:p>
            <a:pPr marL="0" lvl="1" indent="0">
              <a:spcBef>
                <a:spcPts val="1000"/>
              </a:spcBef>
              <a:spcAft>
                <a:spcPts val="600"/>
              </a:spcAft>
              <a:buFont typeface="Arial" panose="020B0604020202020204" pitchFamily="34" charset="0"/>
              <a:buNone/>
            </a:pPr>
            <a:r>
              <a:rPr lang="en-US" sz="1400"/>
              <a:t>Mark 16 reinforces the Christian belief in resurrection, affirming Jesus' victory over death.</a:t>
            </a:r>
          </a:p>
          <a:p>
            <a:pPr marL="0" indent="0">
              <a:spcBef>
                <a:spcPts val="2500"/>
              </a:spcBef>
              <a:spcAft>
                <a:spcPts val="600"/>
              </a:spcAft>
              <a:buFont typeface="Arial" panose="020B0604020202020204" pitchFamily="34" charset="0"/>
              <a:buNone/>
            </a:pPr>
            <a:r>
              <a:rPr lang="en-US" sz="1400" b="1"/>
              <a:t>Call to Evangelism</a:t>
            </a:r>
          </a:p>
          <a:p>
            <a:pPr marL="0" lvl="1" indent="0">
              <a:spcBef>
                <a:spcPts val="1000"/>
              </a:spcBef>
              <a:spcAft>
                <a:spcPts val="600"/>
              </a:spcAft>
              <a:buFont typeface="Arial" panose="020B0604020202020204" pitchFamily="34" charset="0"/>
              <a:buNone/>
            </a:pPr>
            <a:r>
              <a:rPr lang="en-US" sz="1400"/>
              <a:t>The passage encourages believers to boldly share the message of Jesus and continue His mission globally.</a:t>
            </a:r>
          </a:p>
        </p:txBody>
      </p:sp>
      <p:pic>
        <p:nvPicPr>
          <p:cNvPr id="7" name="Content Placeholder 6" descr="A King James bible open to the text of Jeremiah 29.">
            <a:extLst>
              <a:ext uri="{FF2B5EF4-FFF2-40B4-BE49-F238E27FC236}">
                <a16:creationId xmlns:a16="http://schemas.microsoft.com/office/drawing/2014/main" id="{CB709414-A79C-4DBE-8582-E04B922787A1}"/>
              </a:ext>
            </a:extLst>
          </p:cNvPr>
          <p:cNvPicPr>
            <a:picLocks noGrp="1" noChangeAspect="1"/>
          </p:cNvPicPr>
          <p:nvPr>
            <p:ph type="pic" sz="quarter" idx="15"/>
          </p:nvPr>
        </p:nvPicPr>
        <p:blipFill>
          <a:blip r:embed="rId3"/>
          <a:srcRect l="6362" r="31155"/>
          <a:stretch>
            <a:fillRect/>
          </a:stretch>
        </p:blipFill>
        <p:spPr>
          <a:xfrm>
            <a:off x="4502843" y="2"/>
            <a:ext cx="7689157" cy="6399151"/>
          </a:xfrm>
          <a:prstGeom prst="rect">
            <a:avLst/>
          </a:prstGeom>
          <a:noFill/>
        </p:spPr>
      </p:pic>
      <p:sp>
        <p:nvSpPr>
          <p:cNvPr id="4" name="Date Placeholder 3">
            <a:extLst>
              <a:ext uri="{FF2B5EF4-FFF2-40B4-BE49-F238E27FC236}">
                <a16:creationId xmlns:a16="http://schemas.microsoft.com/office/drawing/2014/main" id="{A108DF57-6ADA-F3C3-5088-912A01D11CF8}"/>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E1E3EEC8-FC89-B860-B330-C9BB7A0A6959}"/>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F14FF89C-1FBC-C9EA-D7A1-65FC1F3A837F}"/>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18</a:t>
            </a:fld>
            <a:endParaRPr lang="en-US"/>
          </a:p>
        </p:txBody>
      </p:sp>
    </p:spTree>
    <p:extLst>
      <p:ext uri="{BB962C8B-B14F-4D97-AF65-F5344CB8AC3E}">
        <p14:creationId xmlns:p14="http://schemas.microsoft.com/office/powerpoint/2010/main" val="3793577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E598-CC21-D152-3478-EB2BC1898B19}"/>
              </a:ext>
            </a:extLst>
          </p:cNvPr>
          <p:cNvSpPr>
            <a:spLocks noGrp="1"/>
          </p:cNvSpPr>
          <p:nvPr>
            <p:ph type="title"/>
          </p:nvPr>
        </p:nvSpPr>
        <p:spPr>
          <a:xfrm>
            <a:off x="429768" y="429768"/>
            <a:ext cx="10890374" cy="1627632"/>
          </a:xfrm>
        </p:spPr>
        <p:txBody>
          <a:bodyPr anchor="t">
            <a:normAutofit/>
          </a:bodyPr>
          <a:lstStyle/>
          <a:p>
            <a:r>
              <a:rPr lang="en-US"/>
              <a:t>Conclusion</a:t>
            </a:r>
          </a:p>
        </p:txBody>
      </p:sp>
      <p:graphicFrame>
        <p:nvGraphicFramePr>
          <p:cNvPr id="10" name="Content Placeholder 2">
            <a:extLst>
              <a:ext uri="{FF2B5EF4-FFF2-40B4-BE49-F238E27FC236}">
                <a16:creationId xmlns:a16="http://schemas.microsoft.com/office/drawing/2014/main" id="{4B582F05-0A4F-5F55-F2F2-3270E24D132B}"/>
              </a:ext>
            </a:extLst>
          </p:cNvPr>
          <p:cNvGraphicFramePr>
            <a:graphicFrameLocks noGrp="1"/>
          </p:cNvGraphicFramePr>
          <p:nvPr>
            <p:ph sz="quarter" idx="13"/>
            <p:extLst>
              <p:ext uri="{D42A27DB-BD31-4B8C-83A1-F6EECF244321}">
                <p14:modId xmlns:p14="http://schemas.microsoft.com/office/powerpoint/2010/main" val="3979181883"/>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429768" y="3264408"/>
          <a:ext cx="10890374" cy="283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4B5BC5C-A42C-D81B-AEDF-E5144165DA30}"/>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41635756-9CD3-F761-39A7-B40105C668B3}"/>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008C6FD8-DC67-915E-0412-0405D0BCCEB7}"/>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19</a:t>
            </a:fld>
            <a:endParaRPr lang="en-US"/>
          </a:p>
        </p:txBody>
      </p:sp>
    </p:spTree>
    <p:extLst>
      <p:ext uri="{BB962C8B-B14F-4D97-AF65-F5344CB8AC3E}">
        <p14:creationId xmlns:p14="http://schemas.microsoft.com/office/powerpoint/2010/main" val="41041388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AAC9C-7278-CBD6-AC81-FF8EEC554727}"/>
              </a:ext>
            </a:extLst>
          </p:cNvPr>
          <p:cNvSpPr>
            <a:spLocks noGrp="1"/>
          </p:cNvSpPr>
          <p:nvPr>
            <p:ph type="title"/>
          </p:nvPr>
        </p:nvSpPr>
        <p:spPr>
          <a:xfrm>
            <a:off x="429768" y="411480"/>
            <a:ext cx="11045952" cy="1828800"/>
          </a:xfrm>
        </p:spPr>
        <p:txBody>
          <a:bodyPr anchor="t">
            <a:normAutofit/>
          </a:bodyPr>
          <a:lstStyle/>
          <a:p>
            <a:r>
              <a:rPr lang="en-US"/>
              <a:t>Agenda Overview</a:t>
            </a:r>
          </a:p>
        </p:txBody>
      </p:sp>
      <p:sp>
        <p:nvSpPr>
          <p:cNvPr id="3" name="Content Placeholder 2">
            <a:extLst>
              <a:ext uri="{FF2B5EF4-FFF2-40B4-BE49-F238E27FC236}">
                <a16:creationId xmlns:a16="http://schemas.microsoft.com/office/drawing/2014/main" id="{82E840DE-A357-6F1C-2148-8498BA39B102}"/>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6272784" y="2423160"/>
            <a:ext cx="5202936" cy="3858768"/>
          </a:xfrm>
        </p:spPr>
        <p:txBody>
          <a:bodyPr>
            <a:normAutofit/>
          </a:bodyPr>
          <a:lstStyle/>
          <a:p>
            <a:pPr>
              <a:buFont typeface="Arial" panose="020B0604020202020204" pitchFamily="34" charset="0"/>
              <a:buChar char="•"/>
            </a:pPr>
            <a:r>
              <a:t>Introduction to the Latin Vulgate Bible</a:t>
            </a:r>
          </a:p>
          <a:p>
            <a:pPr>
              <a:buFont typeface="Arial" panose="020B0604020202020204" pitchFamily="34" charset="0"/>
              <a:buChar char="•"/>
            </a:pPr>
            <a:r>
              <a:t>Overview of the Gospel of Mark</a:t>
            </a:r>
          </a:p>
          <a:p>
            <a:pPr>
              <a:buFont typeface="Arial" panose="020B0604020202020204" pitchFamily="34" charset="0"/>
              <a:buChar char="•"/>
            </a:pPr>
            <a:r>
              <a:t>English Translation of Mark 16 From the Latin Vulgate</a:t>
            </a:r>
          </a:p>
          <a:p>
            <a:pPr>
              <a:buFont typeface="Arial" panose="020B0604020202020204" pitchFamily="34" charset="0"/>
              <a:buChar char="•"/>
            </a:pPr>
            <a:r>
              <a:t>Theological and Literary Significance of Mark 16</a:t>
            </a:r>
            <a:endParaRPr lang="en-US"/>
          </a:p>
        </p:txBody>
      </p:sp>
      <p:sp>
        <p:nvSpPr>
          <p:cNvPr id="4" name="Date Placeholder 3">
            <a:extLst>
              <a:ext uri="{FF2B5EF4-FFF2-40B4-BE49-F238E27FC236}">
                <a16:creationId xmlns:a16="http://schemas.microsoft.com/office/drawing/2014/main" id="{C4AC301F-1907-4041-F7B0-B67D97382B46}"/>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2A195957-3F3F-155A-1EB8-0B8253F100E0}"/>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8658D3D7-2D80-BC4A-FDD5-94C22284126C}"/>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a:t>
            </a:fld>
            <a:endParaRPr lang="en-US"/>
          </a:p>
        </p:txBody>
      </p:sp>
    </p:spTree>
    <p:extLst>
      <p:ext uri="{BB962C8B-B14F-4D97-AF65-F5344CB8AC3E}">
        <p14:creationId xmlns:p14="http://schemas.microsoft.com/office/powerpoint/2010/main" val="1245187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2AEC8-04CD-BBFE-B13D-042D7C76BD98}"/>
              </a:ext>
            </a:extLst>
          </p:cNvPr>
          <p:cNvSpPr>
            <a:spLocks noGrp="1"/>
          </p:cNvSpPr>
          <p:nvPr>
            <p:ph type="title"/>
          </p:nvPr>
        </p:nvSpPr>
        <p:spPr>
          <a:xfrm>
            <a:off x="431172" y="553616"/>
            <a:ext cx="7914087" cy="4008859"/>
          </a:xfrm>
        </p:spPr>
        <p:txBody>
          <a:bodyPr anchor="t">
            <a:normAutofit/>
          </a:bodyPr>
          <a:lstStyle/>
          <a:p>
            <a:r>
              <a:rPr lang="en-US"/>
              <a:t>Introduction to the Latin Vulgate Bible</a:t>
            </a:r>
          </a:p>
        </p:txBody>
      </p:sp>
      <p:sp>
        <p:nvSpPr>
          <p:cNvPr id="11" name="Text Placeholder 2">
            <a:extLst>
              <a:ext uri="{FF2B5EF4-FFF2-40B4-BE49-F238E27FC236}">
                <a16:creationId xmlns:a16="http://schemas.microsoft.com/office/drawing/2014/main" id="{25CBA45A-2359-B4AF-423F-DBB94E954524}"/>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46DAAB72-6A20-4412-73E0-2FD4F348270E}"/>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DC42B76C-14F2-73F9-E3A9-3E46B81E1D5C}"/>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EC87DED1-1AF6-F026-9EBB-78748CF3BC1F}"/>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a:t>
            </a:fld>
            <a:endParaRPr lang="en-US"/>
          </a:p>
        </p:txBody>
      </p:sp>
    </p:spTree>
    <p:extLst>
      <p:ext uri="{BB962C8B-B14F-4D97-AF65-F5344CB8AC3E}">
        <p14:creationId xmlns:p14="http://schemas.microsoft.com/office/powerpoint/2010/main" val="3347086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92AA-01B0-D3BE-FD50-C1380616D208}"/>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b="0" kern="1200" cap="all" baseline="0">
                <a:latin typeface="+mj-lt"/>
                <a:ea typeface="+mj-ea"/>
                <a:cs typeface="+mj-cs"/>
              </a:rPr>
              <a:t>History and Significance of the Latin Vulgate</a:t>
            </a:r>
          </a:p>
        </p:txBody>
      </p:sp>
      <p:sp>
        <p:nvSpPr>
          <p:cNvPr id="8" name="TextBox 7">
            <a:extLst>
              <a:ext uri="{FF2B5EF4-FFF2-40B4-BE49-F238E27FC236}">
                <a16:creationId xmlns:a16="http://schemas.microsoft.com/office/drawing/2014/main" id="{73E0E31B-89D4-4F8A-BDE9-6DFCBB86ADC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Emergence in 4th Century</a:t>
            </a:r>
          </a:p>
          <a:p>
            <a:pPr marL="0" lvl="1" indent="0">
              <a:spcBef>
                <a:spcPts val="1000"/>
              </a:spcBef>
              <a:spcAft>
                <a:spcPts val="600"/>
              </a:spcAft>
              <a:buFont typeface="Arial" panose="020B0604020202020204" pitchFamily="34" charset="0"/>
              <a:buNone/>
            </a:pPr>
            <a:r>
              <a:rPr lang="en-US" sz="1400"/>
              <a:t>The Latin Vulgate was created in the late 4th century to unify diverse Latin biblical texts into one authoritative version.</a:t>
            </a:r>
          </a:p>
          <a:p>
            <a:pPr marL="0" indent="0">
              <a:spcBef>
                <a:spcPts val="2500"/>
              </a:spcBef>
              <a:spcAft>
                <a:spcPts val="600"/>
              </a:spcAft>
              <a:buFont typeface="Arial" panose="020B0604020202020204" pitchFamily="34" charset="0"/>
              <a:buNone/>
            </a:pPr>
            <a:r>
              <a:rPr lang="en-US" sz="1400" b="1"/>
              <a:t>Authoritative Bible Translation</a:t>
            </a:r>
          </a:p>
          <a:p>
            <a:pPr marL="0" lvl="1" indent="0">
              <a:spcBef>
                <a:spcPts val="1000"/>
              </a:spcBef>
              <a:spcAft>
                <a:spcPts val="600"/>
              </a:spcAft>
              <a:buFont typeface="Arial" panose="020B0604020202020204" pitchFamily="34" charset="0"/>
              <a:buNone/>
            </a:pPr>
            <a:r>
              <a:rPr lang="en-US" sz="1400"/>
              <a:t>The Vulgate became the standard scripture for Western Christianity, influencing theology and religious practice for centuries.</a:t>
            </a:r>
          </a:p>
        </p:txBody>
      </p:sp>
      <p:pic>
        <p:nvPicPr>
          <p:cNvPr id="7" name="Content Placeholder 6" descr="Opened vintage book in a library. 400 year old handwrite. Photo was taken at avaible light, and it is slightly toned to enhance the old condition of the books.">
            <a:extLst>
              <a:ext uri="{FF2B5EF4-FFF2-40B4-BE49-F238E27FC236}">
                <a16:creationId xmlns:a16="http://schemas.microsoft.com/office/drawing/2014/main" id="{707D43A0-F2D5-47DC-AE32-CB6CF587D3DD}"/>
              </a:ext>
            </a:extLst>
          </p:cNvPr>
          <p:cNvPicPr>
            <a:picLocks noGrp="1" noChangeAspect="1"/>
          </p:cNvPicPr>
          <p:nvPr>
            <p:ph type="pic" sz="quarter" idx="15"/>
          </p:nvPr>
        </p:nvPicPr>
        <p:blipFill>
          <a:blip r:embed="rId3"/>
          <a:srcRect l="5200" r="27726"/>
          <a:stretch>
            <a:fillRect/>
          </a:stretch>
        </p:blipFill>
        <p:spPr>
          <a:xfrm>
            <a:off x="5737594" y="10"/>
            <a:ext cx="6454406" cy="6399142"/>
          </a:xfrm>
          <a:prstGeom prst="rect">
            <a:avLst/>
          </a:prstGeom>
          <a:noFill/>
        </p:spPr>
      </p:pic>
      <p:sp>
        <p:nvSpPr>
          <p:cNvPr id="4" name="Date Placeholder 3">
            <a:extLst>
              <a:ext uri="{FF2B5EF4-FFF2-40B4-BE49-F238E27FC236}">
                <a16:creationId xmlns:a16="http://schemas.microsoft.com/office/drawing/2014/main" id="{D45C6246-E3B4-C073-3E5F-524122DBC037}"/>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021F9BF4-8227-36EA-91E9-A67F562FAD51}"/>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Sample Footer Text</a:t>
            </a:r>
          </a:p>
        </p:txBody>
      </p:sp>
      <p:sp>
        <p:nvSpPr>
          <p:cNvPr id="6" name="Slide Number Placeholder 5">
            <a:extLst>
              <a:ext uri="{FF2B5EF4-FFF2-40B4-BE49-F238E27FC236}">
                <a16:creationId xmlns:a16="http://schemas.microsoft.com/office/drawing/2014/main" id="{FF6E380A-3026-29B3-317B-D7BB7725B122}"/>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a:t>
            </a:fld>
            <a:endParaRPr lang="en-US"/>
          </a:p>
        </p:txBody>
      </p:sp>
    </p:spTree>
    <p:extLst>
      <p:ext uri="{BB962C8B-B14F-4D97-AF65-F5344CB8AC3E}">
        <p14:creationId xmlns:p14="http://schemas.microsoft.com/office/powerpoint/2010/main" val="3245194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B9F88-582E-EB63-C49E-ADF2CC50EEF9}"/>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b="0" kern="1200" cap="all" baseline="0">
                <a:latin typeface="+mj-lt"/>
                <a:ea typeface="+mj-ea"/>
                <a:cs typeface="+mj-cs"/>
              </a:rPr>
              <a:t>Jerome’s Translation Process</a:t>
            </a:r>
          </a:p>
        </p:txBody>
      </p:sp>
      <p:sp>
        <p:nvSpPr>
          <p:cNvPr id="8" name="TextBox 7">
            <a:extLst>
              <a:ext uri="{FF2B5EF4-FFF2-40B4-BE49-F238E27FC236}">
                <a16:creationId xmlns:a16="http://schemas.microsoft.com/office/drawing/2014/main" id="{B2B0E5F9-85C5-451F-9C4D-477D5B9F988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400" b="1"/>
              <a:t>Consultation of Manuscripts</a:t>
            </a:r>
          </a:p>
          <a:p>
            <a:pPr marL="0" lvl="1" indent="0">
              <a:lnSpc>
                <a:spcPct val="90000"/>
              </a:lnSpc>
              <a:spcBef>
                <a:spcPts val="1000"/>
              </a:spcBef>
              <a:spcAft>
                <a:spcPts val="600"/>
              </a:spcAft>
              <a:buFont typeface="Arial" panose="020B0604020202020204" pitchFamily="34" charset="0"/>
              <a:buNone/>
            </a:pPr>
            <a:r>
              <a:rPr lang="en-US" sz="1400"/>
              <a:t>Jerome carefully studied Hebrew and Greek manuscripts to ensure faithful translation into Latin.</a:t>
            </a:r>
          </a:p>
          <a:p>
            <a:pPr marL="0" indent="0">
              <a:lnSpc>
                <a:spcPct val="90000"/>
              </a:lnSpc>
              <a:spcBef>
                <a:spcPts val="2500"/>
              </a:spcBef>
              <a:spcAft>
                <a:spcPts val="600"/>
              </a:spcAft>
              <a:buFont typeface="Arial" panose="020B0604020202020204" pitchFamily="34" charset="0"/>
              <a:buNone/>
            </a:pPr>
            <a:r>
              <a:rPr lang="en-US" sz="1400" b="1"/>
              <a:t>Focus on Accuracy and Clarity</a:t>
            </a:r>
          </a:p>
          <a:p>
            <a:pPr marL="0" lvl="1" indent="0">
              <a:lnSpc>
                <a:spcPct val="90000"/>
              </a:lnSpc>
              <a:spcBef>
                <a:spcPts val="1000"/>
              </a:spcBef>
              <a:spcAft>
                <a:spcPts val="600"/>
              </a:spcAft>
              <a:buFont typeface="Arial" panose="020B0604020202020204" pitchFamily="34" charset="0"/>
              <a:buNone/>
            </a:pPr>
            <a:r>
              <a:rPr lang="en-US" sz="1400"/>
              <a:t>Jerome’s translation emphasized precise and clear language to convey biblical texts effectively.</a:t>
            </a:r>
          </a:p>
          <a:p>
            <a:pPr marL="0" indent="0">
              <a:lnSpc>
                <a:spcPct val="90000"/>
              </a:lnSpc>
              <a:spcBef>
                <a:spcPts val="2500"/>
              </a:spcBef>
              <a:spcAft>
                <a:spcPts val="600"/>
              </a:spcAft>
              <a:buFont typeface="Arial" panose="020B0604020202020204" pitchFamily="34" charset="0"/>
              <a:buNone/>
            </a:pPr>
            <a:r>
              <a:rPr lang="en-US" sz="1400" b="1"/>
              <a:t>Creation of the Vulgate</a:t>
            </a:r>
          </a:p>
          <a:p>
            <a:pPr marL="0" lvl="1" indent="0">
              <a:lnSpc>
                <a:spcPct val="90000"/>
              </a:lnSpc>
              <a:spcBef>
                <a:spcPts val="1000"/>
              </a:spcBef>
              <a:spcAft>
                <a:spcPts val="600"/>
              </a:spcAft>
              <a:buFont typeface="Arial" panose="020B0604020202020204" pitchFamily="34" charset="0"/>
              <a:buNone/>
            </a:pPr>
            <a:r>
              <a:rPr lang="en-US" sz="1400"/>
              <a:t>His work resulted in the Vulgate, the authoritative Latin version of the Bible for centuries.</a:t>
            </a:r>
          </a:p>
        </p:txBody>
      </p:sp>
      <p:pic>
        <p:nvPicPr>
          <p:cNvPr id="7" name="Content Placeholder 6" descr="An ancient Koran">
            <a:extLst>
              <a:ext uri="{FF2B5EF4-FFF2-40B4-BE49-F238E27FC236}">
                <a16:creationId xmlns:a16="http://schemas.microsoft.com/office/drawing/2014/main" id="{676F4866-19A0-4DCC-8A54-9F299B9A0221}"/>
              </a:ext>
            </a:extLst>
          </p:cNvPr>
          <p:cNvPicPr>
            <a:picLocks noGrp="1" noChangeAspect="1"/>
          </p:cNvPicPr>
          <p:nvPr>
            <p:ph type="pic" sz="quarter" idx="15"/>
          </p:nvPr>
        </p:nvPicPr>
        <p:blipFill>
          <a:blip r:embed="rId3"/>
          <a:srcRect l="1304" r="18490" b="1"/>
          <a:stretch>
            <a:fillRect/>
          </a:stretch>
        </p:blipFill>
        <p:spPr>
          <a:xfrm>
            <a:off x="4502843" y="2"/>
            <a:ext cx="7689157" cy="6399151"/>
          </a:xfrm>
          <a:prstGeom prst="rect">
            <a:avLst/>
          </a:prstGeom>
          <a:noFill/>
        </p:spPr>
      </p:pic>
      <p:sp>
        <p:nvSpPr>
          <p:cNvPr id="4" name="Date Placeholder 3">
            <a:extLst>
              <a:ext uri="{FF2B5EF4-FFF2-40B4-BE49-F238E27FC236}">
                <a16:creationId xmlns:a16="http://schemas.microsoft.com/office/drawing/2014/main" id="{F98119A4-2075-C08E-B1D5-4DB4151BFF6B}"/>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1C3DE231-3978-5436-C201-AC8F67F12DE6}"/>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D68A327D-F50A-8039-B6E7-CDB56C189702}"/>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5</a:t>
            </a:fld>
            <a:endParaRPr lang="en-US"/>
          </a:p>
        </p:txBody>
      </p:sp>
    </p:spTree>
    <p:extLst>
      <p:ext uri="{BB962C8B-B14F-4D97-AF65-F5344CB8AC3E}">
        <p14:creationId xmlns:p14="http://schemas.microsoft.com/office/powerpoint/2010/main" val="2049630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29061-1DEE-F0C4-5079-6B11838403AF}"/>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500" b="0" kern="1200" cap="all" baseline="0">
                <a:latin typeface="+mj-lt"/>
                <a:ea typeface="+mj-ea"/>
                <a:cs typeface="+mj-cs"/>
              </a:rPr>
              <a:t>Role of the Vulgate in Christian Tradition</a:t>
            </a:r>
          </a:p>
        </p:txBody>
      </p:sp>
      <p:sp>
        <p:nvSpPr>
          <p:cNvPr id="8" name="TextBox 7">
            <a:extLst>
              <a:ext uri="{FF2B5EF4-FFF2-40B4-BE49-F238E27FC236}">
                <a16:creationId xmlns:a16="http://schemas.microsoft.com/office/drawing/2014/main" id="{78FF7382-8BA1-4B68-AE7D-D32393C58AD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300" b="1"/>
              <a:t>Theological Influence</a:t>
            </a:r>
          </a:p>
          <a:p>
            <a:pPr marL="0" lvl="1" indent="0">
              <a:lnSpc>
                <a:spcPct val="90000"/>
              </a:lnSpc>
              <a:spcBef>
                <a:spcPts val="1000"/>
              </a:spcBef>
              <a:spcAft>
                <a:spcPts val="600"/>
              </a:spcAft>
              <a:buFont typeface="Arial" panose="020B0604020202020204" pitchFamily="34" charset="0"/>
              <a:buNone/>
            </a:pPr>
            <a:r>
              <a:rPr lang="en-US" sz="1300"/>
              <a:t>The Vulgate shaped Christian theology by providing a consistent biblical text for study and interpretation throughout the Middle Ages.</a:t>
            </a:r>
          </a:p>
          <a:p>
            <a:pPr marL="0" indent="0">
              <a:lnSpc>
                <a:spcPct val="90000"/>
              </a:lnSpc>
              <a:spcBef>
                <a:spcPts val="2500"/>
              </a:spcBef>
              <a:spcAft>
                <a:spcPts val="600"/>
              </a:spcAft>
              <a:buFont typeface="Arial" panose="020B0604020202020204" pitchFamily="34" charset="0"/>
              <a:buNone/>
            </a:pPr>
            <a:r>
              <a:rPr lang="en-US" sz="1300" b="1"/>
              <a:t>Liturgical Use</a:t>
            </a:r>
          </a:p>
          <a:p>
            <a:pPr marL="0" lvl="1" indent="0">
              <a:lnSpc>
                <a:spcPct val="90000"/>
              </a:lnSpc>
              <a:spcBef>
                <a:spcPts val="1000"/>
              </a:spcBef>
              <a:spcAft>
                <a:spcPts val="600"/>
              </a:spcAft>
              <a:buFont typeface="Arial" panose="020B0604020202020204" pitchFamily="34" charset="0"/>
              <a:buNone/>
            </a:pPr>
            <a:r>
              <a:rPr lang="en-US" sz="1300"/>
              <a:t>The Vulgate served as the official Bible in Catholic liturgy, guiding religious ceremonies and worship practices for centuries.</a:t>
            </a:r>
          </a:p>
          <a:p>
            <a:pPr marL="0" indent="0">
              <a:lnSpc>
                <a:spcPct val="90000"/>
              </a:lnSpc>
              <a:spcBef>
                <a:spcPts val="2500"/>
              </a:spcBef>
              <a:spcAft>
                <a:spcPts val="600"/>
              </a:spcAft>
              <a:buFont typeface="Arial" panose="020B0604020202020204" pitchFamily="34" charset="0"/>
              <a:buNone/>
            </a:pPr>
            <a:r>
              <a:rPr lang="en-US" sz="1300" b="1"/>
              <a:t>Artistic Impact</a:t>
            </a:r>
          </a:p>
          <a:p>
            <a:pPr marL="0" lvl="1" indent="0">
              <a:lnSpc>
                <a:spcPct val="90000"/>
              </a:lnSpc>
              <a:spcBef>
                <a:spcPts val="1000"/>
              </a:spcBef>
              <a:spcAft>
                <a:spcPts val="600"/>
              </a:spcAft>
              <a:buFont typeface="Arial" panose="020B0604020202020204" pitchFamily="34" charset="0"/>
              <a:buNone/>
            </a:pPr>
            <a:r>
              <a:rPr lang="en-US" sz="1300"/>
              <a:t>Medieval art was deeply inspired by the Vulgate, influencing religious iconography and manuscript illumination styles.</a:t>
            </a:r>
          </a:p>
        </p:txBody>
      </p:sp>
      <p:pic>
        <p:nvPicPr>
          <p:cNvPr id="7" name="Content Placeholder 6"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3657FE3-7DD6-4F48-83A0-AE2F9EAE9513}"/>
              </a:ext>
            </a:extLst>
          </p:cNvPr>
          <p:cNvPicPr>
            <a:picLocks noGrp="1" noChangeAspect="1"/>
          </p:cNvPicPr>
          <p:nvPr>
            <p:ph type="pic" sz="quarter" idx="15"/>
          </p:nvPr>
        </p:nvPicPr>
        <p:blipFill>
          <a:blip r:embed="rId3"/>
          <a:srcRect r="19794" b="1"/>
          <a:stretch>
            <a:fillRect/>
          </a:stretch>
        </p:blipFill>
        <p:spPr>
          <a:xfrm>
            <a:off x="4502843" y="2"/>
            <a:ext cx="7689157" cy="6399151"/>
          </a:xfrm>
          <a:prstGeom prst="rect">
            <a:avLst/>
          </a:prstGeom>
          <a:noFill/>
        </p:spPr>
      </p:pic>
      <p:sp>
        <p:nvSpPr>
          <p:cNvPr id="4" name="Date Placeholder 3">
            <a:extLst>
              <a:ext uri="{FF2B5EF4-FFF2-40B4-BE49-F238E27FC236}">
                <a16:creationId xmlns:a16="http://schemas.microsoft.com/office/drawing/2014/main" id="{8242A15E-BC57-CF2D-1567-AD3D549F7A0D}"/>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B8C2D3C5-0859-4E99-E9E2-B4F9151FBE2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BB70E25D-1284-3071-F3D8-5945EA4548A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6</a:t>
            </a:fld>
            <a:endParaRPr lang="en-US"/>
          </a:p>
        </p:txBody>
      </p:sp>
    </p:spTree>
    <p:extLst>
      <p:ext uri="{BB962C8B-B14F-4D97-AF65-F5344CB8AC3E}">
        <p14:creationId xmlns:p14="http://schemas.microsoft.com/office/powerpoint/2010/main" val="814678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3239-3405-70A8-29A7-E2DA2718F264}"/>
              </a:ext>
            </a:extLst>
          </p:cNvPr>
          <p:cNvSpPr>
            <a:spLocks noGrp="1"/>
          </p:cNvSpPr>
          <p:nvPr>
            <p:ph type="title"/>
          </p:nvPr>
        </p:nvSpPr>
        <p:spPr>
          <a:xfrm>
            <a:off x="431172" y="553616"/>
            <a:ext cx="7914087" cy="4008859"/>
          </a:xfrm>
        </p:spPr>
        <p:txBody>
          <a:bodyPr anchor="t">
            <a:normAutofit/>
          </a:bodyPr>
          <a:lstStyle/>
          <a:p>
            <a:r>
              <a:rPr lang="en-US"/>
              <a:t>Overview of the Gospel of Mark</a:t>
            </a:r>
          </a:p>
        </p:txBody>
      </p:sp>
      <p:sp>
        <p:nvSpPr>
          <p:cNvPr id="11" name="Text Placeholder 2">
            <a:extLst>
              <a:ext uri="{FF2B5EF4-FFF2-40B4-BE49-F238E27FC236}">
                <a16:creationId xmlns:a16="http://schemas.microsoft.com/office/drawing/2014/main" id="{4984A8CF-3083-4EAD-D688-9BA7327F9A56}"/>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F84705E1-15F2-9184-47C3-E86D02A58A9C}"/>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72E78ED3-2347-37E0-03F1-019347DABB37}"/>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AD3B312B-B119-4B31-D6DD-CA76BC8F8A69}"/>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7</a:t>
            </a:fld>
            <a:endParaRPr lang="en-US"/>
          </a:p>
        </p:txBody>
      </p:sp>
    </p:spTree>
    <p:extLst>
      <p:ext uri="{BB962C8B-B14F-4D97-AF65-F5344CB8AC3E}">
        <p14:creationId xmlns:p14="http://schemas.microsoft.com/office/powerpoint/2010/main" val="1020586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3AA1-0BD2-CF63-5626-E4F77AE380E6}"/>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b="0" kern="1200" cap="all" baseline="0">
                <a:latin typeface="+mj-lt"/>
                <a:ea typeface="+mj-ea"/>
                <a:cs typeface="+mj-cs"/>
              </a:rPr>
              <a:t>Authorship and Historical Context</a:t>
            </a:r>
          </a:p>
        </p:txBody>
      </p:sp>
      <p:sp>
        <p:nvSpPr>
          <p:cNvPr id="8" name="TextBox 7">
            <a:extLst>
              <a:ext uri="{FF2B5EF4-FFF2-40B4-BE49-F238E27FC236}">
                <a16:creationId xmlns:a16="http://schemas.microsoft.com/office/drawing/2014/main" id="{C13979B9-BB55-4522-85D8-DADD934B854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400" b="1"/>
              <a:t>Traditional Authorship</a:t>
            </a:r>
          </a:p>
          <a:p>
            <a:pPr marL="0" lvl="1" indent="0">
              <a:lnSpc>
                <a:spcPct val="90000"/>
              </a:lnSpc>
              <a:spcBef>
                <a:spcPts val="1000"/>
              </a:spcBef>
              <a:spcAft>
                <a:spcPts val="600"/>
              </a:spcAft>
              <a:buFont typeface="Arial" panose="020B0604020202020204" pitchFamily="34" charset="0"/>
              <a:buNone/>
            </a:pPr>
            <a:r>
              <a:rPr lang="en-US" sz="1400"/>
              <a:t>The gospel is traditionally attributed to John Mark, an early Christian follower and companion of apostles.</a:t>
            </a:r>
          </a:p>
          <a:p>
            <a:pPr marL="0" indent="0">
              <a:lnSpc>
                <a:spcPct val="90000"/>
              </a:lnSpc>
              <a:spcBef>
                <a:spcPts val="2500"/>
              </a:spcBef>
              <a:spcAft>
                <a:spcPts val="600"/>
              </a:spcAft>
              <a:buFont typeface="Arial" panose="020B0604020202020204" pitchFamily="34" charset="0"/>
              <a:buNone/>
            </a:pPr>
            <a:r>
              <a:rPr lang="en-US" sz="1400" b="1"/>
              <a:t>Historical Setting</a:t>
            </a:r>
          </a:p>
          <a:p>
            <a:pPr marL="0" lvl="1" indent="0">
              <a:lnSpc>
                <a:spcPct val="90000"/>
              </a:lnSpc>
              <a:spcBef>
                <a:spcPts val="1000"/>
              </a:spcBef>
              <a:spcAft>
                <a:spcPts val="600"/>
              </a:spcAft>
              <a:buFont typeface="Arial" panose="020B0604020202020204" pitchFamily="34" charset="0"/>
              <a:buNone/>
            </a:pPr>
            <a:r>
              <a:rPr lang="en-US" sz="1400"/>
              <a:t>The gospel reflects the experiences of the early Christian community around 70 AD during Roman rule.</a:t>
            </a:r>
          </a:p>
          <a:p>
            <a:pPr marL="0" indent="0">
              <a:lnSpc>
                <a:spcPct val="90000"/>
              </a:lnSpc>
              <a:spcBef>
                <a:spcPts val="2500"/>
              </a:spcBef>
              <a:spcAft>
                <a:spcPts val="600"/>
              </a:spcAft>
              <a:buFont typeface="Arial" panose="020B0604020202020204" pitchFamily="34" charset="0"/>
              <a:buNone/>
            </a:pPr>
            <a:r>
              <a:rPr lang="en-US" sz="1400" b="1"/>
              <a:t>Focus on Jesus’ Ministry</a:t>
            </a:r>
          </a:p>
          <a:p>
            <a:pPr marL="0" lvl="1" indent="0">
              <a:lnSpc>
                <a:spcPct val="90000"/>
              </a:lnSpc>
              <a:spcBef>
                <a:spcPts val="1000"/>
              </a:spcBef>
              <a:spcAft>
                <a:spcPts val="600"/>
              </a:spcAft>
              <a:buFont typeface="Arial" panose="020B0604020202020204" pitchFamily="34" charset="0"/>
              <a:buNone/>
            </a:pPr>
            <a:r>
              <a:rPr lang="en-US" sz="1400"/>
              <a:t>Emphasizes Jesus’ ministry and teachings, highlighting the meaning of discipleship for early Christians.</a:t>
            </a:r>
          </a:p>
        </p:txBody>
      </p:sp>
      <p:pic>
        <p:nvPicPr>
          <p:cNvPr id="7" name="Content Placeholder 6" descr="Detail of hieroglyphics painted over kind of papyrus paper">
            <a:extLst>
              <a:ext uri="{FF2B5EF4-FFF2-40B4-BE49-F238E27FC236}">
                <a16:creationId xmlns:a16="http://schemas.microsoft.com/office/drawing/2014/main" id="{03599E26-5F9E-4E75-BF54-4F3E769FBE52}"/>
              </a:ext>
            </a:extLst>
          </p:cNvPr>
          <p:cNvPicPr>
            <a:picLocks noGrp="1" noChangeAspect="1"/>
          </p:cNvPicPr>
          <p:nvPr>
            <p:ph type="pic" sz="quarter" idx="15"/>
          </p:nvPr>
        </p:nvPicPr>
        <p:blipFill>
          <a:blip r:embed="rId3"/>
          <a:srcRect l="18252" r="14422" b="1"/>
          <a:stretch>
            <a:fillRect/>
          </a:stretch>
        </p:blipFill>
        <p:spPr>
          <a:xfrm>
            <a:off x="5737594" y="10"/>
            <a:ext cx="6454406" cy="6399142"/>
          </a:xfrm>
          <a:prstGeom prst="rect">
            <a:avLst/>
          </a:prstGeom>
          <a:noFill/>
        </p:spPr>
      </p:pic>
      <p:sp>
        <p:nvSpPr>
          <p:cNvPr id="4" name="Date Placeholder 3">
            <a:extLst>
              <a:ext uri="{FF2B5EF4-FFF2-40B4-BE49-F238E27FC236}">
                <a16:creationId xmlns:a16="http://schemas.microsoft.com/office/drawing/2014/main" id="{C27C55D9-C6E2-73DD-8669-679977F5FD07}"/>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BD264212-910D-AC08-8587-FEE4EB2F63BF}"/>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Sample Footer Text</a:t>
            </a:r>
          </a:p>
        </p:txBody>
      </p:sp>
      <p:sp>
        <p:nvSpPr>
          <p:cNvPr id="6" name="Slide Number Placeholder 5">
            <a:extLst>
              <a:ext uri="{FF2B5EF4-FFF2-40B4-BE49-F238E27FC236}">
                <a16:creationId xmlns:a16="http://schemas.microsoft.com/office/drawing/2014/main" id="{77EC59F7-A873-1AAD-F74C-742B30DD470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8</a:t>
            </a:fld>
            <a:endParaRPr lang="en-US"/>
          </a:p>
        </p:txBody>
      </p:sp>
    </p:spTree>
    <p:extLst>
      <p:ext uri="{BB962C8B-B14F-4D97-AF65-F5344CB8AC3E}">
        <p14:creationId xmlns:p14="http://schemas.microsoft.com/office/powerpoint/2010/main" val="859646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1796-67FE-3283-F2D1-95E4B418972F}"/>
              </a:ext>
            </a:extLst>
          </p:cNvPr>
          <p:cNvSpPr>
            <a:spLocks noGrp="1"/>
          </p:cNvSpPr>
          <p:nvPr>
            <p:ph type="title"/>
          </p:nvPr>
        </p:nvSpPr>
        <p:spPr>
          <a:xfrm>
            <a:off x="429768" y="320040"/>
            <a:ext cx="6858000" cy="932688"/>
          </a:xfrm>
        </p:spPr>
        <p:txBody>
          <a:bodyPr vert="horz" lIns="91440" tIns="45720" rIns="91440" bIns="45720" rtlCol="0" anchor="b">
            <a:normAutofit/>
          </a:bodyPr>
          <a:lstStyle/>
          <a:p>
            <a:r>
              <a:rPr lang="en-US" sz="3000" b="0" kern="1200" cap="all" baseline="0">
                <a:latin typeface="+mj-lt"/>
                <a:ea typeface="+mj-ea"/>
                <a:cs typeface="+mj-cs"/>
              </a:rPr>
              <a:t>Key Themes of the Gospel of Mark</a:t>
            </a:r>
          </a:p>
        </p:txBody>
      </p:sp>
      <p:sp>
        <p:nvSpPr>
          <p:cNvPr id="8" name="TextBox 7">
            <a:extLst>
              <a:ext uri="{FF2B5EF4-FFF2-40B4-BE49-F238E27FC236}">
                <a16:creationId xmlns:a16="http://schemas.microsoft.com/office/drawing/2014/main" id="{49DF5936-55DE-4F85-9067-7CC50368E81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1380744"/>
            <a:ext cx="6858000" cy="498348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Kingdom of God</a:t>
            </a:r>
          </a:p>
          <a:p>
            <a:pPr marL="0" lvl="1" indent="0">
              <a:spcBef>
                <a:spcPts val="1000"/>
              </a:spcBef>
              <a:spcAft>
                <a:spcPts val="600"/>
              </a:spcAft>
              <a:buFont typeface="Arial" panose="020B0604020202020204" pitchFamily="34" charset="0"/>
              <a:buNone/>
            </a:pPr>
            <a:r>
              <a:rPr lang="en-US" sz="1400"/>
              <a:t>Mark emphasizes the coming and reign of the Kingdom of God as central to his message.</a:t>
            </a:r>
          </a:p>
          <a:p>
            <a:pPr marL="0" indent="0">
              <a:spcBef>
                <a:spcPts val="2500"/>
              </a:spcBef>
              <a:spcAft>
                <a:spcPts val="600"/>
              </a:spcAft>
              <a:buFont typeface="Arial" panose="020B0604020202020204" pitchFamily="34" charset="0"/>
              <a:buNone/>
            </a:pPr>
            <a:r>
              <a:rPr lang="en-US" sz="1400" b="1"/>
              <a:t>Identity of Jesus</a:t>
            </a:r>
          </a:p>
          <a:p>
            <a:pPr marL="0" lvl="1" indent="0">
              <a:spcBef>
                <a:spcPts val="1000"/>
              </a:spcBef>
              <a:spcAft>
                <a:spcPts val="600"/>
              </a:spcAft>
              <a:buFont typeface="Arial" panose="020B0604020202020204" pitchFamily="34" charset="0"/>
              <a:buNone/>
            </a:pPr>
            <a:r>
              <a:rPr lang="en-US" sz="1400"/>
              <a:t>Jesus is portrayed as the Messiah, the anointed one sent to fulfill God’s purpose.</a:t>
            </a:r>
          </a:p>
          <a:p>
            <a:pPr marL="0" indent="0">
              <a:spcBef>
                <a:spcPts val="2500"/>
              </a:spcBef>
              <a:spcAft>
                <a:spcPts val="600"/>
              </a:spcAft>
              <a:buFont typeface="Arial" panose="020B0604020202020204" pitchFamily="34" charset="0"/>
              <a:buNone/>
            </a:pPr>
            <a:r>
              <a:rPr lang="en-US" sz="1400" b="1"/>
              <a:t>Suffering and Sacrifice</a:t>
            </a:r>
          </a:p>
          <a:p>
            <a:pPr marL="0" lvl="1" indent="0">
              <a:spcBef>
                <a:spcPts val="1000"/>
              </a:spcBef>
              <a:spcAft>
                <a:spcPts val="600"/>
              </a:spcAft>
              <a:buFont typeface="Arial" panose="020B0604020202020204" pitchFamily="34" charset="0"/>
              <a:buNone/>
            </a:pPr>
            <a:r>
              <a:rPr lang="en-US" sz="1400"/>
              <a:t>The gospel highlights Jesus’ suffering as an essential part of his mission and salvation.</a:t>
            </a:r>
          </a:p>
          <a:p>
            <a:pPr marL="0" indent="0">
              <a:spcBef>
                <a:spcPts val="2500"/>
              </a:spcBef>
              <a:spcAft>
                <a:spcPts val="600"/>
              </a:spcAft>
              <a:buFont typeface="Arial" panose="020B0604020202020204" pitchFamily="34" charset="0"/>
              <a:buNone/>
            </a:pPr>
            <a:r>
              <a:rPr lang="en-US" sz="1400" b="1"/>
              <a:t>Call to Discipleship</a:t>
            </a:r>
          </a:p>
          <a:p>
            <a:pPr marL="0" lvl="1" indent="0">
              <a:spcBef>
                <a:spcPts val="1000"/>
              </a:spcBef>
              <a:spcAft>
                <a:spcPts val="600"/>
              </a:spcAft>
              <a:buFont typeface="Arial" panose="020B0604020202020204" pitchFamily="34" charset="0"/>
              <a:buNone/>
            </a:pPr>
            <a:r>
              <a:rPr lang="en-US" sz="1400"/>
              <a:t>Mark calls followers to faith and discipleship despite challenges and adversity.</a:t>
            </a:r>
          </a:p>
        </p:txBody>
      </p:sp>
      <p:pic>
        <p:nvPicPr>
          <p:cNvPr id="7" name="Content Placeholder 6" descr="Purim scroll">
            <a:extLst>
              <a:ext uri="{FF2B5EF4-FFF2-40B4-BE49-F238E27FC236}">
                <a16:creationId xmlns:a16="http://schemas.microsoft.com/office/drawing/2014/main" id="{CC6D30F9-5836-4174-A1C0-E77E70248377}"/>
              </a:ext>
            </a:extLst>
          </p:cNvPr>
          <p:cNvPicPr>
            <a:picLocks noGrp="1" noChangeAspect="1"/>
          </p:cNvPicPr>
          <p:nvPr>
            <p:ph type="pic" sz="quarter" idx="15"/>
          </p:nvPr>
        </p:nvPicPr>
        <p:blipFill>
          <a:blip r:embed="rId3"/>
          <a:srcRect l="29657" r="27104" b="1"/>
          <a:stretch>
            <a:fillRect/>
          </a:stretch>
        </p:blipFill>
        <p:spPr>
          <a:xfrm>
            <a:off x="8046768" y="10"/>
            <a:ext cx="4145232" cy="6399142"/>
          </a:xfrm>
          <a:prstGeom prst="rect">
            <a:avLst/>
          </a:prstGeom>
          <a:noFill/>
        </p:spPr>
      </p:pic>
      <p:sp>
        <p:nvSpPr>
          <p:cNvPr id="4" name="Date Placeholder 3">
            <a:extLst>
              <a:ext uri="{FF2B5EF4-FFF2-40B4-BE49-F238E27FC236}">
                <a16:creationId xmlns:a16="http://schemas.microsoft.com/office/drawing/2014/main" id="{0C1E48F4-931A-1ABF-D9EF-4D09AA95F9DB}"/>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8/28/2025</a:t>
            </a:fld>
            <a:endParaRPr lang="en-US"/>
          </a:p>
        </p:txBody>
      </p:sp>
      <p:sp>
        <p:nvSpPr>
          <p:cNvPr id="5" name="Footer Placeholder 4">
            <a:extLst>
              <a:ext uri="{FF2B5EF4-FFF2-40B4-BE49-F238E27FC236}">
                <a16:creationId xmlns:a16="http://schemas.microsoft.com/office/drawing/2014/main" id="{05566BAD-9E62-4DC5-DCF9-20624FC46509}"/>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Sample Footer Text</a:t>
            </a:r>
          </a:p>
        </p:txBody>
      </p:sp>
      <p:sp>
        <p:nvSpPr>
          <p:cNvPr id="6" name="Slide Number Placeholder 5">
            <a:extLst>
              <a:ext uri="{FF2B5EF4-FFF2-40B4-BE49-F238E27FC236}">
                <a16:creationId xmlns:a16="http://schemas.microsoft.com/office/drawing/2014/main" id="{970E59BD-DF7E-42DB-761F-48DA6FA66F6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9</a:t>
            </a:fld>
            <a:endParaRPr lang="en-US"/>
          </a:p>
        </p:txBody>
      </p:sp>
    </p:spTree>
    <p:extLst>
      <p:ext uri="{BB962C8B-B14F-4D97-AF65-F5344CB8AC3E}">
        <p14:creationId xmlns:p14="http://schemas.microsoft.com/office/powerpoint/2010/main" val="2697056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TotalTime>
  <Words>1735</Words>
  <Application>Microsoft Office PowerPoint</Application>
  <PresentationFormat>Widescreen</PresentationFormat>
  <Paragraphs>193</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Neue Haas Grotesk Text Pro</vt:lpstr>
      <vt:lpstr>OasisVTI</vt:lpstr>
      <vt:lpstr>Exploring the English Translation of Mark 16 From the Latin Vulgate</vt:lpstr>
      <vt:lpstr>Agenda Overview</vt:lpstr>
      <vt:lpstr>Introduction to the Latin Vulgate Bible</vt:lpstr>
      <vt:lpstr>History and Significance of the Latin Vulgate</vt:lpstr>
      <vt:lpstr>Jerome’s Translation Process</vt:lpstr>
      <vt:lpstr>Role of the Vulgate in Christian Tradition</vt:lpstr>
      <vt:lpstr>Overview of the Gospel of Mark</vt:lpstr>
      <vt:lpstr>Authorship and Historical Context</vt:lpstr>
      <vt:lpstr>Key Themes of the Gospel of Mark</vt:lpstr>
      <vt:lpstr>Structure and Literary Style</vt:lpstr>
      <vt:lpstr>English Translation of Mark 16 From the Latin Vulgate</vt:lpstr>
      <vt:lpstr>Verse-by-Verse English Rendering of Mark 16</vt:lpstr>
      <vt:lpstr>Comparison with Other English Translations</vt:lpstr>
      <vt:lpstr>Discussion of Notable Translation Choices or Differences</vt:lpstr>
      <vt:lpstr>Theological and Literary Significance of Mark 16</vt:lpstr>
      <vt:lpstr>Major Themes in Mark 16</vt:lpstr>
      <vt:lpstr>The Longer Ending of Mark and Its Significance</vt:lpstr>
      <vt:lpstr>Implications for Christian Doctrine and Practice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cp:revision>
  <dcterms:created xsi:type="dcterms:W3CDTF">2025-08-28T23:03:06Z</dcterms:created>
  <dcterms:modified xsi:type="dcterms:W3CDTF">2025-08-29T00:37:16Z</dcterms:modified>
</cp:coreProperties>
</file>