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09"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276" r:id="rId34"/>
    <p:sldId id="308" r:id="rId35"/>
    <p:sldId id="266" r:id="rId36"/>
    <p:sldId id="269" r:id="rId37"/>
    <p:sldId id="267" r:id="rId38"/>
    <p:sldId id="316" r:id="rId39"/>
    <p:sldId id="27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6" autoAdjust="0"/>
    <p:restoredTop sz="86245" autoAdjust="0"/>
  </p:normalViewPr>
  <p:slideViewPr>
    <p:cSldViewPr snapToGrid="0">
      <p:cViewPr varScale="1">
        <p:scale>
          <a:sx n="62" d="100"/>
          <a:sy n="62" d="100"/>
        </p:scale>
        <p:origin x="12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CD00-D8C8-34B7-E27F-DCFB1BA39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6123-A61A-D271-E688-BDDBB6159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E9A65-2632-557C-7CC5-A88026BECF7A}"/>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AF23AC11-0E71-346E-0DB3-5BCF89720F51}"/>
              </a:ext>
            </a:extLst>
          </p:cNvPr>
          <p:cNvSpPr>
            <a:spLocks noGrp="1"/>
          </p:cNvSpPr>
          <p:nvPr>
            <p:ph type="sldNum" sz="quarter" idx="5"/>
          </p:nvPr>
        </p:nvSpPr>
        <p:spPr/>
        <p:txBody>
          <a:bodyPr/>
          <a:lstStyle/>
          <a:p>
            <a:fld id="{3021D9A3-0014-4ED9-837C-94109E9D67F4}" type="slidenum">
              <a:rPr lang="en-US" smtClean="0"/>
              <a:t>35</a:t>
            </a:fld>
            <a:endParaRPr lang="en-US"/>
          </a:p>
        </p:txBody>
      </p:sp>
    </p:spTree>
    <p:extLst>
      <p:ext uri="{BB962C8B-B14F-4D97-AF65-F5344CB8AC3E}">
        <p14:creationId xmlns:p14="http://schemas.microsoft.com/office/powerpoint/2010/main" val="230258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5A87-604F-25B9-4259-F34FBE2D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06F03-2DA0-EA21-394C-B39F92B3E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FBA11-A0C4-E31D-B2DF-39E543D1B3D4}"/>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47EFBF9A-9C60-B052-6BAE-F1CE472DAECC}"/>
              </a:ext>
            </a:extLst>
          </p:cNvPr>
          <p:cNvSpPr>
            <a:spLocks noGrp="1"/>
          </p:cNvSpPr>
          <p:nvPr>
            <p:ph type="sldNum" sz="quarter" idx="5"/>
          </p:nvPr>
        </p:nvSpPr>
        <p:spPr/>
        <p:txBody>
          <a:bodyPr/>
          <a:lstStyle/>
          <a:p>
            <a:fld id="{3021D9A3-0014-4ED9-837C-94109E9D67F4}" type="slidenum">
              <a:rPr lang="en-US" smtClean="0"/>
              <a:t>36</a:t>
            </a:fld>
            <a:endParaRPr lang="en-US"/>
          </a:p>
        </p:txBody>
      </p:sp>
    </p:spTree>
    <p:extLst>
      <p:ext uri="{BB962C8B-B14F-4D97-AF65-F5344CB8AC3E}">
        <p14:creationId xmlns:p14="http://schemas.microsoft.com/office/powerpoint/2010/main" val="392137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EF47-A2B1-1881-C5DB-809BB2E9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47860-CB6B-18D9-CC02-068295E6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7DD07-5851-6B58-EE5C-865ED692B847}"/>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EDCDCB67-AC05-D998-C047-31DEA756524D}"/>
              </a:ext>
            </a:extLst>
          </p:cNvPr>
          <p:cNvSpPr>
            <a:spLocks noGrp="1"/>
          </p:cNvSpPr>
          <p:nvPr>
            <p:ph type="sldNum" sz="quarter" idx="5"/>
          </p:nvPr>
        </p:nvSpPr>
        <p:spPr/>
        <p:txBody>
          <a:bodyPr/>
          <a:lstStyle/>
          <a:p>
            <a:fld id="{3021D9A3-0014-4ED9-837C-94109E9D67F4}" type="slidenum">
              <a:rPr lang="en-US" smtClean="0"/>
              <a:t>37</a:t>
            </a:fld>
            <a:endParaRPr lang="en-US"/>
          </a:p>
        </p:txBody>
      </p:sp>
    </p:spTree>
    <p:extLst>
      <p:ext uri="{BB962C8B-B14F-4D97-AF65-F5344CB8AC3E}">
        <p14:creationId xmlns:p14="http://schemas.microsoft.com/office/powerpoint/2010/main" val="332115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1/9/2025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1/9/2025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1/9/2025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6"/>
            <a:ext cx="10515600" cy="75697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320655"/>
            <a:ext cx="10515600" cy="4860689"/>
          </a:xfrm>
        </p:spPr>
        <p:txBody>
          <a:bodyPr>
            <a:normAutofit/>
          </a:bodyPr>
          <a:lstStyle>
            <a:lvl1pPr>
              <a:defRPr sz="3600">
                <a:latin typeface="Aptos" panose="020B0004020202020204"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1/9/2025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537754" y="1122099"/>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accent1">
              <a:lumMod val="40000"/>
              <a:lumOff val="60000"/>
            </a:schemeClr>
          </a:solidFill>
          <a:ln w="38100" cap="rnd">
            <a:solidFill>
              <a:schemeClr val="accent1">
                <a:lumMod val="60000"/>
                <a:lumOff val="40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3600">
                <a:solidFill>
                  <a:schemeClr val="tx1">
                    <a:tint val="75000"/>
                  </a:schemeClr>
                </a:solidFill>
                <a:latin typeface="Aptos"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1/9/2025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1/9/2025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1/9/2025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1/9/2025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1/9/2025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1/9/2025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1/9/2025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1/9/2025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gateway.com/passage/?search=Deuteronomy%2013&amp;version=NIV#fen-NIV-5290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Subtitle 5">
            <a:extLst>
              <a:ext uri="{FF2B5EF4-FFF2-40B4-BE49-F238E27FC236}">
                <a16:creationId xmlns:a16="http://schemas.microsoft.com/office/drawing/2014/main" id="{07490111-634B-73A0-44A0-D18D90F09F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391D9-0553-8643-26D3-A68042D0D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139A1-EF35-CDB4-D140-DCCE7B6172DA}"/>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F408140E-8445-1C2D-D7FE-0712EAF650EE}"/>
              </a:ext>
            </a:extLst>
          </p:cNvPr>
          <p:cNvSpPr>
            <a:spLocks noGrp="1"/>
          </p:cNvSpPr>
          <p:nvPr>
            <p:ph idx="1"/>
          </p:nvPr>
        </p:nvSpPr>
        <p:spPr/>
        <p:txBody>
          <a:bodyPr>
            <a:normAutofit/>
          </a:bodyPr>
          <a:lstStyle/>
          <a:p>
            <a:r>
              <a:rPr lang="en-US" b="0" i="0" dirty="0">
                <a:solidFill>
                  <a:srgbClr val="000000"/>
                </a:solidFill>
                <a:effectLst/>
                <a:latin typeface="system-ui"/>
              </a:rPr>
              <a:t>He will increase your numbers, as he promised on oath to your ancestors— </a:t>
            </a:r>
            <a:r>
              <a:rPr lang="en-US" b="1" i="0" baseline="30000" dirty="0">
                <a:solidFill>
                  <a:srgbClr val="000000"/>
                </a:solidFill>
                <a:effectLst/>
                <a:latin typeface="system-ui"/>
              </a:rPr>
              <a:t>18 </a:t>
            </a:r>
            <a:r>
              <a:rPr lang="en-US" b="0" i="0" dirty="0">
                <a:solidFill>
                  <a:srgbClr val="000000"/>
                </a:solidFill>
                <a:effectLst/>
                <a:latin typeface="system-ui"/>
              </a:rPr>
              <a:t>because you obey the </a:t>
            </a:r>
            <a:r>
              <a:rPr lang="en-US" b="0" i="0" cap="small" dirty="0">
                <a:solidFill>
                  <a:srgbClr val="000000"/>
                </a:solidFill>
                <a:effectLst/>
                <a:latin typeface="system-ui"/>
              </a:rPr>
              <a:t>Lord</a:t>
            </a:r>
            <a:r>
              <a:rPr lang="en-US" b="0" i="0" dirty="0">
                <a:solidFill>
                  <a:srgbClr val="000000"/>
                </a:solidFill>
                <a:effectLst/>
                <a:latin typeface="system-ui"/>
              </a:rPr>
              <a:t> your God by keeping all his commands that I am giving you today and doing what is right in his eyes.</a:t>
            </a:r>
            <a:endParaRPr lang="en-US" b="1" dirty="0"/>
          </a:p>
        </p:txBody>
      </p:sp>
    </p:spTree>
    <p:extLst>
      <p:ext uri="{BB962C8B-B14F-4D97-AF65-F5344CB8AC3E}">
        <p14:creationId xmlns:p14="http://schemas.microsoft.com/office/powerpoint/2010/main" val="287727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518E0-131D-26ED-FC98-2E1A53D17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E2563-B491-74C4-3329-C82A6B187E36}"/>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6D70FCFE-525D-CC77-8D47-9F7CD9AE2E4E}"/>
              </a:ext>
            </a:extLst>
          </p:cNvPr>
          <p:cNvSpPr>
            <a:spLocks noGrp="1"/>
          </p:cNvSpPr>
          <p:nvPr>
            <p:ph idx="1"/>
          </p:nvPr>
        </p:nvSpPr>
        <p:spPr/>
        <p:txBody>
          <a:bodyPr>
            <a:normAutofit/>
          </a:bodyPr>
          <a:lstStyle/>
          <a:p>
            <a:r>
              <a:rPr lang="en-US" sz="4000" b="1" dirty="0">
                <a:solidFill>
                  <a:srgbClr val="000000"/>
                </a:solidFill>
                <a:latin typeface="system-ui"/>
              </a:rPr>
              <a:t>Deadlocked</a:t>
            </a:r>
          </a:p>
          <a:p>
            <a:pPr lvl="1"/>
            <a:r>
              <a:rPr lang="en-US" sz="3200" b="1" dirty="0">
                <a:solidFill>
                  <a:srgbClr val="000000"/>
                </a:solidFill>
                <a:latin typeface="system-ui"/>
              </a:rPr>
              <a:t>Not looking for a messiah</a:t>
            </a:r>
          </a:p>
          <a:p>
            <a:pPr lvl="1"/>
            <a:r>
              <a:rPr lang="en-US" sz="3200" b="1" dirty="0">
                <a:solidFill>
                  <a:srgbClr val="000000"/>
                </a:solidFill>
                <a:latin typeface="system-ui"/>
              </a:rPr>
              <a:t>Keeping things the same </a:t>
            </a:r>
          </a:p>
          <a:p>
            <a:pPr lvl="1"/>
            <a:r>
              <a:rPr lang="en-US" sz="3200" b="1" dirty="0">
                <a:solidFill>
                  <a:srgbClr val="000000"/>
                </a:solidFill>
                <a:latin typeface="system-ui"/>
              </a:rPr>
              <a:t>Not accepting Jesus as not meeting expectations </a:t>
            </a:r>
          </a:p>
        </p:txBody>
      </p:sp>
    </p:spTree>
    <p:extLst>
      <p:ext uri="{BB962C8B-B14F-4D97-AF65-F5344CB8AC3E}">
        <p14:creationId xmlns:p14="http://schemas.microsoft.com/office/powerpoint/2010/main" val="253029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ABAD9-CCB5-3BE0-3FE7-0839D6F45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8D403-7E0A-1F5A-59E3-E54C12F10181}"/>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719DC0B9-6E9F-5FC8-C11A-7C6B1A41C85F}"/>
              </a:ext>
            </a:extLst>
          </p:cNvPr>
          <p:cNvSpPr>
            <a:spLocks noGrp="1"/>
          </p:cNvSpPr>
          <p:nvPr>
            <p:ph idx="1"/>
          </p:nvPr>
        </p:nvSpPr>
        <p:spPr/>
        <p:txBody>
          <a:bodyPr/>
          <a:lstStyle/>
          <a:p>
            <a:r>
              <a:rPr lang="en-US" b="1" i="0" dirty="0">
                <a:solidFill>
                  <a:srgbClr val="000000"/>
                </a:solidFill>
                <a:effectLst/>
                <a:latin typeface="system-ui"/>
              </a:rPr>
              <a:t>13 </a:t>
            </a:r>
            <a:r>
              <a:rPr lang="en-US" b="0" i="0" dirty="0">
                <a:solidFill>
                  <a:srgbClr val="000000"/>
                </a:solidFill>
                <a:effectLst/>
                <a:latin typeface="system-ui"/>
              </a:rPr>
              <a:t>If a prophet, or one who foretells by dreams, appears among you and announces to you a </a:t>
            </a:r>
            <a:r>
              <a:rPr lang="en-US" b="0" i="0" dirty="0">
                <a:solidFill>
                  <a:srgbClr val="7030A0"/>
                </a:solidFill>
                <a:effectLst/>
                <a:latin typeface="system-ui"/>
              </a:rPr>
              <a:t>sign or wonder, </a:t>
            </a:r>
            <a:r>
              <a:rPr lang="en-US" b="1" i="0" baseline="30000" dirty="0">
                <a:solidFill>
                  <a:srgbClr val="7030A0"/>
                </a:solidFill>
                <a:effectLst/>
                <a:latin typeface="system-ui"/>
              </a:rPr>
              <a:t>2 </a:t>
            </a:r>
            <a:r>
              <a:rPr lang="en-US" b="0" i="0" dirty="0">
                <a:solidFill>
                  <a:srgbClr val="7030A0"/>
                </a:solidFill>
                <a:effectLst/>
                <a:latin typeface="system-ui"/>
              </a:rPr>
              <a:t>and if the sign or wonder spoken of takes place</a:t>
            </a:r>
            <a:r>
              <a:rPr lang="en-US" b="0" i="0" dirty="0">
                <a:solidFill>
                  <a:srgbClr val="000000"/>
                </a:solidFill>
                <a:effectLst/>
                <a:latin typeface="system-ui"/>
              </a:rPr>
              <a:t>, and the prophet says, “Let us follow other gods” (gods you have not known) “and let us worship them,” </a:t>
            </a:r>
            <a:r>
              <a:rPr lang="en-US" b="1" i="0" baseline="30000" dirty="0">
                <a:solidFill>
                  <a:srgbClr val="000000"/>
                </a:solidFill>
                <a:effectLst/>
                <a:latin typeface="system-ui"/>
              </a:rPr>
              <a:t>3 </a:t>
            </a:r>
            <a:r>
              <a:rPr lang="en-US" b="0" i="0" dirty="0">
                <a:solidFill>
                  <a:srgbClr val="000000"/>
                </a:solidFill>
                <a:effectLst/>
                <a:latin typeface="system-ui"/>
              </a:rPr>
              <a:t>you must not listen to the words of that prophet or dreamer. </a:t>
            </a:r>
            <a:endParaRPr lang="en-US" dirty="0"/>
          </a:p>
        </p:txBody>
      </p:sp>
      <p:pic>
        <p:nvPicPr>
          <p:cNvPr id="4" name="Picture 3" descr="Isolated twigs and flowers on a white surface">
            <a:extLst>
              <a:ext uri="{FF2B5EF4-FFF2-40B4-BE49-F238E27FC236}">
                <a16:creationId xmlns:a16="http://schemas.microsoft.com/office/drawing/2014/main" id="{72CFFCAC-15CE-11FF-FB2A-61899F702CFC}"/>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217085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32D74-FFB2-A0F5-5F22-5FD77CE7D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CE706-9E5F-BF3A-C9CC-9C7AD6FF536E}"/>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A47CD53C-7AFD-40A8-854D-AFE5A04AAAC2}"/>
              </a:ext>
            </a:extLst>
          </p:cNvPr>
          <p:cNvSpPr>
            <a:spLocks noGrp="1"/>
          </p:cNvSpPr>
          <p:nvPr>
            <p:ph idx="1"/>
          </p:nvPr>
        </p:nvSpPr>
        <p:spPr/>
        <p:txBody>
          <a:bodyPr>
            <a:normAutofit/>
          </a:bodyPr>
          <a:lstStyle/>
          <a:p>
            <a:r>
              <a:rPr lang="en-US" sz="4000" b="1" dirty="0">
                <a:solidFill>
                  <a:srgbClr val="000000"/>
                </a:solidFill>
                <a:latin typeface="system-ui"/>
              </a:rPr>
              <a:t>Deadlocked</a:t>
            </a:r>
          </a:p>
          <a:p>
            <a:pPr lvl="1"/>
            <a:r>
              <a:rPr lang="en-US" sz="3200" b="1" dirty="0">
                <a:solidFill>
                  <a:srgbClr val="000000"/>
                </a:solidFill>
                <a:latin typeface="system-ui"/>
              </a:rPr>
              <a:t>Not looking for a messiah</a:t>
            </a:r>
          </a:p>
          <a:p>
            <a:pPr lvl="1"/>
            <a:r>
              <a:rPr lang="en-US" sz="3200" b="1" dirty="0">
                <a:solidFill>
                  <a:srgbClr val="000000"/>
                </a:solidFill>
                <a:latin typeface="system-ui"/>
              </a:rPr>
              <a:t>Keeping things the same </a:t>
            </a:r>
          </a:p>
          <a:p>
            <a:pPr lvl="1"/>
            <a:r>
              <a:rPr lang="en-US" sz="3200" b="1" dirty="0">
                <a:solidFill>
                  <a:srgbClr val="000000"/>
                </a:solidFill>
                <a:latin typeface="system-ui"/>
              </a:rPr>
              <a:t>Not accepting Jesus as not meeting expectations</a:t>
            </a:r>
          </a:p>
          <a:p>
            <a:r>
              <a:rPr lang="en-US" sz="4400" b="1" dirty="0">
                <a:solidFill>
                  <a:srgbClr val="000000"/>
                </a:solidFill>
                <a:latin typeface="system-ui"/>
              </a:rPr>
              <a:t>Double down and do both. </a:t>
            </a:r>
          </a:p>
        </p:txBody>
      </p:sp>
    </p:spTree>
    <p:extLst>
      <p:ext uri="{BB962C8B-B14F-4D97-AF65-F5344CB8AC3E}">
        <p14:creationId xmlns:p14="http://schemas.microsoft.com/office/powerpoint/2010/main" val="292614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5B82C-3BF6-767D-AAE2-993DC8088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9D8F7-E168-2100-A398-ABAC60F85262}"/>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80C40FC9-E663-C002-B1C4-41D769C14041}"/>
              </a:ext>
            </a:extLst>
          </p:cNvPr>
          <p:cNvSpPr>
            <a:spLocks noGrp="1"/>
          </p:cNvSpPr>
          <p:nvPr>
            <p:ph idx="1"/>
          </p:nvPr>
        </p:nvSpPr>
        <p:spPr/>
        <p:txBody>
          <a:bodyPr/>
          <a:lstStyle/>
          <a:p>
            <a:r>
              <a:rPr lang="en-US" b="1" i="0" dirty="0">
                <a:solidFill>
                  <a:srgbClr val="000000"/>
                </a:solidFill>
                <a:effectLst/>
                <a:latin typeface="system-ui"/>
              </a:rPr>
              <a:t>2 </a:t>
            </a:r>
            <a:r>
              <a:rPr lang="en-US" b="0" i="0" dirty="0">
                <a:solidFill>
                  <a:srgbClr val="000000"/>
                </a:solidFill>
                <a:effectLst/>
                <a:latin typeface="system-ui"/>
              </a:rPr>
              <a:t>Then after fourteen years, I went up again to Jerusalem, this time with Barnabas. I took Titus along also. </a:t>
            </a:r>
            <a:r>
              <a:rPr lang="en-US" b="1" i="0" baseline="30000" dirty="0">
                <a:solidFill>
                  <a:srgbClr val="000000"/>
                </a:solidFill>
                <a:effectLst/>
                <a:latin typeface="system-ui"/>
              </a:rPr>
              <a:t>2 </a:t>
            </a:r>
            <a:r>
              <a:rPr lang="en-US" b="0" i="0" dirty="0">
                <a:solidFill>
                  <a:srgbClr val="000000"/>
                </a:solidFill>
                <a:effectLst/>
                <a:latin typeface="system-ui"/>
              </a:rPr>
              <a:t>I went in response to a revelation and, meeting privately with those esteemed as leaders, I presented to them the gospel that I preach among the Gentiles. I wanted to be sure I was not running and had not been running my race in vain. </a:t>
            </a:r>
            <a:endParaRPr lang="en-US" dirty="0"/>
          </a:p>
        </p:txBody>
      </p:sp>
      <p:pic>
        <p:nvPicPr>
          <p:cNvPr id="4" name="Picture 3" descr="Isolated twigs and flowers on a white surface">
            <a:extLst>
              <a:ext uri="{FF2B5EF4-FFF2-40B4-BE49-F238E27FC236}">
                <a16:creationId xmlns:a16="http://schemas.microsoft.com/office/drawing/2014/main" id="{6D610637-7E31-2C8E-6F1C-35C749B468CD}"/>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86903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7856F-1AFA-32FB-299F-07C49193C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F3465-42E9-73DF-9F7B-757EB4CDF9D0}"/>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430CC64B-9CC6-3C81-128E-849993667D56}"/>
              </a:ext>
            </a:extLst>
          </p:cNvPr>
          <p:cNvSpPr>
            <a:spLocks noGrp="1"/>
          </p:cNvSpPr>
          <p:nvPr>
            <p:ph idx="1"/>
          </p:nvPr>
        </p:nvSpPr>
        <p:spPr/>
        <p:txBody>
          <a:bodyPr>
            <a:normAutofit lnSpcReduction="10000"/>
          </a:bodyPr>
          <a:lstStyle/>
          <a:p>
            <a:r>
              <a:rPr lang="en-US" b="1" i="0" dirty="0">
                <a:solidFill>
                  <a:srgbClr val="000000"/>
                </a:solidFill>
                <a:effectLst/>
                <a:latin typeface="system-ui"/>
              </a:rPr>
              <a:t>15 </a:t>
            </a:r>
            <a:r>
              <a:rPr lang="en-US" b="0" i="0" dirty="0">
                <a:solidFill>
                  <a:srgbClr val="000000"/>
                </a:solidFill>
                <a:effectLst/>
                <a:latin typeface="system-ui"/>
              </a:rPr>
              <a:t>Certain people came down from Judea to Antioch and were teaching the believers: “Unless you are circumcised, according to the custom taught by Moses, you cannot be saved.” </a:t>
            </a:r>
            <a:r>
              <a:rPr lang="en-US" b="1" i="0" baseline="30000" dirty="0">
                <a:solidFill>
                  <a:srgbClr val="000000"/>
                </a:solidFill>
                <a:effectLst/>
                <a:latin typeface="system-ui"/>
              </a:rPr>
              <a:t>2 </a:t>
            </a:r>
            <a:r>
              <a:rPr lang="en-US" b="0" i="0" dirty="0">
                <a:solidFill>
                  <a:srgbClr val="000000"/>
                </a:solidFill>
                <a:effectLst/>
                <a:latin typeface="system-ui"/>
              </a:rPr>
              <a:t>This brought Paul and Barnabas into sharp dispute and debate with them. So Paul and Barnabas were appointed, along with some other believers, to go up to Jerusalem to see the apostles and elders about this question.</a:t>
            </a:r>
            <a:endParaRPr lang="en-US" dirty="0"/>
          </a:p>
        </p:txBody>
      </p:sp>
      <p:pic>
        <p:nvPicPr>
          <p:cNvPr id="4" name="Picture 3" descr="Isolated twigs and flowers on a white surface">
            <a:extLst>
              <a:ext uri="{FF2B5EF4-FFF2-40B4-BE49-F238E27FC236}">
                <a16:creationId xmlns:a16="http://schemas.microsoft.com/office/drawing/2014/main" id="{E1FB3374-D8AF-C40D-3F99-E63C4DDCC04A}"/>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26953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666E-B374-BDBD-09B3-6CC89BACE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D67C2-1EE4-A99B-516B-6AE2133A7249}"/>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97548D70-A89E-87FC-A95A-99AB193E13AF}"/>
              </a:ext>
            </a:extLst>
          </p:cNvPr>
          <p:cNvSpPr>
            <a:spLocks noGrp="1"/>
          </p:cNvSpPr>
          <p:nvPr>
            <p:ph idx="1"/>
          </p:nvPr>
        </p:nvSpPr>
        <p:spPr/>
        <p:txBody>
          <a:bodyPr>
            <a:normAutofit/>
          </a:bodyPr>
          <a:lstStyle/>
          <a:p>
            <a:r>
              <a:rPr lang="en-US" b="1" i="0" baseline="30000" dirty="0">
                <a:solidFill>
                  <a:srgbClr val="000000"/>
                </a:solidFill>
                <a:effectLst/>
                <a:latin typeface="system-ui"/>
              </a:rPr>
              <a:t>3 </a:t>
            </a:r>
            <a:r>
              <a:rPr lang="en-US" b="0" i="0" dirty="0">
                <a:solidFill>
                  <a:srgbClr val="000000"/>
                </a:solidFill>
                <a:effectLst/>
                <a:latin typeface="system-ui"/>
              </a:rPr>
              <a:t>The church sent them on their way, and as they traveled through Phoenicia and Samaria, they told how the Gentiles had been converted. This news made all the believers very glad. </a:t>
            </a:r>
            <a:r>
              <a:rPr lang="en-US" b="1" i="0" baseline="30000" dirty="0">
                <a:solidFill>
                  <a:srgbClr val="000000"/>
                </a:solidFill>
                <a:effectLst/>
                <a:latin typeface="system-ui"/>
              </a:rPr>
              <a:t>4 </a:t>
            </a:r>
            <a:r>
              <a:rPr lang="en-US" b="0" i="0" dirty="0">
                <a:solidFill>
                  <a:srgbClr val="000000"/>
                </a:solidFill>
                <a:effectLst/>
                <a:latin typeface="system-ui"/>
              </a:rPr>
              <a:t>When they came to Jerusalem, they were welcomed by the church and the apostles and elders, to whom they reported everything God had done through them.</a:t>
            </a:r>
            <a:endParaRPr lang="en-US" dirty="0"/>
          </a:p>
        </p:txBody>
      </p:sp>
      <p:pic>
        <p:nvPicPr>
          <p:cNvPr id="4" name="Picture 3" descr="Isolated twigs and flowers on a white surface">
            <a:extLst>
              <a:ext uri="{FF2B5EF4-FFF2-40B4-BE49-F238E27FC236}">
                <a16:creationId xmlns:a16="http://schemas.microsoft.com/office/drawing/2014/main" id="{90D3D907-A259-2CF9-C32E-A01A981D6581}"/>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48654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C599C-5134-E3D0-9FB5-A1C455999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CF1F1-0A50-C43F-33F3-33A586B50D9B}"/>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DDE27AC5-3F3D-6310-7F88-C698D2D49DD4}"/>
              </a:ext>
            </a:extLst>
          </p:cNvPr>
          <p:cNvSpPr>
            <a:spLocks noGrp="1"/>
          </p:cNvSpPr>
          <p:nvPr>
            <p:ph idx="1"/>
          </p:nvPr>
        </p:nvSpPr>
        <p:spPr/>
        <p:txBody>
          <a:bodyPr>
            <a:normAutofit/>
          </a:bodyPr>
          <a:lstStyle/>
          <a:p>
            <a:r>
              <a:rPr lang="en-US" sz="4400" b="1" i="0" baseline="30000" dirty="0">
                <a:solidFill>
                  <a:srgbClr val="000000"/>
                </a:solidFill>
                <a:effectLst/>
                <a:latin typeface="system-ui"/>
              </a:rPr>
              <a:t>5 </a:t>
            </a:r>
            <a:r>
              <a:rPr lang="en-US" sz="4400" b="0" i="0" dirty="0">
                <a:solidFill>
                  <a:srgbClr val="000000"/>
                </a:solidFill>
                <a:effectLst/>
                <a:latin typeface="system-ui"/>
              </a:rPr>
              <a:t>Then some of the believers who belonged to the party of the Pharisees stood up and said, “The Gentiles must be circumcised and required to keep the law of Moses.”</a:t>
            </a:r>
            <a:endParaRPr lang="en-US" sz="4400" dirty="0"/>
          </a:p>
        </p:txBody>
      </p:sp>
      <p:pic>
        <p:nvPicPr>
          <p:cNvPr id="4" name="Picture 3" descr="Isolated twigs and flowers on a white surface">
            <a:extLst>
              <a:ext uri="{FF2B5EF4-FFF2-40B4-BE49-F238E27FC236}">
                <a16:creationId xmlns:a16="http://schemas.microsoft.com/office/drawing/2014/main" id="{2384B519-65BD-D6C5-41CA-1F7F9A48B921}"/>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89369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6E4A9-0A97-27E1-B151-DC5A26678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4DE2C2-64F2-C57C-726A-F562AFEAD252}"/>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32B27600-0ED4-185A-5BD7-4CD5141EDC3B}"/>
              </a:ext>
            </a:extLst>
          </p:cNvPr>
          <p:cNvSpPr>
            <a:spLocks noGrp="1"/>
          </p:cNvSpPr>
          <p:nvPr>
            <p:ph idx="1"/>
          </p:nvPr>
        </p:nvSpPr>
        <p:spPr/>
        <p:txBody>
          <a:bodyPr/>
          <a:lstStyle/>
          <a:p>
            <a:r>
              <a:rPr lang="en-US" b="0" i="0" dirty="0">
                <a:solidFill>
                  <a:srgbClr val="000000"/>
                </a:solidFill>
                <a:effectLst/>
                <a:latin typeface="system-ui"/>
              </a:rPr>
              <a:t> </a:t>
            </a:r>
            <a:r>
              <a:rPr lang="en-US" b="1" i="0" baseline="30000" dirty="0">
                <a:solidFill>
                  <a:srgbClr val="000000"/>
                </a:solidFill>
                <a:effectLst/>
                <a:latin typeface="system-ui"/>
              </a:rPr>
              <a:t>3 </a:t>
            </a:r>
            <a:r>
              <a:rPr lang="en-US" b="0" i="0" dirty="0">
                <a:solidFill>
                  <a:srgbClr val="000000"/>
                </a:solidFill>
                <a:effectLst/>
                <a:latin typeface="system-ui"/>
              </a:rPr>
              <a:t>Yet not even Titus, who was with me, was compelled to be circumcised, even though he was a Greek. </a:t>
            </a:r>
            <a:r>
              <a:rPr lang="en-US" b="1" i="0" baseline="30000" dirty="0">
                <a:solidFill>
                  <a:srgbClr val="000000"/>
                </a:solidFill>
                <a:effectLst/>
                <a:latin typeface="system-ui"/>
              </a:rPr>
              <a:t>4 </a:t>
            </a:r>
            <a:r>
              <a:rPr lang="en-US" b="0" i="0" dirty="0">
                <a:solidFill>
                  <a:srgbClr val="000000"/>
                </a:solidFill>
                <a:effectLst/>
                <a:latin typeface="system-ui"/>
              </a:rPr>
              <a:t>This matter arose because some false believers had infiltrated our ranks to spy on the freedom we have in Christ Jesus and to make us slaves. </a:t>
            </a:r>
            <a:r>
              <a:rPr lang="en-US" b="1" i="0" baseline="30000" dirty="0">
                <a:solidFill>
                  <a:srgbClr val="000000"/>
                </a:solidFill>
                <a:effectLst/>
                <a:latin typeface="system-ui"/>
              </a:rPr>
              <a:t>5 </a:t>
            </a:r>
            <a:r>
              <a:rPr lang="en-US" b="0" i="0" dirty="0">
                <a:solidFill>
                  <a:srgbClr val="000000"/>
                </a:solidFill>
                <a:effectLst/>
                <a:latin typeface="system-ui"/>
              </a:rPr>
              <a:t>We did not give in to them for a moment, so that the truth of the gospel might be preserved for you.</a:t>
            </a:r>
            <a:endParaRPr lang="en-US" dirty="0"/>
          </a:p>
        </p:txBody>
      </p:sp>
      <p:pic>
        <p:nvPicPr>
          <p:cNvPr id="4" name="Picture 3" descr="Isolated twigs and flowers on a white surface">
            <a:extLst>
              <a:ext uri="{FF2B5EF4-FFF2-40B4-BE49-F238E27FC236}">
                <a16:creationId xmlns:a16="http://schemas.microsoft.com/office/drawing/2014/main" id="{EB05C697-4B57-D6A8-2E41-C631C671F9A8}"/>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213920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4A8A5-DB3F-13EE-CA25-1400CA66D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BDDC7-9A07-DBC3-3647-8EE3583795AE}"/>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0B86355E-735B-0517-1652-BAE1CF81CE3F}"/>
              </a:ext>
            </a:extLst>
          </p:cNvPr>
          <p:cNvSpPr>
            <a:spLocks noGrp="1"/>
          </p:cNvSpPr>
          <p:nvPr>
            <p:ph idx="1"/>
          </p:nvPr>
        </p:nvSpPr>
        <p:spPr/>
        <p:txBody>
          <a:bodyPr>
            <a:noAutofit/>
          </a:bodyPr>
          <a:lstStyle/>
          <a:p>
            <a:r>
              <a:rPr lang="en-US" b="1" i="0" baseline="30000" dirty="0">
                <a:solidFill>
                  <a:srgbClr val="000000"/>
                </a:solidFill>
                <a:effectLst/>
                <a:latin typeface="system-ui"/>
              </a:rPr>
              <a:t>6 </a:t>
            </a:r>
            <a:r>
              <a:rPr lang="en-US" b="0" i="0" dirty="0">
                <a:solidFill>
                  <a:srgbClr val="000000"/>
                </a:solidFill>
                <a:effectLst/>
                <a:latin typeface="system-ui"/>
              </a:rPr>
              <a:t>The apostles and elders met to consider this question. </a:t>
            </a:r>
            <a:r>
              <a:rPr lang="en-US" b="1" i="0" baseline="30000" dirty="0">
                <a:solidFill>
                  <a:srgbClr val="000000"/>
                </a:solidFill>
                <a:effectLst/>
                <a:latin typeface="system-ui"/>
              </a:rPr>
              <a:t>7 </a:t>
            </a:r>
            <a:r>
              <a:rPr lang="en-US" b="0" i="0" dirty="0">
                <a:solidFill>
                  <a:srgbClr val="000000"/>
                </a:solidFill>
                <a:effectLst/>
                <a:latin typeface="system-ui"/>
              </a:rPr>
              <a:t>After much discussion, Peter got up and addressed them: “Brothers, you know that some time ago God made a choice among you that the Gentiles might hear from my lips the message of the gospel and believe. </a:t>
            </a:r>
            <a:r>
              <a:rPr lang="en-US" b="1" i="0" baseline="30000" dirty="0">
                <a:solidFill>
                  <a:srgbClr val="000000"/>
                </a:solidFill>
                <a:effectLst/>
                <a:latin typeface="system-ui"/>
              </a:rPr>
              <a:t>8 </a:t>
            </a:r>
            <a:r>
              <a:rPr lang="en-US" b="0" i="0" u="sng" dirty="0">
                <a:solidFill>
                  <a:srgbClr val="000000"/>
                </a:solidFill>
                <a:effectLst/>
                <a:latin typeface="system-ui"/>
              </a:rPr>
              <a:t>God, who knows the heart, showed that he accepted them by giving the Holy Spirit to them, just as he did to us</a:t>
            </a:r>
            <a:endParaRPr lang="en-US" u="sng" dirty="0"/>
          </a:p>
        </p:txBody>
      </p:sp>
      <p:pic>
        <p:nvPicPr>
          <p:cNvPr id="4" name="Picture 3" descr="Isolated twigs and flowers on a white surface">
            <a:extLst>
              <a:ext uri="{FF2B5EF4-FFF2-40B4-BE49-F238E27FC236}">
                <a16:creationId xmlns:a16="http://schemas.microsoft.com/office/drawing/2014/main" id="{F6748024-E29F-4F9B-96DA-E86F688B53D0}"/>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67628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D1DF-105A-6E20-19CB-47E6E6C2B7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4BA7C3-512A-5726-6B28-7DFE371C3B8D}"/>
              </a:ext>
            </a:extLst>
          </p:cNvPr>
          <p:cNvPicPr>
            <a:picLocks noChangeAspect="1"/>
          </p:cNvPicPr>
          <p:nvPr/>
        </p:nvPicPr>
        <p:blipFill>
          <a:blip r:embed="rId2"/>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66919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784EF-2874-7EC1-F60D-ADFB558CC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7B968-3E6E-6167-2010-5F7C2E6407E9}"/>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49F7C302-BABA-1E34-6AF3-AB240E8E3C1F}"/>
              </a:ext>
            </a:extLst>
          </p:cNvPr>
          <p:cNvSpPr>
            <a:spLocks noGrp="1"/>
          </p:cNvSpPr>
          <p:nvPr>
            <p:ph idx="1"/>
          </p:nvPr>
        </p:nvSpPr>
        <p:spPr/>
        <p:txBody>
          <a:bodyPr>
            <a:noAutofit/>
          </a:bodyPr>
          <a:lstStyle/>
          <a:p>
            <a:r>
              <a:rPr lang="en-US" b="1" i="0" baseline="30000" dirty="0">
                <a:solidFill>
                  <a:srgbClr val="000000"/>
                </a:solidFill>
                <a:effectLst/>
                <a:latin typeface="system-ui"/>
              </a:rPr>
              <a:t>12 </a:t>
            </a:r>
            <a:r>
              <a:rPr lang="en-US" b="0" i="0" dirty="0">
                <a:solidFill>
                  <a:srgbClr val="000000"/>
                </a:solidFill>
                <a:effectLst/>
                <a:latin typeface="system-ui"/>
              </a:rPr>
              <a:t>The whole assembly became silent as they listened to Barnabas and Paul telling about the signs and wonders God had done among the Gentiles through them. </a:t>
            </a:r>
            <a:r>
              <a:rPr lang="en-US" b="1" i="0" baseline="30000" dirty="0">
                <a:solidFill>
                  <a:srgbClr val="000000"/>
                </a:solidFill>
                <a:effectLst/>
                <a:latin typeface="system-ui"/>
              </a:rPr>
              <a:t>13 </a:t>
            </a:r>
            <a:r>
              <a:rPr lang="en-US" b="0" i="0" dirty="0">
                <a:solidFill>
                  <a:srgbClr val="000000"/>
                </a:solidFill>
                <a:effectLst/>
                <a:latin typeface="system-ui"/>
              </a:rPr>
              <a:t>When they finished, James spoke up. “Brothers,” he said, “listen to me. </a:t>
            </a:r>
            <a:r>
              <a:rPr lang="en-US" b="1" i="0" baseline="30000" dirty="0">
                <a:solidFill>
                  <a:srgbClr val="000000"/>
                </a:solidFill>
                <a:effectLst/>
                <a:latin typeface="system-ui"/>
              </a:rPr>
              <a:t>14 </a:t>
            </a:r>
            <a:r>
              <a:rPr lang="en-US" b="0" i="0" dirty="0">
                <a:solidFill>
                  <a:srgbClr val="000000"/>
                </a:solidFill>
                <a:effectLst/>
                <a:latin typeface="system-ui"/>
              </a:rPr>
              <a:t>Simon has described to us how God first intervened to choose a people for his name from the Gentiles. </a:t>
            </a:r>
            <a:r>
              <a:rPr lang="en-US" b="1" i="0" baseline="30000" dirty="0">
                <a:solidFill>
                  <a:srgbClr val="000000"/>
                </a:solidFill>
                <a:effectLst/>
                <a:latin typeface="system-ui"/>
              </a:rPr>
              <a:t>15 </a:t>
            </a:r>
            <a:r>
              <a:rPr lang="en-US" b="0" i="0" dirty="0">
                <a:solidFill>
                  <a:srgbClr val="000000"/>
                </a:solidFill>
                <a:effectLst/>
                <a:latin typeface="system-ui"/>
              </a:rPr>
              <a:t>The words of the prophets are in agreement with this, as it is written:</a:t>
            </a:r>
            <a:endParaRPr lang="en-US" u="sng" dirty="0"/>
          </a:p>
        </p:txBody>
      </p:sp>
      <p:pic>
        <p:nvPicPr>
          <p:cNvPr id="4" name="Picture 3" descr="Isolated twigs and flowers on a white surface">
            <a:extLst>
              <a:ext uri="{FF2B5EF4-FFF2-40B4-BE49-F238E27FC236}">
                <a16:creationId xmlns:a16="http://schemas.microsoft.com/office/drawing/2014/main" id="{14CB7E33-CE58-E179-C9D8-9F221C46728B}"/>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787334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EFD3E-B14A-CB65-45AD-56209BF4F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497DB-3E8B-16B1-3EF5-43E68D43D9D5}"/>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61BE7349-0B71-9A42-B0D5-529E41872F62}"/>
              </a:ext>
            </a:extLst>
          </p:cNvPr>
          <p:cNvSpPr>
            <a:spLocks noGrp="1"/>
          </p:cNvSpPr>
          <p:nvPr>
            <p:ph idx="1"/>
          </p:nvPr>
        </p:nvSpPr>
        <p:spPr/>
        <p:txBody>
          <a:bodyPr>
            <a:noAutofit/>
          </a:bodyPr>
          <a:lstStyle/>
          <a:p>
            <a:r>
              <a:rPr lang="en-US" b="1" i="0" baseline="30000" dirty="0">
                <a:solidFill>
                  <a:srgbClr val="000000"/>
                </a:solidFill>
                <a:effectLst/>
                <a:latin typeface="system-ui"/>
              </a:rPr>
              <a:t>16 </a:t>
            </a:r>
            <a:r>
              <a:rPr lang="en-US" b="0" i="0" dirty="0">
                <a:solidFill>
                  <a:srgbClr val="000000"/>
                </a:solidFill>
                <a:effectLst/>
                <a:latin typeface="system-ui"/>
              </a:rPr>
              <a:t>“‘After this I will return</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rebuild David’s fallen tent.</a:t>
            </a:r>
            <a:br>
              <a:rPr lang="en-US" dirty="0"/>
            </a:br>
            <a:r>
              <a:rPr lang="en-US" b="0" i="0" dirty="0">
                <a:solidFill>
                  <a:srgbClr val="000000"/>
                </a:solidFill>
                <a:effectLst/>
                <a:latin typeface="system-ui"/>
              </a:rPr>
              <a:t>Its ruins I will rebuild,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I will restore it,</a:t>
            </a:r>
            <a:br>
              <a:rPr lang="en-US" dirty="0"/>
            </a:br>
            <a:r>
              <a:rPr lang="en-US" b="1" i="0" baseline="30000" dirty="0">
                <a:solidFill>
                  <a:srgbClr val="000000"/>
                </a:solidFill>
                <a:effectLst/>
                <a:latin typeface="system-ui"/>
              </a:rPr>
              <a:t>17 </a:t>
            </a:r>
            <a:r>
              <a:rPr lang="en-US" b="0" i="0" dirty="0">
                <a:solidFill>
                  <a:srgbClr val="000000"/>
                </a:solidFill>
                <a:effectLst/>
                <a:latin typeface="system-ui"/>
              </a:rPr>
              <a:t>that the rest of mankind may seek the Lord,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even all the Gentiles who bear my name,</a:t>
            </a:r>
            <a:br>
              <a:rPr lang="en-US" dirty="0"/>
            </a:br>
            <a:r>
              <a:rPr lang="en-US" b="0" i="0" dirty="0">
                <a:solidFill>
                  <a:srgbClr val="000000"/>
                </a:solidFill>
                <a:effectLst/>
                <a:latin typeface="system-ui"/>
              </a:rPr>
              <a:t>says the Lord, who does these things’</a:t>
            </a:r>
            <a:br>
              <a:rPr lang="en-US" dirty="0"/>
            </a:br>
            <a:r>
              <a:rPr lang="en-US" b="1" i="0" baseline="30000" dirty="0">
                <a:solidFill>
                  <a:srgbClr val="000000"/>
                </a:solidFill>
                <a:effectLst/>
                <a:latin typeface="system-ui"/>
              </a:rPr>
              <a:t>18 </a:t>
            </a: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things known from long ago.</a:t>
            </a:r>
            <a:r>
              <a:rPr lang="en-US" baseline="30000" dirty="0">
                <a:solidFill>
                  <a:srgbClr val="000000"/>
                </a:solidFill>
                <a:latin typeface="system-ui"/>
              </a:rPr>
              <a:t>”</a:t>
            </a:r>
            <a:endParaRPr lang="en-US" u="sng" dirty="0"/>
          </a:p>
        </p:txBody>
      </p:sp>
      <p:pic>
        <p:nvPicPr>
          <p:cNvPr id="4" name="Picture 3" descr="Isolated twigs and flowers on a white surface">
            <a:extLst>
              <a:ext uri="{FF2B5EF4-FFF2-40B4-BE49-F238E27FC236}">
                <a16:creationId xmlns:a16="http://schemas.microsoft.com/office/drawing/2014/main" id="{C5208A54-CD9B-B9BB-F590-C2DE29A73445}"/>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24554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1992-E3BC-3A54-E0E6-00FECA289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06A69-9AAD-0BD1-2E3D-8EA72F805425}"/>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4CC76AB3-827F-C358-4B99-6757D539ABCA}"/>
              </a:ext>
            </a:extLst>
          </p:cNvPr>
          <p:cNvSpPr>
            <a:spLocks noGrp="1"/>
          </p:cNvSpPr>
          <p:nvPr>
            <p:ph idx="1"/>
          </p:nvPr>
        </p:nvSpPr>
        <p:spPr/>
        <p:txBody>
          <a:bodyPr>
            <a:noAutofit/>
          </a:bodyPr>
          <a:lstStyle/>
          <a:p>
            <a:r>
              <a:rPr lang="en-US" b="1" i="0" baseline="30000" dirty="0">
                <a:solidFill>
                  <a:srgbClr val="000000"/>
                </a:solidFill>
                <a:effectLst/>
                <a:latin typeface="system-ui"/>
              </a:rPr>
              <a:t>16 </a:t>
            </a:r>
            <a:r>
              <a:rPr lang="en-US" b="0" i="0" dirty="0">
                <a:solidFill>
                  <a:srgbClr val="000000"/>
                </a:solidFill>
                <a:effectLst/>
                <a:latin typeface="system-ui"/>
              </a:rPr>
              <a:t>“‘After this I will return</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rebuild David’s fallen tent.</a:t>
            </a:r>
            <a:br>
              <a:rPr lang="en-US" dirty="0"/>
            </a:br>
            <a:r>
              <a:rPr lang="en-US" b="0" i="0" dirty="0">
                <a:solidFill>
                  <a:srgbClr val="000000"/>
                </a:solidFill>
                <a:effectLst/>
                <a:latin typeface="system-ui"/>
              </a:rPr>
              <a:t>Its ruins I will rebuild,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I will restore it,</a:t>
            </a:r>
            <a:br>
              <a:rPr lang="en-US" dirty="0"/>
            </a:br>
            <a:r>
              <a:rPr lang="en-US" b="1" i="0" baseline="30000" dirty="0">
                <a:solidFill>
                  <a:srgbClr val="000000"/>
                </a:solidFill>
                <a:effectLst/>
                <a:latin typeface="system-ui"/>
              </a:rPr>
              <a:t>17 </a:t>
            </a:r>
            <a:r>
              <a:rPr lang="en-US" b="0" i="0" dirty="0">
                <a:solidFill>
                  <a:srgbClr val="000000"/>
                </a:solidFill>
                <a:effectLst/>
                <a:latin typeface="system-ui"/>
              </a:rPr>
              <a:t>that the rest of mankind may seek the Lord,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even all the Gentiles who bear my name,</a:t>
            </a:r>
            <a:br>
              <a:rPr lang="en-US" dirty="0"/>
            </a:br>
            <a:r>
              <a:rPr lang="en-US" b="0" i="0" dirty="0">
                <a:solidFill>
                  <a:srgbClr val="000000"/>
                </a:solidFill>
                <a:effectLst/>
                <a:latin typeface="system-ui"/>
              </a:rPr>
              <a:t>says the Lord, who does these things’</a:t>
            </a:r>
            <a:br>
              <a:rPr lang="en-US" dirty="0"/>
            </a:br>
            <a:r>
              <a:rPr lang="en-US" b="1" i="0" baseline="30000" dirty="0">
                <a:solidFill>
                  <a:srgbClr val="000000"/>
                </a:solidFill>
                <a:effectLst/>
                <a:latin typeface="system-ui"/>
              </a:rPr>
              <a:t>18 </a:t>
            </a: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things known from long ago.</a:t>
            </a:r>
            <a:r>
              <a:rPr lang="en-US" baseline="30000" dirty="0">
                <a:solidFill>
                  <a:srgbClr val="000000"/>
                </a:solidFill>
                <a:latin typeface="system-ui"/>
              </a:rPr>
              <a:t>”</a:t>
            </a:r>
            <a:endParaRPr lang="en-US" u="sng" dirty="0"/>
          </a:p>
        </p:txBody>
      </p:sp>
      <p:pic>
        <p:nvPicPr>
          <p:cNvPr id="4" name="Picture 3" descr="Isolated twigs and flowers on a white surface">
            <a:extLst>
              <a:ext uri="{FF2B5EF4-FFF2-40B4-BE49-F238E27FC236}">
                <a16:creationId xmlns:a16="http://schemas.microsoft.com/office/drawing/2014/main" id="{8148C01F-6E71-AF2C-5646-CA702DDE34EA}"/>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06342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38899-1D31-2E37-B65D-62969640F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B61D0-770A-095B-A2E4-2AE49DD1C611}"/>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42FE7480-2191-949B-C01E-133F0A2C1361}"/>
              </a:ext>
            </a:extLst>
          </p:cNvPr>
          <p:cNvSpPr>
            <a:spLocks noGrp="1"/>
          </p:cNvSpPr>
          <p:nvPr>
            <p:ph idx="1"/>
          </p:nvPr>
        </p:nvSpPr>
        <p:spPr/>
        <p:txBody>
          <a:bodyPr>
            <a:noAutofit/>
          </a:bodyPr>
          <a:lstStyle/>
          <a:p>
            <a:r>
              <a:rPr lang="en-US" b="1" i="0" baseline="30000" dirty="0">
                <a:solidFill>
                  <a:srgbClr val="000000"/>
                </a:solidFill>
                <a:effectLst/>
                <a:latin typeface="system-ui"/>
              </a:rPr>
              <a:t>19 </a:t>
            </a:r>
            <a:r>
              <a:rPr lang="en-US" b="0" i="0" dirty="0">
                <a:solidFill>
                  <a:srgbClr val="000000"/>
                </a:solidFill>
                <a:effectLst/>
                <a:latin typeface="system-ui"/>
              </a:rPr>
              <a:t>“It is my judgment, (Peter) therefore, </a:t>
            </a:r>
            <a:r>
              <a:rPr lang="en-US" b="0" i="0" u="sng" dirty="0">
                <a:solidFill>
                  <a:srgbClr val="000000"/>
                </a:solidFill>
                <a:effectLst/>
                <a:latin typeface="system-ui"/>
              </a:rPr>
              <a:t>that we should not make it difficult for the Gentiles who are turning to God.</a:t>
            </a:r>
            <a:r>
              <a:rPr lang="en-US" b="0" i="0" dirty="0">
                <a:solidFill>
                  <a:srgbClr val="000000"/>
                </a:solidFill>
                <a:effectLst/>
                <a:latin typeface="system-ui"/>
              </a:rPr>
              <a:t> </a:t>
            </a:r>
            <a:r>
              <a:rPr lang="en-US" b="1" i="0" baseline="30000" dirty="0">
                <a:solidFill>
                  <a:srgbClr val="000000"/>
                </a:solidFill>
                <a:effectLst/>
                <a:latin typeface="system-ui"/>
              </a:rPr>
              <a:t>20 </a:t>
            </a:r>
            <a:r>
              <a:rPr lang="en-US" b="0" i="0" dirty="0">
                <a:solidFill>
                  <a:srgbClr val="000000"/>
                </a:solidFill>
                <a:effectLst/>
                <a:latin typeface="system-ui"/>
              </a:rPr>
              <a:t>Instead we should write to them, telling them to abstain from food polluted by idols, from sexual immorality, from the meat of strangled animals and from blood. </a:t>
            </a:r>
            <a:r>
              <a:rPr lang="en-US" b="1" i="0" baseline="30000" dirty="0">
                <a:solidFill>
                  <a:srgbClr val="000000"/>
                </a:solidFill>
                <a:effectLst/>
                <a:latin typeface="system-ui"/>
              </a:rPr>
              <a:t>21 </a:t>
            </a:r>
            <a:r>
              <a:rPr lang="en-US" b="0" i="0" dirty="0">
                <a:solidFill>
                  <a:srgbClr val="000000"/>
                </a:solidFill>
                <a:effectLst/>
                <a:latin typeface="system-ui"/>
              </a:rPr>
              <a:t>For the law of Moses has been preached in every city from the earliest times and is read in the synagogues on every Sabbath.”</a:t>
            </a:r>
            <a:endParaRPr lang="en-US" u="sng" dirty="0"/>
          </a:p>
        </p:txBody>
      </p:sp>
      <p:pic>
        <p:nvPicPr>
          <p:cNvPr id="4" name="Picture 3" descr="Isolated twigs and flowers on a white surface">
            <a:extLst>
              <a:ext uri="{FF2B5EF4-FFF2-40B4-BE49-F238E27FC236}">
                <a16:creationId xmlns:a16="http://schemas.microsoft.com/office/drawing/2014/main" id="{F66C25B0-6647-D2FE-9F84-3E7D6CECBBC8}"/>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2732125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4FA3-5D2F-6795-CC33-510D0490D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7FDD6-7913-9542-E3C6-F9533535D576}"/>
              </a:ext>
            </a:extLst>
          </p:cNvPr>
          <p:cNvSpPr>
            <a:spLocks noGrp="1"/>
          </p:cNvSpPr>
          <p:nvPr>
            <p:ph type="title"/>
          </p:nvPr>
        </p:nvSpPr>
        <p:spPr>
          <a:xfrm>
            <a:off x="838200" y="365126"/>
            <a:ext cx="10515600" cy="828244"/>
          </a:xfrm>
        </p:spPr>
        <p:txBody>
          <a:bodyPr/>
          <a:lstStyle/>
          <a:p>
            <a:pPr algn="ctr"/>
            <a:r>
              <a:rPr lang="en-US" sz="4800" dirty="0"/>
              <a:t>Acts 15</a:t>
            </a:r>
            <a:endParaRPr lang="en-US" dirty="0"/>
          </a:p>
        </p:txBody>
      </p:sp>
      <p:sp>
        <p:nvSpPr>
          <p:cNvPr id="3" name="Content Placeholder 2">
            <a:extLst>
              <a:ext uri="{FF2B5EF4-FFF2-40B4-BE49-F238E27FC236}">
                <a16:creationId xmlns:a16="http://schemas.microsoft.com/office/drawing/2014/main" id="{6727828E-20DD-2F9C-021F-BB707DD59293}"/>
              </a:ext>
            </a:extLst>
          </p:cNvPr>
          <p:cNvSpPr>
            <a:spLocks noGrp="1"/>
          </p:cNvSpPr>
          <p:nvPr>
            <p:ph idx="1"/>
          </p:nvPr>
        </p:nvSpPr>
        <p:spPr/>
        <p:txBody>
          <a:bodyPr>
            <a:noAutofit/>
          </a:bodyPr>
          <a:lstStyle/>
          <a:p>
            <a:pPr algn="l"/>
            <a:r>
              <a:rPr lang="en-US" b="1" i="0" baseline="30000" dirty="0">
                <a:solidFill>
                  <a:srgbClr val="000000"/>
                </a:solidFill>
                <a:effectLst/>
                <a:latin typeface="system-ui"/>
              </a:rPr>
              <a:t>……….27 </a:t>
            </a:r>
            <a:r>
              <a:rPr lang="en-US" b="0" i="0" dirty="0">
                <a:solidFill>
                  <a:srgbClr val="000000"/>
                </a:solidFill>
                <a:effectLst/>
                <a:latin typeface="system-ui"/>
              </a:rPr>
              <a:t>Therefore we are sending Judas and Silas to confirm by word of mouth what we are writing. </a:t>
            </a:r>
            <a:r>
              <a:rPr lang="en-US" b="1" i="0" baseline="30000" dirty="0">
                <a:solidFill>
                  <a:srgbClr val="000000"/>
                </a:solidFill>
                <a:effectLst/>
                <a:latin typeface="system-ui"/>
              </a:rPr>
              <a:t>28 </a:t>
            </a:r>
            <a:r>
              <a:rPr lang="en-US" b="0" i="0" dirty="0">
                <a:solidFill>
                  <a:srgbClr val="000000"/>
                </a:solidFill>
                <a:effectLst/>
                <a:latin typeface="system-ui"/>
              </a:rPr>
              <a:t>It seemed good to the Holy Spirit and to us not to burden you with anything beyond the following requirements: </a:t>
            </a:r>
            <a:r>
              <a:rPr lang="en-US" b="1" i="0" baseline="30000" dirty="0">
                <a:solidFill>
                  <a:srgbClr val="000000"/>
                </a:solidFill>
                <a:effectLst/>
                <a:latin typeface="system-ui"/>
              </a:rPr>
              <a:t>29 </a:t>
            </a:r>
            <a:r>
              <a:rPr lang="en-US" b="0" i="0" dirty="0">
                <a:solidFill>
                  <a:srgbClr val="000000"/>
                </a:solidFill>
                <a:effectLst/>
                <a:latin typeface="system-ui"/>
              </a:rPr>
              <a:t>You are to abstain from food sacrificed to idols, from blood, from the meat of strangled animals and from sexual immorality. You will do well to avoid these things.</a:t>
            </a:r>
          </a:p>
          <a:p>
            <a:pPr algn="l"/>
            <a:r>
              <a:rPr lang="en-US" b="0" i="0" dirty="0">
                <a:solidFill>
                  <a:srgbClr val="000000"/>
                </a:solidFill>
                <a:effectLst/>
                <a:latin typeface="system-ui"/>
              </a:rPr>
              <a:t>Farewell.</a:t>
            </a:r>
          </a:p>
        </p:txBody>
      </p:sp>
      <p:pic>
        <p:nvPicPr>
          <p:cNvPr id="4" name="Picture 3" descr="Isolated twigs and flowers on a white surface">
            <a:extLst>
              <a:ext uri="{FF2B5EF4-FFF2-40B4-BE49-F238E27FC236}">
                <a16:creationId xmlns:a16="http://schemas.microsoft.com/office/drawing/2014/main" id="{7E135406-8E45-42D8-5827-25D5C825DA71}"/>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72331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224A4-2598-06A6-9EA2-A0301E3D7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194E5-B195-8908-B718-EC9EC6078D7D}"/>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E4222BC3-B2F6-8420-7097-D6BBD9F5AEFA}"/>
              </a:ext>
            </a:extLst>
          </p:cNvPr>
          <p:cNvSpPr>
            <a:spLocks noGrp="1"/>
          </p:cNvSpPr>
          <p:nvPr>
            <p:ph idx="1"/>
          </p:nvPr>
        </p:nvSpPr>
        <p:spPr/>
        <p:txBody>
          <a:bodyPr>
            <a:noAutofit/>
          </a:bodyPr>
          <a:lstStyle/>
          <a:p>
            <a:r>
              <a:rPr lang="en-US" b="1" i="0" baseline="30000" dirty="0">
                <a:solidFill>
                  <a:srgbClr val="000000"/>
                </a:solidFill>
                <a:effectLst/>
              </a:rPr>
              <a:t>6 </a:t>
            </a:r>
            <a:r>
              <a:rPr lang="en-US" b="0" i="0" dirty="0">
                <a:solidFill>
                  <a:srgbClr val="000000"/>
                </a:solidFill>
                <a:effectLst/>
              </a:rPr>
              <a:t>As for those who were held in high esteem—whatever they were makes no difference to me; God does not show favoritism—they added nothing to my message. </a:t>
            </a:r>
            <a:r>
              <a:rPr lang="en-US" b="1" i="0" baseline="30000" dirty="0">
                <a:solidFill>
                  <a:srgbClr val="000000"/>
                </a:solidFill>
                <a:effectLst/>
              </a:rPr>
              <a:t>7 </a:t>
            </a:r>
            <a:r>
              <a:rPr lang="en-US" b="0" i="0" dirty="0">
                <a:solidFill>
                  <a:srgbClr val="000000"/>
                </a:solidFill>
                <a:effectLst/>
              </a:rPr>
              <a:t>On the contrary, they recognized that I had been entrusted with the task of preaching the gospel to the uncircumcised, just as Peter had been to the circumcised. </a:t>
            </a:r>
            <a:endParaRPr lang="en-US" dirty="0"/>
          </a:p>
        </p:txBody>
      </p:sp>
      <p:pic>
        <p:nvPicPr>
          <p:cNvPr id="4" name="Picture 3" descr="Isolated twigs and flowers on a white surface">
            <a:extLst>
              <a:ext uri="{FF2B5EF4-FFF2-40B4-BE49-F238E27FC236}">
                <a16:creationId xmlns:a16="http://schemas.microsoft.com/office/drawing/2014/main" id="{84DFD877-F1AB-6DF0-9A8D-4A545AF35A9B}"/>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263972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5355B-1915-F0C9-20E2-7057AB870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94D2B-E815-25B6-8442-3EEE4E573C88}"/>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B78E0ABC-A2FA-BF52-2A2F-AB4578FFB8DB}"/>
              </a:ext>
            </a:extLst>
          </p:cNvPr>
          <p:cNvSpPr>
            <a:spLocks noGrp="1"/>
          </p:cNvSpPr>
          <p:nvPr>
            <p:ph idx="1"/>
          </p:nvPr>
        </p:nvSpPr>
        <p:spPr/>
        <p:txBody>
          <a:bodyPr>
            <a:noAutofit/>
          </a:bodyPr>
          <a:lstStyle/>
          <a:p>
            <a:r>
              <a:rPr lang="en-US" b="1" i="0" baseline="30000" dirty="0">
                <a:solidFill>
                  <a:srgbClr val="000000"/>
                </a:solidFill>
                <a:effectLst/>
                <a:latin typeface="system-ui"/>
              </a:rPr>
              <a:t>8 </a:t>
            </a:r>
            <a:r>
              <a:rPr lang="en-US" b="0" i="0" dirty="0">
                <a:solidFill>
                  <a:srgbClr val="000000"/>
                </a:solidFill>
                <a:effectLst/>
                <a:latin typeface="system-ui"/>
              </a:rPr>
              <a:t>For God, who was at work in Peter as an apostle to the circumcised, was also at work in me as an apostle to the Gentiles. </a:t>
            </a:r>
            <a:r>
              <a:rPr lang="en-US" b="1" i="0" baseline="30000" dirty="0">
                <a:solidFill>
                  <a:srgbClr val="000000"/>
                </a:solidFill>
                <a:effectLst/>
                <a:latin typeface="system-ui"/>
              </a:rPr>
              <a:t>9 </a:t>
            </a:r>
            <a:r>
              <a:rPr lang="en-US" b="0" i="0" dirty="0">
                <a:solidFill>
                  <a:srgbClr val="000000"/>
                </a:solidFill>
                <a:effectLst/>
                <a:latin typeface="system-ui"/>
              </a:rPr>
              <a:t>James, Cephas and John, those </a:t>
            </a:r>
            <a:r>
              <a:rPr lang="en-US" b="0" i="0" dirty="0">
                <a:solidFill>
                  <a:srgbClr val="000000"/>
                </a:solidFill>
                <a:effectLst/>
              </a:rPr>
              <a:t>esteemed</a:t>
            </a:r>
            <a:r>
              <a:rPr lang="en-US" b="0" i="0" dirty="0">
                <a:solidFill>
                  <a:srgbClr val="000000"/>
                </a:solidFill>
                <a:effectLst/>
                <a:latin typeface="system-ui"/>
              </a:rPr>
              <a:t> as pillars, gave me and Barnabas the right hand of fellowship when they recognized the grace given to me. They agreed that we should go to the Gentiles, and they to the circumcised.</a:t>
            </a:r>
            <a:endParaRPr lang="en-US" dirty="0"/>
          </a:p>
        </p:txBody>
      </p:sp>
      <p:pic>
        <p:nvPicPr>
          <p:cNvPr id="4" name="Picture 3" descr="Isolated twigs and flowers on a white surface">
            <a:extLst>
              <a:ext uri="{FF2B5EF4-FFF2-40B4-BE49-F238E27FC236}">
                <a16:creationId xmlns:a16="http://schemas.microsoft.com/office/drawing/2014/main" id="{80959216-34C3-C6D6-1B5D-615E12250932}"/>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398724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F7DEC-AD44-EB67-251E-F6D035F6A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52DA4-FAF9-9DB5-E8CE-C80ABBB28EDF}"/>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914D693F-60C9-A474-7117-68F660DC331A}"/>
              </a:ext>
            </a:extLst>
          </p:cNvPr>
          <p:cNvSpPr>
            <a:spLocks noGrp="1"/>
          </p:cNvSpPr>
          <p:nvPr>
            <p:ph idx="1"/>
          </p:nvPr>
        </p:nvSpPr>
        <p:spPr/>
        <p:txBody>
          <a:bodyPr>
            <a:noAutofit/>
          </a:bodyPr>
          <a:lstStyle/>
          <a:p>
            <a:r>
              <a:rPr lang="en-US" b="0" i="0" dirty="0">
                <a:solidFill>
                  <a:srgbClr val="000000"/>
                </a:solidFill>
                <a:effectLst/>
                <a:latin typeface="system-ui"/>
              </a:rPr>
              <a:t> </a:t>
            </a:r>
            <a:r>
              <a:rPr lang="en-US" b="1" i="0" baseline="30000" dirty="0">
                <a:solidFill>
                  <a:srgbClr val="000000"/>
                </a:solidFill>
                <a:effectLst/>
                <a:latin typeface="system-ui"/>
              </a:rPr>
              <a:t>10 </a:t>
            </a:r>
            <a:r>
              <a:rPr lang="en-US" b="0" i="0" dirty="0">
                <a:solidFill>
                  <a:srgbClr val="000000"/>
                </a:solidFill>
                <a:effectLst/>
                <a:latin typeface="system-ui"/>
              </a:rPr>
              <a:t>All they asked was that we should continue to remember the poor, the very thing I had been eager to do all along.</a:t>
            </a:r>
          </a:p>
          <a:p>
            <a:r>
              <a:rPr lang="en-US" dirty="0">
                <a:solidFill>
                  <a:srgbClr val="000000"/>
                </a:solidFill>
                <a:latin typeface="system-ui"/>
              </a:rPr>
              <a:t>The Jerusalem Conference profoundly separated Christianity from Judi am.   Paul, Barnabas, and Titus were witnesses of how the Holy Spirit was working among the Gentile Christians.</a:t>
            </a:r>
            <a:endParaRPr lang="en-US" dirty="0"/>
          </a:p>
        </p:txBody>
      </p:sp>
      <p:pic>
        <p:nvPicPr>
          <p:cNvPr id="4" name="Picture 3" descr="Isolated twigs and flowers on a white surface">
            <a:extLst>
              <a:ext uri="{FF2B5EF4-FFF2-40B4-BE49-F238E27FC236}">
                <a16:creationId xmlns:a16="http://schemas.microsoft.com/office/drawing/2014/main" id="{05A2D546-EAB1-EDFF-213B-6CCF4E1F6783}"/>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1032283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9671C-E059-492B-3B48-FACD32A73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840F2-9CB8-4859-4B6A-04B15A1C988E}"/>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91EC0183-35C4-3FF9-033E-DE53F6CCC6EF}"/>
              </a:ext>
            </a:extLst>
          </p:cNvPr>
          <p:cNvSpPr>
            <a:spLocks noGrp="1"/>
          </p:cNvSpPr>
          <p:nvPr>
            <p:ph idx="1"/>
          </p:nvPr>
        </p:nvSpPr>
        <p:spPr/>
        <p:txBody>
          <a:bodyPr>
            <a:noAutofit/>
          </a:bodyPr>
          <a:lstStyle/>
          <a:p>
            <a:pPr algn="l">
              <a:spcBef>
                <a:spcPts val="1500"/>
              </a:spcBef>
              <a:spcAft>
                <a:spcPts val="750"/>
              </a:spcAft>
            </a:pPr>
            <a:r>
              <a:rPr lang="en-US" b="1" i="0" dirty="0">
                <a:solidFill>
                  <a:srgbClr val="000000"/>
                </a:solidFill>
                <a:effectLst/>
                <a:latin typeface="system-ui"/>
              </a:rPr>
              <a:t>Paul Opposes Cephas</a:t>
            </a:r>
          </a:p>
          <a:p>
            <a:pPr algn="l"/>
            <a:r>
              <a:rPr lang="en-US" b="1" i="0" baseline="30000" dirty="0">
                <a:solidFill>
                  <a:srgbClr val="000000"/>
                </a:solidFill>
                <a:effectLst/>
                <a:latin typeface="system-ui"/>
              </a:rPr>
              <a:t>11 </a:t>
            </a:r>
            <a:r>
              <a:rPr lang="en-US" b="0" i="0" dirty="0">
                <a:solidFill>
                  <a:srgbClr val="000000"/>
                </a:solidFill>
                <a:effectLst/>
                <a:latin typeface="system-ui"/>
              </a:rPr>
              <a:t>When Cephas came to Antioch, I opposed him to his face, because he stood condemned. </a:t>
            </a:r>
            <a:r>
              <a:rPr lang="en-US" b="1" i="0" baseline="30000" dirty="0">
                <a:solidFill>
                  <a:srgbClr val="000000"/>
                </a:solidFill>
                <a:effectLst/>
                <a:latin typeface="system-ui"/>
              </a:rPr>
              <a:t>12 </a:t>
            </a:r>
            <a:r>
              <a:rPr lang="en-US" b="0" i="0" dirty="0">
                <a:solidFill>
                  <a:srgbClr val="000000"/>
                </a:solidFill>
                <a:effectLst/>
                <a:latin typeface="system-ui"/>
              </a:rPr>
              <a:t>For before certain men came from James, he used to eat with the Gentiles. But when they arrived, he began to draw back and separate himself from the Gentiles because he was afraid of those who belonged to the circumcision group</a:t>
            </a:r>
          </a:p>
        </p:txBody>
      </p:sp>
      <p:pic>
        <p:nvPicPr>
          <p:cNvPr id="4" name="Picture 3" descr="Isolated twigs and flowers on a white surface">
            <a:extLst>
              <a:ext uri="{FF2B5EF4-FFF2-40B4-BE49-F238E27FC236}">
                <a16:creationId xmlns:a16="http://schemas.microsoft.com/office/drawing/2014/main" id="{F84D8DAA-4C43-3A80-2619-44E403C90D10}"/>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369398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7677-C44E-3C40-6CF6-C7F261212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90A34-2131-CC4E-1D3F-4136E3EA2417}"/>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11BC6012-FAA4-E32A-D7D3-B0ADE1420371}"/>
              </a:ext>
            </a:extLst>
          </p:cNvPr>
          <p:cNvSpPr>
            <a:spLocks noGrp="1"/>
          </p:cNvSpPr>
          <p:nvPr>
            <p:ph idx="1"/>
          </p:nvPr>
        </p:nvSpPr>
        <p:spPr/>
        <p:txBody>
          <a:bodyPr>
            <a:noAutofit/>
          </a:bodyPr>
          <a:lstStyle/>
          <a:p>
            <a:pPr algn="l">
              <a:spcBef>
                <a:spcPts val="1500"/>
              </a:spcBef>
              <a:spcAft>
                <a:spcPts val="750"/>
              </a:spcAft>
            </a:pPr>
            <a:r>
              <a:rPr lang="en-US" b="1" i="0" dirty="0">
                <a:solidFill>
                  <a:srgbClr val="000000"/>
                </a:solidFill>
                <a:effectLst/>
                <a:latin typeface="system-ui"/>
              </a:rPr>
              <a:t>Paul Opposes Cephas</a:t>
            </a:r>
          </a:p>
          <a:p>
            <a:pPr algn="l"/>
            <a:r>
              <a:rPr lang="en-US" b="1" i="0" baseline="30000" dirty="0">
                <a:solidFill>
                  <a:srgbClr val="000000"/>
                </a:solidFill>
                <a:effectLst/>
                <a:latin typeface="system-ui"/>
              </a:rPr>
              <a:t>3 </a:t>
            </a:r>
            <a:r>
              <a:rPr lang="en-US" b="0" i="0" dirty="0">
                <a:solidFill>
                  <a:srgbClr val="000000"/>
                </a:solidFill>
                <a:effectLst/>
                <a:latin typeface="system-ui"/>
              </a:rPr>
              <a:t>The other Jews joined him in his hypocrisy, so that by their hypocrisy </a:t>
            </a:r>
            <a:r>
              <a:rPr lang="en-US" b="0" i="0" u="sng" dirty="0">
                <a:solidFill>
                  <a:srgbClr val="000000"/>
                </a:solidFill>
                <a:effectLst/>
                <a:latin typeface="system-ui"/>
              </a:rPr>
              <a:t>even Barnabas was led astray</a:t>
            </a:r>
            <a:r>
              <a:rPr lang="en-US" b="0" i="0" dirty="0">
                <a:solidFill>
                  <a:srgbClr val="000000"/>
                </a:solidFill>
                <a:effectLst/>
                <a:latin typeface="system-ui"/>
              </a:rPr>
              <a:t>.</a:t>
            </a:r>
          </a:p>
          <a:p>
            <a:pPr algn="l"/>
            <a:r>
              <a:rPr lang="en-US" b="1" i="0" baseline="30000" dirty="0">
                <a:solidFill>
                  <a:srgbClr val="000000"/>
                </a:solidFill>
                <a:effectLst/>
                <a:latin typeface="system-ui"/>
              </a:rPr>
              <a:t>14 </a:t>
            </a:r>
            <a:r>
              <a:rPr lang="en-US" b="0" i="0" dirty="0">
                <a:solidFill>
                  <a:srgbClr val="000000"/>
                </a:solidFill>
                <a:effectLst/>
                <a:latin typeface="system-ui"/>
              </a:rPr>
              <a:t>When I saw that they were not acting in line with the truth of the gospel, I said to Cephas in front of them all, “You are a Jew, yet you live like a Gentile and not like a Jew. How is it, then, that you force Gentiles to follow Jewish customs?</a:t>
            </a:r>
          </a:p>
        </p:txBody>
      </p:sp>
      <p:pic>
        <p:nvPicPr>
          <p:cNvPr id="4" name="Picture 3" descr="Isolated twigs and flowers on a white surface">
            <a:extLst>
              <a:ext uri="{FF2B5EF4-FFF2-40B4-BE49-F238E27FC236}">
                <a16:creationId xmlns:a16="http://schemas.microsoft.com/office/drawing/2014/main" id="{DB39C672-194A-89C3-B9EB-2804513880BC}"/>
              </a:ext>
            </a:extLst>
          </p:cNvPr>
          <p:cNvPicPr>
            <a:picLocks noChangeAspect="1"/>
          </p:cNvPicPr>
          <p:nvPr/>
        </p:nvPicPr>
        <p:blipFill>
          <a:blip r:embed="rId2"/>
          <a:srcRect l="23193" r="9705" b="1"/>
          <a:stretch/>
        </p:blipFill>
        <p:spPr>
          <a:xfrm>
            <a:off x="10774302" y="676656"/>
            <a:ext cx="1417698" cy="1473617"/>
          </a:xfrm>
          <a:prstGeom prst="rect">
            <a:avLst/>
          </a:prstGeom>
        </p:spPr>
      </p:pic>
    </p:spTree>
    <p:extLst>
      <p:ext uri="{BB962C8B-B14F-4D97-AF65-F5344CB8AC3E}">
        <p14:creationId xmlns:p14="http://schemas.microsoft.com/office/powerpoint/2010/main" val="110730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F4C4-B5D8-6094-D393-76E16817BC6D}"/>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A41D234D-8594-3097-9F29-DCD8947170A2}"/>
              </a:ext>
            </a:extLst>
          </p:cNvPr>
          <p:cNvSpPr>
            <a:spLocks noGrp="1"/>
          </p:cNvSpPr>
          <p:nvPr>
            <p:ph idx="1"/>
          </p:nvPr>
        </p:nvSpPr>
        <p:spPr/>
        <p:txBody>
          <a:bodyPr/>
          <a:lstStyle/>
          <a:p>
            <a:r>
              <a:rPr lang="en-US" b="1" i="0" dirty="0">
                <a:solidFill>
                  <a:srgbClr val="000000"/>
                </a:solidFill>
                <a:effectLst/>
                <a:latin typeface="system-ui"/>
              </a:rPr>
              <a:t>13 </a:t>
            </a:r>
            <a:r>
              <a:rPr lang="en-US" b="0" i="0" dirty="0">
                <a:solidFill>
                  <a:srgbClr val="000000"/>
                </a:solidFill>
                <a:effectLst/>
                <a:latin typeface="system-ui"/>
              </a:rPr>
              <a:t>If a prophet, or one who foretells by dreams, appears among you and announces to you a sign or wonder, </a:t>
            </a:r>
            <a:r>
              <a:rPr lang="en-US" b="1" i="0" baseline="30000" dirty="0">
                <a:solidFill>
                  <a:srgbClr val="000000"/>
                </a:solidFill>
                <a:effectLst/>
                <a:latin typeface="system-ui"/>
              </a:rPr>
              <a:t>2 </a:t>
            </a:r>
            <a:r>
              <a:rPr lang="en-US" b="0" i="0" dirty="0">
                <a:solidFill>
                  <a:srgbClr val="000000"/>
                </a:solidFill>
                <a:effectLst/>
                <a:latin typeface="system-ui"/>
              </a:rPr>
              <a:t>and if the sign or wonder spoken of takes place, and the prophet says, “Let us follow other gods” (gods you have not known) “and let us worship them,” </a:t>
            </a:r>
            <a:r>
              <a:rPr lang="en-US" b="1" i="0" baseline="30000" dirty="0">
                <a:solidFill>
                  <a:srgbClr val="000000"/>
                </a:solidFill>
                <a:effectLst/>
                <a:latin typeface="system-ui"/>
              </a:rPr>
              <a:t>3 </a:t>
            </a:r>
            <a:r>
              <a:rPr lang="en-US" b="0" i="0" dirty="0">
                <a:solidFill>
                  <a:srgbClr val="000000"/>
                </a:solidFill>
                <a:effectLst/>
                <a:latin typeface="system-ui"/>
              </a:rPr>
              <a:t>you must not listen to the words of that prophet or dreamer. </a:t>
            </a:r>
            <a:endParaRPr lang="en-US" dirty="0"/>
          </a:p>
        </p:txBody>
      </p:sp>
      <p:pic>
        <p:nvPicPr>
          <p:cNvPr id="4" name="Picture 3" descr="Isolated twigs and flowers on a white surface">
            <a:extLst>
              <a:ext uri="{FF2B5EF4-FFF2-40B4-BE49-F238E27FC236}">
                <a16:creationId xmlns:a16="http://schemas.microsoft.com/office/drawing/2014/main" id="{7C7A438C-1BA7-A4E6-5930-FC8188FC0B1A}"/>
              </a:ext>
            </a:extLst>
          </p:cNvPr>
          <p:cNvPicPr>
            <a:picLocks noChangeAspect="1"/>
          </p:cNvPicPr>
          <p:nvPr/>
        </p:nvPicPr>
        <p:blipFill>
          <a:blip r:embed="rId2"/>
          <a:srcRect l="23193" r="9705" b="1"/>
          <a:stretch/>
        </p:blipFill>
        <p:spPr>
          <a:xfrm>
            <a:off x="10365241" y="5019257"/>
            <a:ext cx="1417698" cy="1473617"/>
          </a:xfrm>
          <a:prstGeom prst="rect">
            <a:avLst/>
          </a:prstGeom>
        </p:spPr>
      </p:pic>
    </p:spTree>
    <p:extLst>
      <p:ext uri="{BB962C8B-B14F-4D97-AF65-F5344CB8AC3E}">
        <p14:creationId xmlns:p14="http://schemas.microsoft.com/office/powerpoint/2010/main" val="459527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9CF4D-FFFE-D8DD-7834-D6C9C5D39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55A7C-14E3-35A9-4C60-960A56895B80}"/>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949424D6-E5ED-54CA-A964-48BC69B0EBF2}"/>
              </a:ext>
            </a:extLst>
          </p:cNvPr>
          <p:cNvSpPr>
            <a:spLocks noGrp="1"/>
          </p:cNvSpPr>
          <p:nvPr>
            <p:ph idx="1"/>
          </p:nvPr>
        </p:nvSpPr>
        <p:spPr/>
        <p:txBody>
          <a:bodyPr>
            <a:noAutofit/>
          </a:bodyPr>
          <a:lstStyle/>
          <a:p>
            <a:pPr algn="l">
              <a:spcBef>
                <a:spcPts val="1500"/>
              </a:spcBef>
              <a:spcAft>
                <a:spcPts val="750"/>
              </a:spcAft>
            </a:pPr>
            <a:r>
              <a:rPr lang="en-US" b="1" i="0" baseline="30000" dirty="0">
                <a:solidFill>
                  <a:srgbClr val="000000"/>
                </a:solidFill>
                <a:effectLst/>
                <a:latin typeface="system-ui"/>
              </a:rPr>
              <a:t>15 </a:t>
            </a:r>
            <a:r>
              <a:rPr lang="en-US" b="0" i="0" dirty="0">
                <a:solidFill>
                  <a:srgbClr val="000000"/>
                </a:solidFill>
                <a:effectLst/>
                <a:latin typeface="system-ui"/>
              </a:rPr>
              <a:t>“We who are Jews by birth and not sinful Gentiles </a:t>
            </a:r>
            <a:r>
              <a:rPr lang="en-US" b="1" i="0" baseline="30000" dirty="0">
                <a:solidFill>
                  <a:srgbClr val="000000"/>
                </a:solidFill>
                <a:effectLst/>
                <a:latin typeface="system-ui"/>
              </a:rPr>
              <a:t>16 </a:t>
            </a:r>
            <a:r>
              <a:rPr lang="en-US" b="0" i="0" dirty="0">
                <a:solidFill>
                  <a:srgbClr val="000000"/>
                </a:solidFill>
                <a:effectLst/>
                <a:latin typeface="system-ui"/>
              </a:rPr>
              <a:t>know that a person is not justified by the works of the law, but by faith in Jesus Christ. So we, too, have put our faith in Christ Jesus that we may be justified by faith in Christ and not by the works of the law, </a:t>
            </a:r>
            <a:r>
              <a:rPr lang="en-US" b="0" i="0" u="sng" dirty="0">
                <a:solidFill>
                  <a:srgbClr val="000000"/>
                </a:solidFill>
                <a:effectLst/>
                <a:latin typeface="system-ui"/>
              </a:rPr>
              <a:t>because by the works of the law no one will be justified.</a:t>
            </a:r>
          </a:p>
        </p:txBody>
      </p:sp>
      <p:pic>
        <p:nvPicPr>
          <p:cNvPr id="4" name="Picture 3" descr="Isolated twigs and flowers on a white surface">
            <a:extLst>
              <a:ext uri="{FF2B5EF4-FFF2-40B4-BE49-F238E27FC236}">
                <a16:creationId xmlns:a16="http://schemas.microsoft.com/office/drawing/2014/main" id="{9953348C-C324-DB02-C719-C25C76A25B68}"/>
              </a:ext>
            </a:extLst>
          </p:cNvPr>
          <p:cNvPicPr>
            <a:picLocks noChangeAspect="1"/>
          </p:cNvPicPr>
          <p:nvPr/>
        </p:nvPicPr>
        <p:blipFill>
          <a:blip r:embed="rId2"/>
          <a:srcRect l="23193" r="9705" b="1"/>
          <a:stretch/>
        </p:blipFill>
        <p:spPr>
          <a:xfrm>
            <a:off x="10774302" y="676656"/>
            <a:ext cx="1417698" cy="1473617"/>
          </a:xfrm>
          <a:prstGeom prst="rect">
            <a:avLst/>
          </a:prstGeom>
        </p:spPr>
      </p:pic>
    </p:spTree>
    <p:extLst>
      <p:ext uri="{BB962C8B-B14F-4D97-AF65-F5344CB8AC3E}">
        <p14:creationId xmlns:p14="http://schemas.microsoft.com/office/powerpoint/2010/main" val="3558243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CA16F-F0A4-DCDE-2D6F-ACCBB840B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622B7-DDF6-31D3-382C-6B2B7FFBD793}"/>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F6F1F0E2-9811-AEE0-B16A-688E850361CC}"/>
              </a:ext>
            </a:extLst>
          </p:cNvPr>
          <p:cNvSpPr>
            <a:spLocks noGrp="1"/>
          </p:cNvSpPr>
          <p:nvPr>
            <p:ph idx="1"/>
          </p:nvPr>
        </p:nvSpPr>
        <p:spPr/>
        <p:txBody>
          <a:bodyPr>
            <a:noAutofit/>
          </a:bodyPr>
          <a:lstStyle/>
          <a:p>
            <a:pPr algn="l"/>
            <a:r>
              <a:rPr lang="en-US" b="1" i="0" baseline="30000" dirty="0">
                <a:solidFill>
                  <a:srgbClr val="000000"/>
                </a:solidFill>
                <a:effectLst/>
                <a:latin typeface="system-ui"/>
              </a:rPr>
              <a:t>17 </a:t>
            </a:r>
            <a:r>
              <a:rPr lang="en-US" b="0" i="0" dirty="0">
                <a:solidFill>
                  <a:srgbClr val="000000"/>
                </a:solidFill>
                <a:effectLst/>
                <a:latin typeface="system-ui"/>
              </a:rPr>
              <a:t>“But if, in seeking to be justified in Christ, we Jews find ourselves also among the sinners, doesn’t that mean that Christ promotes sin? Absolutely not! </a:t>
            </a:r>
            <a:r>
              <a:rPr lang="en-US" b="1" i="0" baseline="30000" dirty="0">
                <a:solidFill>
                  <a:srgbClr val="000000"/>
                </a:solidFill>
                <a:effectLst/>
                <a:latin typeface="system-ui"/>
              </a:rPr>
              <a:t>18 </a:t>
            </a:r>
            <a:r>
              <a:rPr lang="en-US" b="0" i="0" dirty="0">
                <a:solidFill>
                  <a:srgbClr val="000000"/>
                </a:solidFill>
                <a:effectLst/>
                <a:latin typeface="system-ui"/>
              </a:rPr>
              <a:t>If I rebuild what I destroyed, then I really would be a lawbreaker.</a:t>
            </a:r>
          </a:p>
          <a:p>
            <a:pPr algn="l"/>
            <a:r>
              <a:rPr lang="en-US" b="1" i="0" baseline="30000" dirty="0">
                <a:solidFill>
                  <a:srgbClr val="000000"/>
                </a:solidFill>
                <a:effectLst/>
                <a:latin typeface="system-ui"/>
              </a:rPr>
              <a:t>19 </a:t>
            </a:r>
            <a:r>
              <a:rPr lang="en-US" b="0" i="0" dirty="0">
                <a:solidFill>
                  <a:srgbClr val="000000"/>
                </a:solidFill>
                <a:effectLst/>
                <a:latin typeface="system-ui"/>
              </a:rPr>
              <a:t>“For through the law I died to the law so that I might live for God.</a:t>
            </a:r>
          </a:p>
        </p:txBody>
      </p:sp>
      <p:pic>
        <p:nvPicPr>
          <p:cNvPr id="4" name="Picture 3" descr="Isolated twigs and flowers on a white surface">
            <a:extLst>
              <a:ext uri="{FF2B5EF4-FFF2-40B4-BE49-F238E27FC236}">
                <a16:creationId xmlns:a16="http://schemas.microsoft.com/office/drawing/2014/main" id="{B63F3555-FBAB-D5F1-CCC6-B96352C1F13B}"/>
              </a:ext>
            </a:extLst>
          </p:cNvPr>
          <p:cNvPicPr>
            <a:picLocks noChangeAspect="1"/>
          </p:cNvPicPr>
          <p:nvPr/>
        </p:nvPicPr>
        <p:blipFill>
          <a:blip r:embed="rId2"/>
          <a:srcRect l="23193" r="9705" b="1"/>
          <a:stretch/>
        </p:blipFill>
        <p:spPr>
          <a:xfrm>
            <a:off x="10774302" y="676656"/>
            <a:ext cx="1417698" cy="1473617"/>
          </a:xfrm>
          <a:prstGeom prst="rect">
            <a:avLst/>
          </a:prstGeom>
        </p:spPr>
      </p:pic>
    </p:spTree>
    <p:extLst>
      <p:ext uri="{BB962C8B-B14F-4D97-AF65-F5344CB8AC3E}">
        <p14:creationId xmlns:p14="http://schemas.microsoft.com/office/powerpoint/2010/main" val="3685116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1D702-7DE6-674A-6B5C-4635A9FCF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8C3B9-D769-85A2-7506-43081E874B21}"/>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72E9C253-792D-FBF0-0E4B-9C7055495494}"/>
              </a:ext>
            </a:extLst>
          </p:cNvPr>
          <p:cNvSpPr>
            <a:spLocks noGrp="1"/>
          </p:cNvSpPr>
          <p:nvPr>
            <p:ph idx="1"/>
          </p:nvPr>
        </p:nvSpPr>
        <p:spPr/>
        <p:txBody>
          <a:bodyPr>
            <a:noAutofit/>
          </a:bodyPr>
          <a:lstStyle/>
          <a:p>
            <a:pPr algn="l"/>
            <a:r>
              <a:rPr lang="en-US" b="1" i="0" baseline="30000" dirty="0">
                <a:solidFill>
                  <a:srgbClr val="000000"/>
                </a:solidFill>
                <a:effectLst/>
              </a:rPr>
              <a:t>20 </a:t>
            </a:r>
            <a:r>
              <a:rPr lang="en-US" b="0" i="0" dirty="0">
                <a:solidFill>
                  <a:srgbClr val="000000"/>
                </a:solidFill>
                <a:effectLst/>
              </a:rPr>
              <a:t>I have been crucified with Christ and I no longer live, but Christ lives in me. The life I now live in the body, I live by faith in the Son of God, who loved me and gave himself for me. </a:t>
            </a:r>
            <a:r>
              <a:rPr lang="en-US" b="1" i="0" baseline="30000" dirty="0">
                <a:solidFill>
                  <a:srgbClr val="000000"/>
                </a:solidFill>
                <a:effectLst/>
              </a:rPr>
              <a:t>21 </a:t>
            </a:r>
            <a:r>
              <a:rPr lang="en-US" b="0" i="0" dirty="0">
                <a:solidFill>
                  <a:srgbClr val="000000"/>
                </a:solidFill>
                <a:effectLst/>
              </a:rPr>
              <a:t>I do not set aside the grace of God, for if righteousness could be gained through the law, Christ died for nothing!”</a:t>
            </a:r>
            <a:endParaRPr lang="en-US" b="0" i="0" dirty="0">
              <a:solidFill>
                <a:srgbClr val="000000"/>
              </a:solidFill>
              <a:effectLst/>
              <a:latin typeface="system-ui"/>
            </a:endParaRPr>
          </a:p>
        </p:txBody>
      </p:sp>
      <p:pic>
        <p:nvPicPr>
          <p:cNvPr id="4" name="Picture 3" descr="Isolated twigs and flowers on a white surface">
            <a:extLst>
              <a:ext uri="{FF2B5EF4-FFF2-40B4-BE49-F238E27FC236}">
                <a16:creationId xmlns:a16="http://schemas.microsoft.com/office/drawing/2014/main" id="{08EE8AFF-A9DF-902A-B999-4DADF82F53DA}"/>
              </a:ext>
            </a:extLst>
          </p:cNvPr>
          <p:cNvPicPr>
            <a:picLocks noChangeAspect="1"/>
          </p:cNvPicPr>
          <p:nvPr/>
        </p:nvPicPr>
        <p:blipFill>
          <a:blip r:embed="rId2"/>
          <a:srcRect l="23193" r="9705" b="1"/>
          <a:stretch/>
        </p:blipFill>
        <p:spPr>
          <a:xfrm>
            <a:off x="10774302" y="676656"/>
            <a:ext cx="1417698" cy="1473617"/>
          </a:xfrm>
          <a:prstGeom prst="rect">
            <a:avLst/>
          </a:prstGeom>
        </p:spPr>
      </p:pic>
    </p:spTree>
    <p:extLst>
      <p:ext uri="{BB962C8B-B14F-4D97-AF65-F5344CB8AC3E}">
        <p14:creationId xmlns:p14="http://schemas.microsoft.com/office/powerpoint/2010/main" val="2406231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2657-A5F5-0F0B-39DA-6B3E69A368FD}"/>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C45A3AA2-7680-E5E7-96CC-DD7429BDE1F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20F5D9-3608-A6FB-2EAB-20D6596F9A63}"/>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30003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FBE0-E9EB-325C-300F-D7BD329A53E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D349ED0-55A2-D00A-9FDD-974B6B9262C2}"/>
              </a:ext>
            </a:extLst>
          </p:cNvPr>
          <p:cNvPicPr>
            <a:picLocks noChangeAspect="1"/>
          </p:cNvPicPr>
          <p:nvPr/>
        </p:nvPicPr>
        <p:blipFill>
          <a:blip r:embed="rId2"/>
          <a:stretch>
            <a:fillRect/>
          </a:stretch>
        </p:blipFill>
        <p:spPr>
          <a:xfrm>
            <a:off x="1527941" y="0"/>
            <a:ext cx="9136117" cy="6858000"/>
          </a:xfrm>
          <a:prstGeom prst="rect">
            <a:avLst/>
          </a:prstGeom>
        </p:spPr>
      </p:pic>
    </p:spTree>
    <p:extLst>
      <p:ext uri="{BB962C8B-B14F-4D97-AF65-F5344CB8AC3E}">
        <p14:creationId xmlns:p14="http://schemas.microsoft.com/office/powerpoint/2010/main" val="3256318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4AB93-DA65-0B53-BA31-D0DFC9775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B624B2-AB97-07F4-1F6D-56452B6B3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3154E-F1A0-9092-94C8-EC7BAB1F27DA}"/>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D767B226-FD07-EE3F-A403-A92E47195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65B10C8-BC00-B890-F76D-01B555624716}"/>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15AE8024-74B0-68B8-82FB-F49B1761315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1214457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B79BF-BB93-39AE-8463-8940A0F6AD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F21D4D-01C3-160B-0BB9-AE6BC8F28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87805-DAEA-0EC6-94B1-8D4B79796DFF}"/>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5C45AE67-25B9-645E-0DB8-0B3441F98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9BA50E2-DAC5-D4E9-EADE-29EBD93A1D76}"/>
              </a:ext>
            </a:extLst>
          </p:cNvPr>
          <p:cNvPicPr>
            <a:picLocks noGrp="1" noChangeAspect="1"/>
          </p:cNvPicPr>
          <p:nvPr>
            <p:ph idx="1"/>
          </p:nvPr>
        </p:nvPicPr>
        <p:blipFill>
          <a:blip r:embed="rId3"/>
          <a:stretch>
            <a:fillRect/>
          </a:stretch>
        </p:blipFill>
        <p:spPr>
          <a:xfrm>
            <a:off x="1436338" y="1210115"/>
            <a:ext cx="9579208" cy="5886424"/>
          </a:xfrm>
        </p:spPr>
      </p:pic>
      <p:pic>
        <p:nvPicPr>
          <p:cNvPr id="4" name="Picture 3" descr="Isolated twigs and flowers on a white surface">
            <a:extLst>
              <a:ext uri="{FF2B5EF4-FFF2-40B4-BE49-F238E27FC236}">
                <a16:creationId xmlns:a16="http://schemas.microsoft.com/office/drawing/2014/main" id="{C3CA16AF-FD5F-C881-E3E8-100AF1AF67D3}"/>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594316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EDA1D3-ADF8-0F0D-4D2A-D70B20457B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5E1ED6-6C54-947F-9615-3F842C1F2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9705F-107C-5029-ACF5-874DE2FAB101}"/>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661F9F96-3B26-7C5E-6FB4-61C7EF594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720C4BE-144F-ADE8-19F2-05BFC15E61DA}"/>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2FD9FD9B-5F86-F6BE-79E0-725D2AEEFD5B}"/>
              </a:ext>
            </a:extLst>
          </p:cNvPr>
          <p:cNvPicPr>
            <a:picLocks noChangeAspect="1"/>
          </p:cNvPicPr>
          <p:nvPr/>
        </p:nvPicPr>
        <p:blipFill>
          <a:blip r:embed="rId4"/>
          <a:srcRect l="23193" r="9705" b="1"/>
          <a:stretch/>
        </p:blipFill>
        <p:spPr>
          <a:xfrm>
            <a:off x="10603184" y="107501"/>
            <a:ext cx="1417698" cy="1473617"/>
          </a:xfrm>
          <a:prstGeom prst="rect">
            <a:avLst/>
          </a:prstGeom>
        </p:spPr>
      </p:pic>
      <p:sp>
        <p:nvSpPr>
          <p:cNvPr id="3" name="Oval 2">
            <a:extLst>
              <a:ext uri="{FF2B5EF4-FFF2-40B4-BE49-F238E27FC236}">
                <a16:creationId xmlns:a16="http://schemas.microsoft.com/office/drawing/2014/main" id="{8ADFAFA7-B7BE-2165-ABA3-157F0E6EC36F}"/>
              </a:ext>
            </a:extLst>
          </p:cNvPr>
          <p:cNvSpPr/>
          <p:nvPr/>
        </p:nvSpPr>
        <p:spPr>
          <a:xfrm>
            <a:off x="5950635" y="2478490"/>
            <a:ext cx="2574387" cy="1868190"/>
          </a:xfrm>
          <a:prstGeom prst="ellipse">
            <a:avLst/>
          </a:pr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806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F3E8-EC94-A67E-2D66-EFE87F9CC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E771C-B953-3A71-F8D3-B7DEC2ED491D}"/>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C809DD83-7B44-ED5E-DD3B-643C2153C46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1F23779-388D-9986-A38C-2FBF314B8597}"/>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1252304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940510" y="0"/>
            <a:ext cx="9725392" cy="6748670"/>
          </a:xfrm>
          <a:prstGeom prst="rect">
            <a:avLst/>
          </a:prstGeom>
        </p:spPr>
      </p:pic>
    </p:spTree>
    <p:extLst>
      <p:ext uri="{BB962C8B-B14F-4D97-AF65-F5344CB8AC3E}">
        <p14:creationId xmlns:p14="http://schemas.microsoft.com/office/powerpoint/2010/main" val="30636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05CF-5F94-4A6D-63E9-000C206FF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D30AD-02EE-0A48-8722-65242040AA10}"/>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C82FF181-EECD-ABFC-6D61-A244206A7E86}"/>
              </a:ext>
            </a:extLst>
          </p:cNvPr>
          <p:cNvSpPr>
            <a:spLocks noGrp="1"/>
          </p:cNvSpPr>
          <p:nvPr>
            <p:ph idx="1"/>
          </p:nvPr>
        </p:nvSpPr>
        <p:spPr/>
        <p:txBody>
          <a:bodyPr/>
          <a:lstStyle/>
          <a:p>
            <a:r>
              <a:rPr lang="en-US" b="0" i="0" dirty="0">
                <a:solidFill>
                  <a:srgbClr val="000000"/>
                </a:solidFill>
                <a:effectLst/>
                <a:latin typeface="system-ui"/>
              </a:rPr>
              <a:t>The </a:t>
            </a:r>
            <a:r>
              <a:rPr lang="en-US" b="0" i="0" cap="small" dirty="0">
                <a:solidFill>
                  <a:srgbClr val="000000"/>
                </a:solidFill>
                <a:effectLst/>
                <a:latin typeface="system-ui"/>
              </a:rPr>
              <a:t>Lord</a:t>
            </a:r>
            <a:r>
              <a:rPr lang="en-US" b="0" i="0" dirty="0">
                <a:solidFill>
                  <a:srgbClr val="000000"/>
                </a:solidFill>
                <a:effectLst/>
                <a:latin typeface="system-ui"/>
              </a:rPr>
              <a:t> your God is testing you to find out whether you love him with all your heart and with all your soul. </a:t>
            </a:r>
            <a:r>
              <a:rPr lang="en-US" b="1" i="0" baseline="30000" dirty="0">
                <a:solidFill>
                  <a:srgbClr val="000000"/>
                </a:solidFill>
                <a:effectLst/>
                <a:latin typeface="system-ui"/>
              </a:rPr>
              <a:t>4 </a:t>
            </a:r>
            <a:r>
              <a:rPr lang="en-US" b="0" i="0" dirty="0">
                <a:solidFill>
                  <a:srgbClr val="000000"/>
                </a:solidFill>
                <a:effectLst/>
                <a:latin typeface="system-ui"/>
              </a:rPr>
              <a:t>It is the </a:t>
            </a:r>
            <a:r>
              <a:rPr lang="en-US" b="0" i="0" cap="small" dirty="0">
                <a:solidFill>
                  <a:srgbClr val="000000"/>
                </a:solidFill>
                <a:effectLst/>
                <a:latin typeface="system-ui"/>
              </a:rPr>
              <a:t>Lord</a:t>
            </a:r>
            <a:r>
              <a:rPr lang="en-US" b="0" i="0" dirty="0">
                <a:solidFill>
                  <a:srgbClr val="000000"/>
                </a:solidFill>
                <a:effectLst/>
                <a:latin typeface="system-ui"/>
              </a:rPr>
              <a:t> your God you must follow, and him you must revere. Keep his commands and obey him; serve him and hold fast to him. </a:t>
            </a:r>
            <a:r>
              <a:rPr lang="en-US" b="1" i="0" baseline="30000" dirty="0">
                <a:solidFill>
                  <a:srgbClr val="000000"/>
                </a:solidFill>
                <a:effectLst/>
                <a:latin typeface="system-ui"/>
              </a:rPr>
              <a:t>5 </a:t>
            </a:r>
            <a:r>
              <a:rPr lang="en-US" b="0" i="0" dirty="0">
                <a:solidFill>
                  <a:srgbClr val="000000"/>
                </a:solidFill>
                <a:effectLst/>
                <a:latin typeface="system-ui"/>
              </a:rPr>
              <a:t>That prophet or dreamer </a:t>
            </a:r>
            <a:r>
              <a:rPr lang="en-US" b="1" i="0" u="sng" dirty="0">
                <a:solidFill>
                  <a:srgbClr val="000000"/>
                </a:solidFill>
                <a:effectLst/>
                <a:latin typeface="system-ui"/>
              </a:rPr>
              <a:t>must be put to death </a:t>
            </a:r>
            <a:r>
              <a:rPr lang="en-US" b="0" i="0" dirty="0">
                <a:solidFill>
                  <a:srgbClr val="000000"/>
                </a:solidFill>
                <a:effectLst/>
                <a:latin typeface="system-ui"/>
              </a:rPr>
              <a:t>for inciting rebellion against the </a:t>
            </a:r>
            <a:r>
              <a:rPr lang="en-US" b="0" i="0" cap="small" dirty="0">
                <a:solidFill>
                  <a:srgbClr val="000000"/>
                </a:solidFill>
                <a:effectLst/>
                <a:latin typeface="system-ui"/>
              </a:rPr>
              <a:t>Lord</a:t>
            </a:r>
            <a:r>
              <a:rPr lang="en-US" b="0" i="0" dirty="0">
                <a:solidFill>
                  <a:srgbClr val="000000"/>
                </a:solidFill>
                <a:effectLst/>
                <a:latin typeface="system-ui"/>
              </a:rPr>
              <a:t> your God,</a:t>
            </a:r>
            <a:endParaRPr lang="en-US" dirty="0"/>
          </a:p>
        </p:txBody>
      </p:sp>
      <p:pic>
        <p:nvPicPr>
          <p:cNvPr id="4" name="Picture 3" descr="Isolated twigs and flowers on a white surface">
            <a:extLst>
              <a:ext uri="{FF2B5EF4-FFF2-40B4-BE49-F238E27FC236}">
                <a16:creationId xmlns:a16="http://schemas.microsoft.com/office/drawing/2014/main" id="{0A41E6E8-6E62-A83F-3098-BC4F71C88FA7}"/>
              </a:ext>
            </a:extLst>
          </p:cNvPr>
          <p:cNvPicPr>
            <a:picLocks noChangeAspect="1"/>
          </p:cNvPicPr>
          <p:nvPr/>
        </p:nvPicPr>
        <p:blipFill>
          <a:blip r:embed="rId2"/>
          <a:srcRect l="23193" r="9705" b="1"/>
          <a:stretch/>
        </p:blipFill>
        <p:spPr>
          <a:xfrm>
            <a:off x="10489227" y="5019257"/>
            <a:ext cx="1417698" cy="1473617"/>
          </a:xfrm>
          <a:prstGeom prst="rect">
            <a:avLst/>
          </a:prstGeom>
        </p:spPr>
      </p:pic>
      <p:pic>
        <p:nvPicPr>
          <p:cNvPr id="5" name="Picture 4" descr="Isolated twigs and flowers on a white surface">
            <a:extLst>
              <a:ext uri="{FF2B5EF4-FFF2-40B4-BE49-F238E27FC236}">
                <a16:creationId xmlns:a16="http://schemas.microsoft.com/office/drawing/2014/main" id="{86B8AF24-658D-0FC6-3129-FA3B373331FB}"/>
              </a:ext>
            </a:extLst>
          </p:cNvPr>
          <p:cNvPicPr>
            <a:picLocks noChangeAspect="1"/>
          </p:cNvPicPr>
          <p:nvPr/>
        </p:nvPicPr>
        <p:blipFill>
          <a:blip r:embed="rId2"/>
          <a:srcRect l="23193" r="9705" b="1"/>
          <a:stretch/>
        </p:blipFill>
        <p:spPr>
          <a:xfrm>
            <a:off x="10489227" y="5034755"/>
            <a:ext cx="1417698" cy="1473617"/>
          </a:xfrm>
          <a:prstGeom prst="rect">
            <a:avLst/>
          </a:prstGeom>
        </p:spPr>
      </p:pic>
    </p:spTree>
    <p:extLst>
      <p:ext uri="{BB962C8B-B14F-4D97-AF65-F5344CB8AC3E}">
        <p14:creationId xmlns:p14="http://schemas.microsoft.com/office/powerpoint/2010/main" val="323380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57AA9-76FA-7BE7-04B1-FFAE0F776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414BF-2A09-B687-3035-AA1D0E8D8524}"/>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7B90D489-3175-D72C-A79F-6524B6B395C6}"/>
              </a:ext>
            </a:extLst>
          </p:cNvPr>
          <p:cNvSpPr>
            <a:spLocks noGrp="1"/>
          </p:cNvSpPr>
          <p:nvPr>
            <p:ph idx="1"/>
          </p:nvPr>
        </p:nvSpPr>
        <p:spPr/>
        <p:txBody>
          <a:bodyPr/>
          <a:lstStyle/>
          <a:p>
            <a:r>
              <a:rPr lang="en-US" b="0" i="0" dirty="0">
                <a:solidFill>
                  <a:srgbClr val="000000"/>
                </a:solidFill>
                <a:effectLst/>
                <a:latin typeface="system-ui"/>
              </a:rPr>
              <a:t>who brought you out of Egypt and redeemed you from the land of slavery. That prophet or dreamer tried to turn you from the way the </a:t>
            </a:r>
            <a:r>
              <a:rPr lang="en-US" b="0" i="0" cap="small" dirty="0">
                <a:solidFill>
                  <a:srgbClr val="000000"/>
                </a:solidFill>
                <a:effectLst/>
                <a:latin typeface="system-ui"/>
              </a:rPr>
              <a:t>Lord</a:t>
            </a:r>
            <a:r>
              <a:rPr lang="en-US" b="0" i="0" dirty="0">
                <a:solidFill>
                  <a:srgbClr val="000000"/>
                </a:solidFill>
                <a:effectLst/>
                <a:latin typeface="system-ui"/>
              </a:rPr>
              <a:t> your God commanded you to follow. </a:t>
            </a:r>
            <a:r>
              <a:rPr lang="en-US" b="1" i="0" dirty="0">
                <a:solidFill>
                  <a:srgbClr val="000000"/>
                </a:solidFill>
                <a:effectLst/>
                <a:latin typeface="system-ui"/>
              </a:rPr>
              <a:t>You must purge the evil from among you.</a:t>
            </a:r>
            <a:endParaRPr lang="en-US" b="1" dirty="0"/>
          </a:p>
        </p:txBody>
      </p:sp>
      <p:pic>
        <p:nvPicPr>
          <p:cNvPr id="4" name="Picture 3" descr="Isolated twigs and flowers on a white surface">
            <a:extLst>
              <a:ext uri="{FF2B5EF4-FFF2-40B4-BE49-F238E27FC236}">
                <a16:creationId xmlns:a16="http://schemas.microsoft.com/office/drawing/2014/main" id="{4CE829B8-CEA4-C11A-C75C-A2C4267B3E73}"/>
              </a:ext>
            </a:extLst>
          </p:cNvPr>
          <p:cNvPicPr>
            <a:picLocks noChangeAspect="1"/>
          </p:cNvPicPr>
          <p:nvPr/>
        </p:nvPicPr>
        <p:blipFill>
          <a:blip r:embed="rId2"/>
          <a:srcRect l="23193" r="9705" b="1"/>
          <a:stretch/>
        </p:blipFill>
        <p:spPr>
          <a:xfrm>
            <a:off x="10458230" y="4835012"/>
            <a:ext cx="1417698" cy="1473617"/>
          </a:xfrm>
          <a:prstGeom prst="rect">
            <a:avLst/>
          </a:prstGeom>
        </p:spPr>
      </p:pic>
    </p:spTree>
    <p:extLst>
      <p:ext uri="{BB962C8B-B14F-4D97-AF65-F5344CB8AC3E}">
        <p14:creationId xmlns:p14="http://schemas.microsoft.com/office/powerpoint/2010/main" val="269980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DE9A-9B28-DC0E-45DF-FD1AAF0A1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502DC-5286-8871-9F39-1389A6FBF65F}"/>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04C4AD83-2BCD-3A54-C5B2-BAC55F2FC47A}"/>
              </a:ext>
            </a:extLst>
          </p:cNvPr>
          <p:cNvSpPr>
            <a:spLocks noGrp="1"/>
          </p:cNvSpPr>
          <p:nvPr>
            <p:ph idx="1"/>
          </p:nvPr>
        </p:nvSpPr>
        <p:spPr/>
        <p:txBody>
          <a:bodyPr>
            <a:normAutofit lnSpcReduction="10000"/>
          </a:bodyPr>
          <a:lstStyle/>
          <a:p>
            <a:r>
              <a:rPr lang="en-US" b="1" i="0" baseline="30000" dirty="0">
                <a:solidFill>
                  <a:srgbClr val="000000"/>
                </a:solidFill>
                <a:effectLst/>
                <a:latin typeface="system-ui"/>
              </a:rPr>
              <a:t>6 </a:t>
            </a:r>
            <a:r>
              <a:rPr lang="en-US" b="0" i="0" dirty="0">
                <a:solidFill>
                  <a:srgbClr val="000000"/>
                </a:solidFill>
                <a:effectLst/>
                <a:latin typeface="system-ui"/>
              </a:rPr>
              <a:t>If your very own brother, or your son or daughter, or the wife you love, or your closest friend secretly entices you, saying, “Let us go and worship other gods” (gods that neither you nor your ancestors have known, </a:t>
            </a:r>
            <a:r>
              <a:rPr lang="en-US" b="1" i="0" baseline="30000" dirty="0">
                <a:solidFill>
                  <a:srgbClr val="000000"/>
                </a:solidFill>
                <a:effectLst/>
                <a:latin typeface="system-ui"/>
              </a:rPr>
              <a:t>7 </a:t>
            </a:r>
            <a:r>
              <a:rPr lang="en-US" b="0" i="0" dirty="0">
                <a:solidFill>
                  <a:srgbClr val="000000"/>
                </a:solidFill>
                <a:effectLst/>
                <a:latin typeface="system-ui"/>
              </a:rPr>
              <a:t>gods of the peoples around you, whether near or far, from one end of the land to the other), </a:t>
            </a:r>
            <a:r>
              <a:rPr lang="en-US" b="1" i="0" baseline="30000" dirty="0">
                <a:solidFill>
                  <a:srgbClr val="000000"/>
                </a:solidFill>
                <a:effectLst/>
                <a:latin typeface="system-ui"/>
              </a:rPr>
              <a:t>8 </a:t>
            </a:r>
            <a:r>
              <a:rPr lang="en-US" b="0" i="0" dirty="0">
                <a:solidFill>
                  <a:srgbClr val="000000"/>
                </a:solidFill>
                <a:effectLst/>
                <a:latin typeface="system-ui"/>
              </a:rPr>
              <a:t>do not yield to them or listen to them. Show them no pity. </a:t>
            </a:r>
            <a:r>
              <a:rPr lang="en-US" b="1" i="0" u="sng" dirty="0">
                <a:solidFill>
                  <a:srgbClr val="000000"/>
                </a:solidFill>
                <a:effectLst/>
                <a:latin typeface="system-ui"/>
              </a:rPr>
              <a:t>Do not spare them or shield them</a:t>
            </a:r>
            <a:r>
              <a:rPr lang="en-US" b="0" i="0" dirty="0">
                <a:solidFill>
                  <a:srgbClr val="000000"/>
                </a:solidFill>
                <a:effectLst/>
                <a:latin typeface="system-ui"/>
              </a:rPr>
              <a:t>..</a:t>
            </a:r>
            <a:endParaRPr lang="en-US" dirty="0"/>
          </a:p>
        </p:txBody>
      </p:sp>
      <p:pic>
        <p:nvPicPr>
          <p:cNvPr id="4" name="Picture 3" descr="Isolated twigs and flowers on a white surface">
            <a:extLst>
              <a:ext uri="{FF2B5EF4-FFF2-40B4-BE49-F238E27FC236}">
                <a16:creationId xmlns:a16="http://schemas.microsoft.com/office/drawing/2014/main" id="{6B8D9256-7202-7B93-DB74-C0557FDF48C2}"/>
              </a:ext>
            </a:extLst>
          </p:cNvPr>
          <p:cNvPicPr>
            <a:picLocks noChangeAspect="1"/>
          </p:cNvPicPr>
          <p:nvPr/>
        </p:nvPicPr>
        <p:blipFill>
          <a:blip r:embed="rId2"/>
          <a:srcRect l="23193" r="9705" b="1"/>
          <a:stretch/>
        </p:blipFill>
        <p:spPr>
          <a:xfrm>
            <a:off x="10644951" y="5228219"/>
            <a:ext cx="1417698" cy="1473617"/>
          </a:xfrm>
          <a:prstGeom prst="rect">
            <a:avLst/>
          </a:prstGeom>
        </p:spPr>
      </p:pic>
    </p:spTree>
    <p:extLst>
      <p:ext uri="{BB962C8B-B14F-4D97-AF65-F5344CB8AC3E}">
        <p14:creationId xmlns:p14="http://schemas.microsoft.com/office/powerpoint/2010/main" val="180206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AD314-92D7-9BD7-69CA-0E0E0B1F1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EA128-8156-ED0A-8957-095CEA8E8228}"/>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91666091-048F-708B-25F8-DEBDA124ADDF}"/>
              </a:ext>
            </a:extLst>
          </p:cNvPr>
          <p:cNvSpPr>
            <a:spLocks noGrp="1"/>
          </p:cNvSpPr>
          <p:nvPr>
            <p:ph idx="1"/>
          </p:nvPr>
        </p:nvSpPr>
        <p:spPr/>
        <p:txBody>
          <a:bodyPr>
            <a:normAutofit lnSpcReduction="10000"/>
          </a:bodyPr>
          <a:lstStyle/>
          <a:p>
            <a:r>
              <a:rPr lang="en-US" b="1" i="0" baseline="30000" dirty="0">
                <a:solidFill>
                  <a:srgbClr val="000000"/>
                </a:solidFill>
                <a:effectLst/>
                <a:latin typeface="system-ui"/>
              </a:rPr>
              <a:t>9 </a:t>
            </a:r>
            <a:r>
              <a:rPr lang="en-US" b="1" i="0" dirty="0">
                <a:solidFill>
                  <a:srgbClr val="000000"/>
                </a:solidFill>
                <a:effectLst/>
                <a:latin typeface="system-ui"/>
              </a:rPr>
              <a:t>You must certainly put them to death</a:t>
            </a:r>
            <a:r>
              <a:rPr lang="en-US" b="0" i="0" dirty="0">
                <a:solidFill>
                  <a:srgbClr val="000000"/>
                </a:solidFill>
                <a:effectLst/>
                <a:latin typeface="system-ui"/>
              </a:rPr>
              <a:t>. Your hand must be the first in putting them to death, and then the hands of all the people. </a:t>
            </a:r>
            <a:r>
              <a:rPr lang="en-US" b="1" i="0" baseline="30000" dirty="0">
                <a:solidFill>
                  <a:srgbClr val="000000"/>
                </a:solidFill>
                <a:effectLst/>
                <a:latin typeface="system-ui"/>
              </a:rPr>
              <a:t>10 </a:t>
            </a:r>
            <a:r>
              <a:rPr lang="en-US" b="1" i="0" dirty="0">
                <a:solidFill>
                  <a:srgbClr val="000000"/>
                </a:solidFill>
                <a:effectLst/>
                <a:latin typeface="system-ui"/>
              </a:rPr>
              <a:t>Stone them to death, because they tried to turn you away from the </a:t>
            </a:r>
            <a:r>
              <a:rPr lang="en-US" b="1" i="0" cap="small" dirty="0">
                <a:solidFill>
                  <a:srgbClr val="000000"/>
                </a:solidFill>
                <a:effectLst/>
                <a:latin typeface="system-ui"/>
              </a:rPr>
              <a:t>Lord</a:t>
            </a:r>
            <a:r>
              <a:rPr lang="en-US" b="1" i="0" dirty="0">
                <a:solidFill>
                  <a:srgbClr val="000000"/>
                </a:solidFill>
                <a:effectLst/>
                <a:latin typeface="system-ui"/>
              </a:rPr>
              <a:t> your God, </a:t>
            </a:r>
            <a:r>
              <a:rPr lang="en-US" b="0" i="0" dirty="0">
                <a:solidFill>
                  <a:srgbClr val="000000"/>
                </a:solidFill>
                <a:effectLst/>
                <a:latin typeface="system-ui"/>
              </a:rPr>
              <a:t>who brought you out of Egypt, out of the land of slavery. </a:t>
            </a:r>
            <a:r>
              <a:rPr lang="en-US" b="1" i="0" baseline="30000" dirty="0">
                <a:solidFill>
                  <a:srgbClr val="000000"/>
                </a:solidFill>
                <a:effectLst/>
                <a:latin typeface="system-ui"/>
              </a:rPr>
              <a:t>11 </a:t>
            </a:r>
            <a:r>
              <a:rPr lang="en-US" b="0" i="0" dirty="0">
                <a:solidFill>
                  <a:srgbClr val="000000"/>
                </a:solidFill>
                <a:effectLst/>
                <a:latin typeface="system-ui"/>
              </a:rPr>
              <a:t>Then all Israel will hear and be afraid, and no one among you will do such an evil thing again.</a:t>
            </a:r>
            <a:endParaRPr lang="en-US" dirty="0"/>
          </a:p>
        </p:txBody>
      </p:sp>
      <p:pic>
        <p:nvPicPr>
          <p:cNvPr id="4" name="Picture 3" descr="Isolated twigs and flowers on a white surface">
            <a:extLst>
              <a:ext uri="{FF2B5EF4-FFF2-40B4-BE49-F238E27FC236}">
                <a16:creationId xmlns:a16="http://schemas.microsoft.com/office/drawing/2014/main" id="{E4A3B6DC-8B0F-8D2C-A79B-795C8F9FB3B7}"/>
              </a:ext>
            </a:extLst>
          </p:cNvPr>
          <p:cNvPicPr>
            <a:picLocks noChangeAspect="1"/>
          </p:cNvPicPr>
          <p:nvPr/>
        </p:nvPicPr>
        <p:blipFill>
          <a:blip r:embed="rId2"/>
          <a:srcRect l="23193" r="9705" b="1"/>
          <a:stretch/>
        </p:blipFill>
        <p:spPr>
          <a:xfrm>
            <a:off x="10644951" y="5166225"/>
            <a:ext cx="1417698" cy="1473617"/>
          </a:xfrm>
          <a:prstGeom prst="rect">
            <a:avLst/>
          </a:prstGeom>
        </p:spPr>
      </p:pic>
    </p:spTree>
    <p:extLst>
      <p:ext uri="{BB962C8B-B14F-4D97-AF65-F5344CB8AC3E}">
        <p14:creationId xmlns:p14="http://schemas.microsoft.com/office/powerpoint/2010/main" val="56604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112D7-BC05-602B-740B-FD7251764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1996C-E22D-D484-6D61-4C431A949386}"/>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9D0B4A24-D781-728D-4C16-F5419EF8A6FA}"/>
              </a:ext>
            </a:extLst>
          </p:cNvPr>
          <p:cNvSpPr>
            <a:spLocks noGrp="1"/>
          </p:cNvSpPr>
          <p:nvPr>
            <p:ph idx="1"/>
          </p:nvPr>
        </p:nvSpPr>
        <p:spPr/>
        <p:txBody>
          <a:bodyPr>
            <a:normAutofit fontScale="92500" lnSpcReduction="10000"/>
          </a:bodyPr>
          <a:lstStyle/>
          <a:p>
            <a:r>
              <a:rPr lang="en-US" b="1" i="0" baseline="30000" dirty="0">
                <a:solidFill>
                  <a:srgbClr val="000000"/>
                </a:solidFill>
                <a:effectLst/>
                <a:latin typeface="system-ui"/>
              </a:rPr>
              <a:t>12 </a:t>
            </a:r>
            <a:r>
              <a:rPr lang="en-US" b="0" i="0" dirty="0">
                <a:solidFill>
                  <a:srgbClr val="000000"/>
                </a:solidFill>
                <a:effectLst/>
                <a:latin typeface="system-ui"/>
              </a:rPr>
              <a:t>If you hear it said about one of the towns the </a:t>
            </a:r>
            <a:r>
              <a:rPr lang="en-US" b="0" i="0" cap="small" dirty="0">
                <a:solidFill>
                  <a:srgbClr val="000000"/>
                </a:solidFill>
                <a:effectLst/>
                <a:latin typeface="system-ui"/>
              </a:rPr>
              <a:t>Lord</a:t>
            </a:r>
            <a:r>
              <a:rPr lang="en-US" b="0" i="0" dirty="0">
                <a:solidFill>
                  <a:srgbClr val="000000"/>
                </a:solidFill>
                <a:effectLst/>
                <a:latin typeface="system-ui"/>
              </a:rPr>
              <a:t> your God is giving you to live in </a:t>
            </a:r>
            <a:r>
              <a:rPr lang="en-US" b="1" i="0" baseline="30000" dirty="0">
                <a:solidFill>
                  <a:srgbClr val="000000"/>
                </a:solidFill>
                <a:effectLst/>
                <a:latin typeface="system-ui"/>
              </a:rPr>
              <a:t>13 </a:t>
            </a:r>
            <a:r>
              <a:rPr lang="en-US" b="0" i="0" dirty="0">
                <a:solidFill>
                  <a:srgbClr val="000000"/>
                </a:solidFill>
                <a:effectLst/>
                <a:latin typeface="system-ui"/>
              </a:rPr>
              <a:t>that troublemakers have arisen among you and have led the people of their town astray, saying, “Let us go and worship other gods” (gods you have not known), </a:t>
            </a:r>
            <a:r>
              <a:rPr lang="en-US" b="1" i="0" baseline="30000" dirty="0">
                <a:solidFill>
                  <a:srgbClr val="000000"/>
                </a:solidFill>
                <a:effectLst/>
                <a:latin typeface="system-ui"/>
              </a:rPr>
              <a:t>14 </a:t>
            </a:r>
            <a:r>
              <a:rPr lang="en-US" b="0" i="0" dirty="0">
                <a:solidFill>
                  <a:srgbClr val="000000"/>
                </a:solidFill>
                <a:effectLst/>
                <a:latin typeface="system-ui"/>
              </a:rPr>
              <a:t>then you must inquire, probe and investigate it thoroughly. And if it is true and it has been proved that this detestable thing has been done among you, </a:t>
            </a:r>
            <a:r>
              <a:rPr lang="en-US" b="1" i="0" baseline="30000" dirty="0">
                <a:solidFill>
                  <a:srgbClr val="000000"/>
                </a:solidFill>
                <a:effectLst/>
                <a:latin typeface="system-ui"/>
              </a:rPr>
              <a:t>15 </a:t>
            </a:r>
            <a:r>
              <a:rPr lang="en-US" b="1" i="0" dirty="0">
                <a:solidFill>
                  <a:srgbClr val="000000"/>
                </a:solidFill>
                <a:effectLst/>
                <a:latin typeface="system-ui"/>
              </a:rPr>
              <a:t>you must certainly put to the sword all who live in that town.</a:t>
            </a:r>
            <a:endParaRPr lang="en-US" b="1" dirty="0"/>
          </a:p>
        </p:txBody>
      </p:sp>
      <p:pic>
        <p:nvPicPr>
          <p:cNvPr id="4" name="Picture 3" descr="Isolated twigs and flowers on a white surface">
            <a:extLst>
              <a:ext uri="{FF2B5EF4-FFF2-40B4-BE49-F238E27FC236}">
                <a16:creationId xmlns:a16="http://schemas.microsoft.com/office/drawing/2014/main" id="{DA4A96A2-DD9C-838C-88BA-1D0D7A14637D}"/>
              </a:ext>
            </a:extLst>
          </p:cNvPr>
          <p:cNvPicPr>
            <a:picLocks noChangeAspect="1"/>
          </p:cNvPicPr>
          <p:nvPr/>
        </p:nvPicPr>
        <p:blipFill>
          <a:blip r:embed="rId2"/>
          <a:srcRect l="23193" r="9705" b="1"/>
          <a:stretch/>
        </p:blipFill>
        <p:spPr>
          <a:xfrm>
            <a:off x="10644951" y="5243717"/>
            <a:ext cx="1417698" cy="1473617"/>
          </a:xfrm>
          <a:prstGeom prst="rect">
            <a:avLst/>
          </a:prstGeom>
        </p:spPr>
      </p:pic>
    </p:spTree>
    <p:extLst>
      <p:ext uri="{BB962C8B-B14F-4D97-AF65-F5344CB8AC3E}">
        <p14:creationId xmlns:p14="http://schemas.microsoft.com/office/powerpoint/2010/main" val="173588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C1A13-7B52-0C0A-5733-939288699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72025-593F-5242-7DC8-9CBDA924DF86}"/>
              </a:ext>
            </a:extLst>
          </p:cNvPr>
          <p:cNvSpPr>
            <a:spLocks noGrp="1"/>
          </p:cNvSpPr>
          <p:nvPr>
            <p:ph type="title"/>
          </p:nvPr>
        </p:nvSpPr>
        <p:spPr>
          <a:xfrm>
            <a:off x="838200" y="365126"/>
            <a:ext cx="10515600" cy="828244"/>
          </a:xfrm>
        </p:spPr>
        <p:txBody>
          <a:bodyPr/>
          <a:lstStyle/>
          <a:p>
            <a:pPr algn="ctr"/>
            <a:r>
              <a:rPr lang="en-US" sz="4800" dirty="0"/>
              <a:t>Jewish Requirements </a:t>
            </a:r>
            <a:r>
              <a:rPr lang="en-US" sz="4800" dirty="0" err="1"/>
              <a:t>Deut</a:t>
            </a:r>
            <a:r>
              <a:rPr lang="en-US" sz="4800" dirty="0"/>
              <a:t> 13</a:t>
            </a:r>
            <a:endParaRPr lang="en-US" dirty="0"/>
          </a:p>
        </p:txBody>
      </p:sp>
      <p:sp>
        <p:nvSpPr>
          <p:cNvPr id="3" name="Content Placeholder 2">
            <a:extLst>
              <a:ext uri="{FF2B5EF4-FFF2-40B4-BE49-F238E27FC236}">
                <a16:creationId xmlns:a16="http://schemas.microsoft.com/office/drawing/2014/main" id="{6C87B7A0-553B-455C-A355-D5DC1DD1F0C3}"/>
              </a:ext>
            </a:extLst>
          </p:cNvPr>
          <p:cNvSpPr>
            <a:spLocks noGrp="1"/>
          </p:cNvSpPr>
          <p:nvPr>
            <p:ph idx="1"/>
          </p:nvPr>
        </p:nvSpPr>
        <p:spPr/>
        <p:txBody>
          <a:bodyPr>
            <a:normAutofit fontScale="92500" lnSpcReduction="10000"/>
          </a:bodyPr>
          <a:lstStyle/>
          <a:p>
            <a:r>
              <a:rPr lang="en-US" b="0" i="0" dirty="0">
                <a:solidFill>
                  <a:srgbClr val="000000"/>
                </a:solidFill>
                <a:effectLst/>
                <a:latin typeface="system-ui"/>
              </a:rPr>
              <a:t>You must destroy it completely, both its people and its livestock. </a:t>
            </a:r>
            <a:r>
              <a:rPr lang="en-US" b="1" i="0" baseline="30000" dirty="0">
                <a:solidFill>
                  <a:srgbClr val="000000"/>
                </a:solidFill>
                <a:effectLst/>
                <a:latin typeface="system-ui"/>
              </a:rPr>
              <a:t>16 </a:t>
            </a:r>
            <a:r>
              <a:rPr lang="en-US" b="0" i="0" dirty="0">
                <a:solidFill>
                  <a:srgbClr val="000000"/>
                </a:solidFill>
                <a:effectLst/>
                <a:latin typeface="system-ui"/>
              </a:rPr>
              <a:t>You are to gather all the plunder of the town into the middle of the public square and </a:t>
            </a:r>
            <a:r>
              <a:rPr lang="en-US" b="1" i="0" dirty="0">
                <a:solidFill>
                  <a:srgbClr val="000000"/>
                </a:solidFill>
                <a:effectLst/>
                <a:latin typeface="system-ui"/>
              </a:rPr>
              <a:t>completely burn the town and all its plunder as a whole burnt offering to the </a:t>
            </a:r>
            <a:r>
              <a:rPr lang="en-US" b="1" i="0" cap="small" dirty="0">
                <a:solidFill>
                  <a:srgbClr val="000000"/>
                </a:solidFill>
                <a:effectLst/>
                <a:latin typeface="system-ui"/>
              </a:rPr>
              <a:t>Lord</a:t>
            </a:r>
            <a:r>
              <a:rPr lang="en-US" b="1" i="0" dirty="0">
                <a:solidFill>
                  <a:srgbClr val="000000"/>
                </a:solidFill>
                <a:effectLst/>
                <a:latin typeface="system-ui"/>
              </a:rPr>
              <a:t> your God</a:t>
            </a:r>
            <a:r>
              <a:rPr lang="en-US" b="0" i="0" dirty="0">
                <a:solidFill>
                  <a:srgbClr val="000000"/>
                </a:solidFill>
                <a:effectLst/>
                <a:latin typeface="system-ui"/>
              </a:rPr>
              <a:t>. That </a:t>
            </a:r>
            <a:r>
              <a:rPr lang="en-US" b="1" i="0" dirty="0">
                <a:solidFill>
                  <a:srgbClr val="000000"/>
                </a:solidFill>
                <a:effectLst/>
                <a:latin typeface="system-ui"/>
              </a:rPr>
              <a:t>town is to remain a ruin forever</a:t>
            </a:r>
            <a:r>
              <a:rPr lang="en-US" b="0" i="0" dirty="0">
                <a:solidFill>
                  <a:srgbClr val="000000"/>
                </a:solidFill>
                <a:effectLst/>
                <a:latin typeface="system-ui"/>
              </a:rPr>
              <a:t>, never to be rebuilt, </a:t>
            </a:r>
            <a:r>
              <a:rPr lang="en-US" b="1" i="0" baseline="30000" dirty="0">
                <a:solidFill>
                  <a:srgbClr val="000000"/>
                </a:solidFill>
                <a:effectLst/>
                <a:latin typeface="system-ui"/>
              </a:rPr>
              <a:t>17 </a:t>
            </a:r>
            <a:r>
              <a:rPr lang="en-US" b="0" i="0" dirty="0">
                <a:solidFill>
                  <a:srgbClr val="000000"/>
                </a:solidFill>
                <a:effectLst/>
                <a:latin typeface="system-ui"/>
              </a:rPr>
              <a:t>and none of the condemned things</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c"/>
              </a:rPr>
              <a:t>c</a:t>
            </a:r>
            <a:r>
              <a:rPr lang="en-US" b="0" i="0" baseline="30000" dirty="0">
                <a:solidFill>
                  <a:srgbClr val="000000"/>
                </a:solidFill>
                <a:effectLst/>
                <a:latin typeface="system-ui"/>
              </a:rPr>
              <a:t>]</a:t>
            </a:r>
            <a:r>
              <a:rPr lang="en-US" b="0" i="0" dirty="0">
                <a:solidFill>
                  <a:srgbClr val="000000"/>
                </a:solidFill>
                <a:effectLst/>
                <a:latin typeface="system-ui"/>
              </a:rPr>
              <a:t> are to be found in your hands. Then the </a:t>
            </a:r>
            <a:r>
              <a:rPr lang="en-US" b="0" i="0" cap="small" dirty="0">
                <a:solidFill>
                  <a:srgbClr val="000000"/>
                </a:solidFill>
                <a:effectLst/>
                <a:latin typeface="system-ui"/>
              </a:rPr>
              <a:t>Lord</a:t>
            </a:r>
            <a:r>
              <a:rPr lang="en-US" b="0" i="0" dirty="0">
                <a:solidFill>
                  <a:srgbClr val="000000"/>
                </a:solidFill>
                <a:effectLst/>
                <a:latin typeface="system-ui"/>
              </a:rPr>
              <a:t> will turn from his fierce anger, will show you mercy, and will have compassion on you.</a:t>
            </a:r>
            <a:endParaRPr lang="en-US" b="1" dirty="0"/>
          </a:p>
        </p:txBody>
      </p:sp>
      <p:pic>
        <p:nvPicPr>
          <p:cNvPr id="4" name="Picture 3" descr="Isolated twigs and flowers on a white surface">
            <a:extLst>
              <a:ext uri="{FF2B5EF4-FFF2-40B4-BE49-F238E27FC236}">
                <a16:creationId xmlns:a16="http://schemas.microsoft.com/office/drawing/2014/main" id="{B3B102AE-CA44-8B39-EFA8-E1DF01F1E793}"/>
              </a:ext>
            </a:extLst>
          </p:cNvPr>
          <p:cNvPicPr>
            <a:picLocks noChangeAspect="1"/>
          </p:cNvPicPr>
          <p:nvPr/>
        </p:nvPicPr>
        <p:blipFill>
          <a:blip r:embed="rId3"/>
          <a:srcRect l="23193" r="9705" b="1"/>
          <a:stretch/>
        </p:blipFill>
        <p:spPr>
          <a:xfrm>
            <a:off x="10644951" y="5384383"/>
            <a:ext cx="1417698" cy="1473617"/>
          </a:xfrm>
          <a:prstGeom prst="rect">
            <a:avLst/>
          </a:prstGeom>
        </p:spPr>
      </p:pic>
    </p:spTree>
    <p:extLst>
      <p:ext uri="{BB962C8B-B14F-4D97-AF65-F5344CB8AC3E}">
        <p14:creationId xmlns:p14="http://schemas.microsoft.com/office/powerpoint/2010/main" val="2067478898"/>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6338</TotalTime>
  <Words>2318</Words>
  <Application>Microsoft Office PowerPoint</Application>
  <PresentationFormat>Widescreen</PresentationFormat>
  <Paragraphs>98</Paragraphs>
  <Slides>39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Arial</vt:lpstr>
      <vt:lpstr>Arial</vt:lpstr>
      <vt:lpstr>Courier New</vt:lpstr>
      <vt:lpstr>Modern Love</vt:lpstr>
      <vt:lpstr>system-ui</vt:lpstr>
      <vt:lpstr>The Hand</vt:lpstr>
      <vt:lpstr>SketchyVTI</vt:lpstr>
      <vt:lpstr>Exploring Galatia</vt:lpstr>
      <vt:lpstr>PowerPoint Presentation</vt:lpstr>
      <vt:lpstr>Jewish Requirements Deut 13</vt:lpstr>
      <vt:lpstr>Jewish Requirements Deut 13</vt:lpstr>
      <vt:lpstr>Jewish Requirements Deut 13</vt:lpstr>
      <vt:lpstr>Jewish Requirements Deut 13</vt:lpstr>
      <vt:lpstr>Jewish Requirements Deut 13</vt:lpstr>
      <vt:lpstr>Jewish Requirements Deut 13</vt:lpstr>
      <vt:lpstr>Jewish Requirements Deut 13</vt:lpstr>
      <vt:lpstr>Jewish Requirements Deut 13</vt:lpstr>
      <vt:lpstr>Jewish Requirements Deut 13</vt:lpstr>
      <vt:lpstr>Jewish Requirements Deut 13</vt:lpstr>
      <vt:lpstr>Jewish Requirements Deut 13</vt:lpstr>
      <vt:lpstr>Galatians 2</vt:lpstr>
      <vt:lpstr>Acts 15</vt:lpstr>
      <vt:lpstr>Acts 15</vt:lpstr>
      <vt:lpstr>Acts 15</vt:lpstr>
      <vt:lpstr>Galatians 2</vt:lpstr>
      <vt:lpstr>Acts 15</vt:lpstr>
      <vt:lpstr>Acts 15</vt:lpstr>
      <vt:lpstr>Acts 15</vt:lpstr>
      <vt:lpstr>Acts 15</vt:lpstr>
      <vt:lpstr>Acts 15</vt:lpstr>
      <vt:lpstr>Acts 15</vt:lpstr>
      <vt:lpstr>Galatians 2</vt:lpstr>
      <vt:lpstr>Galatians 2</vt:lpstr>
      <vt:lpstr>Galatians 2</vt:lpstr>
      <vt:lpstr>Galatians 2</vt:lpstr>
      <vt:lpstr>Galatians 2</vt:lpstr>
      <vt:lpstr>Galatians 2</vt:lpstr>
      <vt:lpstr>Galatians 2</vt:lpstr>
      <vt:lpstr>Galatians 2</vt:lpstr>
      <vt:lpstr>PowerPoint Presentation</vt:lpstr>
      <vt:lpstr>PowerPoint Presentation</vt:lpstr>
      <vt:lpstr>Galatia 1st and 2nd Journeys</vt:lpstr>
      <vt:lpstr>Galatia 1st and 2nd Journeys</vt:lpstr>
      <vt:lpstr>Galatia 1st and 2nd Journeys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15</cp:revision>
  <dcterms:created xsi:type="dcterms:W3CDTF">2024-09-12T00:44:36Z</dcterms:created>
  <dcterms:modified xsi:type="dcterms:W3CDTF">2025-01-11T22:07:04Z</dcterms:modified>
</cp:coreProperties>
</file>