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8" r:id="rId2"/>
    <p:sldId id="279" r:id="rId3"/>
    <p:sldId id="270" r:id="rId4"/>
    <p:sldId id="282" r:id="rId5"/>
    <p:sldId id="283" r:id="rId6"/>
    <p:sldId id="286" r:id="rId7"/>
    <p:sldId id="280" r:id="rId8"/>
    <p:sldId id="281" r:id="rId9"/>
    <p:sldId id="284" r:id="rId10"/>
    <p:sldId id="285" r:id="rId11"/>
    <p:sldId id="287" r:id="rId12"/>
    <p:sldId id="288" r:id="rId13"/>
    <p:sldId id="28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94660"/>
  </p:normalViewPr>
  <p:slideViewPr>
    <p:cSldViewPr snapToGrid="0">
      <p:cViewPr varScale="1">
        <p:scale>
          <a:sx n="87" d="100"/>
          <a:sy n="87" d="100"/>
        </p:scale>
        <p:origin x="145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ldon Beardain" userId="09afe1b543c8f812" providerId="LiveId" clId="{F9BB40E7-980C-4A98-8FAF-BF4A19ACD0D3}"/>
    <pc:docChg chg="delSld modSld sldOrd">
      <pc:chgData name="Weldon Beardain" userId="09afe1b543c8f812" providerId="LiveId" clId="{F9BB40E7-980C-4A98-8FAF-BF4A19ACD0D3}" dt="2025-09-19T18:27:35.096" v="4"/>
      <pc:docMkLst>
        <pc:docMk/>
      </pc:docMkLst>
      <pc:sldChg chg="del">
        <pc:chgData name="Weldon Beardain" userId="09afe1b543c8f812" providerId="LiveId" clId="{F9BB40E7-980C-4A98-8FAF-BF4A19ACD0D3}" dt="2025-09-19T18:26:20.076" v="0" actId="2696"/>
        <pc:sldMkLst>
          <pc:docMk/>
          <pc:sldMk cId="3364010084" sldId="257"/>
        </pc:sldMkLst>
      </pc:sldChg>
      <pc:sldChg chg="del">
        <pc:chgData name="Weldon Beardain" userId="09afe1b543c8f812" providerId="LiveId" clId="{F9BB40E7-980C-4A98-8FAF-BF4A19ACD0D3}" dt="2025-09-19T18:26:20.076" v="0" actId="2696"/>
        <pc:sldMkLst>
          <pc:docMk/>
          <pc:sldMk cId="2466514517" sldId="259"/>
        </pc:sldMkLst>
      </pc:sldChg>
      <pc:sldChg chg="del">
        <pc:chgData name="Weldon Beardain" userId="09afe1b543c8f812" providerId="LiveId" clId="{F9BB40E7-980C-4A98-8FAF-BF4A19ACD0D3}" dt="2025-09-19T18:26:20.076" v="0" actId="2696"/>
        <pc:sldMkLst>
          <pc:docMk/>
          <pc:sldMk cId="978750561" sldId="260"/>
        </pc:sldMkLst>
      </pc:sldChg>
      <pc:sldChg chg="del">
        <pc:chgData name="Weldon Beardain" userId="09afe1b543c8f812" providerId="LiveId" clId="{F9BB40E7-980C-4A98-8FAF-BF4A19ACD0D3}" dt="2025-09-19T18:26:20.076" v="0" actId="2696"/>
        <pc:sldMkLst>
          <pc:docMk/>
          <pc:sldMk cId="3366357305" sldId="261"/>
        </pc:sldMkLst>
      </pc:sldChg>
      <pc:sldChg chg="del">
        <pc:chgData name="Weldon Beardain" userId="09afe1b543c8f812" providerId="LiveId" clId="{F9BB40E7-980C-4A98-8FAF-BF4A19ACD0D3}" dt="2025-09-19T18:26:20.076" v="0" actId="2696"/>
        <pc:sldMkLst>
          <pc:docMk/>
          <pc:sldMk cId="1594068126" sldId="262"/>
        </pc:sldMkLst>
      </pc:sldChg>
      <pc:sldChg chg="del">
        <pc:chgData name="Weldon Beardain" userId="09afe1b543c8f812" providerId="LiveId" clId="{F9BB40E7-980C-4A98-8FAF-BF4A19ACD0D3}" dt="2025-09-19T18:26:20.076" v="0" actId="2696"/>
        <pc:sldMkLst>
          <pc:docMk/>
          <pc:sldMk cId="3228460435" sldId="263"/>
        </pc:sldMkLst>
      </pc:sldChg>
      <pc:sldChg chg="del">
        <pc:chgData name="Weldon Beardain" userId="09afe1b543c8f812" providerId="LiveId" clId="{F9BB40E7-980C-4A98-8FAF-BF4A19ACD0D3}" dt="2025-09-19T18:26:20.076" v="0" actId="2696"/>
        <pc:sldMkLst>
          <pc:docMk/>
          <pc:sldMk cId="1539473242" sldId="264"/>
        </pc:sldMkLst>
      </pc:sldChg>
      <pc:sldChg chg="ord">
        <pc:chgData name="Weldon Beardain" userId="09afe1b543c8f812" providerId="LiveId" clId="{F9BB40E7-980C-4A98-8FAF-BF4A19ACD0D3}" dt="2025-09-19T18:27:35.096" v="4"/>
        <pc:sldMkLst>
          <pc:docMk/>
          <pc:sldMk cId="3915661960" sldId="284"/>
        </pc:sldMkLst>
      </pc:sldChg>
      <pc:sldChg chg="del">
        <pc:chgData name="Weldon Beardain" userId="09afe1b543c8f812" providerId="LiveId" clId="{F9BB40E7-980C-4A98-8FAF-BF4A19ACD0D3}" dt="2025-09-19T18:26:20.076" v="0" actId="2696"/>
        <pc:sldMkLst>
          <pc:docMk/>
          <pc:sldMk cId="351488479" sldId="2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E5310-B1FD-4F16-B10E-540EBC53AFBF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0DE69-A13F-42AE-9DFB-37B011B76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80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D0F14-B16D-0C08-0420-708E0DA60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05EB8-7CFA-B75F-C6B9-996F99B20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5DC61-8FF7-0691-2FA8-64565BB71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8CFD-C811-4165-B077-0E7D930D4EB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C9FCA-FA03-4F0D-16B7-62CD2E11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B509A-CD1A-5375-44E1-08AEF030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266-7D67-4839-AF90-836683A59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4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EA412-E010-C1FE-6E57-944AC8B09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64F1BE-9C88-0E1E-198F-4A7F6B4D2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003F9-DF5C-2C34-420B-443777CC5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8CFD-C811-4165-B077-0E7D930D4EB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FFB9F-363D-F9EE-DFFE-1856243B3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63324-0FD9-F14F-8950-FE964BC1D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266-7D67-4839-AF90-836683A59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7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937697-9031-DDAA-875B-8102FE5C82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297564-22A5-63F9-6B12-36BD5B82E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FB213-14D2-15D4-04D0-CDA0D41F3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8CFD-C811-4165-B077-0E7D930D4EB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E8957-9673-B7D4-883A-A03FC6A7E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AD78-D01A-14FC-D73C-FC0BAF9DE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266-7D67-4839-AF90-836683A59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5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39BF8-92F8-A1AE-8DD6-00347FCB5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D32CC-2EC0-42CE-AB68-4C6168D4E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6101C-DCB1-EC3A-3A38-7B620F003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8CFD-C811-4165-B077-0E7D930D4EB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8F6AB-F8AF-0ECF-36C4-38ED90DB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DB85B-8CC3-4C19-45E2-75719CDD8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266-7D67-4839-AF90-836683A59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55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62816-87FD-E285-AEB0-B741AF608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290AC-2AF7-C57F-780E-3864DEA68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0C91A-E10C-966C-29C1-6BEC9FE2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8CFD-C811-4165-B077-0E7D930D4EB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6531A-2E1D-D51A-4FBD-0ED4050D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E8D28-8DE6-36E3-E94A-D6C53B8B8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266-7D67-4839-AF90-836683A59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0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F4705-5EB9-412E-3FD3-CD2771715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003E0-E8A3-F6DF-8D37-7152E0D751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C4C091-263C-1399-89F6-987FB25D8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95F82-E19C-EC67-9EE2-A5F9F3554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8CFD-C811-4165-B077-0E7D930D4EB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7754D-2FD8-B0BB-7182-45FFEF105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A4DE6-0CEE-75CE-8478-106F9AF0D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266-7D67-4839-AF90-836683A59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1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E9CD-E2B2-7CE0-C19A-B7BB432AE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9A943-5BF8-5486-154B-F490592F3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B7DED-D487-87B1-D62D-40609B8FE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359E3-1C90-54CE-875B-29C9DEEBE9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95702D-BAFF-FCD7-7A39-C80347D987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8FD1C-50E1-CC5C-C7D7-A1318D33A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8CFD-C811-4165-B077-0E7D930D4EB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53510A-7787-E5E9-8151-D59A69A3B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1D926F-B0F9-57CA-32CD-DFAD89835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266-7D67-4839-AF90-836683A59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2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C3C78-F088-3011-81D8-6A03D9B6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6760B7-0785-7694-7932-199B0CD47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8CFD-C811-4165-B077-0E7D930D4EB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5B0FE-3BC9-6597-BB0E-A9FD1563B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1AA90-4B9A-B533-B817-EF8D264B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266-7D67-4839-AF90-836683A59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0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207932-778A-5D2F-C4CF-3E6189F5A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8CFD-C811-4165-B077-0E7D930D4EB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A8A2DE-578D-9A87-741D-FC64A5040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6BF24-5B1F-27B7-F78F-3B7EE76B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266-7D67-4839-AF90-836683A59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4259B-1CBA-F29E-E470-3032CE247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AA0B4-48CB-9D4A-4B84-03B160761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F8951-272B-B61E-26F5-2A33F6F77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A7B62-5C6F-C829-FF92-E8C42AB9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8CFD-C811-4165-B077-0E7D930D4EB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F046C-FA99-2512-ACF4-788FCDE4E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20B91-DF6D-F849-3DFA-55FF8B5F5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266-7D67-4839-AF90-836683A59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33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2BEF6-85F0-0F5A-2EAD-3FC943C13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C2D98C-4CA1-73F6-2320-AE4C32EA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46C524-3093-5D87-B409-165B53ABA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34550-EA6B-58C7-7C54-CEECB62DF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8CFD-C811-4165-B077-0E7D930D4EB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B1773-7D1D-3329-BD2A-A940EDDEE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2076B-4E16-21BD-6D38-CF90A5C50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266-7D67-4839-AF90-836683A59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1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FFF33C-E123-AB2E-6EAE-03703D677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8D68C-E4A2-9E21-0FF3-52D33E74A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63F4F-6623-2D70-E77D-FF37188B2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038CFD-C811-4165-B077-0E7D930D4EB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1B0A9-59A9-8281-5E24-104CA411D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4AC1B-C322-394C-61CF-F72181A49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D51266-7D67-4839-AF90-836683A59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1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rriam-webster.com/dictionary/dehumaniz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rchive.org/details/ephesianspattern0000summ/mode/1u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org/details/newtestamentcomm0000hend/page/n282/mode/1up?view=theate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org/details/newtestamentcomm0000hend/page/n282/mode/1up?view=theate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103E1-9792-0DAA-8802-C8B78B3A6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6716-BFA2-46CF-9615-734D4C6E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Commentaries</a:t>
            </a: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A73C9F-7CEA-A4E5-3DE4-D0F429B68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20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515ED-7215-A878-4209-A9452B177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1DBE8-9CC8-D973-FCA8-4A4B48E47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New Testament Commentary</a:t>
            </a:r>
            <a:br>
              <a:rPr lang="en-US" sz="2400" dirty="0"/>
            </a:br>
            <a:r>
              <a:rPr lang="en-US" sz="2400" dirty="0"/>
              <a:t>Willliam Hendriksen Baker Book Houses © 1967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AF2E61-0145-E63C-9066-A56776A30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20" y="1457224"/>
            <a:ext cx="11765359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31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0F0D1-B116-53FD-FE1E-74C5846A4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61738-BF49-53F6-EB94-33A5D4AC3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5349" y="1048171"/>
            <a:ext cx="1942901" cy="4581449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New Testament Commentary</a:t>
            </a:r>
            <a:br>
              <a:rPr lang="en-US" sz="2400" dirty="0"/>
            </a:br>
            <a:r>
              <a:rPr lang="en-US" sz="2400" dirty="0"/>
              <a:t>Willliam Hendriksen Baker Book Houses © 1967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Approximately 55 verses in Colossians are duplicated in Ephesians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B6F43-3146-3B51-8EC8-410C88463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12109" y="-1400190"/>
            <a:ext cx="6795224" cy="965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1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CF1DE-6B47-C59E-80BA-C4763B31C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304E9-B39F-544E-39EE-0FA6E813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5349" y="1048171"/>
            <a:ext cx="1942901" cy="4581449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New Testament Commentary</a:t>
            </a:r>
            <a:br>
              <a:rPr lang="en-US" sz="2400" dirty="0"/>
            </a:br>
            <a:r>
              <a:rPr lang="en-US" sz="2400" dirty="0"/>
              <a:t>Willliam Hendriksen Baker Book Houses © 1967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Approximately 55 verses in Colossians are duplicated in Ephesians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FFD892-04F9-3F5F-E9EC-34B47D3C1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12109" y="-1400190"/>
            <a:ext cx="6795224" cy="965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83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BBD69-080E-DC70-8922-C262DFF69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70653A-8F4D-60F5-AB78-ADD76A55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20ABFA-4672-785D-017D-EB8D7A0614C0}"/>
              </a:ext>
            </a:extLst>
          </p:cNvPr>
          <p:cNvSpPr txBox="1"/>
          <p:nvPr/>
        </p:nvSpPr>
        <p:spPr>
          <a:xfrm>
            <a:off x="424930" y="1951672"/>
            <a:ext cx="109288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Dystopia : </a:t>
            </a:r>
            <a:r>
              <a:rPr lang="en-US" sz="3600" dirty="0"/>
              <a:t>an imagined world or society in which people lead wretched, </a:t>
            </a:r>
            <a:r>
              <a:rPr lang="en-US" sz="36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dehumanized</a:t>
            </a:r>
            <a:r>
              <a:rPr lang="en-US" sz="3600" dirty="0"/>
              <a:t>, fearful lives</a:t>
            </a:r>
          </a:p>
          <a:p>
            <a:r>
              <a:rPr lang="en-US" sz="3600" dirty="0"/>
              <a:t>(a word unknown to a west Texas farm boy)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8385C-9A1B-31DE-B738-62AB96BB3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0BCBC-A139-F52B-A8C4-BB1A095A1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Patterns for Christian Living</a:t>
            </a:r>
            <a:br>
              <a:rPr lang="en-US" dirty="0"/>
            </a:br>
            <a:r>
              <a:rPr lang="en-US" dirty="0"/>
              <a:t>Ray Summers   </a:t>
            </a:r>
            <a:r>
              <a:rPr lang="en-US" sz="3200" dirty="0"/>
              <a:t>Broadman Press © 1960 preface page  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3C2F3-6098-81A5-A43B-639EFF63B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93042" cy="4351338"/>
          </a:xfrm>
        </p:spPr>
        <p:txBody>
          <a:bodyPr>
            <a:normAutofit/>
          </a:bodyPr>
          <a:lstStyle/>
          <a:p>
            <a:r>
              <a:rPr lang="en-US" sz="3600" dirty="0"/>
              <a:t>Complete text of commentary at:</a:t>
            </a:r>
            <a:br>
              <a:rPr lang="en-US" sz="3600" dirty="0"/>
            </a:br>
            <a:r>
              <a:rPr lang="en-US" sz="3600" dirty="0">
                <a:hlinkClick r:id="rId2"/>
              </a:rPr>
              <a:t>Ephesians : pattern for Christian living : Summers, Ray : Free Download, Borrow, and Streaming : Internet Archive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B35F0E-16BD-8885-BC88-19FE22395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584" y="1690688"/>
            <a:ext cx="3696216" cy="51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47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0C5A6-8628-5007-67AB-B92E20A43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Patterns for Christian Living</a:t>
            </a:r>
            <a:br>
              <a:rPr lang="en-US" dirty="0"/>
            </a:br>
            <a:r>
              <a:rPr lang="en-US" dirty="0"/>
              <a:t>Ray Summers   </a:t>
            </a:r>
            <a:r>
              <a:rPr lang="en-US" sz="3200" dirty="0"/>
              <a:t>Broadman Press © 1960 preface page  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A8BE5-8558-0C10-27A9-E521FAA17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Basically, there are two  doctrines in the New Testament:  how to be saved---that is,</a:t>
            </a:r>
            <a:br>
              <a:rPr lang="en-US" sz="3600" dirty="0"/>
            </a:br>
            <a:r>
              <a:rPr lang="en-US" sz="3600" dirty="0"/>
              <a:t> (1) justification buy grace through faith plus nothing; </a:t>
            </a:r>
            <a:br>
              <a:rPr lang="en-US" sz="3600" dirty="0"/>
            </a:br>
            <a:r>
              <a:rPr lang="en-US" sz="3600" dirty="0"/>
              <a:t>(2)and how the saved ought to live.</a:t>
            </a:r>
          </a:p>
          <a:p>
            <a:r>
              <a:rPr lang="en-US" sz="3600" dirty="0"/>
              <a:t>Comprehensively this covers the New Testament in a very real sense, every other doctrine is properly placed in one of these statements.</a:t>
            </a:r>
          </a:p>
        </p:txBody>
      </p:sp>
    </p:spTree>
    <p:extLst>
      <p:ext uri="{BB962C8B-B14F-4D97-AF65-F5344CB8AC3E}">
        <p14:creationId xmlns:p14="http://schemas.microsoft.com/office/powerpoint/2010/main" val="2517804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4AA17-FDE4-1C7B-06F8-5E165CF29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36CE8-BE8A-D0EF-37C6-4410070EB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Patterns for Christian Living</a:t>
            </a:r>
            <a:br>
              <a:rPr lang="en-US" dirty="0"/>
            </a:br>
            <a:r>
              <a:rPr lang="en-US" dirty="0"/>
              <a:t>Ray Summers   </a:t>
            </a:r>
            <a:r>
              <a:rPr lang="en-US" sz="3200" dirty="0"/>
              <a:t>Broadman Press © 1960 preface page  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54B66-BF04-3A01-5012-FEB4292D9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E06C59-248F-D377-6B71-1369ADE26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40" y="1791578"/>
            <a:ext cx="11398658" cy="394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18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549BE-2939-7ECB-A952-4770DA67D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25653-2C42-573C-C599-EFE42CAE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Patterns for Christian Living</a:t>
            </a:r>
            <a:br>
              <a:rPr lang="en-US" dirty="0"/>
            </a:br>
            <a:r>
              <a:rPr lang="en-US" dirty="0"/>
              <a:t>Ray Summers   </a:t>
            </a:r>
            <a:r>
              <a:rPr lang="en-US" sz="3200" dirty="0"/>
              <a:t>Broadman Press © 1960 preface page  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ABF88-EF15-21F0-5405-D2D54DAD3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C050F2-60A1-0B53-6E1F-A6A89C793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73" y="1891634"/>
            <a:ext cx="11784654" cy="428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63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7AD92-3430-8EDB-31BB-772A63D75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5D2BE-C9DE-1E61-E367-2689A64F9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Patterns for Christian Living</a:t>
            </a:r>
            <a:br>
              <a:rPr lang="en-US" dirty="0"/>
            </a:br>
            <a:r>
              <a:rPr lang="en-US" dirty="0"/>
              <a:t>Ray Summers   </a:t>
            </a:r>
            <a:r>
              <a:rPr lang="en-US" sz="3200" dirty="0"/>
              <a:t>Broadman Press © 1960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25E96E0-2036-C9E0-33E4-4D52D19124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224273"/>
              </p:ext>
            </p:extLst>
          </p:nvPr>
        </p:nvGraphicFramePr>
        <p:xfrm>
          <a:off x="1353266" y="2543534"/>
          <a:ext cx="10128115" cy="41987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5317">
                  <a:extLst>
                    <a:ext uri="{9D8B030D-6E8A-4147-A177-3AD203B41FA5}">
                      <a16:colId xmlns:a16="http://schemas.microsoft.com/office/drawing/2014/main" val="1278521191"/>
                    </a:ext>
                  </a:extLst>
                </a:gridCol>
                <a:gridCol w="3376399">
                  <a:extLst>
                    <a:ext uri="{9D8B030D-6E8A-4147-A177-3AD203B41FA5}">
                      <a16:colId xmlns:a16="http://schemas.microsoft.com/office/drawing/2014/main" val="2330290565"/>
                    </a:ext>
                  </a:extLst>
                </a:gridCol>
                <a:gridCol w="3376399">
                  <a:extLst>
                    <a:ext uri="{9D8B030D-6E8A-4147-A177-3AD203B41FA5}">
                      <a16:colId xmlns:a16="http://schemas.microsoft.com/office/drawing/2014/main" val="1545392374"/>
                    </a:ext>
                  </a:extLst>
                </a:gridCol>
              </a:tblGrid>
              <a:tr h="3842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600" kern="100" dirty="0">
                          <a:solidFill>
                            <a:schemeClr val="tx1"/>
                          </a:solidFill>
                          <a:effectLst/>
                        </a:rPr>
                        <a:t>Epistle</a:t>
                      </a:r>
                      <a:endParaRPr lang="en-US" sz="3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600" kern="100" dirty="0">
                          <a:solidFill>
                            <a:schemeClr val="tx1"/>
                          </a:solidFill>
                          <a:effectLst/>
                        </a:rPr>
                        <a:t>Doctrine </a:t>
                      </a:r>
                      <a:endParaRPr lang="en-US" sz="3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600" kern="100" dirty="0">
                          <a:solidFill>
                            <a:schemeClr val="tx1"/>
                          </a:solidFill>
                          <a:effectLst/>
                        </a:rPr>
                        <a:t>Application</a:t>
                      </a:r>
                      <a:endParaRPr lang="en-US" sz="3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4973283"/>
                  </a:ext>
                </a:extLst>
              </a:tr>
              <a:tr h="5642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600" kern="100" dirty="0">
                          <a:solidFill>
                            <a:schemeClr val="tx1"/>
                          </a:solidFill>
                          <a:effectLst/>
                        </a:rPr>
                        <a:t>Ephesians</a:t>
                      </a:r>
                      <a:endParaRPr lang="en-US" sz="3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600" kern="100" dirty="0">
                          <a:effectLst/>
                        </a:rPr>
                        <a:t>1-3</a:t>
                      </a:r>
                      <a:endParaRPr lang="en-US" sz="3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600" kern="100" dirty="0">
                          <a:effectLst/>
                        </a:rPr>
                        <a:t>4-6</a:t>
                      </a:r>
                      <a:endParaRPr lang="en-US" sz="3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126809"/>
                  </a:ext>
                </a:extLst>
              </a:tr>
              <a:tr h="5642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600" kern="100" dirty="0">
                          <a:solidFill>
                            <a:schemeClr val="tx1"/>
                          </a:solidFill>
                          <a:effectLst/>
                        </a:rPr>
                        <a:t>Romans</a:t>
                      </a:r>
                      <a:endParaRPr lang="en-US" sz="3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600" kern="100" dirty="0">
                          <a:effectLst/>
                        </a:rPr>
                        <a:t>1-11</a:t>
                      </a:r>
                      <a:endParaRPr lang="en-US" sz="3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600" kern="100" dirty="0">
                          <a:effectLst/>
                        </a:rPr>
                        <a:t>12-16</a:t>
                      </a:r>
                      <a:endParaRPr lang="en-US" sz="3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3546917"/>
                  </a:ext>
                </a:extLst>
              </a:tr>
              <a:tr h="5642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600" kern="100" dirty="0">
                          <a:solidFill>
                            <a:schemeClr val="tx1"/>
                          </a:solidFill>
                          <a:effectLst/>
                        </a:rPr>
                        <a:t>Galatians</a:t>
                      </a:r>
                      <a:endParaRPr lang="en-US" sz="3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600" kern="100" dirty="0">
                          <a:effectLst/>
                        </a:rPr>
                        <a:t>1-4</a:t>
                      </a:r>
                      <a:endParaRPr lang="en-US" sz="3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600" kern="100" dirty="0">
                          <a:effectLst/>
                        </a:rPr>
                        <a:t>5-6</a:t>
                      </a:r>
                      <a:endParaRPr lang="en-US" sz="3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9259094"/>
                  </a:ext>
                </a:extLst>
              </a:tr>
              <a:tr h="5642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600" kern="100" dirty="0">
                          <a:solidFill>
                            <a:schemeClr val="tx1"/>
                          </a:solidFill>
                          <a:effectLst/>
                        </a:rPr>
                        <a:t>Colossians</a:t>
                      </a:r>
                      <a:endParaRPr lang="en-US" sz="3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600" kern="100" dirty="0">
                          <a:effectLst/>
                        </a:rPr>
                        <a:t>1-2</a:t>
                      </a:r>
                      <a:endParaRPr lang="en-US" sz="3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600" kern="100" dirty="0">
                          <a:effectLst/>
                        </a:rPr>
                        <a:t>3.4</a:t>
                      </a:r>
                      <a:endParaRPr lang="en-US" sz="3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96057"/>
                  </a:ext>
                </a:extLst>
              </a:tr>
              <a:tr h="5642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600" kern="100" dirty="0">
                          <a:solidFill>
                            <a:schemeClr val="tx1"/>
                          </a:solidFill>
                          <a:effectLst/>
                        </a:rPr>
                        <a:t>1 Peter</a:t>
                      </a:r>
                      <a:endParaRPr lang="en-US" sz="3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600" kern="100" dirty="0">
                          <a:effectLst/>
                        </a:rPr>
                        <a:t>1:1 to 2:10</a:t>
                      </a:r>
                      <a:endParaRPr lang="en-US" sz="3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600" kern="100" dirty="0">
                          <a:effectLst/>
                        </a:rPr>
                        <a:t>2:11 to 5:14</a:t>
                      </a:r>
                      <a:endParaRPr lang="en-US" sz="3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9325014"/>
                  </a:ext>
                </a:extLst>
              </a:tr>
              <a:tr h="5642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600" kern="100" dirty="0">
                          <a:solidFill>
                            <a:schemeClr val="tx1"/>
                          </a:solidFill>
                          <a:effectLst/>
                        </a:rPr>
                        <a:t>Hebrews</a:t>
                      </a:r>
                      <a:endParaRPr lang="en-US" sz="3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600" kern="100" dirty="0">
                          <a:effectLst/>
                        </a:rPr>
                        <a:t>1:1 top 10:18</a:t>
                      </a:r>
                      <a:endParaRPr lang="en-US" sz="3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600" kern="100" dirty="0">
                          <a:effectLst/>
                        </a:rPr>
                        <a:t>10:19 to 13:25</a:t>
                      </a:r>
                      <a:endParaRPr lang="en-US" sz="3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64809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4CC4477-D08F-7988-C72A-AAEF679A225E}"/>
              </a:ext>
            </a:extLst>
          </p:cNvPr>
          <p:cNvSpPr txBox="1"/>
          <p:nvPr/>
        </p:nvSpPr>
        <p:spPr>
          <a:xfrm>
            <a:off x="341522" y="1623159"/>
            <a:ext cx="121516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Ray Summers makes a distinction  between doctrine and application as follows:</a:t>
            </a:r>
          </a:p>
        </p:txBody>
      </p:sp>
    </p:spTree>
    <p:extLst>
      <p:ext uri="{BB962C8B-B14F-4D97-AF65-F5344CB8AC3E}">
        <p14:creationId xmlns:p14="http://schemas.microsoft.com/office/powerpoint/2010/main" val="305649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D9D5F-4EAE-6A6A-FF1C-2413D5963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64218-4B68-03AD-D785-0D2D9E12D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Testament Commentary</a:t>
            </a:r>
            <a:br>
              <a:rPr lang="en-US" dirty="0"/>
            </a:br>
            <a:r>
              <a:rPr lang="en-US" dirty="0"/>
              <a:t>Willliam Hendriksen </a:t>
            </a:r>
            <a:r>
              <a:rPr lang="en-US" sz="3200" dirty="0"/>
              <a:t>Baker Book Houses © 1967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00F345-CD08-7A07-0A5C-5859970F5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83990"/>
            <a:ext cx="2661275" cy="435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BCA734-742F-140A-9199-ABC2E54F116C}"/>
              </a:ext>
            </a:extLst>
          </p:cNvPr>
          <p:cNvSpPr txBox="1"/>
          <p:nvPr/>
        </p:nvSpPr>
        <p:spPr>
          <a:xfrm>
            <a:off x="4455268" y="2548647"/>
            <a:ext cx="68985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/>
              </a:rPr>
              <a:t>https://archive.org/details/newtestamentcomm0000hend/page/n282/mode/1up?view=theater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  ( Calvinist Election)</a:t>
            </a:r>
          </a:p>
          <a:p>
            <a:r>
              <a:rPr lang="en-US" sz="2800" dirty="0"/>
              <a:t>Contains a Colossians vs Ephesians Comparison (21 pages)</a:t>
            </a:r>
          </a:p>
        </p:txBody>
      </p:sp>
    </p:spTree>
    <p:extLst>
      <p:ext uri="{BB962C8B-B14F-4D97-AF65-F5344CB8AC3E}">
        <p14:creationId xmlns:p14="http://schemas.microsoft.com/office/powerpoint/2010/main" val="2382797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304B2-17A3-4451-CA5C-D6631656D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4325B-A6E8-F19D-51EE-EAC575811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Testament Commentary</a:t>
            </a:r>
            <a:br>
              <a:rPr lang="en-US" dirty="0"/>
            </a:br>
            <a:r>
              <a:rPr lang="en-US" dirty="0"/>
              <a:t>Willliam Hendriksen </a:t>
            </a:r>
            <a:r>
              <a:rPr lang="en-US" sz="3200" dirty="0"/>
              <a:t>Baker Book Houses © 1967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6121D2-F11D-4DFA-EE4E-91D98C418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83990"/>
            <a:ext cx="2661275" cy="435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1932F3-DFA5-4647-6C37-6219C375BDA7}"/>
              </a:ext>
            </a:extLst>
          </p:cNvPr>
          <p:cNvSpPr txBox="1"/>
          <p:nvPr/>
        </p:nvSpPr>
        <p:spPr>
          <a:xfrm>
            <a:off x="4455268" y="2548647"/>
            <a:ext cx="68985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/>
              </a:rPr>
              <a:t>https://archive.org/details/newtestamentcomm0000hend/page/n282/mode/1up?view=theater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  </a:t>
            </a:r>
            <a:r>
              <a:rPr lang="en-US" sz="2800" dirty="0">
                <a:solidFill>
                  <a:schemeClr val="accent4"/>
                </a:solidFill>
              </a:rPr>
              <a:t>( Calvinist Election not good)</a:t>
            </a:r>
          </a:p>
          <a:p>
            <a:r>
              <a:rPr lang="en-US" sz="2800" dirty="0"/>
              <a:t>Contains a Colossians vs Ephesians Comparison (21 pages) (</a:t>
            </a:r>
            <a:r>
              <a:rPr lang="en-US" sz="2800" dirty="0">
                <a:solidFill>
                  <a:schemeClr val="accent4"/>
                </a:solidFill>
              </a:rPr>
              <a:t>Helpful)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BFE26C-AB02-4507-C076-856F2B606002}"/>
              </a:ext>
            </a:extLst>
          </p:cNvPr>
          <p:cNvSpPr txBox="1"/>
          <p:nvPr/>
        </p:nvSpPr>
        <p:spPr>
          <a:xfrm>
            <a:off x="4669277" y="1883990"/>
            <a:ext cx="6387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</a:rPr>
              <a:t>The good with the questionable</a:t>
            </a:r>
          </a:p>
        </p:txBody>
      </p:sp>
    </p:spTree>
    <p:extLst>
      <p:ext uri="{BB962C8B-B14F-4D97-AF65-F5344CB8AC3E}">
        <p14:creationId xmlns:p14="http://schemas.microsoft.com/office/powerpoint/2010/main" val="571810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C6434-CB4A-EDC9-700E-C28C9B479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967B-925B-EC92-7343-6B9CEA8C6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New Testament Commentary</a:t>
            </a:r>
            <a:br>
              <a:rPr lang="en-US" sz="2400" dirty="0"/>
            </a:br>
            <a:r>
              <a:rPr lang="en-US" sz="2400" dirty="0"/>
              <a:t>Willliam Hendriksen Baker Book Houses © 1967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2359CA-67B5-D581-42E7-C0E17E82B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0" y="1400783"/>
            <a:ext cx="11389105" cy="52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61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404</Words>
  <Application>Microsoft Office PowerPoint</Application>
  <PresentationFormat>Widescreen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Commentaries</vt:lpstr>
      <vt:lpstr>Patterns for Christian Living Ray Summers   Broadman Press © 1960 preface page  v</vt:lpstr>
      <vt:lpstr>Patterns for Christian Living Ray Summers   Broadman Press © 1960 preface page  v</vt:lpstr>
      <vt:lpstr>Patterns for Christian Living Ray Summers   Broadman Press © 1960 preface page  v</vt:lpstr>
      <vt:lpstr>Patterns for Christian Living Ray Summers   Broadman Press © 1960 preface page  v</vt:lpstr>
      <vt:lpstr>Patterns for Christian Living Ray Summers   Broadman Press © 1960</vt:lpstr>
      <vt:lpstr>New Testament Commentary Willliam Hendriksen Baker Book Houses © 1967</vt:lpstr>
      <vt:lpstr>New Testament Commentary Willliam Hendriksen Baker Book Houses © 1967</vt:lpstr>
      <vt:lpstr>New Testament Commentary Willliam Hendriksen Baker Book Houses © 1967</vt:lpstr>
      <vt:lpstr>New Testament Commentary Willliam Hendriksen Baker Book Houses © 1967</vt:lpstr>
      <vt:lpstr>New Testament Commentary Willliam Hendriksen Baker Book Houses © 1967  Approximately 55 verses in Colossians are duplicated in Ephesians</vt:lpstr>
      <vt:lpstr>New Testament Commentary Willliam Hendriksen Baker Book Houses © 1967  Approximately 55 verses in Colossians are duplicated in Ephesians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Weldon Beardain</dc:creator>
  <cp:lastModifiedBy>Weldon Beardain</cp:lastModifiedBy>
  <cp:revision>12</cp:revision>
  <dcterms:created xsi:type="dcterms:W3CDTF">2025-06-19T21:30:53Z</dcterms:created>
  <dcterms:modified xsi:type="dcterms:W3CDTF">2025-09-19T18:27:40Z</dcterms:modified>
</cp:coreProperties>
</file>