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56" r:id="rId2"/>
    <p:sldId id="307" r:id="rId3"/>
    <p:sldId id="351" r:id="rId4"/>
    <p:sldId id="357" r:id="rId5"/>
    <p:sldId id="350" r:id="rId6"/>
    <p:sldId id="413" r:id="rId7"/>
    <p:sldId id="412" r:id="rId8"/>
    <p:sldId id="414" r:id="rId9"/>
    <p:sldId id="411" r:id="rId10"/>
    <p:sldId id="332" r:id="rId11"/>
    <p:sldId id="369" r:id="rId12"/>
    <p:sldId id="371" r:id="rId13"/>
    <p:sldId id="358" r:id="rId14"/>
    <p:sldId id="364" r:id="rId15"/>
    <p:sldId id="361" r:id="rId16"/>
    <p:sldId id="359" r:id="rId17"/>
    <p:sldId id="315" r:id="rId18"/>
    <p:sldId id="363" r:id="rId19"/>
    <p:sldId id="355" r:id="rId20"/>
    <p:sldId id="362" r:id="rId21"/>
    <p:sldId id="373" r:id="rId22"/>
    <p:sldId id="372" r:id="rId23"/>
    <p:sldId id="375" r:id="rId24"/>
    <p:sldId id="376" r:id="rId25"/>
    <p:sldId id="377" r:id="rId26"/>
    <p:sldId id="378" r:id="rId27"/>
    <p:sldId id="379" r:id="rId28"/>
    <p:sldId id="380" r:id="rId29"/>
    <p:sldId id="384" r:id="rId30"/>
    <p:sldId id="382" r:id="rId31"/>
    <p:sldId id="383" r:id="rId32"/>
    <p:sldId id="385" r:id="rId33"/>
    <p:sldId id="386" r:id="rId34"/>
    <p:sldId id="387" r:id="rId35"/>
    <p:sldId id="388" r:id="rId36"/>
    <p:sldId id="389" r:id="rId37"/>
    <p:sldId id="390" r:id="rId38"/>
    <p:sldId id="294" r:id="rId39"/>
    <p:sldId id="381" r:id="rId40"/>
    <p:sldId id="391" r:id="rId41"/>
    <p:sldId id="392" r:id="rId42"/>
    <p:sldId id="393" r:id="rId43"/>
    <p:sldId id="394" r:id="rId44"/>
    <p:sldId id="395" r:id="rId45"/>
    <p:sldId id="396" r:id="rId46"/>
    <p:sldId id="397" r:id="rId47"/>
    <p:sldId id="398" r:id="rId48"/>
    <p:sldId id="402" r:id="rId49"/>
    <p:sldId id="399" r:id="rId50"/>
    <p:sldId id="409" r:id="rId51"/>
    <p:sldId id="400" r:id="rId52"/>
    <p:sldId id="401" r:id="rId53"/>
    <p:sldId id="343" r:id="rId54"/>
    <p:sldId id="410" r:id="rId55"/>
    <p:sldId id="403" r:id="rId56"/>
    <p:sldId id="404" r:id="rId57"/>
    <p:sldId id="405" r:id="rId58"/>
    <p:sldId id="406" r:id="rId59"/>
    <p:sldId id="407" r:id="rId60"/>
    <p:sldId id="40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56" d="100"/>
          <a:sy n="56" d="100"/>
        </p:scale>
        <p:origin x="66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65A70-27B1-D6A1-E4AD-AE4E475E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AF4E-E1C3-08C1-7BF5-7D5170B77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26E01-593A-C71A-22F7-F4FF289406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4A4A4-67F8-4E5D-C00A-24442F8DC7FC}"/>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330991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ED15-1204-C4CD-D718-1C5D4BA3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85F8-87AF-785D-71BE-D20E5101D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26F7B-33B5-0FD2-05F5-5C539ADEE2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DC06EC-F935-2CB3-DA89-EEC37376D235}"/>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75508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9968-D27C-8A65-49EC-1C5F9F7C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3824C-E427-2B16-E5B0-C542E45B8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51B47-1953-3605-A4B2-8170E8427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48D7BC-3445-B0C8-89DE-2ED8B8E53C60}"/>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8611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31A4-9B5D-B289-DEDA-32E8B54EC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0AD94-6BBE-EFCD-B8E4-72AE9F211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C1E68-1B5E-2E5C-219F-FA61EF5A14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47F8FD-8606-EE27-3CA6-A61DADA9E8CF}"/>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273161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C1F1-EE14-B9EC-F7AF-D52F2C81F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75BE9-2A35-A148-2638-6741CE619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6D455-00FF-8F2D-8E07-1022C83EB5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EA1F49-F544-E1CC-04EE-F27A18569DFF}"/>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673405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5970A-A019-CA4F-C491-A64613BA8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14930-A4E5-A82B-21AC-D18EDA88D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09808-7456-1F0B-3D11-233A694F80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C0924C-9308-3CBB-6302-332EE1BF22B0}"/>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335481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55AD6-ABEC-35AD-0DC3-24DFD271F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BCA6F-CD83-49DA-032D-B803F68EC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24E0F-549E-E105-7DD5-FE7CD16CB0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F049F4-C52F-CDFC-CF00-5174DE159C08}"/>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20638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79D62-CFCC-03A7-2AED-E084E4510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355D4-5972-054E-8FF5-5B4AFDC5F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78293-2A0E-F8B3-6113-89CA95F68A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140487-772E-AAFC-39FF-ACF91D4C5BCF}"/>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5771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9FF48-3E1B-2B23-6C9C-56B5A7D54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FD642-F3FF-1DB8-3235-EF32B36BA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AA1C5-29E0-6927-24FB-071E0D5EFB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D89E8-80BB-6C9E-15B6-77A424B7ADDF}"/>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412007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59F0F-AC70-F849-560A-83103B02D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07FCF-80B6-46B3-4A28-287A469D8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BB540-F293-26BA-A2D9-1DAA1DEF7E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D7836-5E6D-FCEC-FD12-700F3B7A7AC2}"/>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4037939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DFE9-81F0-6677-ECE0-287AED40C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2059B-8BDE-43D5-FF0E-E1065A199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F50EB-0C72-777D-9BEF-22A4D39301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32A2A1-1D3C-01C9-1D6B-DB7D44B1C74A}"/>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632252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E4AC7-E066-3FE2-ECFB-D8AB9878A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E2498-6E33-5661-A929-6276F7199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65537-1AE9-6860-B074-072AA1F170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B966C3-4782-2A7B-C3E3-5403D2E1CBD5}"/>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469287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51E72-77E3-F04F-6FDB-360AFE367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2B159-B216-B65F-AF5F-4E9BE896B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AF5BA-FDFD-FF9D-7AB3-1B1ADDFF28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E92934-2C57-CB37-9260-CD8252C9AD06}"/>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337590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6C74-F43E-BEB8-0D6C-5C680D737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242F7-F9A2-0B91-5F88-52D57A15B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22331-74D3-19B3-F29C-116F2A328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09B33D-7B29-A524-896B-97C9F11A6C8A}"/>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56209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39884-E872-CA71-66B2-CD9D9BCEA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FB9C8-1E11-FD7F-F2A1-AA7DAAD90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9E03C-C955-2119-337E-2A2BC79944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41FD8A-6799-E110-288C-71ED4F558DC9}"/>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984686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652E-E685-DCEC-576A-A8FDE340F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4FC09-BC7C-975A-8AC3-2456B00DD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24D0A-7862-F77F-B440-99A078C97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441266-B219-6750-3A93-72410C9EB1A4}"/>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690288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1A2F8-86CB-D86C-7AA4-45E4B7E9A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07663-0BA0-CD19-29D8-4378FCFB2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12768-B1E1-0609-33BC-BDD55A404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9A4E96-5615-A935-2ED5-2FEF5F1710CB}"/>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974396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7A9C-5E88-6BB1-A053-38181FB29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A003C-3893-D9DC-70F1-BFC88877C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7381A-4493-54DD-C2C2-1FB056518D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685FE7-4F16-EA17-4F36-1B4856321F75}"/>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529937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7848-19A6-66C0-E407-4A529F708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279D4-E769-FBB8-4409-0EFB2D499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BECA7-4652-01FB-4574-CCD6C35651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FDFCBC-41E1-F3A4-6900-889F0F759984}"/>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268402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D90A5-1E16-599C-6B54-9CEFA30F3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4EF6E-4704-725B-5D71-0667CA6B4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FCF26-F7A4-AD33-7D79-AAADD36EDF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389C2E-A9B7-97E9-AA5A-A5AD5B7919A7}"/>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1116540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E33BB-E787-A763-C9F0-3FE028BBE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6894E-D0C5-7C60-F4CE-AFA2482C4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8DD25-9F83-5A50-46BD-13024ED873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F170D-8F72-BEC2-5174-500DC20C21E6}"/>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2795240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FC336-EA8C-D8A6-9BA5-9C8E25618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519AC-5DFE-F53A-CD40-21B9D5541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3BFFA-E1AD-CF81-3781-FD6442E96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DDDCE-8FDF-9AC7-DAC2-2AC9C23A121E}"/>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1124047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B5B9C-E887-6843-48A6-230B75E63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AA793-D679-D09D-68B2-3F23499D0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D3D03-D7C5-4428-0C99-24D0EA849C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E88E2D-01FB-E78B-7BA9-E1F6E2AE5419}"/>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3978211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17A8-EA55-9199-FE1F-21A4664C4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56F93-E811-1612-B160-D296D5249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B0656-4AF5-DF84-C354-53C8F85126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191AE1-8283-3989-AECE-4E3F070D9298}"/>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2028151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5661-D098-DE5A-6DAC-8A082AA49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06090-99D6-3C15-4C15-41B3D526B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3DDEC-CC45-1F7D-F634-D8319BEB2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CFA786-C270-2F58-F108-75B8E4431CEC}"/>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4230247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D12B-CE3D-C200-076C-8771276A1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ACA24-E749-DDB8-E149-A73D6EAC8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D6163-0066-83C6-B1CE-9610E24AD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1A09B-CD62-6979-9C47-D9920BB422A4}"/>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3567953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567B1-A803-32BB-574F-EF93B2694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9EB00-33C3-8E18-7587-84A9EDB94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33A45-22FA-03AB-B8C0-43B7E652DE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F6ADDC-7C6D-CD2D-076A-501DE1822852}"/>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796166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81646-5441-BD59-9181-094083F4D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D7D27-652E-4C24-E889-D8A4CFDBC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4F00C-4F56-9240-2C25-191C24E0B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1670E8-90BE-5597-C2C9-2A2F394E252C}"/>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1274884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AF5B5-1423-2B6E-4566-C3966B59D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00A6E-5D6E-3AC6-2DD7-297AF6B3E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D6BE3-AC1E-C212-9C6B-3DD8618F57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4C56B-46DA-854D-20FD-EB89547325AA}"/>
              </a:ext>
            </a:extLst>
          </p:cNvPr>
          <p:cNvSpPr>
            <a:spLocks noGrp="1"/>
          </p:cNvSpPr>
          <p:nvPr>
            <p:ph type="sldNum" sz="quarter" idx="5"/>
          </p:nvPr>
        </p:nvSpPr>
        <p:spPr/>
        <p:txBody>
          <a:bodyPr/>
          <a:lstStyle/>
          <a:p>
            <a:fld id="{5B29E8E3-AFE1-43BA-A6FC-C25B886F828C}" type="slidenum">
              <a:rPr lang="en-US" smtClean="0"/>
              <a:t>39</a:t>
            </a:fld>
            <a:endParaRPr lang="en-US"/>
          </a:p>
        </p:txBody>
      </p:sp>
    </p:spTree>
    <p:extLst>
      <p:ext uri="{BB962C8B-B14F-4D97-AF65-F5344CB8AC3E}">
        <p14:creationId xmlns:p14="http://schemas.microsoft.com/office/powerpoint/2010/main" val="225534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302B-17E6-2508-2992-0466BCE53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C40F3-07ED-C0C2-8F28-902111AB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CFBDE-AC9A-84B9-DD75-F5C6BA74BD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353387-4DA6-5A8D-0E6F-4DD3047B43D2}"/>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404849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A4D3A-E8CA-90B4-FCB6-70A8A5F8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01125-2CBE-81D2-5D67-856864792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3D615-7BC1-4AFC-E48C-1D68CC91B4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276FC-C4DE-4FDC-0A03-EBC7ABCB373B}"/>
              </a:ext>
            </a:extLst>
          </p:cNvPr>
          <p:cNvSpPr>
            <a:spLocks noGrp="1"/>
          </p:cNvSpPr>
          <p:nvPr>
            <p:ph type="sldNum" sz="quarter" idx="5"/>
          </p:nvPr>
        </p:nvSpPr>
        <p:spPr/>
        <p:txBody>
          <a:bodyPr/>
          <a:lstStyle/>
          <a:p>
            <a:fld id="{5B29E8E3-AFE1-43BA-A6FC-C25B886F828C}" type="slidenum">
              <a:rPr lang="en-US" smtClean="0"/>
              <a:t>40</a:t>
            </a:fld>
            <a:endParaRPr lang="en-US"/>
          </a:p>
        </p:txBody>
      </p:sp>
    </p:spTree>
    <p:extLst>
      <p:ext uri="{BB962C8B-B14F-4D97-AF65-F5344CB8AC3E}">
        <p14:creationId xmlns:p14="http://schemas.microsoft.com/office/powerpoint/2010/main" val="1030882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3B764-0E25-0127-BDE5-AFE76A553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3BDA8-E5B8-645A-CE4B-BEA4ADBEB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D7513-01D9-3A93-2CB7-BB330319A9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2556C-F601-9958-41C9-0B1654687740}"/>
              </a:ext>
            </a:extLst>
          </p:cNvPr>
          <p:cNvSpPr>
            <a:spLocks noGrp="1"/>
          </p:cNvSpPr>
          <p:nvPr>
            <p:ph type="sldNum" sz="quarter" idx="5"/>
          </p:nvPr>
        </p:nvSpPr>
        <p:spPr/>
        <p:txBody>
          <a:bodyPr/>
          <a:lstStyle/>
          <a:p>
            <a:fld id="{5B29E8E3-AFE1-43BA-A6FC-C25B886F828C}" type="slidenum">
              <a:rPr lang="en-US" smtClean="0"/>
              <a:t>41</a:t>
            </a:fld>
            <a:endParaRPr lang="en-US"/>
          </a:p>
        </p:txBody>
      </p:sp>
    </p:spTree>
    <p:extLst>
      <p:ext uri="{BB962C8B-B14F-4D97-AF65-F5344CB8AC3E}">
        <p14:creationId xmlns:p14="http://schemas.microsoft.com/office/powerpoint/2010/main" val="168799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9FF92-712D-CAD1-7C0B-4FD420B27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26AE7-2425-A474-BCB4-B6AEC3738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FF452-30E6-8877-7312-229BF422F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C8F4D-ADC4-8C4E-404C-5F48D9C9FDC3}"/>
              </a:ext>
            </a:extLst>
          </p:cNvPr>
          <p:cNvSpPr>
            <a:spLocks noGrp="1"/>
          </p:cNvSpPr>
          <p:nvPr>
            <p:ph type="sldNum" sz="quarter" idx="5"/>
          </p:nvPr>
        </p:nvSpPr>
        <p:spPr/>
        <p:txBody>
          <a:bodyPr/>
          <a:lstStyle/>
          <a:p>
            <a:fld id="{5B29E8E3-AFE1-43BA-A6FC-C25B886F828C}" type="slidenum">
              <a:rPr lang="en-US" smtClean="0"/>
              <a:t>42</a:t>
            </a:fld>
            <a:endParaRPr lang="en-US"/>
          </a:p>
        </p:txBody>
      </p:sp>
    </p:spTree>
    <p:extLst>
      <p:ext uri="{BB962C8B-B14F-4D97-AF65-F5344CB8AC3E}">
        <p14:creationId xmlns:p14="http://schemas.microsoft.com/office/powerpoint/2010/main" val="733073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E431F-BBD0-1738-C64B-7440C7BD1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F6DC1-AF1E-7008-09C7-EB06DF053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2171D-2D5F-6518-FCC7-45FC64D64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D15D0F-FFCB-5AAB-F001-B341BB639955}"/>
              </a:ext>
            </a:extLst>
          </p:cNvPr>
          <p:cNvSpPr>
            <a:spLocks noGrp="1"/>
          </p:cNvSpPr>
          <p:nvPr>
            <p:ph type="sldNum" sz="quarter" idx="5"/>
          </p:nvPr>
        </p:nvSpPr>
        <p:spPr/>
        <p:txBody>
          <a:bodyPr/>
          <a:lstStyle/>
          <a:p>
            <a:fld id="{5B29E8E3-AFE1-43BA-A6FC-C25B886F828C}" type="slidenum">
              <a:rPr lang="en-US" smtClean="0"/>
              <a:t>43</a:t>
            </a:fld>
            <a:endParaRPr lang="en-US"/>
          </a:p>
        </p:txBody>
      </p:sp>
    </p:spTree>
    <p:extLst>
      <p:ext uri="{BB962C8B-B14F-4D97-AF65-F5344CB8AC3E}">
        <p14:creationId xmlns:p14="http://schemas.microsoft.com/office/powerpoint/2010/main" val="245976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54D1-6822-7BD6-2D5F-E05559FB5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3480F-1669-841E-81AA-2059E1C54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52FF5-3A25-F108-73C3-144EB7DAEF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8E3A72-D3DD-A5DC-86A8-F86CFB2B2D3C}"/>
              </a:ext>
            </a:extLst>
          </p:cNvPr>
          <p:cNvSpPr>
            <a:spLocks noGrp="1"/>
          </p:cNvSpPr>
          <p:nvPr>
            <p:ph type="sldNum" sz="quarter" idx="5"/>
          </p:nvPr>
        </p:nvSpPr>
        <p:spPr/>
        <p:txBody>
          <a:bodyPr/>
          <a:lstStyle/>
          <a:p>
            <a:fld id="{5B29E8E3-AFE1-43BA-A6FC-C25B886F828C}" type="slidenum">
              <a:rPr lang="en-US" smtClean="0"/>
              <a:t>44</a:t>
            </a:fld>
            <a:endParaRPr lang="en-US"/>
          </a:p>
        </p:txBody>
      </p:sp>
    </p:spTree>
    <p:extLst>
      <p:ext uri="{BB962C8B-B14F-4D97-AF65-F5344CB8AC3E}">
        <p14:creationId xmlns:p14="http://schemas.microsoft.com/office/powerpoint/2010/main" val="1034198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11FCE-3847-31E2-C5BC-4B39FAE8C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035B0-1786-3EBD-D5E4-BA4E53170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7B6DD-41F3-9EDF-4A0D-6631DF56F9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0FBEA-6169-7D67-AB3F-6D7E68F4DF9A}"/>
              </a:ext>
            </a:extLst>
          </p:cNvPr>
          <p:cNvSpPr>
            <a:spLocks noGrp="1"/>
          </p:cNvSpPr>
          <p:nvPr>
            <p:ph type="sldNum" sz="quarter" idx="5"/>
          </p:nvPr>
        </p:nvSpPr>
        <p:spPr/>
        <p:txBody>
          <a:bodyPr/>
          <a:lstStyle/>
          <a:p>
            <a:fld id="{5B29E8E3-AFE1-43BA-A6FC-C25B886F828C}" type="slidenum">
              <a:rPr lang="en-US" smtClean="0"/>
              <a:t>45</a:t>
            </a:fld>
            <a:endParaRPr lang="en-US"/>
          </a:p>
        </p:txBody>
      </p:sp>
    </p:spTree>
    <p:extLst>
      <p:ext uri="{BB962C8B-B14F-4D97-AF65-F5344CB8AC3E}">
        <p14:creationId xmlns:p14="http://schemas.microsoft.com/office/powerpoint/2010/main" val="2356877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D1F7-5A68-A872-F912-50902F4F2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FD6E8-730F-0CCC-E1A4-C6F1EC372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A1678-4F12-5F18-9207-D759A43086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6E1D88-E5FF-B228-4997-AA5E044DFA9A}"/>
              </a:ext>
            </a:extLst>
          </p:cNvPr>
          <p:cNvSpPr>
            <a:spLocks noGrp="1"/>
          </p:cNvSpPr>
          <p:nvPr>
            <p:ph type="sldNum" sz="quarter" idx="5"/>
          </p:nvPr>
        </p:nvSpPr>
        <p:spPr/>
        <p:txBody>
          <a:bodyPr/>
          <a:lstStyle/>
          <a:p>
            <a:fld id="{5B29E8E3-AFE1-43BA-A6FC-C25B886F828C}" type="slidenum">
              <a:rPr lang="en-US" smtClean="0"/>
              <a:t>46</a:t>
            </a:fld>
            <a:endParaRPr lang="en-US"/>
          </a:p>
        </p:txBody>
      </p:sp>
    </p:spTree>
    <p:extLst>
      <p:ext uri="{BB962C8B-B14F-4D97-AF65-F5344CB8AC3E}">
        <p14:creationId xmlns:p14="http://schemas.microsoft.com/office/powerpoint/2010/main" val="1866067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A1A11-03AC-83A9-9A9D-F06AFAA3E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BD597-EC61-114B-C3FA-EF276679F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7D578-FA5D-5469-C64A-40115C75E0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F3AD64-C459-B5D8-BC55-A1CC4F3DD1FC}"/>
              </a:ext>
            </a:extLst>
          </p:cNvPr>
          <p:cNvSpPr>
            <a:spLocks noGrp="1"/>
          </p:cNvSpPr>
          <p:nvPr>
            <p:ph type="sldNum" sz="quarter" idx="5"/>
          </p:nvPr>
        </p:nvSpPr>
        <p:spPr/>
        <p:txBody>
          <a:bodyPr/>
          <a:lstStyle/>
          <a:p>
            <a:fld id="{5B29E8E3-AFE1-43BA-A6FC-C25B886F828C}" type="slidenum">
              <a:rPr lang="en-US" smtClean="0"/>
              <a:t>47</a:t>
            </a:fld>
            <a:endParaRPr lang="en-US"/>
          </a:p>
        </p:txBody>
      </p:sp>
    </p:spTree>
    <p:extLst>
      <p:ext uri="{BB962C8B-B14F-4D97-AF65-F5344CB8AC3E}">
        <p14:creationId xmlns:p14="http://schemas.microsoft.com/office/powerpoint/2010/main" val="378760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223B-31DD-6BC2-63FA-BF00B06B8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33180-9CE0-C424-6C93-C5CFB6D29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B29B1-2DDB-EC5D-BC83-B0189E012C6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DBE7287-511A-0B58-7181-017B908249AD}"/>
              </a:ext>
            </a:extLst>
          </p:cNvPr>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2913611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BD309-AA0F-BA3E-2AF8-FF2FB880F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CBBAC-9AF6-2F6E-92E7-8CD14B99D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45189-A5D1-EC82-1538-7D315DBED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74DF8-9D22-71AF-633E-B34F474C4224}"/>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284722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2F5F-CBC3-6195-B0B5-56D5B7ED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EFBA9-BF80-BE89-AEAA-B6D0A46BE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A75E4-2099-9B24-A8AA-C9E988FF3D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015681-DE99-0429-944D-3B2524B133A2}"/>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26216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C921-C96A-406B-24F2-C9B7C94FA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F0EE4-82D9-A6B9-EEFB-896CBB428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BF8D1-5184-C581-A481-23395E31B2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0205BB-5764-465D-66DD-0A5C1C5C5A5A}"/>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914761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0232-80F2-1995-6CEA-4195DBF5E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02E5C-7E2A-D708-5040-CA8A20AED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81DFC-CA51-FC79-E405-C90BE0AAA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AD4874-889E-2E37-16C7-7D63479C901A}"/>
              </a:ext>
            </a:extLst>
          </p:cNvPr>
          <p:cNvSpPr>
            <a:spLocks noGrp="1"/>
          </p:cNvSpPr>
          <p:nvPr>
            <p:ph type="sldNum" sz="quarter" idx="5"/>
          </p:nvPr>
        </p:nvSpPr>
        <p:spPr/>
        <p:txBody>
          <a:bodyPr/>
          <a:lstStyle/>
          <a:p>
            <a:fld id="{5B29E8E3-AFE1-43BA-A6FC-C25B886F828C}" type="slidenum">
              <a:rPr lang="en-US" smtClean="0"/>
              <a:t>51</a:t>
            </a:fld>
            <a:endParaRPr lang="en-US"/>
          </a:p>
        </p:txBody>
      </p:sp>
    </p:spTree>
    <p:extLst>
      <p:ext uri="{BB962C8B-B14F-4D97-AF65-F5344CB8AC3E}">
        <p14:creationId xmlns:p14="http://schemas.microsoft.com/office/powerpoint/2010/main" val="2975551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040B6-65A7-549B-E17C-F8A11B0E4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9BCA3-0A83-002C-8529-5A8023E24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95C40-A060-DC2A-7F89-78B258A7E5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90F777-77BE-0FE9-F338-6CEF88DE94A4}"/>
              </a:ext>
            </a:extLst>
          </p:cNvPr>
          <p:cNvSpPr>
            <a:spLocks noGrp="1"/>
          </p:cNvSpPr>
          <p:nvPr>
            <p:ph type="sldNum" sz="quarter" idx="5"/>
          </p:nvPr>
        </p:nvSpPr>
        <p:spPr/>
        <p:txBody>
          <a:bodyPr/>
          <a:lstStyle/>
          <a:p>
            <a:fld id="{5B29E8E3-AFE1-43BA-A6FC-C25B886F828C}" type="slidenum">
              <a:rPr lang="en-US" smtClean="0"/>
              <a:t>52</a:t>
            </a:fld>
            <a:endParaRPr lang="en-US"/>
          </a:p>
        </p:txBody>
      </p:sp>
    </p:spTree>
    <p:extLst>
      <p:ext uri="{BB962C8B-B14F-4D97-AF65-F5344CB8AC3E}">
        <p14:creationId xmlns:p14="http://schemas.microsoft.com/office/powerpoint/2010/main" val="2384294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53</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2237C-B428-12A4-FDC0-B8F5FB96B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42FF0-03A7-2BB6-26F1-E909F1549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18103-DA10-75D0-E2F4-3F367E604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67E8AD-3D7D-79F0-03DB-C2247A1A5AA5}"/>
              </a:ext>
            </a:extLst>
          </p:cNvPr>
          <p:cNvSpPr>
            <a:spLocks noGrp="1"/>
          </p:cNvSpPr>
          <p:nvPr>
            <p:ph type="sldNum" sz="quarter" idx="5"/>
          </p:nvPr>
        </p:nvSpPr>
        <p:spPr/>
        <p:txBody>
          <a:bodyPr/>
          <a:lstStyle/>
          <a:p>
            <a:fld id="{5B29E8E3-AFE1-43BA-A6FC-C25B886F828C}" type="slidenum">
              <a:rPr lang="en-US" smtClean="0"/>
              <a:t>54</a:t>
            </a:fld>
            <a:endParaRPr lang="en-US"/>
          </a:p>
        </p:txBody>
      </p:sp>
    </p:spTree>
    <p:extLst>
      <p:ext uri="{BB962C8B-B14F-4D97-AF65-F5344CB8AC3E}">
        <p14:creationId xmlns:p14="http://schemas.microsoft.com/office/powerpoint/2010/main" val="4014253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FFF0-F81F-2984-64AF-D9FDC32C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5917-DC33-605C-717B-79C411602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5DCA0-0F46-7C8D-E98B-4004C19217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48B4A3-93AF-C0DB-0FEE-C2934D42D248}"/>
              </a:ext>
            </a:extLst>
          </p:cNvPr>
          <p:cNvSpPr>
            <a:spLocks noGrp="1"/>
          </p:cNvSpPr>
          <p:nvPr>
            <p:ph type="sldNum" sz="quarter" idx="5"/>
          </p:nvPr>
        </p:nvSpPr>
        <p:spPr/>
        <p:txBody>
          <a:bodyPr/>
          <a:lstStyle/>
          <a:p>
            <a:fld id="{5B29E8E3-AFE1-43BA-A6FC-C25B886F828C}" type="slidenum">
              <a:rPr lang="en-US" smtClean="0"/>
              <a:t>55</a:t>
            </a:fld>
            <a:endParaRPr lang="en-US"/>
          </a:p>
        </p:txBody>
      </p:sp>
    </p:spTree>
    <p:extLst>
      <p:ext uri="{BB962C8B-B14F-4D97-AF65-F5344CB8AC3E}">
        <p14:creationId xmlns:p14="http://schemas.microsoft.com/office/powerpoint/2010/main" val="4239788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2C71-601D-EBA9-90EE-18AF1934A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0601F-B3EC-D70C-75EE-342039BCD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178F7-2809-4638-BD9D-EE83476BE1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1622A6-1D5A-EF21-0698-AAEF3DD70B5E}"/>
              </a:ext>
            </a:extLst>
          </p:cNvPr>
          <p:cNvSpPr>
            <a:spLocks noGrp="1"/>
          </p:cNvSpPr>
          <p:nvPr>
            <p:ph type="sldNum" sz="quarter" idx="5"/>
          </p:nvPr>
        </p:nvSpPr>
        <p:spPr/>
        <p:txBody>
          <a:bodyPr/>
          <a:lstStyle/>
          <a:p>
            <a:fld id="{5B29E8E3-AFE1-43BA-A6FC-C25B886F828C}" type="slidenum">
              <a:rPr lang="en-US" smtClean="0"/>
              <a:t>56</a:t>
            </a:fld>
            <a:endParaRPr lang="en-US"/>
          </a:p>
        </p:txBody>
      </p:sp>
    </p:spTree>
    <p:extLst>
      <p:ext uri="{BB962C8B-B14F-4D97-AF65-F5344CB8AC3E}">
        <p14:creationId xmlns:p14="http://schemas.microsoft.com/office/powerpoint/2010/main" val="11424556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753E-DE91-07D4-C929-B2F0F08CF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C21B3-2BC9-3A81-65E7-F881C7B2C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B80D3-D48A-90B8-6271-0EACF10C3F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79D6E3-2BF6-DF38-5B92-91CD96695639}"/>
              </a:ext>
            </a:extLst>
          </p:cNvPr>
          <p:cNvSpPr>
            <a:spLocks noGrp="1"/>
          </p:cNvSpPr>
          <p:nvPr>
            <p:ph type="sldNum" sz="quarter" idx="5"/>
          </p:nvPr>
        </p:nvSpPr>
        <p:spPr/>
        <p:txBody>
          <a:bodyPr/>
          <a:lstStyle/>
          <a:p>
            <a:fld id="{5B29E8E3-AFE1-43BA-A6FC-C25B886F828C}" type="slidenum">
              <a:rPr lang="en-US" smtClean="0"/>
              <a:t>57</a:t>
            </a:fld>
            <a:endParaRPr lang="en-US"/>
          </a:p>
        </p:txBody>
      </p:sp>
    </p:spTree>
    <p:extLst>
      <p:ext uri="{BB962C8B-B14F-4D97-AF65-F5344CB8AC3E}">
        <p14:creationId xmlns:p14="http://schemas.microsoft.com/office/powerpoint/2010/main" val="3613243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B390-9A33-4914-AA82-5E784A6E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82F3B-3CCF-308E-56BB-D9810A30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11786-3097-A0AA-E1FC-96DA57AA6D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911E3-1462-7819-6044-030D76D40E13}"/>
              </a:ext>
            </a:extLst>
          </p:cNvPr>
          <p:cNvSpPr>
            <a:spLocks noGrp="1"/>
          </p:cNvSpPr>
          <p:nvPr>
            <p:ph type="sldNum" sz="quarter" idx="5"/>
          </p:nvPr>
        </p:nvSpPr>
        <p:spPr/>
        <p:txBody>
          <a:bodyPr/>
          <a:lstStyle/>
          <a:p>
            <a:fld id="{5B29E8E3-AFE1-43BA-A6FC-C25B886F828C}" type="slidenum">
              <a:rPr lang="en-US" smtClean="0"/>
              <a:t>58</a:t>
            </a:fld>
            <a:endParaRPr lang="en-US"/>
          </a:p>
        </p:txBody>
      </p:sp>
    </p:spTree>
    <p:extLst>
      <p:ext uri="{BB962C8B-B14F-4D97-AF65-F5344CB8AC3E}">
        <p14:creationId xmlns:p14="http://schemas.microsoft.com/office/powerpoint/2010/main" val="992091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DC3C-7A8A-9809-23EB-31485B35B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9F005-18E8-12C4-1F24-433F908F8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6D-F192-0FA4-D2AA-A672E5EC78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AE433-024E-C117-0FE7-69B4668C318B}"/>
              </a:ext>
            </a:extLst>
          </p:cNvPr>
          <p:cNvSpPr>
            <a:spLocks noGrp="1"/>
          </p:cNvSpPr>
          <p:nvPr>
            <p:ph type="sldNum" sz="quarter" idx="5"/>
          </p:nvPr>
        </p:nvSpPr>
        <p:spPr/>
        <p:txBody>
          <a:bodyPr/>
          <a:lstStyle/>
          <a:p>
            <a:fld id="{5B29E8E3-AFE1-43BA-A6FC-C25B886F828C}" type="slidenum">
              <a:rPr lang="en-US" smtClean="0"/>
              <a:t>59</a:t>
            </a:fld>
            <a:endParaRPr lang="en-US"/>
          </a:p>
        </p:txBody>
      </p:sp>
    </p:spTree>
    <p:extLst>
      <p:ext uri="{BB962C8B-B14F-4D97-AF65-F5344CB8AC3E}">
        <p14:creationId xmlns:p14="http://schemas.microsoft.com/office/powerpoint/2010/main" val="198966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C620-0617-67E7-93E0-DE8FB04AA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18E13-AB09-58F5-B9AE-A2C2E6E59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AAB58-A6A3-3423-7062-933C670B74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2DA666-6892-42F4-E105-BAC29E182593}"/>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34057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57F5-D064-F2A0-3EF8-149229AF4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4BEB-DF4E-CF3D-3209-EDDCF50AE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CA53-BBE2-7149-1FD1-D68DC4B565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366A3F-47E9-DE2F-72AB-3D0D9AFE6AE4}"/>
              </a:ext>
            </a:extLst>
          </p:cNvPr>
          <p:cNvSpPr>
            <a:spLocks noGrp="1"/>
          </p:cNvSpPr>
          <p:nvPr>
            <p:ph type="sldNum" sz="quarter" idx="5"/>
          </p:nvPr>
        </p:nvSpPr>
        <p:spPr/>
        <p:txBody>
          <a:bodyPr/>
          <a:lstStyle/>
          <a:p>
            <a:fld id="{5B29E8E3-AFE1-43BA-A6FC-C25B886F828C}" type="slidenum">
              <a:rPr lang="en-US" smtClean="0"/>
              <a:t>60</a:t>
            </a:fld>
            <a:endParaRPr lang="en-US"/>
          </a:p>
        </p:txBody>
      </p:sp>
    </p:spTree>
    <p:extLst>
      <p:ext uri="{BB962C8B-B14F-4D97-AF65-F5344CB8AC3E}">
        <p14:creationId xmlns:p14="http://schemas.microsoft.com/office/powerpoint/2010/main" val="164281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9DAE-F14C-2626-ECF3-72017B252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B29C4-CDCD-2724-AFB2-341662AEF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68FA0-3D60-FDE3-34F1-B2D0E2F0ED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E65792-FD65-884D-E30B-465DAF3F57EF}"/>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3621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BE7D-CE4F-EBF0-CFEC-F9E83625D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86B3A-AFAB-DFA2-44B1-E71290E12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DCC13-B7F0-19C3-C083-BC05460887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68FE-F3B6-9CDA-61B3-1DF160C02E76}"/>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219447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B2651-DA46-7AE9-1531-021C5D9CD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44CD2-932A-778E-6C31-659A0CB9B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C47E9-5687-A455-D61A-0A0821951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0AB98-22EB-8DE6-B650-110EB4663C7A}"/>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50346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2/20/2026</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2/20/2026</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biblegateway.com/passage/?search=eph%202&amp;version=NIV#fen-NIV-29233a"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biblegateway.com/passage/?search=eph%202&amp;version=NIV#fen-NIV-29233a"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hyperlink" Target="https://www.biblegateway.com/passage/?search=eph%201&amp;version=NIV#fen-NIV-29218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biblegateway.com/quicksearch/?qs_version=NIV&amp;quicksearch=heaven&amp;begin=56&amp;end=56&amp;resultspp=25" TargetMode="External"/><Relationship Id="rId13" Type="http://schemas.openxmlformats.org/officeDocument/2006/relationships/hyperlink" Target="https://www.biblegateway.com/quicksearch/?qs_version=NIV&amp;quicksearch=heaven&amp;begin=62&amp;end=62&amp;resultspp=25" TargetMode="External"/><Relationship Id="rId3" Type="http://schemas.openxmlformats.org/officeDocument/2006/relationships/image" Target="../media/image2.png"/><Relationship Id="rId7" Type="http://schemas.openxmlformats.org/officeDocument/2006/relationships/hyperlink" Target="https://www.biblegateway.com/quicksearch/?qs_version=NIV&amp;quicksearch=heaven&amp;begin=55&amp;end=55&amp;resultspp=25" TargetMode="External"/><Relationship Id="rId12" Type="http://schemas.openxmlformats.org/officeDocument/2006/relationships/hyperlink" Target="https://www.biblegateway.com/quicksearch/?qs_version=NIV&amp;quicksearch=heaven&amp;begin=60&amp;end=60&amp;resultspp=25"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biblegateway.com/quicksearch/?qs_version=NIV&amp;quicksearch=heaven&amp;begin=54&amp;end=54&amp;resultspp=25" TargetMode="External"/><Relationship Id="rId11" Type="http://schemas.openxmlformats.org/officeDocument/2006/relationships/hyperlink" Target="https://www.biblegateway.com/quicksearch/?qs_version=NIV&amp;quicksearch=heaven&amp;begin=59&amp;end=59&amp;resultspp=25" TargetMode="External"/><Relationship Id="rId5" Type="http://schemas.openxmlformats.org/officeDocument/2006/relationships/hyperlink" Target="https://www.biblegateway.com/quicksearch/?qs_version=NIV&amp;quicksearch=heaven&amp;begin=53&amp;end=53&amp;resultspp=25" TargetMode="External"/><Relationship Id="rId10" Type="http://schemas.openxmlformats.org/officeDocument/2006/relationships/hyperlink" Target="https://www.biblegateway.com/quicksearch/?qs_version=NIV&amp;quicksearch=heaven&amp;begin=58&amp;end=58&amp;resultspp=25" TargetMode="External"/><Relationship Id="rId4" Type="http://schemas.openxmlformats.org/officeDocument/2006/relationships/hyperlink" Target="https://www.biblegateway.com/quicksearch/?qs_version=NIV&amp;quicksearch=heaven&amp;begin=52&amp;end=52&amp;resultspp=25" TargetMode="External"/><Relationship Id="rId9" Type="http://schemas.openxmlformats.org/officeDocument/2006/relationships/hyperlink" Target="https://www.biblegateway.com/quicksearch/?qs_version=NIV&amp;quicksearch=heaven&amp;begin=57&amp;end=57&amp;resultspp=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E3A2B-8FD7-117F-20F8-B0B5DDB6828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FC56A1-E14A-C61C-6661-A8B3B763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8154-37B2-3D2B-E8E4-F7E4096851CB}"/>
              </a:ext>
            </a:extLst>
          </p:cNvPr>
          <p:cNvSpPr>
            <a:spLocks noGrp="1"/>
          </p:cNvSpPr>
          <p:nvPr>
            <p:ph type="title"/>
          </p:nvPr>
        </p:nvSpPr>
        <p:spPr>
          <a:xfrm>
            <a:off x="2572660" y="269857"/>
            <a:ext cx="7787148" cy="1010930"/>
          </a:xfrm>
        </p:spPr>
        <p:txBody>
          <a:bodyPr vert="horz" lIns="91440" tIns="45720" rIns="91440" bIns="45720" rtlCol="0" anchor="b">
            <a:normAutofit fontScale="90000"/>
          </a:bodyPr>
          <a:lstStyle/>
          <a:p>
            <a:br>
              <a:rPr lang="en-US" sz="3600" b="1" dirty="0"/>
            </a:br>
            <a:r>
              <a:rPr lang="en-US" sz="3600" b="1" dirty="0"/>
              <a:t>            </a:t>
            </a:r>
          </a:p>
        </p:txBody>
      </p:sp>
      <p:pic>
        <p:nvPicPr>
          <p:cNvPr id="4" name="Content Placeholder 3">
            <a:extLst>
              <a:ext uri="{FF2B5EF4-FFF2-40B4-BE49-F238E27FC236}">
                <a16:creationId xmlns:a16="http://schemas.microsoft.com/office/drawing/2014/main" id="{4EF3E25F-176F-5D28-1978-8E832441E7C5}"/>
              </a:ext>
            </a:extLst>
          </p:cNvPr>
          <p:cNvPicPr>
            <a:picLocks noGrp="1" noChangeAspect="1"/>
          </p:cNvPicPr>
          <p:nvPr>
            <p:ph sz="half" idx="2"/>
          </p:nvPr>
        </p:nvPicPr>
        <p:blipFill>
          <a:blip r:embed="rId3"/>
          <a:stretch>
            <a:fillRect/>
          </a:stretch>
        </p:blipFill>
        <p:spPr>
          <a:xfrm>
            <a:off x="2572660" y="133349"/>
            <a:ext cx="6454794" cy="6454794"/>
          </a:xfrm>
          <a:prstGeom prst="rect">
            <a:avLst/>
          </a:prstGeom>
        </p:spPr>
      </p:pic>
    </p:spTree>
    <p:extLst>
      <p:ext uri="{BB962C8B-B14F-4D97-AF65-F5344CB8AC3E}">
        <p14:creationId xmlns:p14="http://schemas.microsoft.com/office/powerpoint/2010/main" val="299522159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E5C-FBDA-13D3-4B4B-3F62862D04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870D52-F795-1CE3-23B0-5D297C180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27305-BA21-693B-A170-AC8053714F61}"/>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18B031B1-C6CE-A3B9-3E99-0CC89DCF5642}"/>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E422A10-20EE-DEE2-F9EE-512E6085C6B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D2E9B0F-C5A2-BA61-9B01-19678366FCF7}"/>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9893514-CA42-95CF-A935-79A14DA113A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231CC7F9-3B2C-9F6D-B0E1-208CC0EF2E04}"/>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AB94A86-EB3E-DA03-6A53-FB134506DACE}"/>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BD2A8D-0088-A3D5-DC11-91D64F4061EB}"/>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1D2755-B677-96F7-AA48-75736DF58FFE}"/>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ED5F408-F61A-E48D-B802-C8AA4F40F69C}"/>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FF6869E-FFC9-7D61-F09F-97BDE14B3E19}"/>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3" name="Arrow: Right 2">
            <a:extLst>
              <a:ext uri="{FF2B5EF4-FFF2-40B4-BE49-F238E27FC236}">
                <a16:creationId xmlns:a16="http://schemas.microsoft.com/office/drawing/2014/main" id="{8A00EFE7-439E-4A35-1F26-16CB14EB8C61}"/>
              </a:ext>
            </a:extLst>
          </p:cNvPr>
          <p:cNvSpPr/>
          <p:nvPr/>
        </p:nvSpPr>
        <p:spPr>
          <a:xfrm>
            <a:off x="2659868" y="5114723"/>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60DAA3-A3E2-D1A4-E97D-B5C07AB7DA29}"/>
              </a:ext>
            </a:extLst>
          </p:cNvPr>
          <p:cNvSpPr txBox="1"/>
          <p:nvPr/>
        </p:nvSpPr>
        <p:spPr>
          <a:xfrm>
            <a:off x="399301" y="3212538"/>
            <a:ext cx="2321918" cy="954107"/>
          </a:xfrm>
          <a:prstGeom prst="rect">
            <a:avLst/>
          </a:prstGeom>
          <a:noFill/>
        </p:spPr>
        <p:txBody>
          <a:bodyPr wrap="square" rtlCol="0">
            <a:spAutoFit/>
          </a:bodyPr>
          <a:lstStyle/>
          <a:p>
            <a:r>
              <a:rPr lang="en-US" sz="2800" dirty="0"/>
              <a:t>Conceptual</a:t>
            </a:r>
          </a:p>
          <a:p>
            <a:r>
              <a:rPr lang="en-US" sz="2800" dirty="0"/>
              <a:t>Relational</a:t>
            </a:r>
          </a:p>
        </p:txBody>
      </p:sp>
      <p:sp>
        <p:nvSpPr>
          <p:cNvPr id="5" name="Arrow: Right 4">
            <a:extLst>
              <a:ext uri="{FF2B5EF4-FFF2-40B4-BE49-F238E27FC236}">
                <a16:creationId xmlns:a16="http://schemas.microsoft.com/office/drawing/2014/main" id="{C7F6CB6C-A5BB-FCFB-D91C-53EB219BF485}"/>
              </a:ext>
            </a:extLst>
          </p:cNvPr>
          <p:cNvSpPr/>
          <p:nvPr/>
        </p:nvSpPr>
        <p:spPr>
          <a:xfrm>
            <a:off x="2549856" y="3105807"/>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BBF44-1D32-036F-7A50-0952CD5CBA36}"/>
              </a:ext>
            </a:extLst>
          </p:cNvPr>
          <p:cNvSpPr txBox="1"/>
          <p:nvPr/>
        </p:nvSpPr>
        <p:spPr>
          <a:xfrm>
            <a:off x="399301" y="4843814"/>
            <a:ext cx="2321918" cy="1815882"/>
          </a:xfrm>
          <a:prstGeom prst="rect">
            <a:avLst/>
          </a:prstGeom>
          <a:noFill/>
        </p:spPr>
        <p:txBody>
          <a:bodyPr wrap="square" rtlCol="0">
            <a:spAutoFit/>
          </a:bodyPr>
          <a:lstStyle/>
          <a:p>
            <a:r>
              <a:rPr lang="en-US" sz="2800" dirty="0"/>
              <a:t>Bound by time (also history and geography</a:t>
            </a:r>
          </a:p>
        </p:txBody>
      </p:sp>
    </p:spTree>
    <p:extLst>
      <p:ext uri="{BB962C8B-B14F-4D97-AF65-F5344CB8AC3E}">
        <p14:creationId xmlns:p14="http://schemas.microsoft.com/office/powerpoint/2010/main" val="9084466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A78E-A425-42C1-039F-A8D4630082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D95B49-22D1-E882-DFD0-E0148687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7414E-4789-E740-805A-4530934ACB8D}"/>
              </a:ext>
            </a:extLst>
          </p:cNvPr>
          <p:cNvSpPr>
            <a:spLocks noGrp="1"/>
          </p:cNvSpPr>
          <p:nvPr>
            <p:ph type="title"/>
          </p:nvPr>
        </p:nvSpPr>
        <p:spPr>
          <a:xfrm>
            <a:off x="2145566" y="0"/>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A3E11228-A32D-01F4-04C1-5DFC9EB28725}"/>
              </a:ext>
            </a:extLst>
          </p:cNvPr>
          <p:cNvSpPr txBox="1"/>
          <p:nvPr/>
        </p:nvSpPr>
        <p:spPr>
          <a:xfrm>
            <a:off x="1871272"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06D95811-A21A-EB08-A4E2-BF038AF22842}"/>
              </a:ext>
            </a:extLst>
          </p:cNvPr>
          <p:cNvSpPr txBox="1"/>
          <p:nvPr/>
        </p:nvSpPr>
        <p:spPr>
          <a:xfrm>
            <a:off x="7835098"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68C733FD-5669-1C18-9217-C5C8E4A98FA7}"/>
              </a:ext>
            </a:extLst>
          </p:cNvPr>
          <p:cNvSpPr txBox="1"/>
          <p:nvPr/>
        </p:nvSpPr>
        <p:spPr>
          <a:xfrm>
            <a:off x="1856347"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F055E30-BC3B-0319-C109-F04A5983879C}"/>
              </a:ext>
            </a:extLst>
          </p:cNvPr>
          <p:cNvSpPr txBox="1"/>
          <p:nvPr/>
        </p:nvSpPr>
        <p:spPr>
          <a:xfrm>
            <a:off x="8179824"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70DA3465-600B-10E1-07CE-C2305F35A8B0}"/>
              </a:ext>
            </a:extLst>
          </p:cNvPr>
          <p:cNvSpPr/>
          <p:nvPr/>
        </p:nvSpPr>
        <p:spPr>
          <a:xfrm>
            <a:off x="1477102"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EB3219-A80E-9DCB-F61C-6BE1D9C1D185}"/>
              </a:ext>
            </a:extLst>
          </p:cNvPr>
          <p:cNvSpPr/>
          <p:nvPr/>
        </p:nvSpPr>
        <p:spPr>
          <a:xfrm>
            <a:off x="1733621"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3960CBF-B9FD-088F-0C1D-7765C26AD8D0}"/>
              </a:ext>
            </a:extLst>
          </p:cNvPr>
          <p:cNvSpPr/>
          <p:nvPr/>
        </p:nvSpPr>
        <p:spPr>
          <a:xfrm>
            <a:off x="7897682"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E693C0-E6B1-30AF-26E2-792AA1181FE7}"/>
              </a:ext>
            </a:extLst>
          </p:cNvPr>
          <p:cNvSpPr/>
          <p:nvPr/>
        </p:nvSpPr>
        <p:spPr>
          <a:xfrm>
            <a:off x="7793938"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D5EFFBA-6D53-6442-262A-BB183F51CD08}"/>
              </a:ext>
            </a:extLst>
          </p:cNvPr>
          <p:cNvSpPr/>
          <p:nvPr/>
        </p:nvSpPr>
        <p:spPr>
          <a:xfrm>
            <a:off x="4445970" y="3473828"/>
            <a:ext cx="301238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21212-1E41-B6A2-CEEB-52785800FFB8}"/>
              </a:ext>
            </a:extLst>
          </p:cNvPr>
          <p:cNvSpPr txBox="1"/>
          <p:nvPr/>
        </p:nvSpPr>
        <p:spPr>
          <a:xfrm>
            <a:off x="8712221" y="619329"/>
            <a:ext cx="1515928" cy="584775"/>
          </a:xfrm>
          <a:prstGeom prst="rect">
            <a:avLst/>
          </a:prstGeom>
          <a:noFill/>
        </p:spPr>
        <p:txBody>
          <a:bodyPr wrap="square" rtlCol="0">
            <a:spAutoFit/>
          </a:bodyPr>
          <a:lstStyle/>
          <a:p>
            <a:r>
              <a:rPr lang="en-US" sz="3200" dirty="0"/>
              <a:t>Sinners</a:t>
            </a:r>
          </a:p>
        </p:txBody>
      </p:sp>
      <p:sp>
        <p:nvSpPr>
          <p:cNvPr id="9" name="TextBox 8">
            <a:extLst>
              <a:ext uri="{FF2B5EF4-FFF2-40B4-BE49-F238E27FC236}">
                <a16:creationId xmlns:a16="http://schemas.microsoft.com/office/drawing/2014/main" id="{4083FF8D-50EA-DF12-E991-A55E00D87D97}"/>
              </a:ext>
            </a:extLst>
          </p:cNvPr>
          <p:cNvSpPr txBox="1"/>
          <p:nvPr/>
        </p:nvSpPr>
        <p:spPr>
          <a:xfrm>
            <a:off x="1770713" y="584210"/>
            <a:ext cx="3086422" cy="584775"/>
          </a:xfrm>
          <a:prstGeom prst="rect">
            <a:avLst/>
          </a:prstGeom>
          <a:noFill/>
        </p:spPr>
        <p:txBody>
          <a:bodyPr wrap="none" rtlCol="0">
            <a:spAutoFit/>
          </a:bodyPr>
          <a:lstStyle/>
          <a:p>
            <a:r>
              <a:rPr lang="en-US" sz="3200" dirty="0"/>
              <a:t>Forgiven Sinners</a:t>
            </a:r>
          </a:p>
        </p:txBody>
      </p:sp>
      <p:pic>
        <p:nvPicPr>
          <p:cNvPr id="19" name="Picture 18" descr="A cross on a hill with sun rays shining through clouds&#10;&#10;AI-generated content may be incorrect.">
            <a:extLst>
              <a:ext uri="{FF2B5EF4-FFF2-40B4-BE49-F238E27FC236}">
                <a16:creationId xmlns:a16="http://schemas.microsoft.com/office/drawing/2014/main" id="{40C270E8-F69F-53C8-65F5-31F0615F9278}"/>
              </a:ext>
            </a:extLst>
          </p:cNvPr>
          <p:cNvPicPr>
            <a:picLocks noChangeAspect="1"/>
          </p:cNvPicPr>
          <p:nvPr/>
        </p:nvPicPr>
        <p:blipFill>
          <a:blip r:embed="rId3"/>
          <a:stretch>
            <a:fillRect/>
          </a:stretch>
        </p:blipFill>
        <p:spPr>
          <a:xfrm>
            <a:off x="5228040" y="1436240"/>
            <a:ext cx="1762079" cy="1762079"/>
          </a:xfrm>
          <a:prstGeom prst="rect">
            <a:avLst/>
          </a:prstGeom>
        </p:spPr>
      </p:pic>
      <p:sp>
        <p:nvSpPr>
          <p:cNvPr id="22" name="TextBox 21">
            <a:extLst>
              <a:ext uri="{FF2B5EF4-FFF2-40B4-BE49-F238E27FC236}">
                <a16:creationId xmlns:a16="http://schemas.microsoft.com/office/drawing/2014/main" id="{1A13EA19-8F97-E231-4FB5-27E53E83CC5F}"/>
              </a:ext>
            </a:extLst>
          </p:cNvPr>
          <p:cNvSpPr txBox="1"/>
          <p:nvPr/>
        </p:nvSpPr>
        <p:spPr>
          <a:xfrm>
            <a:off x="5090683" y="3957145"/>
            <a:ext cx="2330246" cy="3046988"/>
          </a:xfrm>
          <a:prstGeom prst="rect">
            <a:avLst/>
          </a:prstGeom>
          <a:noFill/>
        </p:spPr>
        <p:txBody>
          <a:bodyPr wrap="square" rtlCol="0">
            <a:spAutoFit/>
          </a:bodyPr>
          <a:lstStyle/>
          <a:p>
            <a:r>
              <a:rPr lang="en-US" sz="3200" dirty="0"/>
              <a:t>Through grace and the  gift of Jesus we are aligned with God.</a:t>
            </a:r>
          </a:p>
        </p:txBody>
      </p:sp>
      <p:sp>
        <p:nvSpPr>
          <p:cNvPr id="3" name="Arrow: Curved Right 2">
            <a:extLst>
              <a:ext uri="{FF2B5EF4-FFF2-40B4-BE49-F238E27FC236}">
                <a16:creationId xmlns:a16="http://schemas.microsoft.com/office/drawing/2014/main" id="{37A20CF9-0FF0-B123-875D-118B8B2B9D50}"/>
              </a:ext>
            </a:extLst>
          </p:cNvPr>
          <p:cNvSpPr/>
          <p:nvPr/>
        </p:nvSpPr>
        <p:spPr>
          <a:xfrm>
            <a:off x="741871" y="777020"/>
            <a:ext cx="1051891" cy="455116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urved Left 3">
            <a:extLst>
              <a:ext uri="{FF2B5EF4-FFF2-40B4-BE49-F238E27FC236}">
                <a16:creationId xmlns:a16="http://schemas.microsoft.com/office/drawing/2014/main" id="{51623A79-1708-F50D-623A-7810D05BA36D}"/>
              </a:ext>
            </a:extLst>
          </p:cNvPr>
          <p:cNvSpPr/>
          <p:nvPr/>
        </p:nvSpPr>
        <p:spPr>
          <a:xfrm>
            <a:off x="10585476" y="777020"/>
            <a:ext cx="1446648" cy="486465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67C5529-7DE2-6576-A1F9-548CE349F356}"/>
              </a:ext>
            </a:extLst>
          </p:cNvPr>
          <p:cNvSpPr txBox="1"/>
          <p:nvPr/>
        </p:nvSpPr>
        <p:spPr>
          <a:xfrm rot="5400000">
            <a:off x="-2416308" y="3181440"/>
            <a:ext cx="5624423" cy="584775"/>
          </a:xfrm>
          <a:prstGeom prst="rect">
            <a:avLst/>
          </a:prstGeom>
          <a:noFill/>
        </p:spPr>
        <p:txBody>
          <a:bodyPr wrap="square" rtlCol="0">
            <a:spAutoFit/>
          </a:bodyPr>
          <a:lstStyle/>
          <a:p>
            <a:r>
              <a:rPr lang="en-US" sz="3200" dirty="0"/>
              <a:t>All entities are intermingled </a:t>
            </a:r>
          </a:p>
        </p:txBody>
      </p:sp>
    </p:spTree>
    <p:extLst>
      <p:ext uri="{BB962C8B-B14F-4D97-AF65-F5344CB8AC3E}">
        <p14:creationId xmlns:p14="http://schemas.microsoft.com/office/powerpoint/2010/main" val="31358044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6E370-6606-3A0F-4726-546B902864C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930E10-39E5-3E49-E0A4-CEBB149631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8BAF8-6BE3-7341-4737-C28D24D07D1A}"/>
              </a:ext>
            </a:extLst>
          </p:cNvPr>
          <p:cNvSpPr>
            <a:spLocks noGrp="1"/>
          </p:cNvSpPr>
          <p:nvPr>
            <p:ph type="title"/>
          </p:nvPr>
        </p:nvSpPr>
        <p:spPr>
          <a:xfrm>
            <a:off x="3518452" y="269857"/>
            <a:ext cx="6841356" cy="843326"/>
          </a:xfrm>
        </p:spPr>
        <p:txBody>
          <a:bodyPr vert="horz" lIns="91440" tIns="45720" rIns="91440" bIns="45720" rtlCol="0" anchor="b">
            <a:normAutofit fontScale="90000"/>
          </a:bodyPr>
          <a:lstStyle/>
          <a:p>
            <a:br>
              <a:rPr lang="en-US" sz="3600" b="1" dirty="0"/>
            </a:br>
            <a:r>
              <a:rPr lang="en-US" sz="3600" b="1" dirty="0"/>
              <a:t>            </a:t>
            </a:r>
          </a:p>
        </p:txBody>
      </p:sp>
      <p:pic>
        <p:nvPicPr>
          <p:cNvPr id="4" name="Content Placeholder 3">
            <a:extLst>
              <a:ext uri="{FF2B5EF4-FFF2-40B4-BE49-F238E27FC236}">
                <a16:creationId xmlns:a16="http://schemas.microsoft.com/office/drawing/2014/main" id="{261B2CC2-BC11-BE1D-58D5-EC21D81B1FE7}"/>
              </a:ext>
            </a:extLst>
          </p:cNvPr>
          <p:cNvPicPr>
            <a:picLocks noGrp="1" noChangeAspect="1"/>
          </p:cNvPicPr>
          <p:nvPr>
            <p:ph sz="half" idx="2"/>
          </p:nvPr>
        </p:nvPicPr>
        <p:blipFill>
          <a:blip r:embed="rId3"/>
          <a:stretch>
            <a:fillRect/>
          </a:stretch>
        </p:blipFill>
        <p:spPr>
          <a:xfrm>
            <a:off x="440783" y="269857"/>
            <a:ext cx="2782818" cy="2782818"/>
          </a:xfrm>
          <a:prstGeom prst="rect">
            <a:avLst/>
          </a:prstGeom>
        </p:spPr>
      </p:pic>
      <p:sp>
        <p:nvSpPr>
          <p:cNvPr id="3" name="TextBox 2">
            <a:extLst>
              <a:ext uri="{FF2B5EF4-FFF2-40B4-BE49-F238E27FC236}">
                <a16:creationId xmlns:a16="http://schemas.microsoft.com/office/drawing/2014/main" id="{D2FB7B88-6ECB-69EC-F0AF-D9022FFEBBB6}"/>
              </a:ext>
            </a:extLst>
          </p:cNvPr>
          <p:cNvSpPr txBox="1"/>
          <p:nvPr/>
        </p:nvSpPr>
        <p:spPr>
          <a:xfrm>
            <a:off x="126000" y="3631648"/>
            <a:ext cx="12066000" cy="2554545"/>
          </a:xfrm>
          <a:prstGeom prst="rect">
            <a:avLst/>
          </a:prstGeom>
          <a:noFill/>
        </p:spPr>
        <p:txBody>
          <a:bodyPr wrap="square" rtlCol="0">
            <a:spAutoFit/>
          </a:bodyPr>
          <a:lstStyle/>
          <a:p>
            <a:r>
              <a:rPr lang="en-US" sz="4000" dirty="0"/>
              <a:t>The set of five “Heavenly Realms scriptures in context</a:t>
            </a:r>
          </a:p>
          <a:p>
            <a:endParaRPr lang="en-US" sz="4000" dirty="0"/>
          </a:p>
          <a:p>
            <a:r>
              <a:rPr lang="en-US" sz="4000" dirty="0"/>
              <a:t>The list can be used as guideposts to remember the surrounding scripture</a:t>
            </a:r>
          </a:p>
        </p:txBody>
      </p:sp>
    </p:spTree>
    <p:extLst>
      <p:ext uri="{BB962C8B-B14F-4D97-AF65-F5344CB8AC3E}">
        <p14:creationId xmlns:p14="http://schemas.microsoft.com/office/powerpoint/2010/main" val="2924739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886C2-F4E3-770D-12A2-4BE2B39DCD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B49E8D-F0EA-E602-0ECA-AE6B1F92D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D0287-6E1B-4A96-562C-E23367608390}"/>
              </a:ext>
            </a:extLst>
          </p:cNvPr>
          <p:cNvSpPr>
            <a:spLocks noGrp="1"/>
          </p:cNvSpPr>
          <p:nvPr>
            <p:ph type="title"/>
          </p:nvPr>
        </p:nvSpPr>
        <p:spPr>
          <a:xfrm>
            <a:off x="3518452" y="269857"/>
            <a:ext cx="6841356" cy="843326"/>
          </a:xfrm>
        </p:spPr>
        <p:txBody>
          <a:bodyPr vert="horz" lIns="91440" tIns="45720" rIns="91440" bIns="45720" rtlCol="0" anchor="b">
            <a:normAutofit fontScale="90000"/>
          </a:bodyPr>
          <a:lstStyle/>
          <a:p>
            <a:br>
              <a:rPr lang="en-US" sz="3600" b="1" dirty="0"/>
            </a:br>
            <a:r>
              <a:rPr lang="en-US" sz="3600" b="1" dirty="0"/>
              <a:t>            </a:t>
            </a:r>
          </a:p>
        </p:txBody>
      </p:sp>
      <p:pic>
        <p:nvPicPr>
          <p:cNvPr id="4" name="Content Placeholder 3">
            <a:extLst>
              <a:ext uri="{FF2B5EF4-FFF2-40B4-BE49-F238E27FC236}">
                <a16:creationId xmlns:a16="http://schemas.microsoft.com/office/drawing/2014/main" id="{A509A638-0090-940D-B7D3-7C2169A16250}"/>
              </a:ext>
            </a:extLst>
          </p:cNvPr>
          <p:cNvPicPr>
            <a:picLocks noGrp="1" noChangeAspect="1"/>
          </p:cNvPicPr>
          <p:nvPr>
            <p:ph sz="half" idx="2"/>
          </p:nvPr>
        </p:nvPicPr>
        <p:blipFill>
          <a:blip r:embed="rId3"/>
          <a:stretch>
            <a:fillRect/>
          </a:stretch>
        </p:blipFill>
        <p:spPr>
          <a:xfrm>
            <a:off x="440783" y="269857"/>
            <a:ext cx="1576196" cy="1576196"/>
          </a:xfrm>
          <a:prstGeom prst="rect">
            <a:avLst/>
          </a:prstGeom>
        </p:spPr>
      </p:pic>
      <p:graphicFrame>
        <p:nvGraphicFramePr>
          <p:cNvPr id="5" name="Table 4">
            <a:extLst>
              <a:ext uri="{FF2B5EF4-FFF2-40B4-BE49-F238E27FC236}">
                <a16:creationId xmlns:a16="http://schemas.microsoft.com/office/drawing/2014/main" id="{19A102E8-E35C-BCEE-F15D-D36E75CE4789}"/>
              </a:ext>
            </a:extLst>
          </p:cNvPr>
          <p:cNvGraphicFramePr>
            <a:graphicFrameLocks noGrp="1"/>
          </p:cNvGraphicFramePr>
          <p:nvPr>
            <p:extLst>
              <p:ext uri="{D42A27DB-BD31-4B8C-83A1-F6EECF244321}">
                <p14:modId xmlns:p14="http://schemas.microsoft.com/office/powerpoint/2010/main" val="2676719302"/>
              </p:ext>
            </p:extLst>
          </p:nvPr>
        </p:nvGraphicFramePr>
        <p:xfrm>
          <a:off x="179716" y="2044943"/>
          <a:ext cx="11832567" cy="4017345"/>
        </p:xfrm>
        <a:graphic>
          <a:graphicData uri="http://schemas.openxmlformats.org/drawingml/2006/table">
            <a:tbl>
              <a:tblPr firstRow="1" firstCol="1" bandRow="1"/>
              <a:tblGrid>
                <a:gridCol w="1121434">
                  <a:extLst>
                    <a:ext uri="{9D8B030D-6E8A-4147-A177-3AD203B41FA5}">
                      <a16:colId xmlns:a16="http://schemas.microsoft.com/office/drawing/2014/main" val="608597017"/>
                    </a:ext>
                  </a:extLst>
                </a:gridCol>
                <a:gridCol w="5762074">
                  <a:extLst>
                    <a:ext uri="{9D8B030D-6E8A-4147-A177-3AD203B41FA5}">
                      <a16:colId xmlns:a16="http://schemas.microsoft.com/office/drawing/2014/main" val="4188339771"/>
                    </a:ext>
                  </a:extLst>
                </a:gridCol>
                <a:gridCol w="4949059">
                  <a:extLst>
                    <a:ext uri="{9D8B030D-6E8A-4147-A177-3AD203B41FA5}">
                      <a16:colId xmlns:a16="http://schemas.microsoft.com/office/drawing/2014/main" val="3906202619"/>
                    </a:ext>
                  </a:extLst>
                </a:gridCol>
              </a:tblGrid>
              <a:tr h="709004">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Verse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 . .  In the heavenly realms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299050"/>
                  </a:ext>
                </a:extLst>
              </a:tr>
              <a:tr h="345502">
                <a:tc>
                  <a:txBody>
                    <a:bodyPr/>
                    <a:lstStyle/>
                    <a:p>
                      <a:pPr marL="0" marR="0">
                        <a:lnSpc>
                          <a:spcPct val="115000"/>
                        </a:lnSpc>
                        <a:spcAft>
                          <a:spcPts val="800"/>
                        </a:spcAft>
                        <a:buNone/>
                      </a:pPr>
                      <a:r>
                        <a:rPr lang="en-US" sz="28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a:effectLst/>
                          <a:latin typeface="Aptos" panose="020B0004020202020204" pitchFamily="34" charset="0"/>
                          <a:ea typeface="Aptos" panose="020B0004020202020204" pitchFamily="34" charset="0"/>
                          <a:cs typeface="Times New Roman" panose="02020603050405020304" pitchFamily="18" charset="0"/>
                        </a:rPr>
                        <a:t>Blessed us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Opens list of blessings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961752"/>
                  </a:ext>
                </a:extLst>
              </a:tr>
              <a:tr h="709004">
                <a:tc>
                  <a:txBody>
                    <a:bodyPr/>
                    <a:lstStyle/>
                    <a:p>
                      <a:pPr marL="0" marR="0">
                        <a:lnSpc>
                          <a:spcPct val="115000"/>
                        </a:lnSpc>
                        <a:spcAft>
                          <a:spcPts val="800"/>
                        </a:spcAft>
                        <a:buNone/>
                      </a:pPr>
                      <a:r>
                        <a:rPr lang="en-US" sz="28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a:effectLst/>
                          <a:latin typeface="Aptos" panose="020B0004020202020204" pitchFamily="34" charset="0"/>
                          <a:ea typeface="Aptos" panose="020B0004020202020204" pitchFamily="34" charset="0"/>
                          <a:cs typeface="Times New Roman" panose="02020603050405020304" pitchFamily="18" charset="0"/>
                        </a:rPr>
                        <a:t>Raised Christ and seated him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 the middle of first prayer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06783"/>
                  </a:ext>
                </a:extLst>
              </a:tr>
              <a:tr h="345502">
                <a:tc>
                  <a:txBody>
                    <a:bodyPr/>
                    <a:lstStyle/>
                    <a:p>
                      <a:pPr marL="0" marR="0">
                        <a:lnSpc>
                          <a:spcPct val="115000"/>
                        </a:lnSpc>
                        <a:spcAft>
                          <a:spcPts val="800"/>
                        </a:spcAft>
                        <a:buNone/>
                      </a:pPr>
                      <a:r>
                        <a:rPr lang="en-US" sz="28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With Christ seated us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At close of dead vs alive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1544705"/>
                  </a:ext>
                </a:extLst>
              </a:tr>
              <a:tr h="345502">
                <a:tc>
                  <a:txBody>
                    <a:bodyPr/>
                    <a:lstStyle/>
                    <a:p>
                      <a:pPr marL="0" marR="0">
                        <a:lnSpc>
                          <a:spcPct val="115000"/>
                        </a:lnSpc>
                        <a:spcAft>
                          <a:spcPts val="800"/>
                        </a:spcAft>
                        <a:buNone/>
                      </a:pPr>
                      <a:r>
                        <a:rPr lang="en-US"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Made known to rulers and authorities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Mystery revealed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17169"/>
                  </a:ext>
                </a:extLst>
              </a:tr>
              <a:tr h="709004">
                <a:tc>
                  <a:txBody>
                    <a:bodyPr/>
                    <a:lstStyle/>
                    <a:p>
                      <a:pPr marL="0" marR="0">
                        <a:lnSpc>
                          <a:spcPct val="115000"/>
                        </a:lnSpc>
                        <a:spcAft>
                          <a:spcPts val="800"/>
                        </a:spcAft>
                        <a:buNone/>
                      </a:pPr>
                      <a:r>
                        <a:rPr lang="en-US"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Against the spiritual forces of evil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Introduces full armor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4145357"/>
                  </a:ext>
                </a:extLst>
              </a:tr>
            </a:tbl>
          </a:graphicData>
        </a:graphic>
      </p:graphicFrame>
      <p:sp>
        <p:nvSpPr>
          <p:cNvPr id="6" name="Rectangle 1">
            <a:extLst>
              <a:ext uri="{FF2B5EF4-FFF2-40B4-BE49-F238E27FC236}">
                <a16:creationId xmlns:a16="http://schemas.microsoft.com/office/drawing/2014/main" id="{047D88BA-045D-0A77-B627-4635FB9E415C}"/>
              </a:ext>
            </a:extLst>
          </p:cNvPr>
          <p:cNvSpPr>
            <a:spLocks noChangeArrowheads="1"/>
          </p:cNvSpPr>
          <p:nvPr/>
        </p:nvSpPr>
        <p:spPr bwMode="auto">
          <a:xfrm>
            <a:off x="2730560" y="3058891"/>
            <a:ext cx="87770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9CF534B-FB7A-6921-1BD1-5E623130FB13}"/>
              </a:ext>
            </a:extLst>
          </p:cNvPr>
          <p:cNvSpPr txBox="1"/>
          <p:nvPr/>
        </p:nvSpPr>
        <p:spPr>
          <a:xfrm>
            <a:off x="2740372" y="622704"/>
            <a:ext cx="8397515" cy="984885"/>
          </a:xfrm>
          <a:prstGeom prst="rect">
            <a:avLst/>
          </a:prstGeom>
          <a:noFill/>
        </p:spPr>
        <p:txBody>
          <a:bodyPr wrap="square" rtlCol="0">
            <a:spAutoFit/>
          </a:bodyPr>
          <a:lstStyle/>
          <a:p>
            <a:endParaRPr lang="en-US" dirty="0"/>
          </a:p>
          <a:p>
            <a:r>
              <a:rPr lang="en-US" sz="4000" dirty="0"/>
              <a:t>. . .  In the heavenly realms       </a:t>
            </a:r>
          </a:p>
        </p:txBody>
      </p:sp>
      <p:sp>
        <p:nvSpPr>
          <p:cNvPr id="9" name="TextBox 8">
            <a:extLst>
              <a:ext uri="{FF2B5EF4-FFF2-40B4-BE49-F238E27FC236}">
                <a16:creationId xmlns:a16="http://schemas.microsoft.com/office/drawing/2014/main" id="{369D7469-0DAD-F27A-6CF5-6C3C4EA478F3}"/>
              </a:ext>
            </a:extLst>
          </p:cNvPr>
          <p:cNvSpPr txBox="1"/>
          <p:nvPr/>
        </p:nvSpPr>
        <p:spPr>
          <a:xfrm>
            <a:off x="1247953" y="6198534"/>
            <a:ext cx="9083099" cy="523220"/>
          </a:xfrm>
          <a:prstGeom prst="rect">
            <a:avLst/>
          </a:prstGeom>
          <a:noFill/>
        </p:spPr>
        <p:txBody>
          <a:bodyPr wrap="square" rtlCol="0">
            <a:spAutoFit/>
          </a:bodyPr>
          <a:lstStyle/>
          <a:p>
            <a:r>
              <a:rPr lang="en-US" sz="2800" dirty="0">
                <a:solidFill>
                  <a:schemeClr val="accent6">
                    <a:lumMod val="75000"/>
                  </a:schemeClr>
                </a:solidFill>
              </a:rPr>
              <a:t>Realm aligned with God             </a:t>
            </a:r>
            <a:r>
              <a:rPr lang="en-US" sz="2800" dirty="0">
                <a:solidFill>
                  <a:srgbClr val="FF0000"/>
                </a:solidFill>
              </a:rPr>
              <a:t>Realm Not aligned with God</a:t>
            </a:r>
          </a:p>
        </p:txBody>
      </p:sp>
    </p:spTree>
    <p:extLst>
      <p:ext uri="{BB962C8B-B14F-4D97-AF65-F5344CB8AC3E}">
        <p14:creationId xmlns:p14="http://schemas.microsoft.com/office/powerpoint/2010/main" val="35132985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4695-C9CC-9336-6B9A-C43C94B2DB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47B05C-7CCA-4E7E-F79F-CF4B8C0CF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0EC13-43D4-A64D-835B-02D74A43910E}"/>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Ephesians 1:20</a:t>
            </a:r>
          </a:p>
        </p:txBody>
      </p:sp>
      <p:pic>
        <p:nvPicPr>
          <p:cNvPr id="11" name="Content Placeholder 10">
            <a:extLst>
              <a:ext uri="{FF2B5EF4-FFF2-40B4-BE49-F238E27FC236}">
                <a16:creationId xmlns:a16="http://schemas.microsoft.com/office/drawing/2014/main" id="{B64634DA-42FF-BA12-21F3-83701762DBB6}"/>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6" name="TextBox 5">
            <a:extLst>
              <a:ext uri="{FF2B5EF4-FFF2-40B4-BE49-F238E27FC236}">
                <a16:creationId xmlns:a16="http://schemas.microsoft.com/office/drawing/2014/main" id="{8B66F05E-EFDE-A73E-78A2-BB30C12B21DA}"/>
              </a:ext>
            </a:extLst>
          </p:cNvPr>
          <p:cNvSpPr txBox="1"/>
          <p:nvPr/>
        </p:nvSpPr>
        <p:spPr>
          <a:xfrm>
            <a:off x="2218388" y="1425745"/>
            <a:ext cx="10224052" cy="2308324"/>
          </a:xfrm>
          <a:prstGeom prst="rect">
            <a:avLst/>
          </a:prstGeom>
          <a:noFill/>
        </p:spPr>
        <p:txBody>
          <a:bodyPr wrap="square" rtlCol="0">
            <a:spAutoFit/>
          </a:bodyPr>
          <a:lstStyle/>
          <a:p>
            <a:r>
              <a:rPr lang="en-US" sz="3600" b="1" dirty="0"/>
              <a:t>EPH 1: </a:t>
            </a:r>
            <a:r>
              <a:rPr lang="en-US" sz="3600" b="1" baseline="30000" dirty="0"/>
              <a:t>3 </a:t>
            </a:r>
            <a:r>
              <a:rPr lang="en-US" sz="3600" dirty="0"/>
              <a:t>Praise be to the God and Father of our Lord Jesus Christ, who has </a:t>
            </a:r>
            <a:r>
              <a:rPr lang="en-US" sz="3600" dirty="0">
                <a:solidFill>
                  <a:schemeClr val="accent5">
                    <a:lumMod val="75000"/>
                  </a:schemeClr>
                </a:solidFill>
              </a:rPr>
              <a:t>blessed us in the heavenly realms </a:t>
            </a:r>
            <a:r>
              <a:rPr lang="en-US" sz="3600" dirty="0"/>
              <a:t>with every spiritual blessing in Christ</a:t>
            </a:r>
          </a:p>
        </p:txBody>
      </p:sp>
      <p:sp>
        <p:nvSpPr>
          <p:cNvPr id="8" name="TextBox 7">
            <a:extLst>
              <a:ext uri="{FF2B5EF4-FFF2-40B4-BE49-F238E27FC236}">
                <a16:creationId xmlns:a16="http://schemas.microsoft.com/office/drawing/2014/main" id="{9A1C2DDE-BF2F-F8F3-7209-4803C0D1D391}"/>
              </a:ext>
            </a:extLst>
          </p:cNvPr>
          <p:cNvSpPr txBox="1"/>
          <p:nvPr/>
        </p:nvSpPr>
        <p:spPr>
          <a:xfrm>
            <a:off x="377011" y="3694763"/>
            <a:ext cx="11437977" cy="1754326"/>
          </a:xfrm>
          <a:prstGeom prst="rect">
            <a:avLst/>
          </a:prstGeom>
          <a:noFill/>
        </p:spPr>
        <p:txBody>
          <a:bodyPr wrap="square" rtlCol="0">
            <a:spAutoFit/>
          </a:bodyPr>
          <a:lstStyle/>
          <a:p>
            <a:pPr marL="571500" indent="-571500">
              <a:buFont typeface="Wingdings" panose="05000000000000000000" pitchFamily="2" charset="2"/>
              <a:buChar char="§"/>
            </a:pPr>
            <a:endParaRPr lang="en-US" sz="3600" dirty="0"/>
          </a:p>
          <a:p>
            <a:pPr marL="571500" indent="-571500">
              <a:buFont typeface="Wingdings" panose="05000000000000000000" pitchFamily="2" charset="2"/>
              <a:buChar char="§"/>
            </a:pPr>
            <a:r>
              <a:rPr lang="en-US" sz="3600" dirty="0"/>
              <a:t>Explains the source of our blessings and is an opening statement for the large list of blessings in chapter 1</a:t>
            </a:r>
          </a:p>
        </p:txBody>
      </p:sp>
    </p:spTree>
    <p:extLst>
      <p:ext uri="{BB962C8B-B14F-4D97-AF65-F5344CB8AC3E}">
        <p14:creationId xmlns:p14="http://schemas.microsoft.com/office/powerpoint/2010/main" val="17984268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774B-2905-B6A6-01DC-A469083D3F7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AE386D-7252-5E7E-7E9D-92E070665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B81AD94B-01F2-410F-07EA-F4283CA6D008}"/>
              </a:ext>
            </a:extLst>
          </p:cNvPr>
          <p:cNvPicPr>
            <a:picLocks noGrp="1" noChangeAspect="1"/>
          </p:cNvPicPr>
          <p:nvPr>
            <p:ph sz="half" idx="1"/>
          </p:nvPr>
        </p:nvPicPr>
        <p:blipFill>
          <a:blip r:embed="rId3"/>
          <a:stretch>
            <a:fillRect/>
          </a:stretch>
        </p:blipFill>
        <p:spPr>
          <a:xfrm>
            <a:off x="250440" y="133658"/>
            <a:ext cx="1464365" cy="1464365"/>
          </a:xfrm>
          <a:prstGeom prst="rect">
            <a:avLst/>
          </a:prstGeom>
        </p:spPr>
      </p:pic>
      <p:sp>
        <p:nvSpPr>
          <p:cNvPr id="6" name="TextBox 5">
            <a:extLst>
              <a:ext uri="{FF2B5EF4-FFF2-40B4-BE49-F238E27FC236}">
                <a16:creationId xmlns:a16="http://schemas.microsoft.com/office/drawing/2014/main" id="{D99EA1C4-2F06-55AD-38E0-9AA8AEE8E516}"/>
              </a:ext>
            </a:extLst>
          </p:cNvPr>
          <p:cNvSpPr txBox="1"/>
          <p:nvPr/>
        </p:nvSpPr>
        <p:spPr>
          <a:xfrm>
            <a:off x="767275" y="1731681"/>
            <a:ext cx="10224052" cy="4524315"/>
          </a:xfrm>
          <a:prstGeom prst="rect">
            <a:avLst/>
          </a:prstGeom>
          <a:noFill/>
        </p:spPr>
        <p:txBody>
          <a:bodyPr wrap="square" rtlCol="0">
            <a:spAutoFit/>
          </a:bodyPr>
          <a:lstStyle/>
          <a:p>
            <a:r>
              <a:rPr lang="en-US" sz="3600" b="1" dirty="0"/>
              <a:t>EPH 1:  </a:t>
            </a:r>
            <a:r>
              <a:rPr lang="en-US" sz="3600" b="1" baseline="30000" dirty="0"/>
              <a:t> 18 </a:t>
            </a:r>
            <a:r>
              <a:rPr lang="en-US" sz="3600" dirty="0"/>
              <a:t>I pray that the </a:t>
            </a:r>
            <a:r>
              <a:rPr lang="en-US" sz="3600" dirty="0">
                <a:solidFill>
                  <a:schemeClr val="accent6">
                    <a:lumMod val="75000"/>
                  </a:schemeClr>
                </a:solidFill>
              </a:rPr>
              <a:t>eyes of your heart may be enlightened </a:t>
            </a:r>
            <a:r>
              <a:rPr lang="en-US" sz="3600" dirty="0"/>
              <a:t>in order that </a:t>
            </a:r>
            <a:r>
              <a:rPr lang="en-US" sz="3600" dirty="0">
                <a:solidFill>
                  <a:schemeClr val="accent6">
                    <a:lumMod val="75000"/>
                  </a:schemeClr>
                </a:solidFill>
              </a:rPr>
              <a:t>you may know </a:t>
            </a:r>
            <a:r>
              <a:rPr lang="en-US" sz="3600" dirty="0"/>
              <a:t>the hope to which he has called you, the riches of his glorious inheritance in his holy people, </a:t>
            </a:r>
            <a:r>
              <a:rPr lang="en-US" sz="3600" b="1" baseline="30000" dirty="0"/>
              <a:t>19 </a:t>
            </a:r>
            <a:r>
              <a:rPr lang="en-US" sz="3600" dirty="0"/>
              <a:t>and his incomparably great </a:t>
            </a:r>
            <a:r>
              <a:rPr lang="en-US" sz="3600" dirty="0">
                <a:solidFill>
                  <a:schemeClr val="accent6">
                    <a:lumMod val="75000"/>
                  </a:schemeClr>
                </a:solidFill>
              </a:rPr>
              <a:t>power</a:t>
            </a:r>
            <a:r>
              <a:rPr lang="en-US" sz="3600" dirty="0"/>
              <a:t> for us who believe. </a:t>
            </a:r>
            <a:r>
              <a:rPr lang="en-US" sz="3600" dirty="0">
                <a:solidFill>
                  <a:schemeClr val="accent6">
                    <a:lumMod val="75000"/>
                  </a:schemeClr>
                </a:solidFill>
              </a:rPr>
              <a:t>That power is the same as the mighty strength </a:t>
            </a:r>
            <a:r>
              <a:rPr lang="en-US" sz="3600" b="1" baseline="30000" dirty="0">
                <a:solidFill>
                  <a:schemeClr val="accent6">
                    <a:lumMod val="75000"/>
                  </a:schemeClr>
                </a:solidFill>
              </a:rPr>
              <a:t>20 </a:t>
            </a:r>
            <a:r>
              <a:rPr lang="en-US" sz="3600" dirty="0">
                <a:solidFill>
                  <a:schemeClr val="accent6">
                    <a:lumMod val="75000"/>
                  </a:schemeClr>
                </a:solidFill>
              </a:rPr>
              <a:t>he exerted when he raised Christ from the dead </a:t>
            </a:r>
            <a:r>
              <a:rPr lang="en-US" sz="3600" dirty="0"/>
              <a:t>and </a:t>
            </a:r>
            <a:r>
              <a:rPr lang="en-US" sz="3600" dirty="0">
                <a:solidFill>
                  <a:schemeClr val="accent5">
                    <a:lumMod val="75000"/>
                  </a:schemeClr>
                </a:solidFill>
              </a:rPr>
              <a:t>seated him at his right hand in the heavenly realms</a:t>
            </a:r>
          </a:p>
        </p:txBody>
      </p:sp>
      <p:sp>
        <p:nvSpPr>
          <p:cNvPr id="5" name="TextBox 4">
            <a:extLst>
              <a:ext uri="{FF2B5EF4-FFF2-40B4-BE49-F238E27FC236}">
                <a16:creationId xmlns:a16="http://schemas.microsoft.com/office/drawing/2014/main" id="{CF01C1B6-6456-0AF2-7267-E736655A3702}"/>
              </a:ext>
            </a:extLst>
          </p:cNvPr>
          <p:cNvSpPr txBox="1"/>
          <p:nvPr/>
        </p:nvSpPr>
        <p:spPr>
          <a:xfrm>
            <a:off x="2504661" y="536713"/>
            <a:ext cx="7494104" cy="1200329"/>
          </a:xfrm>
          <a:prstGeom prst="rect">
            <a:avLst/>
          </a:prstGeom>
          <a:noFill/>
        </p:spPr>
        <p:txBody>
          <a:bodyPr wrap="square" rtlCol="0">
            <a:spAutoFit/>
          </a:bodyPr>
          <a:lstStyle/>
          <a:p>
            <a:r>
              <a:rPr lang="en-US" sz="3600" b="1" dirty="0"/>
              <a:t>Ephesians 1:20 Christ seated middle of the first prayer </a:t>
            </a:r>
            <a:endParaRPr lang="en-US" sz="3600" dirty="0"/>
          </a:p>
        </p:txBody>
      </p:sp>
      <p:sp>
        <p:nvSpPr>
          <p:cNvPr id="7" name="Arrow: Down 6">
            <a:extLst>
              <a:ext uri="{FF2B5EF4-FFF2-40B4-BE49-F238E27FC236}">
                <a16:creationId xmlns:a16="http://schemas.microsoft.com/office/drawing/2014/main" id="{1F6D8DB9-3317-958C-1A8C-38A18F7C3964}"/>
              </a:ext>
            </a:extLst>
          </p:cNvPr>
          <p:cNvSpPr/>
          <p:nvPr/>
        </p:nvSpPr>
        <p:spPr>
          <a:xfrm>
            <a:off x="10991327" y="554603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3574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Eph 1 context middle of first prayer</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solidFill>
                  <a:srgbClr val="FF0000"/>
                </a:solidFill>
              </a:rPr>
              <a:t>far above all rule and authority, power and dominion</a:t>
            </a:r>
            <a:r>
              <a:rPr lang="en-US" sz="3600" dirty="0"/>
              <a:t>,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003D-F1B9-64C2-9BA9-BB0151C82AA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EE33A52-C719-CCEB-473E-6AE189C5C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421AC-B51F-2980-09A6-A436C344B468}"/>
              </a:ext>
            </a:extLst>
          </p:cNvPr>
          <p:cNvSpPr>
            <a:spLocks noGrp="1"/>
          </p:cNvSpPr>
          <p:nvPr>
            <p:ph type="title"/>
          </p:nvPr>
        </p:nvSpPr>
        <p:spPr>
          <a:xfrm>
            <a:off x="2248381" y="19944"/>
            <a:ext cx="7695238" cy="1010930"/>
          </a:xfrm>
        </p:spPr>
        <p:txBody>
          <a:bodyPr vert="horz" lIns="91440" tIns="45720" rIns="91440" bIns="45720" rtlCol="0" anchor="b">
            <a:normAutofit fontScale="90000"/>
          </a:bodyPr>
          <a:lstStyle/>
          <a:p>
            <a:br>
              <a:rPr lang="en-US" sz="3600" b="1" dirty="0"/>
            </a:br>
            <a:r>
              <a:rPr lang="en-US" sz="3600" b="1" dirty="0"/>
              <a:t>            Heavenly Realms Interlude EPH2</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A3B6A1A6-0EC3-1A5F-DC6E-3A0E987CFDC0}"/>
              </a:ext>
            </a:extLst>
          </p:cNvPr>
          <p:cNvPicPr>
            <a:picLocks noChangeAspect="1"/>
          </p:cNvPicPr>
          <p:nvPr/>
        </p:nvPicPr>
        <p:blipFill>
          <a:blip r:embed="rId3"/>
          <a:stretch>
            <a:fillRect/>
          </a:stretch>
        </p:blipFill>
        <p:spPr>
          <a:xfrm>
            <a:off x="30151" y="-48110"/>
            <a:ext cx="1468049" cy="2762051"/>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BE7B7CB-DA98-30C6-24CD-C282DA0AC756}"/>
              </a:ext>
            </a:extLst>
          </p:cNvPr>
          <p:cNvPicPr>
            <a:picLocks noChangeAspect="1"/>
          </p:cNvPicPr>
          <p:nvPr/>
        </p:nvPicPr>
        <p:blipFill>
          <a:blip r:embed="rId4"/>
          <a:stretch>
            <a:fillRect/>
          </a:stretch>
        </p:blipFill>
        <p:spPr>
          <a:xfrm>
            <a:off x="10848174" y="4505853"/>
            <a:ext cx="1076716" cy="2042850"/>
          </a:xfrm>
          <a:prstGeom prst="rect">
            <a:avLst/>
          </a:prstGeom>
        </p:spPr>
      </p:pic>
      <p:cxnSp>
        <p:nvCxnSpPr>
          <p:cNvPr id="4" name="Straight Connector 3">
            <a:extLst>
              <a:ext uri="{FF2B5EF4-FFF2-40B4-BE49-F238E27FC236}">
                <a16:creationId xmlns:a16="http://schemas.microsoft.com/office/drawing/2014/main" id="{75B98F8E-DD9E-A741-5806-489A3AA35257}"/>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F904B557-64C6-2E24-F06B-1A4EB3A97422}"/>
              </a:ext>
            </a:extLst>
          </p:cNvPr>
          <p:cNvSpPr txBox="1"/>
          <p:nvPr/>
        </p:nvSpPr>
        <p:spPr>
          <a:xfrm>
            <a:off x="553110" y="3633952"/>
            <a:ext cx="9448800" cy="3170099"/>
          </a:xfrm>
          <a:prstGeom prst="rect">
            <a:avLst/>
          </a:prstGeom>
          <a:noFill/>
        </p:spPr>
        <p:txBody>
          <a:bodyPr wrap="square" rtlCol="0">
            <a:spAutoFit/>
          </a:bodyPr>
          <a:lstStyle/>
          <a:p>
            <a:r>
              <a:rPr lang="en-US" sz="2800" b="1" baseline="30000" dirty="0"/>
              <a:t>Eph 2:1 </a:t>
            </a:r>
            <a:r>
              <a:rPr lang="en-US" sz="2800" b="1" dirty="0"/>
              <a:t> </a:t>
            </a:r>
            <a:r>
              <a:rPr lang="en-US" sz="2800" dirty="0"/>
              <a:t>As for you, you were </a:t>
            </a:r>
            <a:r>
              <a:rPr lang="en-US" sz="3200" b="1" dirty="0"/>
              <a:t>dead </a:t>
            </a:r>
            <a:r>
              <a:rPr lang="en-US" sz="2800" dirty="0"/>
              <a:t>in your transgressions and sins, </a:t>
            </a:r>
            <a:r>
              <a:rPr lang="en-US" sz="2800" b="1" baseline="30000" dirty="0"/>
              <a:t>2 </a:t>
            </a:r>
            <a:r>
              <a:rPr lang="en-US" sz="2800" dirty="0"/>
              <a:t>in which you used to live when you followed </a:t>
            </a:r>
            <a:r>
              <a:rPr lang="en-US" sz="2800" dirty="0">
                <a:solidFill>
                  <a:srgbClr val="7030A0"/>
                </a:solidFill>
              </a:rPr>
              <a:t>the ways of this world and of the ruler of the kingdom of the air, </a:t>
            </a:r>
            <a:r>
              <a:rPr lang="en-US" sz="2800" dirty="0"/>
              <a:t>the spirit who is now at work in those who are disobedient. </a:t>
            </a:r>
            <a:r>
              <a:rPr lang="en-US" sz="2800" b="1" baseline="30000" dirty="0"/>
              <a:t>3 </a:t>
            </a:r>
            <a:r>
              <a:rPr lang="en-US" sz="2800" dirty="0"/>
              <a:t>All of us also lived among them at one time, gratifying the cravings of our flesh</a:t>
            </a:r>
            <a:r>
              <a:rPr lang="en-US" sz="2800" baseline="30000" dirty="0"/>
              <a:t>[</a:t>
            </a:r>
            <a:r>
              <a:rPr lang="en-US" sz="2800" baseline="30000" dirty="0">
                <a:hlinkClick r:id="rId5" tooltip="See footnote a"/>
              </a:rPr>
              <a:t>a</a:t>
            </a:r>
            <a:r>
              <a:rPr lang="en-US" sz="2800" baseline="30000" dirty="0"/>
              <a:t>]</a:t>
            </a:r>
            <a:r>
              <a:rPr lang="en-US" sz="2800" dirty="0"/>
              <a:t> and following its desires and thoughts. Like the rest, we were by nature deserving of </a:t>
            </a:r>
            <a:r>
              <a:rPr lang="en-US" sz="2800" dirty="0">
                <a:solidFill>
                  <a:srgbClr val="7030A0"/>
                </a:solidFill>
              </a:rPr>
              <a:t>wrath</a:t>
            </a:r>
          </a:p>
        </p:txBody>
      </p:sp>
      <p:sp>
        <p:nvSpPr>
          <p:cNvPr id="5" name="TextBox 4">
            <a:extLst>
              <a:ext uri="{FF2B5EF4-FFF2-40B4-BE49-F238E27FC236}">
                <a16:creationId xmlns:a16="http://schemas.microsoft.com/office/drawing/2014/main" id="{BFBB2226-FE6D-F378-C627-8815388C986E}"/>
              </a:ext>
            </a:extLst>
          </p:cNvPr>
          <p:cNvSpPr txBox="1"/>
          <p:nvPr/>
        </p:nvSpPr>
        <p:spPr>
          <a:xfrm>
            <a:off x="1736631" y="525409"/>
            <a:ext cx="10027920" cy="3170099"/>
          </a:xfrm>
          <a:prstGeom prst="rect">
            <a:avLst/>
          </a:prstGeom>
          <a:noFill/>
        </p:spPr>
        <p:txBody>
          <a:bodyPr wrap="square" rtlCol="0">
            <a:spAutoFit/>
          </a:bodyPr>
          <a:lstStyle/>
          <a:p>
            <a:r>
              <a:rPr lang="en-US" sz="2800" b="1" baseline="30000" dirty="0"/>
              <a:t>Eph 2:4 </a:t>
            </a:r>
            <a:r>
              <a:rPr lang="en-US" sz="2800" dirty="0"/>
              <a:t>But because of his great love for us, God, who is rich in mercy, </a:t>
            </a:r>
            <a:r>
              <a:rPr lang="en-US" sz="2800" b="1" baseline="30000" dirty="0"/>
              <a:t>5 </a:t>
            </a:r>
            <a:r>
              <a:rPr lang="en-US" sz="2800" dirty="0"/>
              <a:t>made us </a:t>
            </a:r>
            <a:r>
              <a:rPr lang="en-US" sz="3200" b="1" dirty="0"/>
              <a:t>alive </a:t>
            </a:r>
            <a:r>
              <a:rPr lang="en-US" sz="2800" dirty="0"/>
              <a:t>with Christ even when we were dead in transgressions—</a:t>
            </a:r>
            <a:r>
              <a:rPr lang="en-US" sz="2800" dirty="0">
                <a:solidFill>
                  <a:schemeClr val="accent5">
                    <a:lumMod val="75000"/>
                  </a:schemeClr>
                </a:solidFill>
              </a:rPr>
              <a:t>it is by grace you have been saved</a:t>
            </a:r>
            <a:r>
              <a:rPr lang="en-US" sz="2800" dirty="0"/>
              <a:t>. </a:t>
            </a:r>
            <a:r>
              <a:rPr lang="en-US" sz="2800" b="1" baseline="30000" dirty="0"/>
              <a:t>6 </a:t>
            </a:r>
            <a:r>
              <a:rPr lang="en-US" sz="2800" dirty="0"/>
              <a:t>And God raised us up with Christ and seated us with him in the heavenly realms in Christ Jesus, </a:t>
            </a:r>
            <a:r>
              <a:rPr lang="en-US" sz="2800" b="1" baseline="30000" dirty="0"/>
              <a:t>7 </a:t>
            </a:r>
            <a:r>
              <a:rPr lang="en-US" sz="2800" dirty="0"/>
              <a:t>in order that in the coming ages he might show the incomparable riches of his grace, expressed in his kindness to us in Christ Jesus</a:t>
            </a:r>
            <a:r>
              <a:rPr lang="en-US" sz="2000" dirty="0"/>
              <a:t> .</a:t>
            </a:r>
          </a:p>
        </p:txBody>
      </p:sp>
      <p:sp>
        <p:nvSpPr>
          <p:cNvPr id="6" name="Rectangle 5">
            <a:extLst>
              <a:ext uri="{FF2B5EF4-FFF2-40B4-BE49-F238E27FC236}">
                <a16:creationId xmlns:a16="http://schemas.microsoft.com/office/drawing/2014/main" id="{857CDEE4-5350-4F5F-08BE-CDDAE031FBE4}"/>
              </a:ext>
            </a:extLst>
          </p:cNvPr>
          <p:cNvSpPr/>
          <p:nvPr/>
        </p:nvSpPr>
        <p:spPr>
          <a:xfrm>
            <a:off x="3523023" y="2967335"/>
            <a:ext cx="514596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FLIP THIS SLIDE</a:t>
            </a:r>
          </a:p>
        </p:txBody>
      </p:sp>
    </p:spTree>
    <p:extLst>
      <p:ext uri="{BB962C8B-B14F-4D97-AF65-F5344CB8AC3E}">
        <p14:creationId xmlns:p14="http://schemas.microsoft.com/office/powerpoint/2010/main" val="34894831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66F0B-B89F-A016-31DC-5828F073C7E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FFA046-65AC-8919-EA62-CBFABC1CB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D5468-235D-BE2F-F5BE-71965D05B25D}"/>
              </a:ext>
            </a:extLst>
          </p:cNvPr>
          <p:cNvSpPr>
            <a:spLocks noGrp="1"/>
          </p:cNvSpPr>
          <p:nvPr>
            <p:ph type="title"/>
          </p:nvPr>
        </p:nvSpPr>
        <p:spPr>
          <a:xfrm>
            <a:off x="862642" y="19944"/>
            <a:ext cx="9195758" cy="1010930"/>
          </a:xfrm>
        </p:spPr>
        <p:txBody>
          <a:bodyPr vert="horz" lIns="91440" tIns="45720" rIns="91440" bIns="45720" rtlCol="0" anchor="b">
            <a:normAutofit fontScale="90000"/>
          </a:bodyPr>
          <a:lstStyle/>
          <a:p>
            <a:br>
              <a:rPr lang="en-US" sz="3600" b="1" dirty="0"/>
            </a:br>
            <a:r>
              <a:rPr lang="en-US" sz="3600" b="1" dirty="0"/>
              <a:t>            Heavenly Realms Interlude EPH2 Dead - Alive</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2C742C8-72EB-37D0-CC09-BBCFF438C700}"/>
              </a:ext>
            </a:extLst>
          </p:cNvPr>
          <p:cNvPicPr>
            <a:picLocks noChangeAspect="1"/>
          </p:cNvPicPr>
          <p:nvPr/>
        </p:nvPicPr>
        <p:blipFill>
          <a:blip r:embed="rId3"/>
          <a:stretch>
            <a:fillRect/>
          </a:stretch>
        </p:blipFill>
        <p:spPr>
          <a:xfrm>
            <a:off x="182651" y="4534420"/>
            <a:ext cx="1232081" cy="2318089"/>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69FBD83-2AD9-078E-6B14-1B24BC2C71DD}"/>
              </a:ext>
            </a:extLst>
          </p:cNvPr>
          <p:cNvPicPr>
            <a:picLocks noChangeAspect="1"/>
          </p:cNvPicPr>
          <p:nvPr/>
        </p:nvPicPr>
        <p:blipFill>
          <a:blip r:embed="rId4"/>
          <a:stretch>
            <a:fillRect/>
          </a:stretch>
        </p:blipFill>
        <p:spPr>
          <a:xfrm>
            <a:off x="10915367" y="659614"/>
            <a:ext cx="1150572" cy="2182977"/>
          </a:xfrm>
          <a:prstGeom prst="rect">
            <a:avLst/>
          </a:prstGeom>
        </p:spPr>
      </p:pic>
      <p:cxnSp>
        <p:nvCxnSpPr>
          <p:cNvPr id="4" name="Straight Connector 3">
            <a:extLst>
              <a:ext uri="{FF2B5EF4-FFF2-40B4-BE49-F238E27FC236}">
                <a16:creationId xmlns:a16="http://schemas.microsoft.com/office/drawing/2014/main" id="{D7D4B538-DC6A-C963-C6C7-37ADC6E9950A}"/>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B426AD5B-01EC-8D32-BB0E-1C09A8593054}"/>
              </a:ext>
            </a:extLst>
          </p:cNvPr>
          <p:cNvSpPr txBox="1"/>
          <p:nvPr/>
        </p:nvSpPr>
        <p:spPr>
          <a:xfrm>
            <a:off x="499232" y="540721"/>
            <a:ext cx="10559832" cy="4031873"/>
          </a:xfrm>
          <a:prstGeom prst="rect">
            <a:avLst/>
          </a:prstGeom>
          <a:noFill/>
        </p:spPr>
        <p:txBody>
          <a:bodyPr wrap="square" rtlCol="0">
            <a:spAutoFit/>
          </a:bodyPr>
          <a:lstStyle/>
          <a:p>
            <a:r>
              <a:rPr lang="en-US" sz="3200" b="1" baseline="30000" dirty="0"/>
              <a:t>Eph 2:1 </a:t>
            </a:r>
            <a:r>
              <a:rPr lang="en-US" sz="3200" b="1" dirty="0"/>
              <a:t> </a:t>
            </a:r>
            <a:r>
              <a:rPr lang="en-US" sz="3200" dirty="0"/>
              <a:t>As for you, you were </a:t>
            </a:r>
            <a:r>
              <a:rPr lang="en-US" sz="3200" b="1" dirty="0"/>
              <a:t>dead </a:t>
            </a:r>
            <a:r>
              <a:rPr lang="en-US" sz="3200" dirty="0"/>
              <a:t>in your transgressions and sins, </a:t>
            </a:r>
            <a:r>
              <a:rPr lang="en-US" sz="3200" b="1" baseline="30000" dirty="0"/>
              <a:t>2 </a:t>
            </a:r>
            <a:r>
              <a:rPr lang="en-US" sz="3200" dirty="0"/>
              <a:t>in which you used to live when you followed </a:t>
            </a:r>
            <a:r>
              <a:rPr lang="en-US" sz="3200" dirty="0">
                <a:solidFill>
                  <a:srgbClr val="7030A0"/>
                </a:solidFill>
              </a:rPr>
              <a:t>the ways of this world and of the ruler of the kingdom of the air, </a:t>
            </a:r>
            <a:r>
              <a:rPr lang="en-US" sz="3200" dirty="0"/>
              <a:t>the spirit who is now at work in those who are disobedient. </a:t>
            </a:r>
            <a:r>
              <a:rPr lang="en-US" sz="3200" b="1" baseline="30000" dirty="0"/>
              <a:t>3 </a:t>
            </a:r>
            <a:r>
              <a:rPr lang="en-US" sz="3200" dirty="0"/>
              <a:t>All of us also lived among them at one time, gratifying the cravings of our flesh</a:t>
            </a:r>
            <a:r>
              <a:rPr lang="en-US" sz="3200" baseline="30000" dirty="0"/>
              <a:t>[</a:t>
            </a:r>
            <a:r>
              <a:rPr lang="en-US" sz="3200" baseline="30000" dirty="0">
                <a:hlinkClick r:id="rId5" tooltip="See footnote a"/>
              </a:rPr>
              <a:t>a</a:t>
            </a:r>
            <a:r>
              <a:rPr lang="en-US" sz="3200" baseline="30000" dirty="0"/>
              <a:t>]</a:t>
            </a:r>
            <a:r>
              <a:rPr lang="en-US" sz="3200" dirty="0"/>
              <a:t> and following its desires and thoughts. Like the rest, we were by nature deserving of </a:t>
            </a:r>
            <a:r>
              <a:rPr lang="en-US" sz="3200" dirty="0">
                <a:solidFill>
                  <a:srgbClr val="7030A0"/>
                </a:solidFill>
              </a:rPr>
              <a:t>wrath</a:t>
            </a:r>
          </a:p>
        </p:txBody>
      </p:sp>
      <p:sp>
        <p:nvSpPr>
          <p:cNvPr id="5" name="TextBox 4">
            <a:extLst>
              <a:ext uri="{FF2B5EF4-FFF2-40B4-BE49-F238E27FC236}">
                <a16:creationId xmlns:a16="http://schemas.microsoft.com/office/drawing/2014/main" id="{9C76B309-F59A-43E7-9578-FB610936948B}"/>
              </a:ext>
            </a:extLst>
          </p:cNvPr>
          <p:cNvSpPr txBox="1"/>
          <p:nvPr/>
        </p:nvSpPr>
        <p:spPr>
          <a:xfrm>
            <a:off x="1847585" y="4169869"/>
            <a:ext cx="10218353" cy="2308324"/>
          </a:xfrm>
          <a:prstGeom prst="rect">
            <a:avLst/>
          </a:prstGeom>
          <a:noFill/>
        </p:spPr>
        <p:txBody>
          <a:bodyPr wrap="square" rtlCol="0">
            <a:spAutoFit/>
          </a:bodyPr>
          <a:lstStyle/>
          <a:p>
            <a:r>
              <a:rPr lang="en-US" sz="3600" b="1" baseline="30000" dirty="0"/>
              <a:t>Eph 2:4 </a:t>
            </a:r>
            <a:r>
              <a:rPr lang="en-US" sz="3600" dirty="0"/>
              <a:t>But because of his great love for us, God, who is rich in mercy, </a:t>
            </a:r>
            <a:r>
              <a:rPr lang="en-US" sz="3600" b="1" baseline="30000" dirty="0"/>
              <a:t>5 </a:t>
            </a:r>
            <a:r>
              <a:rPr lang="en-US" sz="3600" dirty="0"/>
              <a:t>made us </a:t>
            </a:r>
            <a:r>
              <a:rPr lang="en-US" sz="3600" b="1" dirty="0"/>
              <a:t>alive </a:t>
            </a:r>
            <a:r>
              <a:rPr lang="en-US" sz="3600" dirty="0"/>
              <a:t>with Christ even when we were dead in transgressions—</a:t>
            </a:r>
            <a:r>
              <a:rPr lang="en-US" sz="3600" dirty="0">
                <a:solidFill>
                  <a:schemeClr val="accent5">
                    <a:lumMod val="75000"/>
                  </a:schemeClr>
                </a:solidFill>
              </a:rPr>
              <a:t>it is by grace you have been saved</a:t>
            </a:r>
            <a:r>
              <a:rPr lang="en-US" sz="3600" dirty="0"/>
              <a:t>. </a:t>
            </a:r>
          </a:p>
        </p:txBody>
      </p:sp>
      <p:sp>
        <p:nvSpPr>
          <p:cNvPr id="6" name="Arrow: Down 5">
            <a:extLst>
              <a:ext uri="{FF2B5EF4-FFF2-40B4-BE49-F238E27FC236}">
                <a16:creationId xmlns:a16="http://schemas.microsoft.com/office/drawing/2014/main" id="{5624EF8B-B724-DF74-446B-D02FC283C7B6}"/>
              </a:ext>
            </a:extLst>
          </p:cNvPr>
          <p:cNvSpPr/>
          <p:nvPr/>
        </p:nvSpPr>
        <p:spPr>
          <a:xfrm>
            <a:off x="11545596" y="5580292"/>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9019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pic>
        <p:nvPicPr>
          <p:cNvPr id="3" name="Content Placeholder 3">
            <a:extLst>
              <a:ext uri="{FF2B5EF4-FFF2-40B4-BE49-F238E27FC236}">
                <a16:creationId xmlns:a16="http://schemas.microsoft.com/office/drawing/2014/main" id="{06D62DF0-3D69-37CD-64A8-A2A71B80C4E0}"/>
              </a:ext>
            </a:extLst>
          </p:cNvPr>
          <p:cNvPicPr>
            <a:picLocks noChangeAspect="1"/>
          </p:cNvPicPr>
          <p:nvPr/>
        </p:nvPicPr>
        <p:blipFill>
          <a:blip r:embed="rId3"/>
          <a:stretch>
            <a:fillRect/>
          </a:stretch>
        </p:blipFill>
        <p:spPr>
          <a:xfrm>
            <a:off x="0" y="54864"/>
            <a:ext cx="2392350" cy="2392350"/>
          </a:xfrm>
          <a:prstGeom prst="rect">
            <a:avLst/>
          </a:prstGeom>
        </p:spPr>
      </p:pic>
    </p:spTree>
    <p:extLst>
      <p:ext uri="{BB962C8B-B14F-4D97-AF65-F5344CB8AC3E}">
        <p14:creationId xmlns:p14="http://schemas.microsoft.com/office/powerpoint/2010/main" val="37007139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7E057-8330-2019-3950-4B890603D3E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CA1760F-75E6-B321-2D1B-ADEB2843F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69AA1-0CE9-82D4-34C3-C72BD2E206DB}"/>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Ephesians 2:6</a:t>
            </a:r>
          </a:p>
        </p:txBody>
      </p:sp>
      <p:pic>
        <p:nvPicPr>
          <p:cNvPr id="11" name="Content Placeholder 10">
            <a:extLst>
              <a:ext uri="{FF2B5EF4-FFF2-40B4-BE49-F238E27FC236}">
                <a16:creationId xmlns:a16="http://schemas.microsoft.com/office/drawing/2014/main" id="{58D6ADFC-1621-B0D9-5CB5-F31E0F2E2920}"/>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6" name="TextBox 5">
            <a:extLst>
              <a:ext uri="{FF2B5EF4-FFF2-40B4-BE49-F238E27FC236}">
                <a16:creationId xmlns:a16="http://schemas.microsoft.com/office/drawing/2014/main" id="{AEB7CDF3-B2EA-F137-FA53-6D260803DF76}"/>
              </a:ext>
            </a:extLst>
          </p:cNvPr>
          <p:cNvSpPr txBox="1"/>
          <p:nvPr/>
        </p:nvSpPr>
        <p:spPr>
          <a:xfrm>
            <a:off x="2144365" y="1408911"/>
            <a:ext cx="10224052" cy="1754326"/>
          </a:xfrm>
          <a:prstGeom prst="rect">
            <a:avLst/>
          </a:prstGeom>
          <a:noFill/>
        </p:spPr>
        <p:txBody>
          <a:bodyPr wrap="square" rtlCol="0">
            <a:spAutoFit/>
          </a:bodyPr>
          <a:lstStyle/>
          <a:p>
            <a:r>
              <a:rPr lang="en-US" sz="3600" b="1" dirty="0"/>
              <a:t>EPH 2:5 </a:t>
            </a:r>
            <a:r>
              <a:rPr lang="en-US" sz="3600" dirty="0">
                <a:solidFill>
                  <a:schemeClr val="accent5">
                    <a:lumMod val="75000"/>
                  </a:schemeClr>
                </a:solidFill>
              </a:rPr>
              <a:t>it is by grace you have been saved</a:t>
            </a:r>
            <a:r>
              <a:rPr lang="en-US" sz="3600" dirty="0"/>
              <a:t>. . </a:t>
            </a:r>
            <a:r>
              <a:rPr lang="en-US" sz="3600" b="1" baseline="30000" dirty="0"/>
              <a:t>6 </a:t>
            </a:r>
            <a:r>
              <a:rPr lang="en-US" sz="3600" dirty="0">
                <a:solidFill>
                  <a:schemeClr val="accent5">
                    <a:lumMod val="75000"/>
                  </a:schemeClr>
                </a:solidFill>
              </a:rPr>
              <a:t>And God</a:t>
            </a:r>
            <a:r>
              <a:rPr lang="en-US" sz="3600" dirty="0"/>
              <a:t> </a:t>
            </a:r>
            <a:r>
              <a:rPr lang="en-US" sz="3600" dirty="0">
                <a:solidFill>
                  <a:schemeClr val="accent5">
                    <a:lumMod val="75000"/>
                  </a:schemeClr>
                </a:solidFill>
              </a:rPr>
              <a:t>raised us up with Christ and seated us with him in the heavenly realms in Christ Jesus</a:t>
            </a:r>
            <a:r>
              <a:rPr lang="en-US" sz="3600" dirty="0"/>
              <a:t>, </a:t>
            </a:r>
          </a:p>
        </p:txBody>
      </p:sp>
      <p:sp>
        <p:nvSpPr>
          <p:cNvPr id="8" name="TextBox 7">
            <a:extLst>
              <a:ext uri="{FF2B5EF4-FFF2-40B4-BE49-F238E27FC236}">
                <a16:creationId xmlns:a16="http://schemas.microsoft.com/office/drawing/2014/main" id="{EFA0F861-0BA1-21E0-C24E-214DBB1084E8}"/>
              </a:ext>
            </a:extLst>
          </p:cNvPr>
          <p:cNvSpPr txBox="1"/>
          <p:nvPr/>
        </p:nvSpPr>
        <p:spPr>
          <a:xfrm>
            <a:off x="377011" y="3694985"/>
            <a:ext cx="11437977" cy="2862322"/>
          </a:xfrm>
          <a:prstGeom prst="rect">
            <a:avLst/>
          </a:prstGeom>
          <a:noFill/>
        </p:spPr>
        <p:txBody>
          <a:bodyPr wrap="square" rtlCol="0">
            <a:spAutoFit/>
          </a:bodyPr>
          <a:lstStyle/>
          <a:p>
            <a:pPr marL="571500" indent="-571500">
              <a:buFont typeface="Wingdings" panose="05000000000000000000" pitchFamily="2" charset="2"/>
              <a:buChar char="§"/>
            </a:pPr>
            <a:endParaRPr lang="en-US" sz="3600" dirty="0"/>
          </a:p>
          <a:p>
            <a:pPr marL="571500" indent="-571500">
              <a:buFont typeface="Wingdings" panose="05000000000000000000" pitchFamily="2" charset="2"/>
              <a:buChar char="§"/>
            </a:pPr>
            <a:r>
              <a:rPr lang="en-US" sz="3600" dirty="0"/>
              <a:t>Context.   This is just after the dead to alive discuss in chapter 2</a:t>
            </a:r>
          </a:p>
          <a:p>
            <a:pPr marL="571500" indent="-571500">
              <a:buFont typeface="Wingdings" panose="05000000000000000000" pitchFamily="2" charset="2"/>
              <a:buChar char="§"/>
            </a:pPr>
            <a:r>
              <a:rPr lang="en-US" sz="3600" dirty="0"/>
              <a:t>God’s grace allows us to be seated with Christ in the Heavenly realms.</a:t>
            </a:r>
          </a:p>
        </p:txBody>
      </p:sp>
    </p:spTree>
    <p:extLst>
      <p:ext uri="{BB962C8B-B14F-4D97-AF65-F5344CB8AC3E}">
        <p14:creationId xmlns:p14="http://schemas.microsoft.com/office/powerpoint/2010/main" val="23883557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D0EE-3C3E-2B32-70EB-E7A26514F06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0A5C9E-5204-A1D1-13E6-FAB2A2B55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9EE7E-C85E-CBB9-B81A-90C8F214D677}"/>
              </a:ext>
            </a:extLst>
          </p:cNvPr>
          <p:cNvSpPr>
            <a:spLocks noGrp="1"/>
          </p:cNvSpPr>
          <p:nvPr>
            <p:ph type="title"/>
          </p:nvPr>
        </p:nvSpPr>
        <p:spPr>
          <a:xfrm>
            <a:off x="3234813" y="133658"/>
            <a:ext cx="8453604" cy="1158429"/>
          </a:xfrm>
        </p:spPr>
        <p:txBody>
          <a:bodyPr vert="horz" lIns="91440" tIns="45720" rIns="91440" bIns="45720" rtlCol="0" anchor="b">
            <a:noAutofit/>
          </a:bodyPr>
          <a:lstStyle/>
          <a:p>
            <a:r>
              <a:rPr lang="en-US" sz="4000" b="1" dirty="0"/>
              <a:t>Ephesians 2:6</a:t>
            </a:r>
          </a:p>
        </p:txBody>
      </p:sp>
      <p:pic>
        <p:nvPicPr>
          <p:cNvPr id="11" name="Content Placeholder 10">
            <a:extLst>
              <a:ext uri="{FF2B5EF4-FFF2-40B4-BE49-F238E27FC236}">
                <a16:creationId xmlns:a16="http://schemas.microsoft.com/office/drawing/2014/main" id="{18AAF7BE-9C17-5DB7-2CD5-F932691AB12F}"/>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pic>
        <p:nvPicPr>
          <p:cNvPr id="4" name="Picture 3">
            <a:extLst>
              <a:ext uri="{FF2B5EF4-FFF2-40B4-BE49-F238E27FC236}">
                <a16:creationId xmlns:a16="http://schemas.microsoft.com/office/drawing/2014/main" id="{70069DA7-7963-C948-6A0E-D16F214CFCF4}"/>
              </a:ext>
            </a:extLst>
          </p:cNvPr>
          <p:cNvPicPr>
            <a:picLocks noChangeAspect="1"/>
          </p:cNvPicPr>
          <p:nvPr/>
        </p:nvPicPr>
        <p:blipFill>
          <a:blip r:embed="rId4"/>
          <a:stretch>
            <a:fillRect/>
          </a:stretch>
        </p:blipFill>
        <p:spPr>
          <a:xfrm>
            <a:off x="1197402" y="2027583"/>
            <a:ext cx="5646313" cy="4451112"/>
          </a:xfrm>
          <a:prstGeom prst="rect">
            <a:avLst/>
          </a:prstGeom>
        </p:spPr>
      </p:pic>
      <p:sp>
        <p:nvSpPr>
          <p:cNvPr id="5" name="Arrow: Curved Left 4">
            <a:extLst>
              <a:ext uri="{FF2B5EF4-FFF2-40B4-BE49-F238E27FC236}">
                <a16:creationId xmlns:a16="http://schemas.microsoft.com/office/drawing/2014/main" id="{0D001D7D-7779-3A42-1A3E-603ED1CD4DF1}"/>
              </a:ext>
            </a:extLst>
          </p:cNvPr>
          <p:cNvSpPr/>
          <p:nvPr/>
        </p:nvSpPr>
        <p:spPr>
          <a:xfrm flipV="1">
            <a:off x="4392960" y="2149165"/>
            <a:ext cx="3648157" cy="3770536"/>
          </a:xfrm>
          <a:prstGeom prst="curvedLeftArrow">
            <a:avLst/>
          </a:prstGeom>
          <a:solidFill>
            <a:schemeClr val="accent1">
              <a:alpha val="1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E8D43129-2216-8C6E-8974-8E3A20CA3E2F}"/>
              </a:ext>
            </a:extLst>
          </p:cNvPr>
          <p:cNvSpPr txBox="1"/>
          <p:nvPr/>
        </p:nvSpPr>
        <p:spPr>
          <a:xfrm>
            <a:off x="7564119" y="1774993"/>
            <a:ext cx="4417871" cy="1323439"/>
          </a:xfrm>
          <a:prstGeom prst="rect">
            <a:avLst/>
          </a:prstGeom>
          <a:noFill/>
        </p:spPr>
        <p:txBody>
          <a:bodyPr wrap="square" rtlCol="0">
            <a:spAutoFit/>
          </a:bodyPr>
          <a:lstStyle/>
          <a:p>
            <a:r>
              <a:rPr lang="en-US" sz="4000" dirty="0"/>
              <a:t>Seated in the heavenly realm</a:t>
            </a:r>
          </a:p>
        </p:txBody>
      </p:sp>
    </p:spTree>
    <p:extLst>
      <p:ext uri="{BB962C8B-B14F-4D97-AF65-F5344CB8AC3E}">
        <p14:creationId xmlns:p14="http://schemas.microsoft.com/office/powerpoint/2010/main" val="7363746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00F34-A895-CC47-A9CE-577A5D94F03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A62BC8-E7CC-87FD-C24F-7673107A8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2B768-DE05-BF0C-F09D-B98021FC8131}"/>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Ephesians 3:10</a:t>
            </a:r>
          </a:p>
        </p:txBody>
      </p:sp>
      <p:pic>
        <p:nvPicPr>
          <p:cNvPr id="11" name="Content Placeholder 10">
            <a:extLst>
              <a:ext uri="{FF2B5EF4-FFF2-40B4-BE49-F238E27FC236}">
                <a16:creationId xmlns:a16="http://schemas.microsoft.com/office/drawing/2014/main" id="{2346CB20-F6B2-90B0-B274-6CF34D707663}"/>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6" name="TextBox 5">
            <a:extLst>
              <a:ext uri="{FF2B5EF4-FFF2-40B4-BE49-F238E27FC236}">
                <a16:creationId xmlns:a16="http://schemas.microsoft.com/office/drawing/2014/main" id="{D93A39E7-CA26-B0E5-CFD8-B20D3FEA2F99}"/>
              </a:ext>
            </a:extLst>
          </p:cNvPr>
          <p:cNvSpPr txBox="1"/>
          <p:nvPr/>
        </p:nvSpPr>
        <p:spPr>
          <a:xfrm>
            <a:off x="2144365" y="1408911"/>
            <a:ext cx="10224052" cy="3416320"/>
          </a:xfrm>
          <a:prstGeom prst="rect">
            <a:avLst/>
          </a:prstGeom>
          <a:noFill/>
        </p:spPr>
        <p:txBody>
          <a:bodyPr wrap="square" rtlCol="0">
            <a:spAutoFit/>
          </a:bodyPr>
          <a:lstStyle/>
          <a:p>
            <a:r>
              <a:rPr lang="en-US" sz="3600" b="1" dirty="0"/>
              <a:t>EPH 3:10 </a:t>
            </a:r>
            <a:r>
              <a:rPr lang="en-US" sz="3600" b="1" baseline="30000" dirty="0">
                <a:solidFill>
                  <a:schemeClr val="accent5">
                    <a:lumMod val="75000"/>
                  </a:schemeClr>
                </a:solidFill>
              </a:rPr>
              <a:t>10 </a:t>
            </a:r>
            <a:r>
              <a:rPr lang="en-US" sz="3600" dirty="0">
                <a:solidFill>
                  <a:schemeClr val="accent5">
                    <a:lumMod val="75000"/>
                  </a:schemeClr>
                </a:solidFill>
              </a:rPr>
              <a:t>His intent was that now, through the church, the manifold wisdom of God should be made known to the </a:t>
            </a:r>
            <a:r>
              <a:rPr lang="en-US" sz="3600" dirty="0">
                <a:solidFill>
                  <a:srgbClr val="FF0000"/>
                </a:solidFill>
              </a:rPr>
              <a:t>rulers and authorities </a:t>
            </a:r>
            <a:r>
              <a:rPr lang="en-US" sz="3600" dirty="0">
                <a:solidFill>
                  <a:schemeClr val="accent5">
                    <a:lumMod val="75000"/>
                  </a:schemeClr>
                </a:solidFill>
              </a:rPr>
              <a:t>in the heavenly realms</a:t>
            </a:r>
            <a:r>
              <a:rPr lang="en-US" sz="3600" dirty="0"/>
              <a:t>, </a:t>
            </a:r>
            <a:r>
              <a:rPr lang="en-US" sz="3600" b="1" baseline="30000" dirty="0"/>
              <a:t>11 </a:t>
            </a:r>
            <a:r>
              <a:rPr lang="en-US" sz="3600" dirty="0"/>
              <a:t>according to his eternal purpose that he accomplished in Christ Jesus our Lord</a:t>
            </a:r>
            <a:r>
              <a:rPr lang="en-US" dirty="0"/>
              <a:t>.</a:t>
            </a:r>
            <a:endParaRPr lang="en-US" sz="3600" dirty="0"/>
          </a:p>
        </p:txBody>
      </p:sp>
      <p:sp>
        <p:nvSpPr>
          <p:cNvPr id="8" name="TextBox 7">
            <a:extLst>
              <a:ext uri="{FF2B5EF4-FFF2-40B4-BE49-F238E27FC236}">
                <a16:creationId xmlns:a16="http://schemas.microsoft.com/office/drawing/2014/main" id="{DB141335-7238-9993-4EE8-7802AAD56939}"/>
              </a:ext>
            </a:extLst>
          </p:cNvPr>
          <p:cNvSpPr txBox="1"/>
          <p:nvPr/>
        </p:nvSpPr>
        <p:spPr>
          <a:xfrm>
            <a:off x="754023" y="4641286"/>
            <a:ext cx="11437977" cy="1754326"/>
          </a:xfrm>
          <a:prstGeom prst="rect">
            <a:avLst/>
          </a:prstGeom>
          <a:noFill/>
        </p:spPr>
        <p:txBody>
          <a:bodyPr wrap="square" rtlCol="0">
            <a:spAutoFit/>
          </a:bodyPr>
          <a:lstStyle/>
          <a:p>
            <a:pPr marL="571500" indent="-571500">
              <a:buFont typeface="Wingdings" panose="05000000000000000000" pitchFamily="2" charset="2"/>
              <a:buChar char="§"/>
            </a:pPr>
            <a:endParaRPr lang="en-US" sz="3600" dirty="0"/>
          </a:p>
          <a:p>
            <a:pPr marL="571500" indent="-571500">
              <a:buFont typeface="Wingdings" panose="05000000000000000000" pitchFamily="2" charset="2"/>
              <a:buChar char="§"/>
            </a:pPr>
            <a:r>
              <a:rPr lang="en-US" sz="3600" dirty="0"/>
              <a:t>Context.   Rulers and authorities know about the mystery of  Christ look at preceding verses.</a:t>
            </a:r>
          </a:p>
        </p:txBody>
      </p:sp>
    </p:spTree>
    <p:extLst>
      <p:ext uri="{BB962C8B-B14F-4D97-AF65-F5344CB8AC3E}">
        <p14:creationId xmlns:p14="http://schemas.microsoft.com/office/powerpoint/2010/main" val="323393943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15147-941F-EBF1-17C7-4416B0DEF5E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3A92B8-46DC-28E5-7527-143EC260D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F6918-4F3E-1C8A-7FF3-6CDA067E3002}"/>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Ephesians 3:10  context</a:t>
            </a:r>
          </a:p>
        </p:txBody>
      </p:sp>
      <p:pic>
        <p:nvPicPr>
          <p:cNvPr id="11" name="Content Placeholder 10">
            <a:extLst>
              <a:ext uri="{FF2B5EF4-FFF2-40B4-BE49-F238E27FC236}">
                <a16:creationId xmlns:a16="http://schemas.microsoft.com/office/drawing/2014/main" id="{38625583-0156-D8B2-6571-4A422204B818}"/>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6" name="TextBox 5">
            <a:extLst>
              <a:ext uri="{FF2B5EF4-FFF2-40B4-BE49-F238E27FC236}">
                <a16:creationId xmlns:a16="http://schemas.microsoft.com/office/drawing/2014/main" id="{8C5B8176-AE23-7C89-157B-652CC1F1591B}"/>
              </a:ext>
            </a:extLst>
          </p:cNvPr>
          <p:cNvSpPr txBox="1"/>
          <p:nvPr/>
        </p:nvSpPr>
        <p:spPr>
          <a:xfrm>
            <a:off x="2144365" y="1408911"/>
            <a:ext cx="10224052" cy="5078313"/>
          </a:xfrm>
          <a:prstGeom prst="rect">
            <a:avLst/>
          </a:prstGeom>
          <a:noFill/>
        </p:spPr>
        <p:txBody>
          <a:bodyPr wrap="square" rtlCol="0">
            <a:spAutoFit/>
          </a:bodyPr>
          <a:lstStyle/>
          <a:p>
            <a:r>
              <a:rPr lang="en-US" sz="3600" b="1" dirty="0"/>
              <a:t>EPH 3:4 </a:t>
            </a:r>
            <a:r>
              <a:rPr lang="en-US" sz="3600" b="1" baseline="30000" dirty="0"/>
              <a:t>4 </a:t>
            </a:r>
            <a:r>
              <a:rPr lang="en-US" sz="3600" dirty="0"/>
              <a:t>In reading this, then, you will be able to understand my </a:t>
            </a:r>
            <a:r>
              <a:rPr lang="en-US" sz="3600" dirty="0">
                <a:solidFill>
                  <a:schemeClr val="accent5">
                    <a:lumMod val="75000"/>
                  </a:schemeClr>
                </a:solidFill>
              </a:rPr>
              <a:t>insight into the mystery of Christ</a:t>
            </a:r>
            <a:r>
              <a:rPr lang="en-US" sz="3600" dirty="0"/>
              <a:t>, </a:t>
            </a:r>
            <a:r>
              <a:rPr lang="en-US" sz="3600" b="1" baseline="30000" dirty="0"/>
              <a:t>5 </a:t>
            </a:r>
            <a:r>
              <a:rPr lang="en-US" sz="3600" dirty="0"/>
              <a:t>which </a:t>
            </a:r>
            <a:r>
              <a:rPr lang="en-US" sz="3600" dirty="0">
                <a:solidFill>
                  <a:schemeClr val="accent5">
                    <a:lumMod val="75000"/>
                  </a:schemeClr>
                </a:solidFill>
              </a:rPr>
              <a:t>was not made known to people in other generations </a:t>
            </a:r>
            <a:r>
              <a:rPr lang="en-US" sz="3600" dirty="0"/>
              <a:t>as it has </a:t>
            </a:r>
            <a:r>
              <a:rPr lang="en-US" sz="3600" dirty="0">
                <a:solidFill>
                  <a:schemeClr val="accent5">
                    <a:lumMod val="75000"/>
                  </a:schemeClr>
                </a:solidFill>
              </a:rPr>
              <a:t>now been revealed by the Spirit to God’s holy apostles and prophets</a:t>
            </a:r>
            <a:r>
              <a:rPr lang="en-US" sz="3600" dirty="0"/>
              <a:t>. </a:t>
            </a:r>
            <a:r>
              <a:rPr lang="en-US" sz="3600" b="1" baseline="30000" dirty="0"/>
              <a:t>6 </a:t>
            </a:r>
            <a:r>
              <a:rPr lang="en-US" sz="3600" dirty="0"/>
              <a:t>This </a:t>
            </a:r>
            <a:r>
              <a:rPr lang="en-US" sz="3600" dirty="0">
                <a:solidFill>
                  <a:schemeClr val="accent5">
                    <a:lumMod val="75000"/>
                  </a:schemeClr>
                </a:solidFill>
              </a:rPr>
              <a:t>mystery is that through the gospel the Gentiles are heirs together with Israel, members together of one body, and sharers together in the promise in Christ Jesus.</a:t>
            </a:r>
          </a:p>
        </p:txBody>
      </p:sp>
    </p:spTree>
    <p:extLst>
      <p:ext uri="{BB962C8B-B14F-4D97-AF65-F5344CB8AC3E}">
        <p14:creationId xmlns:p14="http://schemas.microsoft.com/office/powerpoint/2010/main" val="40109683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95F31-BDFB-B8E9-204C-30371B9718B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4F61D3-186F-FA6F-F19A-648B27569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41562-92B2-91C5-B1E9-0437435044B9}"/>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Ephesians 3:10  context</a:t>
            </a:r>
          </a:p>
        </p:txBody>
      </p:sp>
      <p:pic>
        <p:nvPicPr>
          <p:cNvPr id="11" name="Content Placeholder 10">
            <a:extLst>
              <a:ext uri="{FF2B5EF4-FFF2-40B4-BE49-F238E27FC236}">
                <a16:creationId xmlns:a16="http://schemas.microsoft.com/office/drawing/2014/main" id="{E4494A44-2DFB-5E55-E5A9-5D2F4E135C08}"/>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6" name="TextBox 5">
            <a:extLst>
              <a:ext uri="{FF2B5EF4-FFF2-40B4-BE49-F238E27FC236}">
                <a16:creationId xmlns:a16="http://schemas.microsoft.com/office/drawing/2014/main" id="{0E3E07A4-9EE9-BBA1-81B5-5AE6C22CFF58}"/>
              </a:ext>
            </a:extLst>
          </p:cNvPr>
          <p:cNvSpPr txBox="1"/>
          <p:nvPr/>
        </p:nvSpPr>
        <p:spPr>
          <a:xfrm>
            <a:off x="2144365" y="1408911"/>
            <a:ext cx="10224052" cy="4524315"/>
          </a:xfrm>
          <a:prstGeom prst="rect">
            <a:avLst/>
          </a:prstGeom>
          <a:noFill/>
        </p:spPr>
        <p:txBody>
          <a:bodyPr wrap="square" rtlCol="0">
            <a:spAutoFit/>
          </a:bodyPr>
          <a:lstStyle/>
          <a:p>
            <a:r>
              <a:rPr lang="en-US" sz="3600" b="1" dirty="0"/>
              <a:t>EPH 3:7 </a:t>
            </a:r>
            <a:r>
              <a:rPr lang="en-US" sz="3600" b="1" strike="sngStrike" baseline="30000" dirty="0"/>
              <a:t> </a:t>
            </a:r>
            <a:r>
              <a:rPr lang="en-US" sz="3600" b="1" baseline="30000" dirty="0"/>
              <a:t> </a:t>
            </a:r>
            <a:r>
              <a:rPr lang="en-US" sz="3600" dirty="0"/>
              <a:t>I became a servant of this gospel by the gift of God’s grace given me through the working of his </a:t>
            </a:r>
            <a:r>
              <a:rPr lang="en-US" sz="3600" dirty="0">
                <a:solidFill>
                  <a:schemeClr val="accent6">
                    <a:lumMod val="75000"/>
                  </a:schemeClr>
                </a:solidFill>
              </a:rPr>
              <a:t>power</a:t>
            </a:r>
            <a:r>
              <a:rPr lang="en-US" sz="3600" dirty="0"/>
              <a:t>. </a:t>
            </a:r>
            <a:r>
              <a:rPr lang="en-US" sz="3600" b="1" baseline="30000" dirty="0"/>
              <a:t>8 </a:t>
            </a:r>
            <a:r>
              <a:rPr lang="en-US" sz="3600" dirty="0"/>
              <a:t>Although I am less than the least of all the Lord’s people, this grace was given me: to preach to the Gentiles the boundless riches of Christ, </a:t>
            </a:r>
            <a:r>
              <a:rPr lang="en-US" sz="3600" b="1" baseline="30000" dirty="0"/>
              <a:t>9 </a:t>
            </a:r>
            <a:r>
              <a:rPr lang="en-US" sz="3600" dirty="0"/>
              <a:t>and to make plain to everyone the administration of this </a:t>
            </a:r>
            <a:r>
              <a:rPr lang="en-US" sz="3600" dirty="0">
                <a:solidFill>
                  <a:schemeClr val="accent6">
                    <a:lumMod val="75000"/>
                  </a:schemeClr>
                </a:solidFill>
              </a:rPr>
              <a:t>mystery</a:t>
            </a:r>
            <a:r>
              <a:rPr lang="en-US" sz="3600" dirty="0"/>
              <a:t>, which for ages past was kept hidden in God, who created all things</a:t>
            </a:r>
            <a:endParaRPr lang="en-US" sz="3600" dirty="0">
              <a:solidFill>
                <a:schemeClr val="accent5">
                  <a:lumMod val="75000"/>
                </a:schemeClr>
              </a:solidFill>
            </a:endParaRPr>
          </a:p>
        </p:txBody>
      </p:sp>
    </p:spTree>
    <p:extLst>
      <p:ext uri="{BB962C8B-B14F-4D97-AF65-F5344CB8AC3E}">
        <p14:creationId xmlns:p14="http://schemas.microsoft.com/office/powerpoint/2010/main" val="27865021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DD78D-424B-20C6-AED6-768DC2A7ED4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5748C2-5886-9236-2D48-A2DA5C26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81311-80D6-85BA-CD14-BC8888C96C3A}"/>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Ephesians 3:10</a:t>
            </a:r>
          </a:p>
        </p:txBody>
      </p:sp>
      <p:pic>
        <p:nvPicPr>
          <p:cNvPr id="11" name="Content Placeholder 10">
            <a:extLst>
              <a:ext uri="{FF2B5EF4-FFF2-40B4-BE49-F238E27FC236}">
                <a16:creationId xmlns:a16="http://schemas.microsoft.com/office/drawing/2014/main" id="{25726E8F-5121-14C9-DF06-715A828816D0}"/>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6" name="TextBox 5">
            <a:extLst>
              <a:ext uri="{FF2B5EF4-FFF2-40B4-BE49-F238E27FC236}">
                <a16:creationId xmlns:a16="http://schemas.microsoft.com/office/drawing/2014/main" id="{386BC934-0996-B5AE-450E-B2322C74E36D}"/>
              </a:ext>
            </a:extLst>
          </p:cNvPr>
          <p:cNvSpPr txBox="1"/>
          <p:nvPr/>
        </p:nvSpPr>
        <p:spPr>
          <a:xfrm>
            <a:off x="2144365" y="1408911"/>
            <a:ext cx="10224052" cy="3416320"/>
          </a:xfrm>
          <a:prstGeom prst="rect">
            <a:avLst/>
          </a:prstGeom>
          <a:noFill/>
        </p:spPr>
        <p:txBody>
          <a:bodyPr wrap="square" rtlCol="0">
            <a:spAutoFit/>
          </a:bodyPr>
          <a:lstStyle/>
          <a:p>
            <a:r>
              <a:rPr lang="en-US" sz="3600" b="1" dirty="0"/>
              <a:t>EPH 3:10 </a:t>
            </a:r>
            <a:r>
              <a:rPr lang="en-US" sz="3600" b="1" baseline="30000" dirty="0">
                <a:solidFill>
                  <a:schemeClr val="accent5">
                    <a:lumMod val="75000"/>
                  </a:schemeClr>
                </a:solidFill>
              </a:rPr>
              <a:t>10 </a:t>
            </a:r>
            <a:r>
              <a:rPr lang="en-US" sz="3600" dirty="0">
                <a:solidFill>
                  <a:schemeClr val="accent5">
                    <a:lumMod val="75000"/>
                  </a:schemeClr>
                </a:solidFill>
              </a:rPr>
              <a:t>His intent was that now, through the church, the manifold wisdom of God should be made known to the rulers and authorities in the heavenly realms</a:t>
            </a:r>
            <a:r>
              <a:rPr lang="en-US" sz="3600" dirty="0"/>
              <a:t>, </a:t>
            </a:r>
            <a:r>
              <a:rPr lang="en-US" sz="3600" b="1" baseline="30000" dirty="0"/>
              <a:t>11 </a:t>
            </a:r>
            <a:r>
              <a:rPr lang="en-US" sz="3600" dirty="0"/>
              <a:t>according to his eternal purpose that he accomplished in Christ Jesus our Lord</a:t>
            </a:r>
            <a:r>
              <a:rPr lang="en-US" dirty="0"/>
              <a:t>.</a:t>
            </a:r>
            <a:endParaRPr lang="en-US" sz="3600" dirty="0"/>
          </a:p>
        </p:txBody>
      </p:sp>
      <p:sp>
        <p:nvSpPr>
          <p:cNvPr id="8" name="TextBox 7">
            <a:extLst>
              <a:ext uri="{FF2B5EF4-FFF2-40B4-BE49-F238E27FC236}">
                <a16:creationId xmlns:a16="http://schemas.microsoft.com/office/drawing/2014/main" id="{4C5C89BA-0687-66AD-2132-69A03753F02E}"/>
              </a:ext>
            </a:extLst>
          </p:cNvPr>
          <p:cNvSpPr txBox="1"/>
          <p:nvPr/>
        </p:nvSpPr>
        <p:spPr>
          <a:xfrm>
            <a:off x="754023" y="4641286"/>
            <a:ext cx="11437977" cy="1200329"/>
          </a:xfrm>
          <a:prstGeom prst="rect">
            <a:avLst/>
          </a:prstGeom>
          <a:noFill/>
        </p:spPr>
        <p:txBody>
          <a:bodyPr wrap="square" rtlCol="0">
            <a:spAutoFit/>
          </a:bodyPr>
          <a:lstStyle/>
          <a:p>
            <a:pPr marL="571500" indent="-571500">
              <a:buFont typeface="Wingdings" panose="05000000000000000000" pitchFamily="2" charset="2"/>
              <a:buChar char="§"/>
            </a:pPr>
            <a:endParaRPr lang="en-US" sz="3600" dirty="0"/>
          </a:p>
          <a:p>
            <a:pPr marL="571500" indent="-571500">
              <a:buFont typeface="Wingdings" panose="05000000000000000000" pitchFamily="2" charset="2"/>
              <a:buChar char="§"/>
            </a:pPr>
            <a:r>
              <a:rPr lang="en-US" sz="3600" dirty="0"/>
              <a:t>Duplicate slide to link back to context.</a:t>
            </a:r>
          </a:p>
        </p:txBody>
      </p:sp>
    </p:spTree>
    <p:extLst>
      <p:ext uri="{BB962C8B-B14F-4D97-AF65-F5344CB8AC3E}">
        <p14:creationId xmlns:p14="http://schemas.microsoft.com/office/powerpoint/2010/main" val="948746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BB737-3682-03B4-1F5F-1C0C0700E55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9919D3-D561-78C0-2374-AA74C4067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40908-D738-A352-7C8A-8CBE85ECB4C7}"/>
              </a:ext>
            </a:extLst>
          </p:cNvPr>
          <p:cNvSpPr>
            <a:spLocks noGrp="1"/>
          </p:cNvSpPr>
          <p:nvPr>
            <p:ph type="title"/>
          </p:nvPr>
        </p:nvSpPr>
        <p:spPr>
          <a:xfrm>
            <a:off x="3234813" y="133658"/>
            <a:ext cx="8453604" cy="1158429"/>
          </a:xfrm>
        </p:spPr>
        <p:txBody>
          <a:bodyPr vert="horz" lIns="91440" tIns="45720" rIns="91440" bIns="45720" rtlCol="0" anchor="b">
            <a:noAutofit/>
          </a:bodyPr>
          <a:lstStyle/>
          <a:p>
            <a:r>
              <a:rPr lang="en-US" sz="4000" b="1" dirty="0"/>
              <a:t>Ephesians 2:6</a:t>
            </a:r>
          </a:p>
        </p:txBody>
      </p:sp>
      <p:pic>
        <p:nvPicPr>
          <p:cNvPr id="4" name="Picture 3">
            <a:extLst>
              <a:ext uri="{FF2B5EF4-FFF2-40B4-BE49-F238E27FC236}">
                <a16:creationId xmlns:a16="http://schemas.microsoft.com/office/drawing/2014/main" id="{F3A64BA7-29BC-F4ED-24BF-06E31A9B343C}"/>
              </a:ext>
            </a:extLst>
          </p:cNvPr>
          <p:cNvPicPr>
            <a:picLocks noChangeAspect="1"/>
          </p:cNvPicPr>
          <p:nvPr/>
        </p:nvPicPr>
        <p:blipFill>
          <a:blip r:embed="rId3"/>
          <a:stretch>
            <a:fillRect/>
          </a:stretch>
        </p:blipFill>
        <p:spPr>
          <a:xfrm>
            <a:off x="1197402" y="2027583"/>
            <a:ext cx="5646313" cy="4451112"/>
          </a:xfrm>
          <a:prstGeom prst="rect">
            <a:avLst/>
          </a:prstGeom>
        </p:spPr>
      </p:pic>
      <p:sp>
        <p:nvSpPr>
          <p:cNvPr id="5" name="Arrow: Curved Left 4">
            <a:extLst>
              <a:ext uri="{FF2B5EF4-FFF2-40B4-BE49-F238E27FC236}">
                <a16:creationId xmlns:a16="http://schemas.microsoft.com/office/drawing/2014/main" id="{E885E36D-5044-65F2-536C-BF9C460B3F18}"/>
              </a:ext>
            </a:extLst>
          </p:cNvPr>
          <p:cNvSpPr/>
          <p:nvPr/>
        </p:nvSpPr>
        <p:spPr>
          <a:xfrm flipV="1">
            <a:off x="4497720" y="2189775"/>
            <a:ext cx="2771745" cy="3770536"/>
          </a:xfrm>
          <a:prstGeom prst="curvedLeftArrow">
            <a:avLst/>
          </a:prstGeom>
          <a:solidFill>
            <a:schemeClr val="accent1">
              <a:alpha val="1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2DD5D7CA-B1DE-538C-D194-D272039D77AC}"/>
              </a:ext>
            </a:extLst>
          </p:cNvPr>
          <p:cNvSpPr txBox="1"/>
          <p:nvPr/>
        </p:nvSpPr>
        <p:spPr>
          <a:xfrm>
            <a:off x="5883592" y="1079212"/>
            <a:ext cx="4417871" cy="1323439"/>
          </a:xfrm>
          <a:prstGeom prst="rect">
            <a:avLst/>
          </a:prstGeom>
          <a:noFill/>
        </p:spPr>
        <p:txBody>
          <a:bodyPr wrap="square" rtlCol="0">
            <a:spAutoFit/>
          </a:bodyPr>
          <a:lstStyle/>
          <a:p>
            <a:r>
              <a:rPr lang="en-US" sz="4000" dirty="0"/>
              <a:t>Seated in the heavenly realm</a:t>
            </a:r>
          </a:p>
        </p:txBody>
      </p:sp>
      <p:sp>
        <p:nvSpPr>
          <p:cNvPr id="3" name="TextBox 2">
            <a:extLst>
              <a:ext uri="{FF2B5EF4-FFF2-40B4-BE49-F238E27FC236}">
                <a16:creationId xmlns:a16="http://schemas.microsoft.com/office/drawing/2014/main" id="{585060AE-22EE-B172-CC65-A281A8BDE050}"/>
              </a:ext>
            </a:extLst>
          </p:cNvPr>
          <p:cNvSpPr txBox="1"/>
          <p:nvPr/>
        </p:nvSpPr>
        <p:spPr>
          <a:xfrm>
            <a:off x="7655121" y="3199164"/>
            <a:ext cx="4226802" cy="2862322"/>
          </a:xfrm>
          <a:prstGeom prst="rect">
            <a:avLst/>
          </a:prstGeom>
          <a:noFill/>
        </p:spPr>
        <p:txBody>
          <a:bodyPr wrap="square" rtlCol="0">
            <a:spAutoFit/>
          </a:bodyPr>
          <a:lstStyle/>
          <a:p>
            <a:r>
              <a:rPr lang="en-US" sz="3600" b="1" baseline="30000" dirty="0"/>
              <a:t>12 </a:t>
            </a:r>
            <a:r>
              <a:rPr lang="en-US" sz="3600" dirty="0"/>
              <a:t>In him and through faith in him we may approach God with freedom and confidence</a:t>
            </a:r>
            <a:r>
              <a:rPr lang="en-US" dirty="0"/>
              <a:t>.</a:t>
            </a:r>
          </a:p>
        </p:txBody>
      </p:sp>
      <p:sp>
        <p:nvSpPr>
          <p:cNvPr id="8" name="Title 1">
            <a:extLst>
              <a:ext uri="{FF2B5EF4-FFF2-40B4-BE49-F238E27FC236}">
                <a16:creationId xmlns:a16="http://schemas.microsoft.com/office/drawing/2014/main" id="{E55E1BDA-CA77-028C-0D0E-C099A5D58528}"/>
              </a:ext>
            </a:extLst>
          </p:cNvPr>
          <p:cNvSpPr txBox="1">
            <a:spLocks/>
          </p:cNvSpPr>
          <p:nvPr/>
        </p:nvSpPr>
        <p:spPr>
          <a:xfrm>
            <a:off x="7715020" y="2189775"/>
            <a:ext cx="598104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3:12</a:t>
            </a:r>
          </a:p>
        </p:txBody>
      </p:sp>
      <p:pic>
        <p:nvPicPr>
          <p:cNvPr id="9" name="Content Placeholder 3">
            <a:extLst>
              <a:ext uri="{FF2B5EF4-FFF2-40B4-BE49-F238E27FC236}">
                <a16:creationId xmlns:a16="http://schemas.microsoft.com/office/drawing/2014/main" id="{11D67117-1D72-0831-8EE0-8912D5D01835}"/>
              </a:ext>
            </a:extLst>
          </p:cNvPr>
          <p:cNvPicPr>
            <a:picLocks noGrp="1" noChangeAspect="1"/>
          </p:cNvPicPr>
          <p:nvPr>
            <p:ph sz="half" idx="2"/>
          </p:nvPr>
        </p:nvPicPr>
        <p:blipFill>
          <a:blip r:embed="rId4"/>
          <a:stretch>
            <a:fillRect/>
          </a:stretch>
        </p:blipFill>
        <p:spPr>
          <a:xfrm>
            <a:off x="143892" y="132215"/>
            <a:ext cx="1746645" cy="1746645"/>
          </a:xfrm>
          <a:prstGeom prst="rect">
            <a:avLst/>
          </a:prstGeom>
        </p:spPr>
      </p:pic>
      <p:sp>
        <p:nvSpPr>
          <p:cNvPr id="14" name="Arrow: Down 13">
            <a:extLst>
              <a:ext uri="{FF2B5EF4-FFF2-40B4-BE49-F238E27FC236}">
                <a16:creationId xmlns:a16="http://schemas.microsoft.com/office/drawing/2014/main" id="{5E378683-26A4-4B5F-6C34-A5B977FB4C84}"/>
              </a:ext>
            </a:extLst>
          </p:cNvPr>
          <p:cNvSpPr/>
          <p:nvPr/>
        </p:nvSpPr>
        <p:spPr>
          <a:xfrm>
            <a:off x="11446101" y="5572282"/>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49915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71A40-D3A4-94C5-8100-ADBAEB3B065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B5B90B-AEE2-A750-F4A3-A3F3F5CDA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D138F-76F7-8B6E-1837-ACB9C65DF451}"/>
              </a:ext>
            </a:extLst>
          </p:cNvPr>
          <p:cNvSpPr>
            <a:spLocks noGrp="1"/>
          </p:cNvSpPr>
          <p:nvPr>
            <p:ph type="title"/>
          </p:nvPr>
        </p:nvSpPr>
        <p:spPr>
          <a:xfrm>
            <a:off x="3234813" y="133658"/>
            <a:ext cx="2587489" cy="1158429"/>
          </a:xfrm>
        </p:spPr>
        <p:txBody>
          <a:bodyPr vert="horz" lIns="91440" tIns="45720" rIns="91440" bIns="45720" rtlCol="0" anchor="b">
            <a:noAutofit/>
          </a:bodyPr>
          <a:lstStyle/>
          <a:p>
            <a:r>
              <a:rPr lang="en-US" sz="2400" b="1" dirty="0"/>
              <a:t>Ephesians 2:6</a:t>
            </a:r>
          </a:p>
        </p:txBody>
      </p:sp>
      <p:pic>
        <p:nvPicPr>
          <p:cNvPr id="4" name="Picture 3">
            <a:extLst>
              <a:ext uri="{FF2B5EF4-FFF2-40B4-BE49-F238E27FC236}">
                <a16:creationId xmlns:a16="http://schemas.microsoft.com/office/drawing/2014/main" id="{235D06B5-E9E0-9341-21B4-DEF0AD9534DE}"/>
              </a:ext>
            </a:extLst>
          </p:cNvPr>
          <p:cNvPicPr>
            <a:picLocks noChangeAspect="1"/>
          </p:cNvPicPr>
          <p:nvPr/>
        </p:nvPicPr>
        <p:blipFill>
          <a:blip r:embed="rId3"/>
          <a:stretch>
            <a:fillRect/>
          </a:stretch>
        </p:blipFill>
        <p:spPr>
          <a:xfrm>
            <a:off x="442423" y="2206624"/>
            <a:ext cx="2896228" cy="2283160"/>
          </a:xfrm>
          <a:prstGeom prst="rect">
            <a:avLst/>
          </a:prstGeom>
        </p:spPr>
      </p:pic>
      <p:sp>
        <p:nvSpPr>
          <p:cNvPr id="5" name="Arrow: Curved Left 4">
            <a:extLst>
              <a:ext uri="{FF2B5EF4-FFF2-40B4-BE49-F238E27FC236}">
                <a16:creationId xmlns:a16="http://schemas.microsoft.com/office/drawing/2014/main" id="{F9BC64CA-C17A-C6F9-C50C-FA9AD3207120}"/>
              </a:ext>
            </a:extLst>
          </p:cNvPr>
          <p:cNvSpPr/>
          <p:nvPr/>
        </p:nvSpPr>
        <p:spPr>
          <a:xfrm flipV="1">
            <a:off x="2204264" y="1942737"/>
            <a:ext cx="1770447" cy="2512854"/>
          </a:xfrm>
          <a:prstGeom prst="curvedLeftArrow">
            <a:avLst/>
          </a:prstGeom>
          <a:solidFill>
            <a:schemeClr val="accent1">
              <a:alpha val="1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44FE7789-2403-01EF-5B45-23503F322E5D}"/>
              </a:ext>
            </a:extLst>
          </p:cNvPr>
          <p:cNvSpPr txBox="1"/>
          <p:nvPr/>
        </p:nvSpPr>
        <p:spPr>
          <a:xfrm>
            <a:off x="2941380" y="1333740"/>
            <a:ext cx="3154620" cy="954107"/>
          </a:xfrm>
          <a:prstGeom prst="rect">
            <a:avLst/>
          </a:prstGeom>
          <a:noFill/>
        </p:spPr>
        <p:txBody>
          <a:bodyPr wrap="square" rtlCol="0">
            <a:spAutoFit/>
          </a:bodyPr>
          <a:lstStyle/>
          <a:p>
            <a:r>
              <a:rPr lang="en-US" sz="2800" dirty="0"/>
              <a:t>Seated in the heavenly realm</a:t>
            </a:r>
          </a:p>
        </p:txBody>
      </p:sp>
      <p:sp>
        <p:nvSpPr>
          <p:cNvPr id="3" name="TextBox 2">
            <a:extLst>
              <a:ext uri="{FF2B5EF4-FFF2-40B4-BE49-F238E27FC236}">
                <a16:creationId xmlns:a16="http://schemas.microsoft.com/office/drawing/2014/main" id="{61566206-D23F-D74D-7135-51829DCA587C}"/>
              </a:ext>
            </a:extLst>
          </p:cNvPr>
          <p:cNvSpPr txBox="1"/>
          <p:nvPr/>
        </p:nvSpPr>
        <p:spPr>
          <a:xfrm>
            <a:off x="4814596" y="2551837"/>
            <a:ext cx="7216617" cy="1754326"/>
          </a:xfrm>
          <a:prstGeom prst="rect">
            <a:avLst/>
          </a:prstGeom>
          <a:noFill/>
        </p:spPr>
        <p:txBody>
          <a:bodyPr wrap="square" rtlCol="0">
            <a:spAutoFit/>
          </a:bodyPr>
          <a:lstStyle/>
          <a:p>
            <a:r>
              <a:rPr lang="en-US" sz="3600" b="1" baseline="30000" dirty="0"/>
              <a:t>12 </a:t>
            </a:r>
            <a:r>
              <a:rPr lang="en-US" sz="3600" dirty="0"/>
              <a:t>In him and through faith in him we may approach God with freedom and confidence</a:t>
            </a:r>
            <a:r>
              <a:rPr lang="en-US" dirty="0"/>
              <a:t>.</a:t>
            </a:r>
          </a:p>
        </p:txBody>
      </p:sp>
      <p:sp>
        <p:nvSpPr>
          <p:cNvPr id="8" name="Title 1">
            <a:extLst>
              <a:ext uri="{FF2B5EF4-FFF2-40B4-BE49-F238E27FC236}">
                <a16:creationId xmlns:a16="http://schemas.microsoft.com/office/drawing/2014/main" id="{62B7471D-B3C9-5A29-9598-82F6DE752949}"/>
              </a:ext>
            </a:extLst>
          </p:cNvPr>
          <p:cNvSpPr txBox="1">
            <a:spLocks/>
          </p:cNvSpPr>
          <p:nvPr/>
        </p:nvSpPr>
        <p:spPr>
          <a:xfrm>
            <a:off x="6756184" y="712872"/>
            <a:ext cx="598104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3:12</a:t>
            </a:r>
          </a:p>
        </p:txBody>
      </p:sp>
      <p:sp>
        <p:nvSpPr>
          <p:cNvPr id="6" name="TextBox 5">
            <a:extLst>
              <a:ext uri="{FF2B5EF4-FFF2-40B4-BE49-F238E27FC236}">
                <a16:creationId xmlns:a16="http://schemas.microsoft.com/office/drawing/2014/main" id="{273E9F7C-183D-15AB-E46C-0B014331FFA4}"/>
              </a:ext>
            </a:extLst>
          </p:cNvPr>
          <p:cNvSpPr txBox="1"/>
          <p:nvPr/>
        </p:nvSpPr>
        <p:spPr>
          <a:xfrm>
            <a:off x="746449" y="4985651"/>
            <a:ext cx="1097280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In some circles there is an implied need for clergy or priest to gain access to God. </a:t>
            </a:r>
          </a:p>
          <a:p>
            <a:pPr marL="457200" indent="-457200">
              <a:buFont typeface="Arial" panose="020B0604020202020204" pitchFamily="34" charset="0"/>
              <a:buChar char="•"/>
            </a:pPr>
            <a:r>
              <a:rPr lang="en-US" sz="3200" dirty="0"/>
              <a:t>As for the Gnostics, no special knowledge is needed. </a:t>
            </a:r>
          </a:p>
        </p:txBody>
      </p:sp>
      <p:pic>
        <p:nvPicPr>
          <p:cNvPr id="9" name="Content Placeholder 3">
            <a:extLst>
              <a:ext uri="{FF2B5EF4-FFF2-40B4-BE49-F238E27FC236}">
                <a16:creationId xmlns:a16="http://schemas.microsoft.com/office/drawing/2014/main" id="{CD36075E-996D-6632-5C53-773E375E9FE6}"/>
              </a:ext>
            </a:extLst>
          </p:cNvPr>
          <p:cNvPicPr>
            <a:picLocks noGrp="1" noChangeAspect="1"/>
          </p:cNvPicPr>
          <p:nvPr>
            <p:ph sz="half" idx="2"/>
          </p:nvPr>
        </p:nvPicPr>
        <p:blipFill>
          <a:blip r:embed="rId4"/>
          <a:stretch>
            <a:fillRect/>
          </a:stretch>
        </p:blipFill>
        <p:spPr>
          <a:xfrm>
            <a:off x="139777" y="75016"/>
            <a:ext cx="1867721" cy="1867721"/>
          </a:xfrm>
          <a:prstGeom prst="rect">
            <a:avLst/>
          </a:prstGeom>
        </p:spPr>
      </p:pic>
    </p:spTree>
    <p:extLst>
      <p:ext uri="{BB962C8B-B14F-4D97-AF65-F5344CB8AC3E}">
        <p14:creationId xmlns:p14="http://schemas.microsoft.com/office/powerpoint/2010/main" val="10560851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A44E-9D4A-F196-DF9B-9C90DB0D806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9973CC-1911-53EC-F2FF-C46CCC703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C4DB4D-5067-EE76-F551-C9A400E61C8C}"/>
              </a:ext>
            </a:extLst>
          </p:cNvPr>
          <p:cNvSpPr txBox="1"/>
          <p:nvPr/>
        </p:nvSpPr>
        <p:spPr>
          <a:xfrm>
            <a:off x="512619" y="1950847"/>
            <a:ext cx="11679381" cy="3600986"/>
          </a:xfrm>
          <a:prstGeom prst="rect">
            <a:avLst/>
          </a:prstGeom>
          <a:noFill/>
        </p:spPr>
        <p:txBody>
          <a:bodyPr wrap="square" rtlCol="0">
            <a:spAutoFit/>
          </a:bodyPr>
          <a:lstStyle/>
          <a:p>
            <a:r>
              <a:rPr lang="en-US" sz="3600" b="1" baseline="30000" dirty="0"/>
              <a:t>14 </a:t>
            </a:r>
            <a:r>
              <a:rPr lang="en-US" sz="3600" dirty="0"/>
              <a:t>For this </a:t>
            </a:r>
            <a:r>
              <a:rPr lang="en-US" sz="4800" b="1" dirty="0">
                <a:solidFill>
                  <a:schemeClr val="accent5">
                    <a:lumMod val="75000"/>
                  </a:schemeClr>
                </a:solidFill>
              </a:rPr>
              <a:t>reason</a:t>
            </a:r>
            <a:r>
              <a:rPr lang="en-US" sz="3600" dirty="0"/>
              <a:t> I kneel before the Father, </a:t>
            </a:r>
            <a:r>
              <a:rPr lang="en-US" sz="3600" b="1" baseline="30000" dirty="0"/>
              <a:t>15 </a:t>
            </a:r>
            <a:r>
              <a:rPr lang="en-US" sz="3600" dirty="0"/>
              <a:t>from whom every family in heaven and on earth derives its name. </a:t>
            </a:r>
            <a:r>
              <a:rPr lang="en-US" sz="3600" b="1" baseline="30000" dirty="0"/>
              <a:t>16 </a:t>
            </a:r>
            <a:r>
              <a:rPr lang="en-US" sz="3600" dirty="0"/>
              <a:t>I pray that out of his glorious riches he may </a:t>
            </a:r>
            <a:r>
              <a:rPr lang="en-US" sz="3600" dirty="0">
                <a:solidFill>
                  <a:schemeClr val="accent6">
                    <a:lumMod val="75000"/>
                  </a:schemeClr>
                </a:solidFill>
              </a:rPr>
              <a:t>strengthen you with power through his Spirit </a:t>
            </a:r>
            <a:r>
              <a:rPr lang="en-US" sz="3600" dirty="0"/>
              <a:t>in your inner being, </a:t>
            </a:r>
            <a:r>
              <a:rPr lang="en-US" sz="3600" b="1" baseline="30000" dirty="0"/>
              <a:t>17 </a:t>
            </a:r>
            <a:r>
              <a:rPr lang="en-US" sz="3600" dirty="0"/>
              <a:t>so that </a:t>
            </a:r>
            <a:r>
              <a:rPr lang="en-US" sz="3600" dirty="0">
                <a:solidFill>
                  <a:schemeClr val="accent5">
                    <a:lumMod val="75000"/>
                  </a:schemeClr>
                </a:solidFill>
              </a:rPr>
              <a:t>Christ may dwell in your hearts through faith</a:t>
            </a:r>
            <a:r>
              <a:rPr lang="en-US" sz="3600" dirty="0"/>
              <a:t>. </a:t>
            </a:r>
          </a:p>
        </p:txBody>
      </p:sp>
      <p:sp>
        <p:nvSpPr>
          <p:cNvPr id="8" name="Title 1">
            <a:extLst>
              <a:ext uri="{FF2B5EF4-FFF2-40B4-BE49-F238E27FC236}">
                <a16:creationId xmlns:a16="http://schemas.microsoft.com/office/drawing/2014/main" id="{399B7746-7283-A632-FFF0-D33A47BB9280}"/>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3:14 -3:21 The Second Prayer</a:t>
            </a:r>
          </a:p>
        </p:txBody>
      </p:sp>
      <p:pic>
        <p:nvPicPr>
          <p:cNvPr id="15" name="Content Placeholder 3">
            <a:extLst>
              <a:ext uri="{FF2B5EF4-FFF2-40B4-BE49-F238E27FC236}">
                <a16:creationId xmlns:a16="http://schemas.microsoft.com/office/drawing/2014/main" id="{5A27EFE4-87C8-11DA-AC0A-EBE22D8624F4}"/>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
        <p:nvSpPr>
          <p:cNvPr id="2" name="TextBox 1">
            <a:extLst>
              <a:ext uri="{FF2B5EF4-FFF2-40B4-BE49-F238E27FC236}">
                <a16:creationId xmlns:a16="http://schemas.microsoft.com/office/drawing/2014/main" id="{6DAF7B30-869A-347D-913C-7D6BFB9C96A1}"/>
              </a:ext>
            </a:extLst>
          </p:cNvPr>
          <p:cNvSpPr txBox="1"/>
          <p:nvPr/>
        </p:nvSpPr>
        <p:spPr>
          <a:xfrm>
            <a:off x="5348377" y="6280030"/>
            <a:ext cx="6264151" cy="523220"/>
          </a:xfrm>
          <a:prstGeom prst="rect">
            <a:avLst/>
          </a:prstGeom>
          <a:noFill/>
        </p:spPr>
        <p:txBody>
          <a:bodyPr wrap="none" rtlCol="0">
            <a:spAutoFit/>
          </a:bodyPr>
          <a:lstStyle/>
          <a:p>
            <a:r>
              <a:rPr lang="en-US" sz="2800" dirty="0"/>
              <a:t>Finish the prayer then talk about reason</a:t>
            </a:r>
          </a:p>
        </p:txBody>
      </p:sp>
    </p:spTree>
    <p:extLst>
      <p:ext uri="{BB962C8B-B14F-4D97-AF65-F5344CB8AC3E}">
        <p14:creationId xmlns:p14="http://schemas.microsoft.com/office/powerpoint/2010/main" val="393221222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B1FC3DA-BABF-15FE-41D9-1836E00FA68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59366C-407B-032E-F1D4-B864AE1C9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F44FD3-8E93-A551-C385-933F8B419906}"/>
              </a:ext>
            </a:extLst>
          </p:cNvPr>
          <p:cNvSpPr txBox="1"/>
          <p:nvPr/>
        </p:nvSpPr>
        <p:spPr>
          <a:xfrm>
            <a:off x="512619" y="1950847"/>
            <a:ext cx="11679381" cy="2862322"/>
          </a:xfrm>
          <a:prstGeom prst="rect">
            <a:avLst/>
          </a:prstGeom>
          <a:noFill/>
        </p:spPr>
        <p:txBody>
          <a:bodyPr wrap="square" rtlCol="0">
            <a:spAutoFit/>
          </a:bodyPr>
          <a:lstStyle/>
          <a:p>
            <a:r>
              <a:rPr lang="en-US" sz="3600" b="1" baseline="30000" dirty="0"/>
              <a:t>14 </a:t>
            </a:r>
            <a:r>
              <a:rPr lang="en-US" sz="3600" dirty="0"/>
              <a:t>For this </a:t>
            </a:r>
            <a:r>
              <a:rPr lang="en-US" sz="3600" dirty="0">
                <a:solidFill>
                  <a:schemeClr val="accent5">
                    <a:lumMod val="75000"/>
                  </a:schemeClr>
                </a:solidFill>
              </a:rPr>
              <a:t>reason</a:t>
            </a:r>
            <a:r>
              <a:rPr lang="en-US" sz="3600" dirty="0"/>
              <a:t> I kneel before the Father, </a:t>
            </a:r>
            <a:r>
              <a:rPr lang="en-US" sz="3600" b="1" baseline="30000" dirty="0"/>
              <a:t>15 </a:t>
            </a:r>
            <a:r>
              <a:rPr lang="en-US" sz="3600" dirty="0"/>
              <a:t>from whom every family in heaven and on earth derives its name. </a:t>
            </a:r>
            <a:r>
              <a:rPr lang="en-US" sz="3600" b="1" baseline="30000" dirty="0"/>
              <a:t>16 </a:t>
            </a:r>
            <a:r>
              <a:rPr lang="en-US" sz="3600" dirty="0"/>
              <a:t>I pray that out of his glorious riches he may strengthen you with power through his Spirit in your inner being, </a:t>
            </a:r>
            <a:r>
              <a:rPr lang="en-US" sz="3600" b="1" baseline="30000" dirty="0"/>
              <a:t>17 </a:t>
            </a:r>
            <a:r>
              <a:rPr lang="en-US" sz="3600" dirty="0"/>
              <a:t>so that </a:t>
            </a:r>
            <a:r>
              <a:rPr lang="en-US" sz="3600" dirty="0">
                <a:solidFill>
                  <a:schemeClr val="accent5">
                    <a:lumMod val="75000"/>
                  </a:schemeClr>
                </a:solidFill>
              </a:rPr>
              <a:t>Christ may dwell in your hearts through faith</a:t>
            </a:r>
            <a:r>
              <a:rPr lang="en-US" sz="3600" dirty="0"/>
              <a:t>. </a:t>
            </a:r>
          </a:p>
        </p:txBody>
      </p:sp>
      <p:sp>
        <p:nvSpPr>
          <p:cNvPr id="8" name="Title 1">
            <a:extLst>
              <a:ext uri="{FF2B5EF4-FFF2-40B4-BE49-F238E27FC236}">
                <a16:creationId xmlns:a16="http://schemas.microsoft.com/office/drawing/2014/main" id="{4E0F131D-4725-858A-E4A5-E1338D62310E}"/>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3:14 -3:21 The Second Prayer</a:t>
            </a:r>
          </a:p>
        </p:txBody>
      </p:sp>
      <p:pic>
        <p:nvPicPr>
          <p:cNvPr id="15" name="Content Placeholder 3">
            <a:extLst>
              <a:ext uri="{FF2B5EF4-FFF2-40B4-BE49-F238E27FC236}">
                <a16:creationId xmlns:a16="http://schemas.microsoft.com/office/drawing/2014/main" id="{DC63E786-CD0D-38DB-F31B-C9817394FD46}"/>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Tree>
    <p:extLst>
      <p:ext uri="{BB962C8B-B14F-4D97-AF65-F5344CB8AC3E}">
        <p14:creationId xmlns:p14="http://schemas.microsoft.com/office/powerpoint/2010/main" val="41453715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A8A9-525F-DD0E-85E9-0AF4C80DC63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5A3A9F-A6F1-934B-6BA8-F4BC1E183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14DC0-B7D4-D5E4-D540-4DBFEBA4687E}"/>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            Heavenly Realms Meaning ?</a:t>
            </a:r>
            <a:br>
              <a:rPr lang="en-US" sz="4000" b="1" dirty="0"/>
            </a:br>
            <a:r>
              <a:rPr lang="en-US" sz="4000" b="1" dirty="0"/>
              <a:t>Ephesians 1:3, 1:20, 2:6, 3:10,  6:12</a:t>
            </a:r>
          </a:p>
        </p:txBody>
      </p:sp>
      <p:pic>
        <p:nvPicPr>
          <p:cNvPr id="11" name="Content Placeholder 10">
            <a:extLst>
              <a:ext uri="{FF2B5EF4-FFF2-40B4-BE49-F238E27FC236}">
                <a16:creationId xmlns:a16="http://schemas.microsoft.com/office/drawing/2014/main" id="{35D3F402-F1C0-EE5C-C165-EBB0D1220A41}"/>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6" name="TextBox 5">
            <a:extLst>
              <a:ext uri="{FF2B5EF4-FFF2-40B4-BE49-F238E27FC236}">
                <a16:creationId xmlns:a16="http://schemas.microsoft.com/office/drawing/2014/main" id="{6E75FEEB-5D52-F0FA-E88C-128FA8B4353A}"/>
              </a:ext>
            </a:extLst>
          </p:cNvPr>
          <p:cNvSpPr txBox="1"/>
          <p:nvPr/>
        </p:nvSpPr>
        <p:spPr>
          <a:xfrm>
            <a:off x="2218388" y="1425745"/>
            <a:ext cx="10224052" cy="2308324"/>
          </a:xfrm>
          <a:prstGeom prst="rect">
            <a:avLst/>
          </a:prstGeom>
          <a:noFill/>
        </p:spPr>
        <p:txBody>
          <a:bodyPr wrap="square" rtlCol="0">
            <a:spAutoFit/>
          </a:bodyPr>
          <a:lstStyle/>
          <a:p>
            <a:r>
              <a:rPr lang="en-US" sz="3600" b="1" dirty="0"/>
              <a:t>EPH 1: </a:t>
            </a:r>
            <a:r>
              <a:rPr lang="en-US" sz="3600" b="1" baseline="30000" dirty="0"/>
              <a:t>3 </a:t>
            </a:r>
            <a:r>
              <a:rPr lang="en-US" sz="3600" dirty="0"/>
              <a:t>Praise be to the God and Father of our Lord Jesus Christ, who has blessed us in the </a:t>
            </a:r>
            <a:r>
              <a:rPr lang="en-US" sz="3600" dirty="0">
                <a:solidFill>
                  <a:schemeClr val="accent5">
                    <a:lumMod val="75000"/>
                  </a:schemeClr>
                </a:solidFill>
              </a:rPr>
              <a:t>heavenly </a:t>
            </a:r>
            <a:r>
              <a:rPr lang="en-US" sz="3600" i="1" u="sng" dirty="0">
                <a:solidFill>
                  <a:schemeClr val="accent5">
                    <a:lumMod val="75000"/>
                  </a:schemeClr>
                </a:solidFill>
              </a:rPr>
              <a:t>realms</a:t>
            </a:r>
            <a:r>
              <a:rPr lang="en-US" sz="3600" dirty="0">
                <a:solidFill>
                  <a:schemeClr val="accent5">
                    <a:lumMod val="75000"/>
                  </a:schemeClr>
                </a:solidFill>
              </a:rPr>
              <a:t> </a:t>
            </a:r>
            <a:r>
              <a:rPr lang="en-US" sz="3600" dirty="0"/>
              <a:t>with every spiritual blessing in Christ</a:t>
            </a:r>
          </a:p>
        </p:txBody>
      </p:sp>
      <p:sp>
        <p:nvSpPr>
          <p:cNvPr id="8" name="TextBox 7">
            <a:extLst>
              <a:ext uri="{FF2B5EF4-FFF2-40B4-BE49-F238E27FC236}">
                <a16:creationId xmlns:a16="http://schemas.microsoft.com/office/drawing/2014/main" id="{0F364437-B5A0-C67A-2E6C-52CEF30DB6AA}"/>
              </a:ext>
            </a:extLst>
          </p:cNvPr>
          <p:cNvSpPr txBox="1"/>
          <p:nvPr/>
        </p:nvSpPr>
        <p:spPr>
          <a:xfrm>
            <a:off x="377011" y="3694763"/>
            <a:ext cx="11437977" cy="2862322"/>
          </a:xfrm>
          <a:prstGeom prst="rect">
            <a:avLst/>
          </a:prstGeom>
          <a:noFill/>
        </p:spPr>
        <p:txBody>
          <a:bodyPr wrap="square" rtlCol="0">
            <a:spAutoFit/>
          </a:bodyPr>
          <a:lstStyle/>
          <a:p>
            <a:pPr marL="571500" indent="-571500">
              <a:buFont typeface="Wingdings" panose="05000000000000000000" pitchFamily="2" charset="2"/>
              <a:buChar char="§"/>
            </a:pPr>
            <a:r>
              <a:rPr lang="en-US" sz="3600" dirty="0"/>
              <a:t>There is one Greek word in the verse for heavenly the word realms has been added. </a:t>
            </a:r>
          </a:p>
          <a:p>
            <a:pPr marL="571500" indent="-571500">
              <a:buFont typeface="Wingdings" panose="05000000000000000000" pitchFamily="2" charset="2"/>
              <a:buChar char="§"/>
            </a:pPr>
            <a:r>
              <a:rPr lang="en-US" sz="3600" dirty="0"/>
              <a:t>The Greek  adjective now followed by an added noun.   Other translations render this as heavenly place or high places. </a:t>
            </a:r>
          </a:p>
        </p:txBody>
      </p:sp>
    </p:spTree>
    <p:extLst>
      <p:ext uri="{BB962C8B-B14F-4D97-AF65-F5344CB8AC3E}">
        <p14:creationId xmlns:p14="http://schemas.microsoft.com/office/powerpoint/2010/main" val="329604180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6FA90-1EC8-4342-8702-3625BEE3542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CAB27B-D7A3-EC8B-7671-CC8D60D02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B322B8B-22FA-09DE-34EA-9BBFD03E0DF6}"/>
              </a:ext>
            </a:extLst>
          </p:cNvPr>
          <p:cNvSpPr txBox="1"/>
          <p:nvPr/>
        </p:nvSpPr>
        <p:spPr>
          <a:xfrm>
            <a:off x="452304" y="1747702"/>
            <a:ext cx="11679381" cy="3416320"/>
          </a:xfrm>
          <a:prstGeom prst="rect">
            <a:avLst/>
          </a:prstGeom>
          <a:noFill/>
        </p:spPr>
        <p:txBody>
          <a:bodyPr wrap="square" rtlCol="0">
            <a:spAutoFit/>
          </a:bodyPr>
          <a:lstStyle/>
          <a:p>
            <a:r>
              <a:rPr lang="en-US" sz="3600" dirty="0"/>
              <a:t>And I pray that you, being rooted and established in </a:t>
            </a:r>
            <a:r>
              <a:rPr lang="en-US" sz="3600" dirty="0">
                <a:solidFill>
                  <a:schemeClr val="accent5">
                    <a:lumMod val="75000"/>
                  </a:schemeClr>
                </a:solidFill>
              </a:rPr>
              <a:t>love</a:t>
            </a:r>
            <a:r>
              <a:rPr lang="en-US" sz="3600" dirty="0"/>
              <a:t>, </a:t>
            </a:r>
            <a:r>
              <a:rPr lang="en-US" sz="3600" b="1" baseline="30000" dirty="0"/>
              <a:t>18 </a:t>
            </a:r>
            <a:r>
              <a:rPr lang="en-US" sz="3600" dirty="0"/>
              <a:t>may </a:t>
            </a:r>
            <a:r>
              <a:rPr lang="en-US" sz="3600" dirty="0">
                <a:solidFill>
                  <a:schemeClr val="accent5">
                    <a:lumMod val="75000"/>
                  </a:schemeClr>
                </a:solidFill>
              </a:rPr>
              <a:t>have power</a:t>
            </a:r>
            <a:r>
              <a:rPr lang="en-US" sz="3600" dirty="0"/>
              <a:t>, together with all the Lord’s holy people,</a:t>
            </a:r>
            <a:r>
              <a:rPr lang="en-US" sz="3600" dirty="0">
                <a:solidFill>
                  <a:schemeClr val="accent5">
                    <a:lumMod val="75000"/>
                  </a:schemeClr>
                </a:solidFill>
              </a:rPr>
              <a:t> to grasp how wide and long and high and deep is the love of Christ</a:t>
            </a:r>
            <a:r>
              <a:rPr lang="en-US" sz="3600" dirty="0"/>
              <a:t>, </a:t>
            </a:r>
            <a:r>
              <a:rPr lang="en-US" sz="3600" b="1" baseline="30000" dirty="0"/>
              <a:t>19 </a:t>
            </a:r>
            <a:r>
              <a:rPr lang="en-US" sz="3600" dirty="0"/>
              <a:t>and to </a:t>
            </a:r>
            <a:r>
              <a:rPr lang="en-US" sz="3600" dirty="0">
                <a:solidFill>
                  <a:schemeClr val="accent5">
                    <a:lumMod val="75000"/>
                  </a:schemeClr>
                </a:solidFill>
              </a:rPr>
              <a:t>know </a:t>
            </a:r>
            <a:r>
              <a:rPr lang="en-US" sz="3600" dirty="0"/>
              <a:t>this </a:t>
            </a:r>
            <a:r>
              <a:rPr lang="en-US" sz="3600" dirty="0">
                <a:solidFill>
                  <a:schemeClr val="accent5">
                    <a:lumMod val="75000"/>
                  </a:schemeClr>
                </a:solidFill>
              </a:rPr>
              <a:t>love </a:t>
            </a:r>
            <a:r>
              <a:rPr lang="en-US" sz="3600" dirty="0"/>
              <a:t>that surpasses knowledge—that you may be filled to the measure of all the fullness of God.</a:t>
            </a:r>
          </a:p>
        </p:txBody>
      </p:sp>
      <p:sp>
        <p:nvSpPr>
          <p:cNvPr id="8" name="Title 1">
            <a:extLst>
              <a:ext uri="{FF2B5EF4-FFF2-40B4-BE49-F238E27FC236}">
                <a16:creationId xmlns:a16="http://schemas.microsoft.com/office/drawing/2014/main" id="{E44511EB-88EA-84BB-626D-79ADDBE096EF}"/>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3:16 -3:21 The Second Prayer</a:t>
            </a:r>
          </a:p>
        </p:txBody>
      </p:sp>
      <p:pic>
        <p:nvPicPr>
          <p:cNvPr id="15" name="Content Placeholder 3">
            <a:extLst>
              <a:ext uri="{FF2B5EF4-FFF2-40B4-BE49-F238E27FC236}">
                <a16:creationId xmlns:a16="http://schemas.microsoft.com/office/drawing/2014/main" id="{0B69F199-87EA-9695-5E7C-9B8BBE9A95D9}"/>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Tree>
    <p:extLst>
      <p:ext uri="{BB962C8B-B14F-4D97-AF65-F5344CB8AC3E}">
        <p14:creationId xmlns:p14="http://schemas.microsoft.com/office/powerpoint/2010/main" val="24914583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1B3E-DEFE-EBB4-6266-EF81F185170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0A5059-9E48-6A8D-7722-757632E12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CAF455-57B0-5BBB-A29D-ADFF6BC07129}"/>
              </a:ext>
            </a:extLst>
          </p:cNvPr>
          <p:cNvSpPr txBox="1"/>
          <p:nvPr/>
        </p:nvSpPr>
        <p:spPr>
          <a:xfrm>
            <a:off x="452304" y="1747702"/>
            <a:ext cx="11679381" cy="2862322"/>
          </a:xfrm>
          <a:prstGeom prst="rect">
            <a:avLst/>
          </a:prstGeom>
          <a:noFill/>
        </p:spPr>
        <p:txBody>
          <a:bodyPr wrap="square" rtlCol="0">
            <a:spAutoFit/>
          </a:bodyPr>
          <a:lstStyle/>
          <a:p>
            <a:r>
              <a:rPr lang="en-US" sz="3600" b="1" baseline="30000" dirty="0"/>
              <a:t>20 </a:t>
            </a:r>
            <a:r>
              <a:rPr lang="en-US" sz="3600" dirty="0"/>
              <a:t>Now to him who is able to </a:t>
            </a:r>
            <a:r>
              <a:rPr lang="en-US" sz="3600" dirty="0">
                <a:solidFill>
                  <a:schemeClr val="accent5">
                    <a:lumMod val="75000"/>
                  </a:schemeClr>
                </a:solidFill>
              </a:rPr>
              <a:t>do immeasurably more </a:t>
            </a:r>
            <a:r>
              <a:rPr lang="en-US" sz="3600" dirty="0"/>
              <a:t>than all we ask or imagine, according to </a:t>
            </a:r>
            <a:r>
              <a:rPr lang="en-US" sz="3600" dirty="0">
                <a:solidFill>
                  <a:schemeClr val="accent5">
                    <a:lumMod val="75000"/>
                  </a:schemeClr>
                </a:solidFill>
              </a:rPr>
              <a:t>his power that is at work within us</a:t>
            </a:r>
            <a:r>
              <a:rPr lang="en-US" sz="3600" dirty="0"/>
              <a:t>, </a:t>
            </a:r>
            <a:r>
              <a:rPr lang="en-US" sz="3600" b="1" baseline="30000" dirty="0"/>
              <a:t>21 </a:t>
            </a:r>
            <a:r>
              <a:rPr lang="en-US" sz="3600" dirty="0"/>
              <a:t>to him be glory in the church and in Christ Jesus throughout all generations, for ever and ever! Amen</a:t>
            </a:r>
          </a:p>
        </p:txBody>
      </p:sp>
      <p:sp>
        <p:nvSpPr>
          <p:cNvPr id="8" name="Title 1">
            <a:extLst>
              <a:ext uri="{FF2B5EF4-FFF2-40B4-BE49-F238E27FC236}">
                <a16:creationId xmlns:a16="http://schemas.microsoft.com/office/drawing/2014/main" id="{BE9FA624-6D3D-7594-39AF-CB5798662D02}"/>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3:16 -3:21 The Second Prayer</a:t>
            </a:r>
          </a:p>
        </p:txBody>
      </p:sp>
      <p:pic>
        <p:nvPicPr>
          <p:cNvPr id="15" name="Content Placeholder 3">
            <a:extLst>
              <a:ext uri="{FF2B5EF4-FFF2-40B4-BE49-F238E27FC236}">
                <a16:creationId xmlns:a16="http://schemas.microsoft.com/office/drawing/2014/main" id="{579D6B87-864C-4426-BEFF-71D964424735}"/>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Tree>
    <p:extLst>
      <p:ext uri="{BB962C8B-B14F-4D97-AF65-F5344CB8AC3E}">
        <p14:creationId xmlns:p14="http://schemas.microsoft.com/office/powerpoint/2010/main" val="262989148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C6C9-4670-A06F-CED7-02D836973BF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FBB555-8AC6-8658-389D-4C3240C7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329E12-809A-236E-CA90-FDFD9D42619B}"/>
              </a:ext>
            </a:extLst>
          </p:cNvPr>
          <p:cNvSpPr txBox="1"/>
          <p:nvPr/>
        </p:nvSpPr>
        <p:spPr>
          <a:xfrm>
            <a:off x="512619" y="1950847"/>
            <a:ext cx="11679381" cy="2862322"/>
          </a:xfrm>
          <a:prstGeom prst="rect">
            <a:avLst/>
          </a:prstGeom>
          <a:noFill/>
        </p:spPr>
        <p:txBody>
          <a:bodyPr wrap="square" rtlCol="0">
            <a:spAutoFit/>
          </a:bodyPr>
          <a:lstStyle/>
          <a:p>
            <a:r>
              <a:rPr lang="en-US" sz="3600" b="1" baseline="30000" dirty="0"/>
              <a:t>14 </a:t>
            </a:r>
            <a:r>
              <a:rPr lang="en-US" sz="3600" dirty="0"/>
              <a:t>For this </a:t>
            </a:r>
            <a:r>
              <a:rPr lang="en-US" sz="3600" dirty="0">
                <a:solidFill>
                  <a:schemeClr val="accent5">
                    <a:lumMod val="75000"/>
                  </a:schemeClr>
                </a:solidFill>
              </a:rPr>
              <a:t>reason</a:t>
            </a:r>
            <a:r>
              <a:rPr lang="en-US" sz="3600" dirty="0"/>
              <a:t> I kneel before the Father, </a:t>
            </a:r>
            <a:r>
              <a:rPr lang="en-US" sz="3600" b="1" baseline="30000" dirty="0"/>
              <a:t>15 </a:t>
            </a:r>
            <a:r>
              <a:rPr lang="en-US" sz="3600" dirty="0"/>
              <a:t>from whom every family in heaven and on earth derives its name. </a:t>
            </a:r>
            <a:r>
              <a:rPr lang="en-US" sz="3600" b="1" baseline="30000" dirty="0"/>
              <a:t>16 </a:t>
            </a:r>
            <a:r>
              <a:rPr lang="en-US" sz="3600" dirty="0"/>
              <a:t>I pray that out of his glorious riches he may strengthen you with power through his Spirit in your inner being, </a:t>
            </a:r>
            <a:r>
              <a:rPr lang="en-US" sz="3600" b="1" baseline="30000" dirty="0"/>
              <a:t>17 </a:t>
            </a:r>
            <a:r>
              <a:rPr lang="en-US" sz="3600" dirty="0"/>
              <a:t>so that </a:t>
            </a:r>
            <a:r>
              <a:rPr lang="en-US" sz="3600" dirty="0">
                <a:solidFill>
                  <a:schemeClr val="accent5">
                    <a:lumMod val="75000"/>
                  </a:schemeClr>
                </a:solidFill>
              </a:rPr>
              <a:t>Christ may dwell in your hearts through faith</a:t>
            </a:r>
            <a:r>
              <a:rPr lang="en-US" sz="3600" dirty="0"/>
              <a:t>. </a:t>
            </a:r>
          </a:p>
        </p:txBody>
      </p:sp>
      <p:sp>
        <p:nvSpPr>
          <p:cNvPr id="8" name="Title 1">
            <a:extLst>
              <a:ext uri="{FF2B5EF4-FFF2-40B4-BE49-F238E27FC236}">
                <a16:creationId xmlns:a16="http://schemas.microsoft.com/office/drawing/2014/main" id="{3AF11E3D-CEDB-2851-0D28-52D7AB00D609}"/>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3:14 -3:21 The Second Prayer</a:t>
            </a:r>
          </a:p>
        </p:txBody>
      </p:sp>
      <p:pic>
        <p:nvPicPr>
          <p:cNvPr id="15" name="Content Placeholder 3">
            <a:extLst>
              <a:ext uri="{FF2B5EF4-FFF2-40B4-BE49-F238E27FC236}">
                <a16:creationId xmlns:a16="http://schemas.microsoft.com/office/drawing/2014/main" id="{789B5649-79EE-313A-A9D6-51F0B4314AA9}"/>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
        <p:nvSpPr>
          <p:cNvPr id="2" name="TextBox 1">
            <a:extLst>
              <a:ext uri="{FF2B5EF4-FFF2-40B4-BE49-F238E27FC236}">
                <a16:creationId xmlns:a16="http://schemas.microsoft.com/office/drawing/2014/main" id="{B0D3C92C-6500-99A7-2765-852EB97234ED}"/>
              </a:ext>
            </a:extLst>
          </p:cNvPr>
          <p:cNvSpPr txBox="1"/>
          <p:nvPr/>
        </p:nvSpPr>
        <p:spPr>
          <a:xfrm>
            <a:off x="1163782" y="5631873"/>
            <a:ext cx="5094856" cy="769441"/>
          </a:xfrm>
          <a:prstGeom prst="rect">
            <a:avLst/>
          </a:prstGeom>
          <a:noFill/>
        </p:spPr>
        <p:txBody>
          <a:bodyPr wrap="none" rtlCol="0">
            <a:spAutoFit/>
          </a:bodyPr>
          <a:lstStyle/>
          <a:p>
            <a:r>
              <a:rPr lang="en-US" sz="4400" dirty="0"/>
              <a:t>What is the reason ?</a:t>
            </a:r>
          </a:p>
        </p:txBody>
      </p:sp>
      <p:sp>
        <p:nvSpPr>
          <p:cNvPr id="4" name="Arrow: Down 3">
            <a:extLst>
              <a:ext uri="{FF2B5EF4-FFF2-40B4-BE49-F238E27FC236}">
                <a16:creationId xmlns:a16="http://schemas.microsoft.com/office/drawing/2014/main" id="{2DDA216C-34E9-58FA-4DFE-55AAC861E9CB}"/>
              </a:ext>
            </a:extLst>
          </p:cNvPr>
          <p:cNvSpPr/>
          <p:nvPr/>
        </p:nvSpPr>
        <p:spPr>
          <a:xfrm>
            <a:off x="11028218" y="5527389"/>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53214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ED17E-25CF-7EB7-4984-B3B0B5335A1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FEE20-70EA-6AA7-37AD-82AD92B97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C3A51A-3C39-59AD-3CD3-7BE80714BA39}"/>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3:14 -3:21 The Second Prayer</a:t>
            </a:r>
          </a:p>
        </p:txBody>
      </p:sp>
      <p:pic>
        <p:nvPicPr>
          <p:cNvPr id="15" name="Content Placeholder 3">
            <a:extLst>
              <a:ext uri="{FF2B5EF4-FFF2-40B4-BE49-F238E27FC236}">
                <a16:creationId xmlns:a16="http://schemas.microsoft.com/office/drawing/2014/main" id="{DA39A460-9B73-DAB6-936D-97FF73312D33}"/>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
        <p:nvSpPr>
          <p:cNvPr id="2" name="TextBox 1">
            <a:extLst>
              <a:ext uri="{FF2B5EF4-FFF2-40B4-BE49-F238E27FC236}">
                <a16:creationId xmlns:a16="http://schemas.microsoft.com/office/drawing/2014/main" id="{F51ECF2E-B922-4A79-90D5-DFEDC288752D}"/>
              </a:ext>
            </a:extLst>
          </p:cNvPr>
          <p:cNvSpPr txBox="1"/>
          <p:nvPr/>
        </p:nvSpPr>
        <p:spPr>
          <a:xfrm>
            <a:off x="1641764" y="2212457"/>
            <a:ext cx="9944458" cy="3477875"/>
          </a:xfrm>
          <a:prstGeom prst="rect">
            <a:avLst/>
          </a:prstGeom>
          <a:noFill/>
        </p:spPr>
        <p:txBody>
          <a:bodyPr wrap="square" rtlCol="0">
            <a:spAutoFit/>
          </a:bodyPr>
          <a:lstStyle/>
          <a:p>
            <a:r>
              <a:rPr lang="en-US" sz="4400" dirty="0"/>
              <a:t>What is the reason ?</a:t>
            </a:r>
          </a:p>
          <a:p>
            <a:r>
              <a:rPr lang="en-US" sz="4400" dirty="0"/>
              <a:t>Summarize the preceding verses about the revelation of the mystery of Christ, the revelation to powers and authorities and access to God through faith. </a:t>
            </a:r>
          </a:p>
        </p:txBody>
      </p:sp>
    </p:spTree>
    <p:extLst>
      <p:ext uri="{BB962C8B-B14F-4D97-AF65-F5344CB8AC3E}">
        <p14:creationId xmlns:p14="http://schemas.microsoft.com/office/powerpoint/2010/main" val="40445252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F6352-6039-4DB0-184E-3A6401219C2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69710B-BF35-604A-4FE7-6BC5FB33A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B08FC58-B01A-4B71-4414-346B0359E6C6}"/>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a:t>
            </a:r>
          </a:p>
        </p:txBody>
      </p:sp>
      <p:pic>
        <p:nvPicPr>
          <p:cNvPr id="15" name="Content Placeholder 3">
            <a:extLst>
              <a:ext uri="{FF2B5EF4-FFF2-40B4-BE49-F238E27FC236}">
                <a16:creationId xmlns:a16="http://schemas.microsoft.com/office/drawing/2014/main" id="{EA2D46CE-34C8-C85D-C643-7CB531963338}"/>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
        <p:nvSpPr>
          <p:cNvPr id="2" name="TextBox 1">
            <a:extLst>
              <a:ext uri="{FF2B5EF4-FFF2-40B4-BE49-F238E27FC236}">
                <a16:creationId xmlns:a16="http://schemas.microsoft.com/office/drawing/2014/main" id="{14F167BA-00E4-E916-1889-1650DE37DBDF}"/>
              </a:ext>
            </a:extLst>
          </p:cNvPr>
          <p:cNvSpPr txBox="1"/>
          <p:nvPr/>
        </p:nvSpPr>
        <p:spPr>
          <a:xfrm>
            <a:off x="1641764" y="2212457"/>
            <a:ext cx="9944458" cy="3477875"/>
          </a:xfrm>
          <a:prstGeom prst="rect">
            <a:avLst/>
          </a:prstGeom>
          <a:noFill/>
        </p:spPr>
        <p:txBody>
          <a:bodyPr wrap="square" rtlCol="0">
            <a:spAutoFit/>
          </a:bodyPr>
          <a:lstStyle/>
          <a:p>
            <a:r>
              <a:rPr lang="en-US" sz="3600" b="1" dirty="0"/>
              <a:t>3 </a:t>
            </a:r>
            <a:r>
              <a:rPr lang="en-US" sz="3600" dirty="0"/>
              <a:t>For this </a:t>
            </a:r>
            <a:r>
              <a:rPr lang="en-US" sz="4000" b="1" dirty="0"/>
              <a:t>reason</a:t>
            </a:r>
            <a:r>
              <a:rPr lang="en-US" sz="3600" b="1" dirty="0"/>
              <a:t> </a:t>
            </a:r>
            <a:r>
              <a:rPr lang="en-US" sz="3600" dirty="0"/>
              <a:t>, Paul, the prisoner of Christ Jesus for the sake of you Gentiles. </a:t>
            </a:r>
          </a:p>
          <a:p>
            <a:endParaRPr lang="en-US" sz="3600" dirty="0"/>
          </a:p>
          <a:p>
            <a:endParaRPr lang="en-US" sz="3600" dirty="0"/>
          </a:p>
          <a:p>
            <a:r>
              <a:rPr lang="en-US" sz="3600" dirty="0"/>
              <a:t> Paul is linking a previous thought into the verses about the mystery of Christ.</a:t>
            </a:r>
          </a:p>
        </p:txBody>
      </p:sp>
      <p:sp>
        <p:nvSpPr>
          <p:cNvPr id="3" name="TextBox 2">
            <a:extLst>
              <a:ext uri="{FF2B5EF4-FFF2-40B4-BE49-F238E27FC236}">
                <a16:creationId xmlns:a16="http://schemas.microsoft.com/office/drawing/2014/main" id="{CD6F5EB9-D3CC-E6F1-9D46-D5451BD9819B}"/>
              </a:ext>
            </a:extLst>
          </p:cNvPr>
          <p:cNvSpPr txBox="1"/>
          <p:nvPr/>
        </p:nvSpPr>
        <p:spPr>
          <a:xfrm>
            <a:off x="4364966" y="6054204"/>
            <a:ext cx="6639766" cy="523220"/>
          </a:xfrm>
          <a:prstGeom prst="rect">
            <a:avLst/>
          </a:prstGeom>
          <a:noFill/>
        </p:spPr>
        <p:txBody>
          <a:bodyPr wrap="none" rtlCol="0">
            <a:spAutoFit/>
          </a:bodyPr>
          <a:lstStyle/>
          <a:p>
            <a:r>
              <a:rPr lang="en-US" sz="2800" dirty="0"/>
              <a:t>Backing up to look at the linking of reason </a:t>
            </a:r>
          </a:p>
        </p:txBody>
      </p:sp>
    </p:spTree>
    <p:extLst>
      <p:ext uri="{BB962C8B-B14F-4D97-AF65-F5344CB8AC3E}">
        <p14:creationId xmlns:p14="http://schemas.microsoft.com/office/powerpoint/2010/main" val="396014295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15F4-60AE-BABF-F01F-FF4EB7B608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86C8F6-DDBC-C70C-2AC3-E71BA9640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522E379-763A-5FB9-E450-4560316F13E3}"/>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a:t>
            </a:r>
          </a:p>
        </p:txBody>
      </p:sp>
      <p:pic>
        <p:nvPicPr>
          <p:cNvPr id="15" name="Content Placeholder 3">
            <a:extLst>
              <a:ext uri="{FF2B5EF4-FFF2-40B4-BE49-F238E27FC236}">
                <a16:creationId xmlns:a16="http://schemas.microsoft.com/office/drawing/2014/main" id="{836CB1A8-321D-DF10-3D56-88F6BAC1ACCE}"/>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
        <p:nvSpPr>
          <p:cNvPr id="2" name="TextBox 1">
            <a:extLst>
              <a:ext uri="{FF2B5EF4-FFF2-40B4-BE49-F238E27FC236}">
                <a16:creationId xmlns:a16="http://schemas.microsoft.com/office/drawing/2014/main" id="{236DFF44-D176-BF79-F133-47D0032968F3}"/>
              </a:ext>
            </a:extLst>
          </p:cNvPr>
          <p:cNvSpPr txBox="1"/>
          <p:nvPr/>
        </p:nvSpPr>
        <p:spPr>
          <a:xfrm>
            <a:off x="1641764" y="2212457"/>
            <a:ext cx="9944458" cy="4524315"/>
          </a:xfrm>
          <a:prstGeom prst="rect">
            <a:avLst/>
          </a:prstGeom>
          <a:noFill/>
        </p:spPr>
        <p:txBody>
          <a:bodyPr wrap="square" rtlCol="0">
            <a:spAutoFit/>
          </a:bodyPr>
          <a:lstStyle/>
          <a:p>
            <a:r>
              <a:rPr lang="en-US" sz="3600" b="1" dirty="0"/>
              <a:t>3 </a:t>
            </a:r>
            <a:r>
              <a:rPr lang="en-US" sz="3600" dirty="0"/>
              <a:t>For this reason I, Paul, the prisoner of Christ Jesus for the sake of you Gentiles. </a:t>
            </a:r>
          </a:p>
          <a:p>
            <a:endParaRPr lang="en-US" sz="3600" dirty="0"/>
          </a:p>
          <a:p>
            <a:endParaRPr lang="en-US" sz="3600" dirty="0"/>
          </a:p>
          <a:p>
            <a:r>
              <a:rPr lang="en-US" sz="3600" dirty="0"/>
              <a:t> Paul is linking a previous thought into the verses about the mystery of Christ.</a:t>
            </a:r>
          </a:p>
          <a:p>
            <a:endParaRPr lang="en-US" sz="3600" dirty="0"/>
          </a:p>
          <a:p>
            <a:r>
              <a:rPr lang="en-US" sz="3600" dirty="0"/>
              <a:t>What is the reason mentioned in 3:1 ?</a:t>
            </a:r>
          </a:p>
        </p:txBody>
      </p:sp>
    </p:spTree>
    <p:extLst>
      <p:ext uri="{BB962C8B-B14F-4D97-AF65-F5344CB8AC3E}">
        <p14:creationId xmlns:p14="http://schemas.microsoft.com/office/powerpoint/2010/main" val="116845162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6FD8F-6E97-6F98-C789-56AE2CD16BE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303915-6E48-F98A-B986-35052A92E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11929BC-383A-8A17-DF38-03ED905736F2}"/>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3:1 what is the reason?</a:t>
            </a:r>
          </a:p>
        </p:txBody>
      </p:sp>
      <p:pic>
        <p:nvPicPr>
          <p:cNvPr id="15" name="Content Placeholder 3">
            <a:extLst>
              <a:ext uri="{FF2B5EF4-FFF2-40B4-BE49-F238E27FC236}">
                <a16:creationId xmlns:a16="http://schemas.microsoft.com/office/drawing/2014/main" id="{FF431E4E-2A98-49CD-0BA6-9AA4F240EBA2}"/>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
        <p:nvSpPr>
          <p:cNvPr id="2" name="TextBox 1">
            <a:extLst>
              <a:ext uri="{FF2B5EF4-FFF2-40B4-BE49-F238E27FC236}">
                <a16:creationId xmlns:a16="http://schemas.microsoft.com/office/drawing/2014/main" id="{6928D1D5-420F-3A70-56DF-D2A14102B09F}"/>
              </a:ext>
            </a:extLst>
          </p:cNvPr>
          <p:cNvSpPr txBox="1"/>
          <p:nvPr/>
        </p:nvSpPr>
        <p:spPr>
          <a:xfrm>
            <a:off x="561109" y="2212457"/>
            <a:ext cx="11222182" cy="4524315"/>
          </a:xfrm>
          <a:prstGeom prst="rect">
            <a:avLst/>
          </a:prstGeom>
          <a:noFill/>
        </p:spPr>
        <p:txBody>
          <a:bodyPr wrap="square" rtlCol="0">
            <a:spAutoFit/>
          </a:bodyPr>
          <a:lstStyle/>
          <a:p>
            <a:r>
              <a:rPr lang="en-US" sz="3600" dirty="0"/>
              <a:t>The gentiles were separated from the Jews.</a:t>
            </a:r>
          </a:p>
          <a:p>
            <a:r>
              <a:rPr lang="en-US" sz="3600" b="1" dirty="0"/>
              <a:t>Eph 2:12 </a:t>
            </a:r>
            <a:r>
              <a:rPr lang="en-US" sz="3600" dirty="0"/>
              <a:t>remember that at that time you were separate from Christ, excluded from citizenship in Israel and foreigners to the covenants of the promise, without hope and without God in the world. </a:t>
            </a:r>
            <a:r>
              <a:rPr lang="en-US" sz="3600" b="1" baseline="30000" dirty="0"/>
              <a:t>13 </a:t>
            </a:r>
            <a:r>
              <a:rPr lang="en-US" sz="3600" dirty="0"/>
              <a:t>But now in Christ Jesus you who once were far away have been brought near by the blood of Christ.</a:t>
            </a:r>
          </a:p>
          <a:p>
            <a:endParaRPr lang="en-US" sz="3600" dirty="0"/>
          </a:p>
        </p:txBody>
      </p:sp>
    </p:spTree>
    <p:extLst>
      <p:ext uri="{BB962C8B-B14F-4D97-AF65-F5344CB8AC3E}">
        <p14:creationId xmlns:p14="http://schemas.microsoft.com/office/powerpoint/2010/main" val="29444299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A3384-7A09-0702-38E2-4AE80774691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3E3DBA-0DEB-7277-34FC-3265D2865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0DB242E-A637-4EEC-5CB8-BE7328262FC2}"/>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“For this reason”   links</a:t>
            </a:r>
          </a:p>
        </p:txBody>
      </p:sp>
      <p:pic>
        <p:nvPicPr>
          <p:cNvPr id="15" name="Content Placeholder 3">
            <a:extLst>
              <a:ext uri="{FF2B5EF4-FFF2-40B4-BE49-F238E27FC236}">
                <a16:creationId xmlns:a16="http://schemas.microsoft.com/office/drawing/2014/main" id="{4E3EE089-EAA4-7467-02D5-49F7B927F642}"/>
              </a:ext>
            </a:extLst>
          </p:cNvPr>
          <p:cNvPicPr>
            <a:picLocks noGrp="1" noChangeAspect="1"/>
          </p:cNvPicPr>
          <p:nvPr>
            <p:ph sz="half" idx="2"/>
          </p:nvPr>
        </p:nvPicPr>
        <p:blipFill>
          <a:blip r:embed="rId3"/>
          <a:stretch>
            <a:fillRect/>
          </a:stretch>
        </p:blipFill>
        <p:spPr>
          <a:xfrm>
            <a:off x="60315" y="-1"/>
            <a:ext cx="1747703" cy="1747703"/>
          </a:xfrm>
          <a:prstGeom prst="rect">
            <a:avLst/>
          </a:prstGeom>
        </p:spPr>
      </p:pic>
      <p:sp>
        <p:nvSpPr>
          <p:cNvPr id="2" name="TextBox 1">
            <a:extLst>
              <a:ext uri="{FF2B5EF4-FFF2-40B4-BE49-F238E27FC236}">
                <a16:creationId xmlns:a16="http://schemas.microsoft.com/office/drawing/2014/main" id="{BABFD5C0-0F93-F3EE-04BC-D7C4DF5E5DDD}"/>
              </a:ext>
            </a:extLst>
          </p:cNvPr>
          <p:cNvSpPr txBox="1"/>
          <p:nvPr/>
        </p:nvSpPr>
        <p:spPr>
          <a:xfrm>
            <a:off x="561109" y="2212457"/>
            <a:ext cx="11222182" cy="4524315"/>
          </a:xfrm>
          <a:prstGeom prst="rect">
            <a:avLst/>
          </a:prstGeom>
          <a:noFill/>
        </p:spPr>
        <p:txBody>
          <a:bodyPr wrap="square" rtlCol="0">
            <a:spAutoFit/>
          </a:bodyPr>
          <a:lstStyle/>
          <a:p>
            <a:r>
              <a:rPr lang="en-US" sz="3600" dirty="0"/>
              <a:t>Jews and Gentiles now one in Christ.</a:t>
            </a:r>
          </a:p>
          <a:p>
            <a:r>
              <a:rPr lang="en-US" sz="3600" dirty="0"/>
              <a:t>For This Reason….</a:t>
            </a:r>
          </a:p>
          <a:p>
            <a:r>
              <a:rPr lang="en-US" sz="3600" dirty="0"/>
              <a:t>The Mystery of Christ</a:t>
            </a:r>
          </a:p>
          <a:p>
            <a:r>
              <a:rPr lang="en-US" sz="3600" dirty="0"/>
              <a:t>For this reason….</a:t>
            </a:r>
          </a:p>
          <a:p>
            <a:r>
              <a:rPr lang="en-US" sz="3600" dirty="0"/>
              <a:t>A prayer to have  Christ dwell in their hearts and to grasp the love of God and the power within us. </a:t>
            </a:r>
          </a:p>
          <a:p>
            <a:endParaRPr lang="en-US" sz="3600" dirty="0"/>
          </a:p>
          <a:p>
            <a:endParaRPr lang="en-US" sz="3600" dirty="0"/>
          </a:p>
        </p:txBody>
      </p:sp>
    </p:spTree>
    <p:extLst>
      <p:ext uri="{BB962C8B-B14F-4D97-AF65-F5344CB8AC3E}">
        <p14:creationId xmlns:p14="http://schemas.microsoft.com/office/powerpoint/2010/main" val="36400196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
        <p:nvSpPr>
          <p:cNvPr id="4" name="TextBox 3">
            <a:extLst>
              <a:ext uri="{FF2B5EF4-FFF2-40B4-BE49-F238E27FC236}">
                <a16:creationId xmlns:a16="http://schemas.microsoft.com/office/drawing/2014/main" id="{70CB466B-6FBD-5980-30A5-EE2F1033E179}"/>
              </a:ext>
            </a:extLst>
          </p:cNvPr>
          <p:cNvSpPr txBox="1"/>
          <p:nvPr/>
        </p:nvSpPr>
        <p:spPr>
          <a:xfrm>
            <a:off x="465826" y="3588589"/>
            <a:ext cx="2768987" cy="2554545"/>
          </a:xfrm>
          <a:prstGeom prst="rect">
            <a:avLst/>
          </a:prstGeom>
          <a:noFill/>
        </p:spPr>
        <p:txBody>
          <a:bodyPr wrap="square" rtlCol="0">
            <a:spAutoFit/>
          </a:bodyPr>
          <a:lstStyle/>
          <a:p>
            <a:r>
              <a:rPr lang="en-US" sz="3200" dirty="0"/>
              <a:t>Just adding the last of</a:t>
            </a:r>
          </a:p>
          <a:p>
            <a:r>
              <a:rPr lang="en-US" sz="3200" dirty="0"/>
              <a:t>The five realms more later</a:t>
            </a:r>
          </a:p>
        </p:txBody>
      </p:sp>
    </p:spTree>
    <p:extLst>
      <p:ext uri="{BB962C8B-B14F-4D97-AF65-F5344CB8AC3E}">
        <p14:creationId xmlns:p14="http://schemas.microsoft.com/office/powerpoint/2010/main" val="1529563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844D-2938-61F7-C221-BF057A734A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C67A28-184B-A45E-B0C2-343A882BF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5398BA-003A-4F1B-1302-2329A61F45D5}"/>
              </a:ext>
            </a:extLst>
          </p:cNvPr>
          <p:cNvSpPr txBox="1"/>
          <p:nvPr/>
        </p:nvSpPr>
        <p:spPr>
          <a:xfrm>
            <a:off x="249382" y="2027583"/>
            <a:ext cx="11679381" cy="2308324"/>
          </a:xfrm>
          <a:prstGeom prst="rect">
            <a:avLst/>
          </a:prstGeom>
          <a:noFill/>
        </p:spPr>
        <p:txBody>
          <a:bodyPr wrap="square" rtlCol="0">
            <a:spAutoFit/>
          </a:bodyPr>
          <a:lstStyle/>
          <a:p>
            <a:r>
              <a:rPr lang="en-US" sz="3600" b="1" dirty="0"/>
              <a:t>Unity and Oneness</a:t>
            </a:r>
          </a:p>
          <a:p>
            <a:r>
              <a:rPr lang="en-US" sz="3600" dirty="0"/>
              <a:t>There is one body and one Spirit, just as you were called to one hope when you were called; </a:t>
            </a:r>
            <a:r>
              <a:rPr lang="en-US" sz="3600" b="1" baseline="30000" dirty="0"/>
              <a:t>5 </a:t>
            </a:r>
            <a:r>
              <a:rPr lang="en-US" sz="3600" dirty="0"/>
              <a:t>one Lord, one faith, one baptism; </a:t>
            </a:r>
            <a:r>
              <a:rPr lang="en-US" sz="3600" b="1" baseline="30000" dirty="0"/>
              <a:t>6 </a:t>
            </a:r>
            <a:r>
              <a:rPr lang="en-US" sz="3600" dirty="0"/>
              <a:t>one God and Father </a:t>
            </a:r>
            <a:r>
              <a:rPr lang="en-US" sz="3600" b="1" baseline="30000" dirty="0"/>
              <a:t> </a:t>
            </a:r>
            <a:endParaRPr lang="en-US" sz="3600" dirty="0"/>
          </a:p>
        </p:txBody>
      </p:sp>
      <p:sp>
        <p:nvSpPr>
          <p:cNvPr id="8" name="Title 1">
            <a:extLst>
              <a:ext uri="{FF2B5EF4-FFF2-40B4-BE49-F238E27FC236}">
                <a16:creationId xmlns:a16="http://schemas.microsoft.com/office/drawing/2014/main" id="{D518499C-B0B1-2DC6-0670-40A4E4FA7123}"/>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4</a:t>
            </a:r>
          </a:p>
        </p:txBody>
      </p:sp>
      <p:pic>
        <p:nvPicPr>
          <p:cNvPr id="15" name="Content Placeholder 3">
            <a:extLst>
              <a:ext uri="{FF2B5EF4-FFF2-40B4-BE49-F238E27FC236}">
                <a16:creationId xmlns:a16="http://schemas.microsoft.com/office/drawing/2014/main" id="{C2BE0DCD-3067-DA9A-E433-33F193B27C57}"/>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16600505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8ED22-23A4-4DF4-2A2C-CE83FDEC27F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CFEA90-E82A-B642-88EE-D8158B4E2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ECBD1-B430-7EA2-9664-98B1118EC090}"/>
              </a:ext>
            </a:extLst>
          </p:cNvPr>
          <p:cNvSpPr>
            <a:spLocks noGrp="1"/>
          </p:cNvSpPr>
          <p:nvPr>
            <p:ph type="title"/>
          </p:nvPr>
        </p:nvSpPr>
        <p:spPr>
          <a:xfrm>
            <a:off x="3234813" y="133658"/>
            <a:ext cx="8453604" cy="1158429"/>
          </a:xfrm>
        </p:spPr>
        <p:txBody>
          <a:bodyPr vert="horz" lIns="91440" tIns="45720" rIns="91440" bIns="45720" rtlCol="0" anchor="b">
            <a:noAutofit/>
          </a:bodyPr>
          <a:lstStyle/>
          <a:p>
            <a:br>
              <a:rPr lang="en-US" sz="4000" b="1" dirty="0"/>
            </a:br>
            <a:r>
              <a:rPr lang="en-US" sz="4000" b="1" dirty="0"/>
              <a:t>            Heavenly Realms Meaning ?</a:t>
            </a:r>
            <a:br>
              <a:rPr lang="en-US" sz="4000" b="1" dirty="0"/>
            </a:br>
            <a:r>
              <a:rPr lang="en-US" sz="4000" b="1" dirty="0"/>
              <a:t>Ephesians 1:3, 1:20, 2:6, 3:10,  6:12</a:t>
            </a:r>
          </a:p>
        </p:txBody>
      </p:sp>
      <p:pic>
        <p:nvPicPr>
          <p:cNvPr id="11" name="Content Placeholder 10">
            <a:extLst>
              <a:ext uri="{FF2B5EF4-FFF2-40B4-BE49-F238E27FC236}">
                <a16:creationId xmlns:a16="http://schemas.microsoft.com/office/drawing/2014/main" id="{17D677E1-0150-9755-9CE8-9B1110496BCF}"/>
              </a:ext>
            </a:extLst>
          </p:cNvPr>
          <p:cNvPicPr>
            <a:picLocks noGrp="1" noChangeAspect="1"/>
          </p:cNvPicPr>
          <p:nvPr>
            <p:ph sz="half" idx="1"/>
          </p:nvPr>
        </p:nvPicPr>
        <p:blipFill>
          <a:blip r:embed="rId3"/>
          <a:stretch>
            <a:fillRect/>
          </a:stretch>
        </p:blipFill>
        <p:spPr>
          <a:xfrm>
            <a:off x="250440" y="133658"/>
            <a:ext cx="1893925" cy="1893925"/>
          </a:xfrm>
          <a:prstGeom prst="rect">
            <a:avLst/>
          </a:prstGeom>
        </p:spPr>
      </p:pic>
      <p:sp>
        <p:nvSpPr>
          <p:cNvPr id="8" name="TextBox 7">
            <a:extLst>
              <a:ext uri="{FF2B5EF4-FFF2-40B4-BE49-F238E27FC236}">
                <a16:creationId xmlns:a16="http://schemas.microsoft.com/office/drawing/2014/main" id="{57D63767-932E-A1D3-3052-98478C5121A0}"/>
              </a:ext>
            </a:extLst>
          </p:cNvPr>
          <p:cNvSpPr txBox="1"/>
          <p:nvPr/>
        </p:nvSpPr>
        <p:spPr>
          <a:xfrm>
            <a:off x="754023" y="2027583"/>
            <a:ext cx="11437977" cy="4524315"/>
          </a:xfrm>
          <a:prstGeom prst="rect">
            <a:avLst/>
          </a:prstGeom>
          <a:noFill/>
        </p:spPr>
        <p:txBody>
          <a:bodyPr wrap="square" rtlCol="0">
            <a:spAutoFit/>
          </a:bodyPr>
          <a:lstStyle/>
          <a:p>
            <a:pPr marL="571500" indent="-571500">
              <a:buFont typeface="Wingdings" panose="05000000000000000000" pitchFamily="2" charset="2"/>
              <a:buChar char="§"/>
            </a:pPr>
            <a:r>
              <a:rPr lang="en-US" sz="3600" dirty="0"/>
              <a:t>When reading  Ephesian 1:3 by itself with no background one is inclined to view this as heaven the dwelling place of God.</a:t>
            </a:r>
          </a:p>
          <a:p>
            <a:pPr marL="571500" indent="-571500">
              <a:buFont typeface="Wingdings" panose="05000000000000000000" pitchFamily="2" charset="2"/>
              <a:buChar char="§"/>
            </a:pPr>
            <a:r>
              <a:rPr lang="en-US" sz="3600" dirty="0"/>
              <a:t>A careful look at the five verses in Ephesains as a set reveals that this is a phrase used to describe realms that include spiritual entities aligned with God and others not aligned with God.</a:t>
            </a:r>
          </a:p>
          <a:p>
            <a:pPr marL="571500" indent="-571500">
              <a:buFont typeface="Wingdings" panose="05000000000000000000" pitchFamily="2" charset="2"/>
              <a:buChar char="§"/>
            </a:pPr>
            <a:r>
              <a:rPr lang="en-US" sz="3600" dirty="0"/>
              <a:t>Ephesians 6:12 describes those not aligned with God.</a:t>
            </a:r>
          </a:p>
        </p:txBody>
      </p:sp>
    </p:spTree>
    <p:extLst>
      <p:ext uri="{BB962C8B-B14F-4D97-AF65-F5344CB8AC3E}">
        <p14:creationId xmlns:p14="http://schemas.microsoft.com/office/powerpoint/2010/main" val="67415670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16EA7-E6A3-8159-D784-7D6499AB859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9B6E48-4A1D-D08E-16C6-A09D7AF6B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6C6890-3AF6-05A6-D318-C9D4C694A2A7}"/>
              </a:ext>
            </a:extLst>
          </p:cNvPr>
          <p:cNvSpPr txBox="1"/>
          <p:nvPr/>
        </p:nvSpPr>
        <p:spPr>
          <a:xfrm>
            <a:off x="249382" y="2027583"/>
            <a:ext cx="11679381" cy="3724096"/>
          </a:xfrm>
          <a:prstGeom prst="rect">
            <a:avLst/>
          </a:prstGeom>
          <a:noFill/>
        </p:spPr>
        <p:txBody>
          <a:bodyPr wrap="square" rtlCol="0">
            <a:spAutoFit/>
          </a:bodyPr>
          <a:lstStyle/>
          <a:p>
            <a:r>
              <a:rPr lang="en-US" sz="3600" b="1" dirty="0"/>
              <a:t>Gifts</a:t>
            </a:r>
          </a:p>
          <a:p>
            <a:r>
              <a:rPr lang="en-US" sz="4000" b="1" baseline="30000" dirty="0"/>
              <a:t>7 </a:t>
            </a:r>
            <a:r>
              <a:rPr lang="en-US" sz="4000" dirty="0"/>
              <a:t>But to each one of us grace has been given as Christ apportioned it. </a:t>
            </a:r>
            <a:r>
              <a:rPr lang="en-US" sz="4000" b="1" baseline="30000" dirty="0"/>
              <a:t>8 </a:t>
            </a:r>
            <a:r>
              <a:rPr lang="en-US" sz="4000" dirty="0"/>
              <a:t>This is why it says:</a:t>
            </a:r>
          </a:p>
          <a:p>
            <a:r>
              <a:rPr lang="en-US" sz="4000" b="1" dirty="0"/>
              <a:t>“When he ascended on high,</a:t>
            </a:r>
            <a:br>
              <a:rPr lang="en-US" sz="4000" b="1" dirty="0"/>
            </a:br>
            <a:r>
              <a:rPr lang="en-US" sz="4000" b="1" dirty="0"/>
              <a:t>    he took many captives</a:t>
            </a:r>
            <a:br>
              <a:rPr lang="en-US" sz="4000" b="1" dirty="0"/>
            </a:br>
            <a:r>
              <a:rPr lang="en-US" sz="4000" b="1" dirty="0"/>
              <a:t>    and </a:t>
            </a:r>
            <a:r>
              <a:rPr lang="en-US" sz="4000" b="1" u="sng" dirty="0">
                <a:solidFill>
                  <a:schemeClr val="accent5">
                    <a:lumMod val="75000"/>
                  </a:schemeClr>
                </a:solidFill>
              </a:rPr>
              <a:t>gave</a:t>
            </a:r>
            <a:r>
              <a:rPr lang="en-US" sz="4000" b="1" dirty="0"/>
              <a:t> gifts to his people.”</a:t>
            </a:r>
          </a:p>
        </p:txBody>
      </p:sp>
      <p:sp>
        <p:nvSpPr>
          <p:cNvPr id="8" name="Title 1">
            <a:extLst>
              <a:ext uri="{FF2B5EF4-FFF2-40B4-BE49-F238E27FC236}">
                <a16:creationId xmlns:a16="http://schemas.microsoft.com/office/drawing/2014/main" id="{A7570ACC-2068-8383-9C53-F97206F669D8}"/>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4:8</a:t>
            </a:r>
          </a:p>
        </p:txBody>
      </p:sp>
      <p:pic>
        <p:nvPicPr>
          <p:cNvPr id="15" name="Content Placeholder 3">
            <a:extLst>
              <a:ext uri="{FF2B5EF4-FFF2-40B4-BE49-F238E27FC236}">
                <a16:creationId xmlns:a16="http://schemas.microsoft.com/office/drawing/2014/main" id="{18FE64F9-F709-4138-AB7D-F438B22439E7}"/>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391515874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9D2B8D-03A5-A4E2-DA77-BE167C446A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6DC6A7-2815-1FAE-05D3-7D8AB881A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602CDE-8A17-3B2C-6AE4-81BDF43611C0}"/>
              </a:ext>
            </a:extLst>
          </p:cNvPr>
          <p:cNvSpPr txBox="1"/>
          <p:nvPr/>
        </p:nvSpPr>
        <p:spPr>
          <a:xfrm>
            <a:off x="249382" y="2027583"/>
            <a:ext cx="11679381" cy="3108543"/>
          </a:xfrm>
          <a:prstGeom prst="rect">
            <a:avLst/>
          </a:prstGeom>
          <a:noFill/>
        </p:spPr>
        <p:txBody>
          <a:bodyPr wrap="square" rtlCol="0">
            <a:spAutoFit/>
          </a:bodyPr>
          <a:lstStyle/>
          <a:p>
            <a:r>
              <a:rPr lang="en-US" sz="3600" b="1" dirty="0"/>
              <a:t>Gifts</a:t>
            </a:r>
          </a:p>
          <a:p>
            <a:r>
              <a:rPr lang="en-US" sz="4000" b="1" dirty="0"/>
              <a:t>“When he ascended on high,</a:t>
            </a:r>
            <a:br>
              <a:rPr lang="en-US" sz="4000" b="1" dirty="0"/>
            </a:br>
            <a:r>
              <a:rPr lang="en-US" sz="4000" b="1" dirty="0"/>
              <a:t>    he took many captives</a:t>
            </a:r>
            <a:br>
              <a:rPr lang="en-US" sz="4000" b="1" dirty="0"/>
            </a:br>
            <a:r>
              <a:rPr lang="en-US" sz="4000" b="1" dirty="0"/>
              <a:t>    and </a:t>
            </a:r>
            <a:r>
              <a:rPr lang="en-US" sz="4000" b="1" u="sng" dirty="0"/>
              <a:t>gave</a:t>
            </a:r>
            <a:r>
              <a:rPr lang="en-US" sz="4000" b="1" dirty="0"/>
              <a:t> gifts to his people.”</a:t>
            </a:r>
          </a:p>
          <a:p>
            <a:endParaRPr lang="en-US" sz="4000" b="1" dirty="0"/>
          </a:p>
        </p:txBody>
      </p:sp>
      <p:sp>
        <p:nvSpPr>
          <p:cNvPr id="8" name="Title 1">
            <a:extLst>
              <a:ext uri="{FF2B5EF4-FFF2-40B4-BE49-F238E27FC236}">
                <a16:creationId xmlns:a16="http://schemas.microsoft.com/office/drawing/2014/main" id="{2E38289F-1853-5561-AD8D-4978A70BDDEF}"/>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Ephesians 4:8</a:t>
            </a:r>
          </a:p>
        </p:txBody>
      </p:sp>
      <p:pic>
        <p:nvPicPr>
          <p:cNvPr id="15" name="Content Placeholder 3">
            <a:extLst>
              <a:ext uri="{FF2B5EF4-FFF2-40B4-BE49-F238E27FC236}">
                <a16:creationId xmlns:a16="http://schemas.microsoft.com/office/drawing/2014/main" id="{BF629F1E-32A8-354D-72C1-85C79EFED684}"/>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37580033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2406-251A-5F63-AF5D-8EDFE20F34D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7D5699-10B0-A641-F9AB-8A8CEE92F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E4DAB1-444C-4373-C68F-F31A9CD0AEC4}"/>
              </a:ext>
            </a:extLst>
          </p:cNvPr>
          <p:cNvSpPr txBox="1"/>
          <p:nvPr/>
        </p:nvSpPr>
        <p:spPr>
          <a:xfrm>
            <a:off x="249382" y="2027583"/>
            <a:ext cx="11679381" cy="3970318"/>
          </a:xfrm>
          <a:prstGeom prst="rect">
            <a:avLst/>
          </a:prstGeom>
          <a:noFill/>
        </p:spPr>
        <p:txBody>
          <a:bodyPr wrap="square" rtlCol="0">
            <a:spAutoFit/>
          </a:bodyPr>
          <a:lstStyle/>
          <a:p>
            <a:r>
              <a:rPr lang="en-US" sz="3600" b="1" dirty="0"/>
              <a:t>Gifts</a:t>
            </a:r>
          </a:p>
          <a:p>
            <a:r>
              <a:rPr lang="en-US" sz="3600" b="1" dirty="0"/>
              <a:t>17 The chariots of God are tens of thousands</a:t>
            </a:r>
            <a:br>
              <a:rPr lang="en-US" sz="3600" b="1" dirty="0"/>
            </a:br>
            <a:r>
              <a:rPr lang="en-US" sz="3600" b="1" dirty="0"/>
              <a:t>    and thousands of thousands;     the Lord has come from Sinai into his sanctuary. 18</a:t>
            </a:r>
            <a:r>
              <a:rPr lang="en-US" sz="3600" b="1" baseline="30000" dirty="0"/>
              <a:t> </a:t>
            </a:r>
            <a:r>
              <a:rPr lang="en-US" sz="3600" b="1" dirty="0"/>
              <a:t>When you ascended on high,   you took many captives;   you </a:t>
            </a:r>
            <a:r>
              <a:rPr lang="en-US" sz="3600" b="1" u="sng" dirty="0">
                <a:solidFill>
                  <a:schemeClr val="accent5">
                    <a:lumMod val="75000"/>
                  </a:schemeClr>
                </a:solidFill>
              </a:rPr>
              <a:t>received</a:t>
            </a:r>
            <a:r>
              <a:rPr lang="en-US" sz="3600" b="1" dirty="0"/>
              <a:t> gifts from people, even from the rebellious—    that you, </a:t>
            </a:r>
            <a:r>
              <a:rPr lang="en-US" sz="3600" b="1" cap="small" dirty="0"/>
              <a:t>Lord</a:t>
            </a:r>
            <a:r>
              <a:rPr lang="en-US" sz="3600" b="1" dirty="0"/>
              <a:t> God, might dwell there.</a:t>
            </a:r>
          </a:p>
        </p:txBody>
      </p:sp>
      <p:sp>
        <p:nvSpPr>
          <p:cNvPr id="8" name="Title 1">
            <a:extLst>
              <a:ext uri="{FF2B5EF4-FFF2-40B4-BE49-F238E27FC236}">
                <a16:creationId xmlns:a16="http://schemas.microsoft.com/office/drawing/2014/main" id="{41BA6F7B-C85A-3C56-7E70-073A9DA58D44}"/>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Psalms 68:18 </a:t>
            </a:r>
          </a:p>
        </p:txBody>
      </p:sp>
      <p:pic>
        <p:nvPicPr>
          <p:cNvPr id="15" name="Content Placeholder 3">
            <a:extLst>
              <a:ext uri="{FF2B5EF4-FFF2-40B4-BE49-F238E27FC236}">
                <a16:creationId xmlns:a16="http://schemas.microsoft.com/office/drawing/2014/main" id="{CC643624-C9EB-0713-6C49-A825F65F5F42}"/>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220146977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B0273-6009-7765-D242-925D5CB12CA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49FC6A-6812-A3B4-0D0F-828872412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F7797F-1ED8-A8D1-B518-D80C44B2D981}"/>
              </a:ext>
            </a:extLst>
          </p:cNvPr>
          <p:cNvSpPr txBox="1"/>
          <p:nvPr/>
        </p:nvSpPr>
        <p:spPr>
          <a:xfrm>
            <a:off x="249382" y="2027583"/>
            <a:ext cx="11679381" cy="3970318"/>
          </a:xfrm>
          <a:prstGeom prst="rect">
            <a:avLst/>
          </a:prstGeom>
          <a:noFill/>
        </p:spPr>
        <p:txBody>
          <a:bodyPr wrap="square" rtlCol="0">
            <a:spAutoFit/>
          </a:bodyPr>
          <a:lstStyle/>
          <a:p>
            <a:r>
              <a:rPr lang="en-US" sz="3600" b="1" dirty="0"/>
              <a:t>Gifts</a:t>
            </a:r>
          </a:p>
          <a:p>
            <a:r>
              <a:rPr lang="en-US" sz="3600" b="1" baseline="30000" dirty="0"/>
              <a:t>24 </a:t>
            </a:r>
            <a:r>
              <a:rPr lang="en-US" sz="3600" dirty="0"/>
              <a:t>Your procession, God, has come into view,</a:t>
            </a:r>
            <a:br>
              <a:rPr lang="en-US" sz="3600" dirty="0"/>
            </a:br>
            <a:r>
              <a:rPr lang="en-US" sz="3600" dirty="0"/>
              <a:t>    the procession of my God and King into the sanctuary.</a:t>
            </a:r>
            <a:br>
              <a:rPr lang="en-US" sz="3600" dirty="0"/>
            </a:br>
            <a:r>
              <a:rPr lang="en-US" sz="3600" b="1" baseline="30000" dirty="0"/>
              <a:t>25 </a:t>
            </a:r>
            <a:r>
              <a:rPr lang="en-US" sz="3600" dirty="0"/>
              <a:t>In front are the singers, after them the musicians;</a:t>
            </a:r>
            <a:br>
              <a:rPr lang="en-US" sz="3600" dirty="0"/>
            </a:br>
            <a:r>
              <a:rPr lang="en-US" sz="3600" dirty="0"/>
              <a:t>    with them are the young women playing the timbrels.</a:t>
            </a:r>
            <a:br>
              <a:rPr lang="en-US" sz="3600" dirty="0"/>
            </a:br>
            <a:r>
              <a:rPr lang="en-US" sz="3600" b="1" baseline="30000" dirty="0"/>
              <a:t>26 </a:t>
            </a:r>
            <a:r>
              <a:rPr lang="en-US" sz="3600" dirty="0"/>
              <a:t>Praise God in the great congregation;</a:t>
            </a:r>
            <a:br>
              <a:rPr lang="en-US" sz="3600" dirty="0"/>
            </a:br>
            <a:r>
              <a:rPr lang="en-US" sz="3600" dirty="0"/>
              <a:t>    praise the </a:t>
            </a:r>
            <a:r>
              <a:rPr lang="en-US" sz="3600" cap="small" dirty="0"/>
              <a:t>Lord</a:t>
            </a:r>
            <a:r>
              <a:rPr lang="en-US" sz="3600" dirty="0"/>
              <a:t> in the assembly of Israel.</a:t>
            </a:r>
            <a:endParaRPr lang="en-US" sz="3600" b="1" dirty="0"/>
          </a:p>
        </p:txBody>
      </p:sp>
      <p:sp>
        <p:nvSpPr>
          <p:cNvPr id="8" name="Title 1">
            <a:extLst>
              <a:ext uri="{FF2B5EF4-FFF2-40B4-BE49-F238E27FC236}">
                <a16:creationId xmlns:a16="http://schemas.microsoft.com/office/drawing/2014/main" id="{2AAC275E-063D-9612-6D7F-8DBA7E2B70A5}"/>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Psalms 68:18 context i.e. v24-v26 </a:t>
            </a:r>
          </a:p>
        </p:txBody>
      </p:sp>
      <p:pic>
        <p:nvPicPr>
          <p:cNvPr id="15" name="Content Placeholder 3">
            <a:extLst>
              <a:ext uri="{FF2B5EF4-FFF2-40B4-BE49-F238E27FC236}">
                <a16:creationId xmlns:a16="http://schemas.microsoft.com/office/drawing/2014/main" id="{C5E21250-410D-DFCA-EC21-E94EFDD40E6B}"/>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78043795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A8FE0-C5D4-CD00-52C5-9E7890EBCA1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8143AC-F7D6-D587-742C-EFA01853B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D2CB3B-FC54-9E7F-4725-1B499E703672}"/>
              </a:ext>
            </a:extLst>
          </p:cNvPr>
          <p:cNvSpPr txBox="1"/>
          <p:nvPr/>
        </p:nvSpPr>
        <p:spPr>
          <a:xfrm>
            <a:off x="249382" y="2027583"/>
            <a:ext cx="11679381"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Psalms 68 pictures a large celebration procession and the King is receiving Gifts.</a:t>
            </a:r>
          </a:p>
          <a:p>
            <a:pPr marL="571500" indent="-571500">
              <a:buFont typeface="Arial" panose="020B0604020202020204" pitchFamily="34" charset="0"/>
              <a:buChar char="•"/>
            </a:pPr>
            <a:r>
              <a:rPr lang="en-US" sz="3600" dirty="0"/>
              <a:t>Paul flips the receiving to giving for emphasis of what Christ is doing.</a:t>
            </a:r>
          </a:p>
          <a:p>
            <a:pPr marL="571500" indent="-571500">
              <a:buFont typeface="Arial" panose="020B0604020202020204" pitchFamily="34" charset="0"/>
              <a:buChar char="•"/>
            </a:pPr>
            <a:r>
              <a:rPr lang="en-US" sz="3600" dirty="0"/>
              <a:t>Many educated in Judaism would see the intentional change.</a:t>
            </a:r>
          </a:p>
          <a:p>
            <a:pPr marL="571500" indent="-571500">
              <a:buFont typeface="Arial" panose="020B0604020202020204" pitchFamily="34" charset="0"/>
              <a:buChar char="•"/>
            </a:pPr>
            <a:r>
              <a:rPr lang="en-US" sz="3600" dirty="0"/>
              <a:t>This giving of gifts will follow shortly after Eph 4:8</a:t>
            </a:r>
          </a:p>
        </p:txBody>
      </p:sp>
      <p:sp>
        <p:nvSpPr>
          <p:cNvPr id="8" name="Title 1">
            <a:extLst>
              <a:ext uri="{FF2B5EF4-FFF2-40B4-BE49-F238E27FC236}">
                <a16:creationId xmlns:a16="http://schemas.microsoft.com/office/drawing/2014/main" id="{D45BE3DC-81CD-AB73-79DF-B4331A7710F1}"/>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 4:8 vs Psalms 68:18</a:t>
            </a:r>
          </a:p>
        </p:txBody>
      </p:sp>
      <p:pic>
        <p:nvPicPr>
          <p:cNvPr id="15" name="Content Placeholder 3">
            <a:extLst>
              <a:ext uri="{FF2B5EF4-FFF2-40B4-BE49-F238E27FC236}">
                <a16:creationId xmlns:a16="http://schemas.microsoft.com/office/drawing/2014/main" id="{15FE10EC-B9BB-8C4D-4AF1-38C5548BE477}"/>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1148974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003F-9547-5607-7ED6-512CB600259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A8BD4B-1220-239A-F784-86AFF6ABE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E953DF-535B-DE2E-42A4-7B7DD30FEDE0}"/>
              </a:ext>
            </a:extLst>
          </p:cNvPr>
          <p:cNvSpPr txBox="1"/>
          <p:nvPr/>
        </p:nvSpPr>
        <p:spPr>
          <a:xfrm>
            <a:off x="249382" y="2027583"/>
            <a:ext cx="11679381" cy="3170099"/>
          </a:xfrm>
          <a:prstGeom prst="rect">
            <a:avLst/>
          </a:prstGeom>
          <a:noFill/>
        </p:spPr>
        <p:txBody>
          <a:bodyPr wrap="square" rtlCol="0">
            <a:spAutoFit/>
          </a:bodyPr>
          <a:lstStyle/>
          <a:p>
            <a:r>
              <a:rPr lang="en-US" sz="4000" b="1" baseline="30000" dirty="0"/>
              <a:t>9 </a:t>
            </a:r>
            <a:r>
              <a:rPr lang="en-US" sz="4000" dirty="0"/>
              <a:t>(What does “he ascended” mean except that he also descended to the lower, earthly regions? </a:t>
            </a:r>
            <a:r>
              <a:rPr lang="en-US" sz="4000" b="1" baseline="30000" dirty="0"/>
              <a:t>10 </a:t>
            </a:r>
            <a:r>
              <a:rPr lang="en-US" sz="4000" dirty="0"/>
              <a:t>He who descended is the very one who ascended higher than all the heavens, in order to fill the whole universe.)</a:t>
            </a:r>
          </a:p>
        </p:txBody>
      </p:sp>
      <p:sp>
        <p:nvSpPr>
          <p:cNvPr id="8" name="Title 1">
            <a:extLst>
              <a:ext uri="{FF2B5EF4-FFF2-40B4-BE49-F238E27FC236}">
                <a16:creationId xmlns:a16="http://schemas.microsoft.com/office/drawing/2014/main" id="{C0ED5BD4-6B33-5ED1-DCB7-57C334CCF0CD}"/>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 4:9-10  descended  / ascended</a:t>
            </a:r>
          </a:p>
        </p:txBody>
      </p:sp>
      <p:pic>
        <p:nvPicPr>
          <p:cNvPr id="15" name="Content Placeholder 3">
            <a:extLst>
              <a:ext uri="{FF2B5EF4-FFF2-40B4-BE49-F238E27FC236}">
                <a16:creationId xmlns:a16="http://schemas.microsoft.com/office/drawing/2014/main" id="{EEE8DC6E-95AA-4B6F-E04F-9AF9C4DC404F}"/>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114457137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A26E-99DF-302B-F8DD-E51E8F39A4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606845-6B16-49C1-80F1-D5CB0CC0E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41ADB3-62DE-8767-887F-C250F88C8E69}"/>
              </a:ext>
            </a:extLst>
          </p:cNvPr>
          <p:cNvSpPr txBox="1"/>
          <p:nvPr/>
        </p:nvSpPr>
        <p:spPr>
          <a:xfrm>
            <a:off x="249382" y="2027583"/>
            <a:ext cx="11679381" cy="4154984"/>
          </a:xfrm>
          <a:prstGeom prst="rect">
            <a:avLst/>
          </a:prstGeom>
          <a:noFill/>
        </p:spPr>
        <p:txBody>
          <a:bodyPr wrap="square" rtlCol="0">
            <a:spAutoFit/>
          </a:bodyPr>
          <a:lstStyle/>
          <a:p>
            <a:r>
              <a:rPr lang="en-US" sz="3600" b="1" baseline="30000" dirty="0"/>
              <a:t>11 </a:t>
            </a:r>
            <a:r>
              <a:rPr lang="en-US" sz="3600" dirty="0"/>
              <a:t>So Christ himself </a:t>
            </a:r>
            <a:r>
              <a:rPr lang="en-US" sz="4800" b="1" dirty="0">
                <a:solidFill>
                  <a:schemeClr val="accent5">
                    <a:lumMod val="75000"/>
                  </a:schemeClr>
                </a:solidFill>
              </a:rPr>
              <a:t>gave</a:t>
            </a:r>
            <a:r>
              <a:rPr lang="en-US" sz="3600" dirty="0"/>
              <a:t> the apostles, the prophets, the evangelists, the pastors and teachers, </a:t>
            </a:r>
            <a:r>
              <a:rPr lang="en-US" sz="3600" b="1" baseline="30000" dirty="0"/>
              <a:t>12 </a:t>
            </a:r>
            <a:r>
              <a:rPr lang="en-US" sz="3600" dirty="0"/>
              <a:t>to equip his people for works of service, so that the body of Christ may be built up </a:t>
            </a:r>
            <a:r>
              <a:rPr lang="en-US" sz="3600" b="1" baseline="30000" dirty="0"/>
              <a:t>13 </a:t>
            </a:r>
            <a:r>
              <a:rPr lang="en-US" sz="3600" dirty="0"/>
              <a:t>until we all reach unity in the faith and in the knowledge of the Son of God and become mature, attaining to the whole measure of the fullness of Christ.</a:t>
            </a:r>
          </a:p>
        </p:txBody>
      </p:sp>
      <p:sp>
        <p:nvSpPr>
          <p:cNvPr id="8" name="Title 1">
            <a:extLst>
              <a:ext uri="{FF2B5EF4-FFF2-40B4-BE49-F238E27FC236}">
                <a16:creationId xmlns:a16="http://schemas.microsoft.com/office/drawing/2014/main" id="{7785BC0C-FEB8-0818-91A5-FCA65FAE1EB1}"/>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Eph 4:11 -13 </a:t>
            </a:r>
          </a:p>
        </p:txBody>
      </p:sp>
      <p:pic>
        <p:nvPicPr>
          <p:cNvPr id="15" name="Content Placeholder 3">
            <a:extLst>
              <a:ext uri="{FF2B5EF4-FFF2-40B4-BE49-F238E27FC236}">
                <a16:creationId xmlns:a16="http://schemas.microsoft.com/office/drawing/2014/main" id="{E0F2DA26-D270-9796-C95D-146CF44AD677}"/>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234132482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7D6CB-1F38-3148-00C6-7E281D6B28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33969A-BB33-2682-53E2-9135B07B1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FDBF9B-CB19-ADEA-EF18-8C30DD42EA6A}"/>
              </a:ext>
            </a:extLst>
          </p:cNvPr>
          <p:cNvSpPr txBox="1"/>
          <p:nvPr/>
        </p:nvSpPr>
        <p:spPr>
          <a:xfrm>
            <a:off x="249382" y="2027583"/>
            <a:ext cx="11679381" cy="2677656"/>
          </a:xfrm>
          <a:prstGeom prst="rect">
            <a:avLst/>
          </a:prstGeom>
          <a:noFill/>
        </p:spPr>
        <p:txBody>
          <a:bodyPr wrap="square" rtlCol="0">
            <a:spAutoFit/>
          </a:bodyPr>
          <a:lstStyle/>
          <a:p>
            <a:r>
              <a:rPr lang="en-US" sz="4000" b="1" baseline="30000" dirty="0"/>
              <a:t>3 </a:t>
            </a:r>
            <a:r>
              <a:rPr lang="en-US" sz="4000" dirty="0"/>
              <a:t>Grace and peace to you from God our Father and the Lord Jesus Christ, </a:t>
            </a:r>
            <a:r>
              <a:rPr lang="en-US" sz="4000" b="1" baseline="30000" dirty="0"/>
              <a:t>4 </a:t>
            </a:r>
            <a:r>
              <a:rPr lang="en-US" sz="4000" dirty="0"/>
              <a:t>who </a:t>
            </a:r>
            <a:r>
              <a:rPr lang="en-US" sz="4800" dirty="0">
                <a:solidFill>
                  <a:schemeClr val="accent5">
                    <a:lumMod val="75000"/>
                  </a:schemeClr>
                </a:solidFill>
              </a:rPr>
              <a:t>gave</a:t>
            </a:r>
            <a:r>
              <a:rPr lang="en-US" sz="4000" dirty="0"/>
              <a:t> himself for our sins to rescue us from the present evil age, according to the will of our God and Father, </a:t>
            </a:r>
          </a:p>
        </p:txBody>
      </p:sp>
      <p:sp>
        <p:nvSpPr>
          <p:cNvPr id="8" name="Title 1">
            <a:extLst>
              <a:ext uri="{FF2B5EF4-FFF2-40B4-BE49-F238E27FC236}">
                <a16:creationId xmlns:a16="http://schemas.microsoft.com/office/drawing/2014/main" id="{06C23B36-26D8-8A64-BE72-7D8FDA09E744}"/>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Gal 1:3-4 </a:t>
            </a:r>
          </a:p>
        </p:txBody>
      </p:sp>
      <p:pic>
        <p:nvPicPr>
          <p:cNvPr id="15" name="Content Placeholder 3">
            <a:extLst>
              <a:ext uri="{FF2B5EF4-FFF2-40B4-BE49-F238E27FC236}">
                <a16:creationId xmlns:a16="http://schemas.microsoft.com/office/drawing/2014/main" id="{938DC3D3-DE38-7095-6B49-07EBAC2B4E19}"/>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spTree>
    <p:extLst>
      <p:ext uri="{BB962C8B-B14F-4D97-AF65-F5344CB8AC3E}">
        <p14:creationId xmlns:p14="http://schemas.microsoft.com/office/powerpoint/2010/main" val="16938773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8C4A-798B-E650-6B38-E780BA1AB0C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05AEA9-D2BC-BF7C-FED9-41B2398E7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E2339-87A0-C469-5A9C-069B3B33A78B}"/>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56B94F28-AB42-C405-2D7A-53C45E6FC531}"/>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83E1B2A4-2BD1-7513-C0B8-0C0FBA7AE355}"/>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8EA96235-7B90-21AC-5194-D71716B2EA21}"/>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27195569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D0DB2-7EEE-000F-2F4B-BE0CD502458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9949E-7A4A-AFCF-CDD4-FF6DEAD14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4605E50-38A1-326F-55BC-D34D1344524E}"/>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Armor of God</a:t>
            </a:r>
          </a:p>
        </p:txBody>
      </p:sp>
      <p:pic>
        <p:nvPicPr>
          <p:cNvPr id="15" name="Content Placeholder 3">
            <a:extLst>
              <a:ext uri="{FF2B5EF4-FFF2-40B4-BE49-F238E27FC236}">
                <a16:creationId xmlns:a16="http://schemas.microsoft.com/office/drawing/2014/main" id="{C08AA878-810C-707B-7B16-F0BE353C465A}"/>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pic>
        <p:nvPicPr>
          <p:cNvPr id="6" name="Picture 5">
            <a:extLst>
              <a:ext uri="{FF2B5EF4-FFF2-40B4-BE49-F238E27FC236}">
                <a16:creationId xmlns:a16="http://schemas.microsoft.com/office/drawing/2014/main" id="{32D33765-EAF4-51E9-94DA-13FC550D0D63}"/>
              </a:ext>
            </a:extLst>
          </p:cNvPr>
          <p:cNvPicPr>
            <a:picLocks noChangeAspect="1"/>
          </p:cNvPicPr>
          <p:nvPr/>
        </p:nvPicPr>
        <p:blipFill>
          <a:blip r:embed="rId4"/>
          <a:stretch>
            <a:fillRect/>
          </a:stretch>
        </p:blipFill>
        <p:spPr>
          <a:xfrm>
            <a:off x="7118652" y="545696"/>
            <a:ext cx="4835123" cy="5225839"/>
          </a:xfrm>
          <a:prstGeom prst="rect">
            <a:avLst/>
          </a:prstGeom>
        </p:spPr>
      </p:pic>
      <p:sp>
        <p:nvSpPr>
          <p:cNvPr id="7" name="TextBox 6">
            <a:extLst>
              <a:ext uri="{FF2B5EF4-FFF2-40B4-BE49-F238E27FC236}">
                <a16:creationId xmlns:a16="http://schemas.microsoft.com/office/drawing/2014/main" id="{6C58737B-BD80-5C55-D50E-BC2750D6B910}"/>
              </a:ext>
            </a:extLst>
          </p:cNvPr>
          <p:cNvSpPr txBox="1"/>
          <p:nvPr/>
        </p:nvSpPr>
        <p:spPr>
          <a:xfrm>
            <a:off x="460745" y="1975783"/>
            <a:ext cx="5890437" cy="4308872"/>
          </a:xfrm>
          <a:prstGeom prst="rect">
            <a:avLst/>
          </a:prstGeom>
          <a:noFill/>
        </p:spPr>
        <p:txBody>
          <a:bodyPr wrap="square" rtlCol="0">
            <a:spAutoFit/>
          </a:bodyPr>
          <a:lstStyle/>
          <a:p>
            <a:r>
              <a:rPr lang="en-US" sz="3200" dirty="0"/>
              <a:t>Isa 11 </a:t>
            </a:r>
            <a:r>
              <a:rPr lang="en-US" sz="3200" b="1" dirty="0"/>
              <a:t>The Branch From Jesse</a:t>
            </a:r>
          </a:p>
          <a:p>
            <a:r>
              <a:rPr lang="en-US" sz="3200" b="1" dirty="0"/>
              <a:t>11:1  </a:t>
            </a:r>
            <a:r>
              <a:rPr lang="en-US" sz="3200" dirty="0"/>
              <a:t>A shoot will come up from the stump of Jesse; from his roots a Branch will bear fruit.</a:t>
            </a:r>
          </a:p>
          <a:p>
            <a:r>
              <a:rPr lang="en-US" sz="3200" dirty="0"/>
              <a:t> </a:t>
            </a:r>
            <a:r>
              <a:rPr lang="en-US" sz="3200" b="1" dirty="0"/>
              <a:t>11:5 </a:t>
            </a:r>
            <a:r>
              <a:rPr lang="en-US" sz="3200" dirty="0"/>
              <a:t>Righteousness will be his belt  and faithfulness the sash around his waist.</a:t>
            </a:r>
          </a:p>
          <a:p>
            <a:endParaRPr lang="en-US" sz="3200" dirty="0"/>
          </a:p>
          <a:p>
            <a:endParaRPr lang="en-US" dirty="0"/>
          </a:p>
        </p:txBody>
      </p:sp>
    </p:spTree>
    <p:extLst>
      <p:ext uri="{BB962C8B-B14F-4D97-AF65-F5344CB8AC3E}">
        <p14:creationId xmlns:p14="http://schemas.microsoft.com/office/powerpoint/2010/main" val="13822915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8BCD-A71F-471D-2C81-0D2C8F27BF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756824-0F46-B0E5-EBB9-2B1CC1C86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E985E-C8F4-674D-5A45-5967B33864A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5173742-7041-005C-D3A7-8A9EE9A0A0C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p:txBody>
      </p:sp>
      <p:sp>
        <p:nvSpPr>
          <p:cNvPr id="6" name="TextBox 5">
            <a:extLst>
              <a:ext uri="{FF2B5EF4-FFF2-40B4-BE49-F238E27FC236}">
                <a16:creationId xmlns:a16="http://schemas.microsoft.com/office/drawing/2014/main" id="{3F88A8FC-8231-AE8E-3637-974EE230E896}"/>
              </a:ext>
            </a:extLst>
          </p:cNvPr>
          <p:cNvSpPr txBox="1"/>
          <p:nvPr/>
        </p:nvSpPr>
        <p:spPr>
          <a:xfrm>
            <a:off x="2844294" y="981546"/>
            <a:ext cx="9988836" cy="1323439"/>
          </a:xfrm>
          <a:prstGeom prst="rect">
            <a:avLst/>
          </a:prstGeom>
          <a:noFill/>
        </p:spPr>
        <p:txBody>
          <a:bodyPr wrap="square">
            <a:spAutoFit/>
          </a:bodyPr>
          <a:lstStyle/>
          <a:p>
            <a:r>
              <a:rPr lang="en-US" sz="4000" dirty="0"/>
              <a:t>6:12 The realm not aligned with God</a:t>
            </a:r>
          </a:p>
          <a:p>
            <a:r>
              <a:rPr lang="en-US" sz="4000" dirty="0"/>
              <a:t> </a:t>
            </a:r>
          </a:p>
        </p:txBody>
      </p:sp>
      <p:sp>
        <p:nvSpPr>
          <p:cNvPr id="7" name="TextBox 6">
            <a:extLst>
              <a:ext uri="{FF2B5EF4-FFF2-40B4-BE49-F238E27FC236}">
                <a16:creationId xmlns:a16="http://schemas.microsoft.com/office/drawing/2014/main" id="{E3D9D6B5-D8AC-382B-B32E-DEDF7AC809ED}"/>
              </a:ext>
            </a:extLst>
          </p:cNvPr>
          <p:cNvSpPr txBox="1"/>
          <p:nvPr/>
        </p:nvSpPr>
        <p:spPr>
          <a:xfrm>
            <a:off x="715617" y="2883580"/>
            <a:ext cx="11171583" cy="3416320"/>
          </a:xfrm>
          <a:prstGeom prst="rect">
            <a:avLst/>
          </a:prstGeom>
          <a:noFill/>
        </p:spPr>
        <p:txBody>
          <a:bodyPr wrap="square">
            <a:spAutoFit/>
          </a:bodyPr>
          <a:lstStyle/>
          <a:p>
            <a:r>
              <a:rPr lang="en-US" sz="3600" dirty="0"/>
              <a:t> </a:t>
            </a:r>
            <a:r>
              <a:rPr lang="en-US" sz="3600" b="1" baseline="30000" dirty="0"/>
              <a:t>11 </a:t>
            </a:r>
            <a:r>
              <a:rPr lang="en-US" sz="3600" dirty="0"/>
              <a:t>Put on the full armor of God, so that you can take your stand against the devil’s schemes. </a:t>
            </a:r>
            <a:r>
              <a:rPr lang="en-US" sz="3600" b="1" baseline="30000" dirty="0"/>
              <a:t>12 </a:t>
            </a:r>
            <a:r>
              <a:rPr lang="en-US" sz="3600" dirty="0"/>
              <a:t>For our struggle is not against flesh and blood, but against the rulers, against the authorities, against the powers of this dark world and against the spiritual forces of evil in </a:t>
            </a:r>
            <a:r>
              <a:rPr lang="en-US" sz="3600" dirty="0">
                <a:solidFill>
                  <a:schemeClr val="accent5">
                    <a:lumMod val="75000"/>
                  </a:schemeClr>
                </a:solidFill>
              </a:rPr>
              <a:t>the heavenly realms</a:t>
            </a:r>
            <a:r>
              <a:rPr lang="en-US" sz="3600" dirty="0"/>
              <a:t>.</a:t>
            </a:r>
          </a:p>
        </p:txBody>
      </p:sp>
      <p:pic>
        <p:nvPicPr>
          <p:cNvPr id="11" name="Content Placeholder 3">
            <a:extLst>
              <a:ext uri="{FF2B5EF4-FFF2-40B4-BE49-F238E27FC236}">
                <a16:creationId xmlns:a16="http://schemas.microsoft.com/office/drawing/2014/main" id="{AB5A5982-6BF1-357B-5C4A-EE4B88C8E82F}"/>
              </a:ext>
            </a:extLst>
          </p:cNvPr>
          <p:cNvPicPr>
            <a:picLocks noChangeAspect="1"/>
          </p:cNvPicPr>
          <p:nvPr/>
        </p:nvPicPr>
        <p:blipFill>
          <a:blip r:embed="rId3"/>
          <a:stretch>
            <a:fillRect/>
          </a:stretch>
        </p:blipFill>
        <p:spPr>
          <a:xfrm>
            <a:off x="0" y="54864"/>
            <a:ext cx="2392350" cy="2392350"/>
          </a:xfrm>
          <a:prstGeom prst="rect">
            <a:avLst/>
          </a:prstGeom>
        </p:spPr>
      </p:pic>
    </p:spTree>
    <p:extLst>
      <p:ext uri="{BB962C8B-B14F-4D97-AF65-F5344CB8AC3E}">
        <p14:creationId xmlns:p14="http://schemas.microsoft.com/office/powerpoint/2010/main" val="276182283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FCDF0-B7A5-4280-7043-9C13E32F07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CD4002-2493-FC3C-EE77-AE92950D9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569E8F7-2486-26ED-E6EB-9CF1D307B8A6}"/>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Armor of God</a:t>
            </a:r>
          </a:p>
        </p:txBody>
      </p:sp>
      <p:pic>
        <p:nvPicPr>
          <p:cNvPr id="15" name="Content Placeholder 3">
            <a:extLst>
              <a:ext uri="{FF2B5EF4-FFF2-40B4-BE49-F238E27FC236}">
                <a16:creationId xmlns:a16="http://schemas.microsoft.com/office/drawing/2014/main" id="{C1F78B59-864A-CDE7-6D86-4A294652B341}"/>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pic>
        <p:nvPicPr>
          <p:cNvPr id="6" name="Picture 5">
            <a:extLst>
              <a:ext uri="{FF2B5EF4-FFF2-40B4-BE49-F238E27FC236}">
                <a16:creationId xmlns:a16="http://schemas.microsoft.com/office/drawing/2014/main" id="{FF20D897-A4B2-9D28-976E-8316CE5736F2}"/>
              </a:ext>
            </a:extLst>
          </p:cNvPr>
          <p:cNvPicPr>
            <a:picLocks noChangeAspect="1"/>
          </p:cNvPicPr>
          <p:nvPr/>
        </p:nvPicPr>
        <p:blipFill>
          <a:blip r:embed="rId4"/>
          <a:stretch>
            <a:fillRect/>
          </a:stretch>
        </p:blipFill>
        <p:spPr>
          <a:xfrm>
            <a:off x="7118652" y="545696"/>
            <a:ext cx="4835123" cy="5225839"/>
          </a:xfrm>
          <a:prstGeom prst="rect">
            <a:avLst/>
          </a:prstGeom>
        </p:spPr>
      </p:pic>
      <p:sp>
        <p:nvSpPr>
          <p:cNvPr id="7" name="TextBox 6">
            <a:extLst>
              <a:ext uri="{FF2B5EF4-FFF2-40B4-BE49-F238E27FC236}">
                <a16:creationId xmlns:a16="http://schemas.microsoft.com/office/drawing/2014/main" id="{D02247D3-5EDB-4C0A-C911-F9198C7C0DA1}"/>
              </a:ext>
            </a:extLst>
          </p:cNvPr>
          <p:cNvSpPr txBox="1"/>
          <p:nvPr/>
        </p:nvSpPr>
        <p:spPr>
          <a:xfrm>
            <a:off x="460745" y="1975783"/>
            <a:ext cx="5890437" cy="2339102"/>
          </a:xfrm>
          <a:prstGeom prst="rect">
            <a:avLst/>
          </a:prstGeom>
          <a:noFill/>
        </p:spPr>
        <p:txBody>
          <a:bodyPr wrap="square" rtlCol="0">
            <a:spAutoFit/>
          </a:bodyPr>
          <a:lstStyle/>
          <a:p>
            <a:r>
              <a:rPr lang="en-US" sz="3200" dirty="0"/>
              <a:t>Paul uses portions of language found in Isaiah to build the suit of Armor. </a:t>
            </a:r>
          </a:p>
          <a:p>
            <a:endParaRPr lang="en-US" sz="3200" dirty="0"/>
          </a:p>
          <a:p>
            <a:endParaRPr lang="en-US" dirty="0"/>
          </a:p>
        </p:txBody>
      </p:sp>
    </p:spTree>
    <p:extLst>
      <p:ext uri="{BB962C8B-B14F-4D97-AF65-F5344CB8AC3E}">
        <p14:creationId xmlns:p14="http://schemas.microsoft.com/office/powerpoint/2010/main" val="387557261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01E29-D093-DCBB-7A29-270BF27BC74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C9AAC-92CD-5B1D-65F3-1AD7FE64A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91CBA3-BFD3-5C6D-5277-AFC4F761EDD8}"/>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Armor of God</a:t>
            </a:r>
          </a:p>
        </p:txBody>
      </p:sp>
      <p:pic>
        <p:nvPicPr>
          <p:cNvPr id="15" name="Content Placeholder 3">
            <a:extLst>
              <a:ext uri="{FF2B5EF4-FFF2-40B4-BE49-F238E27FC236}">
                <a16:creationId xmlns:a16="http://schemas.microsoft.com/office/drawing/2014/main" id="{9F2D0D48-EDD2-AB2D-DF3B-9F934D81BC0D}"/>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pic>
        <p:nvPicPr>
          <p:cNvPr id="6" name="Picture 5">
            <a:extLst>
              <a:ext uri="{FF2B5EF4-FFF2-40B4-BE49-F238E27FC236}">
                <a16:creationId xmlns:a16="http://schemas.microsoft.com/office/drawing/2014/main" id="{DD702926-402F-E0A0-10E7-19FB7CD403C6}"/>
              </a:ext>
            </a:extLst>
          </p:cNvPr>
          <p:cNvPicPr>
            <a:picLocks noChangeAspect="1"/>
          </p:cNvPicPr>
          <p:nvPr/>
        </p:nvPicPr>
        <p:blipFill>
          <a:blip r:embed="rId4"/>
          <a:stretch>
            <a:fillRect/>
          </a:stretch>
        </p:blipFill>
        <p:spPr>
          <a:xfrm>
            <a:off x="7118652" y="545696"/>
            <a:ext cx="4835123" cy="5225839"/>
          </a:xfrm>
          <a:prstGeom prst="rect">
            <a:avLst/>
          </a:prstGeom>
        </p:spPr>
      </p:pic>
      <p:sp>
        <p:nvSpPr>
          <p:cNvPr id="7" name="TextBox 6">
            <a:extLst>
              <a:ext uri="{FF2B5EF4-FFF2-40B4-BE49-F238E27FC236}">
                <a16:creationId xmlns:a16="http://schemas.microsoft.com/office/drawing/2014/main" id="{66D2FFE6-EFB4-C8D2-D850-73566610B08F}"/>
              </a:ext>
            </a:extLst>
          </p:cNvPr>
          <p:cNvSpPr txBox="1"/>
          <p:nvPr/>
        </p:nvSpPr>
        <p:spPr>
          <a:xfrm>
            <a:off x="460745" y="1975783"/>
            <a:ext cx="5890437" cy="4801314"/>
          </a:xfrm>
          <a:prstGeom prst="rect">
            <a:avLst/>
          </a:prstGeom>
          <a:noFill/>
        </p:spPr>
        <p:txBody>
          <a:bodyPr wrap="square" rtlCol="0">
            <a:spAutoFit/>
          </a:bodyPr>
          <a:lstStyle/>
          <a:p>
            <a:endParaRPr lang="en-US" sz="3200" dirty="0"/>
          </a:p>
          <a:p>
            <a:r>
              <a:rPr lang="en-US" sz="3200" dirty="0"/>
              <a:t>Isa 49 </a:t>
            </a:r>
            <a:r>
              <a:rPr lang="en-US" sz="3200" b="1" dirty="0"/>
              <a:t>The Servant of the </a:t>
            </a:r>
            <a:r>
              <a:rPr lang="en-US" sz="3200" b="1" cap="small" dirty="0"/>
              <a:t>Lord</a:t>
            </a:r>
            <a:endParaRPr lang="en-US" sz="3200" b="1" dirty="0"/>
          </a:p>
          <a:p>
            <a:r>
              <a:rPr lang="en-US" sz="3200" b="1" dirty="0"/>
              <a:t>49:2</a:t>
            </a:r>
            <a:r>
              <a:rPr lang="en-US" sz="3200" dirty="0"/>
              <a:t> He made my mouth like a sharpened sword,</a:t>
            </a:r>
            <a:br>
              <a:rPr lang="en-US" sz="3200" dirty="0"/>
            </a:br>
            <a:r>
              <a:rPr lang="en-US" sz="3200" dirty="0"/>
              <a:t>    in the shadow of his hand he hid me; he made me into a polished arrow     and concealed me in his quiver.</a:t>
            </a:r>
          </a:p>
          <a:p>
            <a:endParaRPr lang="en-US" sz="3200" dirty="0"/>
          </a:p>
          <a:p>
            <a:endParaRPr lang="en-US" dirty="0"/>
          </a:p>
        </p:txBody>
      </p:sp>
    </p:spTree>
    <p:extLst>
      <p:ext uri="{BB962C8B-B14F-4D97-AF65-F5344CB8AC3E}">
        <p14:creationId xmlns:p14="http://schemas.microsoft.com/office/powerpoint/2010/main" val="163392194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01B4-6A3F-C98F-51C6-DB76119ACA7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331D15-F6C4-5F03-2737-1998E2AC7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325C50C-EAD7-30AE-F213-26DA72D868B1}"/>
              </a:ext>
            </a:extLst>
          </p:cNvPr>
          <p:cNvSpPr txBox="1">
            <a:spLocks/>
          </p:cNvSpPr>
          <p:nvPr/>
        </p:nvSpPr>
        <p:spPr>
          <a:xfrm>
            <a:off x="2750142" y="184189"/>
            <a:ext cx="8836080" cy="1158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Armor of God</a:t>
            </a:r>
          </a:p>
        </p:txBody>
      </p:sp>
      <p:pic>
        <p:nvPicPr>
          <p:cNvPr id="15" name="Content Placeholder 3">
            <a:extLst>
              <a:ext uri="{FF2B5EF4-FFF2-40B4-BE49-F238E27FC236}">
                <a16:creationId xmlns:a16="http://schemas.microsoft.com/office/drawing/2014/main" id="{37953CDC-C159-EDE3-913C-10455D9A1015}"/>
              </a:ext>
            </a:extLst>
          </p:cNvPr>
          <p:cNvPicPr>
            <a:picLocks noGrp="1" noChangeAspect="1"/>
          </p:cNvPicPr>
          <p:nvPr>
            <p:ph sz="half" idx="2"/>
          </p:nvPr>
        </p:nvPicPr>
        <p:blipFill>
          <a:blip r:embed="rId3"/>
          <a:stretch>
            <a:fillRect/>
          </a:stretch>
        </p:blipFill>
        <p:spPr>
          <a:xfrm>
            <a:off x="60315" y="-1"/>
            <a:ext cx="1825625" cy="1825625"/>
          </a:xfrm>
          <a:prstGeom prst="rect">
            <a:avLst/>
          </a:prstGeom>
        </p:spPr>
      </p:pic>
      <p:pic>
        <p:nvPicPr>
          <p:cNvPr id="6" name="Picture 5">
            <a:extLst>
              <a:ext uri="{FF2B5EF4-FFF2-40B4-BE49-F238E27FC236}">
                <a16:creationId xmlns:a16="http://schemas.microsoft.com/office/drawing/2014/main" id="{33F03C03-434B-A3F2-C753-35C5037D6E41}"/>
              </a:ext>
            </a:extLst>
          </p:cNvPr>
          <p:cNvPicPr>
            <a:picLocks noChangeAspect="1"/>
          </p:cNvPicPr>
          <p:nvPr/>
        </p:nvPicPr>
        <p:blipFill>
          <a:blip r:embed="rId4"/>
          <a:stretch>
            <a:fillRect/>
          </a:stretch>
        </p:blipFill>
        <p:spPr>
          <a:xfrm>
            <a:off x="7364274" y="545696"/>
            <a:ext cx="4589501" cy="4960369"/>
          </a:xfrm>
          <a:prstGeom prst="rect">
            <a:avLst/>
          </a:prstGeom>
        </p:spPr>
      </p:pic>
      <p:sp>
        <p:nvSpPr>
          <p:cNvPr id="7" name="TextBox 6">
            <a:extLst>
              <a:ext uri="{FF2B5EF4-FFF2-40B4-BE49-F238E27FC236}">
                <a16:creationId xmlns:a16="http://schemas.microsoft.com/office/drawing/2014/main" id="{A976853F-6E3F-AF0D-4843-9A94A6353EE7}"/>
              </a:ext>
            </a:extLst>
          </p:cNvPr>
          <p:cNvSpPr txBox="1"/>
          <p:nvPr/>
        </p:nvSpPr>
        <p:spPr>
          <a:xfrm>
            <a:off x="167148" y="1975783"/>
            <a:ext cx="6713279" cy="4585871"/>
          </a:xfrm>
          <a:prstGeom prst="rect">
            <a:avLst/>
          </a:prstGeom>
          <a:noFill/>
        </p:spPr>
        <p:txBody>
          <a:bodyPr wrap="square" rtlCol="0">
            <a:spAutoFit/>
          </a:bodyPr>
          <a:lstStyle/>
          <a:p>
            <a:endParaRPr lang="en-US" sz="3200" dirty="0"/>
          </a:p>
          <a:p>
            <a:r>
              <a:rPr lang="en-US" sz="3200" dirty="0"/>
              <a:t>Isa 59</a:t>
            </a:r>
          </a:p>
          <a:p>
            <a:r>
              <a:rPr lang="en-US" sz="3200" b="1" dirty="0"/>
              <a:t>The Redeemer will come to Zion</a:t>
            </a:r>
          </a:p>
          <a:p>
            <a:r>
              <a:rPr lang="en-US" sz="3200" b="1" dirty="0"/>
              <a:t>59:17</a:t>
            </a:r>
            <a:r>
              <a:rPr lang="en-US" sz="3200" dirty="0"/>
              <a:t> He put on righteousness as his breastplate,   and the helmet of salvation on his head; he put on the garments of vengeance  and wrapped himself in zeal as in a cloak</a:t>
            </a:r>
          </a:p>
          <a:p>
            <a:endParaRPr lang="en-US" dirty="0"/>
          </a:p>
          <a:p>
            <a:endParaRPr lang="en-US" dirty="0"/>
          </a:p>
        </p:txBody>
      </p:sp>
    </p:spTree>
    <p:extLst>
      <p:ext uri="{BB962C8B-B14F-4D97-AF65-F5344CB8AC3E}">
        <p14:creationId xmlns:p14="http://schemas.microsoft.com/office/powerpoint/2010/main" val="226874379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A99D-7BD7-BEF2-6E44-C1DC110D21C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200405-E649-3548-D9C1-E551CF5A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F2415-2395-B353-9A9C-55EE91373E47}"/>
              </a:ext>
            </a:extLst>
          </p:cNvPr>
          <p:cNvSpPr>
            <a:spLocks noGrp="1"/>
          </p:cNvSpPr>
          <p:nvPr>
            <p:ph type="title"/>
          </p:nvPr>
        </p:nvSpPr>
        <p:spPr>
          <a:xfrm>
            <a:off x="879895" y="3414127"/>
            <a:ext cx="10179170" cy="1170087"/>
          </a:xfrm>
        </p:spPr>
        <p:txBody>
          <a:bodyPr vert="horz" lIns="91440" tIns="45720" rIns="91440" bIns="45720" rtlCol="0" anchor="b">
            <a:noAutofit/>
          </a:bodyPr>
          <a:lstStyle/>
          <a:p>
            <a:r>
              <a:rPr lang="en-US" sz="4000" b="1" dirty="0"/>
              <a:t>Blessings mentioned in Ephesians chapter 1.  </a:t>
            </a:r>
            <a:endParaRPr lang="en-US" sz="40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066380-8A21-70DC-6180-38B8674D468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Tree>
    <p:extLst>
      <p:ext uri="{BB962C8B-B14F-4D97-AF65-F5344CB8AC3E}">
        <p14:creationId xmlns:p14="http://schemas.microsoft.com/office/powerpoint/2010/main" val="40251234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5FE4-8A85-6530-0131-897041A5BF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8B1F-5A0D-0222-A06C-C0FDE1580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A0C9-4D72-455B-F536-2F06D5D074B7}"/>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E837E4A-6D78-E856-C292-7910638A2CB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C0A650B-139A-1AE6-55A5-76C725FBE4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a:t>
            </a:r>
            <a:r>
              <a:rPr lang="en-US" sz="4400" b="1" dirty="0"/>
              <a:t>chose</a:t>
            </a:r>
            <a:r>
              <a:rPr lang="en-US" sz="4000" dirty="0"/>
              <a:t> </a:t>
            </a:r>
            <a:r>
              <a:rPr lang="en-US" sz="2400" dirty="0"/>
              <a:t>us</a:t>
            </a:r>
            <a:r>
              <a:rPr lang="en-US" sz="6000" dirty="0"/>
              <a:t> </a:t>
            </a:r>
            <a:r>
              <a:rPr lang="en-US" sz="6000" b="1" dirty="0"/>
              <a:t>in him</a:t>
            </a:r>
            <a:r>
              <a:rPr lang="en-US" sz="6000" dirty="0"/>
              <a:t> </a:t>
            </a:r>
            <a:r>
              <a:rPr lang="en-US" sz="4000" dirty="0"/>
              <a:t>before the creation of the world to be </a:t>
            </a:r>
            <a:r>
              <a:rPr lang="en-US" sz="4800" b="1" dirty="0"/>
              <a:t>holy</a:t>
            </a:r>
            <a:r>
              <a:rPr lang="en-US" sz="4000" dirty="0"/>
              <a:t> and </a:t>
            </a:r>
            <a:r>
              <a:rPr lang="en-US" sz="4400" b="1" dirty="0"/>
              <a:t>blameless</a:t>
            </a:r>
            <a:r>
              <a:rPr lang="en-US" sz="4000" dirty="0"/>
              <a:t> in his sight. </a:t>
            </a:r>
            <a:endParaRPr lang="en-US" sz="4000" b="1" dirty="0"/>
          </a:p>
        </p:txBody>
      </p:sp>
    </p:spTree>
    <p:extLst>
      <p:ext uri="{BB962C8B-B14F-4D97-AF65-F5344CB8AC3E}">
        <p14:creationId xmlns:p14="http://schemas.microsoft.com/office/powerpoint/2010/main" val="65783292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3AE1-3C8D-8DFC-3427-472F802411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54D073-B0DA-A3EC-AA51-E9BE1486A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28F51-69EA-5CD0-AF05-1C850D0EADE3}"/>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92D9375-B5D4-376E-04D7-A054CC13C96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F77973D-459D-E475-9BAA-FDCAB4DBD2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5 </a:t>
            </a:r>
            <a:r>
              <a:rPr lang="en-US" sz="4000" dirty="0"/>
              <a:t>he </a:t>
            </a:r>
            <a:r>
              <a:rPr lang="en-US" sz="4800" b="1" dirty="0"/>
              <a:t>predestined</a:t>
            </a:r>
            <a:r>
              <a:rPr lang="en-US" sz="4000" dirty="0"/>
              <a:t> us for </a:t>
            </a:r>
            <a:r>
              <a:rPr lang="en-US" sz="4800" b="1" dirty="0"/>
              <a:t>adoption</a:t>
            </a:r>
            <a:r>
              <a:rPr lang="en-US" sz="4000" dirty="0"/>
              <a:t> to </a:t>
            </a:r>
            <a:r>
              <a:rPr lang="en-US" sz="4800" b="1" dirty="0"/>
              <a:t>sonship</a:t>
            </a:r>
            <a:r>
              <a:rPr lang="en-US" sz="4000" dirty="0"/>
              <a:t> through </a:t>
            </a:r>
            <a:r>
              <a:rPr lang="en-US" sz="4400" b="1" dirty="0"/>
              <a:t>Jesus Christ</a:t>
            </a:r>
            <a:r>
              <a:rPr lang="en-US" sz="4000" dirty="0"/>
              <a:t>, in accordance with </a:t>
            </a:r>
            <a:r>
              <a:rPr lang="en-US" sz="4400" b="1" dirty="0"/>
              <a:t>his pleasure and will</a:t>
            </a:r>
            <a:r>
              <a:rPr lang="en-US" sz="4000" dirty="0"/>
              <a:t>— </a:t>
            </a:r>
            <a:r>
              <a:rPr lang="en-US" sz="4000" b="1" baseline="30000" dirty="0"/>
              <a:t>6 </a:t>
            </a:r>
            <a:r>
              <a:rPr lang="en-US" sz="4000" dirty="0"/>
              <a:t>to the praise of his glorious </a:t>
            </a:r>
            <a:r>
              <a:rPr lang="en-US" sz="4400" b="1" dirty="0"/>
              <a:t>grace</a:t>
            </a:r>
            <a:r>
              <a:rPr lang="en-US" sz="4000" dirty="0"/>
              <a:t>, which he has </a:t>
            </a:r>
            <a:r>
              <a:rPr lang="en-US" sz="4400" b="1" dirty="0"/>
              <a:t>freely given us </a:t>
            </a:r>
            <a:r>
              <a:rPr lang="en-US" sz="4000" dirty="0"/>
              <a:t>in the One he loves. </a:t>
            </a:r>
          </a:p>
        </p:txBody>
      </p:sp>
    </p:spTree>
    <p:extLst>
      <p:ext uri="{BB962C8B-B14F-4D97-AF65-F5344CB8AC3E}">
        <p14:creationId xmlns:p14="http://schemas.microsoft.com/office/powerpoint/2010/main" val="395055066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0E3C-BC0A-1640-20C0-1615FF6FDE5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D130CF-89A2-62E7-96C5-28C17B4E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92FF5-94CC-E80E-85BD-C6EA0AC8DCE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772E630-6F5A-A541-4188-F277B889B01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FE6AB37-96C7-9607-809D-D0A71FABA8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7 </a:t>
            </a:r>
            <a:r>
              <a:rPr lang="en-US" sz="4000" dirty="0"/>
              <a:t>In him we have </a:t>
            </a:r>
            <a:r>
              <a:rPr lang="en-US" sz="4800" b="1" dirty="0"/>
              <a:t>redemption</a:t>
            </a:r>
            <a:r>
              <a:rPr lang="en-US" sz="4400" b="1" dirty="0"/>
              <a:t> </a:t>
            </a:r>
            <a:r>
              <a:rPr lang="en-US" sz="4000" dirty="0"/>
              <a:t>through his </a:t>
            </a:r>
            <a:r>
              <a:rPr lang="en-US" sz="4800" b="1" dirty="0"/>
              <a:t>blood</a:t>
            </a:r>
            <a:r>
              <a:rPr lang="en-US" sz="4000" dirty="0"/>
              <a:t>, the </a:t>
            </a:r>
            <a:r>
              <a:rPr lang="en-US" sz="4400" b="1" dirty="0"/>
              <a:t>forgiveness of sins</a:t>
            </a:r>
            <a:r>
              <a:rPr lang="en-US" sz="4000" dirty="0"/>
              <a:t>, in accordance with the </a:t>
            </a:r>
            <a:r>
              <a:rPr lang="en-US" sz="4800" b="1" dirty="0"/>
              <a:t>riches of God’s grace </a:t>
            </a:r>
            <a:r>
              <a:rPr lang="en-US" sz="4000" b="1" baseline="30000" dirty="0"/>
              <a:t>8 </a:t>
            </a:r>
            <a:r>
              <a:rPr lang="en-US" sz="4000" dirty="0"/>
              <a:t>that he lavished on us. With all </a:t>
            </a:r>
            <a:r>
              <a:rPr lang="en-US" sz="4800" b="1" dirty="0"/>
              <a:t>wisdom and understanding</a:t>
            </a:r>
            <a:r>
              <a:rPr lang="en-US" sz="4000" dirty="0"/>
              <a:t>, </a:t>
            </a:r>
          </a:p>
        </p:txBody>
      </p:sp>
    </p:spTree>
    <p:extLst>
      <p:ext uri="{BB962C8B-B14F-4D97-AF65-F5344CB8AC3E}">
        <p14:creationId xmlns:p14="http://schemas.microsoft.com/office/powerpoint/2010/main" val="206054269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97EB-FA56-A5D1-AA2B-E04609DC26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36B38-E3D4-3CEF-7D86-F45D965D4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F16B-0A47-7C6A-5967-59CA9A894DD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90D149F-231E-8184-72E0-9D1663D9698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DC75F14-0A92-2B53-42A3-506D26E26C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9 </a:t>
            </a:r>
            <a:r>
              <a:rPr lang="en-US" sz="4000" dirty="0"/>
              <a:t>he </a:t>
            </a:r>
            <a:r>
              <a:rPr lang="en-US" sz="4400" b="1" dirty="0"/>
              <a:t>made known </a:t>
            </a:r>
            <a:r>
              <a:rPr lang="en-US" sz="4000" dirty="0"/>
              <a:t>to us the </a:t>
            </a:r>
            <a:r>
              <a:rPr lang="en-US" sz="4800" b="1" dirty="0"/>
              <a:t>mystery</a:t>
            </a:r>
            <a:r>
              <a:rPr lang="en-US" sz="4000" dirty="0"/>
              <a:t> of his will according to </a:t>
            </a:r>
            <a:r>
              <a:rPr lang="en-US" sz="4400" b="1" dirty="0"/>
              <a:t>his good pleasure</a:t>
            </a:r>
            <a:r>
              <a:rPr lang="en-US" sz="4000" dirty="0"/>
              <a:t>, which he </a:t>
            </a:r>
            <a:r>
              <a:rPr lang="en-US" sz="4400" b="1" dirty="0"/>
              <a:t>purposed in Christ</a:t>
            </a:r>
            <a:r>
              <a:rPr lang="en-US" sz="4000" dirty="0"/>
              <a:t>, </a:t>
            </a:r>
            <a:r>
              <a:rPr lang="en-US" sz="4000" b="1" baseline="30000" dirty="0"/>
              <a:t>10 </a:t>
            </a:r>
            <a:r>
              <a:rPr lang="en-US" sz="4000" dirty="0"/>
              <a:t>to be put into effect when the times reach their </a:t>
            </a:r>
            <a:r>
              <a:rPr lang="en-US" sz="4400" b="1" dirty="0"/>
              <a:t>fulfillment</a:t>
            </a:r>
            <a:r>
              <a:rPr lang="en-US" sz="4000" dirty="0"/>
              <a:t>—to bring </a:t>
            </a:r>
            <a:r>
              <a:rPr lang="en-US" sz="4400" b="1" dirty="0"/>
              <a:t>unity </a:t>
            </a:r>
            <a:r>
              <a:rPr lang="en-US" sz="4000" dirty="0"/>
              <a:t>to all things in </a:t>
            </a:r>
            <a:r>
              <a:rPr lang="en-US" sz="4400" b="1" dirty="0"/>
              <a:t>heaven and on earth under Christ</a:t>
            </a:r>
            <a:r>
              <a:rPr lang="en-US" sz="4000" dirty="0"/>
              <a:t>.</a:t>
            </a:r>
          </a:p>
        </p:txBody>
      </p:sp>
    </p:spTree>
    <p:extLst>
      <p:ext uri="{BB962C8B-B14F-4D97-AF65-F5344CB8AC3E}">
        <p14:creationId xmlns:p14="http://schemas.microsoft.com/office/powerpoint/2010/main" val="413548639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99A2-1696-C18C-2896-7D1E8AD64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61CB0E-696D-A2B1-2530-D2875FF7A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35EC1-108D-1616-DA48-A1E8A7E14CE6}"/>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D86533-3872-B066-B580-289D44020CE1}"/>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9000BD3-D512-CCDA-8747-C60CEAD060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11 </a:t>
            </a:r>
            <a:r>
              <a:rPr lang="en-US" sz="4800" b="1" dirty="0"/>
              <a:t>In him </a:t>
            </a:r>
            <a:r>
              <a:rPr lang="en-US" sz="4000" dirty="0"/>
              <a:t>we were also </a:t>
            </a:r>
            <a:r>
              <a:rPr lang="en-US" sz="4800" b="1" dirty="0"/>
              <a:t>chosen</a:t>
            </a:r>
            <a:r>
              <a:rPr lang="en-US" sz="4000" dirty="0"/>
              <a:t>,</a:t>
            </a:r>
            <a:r>
              <a:rPr lang="en-US" sz="4000" baseline="30000" dirty="0"/>
              <a:t>[</a:t>
            </a:r>
            <a:r>
              <a:rPr lang="en-US" sz="4000" baseline="30000" dirty="0">
                <a:hlinkClick r:id="rId4" tooltip="See footnote e"/>
              </a:rPr>
              <a:t>e</a:t>
            </a:r>
            <a:r>
              <a:rPr lang="en-US" sz="4000" baseline="30000" dirty="0"/>
              <a:t>]</a:t>
            </a:r>
            <a:r>
              <a:rPr lang="en-US" sz="4000" dirty="0"/>
              <a:t> having been </a:t>
            </a:r>
            <a:r>
              <a:rPr lang="en-US" sz="4400" b="1" dirty="0"/>
              <a:t>predestined</a:t>
            </a:r>
            <a:r>
              <a:rPr lang="en-US" sz="4000" dirty="0"/>
              <a:t> according to the </a:t>
            </a:r>
            <a:r>
              <a:rPr lang="en-US" sz="4400" b="1" dirty="0"/>
              <a:t>plan</a:t>
            </a:r>
            <a:r>
              <a:rPr lang="en-US" sz="4000" dirty="0"/>
              <a:t> of him who works out everything in conformity with the </a:t>
            </a:r>
            <a:r>
              <a:rPr lang="en-US" sz="4000" b="1" dirty="0"/>
              <a:t>purpose of his will</a:t>
            </a:r>
            <a:r>
              <a:rPr lang="en-US" sz="4000" dirty="0"/>
              <a:t>, </a:t>
            </a:r>
            <a:r>
              <a:rPr lang="en-US" sz="4000" b="1" baseline="30000" dirty="0"/>
              <a:t>12 </a:t>
            </a:r>
            <a:r>
              <a:rPr lang="en-US" sz="4000" dirty="0"/>
              <a:t>in order that we, who were the first to put our </a:t>
            </a:r>
            <a:r>
              <a:rPr lang="en-US" sz="4400" b="1" dirty="0"/>
              <a:t>hope</a:t>
            </a:r>
            <a:r>
              <a:rPr lang="en-US" sz="4000" dirty="0"/>
              <a:t> </a:t>
            </a:r>
            <a:r>
              <a:rPr lang="en-US" sz="4400" b="1" dirty="0"/>
              <a:t>in</a:t>
            </a:r>
            <a:r>
              <a:rPr lang="en-US" sz="4000" dirty="0"/>
              <a:t> </a:t>
            </a:r>
            <a:r>
              <a:rPr lang="en-US" sz="4000" b="1" dirty="0"/>
              <a:t>Christ</a:t>
            </a:r>
            <a:r>
              <a:rPr lang="en-US" sz="4000" dirty="0"/>
              <a:t>, might be for the </a:t>
            </a:r>
            <a:r>
              <a:rPr lang="en-US" sz="4400" b="1" dirty="0"/>
              <a:t>praise of his glory</a:t>
            </a:r>
            <a:r>
              <a:rPr lang="en-US" sz="4000" dirty="0"/>
              <a:t>. </a:t>
            </a:r>
          </a:p>
        </p:txBody>
      </p:sp>
    </p:spTree>
    <p:extLst>
      <p:ext uri="{BB962C8B-B14F-4D97-AF65-F5344CB8AC3E}">
        <p14:creationId xmlns:p14="http://schemas.microsoft.com/office/powerpoint/2010/main" val="14678607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1DF64-B58C-8FB6-0EC5-D76E1CD78A2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A19734-F12C-7499-76F3-0DBE935F4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B3DF0-4B92-C5DC-976D-6FEB5D288BA4}"/>
              </a:ext>
            </a:extLst>
          </p:cNvPr>
          <p:cNvSpPr>
            <a:spLocks noGrp="1"/>
          </p:cNvSpPr>
          <p:nvPr>
            <p:ph type="title"/>
          </p:nvPr>
        </p:nvSpPr>
        <p:spPr>
          <a:xfrm>
            <a:off x="2848312" y="353836"/>
            <a:ext cx="5916169" cy="547379"/>
          </a:xfrm>
        </p:spPr>
        <p:txBody>
          <a:bodyPr vert="horz" lIns="91440" tIns="45720" rIns="91440" bIns="45720" rtlCol="0" anchor="b">
            <a:noAutofit/>
          </a:bodyPr>
          <a:lstStyle/>
          <a:p>
            <a:r>
              <a:rPr lang="en-US" sz="4000" dirty="0">
                <a:solidFill>
                  <a:schemeClr val="accent5">
                    <a:lumMod val="75000"/>
                  </a:schemeClr>
                </a:solidFill>
              </a:rPr>
              <a:t>heavenly realms</a:t>
            </a:r>
            <a:endParaRPr lang="en-US" sz="40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B1B68E1-0679-F975-7313-33C4D4E910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97150" y="353836"/>
            <a:ext cx="9494850" cy="966628"/>
          </a:xfrm>
        </p:spPr>
        <p:txBody>
          <a:bodyPr>
            <a:normAutofit/>
          </a:bodyPr>
          <a:lstStyle/>
          <a:p>
            <a:endParaRPr lang="en-US" b="1" dirty="0"/>
          </a:p>
          <a:p>
            <a:endParaRPr lang="en-US" b="1" dirty="0"/>
          </a:p>
        </p:txBody>
      </p:sp>
      <p:sp>
        <p:nvSpPr>
          <p:cNvPr id="7" name="TextBox 6">
            <a:extLst>
              <a:ext uri="{FF2B5EF4-FFF2-40B4-BE49-F238E27FC236}">
                <a16:creationId xmlns:a16="http://schemas.microsoft.com/office/drawing/2014/main" id="{418D5C2F-7BE8-1794-10ED-5EA72AC71CDB}"/>
              </a:ext>
            </a:extLst>
          </p:cNvPr>
          <p:cNvSpPr txBox="1"/>
          <p:nvPr/>
        </p:nvSpPr>
        <p:spPr>
          <a:xfrm>
            <a:off x="2697150" y="1128826"/>
            <a:ext cx="9049485" cy="1754326"/>
          </a:xfrm>
          <a:prstGeom prst="rect">
            <a:avLst/>
          </a:prstGeom>
          <a:noFill/>
        </p:spPr>
        <p:txBody>
          <a:bodyPr wrap="square">
            <a:spAutoFit/>
          </a:bodyPr>
          <a:lstStyle/>
          <a:p>
            <a:r>
              <a:rPr lang="en-US" sz="3600" dirty="0"/>
              <a:t> </a:t>
            </a:r>
            <a:r>
              <a:rPr lang="en-US" sz="3600" b="1" dirty="0"/>
              <a:t>Terminology in the Pauline epistles that are similar to the heavenly realms in Ephesians</a:t>
            </a:r>
            <a:endParaRPr lang="en-US" sz="3600" dirty="0"/>
          </a:p>
        </p:txBody>
      </p:sp>
      <p:pic>
        <p:nvPicPr>
          <p:cNvPr id="11" name="Content Placeholder 3">
            <a:extLst>
              <a:ext uri="{FF2B5EF4-FFF2-40B4-BE49-F238E27FC236}">
                <a16:creationId xmlns:a16="http://schemas.microsoft.com/office/drawing/2014/main" id="{1B90DF72-5805-EA73-3E74-CC240EB9E548}"/>
              </a:ext>
            </a:extLst>
          </p:cNvPr>
          <p:cNvPicPr>
            <a:picLocks noChangeAspect="1"/>
          </p:cNvPicPr>
          <p:nvPr/>
        </p:nvPicPr>
        <p:blipFill>
          <a:blip r:embed="rId3"/>
          <a:stretch>
            <a:fillRect/>
          </a:stretch>
        </p:blipFill>
        <p:spPr>
          <a:xfrm>
            <a:off x="0" y="54864"/>
            <a:ext cx="2392350" cy="2392350"/>
          </a:xfrm>
          <a:prstGeom prst="rect">
            <a:avLst/>
          </a:prstGeom>
        </p:spPr>
      </p:pic>
      <p:sp>
        <p:nvSpPr>
          <p:cNvPr id="3" name="TextBox 2">
            <a:extLst>
              <a:ext uri="{FF2B5EF4-FFF2-40B4-BE49-F238E27FC236}">
                <a16:creationId xmlns:a16="http://schemas.microsoft.com/office/drawing/2014/main" id="{346F67B0-8E86-4D1C-953C-A1471F0589C7}"/>
              </a:ext>
            </a:extLst>
          </p:cNvPr>
          <p:cNvSpPr txBox="1"/>
          <p:nvPr/>
        </p:nvSpPr>
        <p:spPr>
          <a:xfrm>
            <a:off x="220604" y="2942546"/>
            <a:ext cx="11171583" cy="2862322"/>
          </a:xfrm>
          <a:prstGeom prst="rect">
            <a:avLst/>
          </a:prstGeom>
          <a:noFill/>
        </p:spPr>
        <p:txBody>
          <a:bodyPr wrap="square">
            <a:spAutoFit/>
          </a:bodyPr>
          <a:lstStyle/>
          <a:p>
            <a:r>
              <a:rPr lang="en-US" sz="3600" dirty="0"/>
              <a:t>   The Pauline epistles particularly Colossians and Ephesians frequently describe a spiritual, unseen, and heavenly realm where Christ is exalted, believers share in his position, and spiritual warfare takes place. Similar terminology  includes:</a:t>
            </a:r>
          </a:p>
        </p:txBody>
      </p:sp>
    </p:spTree>
    <p:extLst>
      <p:ext uri="{BB962C8B-B14F-4D97-AF65-F5344CB8AC3E}">
        <p14:creationId xmlns:p14="http://schemas.microsoft.com/office/powerpoint/2010/main" val="126120691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4634-FC75-7A6C-C807-1732125905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667E65-7C56-3EFF-26D7-3A1CC67A6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2705-A6A0-20B3-5DF5-586CEDB8BCE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4F57BF1-CC1A-3B46-C91C-ED439673E78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E7D2BEC-EE96-2A27-89A1-34441267D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13 </a:t>
            </a:r>
            <a:r>
              <a:rPr lang="en-US" sz="4000" dirty="0"/>
              <a:t>And you also were </a:t>
            </a:r>
            <a:r>
              <a:rPr lang="en-US" sz="4800" b="1" dirty="0"/>
              <a:t>included in Christ </a:t>
            </a:r>
            <a:r>
              <a:rPr lang="en-US" sz="4000" dirty="0"/>
              <a:t>when you heard the </a:t>
            </a:r>
            <a:r>
              <a:rPr lang="en-US" sz="4400" b="1" dirty="0"/>
              <a:t>message of truth</a:t>
            </a:r>
            <a:r>
              <a:rPr lang="en-US" sz="4000" dirty="0"/>
              <a:t>, the </a:t>
            </a:r>
            <a:r>
              <a:rPr lang="en-US" sz="4400" b="1" dirty="0"/>
              <a:t>gospel</a:t>
            </a:r>
            <a:r>
              <a:rPr lang="en-US" sz="4000" dirty="0"/>
              <a:t> of your </a:t>
            </a:r>
            <a:r>
              <a:rPr lang="en-US" sz="4400" b="1" dirty="0"/>
              <a:t>salvation</a:t>
            </a:r>
            <a:r>
              <a:rPr lang="en-US" sz="4000" dirty="0"/>
              <a:t>. When you </a:t>
            </a:r>
            <a:r>
              <a:rPr lang="en-US" sz="4400" b="1" dirty="0"/>
              <a:t>believed</a:t>
            </a:r>
            <a:r>
              <a:rPr lang="en-US" sz="4000" dirty="0"/>
              <a:t>, you were </a:t>
            </a:r>
            <a:r>
              <a:rPr lang="en-US" sz="4400" b="1" dirty="0"/>
              <a:t>marked</a:t>
            </a:r>
            <a:r>
              <a:rPr lang="en-US" sz="4000" dirty="0"/>
              <a:t> in him with a seal, the </a:t>
            </a:r>
            <a:r>
              <a:rPr lang="en-US" sz="4400" b="1" dirty="0"/>
              <a:t>promised Holy Spirit</a:t>
            </a:r>
            <a:r>
              <a:rPr lang="en-US" sz="4000" dirty="0"/>
              <a:t>, </a:t>
            </a:r>
            <a:r>
              <a:rPr lang="en-US" sz="4000" b="1" baseline="30000" dirty="0"/>
              <a:t>14 </a:t>
            </a:r>
            <a:r>
              <a:rPr lang="en-US" sz="4000" dirty="0"/>
              <a:t>who is a </a:t>
            </a:r>
            <a:r>
              <a:rPr lang="en-US" sz="4000" b="1" dirty="0"/>
              <a:t>deposit</a:t>
            </a:r>
            <a:r>
              <a:rPr lang="en-US" sz="4000" dirty="0"/>
              <a:t> guaranteeing our </a:t>
            </a:r>
            <a:r>
              <a:rPr lang="en-US" sz="4000" b="1" dirty="0"/>
              <a:t>inheritance</a:t>
            </a:r>
            <a:r>
              <a:rPr lang="en-US" sz="4000" dirty="0"/>
              <a:t> until the redemption of those who are </a:t>
            </a:r>
            <a:r>
              <a:rPr lang="en-US" sz="4000" b="1" dirty="0"/>
              <a:t>God’s possession</a:t>
            </a:r>
            <a:r>
              <a:rPr lang="en-US" sz="4000" dirty="0"/>
              <a:t>—to the </a:t>
            </a:r>
            <a:r>
              <a:rPr lang="en-US" sz="4000" b="1" dirty="0"/>
              <a:t>praise of his glory</a:t>
            </a:r>
            <a:r>
              <a:rPr lang="en-US" sz="4000" dirty="0"/>
              <a:t>.</a:t>
            </a:r>
          </a:p>
        </p:txBody>
      </p:sp>
    </p:spTree>
    <p:extLst>
      <p:ext uri="{BB962C8B-B14F-4D97-AF65-F5344CB8AC3E}">
        <p14:creationId xmlns:p14="http://schemas.microsoft.com/office/powerpoint/2010/main" val="37056834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8019E-0A4B-4C29-F3C7-507F6AFC5A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764935-E69F-2135-60E0-D2469E46E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FD00B-770B-9093-078D-84DE90F0438F}"/>
              </a:ext>
            </a:extLst>
          </p:cNvPr>
          <p:cNvSpPr>
            <a:spLocks noGrp="1"/>
          </p:cNvSpPr>
          <p:nvPr>
            <p:ph type="title"/>
          </p:nvPr>
        </p:nvSpPr>
        <p:spPr>
          <a:xfrm>
            <a:off x="2848312" y="353836"/>
            <a:ext cx="5916169" cy="547379"/>
          </a:xfrm>
        </p:spPr>
        <p:txBody>
          <a:bodyPr vert="horz" lIns="91440" tIns="45720" rIns="91440" bIns="45720" rtlCol="0" anchor="b">
            <a:noAutofit/>
          </a:bodyPr>
          <a:lstStyle/>
          <a:p>
            <a:r>
              <a:rPr lang="en-US" sz="4000" dirty="0">
                <a:solidFill>
                  <a:schemeClr val="accent5">
                    <a:lumMod val="75000"/>
                  </a:schemeClr>
                </a:solidFill>
              </a:rPr>
              <a:t>heavenly realms</a:t>
            </a:r>
            <a:endParaRPr lang="en-US" sz="40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7CD3BA6-9FD5-D5BF-69A2-A09BF62022A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97150" y="353836"/>
            <a:ext cx="9494850" cy="966628"/>
          </a:xfrm>
        </p:spPr>
        <p:txBody>
          <a:bodyPr>
            <a:normAutofit/>
          </a:bodyPr>
          <a:lstStyle/>
          <a:p>
            <a:endParaRPr lang="en-US" b="1" dirty="0"/>
          </a:p>
          <a:p>
            <a:endParaRPr lang="en-US" b="1" dirty="0"/>
          </a:p>
        </p:txBody>
      </p:sp>
      <p:sp>
        <p:nvSpPr>
          <p:cNvPr id="7" name="TextBox 6">
            <a:extLst>
              <a:ext uri="{FF2B5EF4-FFF2-40B4-BE49-F238E27FC236}">
                <a16:creationId xmlns:a16="http://schemas.microsoft.com/office/drawing/2014/main" id="{A8C20FA2-C996-2EA5-E5C3-815DEA5AED64}"/>
              </a:ext>
            </a:extLst>
          </p:cNvPr>
          <p:cNvSpPr txBox="1"/>
          <p:nvPr/>
        </p:nvSpPr>
        <p:spPr>
          <a:xfrm>
            <a:off x="2697150" y="1128826"/>
            <a:ext cx="9049485" cy="1754326"/>
          </a:xfrm>
          <a:prstGeom prst="rect">
            <a:avLst/>
          </a:prstGeom>
          <a:noFill/>
        </p:spPr>
        <p:txBody>
          <a:bodyPr wrap="square">
            <a:spAutoFit/>
          </a:bodyPr>
          <a:lstStyle/>
          <a:p>
            <a:r>
              <a:rPr lang="en-US" sz="3600" dirty="0"/>
              <a:t> </a:t>
            </a:r>
            <a:r>
              <a:rPr lang="en-US" sz="3600" b="1" dirty="0"/>
              <a:t>Terminology in the Pauline epistles that are similar to the heavenly realms in Ephesians</a:t>
            </a:r>
            <a:endParaRPr lang="en-US" sz="3600" dirty="0"/>
          </a:p>
        </p:txBody>
      </p:sp>
      <p:pic>
        <p:nvPicPr>
          <p:cNvPr id="11" name="Content Placeholder 3">
            <a:extLst>
              <a:ext uri="{FF2B5EF4-FFF2-40B4-BE49-F238E27FC236}">
                <a16:creationId xmlns:a16="http://schemas.microsoft.com/office/drawing/2014/main" id="{D8608EB1-A1A2-DE58-4211-EC2A481A892A}"/>
              </a:ext>
            </a:extLst>
          </p:cNvPr>
          <p:cNvPicPr>
            <a:picLocks noChangeAspect="1"/>
          </p:cNvPicPr>
          <p:nvPr/>
        </p:nvPicPr>
        <p:blipFill>
          <a:blip r:embed="rId3"/>
          <a:stretch>
            <a:fillRect/>
          </a:stretch>
        </p:blipFill>
        <p:spPr>
          <a:xfrm>
            <a:off x="0" y="54864"/>
            <a:ext cx="2392350" cy="2392350"/>
          </a:xfrm>
          <a:prstGeom prst="rect">
            <a:avLst/>
          </a:prstGeom>
        </p:spPr>
      </p:pic>
      <p:sp>
        <p:nvSpPr>
          <p:cNvPr id="3" name="TextBox 2">
            <a:extLst>
              <a:ext uri="{FF2B5EF4-FFF2-40B4-BE49-F238E27FC236}">
                <a16:creationId xmlns:a16="http://schemas.microsoft.com/office/drawing/2014/main" id="{A1F78C87-F636-0DEE-251B-10528CF7F422}"/>
              </a:ext>
            </a:extLst>
          </p:cNvPr>
          <p:cNvSpPr txBox="1"/>
          <p:nvPr/>
        </p:nvSpPr>
        <p:spPr>
          <a:xfrm>
            <a:off x="220604" y="2942546"/>
            <a:ext cx="11171583" cy="2862322"/>
          </a:xfrm>
          <a:prstGeom prst="rect">
            <a:avLst/>
          </a:prstGeom>
          <a:noFill/>
        </p:spPr>
        <p:txBody>
          <a:bodyPr wrap="square">
            <a:spAutoFit/>
          </a:bodyPr>
          <a:lstStyle/>
          <a:p>
            <a:r>
              <a:rPr lang="en-US" sz="3600" dirty="0"/>
              <a:t> “ the Kingdom of the Son”   Colossians 1:13 </a:t>
            </a:r>
          </a:p>
          <a:p>
            <a:r>
              <a:rPr lang="en-US" sz="3600" dirty="0"/>
              <a:t>“above”                                        Colossians 3:1 </a:t>
            </a:r>
          </a:p>
          <a:p>
            <a:r>
              <a:rPr lang="en-US" sz="3600" dirty="0"/>
              <a:t> “the heavily Jerusalem”       Galatians 4:26</a:t>
            </a:r>
          </a:p>
          <a:p>
            <a:r>
              <a:rPr lang="en-US" sz="3600" dirty="0"/>
              <a:t>“Principalities, Powers, Rulers, Authorities”</a:t>
            </a:r>
          </a:p>
          <a:p>
            <a:r>
              <a:rPr lang="en-US" sz="3600" dirty="0"/>
              <a:t>             Colossians 1:16, 2:15, Romans 8:38</a:t>
            </a:r>
          </a:p>
        </p:txBody>
      </p:sp>
    </p:spTree>
    <p:extLst>
      <p:ext uri="{BB962C8B-B14F-4D97-AF65-F5344CB8AC3E}">
        <p14:creationId xmlns:p14="http://schemas.microsoft.com/office/powerpoint/2010/main" val="17491685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DDC4A-F87A-F1E4-D1D9-3C4FE408E3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C3544A-F18C-9A68-7BB5-E7358DAEB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112F5-8FFE-AB08-A4D4-B36F6037F920}"/>
              </a:ext>
            </a:extLst>
          </p:cNvPr>
          <p:cNvSpPr>
            <a:spLocks noGrp="1"/>
          </p:cNvSpPr>
          <p:nvPr>
            <p:ph type="title"/>
          </p:nvPr>
        </p:nvSpPr>
        <p:spPr>
          <a:xfrm>
            <a:off x="2848312" y="353836"/>
            <a:ext cx="5916169" cy="547379"/>
          </a:xfrm>
        </p:spPr>
        <p:txBody>
          <a:bodyPr vert="horz" lIns="91440" tIns="45720" rIns="91440" bIns="45720" rtlCol="0" anchor="b">
            <a:noAutofit/>
          </a:bodyPr>
          <a:lstStyle/>
          <a:p>
            <a:r>
              <a:rPr lang="en-US" sz="4000" dirty="0">
                <a:solidFill>
                  <a:schemeClr val="accent5">
                    <a:lumMod val="75000"/>
                  </a:schemeClr>
                </a:solidFill>
              </a:rPr>
              <a:t>heavenly realms</a:t>
            </a:r>
            <a:endParaRPr lang="en-US" sz="40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CF6490CD-6188-5FF7-4B72-A42E53BC74C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97150" y="353836"/>
            <a:ext cx="9494850" cy="966628"/>
          </a:xfrm>
        </p:spPr>
        <p:txBody>
          <a:bodyPr>
            <a:normAutofit/>
          </a:bodyPr>
          <a:lstStyle/>
          <a:p>
            <a:endParaRPr lang="en-US" b="1" dirty="0"/>
          </a:p>
          <a:p>
            <a:endParaRPr lang="en-US" b="1" dirty="0"/>
          </a:p>
        </p:txBody>
      </p:sp>
      <p:sp>
        <p:nvSpPr>
          <p:cNvPr id="7" name="TextBox 6">
            <a:extLst>
              <a:ext uri="{FF2B5EF4-FFF2-40B4-BE49-F238E27FC236}">
                <a16:creationId xmlns:a16="http://schemas.microsoft.com/office/drawing/2014/main" id="{05A50A55-A986-735C-9010-A8F0D8B953B6}"/>
              </a:ext>
            </a:extLst>
          </p:cNvPr>
          <p:cNvSpPr txBox="1"/>
          <p:nvPr/>
        </p:nvSpPr>
        <p:spPr>
          <a:xfrm>
            <a:off x="2697150" y="1128826"/>
            <a:ext cx="9049485" cy="1754326"/>
          </a:xfrm>
          <a:prstGeom prst="rect">
            <a:avLst/>
          </a:prstGeom>
          <a:noFill/>
        </p:spPr>
        <p:txBody>
          <a:bodyPr wrap="square">
            <a:spAutoFit/>
          </a:bodyPr>
          <a:lstStyle/>
          <a:p>
            <a:r>
              <a:rPr lang="en-US" sz="3600" dirty="0"/>
              <a:t> </a:t>
            </a:r>
            <a:r>
              <a:rPr lang="en-US" sz="3600" b="1" dirty="0"/>
              <a:t>Terminology in the Pauline epistles that are similar to the heavenly realms in Ephesians    search on word heaven</a:t>
            </a:r>
            <a:endParaRPr lang="en-US" sz="3600" dirty="0"/>
          </a:p>
        </p:txBody>
      </p:sp>
      <p:pic>
        <p:nvPicPr>
          <p:cNvPr id="11" name="Content Placeholder 3">
            <a:extLst>
              <a:ext uri="{FF2B5EF4-FFF2-40B4-BE49-F238E27FC236}">
                <a16:creationId xmlns:a16="http://schemas.microsoft.com/office/drawing/2014/main" id="{F35AE6DD-5812-2A76-0F99-5B2C9EC28D48}"/>
              </a:ext>
            </a:extLst>
          </p:cNvPr>
          <p:cNvPicPr>
            <a:picLocks noChangeAspect="1"/>
          </p:cNvPicPr>
          <p:nvPr/>
        </p:nvPicPr>
        <p:blipFill>
          <a:blip r:embed="rId3"/>
          <a:stretch>
            <a:fillRect/>
          </a:stretch>
        </p:blipFill>
        <p:spPr>
          <a:xfrm>
            <a:off x="0" y="54864"/>
            <a:ext cx="2392350" cy="2392350"/>
          </a:xfrm>
          <a:prstGeom prst="rect">
            <a:avLst/>
          </a:prstGeom>
        </p:spPr>
      </p:pic>
      <p:sp>
        <p:nvSpPr>
          <p:cNvPr id="3" name="TextBox 2">
            <a:extLst>
              <a:ext uri="{FF2B5EF4-FFF2-40B4-BE49-F238E27FC236}">
                <a16:creationId xmlns:a16="http://schemas.microsoft.com/office/drawing/2014/main" id="{C9E72088-F361-BF35-BC0B-8B8A118D60F9}"/>
              </a:ext>
            </a:extLst>
          </p:cNvPr>
          <p:cNvSpPr txBox="1"/>
          <p:nvPr/>
        </p:nvSpPr>
        <p:spPr>
          <a:xfrm>
            <a:off x="220604" y="2942546"/>
            <a:ext cx="4955245" cy="3416320"/>
          </a:xfrm>
          <a:prstGeom prst="rect">
            <a:avLst/>
          </a:prstGeom>
          <a:noFill/>
        </p:spPr>
        <p:txBody>
          <a:bodyPr wrap="square">
            <a:spAutoFit/>
          </a:bodyPr>
          <a:lstStyle/>
          <a:p>
            <a:r>
              <a:rPr lang="en-US" sz="3600" dirty="0">
                <a:hlinkClick r:id="rId4"/>
              </a:rPr>
              <a:t>Romans (2)</a:t>
            </a:r>
            <a:endParaRPr lang="en-US" sz="3600" dirty="0"/>
          </a:p>
          <a:p>
            <a:r>
              <a:rPr lang="en-US" sz="3600" dirty="0">
                <a:hlinkClick r:id="rId5"/>
              </a:rPr>
              <a:t>1 Corinthians (5)</a:t>
            </a:r>
            <a:endParaRPr lang="en-US" sz="3600" dirty="0"/>
          </a:p>
          <a:p>
            <a:r>
              <a:rPr lang="en-US" sz="3600" dirty="0">
                <a:hlinkClick r:id="rId6"/>
              </a:rPr>
              <a:t>2 Corinthians (4)</a:t>
            </a:r>
            <a:endParaRPr lang="en-US" sz="3600" dirty="0"/>
          </a:p>
          <a:p>
            <a:r>
              <a:rPr lang="en-US" sz="3600" dirty="0">
                <a:hlinkClick r:id="rId7"/>
              </a:rPr>
              <a:t>Galatians (1)</a:t>
            </a:r>
            <a:endParaRPr lang="en-US" sz="3600" dirty="0"/>
          </a:p>
          <a:p>
            <a:r>
              <a:rPr lang="en-US" sz="3600" dirty="0">
                <a:hlinkClick r:id="rId8"/>
              </a:rPr>
              <a:t>Ephesians (9)</a:t>
            </a:r>
            <a:endParaRPr lang="en-US" sz="3600" dirty="0"/>
          </a:p>
          <a:p>
            <a:r>
              <a:rPr lang="en-US" sz="3600" dirty="0"/>
              <a:t>   includes “realms” 5x</a:t>
            </a:r>
          </a:p>
        </p:txBody>
      </p:sp>
      <p:sp>
        <p:nvSpPr>
          <p:cNvPr id="5" name="TextBox 4">
            <a:extLst>
              <a:ext uri="{FF2B5EF4-FFF2-40B4-BE49-F238E27FC236}">
                <a16:creationId xmlns:a16="http://schemas.microsoft.com/office/drawing/2014/main" id="{99DB0C3E-D829-7347-E250-37693DB39061}"/>
              </a:ext>
            </a:extLst>
          </p:cNvPr>
          <p:cNvSpPr txBox="1"/>
          <p:nvPr/>
        </p:nvSpPr>
        <p:spPr>
          <a:xfrm>
            <a:off x="6003942" y="2942546"/>
            <a:ext cx="4106216" cy="2862322"/>
          </a:xfrm>
          <a:prstGeom prst="rect">
            <a:avLst/>
          </a:prstGeom>
          <a:noFill/>
        </p:spPr>
        <p:txBody>
          <a:bodyPr wrap="square">
            <a:spAutoFit/>
          </a:bodyPr>
          <a:lstStyle/>
          <a:p>
            <a:r>
              <a:rPr lang="en-US" sz="3600" dirty="0">
                <a:hlinkClick r:id="rId9"/>
              </a:rPr>
              <a:t>Philippians (3)</a:t>
            </a:r>
            <a:endParaRPr lang="en-US" sz="3600" dirty="0"/>
          </a:p>
          <a:p>
            <a:r>
              <a:rPr lang="en-US" sz="3600" dirty="0">
                <a:hlinkClick r:id="rId10"/>
              </a:rPr>
              <a:t>Colossians (5)</a:t>
            </a:r>
            <a:endParaRPr lang="en-US" sz="3600" dirty="0"/>
          </a:p>
          <a:p>
            <a:r>
              <a:rPr lang="en-US" sz="3600" dirty="0">
                <a:hlinkClick r:id="rId11"/>
              </a:rPr>
              <a:t>1 Thessalonians (2)</a:t>
            </a:r>
            <a:endParaRPr lang="en-US" sz="3600" dirty="0"/>
          </a:p>
          <a:p>
            <a:r>
              <a:rPr lang="en-US" sz="3600" dirty="0">
                <a:hlinkClick r:id="rId12"/>
              </a:rPr>
              <a:t>2 Thessalonians (1)</a:t>
            </a:r>
            <a:endParaRPr lang="en-US" sz="3600" dirty="0"/>
          </a:p>
          <a:p>
            <a:r>
              <a:rPr lang="en-US" sz="3600" dirty="0">
                <a:hlinkClick r:id="rId13"/>
              </a:rPr>
              <a:t>2 Timothy (1)</a:t>
            </a:r>
            <a:endParaRPr lang="en-US" sz="3600" dirty="0"/>
          </a:p>
        </p:txBody>
      </p:sp>
    </p:spTree>
    <p:extLst>
      <p:ext uri="{BB962C8B-B14F-4D97-AF65-F5344CB8AC3E}">
        <p14:creationId xmlns:p14="http://schemas.microsoft.com/office/powerpoint/2010/main" val="7057351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7B0D8-5B55-86E8-F024-3FA76F1C5DC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9F4907-323E-0AA0-766E-14C7883B0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3B9C3-3A09-BFB4-7184-DC762A0D97B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C9EC1648-9674-A91D-3646-1E5677C9F9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p:txBody>
      </p:sp>
      <p:sp>
        <p:nvSpPr>
          <p:cNvPr id="6" name="TextBox 5">
            <a:extLst>
              <a:ext uri="{FF2B5EF4-FFF2-40B4-BE49-F238E27FC236}">
                <a16:creationId xmlns:a16="http://schemas.microsoft.com/office/drawing/2014/main" id="{C9EC065D-168C-82F0-89E3-93C69108B565}"/>
              </a:ext>
            </a:extLst>
          </p:cNvPr>
          <p:cNvSpPr txBox="1"/>
          <p:nvPr/>
        </p:nvSpPr>
        <p:spPr>
          <a:xfrm>
            <a:off x="2844294" y="981546"/>
            <a:ext cx="9988836" cy="1323439"/>
          </a:xfrm>
          <a:prstGeom prst="rect">
            <a:avLst/>
          </a:prstGeom>
          <a:noFill/>
        </p:spPr>
        <p:txBody>
          <a:bodyPr wrap="square">
            <a:spAutoFit/>
          </a:bodyPr>
          <a:lstStyle/>
          <a:p>
            <a:r>
              <a:rPr lang="en-US" sz="4000" dirty="0"/>
              <a:t>6:12 The realm not aligned with God</a:t>
            </a:r>
          </a:p>
          <a:p>
            <a:r>
              <a:rPr lang="en-US" sz="4000" dirty="0"/>
              <a:t> </a:t>
            </a:r>
          </a:p>
        </p:txBody>
      </p:sp>
      <p:sp>
        <p:nvSpPr>
          <p:cNvPr id="7" name="TextBox 6">
            <a:extLst>
              <a:ext uri="{FF2B5EF4-FFF2-40B4-BE49-F238E27FC236}">
                <a16:creationId xmlns:a16="http://schemas.microsoft.com/office/drawing/2014/main" id="{E6A162B7-F22E-8735-D3FD-DE57DCE92EE8}"/>
              </a:ext>
            </a:extLst>
          </p:cNvPr>
          <p:cNvSpPr txBox="1"/>
          <p:nvPr/>
        </p:nvSpPr>
        <p:spPr>
          <a:xfrm>
            <a:off x="715617" y="2883580"/>
            <a:ext cx="11171583" cy="3416320"/>
          </a:xfrm>
          <a:prstGeom prst="rect">
            <a:avLst/>
          </a:prstGeom>
          <a:noFill/>
        </p:spPr>
        <p:txBody>
          <a:bodyPr wrap="square">
            <a:spAutoFit/>
          </a:bodyPr>
          <a:lstStyle/>
          <a:p>
            <a:r>
              <a:rPr lang="en-US" sz="3600" dirty="0"/>
              <a:t> </a:t>
            </a:r>
            <a:r>
              <a:rPr lang="en-US" sz="3600" b="1" baseline="30000" dirty="0"/>
              <a:t>11 </a:t>
            </a:r>
            <a:r>
              <a:rPr lang="en-US" sz="3600" dirty="0"/>
              <a:t>Put on the full armor of God, so that you can take your stand against the devil’s schemes. </a:t>
            </a:r>
            <a:r>
              <a:rPr lang="en-US" sz="3600" b="1" baseline="30000" dirty="0"/>
              <a:t>12 </a:t>
            </a:r>
            <a:r>
              <a:rPr lang="en-US" sz="3600" dirty="0"/>
              <a:t>For our struggle is not against flesh and blood, but against the rulers, against the authorities, against the powers of this dark world and against the spiritual forces of evil in </a:t>
            </a:r>
            <a:r>
              <a:rPr lang="en-US" sz="3600" dirty="0">
                <a:solidFill>
                  <a:schemeClr val="accent5">
                    <a:lumMod val="75000"/>
                  </a:schemeClr>
                </a:solidFill>
              </a:rPr>
              <a:t>the heavenly realms</a:t>
            </a:r>
            <a:r>
              <a:rPr lang="en-US" sz="3600" dirty="0"/>
              <a:t>.</a:t>
            </a:r>
          </a:p>
        </p:txBody>
      </p:sp>
      <p:pic>
        <p:nvPicPr>
          <p:cNvPr id="11" name="Content Placeholder 3">
            <a:extLst>
              <a:ext uri="{FF2B5EF4-FFF2-40B4-BE49-F238E27FC236}">
                <a16:creationId xmlns:a16="http://schemas.microsoft.com/office/drawing/2014/main" id="{05A21B63-E204-B629-F9C4-8926E64B19F6}"/>
              </a:ext>
            </a:extLst>
          </p:cNvPr>
          <p:cNvPicPr>
            <a:picLocks noChangeAspect="1"/>
          </p:cNvPicPr>
          <p:nvPr/>
        </p:nvPicPr>
        <p:blipFill>
          <a:blip r:embed="rId3"/>
          <a:stretch>
            <a:fillRect/>
          </a:stretch>
        </p:blipFill>
        <p:spPr>
          <a:xfrm>
            <a:off x="0" y="54864"/>
            <a:ext cx="2392350" cy="2392350"/>
          </a:xfrm>
          <a:prstGeom prst="rect">
            <a:avLst/>
          </a:prstGeom>
        </p:spPr>
      </p:pic>
    </p:spTree>
    <p:extLst>
      <p:ext uri="{BB962C8B-B14F-4D97-AF65-F5344CB8AC3E}">
        <p14:creationId xmlns:p14="http://schemas.microsoft.com/office/powerpoint/2010/main" val="60242505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3458</TotalTime>
  <Words>3871</Words>
  <Application>Microsoft Office PowerPoint</Application>
  <PresentationFormat>Widescreen</PresentationFormat>
  <Paragraphs>303</Paragraphs>
  <Slides>60</Slides>
  <Notes>60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Aptos</vt:lpstr>
      <vt:lpstr>Aptos Display</vt:lpstr>
      <vt:lpstr>Arial</vt:lpstr>
      <vt:lpstr>Wingdings</vt:lpstr>
      <vt:lpstr>Office Theme</vt:lpstr>
      <vt:lpstr>             </vt:lpstr>
      <vt:lpstr>PowerPoint Presentation</vt:lpstr>
      <vt:lpstr>             Heavenly Realms Meaning ? Ephesians 1:3, 1:20, 2:6, 3:10,  6:12</vt:lpstr>
      <vt:lpstr>             Heavenly Realms Meaning ? Ephesians 1:3, 1:20, 2:6, 3:10,  6:12</vt:lpstr>
      <vt:lpstr>PowerPoint Presentation</vt:lpstr>
      <vt:lpstr>heavenly realms</vt:lpstr>
      <vt:lpstr>heavenly realms</vt:lpstr>
      <vt:lpstr>heavenly realms</vt:lpstr>
      <vt:lpstr>PowerPoint Presentation</vt:lpstr>
      <vt:lpstr>             Heavenly Realms Ephesians 1:3, 1:20, 2:6, 3:10,  6:12</vt:lpstr>
      <vt:lpstr>     Physical Realms are subsets of  Heavenly Realms </vt:lpstr>
      <vt:lpstr>     Physical Realms are subsets of  Heavenly Realms </vt:lpstr>
      <vt:lpstr>             </vt:lpstr>
      <vt:lpstr>             </vt:lpstr>
      <vt:lpstr> Ephesians 1:20</vt:lpstr>
      <vt:lpstr>PowerPoint Presentation</vt:lpstr>
      <vt:lpstr>PowerPoint Presentation</vt:lpstr>
      <vt:lpstr>             Heavenly Realms Interlude EPH2 </vt:lpstr>
      <vt:lpstr>             Heavenly Realms Interlude EPH2 Dead - Alive </vt:lpstr>
      <vt:lpstr> Ephesians 2:6</vt:lpstr>
      <vt:lpstr>Ephesians 2:6</vt:lpstr>
      <vt:lpstr> Ephesians 3:10</vt:lpstr>
      <vt:lpstr> Ephesians 3:10  context</vt:lpstr>
      <vt:lpstr> Ephesians 3:10  context</vt:lpstr>
      <vt:lpstr> Ephesians 3:10</vt:lpstr>
      <vt:lpstr>Ephesians 2:6</vt:lpstr>
      <vt:lpstr>Ephesians 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Armor of God (Panoply) Eph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Armor of God (Panoply) Eph 6</vt:lpstr>
      <vt:lpstr>PowerPoint Presentation</vt:lpstr>
      <vt:lpstr>PowerPoint Presentation</vt:lpstr>
      <vt:lpstr>PowerPoint Presentation</vt:lpstr>
      <vt:lpstr>PowerPoint Presentation</vt:lpstr>
      <vt:lpstr>What are the blessings mentioned in Ephesians chapter 1.  </vt:lpstr>
      <vt:lpstr>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44</cp:revision>
  <dcterms:created xsi:type="dcterms:W3CDTF">2025-06-19T21:30:53Z</dcterms:created>
  <dcterms:modified xsi:type="dcterms:W3CDTF">2026-02-20T18:32:42Z</dcterms:modified>
</cp:coreProperties>
</file>