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628" r:id="rId2"/>
    <p:sldId id="634" r:id="rId3"/>
    <p:sldId id="638" r:id="rId4"/>
    <p:sldId id="637" r:id="rId5"/>
    <p:sldId id="629" r:id="rId6"/>
    <p:sldId id="633" r:id="rId7"/>
    <p:sldId id="640" r:id="rId8"/>
    <p:sldId id="643" r:id="rId9"/>
    <p:sldId id="635" r:id="rId10"/>
    <p:sldId id="636" r:id="rId11"/>
    <p:sldId id="646" r:id="rId12"/>
    <p:sldId id="648" r:id="rId13"/>
    <p:sldId id="383" r:id="rId14"/>
    <p:sldId id="317" r:id="rId15"/>
    <p:sldId id="653" r:id="rId16"/>
    <p:sldId id="656" r:id="rId17"/>
    <p:sldId id="657" r:id="rId18"/>
    <p:sldId id="658" r:id="rId19"/>
    <p:sldId id="659" r:id="rId20"/>
    <p:sldId id="649" r:id="rId21"/>
    <p:sldId id="650" r:id="rId22"/>
    <p:sldId id="639" r:id="rId23"/>
    <p:sldId id="652" r:id="rId24"/>
    <p:sldId id="660" r:id="rId25"/>
    <p:sldId id="661" r:id="rId26"/>
    <p:sldId id="641" r:id="rId27"/>
    <p:sldId id="651" r:id="rId28"/>
    <p:sldId id="662" r:id="rId29"/>
    <p:sldId id="683" r:id="rId30"/>
    <p:sldId id="664" r:id="rId31"/>
    <p:sldId id="663" r:id="rId32"/>
    <p:sldId id="666" r:id="rId33"/>
    <p:sldId id="665" r:id="rId34"/>
    <p:sldId id="667" r:id="rId35"/>
    <p:sldId id="668" r:id="rId36"/>
    <p:sldId id="669" r:id="rId37"/>
    <p:sldId id="671" r:id="rId38"/>
    <p:sldId id="670" r:id="rId39"/>
    <p:sldId id="673" r:id="rId40"/>
    <p:sldId id="674" r:id="rId41"/>
    <p:sldId id="677" r:id="rId42"/>
    <p:sldId id="679" r:id="rId43"/>
    <p:sldId id="680" r:id="rId44"/>
    <p:sldId id="681" r:id="rId45"/>
    <p:sldId id="682" r:id="rId46"/>
    <p:sldId id="67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66" autoAdjust="0"/>
    <p:restoredTop sz="94660"/>
  </p:normalViewPr>
  <p:slideViewPr>
    <p:cSldViewPr snapToGrid="0">
      <p:cViewPr varScale="1">
        <p:scale>
          <a:sx n="61" d="100"/>
          <a:sy n="61" d="100"/>
        </p:scale>
        <p:origin x="348" y="28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5ED95-D7FB-C299-D00F-3BDB6A3474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2C6DE5-1FD5-8B48-9BB7-D65D511AC2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993382-9146-55D8-ED61-F6E9B3C6E8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D09284-424B-8569-EF65-5D2575DE6383}"/>
              </a:ext>
            </a:extLst>
          </p:cNvPr>
          <p:cNvSpPr>
            <a:spLocks noGrp="1"/>
          </p:cNvSpPr>
          <p:nvPr>
            <p:ph type="sldNum" sz="quarter" idx="5"/>
          </p:nvPr>
        </p:nvSpPr>
        <p:spPr/>
        <p:txBody>
          <a:bodyPr/>
          <a:lstStyle/>
          <a:p>
            <a:fld id="{5B29E8E3-AFE1-43BA-A6FC-C25B886F828C}" type="slidenum">
              <a:rPr lang="en-US" smtClean="0"/>
              <a:t>13</a:t>
            </a:fld>
            <a:endParaRPr lang="en-US"/>
          </a:p>
        </p:txBody>
      </p:sp>
    </p:spTree>
    <p:extLst>
      <p:ext uri="{BB962C8B-B14F-4D97-AF65-F5344CB8AC3E}">
        <p14:creationId xmlns:p14="http://schemas.microsoft.com/office/powerpoint/2010/main" val="1614236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0309A-DE8E-1A5F-3678-A4BA109B66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DE752-182E-469B-0607-C80D9233B8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7EE586-BEDA-1544-F5A9-B1677870ABB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9B69B7E-AD41-FEE1-9074-AAFEC32C19C6}"/>
              </a:ext>
            </a:extLst>
          </p:cNvPr>
          <p:cNvSpPr>
            <a:spLocks noGrp="1"/>
          </p:cNvSpPr>
          <p:nvPr>
            <p:ph type="sldNum" sz="quarter" idx="5"/>
          </p:nvPr>
        </p:nvSpPr>
        <p:spPr/>
        <p:txBody>
          <a:bodyPr/>
          <a:lstStyle/>
          <a:p>
            <a:fld id="{5B29E8E3-AFE1-43BA-A6FC-C25B886F828C}" type="slidenum">
              <a:rPr lang="en-US" smtClean="0"/>
              <a:t>14</a:t>
            </a:fld>
            <a:endParaRPr lang="en-US"/>
          </a:p>
        </p:txBody>
      </p:sp>
    </p:spTree>
    <p:extLst>
      <p:ext uri="{BB962C8B-B14F-4D97-AF65-F5344CB8AC3E}">
        <p14:creationId xmlns:p14="http://schemas.microsoft.com/office/powerpoint/2010/main" val="3986988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2/5/2026</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2/5/2026</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2/5/2026</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2/5/2026</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2/5/2026</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2/5/2026</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2/5/2026</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2/5/2026</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2/5/2026</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2/5/2026</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2/5/2026</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2/5/2026</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DB473-10D7-D212-4B4C-EC7F3FB94175}"/>
              </a:ext>
            </a:extLst>
          </p:cNvPr>
          <p:cNvSpPr>
            <a:spLocks noGrp="1"/>
          </p:cNvSpPr>
          <p:nvPr>
            <p:ph type="title"/>
          </p:nvPr>
        </p:nvSpPr>
        <p:spPr>
          <a:xfrm>
            <a:off x="838200" y="365126"/>
            <a:ext cx="10515600" cy="896116"/>
          </a:xfrm>
        </p:spPr>
        <p:txBody>
          <a:bodyPr/>
          <a:lstStyle/>
          <a:p>
            <a:r>
              <a:rPr lang="en-US" b="1" dirty="0"/>
              <a:t>Marcion of Sinope 85-160 A.D </a:t>
            </a:r>
            <a:endParaRPr lang="en-US" dirty="0"/>
          </a:p>
        </p:txBody>
      </p:sp>
      <p:sp>
        <p:nvSpPr>
          <p:cNvPr id="3" name="Content Placeholder 2">
            <a:extLst>
              <a:ext uri="{FF2B5EF4-FFF2-40B4-BE49-F238E27FC236}">
                <a16:creationId xmlns:a16="http://schemas.microsoft.com/office/drawing/2014/main" id="{F1F9971E-D331-318B-F2A2-E7720F311C33}"/>
              </a:ext>
            </a:extLst>
          </p:cNvPr>
          <p:cNvSpPr>
            <a:spLocks noGrp="1"/>
          </p:cNvSpPr>
          <p:nvPr>
            <p:ph sz="half" idx="1"/>
          </p:nvPr>
        </p:nvSpPr>
        <p:spPr>
          <a:xfrm>
            <a:off x="254876" y="1119981"/>
            <a:ext cx="11682248" cy="4351338"/>
          </a:xfrm>
        </p:spPr>
        <p:txBody>
          <a:bodyPr>
            <a:noAutofit/>
          </a:bodyPr>
          <a:lstStyle/>
          <a:p>
            <a:r>
              <a:rPr lang="en-US" sz="3600" dirty="0"/>
              <a:t>Marcion was a theologian in early Christianity. Marcion preached that God had sent Jesus Christ, who was distinct from the "vengeful" God (Demiurge) who had created the world. He considered himself a follower of Paul the Apostle, whom he believed to have been the only true apostle of Jesus Christ; his doctrine is called Marcionism. Marcion published the earliest record of a canon of New Testament books.</a:t>
            </a:r>
            <a:endParaRPr lang="en-US" sz="3600" baseline="30000" dirty="0"/>
          </a:p>
          <a:p>
            <a:r>
              <a:rPr lang="en-US" sz="3600" dirty="0"/>
              <a:t>The practice of Marcionism would last hundreds of years.</a:t>
            </a:r>
          </a:p>
          <a:p>
            <a:r>
              <a:rPr lang="en-US" sz="3600" dirty="0"/>
              <a:t>Some identify Marcion as the first Christian heretic. He was excommunicated in 144. </a:t>
            </a:r>
          </a:p>
        </p:txBody>
      </p:sp>
    </p:spTree>
    <p:extLst>
      <p:ext uri="{BB962C8B-B14F-4D97-AF65-F5344CB8AC3E}">
        <p14:creationId xmlns:p14="http://schemas.microsoft.com/office/powerpoint/2010/main" val="3796778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F3224-F08A-4872-633E-2ADB1E233E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81DCD0-6418-6B6D-2F8F-FD9E985B7654}"/>
              </a:ext>
            </a:extLst>
          </p:cNvPr>
          <p:cNvSpPr>
            <a:spLocks noGrp="1"/>
          </p:cNvSpPr>
          <p:nvPr>
            <p:ph type="title"/>
          </p:nvPr>
        </p:nvSpPr>
        <p:spPr>
          <a:xfrm>
            <a:off x="838200" y="365126"/>
            <a:ext cx="10515600" cy="896116"/>
          </a:xfrm>
        </p:spPr>
        <p:txBody>
          <a:bodyPr/>
          <a:lstStyle/>
          <a:p>
            <a:r>
              <a:rPr lang="en-US" b="1" dirty="0"/>
              <a:t>Marcion of Sinope 85-160 A.D </a:t>
            </a:r>
            <a:endParaRPr lang="en-US" dirty="0"/>
          </a:p>
        </p:txBody>
      </p:sp>
      <p:sp>
        <p:nvSpPr>
          <p:cNvPr id="5" name="Content Placeholder 4">
            <a:extLst>
              <a:ext uri="{FF2B5EF4-FFF2-40B4-BE49-F238E27FC236}">
                <a16:creationId xmlns:a16="http://schemas.microsoft.com/office/drawing/2014/main" id="{AAA9ED07-86EE-FB58-C42C-B875864E3F69}"/>
              </a:ext>
            </a:extLst>
          </p:cNvPr>
          <p:cNvSpPr>
            <a:spLocks noGrp="1"/>
          </p:cNvSpPr>
          <p:nvPr>
            <p:ph sz="half" idx="1"/>
          </p:nvPr>
        </p:nvSpPr>
        <p:spPr>
          <a:xfrm>
            <a:off x="255588" y="1119188"/>
            <a:ext cx="5971791" cy="30271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God of the Old Testament</a:t>
            </a:r>
          </a:p>
        </p:txBody>
      </p:sp>
      <p:sp>
        <p:nvSpPr>
          <p:cNvPr id="6" name="Content Placeholder 4">
            <a:extLst>
              <a:ext uri="{FF2B5EF4-FFF2-40B4-BE49-F238E27FC236}">
                <a16:creationId xmlns:a16="http://schemas.microsoft.com/office/drawing/2014/main" id="{4DC3A2E7-9A5C-D451-74CC-4C37D766509B}"/>
              </a:ext>
            </a:extLst>
          </p:cNvPr>
          <p:cNvSpPr txBox="1">
            <a:spLocks/>
          </p:cNvSpPr>
          <p:nvPr/>
        </p:nvSpPr>
        <p:spPr>
          <a:xfrm>
            <a:off x="6227379" y="1190215"/>
            <a:ext cx="5971791" cy="30271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r>
              <a:rPr lang="en-US" sz="3600" dirty="0"/>
              <a:t>God of the New  Testament</a:t>
            </a:r>
          </a:p>
        </p:txBody>
      </p:sp>
      <p:sp>
        <p:nvSpPr>
          <p:cNvPr id="3" name="Content Placeholder 4">
            <a:extLst>
              <a:ext uri="{FF2B5EF4-FFF2-40B4-BE49-F238E27FC236}">
                <a16:creationId xmlns:a16="http://schemas.microsoft.com/office/drawing/2014/main" id="{86C8C8CC-8213-1954-FCAA-44DA24122887}"/>
              </a:ext>
            </a:extLst>
          </p:cNvPr>
          <p:cNvSpPr txBox="1">
            <a:spLocks/>
          </p:cNvSpPr>
          <p:nvPr/>
        </p:nvSpPr>
        <p:spPr>
          <a:xfrm>
            <a:off x="6842235" y="4288385"/>
            <a:ext cx="5107671" cy="23149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r>
              <a:rPr lang="en-US" sz="3600" dirty="0"/>
              <a:t>Docetic view of Jesus</a:t>
            </a:r>
          </a:p>
        </p:txBody>
      </p:sp>
      <p:sp>
        <p:nvSpPr>
          <p:cNvPr id="4" name="Content Placeholder 2">
            <a:extLst>
              <a:ext uri="{FF2B5EF4-FFF2-40B4-BE49-F238E27FC236}">
                <a16:creationId xmlns:a16="http://schemas.microsoft.com/office/drawing/2014/main" id="{CC9C9482-DE2A-3B42-6B29-41B122BD7C25}"/>
              </a:ext>
            </a:extLst>
          </p:cNvPr>
          <p:cNvSpPr txBox="1">
            <a:spLocks/>
          </p:cNvSpPr>
          <p:nvPr/>
        </p:nvSpPr>
        <p:spPr>
          <a:xfrm>
            <a:off x="554420" y="4217358"/>
            <a:ext cx="3474954" cy="27914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Marcion’s docetic view contributes to some forms of Gnosticism</a:t>
            </a:r>
          </a:p>
        </p:txBody>
      </p:sp>
    </p:spTree>
    <p:extLst>
      <p:ext uri="{BB962C8B-B14F-4D97-AF65-F5344CB8AC3E}">
        <p14:creationId xmlns:p14="http://schemas.microsoft.com/office/powerpoint/2010/main" val="10225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9DFAF-A602-C818-E0CE-932F6C0B43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B7E9DC-2535-2259-1CF4-D909322DB54B}"/>
              </a:ext>
            </a:extLst>
          </p:cNvPr>
          <p:cNvSpPr>
            <a:spLocks noGrp="1"/>
          </p:cNvSpPr>
          <p:nvPr>
            <p:ph type="title"/>
          </p:nvPr>
        </p:nvSpPr>
        <p:spPr/>
        <p:txBody>
          <a:bodyPr/>
          <a:lstStyle/>
          <a:p>
            <a:r>
              <a:rPr lang="en-US" dirty="0">
                <a:latin typeface="Aptos" panose="020B0004020202020204" pitchFamily="34" charset="0"/>
              </a:rPr>
              <a:t>Plato’s and Marcion’s dilemma</a:t>
            </a:r>
          </a:p>
        </p:txBody>
      </p:sp>
      <p:sp>
        <p:nvSpPr>
          <p:cNvPr id="3" name="Content Placeholder 2">
            <a:extLst>
              <a:ext uri="{FF2B5EF4-FFF2-40B4-BE49-F238E27FC236}">
                <a16:creationId xmlns:a16="http://schemas.microsoft.com/office/drawing/2014/main" id="{0C8F1E94-638B-3F04-901F-6590A86681FF}"/>
              </a:ext>
            </a:extLst>
          </p:cNvPr>
          <p:cNvSpPr>
            <a:spLocks noGrp="1"/>
          </p:cNvSpPr>
          <p:nvPr>
            <p:ph sz="half" idx="1"/>
          </p:nvPr>
        </p:nvSpPr>
        <p:spPr>
          <a:xfrm>
            <a:off x="0" y="1690688"/>
            <a:ext cx="11838039" cy="4351338"/>
          </a:xfrm>
        </p:spPr>
        <p:txBody>
          <a:bodyPr>
            <a:normAutofit/>
          </a:bodyPr>
          <a:lstStyle/>
          <a:p>
            <a:r>
              <a:rPr lang="en-US" sz="3600" dirty="0"/>
              <a:t>How does a perfect spiritual entity deal with a flawed mankind?</a:t>
            </a:r>
          </a:p>
          <a:p>
            <a:endParaRPr lang="en-US" sz="3600" dirty="0"/>
          </a:p>
        </p:txBody>
      </p:sp>
    </p:spTree>
    <p:extLst>
      <p:ext uri="{BB962C8B-B14F-4D97-AF65-F5344CB8AC3E}">
        <p14:creationId xmlns:p14="http://schemas.microsoft.com/office/powerpoint/2010/main" val="3228844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1EC0B-CB4C-EC25-45DB-B721D0A056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89F120-D379-051B-AEF6-919E806D9448}"/>
              </a:ext>
            </a:extLst>
          </p:cNvPr>
          <p:cNvSpPr>
            <a:spLocks noGrp="1"/>
          </p:cNvSpPr>
          <p:nvPr>
            <p:ph type="title"/>
          </p:nvPr>
        </p:nvSpPr>
        <p:spPr/>
        <p:txBody>
          <a:bodyPr/>
          <a:lstStyle/>
          <a:p>
            <a:r>
              <a:rPr lang="en-US" dirty="0">
                <a:latin typeface="Aptos" panose="020B0004020202020204" pitchFamily="34" charset="0"/>
              </a:rPr>
              <a:t>Plato’s and Marcion’s dilemma</a:t>
            </a:r>
          </a:p>
        </p:txBody>
      </p:sp>
      <p:sp>
        <p:nvSpPr>
          <p:cNvPr id="3" name="Content Placeholder 2">
            <a:extLst>
              <a:ext uri="{FF2B5EF4-FFF2-40B4-BE49-F238E27FC236}">
                <a16:creationId xmlns:a16="http://schemas.microsoft.com/office/drawing/2014/main" id="{29F3D196-F15C-6160-4DE2-495390ED374D}"/>
              </a:ext>
            </a:extLst>
          </p:cNvPr>
          <p:cNvSpPr>
            <a:spLocks noGrp="1"/>
          </p:cNvSpPr>
          <p:nvPr>
            <p:ph sz="half" idx="1"/>
          </p:nvPr>
        </p:nvSpPr>
        <p:spPr>
          <a:xfrm>
            <a:off x="0" y="1690688"/>
            <a:ext cx="11838039" cy="4351338"/>
          </a:xfrm>
        </p:spPr>
        <p:txBody>
          <a:bodyPr>
            <a:normAutofit/>
          </a:bodyPr>
          <a:lstStyle/>
          <a:p>
            <a:r>
              <a:rPr lang="en-US" sz="3600" dirty="0"/>
              <a:t>How does a perfect spiritual entity deal with a flawed mankind?</a:t>
            </a:r>
          </a:p>
          <a:p>
            <a:r>
              <a:rPr lang="en-US" sz="3600" dirty="0"/>
              <a:t>How can a flawed person  have a direct relationship with this perfect Creator?</a:t>
            </a:r>
          </a:p>
        </p:txBody>
      </p:sp>
    </p:spTree>
    <p:extLst>
      <p:ext uri="{BB962C8B-B14F-4D97-AF65-F5344CB8AC3E}">
        <p14:creationId xmlns:p14="http://schemas.microsoft.com/office/powerpoint/2010/main" val="731769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4AE10-671F-72AD-6375-421AA8BAEF2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1C7886-97BB-E417-0D79-85F61CFE77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900508-003D-8650-3B5C-DB6AA0762601}"/>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Spiritual Realms</a:t>
            </a:r>
            <a:br>
              <a:rPr lang="en-US" sz="3600" b="1" dirty="0"/>
            </a:br>
            <a:endParaRPr lang="en-US" sz="3600" b="1" dirty="0"/>
          </a:p>
        </p:txBody>
      </p:sp>
      <p:cxnSp>
        <p:nvCxnSpPr>
          <p:cNvPr id="4" name="Straight Connector 3">
            <a:extLst>
              <a:ext uri="{FF2B5EF4-FFF2-40B4-BE49-F238E27FC236}">
                <a16:creationId xmlns:a16="http://schemas.microsoft.com/office/drawing/2014/main" id="{1E8A8659-81C5-0A96-E10C-186A93E9DB89}"/>
              </a:ext>
            </a:extLst>
          </p:cNvPr>
          <p:cNvCxnSpPr/>
          <p:nvPr/>
        </p:nvCxnSpPr>
        <p:spPr>
          <a:xfrm>
            <a:off x="335855" y="3527128"/>
            <a:ext cx="11589035" cy="16553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1EB00C34-6EC8-85DE-6B24-58DF7F1C95BB}"/>
              </a:ext>
            </a:extLst>
          </p:cNvPr>
          <p:cNvSpPr txBox="1"/>
          <p:nvPr/>
        </p:nvSpPr>
        <p:spPr>
          <a:xfrm>
            <a:off x="1736631" y="3633952"/>
            <a:ext cx="3297486" cy="1897955"/>
          </a:xfrm>
          <a:prstGeom prst="rect">
            <a:avLst/>
          </a:prstGeom>
          <a:noFill/>
        </p:spPr>
        <p:txBody>
          <a:bodyPr wrap="square" rtlCol="0">
            <a:spAutoFit/>
          </a:bodyPr>
          <a:lstStyle/>
          <a:p>
            <a:r>
              <a:rPr lang="en-US" sz="3200" b="1" baseline="30000" dirty="0"/>
              <a:t>John3: 18b  </a:t>
            </a:r>
          </a:p>
          <a:p>
            <a:r>
              <a:rPr lang="en-US" sz="3200" dirty="0"/>
              <a:t> does not believe</a:t>
            </a:r>
          </a:p>
          <a:p>
            <a:r>
              <a:rPr lang="en-US" sz="3200" dirty="0"/>
              <a:t> condemned </a:t>
            </a:r>
          </a:p>
          <a:p>
            <a:endParaRPr lang="en-US" sz="3200" dirty="0">
              <a:solidFill>
                <a:srgbClr val="7030A0"/>
              </a:solidFill>
            </a:endParaRPr>
          </a:p>
        </p:txBody>
      </p:sp>
      <p:sp>
        <p:nvSpPr>
          <p:cNvPr id="5" name="TextBox 4">
            <a:extLst>
              <a:ext uri="{FF2B5EF4-FFF2-40B4-BE49-F238E27FC236}">
                <a16:creationId xmlns:a16="http://schemas.microsoft.com/office/drawing/2014/main" id="{CE09EF08-C67C-AB46-C06C-E94672A9F363}"/>
              </a:ext>
            </a:extLst>
          </p:cNvPr>
          <p:cNvSpPr txBox="1"/>
          <p:nvPr/>
        </p:nvSpPr>
        <p:spPr>
          <a:xfrm>
            <a:off x="1736631" y="525409"/>
            <a:ext cx="3435137" cy="2882840"/>
          </a:xfrm>
          <a:prstGeom prst="rect">
            <a:avLst/>
          </a:prstGeom>
          <a:noFill/>
        </p:spPr>
        <p:txBody>
          <a:bodyPr wrap="square" rtlCol="0">
            <a:spAutoFit/>
          </a:bodyPr>
          <a:lstStyle/>
          <a:p>
            <a:r>
              <a:rPr lang="en-US" sz="2800" b="1" baseline="30000" dirty="0"/>
              <a:t>John 3 </a:t>
            </a:r>
            <a:r>
              <a:rPr lang="en-US" sz="3200" b="1" baseline="30000" dirty="0"/>
              <a:t>16</a:t>
            </a:r>
          </a:p>
          <a:p>
            <a:r>
              <a:rPr lang="en-US" sz="3200" b="1" baseline="30000" dirty="0"/>
              <a:t> </a:t>
            </a:r>
            <a:r>
              <a:rPr lang="en-US" sz="3200" dirty="0"/>
              <a:t>loved</a:t>
            </a:r>
          </a:p>
          <a:p>
            <a:r>
              <a:rPr lang="en-US" sz="3200" dirty="0"/>
              <a:t> believes</a:t>
            </a:r>
          </a:p>
          <a:p>
            <a:r>
              <a:rPr lang="en-US" sz="3200" dirty="0"/>
              <a:t> shall not perish</a:t>
            </a:r>
          </a:p>
          <a:p>
            <a:r>
              <a:rPr lang="en-US" sz="3200" dirty="0"/>
              <a:t> eternal life</a:t>
            </a:r>
          </a:p>
          <a:p>
            <a:r>
              <a:rPr lang="en-US" sz="3200" dirty="0"/>
              <a:t>not condemned,</a:t>
            </a:r>
          </a:p>
        </p:txBody>
      </p:sp>
      <p:sp>
        <p:nvSpPr>
          <p:cNvPr id="6" name="TextBox 5">
            <a:extLst>
              <a:ext uri="{FF2B5EF4-FFF2-40B4-BE49-F238E27FC236}">
                <a16:creationId xmlns:a16="http://schemas.microsoft.com/office/drawing/2014/main" id="{2E8BC4C3-3176-37DE-4F7F-10B599C77860}"/>
              </a:ext>
            </a:extLst>
          </p:cNvPr>
          <p:cNvSpPr txBox="1"/>
          <p:nvPr/>
        </p:nvSpPr>
        <p:spPr>
          <a:xfrm>
            <a:off x="5684284" y="891530"/>
            <a:ext cx="1543100" cy="2841804"/>
          </a:xfrm>
          <a:prstGeom prst="rect">
            <a:avLst/>
          </a:prstGeom>
          <a:noFill/>
        </p:spPr>
        <p:txBody>
          <a:bodyPr wrap="square" rtlCol="0">
            <a:spAutoFit/>
          </a:bodyPr>
          <a:lstStyle/>
          <a:p>
            <a:r>
              <a:rPr lang="en-US" sz="2800" b="1" baseline="30000" dirty="0"/>
              <a:t>Eph 2:4</a:t>
            </a:r>
            <a:endParaRPr lang="en-US" sz="3200" b="1" baseline="30000" dirty="0"/>
          </a:p>
          <a:p>
            <a:r>
              <a:rPr lang="en-US" sz="3200" b="1" baseline="30000" dirty="0"/>
              <a:t> </a:t>
            </a:r>
            <a:r>
              <a:rPr lang="en-US" sz="3200" dirty="0"/>
              <a:t>love</a:t>
            </a:r>
          </a:p>
          <a:p>
            <a:r>
              <a:rPr lang="en-US" sz="3200" dirty="0"/>
              <a:t> Mercy</a:t>
            </a:r>
          </a:p>
          <a:p>
            <a:r>
              <a:rPr lang="en-US" sz="3200" dirty="0"/>
              <a:t> </a:t>
            </a:r>
            <a:r>
              <a:rPr lang="en-US" sz="3200" b="1" dirty="0"/>
              <a:t>ALIVE </a:t>
            </a:r>
          </a:p>
          <a:p>
            <a:r>
              <a:rPr lang="en-US" sz="3200" dirty="0"/>
              <a:t>Grace</a:t>
            </a:r>
          </a:p>
          <a:p>
            <a:r>
              <a:rPr lang="en-US" sz="3200" dirty="0"/>
              <a:t>Raised</a:t>
            </a:r>
          </a:p>
        </p:txBody>
      </p:sp>
      <p:sp>
        <p:nvSpPr>
          <p:cNvPr id="7" name="TextBox 6">
            <a:extLst>
              <a:ext uri="{FF2B5EF4-FFF2-40B4-BE49-F238E27FC236}">
                <a16:creationId xmlns:a16="http://schemas.microsoft.com/office/drawing/2014/main" id="{1F72AAD3-267A-0AC3-D615-7AE975BA3B35}"/>
              </a:ext>
            </a:extLst>
          </p:cNvPr>
          <p:cNvSpPr txBox="1"/>
          <p:nvPr/>
        </p:nvSpPr>
        <p:spPr>
          <a:xfrm>
            <a:off x="7054908" y="891530"/>
            <a:ext cx="4134202" cy="2349361"/>
          </a:xfrm>
          <a:prstGeom prst="rect">
            <a:avLst/>
          </a:prstGeom>
          <a:noFill/>
        </p:spPr>
        <p:txBody>
          <a:bodyPr wrap="square" rtlCol="0">
            <a:spAutoFit/>
          </a:bodyPr>
          <a:lstStyle/>
          <a:p>
            <a:r>
              <a:rPr lang="en-US" sz="2800" b="1" baseline="30000" dirty="0"/>
              <a:t>Eph 2:4</a:t>
            </a:r>
            <a:endParaRPr lang="en-US" sz="3200" b="1" baseline="30000" dirty="0"/>
          </a:p>
          <a:p>
            <a:r>
              <a:rPr lang="en-US" sz="3200" b="1" baseline="30000" dirty="0"/>
              <a:t> </a:t>
            </a:r>
            <a:r>
              <a:rPr lang="en-US" sz="3200" dirty="0"/>
              <a:t>Seated with Christ</a:t>
            </a:r>
          </a:p>
          <a:p>
            <a:r>
              <a:rPr lang="en-US" sz="3200" dirty="0"/>
              <a:t>Incomparable riches</a:t>
            </a:r>
          </a:p>
          <a:p>
            <a:r>
              <a:rPr lang="en-US" sz="3200" dirty="0"/>
              <a:t>kindness</a:t>
            </a:r>
          </a:p>
          <a:p>
            <a:endParaRPr lang="en-US" sz="3200" dirty="0"/>
          </a:p>
        </p:txBody>
      </p:sp>
      <p:sp>
        <p:nvSpPr>
          <p:cNvPr id="8" name="TextBox 7">
            <a:extLst>
              <a:ext uri="{FF2B5EF4-FFF2-40B4-BE49-F238E27FC236}">
                <a16:creationId xmlns:a16="http://schemas.microsoft.com/office/drawing/2014/main" id="{78BDBCFC-1D33-6BA6-FFD8-15DF39D7CB9A}"/>
              </a:ext>
            </a:extLst>
          </p:cNvPr>
          <p:cNvSpPr txBox="1"/>
          <p:nvPr/>
        </p:nvSpPr>
        <p:spPr>
          <a:xfrm>
            <a:off x="5528512" y="3922841"/>
            <a:ext cx="2868235" cy="2841804"/>
          </a:xfrm>
          <a:prstGeom prst="rect">
            <a:avLst/>
          </a:prstGeom>
          <a:noFill/>
        </p:spPr>
        <p:txBody>
          <a:bodyPr wrap="square" rtlCol="0">
            <a:spAutoFit/>
          </a:bodyPr>
          <a:lstStyle/>
          <a:p>
            <a:r>
              <a:rPr lang="en-US" sz="2800" b="1" baseline="30000" dirty="0"/>
              <a:t>Eph 2:1</a:t>
            </a:r>
            <a:endParaRPr lang="en-US" sz="3200" b="1" baseline="30000" dirty="0"/>
          </a:p>
          <a:p>
            <a:r>
              <a:rPr lang="en-US" sz="3200" b="1" baseline="30000" dirty="0"/>
              <a:t> </a:t>
            </a:r>
            <a:r>
              <a:rPr lang="en-US" sz="3200" b="1" dirty="0"/>
              <a:t>DEAD</a:t>
            </a:r>
            <a:r>
              <a:rPr lang="en-US" sz="3200" dirty="0"/>
              <a:t> transgressions</a:t>
            </a:r>
          </a:p>
          <a:p>
            <a:r>
              <a:rPr lang="en-US" sz="3200" dirty="0"/>
              <a:t>sin</a:t>
            </a:r>
          </a:p>
          <a:p>
            <a:r>
              <a:rPr lang="en-US" sz="3200" dirty="0"/>
              <a:t> </a:t>
            </a:r>
            <a:r>
              <a:rPr lang="en-US" sz="3200" b="1" dirty="0"/>
              <a:t>worldly</a:t>
            </a:r>
          </a:p>
          <a:p>
            <a:r>
              <a:rPr lang="en-US" sz="3200" b="1" dirty="0"/>
              <a:t>disobedient</a:t>
            </a:r>
          </a:p>
        </p:txBody>
      </p:sp>
      <p:sp>
        <p:nvSpPr>
          <p:cNvPr id="9" name="TextBox 8">
            <a:extLst>
              <a:ext uri="{FF2B5EF4-FFF2-40B4-BE49-F238E27FC236}">
                <a16:creationId xmlns:a16="http://schemas.microsoft.com/office/drawing/2014/main" id="{BC70154A-74F6-0403-00A4-327B27C0269E}"/>
              </a:ext>
            </a:extLst>
          </p:cNvPr>
          <p:cNvSpPr txBox="1"/>
          <p:nvPr/>
        </p:nvSpPr>
        <p:spPr>
          <a:xfrm>
            <a:off x="8308717" y="3868585"/>
            <a:ext cx="1979194" cy="1508105"/>
          </a:xfrm>
          <a:prstGeom prst="rect">
            <a:avLst/>
          </a:prstGeom>
          <a:noFill/>
        </p:spPr>
        <p:txBody>
          <a:bodyPr wrap="square" rtlCol="0">
            <a:spAutoFit/>
          </a:bodyPr>
          <a:lstStyle/>
          <a:p>
            <a:r>
              <a:rPr lang="en-US" sz="2800" b="1" baseline="30000" dirty="0"/>
              <a:t>Eph 2:1</a:t>
            </a:r>
            <a:endParaRPr lang="en-US" sz="3200" b="1" baseline="30000" dirty="0"/>
          </a:p>
          <a:p>
            <a:r>
              <a:rPr lang="en-US" sz="4400" b="1" baseline="30000" dirty="0"/>
              <a:t>Fleshly</a:t>
            </a:r>
          </a:p>
          <a:p>
            <a:r>
              <a:rPr lang="en-US" sz="4400" b="1" baseline="30000" dirty="0"/>
              <a:t>wrath</a:t>
            </a:r>
            <a:endParaRPr lang="en-US" sz="4400" b="1" dirty="0"/>
          </a:p>
        </p:txBody>
      </p:sp>
      <p:pic>
        <p:nvPicPr>
          <p:cNvPr id="11" name="Picture 10" descr="A cross on a hill with sun rays shining through clouds&#10;&#10;AI-generated content may be incorrect.">
            <a:extLst>
              <a:ext uri="{FF2B5EF4-FFF2-40B4-BE49-F238E27FC236}">
                <a16:creationId xmlns:a16="http://schemas.microsoft.com/office/drawing/2014/main" id="{C035B73B-A30B-0A3F-4402-23705D0E2A5B}"/>
              </a:ext>
            </a:extLst>
          </p:cNvPr>
          <p:cNvPicPr>
            <a:picLocks noChangeAspect="1"/>
          </p:cNvPicPr>
          <p:nvPr/>
        </p:nvPicPr>
        <p:blipFill>
          <a:blip r:embed="rId3"/>
          <a:stretch>
            <a:fillRect/>
          </a:stretch>
        </p:blipFill>
        <p:spPr>
          <a:xfrm>
            <a:off x="4662884" y="3245103"/>
            <a:ext cx="895125" cy="895125"/>
          </a:xfrm>
          <a:prstGeom prst="rect">
            <a:avLst/>
          </a:prstGeom>
        </p:spPr>
      </p:pic>
      <p:sp>
        <p:nvSpPr>
          <p:cNvPr id="12" name="TextBox 11">
            <a:extLst>
              <a:ext uri="{FF2B5EF4-FFF2-40B4-BE49-F238E27FC236}">
                <a16:creationId xmlns:a16="http://schemas.microsoft.com/office/drawing/2014/main" id="{47D2B4ED-B653-6893-2FE3-D3C4DE73EB4A}"/>
              </a:ext>
            </a:extLst>
          </p:cNvPr>
          <p:cNvSpPr txBox="1"/>
          <p:nvPr/>
        </p:nvSpPr>
        <p:spPr>
          <a:xfrm>
            <a:off x="452284" y="5531907"/>
            <a:ext cx="4010521" cy="523220"/>
          </a:xfrm>
          <a:prstGeom prst="rect">
            <a:avLst/>
          </a:prstGeom>
          <a:noFill/>
        </p:spPr>
        <p:txBody>
          <a:bodyPr wrap="none" rtlCol="0">
            <a:spAutoFit/>
          </a:bodyPr>
          <a:lstStyle/>
          <a:p>
            <a:r>
              <a:rPr lang="en-US" sz="2800" dirty="0"/>
              <a:t>Expand lists by inference</a:t>
            </a:r>
          </a:p>
        </p:txBody>
      </p:sp>
      <p:sp>
        <p:nvSpPr>
          <p:cNvPr id="13" name="TextBox 12">
            <a:extLst>
              <a:ext uri="{FF2B5EF4-FFF2-40B4-BE49-F238E27FC236}">
                <a16:creationId xmlns:a16="http://schemas.microsoft.com/office/drawing/2014/main" id="{15534158-4B0A-F718-C264-61C5AE386C48}"/>
              </a:ext>
            </a:extLst>
          </p:cNvPr>
          <p:cNvSpPr txBox="1"/>
          <p:nvPr/>
        </p:nvSpPr>
        <p:spPr>
          <a:xfrm>
            <a:off x="9801849" y="67924"/>
            <a:ext cx="1992853" cy="523220"/>
          </a:xfrm>
          <a:prstGeom prst="rect">
            <a:avLst/>
          </a:prstGeom>
          <a:noFill/>
        </p:spPr>
        <p:txBody>
          <a:bodyPr wrap="none" rtlCol="0">
            <a:spAutoFit/>
          </a:bodyPr>
          <a:lstStyle/>
          <a:p>
            <a:r>
              <a:rPr lang="en-US" sz="2800" dirty="0">
                <a:solidFill>
                  <a:srgbClr val="7030A0"/>
                </a:solidFill>
              </a:rPr>
              <a:t>BLESSINGS</a:t>
            </a:r>
          </a:p>
        </p:txBody>
      </p:sp>
      <p:sp>
        <p:nvSpPr>
          <p:cNvPr id="14" name="TextBox 13">
            <a:extLst>
              <a:ext uri="{FF2B5EF4-FFF2-40B4-BE49-F238E27FC236}">
                <a16:creationId xmlns:a16="http://schemas.microsoft.com/office/drawing/2014/main" id="{7B78B3CB-B5DA-42E4-195C-DE604A708312}"/>
              </a:ext>
            </a:extLst>
          </p:cNvPr>
          <p:cNvSpPr txBox="1"/>
          <p:nvPr/>
        </p:nvSpPr>
        <p:spPr>
          <a:xfrm>
            <a:off x="9897101" y="3642318"/>
            <a:ext cx="1503938" cy="523220"/>
          </a:xfrm>
          <a:prstGeom prst="rect">
            <a:avLst/>
          </a:prstGeom>
          <a:noFill/>
        </p:spPr>
        <p:txBody>
          <a:bodyPr wrap="none" rtlCol="0">
            <a:spAutoFit/>
          </a:bodyPr>
          <a:lstStyle/>
          <a:p>
            <a:r>
              <a:rPr lang="en-US" sz="2800" dirty="0">
                <a:solidFill>
                  <a:srgbClr val="7030A0"/>
                </a:solidFill>
              </a:rPr>
              <a:t>CURSES</a:t>
            </a:r>
          </a:p>
        </p:txBody>
      </p:sp>
      <p:pic>
        <p:nvPicPr>
          <p:cNvPr id="15" name="Picture 14" descr="A screenshot of a cell phone&#10;&#10;AI-generated content may be incorrect.">
            <a:extLst>
              <a:ext uri="{FF2B5EF4-FFF2-40B4-BE49-F238E27FC236}">
                <a16:creationId xmlns:a16="http://schemas.microsoft.com/office/drawing/2014/main" id="{9D45C8DF-E196-5048-C5E1-0900EC95B4C5}"/>
              </a:ext>
            </a:extLst>
          </p:cNvPr>
          <p:cNvPicPr>
            <a:picLocks noChangeAspect="1"/>
          </p:cNvPicPr>
          <p:nvPr/>
        </p:nvPicPr>
        <p:blipFill>
          <a:blip r:embed="rId4"/>
          <a:stretch>
            <a:fillRect/>
          </a:stretch>
        </p:blipFill>
        <p:spPr>
          <a:xfrm>
            <a:off x="186368" y="174979"/>
            <a:ext cx="1457528" cy="2667372"/>
          </a:xfrm>
          <a:prstGeom prst="rect">
            <a:avLst/>
          </a:prstGeom>
        </p:spPr>
      </p:pic>
      <p:pic>
        <p:nvPicPr>
          <p:cNvPr id="16" name="Picture 15" descr="A screen shot of a phone&#10;&#10;AI-generated content may be incorrect.">
            <a:extLst>
              <a:ext uri="{FF2B5EF4-FFF2-40B4-BE49-F238E27FC236}">
                <a16:creationId xmlns:a16="http://schemas.microsoft.com/office/drawing/2014/main" id="{48CAE69B-E321-B6BA-FFFB-2BEA790280DC}"/>
              </a:ext>
            </a:extLst>
          </p:cNvPr>
          <p:cNvPicPr>
            <a:picLocks noChangeAspect="1"/>
          </p:cNvPicPr>
          <p:nvPr/>
        </p:nvPicPr>
        <p:blipFill>
          <a:blip r:embed="rId5"/>
          <a:stretch>
            <a:fillRect/>
          </a:stretch>
        </p:blipFill>
        <p:spPr>
          <a:xfrm>
            <a:off x="10358320" y="4137727"/>
            <a:ext cx="1486107" cy="2686425"/>
          </a:xfrm>
          <a:prstGeom prst="rect">
            <a:avLst/>
          </a:prstGeom>
        </p:spPr>
      </p:pic>
    </p:spTree>
    <p:extLst>
      <p:ext uri="{BB962C8B-B14F-4D97-AF65-F5344CB8AC3E}">
        <p14:creationId xmlns:p14="http://schemas.microsoft.com/office/powerpoint/2010/main" val="80891131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ECC04-35D7-C5BA-9C4E-56877913823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281C9C-05A3-61AC-4579-30E6CA0FF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AA46-CCC3-2222-7314-F37D79476FAC}"/>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4C439A31-B98D-1BBC-1B48-F52330C5C5C5}"/>
              </a:ext>
            </a:extLst>
          </p:cNvPr>
          <p:cNvPicPr>
            <a:picLocks noGrp="1" noChangeAspect="1"/>
          </p:cNvPicPr>
          <p:nvPr>
            <p:ph sz="half" idx="1"/>
          </p:nvPr>
        </p:nvPicPr>
        <p:blipFill>
          <a:blip r:embed="rId3"/>
          <a:srcRect l="5557" r="46650" b="-1"/>
          <a:stretch>
            <a:fillRect/>
          </a:stretch>
        </p:blipFill>
        <p:spPr>
          <a:xfrm>
            <a:off x="157675" y="10"/>
            <a:ext cx="975637" cy="1362625"/>
          </a:xfrm>
          <a:prstGeom prst="rect">
            <a:avLst/>
          </a:prstGeom>
        </p:spPr>
      </p:pic>
      <p:sp>
        <p:nvSpPr>
          <p:cNvPr id="4" name="Content Placeholder 3">
            <a:extLst>
              <a:ext uri="{FF2B5EF4-FFF2-40B4-BE49-F238E27FC236}">
                <a16:creationId xmlns:a16="http://schemas.microsoft.com/office/drawing/2014/main" id="{4203ACEB-A2FA-A2A9-927E-499C2874F35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133311" y="558100"/>
            <a:ext cx="10901013" cy="5980176"/>
          </a:xfrm>
        </p:spPr>
        <p:txBody>
          <a:bodyPr>
            <a:normAutofit/>
          </a:bodyPr>
          <a:lstStyle/>
          <a:p>
            <a:r>
              <a:rPr lang="en-US" sz="4400" b="1" dirty="0"/>
              <a:t>Where are we?  Ephesians 2</a:t>
            </a:r>
          </a:p>
          <a:p>
            <a:r>
              <a:rPr lang="en-US" sz="4000" b="1" baseline="30000" dirty="0"/>
              <a:t>4 </a:t>
            </a:r>
            <a:r>
              <a:rPr lang="en-US" sz="4000" dirty="0"/>
              <a:t>But because of his great love for us, God, who is rich in mercy, </a:t>
            </a:r>
            <a:r>
              <a:rPr lang="en-US" sz="4000" b="1" baseline="30000" dirty="0"/>
              <a:t>5 </a:t>
            </a:r>
            <a:r>
              <a:rPr lang="en-US" sz="4000" dirty="0"/>
              <a:t>made us alive with Christ even when we were dead in transgressions—it is by grace you have been saved. </a:t>
            </a:r>
            <a:r>
              <a:rPr lang="en-US" sz="4000" b="1" baseline="30000" dirty="0"/>
              <a:t>6</a:t>
            </a:r>
            <a:r>
              <a:rPr lang="en-US" sz="4000" b="1" u="sng" baseline="30000" dirty="0"/>
              <a:t> </a:t>
            </a:r>
            <a:r>
              <a:rPr lang="en-US" sz="4000" dirty="0">
                <a:solidFill>
                  <a:srgbClr val="7030A0"/>
                </a:solidFill>
              </a:rPr>
              <a:t>And God raised us up with Christ and seated us with him in the heavenly realms in Christ Jesus</a:t>
            </a:r>
            <a:r>
              <a:rPr lang="en-US" sz="4000" dirty="0"/>
              <a:t>, </a:t>
            </a:r>
            <a:r>
              <a:rPr lang="en-US" sz="4000" b="1" baseline="30000" dirty="0"/>
              <a:t>7 </a:t>
            </a:r>
            <a:r>
              <a:rPr lang="en-US" sz="4000" dirty="0"/>
              <a:t>in order that in the coming ages he might show the incomparable riches of his grace, expressed in his kindness to us in Christ Jesus</a:t>
            </a:r>
            <a:endParaRPr lang="en-US" sz="4000" b="1" dirty="0"/>
          </a:p>
        </p:txBody>
      </p:sp>
    </p:spTree>
    <p:extLst>
      <p:ext uri="{BB962C8B-B14F-4D97-AF65-F5344CB8AC3E}">
        <p14:creationId xmlns:p14="http://schemas.microsoft.com/office/powerpoint/2010/main" val="289226749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E6DB8-7FB2-2C55-D93D-1E68B1CEB4DE}"/>
              </a:ext>
            </a:extLst>
          </p:cNvPr>
          <p:cNvSpPr>
            <a:spLocks noGrp="1"/>
          </p:cNvSpPr>
          <p:nvPr>
            <p:ph type="title"/>
          </p:nvPr>
        </p:nvSpPr>
        <p:spPr>
          <a:xfrm>
            <a:off x="3137338" y="365125"/>
            <a:ext cx="8216462" cy="833755"/>
          </a:xfrm>
        </p:spPr>
        <p:txBody>
          <a:bodyPr/>
          <a:lstStyle/>
          <a:p>
            <a:r>
              <a:rPr lang="en-US" dirty="0"/>
              <a:t>Accessibility</a:t>
            </a:r>
          </a:p>
        </p:txBody>
      </p:sp>
      <p:sp>
        <p:nvSpPr>
          <p:cNvPr id="3" name="Content Placeholder 2">
            <a:extLst>
              <a:ext uri="{FF2B5EF4-FFF2-40B4-BE49-F238E27FC236}">
                <a16:creationId xmlns:a16="http://schemas.microsoft.com/office/drawing/2014/main" id="{A78BBE24-4686-C638-9D6E-ED2589B4B6E5}"/>
              </a:ext>
            </a:extLst>
          </p:cNvPr>
          <p:cNvSpPr>
            <a:spLocks noGrp="1"/>
          </p:cNvSpPr>
          <p:nvPr>
            <p:ph sz="half" idx="1"/>
          </p:nvPr>
        </p:nvSpPr>
        <p:spPr>
          <a:xfrm>
            <a:off x="0" y="1198880"/>
            <a:ext cx="12192000" cy="4351338"/>
          </a:xfrm>
        </p:spPr>
        <p:txBody>
          <a:bodyPr>
            <a:noAutofit/>
          </a:bodyPr>
          <a:lstStyle/>
          <a:p>
            <a:r>
              <a:rPr lang="en-US" sz="3200" dirty="0"/>
              <a:t>The profound truth that confounded Plato, Marcion, and the emerging Gnostics is that our God though Jesus and the Holy Spirit has granted us 24/7 access to the very throne room of the Creator.</a:t>
            </a:r>
          </a:p>
          <a:p>
            <a:r>
              <a:rPr lang="en-US" sz="3200" dirty="0"/>
              <a:t>No special or mystic knowledge is required only to learn what Christ has done for us and the grace that comes directly though the sacrifice of Jesus on the cross.  Any “mystery” that seemed to been  hidden from the prophets is unraveled by the Gospels and the New Testament writers. </a:t>
            </a:r>
          </a:p>
          <a:p>
            <a:r>
              <a:rPr lang="en-US" sz="3200" dirty="0"/>
              <a:t>God came to us giving us Jesus and he Holy Spirit. Any blockage imagined is nullified buy the provision of the triune completeness clearing any impediment to have a personal communicative relationship with God. </a:t>
            </a:r>
          </a:p>
        </p:txBody>
      </p:sp>
      <p:pic>
        <p:nvPicPr>
          <p:cNvPr id="5" name="Picture 4" descr="A cross on a hill with sun rays shining through clouds&#10;&#10;AI-generated content may be incorrect.">
            <a:extLst>
              <a:ext uri="{FF2B5EF4-FFF2-40B4-BE49-F238E27FC236}">
                <a16:creationId xmlns:a16="http://schemas.microsoft.com/office/drawing/2014/main" id="{D72C4925-51E5-7153-C869-48B87D0D42A0}"/>
              </a:ext>
            </a:extLst>
          </p:cNvPr>
          <p:cNvPicPr>
            <a:picLocks noChangeAspect="1"/>
          </p:cNvPicPr>
          <p:nvPr/>
        </p:nvPicPr>
        <p:blipFill>
          <a:blip r:embed="rId2"/>
          <a:stretch>
            <a:fillRect/>
          </a:stretch>
        </p:blipFill>
        <p:spPr>
          <a:xfrm>
            <a:off x="225982" y="303755"/>
            <a:ext cx="895125" cy="895125"/>
          </a:xfrm>
          <a:prstGeom prst="rect">
            <a:avLst/>
          </a:prstGeom>
        </p:spPr>
      </p:pic>
    </p:spTree>
    <p:extLst>
      <p:ext uri="{BB962C8B-B14F-4D97-AF65-F5344CB8AC3E}">
        <p14:creationId xmlns:p14="http://schemas.microsoft.com/office/powerpoint/2010/main" val="1928200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C974-6560-D0CA-023D-8160FE0061F2}"/>
              </a:ext>
            </a:extLst>
          </p:cNvPr>
          <p:cNvSpPr>
            <a:spLocks noGrp="1"/>
          </p:cNvSpPr>
          <p:nvPr>
            <p:ph type="title"/>
          </p:nvPr>
        </p:nvSpPr>
        <p:spPr/>
        <p:txBody>
          <a:bodyPr/>
          <a:lstStyle/>
          <a:p>
            <a:r>
              <a:rPr lang="en-US" dirty="0"/>
              <a:t>Access granted</a:t>
            </a:r>
          </a:p>
        </p:txBody>
      </p:sp>
      <p:sp>
        <p:nvSpPr>
          <p:cNvPr id="4" name="Content Placeholder 3">
            <a:extLst>
              <a:ext uri="{FF2B5EF4-FFF2-40B4-BE49-F238E27FC236}">
                <a16:creationId xmlns:a16="http://schemas.microsoft.com/office/drawing/2014/main" id="{90D8505D-B5D0-04F8-40C0-B5CF6921CC08}"/>
              </a:ext>
            </a:extLst>
          </p:cNvPr>
          <p:cNvSpPr>
            <a:spLocks noGrp="1"/>
          </p:cNvSpPr>
          <p:nvPr>
            <p:ph sz="half" idx="2"/>
          </p:nvPr>
        </p:nvSpPr>
        <p:spPr>
          <a:xfrm>
            <a:off x="520262" y="1825625"/>
            <a:ext cx="10833538" cy="4351338"/>
          </a:xfrm>
        </p:spPr>
        <p:txBody>
          <a:bodyPr/>
          <a:lstStyle/>
          <a:p>
            <a:r>
              <a:rPr lang="en-US" b="1" dirty="0"/>
              <a:t>1 </a:t>
            </a:r>
            <a:r>
              <a:rPr lang="en-US" sz="3600" b="1" dirty="0"/>
              <a:t>John 2  </a:t>
            </a:r>
            <a:r>
              <a:rPr lang="en-US" sz="3600" b="1" baseline="30000" dirty="0"/>
              <a:t>1 </a:t>
            </a:r>
            <a:r>
              <a:rPr lang="en-US" sz="3600" dirty="0"/>
              <a:t>My dear children, I write this to you so that you will not sin. But if anybody does sin, we have an advocate with the Father—Jesus Christ, the Righteous One. </a:t>
            </a:r>
            <a:r>
              <a:rPr lang="en-US" sz="3600" b="1" baseline="30000" dirty="0"/>
              <a:t>2 </a:t>
            </a:r>
            <a:r>
              <a:rPr lang="en-US" sz="3600" dirty="0"/>
              <a:t>He is the atoning sacrifice for our sins, and not only for ours but also for the sins of the whole world.</a:t>
            </a:r>
          </a:p>
        </p:txBody>
      </p:sp>
      <p:pic>
        <p:nvPicPr>
          <p:cNvPr id="5" name="Picture 4" descr="A cross on a hill with sun rays shining through clouds&#10;&#10;AI-generated content may be incorrect.">
            <a:extLst>
              <a:ext uri="{FF2B5EF4-FFF2-40B4-BE49-F238E27FC236}">
                <a16:creationId xmlns:a16="http://schemas.microsoft.com/office/drawing/2014/main" id="{095AAC0A-B4C4-DF41-83D5-CB47DC729207}"/>
              </a:ext>
            </a:extLst>
          </p:cNvPr>
          <p:cNvPicPr>
            <a:picLocks noChangeAspect="1"/>
          </p:cNvPicPr>
          <p:nvPr/>
        </p:nvPicPr>
        <p:blipFill>
          <a:blip r:embed="rId2"/>
          <a:stretch>
            <a:fillRect/>
          </a:stretch>
        </p:blipFill>
        <p:spPr>
          <a:xfrm>
            <a:off x="0" y="233474"/>
            <a:ext cx="895125" cy="895125"/>
          </a:xfrm>
          <a:prstGeom prst="rect">
            <a:avLst/>
          </a:prstGeom>
        </p:spPr>
      </p:pic>
    </p:spTree>
    <p:extLst>
      <p:ext uri="{BB962C8B-B14F-4D97-AF65-F5344CB8AC3E}">
        <p14:creationId xmlns:p14="http://schemas.microsoft.com/office/powerpoint/2010/main" val="782717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2CDB4-934C-C2C2-1DB7-10AB633D4A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5D6345-C637-6A6C-B822-6C6713EDE588}"/>
              </a:ext>
            </a:extLst>
          </p:cNvPr>
          <p:cNvSpPr>
            <a:spLocks noGrp="1"/>
          </p:cNvSpPr>
          <p:nvPr>
            <p:ph type="title"/>
          </p:nvPr>
        </p:nvSpPr>
        <p:spPr/>
        <p:txBody>
          <a:bodyPr/>
          <a:lstStyle/>
          <a:p>
            <a:r>
              <a:rPr lang="en-US" dirty="0"/>
              <a:t>Access granted</a:t>
            </a:r>
          </a:p>
        </p:txBody>
      </p:sp>
      <p:sp>
        <p:nvSpPr>
          <p:cNvPr id="4" name="Content Placeholder 3">
            <a:extLst>
              <a:ext uri="{FF2B5EF4-FFF2-40B4-BE49-F238E27FC236}">
                <a16:creationId xmlns:a16="http://schemas.microsoft.com/office/drawing/2014/main" id="{A61F5E33-5813-E8BB-6D23-3068BFB7C8A0}"/>
              </a:ext>
            </a:extLst>
          </p:cNvPr>
          <p:cNvSpPr>
            <a:spLocks noGrp="1"/>
          </p:cNvSpPr>
          <p:nvPr>
            <p:ph sz="half" idx="2"/>
          </p:nvPr>
        </p:nvSpPr>
        <p:spPr>
          <a:xfrm>
            <a:off x="520262" y="1825625"/>
            <a:ext cx="10833538" cy="4351338"/>
          </a:xfrm>
        </p:spPr>
        <p:txBody>
          <a:bodyPr/>
          <a:lstStyle/>
          <a:p>
            <a:r>
              <a:rPr lang="en-US" sz="3600" b="1" dirty="0"/>
              <a:t>Romans 8  </a:t>
            </a:r>
            <a:r>
              <a:rPr lang="en-US" sz="3600" b="1" baseline="30000" dirty="0"/>
              <a:t>26 </a:t>
            </a:r>
            <a:r>
              <a:rPr lang="en-US" sz="3600" dirty="0"/>
              <a:t>In the same way, the Spirit helps us in our weakness. We do not know what we ought to pray for, but the Spirit himself intercedes for us through wordless groans. </a:t>
            </a:r>
            <a:r>
              <a:rPr lang="en-US" sz="3600" b="1" baseline="30000" dirty="0"/>
              <a:t>27 </a:t>
            </a:r>
            <a:r>
              <a:rPr lang="en-US" sz="3600" dirty="0"/>
              <a:t>And he who searches our hearts knows the mind of the Spirit, because the Spirit intercedes for God’s people in accordance with the will of God</a:t>
            </a:r>
            <a:r>
              <a:rPr lang="en-US" dirty="0"/>
              <a:t>.</a:t>
            </a:r>
          </a:p>
        </p:txBody>
      </p:sp>
      <p:pic>
        <p:nvPicPr>
          <p:cNvPr id="3" name="Picture 2" descr="A cross on a hill with sun rays shining through clouds&#10;&#10;AI-generated content may be incorrect.">
            <a:extLst>
              <a:ext uri="{FF2B5EF4-FFF2-40B4-BE49-F238E27FC236}">
                <a16:creationId xmlns:a16="http://schemas.microsoft.com/office/drawing/2014/main" id="{EC083A43-FA36-0E38-A47D-8FCF5A94CB36}"/>
              </a:ext>
            </a:extLst>
          </p:cNvPr>
          <p:cNvPicPr>
            <a:picLocks noChangeAspect="1"/>
          </p:cNvPicPr>
          <p:nvPr/>
        </p:nvPicPr>
        <p:blipFill>
          <a:blip r:embed="rId2"/>
          <a:stretch>
            <a:fillRect/>
          </a:stretch>
        </p:blipFill>
        <p:spPr>
          <a:xfrm>
            <a:off x="-56925" y="230188"/>
            <a:ext cx="895125" cy="895125"/>
          </a:xfrm>
          <a:prstGeom prst="rect">
            <a:avLst/>
          </a:prstGeom>
        </p:spPr>
      </p:pic>
    </p:spTree>
    <p:extLst>
      <p:ext uri="{BB962C8B-B14F-4D97-AF65-F5344CB8AC3E}">
        <p14:creationId xmlns:p14="http://schemas.microsoft.com/office/powerpoint/2010/main" val="3592615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F09B3-6C2F-961B-1A92-8C93BE1648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843961-FD6D-9191-6054-0760C2290434}"/>
              </a:ext>
            </a:extLst>
          </p:cNvPr>
          <p:cNvSpPr>
            <a:spLocks noGrp="1"/>
          </p:cNvSpPr>
          <p:nvPr>
            <p:ph type="title"/>
          </p:nvPr>
        </p:nvSpPr>
        <p:spPr/>
        <p:txBody>
          <a:bodyPr/>
          <a:lstStyle/>
          <a:p>
            <a:r>
              <a:rPr lang="en-US" dirty="0"/>
              <a:t>Access granted</a:t>
            </a:r>
          </a:p>
        </p:txBody>
      </p:sp>
      <p:sp>
        <p:nvSpPr>
          <p:cNvPr id="4" name="Content Placeholder 3">
            <a:extLst>
              <a:ext uri="{FF2B5EF4-FFF2-40B4-BE49-F238E27FC236}">
                <a16:creationId xmlns:a16="http://schemas.microsoft.com/office/drawing/2014/main" id="{523BEEAB-6910-0406-21BA-A593473276EE}"/>
              </a:ext>
            </a:extLst>
          </p:cNvPr>
          <p:cNvSpPr>
            <a:spLocks noGrp="1"/>
          </p:cNvSpPr>
          <p:nvPr>
            <p:ph sz="half" idx="2"/>
          </p:nvPr>
        </p:nvSpPr>
        <p:spPr>
          <a:xfrm>
            <a:off x="520262" y="1825625"/>
            <a:ext cx="10833538" cy="4351338"/>
          </a:xfrm>
        </p:spPr>
        <p:txBody>
          <a:bodyPr/>
          <a:lstStyle/>
          <a:p>
            <a:r>
              <a:rPr lang="en-US" sz="3600" b="1" dirty="0"/>
              <a:t>Humans have a misguided notion that they are seeking a god.</a:t>
            </a:r>
          </a:p>
          <a:p>
            <a:r>
              <a:rPr lang="en-US" sz="3600" b="1" dirty="0"/>
              <a:t>God came looking for us. </a:t>
            </a:r>
          </a:p>
        </p:txBody>
      </p:sp>
      <p:pic>
        <p:nvPicPr>
          <p:cNvPr id="3" name="Picture 2" descr="A cross on a hill with sun rays shining through clouds&#10;&#10;AI-generated content may be incorrect.">
            <a:extLst>
              <a:ext uri="{FF2B5EF4-FFF2-40B4-BE49-F238E27FC236}">
                <a16:creationId xmlns:a16="http://schemas.microsoft.com/office/drawing/2014/main" id="{B2752CA5-D3D4-4653-84A6-D038F076E7A1}"/>
              </a:ext>
            </a:extLst>
          </p:cNvPr>
          <p:cNvPicPr>
            <a:picLocks noChangeAspect="1"/>
          </p:cNvPicPr>
          <p:nvPr/>
        </p:nvPicPr>
        <p:blipFill>
          <a:blip r:embed="rId2"/>
          <a:stretch>
            <a:fillRect/>
          </a:stretch>
        </p:blipFill>
        <p:spPr>
          <a:xfrm>
            <a:off x="72699" y="230188"/>
            <a:ext cx="895125" cy="895125"/>
          </a:xfrm>
          <a:prstGeom prst="rect">
            <a:avLst/>
          </a:prstGeom>
        </p:spPr>
      </p:pic>
    </p:spTree>
    <p:extLst>
      <p:ext uri="{BB962C8B-B14F-4D97-AF65-F5344CB8AC3E}">
        <p14:creationId xmlns:p14="http://schemas.microsoft.com/office/powerpoint/2010/main" val="312569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CFB1-DA7D-7D0B-1945-854C5A4B69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1D959F-02BF-3F1D-A6AD-C23944E8DC72}"/>
              </a:ext>
            </a:extLst>
          </p:cNvPr>
          <p:cNvSpPr>
            <a:spLocks noGrp="1"/>
          </p:cNvSpPr>
          <p:nvPr>
            <p:ph type="title"/>
          </p:nvPr>
        </p:nvSpPr>
        <p:spPr/>
        <p:txBody>
          <a:bodyPr/>
          <a:lstStyle/>
          <a:p>
            <a:r>
              <a:rPr lang="en-US" b="1" dirty="0"/>
              <a:t>God came looking for us.  (very un-gnostic)</a:t>
            </a:r>
          </a:p>
        </p:txBody>
      </p:sp>
      <p:sp>
        <p:nvSpPr>
          <p:cNvPr id="4" name="Content Placeholder 3">
            <a:extLst>
              <a:ext uri="{FF2B5EF4-FFF2-40B4-BE49-F238E27FC236}">
                <a16:creationId xmlns:a16="http://schemas.microsoft.com/office/drawing/2014/main" id="{DDBA094B-4D68-F2DF-BD4C-503864830975}"/>
              </a:ext>
            </a:extLst>
          </p:cNvPr>
          <p:cNvSpPr>
            <a:spLocks noGrp="1"/>
          </p:cNvSpPr>
          <p:nvPr>
            <p:ph sz="half" idx="2"/>
          </p:nvPr>
        </p:nvSpPr>
        <p:spPr>
          <a:xfrm>
            <a:off x="126124" y="1825625"/>
            <a:ext cx="12218276" cy="4351338"/>
          </a:xfrm>
        </p:spPr>
        <p:txBody>
          <a:bodyPr/>
          <a:lstStyle/>
          <a:p>
            <a:r>
              <a:rPr lang="en-US" sz="3600" b="1" dirty="0"/>
              <a:t>God so loved the world…. John 3:16</a:t>
            </a:r>
          </a:p>
          <a:p>
            <a:r>
              <a:rPr lang="en-US" sz="3600" b="1" dirty="0"/>
              <a:t>While we were still sinners Christ died for us…Rom 5:8</a:t>
            </a:r>
          </a:p>
          <a:p>
            <a:r>
              <a:rPr lang="en-US" dirty="0"/>
              <a:t> </a:t>
            </a:r>
            <a:r>
              <a:rPr lang="en-US" b="1" baseline="30000" dirty="0"/>
              <a:t>8 </a:t>
            </a:r>
            <a:r>
              <a:rPr lang="en-US" dirty="0"/>
              <a:t>But God demonstrates his own love for us in this: While we were still sinners, Christ died for us.</a:t>
            </a:r>
          </a:p>
          <a:p>
            <a:r>
              <a:rPr lang="en-US" sz="3600" b="1" dirty="0"/>
              <a:t>We are recipients of agape love, mercy, grace, forgiveness, redemption, reconciliation, relationship, restoration, fellowship, spiritual blessings, and a peace that surpasses our understanding.</a:t>
            </a:r>
          </a:p>
        </p:txBody>
      </p:sp>
      <p:pic>
        <p:nvPicPr>
          <p:cNvPr id="3" name="Picture 2" descr="A cross on a hill with sun rays shining through clouds&#10;&#10;AI-generated content may be incorrect.">
            <a:extLst>
              <a:ext uri="{FF2B5EF4-FFF2-40B4-BE49-F238E27FC236}">
                <a16:creationId xmlns:a16="http://schemas.microsoft.com/office/drawing/2014/main" id="{4C15C569-6593-6DED-4426-2E38615313EF}"/>
              </a:ext>
            </a:extLst>
          </p:cNvPr>
          <p:cNvPicPr>
            <a:picLocks noChangeAspect="1"/>
          </p:cNvPicPr>
          <p:nvPr/>
        </p:nvPicPr>
        <p:blipFill>
          <a:blip r:embed="rId2"/>
          <a:stretch>
            <a:fillRect/>
          </a:stretch>
        </p:blipFill>
        <p:spPr>
          <a:xfrm>
            <a:off x="0" y="0"/>
            <a:ext cx="895125" cy="895125"/>
          </a:xfrm>
          <a:prstGeom prst="rect">
            <a:avLst/>
          </a:prstGeom>
        </p:spPr>
      </p:pic>
    </p:spTree>
    <p:extLst>
      <p:ext uri="{BB962C8B-B14F-4D97-AF65-F5344CB8AC3E}">
        <p14:creationId xmlns:p14="http://schemas.microsoft.com/office/powerpoint/2010/main" val="2046122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5D279-0F23-C242-B596-E81C685091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75B5BE-51D8-1769-225D-2AD13B4B776B}"/>
              </a:ext>
            </a:extLst>
          </p:cNvPr>
          <p:cNvSpPr>
            <a:spLocks noGrp="1"/>
          </p:cNvSpPr>
          <p:nvPr>
            <p:ph type="title"/>
          </p:nvPr>
        </p:nvSpPr>
        <p:spPr/>
        <p:txBody>
          <a:bodyPr/>
          <a:lstStyle/>
          <a:p>
            <a:r>
              <a:rPr lang="en-US" b="1" dirty="0"/>
              <a:t>Demiurge – a subordinate god</a:t>
            </a:r>
            <a:endParaRPr lang="en-US" dirty="0"/>
          </a:p>
        </p:txBody>
      </p:sp>
      <p:sp>
        <p:nvSpPr>
          <p:cNvPr id="3" name="Content Placeholder 2">
            <a:extLst>
              <a:ext uri="{FF2B5EF4-FFF2-40B4-BE49-F238E27FC236}">
                <a16:creationId xmlns:a16="http://schemas.microsoft.com/office/drawing/2014/main" id="{1BB95EF3-D069-4628-73A4-B79F5F05A965}"/>
              </a:ext>
            </a:extLst>
          </p:cNvPr>
          <p:cNvSpPr>
            <a:spLocks noGrp="1"/>
          </p:cNvSpPr>
          <p:nvPr>
            <p:ph sz="half" idx="1"/>
          </p:nvPr>
        </p:nvSpPr>
        <p:spPr>
          <a:xfrm>
            <a:off x="838199" y="1825625"/>
            <a:ext cx="10217727" cy="4351338"/>
          </a:xfrm>
        </p:spPr>
        <p:txBody>
          <a:bodyPr>
            <a:normAutofit/>
          </a:bodyPr>
          <a:lstStyle/>
          <a:p>
            <a:r>
              <a:rPr lang="en-US" dirty="0"/>
              <a:t>Plato used the term in the </a:t>
            </a:r>
            <a:r>
              <a:rPr lang="en-US" u="sng" dirty="0"/>
              <a:t>dialog</a:t>
            </a:r>
            <a:r>
              <a:rPr lang="en-US" dirty="0"/>
              <a:t> </a:t>
            </a:r>
            <a:r>
              <a:rPr lang="en-US" i="1" dirty="0"/>
              <a:t>Timaeus,</a:t>
            </a:r>
            <a:r>
              <a:rPr lang="en-US" dirty="0"/>
              <a:t> an exposition of cosmology in which the Demiurge is the agent who takes the preexisting materials of chaos, arranges them according to the models of eternal forms, and produces all the physical things of the world, including human bodies. The Demiurge is sometimes thought of as the Platonic personification of active reason. The term was later adopted by some of the </a:t>
            </a:r>
            <a:r>
              <a:rPr lang="en-US" dirty="0">
                <a:solidFill>
                  <a:schemeClr val="accent6">
                    <a:lumMod val="75000"/>
                  </a:schemeClr>
                </a:solidFill>
              </a:rPr>
              <a:t>Gnostics, who, in their dualistic worldview, saw the Demiurge as one of the forces of evil, who was responsible for the creation of the despised material world and was wholly alien to the supreme God of goodness.</a:t>
            </a:r>
          </a:p>
          <a:p>
            <a:endParaRPr lang="en-US" dirty="0"/>
          </a:p>
        </p:txBody>
      </p:sp>
    </p:spTree>
    <p:extLst>
      <p:ext uri="{BB962C8B-B14F-4D97-AF65-F5344CB8AC3E}">
        <p14:creationId xmlns:p14="http://schemas.microsoft.com/office/powerpoint/2010/main" val="3410282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7C3E-6EB2-67CF-B7A1-8A44F8326E37}"/>
              </a:ext>
            </a:extLst>
          </p:cNvPr>
          <p:cNvSpPr>
            <a:spLocks noGrp="1"/>
          </p:cNvSpPr>
          <p:nvPr>
            <p:ph type="ctrTitle"/>
          </p:nvPr>
        </p:nvSpPr>
        <p:spPr/>
        <p:txBody>
          <a:bodyPr/>
          <a:lstStyle/>
          <a:p>
            <a:r>
              <a:rPr lang="en-US" dirty="0"/>
              <a:t>How to Live</a:t>
            </a:r>
          </a:p>
        </p:txBody>
      </p:sp>
      <p:sp>
        <p:nvSpPr>
          <p:cNvPr id="3" name="Subtitle 2">
            <a:extLst>
              <a:ext uri="{FF2B5EF4-FFF2-40B4-BE49-F238E27FC236}">
                <a16:creationId xmlns:a16="http://schemas.microsoft.com/office/drawing/2014/main" id="{0E9248A5-C23E-263B-4A78-7DF89D94DEDC}"/>
              </a:ext>
            </a:extLst>
          </p:cNvPr>
          <p:cNvSpPr>
            <a:spLocks noGrp="1"/>
          </p:cNvSpPr>
          <p:nvPr>
            <p:ph type="subTitle" idx="1"/>
          </p:nvPr>
        </p:nvSpPr>
        <p:spPr/>
        <p:txBody>
          <a:bodyPr>
            <a:normAutofit/>
          </a:bodyPr>
          <a:lstStyle/>
          <a:p>
            <a:r>
              <a:rPr lang="en-US" sz="6000" dirty="0"/>
              <a:t>Ephesians 5 </a:t>
            </a:r>
          </a:p>
        </p:txBody>
      </p:sp>
      <p:pic>
        <p:nvPicPr>
          <p:cNvPr id="4" name="Picture 3" descr="A cross on a hill with sun rays shining through clouds&#10;&#10;AI-generated content may be incorrect.">
            <a:extLst>
              <a:ext uri="{FF2B5EF4-FFF2-40B4-BE49-F238E27FC236}">
                <a16:creationId xmlns:a16="http://schemas.microsoft.com/office/drawing/2014/main" id="{D8C6C1A9-9850-5A96-4ED9-AB4A1C08D7F6}"/>
              </a:ext>
            </a:extLst>
          </p:cNvPr>
          <p:cNvPicPr>
            <a:picLocks noChangeAspect="1"/>
          </p:cNvPicPr>
          <p:nvPr/>
        </p:nvPicPr>
        <p:blipFill>
          <a:blip r:embed="rId2"/>
          <a:stretch>
            <a:fillRect/>
          </a:stretch>
        </p:blipFill>
        <p:spPr>
          <a:xfrm>
            <a:off x="0" y="227238"/>
            <a:ext cx="3007360" cy="3007360"/>
          </a:xfrm>
          <a:prstGeom prst="rect">
            <a:avLst/>
          </a:prstGeom>
        </p:spPr>
      </p:pic>
    </p:spTree>
    <p:extLst>
      <p:ext uri="{BB962C8B-B14F-4D97-AF65-F5344CB8AC3E}">
        <p14:creationId xmlns:p14="http://schemas.microsoft.com/office/powerpoint/2010/main" val="1221950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9F285-18DD-EE38-222C-74824E39EAB7}"/>
              </a:ext>
            </a:extLst>
          </p:cNvPr>
          <p:cNvSpPr>
            <a:spLocks noGrp="1"/>
          </p:cNvSpPr>
          <p:nvPr>
            <p:ph type="title"/>
          </p:nvPr>
        </p:nvSpPr>
        <p:spPr>
          <a:xfrm>
            <a:off x="2357120" y="365125"/>
            <a:ext cx="8996680" cy="1325563"/>
          </a:xfrm>
        </p:spPr>
        <p:txBody>
          <a:bodyPr/>
          <a:lstStyle/>
          <a:p>
            <a:r>
              <a:rPr lang="en-US" dirty="0"/>
              <a:t>Ephesians 5</a:t>
            </a:r>
          </a:p>
        </p:txBody>
      </p:sp>
      <p:sp>
        <p:nvSpPr>
          <p:cNvPr id="3" name="Content Placeholder 2">
            <a:extLst>
              <a:ext uri="{FF2B5EF4-FFF2-40B4-BE49-F238E27FC236}">
                <a16:creationId xmlns:a16="http://schemas.microsoft.com/office/drawing/2014/main" id="{08DF8378-F2C2-E2C1-D107-E0128FDB07B0}"/>
              </a:ext>
            </a:extLst>
          </p:cNvPr>
          <p:cNvSpPr>
            <a:spLocks noGrp="1"/>
          </p:cNvSpPr>
          <p:nvPr>
            <p:ph idx="1"/>
          </p:nvPr>
        </p:nvSpPr>
        <p:spPr/>
        <p:txBody>
          <a:bodyPr>
            <a:normAutofit/>
          </a:bodyPr>
          <a:lstStyle/>
          <a:p>
            <a:r>
              <a:rPr lang="en-US" sz="4000" b="1" dirty="0"/>
              <a:t>5 </a:t>
            </a:r>
            <a:r>
              <a:rPr lang="en-US" sz="4000" b="1" baseline="30000" dirty="0"/>
              <a:t>1 </a:t>
            </a:r>
            <a:r>
              <a:rPr lang="en-US" sz="4000" dirty="0"/>
              <a:t>Follow God’s example, therefore, as dearly loved children </a:t>
            </a:r>
            <a:r>
              <a:rPr lang="en-US" sz="4000" b="1" baseline="30000" dirty="0"/>
              <a:t>2 </a:t>
            </a:r>
            <a:r>
              <a:rPr lang="en-US" sz="4000" dirty="0"/>
              <a:t>and walk in the way of love, just as Christ loved us and gave himself up for us as a fragrant offering and sacrifice to God.</a:t>
            </a:r>
          </a:p>
        </p:txBody>
      </p:sp>
      <p:pic>
        <p:nvPicPr>
          <p:cNvPr id="4" name="Picture 3" descr="A cross on a hill with sun rays shining through clouds&#10;&#10;AI-generated content may be incorrect.">
            <a:extLst>
              <a:ext uri="{FF2B5EF4-FFF2-40B4-BE49-F238E27FC236}">
                <a16:creationId xmlns:a16="http://schemas.microsoft.com/office/drawing/2014/main" id="{2A7CAE4F-AB79-558E-ECA1-4F00FA3FCAE8}"/>
              </a:ext>
            </a:extLst>
          </p:cNvPr>
          <p:cNvPicPr>
            <a:picLocks noChangeAspect="1"/>
          </p:cNvPicPr>
          <p:nvPr/>
        </p:nvPicPr>
        <p:blipFill>
          <a:blip r:embed="rId2"/>
          <a:stretch>
            <a:fillRect/>
          </a:stretch>
        </p:blipFill>
        <p:spPr>
          <a:xfrm>
            <a:off x="390637" y="365125"/>
            <a:ext cx="895125" cy="895125"/>
          </a:xfrm>
          <a:prstGeom prst="rect">
            <a:avLst/>
          </a:prstGeom>
        </p:spPr>
      </p:pic>
    </p:spTree>
    <p:extLst>
      <p:ext uri="{BB962C8B-B14F-4D97-AF65-F5344CB8AC3E}">
        <p14:creationId xmlns:p14="http://schemas.microsoft.com/office/powerpoint/2010/main" val="4073229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0733D-523B-3C60-564A-B5009B9020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61EC48-DBA9-F2D6-92D4-3D2899B41357}"/>
              </a:ext>
            </a:extLst>
          </p:cNvPr>
          <p:cNvSpPr>
            <a:spLocks noGrp="1"/>
          </p:cNvSpPr>
          <p:nvPr>
            <p:ph type="title"/>
          </p:nvPr>
        </p:nvSpPr>
        <p:spPr>
          <a:xfrm>
            <a:off x="2804160" y="500063"/>
            <a:ext cx="8549640" cy="942658"/>
          </a:xfrm>
        </p:spPr>
        <p:txBody>
          <a:bodyPr/>
          <a:lstStyle/>
          <a:p>
            <a:r>
              <a:rPr lang="en-US" dirty="0"/>
              <a:t>Ephesians 5</a:t>
            </a:r>
          </a:p>
        </p:txBody>
      </p:sp>
      <p:sp>
        <p:nvSpPr>
          <p:cNvPr id="3" name="Content Placeholder 2">
            <a:extLst>
              <a:ext uri="{FF2B5EF4-FFF2-40B4-BE49-F238E27FC236}">
                <a16:creationId xmlns:a16="http://schemas.microsoft.com/office/drawing/2014/main" id="{6A503626-12EC-6121-F2DA-E00AD163C03C}"/>
              </a:ext>
            </a:extLst>
          </p:cNvPr>
          <p:cNvSpPr>
            <a:spLocks noGrp="1"/>
          </p:cNvSpPr>
          <p:nvPr>
            <p:ph idx="1"/>
          </p:nvPr>
        </p:nvSpPr>
        <p:spPr/>
        <p:txBody>
          <a:bodyPr>
            <a:normAutofit/>
          </a:bodyPr>
          <a:lstStyle/>
          <a:p>
            <a:r>
              <a:rPr lang="en-US" sz="3600" b="1" dirty="0"/>
              <a:t>5 </a:t>
            </a:r>
            <a:r>
              <a:rPr lang="en-US" sz="3600" b="1" baseline="30000" dirty="0"/>
              <a:t>1 </a:t>
            </a:r>
            <a:r>
              <a:rPr lang="en-US" sz="3600" dirty="0"/>
              <a:t>Follow God’s example, therefore, as dearly loved children </a:t>
            </a:r>
            <a:r>
              <a:rPr lang="en-US" sz="3600" b="1" baseline="30000" dirty="0"/>
              <a:t>2 </a:t>
            </a:r>
            <a:r>
              <a:rPr lang="en-US" sz="3600" dirty="0"/>
              <a:t>and walk in the way of love, just as Christ loved us and gave himself up for us as a fragrant offering and sacrifice to God.</a:t>
            </a:r>
          </a:p>
        </p:txBody>
      </p:sp>
      <p:sp>
        <p:nvSpPr>
          <p:cNvPr id="4" name="TextBox 3">
            <a:extLst>
              <a:ext uri="{FF2B5EF4-FFF2-40B4-BE49-F238E27FC236}">
                <a16:creationId xmlns:a16="http://schemas.microsoft.com/office/drawing/2014/main" id="{E3E13F2E-D305-FE1B-423D-7DE88470597B}"/>
              </a:ext>
            </a:extLst>
          </p:cNvPr>
          <p:cNvSpPr txBox="1"/>
          <p:nvPr/>
        </p:nvSpPr>
        <p:spPr>
          <a:xfrm>
            <a:off x="1308538" y="4430110"/>
            <a:ext cx="7561301" cy="646331"/>
          </a:xfrm>
          <a:prstGeom prst="rect">
            <a:avLst/>
          </a:prstGeom>
          <a:noFill/>
        </p:spPr>
        <p:txBody>
          <a:bodyPr wrap="none" rtlCol="0">
            <a:spAutoFit/>
          </a:bodyPr>
          <a:lstStyle/>
          <a:p>
            <a:r>
              <a:rPr lang="en-US" sz="3600" dirty="0"/>
              <a:t>How are we to follow God’s example?</a:t>
            </a:r>
          </a:p>
        </p:txBody>
      </p:sp>
      <p:pic>
        <p:nvPicPr>
          <p:cNvPr id="5" name="Picture 4" descr="A cross on a hill with sun rays shining through clouds&#10;&#10;AI-generated content may be incorrect.">
            <a:extLst>
              <a:ext uri="{FF2B5EF4-FFF2-40B4-BE49-F238E27FC236}">
                <a16:creationId xmlns:a16="http://schemas.microsoft.com/office/drawing/2014/main" id="{A79CE97A-5CCA-6EBB-2324-1EC2CE4639D1}"/>
              </a:ext>
            </a:extLst>
          </p:cNvPr>
          <p:cNvPicPr>
            <a:picLocks noChangeAspect="1"/>
          </p:cNvPicPr>
          <p:nvPr/>
        </p:nvPicPr>
        <p:blipFill>
          <a:blip r:embed="rId2"/>
          <a:stretch>
            <a:fillRect/>
          </a:stretch>
        </p:blipFill>
        <p:spPr>
          <a:xfrm>
            <a:off x="390637" y="291486"/>
            <a:ext cx="895125" cy="895125"/>
          </a:xfrm>
          <a:prstGeom prst="rect">
            <a:avLst/>
          </a:prstGeom>
        </p:spPr>
      </p:pic>
    </p:spTree>
    <p:extLst>
      <p:ext uri="{BB962C8B-B14F-4D97-AF65-F5344CB8AC3E}">
        <p14:creationId xmlns:p14="http://schemas.microsoft.com/office/powerpoint/2010/main" val="2854820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8F939-5FF1-BC45-E1B1-886AD72D6A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8C99BF-E246-36B6-430D-75946901121E}"/>
              </a:ext>
            </a:extLst>
          </p:cNvPr>
          <p:cNvSpPr>
            <a:spLocks noGrp="1"/>
          </p:cNvSpPr>
          <p:nvPr>
            <p:ph type="title"/>
          </p:nvPr>
        </p:nvSpPr>
        <p:spPr>
          <a:xfrm>
            <a:off x="2316480" y="365125"/>
            <a:ext cx="9037320" cy="1325563"/>
          </a:xfrm>
        </p:spPr>
        <p:txBody>
          <a:bodyPr/>
          <a:lstStyle/>
          <a:p>
            <a:r>
              <a:rPr lang="en-US" dirty="0"/>
              <a:t>Ephesians 5</a:t>
            </a:r>
          </a:p>
        </p:txBody>
      </p:sp>
      <p:sp>
        <p:nvSpPr>
          <p:cNvPr id="3" name="Content Placeholder 2">
            <a:extLst>
              <a:ext uri="{FF2B5EF4-FFF2-40B4-BE49-F238E27FC236}">
                <a16:creationId xmlns:a16="http://schemas.microsoft.com/office/drawing/2014/main" id="{1AA4BBCD-7EDE-560A-A517-488EF203346F}"/>
              </a:ext>
            </a:extLst>
          </p:cNvPr>
          <p:cNvSpPr>
            <a:spLocks noGrp="1"/>
          </p:cNvSpPr>
          <p:nvPr>
            <p:ph idx="1"/>
          </p:nvPr>
        </p:nvSpPr>
        <p:spPr/>
        <p:txBody>
          <a:bodyPr>
            <a:normAutofit/>
          </a:bodyPr>
          <a:lstStyle/>
          <a:p>
            <a:r>
              <a:rPr lang="en-US" sz="4000" b="1" dirty="0"/>
              <a:t>5 </a:t>
            </a:r>
            <a:r>
              <a:rPr lang="en-US" sz="4000" dirty="0"/>
              <a:t>Therefore be imitators of God, as beloved children; </a:t>
            </a:r>
            <a:r>
              <a:rPr lang="en-US" sz="4000" b="1" baseline="30000" dirty="0"/>
              <a:t>2 </a:t>
            </a:r>
            <a:r>
              <a:rPr lang="en-US" sz="4000" dirty="0"/>
              <a:t>and walk in love, just as Christ also loved you and gave Himself up for us, an offering and a sacrifice to God as a fragrant aroma.</a:t>
            </a:r>
            <a:endParaRPr lang="en-US" sz="4400" dirty="0"/>
          </a:p>
        </p:txBody>
      </p:sp>
      <p:sp>
        <p:nvSpPr>
          <p:cNvPr id="4" name="TextBox 3">
            <a:extLst>
              <a:ext uri="{FF2B5EF4-FFF2-40B4-BE49-F238E27FC236}">
                <a16:creationId xmlns:a16="http://schemas.microsoft.com/office/drawing/2014/main" id="{E381F881-C9D6-25CD-5AC1-5837A7FEAD11}"/>
              </a:ext>
            </a:extLst>
          </p:cNvPr>
          <p:cNvSpPr txBox="1"/>
          <p:nvPr/>
        </p:nvSpPr>
        <p:spPr>
          <a:xfrm>
            <a:off x="1182413" y="4934606"/>
            <a:ext cx="5024709" cy="646331"/>
          </a:xfrm>
          <a:prstGeom prst="rect">
            <a:avLst/>
          </a:prstGeom>
          <a:noFill/>
        </p:spPr>
        <p:txBody>
          <a:bodyPr wrap="none" rtlCol="0">
            <a:spAutoFit/>
          </a:bodyPr>
          <a:lstStyle/>
          <a:p>
            <a:r>
              <a:rPr lang="en-US" sz="3600" dirty="0"/>
              <a:t>How do we imitate God?</a:t>
            </a:r>
          </a:p>
        </p:txBody>
      </p:sp>
      <p:pic>
        <p:nvPicPr>
          <p:cNvPr id="5" name="Picture 4" descr="A cross on a hill with sun rays shining through clouds&#10;&#10;AI-generated content may be incorrect.">
            <a:extLst>
              <a:ext uri="{FF2B5EF4-FFF2-40B4-BE49-F238E27FC236}">
                <a16:creationId xmlns:a16="http://schemas.microsoft.com/office/drawing/2014/main" id="{7940F7BF-68E2-170F-BE8E-82BA68F716AD}"/>
              </a:ext>
            </a:extLst>
          </p:cNvPr>
          <p:cNvPicPr>
            <a:picLocks noChangeAspect="1"/>
          </p:cNvPicPr>
          <p:nvPr/>
        </p:nvPicPr>
        <p:blipFill>
          <a:blip r:embed="rId2"/>
          <a:stretch>
            <a:fillRect/>
          </a:stretch>
        </p:blipFill>
        <p:spPr>
          <a:xfrm>
            <a:off x="390637" y="334474"/>
            <a:ext cx="895125" cy="895125"/>
          </a:xfrm>
          <a:prstGeom prst="rect">
            <a:avLst/>
          </a:prstGeom>
        </p:spPr>
      </p:pic>
    </p:spTree>
    <p:extLst>
      <p:ext uri="{BB962C8B-B14F-4D97-AF65-F5344CB8AC3E}">
        <p14:creationId xmlns:p14="http://schemas.microsoft.com/office/powerpoint/2010/main" val="2335534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6810D-CE14-D0CE-EF00-0A0C1E5328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7DC854-CAF4-4D8C-88AD-16C5055854FC}"/>
              </a:ext>
            </a:extLst>
          </p:cNvPr>
          <p:cNvSpPr>
            <a:spLocks noGrp="1"/>
          </p:cNvSpPr>
          <p:nvPr>
            <p:ph type="title"/>
          </p:nvPr>
        </p:nvSpPr>
        <p:spPr/>
        <p:txBody>
          <a:bodyPr/>
          <a:lstStyle/>
          <a:p>
            <a:r>
              <a:rPr lang="en-US" b="1" dirty="0"/>
              <a:t>Imitators of God </a:t>
            </a:r>
          </a:p>
        </p:txBody>
      </p:sp>
      <p:sp>
        <p:nvSpPr>
          <p:cNvPr id="4" name="Content Placeholder 3">
            <a:extLst>
              <a:ext uri="{FF2B5EF4-FFF2-40B4-BE49-F238E27FC236}">
                <a16:creationId xmlns:a16="http://schemas.microsoft.com/office/drawing/2014/main" id="{B85B3170-7348-76C6-72E3-846801FFCEB5}"/>
              </a:ext>
            </a:extLst>
          </p:cNvPr>
          <p:cNvSpPr>
            <a:spLocks noGrp="1"/>
          </p:cNvSpPr>
          <p:nvPr>
            <p:ph sz="half" idx="2"/>
          </p:nvPr>
        </p:nvSpPr>
        <p:spPr>
          <a:xfrm>
            <a:off x="126124" y="1825625"/>
            <a:ext cx="12218276" cy="4351338"/>
          </a:xfrm>
        </p:spPr>
        <p:txBody>
          <a:bodyPr/>
          <a:lstStyle/>
          <a:p>
            <a:r>
              <a:rPr lang="en-US" sz="3600" b="1" dirty="0"/>
              <a:t>God so loved the world…. John 3:16</a:t>
            </a:r>
          </a:p>
          <a:p>
            <a:r>
              <a:rPr lang="en-US" sz="3600" b="1" dirty="0"/>
              <a:t>While we were still sinners Christ died for us…Rom 5:8</a:t>
            </a:r>
          </a:p>
          <a:p>
            <a:r>
              <a:rPr lang="en-US" dirty="0"/>
              <a:t> </a:t>
            </a:r>
            <a:r>
              <a:rPr lang="en-US" b="1" baseline="30000" dirty="0"/>
              <a:t>8 </a:t>
            </a:r>
            <a:r>
              <a:rPr lang="en-US" dirty="0"/>
              <a:t>But God demonstrates his own love for us in this: While we were still sinners, Christ died for us.</a:t>
            </a:r>
          </a:p>
          <a:p>
            <a:r>
              <a:rPr lang="en-US" sz="3600" b="1" dirty="0">
                <a:solidFill>
                  <a:schemeClr val="accent6">
                    <a:lumMod val="75000"/>
                  </a:schemeClr>
                </a:solidFill>
              </a:rPr>
              <a:t>We are to share </a:t>
            </a:r>
            <a:r>
              <a:rPr lang="en-US" sz="3600" b="1" dirty="0"/>
              <a:t>agape love, mercy, grace, forgiveness, redemption, reconciliation, relationship, restoration, fellowship, spiritual blessings, and a peace that surpasses our understanding.</a:t>
            </a:r>
          </a:p>
        </p:txBody>
      </p:sp>
    </p:spTree>
    <p:extLst>
      <p:ext uri="{BB962C8B-B14F-4D97-AF65-F5344CB8AC3E}">
        <p14:creationId xmlns:p14="http://schemas.microsoft.com/office/powerpoint/2010/main" val="1769286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C725D-A8AF-45A9-B11F-E93385D299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9FE1DE-0845-8CA0-52F4-1D5712F9D000}"/>
              </a:ext>
            </a:extLst>
          </p:cNvPr>
          <p:cNvSpPr>
            <a:spLocks noGrp="1"/>
          </p:cNvSpPr>
          <p:nvPr>
            <p:ph type="title"/>
          </p:nvPr>
        </p:nvSpPr>
        <p:spPr>
          <a:xfrm>
            <a:off x="3312160" y="500062"/>
            <a:ext cx="8041640" cy="1325563"/>
          </a:xfrm>
        </p:spPr>
        <p:txBody>
          <a:bodyPr/>
          <a:lstStyle/>
          <a:p>
            <a:r>
              <a:rPr lang="en-US" dirty="0"/>
              <a:t>Ephesians 5</a:t>
            </a:r>
          </a:p>
        </p:txBody>
      </p:sp>
      <p:sp>
        <p:nvSpPr>
          <p:cNvPr id="3" name="Content Placeholder 2">
            <a:extLst>
              <a:ext uri="{FF2B5EF4-FFF2-40B4-BE49-F238E27FC236}">
                <a16:creationId xmlns:a16="http://schemas.microsoft.com/office/drawing/2014/main" id="{DD5C0341-3435-32B9-ADE4-AB473A9A8CBB}"/>
              </a:ext>
            </a:extLst>
          </p:cNvPr>
          <p:cNvSpPr>
            <a:spLocks noGrp="1"/>
          </p:cNvSpPr>
          <p:nvPr>
            <p:ph idx="1"/>
          </p:nvPr>
        </p:nvSpPr>
        <p:spPr/>
        <p:txBody>
          <a:bodyPr>
            <a:normAutofit/>
          </a:bodyPr>
          <a:lstStyle/>
          <a:p>
            <a:r>
              <a:rPr lang="en-US" sz="3600" b="1" dirty="0"/>
              <a:t>5 </a:t>
            </a:r>
            <a:r>
              <a:rPr lang="en-US" sz="3600" b="1" baseline="30000" dirty="0"/>
              <a:t>1 </a:t>
            </a:r>
            <a:r>
              <a:rPr lang="en-US" sz="3600" dirty="0"/>
              <a:t>Follow God’s example, therefore, as dearly loved children </a:t>
            </a:r>
            <a:r>
              <a:rPr lang="en-US" sz="3600" b="1" baseline="30000" dirty="0"/>
              <a:t>2 </a:t>
            </a:r>
            <a:r>
              <a:rPr lang="en-US" sz="3600" dirty="0">
                <a:solidFill>
                  <a:schemeClr val="accent6">
                    <a:lumMod val="75000"/>
                  </a:schemeClr>
                </a:solidFill>
              </a:rPr>
              <a:t>and walk in the way of love, </a:t>
            </a:r>
            <a:r>
              <a:rPr lang="en-US" sz="3600" dirty="0"/>
              <a:t>just as Christ loved us and gave himself up for us as a fragrant offering and </a:t>
            </a:r>
            <a:r>
              <a:rPr lang="en-US" sz="3600" dirty="0">
                <a:solidFill>
                  <a:schemeClr val="accent6">
                    <a:lumMod val="75000"/>
                  </a:schemeClr>
                </a:solidFill>
              </a:rPr>
              <a:t>sacrifice </a:t>
            </a:r>
            <a:r>
              <a:rPr lang="en-US" sz="3600" dirty="0"/>
              <a:t>to God.</a:t>
            </a:r>
          </a:p>
        </p:txBody>
      </p:sp>
      <p:sp>
        <p:nvSpPr>
          <p:cNvPr id="4" name="TextBox 3">
            <a:extLst>
              <a:ext uri="{FF2B5EF4-FFF2-40B4-BE49-F238E27FC236}">
                <a16:creationId xmlns:a16="http://schemas.microsoft.com/office/drawing/2014/main" id="{D8836B35-3E4F-DA19-E1C9-828AE901BF26}"/>
              </a:ext>
            </a:extLst>
          </p:cNvPr>
          <p:cNvSpPr txBox="1"/>
          <p:nvPr/>
        </p:nvSpPr>
        <p:spPr>
          <a:xfrm>
            <a:off x="1308538" y="4430110"/>
            <a:ext cx="9845196" cy="646331"/>
          </a:xfrm>
          <a:prstGeom prst="rect">
            <a:avLst/>
          </a:prstGeom>
          <a:noFill/>
        </p:spPr>
        <p:txBody>
          <a:bodyPr wrap="none" rtlCol="0">
            <a:spAutoFit/>
          </a:bodyPr>
          <a:lstStyle/>
          <a:p>
            <a:r>
              <a:rPr lang="en-US" sz="3600" dirty="0"/>
              <a:t>Review sacrifice as covered by the Hebrew writer</a:t>
            </a:r>
          </a:p>
        </p:txBody>
      </p:sp>
      <p:pic>
        <p:nvPicPr>
          <p:cNvPr id="5" name="Picture 4" descr="A cross on a hill with sun rays shining through clouds&#10;&#10;AI-generated content may be incorrect.">
            <a:extLst>
              <a:ext uri="{FF2B5EF4-FFF2-40B4-BE49-F238E27FC236}">
                <a16:creationId xmlns:a16="http://schemas.microsoft.com/office/drawing/2014/main" id="{A0DFFF82-5C24-95BE-E753-3BEAC504F3F0}"/>
              </a:ext>
            </a:extLst>
          </p:cNvPr>
          <p:cNvPicPr>
            <a:picLocks noChangeAspect="1"/>
          </p:cNvPicPr>
          <p:nvPr/>
        </p:nvPicPr>
        <p:blipFill>
          <a:blip r:embed="rId2"/>
          <a:stretch>
            <a:fillRect/>
          </a:stretch>
        </p:blipFill>
        <p:spPr>
          <a:xfrm>
            <a:off x="732493" y="500062"/>
            <a:ext cx="895125" cy="895125"/>
          </a:xfrm>
          <a:prstGeom prst="rect">
            <a:avLst/>
          </a:prstGeom>
        </p:spPr>
      </p:pic>
    </p:spTree>
    <p:extLst>
      <p:ext uri="{BB962C8B-B14F-4D97-AF65-F5344CB8AC3E}">
        <p14:creationId xmlns:p14="http://schemas.microsoft.com/office/powerpoint/2010/main" val="846925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6B08E-4A10-C245-9725-D44312C6F6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0CB698-7B2A-2AF2-B740-601ECB442851}"/>
              </a:ext>
            </a:extLst>
          </p:cNvPr>
          <p:cNvSpPr>
            <a:spLocks noGrp="1"/>
          </p:cNvSpPr>
          <p:nvPr>
            <p:ph type="title"/>
          </p:nvPr>
        </p:nvSpPr>
        <p:spPr/>
        <p:txBody>
          <a:bodyPr/>
          <a:lstStyle/>
          <a:p>
            <a:r>
              <a:rPr lang="en-US" dirty="0"/>
              <a:t>Hebrews 10 sacrifice</a:t>
            </a:r>
          </a:p>
        </p:txBody>
      </p:sp>
      <p:sp>
        <p:nvSpPr>
          <p:cNvPr id="3" name="Content Placeholder 2">
            <a:extLst>
              <a:ext uri="{FF2B5EF4-FFF2-40B4-BE49-F238E27FC236}">
                <a16:creationId xmlns:a16="http://schemas.microsoft.com/office/drawing/2014/main" id="{1018A802-8260-5680-C18E-6F894CE22613}"/>
              </a:ext>
            </a:extLst>
          </p:cNvPr>
          <p:cNvSpPr>
            <a:spLocks noGrp="1"/>
          </p:cNvSpPr>
          <p:nvPr>
            <p:ph idx="1"/>
          </p:nvPr>
        </p:nvSpPr>
        <p:spPr/>
        <p:txBody>
          <a:bodyPr>
            <a:noAutofit/>
          </a:bodyPr>
          <a:lstStyle/>
          <a:p>
            <a:r>
              <a:rPr lang="en-US" sz="3600" b="1" baseline="30000" dirty="0"/>
              <a:t>11 </a:t>
            </a:r>
            <a:r>
              <a:rPr lang="en-US" sz="3600" dirty="0"/>
              <a:t>Every priest stands daily ministering and offering time after time the same sacrifices, which can never take away sins; </a:t>
            </a:r>
            <a:r>
              <a:rPr lang="en-US" sz="3600" b="1" baseline="30000" dirty="0"/>
              <a:t>12 </a:t>
            </a:r>
            <a:r>
              <a:rPr lang="en-US" sz="3600" dirty="0"/>
              <a:t>but He, having offered </a:t>
            </a:r>
            <a:r>
              <a:rPr lang="en-US" sz="3600" dirty="0">
                <a:solidFill>
                  <a:schemeClr val="accent6">
                    <a:lumMod val="75000"/>
                  </a:schemeClr>
                </a:solidFill>
              </a:rPr>
              <a:t>one sacrifice </a:t>
            </a:r>
            <a:r>
              <a:rPr lang="en-US" sz="3600" dirty="0"/>
              <a:t>for</a:t>
            </a:r>
            <a:r>
              <a:rPr lang="en-US" sz="3600" baseline="30000" dirty="0"/>
              <a:t>]</a:t>
            </a:r>
            <a:r>
              <a:rPr lang="en-US" sz="3600" dirty="0"/>
              <a:t>sins for all time, </a:t>
            </a:r>
            <a:r>
              <a:rPr lang="en-US" sz="3600" cap="small" dirty="0">
                <a:solidFill>
                  <a:schemeClr val="accent6">
                    <a:lumMod val="75000"/>
                  </a:schemeClr>
                </a:solidFill>
              </a:rPr>
              <a:t>sat down at the right hand of God</a:t>
            </a:r>
            <a:r>
              <a:rPr lang="en-US" sz="3600" dirty="0">
                <a:solidFill>
                  <a:schemeClr val="accent6">
                    <a:lumMod val="75000"/>
                  </a:schemeClr>
                </a:solidFill>
              </a:rPr>
              <a:t>, </a:t>
            </a:r>
            <a:r>
              <a:rPr lang="en-US" sz="3600" b="1" baseline="30000" dirty="0"/>
              <a:t>13 </a:t>
            </a:r>
            <a:r>
              <a:rPr lang="en-US" sz="3600" dirty="0"/>
              <a:t>waiting from that time onward </a:t>
            </a:r>
            <a:r>
              <a:rPr lang="en-US" sz="3600" cap="small" dirty="0"/>
              <a:t>until His enemies be made a footstool for His feet</a:t>
            </a:r>
            <a:r>
              <a:rPr lang="en-US" sz="3600" dirty="0"/>
              <a:t>. </a:t>
            </a:r>
            <a:r>
              <a:rPr lang="en-US" sz="3600" b="1" baseline="30000" dirty="0"/>
              <a:t>14 </a:t>
            </a:r>
            <a:r>
              <a:rPr lang="en-US" sz="3600" dirty="0"/>
              <a:t>For by one offering He has perfected for all time those who are sanctified. </a:t>
            </a:r>
            <a:r>
              <a:rPr lang="en-US" sz="3600" b="1" baseline="30000" dirty="0"/>
              <a:t>15 </a:t>
            </a:r>
            <a:r>
              <a:rPr lang="en-US" sz="3600" dirty="0"/>
              <a:t>And the Holy Spirit also testifies to us; for after saying,</a:t>
            </a:r>
          </a:p>
        </p:txBody>
      </p:sp>
    </p:spTree>
    <p:extLst>
      <p:ext uri="{BB962C8B-B14F-4D97-AF65-F5344CB8AC3E}">
        <p14:creationId xmlns:p14="http://schemas.microsoft.com/office/powerpoint/2010/main" val="2047615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8F722-0933-855B-6029-0343EACD1C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5A1E3F-CB41-C69E-11C2-12440CB5688D}"/>
              </a:ext>
            </a:extLst>
          </p:cNvPr>
          <p:cNvSpPr>
            <a:spLocks noGrp="1"/>
          </p:cNvSpPr>
          <p:nvPr>
            <p:ph type="title"/>
          </p:nvPr>
        </p:nvSpPr>
        <p:spPr/>
        <p:txBody>
          <a:bodyPr/>
          <a:lstStyle/>
          <a:p>
            <a:r>
              <a:rPr lang="en-US" dirty="0"/>
              <a:t>Hebrews 10 sacrifice leading to covenant</a:t>
            </a:r>
          </a:p>
        </p:txBody>
      </p:sp>
      <p:sp>
        <p:nvSpPr>
          <p:cNvPr id="3" name="Content Placeholder 2">
            <a:extLst>
              <a:ext uri="{FF2B5EF4-FFF2-40B4-BE49-F238E27FC236}">
                <a16:creationId xmlns:a16="http://schemas.microsoft.com/office/drawing/2014/main" id="{D1B26408-371E-9106-0263-B0D18923481D}"/>
              </a:ext>
            </a:extLst>
          </p:cNvPr>
          <p:cNvSpPr>
            <a:spLocks noGrp="1"/>
          </p:cNvSpPr>
          <p:nvPr>
            <p:ph idx="1"/>
          </p:nvPr>
        </p:nvSpPr>
        <p:spPr>
          <a:xfrm>
            <a:off x="704850" y="1463675"/>
            <a:ext cx="10515600" cy="4351338"/>
          </a:xfrm>
        </p:spPr>
        <p:txBody>
          <a:bodyPr>
            <a:noAutofit/>
          </a:bodyPr>
          <a:lstStyle/>
          <a:p>
            <a:r>
              <a:rPr lang="en-US" sz="4000" b="1" baseline="30000" dirty="0"/>
              <a:t>16 </a:t>
            </a:r>
            <a:r>
              <a:rPr lang="en-US" sz="4000" dirty="0"/>
              <a:t>“</a:t>
            </a:r>
            <a:r>
              <a:rPr lang="en-US" sz="4000" cap="small" dirty="0"/>
              <a:t>This is the </a:t>
            </a:r>
            <a:r>
              <a:rPr lang="en-US" sz="4000" cap="small" dirty="0">
                <a:solidFill>
                  <a:schemeClr val="accent6">
                    <a:lumMod val="75000"/>
                  </a:schemeClr>
                </a:solidFill>
              </a:rPr>
              <a:t>covenant </a:t>
            </a:r>
            <a:r>
              <a:rPr lang="en-US" sz="4000" cap="small" dirty="0"/>
              <a:t>that I will make with them</a:t>
            </a:r>
            <a:br>
              <a:rPr lang="en-US" sz="4000" dirty="0"/>
            </a:br>
            <a:r>
              <a:rPr lang="en-US" sz="4000" cap="small" dirty="0"/>
              <a:t>After those days, says the Lord</a:t>
            </a:r>
            <a:r>
              <a:rPr lang="en-US" sz="4000" dirty="0"/>
              <a:t>:</a:t>
            </a:r>
            <a:br>
              <a:rPr lang="en-US" sz="4000" dirty="0"/>
            </a:br>
            <a:r>
              <a:rPr lang="en-US" sz="4000" dirty="0">
                <a:solidFill>
                  <a:schemeClr val="accent6">
                    <a:lumMod val="75000"/>
                  </a:schemeClr>
                </a:solidFill>
              </a:rPr>
              <a:t>I </a:t>
            </a:r>
            <a:r>
              <a:rPr lang="en-US" sz="4000" cap="small" dirty="0">
                <a:solidFill>
                  <a:schemeClr val="accent6">
                    <a:lumMod val="75000"/>
                  </a:schemeClr>
                </a:solidFill>
              </a:rPr>
              <a:t>will put My laws upon their heart</a:t>
            </a:r>
            <a:r>
              <a:rPr lang="en-US" sz="4000" dirty="0">
                <a:solidFill>
                  <a:schemeClr val="accent6">
                    <a:lumMod val="75000"/>
                  </a:schemeClr>
                </a:solidFill>
              </a:rPr>
              <a:t>,</a:t>
            </a:r>
            <a:br>
              <a:rPr lang="en-US" sz="4000" dirty="0">
                <a:solidFill>
                  <a:schemeClr val="accent6">
                    <a:lumMod val="75000"/>
                  </a:schemeClr>
                </a:solidFill>
              </a:rPr>
            </a:br>
            <a:r>
              <a:rPr lang="en-US" sz="4000" cap="small" dirty="0">
                <a:solidFill>
                  <a:schemeClr val="accent6">
                    <a:lumMod val="75000"/>
                  </a:schemeClr>
                </a:solidFill>
              </a:rPr>
              <a:t>And on their mind I will write them</a:t>
            </a:r>
            <a:r>
              <a:rPr lang="en-US" sz="4000" dirty="0"/>
              <a:t>,” (Jer 31: 33)</a:t>
            </a:r>
          </a:p>
          <a:p>
            <a:r>
              <a:rPr lang="en-US" sz="4000" i="1" dirty="0"/>
              <a:t>He then says</a:t>
            </a:r>
            <a:r>
              <a:rPr lang="en-US" sz="4000" dirty="0"/>
              <a:t>,</a:t>
            </a:r>
          </a:p>
          <a:p>
            <a:r>
              <a:rPr lang="en-US" sz="4000" b="1" baseline="30000" dirty="0"/>
              <a:t>17 </a:t>
            </a:r>
            <a:r>
              <a:rPr lang="en-US" sz="4000" dirty="0"/>
              <a:t>“</a:t>
            </a:r>
            <a:r>
              <a:rPr lang="en-US" sz="4000" cap="small" dirty="0"/>
              <a:t>And their sins and their lawless deeds</a:t>
            </a:r>
            <a:br>
              <a:rPr lang="en-US" sz="4000" dirty="0"/>
            </a:br>
            <a:r>
              <a:rPr lang="en-US" sz="4000" dirty="0">
                <a:solidFill>
                  <a:schemeClr val="accent6">
                    <a:lumMod val="75000"/>
                  </a:schemeClr>
                </a:solidFill>
              </a:rPr>
              <a:t>I </a:t>
            </a:r>
            <a:r>
              <a:rPr lang="en-US" sz="4000" cap="small" dirty="0">
                <a:solidFill>
                  <a:schemeClr val="accent6">
                    <a:lumMod val="75000"/>
                  </a:schemeClr>
                </a:solidFill>
              </a:rPr>
              <a:t>will remember no more</a:t>
            </a:r>
            <a:r>
              <a:rPr lang="en-US" sz="4000" dirty="0"/>
              <a:t>.  (Jer 31:34 )</a:t>
            </a:r>
          </a:p>
        </p:txBody>
      </p:sp>
    </p:spTree>
    <p:extLst>
      <p:ext uri="{BB962C8B-B14F-4D97-AF65-F5344CB8AC3E}">
        <p14:creationId xmlns:p14="http://schemas.microsoft.com/office/powerpoint/2010/main" val="2874882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52808-2106-F7F5-761C-B535A32BBD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83A776-6DF2-5E11-E0A8-EE92C9AC29D8}"/>
              </a:ext>
            </a:extLst>
          </p:cNvPr>
          <p:cNvSpPr>
            <a:spLocks noGrp="1"/>
          </p:cNvSpPr>
          <p:nvPr>
            <p:ph type="title"/>
          </p:nvPr>
        </p:nvSpPr>
        <p:spPr>
          <a:xfrm>
            <a:off x="583324" y="365125"/>
            <a:ext cx="10770476" cy="1325563"/>
          </a:xfrm>
        </p:spPr>
        <p:txBody>
          <a:bodyPr/>
          <a:lstStyle/>
          <a:p>
            <a:r>
              <a:rPr lang="en-US" b="1" dirty="0"/>
              <a:t>Covenant attributes of God(very un-gnostic)</a:t>
            </a:r>
          </a:p>
        </p:txBody>
      </p:sp>
      <p:sp>
        <p:nvSpPr>
          <p:cNvPr id="4" name="Content Placeholder 3">
            <a:extLst>
              <a:ext uri="{FF2B5EF4-FFF2-40B4-BE49-F238E27FC236}">
                <a16:creationId xmlns:a16="http://schemas.microsoft.com/office/drawing/2014/main" id="{26CEE707-3DD8-ACF3-05FE-90AC47A3454F}"/>
              </a:ext>
            </a:extLst>
          </p:cNvPr>
          <p:cNvSpPr>
            <a:spLocks noGrp="1"/>
          </p:cNvSpPr>
          <p:nvPr>
            <p:ph sz="half" idx="2"/>
          </p:nvPr>
        </p:nvSpPr>
        <p:spPr>
          <a:xfrm>
            <a:off x="126124" y="1825625"/>
            <a:ext cx="12218276" cy="4351338"/>
          </a:xfrm>
        </p:spPr>
        <p:txBody>
          <a:bodyPr/>
          <a:lstStyle/>
          <a:p>
            <a:r>
              <a:rPr lang="en-US" sz="3600" b="1" dirty="0"/>
              <a:t>God so loved the world…. John 3:16</a:t>
            </a:r>
          </a:p>
          <a:p>
            <a:r>
              <a:rPr lang="en-US" sz="3600" b="1" dirty="0"/>
              <a:t>While we were still sinners Christ died for us…Rom 5:8</a:t>
            </a:r>
          </a:p>
          <a:p>
            <a:r>
              <a:rPr lang="en-US" dirty="0"/>
              <a:t> </a:t>
            </a:r>
            <a:r>
              <a:rPr lang="en-US" b="1" baseline="30000" dirty="0"/>
              <a:t>8 </a:t>
            </a:r>
            <a:r>
              <a:rPr lang="en-US" dirty="0"/>
              <a:t>But God demonstrates his own love for us in this: While we were still sinners, Christ died for us.</a:t>
            </a:r>
          </a:p>
          <a:p>
            <a:r>
              <a:rPr lang="en-US" sz="3600" b="1" dirty="0"/>
              <a:t>Followers are recipients of agape love, mercy, grace, forgiveness, redemption, reconciliation, relationship, restoration, fellowship, spiritual blessings, and a peace that surpasses our understanding.</a:t>
            </a:r>
          </a:p>
        </p:txBody>
      </p:sp>
    </p:spTree>
    <p:extLst>
      <p:ext uri="{BB962C8B-B14F-4D97-AF65-F5344CB8AC3E}">
        <p14:creationId xmlns:p14="http://schemas.microsoft.com/office/powerpoint/2010/main" val="2972756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37308-5373-AEA4-2547-6FA325FF7C2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E3EA2E2-F2E7-7256-CB65-63CF23F86E22}"/>
              </a:ext>
            </a:extLst>
          </p:cNvPr>
          <p:cNvSpPr>
            <a:spLocks noGrp="1"/>
          </p:cNvSpPr>
          <p:nvPr>
            <p:ph sz="half" idx="1"/>
          </p:nvPr>
        </p:nvSpPr>
        <p:spPr>
          <a:xfrm>
            <a:off x="0" y="1889420"/>
            <a:ext cx="11036595" cy="4351338"/>
          </a:xfrm>
        </p:spPr>
        <p:txBody>
          <a:bodyPr>
            <a:normAutofit/>
          </a:bodyPr>
          <a:lstStyle/>
          <a:p>
            <a:r>
              <a:rPr lang="en-US" sz="4800" dirty="0"/>
              <a:t>We are in a covenant relationship with God. Having Christ reminding us of his blood of the covenant is a reminder that sacrifice and covenants are conjoined. </a:t>
            </a:r>
          </a:p>
        </p:txBody>
      </p:sp>
    </p:spTree>
    <p:extLst>
      <p:ext uri="{BB962C8B-B14F-4D97-AF65-F5344CB8AC3E}">
        <p14:creationId xmlns:p14="http://schemas.microsoft.com/office/powerpoint/2010/main" val="1144668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F4F04-45C0-D355-82B3-50E583A57DEC}"/>
              </a:ext>
            </a:extLst>
          </p:cNvPr>
          <p:cNvSpPr>
            <a:spLocks noGrp="1"/>
          </p:cNvSpPr>
          <p:nvPr>
            <p:ph type="title"/>
          </p:nvPr>
        </p:nvSpPr>
        <p:spPr>
          <a:xfrm>
            <a:off x="616169" y="128644"/>
            <a:ext cx="10515600" cy="1085302"/>
          </a:xfrm>
        </p:spPr>
        <p:txBody>
          <a:bodyPr/>
          <a:lstStyle/>
          <a:p>
            <a:r>
              <a:rPr lang="en-US" dirty="0"/>
              <a:t>Docetic</a:t>
            </a:r>
          </a:p>
        </p:txBody>
      </p:sp>
      <p:sp>
        <p:nvSpPr>
          <p:cNvPr id="3" name="Content Placeholder 2">
            <a:extLst>
              <a:ext uri="{FF2B5EF4-FFF2-40B4-BE49-F238E27FC236}">
                <a16:creationId xmlns:a16="http://schemas.microsoft.com/office/drawing/2014/main" id="{FA78D02F-7E47-6198-AECC-6D7FA11F6984}"/>
              </a:ext>
            </a:extLst>
          </p:cNvPr>
          <p:cNvSpPr>
            <a:spLocks noGrp="1"/>
          </p:cNvSpPr>
          <p:nvPr>
            <p:ph sz="half" idx="1"/>
          </p:nvPr>
        </p:nvSpPr>
        <p:spPr>
          <a:xfrm>
            <a:off x="616169" y="1253331"/>
            <a:ext cx="10071538" cy="4351338"/>
          </a:xfrm>
        </p:spPr>
        <p:txBody>
          <a:bodyPr>
            <a:noAutofit/>
          </a:bodyPr>
          <a:lstStyle/>
          <a:p>
            <a:r>
              <a:rPr lang="en-US" sz="3200" dirty="0"/>
              <a:t>Docetic describes beliefs or teachings, particularly an early Christian heresy, that Jesus Christ only seemed or appeared to be human, rather than having a real physical body, stemming from the Greek word </a:t>
            </a:r>
            <a:r>
              <a:rPr lang="en-US" sz="3200" dirty="0" err="1"/>
              <a:t>dokein</a:t>
            </a:r>
            <a:r>
              <a:rPr lang="en-US" sz="3200" dirty="0"/>
              <a:t> ("to seem"). Docetism suggested Christ's body was an illusion, his life and suffering unreal, because matter was viewed as evil and incompatible with the divine. This view was combated by early apostles and Church Fathers (like John and Ignatius of Antioch) who emphasized Christ's true humanity and full embodiment for salvation.</a:t>
            </a:r>
          </a:p>
        </p:txBody>
      </p:sp>
    </p:spTree>
    <p:extLst>
      <p:ext uri="{BB962C8B-B14F-4D97-AF65-F5344CB8AC3E}">
        <p14:creationId xmlns:p14="http://schemas.microsoft.com/office/powerpoint/2010/main" val="2310937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B6787-95EE-9BF4-B965-D59B042C6F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D71A14-DE66-A39E-7B91-964D4C0FEEC3}"/>
              </a:ext>
            </a:extLst>
          </p:cNvPr>
          <p:cNvSpPr>
            <a:spLocks noGrp="1"/>
          </p:cNvSpPr>
          <p:nvPr>
            <p:ph type="title"/>
          </p:nvPr>
        </p:nvSpPr>
        <p:spPr>
          <a:xfrm>
            <a:off x="345440" y="365125"/>
            <a:ext cx="11008360" cy="1325563"/>
          </a:xfrm>
        </p:spPr>
        <p:txBody>
          <a:bodyPr/>
          <a:lstStyle/>
          <a:p>
            <a:r>
              <a:rPr lang="en-US" dirty="0"/>
              <a:t>The items of worldliness that violate the covenant</a:t>
            </a:r>
          </a:p>
        </p:txBody>
      </p:sp>
      <p:sp>
        <p:nvSpPr>
          <p:cNvPr id="3" name="Content Placeholder 2">
            <a:extLst>
              <a:ext uri="{FF2B5EF4-FFF2-40B4-BE49-F238E27FC236}">
                <a16:creationId xmlns:a16="http://schemas.microsoft.com/office/drawing/2014/main" id="{7C0F0F19-FE02-8E47-483C-903C52FE754D}"/>
              </a:ext>
            </a:extLst>
          </p:cNvPr>
          <p:cNvSpPr>
            <a:spLocks noGrp="1"/>
          </p:cNvSpPr>
          <p:nvPr>
            <p:ph sz="half" idx="1"/>
          </p:nvPr>
        </p:nvSpPr>
        <p:spPr>
          <a:xfrm>
            <a:off x="838200" y="1825625"/>
            <a:ext cx="10866120" cy="4351338"/>
          </a:xfrm>
        </p:spPr>
        <p:txBody>
          <a:bodyPr>
            <a:normAutofit/>
          </a:bodyPr>
          <a:lstStyle/>
          <a:p>
            <a:r>
              <a:rPr lang="en-US" sz="4400" b="1" dirty="0"/>
              <a:t>Eph 5 </a:t>
            </a:r>
            <a:r>
              <a:rPr lang="en-US" sz="4400" b="1" baseline="30000" dirty="0"/>
              <a:t>3 </a:t>
            </a:r>
            <a:r>
              <a:rPr lang="en-US" sz="4400" dirty="0"/>
              <a:t>But among you there must not be even a hint of sexual immorality, or of any kind of impurity, or of greed, because these are improper for God’s holy people. </a:t>
            </a:r>
            <a:r>
              <a:rPr lang="en-US" sz="4400" b="1" baseline="30000" dirty="0"/>
              <a:t>4 </a:t>
            </a:r>
            <a:r>
              <a:rPr lang="en-US" sz="4400" dirty="0"/>
              <a:t>Nor should there be obscenity, foolish talk or coarse joking, which are out of place, but rather thanksgiving.</a:t>
            </a:r>
          </a:p>
        </p:txBody>
      </p:sp>
    </p:spTree>
    <p:extLst>
      <p:ext uri="{BB962C8B-B14F-4D97-AF65-F5344CB8AC3E}">
        <p14:creationId xmlns:p14="http://schemas.microsoft.com/office/powerpoint/2010/main" val="3351679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4D075-59E3-F257-BE33-355A342A0BA1}"/>
              </a:ext>
            </a:extLst>
          </p:cNvPr>
          <p:cNvSpPr>
            <a:spLocks noGrp="1"/>
          </p:cNvSpPr>
          <p:nvPr>
            <p:ph type="title"/>
          </p:nvPr>
        </p:nvSpPr>
        <p:spPr>
          <a:xfrm>
            <a:off x="345440" y="365125"/>
            <a:ext cx="12192000" cy="1325563"/>
          </a:xfrm>
        </p:spPr>
        <p:txBody>
          <a:bodyPr/>
          <a:lstStyle/>
          <a:p>
            <a:r>
              <a:rPr lang="en-US" dirty="0"/>
              <a:t>Items of worldliness that violate the covenant</a:t>
            </a:r>
          </a:p>
        </p:txBody>
      </p:sp>
      <p:sp>
        <p:nvSpPr>
          <p:cNvPr id="3" name="Content Placeholder 2">
            <a:extLst>
              <a:ext uri="{FF2B5EF4-FFF2-40B4-BE49-F238E27FC236}">
                <a16:creationId xmlns:a16="http://schemas.microsoft.com/office/drawing/2014/main" id="{E4689CCD-525D-BF76-4A05-418251AF8EAD}"/>
              </a:ext>
            </a:extLst>
          </p:cNvPr>
          <p:cNvSpPr>
            <a:spLocks noGrp="1"/>
          </p:cNvSpPr>
          <p:nvPr>
            <p:ph sz="half" idx="1"/>
          </p:nvPr>
        </p:nvSpPr>
        <p:spPr>
          <a:xfrm>
            <a:off x="838200" y="1825625"/>
            <a:ext cx="10866120" cy="4351338"/>
          </a:xfrm>
        </p:spPr>
        <p:txBody>
          <a:bodyPr>
            <a:normAutofit lnSpcReduction="10000"/>
          </a:bodyPr>
          <a:lstStyle/>
          <a:p>
            <a:r>
              <a:rPr lang="en-US" sz="4000" b="1" dirty="0"/>
              <a:t>EPH 5 </a:t>
            </a:r>
            <a:r>
              <a:rPr lang="en-US" sz="4000" dirty="0"/>
              <a:t>. </a:t>
            </a:r>
            <a:r>
              <a:rPr lang="en-US" sz="4000" b="1" baseline="30000" dirty="0"/>
              <a:t>5 </a:t>
            </a:r>
            <a:r>
              <a:rPr lang="en-US" sz="4000" dirty="0"/>
              <a:t>For of this you can be sure: No immoral, impure or greedy person—such a person is an idolater—has any inheritance in the kingdom of Christ and of God. </a:t>
            </a:r>
            <a:r>
              <a:rPr lang="en-US" sz="4000" b="1" baseline="30000" dirty="0"/>
              <a:t>6 </a:t>
            </a:r>
            <a:r>
              <a:rPr lang="en-US" sz="4000" dirty="0"/>
              <a:t>Let no one deceive you with empty words, for because of such things </a:t>
            </a:r>
            <a:r>
              <a:rPr lang="en-US" sz="4000" dirty="0">
                <a:solidFill>
                  <a:schemeClr val="accent6">
                    <a:lumMod val="75000"/>
                  </a:schemeClr>
                </a:solidFill>
              </a:rPr>
              <a:t>God’s wrath comes on those who are disobedient. </a:t>
            </a:r>
            <a:r>
              <a:rPr lang="en-US" sz="4000" b="1" baseline="30000" dirty="0"/>
              <a:t>7 </a:t>
            </a:r>
            <a:r>
              <a:rPr lang="en-US" sz="4000" dirty="0"/>
              <a:t>Therefore do not be partners with them</a:t>
            </a:r>
            <a:r>
              <a:rPr lang="en-US" sz="3200" dirty="0"/>
              <a:t>.</a:t>
            </a:r>
          </a:p>
        </p:txBody>
      </p:sp>
    </p:spTree>
    <p:extLst>
      <p:ext uri="{BB962C8B-B14F-4D97-AF65-F5344CB8AC3E}">
        <p14:creationId xmlns:p14="http://schemas.microsoft.com/office/powerpoint/2010/main" val="4283752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B3D36-5102-22D4-7A79-74DD08222F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669780-B57B-3AB0-1FAE-E98509D80A81}"/>
              </a:ext>
            </a:extLst>
          </p:cNvPr>
          <p:cNvSpPr>
            <a:spLocks noGrp="1"/>
          </p:cNvSpPr>
          <p:nvPr>
            <p:ph type="title"/>
          </p:nvPr>
        </p:nvSpPr>
        <p:spPr>
          <a:xfrm>
            <a:off x="345440" y="365125"/>
            <a:ext cx="11008360" cy="1325563"/>
          </a:xfrm>
        </p:spPr>
        <p:txBody>
          <a:bodyPr/>
          <a:lstStyle/>
          <a:p>
            <a:r>
              <a:rPr lang="en-US" dirty="0"/>
              <a:t>The items of worldliness that violate the covenant</a:t>
            </a:r>
          </a:p>
        </p:txBody>
      </p:sp>
      <p:sp>
        <p:nvSpPr>
          <p:cNvPr id="3" name="Content Placeholder 2">
            <a:extLst>
              <a:ext uri="{FF2B5EF4-FFF2-40B4-BE49-F238E27FC236}">
                <a16:creationId xmlns:a16="http://schemas.microsoft.com/office/drawing/2014/main" id="{BE1B462E-EF9A-46CC-ECBD-F7BE55705430}"/>
              </a:ext>
            </a:extLst>
          </p:cNvPr>
          <p:cNvSpPr>
            <a:spLocks noGrp="1"/>
          </p:cNvSpPr>
          <p:nvPr>
            <p:ph sz="half" idx="1"/>
          </p:nvPr>
        </p:nvSpPr>
        <p:spPr>
          <a:xfrm>
            <a:off x="838200" y="1825625"/>
            <a:ext cx="10866120" cy="4351338"/>
          </a:xfrm>
        </p:spPr>
        <p:txBody>
          <a:bodyPr>
            <a:normAutofit/>
          </a:bodyPr>
          <a:lstStyle/>
          <a:p>
            <a:r>
              <a:rPr lang="en-US" sz="4800" b="1" dirty="0"/>
              <a:t>EPH 5 </a:t>
            </a:r>
            <a:r>
              <a:rPr lang="en-US" sz="4800" dirty="0"/>
              <a:t>. Therefore do not be partners with them</a:t>
            </a:r>
            <a:r>
              <a:rPr lang="en-US" sz="3200" dirty="0"/>
              <a:t>.</a:t>
            </a:r>
          </a:p>
          <a:p>
            <a:endParaRPr lang="en-US" sz="3200" dirty="0"/>
          </a:p>
          <a:p>
            <a:r>
              <a:rPr lang="en-US" sz="5400" dirty="0"/>
              <a:t>Partners ?</a:t>
            </a:r>
          </a:p>
        </p:txBody>
      </p:sp>
    </p:spTree>
    <p:extLst>
      <p:ext uri="{BB962C8B-B14F-4D97-AF65-F5344CB8AC3E}">
        <p14:creationId xmlns:p14="http://schemas.microsoft.com/office/powerpoint/2010/main" val="3843137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AC048-C04B-6681-4DB5-28E2C8853CE8}"/>
              </a:ext>
            </a:extLst>
          </p:cNvPr>
          <p:cNvSpPr>
            <a:spLocks noGrp="1"/>
          </p:cNvSpPr>
          <p:nvPr>
            <p:ph type="title"/>
          </p:nvPr>
        </p:nvSpPr>
        <p:spPr/>
        <p:txBody>
          <a:bodyPr/>
          <a:lstStyle/>
          <a:p>
            <a:r>
              <a:rPr lang="en-US" dirty="0"/>
              <a:t>Children of Light Contrast of immorality</a:t>
            </a:r>
          </a:p>
        </p:txBody>
      </p:sp>
      <p:sp>
        <p:nvSpPr>
          <p:cNvPr id="6" name="TextBox 5">
            <a:extLst>
              <a:ext uri="{FF2B5EF4-FFF2-40B4-BE49-F238E27FC236}">
                <a16:creationId xmlns:a16="http://schemas.microsoft.com/office/drawing/2014/main" id="{D2549D26-CEEB-AE9F-5EA7-E5F9EC5E2E9C}"/>
              </a:ext>
            </a:extLst>
          </p:cNvPr>
          <p:cNvSpPr txBox="1"/>
          <p:nvPr/>
        </p:nvSpPr>
        <p:spPr>
          <a:xfrm>
            <a:off x="838200" y="1959527"/>
            <a:ext cx="9819290" cy="4524315"/>
          </a:xfrm>
          <a:prstGeom prst="rect">
            <a:avLst/>
          </a:prstGeom>
          <a:noFill/>
        </p:spPr>
        <p:txBody>
          <a:bodyPr wrap="square">
            <a:spAutoFit/>
          </a:bodyPr>
          <a:lstStyle/>
          <a:p>
            <a:r>
              <a:rPr lang="en-US" b="1" i="0" dirty="0">
                <a:solidFill>
                  <a:srgbClr val="000000"/>
                </a:solidFill>
                <a:effectLst/>
                <a:latin typeface="system-ui"/>
              </a:rPr>
              <a:t>EPH 5 </a:t>
            </a:r>
            <a:r>
              <a:rPr lang="en-US" b="1" i="0" baseline="30000" dirty="0">
                <a:solidFill>
                  <a:srgbClr val="000000"/>
                </a:solidFill>
                <a:effectLst/>
                <a:latin typeface="system-ui"/>
              </a:rPr>
              <a:t>8 </a:t>
            </a:r>
            <a:r>
              <a:rPr lang="en-US" sz="3200" b="0" i="0" dirty="0">
                <a:solidFill>
                  <a:srgbClr val="000000"/>
                </a:solidFill>
                <a:effectLst/>
                <a:latin typeface="system-ui"/>
              </a:rPr>
              <a:t>For you were once darkness, but now you are light in the Lord. Live as children of light </a:t>
            </a:r>
            <a:r>
              <a:rPr lang="en-US" sz="3200" b="1" i="0" baseline="30000" dirty="0">
                <a:solidFill>
                  <a:srgbClr val="000000"/>
                </a:solidFill>
                <a:effectLst/>
                <a:latin typeface="system-ui"/>
              </a:rPr>
              <a:t>9 </a:t>
            </a:r>
            <a:r>
              <a:rPr lang="en-US" sz="3200" b="0" i="0" dirty="0">
                <a:solidFill>
                  <a:srgbClr val="000000"/>
                </a:solidFill>
                <a:effectLst/>
                <a:latin typeface="system-ui"/>
              </a:rPr>
              <a:t>(for the fruit of the light consists in all goodness, righteousness and truth) </a:t>
            </a:r>
            <a:r>
              <a:rPr lang="en-US" sz="3200" b="1" i="0" baseline="30000" dirty="0">
                <a:solidFill>
                  <a:srgbClr val="000000"/>
                </a:solidFill>
                <a:effectLst/>
                <a:latin typeface="system-ui"/>
              </a:rPr>
              <a:t>10 </a:t>
            </a:r>
            <a:r>
              <a:rPr lang="en-US" sz="3200" b="0" i="0" dirty="0">
                <a:solidFill>
                  <a:srgbClr val="000000"/>
                </a:solidFill>
                <a:effectLst/>
                <a:latin typeface="system-ui"/>
              </a:rPr>
              <a:t>and find out what pleases the Lord. </a:t>
            </a:r>
            <a:r>
              <a:rPr lang="en-US" sz="3200" b="1" i="0" baseline="30000" dirty="0">
                <a:solidFill>
                  <a:srgbClr val="000000"/>
                </a:solidFill>
                <a:effectLst/>
                <a:latin typeface="system-ui"/>
              </a:rPr>
              <a:t>11 </a:t>
            </a:r>
            <a:r>
              <a:rPr lang="en-US" sz="3200" b="0" i="0" dirty="0">
                <a:solidFill>
                  <a:srgbClr val="000000"/>
                </a:solidFill>
                <a:effectLst/>
                <a:latin typeface="system-ui"/>
              </a:rPr>
              <a:t>Have nothing to do with the fruitless deeds of darkness, but rather expose them. </a:t>
            </a:r>
            <a:r>
              <a:rPr lang="en-US" sz="3200" b="1" i="0" baseline="30000" dirty="0">
                <a:solidFill>
                  <a:srgbClr val="000000"/>
                </a:solidFill>
                <a:effectLst/>
                <a:latin typeface="system-ui"/>
              </a:rPr>
              <a:t>12 </a:t>
            </a:r>
            <a:r>
              <a:rPr lang="en-US" sz="3200" b="0" i="0" dirty="0">
                <a:solidFill>
                  <a:srgbClr val="000000"/>
                </a:solidFill>
                <a:effectLst/>
                <a:latin typeface="system-ui"/>
              </a:rPr>
              <a:t>It is shameful even to mention what the disobedient do in secret. </a:t>
            </a:r>
            <a:r>
              <a:rPr lang="en-US" sz="3200" b="1" i="0" baseline="30000" dirty="0">
                <a:solidFill>
                  <a:srgbClr val="000000"/>
                </a:solidFill>
                <a:effectLst/>
                <a:latin typeface="system-ui"/>
              </a:rPr>
              <a:t>13 </a:t>
            </a:r>
            <a:r>
              <a:rPr lang="en-US" sz="3200" b="0" i="0" dirty="0">
                <a:solidFill>
                  <a:srgbClr val="000000"/>
                </a:solidFill>
                <a:effectLst/>
                <a:latin typeface="system-ui"/>
              </a:rPr>
              <a:t>But everything exposed by the light becomes visible—and everything that is illuminated becomes a light. </a:t>
            </a:r>
            <a:r>
              <a:rPr lang="en-US" sz="3200" b="1" i="0" baseline="30000" dirty="0">
                <a:solidFill>
                  <a:srgbClr val="000000"/>
                </a:solidFill>
                <a:effectLst/>
                <a:latin typeface="system-ui"/>
              </a:rPr>
              <a:t>14 </a:t>
            </a:r>
            <a:r>
              <a:rPr lang="en-US" sz="3200" b="0" i="0" dirty="0">
                <a:solidFill>
                  <a:srgbClr val="000000"/>
                </a:solidFill>
                <a:effectLst/>
                <a:latin typeface="system-ui"/>
              </a:rPr>
              <a:t>This is why it is said:</a:t>
            </a:r>
            <a:endParaRPr lang="en-US" sz="3200" dirty="0"/>
          </a:p>
        </p:txBody>
      </p:sp>
    </p:spTree>
    <p:extLst>
      <p:ext uri="{BB962C8B-B14F-4D97-AF65-F5344CB8AC3E}">
        <p14:creationId xmlns:p14="http://schemas.microsoft.com/office/powerpoint/2010/main" val="2852526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DF053-1728-1846-A159-773A97D7E9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C80CB1-4528-91D9-1407-F8BA9F40E860}"/>
              </a:ext>
            </a:extLst>
          </p:cNvPr>
          <p:cNvSpPr>
            <a:spLocks noGrp="1"/>
          </p:cNvSpPr>
          <p:nvPr>
            <p:ph type="title"/>
          </p:nvPr>
        </p:nvSpPr>
        <p:spPr/>
        <p:txBody>
          <a:bodyPr/>
          <a:lstStyle/>
          <a:p>
            <a:r>
              <a:rPr lang="en-US" dirty="0"/>
              <a:t>Children of Light</a:t>
            </a:r>
          </a:p>
        </p:txBody>
      </p:sp>
      <p:sp>
        <p:nvSpPr>
          <p:cNvPr id="3" name="TextBox 2">
            <a:extLst>
              <a:ext uri="{FF2B5EF4-FFF2-40B4-BE49-F238E27FC236}">
                <a16:creationId xmlns:a16="http://schemas.microsoft.com/office/drawing/2014/main" id="{60EFADFE-9173-D87C-7D6E-0E9BBFDF4BDD}"/>
              </a:ext>
            </a:extLst>
          </p:cNvPr>
          <p:cNvSpPr txBox="1"/>
          <p:nvPr/>
        </p:nvSpPr>
        <p:spPr>
          <a:xfrm>
            <a:off x="977463" y="1923393"/>
            <a:ext cx="10376338" cy="4524315"/>
          </a:xfrm>
          <a:prstGeom prst="rect">
            <a:avLst/>
          </a:prstGeom>
          <a:noFill/>
        </p:spPr>
        <p:txBody>
          <a:bodyPr wrap="square" rtlCol="0">
            <a:spAutoFit/>
          </a:bodyPr>
          <a:lstStyle/>
          <a:p>
            <a:r>
              <a:rPr lang="en-US" sz="3200" dirty="0"/>
              <a:t>The dead verses alive paradigm has now been exchanged for the </a:t>
            </a:r>
            <a:r>
              <a:rPr lang="en-US" sz="3200" dirty="0">
                <a:solidFill>
                  <a:schemeClr val="accent6">
                    <a:lumMod val="75000"/>
                  </a:schemeClr>
                </a:solidFill>
              </a:rPr>
              <a:t>darkness verses light</a:t>
            </a:r>
            <a:r>
              <a:rPr lang="en-US" sz="3200" dirty="0"/>
              <a:t>.  In the beginning  light overcame the darkness of chaos Gen 1 while Jesus makes the proclamation the he is the light of the world. John 8.   Paul will go on to describe deeds of light verses darkness and our obligation to expose darkness in view of the light. </a:t>
            </a:r>
          </a:p>
          <a:p>
            <a:endParaRPr lang="en-US" sz="3200" dirty="0"/>
          </a:p>
          <a:p>
            <a:r>
              <a:rPr lang="en-US" sz="3200" dirty="0">
                <a:solidFill>
                  <a:srgbClr val="000000"/>
                </a:solidFill>
                <a:latin typeface="system-ui"/>
              </a:rPr>
              <a:t>but rather expose them. </a:t>
            </a:r>
            <a:r>
              <a:rPr lang="en-US" sz="3200" b="1" baseline="30000" dirty="0">
                <a:solidFill>
                  <a:srgbClr val="000000"/>
                </a:solidFill>
                <a:latin typeface="system-ui"/>
              </a:rPr>
              <a:t>12 </a:t>
            </a:r>
            <a:r>
              <a:rPr lang="en-US" sz="3200" dirty="0">
                <a:solidFill>
                  <a:srgbClr val="000000"/>
                </a:solidFill>
                <a:latin typeface="system-ui"/>
              </a:rPr>
              <a:t>It is shameful even to mention what the disobedient do in secret</a:t>
            </a:r>
            <a:endParaRPr lang="en-US" sz="3200" dirty="0"/>
          </a:p>
        </p:txBody>
      </p:sp>
    </p:spTree>
    <p:extLst>
      <p:ext uri="{BB962C8B-B14F-4D97-AF65-F5344CB8AC3E}">
        <p14:creationId xmlns:p14="http://schemas.microsoft.com/office/powerpoint/2010/main" val="2826672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1E8FB-C3B9-1972-AD80-C13E33F22F32}"/>
              </a:ext>
            </a:extLst>
          </p:cNvPr>
          <p:cNvSpPr>
            <a:spLocks noGrp="1"/>
          </p:cNvSpPr>
          <p:nvPr>
            <p:ph type="title"/>
          </p:nvPr>
        </p:nvSpPr>
        <p:spPr/>
        <p:txBody>
          <a:bodyPr/>
          <a:lstStyle/>
          <a:p>
            <a:r>
              <a:rPr lang="en-US" dirty="0"/>
              <a:t>Greek poetic </a:t>
            </a:r>
            <a:r>
              <a:rPr lang="en-US" dirty="0" err="1"/>
              <a:t>triplit</a:t>
            </a:r>
            <a:endParaRPr lang="en-US" dirty="0"/>
          </a:p>
        </p:txBody>
      </p:sp>
      <p:sp>
        <p:nvSpPr>
          <p:cNvPr id="3" name="Content Placeholder 2">
            <a:extLst>
              <a:ext uri="{FF2B5EF4-FFF2-40B4-BE49-F238E27FC236}">
                <a16:creationId xmlns:a16="http://schemas.microsoft.com/office/drawing/2014/main" id="{26878BCA-D3DD-B6BC-66DF-0CCCEDB7A71F}"/>
              </a:ext>
            </a:extLst>
          </p:cNvPr>
          <p:cNvSpPr>
            <a:spLocks noGrp="1"/>
          </p:cNvSpPr>
          <p:nvPr>
            <p:ph sz="half" idx="1"/>
          </p:nvPr>
        </p:nvSpPr>
        <p:spPr>
          <a:xfrm>
            <a:off x="838200" y="1825625"/>
            <a:ext cx="10402614" cy="4351338"/>
          </a:xfrm>
        </p:spPr>
        <p:txBody>
          <a:bodyPr/>
          <a:lstStyle/>
          <a:p>
            <a:r>
              <a:rPr lang="en-US" dirty="0"/>
              <a:t>“</a:t>
            </a:r>
            <a:r>
              <a:rPr lang="en-US" sz="4800" dirty="0"/>
              <a:t>Wake up, sleeper,</a:t>
            </a:r>
            <a:br>
              <a:rPr lang="en-US" sz="4800" dirty="0"/>
            </a:br>
            <a:r>
              <a:rPr lang="en-US" sz="4800" dirty="0"/>
              <a:t>    rise from the dead,</a:t>
            </a:r>
            <a:br>
              <a:rPr lang="en-US" sz="4800" dirty="0"/>
            </a:br>
            <a:r>
              <a:rPr lang="en-US" sz="4800" dirty="0"/>
              <a:t>    and Christ will shine on you.”</a:t>
            </a:r>
          </a:p>
        </p:txBody>
      </p:sp>
    </p:spTree>
    <p:extLst>
      <p:ext uri="{BB962C8B-B14F-4D97-AF65-F5344CB8AC3E}">
        <p14:creationId xmlns:p14="http://schemas.microsoft.com/office/powerpoint/2010/main" val="3547444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E79E4-98D7-68EA-36E3-F779C384065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D0D8956-4B53-AE75-FFFC-A4E98C50E54A}"/>
              </a:ext>
            </a:extLst>
          </p:cNvPr>
          <p:cNvSpPr txBox="1"/>
          <p:nvPr/>
        </p:nvSpPr>
        <p:spPr>
          <a:xfrm>
            <a:off x="57808" y="2364827"/>
            <a:ext cx="11545614" cy="4216539"/>
          </a:xfrm>
          <a:prstGeom prst="rect">
            <a:avLst/>
          </a:prstGeom>
          <a:noFill/>
        </p:spPr>
        <p:txBody>
          <a:bodyPr wrap="square">
            <a:spAutoFit/>
          </a:bodyPr>
          <a:lstStyle/>
          <a:p>
            <a:r>
              <a:rPr lang="en-US" sz="3600" dirty="0"/>
              <a:t>represent the general sense of a number of Old Testament passages (cf. Isaiah 26:19; 51:17; 52:1; 60:1; Malachi 4:2), they are not as they stand derived from any single Old Testament context. In Greek they form a metrical triplet, the rhythm of which can easily be reproduced in English, thus: Awake, O thou that </a:t>
            </a:r>
            <a:r>
              <a:rPr lang="en-US" sz="3600" dirty="0" err="1"/>
              <a:t>sleepest</a:t>
            </a:r>
            <a:r>
              <a:rPr lang="en-US" sz="3600" dirty="0"/>
              <a:t>, And from the dead arouse thee, And Christ shall dawn upon thee.</a:t>
            </a:r>
            <a:endParaRPr lang="en-US" sz="2800" dirty="0"/>
          </a:p>
          <a:p>
            <a:r>
              <a:rPr lang="en-US" sz="1600" dirty="0"/>
              <a:t>Bruce, F.F.. The Epistle to the Ephesians: A Verse by Verse Exposition (p. 86). Robert Frederick. Kindle Edition.</a:t>
            </a:r>
          </a:p>
        </p:txBody>
      </p:sp>
    </p:spTree>
    <p:extLst>
      <p:ext uri="{BB962C8B-B14F-4D97-AF65-F5344CB8AC3E}">
        <p14:creationId xmlns:p14="http://schemas.microsoft.com/office/powerpoint/2010/main" val="767207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908A1-5B2B-1CF8-43A7-F59E82FF64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95FC94-544A-BB10-F0BD-0E1F81653B31}"/>
              </a:ext>
            </a:extLst>
          </p:cNvPr>
          <p:cNvSpPr>
            <a:spLocks noGrp="1"/>
          </p:cNvSpPr>
          <p:nvPr>
            <p:ph type="title"/>
          </p:nvPr>
        </p:nvSpPr>
        <p:spPr/>
        <p:txBody>
          <a:bodyPr/>
          <a:lstStyle/>
          <a:p>
            <a:r>
              <a:rPr lang="en-US" dirty="0"/>
              <a:t>Time is precious /Encounters are limited</a:t>
            </a:r>
          </a:p>
        </p:txBody>
      </p:sp>
      <p:sp>
        <p:nvSpPr>
          <p:cNvPr id="3" name="Content Placeholder 2">
            <a:extLst>
              <a:ext uri="{FF2B5EF4-FFF2-40B4-BE49-F238E27FC236}">
                <a16:creationId xmlns:a16="http://schemas.microsoft.com/office/drawing/2014/main" id="{D7B4E8DC-B51F-8891-4C91-C9FB752F9551}"/>
              </a:ext>
            </a:extLst>
          </p:cNvPr>
          <p:cNvSpPr>
            <a:spLocks noGrp="1"/>
          </p:cNvSpPr>
          <p:nvPr>
            <p:ph sz="half" idx="1"/>
          </p:nvPr>
        </p:nvSpPr>
        <p:spPr>
          <a:xfrm>
            <a:off x="838200" y="1825625"/>
            <a:ext cx="10118272" cy="4351338"/>
          </a:xfrm>
        </p:spPr>
        <p:txBody>
          <a:bodyPr>
            <a:normAutofit/>
          </a:bodyPr>
          <a:lstStyle/>
          <a:p>
            <a:r>
              <a:rPr lang="en-US" sz="4800" b="1" dirty="0"/>
              <a:t>EPH 5 </a:t>
            </a:r>
            <a:r>
              <a:rPr lang="en-US" sz="4800" b="1" baseline="30000" dirty="0"/>
              <a:t>16 </a:t>
            </a:r>
            <a:r>
              <a:rPr lang="en-US" sz="4800" dirty="0"/>
              <a:t>making the most of every opportunity, because the days are evil. </a:t>
            </a:r>
            <a:r>
              <a:rPr lang="en-US" sz="4800" b="1" baseline="30000" dirty="0"/>
              <a:t>17 </a:t>
            </a:r>
            <a:r>
              <a:rPr lang="en-US" sz="4800" dirty="0"/>
              <a:t>Therefore do not be foolish, but understand what the Lord’s will is.</a:t>
            </a:r>
          </a:p>
        </p:txBody>
      </p:sp>
    </p:spTree>
    <p:extLst>
      <p:ext uri="{BB962C8B-B14F-4D97-AF65-F5344CB8AC3E}">
        <p14:creationId xmlns:p14="http://schemas.microsoft.com/office/powerpoint/2010/main" val="22652352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5B2E7-3E9A-DFCF-41AC-AE1D7A292CBA}"/>
              </a:ext>
            </a:extLst>
          </p:cNvPr>
          <p:cNvSpPr>
            <a:spLocks noGrp="1"/>
          </p:cNvSpPr>
          <p:nvPr>
            <p:ph type="title"/>
          </p:nvPr>
        </p:nvSpPr>
        <p:spPr/>
        <p:txBody>
          <a:bodyPr/>
          <a:lstStyle/>
          <a:p>
            <a:r>
              <a:rPr lang="en-US" dirty="0"/>
              <a:t>Lifestyle Decisions. </a:t>
            </a:r>
          </a:p>
        </p:txBody>
      </p:sp>
      <p:sp>
        <p:nvSpPr>
          <p:cNvPr id="3" name="Content Placeholder 2">
            <a:extLst>
              <a:ext uri="{FF2B5EF4-FFF2-40B4-BE49-F238E27FC236}">
                <a16:creationId xmlns:a16="http://schemas.microsoft.com/office/drawing/2014/main" id="{8696F4E0-708A-6358-B117-1B7A1D14DFA2}"/>
              </a:ext>
            </a:extLst>
          </p:cNvPr>
          <p:cNvSpPr>
            <a:spLocks noGrp="1"/>
          </p:cNvSpPr>
          <p:nvPr>
            <p:ph sz="half" idx="1"/>
          </p:nvPr>
        </p:nvSpPr>
        <p:spPr>
          <a:xfrm>
            <a:off x="838200" y="1825625"/>
            <a:ext cx="10118272" cy="4351338"/>
          </a:xfrm>
        </p:spPr>
        <p:txBody>
          <a:bodyPr>
            <a:noAutofit/>
          </a:bodyPr>
          <a:lstStyle/>
          <a:p>
            <a:r>
              <a:rPr lang="en-US" sz="4000" b="1" baseline="30000" dirty="0"/>
              <a:t>18 </a:t>
            </a:r>
            <a:r>
              <a:rPr lang="en-US" sz="4000" dirty="0"/>
              <a:t>Do not get drunk on wine, which leads to debauchery. Instead, be filled with the Spirit, </a:t>
            </a:r>
            <a:r>
              <a:rPr lang="en-US" sz="4000" b="1" baseline="30000" dirty="0"/>
              <a:t>19 </a:t>
            </a:r>
            <a:r>
              <a:rPr lang="en-US" sz="4000" dirty="0"/>
              <a:t>speaking to one another with psalms, hymns, and songs from the Spirit. Sing and make music from your heart to the Lord, </a:t>
            </a:r>
            <a:r>
              <a:rPr lang="en-US" sz="4000" b="1" baseline="30000" dirty="0"/>
              <a:t>20 </a:t>
            </a:r>
            <a:r>
              <a:rPr lang="en-US" sz="4000" dirty="0"/>
              <a:t>always giving thanks to God the Father for everything, in the name of our Lord Jesus Christ</a:t>
            </a:r>
          </a:p>
        </p:txBody>
      </p:sp>
    </p:spTree>
    <p:extLst>
      <p:ext uri="{BB962C8B-B14F-4D97-AF65-F5344CB8AC3E}">
        <p14:creationId xmlns:p14="http://schemas.microsoft.com/office/powerpoint/2010/main" val="1777090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B8355-E52D-197A-A55D-B933720109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1A2373-9B0A-8DBC-F98E-3DA8311C79EE}"/>
              </a:ext>
            </a:extLst>
          </p:cNvPr>
          <p:cNvSpPr>
            <a:spLocks noGrp="1"/>
          </p:cNvSpPr>
          <p:nvPr>
            <p:ph type="title"/>
          </p:nvPr>
        </p:nvSpPr>
        <p:spPr>
          <a:xfrm>
            <a:off x="838200" y="384580"/>
            <a:ext cx="10515600" cy="2682808"/>
          </a:xfrm>
        </p:spPr>
        <p:txBody>
          <a:bodyPr>
            <a:normAutofit fontScale="90000"/>
          </a:bodyPr>
          <a:lstStyle/>
          <a:p>
            <a:r>
              <a:rPr lang="en-US" dirty="0"/>
              <a:t>Otherness is a realization that others are more important than me. First and foremost this is applicable to our mate, our family, and our brothers and sisters in Christ followed by neighbors then strangers then maybe me.   </a:t>
            </a:r>
          </a:p>
        </p:txBody>
      </p:sp>
      <p:sp>
        <p:nvSpPr>
          <p:cNvPr id="3" name="Content Placeholder 2">
            <a:extLst>
              <a:ext uri="{FF2B5EF4-FFF2-40B4-BE49-F238E27FC236}">
                <a16:creationId xmlns:a16="http://schemas.microsoft.com/office/drawing/2014/main" id="{2BD4ED8A-F649-7266-6C87-2E64FAFDF918}"/>
              </a:ext>
            </a:extLst>
          </p:cNvPr>
          <p:cNvSpPr>
            <a:spLocks noGrp="1"/>
          </p:cNvSpPr>
          <p:nvPr>
            <p:ph sz="half" idx="1"/>
          </p:nvPr>
        </p:nvSpPr>
        <p:spPr>
          <a:xfrm>
            <a:off x="273996" y="3790612"/>
            <a:ext cx="10118272" cy="4351338"/>
          </a:xfrm>
        </p:spPr>
        <p:txBody>
          <a:bodyPr>
            <a:normAutofit/>
          </a:bodyPr>
          <a:lstStyle/>
          <a:p>
            <a:r>
              <a:rPr lang="en-US" sz="4000" b="1" baseline="30000" dirty="0"/>
              <a:t>Eph 5 21 </a:t>
            </a:r>
            <a:r>
              <a:rPr lang="en-US" sz="4000" b="1" dirty="0"/>
              <a:t>Submit to one another out of reverence for Christ.</a:t>
            </a:r>
          </a:p>
          <a:p>
            <a:endParaRPr lang="en-US" sz="4000" dirty="0"/>
          </a:p>
          <a:p>
            <a:r>
              <a:rPr lang="en-US" sz="4000" dirty="0"/>
              <a:t>This is an invocation to </a:t>
            </a:r>
            <a:r>
              <a:rPr lang="en-US" sz="4000" dirty="0" err="1"/>
              <a:t>Pauls</a:t>
            </a:r>
            <a:r>
              <a:rPr lang="en-US" sz="4000" dirty="0"/>
              <a:t> note to the Romans</a:t>
            </a:r>
          </a:p>
        </p:txBody>
      </p:sp>
    </p:spTree>
    <p:extLst>
      <p:ext uri="{BB962C8B-B14F-4D97-AF65-F5344CB8AC3E}">
        <p14:creationId xmlns:p14="http://schemas.microsoft.com/office/powerpoint/2010/main" val="1610924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90CEA-88FB-6028-82FA-C3BC9EA52F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571195-B576-2DC3-D8A6-A17BDF27BCE7}"/>
              </a:ext>
            </a:extLst>
          </p:cNvPr>
          <p:cNvSpPr>
            <a:spLocks noGrp="1"/>
          </p:cNvSpPr>
          <p:nvPr>
            <p:ph type="title"/>
          </p:nvPr>
        </p:nvSpPr>
        <p:spPr>
          <a:xfrm>
            <a:off x="457200" y="365125"/>
            <a:ext cx="11315700" cy="1325563"/>
          </a:xfrm>
        </p:spPr>
        <p:txBody>
          <a:bodyPr/>
          <a:lstStyle/>
          <a:p>
            <a:r>
              <a:rPr lang="en-US" dirty="0"/>
              <a:t>Justin Martyr, Irenaeus, and Tertullian on Marcion</a:t>
            </a:r>
          </a:p>
        </p:txBody>
      </p:sp>
      <p:sp>
        <p:nvSpPr>
          <p:cNvPr id="3" name="Content Placeholder 2">
            <a:extLst>
              <a:ext uri="{FF2B5EF4-FFF2-40B4-BE49-F238E27FC236}">
                <a16:creationId xmlns:a16="http://schemas.microsoft.com/office/drawing/2014/main" id="{EF49E8D3-C332-C48D-8CB1-96CE0057F3F2}"/>
              </a:ext>
            </a:extLst>
          </p:cNvPr>
          <p:cNvSpPr>
            <a:spLocks noGrp="1"/>
          </p:cNvSpPr>
          <p:nvPr>
            <p:ph sz="half" idx="1"/>
          </p:nvPr>
        </p:nvSpPr>
        <p:spPr>
          <a:xfrm>
            <a:off x="838200" y="1825625"/>
            <a:ext cx="9833264" cy="4351338"/>
          </a:xfrm>
        </p:spPr>
        <p:txBody>
          <a:bodyPr>
            <a:noAutofit/>
          </a:bodyPr>
          <a:lstStyle/>
          <a:p>
            <a:r>
              <a:rPr lang="en-US" sz="3600" b="1" dirty="0"/>
              <a:t>Key Themes Across All Three Writers</a:t>
            </a:r>
            <a:endParaRPr lang="en-US" sz="3600" dirty="0"/>
          </a:p>
          <a:p>
            <a:pPr lvl="0"/>
            <a:r>
              <a:rPr lang="en-US" sz="3600" b="1" dirty="0"/>
              <a:t>Refutation of Dualism:</a:t>
            </a:r>
            <a:r>
              <a:rPr lang="en-US" sz="3600" dirty="0"/>
              <a:t> All three writers reject Marcion’s teaching of two gods and defend the unity of God.</a:t>
            </a:r>
          </a:p>
          <a:p>
            <a:pPr lvl="0"/>
            <a:r>
              <a:rPr lang="en-US" sz="3600" dirty="0"/>
              <a:t>(God of the old testament differs from God of the New Testament)</a:t>
            </a:r>
          </a:p>
        </p:txBody>
      </p:sp>
    </p:spTree>
    <p:extLst>
      <p:ext uri="{BB962C8B-B14F-4D97-AF65-F5344CB8AC3E}">
        <p14:creationId xmlns:p14="http://schemas.microsoft.com/office/powerpoint/2010/main" val="2702662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A925F-E605-4D71-1A55-5ED66A067E4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ED3093-5722-2C19-8602-710D252F09D4}"/>
              </a:ext>
            </a:extLst>
          </p:cNvPr>
          <p:cNvSpPr>
            <a:spLocks noGrp="1"/>
          </p:cNvSpPr>
          <p:nvPr>
            <p:ph sz="half" idx="1"/>
          </p:nvPr>
        </p:nvSpPr>
        <p:spPr>
          <a:xfrm>
            <a:off x="1036864" y="338959"/>
            <a:ext cx="10118272" cy="4351338"/>
          </a:xfrm>
        </p:spPr>
        <p:txBody>
          <a:bodyPr>
            <a:noAutofit/>
          </a:bodyPr>
          <a:lstStyle/>
          <a:p>
            <a:r>
              <a:rPr lang="en-US" sz="3600" b="1" dirty="0"/>
              <a:t>Love in Action</a:t>
            </a:r>
          </a:p>
          <a:p>
            <a:r>
              <a:rPr lang="en-US" sz="3600" b="1" dirty="0"/>
              <a:t>Romans 12  </a:t>
            </a:r>
            <a:r>
              <a:rPr lang="en-US" sz="3600" b="1" baseline="30000" dirty="0"/>
              <a:t>9 </a:t>
            </a:r>
            <a:r>
              <a:rPr lang="en-US" sz="3600" dirty="0"/>
              <a:t>Love must be sincere. Hate what is evil; cling to what is good. </a:t>
            </a:r>
            <a:r>
              <a:rPr lang="en-US" sz="3600" b="1" baseline="30000" dirty="0"/>
              <a:t>10 </a:t>
            </a:r>
            <a:r>
              <a:rPr lang="en-US" sz="3600" dirty="0"/>
              <a:t>Be devoted to </a:t>
            </a:r>
            <a:r>
              <a:rPr lang="en-US" sz="3600" dirty="0">
                <a:solidFill>
                  <a:schemeClr val="accent6">
                    <a:lumMod val="75000"/>
                  </a:schemeClr>
                </a:solidFill>
              </a:rPr>
              <a:t>one another</a:t>
            </a:r>
            <a:r>
              <a:rPr lang="en-US" sz="3600" dirty="0"/>
              <a:t> in love. </a:t>
            </a:r>
            <a:r>
              <a:rPr lang="en-US" sz="3600" dirty="0">
                <a:solidFill>
                  <a:schemeClr val="accent6">
                    <a:lumMod val="75000"/>
                  </a:schemeClr>
                </a:solidFill>
              </a:rPr>
              <a:t>Honor one another above yourselv</a:t>
            </a:r>
            <a:r>
              <a:rPr lang="en-US" sz="3600" dirty="0"/>
              <a:t>es. </a:t>
            </a:r>
            <a:r>
              <a:rPr lang="en-US" sz="3600" b="1" baseline="30000" dirty="0"/>
              <a:t>11 </a:t>
            </a:r>
            <a:r>
              <a:rPr lang="en-US" sz="3600" dirty="0"/>
              <a:t>Never be lacking in zeal, but keep your spiritual fervor, serving the Lord. </a:t>
            </a:r>
            <a:r>
              <a:rPr lang="en-US" sz="3600" b="1" baseline="30000" dirty="0"/>
              <a:t>12 </a:t>
            </a:r>
            <a:r>
              <a:rPr lang="en-US" sz="3600" dirty="0"/>
              <a:t>Be joyful in hope, patient in affliction, faithful in prayer. </a:t>
            </a:r>
            <a:r>
              <a:rPr lang="en-US" sz="3600" b="1" baseline="30000" dirty="0"/>
              <a:t>13 </a:t>
            </a:r>
            <a:r>
              <a:rPr lang="en-US" sz="3600" dirty="0">
                <a:solidFill>
                  <a:schemeClr val="accent6">
                    <a:lumMod val="75000"/>
                  </a:schemeClr>
                </a:solidFill>
              </a:rPr>
              <a:t>Share with the Lord’s people </a:t>
            </a:r>
            <a:r>
              <a:rPr lang="en-US" sz="3600" dirty="0"/>
              <a:t>who are in need. Practice hospitality.</a:t>
            </a:r>
          </a:p>
          <a:p>
            <a:r>
              <a:rPr lang="en-US" sz="3600" dirty="0"/>
              <a:t>.</a:t>
            </a:r>
          </a:p>
        </p:txBody>
      </p:sp>
    </p:spTree>
    <p:extLst>
      <p:ext uri="{BB962C8B-B14F-4D97-AF65-F5344CB8AC3E}">
        <p14:creationId xmlns:p14="http://schemas.microsoft.com/office/powerpoint/2010/main" val="14546858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F2A2D-0324-0F43-7281-92DDBC5B121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51DCDD-1AA6-CF01-CEC5-33E2CBA22686}"/>
              </a:ext>
            </a:extLst>
          </p:cNvPr>
          <p:cNvSpPr>
            <a:spLocks noGrp="1"/>
          </p:cNvSpPr>
          <p:nvPr>
            <p:ph sz="half" idx="1"/>
          </p:nvPr>
        </p:nvSpPr>
        <p:spPr>
          <a:xfrm>
            <a:off x="1036864" y="717304"/>
            <a:ext cx="10118272" cy="4351338"/>
          </a:xfrm>
        </p:spPr>
        <p:txBody>
          <a:bodyPr>
            <a:noAutofit/>
          </a:bodyPr>
          <a:lstStyle/>
          <a:p>
            <a:r>
              <a:rPr lang="en-US" sz="3600" b="1" dirty="0"/>
              <a:t>Love in Action</a:t>
            </a:r>
          </a:p>
          <a:p>
            <a:r>
              <a:rPr lang="en-US" sz="3600" b="1" dirty="0"/>
              <a:t>Romans 12  </a:t>
            </a:r>
            <a:r>
              <a:rPr lang="en-US" sz="3600" b="1" baseline="30000" dirty="0"/>
              <a:t>9 </a:t>
            </a:r>
            <a:r>
              <a:rPr lang="en-US" sz="3600" dirty="0"/>
              <a:t>Love must be sincere. Hate what is evil; cling to what is good. </a:t>
            </a:r>
            <a:r>
              <a:rPr lang="en-US" sz="3600" b="1" baseline="30000" dirty="0"/>
              <a:t>10 </a:t>
            </a:r>
            <a:r>
              <a:rPr lang="en-US" sz="3600" dirty="0"/>
              <a:t>Be devoted to </a:t>
            </a:r>
            <a:r>
              <a:rPr lang="en-US" sz="3600" dirty="0">
                <a:solidFill>
                  <a:schemeClr val="accent6">
                    <a:lumMod val="75000"/>
                  </a:schemeClr>
                </a:solidFill>
              </a:rPr>
              <a:t>one another</a:t>
            </a:r>
            <a:r>
              <a:rPr lang="en-US" sz="3600" dirty="0"/>
              <a:t> in love. </a:t>
            </a:r>
            <a:r>
              <a:rPr lang="en-US" sz="3600" dirty="0">
                <a:solidFill>
                  <a:schemeClr val="accent6">
                    <a:lumMod val="75000"/>
                  </a:schemeClr>
                </a:solidFill>
              </a:rPr>
              <a:t>Honor one another above yourselv</a:t>
            </a:r>
            <a:r>
              <a:rPr lang="en-US" sz="3600" dirty="0"/>
              <a:t>es. </a:t>
            </a:r>
            <a:r>
              <a:rPr lang="en-US" sz="3600" b="1" baseline="30000" dirty="0"/>
              <a:t>11 </a:t>
            </a:r>
            <a:r>
              <a:rPr lang="en-US" sz="3600" dirty="0"/>
              <a:t>Never be lacking in zeal, but keep your spiritual fervor, serving the Lord. </a:t>
            </a:r>
            <a:r>
              <a:rPr lang="en-US" sz="3600" b="1" baseline="30000" dirty="0"/>
              <a:t>12 </a:t>
            </a:r>
            <a:r>
              <a:rPr lang="en-US" sz="3600" dirty="0"/>
              <a:t>Be joyful in hope, patient in affliction, faithful in prayer. </a:t>
            </a:r>
            <a:r>
              <a:rPr lang="en-US" sz="3600" b="1" baseline="30000" dirty="0"/>
              <a:t>13 </a:t>
            </a:r>
            <a:r>
              <a:rPr lang="en-US" sz="3600" dirty="0">
                <a:solidFill>
                  <a:schemeClr val="accent6">
                    <a:lumMod val="75000"/>
                  </a:schemeClr>
                </a:solidFill>
              </a:rPr>
              <a:t>Share with the Lord’s people </a:t>
            </a:r>
            <a:r>
              <a:rPr lang="en-US" sz="3600" dirty="0"/>
              <a:t>who are in need. Practice hospitality.</a:t>
            </a:r>
          </a:p>
          <a:p>
            <a:r>
              <a:rPr lang="en-US" sz="3600" dirty="0"/>
              <a:t>.</a:t>
            </a:r>
          </a:p>
        </p:txBody>
      </p:sp>
    </p:spTree>
    <p:extLst>
      <p:ext uri="{BB962C8B-B14F-4D97-AF65-F5344CB8AC3E}">
        <p14:creationId xmlns:p14="http://schemas.microsoft.com/office/powerpoint/2010/main" val="5535578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43547-9533-5483-337D-16EFB2B75A3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230A16-51EC-46ED-F535-D973F180B929}"/>
              </a:ext>
            </a:extLst>
          </p:cNvPr>
          <p:cNvSpPr>
            <a:spLocks noGrp="1"/>
          </p:cNvSpPr>
          <p:nvPr>
            <p:ph sz="half" idx="1"/>
          </p:nvPr>
        </p:nvSpPr>
        <p:spPr>
          <a:xfrm>
            <a:off x="995479" y="832431"/>
            <a:ext cx="10515600" cy="4844469"/>
          </a:xfrm>
        </p:spPr>
        <p:txBody>
          <a:bodyPr>
            <a:noAutofit/>
          </a:bodyPr>
          <a:lstStyle/>
          <a:p>
            <a:r>
              <a:rPr lang="en-US" sz="3200" b="1" dirty="0"/>
              <a:t>   </a:t>
            </a:r>
            <a:r>
              <a:rPr lang="en-US" sz="4000" b="1" dirty="0"/>
              <a:t>The  small Church</a:t>
            </a:r>
          </a:p>
          <a:p>
            <a:pPr marL="0" indent="0">
              <a:buNone/>
            </a:pPr>
            <a:r>
              <a:rPr lang="en-US" sz="3600" b="1" dirty="0"/>
              <a:t>EPH 5 </a:t>
            </a:r>
            <a:r>
              <a:rPr lang="en-US" sz="3600" b="1" baseline="30000" dirty="0"/>
              <a:t>25 </a:t>
            </a:r>
            <a:r>
              <a:rPr lang="en-US" sz="3600" dirty="0"/>
              <a:t>Husbands, </a:t>
            </a:r>
            <a:r>
              <a:rPr lang="en-US" sz="3600" dirty="0">
                <a:solidFill>
                  <a:schemeClr val="accent6">
                    <a:lumMod val="75000"/>
                  </a:schemeClr>
                </a:solidFill>
              </a:rPr>
              <a:t>love your wives, just as Christ loved the church and gave himself up for her </a:t>
            </a:r>
            <a:r>
              <a:rPr lang="en-US" sz="3600" b="1" baseline="30000" dirty="0"/>
              <a:t>26 </a:t>
            </a:r>
            <a:r>
              <a:rPr lang="en-US" sz="3600" dirty="0"/>
              <a:t>to make her holy, cleansing her by the washing with water through the word, </a:t>
            </a:r>
            <a:r>
              <a:rPr lang="en-US" sz="3600" b="1" baseline="30000" dirty="0"/>
              <a:t>27 </a:t>
            </a:r>
            <a:r>
              <a:rPr lang="en-US" sz="3600" dirty="0"/>
              <a:t>and to present her to himself as a radiant church, without stain or wrinkle or any other blemish, but holy and blameless. </a:t>
            </a:r>
            <a:r>
              <a:rPr lang="en-US" sz="3600" b="1" baseline="30000" dirty="0"/>
              <a:t>28 </a:t>
            </a:r>
            <a:r>
              <a:rPr lang="en-US" sz="3600" dirty="0"/>
              <a:t>In this same way, husbands ought to love their wives as their own bodies. He who loves his wife loves himself. </a:t>
            </a:r>
          </a:p>
        </p:txBody>
      </p:sp>
    </p:spTree>
    <p:extLst>
      <p:ext uri="{BB962C8B-B14F-4D97-AF65-F5344CB8AC3E}">
        <p14:creationId xmlns:p14="http://schemas.microsoft.com/office/powerpoint/2010/main" val="32352622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FE81D-1631-DFB1-D6B6-B1ED7632B47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E07D72-8599-5C14-20B1-7EF46C255543}"/>
              </a:ext>
            </a:extLst>
          </p:cNvPr>
          <p:cNvSpPr>
            <a:spLocks noGrp="1"/>
          </p:cNvSpPr>
          <p:nvPr>
            <p:ph sz="half" idx="1"/>
          </p:nvPr>
        </p:nvSpPr>
        <p:spPr>
          <a:xfrm>
            <a:off x="995479" y="832431"/>
            <a:ext cx="10515600" cy="4844469"/>
          </a:xfrm>
        </p:spPr>
        <p:txBody>
          <a:bodyPr>
            <a:noAutofit/>
          </a:bodyPr>
          <a:lstStyle/>
          <a:p>
            <a:r>
              <a:rPr lang="en-US" sz="3200" b="1" dirty="0"/>
              <a:t>   </a:t>
            </a:r>
            <a:r>
              <a:rPr lang="en-US" sz="4000" b="1" dirty="0"/>
              <a:t>The  small Church</a:t>
            </a:r>
          </a:p>
          <a:p>
            <a:pPr marL="0" indent="0">
              <a:buNone/>
            </a:pPr>
            <a:r>
              <a:rPr lang="en-US" sz="4400" b="1" dirty="0"/>
              <a:t>EPH 5 </a:t>
            </a:r>
            <a:r>
              <a:rPr lang="en-US" sz="4400" b="1" baseline="30000" dirty="0"/>
              <a:t>25 </a:t>
            </a:r>
            <a:r>
              <a:rPr lang="en-US" sz="4400" dirty="0"/>
              <a:t>Husbands, </a:t>
            </a:r>
            <a:r>
              <a:rPr lang="en-US" sz="4400" dirty="0">
                <a:solidFill>
                  <a:schemeClr val="accent6">
                    <a:lumMod val="75000"/>
                  </a:schemeClr>
                </a:solidFill>
              </a:rPr>
              <a:t>love your wives, just as Christ loved the church and gave himself up for her .</a:t>
            </a:r>
          </a:p>
          <a:p>
            <a:pPr marL="0" indent="0">
              <a:buNone/>
            </a:pPr>
            <a:r>
              <a:rPr lang="en-US" sz="4400" dirty="0">
                <a:solidFill>
                  <a:schemeClr val="accent6">
                    <a:lumMod val="75000"/>
                  </a:schemeClr>
                </a:solidFill>
              </a:rPr>
              <a:t>What woman would not desire a man that is sacrificial  for her? </a:t>
            </a:r>
          </a:p>
          <a:p>
            <a:pPr marL="0" indent="0">
              <a:buNone/>
            </a:pPr>
            <a:endParaRPr lang="en-US" sz="3600" dirty="0">
              <a:solidFill>
                <a:schemeClr val="accent6">
                  <a:lumMod val="75000"/>
                </a:schemeClr>
              </a:solidFill>
            </a:endParaRPr>
          </a:p>
          <a:p>
            <a:pPr marL="0" indent="0">
              <a:buNone/>
            </a:pPr>
            <a:r>
              <a:rPr lang="en-US" sz="3600" dirty="0"/>
              <a:t>Slides backward by intent.</a:t>
            </a:r>
          </a:p>
        </p:txBody>
      </p:sp>
    </p:spTree>
    <p:extLst>
      <p:ext uri="{BB962C8B-B14F-4D97-AF65-F5344CB8AC3E}">
        <p14:creationId xmlns:p14="http://schemas.microsoft.com/office/powerpoint/2010/main" val="2652417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4EA43-DB4E-F6EF-BD7E-E7BDE94AAB9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459682-32F3-181F-FBC3-22A7ED5B61FB}"/>
              </a:ext>
            </a:extLst>
          </p:cNvPr>
          <p:cNvSpPr>
            <a:spLocks noGrp="1"/>
          </p:cNvSpPr>
          <p:nvPr>
            <p:ph sz="half" idx="1"/>
          </p:nvPr>
        </p:nvSpPr>
        <p:spPr>
          <a:xfrm>
            <a:off x="995479" y="832431"/>
            <a:ext cx="10515600" cy="4844469"/>
          </a:xfrm>
        </p:spPr>
        <p:txBody>
          <a:bodyPr>
            <a:noAutofit/>
          </a:bodyPr>
          <a:lstStyle/>
          <a:p>
            <a:r>
              <a:rPr lang="en-US" sz="3200" b="1" dirty="0"/>
              <a:t>   </a:t>
            </a:r>
            <a:r>
              <a:rPr lang="en-US" sz="4000" b="1" dirty="0"/>
              <a:t>The  small Church</a:t>
            </a:r>
          </a:p>
          <a:p>
            <a:pPr marL="0" indent="0">
              <a:buNone/>
            </a:pPr>
            <a:r>
              <a:rPr lang="en-US" sz="3600" b="1" dirty="0"/>
              <a:t>EPH 5 </a:t>
            </a:r>
            <a:r>
              <a:rPr lang="en-US" sz="3600" b="1" baseline="30000" dirty="0"/>
              <a:t>22 </a:t>
            </a:r>
            <a:r>
              <a:rPr lang="en-US" sz="3600" dirty="0"/>
              <a:t>Wives, submit yourselves to your own husbands as you do to the Lord. </a:t>
            </a:r>
            <a:r>
              <a:rPr lang="en-US" sz="3600" b="1" baseline="30000" dirty="0"/>
              <a:t>23 </a:t>
            </a:r>
            <a:r>
              <a:rPr lang="en-US" sz="3600" dirty="0"/>
              <a:t>For the husband is the head of the wife as Christ is the head of the church, his body, of which he is the Savior. </a:t>
            </a:r>
            <a:r>
              <a:rPr lang="en-US" sz="3600" b="1" baseline="30000" dirty="0"/>
              <a:t>24 </a:t>
            </a:r>
            <a:r>
              <a:rPr lang="en-US" sz="3600" dirty="0"/>
              <a:t>Now as the church submits to Christ, so also wives should submit to their husbands in everything.</a:t>
            </a:r>
          </a:p>
          <a:p>
            <a:pPr marL="0" indent="0">
              <a:buNone/>
            </a:pPr>
            <a:endParaRPr lang="en-US" sz="3600" dirty="0">
              <a:solidFill>
                <a:schemeClr val="accent6">
                  <a:lumMod val="75000"/>
                </a:schemeClr>
              </a:solidFill>
            </a:endParaRPr>
          </a:p>
          <a:p>
            <a:pPr marL="0" indent="0">
              <a:buNone/>
            </a:pPr>
            <a:r>
              <a:rPr lang="en-US" sz="3600" dirty="0"/>
              <a:t>Slides / verse order backward by intent.</a:t>
            </a:r>
          </a:p>
        </p:txBody>
      </p:sp>
    </p:spTree>
    <p:extLst>
      <p:ext uri="{BB962C8B-B14F-4D97-AF65-F5344CB8AC3E}">
        <p14:creationId xmlns:p14="http://schemas.microsoft.com/office/powerpoint/2010/main" val="28145465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66EBC-15B6-307D-7F02-56CE36E67BD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1EF70-5B6C-57EA-D09B-89A0139E50D7}"/>
              </a:ext>
            </a:extLst>
          </p:cNvPr>
          <p:cNvSpPr>
            <a:spLocks noGrp="1"/>
          </p:cNvSpPr>
          <p:nvPr>
            <p:ph sz="half" idx="1"/>
          </p:nvPr>
        </p:nvSpPr>
        <p:spPr>
          <a:xfrm>
            <a:off x="995479" y="832431"/>
            <a:ext cx="10515600" cy="4844469"/>
          </a:xfrm>
        </p:spPr>
        <p:txBody>
          <a:bodyPr>
            <a:noAutofit/>
          </a:bodyPr>
          <a:lstStyle/>
          <a:p>
            <a:r>
              <a:rPr lang="en-US" sz="3200" b="1" dirty="0"/>
              <a:t>   </a:t>
            </a:r>
            <a:r>
              <a:rPr lang="en-US" sz="4000" b="1" dirty="0"/>
              <a:t>The  small Church</a:t>
            </a:r>
          </a:p>
          <a:p>
            <a:pPr marL="0" indent="0">
              <a:buNone/>
            </a:pPr>
            <a:r>
              <a:rPr lang="en-US" sz="3600" b="1" dirty="0"/>
              <a:t>EPH 5 </a:t>
            </a:r>
            <a:r>
              <a:rPr lang="en-US" sz="3600" b="1" baseline="30000" dirty="0"/>
              <a:t>22 </a:t>
            </a:r>
            <a:r>
              <a:rPr lang="en-US" sz="3600" dirty="0"/>
              <a:t>Wives, submit yourselves to your own husbands as you do to the Lord. </a:t>
            </a:r>
            <a:r>
              <a:rPr lang="en-US" sz="3600" b="1" baseline="30000" dirty="0"/>
              <a:t>23 </a:t>
            </a:r>
            <a:r>
              <a:rPr lang="en-US" sz="3600" dirty="0"/>
              <a:t>For the husband is the head of the wife as Christ is the head of the church, his body, of which he is the Savior. </a:t>
            </a:r>
            <a:r>
              <a:rPr lang="en-US" sz="3600" b="1" baseline="30000" dirty="0"/>
              <a:t>24 </a:t>
            </a:r>
            <a:r>
              <a:rPr lang="en-US" sz="3600" dirty="0"/>
              <a:t>Now as the church submits to Christ, so also wives should submit to their husbands in everything.</a:t>
            </a:r>
          </a:p>
          <a:p>
            <a:pPr marL="0" indent="0">
              <a:buNone/>
            </a:pPr>
            <a:r>
              <a:rPr lang="en-US" sz="3600" dirty="0">
                <a:solidFill>
                  <a:schemeClr val="accent6">
                    <a:lumMod val="75000"/>
                  </a:schemeClr>
                </a:solidFill>
              </a:rPr>
              <a:t>How is the small church to response the sacrificial? </a:t>
            </a:r>
          </a:p>
          <a:p>
            <a:pPr marL="0" indent="0">
              <a:buNone/>
            </a:pPr>
            <a:r>
              <a:rPr lang="en-US" sz="3600" dirty="0"/>
              <a:t>Slides / verse order backward by intent.</a:t>
            </a:r>
          </a:p>
        </p:txBody>
      </p:sp>
    </p:spTree>
    <p:extLst>
      <p:ext uri="{BB962C8B-B14F-4D97-AF65-F5344CB8AC3E}">
        <p14:creationId xmlns:p14="http://schemas.microsoft.com/office/powerpoint/2010/main" val="30458838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55FF-4194-3C8D-1A8E-95091619A36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E48C17-1FE4-526A-057A-4D7DD9B6DAEC}"/>
              </a:ext>
            </a:extLst>
          </p:cNvPr>
          <p:cNvSpPr>
            <a:spLocks noGrp="1"/>
          </p:cNvSpPr>
          <p:nvPr>
            <p:ph sz="half" idx="1"/>
          </p:nvPr>
        </p:nvSpPr>
        <p:spPr>
          <a:xfrm>
            <a:off x="652579" y="628313"/>
            <a:ext cx="10118272" cy="4351338"/>
          </a:xfrm>
        </p:spPr>
        <p:txBody>
          <a:bodyPr>
            <a:noAutofit/>
          </a:bodyPr>
          <a:lstStyle/>
          <a:p>
            <a:r>
              <a:rPr lang="en-US" sz="3600" dirty="0"/>
              <a:t>. </a:t>
            </a:r>
            <a:r>
              <a:rPr lang="en-US" sz="3600" b="1" baseline="30000" dirty="0"/>
              <a:t>29 </a:t>
            </a:r>
            <a:r>
              <a:rPr lang="en-US" sz="3600" dirty="0"/>
              <a:t>After all, no one ever hated their own body, but they feed and care for their body, just as Christ does the church— </a:t>
            </a:r>
            <a:r>
              <a:rPr lang="en-US" sz="3600" b="1" baseline="30000" dirty="0"/>
              <a:t>30 </a:t>
            </a:r>
            <a:r>
              <a:rPr lang="en-US" sz="3600" dirty="0"/>
              <a:t>for we are members of his body. </a:t>
            </a:r>
            <a:r>
              <a:rPr lang="en-US" sz="3600" b="1" baseline="30000" dirty="0"/>
              <a:t>31 </a:t>
            </a:r>
            <a:r>
              <a:rPr lang="en-US" sz="3600" dirty="0"/>
              <a:t>“For this reason a man will leave his father and mother and be united to his wife, and the two will become one flesh.” </a:t>
            </a:r>
            <a:r>
              <a:rPr lang="en-US" sz="3600" b="1" baseline="30000" dirty="0"/>
              <a:t>32 </a:t>
            </a:r>
            <a:r>
              <a:rPr lang="en-US" sz="3600" dirty="0"/>
              <a:t>This is a profound mystery—but I am talking about Christ and the church. </a:t>
            </a:r>
            <a:r>
              <a:rPr lang="en-US" sz="3600" b="1" baseline="30000" dirty="0"/>
              <a:t>33 </a:t>
            </a:r>
            <a:r>
              <a:rPr lang="en-US" sz="3600" dirty="0"/>
              <a:t>However, each one of you also must love his wife as he loves himself, and the wife must respect her husband.</a:t>
            </a:r>
          </a:p>
        </p:txBody>
      </p:sp>
    </p:spTree>
    <p:extLst>
      <p:ext uri="{BB962C8B-B14F-4D97-AF65-F5344CB8AC3E}">
        <p14:creationId xmlns:p14="http://schemas.microsoft.com/office/powerpoint/2010/main" val="362249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42D11-0166-E061-9747-B40CD271632D}"/>
              </a:ext>
            </a:extLst>
          </p:cNvPr>
          <p:cNvSpPr>
            <a:spLocks noGrp="1"/>
          </p:cNvSpPr>
          <p:nvPr>
            <p:ph type="title"/>
          </p:nvPr>
        </p:nvSpPr>
        <p:spPr>
          <a:xfrm>
            <a:off x="457200" y="365125"/>
            <a:ext cx="11315700" cy="1325563"/>
          </a:xfrm>
        </p:spPr>
        <p:txBody>
          <a:bodyPr/>
          <a:lstStyle/>
          <a:p>
            <a:r>
              <a:rPr lang="en-US" dirty="0"/>
              <a:t>Justin Martyr, Irenaeus, and Tertullian on Marcion</a:t>
            </a:r>
          </a:p>
        </p:txBody>
      </p:sp>
      <p:sp>
        <p:nvSpPr>
          <p:cNvPr id="3" name="Content Placeholder 2">
            <a:extLst>
              <a:ext uri="{FF2B5EF4-FFF2-40B4-BE49-F238E27FC236}">
                <a16:creationId xmlns:a16="http://schemas.microsoft.com/office/drawing/2014/main" id="{06F65A45-FFE7-3342-D112-1A0ABE73DC16}"/>
              </a:ext>
            </a:extLst>
          </p:cNvPr>
          <p:cNvSpPr>
            <a:spLocks noGrp="1"/>
          </p:cNvSpPr>
          <p:nvPr>
            <p:ph sz="half" idx="1"/>
          </p:nvPr>
        </p:nvSpPr>
        <p:spPr>
          <a:xfrm>
            <a:off x="419100" y="1494550"/>
            <a:ext cx="11734800" cy="4351338"/>
          </a:xfrm>
        </p:spPr>
        <p:txBody>
          <a:bodyPr>
            <a:noAutofit/>
          </a:bodyPr>
          <a:lstStyle/>
          <a:p>
            <a:r>
              <a:rPr lang="en-US" sz="3600" b="1" dirty="0"/>
              <a:t>Key Themes Across All Three Writers</a:t>
            </a:r>
            <a:endParaRPr lang="en-US" sz="3600" dirty="0"/>
          </a:p>
          <a:p>
            <a:pPr lvl="0"/>
            <a:r>
              <a:rPr lang="en-US" sz="3600" b="1" dirty="0"/>
              <a:t>Defense of the Old Testament:</a:t>
            </a:r>
            <a:r>
              <a:rPr lang="en-US" sz="3600" dirty="0"/>
              <a:t> They argue for the validity and continuity of the Old Testament as Christian scripture.</a:t>
            </a:r>
          </a:p>
          <a:p>
            <a:pPr lvl="0"/>
            <a:r>
              <a:rPr lang="en-US" sz="3600" b="1" dirty="0"/>
              <a:t>Canon Formation:</a:t>
            </a:r>
            <a:r>
              <a:rPr lang="en-US" sz="3600" dirty="0"/>
              <a:t> Marcion’s edited canon prompted responses that helped shape the Christian biblical canon.</a:t>
            </a:r>
          </a:p>
          <a:p>
            <a:r>
              <a:rPr lang="en-US" sz="3600" b="1" dirty="0"/>
              <a:t>Polemic Tone:</a:t>
            </a:r>
            <a:r>
              <a:rPr lang="en-US" sz="3600" dirty="0"/>
              <a:t> Each writer presents Marcion as a serious threat to orthodox Christianity, often using strong language and detailed argumentation</a:t>
            </a:r>
          </a:p>
        </p:txBody>
      </p:sp>
    </p:spTree>
    <p:extLst>
      <p:ext uri="{BB962C8B-B14F-4D97-AF65-F5344CB8AC3E}">
        <p14:creationId xmlns:p14="http://schemas.microsoft.com/office/powerpoint/2010/main" val="3624977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E0C93-EA88-845C-AD2D-104E974F7CAB}"/>
              </a:ext>
            </a:extLst>
          </p:cNvPr>
          <p:cNvSpPr>
            <a:spLocks noGrp="1"/>
          </p:cNvSpPr>
          <p:nvPr>
            <p:ph type="title"/>
          </p:nvPr>
        </p:nvSpPr>
        <p:spPr>
          <a:xfrm>
            <a:off x="315309" y="365125"/>
            <a:ext cx="11876691" cy="1325563"/>
          </a:xfrm>
        </p:spPr>
        <p:txBody>
          <a:bodyPr>
            <a:normAutofit fontScale="90000"/>
          </a:bodyPr>
          <a:lstStyle/>
          <a:p>
            <a:r>
              <a:rPr lang="en-US" dirty="0"/>
              <a:t>Tertullian circa 200 Ad on Marcion </a:t>
            </a:r>
            <a:r>
              <a:rPr lang="en-US" b="1" dirty="0" err="1"/>
              <a:t>Adversus</a:t>
            </a:r>
            <a:r>
              <a:rPr lang="en-US" b="1" dirty="0"/>
              <a:t> </a:t>
            </a:r>
            <a:r>
              <a:rPr lang="en-US" b="1" dirty="0" err="1"/>
              <a:t>Marcionem</a:t>
            </a:r>
            <a:br>
              <a:rPr lang="en-US" b="1" dirty="0"/>
            </a:br>
            <a:endParaRPr lang="en-US" dirty="0"/>
          </a:p>
        </p:txBody>
      </p:sp>
      <p:sp>
        <p:nvSpPr>
          <p:cNvPr id="3" name="Content Placeholder 2">
            <a:extLst>
              <a:ext uri="{FF2B5EF4-FFF2-40B4-BE49-F238E27FC236}">
                <a16:creationId xmlns:a16="http://schemas.microsoft.com/office/drawing/2014/main" id="{668D3787-9AF6-AA0C-9FAB-797BF6D6B3BD}"/>
              </a:ext>
            </a:extLst>
          </p:cNvPr>
          <p:cNvSpPr>
            <a:spLocks noGrp="1"/>
          </p:cNvSpPr>
          <p:nvPr>
            <p:ph sz="half" idx="1"/>
          </p:nvPr>
        </p:nvSpPr>
        <p:spPr>
          <a:xfrm>
            <a:off x="838199" y="1825625"/>
            <a:ext cx="9898117" cy="4351338"/>
          </a:xfrm>
        </p:spPr>
        <p:txBody>
          <a:bodyPr>
            <a:normAutofit/>
          </a:bodyPr>
          <a:lstStyle/>
          <a:p>
            <a:r>
              <a:rPr lang="en-US" sz="4000" dirty="0"/>
              <a:t>Books 1 and 2 refute Marcion's dualism; Book 3 shows that Jesus is the messiah of the Old Testament. Books 4 and 5 discuss Marcion's butchered 'gospel' and 'letters' of Paul.</a:t>
            </a:r>
          </a:p>
        </p:txBody>
      </p:sp>
    </p:spTree>
    <p:extLst>
      <p:ext uri="{BB962C8B-B14F-4D97-AF65-F5344CB8AC3E}">
        <p14:creationId xmlns:p14="http://schemas.microsoft.com/office/powerpoint/2010/main" val="1023731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EE9EA-0254-A21A-E8B2-C1DB88ECA4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67A12C-AEFD-D5A1-E7C9-328F305AC7BC}"/>
              </a:ext>
            </a:extLst>
          </p:cNvPr>
          <p:cNvSpPr>
            <a:spLocks noGrp="1"/>
          </p:cNvSpPr>
          <p:nvPr>
            <p:ph type="title"/>
          </p:nvPr>
        </p:nvSpPr>
        <p:spPr>
          <a:xfrm>
            <a:off x="315309" y="365125"/>
            <a:ext cx="11876691" cy="1325563"/>
          </a:xfrm>
        </p:spPr>
        <p:txBody>
          <a:bodyPr>
            <a:normAutofit fontScale="90000"/>
          </a:bodyPr>
          <a:lstStyle/>
          <a:p>
            <a:r>
              <a:rPr lang="en-US" dirty="0"/>
              <a:t>Tertullian  c. 155–220 AD</a:t>
            </a:r>
            <a:br>
              <a:rPr lang="en-US" dirty="0"/>
            </a:br>
            <a:r>
              <a:rPr lang="en-US" dirty="0"/>
              <a:t>on Marcion </a:t>
            </a:r>
            <a:r>
              <a:rPr lang="en-US" b="1" dirty="0" err="1"/>
              <a:t>Adversus</a:t>
            </a:r>
            <a:r>
              <a:rPr lang="en-US" b="1" dirty="0"/>
              <a:t> </a:t>
            </a:r>
            <a:r>
              <a:rPr lang="en-US" b="1" dirty="0" err="1"/>
              <a:t>Marcionem</a:t>
            </a:r>
            <a:r>
              <a:rPr lang="en-US" b="1" dirty="0"/>
              <a:t> </a:t>
            </a:r>
            <a:r>
              <a:rPr lang="en-US" dirty="0"/>
              <a:t>c. 200 AD</a:t>
            </a:r>
            <a:br>
              <a:rPr lang="en-US" b="1" dirty="0"/>
            </a:br>
            <a:endParaRPr lang="en-US" dirty="0"/>
          </a:p>
        </p:txBody>
      </p:sp>
      <p:sp>
        <p:nvSpPr>
          <p:cNvPr id="3" name="Content Placeholder 2">
            <a:extLst>
              <a:ext uri="{FF2B5EF4-FFF2-40B4-BE49-F238E27FC236}">
                <a16:creationId xmlns:a16="http://schemas.microsoft.com/office/drawing/2014/main" id="{C07571C9-C30C-3283-DEC5-FE603B780505}"/>
              </a:ext>
            </a:extLst>
          </p:cNvPr>
          <p:cNvSpPr>
            <a:spLocks noGrp="1"/>
          </p:cNvSpPr>
          <p:nvPr>
            <p:ph sz="half" idx="1"/>
          </p:nvPr>
        </p:nvSpPr>
        <p:spPr>
          <a:xfrm>
            <a:off x="838199" y="1825625"/>
            <a:ext cx="9898117" cy="4351338"/>
          </a:xfrm>
        </p:spPr>
        <p:txBody>
          <a:bodyPr>
            <a:normAutofit/>
          </a:bodyPr>
          <a:lstStyle/>
          <a:p>
            <a:r>
              <a:rPr lang="en-US" sz="4000" dirty="0"/>
              <a:t>Chapter VIII. ----Other Proofs from the Same Chapter, that Jesus, Who Preached at Nazareth, and Was Acknowledged by Certain Demons as Christ the Son of God, Was the Creator's Christ. As Occasion Offers, the Docetic Errors of Marcion are Exposed</a:t>
            </a:r>
            <a:r>
              <a:rPr lang="en-US" dirty="0"/>
              <a:t>.</a:t>
            </a:r>
            <a:endParaRPr lang="en-US" sz="4000" dirty="0"/>
          </a:p>
        </p:txBody>
      </p:sp>
    </p:spTree>
    <p:extLst>
      <p:ext uri="{BB962C8B-B14F-4D97-AF65-F5344CB8AC3E}">
        <p14:creationId xmlns:p14="http://schemas.microsoft.com/office/powerpoint/2010/main" val="3353920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961C-DC5F-582A-A562-A7EC70A97F85}"/>
              </a:ext>
            </a:extLst>
          </p:cNvPr>
          <p:cNvSpPr>
            <a:spLocks noGrp="1"/>
          </p:cNvSpPr>
          <p:nvPr>
            <p:ph type="title"/>
          </p:nvPr>
        </p:nvSpPr>
        <p:spPr/>
        <p:txBody>
          <a:bodyPr/>
          <a:lstStyle/>
          <a:p>
            <a:r>
              <a:rPr lang="en-US" dirty="0"/>
              <a:t>𝔓</a:t>
            </a:r>
            <a:r>
              <a:rPr lang="en-US" baseline="30000" dirty="0"/>
              <a:t>46 </a:t>
            </a:r>
            <a:r>
              <a:rPr lang="en-US" baseline="30000" dirty="0">
                <a:latin typeface="Aptos" panose="020B0004020202020204" pitchFamily="34" charset="0"/>
              </a:rPr>
              <a:t> </a:t>
            </a:r>
            <a:r>
              <a:rPr lang="en-US" dirty="0">
                <a:latin typeface="Aptos" panose="020B0004020202020204" pitchFamily="34" charset="0"/>
              </a:rPr>
              <a:t>Papyrus 46</a:t>
            </a:r>
          </a:p>
        </p:txBody>
      </p:sp>
      <p:sp>
        <p:nvSpPr>
          <p:cNvPr id="3" name="Content Placeholder 2">
            <a:extLst>
              <a:ext uri="{FF2B5EF4-FFF2-40B4-BE49-F238E27FC236}">
                <a16:creationId xmlns:a16="http://schemas.microsoft.com/office/drawing/2014/main" id="{98978F3F-672F-2B28-7CF8-8E186F3C1E75}"/>
              </a:ext>
            </a:extLst>
          </p:cNvPr>
          <p:cNvSpPr>
            <a:spLocks noGrp="1"/>
          </p:cNvSpPr>
          <p:nvPr>
            <p:ph sz="half" idx="1"/>
          </p:nvPr>
        </p:nvSpPr>
        <p:spPr>
          <a:xfrm>
            <a:off x="0" y="1690688"/>
            <a:ext cx="11838039" cy="4351338"/>
          </a:xfrm>
        </p:spPr>
        <p:txBody>
          <a:bodyPr>
            <a:normAutofit/>
          </a:bodyPr>
          <a:lstStyle/>
          <a:p>
            <a:r>
              <a:rPr lang="en-US" sz="3200" dirty="0"/>
              <a:t>Before 1900 AD only 4 Papyri were known.</a:t>
            </a:r>
          </a:p>
          <a:p>
            <a:r>
              <a:rPr lang="en-US" sz="3200" dirty="0"/>
              <a:t>There are now 140 papyri.  While many are fragmentary pages of only a few verses several have entire new testament books.</a:t>
            </a:r>
          </a:p>
          <a:p>
            <a:r>
              <a:rPr lang="en-US" sz="3200" dirty="0"/>
              <a:t>In 1930 Chester Beatty acquired 13 papyri (#2 of 13 being 𝔓</a:t>
            </a:r>
            <a:r>
              <a:rPr lang="en-US" sz="3200" baseline="30000" dirty="0"/>
              <a:t>46 </a:t>
            </a:r>
            <a:r>
              <a:rPr lang="en-US" sz="3200" dirty="0"/>
              <a:t>)</a:t>
            </a:r>
          </a:p>
          <a:p>
            <a:r>
              <a:rPr lang="en-US" sz="3200" dirty="0"/>
              <a:t>It contains a large portion of Romans and most of Hebrews, 1 &amp; 2 Corinthians, Ephesians, Galatians,  Philippians, Colossians, and portions of1 Thessalonians. (this is also the order within the document</a:t>
            </a:r>
            <a:r>
              <a:rPr lang="en-US" dirty="0"/>
              <a:t>)</a:t>
            </a:r>
          </a:p>
          <a:p>
            <a:endParaRPr lang="en-US" dirty="0"/>
          </a:p>
        </p:txBody>
      </p:sp>
    </p:spTree>
    <p:extLst>
      <p:ext uri="{BB962C8B-B14F-4D97-AF65-F5344CB8AC3E}">
        <p14:creationId xmlns:p14="http://schemas.microsoft.com/office/powerpoint/2010/main" val="3049185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F02EC-792F-8B79-81BC-656923CE3D26}"/>
              </a:ext>
            </a:extLst>
          </p:cNvPr>
          <p:cNvSpPr>
            <a:spLocks noGrp="1"/>
          </p:cNvSpPr>
          <p:nvPr>
            <p:ph type="title"/>
          </p:nvPr>
        </p:nvSpPr>
        <p:spPr>
          <a:xfrm>
            <a:off x="838200" y="365126"/>
            <a:ext cx="10515600" cy="670882"/>
          </a:xfrm>
        </p:spPr>
        <p:txBody>
          <a:bodyPr>
            <a:normAutofit fontScale="90000"/>
          </a:bodyPr>
          <a:lstStyle/>
          <a:p>
            <a:r>
              <a:rPr lang="en-US" dirty="0"/>
              <a:t>Greek View Platonic</a:t>
            </a:r>
          </a:p>
        </p:txBody>
      </p:sp>
      <p:sp>
        <p:nvSpPr>
          <p:cNvPr id="3" name="Content Placeholder 2">
            <a:extLst>
              <a:ext uri="{FF2B5EF4-FFF2-40B4-BE49-F238E27FC236}">
                <a16:creationId xmlns:a16="http://schemas.microsoft.com/office/drawing/2014/main" id="{B4BB7171-2DD9-BC9B-60DD-1E7E2A3344E8}"/>
              </a:ext>
            </a:extLst>
          </p:cNvPr>
          <p:cNvSpPr>
            <a:spLocks noGrp="1"/>
          </p:cNvSpPr>
          <p:nvPr>
            <p:ph sz="half" idx="1"/>
          </p:nvPr>
        </p:nvSpPr>
        <p:spPr>
          <a:xfrm>
            <a:off x="838200" y="3385479"/>
            <a:ext cx="3474954" cy="2791484"/>
          </a:xfrm>
        </p:spPr>
        <p:txBody>
          <a:bodyPr>
            <a:normAutofit/>
          </a:bodyPr>
          <a:lstStyle/>
          <a:p>
            <a:r>
              <a:rPr lang="en-US" sz="3600" dirty="0"/>
              <a:t>Seeds of Gnosticism  are related to views of Plato.</a:t>
            </a:r>
          </a:p>
        </p:txBody>
      </p:sp>
      <p:sp>
        <p:nvSpPr>
          <p:cNvPr id="5" name="Oval 4">
            <a:extLst>
              <a:ext uri="{FF2B5EF4-FFF2-40B4-BE49-F238E27FC236}">
                <a16:creationId xmlns:a16="http://schemas.microsoft.com/office/drawing/2014/main" id="{5D186652-796E-AB92-EEE2-9C634E99894D}"/>
              </a:ext>
            </a:extLst>
          </p:cNvPr>
          <p:cNvSpPr/>
          <p:nvPr/>
        </p:nvSpPr>
        <p:spPr>
          <a:xfrm>
            <a:off x="838199" y="1378743"/>
            <a:ext cx="3513083" cy="166400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Supreme </a:t>
            </a:r>
            <a:r>
              <a:rPr lang="en-US" sz="3600" b="1" dirty="0"/>
              <a:t>god</a:t>
            </a:r>
          </a:p>
        </p:txBody>
      </p:sp>
      <p:sp>
        <p:nvSpPr>
          <p:cNvPr id="6" name="Oval 5">
            <a:extLst>
              <a:ext uri="{FF2B5EF4-FFF2-40B4-BE49-F238E27FC236}">
                <a16:creationId xmlns:a16="http://schemas.microsoft.com/office/drawing/2014/main" id="{411B54B9-A936-19A8-3FCC-9CBC5F96F072}"/>
              </a:ext>
            </a:extLst>
          </p:cNvPr>
          <p:cNvSpPr/>
          <p:nvPr/>
        </p:nvSpPr>
        <p:spPr>
          <a:xfrm>
            <a:off x="5423337" y="2036871"/>
            <a:ext cx="5360276" cy="221148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Demiurge</a:t>
            </a:r>
          </a:p>
          <a:p>
            <a:pPr algn="ctr"/>
            <a:r>
              <a:rPr lang="en-US" sz="3600" dirty="0"/>
              <a:t>Creator of world from Chaos</a:t>
            </a:r>
          </a:p>
        </p:txBody>
      </p:sp>
      <p:sp>
        <p:nvSpPr>
          <p:cNvPr id="9" name="Rectangle 8">
            <a:extLst>
              <a:ext uri="{FF2B5EF4-FFF2-40B4-BE49-F238E27FC236}">
                <a16:creationId xmlns:a16="http://schemas.microsoft.com/office/drawing/2014/main" id="{4967288A-B8E5-C67D-2BD9-0E03B6F62678}"/>
              </a:ext>
            </a:extLst>
          </p:cNvPr>
          <p:cNvSpPr/>
          <p:nvPr/>
        </p:nvSpPr>
        <p:spPr>
          <a:xfrm>
            <a:off x="9262241" y="738686"/>
            <a:ext cx="3042745" cy="8634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Demiurge ~ Craftsman</a:t>
            </a:r>
          </a:p>
        </p:txBody>
      </p:sp>
      <p:sp>
        <p:nvSpPr>
          <p:cNvPr id="10" name="Oval 9">
            <a:extLst>
              <a:ext uri="{FF2B5EF4-FFF2-40B4-BE49-F238E27FC236}">
                <a16:creationId xmlns:a16="http://schemas.microsoft.com/office/drawing/2014/main" id="{CA583794-169B-1C07-83AE-548C2C00C36A}"/>
              </a:ext>
            </a:extLst>
          </p:cNvPr>
          <p:cNvSpPr/>
          <p:nvPr/>
        </p:nvSpPr>
        <p:spPr>
          <a:xfrm>
            <a:off x="5224718" y="4755096"/>
            <a:ext cx="5360276" cy="221148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Imperfect World mere copies of “forms”</a:t>
            </a:r>
          </a:p>
        </p:txBody>
      </p:sp>
      <p:sp>
        <p:nvSpPr>
          <p:cNvPr id="11" name="Arrow: Right 10">
            <a:extLst>
              <a:ext uri="{FF2B5EF4-FFF2-40B4-BE49-F238E27FC236}">
                <a16:creationId xmlns:a16="http://schemas.microsoft.com/office/drawing/2014/main" id="{D4C2CDA4-800A-A081-0215-C7825E5962DF}"/>
              </a:ext>
            </a:extLst>
          </p:cNvPr>
          <p:cNvSpPr/>
          <p:nvPr/>
        </p:nvSpPr>
        <p:spPr>
          <a:xfrm rot="1321169">
            <a:off x="4372458" y="2268339"/>
            <a:ext cx="822536" cy="4763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224BCC8D-7BAC-1843-1494-1A876B7F0EE8}"/>
              </a:ext>
            </a:extLst>
          </p:cNvPr>
          <p:cNvSpPr/>
          <p:nvPr/>
        </p:nvSpPr>
        <p:spPr>
          <a:xfrm rot="5608961">
            <a:off x="7729126" y="4263535"/>
            <a:ext cx="351460" cy="4763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1612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6951</TotalTime>
  <Words>3165</Words>
  <Application>Microsoft Office PowerPoint</Application>
  <PresentationFormat>Widescreen</PresentationFormat>
  <Paragraphs>173</Paragraphs>
  <Slides>46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Aptos</vt:lpstr>
      <vt:lpstr>Aptos Display</vt:lpstr>
      <vt:lpstr>Arial</vt:lpstr>
      <vt:lpstr>system-ui</vt:lpstr>
      <vt:lpstr>Office Theme</vt:lpstr>
      <vt:lpstr>Marcion of Sinope 85-160 A.D </vt:lpstr>
      <vt:lpstr>Demiurge – a subordinate god</vt:lpstr>
      <vt:lpstr>Docetic</vt:lpstr>
      <vt:lpstr>Justin Martyr, Irenaeus, and Tertullian on Marcion</vt:lpstr>
      <vt:lpstr>Justin Martyr, Irenaeus, and Tertullian on Marcion</vt:lpstr>
      <vt:lpstr>Tertullian circa 200 Ad on Marcion Adversus Marcionem </vt:lpstr>
      <vt:lpstr>Tertullian  c. 155–220 AD on Marcion Adversus Marcionem c. 200 AD </vt:lpstr>
      <vt:lpstr>𝔓46  Papyrus 46</vt:lpstr>
      <vt:lpstr>Greek View Platonic</vt:lpstr>
      <vt:lpstr>Marcion of Sinope 85-160 A.D </vt:lpstr>
      <vt:lpstr>Plato’s and Marcion’s dilemma</vt:lpstr>
      <vt:lpstr>Plato’s and Marcion’s dilemma</vt:lpstr>
      <vt:lpstr>             Spiritual Realms </vt:lpstr>
      <vt:lpstr>PowerPoint Presentation</vt:lpstr>
      <vt:lpstr>Accessibility</vt:lpstr>
      <vt:lpstr>Access granted</vt:lpstr>
      <vt:lpstr>Access granted</vt:lpstr>
      <vt:lpstr>Access granted</vt:lpstr>
      <vt:lpstr>God came looking for us.  (very un-gnostic)</vt:lpstr>
      <vt:lpstr>How to Live</vt:lpstr>
      <vt:lpstr>Ephesians 5</vt:lpstr>
      <vt:lpstr>Ephesians 5</vt:lpstr>
      <vt:lpstr>Ephesians 5</vt:lpstr>
      <vt:lpstr>Imitators of God </vt:lpstr>
      <vt:lpstr>Ephesians 5</vt:lpstr>
      <vt:lpstr>Hebrews 10 sacrifice</vt:lpstr>
      <vt:lpstr>Hebrews 10 sacrifice leading to covenant</vt:lpstr>
      <vt:lpstr>Covenant attributes of God(very un-gnostic)</vt:lpstr>
      <vt:lpstr>PowerPoint Presentation</vt:lpstr>
      <vt:lpstr>The items of worldliness that violate the covenant</vt:lpstr>
      <vt:lpstr>Items of worldliness that violate the covenant</vt:lpstr>
      <vt:lpstr>The items of worldliness that violate the covenant</vt:lpstr>
      <vt:lpstr>Children of Light Contrast of immorality</vt:lpstr>
      <vt:lpstr>Children of Light</vt:lpstr>
      <vt:lpstr>Greek poetic triplit</vt:lpstr>
      <vt:lpstr>PowerPoint Presentation</vt:lpstr>
      <vt:lpstr>Time is precious /Encounters are limited</vt:lpstr>
      <vt:lpstr>Lifestyle Decisions. </vt:lpstr>
      <vt:lpstr>Otherness is a realization that others are more important than me. First and foremost this is applicable to our mate, our family, and our brothers and sisters in Christ followed by neighbors then strangers then maybe me.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81</cp:revision>
  <dcterms:created xsi:type="dcterms:W3CDTF">2025-06-19T21:30:53Z</dcterms:created>
  <dcterms:modified xsi:type="dcterms:W3CDTF">2026-02-05T22:32:16Z</dcterms:modified>
</cp:coreProperties>
</file>