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7"/>
  </p:notesMasterIdLst>
  <p:handoutMasterIdLst>
    <p:handoutMasterId r:id="rId68"/>
  </p:handoutMasterIdLst>
  <p:sldIdLst>
    <p:sldId id="531" r:id="rId2"/>
    <p:sldId id="331" r:id="rId3"/>
    <p:sldId id="470" r:id="rId4"/>
    <p:sldId id="481" r:id="rId5"/>
    <p:sldId id="545" r:id="rId6"/>
    <p:sldId id="552" r:id="rId7"/>
    <p:sldId id="548" r:id="rId8"/>
    <p:sldId id="420" r:id="rId9"/>
    <p:sldId id="306" r:id="rId10"/>
    <p:sldId id="468" r:id="rId11"/>
    <p:sldId id="328" r:id="rId12"/>
    <p:sldId id="330" r:id="rId13"/>
    <p:sldId id="469" r:id="rId14"/>
    <p:sldId id="337" r:id="rId15"/>
    <p:sldId id="477" r:id="rId16"/>
    <p:sldId id="394" r:id="rId17"/>
    <p:sldId id="395" r:id="rId18"/>
    <p:sldId id="425" r:id="rId19"/>
    <p:sldId id="444" r:id="rId20"/>
    <p:sldId id="551" r:id="rId21"/>
    <p:sldId id="400" r:id="rId22"/>
    <p:sldId id="338" r:id="rId23"/>
    <p:sldId id="343" r:id="rId24"/>
    <p:sldId id="388" r:id="rId25"/>
    <p:sldId id="441" r:id="rId26"/>
    <p:sldId id="351" r:id="rId27"/>
    <p:sldId id="360" r:id="rId28"/>
    <p:sldId id="458" r:id="rId29"/>
    <p:sldId id="450" r:id="rId30"/>
    <p:sldId id="570" r:id="rId31"/>
    <p:sldId id="451" r:id="rId32"/>
    <p:sldId id="345" r:id="rId33"/>
    <p:sldId id="346" r:id="rId34"/>
    <p:sldId id="392" r:id="rId35"/>
    <p:sldId id="452" r:id="rId36"/>
    <p:sldId id="352" r:id="rId37"/>
    <p:sldId id="453" r:id="rId38"/>
    <p:sldId id="353" r:id="rId39"/>
    <p:sldId id="454" r:id="rId40"/>
    <p:sldId id="359" r:id="rId41"/>
    <p:sldId id="455" r:id="rId42"/>
    <p:sldId id="456" r:id="rId43"/>
    <p:sldId id="361" r:id="rId44"/>
    <p:sldId id="364" r:id="rId45"/>
    <p:sldId id="457" r:id="rId46"/>
    <p:sldId id="366" r:id="rId47"/>
    <p:sldId id="367" r:id="rId48"/>
    <p:sldId id="459" r:id="rId49"/>
    <p:sldId id="549" r:id="rId50"/>
    <p:sldId id="550" r:id="rId51"/>
    <p:sldId id="553" r:id="rId52"/>
    <p:sldId id="554" r:id="rId53"/>
    <p:sldId id="571" r:id="rId54"/>
    <p:sldId id="558" r:id="rId55"/>
    <p:sldId id="560" r:id="rId56"/>
    <p:sldId id="564" r:id="rId57"/>
    <p:sldId id="563" r:id="rId58"/>
    <p:sldId id="562" r:id="rId59"/>
    <p:sldId id="565" r:id="rId60"/>
    <p:sldId id="566" r:id="rId61"/>
    <p:sldId id="567" r:id="rId62"/>
    <p:sldId id="568" r:id="rId63"/>
    <p:sldId id="494" r:id="rId64"/>
    <p:sldId id="569" r:id="rId65"/>
    <p:sldId id="412" r:id="rId6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7D89"/>
    <a:srgbClr val="CAB898"/>
    <a:srgbClr val="24447C"/>
    <a:srgbClr val="7C201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504" autoAdjust="0"/>
    <p:restoredTop sz="73394" autoAdjust="0"/>
  </p:normalViewPr>
  <p:slideViewPr>
    <p:cSldViewPr snapToGrid="0" snapToObjects="1">
      <p:cViewPr>
        <p:scale>
          <a:sx n="69" d="100"/>
          <a:sy n="69" d="100"/>
        </p:scale>
        <p:origin x="1194" y="48"/>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14080"/>
    </p:cViewPr>
  </p:sorterViewPr>
  <p:notesViewPr>
    <p:cSldViewPr snapToGrid="0" snapToObjects="1">
      <p:cViewPr>
        <p:scale>
          <a:sx n="100" d="100"/>
          <a:sy n="100" d="100"/>
        </p:scale>
        <p:origin x="2100" y="-84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r>
              <a:rPr lang="en-US" i="1" dirty="0"/>
              <a:t>How We Got the Bible</a:t>
            </a:r>
          </a:p>
        </p:txBody>
      </p:sp>
      <p:sp>
        <p:nvSpPr>
          <p:cNvPr id="4" name="Footer Placeholder 3"/>
          <p:cNvSpPr>
            <a:spLocks noGrp="1"/>
          </p:cNvSpPr>
          <p:nvPr>
            <p:ph type="ftr" sz="quarter" idx="2"/>
          </p:nvPr>
        </p:nvSpPr>
        <p:spPr>
          <a:xfrm>
            <a:off x="-1" y="8879289"/>
            <a:ext cx="4421482" cy="189410"/>
          </a:xfrm>
          <a:prstGeom prst="rect">
            <a:avLst/>
          </a:prstGeom>
        </p:spPr>
        <p:txBody>
          <a:bodyPr vert="horz" lIns="91440" tIns="45720" rIns="91440" bIns="45720" rtlCol="0" anchor="b"/>
          <a:lstStyle>
            <a:lvl1pPr algn="l">
              <a:defRPr sz="1200"/>
            </a:lvl1pPr>
          </a:lstStyle>
          <a:p>
            <a:r>
              <a:rPr lang="en-US" sz="1000" dirty="0"/>
              <a:t>Rose Publishing</a:t>
            </a:r>
          </a:p>
        </p:txBody>
      </p:sp>
      <p:sp>
        <p:nvSpPr>
          <p:cNvPr id="5" name="Slide Number Placeholder 4"/>
          <p:cNvSpPr>
            <a:spLocks noGrp="1"/>
          </p:cNvSpPr>
          <p:nvPr>
            <p:ph type="sldNum" sz="quarter" idx="3"/>
          </p:nvPr>
        </p:nvSpPr>
        <p:spPr>
          <a:xfrm>
            <a:off x="4722519" y="8685213"/>
            <a:ext cx="2133894" cy="457200"/>
          </a:xfrm>
          <a:prstGeom prst="rect">
            <a:avLst/>
          </a:prstGeom>
        </p:spPr>
        <p:txBody>
          <a:bodyPr vert="horz" lIns="91440" tIns="45720" rIns="91440" bIns="45720" rtlCol="0" anchor="b"/>
          <a:lstStyle>
            <a:lvl1pPr algn="r">
              <a:defRPr sz="1200"/>
            </a:lvl1pPr>
          </a:lstStyle>
          <a:p>
            <a:fld id="{DA0D02D5-ACA5-B545-8B8E-80A351EBD3CB}" type="slidenum">
              <a:rPr lang="en-US" smtClean="0"/>
              <a:t>‹#›</a:t>
            </a:fld>
            <a:endParaRPr lang="en-US" dirty="0"/>
          </a:p>
        </p:txBody>
      </p:sp>
    </p:spTree>
    <p:extLst>
      <p:ext uri="{BB962C8B-B14F-4D97-AF65-F5344CB8AC3E}">
        <p14:creationId xmlns:p14="http://schemas.microsoft.com/office/powerpoint/2010/main" val="3615176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9E05C8-1876-9F4A-9A1B-0292D8EE364A}" type="datetimeFigureOut">
              <a:rPr lang="en-US" smtClean="0"/>
              <a:t>2/24/2023</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A976B8-1CE9-2D40-B14A-B238F67007C8}" type="slidenum">
              <a:rPr lang="en-US" smtClean="0"/>
              <a:t>‹#›</a:t>
            </a:fld>
            <a:endParaRPr lang="en-US" dirty="0"/>
          </a:p>
        </p:txBody>
      </p:sp>
    </p:spTree>
    <p:extLst>
      <p:ext uri="{BB962C8B-B14F-4D97-AF65-F5344CB8AC3E}">
        <p14:creationId xmlns:p14="http://schemas.microsoft.com/office/powerpoint/2010/main" val="150635958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bible-researcher.com/moffatt.html"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www.bible-researcher.com/weymouth.html"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amazon.com/s/ref=dp_byline_sr_book_1?ie=UTF8&amp;field-author=William+G.+Pierpont&amp;text=William+G.+Pierpont&amp;sort=relevancerank&amp;search-alias=books" TargetMode="External"/><Relationship Id="rId2" Type="http://schemas.openxmlformats.org/officeDocument/2006/relationships/slide" Target="../slides/slide49.xml"/><Relationship Id="rId1" Type="http://schemas.openxmlformats.org/officeDocument/2006/relationships/notesMaster" Target="../notesMasters/notesMaster1.xml"/><Relationship Id="rId5" Type="http://schemas.openxmlformats.org/officeDocument/2006/relationships/hyperlink" Target="https://www.amazon.com/s/ref=dp_byline_sr_book_3?ie=UTF8&amp;field-author=John+Jeffrey+Dodson&amp;text=John+Jeffrey+Dodson&amp;sort=relevancerank&amp;search-alias=books" TargetMode="External"/><Relationship Id="rId4" Type="http://schemas.openxmlformats.org/officeDocument/2006/relationships/hyperlink" Target="https://www.amazon.com/s/ref=dp_byline_sr_book_2?ie=UTF8&amp;field-author=Maurice+A.+Robinson&amp;text=Maurice+A.+Robinson&amp;sort=relevancerank&amp;search-alias=books" TargetMode="External"/></Relationships>
</file>

<file path=ppt/notesSlides/_rels/notesSlide42.xml.rels><?xml version="1.0" encoding="UTF-8" standalone="yes"?>
<Relationships xmlns="http://schemas.openxmlformats.org/package/2006/relationships"><Relationship Id="rId13" Type="http://schemas.openxmlformats.org/officeDocument/2006/relationships/hyperlink" Target="https://www.bible-researcher.com/campbellpreface.html" TargetMode="External"/><Relationship Id="rId18" Type="http://schemas.openxmlformats.org/officeDocument/2006/relationships/hyperlink" Target="http://www.mun.ca/rels/restmov/oracles1st/oracles1st.html" TargetMode="External"/><Relationship Id="rId26" Type="http://schemas.openxmlformats.org/officeDocument/2006/relationships/hyperlink" Target="http://books.google.com/books?id=dvI2AAAAMAAJ&amp;output=html" TargetMode="External"/><Relationship Id="rId39" Type="http://schemas.openxmlformats.org/officeDocument/2006/relationships/hyperlink" Target="http://books.google.com/books?id=7cQUAAAAYAAJ&amp;output=html" TargetMode="External"/><Relationship Id="rId21" Type="http://schemas.openxmlformats.org/officeDocument/2006/relationships/hyperlink" Target="http://www.mun.ca/rels/restmov/oracles4th/oracles4th.html" TargetMode="External"/><Relationship Id="rId34" Type="http://schemas.openxmlformats.org/officeDocument/2006/relationships/hyperlink" Target="http://books.google.com/books?id=Nj8AAAAAYAAJ&amp;output=html" TargetMode="External"/><Relationship Id="rId42" Type="http://schemas.openxmlformats.org/officeDocument/2006/relationships/hyperlink" Target="http://books.google.com/books?id=6QwWAAAAYAAJ&amp;output=html" TargetMode="External"/><Relationship Id="rId47" Type="http://schemas.openxmlformats.org/officeDocument/2006/relationships/hyperlink" Target="http://www.archive.org/details/historyoftheolog00vank" TargetMode="External"/><Relationship Id="rId50" Type="http://schemas.openxmlformats.org/officeDocument/2006/relationships/hyperlink" Target="http://books.google.com/books?id=07pZAAAAMAAJ&amp;output=html" TargetMode="External"/><Relationship Id="rId55" Type="http://schemas.openxmlformats.org/officeDocument/2006/relationships/hyperlink" Target="https://www.bible-researcher.com/campbell.html#nota5" TargetMode="External"/><Relationship Id="rId7" Type="http://schemas.openxmlformats.org/officeDocument/2006/relationships/hyperlink" Target="https://www.bible-researcher.com/barnes1.html" TargetMode="External"/><Relationship Id="rId2" Type="http://schemas.openxmlformats.org/officeDocument/2006/relationships/slide" Target="../slides/slide50.xml"/><Relationship Id="rId16" Type="http://schemas.openxmlformats.org/officeDocument/2006/relationships/hyperlink" Target="https://www.bible-researcher.com/macknight-campbell.html" TargetMode="External"/><Relationship Id="rId29" Type="http://schemas.openxmlformats.org/officeDocument/2006/relationships/hyperlink" Target="http://books.google.com/books?id=4fo2AAAAMAAJ&amp;output=html" TargetMode="External"/><Relationship Id="rId11" Type="http://schemas.openxmlformats.org/officeDocument/2006/relationships/hyperlink" Target="https://www.bible-researcher.com/versbib8.html#doddridge1756" TargetMode="External"/><Relationship Id="rId24" Type="http://schemas.openxmlformats.org/officeDocument/2006/relationships/hyperlink" Target="http://books.google.com/books?id=krs9AAAAIAAJ&amp;output=html" TargetMode="External"/><Relationship Id="rId32" Type="http://schemas.openxmlformats.org/officeDocument/2006/relationships/hyperlink" Target="http://books.google.com/books?id=KT8AAAAAYAAJ&amp;output=html" TargetMode="External"/><Relationship Id="rId37" Type="http://schemas.openxmlformats.org/officeDocument/2006/relationships/hyperlink" Target="http://books.google.com/books?id=hsIUAAAAYAAJ&amp;output=html" TargetMode="External"/><Relationship Id="rId40" Type="http://schemas.openxmlformats.org/officeDocument/2006/relationships/hyperlink" Target="http://books.google.com/books?id=c8QUAAAAYAAJ&amp;output=html" TargetMode="External"/><Relationship Id="rId45" Type="http://schemas.openxmlformats.org/officeDocument/2006/relationships/hyperlink" Target="http://books.google.com/books?id=NU4VAAAAYAAJ&amp;output=html" TargetMode="External"/><Relationship Id="rId53" Type="http://schemas.openxmlformats.org/officeDocument/2006/relationships/hyperlink" Target="https://www.bible-researcher.com/campbell.html#nota3" TargetMode="External"/><Relationship Id="rId5" Type="http://schemas.openxmlformats.org/officeDocument/2006/relationships/hyperlink" Target="https://www.bible-researcher.com/campbell.html#note3" TargetMode="External"/><Relationship Id="rId10" Type="http://schemas.openxmlformats.org/officeDocument/2006/relationships/hyperlink" Target="https://www.bible-researcher.com/versbib8.html#macknight1795" TargetMode="External"/><Relationship Id="rId19" Type="http://schemas.openxmlformats.org/officeDocument/2006/relationships/hyperlink" Target="http://books.google.com/books?id=8q0XAAAAYAAJ&amp;output=html" TargetMode="External"/><Relationship Id="rId31" Type="http://schemas.openxmlformats.org/officeDocument/2006/relationships/hyperlink" Target="http://books.google.com/books?id=C14TAAAAYAAJ&amp;output=html" TargetMode="External"/><Relationship Id="rId44" Type="http://schemas.openxmlformats.org/officeDocument/2006/relationships/hyperlink" Target="http://books.google.com/books?id=SsIUAAAAYAAJ&amp;output=html" TargetMode="External"/><Relationship Id="rId52" Type="http://schemas.openxmlformats.org/officeDocument/2006/relationships/hyperlink" Target="https://www.bible-researcher.com/campbell.html#nota2" TargetMode="External"/><Relationship Id="rId4" Type="http://schemas.openxmlformats.org/officeDocument/2006/relationships/hyperlink" Target="https://www.bible-researcher.com/campbell.html#note2" TargetMode="External"/><Relationship Id="rId9" Type="http://schemas.openxmlformats.org/officeDocument/2006/relationships/hyperlink" Target="https://www.bible-researcher.com/versbib8.html#campbell1789" TargetMode="External"/><Relationship Id="rId14" Type="http://schemas.openxmlformats.org/officeDocument/2006/relationships/hyperlink" Target="https://www.bible-researcher.com/bib-g.html#griesbach1805" TargetMode="External"/><Relationship Id="rId22" Type="http://schemas.openxmlformats.org/officeDocument/2006/relationships/hyperlink" Target="http://books.google.com/books?id=Mt8PAAAAYAAJ&amp;output=html" TargetMode="External"/><Relationship Id="rId27" Type="http://schemas.openxmlformats.org/officeDocument/2006/relationships/hyperlink" Target="http://books.google.com/books?id=8_E2AAAAMAAJ&amp;output=html" TargetMode="External"/><Relationship Id="rId30" Type="http://schemas.openxmlformats.org/officeDocument/2006/relationships/hyperlink" Target="http://books.google.com/books?id=YF4TAAAAYAAJ&amp;output=html" TargetMode="External"/><Relationship Id="rId35" Type="http://schemas.openxmlformats.org/officeDocument/2006/relationships/hyperlink" Target="http://books.google.com/books?id=vxpKAAAAMAAJ&amp;output=html" TargetMode="External"/><Relationship Id="rId43" Type="http://schemas.openxmlformats.org/officeDocument/2006/relationships/hyperlink" Target="http://books.google.com/books?id=c8UUAAAAYAAJ&amp;output=html" TargetMode="External"/><Relationship Id="rId48" Type="http://schemas.openxmlformats.org/officeDocument/2006/relationships/hyperlink" Target="http://www.archive.org/details/alexandercampbel027494mbp" TargetMode="External"/><Relationship Id="rId56" Type="http://schemas.openxmlformats.org/officeDocument/2006/relationships/hyperlink" Target="https://www.bible-researcher.com/campbell.html#nota6" TargetMode="External"/><Relationship Id="rId8" Type="http://schemas.openxmlformats.org/officeDocument/2006/relationships/hyperlink" Target="https://www.bible-researcher.com/campbell.html#note5" TargetMode="External"/><Relationship Id="rId51" Type="http://schemas.openxmlformats.org/officeDocument/2006/relationships/hyperlink" Target="https://www.bible-researcher.com/campbell.html#nota1" TargetMode="External"/><Relationship Id="rId3" Type="http://schemas.openxmlformats.org/officeDocument/2006/relationships/hyperlink" Target="https://www.bible-researcher.com/campbell.html#note1" TargetMode="External"/><Relationship Id="rId12" Type="http://schemas.openxmlformats.org/officeDocument/2006/relationships/hyperlink" Target="https://www.bible-researcher.com/campbell.html#note6" TargetMode="External"/><Relationship Id="rId17" Type="http://schemas.openxmlformats.org/officeDocument/2006/relationships/hyperlink" Target="https://www.bible-researcher.com/doddridge-campbell.html" TargetMode="External"/><Relationship Id="rId25" Type="http://schemas.openxmlformats.org/officeDocument/2006/relationships/hyperlink" Target="http://books.google.com/books?id=9to4AAAAMAAJ&amp;output=html" TargetMode="External"/><Relationship Id="rId33" Type="http://schemas.openxmlformats.org/officeDocument/2006/relationships/hyperlink" Target="http://books.google.com/books?id=DPpJAAAAMAAJ&amp;output=html" TargetMode="External"/><Relationship Id="rId38" Type="http://schemas.openxmlformats.org/officeDocument/2006/relationships/hyperlink" Target="http://books.google.com/books?id=xsQUAAAAYAAJ&amp;output=html" TargetMode="External"/><Relationship Id="rId46" Type="http://schemas.openxmlformats.org/officeDocument/2006/relationships/hyperlink" Target="http://books.google.com/books?id=X1VCAAAAIAAJ&amp;output=html" TargetMode="External"/><Relationship Id="rId20" Type="http://schemas.openxmlformats.org/officeDocument/2006/relationships/hyperlink" Target="http://books.google.com/books?id=v_dJAAAAMAAJ&amp;output=html" TargetMode="External"/><Relationship Id="rId41" Type="http://schemas.openxmlformats.org/officeDocument/2006/relationships/hyperlink" Target="http://books.google.com/books?id=MMUUAAAAYAAJ&amp;output=html" TargetMode="External"/><Relationship Id="rId54" Type="http://schemas.openxmlformats.org/officeDocument/2006/relationships/hyperlink" Target="https://www.bible-researcher.com/campbell.html#nota4" TargetMode="External"/><Relationship Id="rId1" Type="http://schemas.openxmlformats.org/officeDocument/2006/relationships/notesMaster" Target="../notesMasters/notesMaster1.xml"/><Relationship Id="rId6" Type="http://schemas.openxmlformats.org/officeDocument/2006/relationships/hyperlink" Target="https://www.bible-researcher.com/campbell.html#note4" TargetMode="External"/><Relationship Id="rId15" Type="http://schemas.openxmlformats.org/officeDocument/2006/relationships/hyperlink" Target="https://www.bible-researcher.com/campbell-text.html" TargetMode="External"/><Relationship Id="rId23" Type="http://schemas.openxmlformats.org/officeDocument/2006/relationships/hyperlink" Target="http://books.google.com/books?id=RYIfAAAAYAAJ&amp;output=html" TargetMode="External"/><Relationship Id="rId28" Type="http://schemas.openxmlformats.org/officeDocument/2006/relationships/hyperlink" Target="http://books.google.com/books?id=_bs9AAAAIAAJ&amp;output=html" TargetMode="External"/><Relationship Id="rId36" Type="http://schemas.openxmlformats.org/officeDocument/2006/relationships/hyperlink" Target="http://books.google.com/books?id=EiUNAAAAYAAJ&amp;output=html" TargetMode="External"/><Relationship Id="rId49" Type="http://schemas.openxmlformats.org/officeDocument/2006/relationships/hyperlink" Target="https://www.bible-researcher.com/campbell2.html" TargetMode="Externa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amazon.com/s/ref=dp_byline_sr_book_1?ie=UTF8&amp;field-author=William+G.+Pierpont&amp;text=William+G.+Pierpont&amp;sort=relevancerank&amp;search-alias=books" TargetMode="External"/><Relationship Id="rId2" Type="http://schemas.openxmlformats.org/officeDocument/2006/relationships/slide" Target="../slides/slide51.xml"/><Relationship Id="rId1" Type="http://schemas.openxmlformats.org/officeDocument/2006/relationships/notesMaster" Target="../notesMasters/notesMaster1.xml"/><Relationship Id="rId5" Type="http://schemas.openxmlformats.org/officeDocument/2006/relationships/hyperlink" Target="https://www.amazon.com/s/ref=dp_byline_sr_book_3?ie=UTF8&amp;field-author=John+Jeffrey+Dodson&amp;text=John+Jeffrey+Dodson&amp;sort=relevancerank&amp;search-alias=books" TargetMode="External"/><Relationship Id="rId4" Type="http://schemas.openxmlformats.org/officeDocument/2006/relationships/hyperlink" Target="https://www.amazon.com/s/ref=dp_byline_sr_book_2?ie=UTF8&amp;field-author=Maurice+A.+Robinson&amp;text=Maurice+A.+Robinson&amp;sort=relevancerank&amp;search-alias=books" TargetMode="Externa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amazon.com/s/ref=dp_byline_sr_book_1?ie=UTF8&amp;field-author=William+G.+Pierpont&amp;text=William+G.+Pierpont&amp;sort=relevancerank&amp;search-alias=books" TargetMode="External"/><Relationship Id="rId2" Type="http://schemas.openxmlformats.org/officeDocument/2006/relationships/slide" Target="../slides/slide52.xml"/><Relationship Id="rId1" Type="http://schemas.openxmlformats.org/officeDocument/2006/relationships/notesMaster" Target="../notesMasters/notesMaster1.xml"/><Relationship Id="rId5" Type="http://schemas.openxmlformats.org/officeDocument/2006/relationships/hyperlink" Target="https://www.amazon.com/s/ref=dp_byline_sr_book_3?ie=UTF8&amp;field-author=John+Jeffrey+Dodson&amp;text=John+Jeffrey+Dodson&amp;sort=relevancerank&amp;search-alias=books" TargetMode="External"/><Relationship Id="rId4" Type="http://schemas.openxmlformats.org/officeDocument/2006/relationships/hyperlink" Target="https://www.amazon.com/s/ref=dp_byline_sr_book_2?ie=UTF8&amp;field-author=Maurice+A.+Robinson&amp;text=Maurice+A.+Robinson&amp;sort=relevancerank&amp;search-alias=books" TargetMode="Externa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amazon.com/s/ref=dp_byline_sr_book_1?ie=UTF8&amp;field-author=William+G.+Pierpont&amp;text=William+G.+Pierpont&amp;sort=relevancerank&amp;search-alias=books" TargetMode="External"/><Relationship Id="rId2" Type="http://schemas.openxmlformats.org/officeDocument/2006/relationships/slide" Target="../slides/slide53.xml"/><Relationship Id="rId1" Type="http://schemas.openxmlformats.org/officeDocument/2006/relationships/notesMaster" Target="../notesMasters/notesMaster1.xml"/><Relationship Id="rId5" Type="http://schemas.openxmlformats.org/officeDocument/2006/relationships/hyperlink" Target="https://www.amazon.com/s/ref=dp_byline_sr_book_3?ie=UTF8&amp;field-author=John+Jeffrey+Dodson&amp;text=John+Jeffrey+Dodson&amp;sort=relevancerank&amp;search-alias=books" TargetMode="External"/><Relationship Id="rId4" Type="http://schemas.openxmlformats.org/officeDocument/2006/relationships/hyperlink" Target="https://www.amazon.com/s/ref=dp_byline_sr_book_2?ie=UTF8&amp;field-author=Maurice+A.+Robinson&amp;text=Maurice+A.+Robinson&amp;sort=relevancerank&amp;search-alias=books" TargetMode="Externa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amazon.com/s/ref=dp_byline_sr_book_1?ie=UTF8&amp;field-author=William+G.+Pierpont&amp;text=William+G.+Pierpont&amp;sort=relevancerank&amp;search-alias=books" TargetMode="External"/><Relationship Id="rId2" Type="http://schemas.openxmlformats.org/officeDocument/2006/relationships/slide" Target="../slides/slide54.xml"/><Relationship Id="rId1" Type="http://schemas.openxmlformats.org/officeDocument/2006/relationships/notesMaster" Target="../notesMasters/notesMaster1.xml"/><Relationship Id="rId5" Type="http://schemas.openxmlformats.org/officeDocument/2006/relationships/hyperlink" Target="https://www.amazon.com/s/ref=dp_byline_sr_book_3?ie=UTF8&amp;field-author=John+Jeffrey+Dodson&amp;text=John+Jeffrey+Dodson&amp;sort=relevancerank&amp;search-alias=books" TargetMode="External"/><Relationship Id="rId4" Type="http://schemas.openxmlformats.org/officeDocument/2006/relationships/hyperlink" Target="https://www.amazon.com/s/ref=dp_byline_sr_book_2?ie=UTF8&amp;field-author=Maurice+A.+Robinson&amp;text=Maurice+A.+Robinson&amp;sort=relevancerank&amp;search-alias=books" TargetMode="Externa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amazon.com/s/ref=dp_byline_sr_book_1?ie=UTF8&amp;field-author=William+G.+Pierpont&amp;text=William+G.+Pierpont&amp;sort=relevancerank&amp;search-alias=books" TargetMode="External"/><Relationship Id="rId2" Type="http://schemas.openxmlformats.org/officeDocument/2006/relationships/slide" Target="../slides/slide55.xml"/><Relationship Id="rId1" Type="http://schemas.openxmlformats.org/officeDocument/2006/relationships/notesMaster" Target="../notesMasters/notesMaster1.xml"/><Relationship Id="rId5" Type="http://schemas.openxmlformats.org/officeDocument/2006/relationships/hyperlink" Target="https://www.amazon.com/s/ref=dp_byline_sr_book_3?ie=UTF8&amp;field-author=John+Jeffrey+Dodson&amp;text=John+Jeffrey+Dodson&amp;sort=relevancerank&amp;search-alias=books" TargetMode="External"/><Relationship Id="rId4" Type="http://schemas.openxmlformats.org/officeDocument/2006/relationships/hyperlink" Target="https://www.amazon.com/s/ref=dp_byline_sr_book_2?ie=UTF8&amp;field-author=Maurice+A.+Robinson&amp;text=Maurice+A.+Robinson&amp;sort=relevancerank&amp;search-alias=books" TargetMode="Externa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amazon.com/s/ref=dp_byline_sr_book_1?ie=UTF8&amp;field-author=William+G.+Pierpont&amp;text=William+G.+Pierpont&amp;sort=relevancerank&amp;search-alias=books" TargetMode="External"/><Relationship Id="rId2" Type="http://schemas.openxmlformats.org/officeDocument/2006/relationships/slide" Target="../slides/slide56.xml"/><Relationship Id="rId1" Type="http://schemas.openxmlformats.org/officeDocument/2006/relationships/notesMaster" Target="../notesMasters/notesMaster1.xml"/><Relationship Id="rId5" Type="http://schemas.openxmlformats.org/officeDocument/2006/relationships/hyperlink" Target="https://www.amazon.com/s/ref=dp_byline_sr_book_3?ie=UTF8&amp;field-author=John+Jeffrey+Dodson&amp;text=John+Jeffrey+Dodson&amp;sort=relevancerank&amp;search-alias=books" TargetMode="External"/><Relationship Id="rId4" Type="http://schemas.openxmlformats.org/officeDocument/2006/relationships/hyperlink" Target="https://www.amazon.com/s/ref=dp_byline_sr_book_2?ie=UTF8&amp;field-author=Maurice+A.+Robinson&amp;text=Maurice+A.+Robinson&amp;sort=relevancerank&amp;search-alias=books"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A976B8-1CE9-2D40-B14A-B238F67007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47434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A976B8-1CE9-2D40-B14A-B238F67007C8}" type="slidenum">
              <a:rPr lang="en-US" smtClean="0"/>
              <a:t>17</a:t>
            </a:fld>
            <a:endParaRPr lang="en-US" dirty="0"/>
          </a:p>
        </p:txBody>
      </p:sp>
    </p:spTree>
    <p:extLst>
      <p:ext uri="{BB962C8B-B14F-4D97-AF65-F5344CB8AC3E}">
        <p14:creationId xmlns:p14="http://schemas.microsoft.com/office/powerpoint/2010/main" val="1551894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A976B8-1CE9-2D40-B14A-B238F67007C8}" type="slidenum">
              <a:rPr lang="en-US" smtClean="0"/>
              <a:t>18</a:t>
            </a:fld>
            <a:endParaRPr lang="en-US" dirty="0"/>
          </a:p>
        </p:txBody>
      </p:sp>
    </p:spTree>
    <p:extLst>
      <p:ext uri="{BB962C8B-B14F-4D97-AF65-F5344CB8AC3E}">
        <p14:creationId xmlns:p14="http://schemas.microsoft.com/office/powerpoint/2010/main" val="3961280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A976B8-1CE9-2D40-B14A-B238F67007C8}" type="slidenum">
              <a:rPr lang="en-US" smtClean="0"/>
              <a:t>19</a:t>
            </a:fld>
            <a:endParaRPr lang="en-US" dirty="0"/>
          </a:p>
        </p:txBody>
      </p:sp>
    </p:spTree>
    <p:extLst>
      <p:ext uri="{BB962C8B-B14F-4D97-AF65-F5344CB8AC3E}">
        <p14:creationId xmlns:p14="http://schemas.microsoft.com/office/powerpoint/2010/main" val="4052135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A976B8-1CE9-2D40-B14A-B238F67007C8}" type="slidenum">
              <a:rPr lang="en-US" smtClean="0"/>
              <a:t>20</a:t>
            </a:fld>
            <a:endParaRPr lang="en-US" dirty="0"/>
          </a:p>
        </p:txBody>
      </p:sp>
    </p:spTree>
    <p:extLst>
      <p:ext uri="{BB962C8B-B14F-4D97-AF65-F5344CB8AC3E}">
        <p14:creationId xmlns:p14="http://schemas.microsoft.com/office/powerpoint/2010/main" val="13982544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A976B8-1CE9-2D40-B14A-B238F67007C8}" type="slidenum">
              <a:rPr lang="en-US" smtClean="0"/>
              <a:t>21</a:t>
            </a:fld>
            <a:endParaRPr lang="en-US" dirty="0"/>
          </a:p>
        </p:txBody>
      </p:sp>
    </p:spTree>
    <p:extLst>
      <p:ext uri="{BB962C8B-B14F-4D97-AF65-F5344CB8AC3E}">
        <p14:creationId xmlns:p14="http://schemas.microsoft.com/office/powerpoint/2010/main" val="32304901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A976B8-1CE9-2D40-B14A-B238F67007C8}" type="slidenum">
              <a:rPr lang="en-US" smtClean="0"/>
              <a:t>22</a:t>
            </a:fld>
            <a:endParaRPr lang="en-US" dirty="0"/>
          </a:p>
        </p:txBody>
      </p:sp>
    </p:spTree>
    <p:extLst>
      <p:ext uri="{BB962C8B-B14F-4D97-AF65-F5344CB8AC3E}">
        <p14:creationId xmlns:p14="http://schemas.microsoft.com/office/powerpoint/2010/main" val="31230325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A976B8-1CE9-2D40-B14A-B238F67007C8}" type="slidenum">
              <a:rPr lang="en-US" smtClean="0"/>
              <a:t>23</a:t>
            </a:fld>
            <a:endParaRPr lang="en-US" dirty="0"/>
          </a:p>
        </p:txBody>
      </p:sp>
    </p:spTree>
    <p:extLst>
      <p:ext uri="{BB962C8B-B14F-4D97-AF65-F5344CB8AC3E}">
        <p14:creationId xmlns:p14="http://schemas.microsoft.com/office/powerpoint/2010/main" val="33557917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A976B8-1CE9-2D40-B14A-B238F67007C8}" type="slidenum">
              <a:rPr lang="en-US" smtClean="0"/>
              <a:t>24</a:t>
            </a:fld>
            <a:endParaRPr lang="en-US" dirty="0"/>
          </a:p>
        </p:txBody>
      </p:sp>
    </p:spTree>
    <p:extLst>
      <p:ext uri="{BB962C8B-B14F-4D97-AF65-F5344CB8AC3E}">
        <p14:creationId xmlns:p14="http://schemas.microsoft.com/office/powerpoint/2010/main" val="41483348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A976B8-1CE9-2D40-B14A-B238F67007C8}" type="slidenum">
              <a:rPr lang="en-US" smtClean="0"/>
              <a:t>25</a:t>
            </a:fld>
            <a:endParaRPr lang="en-US" dirty="0"/>
          </a:p>
        </p:txBody>
      </p:sp>
    </p:spTree>
    <p:extLst>
      <p:ext uri="{BB962C8B-B14F-4D97-AF65-F5344CB8AC3E}">
        <p14:creationId xmlns:p14="http://schemas.microsoft.com/office/powerpoint/2010/main" val="11057800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A976B8-1CE9-2D40-B14A-B238F67007C8}" type="slidenum">
              <a:rPr lang="en-US" smtClean="0"/>
              <a:t>26</a:t>
            </a:fld>
            <a:endParaRPr lang="en-US" dirty="0"/>
          </a:p>
        </p:txBody>
      </p:sp>
    </p:spTree>
    <p:extLst>
      <p:ext uri="{BB962C8B-B14F-4D97-AF65-F5344CB8AC3E}">
        <p14:creationId xmlns:p14="http://schemas.microsoft.com/office/powerpoint/2010/main" val="432932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A976B8-1CE9-2D40-B14A-B238F67007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81276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A976B8-1CE9-2D40-B14A-B238F67007C8}" type="slidenum">
              <a:rPr lang="en-US" smtClean="0"/>
              <a:t>27</a:t>
            </a:fld>
            <a:endParaRPr lang="en-US" dirty="0"/>
          </a:p>
        </p:txBody>
      </p:sp>
    </p:spTree>
    <p:extLst>
      <p:ext uri="{BB962C8B-B14F-4D97-AF65-F5344CB8AC3E}">
        <p14:creationId xmlns:p14="http://schemas.microsoft.com/office/powerpoint/2010/main" val="25425322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A976B8-1CE9-2D40-B14A-B238F67007C8}" type="slidenum">
              <a:rPr lang="en-US" smtClean="0"/>
              <a:t>28</a:t>
            </a:fld>
            <a:endParaRPr lang="en-US" dirty="0"/>
          </a:p>
        </p:txBody>
      </p:sp>
    </p:spTree>
    <p:extLst>
      <p:ext uri="{BB962C8B-B14F-4D97-AF65-F5344CB8AC3E}">
        <p14:creationId xmlns:p14="http://schemas.microsoft.com/office/powerpoint/2010/main" val="31464025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http://www.bible-researcher.com/goodspeed.html</a:t>
            </a:r>
          </a:p>
          <a:p>
            <a:pPr marL="254000" marR="254000" indent="127000" algn="l">
              <a:spcBef>
                <a:spcPts val="500"/>
              </a:spcBef>
              <a:spcAft>
                <a:spcPts val="500"/>
              </a:spcAft>
            </a:pPr>
            <a:r>
              <a:rPr lang="en-US" b="0" i="0" dirty="0">
                <a:solidFill>
                  <a:srgbClr val="000000"/>
                </a:solidFill>
                <a:effectLst/>
                <a:latin typeface="trebuchet ms" panose="020B0603020202020204" pitchFamily="34" charset="0"/>
              </a:rPr>
              <a:t>The translation of the New Testament in this version was conceived by an editor at the University of Chicago Press, who at an academic conference in 1920 had heard Edgar Goodspeed speak about the deficiencies of the already existing modern-speech versions of the New Testament done by </a:t>
            </a:r>
            <a:r>
              <a:rPr lang="en-US" b="0" i="0" dirty="0">
                <a:solidFill>
                  <a:srgbClr val="008080"/>
                </a:solidFill>
                <a:effectLst/>
                <a:latin typeface="trebuchet ms" panose="020B0603020202020204" pitchFamily="34" charset="0"/>
                <a:hlinkClick r:id="rId3"/>
              </a:rPr>
              <a:t>Moffatt</a:t>
            </a:r>
            <a:r>
              <a:rPr lang="en-US" b="0" i="0" dirty="0">
                <a:solidFill>
                  <a:srgbClr val="000000"/>
                </a:solidFill>
                <a:effectLst/>
                <a:latin typeface="trebuchet ms" panose="020B0603020202020204" pitchFamily="34" charset="0"/>
              </a:rPr>
              <a:t> and </a:t>
            </a:r>
            <a:r>
              <a:rPr lang="en-US" b="0" i="0" dirty="0">
                <a:solidFill>
                  <a:srgbClr val="008080"/>
                </a:solidFill>
                <a:effectLst/>
                <a:latin typeface="trebuchet ms" panose="020B0603020202020204" pitchFamily="34" charset="0"/>
                <a:hlinkClick r:id="rId4"/>
              </a:rPr>
              <a:t>Weymouth</a:t>
            </a:r>
            <a:r>
              <a:rPr lang="en-US" b="0" i="0" dirty="0">
                <a:solidFill>
                  <a:srgbClr val="000000"/>
                </a:solidFill>
                <a:effectLst/>
                <a:latin typeface="trebuchet ms" panose="020B0603020202020204" pitchFamily="34" charset="0"/>
              </a:rPr>
              <a:t>. The editor (Guy M. Crippen) invited Goodspeed to make a translation to be published by the University Press.</a:t>
            </a:r>
          </a:p>
          <a:p>
            <a:pPr marL="254000" marR="254000" indent="127000" algn="l">
              <a:spcBef>
                <a:spcPts val="500"/>
              </a:spcBef>
              <a:spcAft>
                <a:spcPts val="500"/>
              </a:spcAft>
            </a:pPr>
            <a:r>
              <a:rPr lang="en-US" b="0" i="0" dirty="0">
                <a:solidFill>
                  <a:srgbClr val="000000"/>
                </a:solidFill>
                <a:effectLst/>
                <a:latin typeface="trebuchet ms" panose="020B0603020202020204" pitchFamily="34" charset="0"/>
              </a:rPr>
              <a:t>Goodspeed (1871–1962) was at that time a professor of New Testament at the University of Chicago, where he had received a doctorate in Greek in 1898. He was the son of a Baptist minister. Early in his career he had edited some scholarly volumes in which recently discovered papyrus documents were published, but after 1912 he turned to the writing of popular-level books, such as </a:t>
            </a:r>
            <a:r>
              <a:rPr lang="en-US" b="0" i="1" dirty="0">
                <a:solidFill>
                  <a:srgbClr val="000000"/>
                </a:solidFill>
                <a:effectLst/>
                <a:latin typeface="trebuchet ms" panose="020B0603020202020204" pitchFamily="34" charset="0"/>
              </a:rPr>
              <a:t>The Story of the New Testament</a:t>
            </a:r>
            <a:r>
              <a:rPr lang="en-US" b="0" i="0" dirty="0">
                <a:solidFill>
                  <a:srgbClr val="000000"/>
                </a:solidFill>
                <a:effectLst/>
                <a:latin typeface="trebuchet ms" panose="020B0603020202020204" pitchFamily="34" charset="0"/>
              </a:rPr>
              <a:t> (1916). After the publication of his translation of the New Testament (1923) he continued to write books chiefly for laymen (e.g. </a:t>
            </a:r>
            <a:r>
              <a:rPr lang="en-US" b="0" i="1" dirty="0">
                <a:solidFill>
                  <a:srgbClr val="000000"/>
                </a:solidFill>
                <a:effectLst/>
                <a:latin typeface="trebuchet ms" panose="020B0603020202020204" pitchFamily="34" charset="0"/>
              </a:rPr>
              <a:t>The Story of the Old Testament</a:t>
            </a:r>
            <a:r>
              <a:rPr lang="en-US" b="0" i="0" dirty="0">
                <a:solidFill>
                  <a:srgbClr val="000000"/>
                </a:solidFill>
                <a:effectLst/>
                <a:latin typeface="trebuchet ms" panose="020B0603020202020204" pitchFamily="34" charset="0"/>
              </a:rPr>
              <a:t> in 1934, </a:t>
            </a:r>
            <a:r>
              <a:rPr lang="en-US" b="0" i="1" dirty="0">
                <a:solidFill>
                  <a:srgbClr val="000000"/>
                </a:solidFill>
                <a:effectLst/>
                <a:latin typeface="trebuchet ms" panose="020B0603020202020204" pitchFamily="34" charset="0"/>
              </a:rPr>
              <a:t>The Story of the Bible</a:t>
            </a:r>
            <a:r>
              <a:rPr lang="en-US" b="0" i="0" dirty="0">
                <a:solidFill>
                  <a:srgbClr val="000000"/>
                </a:solidFill>
                <a:effectLst/>
                <a:latin typeface="trebuchet ms" panose="020B0603020202020204" pitchFamily="34" charset="0"/>
              </a:rPr>
              <a:t> in 1936, </a:t>
            </a:r>
            <a:r>
              <a:rPr lang="en-US" b="0" i="1" dirty="0">
                <a:solidFill>
                  <a:srgbClr val="000000"/>
                </a:solidFill>
                <a:effectLst/>
                <a:latin typeface="trebuchet ms" panose="020B0603020202020204" pitchFamily="34" charset="0"/>
              </a:rPr>
              <a:t>An Introduction to the New Testament</a:t>
            </a:r>
            <a:r>
              <a:rPr lang="en-US" b="0" i="0" dirty="0">
                <a:solidFill>
                  <a:srgbClr val="000000"/>
                </a:solidFill>
                <a:effectLst/>
                <a:latin typeface="trebuchet ms" panose="020B0603020202020204" pitchFamily="34" charset="0"/>
              </a:rPr>
              <a:t> in 1937, </a:t>
            </a:r>
            <a:r>
              <a:rPr lang="en-US" b="0" i="1" dirty="0">
                <a:solidFill>
                  <a:srgbClr val="000000"/>
                </a:solidFill>
                <a:effectLst/>
                <a:latin typeface="trebuchet ms" panose="020B0603020202020204" pitchFamily="34" charset="0"/>
              </a:rPr>
              <a:t>The Story of the Apocrypha</a:t>
            </a:r>
            <a:r>
              <a:rPr lang="en-US" b="0" i="0" dirty="0">
                <a:solidFill>
                  <a:srgbClr val="000000"/>
                </a:solidFill>
                <a:effectLst/>
                <a:latin typeface="trebuchet ms" panose="020B0603020202020204" pitchFamily="34" charset="0"/>
              </a:rPr>
              <a:t> in 1939, </a:t>
            </a:r>
            <a:r>
              <a:rPr lang="en-US" b="0" i="1" dirty="0">
                <a:solidFill>
                  <a:srgbClr val="000000"/>
                </a:solidFill>
                <a:effectLst/>
                <a:latin typeface="trebuchet ms" panose="020B0603020202020204" pitchFamily="34" charset="0"/>
              </a:rPr>
              <a:t>How to Read the Bible</a:t>
            </a:r>
            <a:r>
              <a:rPr lang="en-US" b="0" i="0" dirty="0">
                <a:solidFill>
                  <a:srgbClr val="000000"/>
                </a:solidFill>
                <a:effectLst/>
                <a:latin typeface="trebuchet ms" panose="020B0603020202020204" pitchFamily="34" charset="0"/>
              </a:rPr>
              <a:t> in 1946). His translation of the New Testament should be seen as part of his continued efforts to provide up-to-date books for the education of laymen.</a:t>
            </a:r>
          </a:p>
          <a:p>
            <a:pPr marL="254000" marR="254000" indent="127000" algn="l">
              <a:spcBef>
                <a:spcPts val="500"/>
              </a:spcBef>
              <a:spcAft>
                <a:spcPts val="500"/>
              </a:spcAft>
            </a:pPr>
            <a:r>
              <a:rPr lang="en-US" b="0" i="0" dirty="0">
                <a:solidFill>
                  <a:srgbClr val="000000"/>
                </a:solidFill>
                <a:effectLst/>
                <a:latin typeface="trebuchet ms" panose="020B0603020202020204" pitchFamily="34" charset="0"/>
              </a:rPr>
              <a:t>In his day, Goodspeed would be described as a 'liberal.' His views of the inspiration and authority of the Bible were typical of the liberal wing of Protestantism of the early twentieth century. This may be seen in his </a:t>
            </a:r>
            <a:r>
              <a:rPr lang="en-US" b="0" i="1" dirty="0">
                <a:solidFill>
                  <a:srgbClr val="000000"/>
                </a:solidFill>
                <a:effectLst/>
                <a:latin typeface="trebuchet ms" panose="020B0603020202020204" pitchFamily="34" charset="0"/>
              </a:rPr>
              <a:t>Story of the New Testament</a:t>
            </a:r>
            <a:r>
              <a:rPr lang="en-US" b="0" i="0" dirty="0">
                <a:solidFill>
                  <a:srgbClr val="000000"/>
                </a:solidFill>
                <a:effectLst/>
                <a:latin typeface="trebuchet ms" panose="020B0603020202020204" pitchFamily="34" charset="0"/>
              </a:rPr>
              <a:t> (1916, revised 1928) and in his </a:t>
            </a:r>
            <a:r>
              <a:rPr lang="en-US" b="0" i="1" dirty="0">
                <a:solidFill>
                  <a:srgbClr val="000000"/>
                </a:solidFill>
                <a:effectLst/>
                <a:latin typeface="trebuchet ms" panose="020B0603020202020204" pitchFamily="34" charset="0"/>
              </a:rPr>
              <a:t>Introduction to the New Testament</a:t>
            </a:r>
            <a:r>
              <a:rPr lang="en-US" b="0" i="0" dirty="0">
                <a:solidFill>
                  <a:srgbClr val="000000"/>
                </a:solidFill>
                <a:effectLst/>
                <a:latin typeface="trebuchet ms" panose="020B0603020202020204" pitchFamily="34" charset="0"/>
              </a:rPr>
              <a:t> (Chicago, 1937), popular-level books in which he approaches the Bible in the same critical and liberal spirit as did Harry Emerson Fosdick, the most well-known Northern Baptist author of the day (c.f. Fosdick's </a:t>
            </a:r>
            <a:r>
              <a:rPr lang="en-US" b="0" i="1" dirty="0">
                <a:solidFill>
                  <a:srgbClr val="000000"/>
                </a:solidFill>
                <a:effectLst/>
                <a:latin typeface="trebuchet ms" panose="020B0603020202020204" pitchFamily="34" charset="0"/>
              </a:rPr>
              <a:t>A Guide to Understanding the Bible</a:t>
            </a:r>
            <a:r>
              <a:rPr lang="en-US" b="0" i="0" dirty="0">
                <a:solidFill>
                  <a:srgbClr val="000000"/>
                </a:solidFill>
                <a:effectLst/>
                <a:latin typeface="trebuchet ms" panose="020B0603020202020204" pitchFamily="34" charset="0"/>
              </a:rPr>
              <a:t>, 1938). For example, in his </a:t>
            </a:r>
            <a:r>
              <a:rPr lang="en-US" b="0" i="1" dirty="0">
                <a:solidFill>
                  <a:srgbClr val="000000"/>
                </a:solidFill>
                <a:effectLst/>
                <a:latin typeface="trebuchet ms" panose="020B0603020202020204" pitchFamily="34" charset="0"/>
              </a:rPr>
              <a:t>Introduction to the New Testament</a:t>
            </a:r>
            <a:r>
              <a:rPr lang="en-US" b="0" i="0" dirty="0">
                <a:solidFill>
                  <a:srgbClr val="000000"/>
                </a:solidFill>
                <a:effectLst/>
                <a:latin typeface="trebuchet ms" panose="020B0603020202020204" pitchFamily="34" charset="0"/>
              </a:rPr>
              <a:t> Goodspeed writes that the Gospel of John "cannot reasonably be considered the original work of a Galilean fishermen ... or the translation of such a work" (p. 326). He maintains that the apostle Paul was the author of the epistle to the Colossians but was not the author of Ephesians. He also concludes that the Pastoral Epistles (1 and 2 Timothy, Titus) were not written by Paul. Against the more radical school of criticism, he argues for the authenticity of 2 Thessalonians, but in a way that is not likely to commend itself to conservatives: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2A976B8-1CE9-2D40-B14A-B238F67007C8}" type="slidenum">
              <a:rPr lang="en-US" smtClean="0"/>
              <a:t>29</a:t>
            </a:fld>
            <a:endParaRPr lang="en-US" dirty="0"/>
          </a:p>
        </p:txBody>
      </p:sp>
    </p:spTree>
    <p:extLst>
      <p:ext uri="{BB962C8B-B14F-4D97-AF65-F5344CB8AC3E}">
        <p14:creationId xmlns:p14="http://schemas.microsoft.com/office/powerpoint/2010/main" val="357814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A976B8-1CE9-2D40-B14A-B238F67007C8}" type="slidenum">
              <a:rPr lang="en-US" smtClean="0"/>
              <a:t>31</a:t>
            </a:fld>
            <a:endParaRPr lang="en-US" dirty="0"/>
          </a:p>
        </p:txBody>
      </p:sp>
    </p:spTree>
    <p:extLst>
      <p:ext uri="{BB962C8B-B14F-4D97-AF65-F5344CB8AC3E}">
        <p14:creationId xmlns:p14="http://schemas.microsoft.com/office/powerpoint/2010/main" val="23097662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A976B8-1CE9-2D40-B14A-B238F67007C8}" type="slidenum">
              <a:rPr lang="en-US" smtClean="0"/>
              <a:t>32</a:t>
            </a:fld>
            <a:endParaRPr lang="en-US" dirty="0"/>
          </a:p>
        </p:txBody>
      </p:sp>
    </p:spTree>
    <p:extLst>
      <p:ext uri="{BB962C8B-B14F-4D97-AF65-F5344CB8AC3E}">
        <p14:creationId xmlns:p14="http://schemas.microsoft.com/office/powerpoint/2010/main" val="34319766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A976B8-1CE9-2D40-B14A-B238F67007C8}" type="slidenum">
              <a:rPr lang="en-US" smtClean="0"/>
              <a:t>33</a:t>
            </a:fld>
            <a:endParaRPr lang="en-US" dirty="0"/>
          </a:p>
        </p:txBody>
      </p:sp>
    </p:spTree>
    <p:extLst>
      <p:ext uri="{BB962C8B-B14F-4D97-AF65-F5344CB8AC3E}">
        <p14:creationId xmlns:p14="http://schemas.microsoft.com/office/powerpoint/2010/main" val="18968241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A976B8-1CE9-2D40-B14A-B238F67007C8}" type="slidenum">
              <a:rPr lang="en-US" smtClean="0"/>
              <a:t>34</a:t>
            </a:fld>
            <a:endParaRPr lang="en-US" dirty="0"/>
          </a:p>
        </p:txBody>
      </p:sp>
    </p:spTree>
    <p:extLst>
      <p:ext uri="{BB962C8B-B14F-4D97-AF65-F5344CB8AC3E}">
        <p14:creationId xmlns:p14="http://schemas.microsoft.com/office/powerpoint/2010/main" val="28546757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A976B8-1CE9-2D40-B14A-B238F67007C8}" type="slidenum">
              <a:rPr lang="en-US" smtClean="0"/>
              <a:t>35</a:t>
            </a:fld>
            <a:endParaRPr lang="en-US" dirty="0"/>
          </a:p>
        </p:txBody>
      </p:sp>
    </p:spTree>
    <p:extLst>
      <p:ext uri="{BB962C8B-B14F-4D97-AF65-F5344CB8AC3E}">
        <p14:creationId xmlns:p14="http://schemas.microsoft.com/office/powerpoint/2010/main" val="5136362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A976B8-1CE9-2D40-B14A-B238F67007C8}" type="slidenum">
              <a:rPr lang="en-US" smtClean="0"/>
              <a:t>36</a:t>
            </a:fld>
            <a:endParaRPr lang="en-US" dirty="0"/>
          </a:p>
        </p:txBody>
      </p:sp>
    </p:spTree>
    <p:extLst>
      <p:ext uri="{BB962C8B-B14F-4D97-AF65-F5344CB8AC3E}">
        <p14:creationId xmlns:p14="http://schemas.microsoft.com/office/powerpoint/2010/main" val="25374431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A976B8-1CE9-2D40-B14A-B238F67007C8}" type="slidenum">
              <a:rPr lang="en-US" smtClean="0"/>
              <a:t>37</a:t>
            </a:fld>
            <a:endParaRPr lang="en-US" dirty="0"/>
          </a:p>
        </p:txBody>
      </p:sp>
    </p:spTree>
    <p:extLst>
      <p:ext uri="{BB962C8B-B14F-4D97-AF65-F5344CB8AC3E}">
        <p14:creationId xmlns:p14="http://schemas.microsoft.com/office/powerpoint/2010/main" val="668019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A976B8-1CE9-2D40-B14A-B238F67007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54034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A976B8-1CE9-2D40-B14A-B238F67007C8}" type="slidenum">
              <a:rPr lang="en-US" smtClean="0"/>
              <a:t>38</a:t>
            </a:fld>
            <a:endParaRPr lang="en-US" dirty="0"/>
          </a:p>
        </p:txBody>
      </p:sp>
    </p:spTree>
    <p:extLst>
      <p:ext uri="{BB962C8B-B14F-4D97-AF65-F5344CB8AC3E}">
        <p14:creationId xmlns:p14="http://schemas.microsoft.com/office/powerpoint/2010/main" val="8772389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A976B8-1CE9-2D40-B14A-B238F67007C8}" type="slidenum">
              <a:rPr lang="en-US" smtClean="0"/>
              <a:t>39</a:t>
            </a:fld>
            <a:endParaRPr lang="en-US" dirty="0"/>
          </a:p>
        </p:txBody>
      </p:sp>
    </p:spTree>
    <p:extLst>
      <p:ext uri="{BB962C8B-B14F-4D97-AF65-F5344CB8AC3E}">
        <p14:creationId xmlns:p14="http://schemas.microsoft.com/office/powerpoint/2010/main" val="5729581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A976B8-1CE9-2D40-B14A-B238F67007C8}" type="slidenum">
              <a:rPr lang="en-US" smtClean="0"/>
              <a:t>40</a:t>
            </a:fld>
            <a:endParaRPr lang="en-US" dirty="0"/>
          </a:p>
        </p:txBody>
      </p:sp>
    </p:spTree>
    <p:extLst>
      <p:ext uri="{BB962C8B-B14F-4D97-AF65-F5344CB8AC3E}">
        <p14:creationId xmlns:p14="http://schemas.microsoft.com/office/powerpoint/2010/main" val="13659773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A976B8-1CE9-2D40-B14A-B238F67007C8}" type="slidenum">
              <a:rPr lang="en-US" smtClean="0"/>
              <a:t>41</a:t>
            </a:fld>
            <a:endParaRPr lang="en-US" dirty="0"/>
          </a:p>
        </p:txBody>
      </p:sp>
    </p:spTree>
    <p:extLst>
      <p:ext uri="{BB962C8B-B14F-4D97-AF65-F5344CB8AC3E}">
        <p14:creationId xmlns:p14="http://schemas.microsoft.com/office/powerpoint/2010/main" val="8593084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A976B8-1CE9-2D40-B14A-B238F67007C8}" type="slidenum">
              <a:rPr lang="en-US" smtClean="0"/>
              <a:t>42</a:t>
            </a:fld>
            <a:endParaRPr lang="en-US" dirty="0"/>
          </a:p>
        </p:txBody>
      </p:sp>
    </p:spTree>
    <p:extLst>
      <p:ext uri="{BB962C8B-B14F-4D97-AF65-F5344CB8AC3E}">
        <p14:creationId xmlns:p14="http://schemas.microsoft.com/office/powerpoint/2010/main" val="13822600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A976B8-1CE9-2D40-B14A-B238F67007C8}" type="slidenum">
              <a:rPr lang="en-US" smtClean="0"/>
              <a:t>43</a:t>
            </a:fld>
            <a:endParaRPr lang="en-US" dirty="0"/>
          </a:p>
        </p:txBody>
      </p:sp>
    </p:spTree>
    <p:extLst>
      <p:ext uri="{BB962C8B-B14F-4D97-AF65-F5344CB8AC3E}">
        <p14:creationId xmlns:p14="http://schemas.microsoft.com/office/powerpoint/2010/main" val="22619484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A976B8-1CE9-2D40-B14A-B238F67007C8}" type="slidenum">
              <a:rPr lang="en-US" smtClean="0"/>
              <a:t>44</a:t>
            </a:fld>
            <a:endParaRPr lang="en-US" dirty="0"/>
          </a:p>
        </p:txBody>
      </p:sp>
    </p:spTree>
    <p:extLst>
      <p:ext uri="{BB962C8B-B14F-4D97-AF65-F5344CB8AC3E}">
        <p14:creationId xmlns:p14="http://schemas.microsoft.com/office/powerpoint/2010/main" val="2647072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A976B8-1CE9-2D40-B14A-B238F67007C8}" type="slidenum">
              <a:rPr lang="en-US" smtClean="0"/>
              <a:t>45</a:t>
            </a:fld>
            <a:endParaRPr lang="en-US" dirty="0"/>
          </a:p>
        </p:txBody>
      </p:sp>
    </p:spTree>
    <p:extLst>
      <p:ext uri="{BB962C8B-B14F-4D97-AF65-F5344CB8AC3E}">
        <p14:creationId xmlns:p14="http://schemas.microsoft.com/office/powerpoint/2010/main" val="5577390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A976B8-1CE9-2D40-B14A-B238F67007C8}" type="slidenum">
              <a:rPr lang="en-US" smtClean="0"/>
              <a:t>46</a:t>
            </a:fld>
            <a:endParaRPr lang="en-US" dirty="0"/>
          </a:p>
        </p:txBody>
      </p:sp>
    </p:spTree>
    <p:extLst>
      <p:ext uri="{BB962C8B-B14F-4D97-AF65-F5344CB8AC3E}">
        <p14:creationId xmlns:p14="http://schemas.microsoft.com/office/powerpoint/2010/main" val="35241383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A976B8-1CE9-2D40-B14A-B238F67007C8}" type="slidenum">
              <a:rPr lang="en-US" smtClean="0"/>
              <a:t>47</a:t>
            </a:fld>
            <a:endParaRPr lang="en-US" dirty="0"/>
          </a:p>
        </p:txBody>
      </p:sp>
    </p:spTree>
    <p:extLst>
      <p:ext uri="{BB962C8B-B14F-4D97-AF65-F5344CB8AC3E}">
        <p14:creationId xmlns:p14="http://schemas.microsoft.com/office/powerpoint/2010/main" val="3615973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A976B8-1CE9-2D40-B14A-B238F67007C8}" type="slidenum">
              <a:rPr lang="en-US" smtClean="0"/>
              <a:t>4</a:t>
            </a:fld>
            <a:endParaRPr lang="en-US" dirty="0"/>
          </a:p>
        </p:txBody>
      </p:sp>
    </p:spTree>
    <p:extLst>
      <p:ext uri="{BB962C8B-B14F-4D97-AF65-F5344CB8AC3E}">
        <p14:creationId xmlns:p14="http://schemas.microsoft.com/office/powerpoint/2010/main" val="36303122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A976B8-1CE9-2D40-B14A-B238F67007C8}" type="slidenum">
              <a:rPr lang="en-US" smtClean="0"/>
              <a:t>48</a:t>
            </a:fld>
            <a:endParaRPr lang="en-US" dirty="0"/>
          </a:p>
        </p:txBody>
      </p:sp>
    </p:spTree>
    <p:extLst>
      <p:ext uri="{BB962C8B-B14F-4D97-AF65-F5344CB8AC3E}">
        <p14:creationId xmlns:p14="http://schemas.microsoft.com/office/powerpoint/2010/main" val="40834251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endParaRPr lang="en-US" b="0" i="0" dirty="0">
              <a:solidFill>
                <a:srgbClr val="0F1111"/>
              </a:solidFill>
              <a:effectLst/>
              <a:latin typeface="Amazon Ember"/>
            </a:endParaRPr>
          </a:p>
          <a:p>
            <a:pPr algn="l"/>
            <a:endParaRPr lang="en-US" b="0" i="0" dirty="0">
              <a:solidFill>
                <a:srgbClr val="0F1111"/>
              </a:solidFill>
              <a:effectLst/>
              <a:latin typeface="Amazon Ember"/>
            </a:endParaRPr>
          </a:p>
          <a:p>
            <a:pPr algn="l"/>
            <a:endParaRPr lang="en-US" b="0" i="0" dirty="0">
              <a:solidFill>
                <a:srgbClr val="0F1111"/>
              </a:solidFill>
              <a:effectLst/>
              <a:latin typeface="Amazon Ember"/>
            </a:endParaRPr>
          </a:p>
          <a:p>
            <a:pPr algn="l"/>
            <a:endParaRPr lang="en-US" b="0" i="0" dirty="0">
              <a:solidFill>
                <a:srgbClr val="0F1111"/>
              </a:solidFill>
              <a:effectLst/>
              <a:latin typeface="Amazon Ember"/>
            </a:endParaRPr>
          </a:p>
          <a:p>
            <a:pPr algn="l"/>
            <a:r>
              <a:rPr lang="en-US" b="0" i="0" dirty="0">
                <a:solidFill>
                  <a:srgbClr val="0F1111"/>
                </a:solidFill>
                <a:effectLst/>
                <a:latin typeface="Amazon Ember"/>
              </a:rPr>
              <a:t>Notes about the Greek Text Used</a:t>
            </a:r>
          </a:p>
          <a:p>
            <a:pPr algn="l"/>
            <a:endParaRPr lang="en-US" dirty="0">
              <a:solidFill>
                <a:srgbClr val="0F1111"/>
              </a:solidFill>
              <a:latin typeface="Amazon Ember"/>
            </a:endParaRPr>
          </a:p>
          <a:p>
            <a:pPr algn="l"/>
            <a:r>
              <a:rPr lang="en-US" b="1" i="0" u="none" strike="noStrike" dirty="0">
                <a:solidFill>
                  <a:srgbClr val="0F1111"/>
                </a:solidFill>
                <a:effectLst/>
                <a:latin typeface="Amazon Ember"/>
              </a:rPr>
              <a:t>The New Testament in the Original Greek: Byzantine </a:t>
            </a:r>
            <a:r>
              <a:rPr lang="en-US" b="1" i="0" u="none" strike="noStrike" dirty="0" err="1">
                <a:solidFill>
                  <a:srgbClr val="0F1111"/>
                </a:solidFill>
                <a:effectLst/>
                <a:latin typeface="Amazon Ember"/>
              </a:rPr>
              <a:t>Textform</a:t>
            </a:r>
            <a:r>
              <a:rPr lang="en-US" b="1" i="0" u="none" strike="noStrike" dirty="0">
                <a:solidFill>
                  <a:srgbClr val="0F1111"/>
                </a:solidFill>
                <a:effectLst/>
                <a:latin typeface="Amazon Ember"/>
              </a:rPr>
              <a:t> 2018 </a:t>
            </a:r>
            <a:r>
              <a:rPr lang="en-US" b="1" i="0" u="none" strike="noStrike" dirty="0">
                <a:solidFill>
                  <a:srgbClr val="565959"/>
                </a:solidFill>
                <a:effectLst/>
                <a:latin typeface="Amazon Ember"/>
              </a:rPr>
              <a:t>Paperback – January 11, 2018</a:t>
            </a:r>
            <a:endParaRPr lang="en-US" b="1" i="0" u="none" strike="noStrike" dirty="0">
              <a:solidFill>
                <a:srgbClr val="0F1111"/>
              </a:solidFill>
              <a:effectLst/>
              <a:latin typeface="Amazon Ember"/>
            </a:endParaRPr>
          </a:p>
          <a:p>
            <a:pPr algn="l"/>
            <a:r>
              <a:rPr lang="en-US" b="0" i="0" dirty="0">
                <a:solidFill>
                  <a:srgbClr val="0F1111"/>
                </a:solidFill>
                <a:effectLst/>
                <a:latin typeface="Amazon Ember"/>
              </a:rPr>
              <a:t>by </a:t>
            </a:r>
            <a:r>
              <a:rPr lang="en-US" b="0" i="0" u="none" strike="noStrike" dirty="0">
                <a:solidFill>
                  <a:srgbClr val="007185"/>
                </a:solidFill>
                <a:effectLst/>
                <a:latin typeface="Amazon Ember"/>
                <a:hlinkClick r:id="rId3"/>
              </a:rPr>
              <a:t>William G. Pierpont</a:t>
            </a:r>
            <a:r>
              <a:rPr lang="en-US" b="0" i="0" dirty="0">
                <a:solidFill>
                  <a:srgbClr val="0F1111"/>
                </a:solidFill>
                <a:effectLst/>
                <a:latin typeface="Amazon Ember"/>
              </a:rPr>
              <a:t> </a:t>
            </a:r>
            <a:r>
              <a:rPr lang="en-US" b="0" i="0" dirty="0">
                <a:solidFill>
                  <a:srgbClr val="565959"/>
                </a:solidFill>
                <a:effectLst/>
                <a:latin typeface="Amazon Ember"/>
              </a:rPr>
              <a:t>(Author), </a:t>
            </a:r>
            <a:r>
              <a:rPr lang="en-US" b="0" i="0" u="none" strike="noStrike" dirty="0">
                <a:solidFill>
                  <a:srgbClr val="007185"/>
                </a:solidFill>
                <a:effectLst/>
                <a:latin typeface="Amazon Ember"/>
                <a:hlinkClick r:id="rId4"/>
              </a:rPr>
              <a:t>Maurice A. Robinson</a:t>
            </a:r>
            <a:r>
              <a:rPr lang="en-US" b="0" i="0" dirty="0">
                <a:solidFill>
                  <a:srgbClr val="0F1111"/>
                </a:solidFill>
                <a:effectLst/>
                <a:latin typeface="Amazon Ember"/>
              </a:rPr>
              <a:t> </a:t>
            </a:r>
            <a:r>
              <a:rPr lang="en-US" b="0" i="0" dirty="0">
                <a:solidFill>
                  <a:srgbClr val="565959"/>
                </a:solidFill>
                <a:effectLst/>
                <a:latin typeface="Amazon Ember"/>
              </a:rPr>
              <a:t>(Editor), </a:t>
            </a:r>
            <a:r>
              <a:rPr lang="en-US" b="0" i="0" u="none" strike="noStrike" dirty="0">
                <a:solidFill>
                  <a:srgbClr val="007185"/>
                </a:solidFill>
                <a:effectLst/>
                <a:latin typeface="Amazon Ember"/>
                <a:hlinkClick r:id="rId5"/>
              </a:rPr>
              <a:t>John Jeffrey Dodson</a:t>
            </a:r>
            <a:r>
              <a:rPr lang="en-US" b="0" i="0" dirty="0">
                <a:solidFill>
                  <a:srgbClr val="0F1111"/>
                </a:solidFill>
                <a:effectLst/>
                <a:latin typeface="Amazon Ember"/>
              </a:rPr>
              <a:t> </a:t>
            </a:r>
            <a:r>
              <a:rPr lang="en-US" b="0" i="0" dirty="0">
                <a:solidFill>
                  <a:srgbClr val="565959"/>
                </a:solidFill>
                <a:effectLst/>
                <a:latin typeface="Amazon Ember"/>
              </a:rPr>
              <a:t>(Contributor)</a:t>
            </a:r>
            <a:endParaRPr lang="en-US" b="0" i="0" dirty="0">
              <a:solidFill>
                <a:srgbClr val="0F1111"/>
              </a:solidFill>
              <a:effectLst/>
              <a:latin typeface="Amazon Ember"/>
            </a:endParaRPr>
          </a:p>
          <a:p>
            <a:pPr algn="l"/>
            <a:endParaRPr lang="en-US" b="0" i="0" dirty="0">
              <a:solidFill>
                <a:srgbClr val="0F1111"/>
              </a:solidFill>
              <a:effectLst/>
              <a:latin typeface="Amazon Ember"/>
            </a:endParaRPr>
          </a:p>
          <a:p>
            <a:pPr algn="l"/>
            <a:endParaRPr lang="en-US" dirty="0">
              <a:solidFill>
                <a:srgbClr val="0F1111"/>
              </a:solidFill>
              <a:latin typeface="Amazon Ember"/>
            </a:endParaRPr>
          </a:p>
          <a:p>
            <a:pPr algn="l"/>
            <a:endParaRPr lang="en-US" b="0" i="0" dirty="0">
              <a:solidFill>
                <a:srgbClr val="0F1111"/>
              </a:solidFill>
              <a:effectLst/>
              <a:latin typeface="Amazon Ember"/>
            </a:endParaRPr>
          </a:p>
          <a:p>
            <a:pPr algn="l"/>
            <a:r>
              <a:rPr lang="en-US" b="0" i="0" dirty="0">
                <a:solidFill>
                  <a:srgbClr val="0F1111"/>
                </a:solidFill>
                <a:effectLst/>
                <a:latin typeface="Amazon Ember"/>
              </a:rPr>
              <a:t>The present volume displays the Greek New Testament according to its historically dominant transmissional form, known as the Byzantine </a:t>
            </a:r>
            <a:r>
              <a:rPr lang="en-US" b="0" i="0" dirty="0" err="1">
                <a:solidFill>
                  <a:srgbClr val="0F1111"/>
                </a:solidFill>
                <a:effectLst/>
                <a:latin typeface="Amazon Ember"/>
              </a:rPr>
              <a:t>Textform</a:t>
            </a:r>
            <a:r>
              <a:rPr lang="en-US" b="0" i="0" dirty="0">
                <a:solidFill>
                  <a:srgbClr val="0F1111"/>
                </a:solidFill>
                <a:effectLst/>
                <a:latin typeface="Amazon Ember"/>
              </a:rPr>
              <a:t>. In view of the significance of this text throughout the centuries, this compact edition should be of value to student and scholar alike for academic, personal, and ministerial purposes.</a:t>
            </a:r>
          </a:p>
          <a:p>
            <a:pPr algn="l"/>
            <a:br>
              <a:rPr lang="en-US" b="0" i="0" dirty="0">
                <a:solidFill>
                  <a:srgbClr val="0F1111"/>
                </a:solidFill>
                <a:effectLst/>
                <a:latin typeface="Amazon Ember"/>
              </a:rPr>
            </a:br>
            <a:r>
              <a:rPr lang="en-US" b="0" i="0" dirty="0">
                <a:solidFill>
                  <a:srgbClr val="0F1111"/>
                </a:solidFill>
                <a:effectLst/>
                <a:latin typeface="Amazon Ember"/>
              </a:rPr>
              <a:t>Most modern critical editions of the Greek New Testament present an eclectic form of text that primarily represents the localized Alexandrian-based manuscripts. Other available editions exhibit forms of the so-called Textus Receptus or the lectionary-based Patriarchal (</a:t>
            </a:r>
            <a:r>
              <a:rPr lang="en-US" b="0" i="0" dirty="0" err="1">
                <a:solidFill>
                  <a:srgbClr val="0F1111"/>
                </a:solidFill>
                <a:effectLst/>
                <a:latin typeface="Amazon Ember"/>
              </a:rPr>
              <a:t>Antioniades</a:t>
            </a:r>
            <a:r>
              <a:rPr lang="en-US" b="0" i="0" dirty="0">
                <a:solidFill>
                  <a:srgbClr val="0F1111"/>
                </a:solidFill>
                <a:effectLst/>
                <a:latin typeface="Amazon Ember"/>
              </a:rPr>
              <a:t>) version of the Greek Orthodox Church. In contrast, the present edition reflects the regularly utilized consensus found among Greek continuous-text manuscripts that span the extensive geographic realm of the Byzantine Empire throughout at least its thousand-year history.</a:t>
            </a:r>
          </a:p>
          <a:p>
            <a:pPr algn="l"/>
            <a:br>
              <a:rPr lang="en-US" b="0" i="0" dirty="0">
                <a:solidFill>
                  <a:srgbClr val="0F1111"/>
                </a:solidFill>
                <a:effectLst/>
                <a:latin typeface="Amazon Ember"/>
              </a:rPr>
            </a:br>
            <a:r>
              <a:rPr lang="en-US" b="0" i="0" dirty="0">
                <a:solidFill>
                  <a:srgbClr val="0F1111"/>
                </a:solidFill>
                <a:effectLst/>
                <a:latin typeface="Amazon Ember"/>
              </a:rPr>
              <a:t>An apparatus at the foot of the page displays all differences between the Byzantine consensus main text and the Nestle-Aland 27th and 28th editions, as well as differences appearing in the </a:t>
            </a:r>
            <a:r>
              <a:rPr lang="en-US" b="0" i="0" dirty="0" err="1">
                <a:solidFill>
                  <a:srgbClr val="0F1111"/>
                </a:solidFill>
                <a:effectLst/>
                <a:latin typeface="Amazon Ember"/>
              </a:rPr>
              <a:t>Editio</a:t>
            </a:r>
            <a:r>
              <a:rPr lang="en-US" b="0" i="0" dirty="0">
                <a:solidFill>
                  <a:srgbClr val="0F1111"/>
                </a:solidFill>
                <a:effectLst/>
                <a:latin typeface="Amazon Ember"/>
              </a:rPr>
              <a:t> </a:t>
            </a:r>
            <a:r>
              <a:rPr lang="en-US" b="0" i="0" dirty="0" err="1">
                <a:solidFill>
                  <a:srgbClr val="0F1111"/>
                </a:solidFill>
                <a:effectLst/>
                <a:latin typeface="Amazon Ember"/>
              </a:rPr>
              <a:t>Critica</a:t>
            </a:r>
            <a:r>
              <a:rPr lang="en-US" b="0" i="0" dirty="0">
                <a:solidFill>
                  <a:srgbClr val="0F1111"/>
                </a:solidFill>
                <a:effectLst/>
                <a:latin typeface="Amazon Ember"/>
              </a:rPr>
              <a:t> </a:t>
            </a:r>
            <a:r>
              <a:rPr lang="en-US" b="0" i="0" dirty="0" err="1">
                <a:solidFill>
                  <a:srgbClr val="0F1111"/>
                </a:solidFill>
                <a:effectLst/>
                <a:latin typeface="Amazon Ember"/>
              </a:rPr>
              <a:t>Maior</a:t>
            </a:r>
            <a:r>
              <a:rPr lang="en-US" b="0" i="0" dirty="0">
                <a:solidFill>
                  <a:srgbClr val="0F1111"/>
                </a:solidFill>
                <a:effectLst/>
                <a:latin typeface="Amazon Ember"/>
              </a:rPr>
              <a:t> for the book of Acts. Alternative Byzantine readings are noted in a separate apparatus when the primary </a:t>
            </a:r>
            <a:r>
              <a:rPr lang="en-US" b="0" i="0" dirty="0" err="1">
                <a:solidFill>
                  <a:srgbClr val="0F1111"/>
                </a:solidFill>
                <a:effectLst/>
                <a:latin typeface="Amazon Ember"/>
              </a:rPr>
              <a:t>Textform</a:t>
            </a:r>
            <a:r>
              <a:rPr lang="en-US" b="0" i="0" dirty="0">
                <a:solidFill>
                  <a:srgbClr val="0F1111"/>
                </a:solidFill>
                <a:effectLst/>
                <a:latin typeface="Amazon Ember"/>
              </a:rPr>
              <a:t> is significantly divided.</a:t>
            </a:r>
            <a:br>
              <a:rPr lang="en-US" b="0" i="0" dirty="0">
                <a:solidFill>
                  <a:srgbClr val="0F1111"/>
                </a:solidFill>
                <a:effectLst/>
                <a:latin typeface="Amazon Ember"/>
              </a:rPr>
            </a:br>
            <a:r>
              <a:rPr lang="en-US" b="0" i="0" dirty="0">
                <a:solidFill>
                  <a:srgbClr val="0F1111"/>
                </a:solidFill>
                <a:effectLst/>
                <a:latin typeface="Amazon Ember"/>
              </a:rPr>
              <a:t>The 27 New Testament books are ordered according to early canonical lists, with the General Epistles following Acts, and Hebrews placed between Paul’s letters to churches and to individuals.</a:t>
            </a:r>
          </a:p>
          <a:p>
            <a:pPr algn="l"/>
            <a:br>
              <a:rPr lang="en-US" b="0" i="0" dirty="0">
                <a:solidFill>
                  <a:srgbClr val="0F1111"/>
                </a:solidFill>
                <a:effectLst/>
                <a:latin typeface="Amazon Ember"/>
              </a:rPr>
            </a:br>
            <a:r>
              <a:rPr lang="en-US" b="0" i="0" dirty="0">
                <a:solidFill>
                  <a:srgbClr val="0F1111"/>
                </a:solidFill>
                <a:effectLst/>
                <a:latin typeface="Amazon Ember"/>
              </a:rPr>
              <a:t>The present edition thus provides an affordable Greek New Testament in flexible binding that conveniently fills a particular textual void in relation to research, study, and practical ministry.</a:t>
            </a:r>
          </a:p>
          <a:p>
            <a:endParaRPr lang="en-US" dirty="0"/>
          </a:p>
        </p:txBody>
      </p:sp>
      <p:sp>
        <p:nvSpPr>
          <p:cNvPr id="4" name="Slide Number Placeholder 3"/>
          <p:cNvSpPr>
            <a:spLocks noGrp="1"/>
          </p:cNvSpPr>
          <p:nvPr>
            <p:ph type="sldNum" sz="quarter" idx="5"/>
          </p:nvPr>
        </p:nvSpPr>
        <p:spPr/>
        <p:txBody>
          <a:bodyPr/>
          <a:lstStyle/>
          <a:p>
            <a:fld id="{82A976B8-1CE9-2D40-B14A-B238F67007C8}" type="slidenum">
              <a:rPr lang="en-US" smtClean="0"/>
              <a:t>49</a:t>
            </a:fld>
            <a:endParaRPr lang="en-US" dirty="0"/>
          </a:p>
        </p:txBody>
      </p:sp>
    </p:spTree>
    <p:extLst>
      <p:ext uri="{BB962C8B-B14F-4D97-AF65-F5344CB8AC3E}">
        <p14:creationId xmlns:p14="http://schemas.microsoft.com/office/powerpoint/2010/main" val="12783656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https://www.bible-researcher.com/campbell.html</a:t>
            </a:r>
          </a:p>
          <a:p>
            <a:endParaRPr lang="en-US" dirty="0"/>
          </a:p>
          <a:p>
            <a:pPr marL="254000" marR="254000" algn="ctr"/>
            <a:r>
              <a:rPr lang="en-US" b="0" i="0" dirty="0">
                <a:solidFill>
                  <a:srgbClr val="000000"/>
                </a:solidFill>
                <a:effectLst/>
                <a:latin typeface="trebuchet ms" panose="020B0603020202020204" pitchFamily="34" charset="0"/>
              </a:rPr>
              <a:t>Campbell’s New Testament</a:t>
            </a:r>
          </a:p>
          <a:p>
            <a:pPr marL="254000" marR="254000" algn="just"/>
            <a:r>
              <a:rPr lang="en-US" b="0" i="0" dirty="0">
                <a:solidFill>
                  <a:srgbClr val="000000"/>
                </a:solidFill>
                <a:effectLst/>
                <a:latin typeface="trebuchet ms" panose="020B0603020202020204" pitchFamily="34" charset="0"/>
              </a:rPr>
              <a:t>Alexander Campbell, ed., </a:t>
            </a:r>
            <a:r>
              <a:rPr lang="en-US" b="0" i="1" dirty="0">
                <a:solidFill>
                  <a:srgbClr val="000000"/>
                </a:solidFill>
                <a:effectLst/>
                <a:latin typeface="trebuchet ms" panose="020B0603020202020204" pitchFamily="34" charset="0"/>
              </a:rPr>
              <a:t>The Sacred Writings of the Apostles and Evangelists of Jesus Christ, Commonly Styled The New Testament. Translated from the Original Greek, by Doctors of the Church of Scotland. </a:t>
            </a:r>
            <a:r>
              <a:rPr lang="en-US" i="1" dirty="0">
                <a:solidFill>
                  <a:srgbClr val="000000"/>
                </a:solidFill>
                <a:latin typeface="trebuchet ms" panose="020B0603020202020204" pitchFamily="34" charset="0"/>
              </a:rPr>
              <a:t>With Preface George Campbell, James </a:t>
            </a:r>
            <a:r>
              <a:rPr lang="en-US" i="1" dirty="0" err="1">
                <a:solidFill>
                  <a:srgbClr val="000000"/>
                </a:solidFill>
                <a:latin typeface="trebuchet ms" panose="020B0603020202020204" pitchFamily="34" charset="0"/>
              </a:rPr>
              <a:t>MacKnight</a:t>
            </a:r>
            <a:r>
              <a:rPr lang="en-US" i="1" dirty="0">
                <a:solidFill>
                  <a:srgbClr val="000000"/>
                </a:solidFill>
                <a:latin typeface="trebuchet ms" panose="020B0603020202020204" pitchFamily="34" charset="0"/>
              </a:rPr>
              <a:t>, and Philip Doddridge, Ds </a:t>
            </a:r>
            <a:r>
              <a:rPr lang="en-US" b="0" i="1" dirty="0">
                <a:solidFill>
                  <a:srgbClr val="000000"/>
                </a:solidFill>
                <a:effectLst/>
                <a:latin typeface="trebuchet ms" panose="020B0603020202020204" pitchFamily="34" charset="0"/>
              </a:rPr>
              <a:t>to the Historical and Epistolary Books; and an Appendix, Containing Critical Notes and Various Translations of Difficult Passages</a:t>
            </a:r>
            <a:r>
              <a:rPr lang="en-US" b="0" i="0" dirty="0">
                <a:solidFill>
                  <a:srgbClr val="000000"/>
                </a:solidFill>
                <a:effectLst/>
                <a:latin typeface="trebuchet ms" panose="020B0603020202020204" pitchFamily="34" charset="0"/>
              </a:rPr>
              <a:t>. </a:t>
            </a:r>
            <a:r>
              <a:rPr lang="en-US" b="0" i="0" dirty="0" err="1">
                <a:solidFill>
                  <a:srgbClr val="000000"/>
                </a:solidFill>
                <a:effectLst/>
                <a:latin typeface="trebuchet ms" panose="020B0603020202020204" pitchFamily="34" charset="0"/>
              </a:rPr>
              <a:t>Buffaloe</a:t>
            </a:r>
            <a:r>
              <a:rPr lang="en-US" b="0" i="0" dirty="0">
                <a:solidFill>
                  <a:srgbClr val="000000"/>
                </a:solidFill>
                <a:effectLst/>
                <a:latin typeface="trebuchet ms" panose="020B0603020202020204" pitchFamily="34" charset="0"/>
              </a:rPr>
              <a:t>, Virginia [now Bethany, West Virginia]: Alexander Campbell, 1826. Second edition, 1828. Third edition, 1832. Fourth edition, 1835. Reprinted often, most recently by Gospel Advocate Co. in 1974. Most printings bore the cover title, “The Living Oracles,” and so the version came to be called by that name. For the fourth edition (1835) the title was changed to correct its erroneous assertion that Doddridge was a member of the Church of Scotland, and to indicate that the translations of the three “doctors” had been revised by Alexander Campbell: </a:t>
            </a:r>
            <a:r>
              <a:rPr lang="en-US" b="0" i="1" dirty="0">
                <a:solidFill>
                  <a:srgbClr val="000000"/>
                </a:solidFill>
                <a:effectLst/>
                <a:latin typeface="trebuchet ms" panose="020B0603020202020204" pitchFamily="34" charset="0"/>
              </a:rPr>
              <a:t>The Sacred Writings of the Apostles and Evangelists of Jesus Christ, commonly styled the New Testament. Translated from the original Greek by Doctors George Campbell, James </a:t>
            </a:r>
            <a:r>
              <a:rPr lang="en-US" b="0" i="1" dirty="0" err="1">
                <a:solidFill>
                  <a:srgbClr val="000000"/>
                </a:solidFill>
                <a:effectLst/>
                <a:latin typeface="trebuchet ms" panose="020B0603020202020204" pitchFamily="34" charset="0"/>
              </a:rPr>
              <a:t>MacKnight</a:t>
            </a:r>
            <a:r>
              <a:rPr lang="en-US" b="0" i="1" dirty="0">
                <a:solidFill>
                  <a:srgbClr val="000000"/>
                </a:solidFill>
                <a:effectLst/>
                <a:latin typeface="trebuchet ms" panose="020B0603020202020204" pitchFamily="34" charset="0"/>
              </a:rPr>
              <a:t>, and Philip Doddridge. With Prefaces, Various Emendations, and an Appendix. By Alexander Campbell.</a:t>
            </a:r>
            <a:r>
              <a:rPr lang="en-US" b="0" i="0" dirty="0">
                <a:solidFill>
                  <a:srgbClr val="000000"/>
                </a:solidFill>
                <a:effectLst/>
                <a:latin typeface="trebuchet ms" panose="020B0603020202020204" pitchFamily="34" charset="0"/>
              </a:rPr>
              <a:t> (Bethany, Virginia: </a:t>
            </a:r>
            <a:r>
              <a:rPr lang="en-US" b="0" i="0" dirty="0" err="1">
                <a:solidFill>
                  <a:srgbClr val="000000"/>
                </a:solidFill>
                <a:effectLst/>
                <a:latin typeface="trebuchet ms" panose="020B0603020202020204" pitchFamily="34" charset="0"/>
              </a:rPr>
              <a:t>M’Vay</a:t>
            </a:r>
            <a:r>
              <a:rPr lang="en-US" b="0" i="0" dirty="0">
                <a:solidFill>
                  <a:srgbClr val="000000"/>
                </a:solidFill>
                <a:effectLst/>
                <a:latin typeface="trebuchet ms" panose="020B0603020202020204" pitchFamily="34" charset="0"/>
              </a:rPr>
              <a:t> &amp; Ewing, 1835).</a:t>
            </a:r>
          </a:p>
          <a:p>
            <a:pPr marL="254000" marR="254000" algn="ctr"/>
            <a:r>
              <a:rPr lang="en-US" b="0" i="0" dirty="0">
                <a:solidFill>
                  <a:srgbClr val="000000"/>
                </a:solidFill>
                <a:effectLst/>
                <a:latin typeface="trebuchet ms" panose="020B0603020202020204" pitchFamily="34" charset="0"/>
              </a:rPr>
              <a:t>The Background and Ministry of Alexander Campbell</a:t>
            </a:r>
          </a:p>
          <a:p>
            <a:pPr marL="254000" marR="254000" indent="127000" algn="just">
              <a:spcBef>
                <a:spcPts val="500"/>
              </a:spcBef>
              <a:spcAft>
                <a:spcPts val="500"/>
              </a:spcAft>
            </a:pPr>
            <a:r>
              <a:rPr lang="en-US" b="0" i="0" dirty="0">
                <a:solidFill>
                  <a:srgbClr val="000000"/>
                </a:solidFill>
                <a:effectLst/>
                <a:latin typeface="trebuchet ms" panose="020B0603020202020204" pitchFamily="34" charset="0"/>
              </a:rPr>
              <a:t>Alexander Campbell (1788-1866) was born in northern Ireland of Scottish stock, the son of Thomas Campbell, a minister in the Seceder Presbyterian Church of Scotland. He was educated privately by his father. In 1807 his father emigrated to western Pennsylvania in America, and in 1809 Alexander followed him. The Campbells eventually settled in a frontier area, just east of the Ohio River, in the village now known as Bethany in West Virginia.</a:t>
            </a:r>
          </a:p>
          <a:p>
            <a:pPr marL="254000" marR="254000" indent="127000" algn="just">
              <a:spcBef>
                <a:spcPts val="500"/>
              </a:spcBef>
              <a:spcAft>
                <a:spcPts val="500"/>
              </a:spcAft>
            </a:pPr>
            <a:r>
              <a:rPr lang="en-US" b="0" i="0" dirty="0">
                <a:solidFill>
                  <a:srgbClr val="000000"/>
                </a:solidFill>
                <a:effectLst/>
                <a:latin typeface="trebuchet ms" panose="020B0603020202020204" pitchFamily="34" charset="0"/>
              </a:rPr>
              <a:t>Before coming to America, the Campbells were associated with a sectarian movement that arose among Presbyterians in their native country. In Scotland the leading figures of this movement were John </a:t>
            </a:r>
            <a:r>
              <a:rPr lang="en-US" b="0" i="0" dirty="0" err="1">
                <a:solidFill>
                  <a:srgbClr val="000000"/>
                </a:solidFill>
                <a:effectLst/>
                <a:latin typeface="trebuchet ms" panose="020B0603020202020204" pitchFamily="34" charset="0"/>
              </a:rPr>
              <a:t>Glas</a:t>
            </a:r>
            <a:r>
              <a:rPr lang="en-US" b="0" i="0" dirty="0">
                <a:solidFill>
                  <a:srgbClr val="000000"/>
                </a:solidFill>
                <a:effectLst/>
                <a:latin typeface="trebuchet ms" panose="020B0603020202020204" pitchFamily="34" charset="0"/>
              </a:rPr>
              <a:t> (1695-1773), Robert </a:t>
            </a:r>
            <a:r>
              <a:rPr lang="en-US" b="0" i="0" dirty="0" err="1">
                <a:solidFill>
                  <a:srgbClr val="000000"/>
                </a:solidFill>
                <a:effectLst/>
                <a:latin typeface="trebuchet ms" panose="020B0603020202020204" pitchFamily="34" charset="0"/>
              </a:rPr>
              <a:t>Sandeman</a:t>
            </a:r>
            <a:r>
              <a:rPr lang="en-US" b="0" i="0" dirty="0">
                <a:solidFill>
                  <a:srgbClr val="000000"/>
                </a:solidFill>
                <a:effectLst/>
                <a:latin typeface="trebuchet ms" panose="020B0603020202020204" pitchFamily="34" charset="0"/>
              </a:rPr>
              <a:t> (1718-71), and James Haldane (1769-1851), and so its adherents were variously called “</a:t>
            </a:r>
            <a:r>
              <a:rPr lang="en-US" b="0" i="0" dirty="0" err="1">
                <a:solidFill>
                  <a:srgbClr val="000000"/>
                </a:solidFill>
                <a:effectLst/>
                <a:latin typeface="trebuchet ms" panose="020B0603020202020204" pitchFamily="34" charset="0"/>
              </a:rPr>
              <a:t>Glasite</a:t>
            </a:r>
            <a:r>
              <a:rPr lang="en-US" b="0" i="0" dirty="0">
                <a:solidFill>
                  <a:srgbClr val="000000"/>
                </a:solidFill>
                <a:effectLst/>
                <a:latin typeface="trebuchet ms" panose="020B0603020202020204" pitchFamily="34" charset="0"/>
              </a:rPr>
              <a:t>,” “Sandemanian,” or “</a:t>
            </a:r>
            <a:r>
              <a:rPr lang="en-US" b="0" i="0" dirty="0" err="1">
                <a:solidFill>
                  <a:srgbClr val="000000"/>
                </a:solidFill>
                <a:effectLst/>
                <a:latin typeface="trebuchet ms" panose="020B0603020202020204" pitchFamily="34" charset="0"/>
              </a:rPr>
              <a:t>Haldanean</a:t>
            </a:r>
            <a:r>
              <a:rPr lang="en-US" b="0" i="0" dirty="0">
                <a:solidFill>
                  <a:srgbClr val="000000"/>
                </a:solidFill>
                <a:effectLst/>
                <a:latin typeface="trebuchet ms" panose="020B0603020202020204" pitchFamily="34" charset="0"/>
              </a:rPr>
              <a:t>.” A number of Scotsmen associated with it, including </a:t>
            </a:r>
            <a:r>
              <a:rPr lang="en-US" b="0" i="0" dirty="0" err="1">
                <a:solidFill>
                  <a:srgbClr val="000000"/>
                </a:solidFill>
                <a:effectLst/>
                <a:latin typeface="trebuchet ms" panose="020B0603020202020204" pitchFamily="34" charset="0"/>
              </a:rPr>
              <a:t>Sandeman</a:t>
            </a:r>
            <a:r>
              <a:rPr lang="en-US" b="0" i="0" dirty="0">
                <a:solidFill>
                  <a:srgbClr val="000000"/>
                </a:solidFill>
                <a:effectLst/>
                <a:latin typeface="trebuchet ms" panose="020B0603020202020204" pitchFamily="34" charset="0"/>
              </a:rPr>
              <a:t>, emigrated to America with the hope that their ideas would find a greater reception among settlers there. It appears that the Campbells came with the same idea.</a:t>
            </a:r>
          </a:p>
          <a:p>
            <a:pPr marL="254000" marR="254000" indent="127000" algn="just">
              <a:spcBef>
                <a:spcPts val="500"/>
              </a:spcBef>
              <a:spcAft>
                <a:spcPts val="500"/>
              </a:spcAft>
            </a:pPr>
            <a:r>
              <a:rPr lang="en-US" b="0" i="0" dirty="0">
                <a:solidFill>
                  <a:srgbClr val="000000"/>
                </a:solidFill>
                <a:effectLst/>
                <a:latin typeface="trebuchet ms" panose="020B0603020202020204" pitchFamily="34" charset="0"/>
              </a:rPr>
              <a:t>The Campbells at first associated themselves with Baptists in their area. Alexander displayed unusual talent as a preacher, and spent much of his time travelling about, preaching by invitation in Baptist churches in western Pennsylvania, Virginia, and Ohio. But in his preaching tours he soon began to advocate radical changes in polity and doctrine among the Baptists, along the lines of the Sandemanian movement in Scotland. </a:t>
            </a:r>
            <a:r>
              <a:rPr lang="en-US" b="0" i="0" baseline="30000" dirty="0">
                <a:solidFill>
                  <a:srgbClr val="008080"/>
                </a:solidFill>
                <a:effectLst/>
                <a:latin typeface="trebuchet ms" panose="020B0603020202020204" pitchFamily="34" charset="0"/>
                <a:hlinkClick r:id="rId3"/>
              </a:rPr>
              <a:t>1</a:t>
            </a:r>
            <a:r>
              <a:rPr lang="en-US" b="0" i="0" dirty="0">
                <a:solidFill>
                  <a:srgbClr val="000000"/>
                </a:solidFill>
                <a:effectLst/>
                <a:latin typeface="trebuchet ms" panose="020B0603020202020204" pitchFamily="34" charset="0"/>
              </a:rPr>
              <a:t> Campbell claimed that these reforms were necessary for a “restoration” of ancient Christianity.</a:t>
            </a:r>
          </a:p>
          <a:p>
            <a:pPr marL="254000" marR="254000" indent="127000" algn="just">
              <a:spcBef>
                <a:spcPts val="500"/>
              </a:spcBef>
              <a:spcAft>
                <a:spcPts val="500"/>
              </a:spcAft>
            </a:pPr>
            <a:r>
              <a:rPr lang="en-US" b="0" i="0" dirty="0">
                <a:solidFill>
                  <a:srgbClr val="000000"/>
                </a:solidFill>
                <a:effectLst/>
                <a:latin typeface="trebuchet ms" panose="020B0603020202020204" pitchFamily="34" charset="0"/>
              </a:rPr>
              <a:t>Campbell maintained that the office of “pastor” was an unbiblical legacy of sacerdotalism inherited from Catholicism, and that there is no Scriptural warrant for the existence of denominational agencies and mission boards. He also argued that doctrinal standards embodied in the creeds and confessions of the Protestant churches should be abolished, and that the Bible alone should be used to distinguish truth from error. He drew a sharp distinction between the Old Testament and the New, and believed that the </a:t>
            </a:r>
            <a:r>
              <a:rPr lang="en-US" b="0" i="1" dirty="0">
                <a:solidFill>
                  <a:srgbClr val="000000"/>
                </a:solidFill>
                <a:effectLst/>
                <a:latin typeface="trebuchet ms" panose="020B0603020202020204" pitchFamily="34" charset="0"/>
              </a:rPr>
              <a:t>New Testament alone</a:t>
            </a:r>
            <a:r>
              <a:rPr lang="en-US" b="0" i="0" dirty="0">
                <a:solidFill>
                  <a:srgbClr val="000000"/>
                </a:solidFill>
                <a:effectLst/>
                <a:latin typeface="trebuchet ms" panose="020B0603020202020204" pitchFamily="34" charset="0"/>
              </a:rPr>
              <a:t> should be used to establish doctrine and practices of the church. He maintained that faith in Christ was not a gift from God, and regeneration was not necessary for it, because this saving faith was merely a rational human response to testimony provided in the Bible. It was, in essence, nothing more than intellectual assent to the proposition that “Jesus is the Christ” based upon adequate evidence. He taught that the natural human mind was capable of this faith without a prior work of the Holy Spirit. The biblical teaching regarding the need for Regeneration (“ye must be born again”) was practically nullified by equating Regeneration with post-conversion Baptism. </a:t>
            </a:r>
            <a:r>
              <a:rPr lang="en-US" b="0" i="0" baseline="30000" dirty="0">
                <a:solidFill>
                  <a:srgbClr val="008080"/>
                </a:solidFill>
                <a:effectLst/>
                <a:latin typeface="trebuchet ms" panose="020B0603020202020204" pitchFamily="34" charset="0"/>
                <a:hlinkClick r:id="rId4"/>
              </a:rPr>
              <a:t>2</a:t>
            </a:r>
            <a:endParaRPr lang="en-US" b="0" i="0" dirty="0">
              <a:solidFill>
                <a:srgbClr val="000000"/>
              </a:solidFill>
              <a:effectLst/>
              <a:latin typeface="trebuchet ms" panose="020B0603020202020204" pitchFamily="34" charset="0"/>
            </a:endParaRPr>
          </a:p>
          <a:p>
            <a:pPr marL="254000" marR="254000" indent="127000" algn="just">
              <a:spcBef>
                <a:spcPts val="500"/>
              </a:spcBef>
              <a:spcAft>
                <a:spcPts val="500"/>
              </a:spcAft>
            </a:pPr>
            <a:r>
              <a:rPr lang="en-US" b="0" i="0" dirty="0">
                <a:solidFill>
                  <a:srgbClr val="000000"/>
                </a:solidFill>
                <a:effectLst/>
                <a:latin typeface="trebuchet ms" panose="020B0603020202020204" pitchFamily="34" charset="0"/>
              </a:rPr>
              <a:t>In addition to the Sandemanian influence, Campbell was also much influenced by the writings of Arminian controversialists like Daniel Whitby (1638-1726), and so his theology had much in common with that of the Wesleyans, who were at that time enjoying success among the common people on the American frontier. But unlike Wesley and his followers, whose ministry tended to be constructive and spiritually edifying despite its theological flaws, Campbell was mostly a controversialist, continually engaged in debates, and in general defining himself and his movement negatively, in terms of what he opposed. Most of his followers were not new converts, but persons drawn away from the Baptists, Presbyterians, and Methodists.</a:t>
            </a:r>
          </a:p>
          <a:p>
            <a:pPr marL="254000" marR="254000" indent="127000" algn="just">
              <a:spcBef>
                <a:spcPts val="500"/>
              </a:spcBef>
              <a:spcAft>
                <a:spcPts val="500"/>
              </a:spcAft>
            </a:pPr>
            <a:r>
              <a:rPr lang="en-US" b="0" i="0" dirty="0">
                <a:solidFill>
                  <a:srgbClr val="000000"/>
                </a:solidFill>
                <a:effectLst/>
                <a:latin typeface="trebuchet ms" panose="020B0603020202020204" pitchFamily="34" charset="0"/>
              </a:rPr>
              <a:t>His main purpose, as he conceived it, was to attack and discredit all established creeds, and all existing ecclesiastical organizations, so as to clear the way for what he conceived to be a purely “biblical” faith and fellowship. In his polemic against “the teachings of men,” he went so far as to rejected even the ancient ecumenical creeds. When his followers asked if he agreed with the Trinitarian doctrine of the Nicene Creed, he dismissed it as “Calvinistic.” </a:t>
            </a:r>
            <a:r>
              <a:rPr lang="en-US" b="0" i="0" baseline="30000" dirty="0">
                <a:solidFill>
                  <a:srgbClr val="008080"/>
                </a:solidFill>
                <a:effectLst/>
                <a:latin typeface="trebuchet ms" panose="020B0603020202020204" pitchFamily="34" charset="0"/>
                <a:hlinkClick r:id="rId5"/>
              </a:rPr>
              <a:t>3</a:t>
            </a:r>
            <a:endParaRPr lang="en-US" b="0" i="0" dirty="0">
              <a:solidFill>
                <a:srgbClr val="000000"/>
              </a:solidFill>
              <a:effectLst/>
              <a:latin typeface="trebuchet ms" panose="020B0603020202020204" pitchFamily="34" charset="0"/>
            </a:endParaRPr>
          </a:p>
          <a:p>
            <a:pPr marL="254000" marR="254000" indent="127000" algn="just">
              <a:spcBef>
                <a:spcPts val="500"/>
              </a:spcBef>
              <a:spcAft>
                <a:spcPts val="500"/>
              </a:spcAft>
            </a:pPr>
            <a:r>
              <a:rPr lang="en-US" b="0" i="0" dirty="0">
                <a:solidFill>
                  <a:srgbClr val="000000"/>
                </a:solidFill>
                <a:effectLst/>
                <a:latin typeface="trebuchet ms" panose="020B0603020202020204" pitchFamily="34" charset="0"/>
              </a:rPr>
              <a:t>Some of these ideas may be seen as exaggerated versions of ideas that had played a part in the Protestant Reformation. For example, Campbell’s famous slogan, “Where the Scriptures speak, we speak; where the Scriptures are silent, we are silent,” might be construed as a restatement of the </a:t>
            </a:r>
            <a:r>
              <a:rPr lang="en-US" b="0" i="1" dirty="0">
                <a:solidFill>
                  <a:srgbClr val="000000"/>
                </a:solidFill>
                <a:effectLst/>
                <a:latin typeface="trebuchet ms" panose="020B0603020202020204" pitchFamily="34" charset="0"/>
              </a:rPr>
              <a:t>Sola Scriptura</a:t>
            </a:r>
            <a:r>
              <a:rPr lang="en-US" b="0" i="0" dirty="0">
                <a:solidFill>
                  <a:srgbClr val="000000"/>
                </a:solidFill>
                <a:effectLst/>
                <a:latin typeface="trebuchet ms" panose="020B0603020202020204" pitchFamily="34" charset="0"/>
              </a:rPr>
              <a:t> principle of Luther and Calvin. But the spirit of Campbell’s ideology in this respect differs greatly from that of the magisterial Protestant Reformers. Luther, Calvin, and their followers did insist upon the unique authority of Scripture, but as interpreters of Scripture they did not set themselves against the whole history of the Christian church. They were well-versed in the theological writings of antiquity, and they valued the contributions of celebrated Fathers of the Church such as Athanasius and Augustine. Campbell, on the other hand, showed no respect for the ancient authors, and indeed we find in his writings little indication that he had even studied any of their works.</a:t>
            </a:r>
          </a:p>
          <a:p>
            <a:pPr marL="254000" marR="254000" indent="127000" algn="just">
              <a:spcBef>
                <a:spcPts val="500"/>
              </a:spcBef>
              <a:spcAft>
                <a:spcPts val="500"/>
              </a:spcAft>
            </a:pPr>
            <a:r>
              <a:rPr lang="en-US" b="0" i="0" dirty="0">
                <a:solidFill>
                  <a:srgbClr val="000000"/>
                </a:solidFill>
                <a:effectLst/>
                <a:latin typeface="trebuchet ms" panose="020B0603020202020204" pitchFamily="34" charset="0"/>
              </a:rPr>
              <a:t>Aside from theological literature of the age, Campbell’s theology was also influenced by the secular philosophical literature of the so-called “Enlightenment” of the seventeenth and eighteenth centuries. In particular, the influence of the empiricist theory of knowledge developed by John Locke is conspicuous in his teachings regarding the nature of faith </a:t>
            </a:r>
            <a:r>
              <a:rPr lang="en-US" b="0" i="0" baseline="30000" dirty="0">
                <a:solidFill>
                  <a:srgbClr val="008080"/>
                </a:solidFill>
                <a:effectLst/>
                <a:latin typeface="trebuchet ms" panose="020B0603020202020204" pitchFamily="34" charset="0"/>
                <a:hlinkClick r:id="rId6"/>
              </a:rPr>
              <a:t>4</a:t>
            </a:r>
            <a:endParaRPr lang="en-US" b="0" i="0" dirty="0">
              <a:solidFill>
                <a:srgbClr val="000000"/>
              </a:solidFill>
              <a:effectLst/>
              <a:latin typeface="trebuchet ms" panose="020B0603020202020204" pitchFamily="34" charset="0"/>
            </a:endParaRPr>
          </a:p>
          <a:p>
            <a:pPr marL="254000" marR="254000" algn="ctr"/>
            <a:r>
              <a:rPr lang="en-US" b="0" i="0" dirty="0">
                <a:solidFill>
                  <a:srgbClr val="000000"/>
                </a:solidFill>
                <a:effectLst/>
                <a:latin typeface="trebuchet ms" panose="020B0603020202020204" pitchFamily="34" charset="0"/>
              </a:rPr>
              <a:t>Campbell’s Edition of the New Testament</a:t>
            </a:r>
          </a:p>
          <a:p>
            <a:pPr marL="254000" marR="254000" indent="127000" algn="just">
              <a:spcBef>
                <a:spcPts val="500"/>
              </a:spcBef>
              <a:spcAft>
                <a:spcPts val="500"/>
              </a:spcAft>
            </a:pPr>
            <a:r>
              <a:rPr lang="en-US" b="0" i="0" dirty="0">
                <a:solidFill>
                  <a:srgbClr val="000000"/>
                </a:solidFill>
                <a:effectLst/>
                <a:latin typeface="trebuchet ms" panose="020B0603020202020204" pitchFamily="34" charset="0"/>
              </a:rPr>
              <a:t>Eventually Campbell’s interest in the “restoration” of the “ancient order of things” led him to find fault with the King James Version of the Bible, which in his day was the only version known to most English-speaking Christians. For some time, the more advanced scholars in Great Britain had been pointing out small deficiencies of the version; but, in general, even among the most educated churchmen, the consensus was that the defects were theologically insignificant, and a revision was not necessary. The fact that all the different parties and sects of Protestantism had a common English version was seen as a blessing, and few believed that any revision would prove acceptable to all parties. </a:t>
            </a:r>
            <a:r>
              <a:rPr lang="en-US" b="0" i="0" dirty="0">
                <a:solidFill>
                  <a:srgbClr val="008080"/>
                </a:solidFill>
                <a:effectLst/>
                <a:latin typeface="trebuchet ms" panose="020B0603020202020204" pitchFamily="34" charset="0"/>
                <a:hlinkClick r:id="rId7"/>
              </a:rPr>
              <a:t>Albert Barnes</a:t>
            </a:r>
            <a:r>
              <a:rPr lang="en-US" b="0" i="0" dirty="0">
                <a:solidFill>
                  <a:srgbClr val="000000"/>
                </a:solidFill>
                <a:effectLst/>
                <a:latin typeface="trebuchet ms" panose="020B0603020202020204" pitchFamily="34" charset="0"/>
              </a:rPr>
              <a:t>, who was a contemporary of Campbell’s, expressed the common opinion:</a:t>
            </a:r>
          </a:p>
          <a:p>
            <a:pPr marL="254000" marR="254000" indent="127000">
              <a:spcBef>
                <a:spcPts val="500"/>
              </a:spcBef>
              <a:spcAft>
                <a:spcPts val="500"/>
              </a:spcAft>
            </a:pPr>
            <a:r>
              <a:rPr lang="en-US" dirty="0">
                <a:effectLst/>
              </a:rPr>
              <a:t>The friends of this translation have never claimed for it inspiration or infallibility. Yet it is the concurrent testimony of all who are competent to express an opinion, that no translation of the Bible into any language has preserved so faithfully the sense of the original as the English. Phrases there may be, and it is confessed there are, which modern criticism has shown not to express all the meaning of the original; but as a whole, it indubitably stands unrivalled. Nor is it probable that any translation can now supply its place, or improve upon its substantial correctness. The fact that it has for two hundred years poured light into the minds of millions, and guided the steps of generation after generation in the way to heaven, has given to it somewhat of the venerableness which appropriately belongs to a book of God. Successive ages may correct some of its few unimportant errors; may throw light on some of its obscure passages; but to the consummation of all things, it must stand, wherever the English language is spoken, as the purest specimen of its power to give utterance to the meaning of ancient tongues, and of the simple and pure majesty of the language which we speak.</a:t>
            </a:r>
          </a:p>
          <a:p>
            <a:pPr marL="254000" marR="254000" indent="127000">
              <a:spcBef>
                <a:spcPts val="500"/>
              </a:spcBef>
              <a:spcAft>
                <a:spcPts val="500"/>
              </a:spcAft>
            </a:pPr>
            <a:r>
              <a:rPr lang="en-US" dirty="0">
                <a:effectLst/>
              </a:rPr>
              <a:t>These remarks are made, because it is easy for men who dislike the plain doctrines of the Bible, and for those ignorant of the true history of its translation, to throw out insinuations of its unfaithfulness. From various quarters, from men opposed to the clear doctrines of the Scriptures, are often heard demands for a new translation. We by no means assert the entire infallibility, much less the inspiration, of the English translation of the Bible. Yet of its general faithfulness to the original, there can be no doubt. It would be easy to multiply testimonies of the highest authority to this fact. But the general testimony of the world; the profound regard paid to it by men of the purest character and most extensive learning; the fact that it has warmed the hearts of the pious, ministered to the comforts of the wretched and the dying, and guided the steps of millions to glory, for two hundred years, and now commands the high regard of Christians of so many different denominations, evinces that it is, to no ordinary extent, faithful to the original, and has a claim on the continued regard of coming generations.</a:t>
            </a:r>
          </a:p>
          <a:p>
            <a:pPr marL="254000" marR="254000" indent="127000">
              <a:spcBef>
                <a:spcPts val="500"/>
              </a:spcBef>
              <a:spcAft>
                <a:spcPts val="500"/>
              </a:spcAft>
            </a:pPr>
            <a:r>
              <a:rPr lang="en-US" dirty="0">
                <a:effectLst/>
              </a:rPr>
              <a:t>It is perfectly clear, also, that it would be impossible now to translate the Scriptures into the English language, under so favorable circumstances as attended the translation in the time of James I. No single set of men could so command the confidence of the Christian world; no convention of those who claim the Christian name could be formed, competent to the task, or if formed, could prosecute the work with harmony; no single denomination could make a translation that would secure the active regard of others. The probability is, therefore, that while the English language is spoken, and as far as it is used, the English Bible will continue to form their faith, and direct their lives; and that the words which now pour light into our minds will continue to illuminate the understandings, and </a:t>
            </a:r>
            <a:r>
              <a:rPr lang="en-US" dirty="0" err="1">
                <a:effectLst/>
              </a:rPr>
              <a:t>mould</a:t>
            </a:r>
            <a:r>
              <a:rPr lang="en-US" dirty="0">
                <a:effectLst/>
              </a:rPr>
              <a:t> the feelings, of unnumbered millions, in their path to immortal life. </a:t>
            </a:r>
            <a:r>
              <a:rPr lang="en-US" baseline="30000" dirty="0">
                <a:solidFill>
                  <a:srgbClr val="008080"/>
                </a:solidFill>
                <a:effectLst/>
                <a:hlinkClick r:id="rId8"/>
              </a:rPr>
              <a:t>5</a:t>
            </a:r>
            <a:endParaRPr lang="en-US" dirty="0">
              <a:effectLst/>
            </a:endParaRPr>
          </a:p>
          <a:p>
            <a:pPr marL="254000" marR="254000" indent="127000" algn="just">
              <a:spcBef>
                <a:spcPts val="500"/>
              </a:spcBef>
              <a:spcAft>
                <a:spcPts val="500"/>
              </a:spcAft>
            </a:pPr>
            <a:r>
              <a:rPr lang="en-US" b="0" i="0" dirty="0">
                <a:solidFill>
                  <a:srgbClr val="000000"/>
                </a:solidFill>
                <a:effectLst/>
                <a:latin typeface="trebuchet ms" panose="020B0603020202020204" pitchFamily="34" charset="0"/>
              </a:rPr>
              <a:t>Nevertheless, Campbell (whom Barnes would probably count among the “men who dislike the plain doctrines of the Bible”) charged that the translators of the King James Version had deliberately perverted or obscured the teaching of the Bible in several important ways, so as to give unfair advantage to the proponents of “Calvinism.” And so he was moved to compile and edit a more “perspicuous and correct” translation, on the basis of versions executed by notable scholars of the eighteenth century.</a:t>
            </a:r>
          </a:p>
          <a:p>
            <a:pPr marL="254000" marR="254000" indent="127000" algn="just">
              <a:spcBef>
                <a:spcPts val="500"/>
              </a:spcBef>
              <a:spcAft>
                <a:spcPts val="500"/>
              </a:spcAft>
            </a:pPr>
            <a:r>
              <a:rPr lang="en-US" b="0" i="0" dirty="0">
                <a:solidFill>
                  <a:srgbClr val="000000"/>
                </a:solidFill>
                <a:effectLst/>
                <a:latin typeface="trebuchet ms" panose="020B0603020202020204" pitchFamily="34" charset="0"/>
              </a:rPr>
              <a:t>As the title shows, it is a revision of translations of parts of the New Testament done by British scholars. The Gospels are from a translation by </a:t>
            </a:r>
            <a:r>
              <a:rPr lang="en-US" b="0" i="0" dirty="0">
                <a:solidFill>
                  <a:srgbClr val="008080"/>
                </a:solidFill>
                <a:effectLst/>
                <a:latin typeface="trebuchet ms" panose="020B0603020202020204" pitchFamily="34" charset="0"/>
                <a:hlinkClick r:id="rId9"/>
              </a:rPr>
              <a:t>George Campbell</a:t>
            </a:r>
            <a:r>
              <a:rPr lang="en-US" b="0" i="0" dirty="0">
                <a:solidFill>
                  <a:srgbClr val="000000"/>
                </a:solidFill>
                <a:effectLst/>
                <a:latin typeface="trebuchet ms" panose="020B0603020202020204" pitchFamily="34" charset="0"/>
              </a:rPr>
              <a:t> (London, 1789), the Epistles from </a:t>
            </a:r>
            <a:r>
              <a:rPr lang="en-US" b="0" i="0" dirty="0">
                <a:solidFill>
                  <a:srgbClr val="008080"/>
                </a:solidFill>
                <a:effectLst/>
                <a:latin typeface="trebuchet ms" panose="020B0603020202020204" pitchFamily="34" charset="0"/>
                <a:hlinkClick r:id="rId10"/>
              </a:rPr>
              <a:t>James </a:t>
            </a:r>
            <a:r>
              <a:rPr lang="en-US" b="0" i="0" dirty="0" err="1">
                <a:solidFill>
                  <a:srgbClr val="008080"/>
                </a:solidFill>
                <a:effectLst/>
                <a:latin typeface="trebuchet ms" panose="020B0603020202020204" pitchFamily="34" charset="0"/>
                <a:hlinkClick r:id="rId10"/>
              </a:rPr>
              <a:t>MacKnight</a:t>
            </a:r>
            <a:r>
              <a:rPr lang="en-US" b="0" i="0" dirty="0">
                <a:solidFill>
                  <a:srgbClr val="000000"/>
                </a:solidFill>
                <a:effectLst/>
                <a:latin typeface="trebuchet ms" panose="020B0603020202020204" pitchFamily="34" charset="0"/>
              </a:rPr>
              <a:t> (London, 1795), and the Acts and Revelation from </a:t>
            </a:r>
            <a:r>
              <a:rPr lang="en-US" b="0" i="0" dirty="0">
                <a:solidFill>
                  <a:srgbClr val="008080"/>
                </a:solidFill>
                <a:effectLst/>
                <a:latin typeface="trebuchet ms" panose="020B0603020202020204" pitchFamily="34" charset="0"/>
                <a:hlinkClick r:id="rId11"/>
              </a:rPr>
              <a:t>Philip Doddridge’s </a:t>
            </a:r>
            <a:r>
              <a:rPr lang="en-US" b="0" i="1" dirty="0">
                <a:solidFill>
                  <a:srgbClr val="008080"/>
                </a:solidFill>
                <a:effectLst/>
                <a:latin typeface="trebuchet ms" panose="020B0603020202020204" pitchFamily="34" charset="0"/>
                <a:hlinkClick r:id="rId11"/>
              </a:rPr>
              <a:t>Family Expositor</a:t>
            </a:r>
            <a:r>
              <a:rPr lang="en-US" b="0" i="0" dirty="0">
                <a:solidFill>
                  <a:srgbClr val="000000"/>
                </a:solidFill>
                <a:effectLst/>
                <a:latin typeface="trebuchet ms" panose="020B0603020202020204" pitchFamily="34" charset="0"/>
              </a:rPr>
              <a:t> (London, 1756). In 1818 a London publisher had reprinted these versions together in one volume, </a:t>
            </a:r>
            <a:r>
              <a:rPr lang="en-US" b="0" i="0" baseline="30000" dirty="0">
                <a:solidFill>
                  <a:srgbClr val="008080"/>
                </a:solidFill>
                <a:effectLst/>
                <a:latin typeface="trebuchet ms" panose="020B0603020202020204" pitchFamily="34" charset="0"/>
                <a:hlinkClick r:id="rId12"/>
              </a:rPr>
              <a:t>6</a:t>
            </a:r>
            <a:r>
              <a:rPr lang="en-US" b="0" i="0" dirty="0">
                <a:solidFill>
                  <a:srgbClr val="000000"/>
                </a:solidFill>
                <a:effectLst/>
                <a:latin typeface="trebuchet ms" panose="020B0603020202020204" pitchFamily="34" charset="0"/>
              </a:rPr>
              <a:t> and it was this 1818 edition which Campbell used to produce his own edition in 1826. But Campbell did not merely reprint the versions as he found them. He revised the text, and substituted his own Introduction and explanatory notes for the introductions and notes of the original translators.</a:t>
            </a:r>
          </a:p>
          <a:p>
            <a:pPr marL="254000" marR="254000" indent="127000" algn="just">
              <a:spcBef>
                <a:spcPts val="500"/>
              </a:spcBef>
              <a:spcAft>
                <a:spcPts val="500"/>
              </a:spcAft>
            </a:pPr>
            <a:r>
              <a:rPr lang="en-US" b="0" i="0" dirty="0">
                <a:solidFill>
                  <a:srgbClr val="000000"/>
                </a:solidFill>
                <a:effectLst/>
                <a:latin typeface="trebuchet ms" panose="020B0603020202020204" pitchFamily="34" charset="0"/>
              </a:rPr>
              <a:t>In this new edition Campbell naturally took the opportunity to provide Scriptural support for various ideas that he favored. His </a:t>
            </a:r>
            <a:r>
              <a:rPr lang="en-US" b="0" i="0" dirty="0">
                <a:solidFill>
                  <a:srgbClr val="008080"/>
                </a:solidFill>
                <a:effectLst/>
                <a:latin typeface="trebuchet ms" panose="020B0603020202020204" pitchFamily="34" charset="0"/>
                <a:hlinkClick r:id="rId13"/>
              </a:rPr>
              <a:t>preface</a:t>
            </a:r>
            <a:r>
              <a:rPr lang="en-US" b="0" i="0" dirty="0">
                <a:solidFill>
                  <a:srgbClr val="000000"/>
                </a:solidFill>
                <a:effectLst/>
                <a:latin typeface="trebuchet ms" panose="020B0603020202020204" pitchFamily="34" charset="0"/>
              </a:rPr>
              <a:t> exhibits the belligerence towards “Calvinism” which came to be a hallmark of his movement. In it Campbell tries to establish his claim that the KJV is a </a:t>
            </a:r>
            <a:r>
              <a:rPr lang="en-US" b="0" i="0" dirty="0" err="1">
                <a:solidFill>
                  <a:srgbClr val="000000"/>
                </a:solidFill>
                <a:effectLst/>
                <a:latin typeface="trebuchet ms" panose="020B0603020202020204" pitchFamily="34" charset="0"/>
              </a:rPr>
              <a:t>Calvinistically</a:t>
            </a:r>
            <a:r>
              <a:rPr lang="en-US" b="0" i="0" dirty="0">
                <a:solidFill>
                  <a:srgbClr val="000000"/>
                </a:solidFill>
                <a:effectLst/>
                <a:latin typeface="trebuchet ms" panose="020B0603020202020204" pitchFamily="34" charset="0"/>
              </a:rPr>
              <a:t> biased version by quoting others who had connected some renderings in it with the renderings of an annotated Latin version published in the late sixteenth century by the Calvinist theologian Theodore </a:t>
            </a:r>
            <a:r>
              <a:rPr lang="en-US" b="0" i="0" dirty="0" err="1">
                <a:solidFill>
                  <a:srgbClr val="000000"/>
                </a:solidFill>
                <a:effectLst/>
                <a:latin typeface="trebuchet ms" panose="020B0603020202020204" pitchFamily="34" charset="0"/>
              </a:rPr>
              <a:t>Beza</a:t>
            </a:r>
            <a:r>
              <a:rPr lang="en-US" b="0" i="0" dirty="0">
                <a:solidFill>
                  <a:srgbClr val="000000"/>
                </a:solidFill>
                <a:effectLst/>
                <a:latin typeface="trebuchet ms" panose="020B0603020202020204" pitchFamily="34" charset="0"/>
              </a:rPr>
              <a:t>. But the argument is weak and unconvincing, and only shows the extent to which his own thinking was influenced by Rationalist and Arminian polemical writers of his time.</a:t>
            </a:r>
          </a:p>
          <a:p>
            <a:pPr marL="254000" marR="254000" indent="127000" algn="just">
              <a:spcBef>
                <a:spcPts val="500"/>
              </a:spcBef>
              <a:spcAft>
                <a:spcPts val="500"/>
              </a:spcAft>
            </a:pPr>
            <a:r>
              <a:rPr lang="en-US" b="0" i="0" dirty="0">
                <a:solidFill>
                  <a:srgbClr val="000000"/>
                </a:solidFill>
                <a:effectLst/>
                <a:latin typeface="trebuchet ms" panose="020B0603020202020204" pitchFamily="34" charset="0"/>
              </a:rPr>
              <a:t>In this revision Campbell made use of the critical Greek text of </a:t>
            </a:r>
            <a:r>
              <a:rPr lang="en-US" b="0" i="0" dirty="0" err="1">
                <a:solidFill>
                  <a:srgbClr val="008080"/>
                </a:solidFill>
                <a:effectLst/>
                <a:latin typeface="trebuchet ms" panose="020B0603020202020204" pitchFamily="34" charset="0"/>
                <a:hlinkClick r:id="rId14"/>
              </a:rPr>
              <a:t>Griesbach</a:t>
            </a:r>
            <a:r>
              <a:rPr lang="en-US" b="0" i="0" dirty="0">
                <a:solidFill>
                  <a:srgbClr val="008080"/>
                </a:solidFill>
                <a:effectLst/>
                <a:latin typeface="trebuchet ms" panose="020B0603020202020204" pitchFamily="34" charset="0"/>
                <a:hlinkClick r:id="rId14"/>
              </a:rPr>
              <a:t> 1805</a:t>
            </a:r>
            <a:r>
              <a:rPr lang="en-US" b="0" i="0" dirty="0">
                <a:solidFill>
                  <a:srgbClr val="000000"/>
                </a:solidFill>
                <a:effectLst/>
                <a:latin typeface="trebuchet ms" panose="020B0603020202020204" pitchFamily="34" charset="0"/>
              </a:rPr>
              <a:t>, but his version does not always follow </a:t>
            </a:r>
            <a:r>
              <a:rPr lang="en-US" b="0" i="0" dirty="0" err="1">
                <a:solidFill>
                  <a:srgbClr val="000000"/>
                </a:solidFill>
                <a:effectLst/>
                <a:latin typeface="trebuchet ms" panose="020B0603020202020204" pitchFamily="34" charset="0"/>
              </a:rPr>
              <a:t>Griesbach’s</a:t>
            </a:r>
            <a:r>
              <a:rPr lang="en-US" b="0" i="0" dirty="0">
                <a:solidFill>
                  <a:srgbClr val="000000"/>
                </a:solidFill>
                <a:effectLst/>
                <a:latin typeface="trebuchet ms" panose="020B0603020202020204" pitchFamily="34" charset="0"/>
              </a:rPr>
              <a:t> text. For example, in Acts 2:30 </a:t>
            </a:r>
            <a:r>
              <a:rPr lang="en-US" b="0" i="0" dirty="0" err="1">
                <a:solidFill>
                  <a:srgbClr val="000000"/>
                </a:solidFill>
                <a:effectLst/>
                <a:latin typeface="trebuchet ms" panose="020B0603020202020204" pitchFamily="34" charset="0"/>
              </a:rPr>
              <a:t>Griesbach</a:t>
            </a:r>
            <a:r>
              <a:rPr lang="en-US" b="0" i="0" dirty="0">
                <a:solidFill>
                  <a:srgbClr val="000000"/>
                </a:solidFill>
                <a:effectLst/>
                <a:latin typeface="trebuchet ms" panose="020B0603020202020204" pitchFamily="34" charset="0"/>
              </a:rPr>
              <a:t> marks the words </a:t>
            </a:r>
            <a:r>
              <a:rPr lang="en-US" b="0" i="1" dirty="0">
                <a:solidFill>
                  <a:srgbClr val="000000"/>
                </a:solidFill>
                <a:effectLst/>
                <a:latin typeface="trebuchet ms" panose="020B0603020202020204" pitchFamily="34" charset="0"/>
              </a:rPr>
              <a:t>to kata </a:t>
            </a:r>
            <a:r>
              <a:rPr lang="en-US" b="0" i="1" dirty="0" err="1">
                <a:solidFill>
                  <a:srgbClr val="000000"/>
                </a:solidFill>
                <a:effectLst/>
                <a:latin typeface="trebuchet ms" panose="020B0603020202020204" pitchFamily="34" charset="0"/>
              </a:rPr>
              <a:t>sarka</a:t>
            </a:r>
            <a:r>
              <a:rPr lang="en-US" b="0" i="1" dirty="0">
                <a:solidFill>
                  <a:srgbClr val="000000"/>
                </a:solidFill>
                <a:effectLst/>
                <a:latin typeface="trebuchet ms" panose="020B0603020202020204" pitchFamily="34" charset="0"/>
              </a:rPr>
              <a:t> </a:t>
            </a:r>
            <a:r>
              <a:rPr lang="en-US" b="0" i="1" dirty="0" err="1">
                <a:solidFill>
                  <a:srgbClr val="000000"/>
                </a:solidFill>
                <a:effectLst/>
                <a:latin typeface="trebuchet ms" panose="020B0603020202020204" pitchFamily="34" charset="0"/>
              </a:rPr>
              <a:t>anastesein</a:t>
            </a:r>
            <a:r>
              <a:rPr lang="en-US" b="0" i="1" dirty="0">
                <a:solidFill>
                  <a:srgbClr val="000000"/>
                </a:solidFill>
                <a:effectLst/>
                <a:latin typeface="trebuchet ms" panose="020B0603020202020204" pitchFamily="34" charset="0"/>
              </a:rPr>
              <a:t> ton </a:t>
            </a:r>
            <a:r>
              <a:rPr lang="en-US" b="0" i="1" dirty="0" err="1">
                <a:solidFill>
                  <a:srgbClr val="000000"/>
                </a:solidFill>
                <a:effectLst/>
                <a:latin typeface="trebuchet ms" panose="020B0603020202020204" pitchFamily="34" charset="0"/>
              </a:rPr>
              <a:t>christon</a:t>
            </a:r>
            <a:r>
              <a:rPr lang="en-US" b="0" i="0" dirty="0">
                <a:solidFill>
                  <a:srgbClr val="000000"/>
                </a:solidFill>
                <a:effectLst/>
                <a:latin typeface="trebuchet ms" panose="020B0603020202020204" pitchFamily="34" charset="0"/>
              </a:rPr>
              <a:t> (rendered “according to the flesh, raise up the Messiah” by Doddridge) as spurious, but Campbell omits only the words “according to the flesh” from Doddridge’s version.</a:t>
            </a:r>
          </a:p>
          <a:p>
            <a:pPr marL="254000" marR="254000" indent="127000" algn="just">
              <a:spcBef>
                <a:spcPts val="500"/>
              </a:spcBef>
              <a:spcAft>
                <a:spcPts val="500"/>
              </a:spcAft>
            </a:pPr>
            <a:r>
              <a:rPr lang="en-US" b="0" i="0" dirty="0">
                <a:solidFill>
                  <a:srgbClr val="000000"/>
                </a:solidFill>
                <a:effectLst/>
                <a:latin typeface="trebuchet ms" panose="020B0603020202020204" pitchFamily="34" charset="0"/>
              </a:rPr>
              <a:t>To show the extent of the revision in the Gospels, we provide the full text of </a:t>
            </a:r>
            <a:r>
              <a:rPr lang="en-US" b="0" i="0" dirty="0">
                <a:solidFill>
                  <a:srgbClr val="008080"/>
                </a:solidFill>
                <a:effectLst/>
                <a:latin typeface="trebuchet ms" panose="020B0603020202020204" pitchFamily="34" charset="0"/>
                <a:hlinkClick r:id="rId15"/>
              </a:rPr>
              <a:t>Matthew 1-7 in parallel columns</a:t>
            </a:r>
            <a:r>
              <a:rPr lang="en-US" b="0" i="0" dirty="0">
                <a:solidFill>
                  <a:srgbClr val="000000"/>
                </a:solidFill>
                <a:effectLst/>
                <a:latin typeface="trebuchet ms" panose="020B0603020202020204" pitchFamily="34" charset="0"/>
              </a:rPr>
              <a:t> on another page. For the revision of </a:t>
            </a:r>
            <a:r>
              <a:rPr lang="en-US" b="0" i="0" dirty="0" err="1">
                <a:solidFill>
                  <a:srgbClr val="000000"/>
                </a:solidFill>
                <a:effectLst/>
                <a:latin typeface="trebuchet ms" panose="020B0603020202020204" pitchFamily="34" charset="0"/>
              </a:rPr>
              <a:t>MacKnight’s</a:t>
            </a:r>
            <a:r>
              <a:rPr lang="en-US" b="0" i="0" dirty="0">
                <a:solidFill>
                  <a:srgbClr val="000000"/>
                </a:solidFill>
                <a:effectLst/>
                <a:latin typeface="trebuchet ms" panose="020B0603020202020204" pitchFamily="34" charset="0"/>
              </a:rPr>
              <a:t> Epistles, we give </a:t>
            </a:r>
            <a:r>
              <a:rPr lang="en-US" b="0" i="0" dirty="0">
                <a:solidFill>
                  <a:srgbClr val="008080"/>
                </a:solidFill>
                <a:effectLst/>
                <a:latin typeface="trebuchet ms" panose="020B0603020202020204" pitchFamily="34" charset="0"/>
                <a:hlinkClick r:id="rId16"/>
              </a:rPr>
              <a:t>Ephesians 5</a:t>
            </a:r>
            <a:r>
              <a:rPr lang="en-US" b="0" i="0" dirty="0">
                <a:solidFill>
                  <a:srgbClr val="000000"/>
                </a:solidFill>
                <a:effectLst/>
                <a:latin typeface="trebuchet ms" panose="020B0603020202020204" pitchFamily="34" charset="0"/>
              </a:rPr>
              <a:t>. For the revision of Doddridge, we give </a:t>
            </a:r>
            <a:r>
              <a:rPr lang="en-US" b="0" i="0" dirty="0">
                <a:solidFill>
                  <a:srgbClr val="008080"/>
                </a:solidFill>
                <a:effectLst/>
                <a:latin typeface="trebuchet ms" panose="020B0603020202020204" pitchFamily="34" charset="0"/>
                <a:hlinkClick r:id="rId17"/>
              </a:rPr>
              <a:t>Acts 1-3</a:t>
            </a:r>
            <a:r>
              <a:rPr lang="en-US" b="0" i="0" dirty="0">
                <a:solidFill>
                  <a:srgbClr val="000000"/>
                </a:solidFill>
                <a:effectLst/>
                <a:latin typeface="trebuchet ms" panose="020B0603020202020204" pitchFamily="34" charset="0"/>
              </a:rPr>
              <a:t>. In these passages it will be seen that the changes introduced by A. Campbell are mostly stylistic changes, such as any educated man would be inclined to make. Probably the most important changes from a dogmatic standpoint are the substitutions of “immersion” and “immerse” for “baptism” and “baptize,” which are clearly designed to promote Baptist teachings. But the most interesting and questionable renderings of the original translators, which would require expert knowledge to evaluate, are left unchanged.</a:t>
            </a:r>
          </a:p>
          <a:p>
            <a:pPr marL="254000" marR="254000" algn="just"/>
            <a:br>
              <a:rPr lang="en-US" b="0" i="0" dirty="0">
                <a:solidFill>
                  <a:srgbClr val="000000"/>
                </a:solidFill>
                <a:effectLst/>
                <a:latin typeface="trebuchet ms" panose="020B0603020202020204" pitchFamily="34" charset="0"/>
              </a:rPr>
            </a:br>
            <a:endParaRPr lang="en-US" b="0" i="0" dirty="0">
              <a:solidFill>
                <a:srgbClr val="000000"/>
              </a:solidFill>
              <a:effectLst/>
              <a:latin typeface="trebuchet ms" panose="020B0603020202020204" pitchFamily="34" charset="0"/>
            </a:endParaRPr>
          </a:p>
          <a:p>
            <a:pPr marL="254000" marR="254000" algn="just"/>
            <a:br>
              <a:rPr lang="en-US" b="0" i="0" dirty="0">
                <a:solidFill>
                  <a:srgbClr val="000000"/>
                </a:solidFill>
                <a:effectLst/>
                <a:latin typeface="trebuchet ms" panose="020B0603020202020204" pitchFamily="34" charset="0"/>
              </a:rPr>
            </a:br>
            <a:endParaRPr lang="en-US" b="0" i="0" dirty="0">
              <a:solidFill>
                <a:srgbClr val="000000"/>
              </a:solidFill>
              <a:effectLst/>
              <a:latin typeface="trebuchet ms" panose="020B0603020202020204" pitchFamily="34" charset="0"/>
            </a:endParaRPr>
          </a:p>
          <a:p>
            <a:pPr marL="254000" marR="254000" algn="ctr"/>
            <a:r>
              <a:rPr lang="en-US" b="0" i="0" dirty="0">
                <a:solidFill>
                  <a:srgbClr val="000000"/>
                </a:solidFill>
                <a:effectLst/>
                <a:latin typeface="trebuchet ms" panose="020B0603020202020204" pitchFamily="34" charset="0"/>
              </a:rPr>
              <a:t>Sources</a:t>
            </a:r>
          </a:p>
          <a:p>
            <a:pPr marL="254000" marR="254000" algn="ctr"/>
            <a:r>
              <a:rPr lang="en-US" b="0" i="0" dirty="0">
                <a:solidFill>
                  <a:srgbClr val="000000"/>
                </a:solidFill>
                <a:effectLst/>
                <a:latin typeface="trebuchet ms" panose="020B0603020202020204" pitchFamily="34" charset="0"/>
              </a:rPr>
              <a:t>1. Editions of Campbell’s New Testament online.</a:t>
            </a:r>
          </a:p>
          <a:p>
            <a:pPr marL="508000" marR="254000" algn="just">
              <a:buFont typeface="Arial" panose="020B0604020202020204" pitchFamily="34" charset="0"/>
              <a:buChar char="•"/>
            </a:pPr>
            <a:r>
              <a:rPr lang="en-US" b="0" i="0" dirty="0">
                <a:solidFill>
                  <a:srgbClr val="008080"/>
                </a:solidFill>
                <a:effectLst/>
                <a:latin typeface="trebuchet ms" panose="020B0603020202020204" pitchFamily="34" charset="0"/>
                <a:hlinkClick r:id="rId18"/>
              </a:rPr>
              <a:t>A transcription of the first edition</a:t>
            </a:r>
            <a:r>
              <a:rPr lang="en-US" b="0" i="0" dirty="0">
                <a:solidFill>
                  <a:srgbClr val="000000"/>
                </a:solidFill>
                <a:effectLst/>
                <a:latin typeface="trebuchet ms" panose="020B0603020202020204" pitchFamily="34" charset="0"/>
              </a:rPr>
              <a:t>: </a:t>
            </a:r>
            <a:r>
              <a:rPr lang="en-US" b="0" i="1" dirty="0">
                <a:solidFill>
                  <a:srgbClr val="000000"/>
                </a:solidFill>
                <a:effectLst/>
                <a:latin typeface="trebuchet ms" panose="020B0603020202020204" pitchFamily="34" charset="0"/>
              </a:rPr>
              <a:t>The Sacred Writings of the Apostles and Evangelists of Jesus Christ, Commonly Styled the New Testament, Translated from the Original Greek, by George Campbell, James </a:t>
            </a:r>
            <a:r>
              <a:rPr lang="en-US" b="0" i="1" dirty="0" err="1">
                <a:solidFill>
                  <a:srgbClr val="000000"/>
                </a:solidFill>
                <a:effectLst/>
                <a:latin typeface="trebuchet ms" panose="020B0603020202020204" pitchFamily="34" charset="0"/>
              </a:rPr>
              <a:t>Macknight</a:t>
            </a:r>
            <a:r>
              <a:rPr lang="en-US" b="0" i="1" dirty="0">
                <a:solidFill>
                  <a:srgbClr val="000000"/>
                </a:solidFill>
                <a:effectLst/>
                <a:latin typeface="trebuchet ms" panose="020B0603020202020204" pitchFamily="34" charset="0"/>
              </a:rPr>
              <a:t>, and Philip Doddridge, Doctors of the Church of Scotland. With Prefaces to the Historical and Epistolary Books; and an Appendix, Containing Critical Notes and Various Translations of Difficult Passages. Printed and Published by </a:t>
            </a:r>
            <a:r>
              <a:rPr lang="en-US" b="0" i="1" dirty="0" err="1">
                <a:solidFill>
                  <a:srgbClr val="000000"/>
                </a:solidFill>
                <a:effectLst/>
                <a:latin typeface="trebuchet ms" panose="020B0603020202020204" pitchFamily="34" charset="0"/>
              </a:rPr>
              <a:t>Alexr</a:t>
            </a:r>
            <a:r>
              <a:rPr lang="en-US" b="0" i="1" dirty="0">
                <a:solidFill>
                  <a:srgbClr val="000000"/>
                </a:solidFill>
                <a:effectLst/>
                <a:latin typeface="trebuchet ms" panose="020B0603020202020204" pitchFamily="34" charset="0"/>
              </a:rPr>
              <a:t>. Campbell. </a:t>
            </a:r>
            <a:r>
              <a:rPr lang="en-US" b="0" i="1" dirty="0" err="1">
                <a:solidFill>
                  <a:srgbClr val="000000"/>
                </a:solidFill>
                <a:effectLst/>
                <a:latin typeface="trebuchet ms" panose="020B0603020202020204" pitchFamily="34" charset="0"/>
              </a:rPr>
              <a:t>Buffaloe</a:t>
            </a:r>
            <a:r>
              <a:rPr lang="en-US" b="0" i="1" dirty="0">
                <a:solidFill>
                  <a:srgbClr val="000000"/>
                </a:solidFill>
                <a:effectLst/>
                <a:latin typeface="trebuchet ms" panose="020B0603020202020204" pitchFamily="34" charset="0"/>
              </a:rPr>
              <a:t>, Brooke County, Virginia. 1826.</a:t>
            </a:r>
            <a:endParaRPr lang="en-US" b="0" i="0" dirty="0">
              <a:solidFill>
                <a:srgbClr val="000000"/>
              </a:solidFill>
              <a:effectLst/>
              <a:latin typeface="trebuchet ms" panose="020B0603020202020204" pitchFamily="34" charset="0"/>
            </a:endParaRPr>
          </a:p>
          <a:p>
            <a:pPr marL="508000" marR="254000" algn="just">
              <a:buFont typeface="Arial" panose="020B0604020202020204" pitchFamily="34" charset="0"/>
              <a:buChar char="•"/>
            </a:pPr>
            <a:r>
              <a:rPr lang="en-US" b="0" i="0" dirty="0">
                <a:solidFill>
                  <a:srgbClr val="008080"/>
                </a:solidFill>
                <a:effectLst/>
                <a:latin typeface="trebuchet ms" panose="020B0603020202020204" pitchFamily="34" charset="0"/>
                <a:hlinkClick r:id="rId19"/>
              </a:rPr>
              <a:t>Second edition</a:t>
            </a:r>
            <a:r>
              <a:rPr lang="en-US" b="0" i="0" dirty="0">
                <a:solidFill>
                  <a:srgbClr val="000000"/>
                </a:solidFill>
                <a:effectLst/>
                <a:latin typeface="trebuchet ms" panose="020B0603020202020204" pitchFamily="34" charset="0"/>
              </a:rPr>
              <a:t>: </a:t>
            </a:r>
            <a:r>
              <a:rPr lang="en-US" b="0" i="1" dirty="0">
                <a:solidFill>
                  <a:srgbClr val="000000"/>
                </a:solidFill>
                <a:effectLst/>
                <a:latin typeface="trebuchet ms" panose="020B0603020202020204" pitchFamily="34" charset="0"/>
              </a:rPr>
              <a:t>The Sacred Writings of the Apostles and Evangelists of Jesus Christ, Commonly Styled the New Testament, Translated from the Original Greek, by George Campbell, James </a:t>
            </a:r>
            <a:r>
              <a:rPr lang="en-US" b="0" i="1" dirty="0" err="1">
                <a:solidFill>
                  <a:srgbClr val="000000"/>
                </a:solidFill>
                <a:effectLst/>
                <a:latin typeface="trebuchet ms" panose="020B0603020202020204" pitchFamily="34" charset="0"/>
              </a:rPr>
              <a:t>Macknight</a:t>
            </a:r>
            <a:r>
              <a:rPr lang="en-US" b="0" i="1" dirty="0">
                <a:solidFill>
                  <a:srgbClr val="000000"/>
                </a:solidFill>
                <a:effectLst/>
                <a:latin typeface="trebuchet ms" panose="020B0603020202020204" pitchFamily="34" charset="0"/>
              </a:rPr>
              <a:t>, and Philip Doddridge, Doctors of the Church of Scotland. With Prefaces to the Historical and Epistolary Books; and an Appendix, Containing Critical Notes and Various Translations of Difficult Passages. Second Edition. Printed and Published by Alexander Campbell. Bethany, Brooke County, Virginia. A.D. 1828.</a:t>
            </a:r>
            <a:endParaRPr lang="en-US" b="0" i="0" dirty="0">
              <a:solidFill>
                <a:srgbClr val="000000"/>
              </a:solidFill>
              <a:effectLst/>
              <a:latin typeface="trebuchet ms" panose="020B0603020202020204" pitchFamily="34" charset="0"/>
            </a:endParaRPr>
          </a:p>
          <a:p>
            <a:pPr marL="508000" marR="254000" algn="just">
              <a:buFont typeface="Arial" panose="020B0604020202020204" pitchFamily="34" charset="0"/>
              <a:buChar char="•"/>
            </a:pPr>
            <a:r>
              <a:rPr lang="en-US" b="0" i="0" dirty="0">
                <a:solidFill>
                  <a:srgbClr val="008080"/>
                </a:solidFill>
                <a:effectLst/>
                <a:latin typeface="trebuchet ms" panose="020B0603020202020204" pitchFamily="34" charset="0"/>
                <a:hlinkClick r:id="rId20"/>
              </a:rPr>
              <a:t>Fourth edition</a:t>
            </a:r>
            <a:r>
              <a:rPr lang="en-US" b="0" i="0" dirty="0">
                <a:solidFill>
                  <a:srgbClr val="000000"/>
                </a:solidFill>
                <a:effectLst/>
                <a:latin typeface="trebuchet ms" panose="020B0603020202020204" pitchFamily="34" charset="0"/>
              </a:rPr>
              <a:t>: </a:t>
            </a:r>
            <a:r>
              <a:rPr lang="en-US" b="0" i="1" dirty="0">
                <a:solidFill>
                  <a:srgbClr val="000000"/>
                </a:solidFill>
                <a:effectLst/>
                <a:latin typeface="trebuchet ms" panose="020B0603020202020204" pitchFamily="34" charset="0"/>
              </a:rPr>
              <a:t>The Sacred Writings of the Apostles and Evangelists of Jesus Christ, Commonly Styled the New Testament. Translated from the Original Greek by Doctors George Campbell, James </a:t>
            </a:r>
            <a:r>
              <a:rPr lang="en-US" b="0" i="1" dirty="0" err="1">
                <a:solidFill>
                  <a:srgbClr val="000000"/>
                </a:solidFill>
                <a:effectLst/>
                <a:latin typeface="trebuchet ms" panose="020B0603020202020204" pitchFamily="34" charset="0"/>
              </a:rPr>
              <a:t>MacKnight</a:t>
            </a:r>
            <a:r>
              <a:rPr lang="en-US" b="0" i="1" dirty="0">
                <a:solidFill>
                  <a:srgbClr val="000000"/>
                </a:solidFill>
                <a:effectLst/>
                <a:latin typeface="trebuchet ms" panose="020B0603020202020204" pitchFamily="34" charset="0"/>
              </a:rPr>
              <a:t>, and Philip Doddridge. With Prefaces, Various Emendations, and an Appendix. By Alexander Campbell.</a:t>
            </a:r>
            <a:r>
              <a:rPr lang="en-US" b="0" i="0" dirty="0">
                <a:solidFill>
                  <a:srgbClr val="000000"/>
                </a:solidFill>
                <a:effectLst/>
                <a:latin typeface="trebuchet ms" panose="020B0603020202020204" pitchFamily="34" charset="0"/>
              </a:rPr>
              <a:t> Fourth Edition. Bethany, Brooke County, Virginia: </a:t>
            </a:r>
            <a:r>
              <a:rPr lang="en-US" b="0" i="0" dirty="0" err="1">
                <a:solidFill>
                  <a:srgbClr val="000000"/>
                </a:solidFill>
                <a:effectLst/>
                <a:latin typeface="trebuchet ms" panose="020B0603020202020204" pitchFamily="34" charset="0"/>
              </a:rPr>
              <a:t>M’Vay</a:t>
            </a:r>
            <a:r>
              <a:rPr lang="en-US" b="0" i="0" dirty="0">
                <a:solidFill>
                  <a:srgbClr val="000000"/>
                </a:solidFill>
                <a:effectLst/>
                <a:latin typeface="trebuchet ms" panose="020B0603020202020204" pitchFamily="34" charset="0"/>
              </a:rPr>
              <a:t> &amp; Ewing (1835). See also a transcription of the text of the fourth edition </a:t>
            </a:r>
            <a:r>
              <a:rPr lang="en-US" b="0" i="0" dirty="0">
                <a:solidFill>
                  <a:srgbClr val="008080"/>
                </a:solidFill>
                <a:effectLst/>
                <a:latin typeface="trebuchet ms" panose="020B0603020202020204" pitchFamily="34" charset="0"/>
                <a:hlinkClick r:id="rId21"/>
              </a:rPr>
              <a:t>here</a:t>
            </a:r>
            <a:r>
              <a:rPr lang="en-US" b="0" i="0" dirty="0">
                <a:solidFill>
                  <a:srgbClr val="000000"/>
                </a:solidFill>
                <a:effectLst/>
                <a:latin typeface="trebuchet ms" panose="020B0603020202020204" pitchFamily="34" charset="0"/>
              </a:rPr>
              <a:t>.</a:t>
            </a:r>
          </a:p>
          <a:p>
            <a:pPr marL="508000" marR="254000" algn="just">
              <a:buFont typeface="Arial" panose="020B0604020202020204" pitchFamily="34" charset="0"/>
              <a:buChar char="•"/>
            </a:pPr>
            <a:r>
              <a:rPr lang="en-US" b="0" i="0" dirty="0">
                <a:solidFill>
                  <a:srgbClr val="008080"/>
                </a:solidFill>
                <a:effectLst/>
                <a:latin typeface="trebuchet ms" panose="020B0603020202020204" pitchFamily="34" charset="0"/>
                <a:hlinkClick r:id="rId22"/>
              </a:rPr>
              <a:t>Reprint of the 4th edition</a:t>
            </a:r>
            <a:r>
              <a:rPr lang="en-US" b="0" i="0" dirty="0">
                <a:solidFill>
                  <a:srgbClr val="000000"/>
                </a:solidFill>
                <a:effectLst/>
                <a:latin typeface="trebuchet ms" panose="020B0603020202020204" pitchFamily="34" charset="0"/>
              </a:rPr>
              <a:t>, Cincinnati, Bosworth, 1860, with same title as above, except with the words “stereotyped from the third edition revised.” This is really the fourth edition, but it omits the appendix of various renderings.</a:t>
            </a:r>
          </a:p>
          <a:p>
            <a:pPr marL="254000" marR="254000" algn="ctr"/>
            <a:r>
              <a:rPr lang="en-US" b="0" i="0" dirty="0">
                <a:solidFill>
                  <a:srgbClr val="000000"/>
                </a:solidFill>
                <a:effectLst/>
                <a:latin typeface="trebuchet ms" panose="020B0603020202020204" pitchFamily="34" charset="0"/>
              </a:rPr>
              <a:t>2. Campbell’s sources.</a:t>
            </a:r>
          </a:p>
          <a:p>
            <a:pPr marL="508000" marR="254000" algn="just">
              <a:buFont typeface="Arial" panose="020B0604020202020204" pitchFamily="34" charset="0"/>
              <a:buChar char="•"/>
            </a:pPr>
            <a:r>
              <a:rPr lang="en-US" b="0" i="0" dirty="0">
                <a:solidFill>
                  <a:srgbClr val="000000"/>
                </a:solidFill>
                <a:effectLst/>
                <a:latin typeface="trebuchet ms" panose="020B0603020202020204" pitchFamily="34" charset="0"/>
              </a:rPr>
              <a:t>The unrevised text of G. Campbell, </a:t>
            </a:r>
            <a:r>
              <a:rPr lang="en-US" b="0" i="0" dirty="0" err="1">
                <a:solidFill>
                  <a:srgbClr val="000000"/>
                </a:solidFill>
                <a:effectLst/>
                <a:latin typeface="trebuchet ms" panose="020B0603020202020204" pitchFamily="34" charset="0"/>
              </a:rPr>
              <a:t>Macknight</a:t>
            </a:r>
            <a:r>
              <a:rPr lang="en-US" b="0" i="0" dirty="0">
                <a:solidFill>
                  <a:srgbClr val="000000"/>
                </a:solidFill>
                <a:effectLst/>
                <a:latin typeface="trebuchet ms" panose="020B0603020202020204" pitchFamily="34" charset="0"/>
              </a:rPr>
              <a:t> and Doddridge: </a:t>
            </a:r>
            <a:r>
              <a:rPr lang="en-US" b="0" i="1" dirty="0">
                <a:solidFill>
                  <a:srgbClr val="008080"/>
                </a:solidFill>
                <a:effectLst/>
                <a:latin typeface="trebuchet ms" panose="020B0603020202020204" pitchFamily="34" charset="0"/>
                <a:hlinkClick r:id="rId23"/>
              </a:rPr>
              <a:t>The New Testament, translated from the Original Greek, by G. Campbell, D.D., P. Doddridge, D.D., and J. </a:t>
            </a:r>
            <a:r>
              <a:rPr lang="en-US" b="0" i="1" dirty="0" err="1">
                <a:solidFill>
                  <a:srgbClr val="008080"/>
                </a:solidFill>
                <a:effectLst/>
                <a:latin typeface="trebuchet ms" panose="020B0603020202020204" pitchFamily="34" charset="0"/>
                <a:hlinkClick r:id="rId23"/>
              </a:rPr>
              <a:t>Macknight</a:t>
            </a:r>
            <a:r>
              <a:rPr lang="en-US" b="0" i="1" dirty="0">
                <a:solidFill>
                  <a:srgbClr val="008080"/>
                </a:solidFill>
                <a:effectLst/>
                <a:latin typeface="trebuchet ms" panose="020B0603020202020204" pitchFamily="34" charset="0"/>
                <a:hlinkClick r:id="rId23"/>
              </a:rPr>
              <a:t>, D.D.</a:t>
            </a:r>
            <a:r>
              <a:rPr lang="en-US" b="0" i="0" dirty="0">
                <a:solidFill>
                  <a:srgbClr val="000000"/>
                </a:solidFill>
                <a:effectLst/>
                <a:latin typeface="trebuchet ms" panose="020B0603020202020204" pitchFamily="34" charset="0"/>
              </a:rPr>
              <a:t>, etc. (London: Wightman and Cramp, 1827).</a:t>
            </a:r>
          </a:p>
          <a:p>
            <a:pPr marL="508000" marR="254000" algn="just">
              <a:buFont typeface="Arial" panose="020B0604020202020204" pitchFamily="34" charset="0"/>
              <a:buChar char="•"/>
            </a:pPr>
            <a:r>
              <a:rPr lang="en-US" b="0" i="0" dirty="0">
                <a:solidFill>
                  <a:srgbClr val="000000"/>
                </a:solidFill>
                <a:effectLst/>
                <a:latin typeface="trebuchet ms" panose="020B0603020202020204" pitchFamily="34" charset="0"/>
              </a:rPr>
              <a:t>George Campbell’s ‘Four Gospels’ — George Campbell, </a:t>
            </a:r>
            <a:r>
              <a:rPr lang="en-US" b="0" i="1" dirty="0">
                <a:solidFill>
                  <a:srgbClr val="000000"/>
                </a:solidFill>
                <a:effectLst/>
                <a:latin typeface="trebuchet ms" panose="020B0603020202020204" pitchFamily="34" charset="0"/>
              </a:rPr>
              <a:t>The Four Gospels, Translated from the Greek, with Preliminary Dissertations, and Notes Critical and Explanatory</a:t>
            </a:r>
            <a:r>
              <a:rPr lang="en-US" b="0" i="0" dirty="0">
                <a:solidFill>
                  <a:srgbClr val="000000"/>
                </a:solidFill>
                <a:effectLst/>
                <a:latin typeface="trebuchet ms" panose="020B0603020202020204" pitchFamily="34" charset="0"/>
              </a:rPr>
              <a:t>. 4 vols. (Boston: W. Wells, 1811): </a:t>
            </a:r>
            <a:r>
              <a:rPr lang="en-US" b="0" i="0" dirty="0">
                <a:solidFill>
                  <a:srgbClr val="008080"/>
                </a:solidFill>
                <a:effectLst/>
                <a:latin typeface="trebuchet ms" panose="020B0603020202020204" pitchFamily="34" charset="0"/>
                <a:hlinkClick r:id="rId24"/>
              </a:rPr>
              <a:t>Vol. 1</a:t>
            </a:r>
            <a:r>
              <a:rPr lang="en-US" b="0" i="0" dirty="0">
                <a:solidFill>
                  <a:srgbClr val="000000"/>
                </a:solidFill>
                <a:effectLst/>
                <a:latin typeface="trebuchet ms" panose="020B0603020202020204" pitchFamily="34" charset="0"/>
              </a:rPr>
              <a:t> (dissertations, also </a:t>
            </a:r>
            <a:r>
              <a:rPr lang="en-US" b="0" i="0" dirty="0">
                <a:solidFill>
                  <a:srgbClr val="008080"/>
                </a:solidFill>
                <a:effectLst/>
                <a:latin typeface="trebuchet ms" panose="020B0603020202020204" pitchFamily="34" charset="0"/>
                <a:hlinkClick r:id="rId25"/>
              </a:rPr>
              <a:t>here</a:t>
            </a:r>
            <a:r>
              <a:rPr lang="en-US" b="0" i="0" dirty="0">
                <a:solidFill>
                  <a:srgbClr val="000000"/>
                </a:solidFill>
                <a:effectLst/>
                <a:latin typeface="trebuchet ms" panose="020B0603020202020204" pitchFamily="34" charset="0"/>
              </a:rPr>
              <a:t>); </a:t>
            </a:r>
            <a:r>
              <a:rPr lang="en-US" b="0" i="0" dirty="0">
                <a:solidFill>
                  <a:srgbClr val="008080"/>
                </a:solidFill>
                <a:effectLst/>
                <a:latin typeface="trebuchet ms" panose="020B0603020202020204" pitchFamily="34" charset="0"/>
                <a:hlinkClick r:id="rId26"/>
              </a:rPr>
              <a:t>Vol. 2</a:t>
            </a:r>
            <a:r>
              <a:rPr lang="en-US" b="0" i="0" dirty="0">
                <a:solidFill>
                  <a:srgbClr val="000000"/>
                </a:solidFill>
                <a:effectLst/>
                <a:latin typeface="trebuchet ms" panose="020B0603020202020204" pitchFamily="34" charset="0"/>
              </a:rPr>
              <a:t> (more dissertations); </a:t>
            </a:r>
            <a:r>
              <a:rPr lang="en-US" b="0" i="0" dirty="0">
                <a:solidFill>
                  <a:srgbClr val="008080"/>
                </a:solidFill>
                <a:effectLst/>
                <a:latin typeface="trebuchet ms" panose="020B0603020202020204" pitchFamily="34" charset="0"/>
                <a:hlinkClick r:id="rId27"/>
              </a:rPr>
              <a:t>Vol. 3</a:t>
            </a:r>
            <a:r>
              <a:rPr lang="en-US" b="0" i="0" dirty="0">
                <a:solidFill>
                  <a:srgbClr val="000000"/>
                </a:solidFill>
                <a:effectLst/>
                <a:latin typeface="trebuchet ms" panose="020B0603020202020204" pitchFamily="34" charset="0"/>
              </a:rPr>
              <a:t> (translations of the Gospels); </a:t>
            </a:r>
            <a:r>
              <a:rPr lang="en-US" b="0" i="0" dirty="0">
                <a:solidFill>
                  <a:srgbClr val="008080"/>
                </a:solidFill>
                <a:effectLst/>
                <a:latin typeface="trebuchet ms" panose="020B0603020202020204" pitchFamily="34" charset="0"/>
                <a:hlinkClick r:id="rId28"/>
              </a:rPr>
              <a:t>Vol. 4</a:t>
            </a:r>
            <a:r>
              <a:rPr lang="en-US" b="0" i="0" dirty="0">
                <a:solidFill>
                  <a:srgbClr val="000000"/>
                </a:solidFill>
                <a:effectLst/>
                <a:latin typeface="trebuchet ms" panose="020B0603020202020204" pitchFamily="34" charset="0"/>
              </a:rPr>
              <a:t> (critical and philological notes, also </a:t>
            </a:r>
            <a:r>
              <a:rPr lang="en-US" b="0" i="0" dirty="0">
                <a:solidFill>
                  <a:srgbClr val="008080"/>
                </a:solidFill>
                <a:effectLst/>
                <a:latin typeface="trebuchet ms" panose="020B0603020202020204" pitchFamily="34" charset="0"/>
                <a:hlinkClick r:id="rId29"/>
              </a:rPr>
              <a:t>here</a:t>
            </a:r>
            <a:r>
              <a:rPr lang="en-US" b="0" i="0" dirty="0">
                <a:solidFill>
                  <a:srgbClr val="000000"/>
                </a:solidFill>
                <a:effectLst/>
                <a:latin typeface="trebuchet ms" panose="020B0603020202020204" pitchFamily="34" charset="0"/>
              </a:rPr>
              <a:t>). See also the same work reprinted in two volumes of </a:t>
            </a:r>
            <a:r>
              <a:rPr lang="en-US" b="0" i="1" dirty="0">
                <a:solidFill>
                  <a:srgbClr val="000000"/>
                </a:solidFill>
                <a:effectLst/>
                <a:latin typeface="trebuchet ms" panose="020B0603020202020204" pitchFamily="34" charset="0"/>
              </a:rPr>
              <a:t>The Works of George Campbell in Six Volumes</a:t>
            </a:r>
            <a:r>
              <a:rPr lang="en-US" b="0" i="0" dirty="0">
                <a:solidFill>
                  <a:srgbClr val="000000"/>
                </a:solidFill>
                <a:effectLst/>
                <a:latin typeface="trebuchet ms" panose="020B0603020202020204" pitchFamily="34" charset="0"/>
              </a:rPr>
              <a:t> (London: </a:t>
            </a:r>
            <a:r>
              <a:rPr lang="en-US" b="0" i="0" dirty="0" err="1">
                <a:solidFill>
                  <a:srgbClr val="000000"/>
                </a:solidFill>
                <a:effectLst/>
                <a:latin typeface="trebuchet ms" panose="020B0603020202020204" pitchFamily="34" charset="0"/>
              </a:rPr>
              <a:t>Tegg</a:t>
            </a:r>
            <a:r>
              <a:rPr lang="en-US" b="0" i="0" dirty="0">
                <a:solidFill>
                  <a:srgbClr val="000000"/>
                </a:solidFill>
                <a:effectLst/>
                <a:latin typeface="trebuchet ms" panose="020B0603020202020204" pitchFamily="34" charset="0"/>
              </a:rPr>
              <a:t>, 1840), volume </a:t>
            </a:r>
            <a:r>
              <a:rPr lang="en-US" b="0" i="0" dirty="0">
                <a:solidFill>
                  <a:srgbClr val="008080"/>
                </a:solidFill>
                <a:effectLst/>
                <a:latin typeface="trebuchet ms" panose="020B0603020202020204" pitchFamily="34" charset="0"/>
                <a:hlinkClick r:id="rId30"/>
              </a:rPr>
              <a:t>one</a:t>
            </a:r>
            <a:r>
              <a:rPr lang="en-US" b="0" i="0" dirty="0">
                <a:solidFill>
                  <a:srgbClr val="000000"/>
                </a:solidFill>
                <a:effectLst/>
                <a:latin typeface="trebuchet ms" panose="020B0603020202020204" pitchFamily="34" charset="0"/>
              </a:rPr>
              <a:t> and </a:t>
            </a:r>
            <a:r>
              <a:rPr lang="en-US" b="0" i="0" dirty="0">
                <a:solidFill>
                  <a:srgbClr val="008080"/>
                </a:solidFill>
                <a:effectLst/>
                <a:latin typeface="trebuchet ms" panose="020B0603020202020204" pitchFamily="34" charset="0"/>
                <a:hlinkClick r:id="rId31"/>
              </a:rPr>
              <a:t>two</a:t>
            </a:r>
            <a:r>
              <a:rPr lang="en-US" b="0" i="0" dirty="0">
                <a:solidFill>
                  <a:srgbClr val="000000"/>
                </a:solidFill>
                <a:effectLst/>
                <a:latin typeface="trebuchet ms" panose="020B0603020202020204" pitchFamily="34" charset="0"/>
              </a:rPr>
              <a:t>. Also available online is the edition printed in Andover by Gould and Newman (1837), </a:t>
            </a:r>
            <a:r>
              <a:rPr lang="en-US" b="0" i="0" dirty="0">
                <a:solidFill>
                  <a:srgbClr val="008080"/>
                </a:solidFill>
                <a:effectLst/>
                <a:latin typeface="trebuchet ms" panose="020B0603020202020204" pitchFamily="34" charset="0"/>
                <a:hlinkClick r:id="rId32"/>
              </a:rPr>
              <a:t>Vol. 1</a:t>
            </a:r>
            <a:r>
              <a:rPr lang="en-US" b="0" i="0" dirty="0">
                <a:solidFill>
                  <a:srgbClr val="000000"/>
                </a:solidFill>
                <a:effectLst/>
                <a:latin typeface="trebuchet ms" panose="020B0603020202020204" pitchFamily="34" charset="0"/>
              </a:rPr>
              <a:t> (containing the dissertations and Matthew, also </a:t>
            </a:r>
            <a:r>
              <a:rPr lang="en-US" b="0" i="0" dirty="0">
                <a:solidFill>
                  <a:srgbClr val="008080"/>
                </a:solidFill>
                <a:effectLst/>
                <a:latin typeface="trebuchet ms" panose="020B0603020202020204" pitchFamily="34" charset="0"/>
                <a:hlinkClick r:id="rId33"/>
              </a:rPr>
              <a:t>here</a:t>
            </a:r>
            <a:r>
              <a:rPr lang="en-US" b="0" i="0" dirty="0">
                <a:solidFill>
                  <a:srgbClr val="000000"/>
                </a:solidFill>
                <a:effectLst/>
                <a:latin typeface="trebuchet ms" panose="020B0603020202020204" pitchFamily="34" charset="0"/>
              </a:rPr>
              <a:t>); </a:t>
            </a:r>
            <a:r>
              <a:rPr lang="en-US" b="0" i="0" dirty="0">
                <a:solidFill>
                  <a:srgbClr val="008080"/>
                </a:solidFill>
                <a:effectLst/>
                <a:latin typeface="trebuchet ms" panose="020B0603020202020204" pitchFamily="34" charset="0"/>
                <a:hlinkClick r:id="rId34"/>
              </a:rPr>
              <a:t>Vol. 2</a:t>
            </a:r>
            <a:r>
              <a:rPr lang="en-US" b="0" i="0" dirty="0">
                <a:solidFill>
                  <a:srgbClr val="000000"/>
                </a:solidFill>
                <a:effectLst/>
                <a:latin typeface="trebuchet ms" panose="020B0603020202020204" pitchFamily="34" charset="0"/>
              </a:rPr>
              <a:t> (Mark, Luke and John, also </a:t>
            </a:r>
            <a:r>
              <a:rPr lang="en-US" b="0" i="0" dirty="0">
                <a:solidFill>
                  <a:srgbClr val="008080"/>
                </a:solidFill>
                <a:effectLst/>
                <a:latin typeface="trebuchet ms" panose="020B0603020202020204" pitchFamily="34" charset="0"/>
                <a:hlinkClick r:id="rId35"/>
              </a:rPr>
              <a:t>here</a:t>
            </a:r>
            <a:r>
              <a:rPr lang="en-US" b="0" i="0" dirty="0">
                <a:solidFill>
                  <a:srgbClr val="000000"/>
                </a:solidFill>
                <a:effectLst/>
                <a:latin typeface="trebuchet ms" panose="020B0603020202020204" pitchFamily="34" charset="0"/>
              </a:rPr>
              <a:t>). But this Andover edition has many errors.</a:t>
            </a:r>
          </a:p>
          <a:p>
            <a:pPr marL="508000" marR="254000" algn="just">
              <a:buFont typeface="Arial" panose="020B0604020202020204" pitchFamily="34" charset="0"/>
              <a:buChar char="•"/>
            </a:pPr>
            <a:r>
              <a:rPr lang="en-US" b="0" i="0" dirty="0" err="1">
                <a:solidFill>
                  <a:srgbClr val="008080"/>
                </a:solidFill>
                <a:effectLst/>
                <a:latin typeface="trebuchet ms" panose="020B0603020202020204" pitchFamily="34" charset="0"/>
                <a:hlinkClick r:id="rId36"/>
              </a:rPr>
              <a:t>Macknight</a:t>
            </a:r>
            <a:r>
              <a:rPr lang="en-US" b="0" i="0" dirty="0">
                <a:solidFill>
                  <a:srgbClr val="008080"/>
                </a:solidFill>
                <a:effectLst/>
                <a:latin typeface="trebuchet ms" panose="020B0603020202020204" pitchFamily="34" charset="0"/>
                <a:hlinkClick r:id="rId36"/>
              </a:rPr>
              <a:t> on the Epistles</a:t>
            </a:r>
            <a:r>
              <a:rPr lang="en-US" b="0" i="0" dirty="0">
                <a:solidFill>
                  <a:srgbClr val="000000"/>
                </a:solidFill>
                <a:effectLst/>
                <a:latin typeface="trebuchet ms" panose="020B0603020202020204" pitchFamily="34" charset="0"/>
              </a:rPr>
              <a:t>. — James </a:t>
            </a:r>
            <a:r>
              <a:rPr lang="en-US" b="0" i="0" dirty="0" err="1">
                <a:solidFill>
                  <a:srgbClr val="000000"/>
                </a:solidFill>
                <a:effectLst/>
                <a:latin typeface="trebuchet ms" panose="020B0603020202020204" pitchFamily="34" charset="0"/>
              </a:rPr>
              <a:t>Macknight</a:t>
            </a:r>
            <a:r>
              <a:rPr lang="en-US" b="0" i="0" dirty="0">
                <a:solidFill>
                  <a:srgbClr val="000000"/>
                </a:solidFill>
                <a:effectLst/>
                <a:latin typeface="trebuchet ms" panose="020B0603020202020204" pitchFamily="34" charset="0"/>
              </a:rPr>
              <a:t>, </a:t>
            </a:r>
            <a:r>
              <a:rPr lang="en-US" b="0" i="1" dirty="0">
                <a:solidFill>
                  <a:srgbClr val="000000"/>
                </a:solidFill>
                <a:effectLst/>
                <a:latin typeface="trebuchet ms" panose="020B0603020202020204" pitchFamily="34" charset="0"/>
              </a:rPr>
              <a:t>A New Literal Translation from the Original Greek, of All the Apostolical Epistles; with a Commentary and Notes, Philological, Critical, Explanatory, and Practical; to which is added a History of the Life of the Apostle Paul.</a:t>
            </a:r>
            <a:r>
              <a:rPr lang="en-US" b="0" i="0" dirty="0">
                <a:solidFill>
                  <a:srgbClr val="000000"/>
                </a:solidFill>
                <a:effectLst/>
                <a:latin typeface="trebuchet ms" panose="020B0603020202020204" pitchFamily="34" charset="0"/>
              </a:rPr>
              <a:t> New Edition (Philadelphia: Thomas Wardle, 1841).</a:t>
            </a:r>
          </a:p>
          <a:p>
            <a:pPr marL="508000" marR="254000" algn="just">
              <a:buFont typeface="Arial" panose="020B0604020202020204" pitchFamily="34" charset="0"/>
              <a:buChar char="•"/>
            </a:pPr>
            <a:r>
              <a:rPr lang="en-US" b="0" i="0" dirty="0">
                <a:solidFill>
                  <a:srgbClr val="000000"/>
                </a:solidFill>
                <a:effectLst/>
                <a:latin typeface="trebuchet ms" panose="020B0603020202020204" pitchFamily="34" charset="0"/>
              </a:rPr>
              <a:t>Doddridge’s </a:t>
            </a:r>
            <a:r>
              <a:rPr lang="en-US" b="0" i="1" dirty="0">
                <a:solidFill>
                  <a:srgbClr val="000000"/>
                </a:solidFill>
                <a:effectLst/>
                <a:latin typeface="trebuchet ms" panose="020B0603020202020204" pitchFamily="34" charset="0"/>
              </a:rPr>
              <a:t>Family Expositor</a:t>
            </a:r>
            <a:r>
              <a:rPr lang="en-US" b="0" i="0" dirty="0">
                <a:solidFill>
                  <a:srgbClr val="000000"/>
                </a:solidFill>
                <a:effectLst/>
                <a:latin typeface="trebuchet ms" panose="020B0603020202020204" pitchFamily="34" charset="0"/>
              </a:rPr>
              <a:t>, in 6 volumes (1807 reprint): </a:t>
            </a:r>
            <a:r>
              <a:rPr lang="en-US" b="0" i="0" dirty="0">
                <a:solidFill>
                  <a:srgbClr val="008080"/>
                </a:solidFill>
                <a:effectLst/>
                <a:latin typeface="trebuchet ms" panose="020B0603020202020204" pitchFamily="34" charset="0"/>
                <a:hlinkClick r:id="rId37"/>
              </a:rPr>
              <a:t>vol. 1</a:t>
            </a:r>
            <a:r>
              <a:rPr lang="en-US" b="0" i="0" dirty="0">
                <a:solidFill>
                  <a:srgbClr val="000000"/>
                </a:solidFill>
                <a:effectLst/>
                <a:latin typeface="trebuchet ms" panose="020B0603020202020204" pitchFamily="34" charset="0"/>
              </a:rPr>
              <a:t> (first part of Gospel harmony); </a:t>
            </a:r>
            <a:r>
              <a:rPr lang="en-US" b="0" i="0" dirty="0">
                <a:solidFill>
                  <a:srgbClr val="008080"/>
                </a:solidFill>
                <a:effectLst/>
                <a:latin typeface="trebuchet ms" panose="020B0603020202020204" pitchFamily="34" charset="0"/>
                <a:hlinkClick r:id="rId38"/>
              </a:rPr>
              <a:t>vol. 2</a:t>
            </a:r>
            <a:r>
              <a:rPr lang="en-US" b="0" i="0" dirty="0">
                <a:solidFill>
                  <a:srgbClr val="000000"/>
                </a:solidFill>
                <a:effectLst/>
                <a:latin typeface="trebuchet ms" panose="020B0603020202020204" pitchFamily="34" charset="0"/>
              </a:rPr>
              <a:t> (second part of Gospel harmony); </a:t>
            </a:r>
            <a:r>
              <a:rPr lang="en-US" b="0" i="0" dirty="0">
                <a:solidFill>
                  <a:srgbClr val="008080"/>
                </a:solidFill>
                <a:effectLst/>
                <a:latin typeface="trebuchet ms" panose="020B0603020202020204" pitchFamily="34" charset="0"/>
                <a:hlinkClick r:id="rId39"/>
              </a:rPr>
              <a:t>vol. 3</a:t>
            </a:r>
            <a:r>
              <a:rPr lang="en-US" b="0" i="0" dirty="0">
                <a:solidFill>
                  <a:srgbClr val="000000"/>
                </a:solidFill>
                <a:effectLst/>
                <a:latin typeface="trebuchet ms" panose="020B0603020202020204" pitchFamily="34" charset="0"/>
              </a:rPr>
              <a:t> (Acts, also </a:t>
            </a:r>
            <a:r>
              <a:rPr lang="en-US" b="0" i="0" dirty="0">
                <a:solidFill>
                  <a:srgbClr val="008080"/>
                </a:solidFill>
                <a:effectLst/>
                <a:latin typeface="trebuchet ms" panose="020B0603020202020204" pitchFamily="34" charset="0"/>
                <a:hlinkClick r:id="rId40"/>
              </a:rPr>
              <a:t>here</a:t>
            </a:r>
            <a:r>
              <a:rPr lang="en-US" b="0" i="0" dirty="0">
                <a:solidFill>
                  <a:srgbClr val="000000"/>
                </a:solidFill>
                <a:effectLst/>
                <a:latin typeface="trebuchet ms" panose="020B0603020202020204" pitchFamily="34" charset="0"/>
              </a:rPr>
              <a:t>); </a:t>
            </a:r>
            <a:r>
              <a:rPr lang="en-US" b="0" i="0" dirty="0">
                <a:solidFill>
                  <a:srgbClr val="008080"/>
                </a:solidFill>
                <a:effectLst/>
                <a:latin typeface="trebuchet ms" panose="020B0603020202020204" pitchFamily="34" charset="0"/>
                <a:hlinkClick r:id="rId41"/>
              </a:rPr>
              <a:t>vol. 4</a:t>
            </a:r>
            <a:r>
              <a:rPr lang="en-US" b="0" i="0" dirty="0">
                <a:solidFill>
                  <a:srgbClr val="000000"/>
                </a:solidFill>
                <a:effectLst/>
                <a:latin typeface="trebuchet ms" panose="020B0603020202020204" pitchFamily="34" charset="0"/>
              </a:rPr>
              <a:t> (Romans, 1 and 2 Corinthians, also </a:t>
            </a:r>
            <a:r>
              <a:rPr lang="en-US" b="0" i="0" dirty="0">
                <a:solidFill>
                  <a:srgbClr val="008080"/>
                </a:solidFill>
                <a:effectLst/>
                <a:latin typeface="trebuchet ms" panose="020B0603020202020204" pitchFamily="34" charset="0"/>
                <a:hlinkClick r:id="rId42"/>
              </a:rPr>
              <a:t>here</a:t>
            </a:r>
            <a:r>
              <a:rPr lang="en-US" b="0" i="0" dirty="0">
                <a:solidFill>
                  <a:srgbClr val="000000"/>
                </a:solidFill>
                <a:effectLst/>
                <a:latin typeface="trebuchet ms" panose="020B0603020202020204" pitchFamily="34" charset="0"/>
              </a:rPr>
              <a:t>); </a:t>
            </a:r>
            <a:r>
              <a:rPr lang="en-US" b="0" i="0" dirty="0">
                <a:solidFill>
                  <a:srgbClr val="008080"/>
                </a:solidFill>
                <a:effectLst/>
                <a:latin typeface="trebuchet ms" panose="020B0603020202020204" pitchFamily="34" charset="0"/>
                <a:hlinkClick r:id="rId43"/>
              </a:rPr>
              <a:t>vol. 5</a:t>
            </a:r>
            <a:r>
              <a:rPr lang="en-US" b="0" i="0" dirty="0">
                <a:solidFill>
                  <a:srgbClr val="000000"/>
                </a:solidFill>
                <a:effectLst/>
                <a:latin typeface="trebuchet ms" panose="020B0603020202020204" pitchFamily="34" charset="0"/>
              </a:rPr>
              <a:t> (Galatians to Philemon); </a:t>
            </a:r>
            <a:r>
              <a:rPr lang="en-US" b="0" i="0" dirty="0">
                <a:solidFill>
                  <a:srgbClr val="008080"/>
                </a:solidFill>
                <a:effectLst/>
                <a:latin typeface="trebuchet ms" panose="020B0603020202020204" pitchFamily="34" charset="0"/>
                <a:hlinkClick r:id="rId44"/>
              </a:rPr>
              <a:t>vol. 6</a:t>
            </a:r>
            <a:r>
              <a:rPr lang="en-US" b="0" i="0" dirty="0">
                <a:solidFill>
                  <a:srgbClr val="000000"/>
                </a:solidFill>
                <a:effectLst/>
                <a:latin typeface="trebuchet ms" panose="020B0603020202020204" pitchFamily="34" charset="0"/>
              </a:rPr>
              <a:t> (Hebrews to Revelation, also </a:t>
            </a:r>
            <a:r>
              <a:rPr lang="en-US" b="0" i="0" dirty="0">
                <a:solidFill>
                  <a:srgbClr val="008080"/>
                </a:solidFill>
                <a:effectLst/>
                <a:latin typeface="trebuchet ms" panose="020B0603020202020204" pitchFamily="34" charset="0"/>
                <a:hlinkClick r:id="rId45"/>
              </a:rPr>
              <a:t>here</a:t>
            </a:r>
            <a:r>
              <a:rPr lang="en-US" b="0" i="0" dirty="0">
                <a:solidFill>
                  <a:srgbClr val="000000"/>
                </a:solidFill>
                <a:effectLst/>
                <a:latin typeface="trebuchet ms" panose="020B0603020202020204" pitchFamily="34" charset="0"/>
              </a:rPr>
              <a:t>).</a:t>
            </a:r>
          </a:p>
          <a:p>
            <a:pPr marL="254000" marR="254000" algn="ctr"/>
            <a:r>
              <a:rPr lang="en-US" b="0" i="0" dirty="0">
                <a:solidFill>
                  <a:srgbClr val="000000"/>
                </a:solidFill>
                <a:effectLst/>
                <a:latin typeface="trebuchet ms" panose="020B0603020202020204" pitchFamily="34" charset="0"/>
              </a:rPr>
              <a:t>3. Secondary literature about Campbell.</a:t>
            </a:r>
          </a:p>
          <a:p>
            <a:pPr marL="254000" marR="254000" algn="just"/>
            <a:r>
              <a:rPr lang="en-US" b="0" i="0" dirty="0">
                <a:solidFill>
                  <a:srgbClr val="000000"/>
                </a:solidFill>
                <a:effectLst/>
                <a:latin typeface="trebuchet ms" panose="020B0603020202020204" pitchFamily="34" charset="0"/>
              </a:rPr>
              <a:t>Nearly all the literature about Campbell and his early followers has been written by later adherents of the “Restoration” movement, and so it must be read critically with this in mind. The idea that the teachings of Campbell and his followers sprung directly from the canonical Scriptures without any controlling influence from other quarters is an important element in the ideology of the sect. Campbell’s debt to other primitivist sectarians of his day, and to eighteenth-century theological writers who contributed to his thinking (viz., </a:t>
            </a:r>
            <a:r>
              <a:rPr lang="en-US" b="0" i="0" dirty="0" err="1">
                <a:solidFill>
                  <a:srgbClr val="000000"/>
                </a:solidFill>
                <a:effectLst/>
                <a:latin typeface="trebuchet ms" panose="020B0603020202020204" pitchFamily="34" charset="0"/>
              </a:rPr>
              <a:t>Sandeman</a:t>
            </a:r>
            <a:r>
              <a:rPr lang="en-US" b="0" i="0" dirty="0">
                <a:solidFill>
                  <a:srgbClr val="000000"/>
                </a:solidFill>
                <a:effectLst/>
                <a:latin typeface="trebuchet ms" panose="020B0603020202020204" pitchFamily="34" charset="0"/>
              </a:rPr>
              <a:t> and his followers, </a:t>
            </a:r>
            <a:r>
              <a:rPr lang="en-US" b="0" i="0" dirty="0" err="1">
                <a:solidFill>
                  <a:srgbClr val="000000"/>
                </a:solidFill>
                <a:effectLst/>
                <a:latin typeface="trebuchet ms" panose="020B0603020202020204" pitchFamily="34" charset="0"/>
              </a:rPr>
              <a:t>Arminians</a:t>
            </a:r>
            <a:r>
              <a:rPr lang="en-US" b="0" i="0" dirty="0">
                <a:solidFill>
                  <a:srgbClr val="000000"/>
                </a:solidFill>
                <a:effectLst/>
                <a:latin typeface="trebuchet ms" panose="020B0603020202020204" pitchFamily="34" charset="0"/>
              </a:rPr>
              <a:t> such as Whitby, and empiricist philosophers such as John Locke) is usually minimized if not denied by his admirers. In this list of titles, only the first work listed (by Whitsitt) was written by a scholar outside the Restoration Movement.</a:t>
            </a:r>
          </a:p>
          <a:p>
            <a:pPr marL="508000" marR="254000" algn="just">
              <a:buFont typeface="Arial" panose="020B0604020202020204" pitchFamily="34" charset="0"/>
              <a:buChar char="•"/>
            </a:pPr>
            <a:r>
              <a:rPr lang="en-US" b="0" i="0" dirty="0">
                <a:solidFill>
                  <a:srgbClr val="000000"/>
                </a:solidFill>
                <a:effectLst/>
                <a:latin typeface="trebuchet ms" panose="020B0603020202020204" pitchFamily="34" charset="0"/>
              </a:rPr>
              <a:t>William H. Whitsitt, </a:t>
            </a:r>
            <a:r>
              <a:rPr lang="en-US" b="0" i="1" dirty="0">
                <a:solidFill>
                  <a:srgbClr val="000000"/>
                </a:solidFill>
                <a:effectLst/>
                <a:latin typeface="trebuchet ms" panose="020B0603020202020204" pitchFamily="34" charset="0"/>
              </a:rPr>
              <a:t>Origin of the Disciples of Christ (Campbellites): A Contribution to the Centennial Anniversary of the Birth of Alexander Campbell</a:t>
            </a:r>
            <a:r>
              <a:rPr lang="en-US" b="0" i="0" dirty="0">
                <a:solidFill>
                  <a:srgbClr val="000000"/>
                </a:solidFill>
                <a:effectLst/>
                <a:latin typeface="trebuchet ms" panose="020B0603020202020204" pitchFamily="34" charset="0"/>
              </a:rPr>
              <a:t> (New York: A. C. Armstrong and Son, 1888).</a:t>
            </a:r>
          </a:p>
          <a:p>
            <a:pPr marL="508000" marR="254000" algn="just">
              <a:buFont typeface="Arial" panose="020B0604020202020204" pitchFamily="34" charset="0"/>
              <a:buChar char="•"/>
            </a:pPr>
            <a:r>
              <a:rPr lang="en-US" b="0" i="0" dirty="0" err="1">
                <a:solidFill>
                  <a:srgbClr val="000000"/>
                </a:solidFill>
                <a:effectLst/>
                <a:latin typeface="trebuchet ms" panose="020B0603020202020204" pitchFamily="34" charset="0"/>
              </a:rPr>
              <a:t>Errett</a:t>
            </a:r>
            <a:r>
              <a:rPr lang="en-US" b="0" i="0" dirty="0">
                <a:solidFill>
                  <a:srgbClr val="000000"/>
                </a:solidFill>
                <a:effectLst/>
                <a:latin typeface="trebuchet ms" panose="020B0603020202020204" pitchFamily="34" charset="0"/>
              </a:rPr>
              <a:t> Gates, </a:t>
            </a:r>
            <a:r>
              <a:rPr lang="en-US" b="0" i="1" dirty="0">
                <a:solidFill>
                  <a:srgbClr val="008080"/>
                </a:solidFill>
                <a:effectLst/>
                <a:latin typeface="trebuchet ms" panose="020B0603020202020204" pitchFamily="34" charset="0"/>
                <a:hlinkClick r:id="rId46"/>
              </a:rPr>
              <a:t>The Early Relation and Separation of Baptists and Disciples</a:t>
            </a:r>
            <a:r>
              <a:rPr lang="en-US" b="0" i="0" dirty="0">
                <a:solidFill>
                  <a:srgbClr val="000000"/>
                </a:solidFill>
                <a:effectLst/>
                <a:latin typeface="trebuchet ms" panose="020B0603020202020204" pitchFamily="34" charset="0"/>
              </a:rPr>
              <a:t>. Chicago: R.R. Donnelley and Sons, 1904.</a:t>
            </a:r>
          </a:p>
          <a:p>
            <a:pPr marL="508000" marR="254000" algn="just">
              <a:buFont typeface="Arial" panose="020B0604020202020204" pitchFamily="34" charset="0"/>
              <a:buChar char="•"/>
            </a:pPr>
            <a:r>
              <a:rPr lang="en-US" b="0" i="0" dirty="0">
                <a:solidFill>
                  <a:srgbClr val="000000"/>
                </a:solidFill>
                <a:effectLst/>
                <a:latin typeface="trebuchet ms" panose="020B0603020202020204" pitchFamily="34" charset="0"/>
              </a:rPr>
              <a:t>Hiram Van Kirk, </a:t>
            </a:r>
            <a:r>
              <a:rPr lang="en-US" b="0" i="1" dirty="0">
                <a:solidFill>
                  <a:srgbClr val="008080"/>
                </a:solidFill>
                <a:effectLst/>
                <a:latin typeface="trebuchet ms" panose="020B0603020202020204" pitchFamily="34" charset="0"/>
                <a:hlinkClick r:id="rId47"/>
              </a:rPr>
              <a:t>A History of the Theology of the Disciples of Christ</a:t>
            </a:r>
            <a:r>
              <a:rPr lang="en-US" b="0" i="0" dirty="0">
                <a:solidFill>
                  <a:srgbClr val="000000"/>
                </a:solidFill>
                <a:effectLst/>
                <a:latin typeface="trebuchet ms" panose="020B0603020202020204" pitchFamily="34" charset="0"/>
              </a:rPr>
              <a:t>. St. Louis: Christian Publishing Co., 1907.</a:t>
            </a:r>
          </a:p>
          <a:p>
            <a:pPr marL="508000" marR="254000" algn="just">
              <a:buFont typeface="Arial" panose="020B0604020202020204" pitchFamily="34" charset="0"/>
              <a:buChar char="•"/>
            </a:pPr>
            <a:r>
              <a:rPr lang="en-US" b="0" i="0" dirty="0">
                <a:solidFill>
                  <a:srgbClr val="000000"/>
                </a:solidFill>
                <a:effectLst/>
                <a:latin typeface="trebuchet ms" panose="020B0603020202020204" pitchFamily="34" charset="0"/>
              </a:rPr>
              <a:t>Cecil K. Thomas, </a:t>
            </a:r>
            <a:r>
              <a:rPr lang="en-US" b="0" i="1" dirty="0">
                <a:solidFill>
                  <a:srgbClr val="008080"/>
                </a:solidFill>
                <a:effectLst/>
                <a:latin typeface="trebuchet ms" panose="020B0603020202020204" pitchFamily="34" charset="0"/>
                <a:hlinkClick r:id="rId48"/>
              </a:rPr>
              <a:t>Alexander Campbell and his New Version</a:t>
            </a:r>
            <a:r>
              <a:rPr lang="en-US" b="0" i="0" dirty="0">
                <a:solidFill>
                  <a:srgbClr val="000000"/>
                </a:solidFill>
                <a:effectLst/>
                <a:latin typeface="trebuchet ms" panose="020B0603020202020204" pitchFamily="34" charset="0"/>
              </a:rPr>
              <a:t>. St. Louis, Missouri: Bethany Press, 1958.</a:t>
            </a:r>
          </a:p>
          <a:p>
            <a:pPr marL="508000" marR="254000" algn="just">
              <a:buFont typeface="Arial" panose="020B0604020202020204" pitchFamily="34" charset="0"/>
              <a:buChar char="•"/>
            </a:pPr>
            <a:r>
              <a:rPr lang="en-US" b="0" i="0" dirty="0">
                <a:solidFill>
                  <a:srgbClr val="000000"/>
                </a:solidFill>
                <a:effectLst/>
                <a:latin typeface="trebuchet ms" panose="020B0603020202020204" pitchFamily="34" charset="0"/>
              </a:rPr>
              <a:t>Gary Holloway, “Alexander Campbell as a Publisher,” </a:t>
            </a:r>
            <a:r>
              <a:rPr lang="en-US" b="0" i="1" dirty="0">
                <a:solidFill>
                  <a:srgbClr val="000000"/>
                </a:solidFill>
                <a:effectLst/>
                <a:latin typeface="trebuchet ms" panose="020B0603020202020204" pitchFamily="34" charset="0"/>
              </a:rPr>
              <a:t>Restoration Quarterly</a:t>
            </a:r>
            <a:r>
              <a:rPr lang="en-US" b="0" i="0" dirty="0">
                <a:solidFill>
                  <a:srgbClr val="000000"/>
                </a:solidFill>
                <a:effectLst/>
                <a:latin typeface="trebuchet ms" panose="020B0603020202020204" pitchFamily="34" charset="0"/>
              </a:rPr>
              <a:t> 37 (January 1995), pp. 28-35</a:t>
            </a:r>
          </a:p>
          <a:p>
            <a:pPr marL="508000" marR="254000" algn="just">
              <a:buFont typeface="Arial" panose="020B0604020202020204" pitchFamily="34" charset="0"/>
              <a:buChar char="•"/>
            </a:pPr>
            <a:r>
              <a:rPr lang="en-US" b="0" i="0" dirty="0">
                <a:solidFill>
                  <a:srgbClr val="000000"/>
                </a:solidFill>
                <a:effectLst/>
                <a:latin typeface="trebuchet ms" panose="020B0603020202020204" pitchFamily="34" charset="0"/>
              </a:rPr>
              <a:t>Frank Pack, “Alexander Campbell the Scholar,” </a:t>
            </a:r>
            <a:r>
              <a:rPr lang="en-US" b="0" i="1" dirty="0">
                <a:solidFill>
                  <a:srgbClr val="000000"/>
                </a:solidFill>
                <a:effectLst/>
                <a:latin typeface="trebuchet ms" panose="020B0603020202020204" pitchFamily="34" charset="0"/>
              </a:rPr>
              <a:t>Restoration Quarterly</a:t>
            </a:r>
            <a:r>
              <a:rPr lang="en-US" b="0" i="0" dirty="0">
                <a:solidFill>
                  <a:srgbClr val="000000"/>
                </a:solidFill>
                <a:effectLst/>
                <a:latin typeface="trebuchet ms" panose="020B0603020202020204" pitchFamily="34" charset="0"/>
              </a:rPr>
              <a:t> 30 (1988) 149-50.</a:t>
            </a:r>
          </a:p>
          <a:p>
            <a:pPr marL="508000" marR="254000" algn="just">
              <a:buFont typeface="Arial" panose="020B0604020202020204" pitchFamily="34" charset="0"/>
              <a:buChar char="•"/>
            </a:pPr>
            <a:r>
              <a:rPr lang="en-US" b="0" i="0" dirty="0">
                <a:solidFill>
                  <a:srgbClr val="000000"/>
                </a:solidFill>
                <a:effectLst/>
                <a:latin typeface="trebuchet ms" panose="020B0603020202020204" pitchFamily="34" charset="0"/>
              </a:rPr>
              <a:t>James M. Seale, ed., </a:t>
            </a:r>
            <a:r>
              <a:rPr lang="en-US" b="0" i="1" dirty="0">
                <a:solidFill>
                  <a:srgbClr val="000000"/>
                </a:solidFill>
                <a:effectLst/>
                <a:latin typeface="trebuchet ms" panose="020B0603020202020204" pitchFamily="34" charset="0"/>
              </a:rPr>
              <a:t>Lectures in Honor of the Alexander Campbell Bicentennial, 1788-1988.</a:t>
            </a:r>
            <a:r>
              <a:rPr lang="en-US" b="0" i="0" dirty="0">
                <a:solidFill>
                  <a:srgbClr val="000000"/>
                </a:solidFill>
                <a:effectLst/>
                <a:latin typeface="trebuchet ms" panose="020B0603020202020204" pitchFamily="34" charset="0"/>
              </a:rPr>
              <a:t> Nashville, Tennessee: Disciples of Christ Historical Society, 1988.</a:t>
            </a:r>
          </a:p>
          <a:p>
            <a:pPr marL="508000" marR="254000" algn="just">
              <a:buFont typeface="Arial" panose="020B0604020202020204" pitchFamily="34" charset="0"/>
              <a:buChar char="•"/>
            </a:pPr>
            <a:r>
              <a:rPr lang="en-US" b="0" i="0" dirty="0">
                <a:solidFill>
                  <a:srgbClr val="000000"/>
                </a:solidFill>
                <a:effectLst/>
                <a:latin typeface="trebuchet ms" panose="020B0603020202020204" pitchFamily="34" charset="0"/>
              </a:rPr>
              <a:t>Jesse R. </a:t>
            </a:r>
            <a:r>
              <a:rPr lang="en-US" b="0" i="0" dirty="0" err="1">
                <a:solidFill>
                  <a:srgbClr val="000000"/>
                </a:solidFill>
                <a:effectLst/>
                <a:latin typeface="trebuchet ms" panose="020B0603020202020204" pitchFamily="34" charset="0"/>
              </a:rPr>
              <a:t>Kellems</a:t>
            </a:r>
            <a:r>
              <a:rPr lang="en-US" b="0" i="0" dirty="0">
                <a:solidFill>
                  <a:srgbClr val="000000"/>
                </a:solidFill>
                <a:effectLst/>
                <a:latin typeface="trebuchet ms" panose="020B0603020202020204" pitchFamily="34" charset="0"/>
              </a:rPr>
              <a:t>, </a:t>
            </a:r>
            <a:r>
              <a:rPr lang="en-US" b="0" i="1" dirty="0">
                <a:solidFill>
                  <a:srgbClr val="000000"/>
                </a:solidFill>
                <a:effectLst/>
                <a:latin typeface="trebuchet ms" panose="020B0603020202020204" pitchFamily="34" charset="0"/>
              </a:rPr>
              <a:t>Alexander Campbell and the Disciples</a:t>
            </a:r>
            <a:r>
              <a:rPr lang="en-US" b="0" i="0" dirty="0">
                <a:solidFill>
                  <a:srgbClr val="000000"/>
                </a:solidFill>
                <a:effectLst/>
                <a:latin typeface="trebuchet ms" panose="020B0603020202020204" pitchFamily="34" charset="0"/>
              </a:rPr>
              <a:t>. New York: Richard R. Smith, 1930.</a:t>
            </a:r>
          </a:p>
          <a:p>
            <a:pPr marL="508000" marR="254000" algn="just">
              <a:buFont typeface="Arial" panose="020B0604020202020204" pitchFamily="34" charset="0"/>
              <a:buChar char="•"/>
            </a:pPr>
            <a:r>
              <a:rPr lang="en-US" b="0" i="0" dirty="0">
                <a:solidFill>
                  <a:srgbClr val="000000"/>
                </a:solidFill>
                <a:effectLst/>
                <a:latin typeface="trebuchet ms" panose="020B0603020202020204" pitchFamily="34" charset="0"/>
              </a:rPr>
              <a:t>Robert Richardson, </a:t>
            </a:r>
            <a:r>
              <a:rPr lang="en-US" b="0" i="1" dirty="0">
                <a:solidFill>
                  <a:srgbClr val="000000"/>
                </a:solidFill>
                <a:effectLst/>
                <a:latin typeface="trebuchet ms" panose="020B0603020202020204" pitchFamily="34" charset="0"/>
              </a:rPr>
              <a:t>Memoirs of Alexander Campbell</a:t>
            </a:r>
            <a:r>
              <a:rPr lang="en-US" b="0" i="0" dirty="0">
                <a:solidFill>
                  <a:srgbClr val="000000"/>
                </a:solidFill>
                <a:effectLst/>
                <a:latin typeface="trebuchet ms" panose="020B0603020202020204" pitchFamily="34" charset="0"/>
              </a:rPr>
              <a:t>. 2 Volumes. Philadelphia: J.B. Lippincott, 1868.</a:t>
            </a:r>
          </a:p>
          <a:p>
            <a:pPr marL="254000" marR="254000" algn="ctr"/>
            <a:r>
              <a:rPr lang="en-US" b="0" i="0" dirty="0">
                <a:solidFill>
                  <a:srgbClr val="000000"/>
                </a:solidFill>
                <a:effectLst/>
                <a:latin typeface="trebuchet ms" panose="020B0603020202020204" pitchFamily="34" charset="0"/>
              </a:rPr>
              <a:t>4. Secondary literature by Campbell</a:t>
            </a:r>
          </a:p>
          <a:p>
            <a:pPr marL="508000" marR="254000" algn="just">
              <a:buFont typeface="Arial" panose="020B0604020202020204" pitchFamily="34" charset="0"/>
              <a:buChar char="•"/>
            </a:pPr>
            <a:r>
              <a:rPr lang="en-US" b="0" i="0" dirty="0">
                <a:solidFill>
                  <a:srgbClr val="000000"/>
                </a:solidFill>
                <a:effectLst/>
                <a:latin typeface="trebuchet ms" panose="020B0603020202020204" pitchFamily="34" charset="0"/>
              </a:rPr>
              <a:t>Alexander Campbell, “</a:t>
            </a:r>
            <a:r>
              <a:rPr lang="en-US" b="0" i="0" dirty="0">
                <a:solidFill>
                  <a:srgbClr val="008080"/>
                </a:solidFill>
                <a:effectLst/>
                <a:latin typeface="trebuchet ms" panose="020B0603020202020204" pitchFamily="34" charset="0"/>
                <a:hlinkClick r:id="rId49"/>
              </a:rPr>
              <a:t>Historical Sketch of the Origin and Progress of the New Translation</a:t>
            </a:r>
            <a:r>
              <a:rPr lang="en-US" b="0" i="0" dirty="0">
                <a:solidFill>
                  <a:srgbClr val="000000"/>
                </a:solidFill>
                <a:effectLst/>
                <a:latin typeface="trebuchet ms" panose="020B0603020202020204" pitchFamily="34" charset="0"/>
              </a:rPr>
              <a:t>,” </a:t>
            </a:r>
            <a:r>
              <a:rPr lang="en-US" b="0" i="1" dirty="0">
                <a:solidFill>
                  <a:srgbClr val="000000"/>
                </a:solidFill>
                <a:effectLst/>
                <a:latin typeface="trebuchet ms" panose="020B0603020202020204" pitchFamily="34" charset="0"/>
              </a:rPr>
              <a:t>Millennial Harbinger</a:t>
            </a:r>
            <a:r>
              <a:rPr lang="en-US" b="0" i="0" dirty="0">
                <a:solidFill>
                  <a:srgbClr val="000000"/>
                </a:solidFill>
                <a:effectLst/>
                <a:latin typeface="trebuchet ms" panose="020B0603020202020204" pitchFamily="34" charset="0"/>
              </a:rPr>
              <a:t> 3 (1832), pp. 268-274.</a:t>
            </a:r>
          </a:p>
          <a:p>
            <a:pPr marL="508000" marR="254000" algn="just">
              <a:buFont typeface="Arial" panose="020B0604020202020204" pitchFamily="34" charset="0"/>
              <a:buChar char="•"/>
            </a:pPr>
            <a:r>
              <a:rPr lang="en-US" b="0" i="0" dirty="0">
                <a:solidFill>
                  <a:srgbClr val="000000"/>
                </a:solidFill>
                <a:effectLst/>
                <a:latin typeface="trebuchet ms" panose="020B0603020202020204" pitchFamily="34" charset="0"/>
              </a:rPr>
              <a:t>Alexander Campbell, </a:t>
            </a:r>
            <a:r>
              <a:rPr lang="en-US" b="0" i="1" dirty="0">
                <a:solidFill>
                  <a:srgbClr val="008080"/>
                </a:solidFill>
                <a:effectLst/>
                <a:latin typeface="trebuchet ms" panose="020B0603020202020204" pitchFamily="34" charset="0"/>
                <a:hlinkClick r:id="rId50"/>
              </a:rPr>
              <a:t>A Connected View of the Principles and Rules by which the Living Oracles May be Intelligibly and Certainly Interpreted: Of the Foundation on which All Christians May Form One Communion: and of the Capital Positions Sustained in the Attempt to Restore the Original Gospel and Order of Things</a:t>
            </a:r>
            <a:r>
              <a:rPr lang="en-US" b="0" i="0" dirty="0">
                <a:solidFill>
                  <a:srgbClr val="000000"/>
                </a:solidFill>
                <a:effectLst/>
                <a:latin typeface="trebuchet ms" panose="020B0603020202020204" pitchFamily="34" charset="0"/>
              </a:rPr>
              <a:t>. Bethany, Va.: </a:t>
            </a:r>
            <a:r>
              <a:rPr lang="en-US" b="0" i="0" dirty="0" err="1">
                <a:solidFill>
                  <a:srgbClr val="000000"/>
                </a:solidFill>
                <a:effectLst/>
                <a:latin typeface="trebuchet ms" panose="020B0603020202020204" pitchFamily="34" charset="0"/>
              </a:rPr>
              <a:t>M’Vay</a:t>
            </a:r>
            <a:r>
              <a:rPr lang="en-US" b="0" i="0" dirty="0">
                <a:solidFill>
                  <a:srgbClr val="000000"/>
                </a:solidFill>
                <a:effectLst/>
                <a:latin typeface="trebuchet ms" panose="020B0603020202020204" pitchFamily="34" charset="0"/>
              </a:rPr>
              <a:t> and Ewing, 1835.</a:t>
            </a:r>
          </a:p>
          <a:p>
            <a:pPr marL="254000" marR="254000" algn="just"/>
            <a:br>
              <a:rPr lang="en-US" b="0" i="0" dirty="0">
                <a:solidFill>
                  <a:srgbClr val="000000"/>
                </a:solidFill>
                <a:effectLst/>
                <a:latin typeface="trebuchet ms" panose="020B0603020202020204" pitchFamily="34" charset="0"/>
              </a:rPr>
            </a:br>
            <a:endParaRPr lang="en-US" b="0" i="0" dirty="0">
              <a:solidFill>
                <a:srgbClr val="000000"/>
              </a:solidFill>
              <a:effectLst/>
              <a:latin typeface="trebuchet ms" panose="020B0603020202020204" pitchFamily="34" charset="0"/>
            </a:endParaRPr>
          </a:p>
          <a:p>
            <a:pPr algn="ctr"/>
            <a:r>
              <a:rPr lang="en-US" b="0" i="0" dirty="0">
                <a:solidFill>
                  <a:srgbClr val="000000"/>
                </a:solidFill>
                <a:effectLst/>
                <a:latin typeface="trebuchet ms" panose="020B0603020202020204" pitchFamily="34" charset="0"/>
              </a:rPr>
              <a:t>NOTES</a:t>
            </a:r>
          </a:p>
          <a:p>
            <a:pPr marL="254000" marR="254000" algn="just">
              <a:spcBef>
                <a:spcPts val="500"/>
              </a:spcBef>
              <a:spcAft>
                <a:spcPts val="500"/>
              </a:spcAft>
            </a:pPr>
            <a:r>
              <a:rPr lang="en-US" b="0" i="0" dirty="0">
                <a:solidFill>
                  <a:srgbClr val="008080"/>
                </a:solidFill>
                <a:effectLst/>
                <a:latin typeface="trebuchet ms" panose="020B0603020202020204" pitchFamily="34" charset="0"/>
                <a:hlinkClick r:id="rId51"/>
              </a:rPr>
              <a:t>1.</a:t>
            </a:r>
            <a:r>
              <a:rPr lang="en-US" b="0" i="0" dirty="0">
                <a:solidFill>
                  <a:srgbClr val="000000"/>
                </a:solidFill>
                <a:effectLst/>
                <a:latin typeface="trebuchet ms" panose="020B0603020202020204" pitchFamily="34" charset="0"/>
              </a:rPr>
              <a:t> For a full discussion of the Scottish sectarian sources of Campbell’s theology by an American Baptist, see William H. Whitsitt, </a:t>
            </a:r>
            <a:r>
              <a:rPr lang="en-US" b="0" i="1" dirty="0">
                <a:solidFill>
                  <a:srgbClr val="000000"/>
                </a:solidFill>
                <a:effectLst/>
                <a:latin typeface="trebuchet ms" panose="020B0603020202020204" pitchFamily="34" charset="0"/>
              </a:rPr>
              <a:t>Origin of the Disciples of Christ (Campbellites): A Contribution to the Centennial Anniversary of the Birth of Alexander Campbell</a:t>
            </a:r>
            <a:r>
              <a:rPr lang="en-US" b="0" i="0" dirty="0">
                <a:solidFill>
                  <a:srgbClr val="000000"/>
                </a:solidFill>
                <a:effectLst/>
                <a:latin typeface="trebuchet ms" panose="020B0603020202020204" pitchFamily="34" charset="0"/>
              </a:rPr>
              <a:t> (New York: A. C. Armstrong and Son, 1888). Campbell’s debt to these Scottish sectarians was often noticed by critics in his lifetime, but Campbell was apparently unconscious of the extent of it, and he professed to be an entirely independent thinker. Thus in 1826 when a correspondent wrote to him, “So far as I can judge by your writings and preaching, you are substantially a Sandemanian or </a:t>
            </a:r>
            <a:r>
              <a:rPr lang="en-US" b="0" i="0" dirty="0" err="1">
                <a:solidFill>
                  <a:srgbClr val="000000"/>
                </a:solidFill>
                <a:effectLst/>
                <a:latin typeface="trebuchet ms" panose="020B0603020202020204" pitchFamily="34" charset="0"/>
              </a:rPr>
              <a:t>Haldanian</a:t>
            </a:r>
            <a:r>
              <a:rPr lang="en-US" b="0" i="0" dirty="0">
                <a:solidFill>
                  <a:srgbClr val="000000"/>
                </a:solidFill>
                <a:effectLst/>
                <a:latin typeface="trebuchet ms" panose="020B0603020202020204" pitchFamily="34" charset="0"/>
              </a:rPr>
              <a:t>,” in his reply he would not acknowledge any special or substantial debt, and professed, “I have </a:t>
            </a:r>
            <a:r>
              <a:rPr lang="en-US" b="0" i="0" dirty="0" err="1">
                <a:solidFill>
                  <a:srgbClr val="000000"/>
                </a:solidFill>
                <a:effectLst/>
                <a:latin typeface="trebuchet ms" panose="020B0603020202020204" pitchFamily="34" charset="0"/>
              </a:rPr>
              <a:t>endeavoured</a:t>
            </a:r>
            <a:r>
              <a:rPr lang="en-US" b="0" i="0" dirty="0">
                <a:solidFill>
                  <a:srgbClr val="000000"/>
                </a:solidFill>
                <a:effectLst/>
                <a:latin typeface="trebuchet ms" panose="020B0603020202020204" pitchFamily="34" charset="0"/>
              </a:rPr>
              <a:t> to read the scriptures as though no one had read them before me; and I am as much on my guard against reading them to-day, through the medium of my own views yesterday, or a week ago, as I am against being influenced by any foreign name, authority, or system whatever.” (“Reply” to a letter from Robert B. Semple of Virginia, published in </a:t>
            </a:r>
            <a:r>
              <a:rPr lang="en-US" b="0" i="1" dirty="0">
                <a:solidFill>
                  <a:srgbClr val="000000"/>
                </a:solidFill>
                <a:effectLst/>
                <a:latin typeface="trebuchet ms" panose="020B0603020202020204" pitchFamily="34" charset="0"/>
              </a:rPr>
              <a:t>The Christian Baptist</a:t>
            </a:r>
            <a:r>
              <a:rPr lang="en-US" b="0" i="0" dirty="0">
                <a:solidFill>
                  <a:srgbClr val="000000"/>
                </a:solidFill>
                <a:effectLst/>
                <a:latin typeface="trebuchet ms" panose="020B0603020202020204" pitchFamily="34" charset="0"/>
              </a:rPr>
              <a:t>, vol. 3 [April 3, 1826], p. 204.) Likewise several Campbellite historians have downplayed the influences on Campbell, and have tried to portray him as an independent thinker; but, as one of them admits, the influence of the “Scotch Independents” on Campbell is “patent to every observer” (Hiram Van Kirk, </a:t>
            </a:r>
            <a:r>
              <a:rPr lang="en-US" b="0" i="1" dirty="0">
                <a:solidFill>
                  <a:srgbClr val="008080"/>
                </a:solidFill>
                <a:effectLst/>
                <a:latin typeface="trebuchet ms" panose="020B0603020202020204" pitchFamily="34" charset="0"/>
                <a:hlinkClick r:id="rId47"/>
              </a:rPr>
              <a:t>A History of the Theology of the Disciples of Christ</a:t>
            </a:r>
            <a:r>
              <a:rPr lang="en-US" b="0" i="0" dirty="0">
                <a:solidFill>
                  <a:srgbClr val="000000"/>
                </a:solidFill>
                <a:effectLst/>
                <a:latin typeface="trebuchet ms" panose="020B0603020202020204" pitchFamily="34" charset="0"/>
              </a:rPr>
              <a:t> [St. Louis: Christian Publishing Co., 1907], p. 78). Nathan Hatch’s book </a:t>
            </a:r>
            <a:r>
              <a:rPr lang="en-US" b="0" i="1" dirty="0">
                <a:solidFill>
                  <a:srgbClr val="000000"/>
                </a:solidFill>
                <a:effectLst/>
                <a:latin typeface="trebuchet ms" panose="020B0603020202020204" pitchFamily="34" charset="0"/>
              </a:rPr>
              <a:t>The Democratization of American Christianity</a:t>
            </a:r>
            <a:r>
              <a:rPr lang="en-US" b="0" i="0" dirty="0">
                <a:solidFill>
                  <a:srgbClr val="000000"/>
                </a:solidFill>
                <a:effectLst/>
                <a:latin typeface="trebuchet ms" panose="020B0603020202020204" pitchFamily="34" charset="0"/>
              </a:rPr>
              <a:t> (1989) describes very well the individualistic and egalitarian milieu of the American frontier culture that was so receptive to Campbell’s views, but his statement that “Whatever Alexander Campbell may have brought to America of his Scottish and Presbyterian heritage, he discarded much of it for an explicitly American theology” (p. 71) is very misleading.</a:t>
            </a:r>
          </a:p>
          <a:p>
            <a:pPr marL="254000" marR="254000" algn="just">
              <a:spcBef>
                <a:spcPts val="500"/>
              </a:spcBef>
              <a:spcAft>
                <a:spcPts val="500"/>
              </a:spcAft>
            </a:pPr>
            <a:r>
              <a:rPr lang="en-US" b="0" i="0" dirty="0">
                <a:solidFill>
                  <a:srgbClr val="008080"/>
                </a:solidFill>
                <a:effectLst/>
                <a:latin typeface="trebuchet ms" panose="020B0603020202020204" pitchFamily="34" charset="0"/>
                <a:hlinkClick r:id="rId52"/>
              </a:rPr>
              <a:t>2.</a:t>
            </a:r>
            <a:r>
              <a:rPr lang="en-US" b="0" i="0" dirty="0">
                <a:solidFill>
                  <a:srgbClr val="000000"/>
                </a:solidFill>
                <a:effectLst/>
                <a:latin typeface="trebuchet ms" panose="020B0603020202020204" pitchFamily="34" charset="0"/>
              </a:rPr>
              <a:t> This rationalistic teaching about faith is certainly not derived from the Bible, in which faith is inseparable from faithfulness, and in which saving faith is presented not as a mere assent to propositions </a:t>
            </a:r>
            <a:r>
              <a:rPr lang="en-US" b="0" i="1" dirty="0">
                <a:solidFill>
                  <a:srgbClr val="000000"/>
                </a:solidFill>
                <a:effectLst/>
                <a:latin typeface="trebuchet ms" panose="020B0603020202020204" pitchFamily="34" charset="0"/>
              </a:rPr>
              <a:t>about</a:t>
            </a:r>
            <a:r>
              <a:rPr lang="en-US" b="0" i="0" dirty="0">
                <a:solidFill>
                  <a:srgbClr val="000000"/>
                </a:solidFill>
                <a:effectLst/>
                <a:latin typeface="trebuchet ms" panose="020B0603020202020204" pitchFamily="34" charset="0"/>
              </a:rPr>
              <a:t> Christ, but as a lively faith </a:t>
            </a:r>
            <a:r>
              <a:rPr lang="en-US" b="0" i="1" dirty="0">
                <a:solidFill>
                  <a:srgbClr val="000000"/>
                </a:solidFill>
                <a:effectLst/>
                <a:latin typeface="trebuchet ms" panose="020B0603020202020204" pitchFamily="34" charset="0"/>
              </a:rPr>
              <a:t>in</a:t>
            </a:r>
            <a:r>
              <a:rPr lang="en-US" b="0" i="0" dirty="0">
                <a:solidFill>
                  <a:srgbClr val="000000"/>
                </a:solidFill>
                <a:effectLst/>
                <a:latin typeface="trebuchet ms" panose="020B0603020202020204" pitchFamily="34" charset="0"/>
              </a:rPr>
              <a:t> Christ (i.e. trusting in God’s mercy through Christ), which also involves a mystical union </a:t>
            </a:r>
            <a:r>
              <a:rPr lang="en-US" b="0" i="1" dirty="0">
                <a:solidFill>
                  <a:srgbClr val="000000"/>
                </a:solidFill>
                <a:effectLst/>
                <a:latin typeface="trebuchet ms" panose="020B0603020202020204" pitchFamily="34" charset="0"/>
              </a:rPr>
              <a:t>with</a:t>
            </a:r>
            <a:r>
              <a:rPr lang="en-US" b="0" i="0" dirty="0">
                <a:solidFill>
                  <a:srgbClr val="000000"/>
                </a:solidFill>
                <a:effectLst/>
                <a:latin typeface="trebuchet ms" panose="020B0603020202020204" pitchFamily="34" charset="0"/>
              </a:rPr>
              <a:t> Christ (see Galatians 2:20). For this reason, Protestant theologians have generally insisted that saving faith involves much more than knowledge. For example, the Lutheran theologian Hans </a:t>
            </a:r>
            <a:r>
              <a:rPr lang="en-US" b="0" i="0" dirty="0" err="1">
                <a:solidFill>
                  <a:srgbClr val="000000"/>
                </a:solidFill>
                <a:effectLst/>
                <a:latin typeface="trebuchet ms" panose="020B0603020202020204" pitchFamily="34" charset="0"/>
              </a:rPr>
              <a:t>Martensen</a:t>
            </a:r>
            <a:r>
              <a:rPr lang="en-US" b="0" i="0" dirty="0">
                <a:solidFill>
                  <a:srgbClr val="000000"/>
                </a:solidFill>
                <a:effectLst/>
                <a:latin typeface="trebuchet ms" panose="020B0603020202020204" pitchFamily="34" charset="0"/>
              </a:rPr>
              <a:t> writes, “Justifying Faith, as the teachers of the Evangelical Church have specially insisted, is not only an assent of the understanding, but trust; a confidence of the heart, a trustful appropriation of the article of the forgiveness of sins, a heartfelt certitude that the Son of God died not only for all, but for me (Gal. ii. 20), the individual;—a faith which, as it is the personal act of the man who ventures to appropriate the redemption provided for the world, is, strictly speaking, the gift of the Spirit of God, the heart of man being in itself too weak for this infinite trust. This believing appropriation of the crucified </a:t>
            </a:r>
            <a:r>
              <a:rPr lang="en-US" b="0" i="0" dirty="0" err="1">
                <a:solidFill>
                  <a:srgbClr val="000000"/>
                </a:solidFill>
                <a:effectLst/>
                <a:latin typeface="trebuchet ms" panose="020B0603020202020204" pitchFamily="34" charset="0"/>
              </a:rPr>
              <a:t>Saviour</a:t>
            </a:r>
            <a:r>
              <a:rPr lang="en-US" b="0" i="0" dirty="0">
                <a:solidFill>
                  <a:srgbClr val="000000"/>
                </a:solidFill>
                <a:effectLst/>
                <a:latin typeface="trebuchet ms" panose="020B0603020202020204" pitchFamily="34" charset="0"/>
              </a:rPr>
              <a:t> brings with it actual fellowship of life with the risen </a:t>
            </a:r>
            <a:r>
              <a:rPr lang="en-US" b="0" i="0" dirty="0" err="1">
                <a:solidFill>
                  <a:srgbClr val="000000"/>
                </a:solidFill>
                <a:effectLst/>
                <a:latin typeface="trebuchet ms" panose="020B0603020202020204" pitchFamily="34" charset="0"/>
              </a:rPr>
              <a:t>Saviour</a:t>
            </a:r>
            <a:r>
              <a:rPr lang="en-US" b="0" i="0" dirty="0">
                <a:solidFill>
                  <a:srgbClr val="000000"/>
                </a:solidFill>
                <a:effectLst/>
                <a:latin typeface="trebuchet ms" panose="020B0603020202020204" pitchFamily="34" charset="0"/>
              </a:rPr>
              <a:t> in His Church: a fellowship in which the believer possesses the righteousness of Christ, not only outwardly, but inwardly, as a creative principle for a new development of life. Christ dwells in the heart of the man by faith, yea, faith is itself the living bond, the secret point of union between Christ and the individual soul (</a:t>
            </a:r>
            <a:r>
              <a:rPr lang="en-US" b="0" i="1" dirty="0">
                <a:solidFill>
                  <a:srgbClr val="000000"/>
                </a:solidFill>
                <a:effectLst/>
                <a:latin typeface="trebuchet ms" panose="020B0603020202020204" pitchFamily="34" charset="0"/>
              </a:rPr>
              <a:t>unio </a:t>
            </a:r>
            <a:r>
              <a:rPr lang="en-US" b="0" i="1" dirty="0" err="1">
                <a:solidFill>
                  <a:srgbClr val="000000"/>
                </a:solidFill>
                <a:effectLst/>
                <a:latin typeface="trebuchet ms" panose="020B0603020202020204" pitchFamily="34" charset="0"/>
              </a:rPr>
              <a:t>mystica</a:t>
            </a:r>
            <a:r>
              <a:rPr lang="en-US" b="0" i="0" dirty="0">
                <a:solidFill>
                  <a:srgbClr val="000000"/>
                </a:solidFill>
                <a:effectLst/>
                <a:latin typeface="trebuchet ms" panose="020B0603020202020204" pitchFamily="34" charset="0"/>
              </a:rPr>
              <a:t>) (Gal ii. 20).” (</a:t>
            </a:r>
            <a:r>
              <a:rPr lang="en-US" b="0" i="1" dirty="0">
                <a:solidFill>
                  <a:srgbClr val="000000"/>
                </a:solidFill>
                <a:effectLst/>
                <a:latin typeface="trebuchet ms" panose="020B0603020202020204" pitchFamily="34" charset="0"/>
              </a:rPr>
              <a:t>Christian Dogmatics: A Compendium of the Doctrines of Christianity</a:t>
            </a:r>
            <a:r>
              <a:rPr lang="en-US" b="0" i="0" dirty="0">
                <a:solidFill>
                  <a:srgbClr val="000000"/>
                </a:solidFill>
                <a:effectLst/>
                <a:latin typeface="trebuchet ms" panose="020B0603020202020204" pitchFamily="34" charset="0"/>
              </a:rPr>
              <a:t>, by Hans </a:t>
            </a:r>
            <a:r>
              <a:rPr lang="en-US" b="0" i="0" dirty="0" err="1">
                <a:solidFill>
                  <a:srgbClr val="000000"/>
                </a:solidFill>
                <a:effectLst/>
                <a:latin typeface="trebuchet ms" panose="020B0603020202020204" pitchFamily="34" charset="0"/>
              </a:rPr>
              <a:t>Martensen</a:t>
            </a:r>
            <a:r>
              <a:rPr lang="en-US" b="0" i="0" dirty="0">
                <a:solidFill>
                  <a:srgbClr val="000000"/>
                </a:solidFill>
                <a:effectLst/>
                <a:latin typeface="trebuchet ms" panose="020B0603020202020204" pitchFamily="34" charset="0"/>
              </a:rPr>
              <a:t>, translated into English by William </a:t>
            </a:r>
            <a:r>
              <a:rPr lang="en-US" b="0" i="0" dirty="0" err="1">
                <a:solidFill>
                  <a:srgbClr val="000000"/>
                </a:solidFill>
                <a:effectLst/>
                <a:latin typeface="trebuchet ms" panose="020B0603020202020204" pitchFamily="34" charset="0"/>
              </a:rPr>
              <a:t>Urwick</a:t>
            </a:r>
            <a:r>
              <a:rPr lang="en-US" b="0" i="0" dirty="0">
                <a:solidFill>
                  <a:srgbClr val="000000"/>
                </a:solidFill>
                <a:effectLst/>
                <a:latin typeface="trebuchet ms" panose="020B0603020202020204" pitchFamily="34" charset="0"/>
              </a:rPr>
              <a:t> [Edinburgh: T. &amp; T. Clark, 1874], p. 391).</a:t>
            </a:r>
          </a:p>
          <a:p>
            <a:pPr marL="254000" marR="254000" algn="just">
              <a:spcBef>
                <a:spcPts val="500"/>
              </a:spcBef>
              <a:spcAft>
                <a:spcPts val="500"/>
              </a:spcAft>
            </a:pPr>
            <a:r>
              <a:rPr lang="en-US" b="0" i="0" dirty="0">
                <a:solidFill>
                  <a:srgbClr val="008080"/>
                </a:solidFill>
                <a:effectLst/>
                <a:latin typeface="trebuchet ms" panose="020B0603020202020204" pitchFamily="34" charset="0"/>
                <a:hlinkClick r:id="rId53"/>
              </a:rPr>
              <a:t>3.</a:t>
            </a:r>
            <a:r>
              <a:rPr lang="en-US" b="0" i="0" dirty="0">
                <a:solidFill>
                  <a:srgbClr val="000000"/>
                </a:solidFill>
                <a:effectLst/>
                <a:latin typeface="trebuchet ms" panose="020B0603020202020204" pitchFamily="34" charset="0"/>
              </a:rPr>
              <a:t> Alexander Campbell, “The Trinitarian System,” </a:t>
            </a:r>
            <a:r>
              <a:rPr lang="en-US" b="0" i="1" dirty="0">
                <a:solidFill>
                  <a:srgbClr val="000000"/>
                </a:solidFill>
                <a:effectLst/>
                <a:latin typeface="trebuchet ms" panose="020B0603020202020204" pitchFamily="34" charset="0"/>
              </a:rPr>
              <a:t>The Christian Baptist</a:t>
            </a:r>
            <a:r>
              <a:rPr lang="en-US" b="0" i="0" dirty="0">
                <a:solidFill>
                  <a:srgbClr val="000000"/>
                </a:solidFill>
                <a:effectLst/>
                <a:latin typeface="trebuchet ms" panose="020B0603020202020204" pitchFamily="34" charset="0"/>
              </a:rPr>
              <a:t>, vol. 4, no. 10 (May 1827), pp. 231, 233. While Campbell several times declared that he believed in the divinity and eternity of Christ, and protested against being called anti-trinitarian, his declarations on the subject consistently indicate a kind of naive Sabellianism, and he welcomed into his fellowship the followers of Barton Stone, whose teaching was explicitly anti-trinitarian. Campbell’s position on the Trinity, if not definitely heretical, was dangerously vague and minimalist.</a:t>
            </a:r>
          </a:p>
          <a:p>
            <a:pPr marL="254000" marR="254000" algn="just">
              <a:spcBef>
                <a:spcPts val="500"/>
              </a:spcBef>
              <a:spcAft>
                <a:spcPts val="500"/>
              </a:spcAft>
            </a:pPr>
            <a:r>
              <a:rPr lang="en-US" b="0" i="0" dirty="0">
                <a:solidFill>
                  <a:srgbClr val="008080"/>
                </a:solidFill>
                <a:effectLst/>
                <a:latin typeface="trebuchet ms" panose="020B0603020202020204" pitchFamily="34" charset="0"/>
                <a:hlinkClick r:id="rId54"/>
              </a:rPr>
              <a:t>4.</a:t>
            </a:r>
            <a:r>
              <a:rPr lang="en-US" b="0" i="0" dirty="0">
                <a:solidFill>
                  <a:srgbClr val="000000"/>
                </a:solidFill>
                <a:effectLst/>
                <a:latin typeface="trebuchet ms" panose="020B0603020202020204" pitchFamily="34" charset="0"/>
              </a:rPr>
              <a:t> John Locke (1632-1704) in his </a:t>
            </a:r>
            <a:r>
              <a:rPr lang="en-US" b="0" i="1" dirty="0">
                <a:solidFill>
                  <a:srgbClr val="000000"/>
                </a:solidFill>
                <a:effectLst/>
                <a:latin typeface="trebuchet ms" panose="020B0603020202020204" pitchFamily="34" charset="0"/>
              </a:rPr>
              <a:t>Essay Concerning Human Understanding</a:t>
            </a:r>
            <a:r>
              <a:rPr lang="en-US" b="0" i="0" dirty="0">
                <a:solidFill>
                  <a:srgbClr val="000000"/>
                </a:solidFill>
                <a:effectLst/>
                <a:latin typeface="trebuchet ms" panose="020B0603020202020204" pitchFamily="34" charset="0"/>
              </a:rPr>
              <a:t> (1690) “defined faith in purely intellectual, and indeed propositional, terms as ‘the assent to any proposition, not thus made out by the deductions of reason, but upon the credit of the proposer, as coming from God, in some extraordinary way of communication,’ that is to say, by revelation (IV.18.2). Looking on faith as a form of knowledge inferior to reason, Locke recommended great caution in the acceptance of purported revelations. No proposition, he contended, should be entertained ‘with greater assurance than the proofs it is built upon will warrant’ (IV.19.1) ... In </a:t>
            </a:r>
            <a:r>
              <a:rPr lang="en-US" b="0" i="1" dirty="0">
                <a:solidFill>
                  <a:srgbClr val="000000"/>
                </a:solidFill>
                <a:effectLst/>
                <a:latin typeface="trebuchet ms" panose="020B0603020202020204" pitchFamily="34" charset="0"/>
              </a:rPr>
              <a:t>The Reasonableness of Christianity as Delivered by the Scriptures</a:t>
            </a:r>
            <a:r>
              <a:rPr lang="en-US" b="0" i="0" dirty="0">
                <a:solidFill>
                  <a:srgbClr val="000000"/>
                </a:solidFill>
                <a:effectLst/>
                <a:latin typeface="trebuchet ms" panose="020B0603020202020204" pitchFamily="34" charset="0"/>
              </a:rPr>
              <a:t> (1695) Locke relied principally on biblical prophecies and miracles to accredit Christ as God’s messenger.” (Avery Dulles, </a:t>
            </a:r>
            <a:r>
              <a:rPr lang="en-US" b="0" i="1" dirty="0">
                <a:solidFill>
                  <a:srgbClr val="000000"/>
                </a:solidFill>
                <a:effectLst/>
                <a:latin typeface="trebuchet ms" panose="020B0603020202020204" pitchFamily="34" charset="0"/>
              </a:rPr>
              <a:t>The Assurance of Things Hoped for: A Theology of Christian Faith</a:t>
            </a:r>
            <a:r>
              <a:rPr lang="en-US" b="0" i="0" dirty="0">
                <a:solidFill>
                  <a:srgbClr val="000000"/>
                </a:solidFill>
                <a:effectLst/>
                <a:latin typeface="trebuchet ms" panose="020B0603020202020204" pitchFamily="34" charset="0"/>
              </a:rPr>
              <a:t> [New York: Oxford University Press, 1997], p. 66.) On the various ways in which Campbell was influenced by Locke, see chapter 3 of Hiram Van Kirk’s </a:t>
            </a:r>
            <a:r>
              <a:rPr lang="en-US" b="0" i="1" dirty="0">
                <a:solidFill>
                  <a:srgbClr val="008080"/>
                </a:solidFill>
                <a:effectLst/>
                <a:latin typeface="trebuchet ms" panose="020B0603020202020204" pitchFamily="34" charset="0"/>
                <a:hlinkClick r:id="rId47"/>
              </a:rPr>
              <a:t>History of the Theology of the Disciples of Christ</a:t>
            </a:r>
            <a:r>
              <a:rPr lang="en-US" b="0" i="0" dirty="0">
                <a:solidFill>
                  <a:srgbClr val="000000"/>
                </a:solidFill>
                <a:effectLst/>
                <a:latin typeface="trebuchet ms" panose="020B0603020202020204" pitchFamily="34" charset="0"/>
              </a:rPr>
              <a:t> (St. Louis: Christian Publishing Co., 1907). Locke’s influence on Campbell’s understanding of faith was even noted by one of his long-time companions in ministry, Robert Richardson, who complained of it in a private letter: “The philosophy of Locke with which Bro. Campbell’s mind was deeply imbued in youth has insidiously mingled itself with almost all the great points in the reformation and has been all the while like an iceberg in the way--chilling the heart and benumbing the hands, and impeding all progress in the right direction.” (Letter to Isaac </a:t>
            </a:r>
            <a:r>
              <a:rPr lang="en-US" b="0" i="0" dirty="0" err="1">
                <a:solidFill>
                  <a:srgbClr val="000000"/>
                </a:solidFill>
                <a:effectLst/>
                <a:latin typeface="trebuchet ms" panose="020B0603020202020204" pitchFamily="34" charset="0"/>
              </a:rPr>
              <a:t>Errett</a:t>
            </a:r>
            <a:r>
              <a:rPr lang="en-US" b="0" i="0" dirty="0">
                <a:solidFill>
                  <a:srgbClr val="000000"/>
                </a:solidFill>
                <a:effectLst/>
                <a:latin typeface="trebuchet ms" panose="020B0603020202020204" pitchFamily="34" charset="0"/>
              </a:rPr>
              <a:t>, written from </a:t>
            </a:r>
            <a:r>
              <a:rPr lang="en-US" b="0" i="0" dirty="0" err="1">
                <a:solidFill>
                  <a:srgbClr val="000000"/>
                </a:solidFill>
                <a:effectLst/>
                <a:latin typeface="trebuchet ms" panose="020B0603020202020204" pitchFamily="34" charset="0"/>
              </a:rPr>
              <a:t>Bethphage</a:t>
            </a:r>
            <a:r>
              <a:rPr lang="en-US" b="0" i="0" dirty="0">
                <a:solidFill>
                  <a:srgbClr val="000000"/>
                </a:solidFill>
                <a:effectLst/>
                <a:latin typeface="trebuchet ms" panose="020B0603020202020204" pitchFamily="34" charset="0"/>
              </a:rPr>
              <a:t>, July 16, 1857, as quoted by Cloyd Goodnight and Dwight E. Stevenson, </a:t>
            </a:r>
            <a:r>
              <a:rPr lang="en-US" b="0" i="1" dirty="0">
                <a:solidFill>
                  <a:srgbClr val="000000"/>
                </a:solidFill>
                <a:effectLst/>
                <a:latin typeface="trebuchet ms" panose="020B0603020202020204" pitchFamily="34" charset="0"/>
              </a:rPr>
              <a:t>Home to </a:t>
            </a:r>
            <a:r>
              <a:rPr lang="en-US" b="0" i="1" dirty="0" err="1">
                <a:solidFill>
                  <a:srgbClr val="000000"/>
                </a:solidFill>
                <a:effectLst/>
                <a:latin typeface="trebuchet ms" panose="020B0603020202020204" pitchFamily="34" charset="0"/>
              </a:rPr>
              <a:t>Bethphage</a:t>
            </a:r>
            <a:r>
              <a:rPr lang="en-US" b="0" i="1" dirty="0">
                <a:solidFill>
                  <a:srgbClr val="000000"/>
                </a:solidFill>
                <a:effectLst/>
                <a:latin typeface="trebuchet ms" panose="020B0603020202020204" pitchFamily="34" charset="0"/>
              </a:rPr>
              <a:t>: A Biography of Robert Richardson</a:t>
            </a:r>
            <a:r>
              <a:rPr lang="en-US" b="0" i="0" dirty="0">
                <a:solidFill>
                  <a:srgbClr val="000000"/>
                </a:solidFill>
                <a:effectLst/>
                <a:latin typeface="trebuchet ms" panose="020B0603020202020204" pitchFamily="34" charset="0"/>
              </a:rPr>
              <a:t> [St. Louis, MO: Christian Board of Publication, 1949], p. 122).</a:t>
            </a:r>
          </a:p>
          <a:p>
            <a:pPr marL="254000" marR="254000" algn="just">
              <a:spcBef>
                <a:spcPts val="500"/>
              </a:spcBef>
              <a:spcAft>
                <a:spcPts val="500"/>
              </a:spcAft>
            </a:pPr>
            <a:r>
              <a:rPr lang="en-US" b="0" i="0" dirty="0">
                <a:solidFill>
                  <a:srgbClr val="008080"/>
                </a:solidFill>
                <a:effectLst/>
                <a:latin typeface="trebuchet ms" panose="020B0603020202020204" pitchFamily="34" charset="0"/>
                <a:hlinkClick r:id="rId55"/>
              </a:rPr>
              <a:t>5.</a:t>
            </a:r>
            <a:r>
              <a:rPr lang="en-US" b="0" i="0" dirty="0">
                <a:solidFill>
                  <a:srgbClr val="000000"/>
                </a:solidFill>
                <a:effectLst/>
                <a:latin typeface="trebuchet ms" panose="020B0603020202020204" pitchFamily="34" charset="0"/>
              </a:rPr>
              <a:t> </a:t>
            </a:r>
            <a:r>
              <a:rPr lang="en-US" b="0" i="1" dirty="0">
                <a:solidFill>
                  <a:srgbClr val="000000"/>
                </a:solidFill>
                <a:effectLst/>
                <a:latin typeface="trebuchet ms" panose="020B0603020202020204" pitchFamily="34" charset="0"/>
              </a:rPr>
              <a:t>Notes, Explanatory and Practical, on the Gospels: Designed for Sunday School Teachers and Bible Classes, by Albert Barnes</a:t>
            </a:r>
            <a:r>
              <a:rPr lang="en-US" b="0" i="0" dirty="0">
                <a:solidFill>
                  <a:srgbClr val="000000"/>
                </a:solidFill>
                <a:effectLst/>
                <a:latin typeface="trebuchet ms" panose="020B0603020202020204" pitchFamily="34" charset="0"/>
              </a:rPr>
              <a:t>, 6th ed. (New York: Leavitt, Lord, &amp; Co., 1835), pp. xi-xii. This was also the common opinion of the best educated men in England up until about 1860. In 1843 James Goodwin of Cambridge University wrote: “What is the result of our reading any other versions of more recent or modern date? The feeling with which we must rise from the careful perusal of them is no other than that of increased admiration at the faithfulness, accuracy, and beauty of the authorized version of the Holy Scriptures, which it is our happiness to possess. True it is that, since the time when it was made, the field of classical learning has been widely extended; the facilities of acquiring it greatly increased; and scholars have arisen from time to time, who, building on the foundations which others before them have laid, have consequently risen to a greater eminence on the steep hill of knowledge. True likewise it is that such men have here and there noted in our authorized version a few trifling errors, and suggested a few unimportant improvements, if such indeed they may be called. But the sum of their most critical investigations has been this, that it is altogether free from any important error; for general accuracy and faithfulness, unrivalled.... in the authorized version of the Old and New Testaments, we have all received from our fathers an unmixed fountain of living waters, which it is our duty to suffer to flow on, undefiled and pure, to our children.” (</a:t>
            </a:r>
            <a:r>
              <a:rPr lang="en-US" b="0" i="1" dirty="0">
                <a:solidFill>
                  <a:srgbClr val="000000"/>
                </a:solidFill>
                <a:effectLst/>
                <a:latin typeface="trebuchet ms" panose="020B0603020202020204" pitchFamily="34" charset="0"/>
              </a:rPr>
              <a:t>The Gospel According to Saint Matthew .... Translated into English from the Greek, with Original Notes, by Sir John </a:t>
            </a:r>
            <a:r>
              <a:rPr lang="en-US" b="0" i="1" dirty="0" err="1">
                <a:solidFill>
                  <a:srgbClr val="000000"/>
                </a:solidFill>
                <a:effectLst/>
                <a:latin typeface="trebuchet ms" panose="020B0603020202020204" pitchFamily="34" charset="0"/>
              </a:rPr>
              <a:t>Cheke</a:t>
            </a:r>
            <a:r>
              <a:rPr lang="en-US" b="0" i="0" dirty="0">
                <a:solidFill>
                  <a:srgbClr val="000000"/>
                </a:solidFill>
                <a:effectLst/>
                <a:latin typeface="trebuchet ms" panose="020B0603020202020204" pitchFamily="34" charset="0"/>
              </a:rPr>
              <a:t> ... [with] </a:t>
            </a:r>
            <a:r>
              <a:rPr lang="en-US" b="0" i="1" dirty="0">
                <a:solidFill>
                  <a:srgbClr val="000000"/>
                </a:solidFill>
                <a:effectLst/>
                <a:latin typeface="trebuchet ms" panose="020B0603020202020204" pitchFamily="34" charset="0"/>
              </a:rPr>
              <a:t>an Introductory Account of the Nature and Object of the Translation, by James Goodwin</a:t>
            </a:r>
            <a:r>
              <a:rPr lang="en-US" b="0" i="0" dirty="0">
                <a:solidFill>
                  <a:srgbClr val="000000"/>
                </a:solidFill>
                <a:effectLst/>
                <a:latin typeface="trebuchet ms" panose="020B0603020202020204" pitchFamily="34" charset="0"/>
              </a:rPr>
              <a:t> [Cambridge, 1843], pp. 22-24.)</a:t>
            </a:r>
          </a:p>
          <a:p>
            <a:pPr marL="254000" marR="254000" algn="just">
              <a:spcBef>
                <a:spcPts val="500"/>
              </a:spcBef>
              <a:spcAft>
                <a:spcPts val="500"/>
              </a:spcAft>
            </a:pPr>
            <a:r>
              <a:rPr lang="en-US" b="0" i="0" dirty="0">
                <a:solidFill>
                  <a:srgbClr val="008080"/>
                </a:solidFill>
                <a:effectLst/>
                <a:latin typeface="trebuchet ms" panose="020B0603020202020204" pitchFamily="34" charset="0"/>
                <a:hlinkClick r:id="rId56"/>
              </a:rPr>
              <a:t>6.</a:t>
            </a:r>
            <a:r>
              <a:rPr lang="en-US" b="0" i="0" dirty="0">
                <a:solidFill>
                  <a:srgbClr val="000000"/>
                </a:solidFill>
                <a:effectLst/>
                <a:latin typeface="trebuchet ms" panose="020B0603020202020204" pitchFamily="34" charset="0"/>
              </a:rPr>
              <a:t> </a:t>
            </a:r>
            <a:r>
              <a:rPr lang="en-US" b="0" i="1" dirty="0">
                <a:solidFill>
                  <a:srgbClr val="000000"/>
                </a:solidFill>
                <a:effectLst/>
                <a:latin typeface="trebuchet ms" panose="020B0603020202020204" pitchFamily="34" charset="0"/>
              </a:rPr>
              <a:t>The New Testament Translated from the Original Greek, by G. Campbell, P. Doddridge and J. </a:t>
            </a:r>
            <a:r>
              <a:rPr lang="en-US" b="0" i="1" dirty="0" err="1">
                <a:solidFill>
                  <a:srgbClr val="000000"/>
                </a:solidFill>
                <a:effectLst/>
                <a:latin typeface="trebuchet ms" panose="020B0603020202020204" pitchFamily="34" charset="0"/>
              </a:rPr>
              <a:t>MacKnight</a:t>
            </a:r>
            <a:r>
              <a:rPr lang="en-US" b="0" i="0" dirty="0">
                <a:solidFill>
                  <a:srgbClr val="000000"/>
                </a:solidFill>
                <a:effectLst/>
                <a:latin typeface="trebuchet ms" panose="020B0603020202020204" pitchFamily="34" charset="0"/>
              </a:rPr>
              <a:t>. London: John </a:t>
            </a:r>
            <a:r>
              <a:rPr lang="en-US" b="0" i="0" dirty="0" err="1">
                <a:solidFill>
                  <a:srgbClr val="000000"/>
                </a:solidFill>
                <a:effectLst/>
                <a:latin typeface="trebuchet ms" panose="020B0603020202020204" pitchFamily="34" charset="0"/>
              </a:rPr>
              <a:t>Lepard</a:t>
            </a:r>
            <a:r>
              <a:rPr lang="en-US" b="0" i="0" dirty="0">
                <a:solidFill>
                  <a:srgbClr val="000000"/>
                </a:solidFill>
                <a:effectLst/>
                <a:latin typeface="trebuchet ms" panose="020B0603020202020204" pitchFamily="34" charset="0"/>
              </a:rPr>
              <a:t>, 1818. The volume sold well, and came to be known as “</a:t>
            </a:r>
            <a:r>
              <a:rPr lang="en-US" b="0" i="0" dirty="0" err="1">
                <a:solidFill>
                  <a:srgbClr val="000000"/>
                </a:solidFill>
                <a:effectLst/>
                <a:latin typeface="trebuchet ms" panose="020B0603020202020204" pitchFamily="34" charset="0"/>
              </a:rPr>
              <a:t>Lepard’s</a:t>
            </a:r>
            <a:r>
              <a:rPr lang="en-US" b="0" i="0" dirty="0">
                <a:solidFill>
                  <a:srgbClr val="000000"/>
                </a:solidFill>
                <a:effectLst/>
                <a:latin typeface="trebuchet ms" panose="020B0603020202020204" pitchFamily="34" charset="0"/>
              </a:rPr>
              <a:t> Testament.” A volume containing the same text was also printed in London by Wightman and Cramp in 1827. Campbell describes the edition of 1818 and the conception of his edition in an “</a:t>
            </a:r>
            <a:r>
              <a:rPr lang="en-US" b="0" i="0" dirty="0">
                <a:solidFill>
                  <a:srgbClr val="008080"/>
                </a:solidFill>
                <a:effectLst/>
                <a:latin typeface="trebuchet ms" panose="020B0603020202020204" pitchFamily="34" charset="0"/>
                <a:hlinkClick r:id="rId49"/>
              </a:rPr>
              <a:t>Historical Sketch of the Origin and Progress of the New Translation</a:t>
            </a:r>
            <a:r>
              <a:rPr lang="en-US" b="0" i="0" dirty="0">
                <a:solidFill>
                  <a:srgbClr val="000000"/>
                </a:solidFill>
                <a:effectLst/>
                <a:latin typeface="trebuchet ms" panose="020B0603020202020204" pitchFamily="34" charset="0"/>
              </a:rPr>
              <a:t>” published in the </a:t>
            </a:r>
            <a:r>
              <a:rPr lang="en-US" b="0" i="1" dirty="0">
                <a:solidFill>
                  <a:srgbClr val="000000"/>
                </a:solidFill>
                <a:effectLst/>
                <a:latin typeface="trebuchet ms" panose="020B0603020202020204" pitchFamily="34" charset="0"/>
              </a:rPr>
              <a:t>Millennial Harbinger</a:t>
            </a:r>
            <a:r>
              <a:rPr lang="en-US" b="0" i="0" dirty="0">
                <a:solidFill>
                  <a:srgbClr val="000000"/>
                </a:solidFill>
                <a:effectLst/>
                <a:latin typeface="trebuchet ms" panose="020B0603020202020204" pitchFamily="34" charset="0"/>
              </a:rPr>
              <a:t> 3 (1832), pp. 268-274.</a:t>
            </a:r>
          </a:p>
          <a:p>
            <a:endParaRPr lang="en-US" dirty="0"/>
          </a:p>
          <a:p>
            <a:endParaRPr lang="en-US" dirty="0"/>
          </a:p>
        </p:txBody>
      </p:sp>
      <p:sp>
        <p:nvSpPr>
          <p:cNvPr id="4" name="Slide Number Placeholder 3"/>
          <p:cNvSpPr>
            <a:spLocks noGrp="1"/>
          </p:cNvSpPr>
          <p:nvPr>
            <p:ph type="sldNum" sz="quarter" idx="5"/>
          </p:nvPr>
        </p:nvSpPr>
        <p:spPr/>
        <p:txBody>
          <a:bodyPr/>
          <a:lstStyle/>
          <a:p>
            <a:fld id="{82A976B8-1CE9-2D40-B14A-B238F67007C8}" type="slidenum">
              <a:rPr lang="en-US" smtClean="0"/>
              <a:t>50</a:t>
            </a:fld>
            <a:endParaRPr lang="en-US" dirty="0"/>
          </a:p>
        </p:txBody>
      </p:sp>
    </p:spTree>
    <p:extLst>
      <p:ext uri="{BB962C8B-B14F-4D97-AF65-F5344CB8AC3E}">
        <p14:creationId xmlns:p14="http://schemas.microsoft.com/office/powerpoint/2010/main" val="5119000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endParaRPr lang="en-US" b="0" i="0" dirty="0">
              <a:solidFill>
                <a:srgbClr val="0F1111"/>
              </a:solidFill>
              <a:effectLst/>
              <a:latin typeface="Amazon Ember"/>
            </a:endParaRPr>
          </a:p>
          <a:p>
            <a:pPr algn="l"/>
            <a:endParaRPr lang="en-US" b="0" i="0" dirty="0">
              <a:solidFill>
                <a:srgbClr val="0F1111"/>
              </a:solidFill>
              <a:effectLst/>
              <a:latin typeface="Amazon Ember"/>
            </a:endParaRPr>
          </a:p>
          <a:p>
            <a:pPr algn="l"/>
            <a:endParaRPr lang="en-US" b="0" i="0" dirty="0">
              <a:solidFill>
                <a:srgbClr val="0F1111"/>
              </a:solidFill>
              <a:effectLst/>
              <a:latin typeface="Amazon Ember"/>
            </a:endParaRPr>
          </a:p>
          <a:p>
            <a:pPr algn="l"/>
            <a:endParaRPr lang="en-US" b="0" i="0" dirty="0">
              <a:solidFill>
                <a:srgbClr val="0F1111"/>
              </a:solidFill>
              <a:effectLst/>
              <a:latin typeface="Amazon Ember"/>
            </a:endParaRPr>
          </a:p>
          <a:p>
            <a:pPr algn="l"/>
            <a:r>
              <a:rPr lang="en-US" b="0" i="0" dirty="0">
                <a:solidFill>
                  <a:srgbClr val="0F1111"/>
                </a:solidFill>
                <a:effectLst/>
                <a:latin typeface="Amazon Ember"/>
              </a:rPr>
              <a:t>Notes about the Greek Text Used</a:t>
            </a:r>
          </a:p>
          <a:p>
            <a:pPr algn="l"/>
            <a:endParaRPr lang="en-US" dirty="0">
              <a:solidFill>
                <a:srgbClr val="0F1111"/>
              </a:solidFill>
              <a:latin typeface="Amazon Ember"/>
            </a:endParaRPr>
          </a:p>
          <a:p>
            <a:pPr algn="l"/>
            <a:r>
              <a:rPr lang="en-US" b="1" i="0" u="none" strike="noStrike" dirty="0">
                <a:solidFill>
                  <a:srgbClr val="0F1111"/>
                </a:solidFill>
                <a:effectLst/>
                <a:latin typeface="Amazon Ember"/>
              </a:rPr>
              <a:t>The New Testament in the Original Greek: Byzantine </a:t>
            </a:r>
            <a:r>
              <a:rPr lang="en-US" b="1" i="0" u="none" strike="noStrike" dirty="0" err="1">
                <a:solidFill>
                  <a:srgbClr val="0F1111"/>
                </a:solidFill>
                <a:effectLst/>
                <a:latin typeface="Amazon Ember"/>
              </a:rPr>
              <a:t>Textform</a:t>
            </a:r>
            <a:r>
              <a:rPr lang="en-US" b="1" i="0" u="none" strike="noStrike" dirty="0">
                <a:solidFill>
                  <a:srgbClr val="0F1111"/>
                </a:solidFill>
                <a:effectLst/>
                <a:latin typeface="Amazon Ember"/>
              </a:rPr>
              <a:t> 2018 </a:t>
            </a:r>
            <a:r>
              <a:rPr lang="en-US" b="1" i="0" u="none" strike="noStrike" dirty="0">
                <a:solidFill>
                  <a:srgbClr val="565959"/>
                </a:solidFill>
                <a:effectLst/>
                <a:latin typeface="Amazon Ember"/>
              </a:rPr>
              <a:t>Paperback – January 11, 2018</a:t>
            </a:r>
            <a:endParaRPr lang="en-US" b="1" i="0" u="none" strike="noStrike" dirty="0">
              <a:solidFill>
                <a:srgbClr val="0F1111"/>
              </a:solidFill>
              <a:effectLst/>
              <a:latin typeface="Amazon Ember"/>
            </a:endParaRPr>
          </a:p>
          <a:p>
            <a:pPr algn="l"/>
            <a:r>
              <a:rPr lang="en-US" b="0" i="0" dirty="0">
                <a:solidFill>
                  <a:srgbClr val="0F1111"/>
                </a:solidFill>
                <a:effectLst/>
                <a:latin typeface="Amazon Ember"/>
              </a:rPr>
              <a:t>by </a:t>
            </a:r>
            <a:r>
              <a:rPr lang="en-US" b="0" i="0" u="none" strike="noStrike" dirty="0">
                <a:solidFill>
                  <a:srgbClr val="007185"/>
                </a:solidFill>
                <a:effectLst/>
                <a:latin typeface="Amazon Ember"/>
                <a:hlinkClick r:id="rId3"/>
              </a:rPr>
              <a:t>William G. Pierpont</a:t>
            </a:r>
            <a:r>
              <a:rPr lang="en-US" b="0" i="0" dirty="0">
                <a:solidFill>
                  <a:srgbClr val="0F1111"/>
                </a:solidFill>
                <a:effectLst/>
                <a:latin typeface="Amazon Ember"/>
              </a:rPr>
              <a:t> </a:t>
            </a:r>
            <a:r>
              <a:rPr lang="en-US" b="0" i="0" dirty="0">
                <a:solidFill>
                  <a:srgbClr val="565959"/>
                </a:solidFill>
                <a:effectLst/>
                <a:latin typeface="Amazon Ember"/>
              </a:rPr>
              <a:t>(Author), </a:t>
            </a:r>
            <a:r>
              <a:rPr lang="en-US" b="0" i="0" u="none" strike="noStrike" dirty="0">
                <a:solidFill>
                  <a:srgbClr val="007185"/>
                </a:solidFill>
                <a:effectLst/>
                <a:latin typeface="Amazon Ember"/>
                <a:hlinkClick r:id="rId4"/>
              </a:rPr>
              <a:t>Maurice A. Robinson</a:t>
            </a:r>
            <a:r>
              <a:rPr lang="en-US" b="0" i="0" dirty="0">
                <a:solidFill>
                  <a:srgbClr val="0F1111"/>
                </a:solidFill>
                <a:effectLst/>
                <a:latin typeface="Amazon Ember"/>
              </a:rPr>
              <a:t> </a:t>
            </a:r>
            <a:r>
              <a:rPr lang="en-US" b="0" i="0" dirty="0">
                <a:solidFill>
                  <a:srgbClr val="565959"/>
                </a:solidFill>
                <a:effectLst/>
                <a:latin typeface="Amazon Ember"/>
              </a:rPr>
              <a:t>(Editor), </a:t>
            </a:r>
            <a:r>
              <a:rPr lang="en-US" b="0" i="0" u="none" strike="noStrike" dirty="0">
                <a:solidFill>
                  <a:srgbClr val="007185"/>
                </a:solidFill>
                <a:effectLst/>
                <a:latin typeface="Amazon Ember"/>
                <a:hlinkClick r:id="rId5"/>
              </a:rPr>
              <a:t>John Jeffrey Dodson</a:t>
            </a:r>
            <a:r>
              <a:rPr lang="en-US" b="0" i="0" dirty="0">
                <a:solidFill>
                  <a:srgbClr val="0F1111"/>
                </a:solidFill>
                <a:effectLst/>
                <a:latin typeface="Amazon Ember"/>
              </a:rPr>
              <a:t> </a:t>
            </a:r>
            <a:r>
              <a:rPr lang="en-US" b="0" i="0" dirty="0">
                <a:solidFill>
                  <a:srgbClr val="565959"/>
                </a:solidFill>
                <a:effectLst/>
                <a:latin typeface="Amazon Ember"/>
              </a:rPr>
              <a:t>(Contributor)</a:t>
            </a:r>
            <a:endParaRPr lang="en-US" b="0" i="0" dirty="0">
              <a:solidFill>
                <a:srgbClr val="0F1111"/>
              </a:solidFill>
              <a:effectLst/>
              <a:latin typeface="Amazon Ember"/>
            </a:endParaRPr>
          </a:p>
          <a:p>
            <a:pPr algn="l"/>
            <a:endParaRPr lang="en-US" b="0" i="0" dirty="0">
              <a:solidFill>
                <a:srgbClr val="0F1111"/>
              </a:solidFill>
              <a:effectLst/>
              <a:latin typeface="Amazon Ember"/>
            </a:endParaRPr>
          </a:p>
          <a:p>
            <a:pPr algn="l"/>
            <a:endParaRPr lang="en-US" dirty="0">
              <a:solidFill>
                <a:srgbClr val="0F1111"/>
              </a:solidFill>
              <a:latin typeface="Amazon Ember"/>
            </a:endParaRPr>
          </a:p>
          <a:p>
            <a:pPr algn="l"/>
            <a:endParaRPr lang="en-US" b="0" i="0" dirty="0">
              <a:solidFill>
                <a:srgbClr val="0F1111"/>
              </a:solidFill>
              <a:effectLst/>
              <a:latin typeface="Amazon Ember"/>
            </a:endParaRPr>
          </a:p>
          <a:p>
            <a:pPr algn="l"/>
            <a:r>
              <a:rPr lang="en-US" b="0" i="0" dirty="0">
                <a:solidFill>
                  <a:srgbClr val="0F1111"/>
                </a:solidFill>
                <a:effectLst/>
                <a:latin typeface="Amazon Ember"/>
              </a:rPr>
              <a:t>The present volume displays the Greek New Testament according to its historically dominant transmissional form, known as the Byzantine </a:t>
            </a:r>
            <a:r>
              <a:rPr lang="en-US" b="0" i="0" dirty="0" err="1">
                <a:solidFill>
                  <a:srgbClr val="0F1111"/>
                </a:solidFill>
                <a:effectLst/>
                <a:latin typeface="Amazon Ember"/>
              </a:rPr>
              <a:t>Textform</a:t>
            </a:r>
            <a:r>
              <a:rPr lang="en-US" b="0" i="0" dirty="0">
                <a:solidFill>
                  <a:srgbClr val="0F1111"/>
                </a:solidFill>
                <a:effectLst/>
                <a:latin typeface="Amazon Ember"/>
              </a:rPr>
              <a:t>. In view of the significance of this text throughout the centuries, this compact edition should be of value to student and scholar alike for academic, personal, and ministerial purposes.</a:t>
            </a:r>
          </a:p>
          <a:p>
            <a:pPr algn="l"/>
            <a:br>
              <a:rPr lang="en-US" b="0" i="0" dirty="0">
                <a:solidFill>
                  <a:srgbClr val="0F1111"/>
                </a:solidFill>
                <a:effectLst/>
                <a:latin typeface="Amazon Ember"/>
              </a:rPr>
            </a:br>
            <a:r>
              <a:rPr lang="en-US" b="0" i="0" dirty="0">
                <a:solidFill>
                  <a:srgbClr val="0F1111"/>
                </a:solidFill>
                <a:effectLst/>
                <a:latin typeface="Amazon Ember"/>
              </a:rPr>
              <a:t>Most modern critical editions of the Greek New Testament present an eclectic form of text that primarily represents the localized Alexandrian-based manuscripts. Other available editions exhibit forms of the so-called Textus Receptus or the lectionary-based Patriarchal (</a:t>
            </a:r>
            <a:r>
              <a:rPr lang="en-US" b="0" i="0" dirty="0" err="1">
                <a:solidFill>
                  <a:srgbClr val="0F1111"/>
                </a:solidFill>
                <a:effectLst/>
                <a:latin typeface="Amazon Ember"/>
              </a:rPr>
              <a:t>Antioniades</a:t>
            </a:r>
            <a:r>
              <a:rPr lang="en-US" b="0" i="0" dirty="0">
                <a:solidFill>
                  <a:srgbClr val="0F1111"/>
                </a:solidFill>
                <a:effectLst/>
                <a:latin typeface="Amazon Ember"/>
              </a:rPr>
              <a:t>) version of the Greek Orthodox Church. In contrast, the present edition reflects the regularly utilized consensus found among Greek continuous-text manuscripts that span the extensive geographic realm of the Byzantine Empire throughout at least its thousand-year history.</a:t>
            </a:r>
          </a:p>
          <a:p>
            <a:pPr algn="l"/>
            <a:br>
              <a:rPr lang="en-US" b="0" i="0" dirty="0">
                <a:solidFill>
                  <a:srgbClr val="0F1111"/>
                </a:solidFill>
                <a:effectLst/>
                <a:latin typeface="Amazon Ember"/>
              </a:rPr>
            </a:br>
            <a:r>
              <a:rPr lang="en-US" b="0" i="0" dirty="0">
                <a:solidFill>
                  <a:srgbClr val="0F1111"/>
                </a:solidFill>
                <a:effectLst/>
                <a:latin typeface="Amazon Ember"/>
              </a:rPr>
              <a:t>An apparatus at the foot of the page displays all differences between the Byzantine consensus main text and the Nestle-Aland 27th and 28th editions, as well as differences appearing in the </a:t>
            </a:r>
            <a:r>
              <a:rPr lang="en-US" b="0" i="0" dirty="0" err="1">
                <a:solidFill>
                  <a:srgbClr val="0F1111"/>
                </a:solidFill>
                <a:effectLst/>
                <a:latin typeface="Amazon Ember"/>
              </a:rPr>
              <a:t>Editio</a:t>
            </a:r>
            <a:r>
              <a:rPr lang="en-US" b="0" i="0" dirty="0">
                <a:solidFill>
                  <a:srgbClr val="0F1111"/>
                </a:solidFill>
                <a:effectLst/>
                <a:latin typeface="Amazon Ember"/>
              </a:rPr>
              <a:t> </a:t>
            </a:r>
            <a:r>
              <a:rPr lang="en-US" b="0" i="0" dirty="0" err="1">
                <a:solidFill>
                  <a:srgbClr val="0F1111"/>
                </a:solidFill>
                <a:effectLst/>
                <a:latin typeface="Amazon Ember"/>
              </a:rPr>
              <a:t>Critica</a:t>
            </a:r>
            <a:r>
              <a:rPr lang="en-US" b="0" i="0" dirty="0">
                <a:solidFill>
                  <a:srgbClr val="0F1111"/>
                </a:solidFill>
                <a:effectLst/>
                <a:latin typeface="Amazon Ember"/>
              </a:rPr>
              <a:t> </a:t>
            </a:r>
            <a:r>
              <a:rPr lang="en-US" b="0" i="0" dirty="0" err="1">
                <a:solidFill>
                  <a:srgbClr val="0F1111"/>
                </a:solidFill>
                <a:effectLst/>
                <a:latin typeface="Amazon Ember"/>
              </a:rPr>
              <a:t>Maior</a:t>
            </a:r>
            <a:r>
              <a:rPr lang="en-US" b="0" i="0" dirty="0">
                <a:solidFill>
                  <a:srgbClr val="0F1111"/>
                </a:solidFill>
                <a:effectLst/>
                <a:latin typeface="Amazon Ember"/>
              </a:rPr>
              <a:t> for the book of Acts. Alternative Byzantine readings are noted in a separate apparatus when the primary </a:t>
            </a:r>
            <a:r>
              <a:rPr lang="en-US" b="0" i="0" dirty="0" err="1">
                <a:solidFill>
                  <a:srgbClr val="0F1111"/>
                </a:solidFill>
                <a:effectLst/>
                <a:latin typeface="Amazon Ember"/>
              </a:rPr>
              <a:t>Textform</a:t>
            </a:r>
            <a:r>
              <a:rPr lang="en-US" b="0" i="0" dirty="0">
                <a:solidFill>
                  <a:srgbClr val="0F1111"/>
                </a:solidFill>
                <a:effectLst/>
                <a:latin typeface="Amazon Ember"/>
              </a:rPr>
              <a:t> is significantly divided.</a:t>
            </a:r>
            <a:br>
              <a:rPr lang="en-US" b="0" i="0" dirty="0">
                <a:solidFill>
                  <a:srgbClr val="0F1111"/>
                </a:solidFill>
                <a:effectLst/>
                <a:latin typeface="Amazon Ember"/>
              </a:rPr>
            </a:br>
            <a:r>
              <a:rPr lang="en-US" b="0" i="0" dirty="0">
                <a:solidFill>
                  <a:srgbClr val="0F1111"/>
                </a:solidFill>
                <a:effectLst/>
                <a:latin typeface="Amazon Ember"/>
              </a:rPr>
              <a:t>The 27 New Testament books are ordered according to early canonical lists, with the General Epistles following Acts, and Hebrews placed between Paul’s letters to churches and to individuals.</a:t>
            </a:r>
          </a:p>
          <a:p>
            <a:pPr algn="l"/>
            <a:br>
              <a:rPr lang="en-US" b="0" i="0" dirty="0">
                <a:solidFill>
                  <a:srgbClr val="0F1111"/>
                </a:solidFill>
                <a:effectLst/>
                <a:latin typeface="Amazon Ember"/>
              </a:rPr>
            </a:br>
            <a:r>
              <a:rPr lang="en-US" b="0" i="0" dirty="0">
                <a:solidFill>
                  <a:srgbClr val="0F1111"/>
                </a:solidFill>
                <a:effectLst/>
                <a:latin typeface="Amazon Ember"/>
              </a:rPr>
              <a:t>The present edition thus provides an affordable Greek New Testament in flexible binding that conveniently fills a particular textual void in relation to research, study, and practical ministry.</a:t>
            </a:r>
          </a:p>
          <a:p>
            <a:endParaRPr lang="en-US" dirty="0"/>
          </a:p>
        </p:txBody>
      </p:sp>
      <p:sp>
        <p:nvSpPr>
          <p:cNvPr id="4" name="Slide Number Placeholder 3"/>
          <p:cNvSpPr>
            <a:spLocks noGrp="1"/>
          </p:cNvSpPr>
          <p:nvPr>
            <p:ph type="sldNum" sz="quarter" idx="5"/>
          </p:nvPr>
        </p:nvSpPr>
        <p:spPr/>
        <p:txBody>
          <a:bodyPr/>
          <a:lstStyle/>
          <a:p>
            <a:fld id="{82A976B8-1CE9-2D40-B14A-B238F67007C8}" type="slidenum">
              <a:rPr lang="en-US" smtClean="0"/>
              <a:t>51</a:t>
            </a:fld>
            <a:endParaRPr lang="en-US" dirty="0"/>
          </a:p>
        </p:txBody>
      </p:sp>
    </p:spTree>
    <p:extLst>
      <p:ext uri="{BB962C8B-B14F-4D97-AF65-F5344CB8AC3E}">
        <p14:creationId xmlns:p14="http://schemas.microsoft.com/office/powerpoint/2010/main" val="7530494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endParaRPr lang="en-US" b="0" i="0" dirty="0">
              <a:solidFill>
                <a:srgbClr val="0F1111"/>
              </a:solidFill>
              <a:effectLst/>
              <a:latin typeface="Amazon Ember"/>
            </a:endParaRPr>
          </a:p>
          <a:p>
            <a:pPr algn="l"/>
            <a:endParaRPr lang="en-US" b="0" i="0" dirty="0">
              <a:solidFill>
                <a:srgbClr val="0F1111"/>
              </a:solidFill>
              <a:effectLst/>
              <a:latin typeface="Amazon Ember"/>
            </a:endParaRPr>
          </a:p>
          <a:p>
            <a:pPr algn="l"/>
            <a:endParaRPr lang="en-US" b="0" i="0" dirty="0">
              <a:solidFill>
                <a:srgbClr val="0F1111"/>
              </a:solidFill>
              <a:effectLst/>
              <a:latin typeface="Amazon Ember"/>
            </a:endParaRPr>
          </a:p>
          <a:p>
            <a:pPr algn="l"/>
            <a:endParaRPr lang="en-US" b="0" i="0" dirty="0">
              <a:solidFill>
                <a:srgbClr val="0F1111"/>
              </a:solidFill>
              <a:effectLst/>
              <a:latin typeface="Amazon Ember"/>
            </a:endParaRPr>
          </a:p>
          <a:p>
            <a:pPr algn="l"/>
            <a:r>
              <a:rPr lang="en-US" b="0" i="0" dirty="0">
                <a:solidFill>
                  <a:srgbClr val="0F1111"/>
                </a:solidFill>
                <a:effectLst/>
                <a:latin typeface="Amazon Ember"/>
              </a:rPr>
              <a:t>Notes about the Greek Text Used</a:t>
            </a:r>
          </a:p>
          <a:p>
            <a:pPr algn="l"/>
            <a:endParaRPr lang="en-US" dirty="0">
              <a:solidFill>
                <a:srgbClr val="0F1111"/>
              </a:solidFill>
              <a:latin typeface="Amazon Ember"/>
            </a:endParaRPr>
          </a:p>
          <a:p>
            <a:pPr algn="l"/>
            <a:r>
              <a:rPr lang="en-US" b="1" i="0" u="none" strike="noStrike" dirty="0">
                <a:solidFill>
                  <a:srgbClr val="0F1111"/>
                </a:solidFill>
                <a:effectLst/>
                <a:latin typeface="Amazon Ember"/>
              </a:rPr>
              <a:t>The New Testament in the Original Greek: Byzantine </a:t>
            </a:r>
            <a:r>
              <a:rPr lang="en-US" b="1" i="0" u="none" strike="noStrike" dirty="0" err="1">
                <a:solidFill>
                  <a:srgbClr val="0F1111"/>
                </a:solidFill>
                <a:effectLst/>
                <a:latin typeface="Amazon Ember"/>
              </a:rPr>
              <a:t>Textform</a:t>
            </a:r>
            <a:r>
              <a:rPr lang="en-US" b="1" i="0" u="none" strike="noStrike" dirty="0">
                <a:solidFill>
                  <a:srgbClr val="0F1111"/>
                </a:solidFill>
                <a:effectLst/>
                <a:latin typeface="Amazon Ember"/>
              </a:rPr>
              <a:t> 2018 </a:t>
            </a:r>
            <a:r>
              <a:rPr lang="en-US" b="1" i="0" u="none" strike="noStrike" dirty="0">
                <a:solidFill>
                  <a:srgbClr val="565959"/>
                </a:solidFill>
                <a:effectLst/>
                <a:latin typeface="Amazon Ember"/>
              </a:rPr>
              <a:t>Paperback – January 11, 2018</a:t>
            </a:r>
            <a:endParaRPr lang="en-US" b="1" i="0" u="none" strike="noStrike" dirty="0">
              <a:solidFill>
                <a:srgbClr val="0F1111"/>
              </a:solidFill>
              <a:effectLst/>
              <a:latin typeface="Amazon Ember"/>
            </a:endParaRPr>
          </a:p>
          <a:p>
            <a:pPr algn="l"/>
            <a:r>
              <a:rPr lang="en-US" b="0" i="0" dirty="0">
                <a:solidFill>
                  <a:srgbClr val="0F1111"/>
                </a:solidFill>
                <a:effectLst/>
                <a:latin typeface="Amazon Ember"/>
              </a:rPr>
              <a:t>by </a:t>
            </a:r>
            <a:r>
              <a:rPr lang="en-US" b="0" i="0" u="none" strike="noStrike" dirty="0">
                <a:solidFill>
                  <a:srgbClr val="007185"/>
                </a:solidFill>
                <a:effectLst/>
                <a:latin typeface="Amazon Ember"/>
                <a:hlinkClick r:id="rId3"/>
              </a:rPr>
              <a:t>William G. Pierpont</a:t>
            </a:r>
            <a:r>
              <a:rPr lang="en-US" b="0" i="0" dirty="0">
                <a:solidFill>
                  <a:srgbClr val="0F1111"/>
                </a:solidFill>
                <a:effectLst/>
                <a:latin typeface="Amazon Ember"/>
              </a:rPr>
              <a:t> </a:t>
            </a:r>
            <a:r>
              <a:rPr lang="en-US" b="0" i="0" dirty="0">
                <a:solidFill>
                  <a:srgbClr val="565959"/>
                </a:solidFill>
                <a:effectLst/>
                <a:latin typeface="Amazon Ember"/>
              </a:rPr>
              <a:t>(Author), </a:t>
            </a:r>
            <a:r>
              <a:rPr lang="en-US" b="0" i="0" u="none" strike="noStrike" dirty="0">
                <a:solidFill>
                  <a:srgbClr val="007185"/>
                </a:solidFill>
                <a:effectLst/>
                <a:latin typeface="Amazon Ember"/>
                <a:hlinkClick r:id="rId4"/>
              </a:rPr>
              <a:t>Maurice A. Robinson</a:t>
            </a:r>
            <a:r>
              <a:rPr lang="en-US" b="0" i="0" dirty="0">
                <a:solidFill>
                  <a:srgbClr val="0F1111"/>
                </a:solidFill>
                <a:effectLst/>
                <a:latin typeface="Amazon Ember"/>
              </a:rPr>
              <a:t> </a:t>
            </a:r>
            <a:r>
              <a:rPr lang="en-US" b="0" i="0" dirty="0">
                <a:solidFill>
                  <a:srgbClr val="565959"/>
                </a:solidFill>
                <a:effectLst/>
                <a:latin typeface="Amazon Ember"/>
              </a:rPr>
              <a:t>(Editor), </a:t>
            </a:r>
            <a:r>
              <a:rPr lang="en-US" b="0" i="0" u="none" strike="noStrike" dirty="0">
                <a:solidFill>
                  <a:srgbClr val="007185"/>
                </a:solidFill>
                <a:effectLst/>
                <a:latin typeface="Amazon Ember"/>
                <a:hlinkClick r:id="rId5"/>
              </a:rPr>
              <a:t>John Jeffrey Dodson</a:t>
            </a:r>
            <a:r>
              <a:rPr lang="en-US" b="0" i="0" dirty="0">
                <a:solidFill>
                  <a:srgbClr val="0F1111"/>
                </a:solidFill>
                <a:effectLst/>
                <a:latin typeface="Amazon Ember"/>
              </a:rPr>
              <a:t> </a:t>
            </a:r>
            <a:r>
              <a:rPr lang="en-US" b="0" i="0" dirty="0">
                <a:solidFill>
                  <a:srgbClr val="565959"/>
                </a:solidFill>
                <a:effectLst/>
                <a:latin typeface="Amazon Ember"/>
              </a:rPr>
              <a:t>(Contributor)</a:t>
            </a:r>
            <a:endParaRPr lang="en-US" b="0" i="0" dirty="0">
              <a:solidFill>
                <a:srgbClr val="0F1111"/>
              </a:solidFill>
              <a:effectLst/>
              <a:latin typeface="Amazon Ember"/>
            </a:endParaRPr>
          </a:p>
          <a:p>
            <a:pPr algn="l"/>
            <a:endParaRPr lang="en-US" b="0" i="0" dirty="0">
              <a:solidFill>
                <a:srgbClr val="0F1111"/>
              </a:solidFill>
              <a:effectLst/>
              <a:latin typeface="Amazon Ember"/>
            </a:endParaRPr>
          </a:p>
          <a:p>
            <a:pPr algn="l"/>
            <a:endParaRPr lang="en-US" dirty="0">
              <a:solidFill>
                <a:srgbClr val="0F1111"/>
              </a:solidFill>
              <a:latin typeface="Amazon Ember"/>
            </a:endParaRPr>
          </a:p>
          <a:p>
            <a:pPr algn="l"/>
            <a:endParaRPr lang="en-US" b="0" i="0" dirty="0">
              <a:solidFill>
                <a:srgbClr val="0F1111"/>
              </a:solidFill>
              <a:effectLst/>
              <a:latin typeface="Amazon Ember"/>
            </a:endParaRPr>
          </a:p>
          <a:p>
            <a:pPr algn="l"/>
            <a:r>
              <a:rPr lang="en-US" b="0" i="0" dirty="0">
                <a:solidFill>
                  <a:srgbClr val="0F1111"/>
                </a:solidFill>
                <a:effectLst/>
                <a:latin typeface="Amazon Ember"/>
              </a:rPr>
              <a:t>The present volume displays the Greek New Testament according to its historically dominant transmissional form, known as the Byzantine </a:t>
            </a:r>
            <a:r>
              <a:rPr lang="en-US" b="0" i="0" dirty="0" err="1">
                <a:solidFill>
                  <a:srgbClr val="0F1111"/>
                </a:solidFill>
                <a:effectLst/>
                <a:latin typeface="Amazon Ember"/>
              </a:rPr>
              <a:t>Textform</a:t>
            </a:r>
            <a:r>
              <a:rPr lang="en-US" b="0" i="0" dirty="0">
                <a:solidFill>
                  <a:srgbClr val="0F1111"/>
                </a:solidFill>
                <a:effectLst/>
                <a:latin typeface="Amazon Ember"/>
              </a:rPr>
              <a:t>. In view of the significance of this text throughout the centuries, this compact edition should be of value to student and scholar alike for academic, personal, and ministerial purposes.</a:t>
            </a:r>
          </a:p>
          <a:p>
            <a:pPr algn="l"/>
            <a:br>
              <a:rPr lang="en-US" b="0" i="0" dirty="0">
                <a:solidFill>
                  <a:srgbClr val="0F1111"/>
                </a:solidFill>
                <a:effectLst/>
                <a:latin typeface="Amazon Ember"/>
              </a:rPr>
            </a:br>
            <a:r>
              <a:rPr lang="en-US" b="0" i="0" dirty="0">
                <a:solidFill>
                  <a:srgbClr val="0F1111"/>
                </a:solidFill>
                <a:effectLst/>
                <a:latin typeface="Amazon Ember"/>
              </a:rPr>
              <a:t>Most modern critical editions of the Greek New Testament present an eclectic form of text that primarily represents the localized Alexandrian-based manuscripts. Other available editions exhibit forms of the so-called Textus Receptus or the lectionary-based Patriarchal (</a:t>
            </a:r>
            <a:r>
              <a:rPr lang="en-US" b="0" i="0" dirty="0" err="1">
                <a:solidFill>
                  <a:srgbClr val="0F1111"/>
                </a:solidFill>
                <a:effectLst/>
                <a:latin typeface="Amazon Ember"/>
              </a:rPr>
              <a:t>Antioniades</a:t>
            </a:r>
            <a:r>
              <a:rPr lang="en-US" b="0" i="0" dirty="0">
                <a:solidFill>
                  <a:srgbClr val="0F1111"/>
                </a:solidFill>
                <a:effectLst/>
                <a:latin typeface="Amazon Ember"/>
              </a:rPr>
              <a:t>) version of the Greek Orthodox Church. In contrast, the present edition reflects the regularly utilized consensus found among Greek continuous-text manuscripts that span the extensive geographic realm of the Byzantine Empire throughout at least its thousand-year history.</a:t>
            </a:r>
          </a:p>
          <a:p>
            <a:pPr algn="l"/>
            <a:br>
              <a:rPr lang="en-US" b="0" i="0" dirty="0">
                <a:solidFill>
                  <a:srgbClr val="0F1111"/>
                </a:solidFill>
                <a:effectLst/>
                <a:latin typeface="Amazon Ember"/>
              </a:rPr>
            </a:br>
            <a:r>
              <a:rPr lang="en-US" b="0" i="0" dirty="0">
                <a:solidFill>
                  <a:srgbClr val="0F1111"/>
                </a:solidFill>
                <a:effectLst/>
                <a:latin typeface="Amazon Ember"/>
              </a:rPr>
              <a:t>An apparatus at the foot of the page displays all differences between the Byzantine consensus main text and the Nestle-Aland 27th and 28th editions, as well as differences appearing in the </a:t>
            </a:r>
            <a:r>
              <a:rPr lang="en-US" b="0" i="0" dirty="0" err="1">
                <a:solidFill>
                  <a:srgbClr val="0F1111"/>
                </a:solidFill>
                <a:effectLst/>
                <a:latin typeface="Amazon Ember"/>
              </a:rPr>
              <a:t>Editio</a:t>
            </a:r>
            <a:r>
              <a:rPr lang="en-US" b="0" i="0" dirty="0">
                <a:solidFill>
                  <a:srgbClr val="0F1111"/>
                </a:solidFill>
                <a:effectLst/>
                <a:latin typeface="Amazon Ember"/>
              </a:rPr>
              <a:t> </a:t>
            </a:r>
            <a:r>
              <a:rPr lang="en-US" b="0" i="0" dirty="0" err="1">
                <a:solidFill>
                  <a:srgbClr val="0F1111"/>
                </a:solidFill>
                <a:effectLst/>
                <a:latin typeface="Amazon Ember"/>
              </a:rPr>
              <a:t>Critica</a:t>
            </a:r>
            <a:r>
              <a:rPr lang="en-US" b="0" i="0" dirty="0">
                <a:solidFill>
                  <a:srgbClr val="0F1111"/>
                </a:solidFill>
                <a:effectLst/>
                <a:latin typeface="Amazon Ember"/>
              </a:rPr>
              <a:t> </a:t>
            </a:r>
            <a:r>
              <a:rPr lang="en-US" b="0" i="0" dirty="0" err="1">
                <a:solidFill>
                  <a:srgbClr val="0F1111"/>
                </a:solidFill>
                <a:effectLst/>
                <a:latin typeface="Amazon Ember"/>
              </a:rPr>
              <a:t>Maior</a:t>
            </a:r>
            <a:r>
              <a:rPr lang="en-US" b="0" i="0" dirty="0">
                <a:solidFill>
                  <a:srgbClr val="0F1111"/>
                </a:solidFill>
                <a:effectLst/>
                <a:latin typeface="Amazon Ember"/>
              </a:rPr>
              <a:t> for the book of Acts. Alternative Byzantine readings are noted in a separate apparatus when the primary </a:t>
            </a:r>
            <a:r>
              <a:rPr lang="en-US" b="0" i="0" dirty="0" err="1">
                <a:solidFill>
                  <a:srgbClr val="0F1111"/>
                </a:solidFill>
                <a:effectLst/>
                <a:latin typeface="Amazon Ember"/>
              </a:rPr>
              <a:t>Textform</a:t>
            </a:r>
            <a:r>
              <a:rPr lang="en-US" b="0" i="0" dirty="0">
                <a:solidFill>
                  <a:srgbClr val="0F1111"/>
                </a:solidFill>
                <a:effectLst/>
                <a:latin typeface="Amazon Ember"/>
              </a:rPr>
              <a:t> is significantly divided.</a:t>
            </a:r>
            <a:br>
              <a:rPr lang="en-US" b="0" i="0" dirty="0">
                <a:solidFill>
                  <a:srgbClr val="0F1111"/>
                </a:solidFill>
                <a:effectLst/>
                <a:latin typeface="Amazon Ember"/>
              </a:rPr>
            </a:br>
            <a:r>
              <a:rPr lang="en-US" b="0" i="0" dirty="0">
                <a:solidFill>
                  <a:srgbClr val="0F1111"/>
                </a:solidFill>
                <a:effectLst/>
                <a:latin typeface="Amazon Ember"/>
              </a:rPr>
              <a:t>The 27 New Testament books are ordered according to early canonical lists, with the General Epistles following Acts, and Hebrews placed between Paul’s letters to churches and to individuals.</a:t>
            </a:r>
          </a:p>
          <a:p>
            <a:pPr algn="l"/>
            <a:br>
              <a:rPr lang="en-US" b="0" i="0" dirty="0">
                <a:solidFill>
                  <a:srgbClr val="0F1111"/>
                </a:solidFill>
                <a:effectLst/>
                <a:latin typeface="Amazon Ember"/>
              </a:rPr>
            </a:br>
            <a:r>
              <a:rPr lang="en-US" b="0" i="0" dirty="0">
                <a:solidFill>
                  <a:srgbClr val="0F1111"/>
                </a:solidFill>
                <a:effectLst/>
                <a:latin typeface="Amazon Ember"/>
              </a:rPr>
              <a:t>The present edition thus provides an affordable Greek New Testament in flexible binding that conveniently fills a particular textual void in relation to research, study, and practical ministry.</a:t>
            </a:r>
          </a:p>
          <a:p>
            <a:endParaRPr lang="en-US" dirty="0"/>
          </a:p>
        </p:txBody>
      </p:sp>
      <p:sp>
        <p:nvSpPr>
          <p:cNvPr id="4" name="Slide Number Placeholder 3"/>
          <p:cNvSpPr>
            <a:spLocks noGrp="1"/>
          </p:cNvSpPr>
          <p:nvPr>
            <p:ph type="sldNum" sz="quarter" idx="5"/>
          </p:nvPr>
        </p:nvSpPr>
        <p:spPr/>
        <p:txBody>
          <a:bodyPr/>
          <a:lstStyle/>
          <a:p>
            <a:fld id="{82A976B8-1CE9-2D40-B14A-B238F67007C8}" type="slidenum">
              <a:rPr lang="en-US" smtClean="0"/>
              <a:t>52</a:t>
            </a:fld>
            <a:endParaRPr lang="en-US" dirty="0"/>
          </a:p>
        </p:txBody>
      </p:sp>
    </p:spTree>
    <p:extLst>
      <p:ext uri="{BB962C8B-B14F-4D97-AF65-F5344CB8AC3E}">
        <p14:creationId xmlns:p14="http://schemas.microsoft.com/office/powerpoint/2010/main" val="4986175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endParaRPr lang="en-US" b="0" i="0" dirty="0">
              <a:solidFill>
                <a:srgbClr val="0F1111"/>
              </a:solidFill>
              <a:effectLst/>
              <a:latin typeface="Amazon Ember"/>
            </a:endParaRPr>
          </a:p>
          <a:p>
            <a:pPr algn="l"/>
            <a:endParaRPr lang="en-US" b="0" i="0" dirty="0">
              <a:solidFill>
                <a:srgbClr val="0F1111"/>
              </a:solidFill>
              <a:effectLst/>
              <a:latin typeface="Amazon Ember"/>
            </a:endParaRPr>
          </a:p>
          <a:p>
            <a:pPr algn="l"/>
            <a:endParaRPr lang="en-US" b="0" i="0" dirty="0">
              <a:solidFill>
                <a:srgbClr val="0F1111"/>
              </a:solidFill>
              <a:effectLst/>
              <a:latin typeface="Amazon Ember"/>
            </a:endParaRPr>
          </a:p>
          <a:p>
            <a:pPr algn="l"/>
            <a:endParaRPr lang="en-US" b="0" i="0" dirty="0">
              <a:solidFill>
                <a:srgbClr val="0F1111"/>
              </a:solidFill>
              <a:effectLst/>
              <a:latin typeface="Amazon Ember"/>
            </a:endParaRPr>
          </a:p>
          <a:p>
            <a:pPr algn="l"/>
            <a:r>
              <a:rPr lang="en-US" b="0" i="0" dirty="0">
                <a:solidFill>
                  <a:srgbClr val="0F1111"/>
                </a:solidFill>
                <a:effectLst/>
                <a:latin typeface="Amazon Ember"/>
              </a:rPr>
              <a:t>Notes about the Greek Text Used</a:t>
            </a:r>
          </a:p>
          <a:p>
            <a:pPr algn="l"/>
            <a:endParaRPr lang="en-US" dirty="0">
              <a:solidFill>
                <a:srgbClr val="0F1111"/>
              </a:solidFill>
              <a:latin typeface="Amazon Ember"/>
            </a:endParaRPr>
          </a:p>
          <a:p>
            <a:pPr algn="l"/>
            <a:r>
              <a:rPr lang="en-US" b="1" i="0" u="none" strike="noStrike" dirty="0">
                <a:solidFill>
                  <a:srgbClr val="0F1111"/>
                </a:solidFill>
                <a:effectLst/>
                <a:latin typeface="Amazon Ember"/>
              </a:rPr>
              <a:t>The New Testament in the Original Greek: Byzantine </a:t>
            </a:r>
            <a:r>
              <a:rPr lang="en-US" b="1" i="0" u="none" strike="noStrike" dirty="0" err="1">
                <a:solidFill>
                  <a:srgbClr val="0F1111"/>
                </a:solidFill>
                <a:effectLst/>
                <a:latin typeface="Amazon Ember"/>
              </a:rPr>
              <a:t>Textform</a:t>
            </a:r>
            <a:r>
              <a:rPr lang="en-US" b="1" i="0" u="none" strike="noStrike" dirty="0">
                <a:solidFill>
                  <a:srgbClr val="0F1111"/>
                </a:solidFill>
                <a:effectLst/>
                <a:latin typeface="Amazon Ember"/>
              </a:rPr>
              <a:t> 2018 </a:t>
            </a:r>
            <a:r>
              <a:rPr lang="en-US" b="1" i="0" u="none" strike="noStrike" dirty="0">
                <a:solidFill>
                  <a:srgbClr val="565959"/>
                </a:solidFill>
                <a:effectLst/>
                <a:latin typeface="Amazon Ember"/>
              </a:rPr>
              <a:t>Paperback – January 11, 2018</a:t>
            </a:r>
            <a:endParaRPr lang="en-US" b="1" i="0" u="none" strike="noStrike" dirty="0">
              <a:solidFill>
                <a:srgbClr val="0F1111"/>
              </a:solidFill>
              <a:effectLst/>
              <a:latin typeface="Amazon Ember"/>
            </a:endParaRPr>
          </a:p>
          <a:p>
            <a:pPr algn="l"/>
            <a:r>
              <a:rPr lang="en-US" b="0" i="0" dirty="0">
                <a:solidFill>
                  <a:srgbClr val="0F1111"/>
                </a:solidFill>
                <a:effectLst/>
                <a:latin typeface="Amazon Ember"/>
              </a:rPr>
              <a:t>by </a:t>
            </a:r>
            <a:r>
              <a:rPr lang="en-US" b="0" i="0" u="none" strike="noStrike" dirty="0">
                <a:solidFill>
                  <a:srgbClr val="007185"/>
                </a:solidFill>
                <a:effectLst/>
                <a:latin typeface="Amazon Ember"/>
                <a:hlinkClick r:id="rId3"/>
              </a:rPr>
              <a:t>William G. Pierpont</a:t>
            </a:r>
            <a:r>
              <a:rPr lang="en-US" b="0" i="0" dirty="0">
                <a:solidFill>
                  <a:srgbClr val="0F1111"/>
                </a:solidFill>
                <a:effectLst/>
                <a:latin typeface="Amazon Ember"/>
              </a:rPr>
              <a:t> </a:t>
            </a:r>
            <a:r>
              <a:rPr lang="en-US" b="0" i="0" dirty="0">
                <a:solidFill>
                  <a:srgbClr val="565959"/>
                </a:solidFill>
                <a:effectLst/>
                <a:latin typeface="Amazon Ember"/>
              </a:rPr>
              <a:t>(Author), </a:t>
            </a:r>
            <a:r>
              <a:rPr lang="en-US" b="0" i="0" u="none" strike="noStrike" dirty="0">
                <a:solidFill>
                  <a:srgbClr val="007185"/>
                </a:solidFill>
                <a:effectLst/>
                <a:latin typeface="Amazon Ember"/>
                <a:hlinkClick r:id="rId4"/>
              </a:rPr>
              <a:t>Maurice A. Robinson</a:t>
            </a:r>
            <a:r>
              <a:rPr lang="en-US" b="0" i="0" dirty="0">
                <a:solidFill>
                  <a:srgbClr val="0F1111"/>
                </a:solidFill>
                <a:effectLst/>
                <a:latin typeface="Amazon Ember"/>
              </a:rPr>
              <a:t> </a:t>
            </a:r>
            <a:r>
              <a:rPr lang="en-US" b="0" i="0" dirty="0">
                <a:solidFill>
                  <a:srgbClr val="565959"/>
                </a:solidFill>
                <a:effectLst/>
                <a:latin typeface="Amazon Ember"/>
              </a:rPr>
              <a:t>(Editor), </a:t>
            </a:r>
            <a:r>
              <a:rPr lang="en-US" b="0" i="0" u="none" strike="noStrike" dirty="0">
                <a:solidFill>
                  <a:srgbClr val="007185"/>
                </a:solidFill>
                <a:effectLst/>
                <a:latin typeface="Amazon Ember"/>
                <a:hlinkClick r:id="rId5"/>
              </a:rPr>
              <a:t>John Jeffrey Dodson</a:t>
            </a:r>
            <a:r>
              <a:rPr lang="en-US" b="0" i="0" dirty="0">
                <a:solidFill>
                  <a:srgbClr val="0F1111"/>
                </a:solidFill>
                <a:effectLst/>
                <a:latin typeface="Amazon Ember"/>
              </a:rPr>
              <a:t> </a:t>
            </a:r>
            <a:r>
              <a:rPr lang="en-US" b="0" i="0" dirty="0">
                <a:solidFill>
                  <a:srgbClr val="565959"/>
                </a:solidFill>
                <a:effectLst/>
                <a:latin typeface="Amazon Ember"/>
              </a:rPr>
              <a:t>(Contributor)</a:t>
            </a:r>
            <a:endParaRPr lang="en-US" b="0" i="0" dirty="0">
              <a:solidFill>
                <a:srgbClr val="0F1111"/>
              </a:solidFill>
              <a:effectLst/>
              <a:latin typeface="Amazon Ember"/>
            </a:endParaRPr>
          </a:p>
          <a:p>
            <a:pPr algn="l"/>
            <a:endParaRPr lang="en-US" b="0" i="0" dirty="0">
              <a:solidFill>
                <a:srgbClr val="0F1111"/>
              </a:solidFill>
              <a:effectLst/>
              <a:latin typeface="Amazon Ember"/>
            </a:endParaRPr>
          </a:p>
          <a:p>
            <a:pPr algn="l"/>
            <a:endParaRPr lang="en-US" dirty="0">
              <a:solidFill>
                <a:srgbClr val="0F1111"/>
              </a:solidFill>
              <a:latin typeface="Amazon Ember"/>
            </a:endParaRPr>
          </a:p>
          <a:p>
            <a:pPr algn="l"/>
            <a:endParaRPr lang="en-US" b="0" i="0" dirty="0">
              <a:solidFill>
                <a:srgbClr val="0F1111"/>
              </a:solidFill>
              <a:effectLst/>
              <a:latin typeface="Amazon Ember"/>
            </a:endParaRPr>
          </a:p>
          <a:p>
            <a:pPr algn="l"/>
            <a:r>
              <a:rPr lang="en-US" b="0" i="0" dirty="0">
                <a:solidFill>
                  <a:srgbClr val="0F1111"/>
                </a:solidFill>
                <a:effectLst/>
                <a:latin typeface="Amazon Ember"/>
              </a:rPr>
              <a:t>The present volume displays the Greek New Testament according to its historically dominant transmissional form, known as the Byzantine </a:t>
            </a:r>
            <a:r>
              <a:rPr lang="en-US" b="0" i="0" dirty="0" err="1">
                <a:solidFill>
                  <a:srgbClr val="0F1111"/>
                </a:solidFill>
                <a:effectLst/>
                <a:latin typeface="Amazon Ember"/>
              </a:rPr>
              <a:t>Textform</a:t>
            </a:r>
            <a:r>
              <a:rPr lang="en-US" b="0" i="0" dirty="0">
                <a:solidFill>
                  <a:srgbClr val="0F1111"/>
                </a:solidFill>
                <a:effectLst/>
                <a:latin typeface="Amazon Ember"/>
              </a:rPr>
              <a:t>. In view of the significance of this text throughout the centuries, this compact edition should be of value to student and scholar alike for academic, personal, and ministerial purposes.</a:t>
            </a:r>
          </a:p>
          <a:p>
            <a:pPr algn="l"/>
            <a:br>
              <a:rPr lang="en-US" b="0" i="0" dirty="0">
                <a:solidFill>
                  <a:srgbClr val="0F1111"/>
                </a:solidFill>
                <a:effectLst/>
                <a:latin typeface="Amazon Ember"/>
              </a:rPr>
            </a:br>
            <a:r>
              <a:rPr lang="en-US" b="0" i="0" dirty="0">
                <a:solidFill>
                  <a:srgbClr val="0F1111"/>
                </a:solidFill>
                <a:effectLst/>
                <a:latin typeface="Amazon Ember"/>
              </a:rPr>
              <a:t>Most modern critical editions of the Greek New Testament present an eclectic form of text that primarily represents the localized Alexandrian-based manuscripts. Other available editions exhibit forms of the so-called Textus Receptus or the lectionary-based Patriarchal (</a:t>
            </a:r>
            <a:r>
              <a:rPr lang="en-US" b="0" i="0" dirty="0" err="1">
                <a:solidFill>
                  <a:srgbClr val="0F1111"/>
                </a:solidFill>
                <a:effectLst/>
                <a:latin typeface="Amazon Ember"/>
              </a:rPr>
              <a:t>Antioniades</a:t>
            </a:r>
            <a:r>
              <a:rPr lang="en-US" b="0" i="0" dirty="0">
                <a:solidFill>
                  <a:srgbClr val="0F1111"/>
                </a:solidFill>
                <a:effectLst/>
                <a:latin typeface="Amazon Ember"/>
              </a:rPr>
              <a:t>) version of the Greek Orthodox Church. In contrast, the present edition reflects the regularly utilized consensus found among Greek continuous-text manuscripts that span the extensive geographic realm of the Byzantine Empire throughout at least its thousand-year history.</a:t>
            </a:r>
          </a:p>
          <a:p>
            <a:pPr algn="l"/>
            <a:br>
              <a:rPr lang="en-US" b="0" i="0" dirty="0">
                <a:solidFill>
                  <a:srgbClr val="0F1111"/>
                </a:solidFill>
                <a:effectLst/>
                <a:latin typeface="Amazon Ember"/>
              </a:rPr>
            </a:br>
            <a:r>
              <a:rPr lang="en-US" b="0" i="0" dirty="0">
                <a:solidFill>
                  <a:srgbClr val="0F1111"/>
                </a:solidFill>
                <a:effectLst/>
                <a:latin typeface="Amazon Ember"/>
              </a:rPr>
              <a:t>An apparatus at the foot of the page displays all differences between the Byzantine consensus main text and the Nestle-Aland 27th and 28th editions, as well as differences appearing in the </a:t>
            </a:r>
            <a:r>
              <a:rPr lang="en-US" b="0" i="0" dirty="0" err="1">
                <a:solidFill>
                  <a:srgbClr val="0F1111"/>
                </a:solidFill>
                <a:effectLst/>
                <a:latin typeface="Amazon Ember"/>
              </a:rPr>
              <a:t>Editio</a:t>
            </a:r>
            <a:r>
              <a:rPr lang="en-US" b="0" i="0" dirty="0">
                <a:solidFill>
                  <a:srgbClr val="0F1111"/>
                </a:solidFill>
                <a:effectLst/>
                <a:latin typeface="Amazon Ember"/>
              </a:rPr>
              <a:t> </a:t>
            </a:r>
            <a:r>
              <a:rPr lang="en-US" b="0" i="0" dirty="0" err="1">
                <a:solidFill>
                  <a:srgbClr val="0F1111"/>
                </a:solidFill>
                <a:effectLst/>
                <a:latin typeface="Amazon Ember"/>
              </a:rPr>
              <a:t>Critica</a:t>
            </a:r>
            <a:r>
              <a:rPr lang="en-US" b="0" i="0" dirty="0">
                <a:solidFill>
                  <a:srgbClr val="0F1111"/>
                </a:solidFill>
                <a:effectLst/>
                <a:latin typeface="Amazon Ember"/>
              </a:rPr>
              <a:t> </a:t>
            </a:r>
            <a:r>
              <a:rPr lang="en-US" b="0" i="0" dirty="0" err="1">
                <a:solidFill>
                  <a:srgbClr val="0F1111"/>
                </a:solidFill>
                <a:effectLst/>
                <a:latin typeface="Amazon Ember"/>
              </a:rPr>
              <a:t>Maior</a:t>
            </a:r>
            <a:r>
              <a:rPr lang="en-US" b="0" i="0" dirty="0">
                <a:solidFill>
                  <a:srgbClr val="0F1111"/>
                </a:solidFill>
                <a:effectLst/>
                <a:latin typeface="Amazon Ember"/>
              </a:rPr>
              <a:t> for the book of Acts. Alternative Byzantine readings are noted in a separate apparatus when the primary </a:t>
            </a:r>
            <a:r>
              <a:rPr lang="en-US" b="0" i="0" dirty="0" err="1">
                <a:solidFill>
                  <a:srgbClr val="0F1111"/>
                </a:solidFill>
                <a:effectLst/>
                <a:latin typeface="Amazon Ember"/>
              </a:rPr>
              <a:t>Textform</a:t>
            </a:r>
            <a:r>
              <a:rPr lang="en-US" b="0" i="0" dirty="0">
                <a:solidFill>
                  <a:srgbClr val="0F1111"/>
                </a:solidFill>
                <a:effectLst/>
                <a:latin typeface="Amazon Ember"/>
              </a:rPr>
              <a:t> is significantly divided.</a:t>
            </a:r>
            <a:br>
              <a:rPr lang="en-US" b="0" i="0" dirty="0">
                <a:solidFill>
                  <a:srgbClr val="0F1111"/>
                </a:solidFill>
                <a:effectLst/>
                <a:latin typeface="Amazon Ember"/>
              </a:rPr>
            </a:br>
            <a:r>
              <a:rPr lang="en-US" b="0" i="0" dirty="0">
                <a:solidFill>
                  <a:srgbClr val="0F1111"/>
                </a:solidFill>
                <a:effectLst/>
                <a:latin typeface="Amazon Ember"/>
              </a:rPr>
              <a:t>The 27 New Testament books are ordered according to early canonical lists, with the General Epistles following Acts, and Hebrews placed between Paul’s letters to churches and to individuals.</a:t>
            </a:r>
          </a:p>
          <a:p>
            <a:pPr algn="l"/>
            <a:br>
              <a:rPr lang="en-US" b="0" i="0" dirty="0">
                <a:solidFill>
                  <a:srgbClr val="0F1111"/>
                </a:solidFill>
                <a:effectLst/>
                <a:latin typeface="Amazon Ember"/>
              </a:rPr>
            </a:br>
            <a:r>
              <a:rPr lang="en-US" b="0" i="0" dirty="0">
                <a:solidFill>
                  <a:srgbClr val="0F1111"/>
                </a:solidFill>
                <a:effectLst/>
                <a:latin typeface="Amazon Ember"/>
              </a:rPr>
              <a:t>The present edition thus provides an affordable Greek New Testament in flexible binding that conveniently fills a particular textual void in relation to research, study, and practical ministry.</a:t>
            </a:r>
          </a:p>
          <a:p>
            <a:endParaRPr lang="en-US" dirty="0"/>
          </a:p>
        </p:txBody>
      </p:sp>
      <p:sp>
        <p:nvSpPr>
          <p:cNvPr id="4" name="Slide Number Placeholder 3"/>
          <p:cNvSpPr>
            <a:spLocks noGrp="1"/>
          </p:cNvSpPr>
          <p:nvPr>
            <p:ph type="sldNum" sz="quarter" idx="5"/>
          </p:nvPr>
        </p:nvSpPr>
        <p:spPr/>
        <p:txBody>
          <a:bodyPr/>
          <a:lstStyle/>
          <a:p>
            <a:fld id="{82A976B8-1CE9-2D40-B14A-B238F67007C8}" type="slidenum">
              <a:rPr lang="en-US" smtClean="0"/>
              <a:t>53</a:t>
            </a:fld>
            <a:endParaRPr lang="en-US" dirty="0"/>
          </a:p>
        </p:txBody>
      </p:sp>
    </p:spTree>
    <p:extLst>
      <p:ext uri="{BB962C8B-B14F-4D97-AF65-F5344CB8AC3E}">
        <p14:creationId xmlns:p14="http://schemas.microsoft.com/office/powerpoint/2010/main" val="29061911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endParaRPr lang="en-US" b="0" i="0" dirty="0">
              <a:solidFill>
                <a:srgbClr val="0F1111"/>
              </a:solidFill>
              <a:effectLst/>
              <a:latin typeface="Amazon Ember"/>
            </a:endParaRPr>
          </a:p>
          <a:p>
            <a:pPr algn="l"/>
            <a:endParaRPr lang="en-US" b="0" i="0" dirty="0">
              <a:solidFill>
                <a:srgbClr val="0F1111"/>
              </a:solidFill>
              <a:effectLst/>
              <a:latin typeface="Amazon Ember"/>
            </a:endParaRPr>
          </a:p>
          <a:p>
            <a:pPr algn="l"/>
            <a:endParaRPr lang="en-US" b="0" i="0" dirty="0">
              <a:solidFill>
                <a:srgbClr val="0F1111"/>
              </a:solidFill>
              <a:effectLst/>
              <a:latin typeface="Amazon Ember"/>
            </a:endParaRPr>
          </a:p>
          <a:p>
            <a:pPr algn="l"/>
            <a:endParaRPr lang="en-US" b="0" i="0" dirty="0">
              <a:solidFill>
                <a:srgbClr val="0F1111"/>
              </a:solidFill>
              <a:effectLst/>
              <a:latin typeface="Amazon Ember"/>
            </a:endParaRPr>
          </a:p>
          <a:p>
            <a:pPr algn="l"/>
            <a:r>
              <a:rPr lang="en-US" b="0" i="0" dirty="0">
                <a:solidFill>
                  <a:srgbClr val="0F1111"/>
                </a:solidFill>
                <a:effectLst/>
                <a:latin typeface="Amazon Ember"/>
              </a:rPr>
              <a:t>Notes about the Greek Text Used</a:t>
            </a:r>
          </a:p>
          <a:p>
            <a:pPr algn="l"/>
            <a:endParaRPr lang="en-US" dirty="0">
              <a:solidFill>
                <a:srgbClr val="0F1111"/>
              </a:solidFill>
              <a:latin typeface="Amazon Ember"/>
            </a:endParaRPr>
          </a:p>
          <a:p>
            <a:pPr algn="l"/>
            <a:r>
              <a:rPr lang="en-US" b="1" i="0" u="none" strike="noStrike" dirty="0">
                <a:solidFill>
                  <a:srgbClr val="0F1111"/>
                </a:solidFill>
                <a:effectLst/>
                <a:latin typeface="Amazon Ember"/>
              </a:rPr>
              <a:t>The New Testament in the Original Greek: Byzantine </a:t>
            </a:r>
            <a:r>
              <a:rPr lang="en-US" b="1" i="0" u="none" strike="noStrike" dirty="0" err="1">
                <a:solidFill>
                  <a:srgbClr val="0F1111"/>
                </a:solidFill>
                <a:effectLst/>
                <a:latin typeface="Amazon Ember"/>
              </a:rPr>
              <a:t>Textform</a:t>
            </a:r>
            <a:r>
              <a:rPr lang="en-US" b="1" i="0" u="none" strike="noStrike" dirty="0">
                <a:solidFill>
                  <a:srgbClr val="0F1111"/>
                </a:solidFill>
                <a:effectLst/>
                <a:latin typeface="Amazon Ember"/>
              </a:rPr>
              <a:t> 2018 </a:t>
            </a:r>
            <a:r>
              <a:rPr lang="en-US" b="1" i="0" u="none" strike="noStrike" dirty="0">
                <a:solidFill>
                  <a:srgbClr val="565959"/>
                </a:solidFill>
                <a:effectLst/>
                <a:latin typeface="Amazon Ember"/>
              </a:rPr>
              <a:t>Paperback – January 11, 2018</a:t>
            </a:r>
            <a:endParaRPr lang="en-US" b="1" i="0" u="none" strike="noStrike" dirty="0">
              <a:solidFill>
                <a:srgbClr val="0F1111"/>
              </a:solidFill>
              <a:effectLst/>
              <a:latin typeface="Amazon Ember"/>
            </a:endParaRPr>
          </a:p>
          <a:p>
            <a:pPr algn="l"/>
            <a:r>
              <a:rPr lang="en-US" b="0" i="0" dirty="0">
                <a:solidFill>
                  <a:srgbClr val="0F1111"/>
                </a:solidFill>
                <a:effectLst/>
                <a:latin typeface="Amazon Ember"/>
              </a:rPr>
              <a:t>by </a:t>
            </a:r>
            <a:r>
              <a:rPr lang="en-US" b="0" i="0" u="none" strike="noStrike" dirty="0">
                <a:solidFill>
                  <a:srgbClr val="007185"/>
                </a:solidFill>
                <a:effectLst/>
                <a:latin typeface="Amazon Ember"/>
                <a:hlinkClick r:id="rId3"/>
              </a:rPr>
              <a:t>William G. Pierpont</a:t>
            </a:r>
            <a:r>
              <a:rPr lang="en-US" b="0" i="0" dirty="0">
                <a:solidFill>
                  <a:srgbClr val="0F1111"/>
                </a:solidFill>
                <a:effectLst/>
                <a:latin typeface="Amazon Ember"/>
              </a:rPr>
              <a:t> </a:t>
            </a:r>
            <a:r>
              <a:rPr lang="en-US" b="0" i="0" dirty="0">
                <a:solidFill>
                  <a:srgbClr val="565959"/>
                </a:solidFill>
                <a:effectLst/>
                <a:latin typeface="Amazon Ember"/>
              </a:rPr>
              <a:t>(Author), </a:t>
            </a:r>
            <a:r>
              <a:rPr lang="en-US" b="0" i="0" u="none" strike="noStrike" dirty="0">
                <a:solidFill>
                  <a:srgbClr val="007185"/>
                </a:solidFill>
                <a:effectLst/>
                <a:latin typeface="Amazon Ember"/>
                <a:hlinkClick r:id="rId4"/>
              </a:rPr>
              <a:t>Maurice A. Robinson</a:t>
            </a:r>
            <a:r>
              <a:rPr lang="en-US" b="0" i="0" dirty="0">
                <a:solidFill>
                  <a:srgbClr val="0F1111"/>
                </a:solidFill>
                <a:effectLst/>
                <a:latin typeface="Amazon Ember"/>
              </a:rPr>
              <a:t> </a:t>
            </a:r>
            <a:r>
              <a:rPr lang="en-US" b="0" i="0" dirty="0">
                <a:solidFill>
                  <a:srgbClr val="565959"/>
                </a:solidFill>
                <a:effectLst/>
                <a:latin typeface="Amazon Ember"/>
              </a:rPr>
              <a:t>(Editor), </a:t>
            </a:r>
            <a:r>
              <a:rPr lang="en-US" b="0" i="0" u="none" strike="noStrike" dirty="0">
                <a:solidFill>
                  <a:srgbClr val="007185"/>
                </a:solidFill>
                <a:effectLst/>
                <a:latin typeface="Amazon Ember"/>
                <a:hlinkClick r:id="rId5"/>
              </a:rPr>
              <a:t>John Jeffrey Dodson</a:t>
            </a:r>
            <a:r>
              <a:rPr lang="en-US" b="0" i="0" dirty="0">
                <a:solidFill>
                  <a:srgbClr val="0F1111"/>
                </a:solidFill>
                <a:effectLst/>
                <a:latin typeface="Amazon Ember"/>
              </a:rPr>
              <a:t> </a:t>
            </a:r>
            <a:r>
              <a:rPr lang="en-US" b="0" i="0" dirty="0">
                <a:solidFill>
                  <a:srgbClr val="565959"/>
                </a:solidFill>
                <a:effectLst/>
                <a:latin typeface="Amazon Ember"/>
              </a:rPr>
              <a:t>(Contributor)</a:t>
            </a:r>
            <a:endParaRPr lang="en-US" b="0" i="0" dirty="0">
              <a:solidFill>
                <a:srgbClr val="0F1111"/>
              </a:solidFill>
              <a:effectLst/>
              <a:latin typeface="Amazon Ember"/>
            </a:endParaRPr>
          </a:p>
          <a:p>
            <a:pPr algn="l"/>
            <a:endParaRPr lang="en-US" b="0" i="0" dirty="0">
              <a:solidFill>
                <a:srgbClr val="0F1111"/>
              </a:solidFill>
              <a:effectLst/>
              <a:latin typeface="Amazon Ember"/>
            </a:endParaRPr>
          </a:p>
          <a:p>
            <a:pPr algn="l"/>
            <a:endParaRPr lang="en-US" dirty="0">
              <a:solidFill>
                <a:srgbClr val="0F1111"/>
              </a:solidFill>
              <a:latin typeface="Amazon Ember"/>
            </a:endParaRPr>
          </a:p>
          <a:p>
            <a:pPr algn="l"/>
            <a:endParaRPr lang="en-US" b="0" i="0" dirty="0">
              <a:solidFill>
                <a:srgbClr val="0F1111"/>
              </a:solidFill>
              <a:effectLst/>
              <a:latin typeface="Amazon Ember"/>
            </a:endParaRPr>
          </a:p>
          <a:p>
            <a:pPr algn="l"/>
            <a:r>
              <a:rPr lang="en-US" b="0" i="0" dirty="0">
                <a:solidFill>
                  <a:srgbClr val="0F1111"/>
                </a:solidFill>
                <a:effectLst/>
                <a:latin typeface="Amazon Ember"/>
              </a:rPr>
              <a:t>The present volume displays the Greek New Testament according to its historically dominant transmissional form, known as the Byzantine </a:t>
            </a:r>
            <a:r>
              <a:rPr lang="en-US" b="0" i="0" dirty="0" err="1">
                <a:solidFill>
                  <a:srgbClr val="0F1111"/>
                </a:solidFill>
                <a:effectLst/>
                <a:latin typeface="Amazon Ember"/>
              </a:rPr>
              <a:t>Textform</a:t>
            </a:r>
            <a:r>
              <a:rPr lang="en-US" b="0" i="0" dirty="0">
                <a:solidFill>
                  <a:srgbClr val="0F1111"/>
                </a:solidFill>
                <a:effectLst/>
                <a:latin typeface="Amazon Ember"/>
              </a:rPr>
              <a:t>. In view of the significance of this text throughout the centuries, this compact edition should be of value to student and scholar alike for academic, personal, and ministerial purposes.</a:t>
            </a:r>
          </a:p>
          <a:p>
            <a:pPr algn="l"/>
            <a:br>
              <a:rPr lang="en-US" b="0" i="0" dirty="0">
                <a:solidFill>
                  <a:srgbClr val="0F1111"/>
                </a:solidFill>
                <a:effectLst/>
                <a:latin typeface="Amazon Ember"/>
              </a:rPr>
            </a:br>
            <a:r>
              <a:rPr lang="en-US" b="0" i="0" dirty="0">
                <a:solidFill>
                  <a:srgbClr val="0F1111"/>
                </a:solidFill>
                <a:effectLst/>
                <a:latin typeface="Amazon Ember"/>
              </a:rPr>
              <a:t>Most modern critical editions of the Greek New Testament present an eclectic form of text that primarily represents the localized Alexandrian-based manuscripts. Other available editions exhibit forms of the so-called Textus Receptus or the lectionary-based Patriarchal (</a:t>
            </a:r>
            <a:r>
              <a:rPr lang="en-US" b="0" i="0" dirty="0" err="1">
                <a:solidFill>
                  <a:srgbClr val="0F1111"/>
                </a:solidFill>
                <a:effectLst/>
                <a:latin typeface="Amazon Ember"/>
              </a:rPr>
              <a:t>Antioniades</a:t>
            </a:r>
            <a:r>
              <a:rPr lang="en-US" b="0" i="0" dirty="0">
                <a:solidFill>
                  <a:srgbClr val="0F1111"/>
                </a:solidFill>
                <a:effectLst/>
                <a:latin typeface="Amazon Ember"/>
              </a:rPr>
              <a:t>) version of the Greek Orthodox Church. In contrast, the present edition reflects the regularly utilized consensus found among Greek continuous-text manuscripts that span the extensive geographic realm of the Byzantine Empire throughout at least its thousand-year history.</a:t>
            </a:r>
          </a:p>
          <a:p>
            <a:pPr algn="l"/>
            <a:br>
              <a:rPr lang="en-US" b="0" i="0" dirty="0">
                <a:solidFill>
                  <a:srgbClr val="0F1111"/>
                </a:solidFill>
                <a:effectLst/>
                <a:latin typeface="Amazon Ember"/>
              </a:rPr>
            </a:br>
            <a:r>
              <a:rPr lang="en-US" b="0" i="0" dirty="0">
                <a:solidFill>
                  <a:srgbClr val="0F1111"/>
                </a:solidFill>
                <a:effectLst/>
                <a:latin typeface="Amazon Ember"/>
              </a:rPr>
              <a:t>An apparatus at the foot of the page displays all differences between the Byzantine consensus main text and the Nestle-Aland 27th and 28th editions, as well as differences appearing in the </a:t>
            </a:r>
            <a:r>
              <a:rPr lang="en-US" b="0" i="0" dirty="0" err="1">
                <a:solidFill>
                  <a:srgbClr val="0F1111"/>
                </a:solidFill>
                <a:effectLst/>
                <a:latin typeface="Amazon Ember"/>
              </a:rPr>
              <a:t>Editio</a:t>
            </a:r>
            <a:r>
              <a:rPr lang="en-US" b="0" i="0" dirty="0">
                <a:solidFill>
                  <a:srgbClr val="0F1111"/>
                </a:solidFill>
                <a:effectLst/>
                <a:latin typeface="Amazon Ember"/>
              </a:rPr>
              <a:t> </a:t>
            </a:r>
            <a:r>
              <a:rPr lang="en-US" b="0" i="0" dirty="0" err="1">
                <a:solidFill>
                  <a:srgbClr val="0F1111"/>
                </a:solidFill>
                <a:effectLst/>
                <a:latin typeface="Amazon Ember"/>
              </a:rPr>
              <a:t>Critica</a:t>
            </a:r>
            <a:r>
              <a:rPr lang="en-US" b="0" i="0" dirty="0">
                <a:solidFill>
                  <a:srgbClr val="0F1111"/>
                </a:solidFill>
                <a:effectLst/>
                <a:latin typeface="Amazon Ember"/>
              </a:rPr>
              <a:t> </a:t>
            </a:r>
            <a:r>
              <a:rPr lang="en-US" b="0" i="0" dirty="0" err="1">
                <a:solidFill>
                  <a:srgbClr val="0F1111"/>
                </a:solidFill>
                <a:effectLst/>
                <a:latin typeface="Amazon Ember"/>
              </a:rPr>
              <a:t>Maior</a:t>
            </a:r>
            <a:r>
              <a:rPr lang="en-US" b="0" i="0" dirty="0">
                <a:solidFill>
                  <a:srgbClr val="0F1111"/>
                </a:solidFill>
                <a:effectLst/>
                <a:latin typeface="Amazon Ember"/>
              </a:rPr>
              <a:t> for the book of Acts. Alternative Byzantine readings are noted in a separate apparatus when the primary </a:t>
            </a:r>
            <a:r>
              <a:rPr lang="en-US" b="0" i="0" dirty="0" err="1">
                <a:solidFill>
                  <a:srgbClr val="0F1111"/>
                </a:solidFill>
                <a:effectLst/>
                <a:latin typeface="Amazon Ember"/>
              </a:rPr>
              <a:t>Textform</a:t>
            </a:r>
            <a:r>
              <a:rPr lang="en-US" b="0" i="0" dirty="0">
                <a:solidFill>
                  <a:srgbClr val="0F1111"/>
                </a:solidFill>
                <a:effectLst/>
                <a:latin typeface="Amazon Ember"/>
              </a:rPr>
              <a:t> is significantly divided.</a:t>
            </a:r>
            <a:br>
              <a:rPr lang="en-US" b="0" i="0" dirty="0">
                <a:solidFill>
                  <a:srgbClr val="0F1111"/>
                </a:solidFill>
                <a:effectLst/>
                <a:latin typeface="Amazon Ember"/>
              </a:rPr>
            </a:br>
            <a:r>
              <a:rPr lang="en-US" b="0" i="0" dirty="0">
                <a:solidFill>
                  <a:srgbClr val="0F1111"/>
                </a:solidFill>
                <a:effectLst/>
                <a:latin typeface="Amazon Ember"/>
              </a:rPr>
              <a:t>The 27 New Testament books are ordered according to early canonical lists, with the General Epistles following Acts, and Hebrews placed between Paul’s letters to churches and to individuals.</a:t>
            </a:r>
          </a:p>
          <a:p>
            <a:pPr algn="l"/>
            <a:br>
              <a:rPr lang="en-US" b="0" i="0" dirty="0">
                <a:solidFill>
                  <a:srgbClr val="0F1111"/>
                </a:solidFill>
                <a:effectLst/>
                <a:latin typeface="Amazon Ember"/>
              </a:rPr>
            </a:br>
            <a:r>
              <a:rPr lang="en-US" b="0" i="0" dirty="0">
                <a:solidFill>
                  <a:srgbClr val="0F1111"/>
                </a:solidFill>
                <a:effectLst/>
                <a:latin typeface="Amazon Ember"/>
              </a:rPr>
              <a:t>The present edition thus provides an affordable Greek New Testament in flexible binding that conveniently fills a particular textual void in relation to research, study, and practical ministry.</a:t>
            </a:r>
          </a:p>
          <a:p>
            <a:endParaRPr lang="en-US" dirty="0"/>
          </a:p>
        </p:txBody>
      </p:sp>
      <p:sp>
        <p:nvSpPr>
          <p:cNvPr id="4" name="Slide Number Placeholder 3"/>
          <p:cNvSpPr>
            <a:spLocks noGrp="1"/>
          </p:cNvSpPr>
          <p:nvPr>
            <p:ph type="sldNum" sz="quarter" idx="5"/>
          </p:nvPr>
        </p:nvSpPr>
        <p:spPr/>
        <p:txBody>
          <a:bodyPr/>
          <a:lstStyle/>
          <a:p>
            <a:fld id="{82A976B8-1CE9-2D40-B14A-B238F67007C8}" type="slidenum">
              <a:rPr lang="en-US" smtClean="0"/>
              <a:t>54</a:t>
            </a:fld>
            <a:endParaRPr lang="en-US" dirty="0"/>
          </a:p>
        </p:txBody>
      </p:sp>
    </p:spTree>
    <p:extLst>
      <p:ext uri="{BB962C8B-B14F-4D97-AF65-F5344CB8AC3E}">
        <p14:creationId xmlns:p14="http://schemas.microsoft.com/office/powerpoint/2010/main" val="23105363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endParaRPr lang="en-US" b="0" i="0" dirty="0">
              <a:solidFill>
                <a:srgbClr val="0F1111"/>
              </a:solidFill>
              <a:effectLst/>
              <a:latin typeface="Amazon Ember"/>
            </a:endParaRPr>
          </a:p>
          <a:p>
            <a:pPr algn="l"/>
            <a:endParaRPr lang="en-US" b="0" i="0" dirty="0">
              <a:solidFill>
                <a:srgbClr val="0F1111"/>
              </a:solidFill>
              <a:effectLst/>
              <a:latin typeface="Amazon Ember"/>
            </a:endParaRPr>
          </a:p>
          <a:p>
            <a:pPr algn="l"/>
            <a:endParaRPr lang="en-US" b="0" i="0" dirty="0">
              <a:solidFill>
                <a:srgbClr val="0F1111"/>
              </a:solidFill>
              <a:effectLst/>
              <a:latin typeface="Amazon Ember"/>
            </a:endParaRPr>
          </a:p>
          <a:p>
            <a:pPr algn="l"/>
            <a:endParaRPr lang="en-US" b="0" i="0" dirty="0">
              <a:solidFill>
                <a:srgbClr val="0F1111"/>
              </a:solidFill>
              <a:effectLst/>
              <a:latin typeface="Amazon Ember"/>
            </a:endParaRPr>
          </a:p>
          <a:p>
            <a:pPr algn="l"/>
            <a:r>
              <a:rPr lang="en-US" b="0" i="0" dirty="0">
                <a:solidFill>
                  <a:srgbClr val="0F1111"/>
                </a:solidFill>
                <a:effectLst/>
                <a:latin typeface="Amazon Ember"/>
              </a:rPr>
              <a:t>Notes about the Greek Text Used</a:t>
            </a:r>
          </a:p>
          <a:p>
            <a:pPr algn="l"/>
            <a:endParaRPr lang="en-US" dirty="0">
              <a:solidFill>
                <a:srgbClr val="0F1111"/>
              </a:solidFill>
              <a:latin typeface="Amazon Ember"/>
            </a:endParaRPr>
          </a:p>
          <a:p>
            <a:pPr algn="l"/>
            <a:r>
              <a:rPr lang="en-US" b="1" i="0" u="none" strike="noStrike" dirty="0">
                <a:solidFill>
                  <a:srgbClr val="0F1111"/>
                </a:solidFill>
                <a:effectLst/>
                <a:latin typeface="Amazon Ember"/>
              </a:rPr>
              <a:t>The New Testament in the Original Greek: Byzantine </a:t>
            </a:r>
            <a:r>
              <a:rPr lang="en-US" b="1" i="0" u="none" strike="noStrike" dirty="0" err="1">
                <a:solidFill>
                  <a:srgbClr val="0F1111"/>
                </a:solidFill>
                <a:effectLst/>
                <a:latin typeface="Amazon Ember"/>
              </a:rPr>
              <a:t>Textform</a:t>
            </a:r>
            <a:r>
              <a:rPr lang="en-US" b="1" i="0" u="none" strike="noStrike" dirty="0">
                <a:solidFill>
                  <a:srgbClr val="0F1111"/>
                </a:solidFill>
                <a:effectLst/>
                <a:latin typeface="Amazon Ember"/>
              </a:rPr>
              <a:t> 2018 </a:t>
            </a:r>
            <a:r>
              <a:rPr lang="en-US" b="1" i="0" u="none" strike="noStrike" dirty="0">
                <a:solidFill>
                  <a:srgbClr val="565959"/>
                </a:solidFill>
                <a:effectLst/>
                <a:latin typeface="Amazon Ember"/>
              </a:rPr>
              <a:t>Paperback – January 11, 2018</a:t>
            </a:r>
            <a:endParaRPr lang="en-US" b="1" i="0" u="none" strike="noStrike" dirty="0">
              <a:solidFill>
                <a:srgbClr val="0F1111"/>
              </a:solidFill>
              <a:effectLst/>
              <a:latin typeface="Amazon Ember"/>
            </a:endParaRPr>
          </a:p>
          <a:p>
            <a:pPr algn="l"/>
            <a:r>
              <a:rPr lang="en-US" b="0" i="0" dirty="0">
                <a:solidFill>
                  <a:srgbClr val="0F1111"/>
                </a:solidFill>
                <a:effectLst/>
                <a:latin typeface="Amazon Ember"/>
              </a:rPr>
              <a:t>by </a:t>
            </a:r>
            <a:r>
              <a:rPr lang="en-US" b="0" i="0" u="none" strike="noStrike" dirty="0">
                <a:solidFill>
                  <a:srgbClr val="007185"/>
                </a:solidFill>
                <a:effectLst/>
                <a:latin typeface="Amazon Ember"/>
                <a:hlinkClick r:id="rId3"/>
              </a:rPr>
              <a:t>William G. Pierpont</a:t>
            </a:r>
            <a:r>
              <a:rPr lang="en-US" b="0" i="0" dirty="0">
                <a:solidFill>
                  <a:srgbClr val="0F1111"/>
                </a:solidFill>
                <a:effectLst/>
                <a:latin typeface="Amazon Ember"/>
              </a:rPr>
              <a:t> </a:t>
            </a:r>
            <a:r>
              <a:rPr lang="en-US" b="0" i="0" dirty="0">
                <a:solidFill>
                  <a:srgbClr val="565959"/>
                </a:solidFill>
                <a:effectLst/>
                <a:latin typeface="Amazon Ember"/>
              </a:rPr>
              <a:t>(Author), </a:t>
            </a:r>
            <a:r>
              <a:rPr lang="en-US" b="0" i="0" u="none" strike="noStrike" dirty="0">
                <a:solidFill>
                  <a:srgbClr val="007185"/>
                </a:solidFill>
                <a:effectLst/>
                <a:latin typeface="Amazon Ember"/>
                <a:hlinkClick r:id="rId4"/>
              </a:rPr>
              <a:t>Maurice A. Robinson</a:t>
            </a:r>
            <a:r>
              <a:rPr lang="en-US" b="0" i="0" dirty="0">
                <a:solidFill>
                  <a:srgbClr val="0F1111"/>
                </a:solidFill>
                <a:effectLst/>
                <a:latin typeface="Amazon Ember"/>
              </a:rPr>
              <a:t> </a:t>
            </a:r>
            <a:r>
              <a:rPr lang="en-US" b="0" i="0" dirty="0">
                <a:solidFill>
                  <a:srgbClr val="565959"/>
                </a:solidFill>
                <a:effectLst/>
                <a:latin typeface="Amazon Ember"/>
              </a:rPr>
              <a:t>(Editor), </a:t>
            </a:r>
            <a:r>
              <a:rPr lang="en-US" b="0" i="0" u="none" strike="noStrike" dirty="0">
                <a:solidFill>
                  <a:srgbClr val="007185"/>
                </a:solidFill>
                <a:effectLst/>
                <a:latin typeface="Amazon Ember"/>
                <a:hlinkClick r:id="rId5"/>
              </a:rPr>
              <a:t>John Jeffrey Dodson</a:t>
            </a:r>
            <a:r>
              <a:rPr lang="en-US" b="0" i="0" dirty="0">
                <a:solidFill>
                  <a:srgbClr val="0F1111"/>
                </a:solidFill>
                <a:effectLst/>
                <a:latin typeface="Amazon Ember"/>
              </a:rPr>
              <a:t> </a:t>
            </a:r>
            <a:r>
              <a:rPr lang="en-US" b="0" i="0" dirty="0">
                <a:solidFill>
                  <a:srgbClr val="565959"/>
                </a:solidFill>
                <a:effectLst/>
                <a:latin typeface="Amazon Ember"/>
              </a:rPr>
              <a:t>(Contributor)</a:t>
            </a:r>
            <a:endParaRPr lang="en-US" b="0" i="0" dirty="0">
              <a:solidFill>
                <a:srgbClr val="0F1111"/>
              </a:solidFill>
              <a:effectLst/>
              <a:latin typeface="Amazon Ember"/>
            </a:endParaRPr>
          </a:p>
          <a:p>
            <a:pPr algn="l"/>
            <a:endParaRPr lang="en-US" b="0" i="0" dirty="0">
              <a:solidFill>
                <a:srgbClr val="0F1111"/>
              </a:solidFill>
              <a:effectLst/>
              <a:latin typeface="Amazon Ember"/>
            </a:endParaRPr>
          </a:p>
          <a:p>
            <a:pPr algn="l"/>
            <a:endParaRPr lang="en-US" dirty="0">
              <a:solidFill>
                <a:srgbClr val="0F1111"/>
              </a:solidFill>
              <a:latin typeface="Amazon Ember"/>
            </a:endParaRPr>
          </a:p>
          <a:p>
            <a:pPr algn="l"/>
            <a:endParaRPr lang="en-US" b="0" i="0" dirty="0">
              <a:solidFill>
                <a:srgbClr val="0F1111"/>
              </a:solidFill>
              <a:effectLst/>
              <a:latin typeface="Amazon Ember"/>
            </a:endParaRPr>
          </a:p>
          <a:p>
            <a:pPr algn="l"/>
            <a:r>
              <a:rPr lang="en-US" b="0" i="0" dirty="0">
                <a:solidFill>
                  <a:srgbClr val="0F1111"/>
                </a:solidFill>
                <a:effectLst/>
                <a:latin typeface="Amazon Ember"/>
              </a:rPr>
              <a:t>The present volume displays the Greek New Testament according to its historically dominant transmissional form, known as the Byzantine </a:t>
            </a:r>
            <a:r>
              <a:rPr lang="en-US" b="0" i="0" dirty="0" err="1">
                <a:solidFill>
                  <a:srgbClr val="0F1111"/>
                </a:solidFill>
                <a:effectLst/>
                <a:latin typeface="Amazon Ember"/>
              </a:rPr>
              <a:t>Textform</a:t>
            </a:r>
            <a:r>
              <a:rPr lang="en-US" b="0" i="0" dirty="0">
                <a:solidFill>
                  <a:srgbClr val="0F1111"/>
                </a:solidFill>
                <a:effectLst/>
                <a:latin typeface="Amazon Ember"/>
              </a:rPr>
              <a:t>. In view of the significance of this text throughout the centuries, this compact edition should be of value to student and scholar alike for academic, personal, and ministerial purposes.</a:t>
            </a:r>
          </a:p>
          <a:p>
            <a:pPr algn="l"/>
            <a:br>
              <a:rPr lang="en-US" b="0" i="0" dirty="0">
                <a:solidFill>
                  <a:srgbClr val="0F1111"/>
                </a:solidFill>
                <a:effectLst/>
                <a:latin typeface="Amazon Ember"/>
              </a:rPr>
            </a:br>
            <a:r>
              <a:rPr lang="en-US" b="0" i="0" dirty="0">
                <a:solidFill>
                  <a:srgbClr val="0F1111"/>
                </a:solidFill>
                <a:effectLst/>
                <a:latin typeface="Amazon Ember"/>
              </a:rPr>
              <a:t>Most modern critical editions of the Greek New Testament present an eclectic form of text that primarily represents the localized Alexandrian-based manuscripts. Other available editions exhibit forms of the so-called Textus Receptus or the lectionary-based Patriarchal (</a:t>
            </a:r>
            <a:r>
              <a:rPr lang="en-US" b="0" i="0" dirty="0" err="1">
                <a:solidFill>
                  <a:srgbClr val="0F1111"/>
                </a:solidFill>
                <a:effectLst/>
                <a:latin typeface="Amazon Ember"/>
              </a:rPr>
              <a:t>Antioniades</a:t>
            </a:r>
            <a:r>
              <a:rPr lang="en-US" b="0" i="0" dirty="0">
                <a:solidFill>
                  <a:srgbClr val="0F1111"/>
                </a:solidFill>
                <a:effectLst/>
                <a:latin typeface="Amazon Ember"/>
              </a:rPr>
              <a:t>) version of the Greek Orthodox Church. In contrast, the present edition reflects the regularly utilized consensus found among Greek continuous-text manuscripts that span the extensive geographic realm of the Byzantine Empire throughout at least its thousand-year history.</a:t>
            </a:r>
          </a:p>
          <a:p>
            <a:pPr algn="l"/>
            <a:br>
              <a:rPr lang="en-US" b="0" i="0" dirty="0">
                <a:solidFill>
                  <a:srgbClr val="0F1111"/>
                </a:solidFill>
                <a:effectLst/>
                <a:latin typeface="Amazon Ember"/>
              </a:rPr>
            </a:br>
            <a:r>
              <a:rPr lang="en-US" b="0" i="0" dirty="0">
                <a:solidFill>
                  <a:srgbClr val="0F1111"/>
                </a:solidFill>
                <a:effectLst/>
                <a:latin typeface="Amazon Ember"/>
              </a:rPr>
              <a:t>An apparatus at the foot of the page displays all differences between the Byzantine consensus main text and the Nestle-Aland 27th and 28th editions, as well as differences appearing in the </a:t>
            </a:r>
            <a:r>
              <a:rPr lang="en-US" b="0" i="0" dirty="0" err="1">
                <a:solidFill>
                  <a:srgbClr val="0F1111"/>
                </a:solidFill>
                <a:effectLst/>
                <a:latin typeface="Amazon Ember"/>
              </a:rPr>
              <a:t>Editio</a:t>
            </a:r>
            <a:r>
              <a:rPr lang="en-US" b="0" i="0" dirty="0">
                <a:solidFill>
                  <a:srgbClr val="0F1111"/>
                </a:solidFill>
                <a:effectLst/>
                <a:latin typeface="Amazon Ember"/>
              </a:rPr>
              <a:t> </a:t>
            </a:r>
            <a:r>
              <a:rPr lang="en-US" b="0" i="0" dirty="0" err="1">
                <a:solidFill>
                  <a:srgbClr val="0F1111"/>
                </a:solidFill>
                <a:effectLst/>
                <a:latin typeface="Amazon Ember"/>
              </a:rPr>
              <a:t>Critica</a:t>
            </a:r>
            <a:r>
              <a:rPr lang="en-US" b="0" i="0" dirty="0">
                <a:solidFill>
                  <a:srgbClr val="0F1111"/>
                </a:solidFill>
                <a:effectLst/>
                <a:latin typeface="Amazon Ember"/>
              </a:rPr>
              <a:t> </a:t>
            </a:r>
            <a:r>
              <a:rPr lang="en-US" b="0" i="0" dirty="0" err="1">
                <a:solidFill>
                  <a:srgbClr val="0F1111"/>
                </a:solidFill>
                <a:effectLst/>
                <a:latin typeface="Amazon Ember"/>
              </a:rPr>
              <a:t>Maior</a:t>
            </a:r>
            <a:r>
              <a:rPr lang="en-US" b="0" i="0" dirty="0">
                <a:solidFill>
                  <a:srgbClr val="0F1111"/>
                </a:solidFill>
                <a:effectLst/>
                <a:latin typeface="Amazon Ember"/>
              </a:rPr>
              <a:t> for the book of Acts. Alternative Byzantine readings are noted in a separate apparatus when the primary </a:t>
            </a:r>
            <a:r>
              <a:rPr lang="en-US" b="0" i="0" dirty="0" err="1">
                <a:solidFill>
                  <a:srgbClr val="0F1111"/>
                </a:solidFill>
                <a:effectLst/>
                <a:latin typeface="Amazon Ember"/>
              </a:rPr>
              <a:t>Textform</a:t>
            </a:r>
            <a:r>
              <a:rPr lang="en-US" b="0" i="0" dirty="0">
                <a:solidFill>
                  <a:srgbClr val="0F1111"/>
                </a:solidFill>
                <a:effectLst/>
                <a:latin typeface="Amazon Ember"/>
              </a:rPr>
              <a:t> is significantly divided.</a:t>
            </a:r>
            <a:br>
              <a:rPr lang="en-US" b="0" i="0" dirty="0">
                <a:solidFill>
                  <a:srgbClr val="0F1111"/>
                </a:solidFill>
                <a:effectLst/>
                <a:latin typeface="Amazon Ember"/>
              </a:rPr>
            </a:br>
            <a:r>
              <a:rPr lang="en-US" b="0" i="0" dirty="0">
                <a:solidFill>
                  <a:srgbClr val="0F1111"/>
                </a:solidFill>
                <a:effectLst/>
                <a:latin typeface="Amazon Ember"/>
              </a:rPr>
              <a:t>The 27 New Testament books are ordered according to early canonical lists, with the General Epistles following Acts, and Hebrews placed between Paul’s letters to churches and to individuals.</a:t>
            </a:r>
          </a:p>
          <a:p>
            <a:pPr algn="l"/>
            <a:br>
              <a:rPr lang="en-US" b="0" i="0" dirty="0">
                <a:solidFill>
                  <a:srgbClr val="0F1111"/>
                </a:solidFill>
                <a:effectLst/>
                <a:latin typeface="Amazon Ember"/>
              </a:rPr>
            </a:br>
            <a:r>
              <a:rPr lang="en-US" b="0" i="0" dirty="0">
                <a:solidFill>
                  <a:srgbClr val="0F1111"/>
                </a:solidFill>
                <a:effectLst/>
                <a:latin typeface="Amazon Ember"/>
              </a:rPr>
              <a:t>The present edition thus provides an affordable Greek New Testament in flexible binding that conveniently fills a particular textual void in relation to research, study, and practical ministry.</a:t>
            </a:r>
          </a:p>
          <a:p>
            <a:endParaRPr lang="en-US" dirty="0"/>
          </a:p>
        </p:txBody>
      </p:sp>
      <p:sp>
        <p:nvSpPr>
          <p:cNvPr id="4" name="Slide Number Placeholder 3"/>
          <p:cNvSpPr>
            <a:spLocks noGrp="1"/>
          </p:cNvSpPr>
          <p:nvPr>
            <p:ph type="sldNum" sz="quarter" idx="5"/>
          </p:nvPr>
        </p:nvSpPr>
        <p:spPr/>
        <p:txBody>
          <a:bodyPr/>
          <a:lstStyle/>
          <a:p>
            <a:fld id="{82A976B8-1CE9-2D40-B14A-B238F67007C8}" type="slidenum">
              <a:rPr lang="en-US" smtClean="0"/>
              <a:t>55</a:t>
            </a:fld>
            <a:endParaRPr lang="en-US" dirty="0"/>
          </a:p>
        </p:txBody>
      </p:sp>
    </p:spTree>
    <p:extLst>
      <p:ext uri="{BB962C8B-B14F-4D97-AF65-F5344CB8AC3E}">
        <p14:creationId xmlns:p14="http://schemas.microsoft.com/office/powerpoint/2010/main" val="8623089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endParaRPr lang="en-US" b="0" i="0" dirty="0">
              <a:solidFill>
                <a:srgbClr val="0F1111"/>
              </a:solidFill>
              <a:effectLst/>
              <a:latin typeface="Amazon Ember"/>
            </a:endParaRPr>
          </a:p>
          <a:p>
            <a:pPr algn="l"/>
            <a:endParaRPr lang="en-US" b="0" i="0" dirty="0">
              <a:solidFill>
                <a:srgbClr val="0F1111"/>
              </a:solidFill>
              <a:effectLst/>
              <a:latin typeface="Amazon Ember"/>
            </a:endParaRPr>
          </a:p>
          <a:p>
            <a:pPr algn="l"/>
            <a:endParaRPr lang="en-US" b="0" i="0" dirty="0">
              <a:solidFill>
                <a:srgbClr val="0F1111"/>
              </a:solidFill>
              <a:effectLst/>
              <a:latin typeface="Amazon Ember"/>
            </a:endParaRPr>
          </a:p>
          <a:p>
            <a:pPr algn="l"/>
            <a:endParaRPr lang="en-US" b="0" i="0" dirty="0">
              <a:solidFill>
                <a:srgbClr val="0F1111"/>
              </a:solidFill>
              <a:effectLst/>
              <a:latin typeface="Amazon Ember"/>
            </a:endParaRPr>
          </a:p>
          <a:p>
            <a:pPr algn="l"/>
            <a:r>
              <a:rPr lang="en-US" b="0" i="0" dirty="0">
                <a:solidFill>
                  <a:srgbClr val="0F1111"/>
                </a:solidFill>
                <a:effectLst/>
                <a:latin typeface="Amazon Ember"/>
              </a:rPr>
              <a:t>Notes about the Greek Text Used</a:t>
            </a:r>
          </a:p>
          <a:p>
            <a:pPr algn="l"/>
            <a:endParaRPr lang="en-US" dirty="0">
              <a:solidFill>
                <a:srgbClr val="0F1111"/>
              </a:solidFill>
              <a:latin typeface="Amazon Ember"/>
            </a:endParaRPr>
          </a:p>
          <a:p>
            <a:pPr algn="l"/>
            <a:r>
              <a:rPr lang="en-US" b="1" i="0" u="none" strike="noStrike" dirty="0">
                <a:solidFill>
                  <a:srgbClr val="0F1111"/>
                </a:solidFill>
                <a:effectLst/>
                <a:latin typeface="Amazon Ember"/>
              </a:rPr>
              <a:t>The New Testament in the Original Greek: Byzantine </a:t>
            </a:r>
            <a:r>
              <a:rPr lang="en-US" b="1" i="0" u="none" strike="noStrike" dirty="0" err="1">
                <a:solidFill>
                  <a:srgbClr val="0F1111"/>
                </a:solidFill>
                <a:effectLst/>
                <a:latin typeface="Amazon Ember"/>
              </a:rPr>
              <a:t>Textform</a:t>
            </a:r>
            <a:r>
              <a:rPr lang="en-US" b="1" i="0" u="none" strike="noStrike" dirty="0">
                <a:solidFill>
                  <a:srgbClr val="0F1111"/>
                </a:solidFill>
                <a:effectLst/>
                <a:latin typeface="Amazon Ember"/>
              </a:rPr>
              <a:t> 2018 </a:t>
            </a:r>
            <a:r>
              <a:rPr lang="en-US" b="1" i="0" u="none" strike="noStrike" dirty="0">
                <a:solidFill>
                  <a:srgbClr val="565959"/>
                </a:solidFill>
                <a:effectLst/>
                <a:latin typeface="Amazon Ember"/>
              </a:rPr>
              <a:t>Paperback – January 11, 2018</a:t>
            </a:r>
            <a:endParaRPr lang="en-US" b="1" i="0" u="none" strike="noStrike" dirty="0">
              <a:solidFill>
                <a:srgbClr val="0F1111"/>
              </a:solidFill>
              <a:effectLst/>
              <a:latin typeface="Amazon Ember"/>
            </a:endParaRPr>
          </a:p>
          <a:p>
            <a:pPr algn="l"/>
            <a:r>
              <a:rPr lang="en-US" b="0" i="0" dirty="0">
                <a:solidFill>
                  <a:srgbClr val="0F1111"/>
                </a:solidFill>
                <a:effectLst/>
                <a:latin typeface="Amazon Ember"/>
              </a:rPr>
              <a:t>by </a:t>
            </a:r>
            <a:r>
              <a:rPr lang="en-US" b="0" i="0" u="none" strike="noStrike" dirty="0">
                <a:solidFill>
                  <a:srgbClr val="007185"/>
                </a:solidFill>
                <a:effectLst/>
                <a:latin typeface="Amazon Ember"/>
                <a:hlinkClick r:id="rId3"/>
              </a:rPr>
              <a:t>William G. Pierpont</a:t>
            </a:r>
            <a:r>
              <a:rPr lang="en-US" b="0" i="0" dirty="0">
                <a:solidFill>
                  <a:srgbClr val="0F1111"/>
                </a:solidFill>
                <a:effectLst/>
                <a:latin typeface="Amazon Ember"/>
              </a:rPr>
              <a:t> </a:t>
            </a:r>
            <a:r>
              <a:rPr lang="en-US" b="0" i="0" dirty="0">
                <a:solidFill>
                  <a:srgbClr val="565959"/>
                </a:solidFill>
                <a:effectLst/>
                <a:latin typeface="Amazon Ember"/>
              </a:rPr>
              <a:t>(Author), </a:t>
            </a:r>
            <a:r>
              <a:rPr lang="en-US" b="0" i="0" u="none" strike="noStrike" dirty="0">
                <a:solidFill>
                  <a:srgbClr val="007185"/>
                </a:solidFill>
                <a:effectLst/>
                <a:latin typeface="Amazon Ember"/>
                <a:hlinkClick r:id="rId4"/>
              </a:rPr>
              <a:t>Maurice A. Robinson</a:t>
            </a:r>
            <a:r>
              <a:rPr lang="en-US" b="0" i="0" dirty="0">
                <a:solidFill>
                  <a:srgbClr val="0F1111"/>
                </a:solidFill>
                <a:effectLst/>
                <a:latin typeface="Amazon Ember"/>
              </a:rPr>
              <a:t> </a:t>
            </a:r>
            <a:r>
              <a:rPr lang="en-US" b="0" i="0" dirty="0">
                <a:solidFill>
                  <a:srgbClr val="565959"/>
                </a:solidFill>
                <a:effectLst/>
                <a:latin typeface="Amazon Ember"/>
              </a:rPr>
              <a:t>(Editor), </a:t>
            </a:r>
            <a:r>
              <a:rPr lang="en-US" b="0" i="0" u="none" strike="noStrike" dirty="0">
                <a:solidFill>
                  <a:srgbClr val="007185"/>
                </a:solidFill>
                <a:effectLst/>
                <a:latin typeface="Amazon Ember"/>
                <a:hlinkClick r:id="rId5"/>
              </a:rPr>
              <a:t>John Jeffrey Dodson</a:t>
            </a:r>
            <a:r>
              <a:rPr lang="en-US" b="0" i="0" dirty="0">
                <a:solidFill>
                  <a:srgbClr val="0F1111"/>
                </a:solidFill>
                <a:effectLst/>
                <a:latin typeface="Amazon Ember"/>
              </a:rPr>
              <a:t> </a:t>
            </a:r>
            <a:r>
              <a:rPr lang="en-US" b="0" i="0" dirty="0">
                <a:solidFill>
                  <a:srgbClr val="565959"/>
                </a:solidFill>
                <a:effectLst/>
                <a:latin typeface="Amazon Ember"/>
              </a:rPr>
              <a:t>(Contributor)</a:t>
            </a:r>
            <a:endParaRPr lang="en-US" b="0" i="0" dirty="0">
              <a:solidFill>
                <a:srgbClr val="0F1111"/>
              </a:solidFill>
              <a:effectLst/>
              <a:latin typeface="Amazon Ember"/>
            </a:endParaRPr>
          </a:p>
          <a:p>
            <a:pPr algn="l"/>
            <a:endParaRPr lang="en-US" b="0" i="0" dirty="0">
              <a:solidFill>
                <a:srgbClr val="0F1111"/>
              </a:solidFill>
              <a:effectLst/>
              <a:latin typeface="Amazon Ember"/>
            </a:endParaRPr>
          </a:p>
          <a:p>
            <a:pPr algn="l"/>
            <a:endParaRPr lang="en-US" dirty="0">
              <a:solidFill>
                <a:srgbClr val="0F1111"/>
              </a:solidFill>
              <a:latin typeface="Amazon Ember"/>
            </a:endParaRPr>
          </a:p>
          <a:p>
            <a:pPr algn="l"/>
            <a:endParaRPr lang="en-US" b="0" i="0" dirty="0">
              <a:solidFill>
                <a:srgbClr val="0F1111"/>
              </a:solidFill>
              <a:effectLst/>
              <a:latin typeface="Amazon Ember"/>
            </a:endParaRPr>
          </a:p>
          <a:p>
            <a:pPr algn="l"/>
            <a:r>
              <a:rPr lang="en-US" b="0" i="0" dirty="0">
                <a:solidFill>
                  <a:srgbClr val="0F1111"/>
                </a:solidFill>
                <a:effectLst/>
                <a:latin typeface="Amazon Ember"/>
              </a:rPr>
              <a:t>The present volume displays the Greek New Testament according to its historically dominant transmissional form, known as the Byzantine </a:t>
            </a:r>
            <a:r>
              <a:rPr lang="en-US" b="0" i="0" dirty="0" err="1">
                <a:solidFill>
                  <a:srgbClr val="0F1111"/>
                </a:solidFill>
                <a:effectLst/>
                <a:latin typeface="Amazon Ember"/>
              </a:rPr>
              <a:t>Textform</a:t>
            </a:r>
            <a:r>
              <a:rPr lang="en-US" b="0" i="0" dirty="0">
                <a:solidFill>
                  <a:srgbClr val="0F1111"/>
                </a:solidFill>
                <a:effectLst/>
                <a:latin typeface="Amazon Ember"/>
              </a:rPr>
              <a:t>. In view of the significance of this text throughout the centuries, this compact edition should be of value to student and scholar alike for academic, personal, and ministerial purposes.</a:t>
            </a:r>
          </a:p>
          <a:p>
            <a:pPr algn="l"/>
            <a:br>
              <a:rPr lang="en-US" b="0" i="0" dirty="0">
                <a:solidFill>
                  <a:srgbClr val="0F1111"/>
                </a:solidFill>
                <a:effectLst/>
                <a:latin typeface="Amazon Ember"/>
              </a:rPr>
            </a:br>
            <a:r>
              <a:rPr lang="en-US" b="0" i="0" dirty="0">
                <a:solidFill>
                  <a:srgbClr val="0F1111"/>
                </a:solidFill>
                <a:effectLst/>
                <a:latin typeface="Amazon Ember"/>
              </a:rPr>
              <a:t>Most modern critical editions of the Greek New Testament present an eclectic form of text that primarily represents the localized Alexandrian-based manuscripts. Other available editions exhibit forms of the so-called Textus Receptus or the lectionary-based Patriarchal (</a:t>
            </a:r>
            <a:r>
              <a:rPr lang="en-US" b="0" i="0" dirty="0" err="1">
                <a:solidFill>
                  <a:srgbClr val="0F1111"/>
                </a:solidFill>
                <a:effectLst/>
                <a:latin typeface="Amazon Ember"/>
              </a:rPr>
              <a:t>Antioniades</a:t>
            </a:r>
            <a:r>
              <a:rPr lang="en-US" b="0" i="0" dirty="0">
                <a:solidFill>
                  <a:srgbClr val="0F1111"/>
                </a:solidFill>
                <a:effectLst/>
                <a:latin typeface="Amazon Ember"/>
              </a:rPr>
              <a:t>) version of the Greek Orthodox Church. In contrast, the present edition reflects the regularly utilized consensus found among Greek continuous-text manuscripts that span the extensive geographic realm of the Byzantine Empire throughout at least its thousand-year history.</a:t>
            </a:r>
          </a:p>
          <a:p>
            <a:pPr algn="l"/>
            <a:br>
              <a:rPr lang="en-US" b="0" i="0" dirty="0">
                <a:solidFill>
                  <a:srgbClr val="0F1111"/>
                </a:solidFill>
                <a:effectLst/>
                <a:latin typeface="Amazon Ember"/>
              </a:rPr>
            </a:br>
            <a:r>
              <a:rPr lang="en-US" b="0" i="0" dirty="0">
                <a:solidFill>
                  <a:srgbClr val="0F1111"/>
                </a:solidFill>
                <a:effectLst/>
                <a:latin typeface="Amazon Ember"/>
              </a:rPr>
              <a:t>An apparatus at the foot of the page displays all differences between the Byzantine consensus main text and the Nestle-Aland 27th and 28th editions, as well as differences appearing in the </a:t>
            </a:r>
            <a:r>
              <a:rPr lang="en-US" b="0" i="0" dirty="0" err="1">
                <a:solidFill>
                  <a:srgbClr val="0F1111"/>
                </a:solidFill>
                <a:effectLst/>
                <a:latin typeface="Amazon Ember"/>
              </a:rPr>
              <a:t>Editio</a:t>
            </a:r>
            <a:r>
              <a:rPr lang="en-US" b="0" i="0" dirty="0">
                <a:solidFill>
                  <a:srgbClr val="0F1111"/>
                </a:solidFill>
                <a:effectLst/>
                <a:latin typeface="Amazon Ember"/>
              </a:rPr>
              <a:t> </a:t>
            </a:r>
            <a:r>
              <a:rPr lang="en-US" b="0" i="0" dirty="0" err="1">
                <a:solidFill>
                  <a:srgbClr val="0F1111"/>
                </a:solidFill>
                <a:effectLst/>
                <a:latin typeface="Amazon Ember"/>
              </a:rPr>
              <a:t>Critica</a:t>
            </a:r>
            <a:r>
              <a:rPr lang="en-US" b="0" i="0" dirty="0">
                <a:solidFill>
                  <a:srgbClr val="0F1111"/>
                </a:solidFill>
                <a:effectLst/>
                <a:latin typeface="Amazon Ember"/>
              </a:rPr>
              <a:t> </a:t>
            </a:r>
            <a:r>
              <a:rPr lang="en-US" b="0" i="0" dirty="0" err="1">
                <a:solidFill>
                  <a:srgbClr val="0F1111"/>
                </a:solidFill>
                <a:effectLst/>
                <a:latin typeface="Amazon Ember"/>
              </a:rPr>
              <a:t>Maior</a:t>
            </a:r>
            <a:r>
              <a:rPr lang="en-US" b="0" i="0" dirty="0">
                <a:solidFill>
                  <a:srgbClr val="0F1111"/>
                </a:solidFill>
                <a:effectLst/>
                <a:latin typeface="Amazon Ember"/>
              </a:rPr>
              <a:t> for the book of Acts. Alternative Byzantine readings are noted in a separate apparatus when the primary </a:t>
            </a:r>
            <a:r>
              <a:rPr lang="en-US" b="0" i="0" dirty="0" err="1">
                <a:solidFill>
                  <a:srgbClr val="0F1111"/>
                </a:solidFill>
                <a:effectLst/>
                <a:latin typeface="Amazon Ember"/>
              </a:rPr>
              <a:t>Textform</a:t>
            </a:r>
            <a:r>
              <a:rPr lang="en-US" b="0" i="0" dirty="0">
                <a:solidFill>
                  <a:srgbClr val="0F1111"/>
                </a:solidFill>
                <a:effectLst/>
                <a:latin typeface="Amazon Ember"/>
              </a:rPr>
              <a:t> is significantly divided.</a:t>
            </a:r>
            <a:br>
              <a:rPr lang="en-US" b="0" i="0" dirty="0">
                <a:solidFill>
                  <a:srgbClr val="0F1111"/>
                </a:solidFill>
                <a:effectLst/>
                <a:latin typeface="Amazon Ember"/>
              </a:rPr>
            </a:br>
            <a:r>
              <a:rPr lang="en-US" b="0" i="0" dirty="0">
                <a:solidFill>
                  <a:srgbClr val="0F1111"/>
                </a:solidFill>
                <a:effectLst/>
                <a:latin typeface="Amazon Ember"/>
              </a:rPr>
              <a:t>The 27 New Testament books are ordered according to early canonical lists, with the General Epistles following Acts, and Hebrews placed between Paul’s letters to churches and to individuals.</a:t>
            </a:r>
          </a:p>
          <a:p>
            <a:pPr algn="l"/>
            <a:br>
              <a:rPr lang="en-US" b="0" i="0" dirty="0">
                <a:solidFill>
                  <a:srgbClr val="0F1111"/>
                </a:solidFill>
                <a:effectLst/>
                <a:latin typeface="Amazon Ember"/>
              </a:rPr>
            </a:br>
            <a:r>
              <a:rPr lang="en-US" b="0" i="0" dirty="0">
                <a:solidFill>
                  <a:srgbClr val="0F1111"/>
                </a:solidFill>
                <a:effectLst/>
                <a:latin typeface="Amazon Ember"/>
              </a:rPr>
              <a:t>The present edition thus provides an affordable Greek New Testament in flexible binding that conveniently fills a particular textual void in relation to research, study, and practical ministry.</a:t>
            </a:r>
          </a:p>
          <a:p>
            <a:endParaRPr lang="en-US" dirty="0"/>
          </a:p>
        </p:txBody>
      </p:sp>
      <p:sp>
        <p:nvSpPr>
          <p:cNvPr id="4" name="Slide Number Placeholder 3"/>
          <p:cNvSpPr>
            <a:spLocks noGrp="1"/>
          </p:cNvSpPr>
          <p:nvPr>
            <p:ph type="sldNum" sz="quarter" idx="5"/>
          </p:nvPr>
        </p:nvSpPr>
        <p:spPr/>
        <p:txBody>
          <a:bodyPr/>
          <a:lstStyle/>
          <a:p>
            <a:fld id="{82A976B8-1CE9-2D40-B14A-B238F67007C8}" type="slidenum">
              <a:rPr lang="en-US" smtClean="0"/>
              <a:t>56</a:t>
            </a:fld>
            <a:endParaRPr lang="en-US" dirty="0"/>
          </a:p>
        </p:txBody>
      </p:sp>
    </p:spTree>
    <p:extLst>
      <p:ext uri="{BB962C8B-B14F-4D97-AF65-F5344CB8AC3E}">
        <p14:creationId xmlns:p14="http://schemas.microsoft.com/office/powerpoint/2010/main" val="21664676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endParaRPr lang="en-US" b="0" i="0" dirty="0">
              <a:solidFill>
                <a:srgbClr val="0F1111"/>
              </a:solidFill>
              <a:effectLst/>
              <a:latin typeface="Amazon Ember"/>
            </a:endParaRPr>
          </a:p>
          <a:p>
            <a:pPr algn="l"/>
            <a:endParaRPr lang="en-US" b="0" i="0" dirty="0">
              <a:solidFill>
                <a:srgbClr val="0F1111"/>
              </a:solidFill>
              <a:effectLst/>
              <a:latin typeface="Amazon Ember"/>
            </a:endParaRPr>
          </a:p>
          <a:p>
            <a:pPr algn="l"/>
            <a:endParaRPr lang="en-US" b="0" i="0" dirty="0">
              <a:solidFill>
                <a:srgbClr val="0F1111"/>
              </a:solidFill>
              <a:effectLst/>
              <a:latin typeface="Amazon Ember"/>
            </a:endParaRPr>
          </a:p>
          <a:p>
            <a:pPr algn="l"/>
            <a:endParaRPr lang="en-US" b="0" i="0" dirty="0">
              <a:solidFill>
                <a:srgbClr val="0F1111"/>
              </a:solidFill>
              <a:effectLst/>
              <a:latin typeface="Amazon Ember"/>
            </a:endParaRPr>
          </a:p>
          <a:p>
            <a:endParaRPr lang="en-US" dirty="0"/>
          </a:p>
        </p:txBody>
      </p:sp>
      <p:sp>
        <p:nvSpPr>
          <p:cNvPr id="4" name="Slide Number Placeholder 3"/>
          <p:cNvSpPr>
            <a:spLocks noGrp="1"/>
          </p:cNvSpPr>
          <p:nvPr>
            <p:ph type="sldNum" sz="quarter" idx="5"/>
          </p:nvPr>
        </p:nvSpPr>
        <p:spPr/>
        <p:txBody>
          <a:bodyPr/>
          <a:lstStyle/>
          <a:p>
            <a:fld id="{82A976B8-1CE9-2D40-B14A-B238F67007C8}" type="slidenum">
              <a:rPr lang="en-US" smtClean="0"/>
              <a:t>57</a:t>
            </a:fld>
            <a:endParaRPr lang="en-US" dirty="0"/>
          </a:p>
        </p:txBody>
      </p:sp>
    </p:spTree>
    <p:extLst>
      <p:ext uri="{BB962C8B-B14F-4D97-AF65-F5344CB8AC3E}">
        <p14:creationId xmlns:p14="http://schemas.microsoft.com/office/powerpoint/2010/main" val="1924831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A976B8-1CE9-2D40-B14A-B238F67007C8}" type="slidenum">
              <a:rPr lang="en-US" smtClean="0"/>
              <a:t>6</a:t>
            </a:fld>
            <a:endParaRPr lang="en-US" dirty="0"/>
          </a:p>
        </p:txBody>
      </p:sp>
    </p:spTree>
    <p:extLst>
      <p:ext uri="{BB962C8B-B14F-4D97-AF65-F5344CB8AC3E}">
        <p14:creationId xmlns:p14="http://schemas.microsoft.com/office/powerpoint/2010/main" val="5736312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endParaRPr lang="en-US" b="0" i="0" dirty="0">
              <a:solidFill>
                <a:srgbClr val="0F1111"/>
              </a:solidFill>
              <a:effectLst/>
              <a:latin typeface="Amazon Ember"/>
            </a:endParaRPr>
          </a:p>
          <a:p>
            <a:pPr algn="l"/>
            <a:endParaRPr lang="en-US" b="0" i="0" dirty="0">
              <a:solidFill>
                <a:srgbClr val="0F1111"/>
              </a:solidFill>
              <a:effectLst/>
              <a:latin typeface="Amazon Ember"/>
            </a:endParaRPr>
          </a:p>
          <a:p>
            <a:pPr algn="l"/>
            <a:endParaRPr lang="en-US" b="0" i="0" dirty="0">
              <a:solidFill>
                <a:srgbClr val="0F1111"/>
              </a:solidFill>
              <a:effectLst/>
              <a:latin typeface="Amazon Ember"/>
            </a:endParaRPr>
          </a:p>
          <a:p>
            <a:pPr algn="l"/>
            <a:endParaRPr lang="en-US" b="0" i="0" dirty="0">
              <a:solidFill>
                <a:srgbClr val="0F1111"/>
              </a:solidFill>
              <a:effectLst/>
              <a:latin typeface="Amazon Ember"/>
            </a:endParaRPr>
          </a:p>
          <a:p>
            <a:endParaRPr lang="en-US" dirty="0"/>
          </a:p>
        </p:txBody>
      </p:sp>
      <p:sp>
        <p:nvSpPr>
          <p:cNvPr id="4" name="Slide Number Placeholder 3"/>
          <p:cNvSpPr>
            <a:spLocks noGrp="1"/>
          </p:cNvSpPr>
          <p:nvPr>
            <p:ph type="sldNum" sz="quarter" idx="5"/>
          </p:nvPr>
        </p:nvSpPr>
        <p:spPr/>
        <p:txBody>
          <a:bodyPr/>
          <a:lstStyle/>
          <a:p>
            <a:fld id="{82A976B8-1CE9-2D40-B14A-B238F67007C8}" type="slidenum">
              <a:rPr lang="en-US" smtClean="0"/>
              <a:t>58</a:t>
            </a:fld>
            <a:endParaRPr lang="en-US" dirty="0"/>
          </a:p>
        </p:txBody>
      </p:sp>
    </p:spTree>
    <p:extLst>
      <p:ext uri="{BB962C8B-B14F-4D97-AF65-F5344CB8AC3E}">
        <p14:creationId xmlns:p14="http://schemas.microsoft.com/office/powerpoint/2010/main" val="2304329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endParaRPr lang="en-US" b="0" i="0" dirty="0">
              <a:solidFill>
                <a:srgbClr val="0F1111"/>
              </a:solidFill>
              <a:effectLst/>
              <a:latin typeface="Amazon Ember"/>
            </a:endParaRPr>
          </a:p>
          <a:p>
            <a:pPr algn="l"/>
            <a:endParaRPr lang="en-US" b="0" i="0" dirty="0">
              <a:solidFill>
                <a:srgbClr val="0F1111"/>
              </a:solidFill>
              <a:effectLst/>
              <a:latin typeface="Amazon Ember"/>
            </a:endParaRPr>
          </a:p>
          <a:p>
            <a:pPr algn="l"/>
            <a:endParaRPr lang="en-US" b="0" i="0" dirty="0">
              <a:solidFill>
                <a:srgbClr val="0F1111"/>
              </a:solidFill>
              <a:effectLst/>
              <a:latin typeface="Amazon Ember"/>
            </a:endParaRPr>
          </a:p>
          <a:p>
            <a:pPr algn="l"/>
            <a:endParaRPr lang="en-US" b="0" i="0" dirty="0">
              <a:solidFill>
                <a:srgbClr val="0F1111"/>
              </a:solidFill>
              <a:effectLst/>
              <a:latin typeface="Amazon Ember"/>
            </a:endParaRPr>
          </a:p>
          <a:p>
            <a:endParaRPr lang="en-US" dirty="0"/>
          </a:p>
        </p:txBody>
      </p:sp>
      <p:sp>
        <p:nvSpPr>
          <p:cNvPr id="4" name="Slide Number Placeholder 3"/>
          <p:cNvSpPr>
            <a:spLocks noGrp="1"/>
          </p:cNvSpPr>
          <p:nvPr>
            <p:ph type="sldNum" sz="quarter" idx="5"/>
          </p:nvPr>
        </p:nvSpPr>
        <p:spPr/>
        <p:txBody>
          <a:bodyPr/>
          <a:lstStyle/>
          <a:p>
            <a:fld id="{82A976B8-1CE9-2D40-B14A-B238F67007C8}" type="slidenum">
              <a:rPr lang="en-US" smtClean="0"/>
              <a:t>59</a:t>
            </a:fld>
            <a:endParaRPr lang="en-US" dirty="0"/>
          </a:p>
        </p:txBody>
      </p:sp>
    </p:spTree>
    <p:extLst>
      <p:ext uri="{BB962C8B-B14F-4D97-AF65-F5344CB8AC3E}">
        <p14:creationId xmlns:p14="http://schemas.microsoft.com/office/powerpoint/2010/main" val="4387068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endParaRPr lang="en-US" b="0" i="0" dirty="0">
              <a:solidFill>
                <a:srgbClr val="0F1111"/>
              </a:solidFill>
              <a:effectLst/>
              <a:latin typeface="Amazon Ember"/>
            </a:endParaRPr>
          </a:p>
          <a:p>
            <a:pPr algn="l"/>
            <a:endParaRPr lang="en-US" b="0" i="0" dirty="0">
              <a:solidFill>
                <a:srgbClr val="0F1111"/>
              </a:solidFill>
              <a:effectLst/>
              <a:latin typeface="Amazon Ember"/>
            </a:endParaRPr>
          </a:p>
          <a:p>
            <a:pPr algn="l"/>
            <a:endParaRPr lang="en-US" b="0" i="0" dirty="0">
              <a:solidFill>
                <a:srgbClr val="0F1111"/>
              </a:solidFill>
              <a:effectLst/>
              <a:latin typeface="Amazon Ember"/>
            </a:endParaRPr>
          </a:p>
          <a:p>
            <a:pPr algn="l"/>
            <a:endParaRPr lang="en-US" b="0" i="0" dirty="0">
              <a:solidFill>
                <a:srgbClr val="0F1111"/>
              </a:solidFill>
              <a:effectLst/>
              <a:latin typeface="Amazon Ember"/>
            </a:endParaRPr>
          </a:p>
          <a:p>
            <a:endParaRPr lang="en-US" dirty="0"/>
          </a:p>
        </p:txBody>
      </p:sp>
      <p:sp>
        <p:nvSpPr>
          <p:cNvPr id="4" name="Slide Number Placeholder 3"/>
          <p:cNvSpPr>
            <a:spLocks noGrp="1"/>
          </p:cNvSpPr>
          <p:nvPr>
            <p:ph type="sldNum" sz="quarter" idx="5"/>
          </p:nvPr>
        </p:nvSpPr>
        <p:spPr/>
        <p:txBody>
          <a:bodyPr/>
          <a:lstStyle/>
          <a:p>
            <a:fld id="{82A976B8-1CE9-2D40-B14A-B238F67007C8}" type="slidenum">
              <a:rPr lang="en-US" smtClean="0"/>
              <a:t>60</a:t>
            </a:fld>
            <a:endParaRPr lang="en-US" dirty="0"/>
          </a:p>
        </p:txBody>
      </p:sp>
    </p:spTree>
    <p:extLst>
      <p:ext uri="{BB962C8B-B14F-4D97-AF65-F5344CB8AC3E}">
        <p14:creationId xmlns:p14="http://schemas.microsoft.com/office/powerpoint/2010/main" val="33696743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endParaRPr lang="en-US" b="0" i="0" dirty="0">
              <a:solidFill>
                <a:srgbClr val="0F1111"/>
              </a:solidFill>
              <a:effectLst/>
              <a:latin typeface="Amazon Ember"/>
            </a:endParaRPr>
          </a:p>
          <a:p>
            <a:pPr algn="l"/>
            <a:endParaRPr lang="en-US" b="0" i="0" dirty="0">
              <a:solidFill>
                <a:srgbClr val="0F1111"/>
              </a:solidFill>
              <a:effectLst/>
              <a:latin typeface="Amazon Ember"/>
            </a:endParaRPr>
          </a:p>
          <a:p>
            <a:pPr algn="l"/>
            <a:endParaRPr lang="en-US" b="0" i="0" dirty="0">
              <a:solidFill>
                <a:srgbClr val="0F1111"/>
              </a:solidFill>
              <a:effectLst/>
              <a:latin typeface="Amazon Ember"/>
            </a:endParaRPr>
          </a:p>
          <a:p>
            <a:endParaRPr lang="en-US" dirty="0"/>
          </a:p>
        </p:txBody>
      </p:sp>
      <p:sp>
        <p:nvSpPr>
          <p:cNvPr id="4" name="Slide Number Placeholder 3"/>
          <p:cNvSpPr>
            <a:spLocks noGrp="1"/>
          </p:cNvSpPr>
          <p:nvPr>
            <p:ph type="sldNum" sz="quarter" idx="5"/>
          </p:nvPr>
        </p:nvSpPr>
        <p:spPr/>
        <p:txBody>
          <a:bodyPr/>
          <a:lstStyle/>
          <a:p>
            <a:fld id="{82A976B8-1CE9-2D40-B14A-B238F67007C8}" type="slidenum">
              <a:rPr lang="en-US" smtClean="0"/>
              <a:t>61</a:t>
            </a:fld>
            <a:endParaRPr lang="en-US" dirty="0"/>
          </a:p>
        </p:txBody>
      </p:sp>
    </p:spTree>
    <p:extLst>
      <p:ext uri="{BB962C8B-B14F-4D97-AF65-F5344CB8AC3E}">
        <p14:creationId xmlns:p14="http://schemas.microsoft.com/office/powerpoint/2010/main" val="233432405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endParaRPr lang="en-US" b="0" i="0" dirty="0">
              <a:solidFill>
                <a:srgbClr val="0F1111"/>
              </a:solidFill>
              <a:effectLst/>
              <a:latin typeface="Amazon Ember"/>
            </a:endParaRPr>
          </a:p>
          <a:p>
            <a:pPr algn="l"/>
            <a:endParaRPr lang="en-US" b="0" i="0" dirty="0">
              <a:solidFill>
                <a:srgbClr val="0F1111"/>
              </a:solidFill>
              <a:effectLst/>
              <a:latin typeface="Amazon Ember"/>
            </a:endParaRPr>
          </a:p>
          <a:p>
            <a:pPr algn="l"/>
            <a:endParaRPr lang="en-US" b="0" i="0" dirty="0">
              <a:solidFill>
                <a:srgbClr val="0F1111"/>
              </a:solidFill>
              <a:effectLst/>
              <a:latin typeface="Amazon Ember"/>
            </a:endParaRPr>
          </a:p>
          <a:p>
            <a:pPr algn="l"/>
            <a:endParaRPr lang="en-US" b="0" i="0" dirty="0">
              <a:solidFill>
                <a:srgbClr val="0F1111"/>
              </a:solidFill>
              <a:effectLst/>
              <a:latin typeface="Amazon Ember"/>
            </a:endParaRPr>
          </a:p>
          <a:p>
            <a:endParaRPr lang="en-US" dirty="0"/>
          </a:p>
        </p:txBody>
      </p:sp>
      <p:sp>
        <p:nvSpPr>
          <p:cNvPr id="4" name="Slide Number Placeholder 3"/>
          <p:cNvSpPr>
            <a:spLocks noGrp="1"/>
          </p:cNvSpPr>
          <p:nvPr>
            <p:ph type="sldNum" sz="quarter" idx="5"/>
          </p:nvPr>
        </p:nvSpPr>
        <p:spPr/>
        <p:txBody>
          <a:bodyPr/>
          <a:lstStyle/>
          <a:p>
            <a:fld id="{82A976B8-1CE9-2D40-B14A-B238F67007C8}" type="slidenum">
              <a:rPr lang="en-US" smtClean="0"/>
              <a:t>62</a:t>
            </a:fld>
            <a:endParaRPr lang="en-US" dirty="0"/>
          </a:p>
        </p:txBody>
      </p:sp>
    </p:spTree>
    <p:extLst>
      <p:ext uri="{BB962C8B-B14F-4D97-AF65-F5344CB8AC3E}">
        <p14:creationId xmlns:p14="http://schemas.microsoft.com/office/powerpoint/2010/main" val="27135943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47F4B85-8D1E-4345-B62F-3EF76F63D6F4}" type="slidenum">
              <a:rPr lang="en-US" smtClean="0"/>
              <a:pPr/>
              <a:t>65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A976B8-1CE9-2D40-B14A-B238F67007C8}" type="slidenum">
              <a:rPr lang="en-US" smtClean="0"/>
              <a:t>13</a:t>
            </a:fld>
            <a:endParaRPr lang="en-US" dirty="0"/>
          </a:p>
        </p:txBody>
      </p:sp>
    </p:spTree>
    <p:extLst>
      <p:ext uri="{BB962C8B-B14F-4D97-AF65-F5344CB8AC3E}">
        <p14:creationId xmlns:p14="http://schemas.microsoft.com/office/powerpoint/2010/main" val="2089376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A976B8-1CE9-2D40-B14A-B238F67007C8}" type="slidenum">
              <a:rPr lang="en-US" smtClean="0"/>
              <a:t>14</a:t>
            </a:fld>
            <a:endParaRPr lang="en-US" dirty="0"/>
          </a:p>
        </p:txBody>
      </p:sp>
    </p:spTree>
    <p:extLst>
      <p:ext uri="{BB962C8B-B14F-4D97-AF65-F5344CB8AC3E}">
        <p14:creationId xmlns:p14="http://schemas.microsoft.com/office/powerpoint/2010/main" val="386873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A976B8-1CE9-2D40-B14A-B238F67007C8}" type="slidenum">
              <a:rPr lang="en-US" smtClean="0"/>
              <a:t>15</a:t>
            </a:fld>
            <a:endParaRPr lang="en-US" dirty="0"/>
          </a:p>
        </p:txBody>
      </p:sp>
    </p:spTree>
    <p:extLst>
      <p:ext uri="{BB962C8B-B14F-4D97-AF65-F5344CB8AC3E}">
        <p14:creationId xmlns:p14="http://schemas.microsoft.com/office/powerpoint/2010/main" val="33701104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A976B8-1CE9-2D40-B14A-B238F67007C8}" type="slidenum">
              <a:rPr lang="en-US" smtClean="0"/>
              <a:t>16</a:t>
            </a:fld>
            <a:endParaRPr lang="en-US" dirty="0"/>
          </a:p>
        </p:txBody>
      </p:sp>
    </p:spTree>
    <p:extLst>
      <p:ext uri="{BB962C8B-B14F-4D97-AF65-F5344CB8AC3E}">
        <p14:creationId xmlns:p14="http://schemas.microsoft.com/office/powerpoint/2010/main" val="277411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9600" y="136525"/>
            <a:ext cx="11277600" cy="1155216"/>
          </a:xfrm>
          <a:effectLst>
            <a:outerShdw blurRad="50800" dist="38100" dir="2700000" algn="tl" rotWithShape="0">
              <a:prstClr val="black">
                <a:alpha val="40000"/>
              </a:prstClr>
            </a:outerShdw>
          </a:effectLst>
        </p:spPr>
        <p:txBody>
          <a:bodyPr>
            <a:noAutofit/>
          </a:bodyPr>
          <a:lstStyle>
            <a:lvl1pPr>
              <a:defRPr sz="3600" b="1">
                <a:solidFill>
                  <a:schemeClr val="bg1"/>
                </a:solidFill>
                <a:latin typeface="Cambria"/>
                <a:cs typeface="Cambria"/>
              </a:defRPr>
            </a:lvl1pPr>
          </a:lstStyle>
          <a:p>
            <a:r>
              <a:rPr lang="en-US" dirty="0"/>
              <a:t>Researching the Origins of the Bible</a:t>
            </a:r>
          </a:p>
        </p:txBody>
      </p:sp>
      <p:sp>
        <p:nvSpPr>
          <p:cNvPr id="4" name="Date Placeholder 3"/>
          <p:cNvSpPr>
            <a:spLocks noGrp="1"/>
          </p:cNvSpPr>
          <p:nvPr>
            <p:ph type="dt" sz="half" idx="10"/>
          </p:nvPr>
        </p:nvSpPr>
        <p:spPr/>
        <p:txBody>
          <a:bodyPr/>
          <a:lstStyle/>
          <a:p>
            <a:fld id="{CE37F35A-63C6-AE4C-B0C6-E24F15807F8C}" type="datetimeFigureOut">
              <a:rPr lang="en-US" smtClean="0"/>
              <a:t>2/24/2023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799B70-81FE-8843-9BA5-C3CFE764D46B}" type="slidenum">
              <a:rPr lang="en-US" smtClean="0"/>
              <a:t>‹#›</a:t>
            </a:fld>
            <a:endParaRPr lang="en-US" dirty="0"/>
          </a:p>
        </p:txBody>
      </p:sp>
    </p:spTree>
    <p:extLst>
      <p:ext uri="{BB962C8B-B14F-4D97-AF65-F5344CB8AC3E}">
        <p14:creationId xmlns:p14="http://schemas.microsoft.com/office/powerpoint/2010/main" val="472616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37F35A-63C6-AE4C-B0C6-E24F15807F8C}" type="datetimeFigureOut">
              <a:rPr lang="en-US" smtClean="0"/>
              <a:t>2/24/2023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799B70-81FE-8843-9BA5-C3CFE764D46B}" type="slidenum">
              <a:rPr lang="en-US" smtClean="0"/>
              <a:t>‹#›</a:t>
            </a:fld>
            <a:endParaRPr lang="en-US" dirty="0"/>
          </a:p>
        </p:txBody>
      </p:sp>
    </p:spTree>
    <p:extLst>
      <p:ext uri="{BB962C8B-B14F-4D97-AF65-F5344CB8AC3E}">
        <p14:creationId xmlns:p14="http://schemas.microsoft.com/office/powerpoint/2010/main" val="26481618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37F35A-63C6-AE4C-B0C6-E24F15807F8C}" type="datetimeFigureOut">
              <a:rPr lang="en-US" smtClean="0"/>
              <a:t>2/24/2023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799B70-81FE-8843-9BA5-C3CFE764D46B}" type="slidenum">
              <a:rPr lang="en-US" smtClean="0"/>
              <a:t>‹#›</a:t>
            </a:fld>
            <a:endParaRPr lang="en-US" dirty="0"/>
          </a:p>
        </p:txBody>
      </p:sp>
    </p:spTree>
    <p:extLst>
      <p:ext uri="{BB962C8B-B14F-4D97-AF65-F5344CB8AC3E}">
        <p14:creationId xmlns:p14="http://schemas.microsoft.com/office/powerpoint/2010/main" val="2115163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684007"/>
          </a:xfrm>
        </p:spPr>
        <p:txBody>
          <a:bodyPr>
            <a:normAutofit/>
          </a:bodyPr>
          <a:lstStyle>
            <a:lvl1pPr>
              <a:defRPr sz="3600">
                <a:solidFill>
                  <a:schemeClr val="bg1"/>
                </a:solidFill>
                <a:latin typeface="Calibri"/>
                <a:cs typeface="Calibri"/>
              </a:defRPr>
            </a:lvl1pPr>
          </a:lstStyle>
          <a:p>
            <a:r>
              <a:rPr lang="en-US" dirty="0"/>
              <a:t>Click to edit Master title style</a:t>
            </a:r>
          </a:p>
        </p:txBody>
      </p:sp>
      <p:sp>
        <p:nvSpPr>
          <p:cNvPr id="3" name="Content Placeholder 2"/>
          <p:cNvSpPr>
            <a:spLocks noGrp="1"/>
          </p:cNvSpPr>
          <p:nvPr>
            <p:ph idx="1"/>
          </p:nvPr>
        </p:nvSpPr>
        <p:spPr>
          <a:xfrm>
            <a:off x="609600" y="1220839"/>
            <a:ext cx="10972800" cy="5135511"/>
          </a:xfrm>
        </p:spPr>
        <p:txBody>
          <a:bodyPr/>
          <a:lstStyle>
            <a:lvl1pPr marL="0" indent="0">
              <a:buNone/>
              <a:defRPr sz="2800" b="1">
                <a:latin typeface="Cambria"/>
                <a:cs typeface="Cambria"/>
              </a:defRPr>
            </a:lvl1pPr>
            <a:lvl2pPr marL="225425" indent="-220663">
              <a:buFont typeface="Arial"/>
              <a:buChar char="•"/>
              <a:defRPr sz="2800">
                <a:latin typeface="Cambria"/>
                <a:cs typeface="Cambria"/>
              </a:defRPr>
            </a:lvl2pPr>
            <a:lvl3pPr marL="458788" indent="-228600">
              <a:defRPr>
                <a:latin typeface="Cambria"/>
                <a:cs typeface="Cambria"/>
              </a:defRPr>
            </a:lvl3pPr>
            <a:lvl4pPr>
              <a:defRPr>
                <a:latin typeface="Cambria"/>
                <a:cs typeface="Cambria"/>
              </a:defRPr>
            </a:lvl4pPr>
            <a:lvl5pPr>
              <a:defRPr>
                <a:latin typeface="Cambria"/>
                <a:cs typeface="Cambr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E37F35A-63C6-AE4C-B0C6-E24F15807F8C}" type="datetimeFigureOut">
              <a:rPr lang="en-US" smtClean="0"/>
              <a:t>2/24/2023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799B70-81FE-8843-9BA5-C3CFE764D46B}" type="slidenum">
              <a:rPr lang="en-US" smtClean="0"/>
              <a:t>‹#›</a:t>
            </a:fld>
            <a:endParaRPr lang="en-US" dirty="0"/>
          </a:p>
        </p:txBody>
      </p:sp>
    </p:spTree>
    <p:extLst>
      <p:ext uri="{BB962C8B-B14F-4D97-AF65-F5344CB8AC3E}">
        <p14:creationId xmlns:p14="http://schemas.microsoft.com/office/powerpoint/2010/main" val="2528738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37F35A-63C6-AE4C-B0C6-E24F15807F8C}" type="datetimeFigureOut">
              <a:rPr lang="en-US" smtClean="0"/>
              <a:t>2/24/2023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799B70-81FE-8843-9BA5-C3CFE764D46B}" type="slidenum">
              <a:rPr lang="en-US" smtClean="0"/>
              <a:t>‹#›</a:t>
            </a:fld>
            <a:endParaRPr lang="en-US" dirty="0"/>
          </a:p>
        </p:txBody>
      </p:sp>
    </p:spTree>
    <p:extLst>
      <p:ext uri="{BB962C8B-B14F-4D97-AF65-F5344CB8AC3E}">
        <p14:creationId xmlns:p14="http://schemas.microsoft.com/office/powerpoint/2010/main" val="622956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E37F35A-63C6-AE4C-B0C6-E24F15807F8C}" type="datetimeFigureOut">
              <a:rPr lang="en-US" smtClean="0"/>
              <a:t>2/24/2023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0799B70-81FE-8843-9BA5-C3CFE764D46B}" type="slidenum">
              <a:rPr lang="en-US" smtClean="0"/>
              <a:t>‹#›</a:t>
            </a:fld>
            <a:endParaRPr lang="en-US" dirty="0"/>
          </a:p>
        </p:txBody>
      </p:sp>
    </p:spTree>
    <p:extLst>
      <p:ext uri="{BB962C8B-B14F-4D97-AF65-F5344CB8AC3E}">
        <p14:creationId xmlns:p14="http://schemas.microsoft.com/office/powerpoint/2010/main" val="2381395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37F35A-63C6-AE4C-B0C6-E24F15807F8C}" type="datetimeFigureOut">
              <a:rPr lang="en-US" smtClean="0"/>
              <a:t>2/24/2023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0799B70-81FE-8843-9BA5-C3CFE764D46B}" type="slidenum">
              <a:rPr lang="en-US" smtClean="0"/>
              <a:t>‹#›</a:t>
            </a:fld>
            <a:endParaRPr lang="en-US" dirty="0"/>
          </a:p>
        </p:txBody>
      </p:sp>
    </p:spTree>
    <p:extLst>
      <p:ext uri="{BB962C8B-B14F-4D97-AF65-F5344CB8AC3E}">
        <p14:creationId xmlns:p14="http://schemas.microsoft.com/office/powerpoint/2010/main" val="4266434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a:cs typeface="Cambria"/>
              </a:defRPr>
            </a:lvl1pPr>
          </a:lstStyle>
          <a:p>
            <a:r>
              <a:rPr lang="en-US"/>
              <a:t>Click to edit Master title style</a:t>
            </a:r>
          </a:p>
        </p:txBody>
      </p:sp>
      <p:sp>
        <p:nvSpPr>
          <p:cNvPr id="3" name="Date Placeholder 2"/>
          <p:cNvSpPr>
            <a:spLocks noGrp="1"/>
          </p:cNvSpPr>
          <p:nvPr>
            <p:ph type="dt" sz="half" idx="10"/>
          </p:nvPr>
        </p:nvSpPr>
        <p:spPr/>
        <p:txBody>
          <a:bodyPr/>
          <a:lstStyle/>
          <a:p>
            <a:fld id="{CE37F35A-63C6-AE4C-B0C6-E24F15807F8C}" type="datetimeFigureOut">
              <a:rPr lang="en-US" smtClean="0"/>
              <a:t>2/24/2023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0799B70-81FE-8843-9BA5-C3CFE764D46B}" type="slidenum">
              <a:rPr lang="en-US" smtClean="0"/>
              <a:t>‹#›</a:t>
            </a:fld>
            <a:endParaRPr lang="en-US" dirty="0"/>
          </a:p>
        </p:txBody>
      </p:sp>
    </p:spTree>
    <p:extLst>
      <p:ext uri="{BB962C8B-B14F-4D97-AF65-F5344CB8AC3E}">
        <p14:creationId xmlns:p14="http://schemas.microsoft.com/office/powerpoint/2010/main" val="30441808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37F35A-63C6-AE4C-B0C6-E24F15807F8C}" type="datetimeFigureOut">
              <a:rPr lang="en-US" smtClean="0"/>
              <a:t>2/24/2023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0799B70-81FE-8843-9BA5-C3CFE764D46B}" type="slidenum">
              <a:rPr lang="en-US" smtClean="0"/>
              <a:t>‹#›</a:t>
            </a:fld>
            <a:endParaRPr lang="en-US" dirty="0"/>
          </a:p>
        </p:txBody>
      </p:sp>
    </p:spTree>
    <p:extLst>
      <p:ext uri="{BB962C8B-B14F-4D97-AF65-F5344CB8AC3E}">
        <p14:creationId xmlns:p14="http://schemas.microsoft.com/office/powerpoint/2010/main" val="3833970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37F35A-63C6-AE4C-B0C6-E24F15807F8C}" type="datetimeFigureOut">
              <a:rPr lang="en-US" smtClean="0"/>
              <a:t>2/24/2023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0799B70-81FE-8843-9BA5-C3CFE764D46B}" type="slidenum">
              <a:rPr lang="en-US" smtClean="0"/>
              <a:t>‹#›</a:t>
            </a:fld>
            <a:endParaRPr lang="en-US" dirty="0"/>
          </a:p>
        </p:txBody>
      </p:sp>
    </p:spTree>
    <p:extLst>
      <p:ext uri="{BB962C8B-B14F-4D97-AF65-F5344CB8AC3E}">
        <p14:creationId xmlns:p14="http://schemas.microsoft.com/office/powerpoint/2010/main" val="3569183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37F35A-63C6-AE4C-B0C6-E24F15807F8C}" type="datetimeFigureOut">
              <a:rPr lang="en-US" smtClean="0"/>
              <a:t>2/24/2023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0799B70-81FE-8843-9BA5-C3CFE764D46B}" type="slidenum">
              <a:rPr lang="en-US" smtClean="0"/>
              <a:t>‹#›</a:t>
            </a:fld>
            <a:endParaRPr lang="en-US" dirty="0"/>
          </a:p>
        </p:txBody>
      </p:sp>
    </p:spTree>
    <p:extLst>
      <p:ext uri="{BB962C8B-B14F-4D97-AF65-F5344CB8AC3E}">
        <p14:creationId xmlns:p14="http://schemas.microsoft.com/office/powerpoint/2010/main" val="2390612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11582400" cy="1143000"/>
          </a:xfrm>
          <a:prstGeom prst="rect">
            <a:avLst/>
          </a:prstGeom>
        </p:spPr>
        <p:txBody>
          <a:bodyPr vert="horz" lIns="91440" tIns="45720" rIns="91440" bIns="45720" rtlCol="0" anchor="ctr">
            <a:normAutofit/>
          </a:bodyPr>
          <a:lstStyle/>
          <a:p>
            <a:r>
              <a:rPr lang="en-US" dirty="0"/>
              <a:t>Researching the Origins of the Bible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37F35A-63C6-AE4C-B0C6-E24F15807F8C}" type="datetimeFigureOut">
              <a:rPr lang="en-US" smtClean="0"/>
              <a:t>2/24/2023</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799B70-81FE-8843-9BA5-C3CFE764D46B}" type="slidenum">
              <a:rPr lang="en-US" smtClean="0"/>
              <a:t>‹#›</a:t>
            </a:fld>
            <a:endParaRPr lang="en-US" dirty="0"/>
          </a:p>
        </p:txBody>
      </p:sp>
    </p:spTree>
    <p:extLst>
      <p:ext uri="{BB962C8B-B14F-4D97-AF65-F5344CB8AC3E}">
        <p14:creationId xmlns:p14="http://schemas.microsoft.com/office/powerpoint/2010/main" val="28614987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archive.org/details/newtestamentinor00westrich/page/195/mode/1up?view=theater"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hyperlink" Target="https://www.modernliteralversion.org/bibles/MLV/MLVBL.pdf"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bible-researcher.com/versbib8.html#campbell1789"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hyperlink" Target="https://www.bible-researcher.com/versbib8.html#doddridge1756" TargetMode="External"/><Relationship Id="rId4" Type="http://schemas.openxmlformats.org/officeDocument/2006/relationships/hyperlink" Target="https://www.bible-researcher.com/versbib8.html#macknight1795"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www.biblegateway.com/passage/?search=Ephesians+2&amp;version=TLB#fen-TLB-26268b"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56.gif"/><Relationship Id="rId4" Type="http://schemas.openxmlformats.org/officeDocument/2006/relationships/hyperlink" Target="https://www.biblegateway.com/passage/?search=Ephesians%202&amp;version=TLB#en-TLB-26268"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www.biblegateway.com/passage/?search=Philippians+1&amp;version=NASB1995#fen-NASB1995-29367c"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6.gif"/></Relationships>
</file>

<file path=ppt/slides/_rels/slide55.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www.biblegateway.com/passage/?search=Philippians%203:17-19&amp;version=NIV"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56.gif"/><Relationship Id="rId4" Type="http://schemas.openxmlformats.org/officeDocument/2006/relationships/hyperlink" Target="https://www.biblegateway.com/passage/?search=Philippians%203:17-19&amp;version=NLT"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www.biblegateway.com/passage/?search=Philippians%203:17-19&amp;version=KJ21"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56.gif"/><Relationship Id="rId4" Type="http://schemas.openxmlformats.org/officeDocument/2006/relationships/hyperlink" Target="https://www.biblegateway.com/passage/?search=Philippians%203:17-19&amp;version=MOUNCE"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www.biblegateway.com/passage/?search=Philippians%203:17-19&amp;version=AMP"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56.gif"/></Relationships>
</file>

<file path=ppt/slides/_rels/slide59.xml.rels><?xml version="1.0" encoding="UTF-8" standalone="yes"?>
<Relationships xmlns="http://schemas.openxmlformats.org/package/2006/relationships"><Relationship Id="rId3" Type="http://schemas.openxmlformats.org/officeDocument/2006/relationships/hyperlink" Target="https://www.biblegateway.com/passage/?search=Philippians%203:17-19&amp;version=PHILLIPS"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6.gi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www.biblegateway.com/passage/?search=Philippians%203:17-19&amp;version=PHILLIPS"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56.gif"/></Relationships>
</file>

<file path=ppt/slides/_rels/slide61.xml.rels><?xml version="1.0" encoding="UTF-8" standalone="yes"?>
<Relationships xmlns="http://schemas.openxmlformats.org/package/2006/relationships"><Relationship Id="rId3" Type="http://schemas.openxmlformats.org/officeDocument/2006/relationships/hyperlink" Target="https://www.biblegateway.com/passage/?search=Philippians%203:17-19&amp;version=PHILLIPS"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56.gif"/></Relationships>
</file>

<file path=ppt/slides/_rels/slide62.xml.rels><?xml version="1.0" encoding="UTF-8" standalone="yes"?>
<Relationships xmlns="http://schemas.openxmlformats.org/package/2006/relationships"><Relationship Id="rId3" Type="http://schemas.openxmlformats.org/officeDocument/2006/relationships/hyperlink" Target="https://www.biblegateway.com/passage/?search=Philippians%203:17-19&amp;version=MSG"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56.gif"/></Relationships>
</file>

<file path=ppt/slides/_rels/slide63.xml.rels><?xml version="1.0" encoding="UTF-8" standalone="yes"?>
<Relationships xmlns="http://schemas.openxmlformats.org/package/2006/relationships"><Relationship Id="rId2" Type="http://schemas.openxmlformats.org/officeDocument/2006/relationships/hyperlink" Target="https://www.biblegateway.com/" TargetMode="Externa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hyperlink" Target="http://bbcbeeville.org/2019/09/a-history-of-the-english-bible-westcott/" TargetMode="External"/><Relationship Id="rId2" Type="http://schemas.openxmlformats.org/officeDocument/2006/relationships/hyperlink" Target="http://bbcbeeville.org/2019/08/history-of-the-english-bible-lollard-bibles/" TargetMode="External"/><Relationship Id="rId1" Type="http://schemas.openxmlformats.org/officeDocument/2006/relationships/slideLayout" Target="../slideLayouts/slideLayout7.xml"/><Relationship Id="rId5" Type="http://schemas.openxmlformats.org/officeDocument/2006/relationships/hyperlink" Target="http://bbcbeeville.org/2019/09/a-history-of-the-english-bible-king-james/" TargetMode="External"/><Relationship Id="rId4" Type="http://schemas.openxmlformats.org/officeDocument/2006/relationships/hyperlink" Target="http://bbcbeeville.org/2019/08/a-history-of-the-english-bible-william-tyndale/"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Bibles cop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8751" y="448811"/>
            <a:ext cx="5464983" cy="5960378"/>
          </a:xfrm>
          <a:prstGeom prst="rect">
            <a:avLst/>
          </a:prstGeom>
          <a:effectLst>
            <a:outerShdw blurRad="50800" dist="38100" dir="2700000" algn="tl" rotWithShape="0">
              <a:prstClr val="black">
                <a:alpha val="40000"/>
              </a:prstClr>
            </a:outerShdw>
          </a:effectLst>
        </p:spPr>
      </p:pic>
      <p:sp>
        <p:nvSpPr>
          <p:cNvPr id="9" name="TextBox 8"/>
          <p:cNvSpPr txBox="1"/>
          <p:nvPr/>
        </p:nvSpPr>
        <p:spPr>
          <a:xfrm>
            <a:off x="1524001" y="6579968"/>
            <a:ext cx="8889999" cy="261610"/>
          </a:xfrm>
          <a:prstGeom prst="rect">
            <a:avLst/>
          </a:prstGeom>
          <a:noFill/>
        </p:spPr>
        <p:txBody>
          <a:bodyPr wrap="square" rtlCol="0">
            <a:spAutoFit/>
          </a:bodyPr>
          <a:lstStyle/>
          <a:p>
            <a:pPr algn="ctr">
              <a:defRPr/>
            </a:pPr>
            <a:r>
              <a:rPr lang="en-US" sz="1100" dirty="0">
                <a:solidFill>
                  <a:prstClr val="black"/>
                </a:solidFill>
                <a:latin typeface="Calibri"/>
              </a:rPr>
              <a:t>Chart does not include all English translations. Chart idea from Back to the Bible Broadcast, Lincoln NE..</a:t>
            </a:r>
          </a:p>
        </p:txBody>
      </p:sp>
      <p:sp>
        <p:nvSpPr>
          <p:cNvPr id="2" name="Left Brace 1"/>
          <p:cNvSpPr/>
          <p:nvPr/>
        </p:nvSpPr>
        <p:spPr>
          <a:xfrm>
            <a:off x="4424375" y="448812"/>
            <a:ext cx="437345" cy="984005"/>
          </a:xfrm>
          <a:prstGeom prst="leftBrace">
            <a:avLst>
              <a:gd name="adj1" fmla="val 8333"/>
              <a:gd name="adj2" fmla="val 51312"/>
            </a:avLst>
          </a:prstGeom>
          <a:ln w="635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defRPr/>
            </a:pPr>
            <a:endParaRPr lang="en-US" dirty="0">
              <a:solidFill>
                <a:prstClr val="black"/>
              </a:solidFill>
              <a:latin typeface="Calibri"/>
            </a:endParaRPr>
          </a:p>
        </p:txBody>
      </p:sp>
      <p:sp>
        <p:nvSpPr>
          <p:cNvPr id="3" name="TextBox 2"/>
          <p:cNvSpPr txBox="1"/>
          <p:nvPr/>
        </p:nvSpPr>
        <p:spPr>
          <a:xfrm>
            <a:off x="1623787" y="589344"/>
            <a:ext cx="2937787" cy="584776"/>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defRPr/>
            </a:pPr>
            <a:r>
              <a:rPr lang="en-US" sz="1600" dirty="0">
                <a:solidFill>
                  <a:prstClr val="black"/>
                </a:solidFill>
                <a:latin typeface="Calibri"/>
              </a:rPr>
              <a:t>Translations after the discovery of the Dead Sea Scrolls</a:t>
            </a:r>
            <a:endParaRPr lang="en-US" sz="1100" dirty="0">
              <a:solidFill>
                <a:prstClr val="black"/>
              </a:solidFill>
              <a:latin typeface="Calibri"/>
            </a:endParaRPr>
          </a:p>
        </p:txBody>
      </p:sp>
      <p:sp>
        <p:nvSpPr>
          <p:cNvPr id="7" name="Left Brace 6"/>
          <p:cNvSpPr/>
          <p:nvPr/>
        </p:nvSpPr>
        <p:spPr>
          <a:xfrm>
            <a:off x="4424374" y="2285739"/>
            <a:ext cx="935026" cy="2369489"/>
          </a:xfrm>
          <a:prstGeom prst="leftBrace">
            <a:avLst>
              <a:gd name="adj1" fmla="val 8333"/>
              <a:gd name="adj2" fmla="val 51312"/>
            </a:avLst>
          </a:prstGeom>
          <a:ln w="635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defRPr/>
            </a:pPr>
            <a:endParaRPr lang="en-US" dirty="0">
              <a:solidFill>
                <a:prstClr val="black"/>
              </a:solidFill>
              <a:latin typeface="Calibri"/>
            </a:endParaRPr>
          </a:p>
        </p:txBody>
      </p:sp>
      <p:sp>
        <p:nvSpPr>
          <p:cNvPr id="11" name="TextBox 10"/>
          <p:cNvSpPr txBox="1"/>
          <p:nvPr/>
        </p:nvSpPr>
        <p:spPr>
          <a:xfrm>
            <a:off x="1728267" y="3403338"/>
            <a:ext cx="2721432" cy="83099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defRPr/>
            </a:pPr>
            <a:r>
              <a:rPr lang="en-US" sz="1600" dirty="0">
                <a:solidFill>
                  <a:prstClr val="black"/>
                </a:solidFill>
                <a:latin typeface="Calibri"/>
              </a:rPr>
              <a:t>English Translations from ancient versions and copies available at that time</a:t>
            </a:r>
          </a:p>
        </p:txBody>
      </p:sp>
      <p:sp>
        <p:nvSpPr>
          <p:cNvPr id="8" name="Left Brace 7"/>
          <p:cNvSpPr/>
          <p:nvPr/>
        </p:nvSpPr>
        <p:spPr>
          <a:xfrm>
            <a:off x="4460635" y="1690902"/>
            <a:ext cx="1635365" cy="471727"/>
          </a:xfrm>
          <a:prstGeom prst="leftBrace">
            <a:avLst>
              <a:gd name="adj1" fmla="val 8333"/>
              <a:gd name="adj2" fmla="val 51312"/>
            </a:avLst>
          </a:prstGeom>
          <a:ln w="6350" cmpd="sng">
            <a:solidFill>
              <a:srgbClr val="000000"/>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defRPr/>
            </a:pPr>
            <a:endParaRPr lang="en-US" dirty="0">
              <a:solidFill>
                <a:prstClr val="white"/>
              </a:solidFill>
              <a:latin typeface="Calibri"/>
            </a:endParaRPr>
          </a:p>
        </p:txBody>
      </p:sp>
      <p:sp>
        <p:nvSpPr>
          <p:cNvPr id="12" name="TextBox 11"/>
          <p:cNvSpPr txBox="1"/>
          <p:nvPr/>
        </p:nvSpPr>
        <p:spPr>
          <a:xfrm>
            <a:off x="1514930" y="1478597"/>
            <a:ext cx="2908466" cy="83099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defRPr/>
            </a:pPr>
            <a:r>
              <a:rPr lang="en-US" sz="1600" dirty="0">
                <a:solidFill>
                  <a:prstClr val="black"/>
                </a:solidFill>
                <a:latin typeface="Calibri"/>
              </a:rPr>
              <a:t>Translations after </a:t>
            </a:r>
            <a:r>
              <a:rPr lang="en-US" sz="1600" i="1" dirty="0">
                <a:solidFill>
                  <a:prstClr val="black"/>
                </a:solidFill>
                <a:latin typeface="Calibri"/>
              </a:rPr>
              <a:t>earlier</a:t>
            </a:r>
            <a:r>
              <a:rPr lang="en-US" sz="1600" dirty="0">
                <a:solidFill>
                  <a:prstClr val="black"/>
                </a:solidFill>
                <a:latin typeface="Calibri"/>
              </a:rPr>
              <a:t> ancient manuscripts were discovered in the 1700s and 1800s</a:t>
            </a:r>
          </a:p>
        </p:txBody>
      </p:sp>
      <p:sp>
        <p:nvSpPr>
          <p:cNvPr id="4" name="TextBox 3">
            <a:extLst>
              <a:ext uri="{FF2B5EF4-FFF2-40B4-BE49-F238E27FC236}">
                <a16:creationId xmlns:a16="http://schemas.microsoft.com/office/drawing/2014/main" id="{AF00F992-7E91-FD6B-77BF-312D0980E4D3}"/>
              </a:ext>
            </a:extLst>
          </p:cNvPr>
          <p:cNvSpPr txBox="1"/>
          <p:nvPr/>
        </p:nvSpPr>
        <p:spPr>
          <a:xfrm>
            <a:off x="1953723" y="4548408"/>
            <a:ext cx="2030880" cy="338554"/>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defRPr/>
            </a:pPr>
            <a:r>
              <a:rPr lang="en-US" sz="1600" dirty="0">
                <a:solidFill>
                  <a:prstClr val="black"/>
                </a:solidFill>
                <a:latin typeface="Calibri"/>
              </a:rPr>
              <a:t>Latin Translation</a:t>
            </a:r>
          </a:p>
        </p:txBody>
      </p:sp>
      <p:cxnSp>
        <p:nvCxnSpPr>
          <p:cNvPr id="6" name="Straight Connector 5">
            <a:extLst>
              <a:ext uri="{FF2B5EF4-FFF2-40B4-BE49-F238E27FC236}">
                <a16:creationId xmlns:a16="http://schemas.microsoft.com/office/drawing/2014/main" id="{2DEE23EF-E9F2-2D92-B277-5614C2727D33}"/>
              </a:ext>
            </a:extLst>
          </p:cNvPr>
          <p:cNvCxnSpPr>
            <a:cxnSpLocks/>
          </p:cNvCxnSpPr>
          <p:nvPr/>
        </p:nvCxnSpPr>
        <p:spPr>
          <a:xfrm>
            <a:off x="3984604" y="4768485"/>
            <a:ext cx="1755797" cy="0"/>
          </a:xfrm>
          <a:prstGeom prst="line">
            <a:avLst/>
          </a:prstGeom>
          <a:ln w="127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7574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900" decel="100000" fill="hold"/>
                                        <p:tgtEl>
                                          <p:spTgt spid="1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Translators</a:t>
            </a:r>
            <a:endParaRPr lang="en-US" dirty="0"/>
          </a:p>
        </p:txBody>
      </p:sp>
      <p:sp>
        <p:nvSpPr>
          <p:cNvPr id="3" name="Content Placeholder 2"/>
          <p:cNvSpPr>
            <a:spLocks noGrp="1"/>
          </p:cNvSpPr>
          <p:nvPr>
            <p:ph idx="1"/>
          </p:nvPr>
        </p:nvSpPr>
        <p:spPr>
          <a:xfrm>
            <a:off x="290945" y="1220839"/>
            <a:ext cx="7192985" cy="5135511"/>
          </a:xfrm>
        </p:spPr>
        <p:txBody>
          <a:bodyPr>
            <a:normAutofit/>
          </a:bodyPr>
          <a:lstStyle/>
          <a:p>
            <a:r>
              <a:rPr lang="en-US" dirty="0"/>
              <a:t>King James Version  1611</a:t>
            </a:r>
          </a:p>
          <a:p>
            <a:pPr lvl="1"/>
            <a:r>
              <a:rPr lang="en-US" dirty="0"/>
              <a:t>The King James Version remained the most popular Bible in English for more than 300 years.</a:t>
            </a:r>
          </a:p>
          <a:p>
            <a:pPr lvl="1"/>
            <a:r>
              <a:rPr lang="en-US" dirty="0"/>
              <a:t>At least two-thirds of the King James Version can be traced back to William Tyndale’s translations.</a:t>
            </a:r>
          </a:p>
        </p:txBody>
      </p:sp>
      <p:pic>
        <p:nvPicPr>
          <p:cNvPr id="4" name="Picture 3" descr="Bible_Old_ss13592155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1605" y="1565910"/>
            <a:ext cx="2540577" cy="372618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45427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New Material Impacting Translations</a:t>
            </a:r>
          </a:p>
        </p:txBody>
      </p:sp>
      <p:sp>
        <p:nvSpPr>
          <p:cNvPr id="3" name="Content Placeholder 2"/>
          <p:cNvSpPr>
            <a:spLocks noGrp="1"/>
          </p:cNvSpPr>
          <p:nvPr>
            <p:ph idx="1"/>
          </p:nvPr>
        </p:nvSpPr>
        <p:spPr>
          <a:xfrm>
            <a:off x="124691" y="1220839"/>
            <a:ext cx="7124835" cy="5135511"/>
          </a:xfrm>
        </p:spPr>
        <p:txBody>
          <a:bodyPr/>
          <a:lstStyle/>
          <a:p>
            <a:r>
              <a:rPr lang="en-US" dirty="0"/>
              <a:t>Codex Alexandrinus</a:t>
            </a:r>
          </a:p>
          <a:p>
            <a:pPr lvl="1"/>
            <a:r>
              <a:rPr lang="en-US" dirty="0"/>
              <a:t>In 1629, Codex Alexandrinus—a copy of the New Testament from the 400s AD—was made available to Western scholars. </a:t>
            </a:r>
          </a:p>
          <a:p>
            <a:pPr lvl="1"/>
            <a:r>
              <a:rPr lang="en-US" dirty="0"/>
              <a:t>It is one of the earliest and most complete copies of the New Testament.</a:t>
            </a:r>
          </a:p>
        </p:txBody>
      </p:sp>
      <p:pic>
        <p:nvPicPr>
          <p:cNvPr id="12" name="Picture 11" descr="Codex_Alexandrinus_2_Peter_1_John_Smal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4175" y="1653032"/>
            <a:ext cx="2743200" cy="3297936"/>
          </a:xfrm>
          <a:prstGeom prst="rect">
            <a:avLst/>
          </a:prstGeom>
          <a:effectLst>
            <a:outerShdw blurRad="50800" dist="38100" dir="2700000" algn="tl" rotWithShape="0">
              <a:prstClr val="black">
                <a:alpha val="40000"/>
              </a:prstClr>
            </a:outerShdw>
          </a:effectLst>
        </p:spPr>
      </p:pic>
      <p:sp>
        <p:nvSpPr>
          <p:cNvPr id="13" name="TextBox 12"/>
          <p:cNvSpPr txBox="1"/>
          <p:nvPr/>
        </p:nvSpPr>
        <p:spPr>
          <a:xfrm>
            <a:off x="7450088" y="4980375"/>
            <a:ext cx="2911375" cy="646331"/>
          </a:xfrm>
          <a:prstGeom prst="rect">
            <a:avLst/>
          </a:prstGeom>
          <a:noFill/>
        </p:spPr>
        <p:txBody>
          <a:bodyPr wrap="square" rtlCol="0">
            <a:spAutoFit/>
          </a:bodyPr>
          <a:lstStyle/>
          <a:p>
            <a:pPr algn="ctr"/>
            <a:r>
              <a:rPr lang="en-US" dirty="0"/>
              <a:t>Portion of 2 Peter and 1 John in Codex Alexandrinus</a:t>
            </a:r>
          </a:p>
        </p:txBody>
      </p:sp>
    </p:spTree>
    <p:extLst>
      <p:ext uri="{BB962C8B-B14F-4D97-AF65-F5344CB8AC3E}">
        <p14:creationId xmlns:p14="http://schemas.microsoft.com/office/powerpoint/2010/main" val="1339300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New Material Impacting Translations</a:t>
            </a:r>
            <a:endParaRPr lang="en-US" dirty="0"/>
          </a:p>
        </p:txBody>
      </p:sp>
      <p:sp>
        <p:nvSpPr>
          <p:cNvPr id="3" name="Content Placeholder 2"/>
          <p:cNvSpPr>
            <a:spLocks noGrp="1"/>
          </p:cNvSpPr>
          <p:nvPr>
            <p:ph idx="1"/>
          </p:nvPr>
        </p:nvSpPr>
        <p:spPr>
          <a:xfrm>
            <a:off x="1" y="1219944"/>
            <a:ext cx="7620004" cy="4906220"/>
          </a:xfrm>
        </p:spPr>
        <p:txBody>
          <a:bodyPr>
            <a:normAutofit/>
          </a:bodyPr>
          <a:lstStyle/>
          <a:p>
            <a:r>
              <a:rPr lang="en-US" dirty="0"/>
              <a:t>Codex Sinaiticus</a:t>
            </a:r>
          </a:p>
          <a:p>
            <a:pPr lvl="1"/>
            <a:r>
              <a:rPr lang="en-US" dirty="0"/>
              <a:t>In the mid-1800s, the earliest known complete copy of the New Testament—copied in the 300s AD—was found at St. Catherine’s Monastery near Mt. Sinai. </a:t>
            </a:r>
          </a:p>
        </p:txBody>
      </p:sp>
      <p:pic>
        <p:nvPicPr>
          <p:cNvPr id="5" name="Picture 4" descr="St_Catherine_Monastery_ss13003367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8274" y="1296845"/>
            <a:ext cx="2482526" cy="3720479"/>
          </a:xfrm>
          <a:prstGeom prst="rect">
            <a:avLst/>
          </a:prstGeom>
          <a:effectLst>
            <a:outerShdw blurRad="50800" dist="38100" dir="2700000" algn="tl" rotWithShape="0">
              <a:prstClr val="black">
                <a:alpha val="40000"/>
              </a:prstClr>
            </a:outerShdw>
          </a:effectLst>
        </p:spPr>
      </p:pic>
      <p:sp>
        <p:nvSpPr>
          <p:cNvPr id="4" name="Rectangle 3"/>
          <p:cNvSpPr/>
          <p:nvPr/>
        </p:nvSpPr>
        <p:spPr>
          <a:xfrm>
            <a:off x="7666962" y="5017323"/>
            <a:ext cx="2613591" cy="369332"/>
          </a:xfrm>
          <a:prstGeom prst="rect">
            <a:avLst/>
          </a:prstGeom>
        </p:spPr>
        <p:txBody>
          <a:bodyPr wrap="none">
            <a:spAutoFit/>
          </a:bodyPr>
          <a:lstStyle/>
          <a:p>
            <a:r>
              <a:rPr lang="en-US" dirty="0"/>
              <a:t>St. Catherine’s Monastery</a:t>
            </a:r>
          </a:p>
        </p:txBody>
      </p:sp>
    </p:spTree>
    <p:extLst>
      <p:ext uri="{BB962C8B-B14F-4D97-AF65-F5344CB8AC3E}">
        <p14:creationId xmlns:p14="http://schemas.microsoft.com/office/powerpoint/2010/main" val="275189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New Material Impacting Translations</a:t>
            </a:r>
            <a:endParaRPr lang="en-US" dirty="0"/>
          </a:p>
        </p:txBody>
      </p:sp>
      <p:sp>
        <p:nvSpPr>
          <p:cNvPr id="3" name="Content Placeholder 2"/>
          <p:cNvSpPr>
            <a:spLocks noGrp="1"/>
          </p:cNvSpPr>
          <p:nvPr>
            <p:ph idx="1"/>
          </p:nvPr>
        </p:nvSpPr>
        <p:spPr>
          <a:xfrm>
            <a:off x="457201" y="1219944"/>
            <a:ext cx="6128658" cy="4906220"/>
          </a:xfrm>
        </p:spPr>
        <p:txBody>
          <a:bodyPr>
            <a:normAutofit/>
          </a:bodyPr>
          <a:lstStyle/>
          <a:p>
            <a:r>
              <a:rPr lang="en-US" dirty="0"/>
              <a:t>Codex Sinaiticus</a:t>
            </a:r>
          </a:p>
          <a:p>
            <a:pPr lvl="1"/>
            <a:r>
              <a:rPr lang="en-US" dirty="0"/>
              <a:t>Carefully copied and corrected, it is one of the most reliable surviving manuscripts of the New Testament.</a:t>
            </a:r>
          </a:p>
        </p:txBody>
      </p:sp>
      <p:pic>
        <p:nvPicPr>
          <p:cNvPr id="7" name="Picture 6" descr="Codex_Sinaiticus_John_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0401" y="1315370"/>
            <a:ext cx="3435145" cy="3996219"/>
          </a:xfrm>
          <a:prstGeom prst="rect">
            <a:avLst/>
          </a:prstGeom>
          <a:effectLst>
            <a:outerShdw blurRad="50800" dist="38100" dir="2700000" algn="tl" rotWithShape="0">
              <a:prstClr val="black">
                <a:alpha val="40000"/>
              </a:prstClr>
            </a:outerShdw>
          </a:effectLst>
        </p:spPr>
      </p:pic>
      <p:sp>
        <p:nvSpPr>
          <p:cNvPr id="21" name="Rectangle 20"/>
          <p:cNvSpPr/>
          <p:nvPr/>
        </p:nvSpPr>
        <p:spPr>
          <a:xfrm>
            <a:off x="7004754" y="5246318"/>
            <a:ext cx="3345753" cy="369332"/>
          </a:xfrm>
          <a:prstGeom prst="rect">
            <a:avLst/>
          </a:prstGeom>
        </p:spPr>
        <p:txBody>
          <a:bodyPr wrap="square">
            <a:spAutoFit/>
          </a:bodyPr>
          <a:lstStyle/>
          <a:p>
            <a:pPr algn="ctr"/>
            <a:r>
              <a:rPr lang="en-US" dirty="0"/>
              <a:t>John 3 in Codex Sinaiticus</a:t>
            </a:r>
          </a:p>
        </p:txBody>
      </p:sp>
    </p:spTree>
    <p:extLst>
      <p:ext uri="{BB962C8B-B14F-4D97-AF65-F5344CB8AC3E}">
        <p14:creationId xmlns:p14="http://schemas.microsoft.com/office/powerpoint/2010/main" val="3125347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style.rotation</p:attrName>
                                        </p:attrNameLst>
                                      </p:cBhvr>
                                      <p:tavLst>
                                        <p:tav tm="0">
                                          <p:val>
                                            <p:fltVal val="720"/>
                                          </p:val>
                                        </p:tav>
                                        <p:tav tm="100000">
                                          <p:val>
                                            <p:fltVal val="0"/>
                                          </p:val>
                                        </p:tav>
                                      </p:tavLst>
                                    </p:anim>
                                    <p:anim calcmode="lin" valueType="num">
                                      <p:cBhvr>
                                        <p:cTn id="9" dur="1000" fill="hold"/>
                                        <p:tgtEl>
                                          <p:spTgt spid="7"/>
                                        </p:tgtEl>
                                        <p:attrNameLst>
                                          <p:attrName>ppt_h</p:attrName>
                                        </p:attrNameLst>
                                      </p:cBhvr>
                                      <p:tavLst>
                                        <p:tav tm="0">
                                          <p:val>
                                            <p:fltVal val="0"/>
                                          </p:val>
                                        </p:tav>
                                        <p:tav tm="100000">
                                          <p:val>
                                            <p:strVal val="#ppt_h"/>
                                          </p:val>
                                        </p:tav>
                                      </p:tavLst>
                                    </p:anim>
                                    <p:anim calcmode="lin" valueType="num">
                                      <p:cBhvr>
                                        <p:cTn id="10" dur="1000" fill="hold"/>
                                        <p:tgtEl>
                                          <p:spTgt spid="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New Material Impacting Translations</a:t>
            </a:r>
            <a:endParaRPr lang="en-US" dirty="0"/>
          </a:p>
        </p:txBody>
      </p:sp>
      <p:sp>
        <p:nvSpPr>
          <p:cNvPr id="3" name="Content Placeholder 2"/>
          <p:cNvSpPr>
            <a:spLocks noGrp="1"/>
          </p:cNvSpPr>
          <p:nvPr>
            <p:ph idx="1"/>
          </p:nvPr>
        </p:nvSpPr>
        <p:spPr>
          <a:xfrm>
            <a:off x="235528" y="1220839"/>
            <a:ext cx="6840188" cy="5135511"/>
          </a:xfrm>
        </p:spPr>
        <p:txBody>
          <a:bodyPr/>
          <a:lstStyle/>
          <a:p>
            <a:r>
              <a:rPr lang="en-US" b="1" dirty="0"/>
              <a:t>Codex Vaticanus </a:t>
            </a:r>
          </a:p>
          <a:p>
            <a:pPr lvl="1"/>
            <a:r>
              <a:rPr lang="en-US" dirty="0"/>
              <a:t>The earliest and probably the most reliable surviving copy of the New Testament was made available to scholars in 1889.</a:t>
            </a:r>
          </a:p>
          <a:p>
            <a:pPr lvl="1"/>
            <a:r>
              <a:rPr lang="en-US" dirty="0"/>
              <a:t>It was probably copied in the early 300s AD and seems to be slightly older than Codex Sinaiticus.</a:t>
            </a:r>
          </a:p>
        </p:txBody>
      </p:sp>
      <p:pic>
        <p:nvPicPr>
          <p:cNvPr id="11" name="Picture 10" descr="Codex_Vaticanus_Wiki.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5862" y="1493696"/>
            <a:ext cx="3442138" cy="3556876"/>
          </a:xfrm>
          <a:prstGeom prst="rect">
            <a:avLst/>
          </a:prstGeom>
          <a:effectLst>
            <a:outerShdw blurRad="50800" dist="38100" dir="2700000" algn="tl" rotWithShape="0">
              <a:prstClr val="black">
                <a:alpha val="40000"/>
              </a:prstClr>
            </a:outerShdw>
          </a:effectLst>
        </p:spPr>
      </p:pic>
      <p:sp>
        <p:nvSpPr>
          <p:cNvPr id="12" name="TextBox 11"/>
          <p:cNvSpPr txBox="1"/>
          <p:nvPr/>
        </p:nvSpPr>
        <p:spPr>
          <a:xfrm>
            <a:off x="7313448" y="5173192"/>
            <a:ext cx="3354552" cy="369332"/>
          </a:xfrm>
          <a:prstGeom prst="rect">
            <a:avLst/>
          </a:prstGeom>
          <a:noFill/>
        </p:spPr>
        <p:txBody>
          <a:bodyPr wrap="square" rtlCol="0">
            <a:spAutoFit/>
          </a:bodyPr>
          <a:lstStyle/>
          <a:p>
            <a:pPr algn="ctr"/>
            <a:r>
              <a:rPr lang="en-US" dirty="0"/>
              <a:t>Codex Vaticanus</a:t>
            </a:r>
          </a:p>
        </p:txBody>
      </p:sp>
    </p:spTree>
    <p:extLst>
      <p:ext uri="{BB962C8B-B14F-4D97-AF65-F5344CB8AC3E}">
        <p14:creationId xmlns:p14="http://schemas.microsoft.com/office/powerpoint/2010/main" val="51684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1+#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Translators Other Languages</a:t>
            </a:r>
            <a:endParaRPr lang="en-US" dirty="0"/>
          </a:p>
        </p:txBody>
      </p:sp>
      <p:sp>
        <p:nvSpPr>
          <p:cNvPr id="3" name="Content Placeholder 2"/>
          <p:cNvSpPr>
            <a:spLocks noGrp="1"/>
          </p:cNvSpPr>
          <p:nvPr>
            <p:ph idx="1"/>
          </p:nvPr>
        </p:nvSpPr>
        <p:spPr>
          <a:xfrm>
            <a:off x="263236" y="1220839"/>
            <a:ext cx="7446486" cy="5223235"/>
          </a:xfrm>
        </p:spPr>
        <p:txBody>
          <a:bodyPr>
            <a:normAutofit/>
          </a:bodyPr>
          <a:lstStyle/>
          <a:p>
            <a:r>
              <a:rPr lang="en-US" dirty="0"/>
              <a:t>Translations in the 1800s</a:t>
            </a:r>
          </a:p>
          <a:p>
            <a:pPr lvl="1"/>
            <a:r>
              <a:rPr lang="en-US" dirty="0"/>
              <a:t>The missionary movement in the 1800s led to the rapid rise in new Bible translations into other languages. </a:t>
            </a:r>
          </a:p>
          <a:p>
            <a:pPr lvl="1"/>
            <a:r>
              <a:rPr lang="en-US" dirty="0"/>
              <a:t>William Carey, “the father of modern missions,” translated the New Testament into </a:t>
            </a:r>
            <a:r>
              <a:rPr lang="en-US" dirty="0">
                <a:solidFill>
                  <a:srgbClr val="00B050"/>
                </a:solidFill>
              </a:rPr>
              <a:t>Bengali</a:t>
            </a:r>
            <a:r>
              <a:rPr lang="en-US" dirty="0"/>
              <a:t> (1801).</a:t>
            </a:r>
          </a:p>
        </p:txBody>
      </p:sp>
      <p:pic>
        <p:nvPicPr>
          <p:cNvPr id="12" name="Picture 11" descr="WilliamCare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1942" y="1220839"/>
            <a:ext cx="2645799" cy="3219056"/>
          </a:xfrm>
          <a:prstGeom prst="rect">
            <a:avLst/>
          </a:prstGeom>
          <a:effectLst>
            <a:outerShdw blurRad="50800" dist="38100" dir="2700000" algn="tl" rotWithShape="0">
              <a:prstClr val="black">
                <a:alpha val="40000"/>
              </a:prstClr>
            </a:outerShdw>
          </a:effectLst>
        </p:spPr>
      </p:pic>
      <p:sp>
        <p:nvSpPr>
          <p:cNvPr id="13" name="Rectangle 12"/>
          <p:cNvSpPr/>
          <p:nvPr/>
        </p:nvSpPr>
        <p:spPr>
          <a:xfrm>
            <a:off x="8936601" y="4702088"/>
            <a:ext cx="2645799" cy="523220"/>
          </a:xfrm>
          <a:prstGeom prst="rect">
            <a:avLst/>
          </a:prstGeom>
        </p:spPr>
        <p:txBody>
          <a:bodyPr wrap="square">
            <a:spAutoFit/>
          </a:bodyPr>
          <a:lstStyle/>
          <a:p>
            <a:pPr algn="ctr"/>
            <a:r>
              <a:rPr lang="en-US" sz="2800" dirty="0"/>
              <a:t>William Carey</a:t>
            </a:r>
          </a:p>
        </p:txBody>
      </p:sp>
    </p:spTree>
    <p:extLst>
      <p:ext uri="{BB962C8B-B14F-4D97-AF65-F5344CB8AC3E}">
        <p14:creationId xmlns:p14="http://schemas.microsoft.com/office/powerpoint/2010/main" val="2595237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Translators Other Languages</a:t>
            </a:r>
            <a:endParaRPr lang="en-US" dirty="0"/>
          </a:p>
        </p:txBody>
      </p:sp>
      <p:sp>
        <p:nvSpPr>
          <p:cNvPr id="3" name="Content Placeholder 2"/>
          <p:cNvSpPr>
            <a:spLocks noGrp="1"/>
          </p:cNvSpPr>
          <p:nvPr>
            <p:ph idx="1"/>
          </p:nvPr>
        </p:nvSpPr>
        <p:spPr>
          <a:xfrm>
            <a:off x="748144" y="1220839"/>
            <a:ext cx="7135091" cy="5135511"/>
          </a:xfrm>
        </p:spPr>
        <p:txBody>
          <a:bodyPr>
            <a:normAutofit/>
          </a:bodyPr>
          <a:lstStyle/>
          <a:p>
            <a:r>
              <a:rPr lang="en-US" dirty="0"/>
              <a:t>Translations in the 1800s</a:t>
            </a:r>
          </a:p>
          <a:p>
            <a:pPr lvl="1"/>
            <a:r>
              <a:rPr lang="en-US" dirty="0"/>
              <a:t>Missionary Karl Gutzlaff translated portions of the Bible into </a:t>
            </a:r>
            <a:r>
              <a:rPr lang="en-US" dirty="0">
                <a:solidFill>
                  <a:srgbClr val="00B050"/>
                </a:solidFill>
              </a:rPr>
              <a:t>Thai</a:t>
            </a:r>
            <a:r>
              <a:rPr lang="en-US" dirty="0"/>
              <a:t> and </a:t>
            </a:r>
            <a:r>
              <a:rPr lang="en-US" dirty="0">
                <a:solidFill>
                  <a:srgbClr val="00B050"/>
                </a:solidFill>
              </a:rPr>
              <a:t>Japanese </a:t>
            </a:r>
            <a:r>
              <a:rPr lang="en-US" dirty="0"/>
              <a:t>(mid-1800s).</a:t>
            </a:r>
          </a:p>
          <a:p>
            <a:pPr lvl="1"/>
            <a:r>
              <a:rPr lang="en-US" dirty="0"/>
              <a:t>Scottish missionary to China, Robert Morrison, translated the Bible </a:t>
            </a:r>
            <a:r>
              <a:rPr lang="en-US" dirty="0">
                <a:solidFill>
                  <a:srgbClr val="00B050"/>
                </a:solidFill>
              </a:rPr>
              <a:t>into Chinese </a:t>
            </a:r>
            <a:r>
              <a:rPr lang="en-US" dirty="0"/>
              <a:t>(1823).</a:t>
            </a:r>
          </a:p>
        </p:txBody>
      </p:sp>
      <p:sp>
        <p:nvSpPr>
          <p:cNvPr id="13" name="Rectangle 12"/>
          <p:cNvSpPr/>
          <p:nvPr/>
        </p:nvSpPr>
        <p:spPr>
          <a:xfrm>
            <a:off x="8947269" y="5229641"/>
            <a:ext cx="2635131" cy="523220"/>
          </a:xfrm>
          <a:prstGeom prst="rect">
            <a:avLst/>
          </a:prstGeom>
        </p:spPr>
        <p:txBody>
          <a:bodyPr wrap="square">
            <a:spAutoFit/>
          </a:bodyPr>
          <a:lstStyle/>
          <a:p>
            <a:pPr algn="ctr"/>
            <a:r>
              <a:rPr lang="en-US" sz="2800" dirty="0"/>
              <a:t>Karl Gutzlaff</a:t>
            </a:r>
          </a:p>
        </p:txBody>
      </p:sp>
      <p:pic>
        <p:nvPicPr>
          <p:cNvPr id="5" name="Picture 4" descr="Karl_Gutzlaff.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3783" y="1403204"/>
            <a:ext cx="2635131" cy="362330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6214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55"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strVal val="#ppt_w*0.70"/>
                                          </p:val>
                                        </p:tav>
                                        <p:tav tm="100000">
                                          <p:val>
                                            <p:strVal val="#ppt_w"/>
                                          </p:val>
                                        </p:tav>
                                      </p:tavLst>
                                    </p:anim>
                                    <p:anim calcmode="lin" valueType="num">
                                      <p:cBhvr>
                                        <p:cTn id="12" dur="1000" fill="hold"/>
                                        <p:tgtEl>
                                          <p:spTgt spid="5"/>
                                        </p:tgtEl>
                                        <p:attrNameLst>
                                          <p:attrName>ppt_h</p:attrName>
                                        </p:attrNameLst>
                                      </p:cBhvr>
                                      <p:tavLst>
                                        <p:tav tm="0">
                                          <p:val>
                                            <p:strVal val="#ppt_h"/>
                                          </p:val>
                                        </p:tav>
                                        <p:tav tm="100000">
                                          <p:val>
                                            <p:strVal val="#ppt_h"/>
                                          </p:val>
                                        </p:tav>
                                      </p:tavLst>
                                    </p:anim>
                                    <p:animEffect transition="in" filter="fade">
                                      <p:cBhvr>
                                        <p:cTn id="13" dur="1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Translators Other Languages</a:t>
            </a:r>
            <a:endParaRPr lang="en-US" dirty="0"/>
          </a:p>
        </p:txBody>
      </p:sp>
      <p:sp>
        <p:nvSpPr>
          <p:cNvPr id="3" name="Content Placeholder 2"/>
          <p:cNvSpPr>
            <a:spLocks noGrp="1"/>
          </p:cNvSpPr>
          <p:nvPr>
            <p:ph idx="1"/>
          </p:nvPr>
        </p:nvSpPr>
        <p:spPr>
          <a:xfrm>
            <a:off x="609600" y="921946"/>
            <a:ext cx="10972800" cy="5135511"/>
          </a:xfrm>
        </p:spPr>
        <p:txBody>
          <a:bodyPr/>
          <a:lstStyle/>
          <a:p>
            <a:r>
              <a:rPr lang="en-US" dirty="0"/>
              <a:t>Translations in the 1800s</a:t>
            </a:r>
          </a:p>
          <a:p>
            <a:pPr lvl="1"/>
            <a:r>
              <a:rPr lang="en-US" dirty="0"/>
              <a:t>Native Cherokee speaker, John Arch (Atsi), translated the Gospel of John into </a:t>
            </a:r>
            <a:r>
              <a:rPr lang="en-US" dirty="0">
                <a:solidFill>
                  <a:srgbClr val="00B050"/>
                </a:solidFill>
              </a:rPr>
              <a:t>Cherokee</a:t>
            </a:r>
            <a:r>
              <a:rPr lang="en-US" dirty="0"/>
              <a:t> (1824).</a:t>
            </a:r>
          </a:p>
          <a:p>
            <a:pPr lvl="1"/>
            <a:r>
              <a:rPr lang="en-US" dirty="0"/>
              <a:t>Cherokee pastor, David Brown, translated the New Testament one year later. </a:t>
            </a:r>
          </a:p>
        </p:txBody>
      </p:sp>
    </p:spTree>
    <p:extLst>
      <p:ext uri="{BB962C8B-B14F-4D97-AF65-F5344CB8AC3E}">
        <p14:creationId xmlns:p14="http://schemas.microsoft.com/office/powerpoint/2010/main" val="32199423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Translators Other Languages</a:t>
            </a:r>
            <a:endParaRPr lang="en-US" dirty="0"/>
          </a:p>
        </p:txBody>
      </p:sp>
      <p:sp>
        <p:nvSpPr>
          <p:cNvPr id="3" name="Content Placeholder 2"/>
          <p:cNvSpPr>
            <a:spLocks noGrp="1"/>
          </p:cNvSpPr>
          <p:nvPr>
            <p:ph idx="1"/>
          </p:nvPr>
        </p:nvSpPr>
        <p:spPr>
          <a:xfrm>
            <a:off x="609601" y="1220839"/>
            <a:ext cx="7387022" cy="5135511"/>
          </a:xfrm>
        </p:spPr>
        <p:txBody>
          <a:bodyPr>
            <a:normAutofit/>
          </a:bodyPr>
          <a:lstStyle/>
          <a:p>
            <a:r>
              <a:rPr lang="en-US" dirty="0"/>
              <a:t>Translations in the 1800s</a:t>
            </a:r>
          </a:p>
          <a:p>
            <a:pPr lvl="1"/>
            <a:r>
              <a:rPr lang="en-US" dirty="0"/>
              <a:t>Former slave born in Yoruba (modern Nigeria), Samuel Ajayi Crowther, translated parts of the New Testament into his native language of </a:t>
            </a:r>
            <a:r>
              <a:rPr lang="en-US" dirty="0">
                <a:solidFill>
                  <a:srgbClr val="00B050"/>
                </a:solidFill>
              </a:rPr>
              <a:t>Yoruba </a:t>
            </a:r>
            <a:r>
              <a:rPr lang="en-US" dirty="0"/>
              <a:t>(1852). </a:t>
            </a:r>
          </a:p>
          <a:p>
            <a:pPr lvl="1"/>
            <a:r>
              <a:rPr lang="en-US" dirty="0"/>
              <a:t>Scottish missionary to Africa, Robert Moffat, translated the Bible into the African language of </a:t>
            </a:r>
            <a:r>
              <a:rPr lang="en-US" dirty="0">
                <a:solidFill>
                  <a:srgbClr val="00B050"/>
                </a:solidFill>
              </a:rPr>
              <a:t>Tswana</a:t>
            </a:r>
            <a:r>
              <a:rPr lang="en-US" dirty="0"/>
              <a:t> (1857).</a:t>
            </a:r>
          </a:p>
        </p:txBody>
      </p:sp>
      <p:grpSp>
        <p:nvGrpSpPr>
          <p:cNvPr id="5" name="Group 4"/>
          <p:cNvGrpSpPr/>
          <p:nvPr/>
        </p:nvGrpSpPr>
        <p:grpSpPr>
          <a:xfrm>
            <a:off x="9114903" y="3554174"/>
            <a:ext cx="2543945" cy="2710644"/>
            <a:chOff x="6553145" y="3667763"/>
            <a:chExt cx="2543945" cy="2710644"/>
          </a:xfrm>
        </p:grpSpPr>
        <p:pic>
          <p:nvPicPr>
            <p:cNvPr id="12" name="Picture 11" descr="Robert_Moffat_Detail.jpg"/>
            <p:cNvPicPr>
              <a:picLocks noChangeAspect="1"/>
            </p:cNvPicPr>
            <p:nvPr/>
          </p:nvPicPr>
          <p:blipFill rotWithShape="1">
            <a:blip r:embed="rId3">
              <a:extLst>
                <a:ext uri="{28A0092B-C50C-407E-A947-70E740481C1C}">
                  <a14:useLocalDpi xmlns:a14="http://schemas.microsoft.com/office/drawing/2010/main" val="0"/>
                </a:ext>
              </a:extLst>
            </a:blip>
            <a:srcRect r="9041"/>
            <a:stretch/>
          </p:blipFill>
          <p:spPr>
            <a:xfrm>
              <a:off x="6992861" y="3667763"/>
              <a:ext cx="1664514" cy="2151232"/>
            </a:xfrm>
            <a:prstGeom prst="rect">
              <a:avLst/>
            </a:prstGeom>
            <a:effectLst>
              <a:outerShdw blurRad="50800" dist="38100" dir="2700000" algn="tl" rotWithShape="0">
                <a:prstClr val="black">
                  <a:alpha val="40000"/>
                </a:prstClr>
              </a:outerShdw>
            </a:effectLst>
          </p:spPr>
        </p:pic>
        <p:sp>
          <p:nvSpPr>
            <p:cNvPr id="14" name="Rectangle 13"/>
            <p:cNvSpPr/>
            <p:nvPr/>
          </p:nvSpPr>
          <p:spPr>
            <a:xfrm>
              <a:off x="6553145" y="5855187"/>
              <a:ext cx="2543945" cy="523220"/>
            </a:xfrm>
            <a:prstGeom prst="rect">
              <a:avLst/>
            </a:prstGeom>
          </p:spPr>
          <p:txBody>
            <a:bodyPr wrap="square">
              <a:spAutoFit/>
            </a:bodyPr>
            <a:lstStyle/>
            <a:p>
              <a:pPr algn="ctr"/>
              <a:r>
                <a:rPr lang="en-US" sz="2800" dirty="0"/>
                <a:t>Robert Moffat</a:t>
              </a:r>
            </a:p>
          </p:txBody>
        </p:sp>
      </p:grpSp>
      <p:grpSp>
        <p:nvGrpSpPr>
          <p:cNvPr id="4" name="Group 3"/>
          <p:cNvGrpSpPr/>
          <p:nvPr/>
        </p:nvGrpSpPr>
        <p:grpSpPr>
          <a:xfrm>
            <a:off x="8377869" y="690234"/>
            <a:ext cx="3972604" cy="2695289"/>
            <a:chOff x="5551220" y="1250034"/>
            <a:chExt cx="3972604" cy="2695289"/>
          </a:xfrm>
        </p:grpSpPr>
        <p:pic>
          <p:nvPicPr>
            <p:cNvPr id="13" name="Picture 12" descr="Samuel_Ajayi_Crowthe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7970" y="1250034"/>
              <a:ext cx="1647415" cy="2101369"/>
            </a:xfrm>
            <a:prstGeom prst="rect">
              <a:avLst/>
            </a:prstGeom>
          </p:spPr>
        </p:pic>
        <p:sp>
          <p:nvSpPr>
            <p:cNvPr id="15" name="Rectangle 14"/>
            <p:cNvSpPr/>
            <p:nvPr/>
          </p:nvSpPr>
          <p:spPr>
            <a:xfrm>
              <a:off x="5551220" y="3422103"/>
              <a:ext cx="3972604" cy="523220"/>
            </a:xfrm>
            <a:prstGeom prst="rect">
              <a:avLst/>
            </a:prstGeom>
          </p:spPr>
          <p:txBody>
            <a:bodyPr wrap="square">
              <a:spAutoFit/>
            </a:bodyPr>
            <a:lstStyle/>
            <a:p>
              <a:pPr algn="ctr"/>
              <a:r>
                <a:rPr lang="en-US" sz="2800" dirty="0"/>
                <a:t>Samuel Ajayi Crowther</a:t>
              </a:r>
            </a:p>
          </p:txBody>
        </p:sp>
      </p:grpSp>
    </p:spTree>
    <p:extLst>
      <p:ext uri="{BB962C8B-B14F-4D97-AF65-F5344CB8AC3E}">
        <p14:creationId xmlns:p14="http://schemas.microsoft.com/office/powerpoint/2010/main" val="4031168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Translators</a:t>
            </a:r>
            <a:endParaRPr lang="en-US" dirty="0"/>
          </a:p>
        </p:txBody>
      </p:sp>
      <p:sp>
        <p:nvSpPr>
          <p:cNvPr id="3" name="Content Placeholder 2"/>
          <p:cNvSpPr>
            <a:spLocks noGrp="1"/>
          </p:cNvSpPr>
          <p:nvPr>
            <p:ph idx="1"/>
          </p:nvPr>
        </p:nvSpPr>
        <p:spPr>
          <a:xfrm>
            <a:off x="235528" y="1219944"/>
            <a:ext cx="6368474" cy="4906220"/>
          </a:xfrm>
        </p:spPr>
        <p:txBody>
          <a:bodyPr>
            <a:normAutofit/>
          </a:bodyPr>
          <a:lstStyle/>
          <a:p>
            <a:r>
              <a:rPr lang="en-US" dirty="0"/>
              <a:t>The Braille Bible</a:t>
            </a:r>
          </a:p>
          <a:p>
            <a:pPr lvl="1"/>
            <a:r>
              <a:rPr lang="en-US" dirty="0"/>
              <a:t>The Universal Braille Press (later Braille Institute of America) published the first complete Braille Bible in 1924.</a:t>
            </a:r>
          </a:p>
          <a:p>
            <a:pPr lvl="1"/>
            <a:r>
              <a:rPr lang="en-US" dirty="0"/>
              <a:t>The </a:t>
            </a:r>
            <a:r>
              <a:rPr lang="en-US" dirty="0">
                <a:solidFill>
                  <a:srgbClr val="00B050"/>
                </a:solidFill>
              </a:rPr>
              <a:t>Braille B</a:t>
            </a:r>
            <a:r>
              <a:rPr lang="en-US" dirty="0"/>
              <a:t>ible filled 21 volumes in the King James Version.</a:t>
            </a:r>
          </a:p>
        </p:txBody>
      </p:sp>
      <p:pic>
        <p:nvPicPr>
          <p:cNvPr id="6" name="Picture 5" descr="Braille_ss17651807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2466" y="924010"/>
            <a:ext cx="2286000" cy="3419856"/>
          </a:xfrm>
          <a:prstGeom prst="rect">
            <a:avLst/>
          </a:prstGeom>
          <a:effectLst>
            <a:outerShdw blurRad="50800" dist="38100" dir="2700000" algn="tl" rotWithShape="0">
              <a:prstClr val="black">
                <a:alpha val="40000"/>
              </a:prstClr>
            </a:outerShdw>
          </a:effectLst>
        </p:spPr>
      </p:pic>
      <p:grpSp>
        <p:nvGrpSpPr>
          <p:cNvPr id="7" name="Group 6"/>
          <p:cNvGrpSpPr/>
          <p:nvPr/>
        </p:nvGrpSpPr>
        <p:grpSpPr>
          <a:xfrm>
            <a:off x="6390603" y="2821362"/>
            <a:ext cx="5191797" cy="3781856"/>
            <a:chOff x="3467293" y="3081156"/>
            <a:chExt cx="5191797" cy="3781856"/>
          </a:xfrm>
        </p:grpSpPr>
        <p:pic>
          <p:nvPicPr>
            <p:cNvPr id="5" name="Picture 4" descr="Louis_Braill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2894" y="3081156"/>
              <a:ext cx="1899302" cy="2469093"/>
            </a:xfrm>
            <a:prstGeom prst="rect">
              <a:avLst/>
            </a:prstGeom>
            <a:effectLst>
              <a:outerShdw blurRad="50800" dist="38100" dir="2700000" algn="tl" rotWithShape="0">
                <a:prstClr val="black">
                  <a:alpha val="40000"/>
                </a:prstClr>
              </a:outerShdw>
            </a:effectLst>
          </p:spPr>
        </p:pic>
        <p:sp>
          <p:nvSpPr>
            <p:cNvPr id="4" name="Rectangle 3"/>
            <p:cNvSpPr/>
            <p:nvPr/>
          </p:nvSpPr>
          <p:spPr>
            <a:xfrm>
              <a:off x="3467293" y="5478017"/>
              <a:ext cx="5191797" cy="1384995"/>
            </a:xfrm>
            <a:prstGeom prst="rect">
              <a:avLst/>
            </a:prstGeom>
          </p:spPr>
          <p:txBody>
            <a:bodyPr wrap="square">
              <a:spAutoFit/>
            </a:bodyPr>
            <a:lstStyle/>
            <a:p>
              <a:r>
                <a:rPr lang="en-US" sz="2800" dirty="0"/>
                <a:t>Louis Braille, blind since the age of 3, completed a system for reading at age 15. </a:t>
              </a:r>
            </a:p>
          </p:txBody>
        </p:sp>
      </p:grpSp>
    </p:spTree>
    <p:extLst>
      <p:ext uri="{BB962C8B-B14F-4D97-AF65-F5344CB8AC3E}">
        <p14:creationId xmlns:p14="http://schemas.microsoft.com/office/powerpoint/2010/main" val="282245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lumMod val="95000"/>
                    <a:lumOff val="5000"/>
                  </a:schemeClr>
                </a:solidFill>
              </a:rPr>
              <a:t>Revised English Version</a:t>
            </a:r>
          </a:p>
        </p:txBody>
      </p:sp>
      <p:sp>
        <p:nvSpPr>
          <p:cNvPr id="3" name="Content Placeholder 2"/>
          <p:cNvSpPr>
            <a:spLocks noGrp="1"/>
          </p:cNvSpPr>
          <p:nvPr>
            <p:ph idx="1"/>
          </p:nvPr>
        </p:nvSpPr>
        <p:spPr>
          <a:xfrm>
            <a:off x="609599" y="1220839"/>
            <a:ext cx="7703127" cy="5135511"/>
          </a:xfrm>
        </p:spPr>
        <p:txBody>
          <a:bodyPr>
            <a:normAutofit/>
          </a:bodyPr>
          <a:lstStyle/>
          <a:p>
            <a:pPr lvl="1"/>
            <a:r>
              <a:rPr lang="en-US" dirty="0"/>
              <a:t>In 1885, Scholars in England revised the King James Version to reflect the findings from the manuscripts discovered during the two previous centuries. </a:t>
            </a:r>
          </a:p>
          <a:p>
            <a:pPr lvl="1"/>
            <a:endParaRPr lang="en-US" dirty="0"/>
          </a:p>
          <a:p>
            <a:pPr lvl="1"/>
            <a:endParaRPr lang="en-US" dirty="0"/>
          </a:p>
          <a:p>
            <a:pPr lvl="1"/>
            <a:r>
              <a:rPr lang="en-US" dirty="0"/>
              <a:t>The Early copies were uncials.</a:t>
            </a:r>
            <a:br>
              <a:rPr lang="en-US" dirty="0"/>
            </a:br>
            <a:r>
              <a:rPr lang="en-US" dirty="0"/>
              <a:t>Translations prior to the Revised English Version relied on minuscules.</a:t>
            </a:r>
          </a:p>
        </p:txBody>
      </p:sp>
      <p:pic>
        <p:nvPicPr>
          <p:cNvPr id="4" name="Picture 3" descr="RSV_Bib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5354" y="731175"/>
            <a:ext cx="2397046" cy="3170493"/>
          </a:xfrm>
          <a:prstGeom prst="rect">
            <a:avLst/>
          </a:prstGeom>
        </p:spPr>
      </p:pic>
      <p:sp>
        <p:nvSpPr>
          <p:cNvPr id="19" name="Rectangle 18"/>
          <p:cNvSpPr/>
          <p:nvPr/>
        </p:nvSpPr>
        <p:spPr>
          <a:xfrm>
            <a:off x="9075865" y="4028542"/>
            <a:ext cx="2616024" cy="1569660"/>
          </a:xfrm>
          <a:prstGeom prst="rect">
            <a:avLst/>
          </a:prstGeom>
        </p:spPr>
        <p:txBody>
          <a:bodyPr wrap="square">
            <a:spAutoFit/>
          </a:bodyPr>
          <a:lstStyle/>
          <a:p>
            <a:pPr algn="ctr">
              <a:defRPr/>
            </a:pPr>
            <a:r>
              <a:rPr lang="en-US" sz="3200" dirty="0">
                <a:solidFill>
                  <a:prstClr val="black"/>
                </a:solidFill>
                <a:latin typeface="Calibri"/>
              </a:rPr>
              <a:t>Revised English Version (1885)</a:t>
            </a:r>
          </a:p>
        </p:txBody>
      </p:sp>
      <p:pic>
        <p:nvPicPr>
          <p:cNvPr id="6" name="Picture 5">
            <a:extLst>
              <a:ext uri="{FF2B5EF4-FFF2-40B4-BE49-F238E27FC236}">
                <a16:creationId xmlns:a16="http://schemas.microsoft.com/office/drawing/2014/main" id="{8964A988-F890-C3A2-53CD-0215979297A1}"/>
              </a:ext>
            </a:extLst>
          </p:cNvPr>
          <p:cNvPicPr>
            <a:picLocks noChangeAspect="1"/>
          </p:cNvPicPr>
          <p:nvPr/>
        </p:nvPicPr>
        <p:blipFill>
          <a:blip r:embed="rId4"/>
          <a:stretch>
            <a:fillRect/>
          </a:stretch>
        </p:blipFill>
        <p:spPr>
          <a:xfrm>
            <a:off x="505689" y="3048567"/>
            <a:ext cx="7910945" cy="963938"/>
          </a:xfrm>
          <a:prstGeom prst="rect">
            <a:avLst/>
          </a:prstGeom>
        </p:spPr>
      </p:pic>
    </p:spTree>
    <p:extLst>
      <p:ext uri="{BB962C8B-B14F-4D97-AF65-F5344CB8AC3E}">
        <p14:creationId xmlns:p14="http://schemas.microsoft.com/office/powerpoint/2010/main" val="3971408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36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Ongoing Translation</a:t>
            </a:r>
            <a:endParaRPr lang="en-US" dirty="0"/>
          </a:p>
        </p:txBody>
      </p:sp>
      <p:sp>
        <p:nvSpPr>
          <p:cNvPr id="3" name="Content Placeholder 2"/>
          <p:cNvSpPr>
            <a:spLocks noGrp="1"/>
          </p:cNvSpPr>
          <p:nvPr>
            <p:ph idx="1"/>
          </p:nvPr>
        </p:nvSpPr>
        <p:spPr>
          <a:xfrm>
            <a:off x="235528" y="757882"/>
            <a:ext cx="7439890" cy="4906220"/>
          </a:xfrm>
        </p:spPr>
        <p:txBody>
          <a:bodyPr>
            <a:normAutofit lnSpcReduction="10000"/>
          </a:bodyPr>
          <a:lstStyle/>
          <a:p>
            <a:r>
              <a:rPr lang="en-US" dirty="0"/>
              <a:t>Wycliffe.org</a:t>
            </a:r>
          </a:p>
          <a:p>
            <a:pPr lvl="1"/>
            <a:r>
              <a:rPr lang="en-US" dirty="0"/>
              <a:t>Today at least 2,000 languages are still waiting for a Bible translation to begin</a:t>
            </a:r>
          </a:p>
          <a:p>
            <a:pPr lvl="1"/>
            <a:r>
              <a:rPr lang="en-US" dirty="0"/>
              <a:t>Wycliffe USA is working faster than ever to reach those languages as soon as possible..</a:t>
            </a:r>
          </a:p>
          <a:p>
            <a:pPr lvl="1"/>
            <a:r>
              <a:rPr lang="en-US" dirty="0"/>
              <a:t>1.5 billion people don’t have a full bible in their language. (19% of the world’s population)</a:t>
            </a:r>
          </a:p>
          <a:p>
            <a:pPr lvl="1"/>
            <a:r>
              <a:rPr lang="en-US" dirty="0"/>
              <a:t>128 million do not have any scripture at all.</a:t>
            </a:r>
          </a:p>
          <a:p>
            <a:pPr lvl="1"/>
            <a:r>
              <a:rPr lang="en-US" dirty="0"/>
              <a:t>&gt; 1800 audio versions online</a:t>
            </a:r>
          </a:p>
          <a:p>
            <a:pPr lvl="1"/>
            <a:r>
              <a:rPr lang="en-US" dirty="0"/>
              <a:t>Complete video of bible in sign language.</a:t>
            </a:r>
          </a:p>
        </p:txBody>
      </p:sp>
      <p:pic>
        <p:nvPicPr>
          <p:cNvPr id="9" name="Picture 8">
            <a:extLst>
              <a:ext uri="{FF2B5EF4-FFF2-40B4-BE49-F238E27FC236}">
                <a16:creationId xmlns:a16="http://schemas.microsoft.com/office/drawing/2014/main" id="{4BF908F4-387A-CBA9-F6C6-776DD605F2AB}"/>
              </a:ext>
            </a:extLst>
          </p:cNvPr>
          <p:cNvPicPr>
            <a:picLocks noChangeAspect="1"/>
          </p:cNvPicPr>
          <p:nvPr/>
        </p:nvPicPr>
        <p:blipFill>
          <a:blip r:embed="rId3"/>
          <a:stretch>
            <a:fillRect/>
          </a:stretch>
        </p:blipFill>
        <p:spPr>
          <a:xfrm>
            <a:off x="7877423" y="1180786"/>
            <a:ext cx="3562847" cy="4496427"/>
          </a:xfrm>
          <a:prstGeom prst="rect">
            <a:avLst/>
          </a:prstGeom>
        </p:spPr>
      </p:pic>
    </p:spTree>
    <p:extLst>
      <p:ext uri="{BB962C8B-B14F-4D97-AF65-F5344CB8AC3E}">
        <p14:creationId xmlns:p14="http://schemas.microsoft.com/office/powerpoint/2010/main" val="2900045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ible_eReader_ss17339924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4984" y="836081"/>
            <a:ext cx="2033016" cy="3048000"/>
          </a:xfrm>
          <a:prstGeom prst="rect">
            <a:avLst/>
          </a:prstGeom>
          <a:effectLst>
            <a:outerShdw blurRad="50800" dist="38100" dir="2700000" algn="tl" rotWithShape="0">
              <a:prstClr val="black">
                <a:alpha val="40000"/>
              </a:prstClr>
            </a:outerShdw>
          </a:effectLst>
        </p:spPr>
      </p:pic>
      <p:pic>
        <p:nvPicPr>
          <p:cNvPr id="13" name="Picture 12" descr="Action_Bibl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96111">
            <a:off x="7296806" y="2002501"/>
            <a:ext cx="1506748" cy="2375603"/>
          </a:xfrm>
          <a:prstGeom prst="rect">
            <a:avLst/>
          </a:prstGeom>
          <a:ln>
            <a:solidFill>
              <a:srgbClr val="000000"/>
            </a:solidFill>
          </a:ln>
        </p:spPr>
      </p:pic>
      <p:pic>
        <p:nvPicPr>
          <p:cNvPr id="9" name="Picture 8" descr="Jesus_Blu_Ra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0347" y="2117119"/>
            <a:ext cx="1368307" cy="2116316"/>
          </a:xfrm>
          <a:prstGeom prst="rect">
            <a:avLst/>
          </a:prstGeom>
        </p:spPr>
      </p:pic>
      <p:sp>
        <p:nvSpPr>
          <p:cNvPr id="2" name="Title 1"/>
          <p:cNvSpPr>
            <a:spLocks noGrp="1"/>
          </p:cNvSpPr>
          <p:nvPr>
            <p:ph type="title"/>
          </p:nvPr>
        </p:nvSpPr>
        <p:spPr/>
        <p:txBody>
          <a:bodyPr/>
          <a:lstStyle/>
          <a:p>
            <a:r>
              <a:rPr lang="en-US" dirty="0">
                <a:solidFill>
                  <a:schemeClr val="tx1"/>
                </a:solidFill>
              </a:rPr>
              <a:t>Media and Social Platforms</a:t>
            </a:r>
            <a:endParaRPr lang="en-US" dirty="0"/>
          </a:p>
        </p:txBody>
      </p:sp>
      <p:sp>
        <p:nvSpPr>
          <p:cNvPr id="3" name="Content Placeholder 2"/>
          <p:cNvSpPr>
            <a:spLocks noGrp="1"/>
          </p:cNvSpPr>
          <p:nvPr>
            <p:ph idx="1"/>
          </p:nvPr>
        </p:nvSpPr>
        <p:spPr>
          <a:xfrm>
            <a:off x="304800" y="1220839"/>
            <a:ext cx="5805547" cy="3460018"/>
          </a:xfrm>
        </p:spPr>
        <p:txBody>
          <a:bodyPr>
            <a:normAutofit/>
          </a:bodyPr>
          <a:lstStyle/>
          <a:p>
            <a:pPr marL="4762" lvl="1" indent="0">
              <a:buNone/>
            </a:pPr>
            <a:r>
              <a:rPr lang="en-US" dirty="0"/>
              <a:t>Today, the Bible comes in many formats and is distributed in all sorts of ways to reach people worldwide with the gospel of Jesus Christ. </a:t>
            </a:r>
          </a:p>
        </p:txBody>
      </p:sp>
      <p:pic>
        <p:nvPicPr>
          <p:cNvPr id="5" name="Picture 4" descr="Headphones_ss71166259.png"/>
          <p:cNvPicPr>
            <a:picLocks noChangeAspect="1"/>
          </p:cNvPicPr>
          <p:nvPr/>
        </p:nvPicPr>
        <p:blipFill rotWithShape="1">
          <a:blip r:embed="rId6">
            <a:extLst>
              <a:ext uri="{28A0092B-C50C-407E-A947-70E740481C1C}">
                <a14:useLocalDpi xmlns:a14="http://schemas.microsoft.com/office/drawing/2010/main" val="0"/>
              </a:ext>
            </a:extLst>
          </a:blip>
          <a:srcRect b="15158"/>
          <a:stretch/>
        </p:blipFill>
        <p:spPr>
          <a:xfrm>
            <a:off x="5586023" y="3729658"/>
            <a:ext cx="1048646" cy="2973919"/>
          </a:xfrm>
          <a:prstGeom prst="rect">
            <a:avLst/>
          </a:prstGeom>
        </p:spPr>
      </p:pic>
      <p:pic>
        <p:nvPicPr>
          <p:cNvPr id="10" name="Picture 9" descr="NIV-ipad.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486039">
            <a:off x="8997194" y="3673189"/>
            <a:ext cx="1771085" cy="2271712"/>
          </a:xfrm>
          <a:prstGeom prst="rect">
            <a:avLst/>
          </a:prstGeom>
          <a:effectLst>
            <a:outerShdw blurRad="50800" dist="38100" dir="2700000" algn="tl" rotWithShape="0">
              <a:prstClr val="black">
                <a:alpha val="40000"/>
              </a:prstClr>
            </a:outerShdw>
          </a:effectLst>
        </p:spPr>
      </p:pic>
      <p:pic>
        <p:nvPicPr>
          <p:cNvPr id="11" name="Picture 10" descr="Laptop_ss157983710.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86587" y="3856869"/>
            <a:ext cx="2784263" cy="2394857"/>
          </a:xfrm>
          <a:prstGeom prst="rect">
            <a:avLst/>
          </a:prstGeom>
        </p:spPr>
      </p:pic>
    </p:spTree>
    <p:extLst>
      <p:ext uri="{BB962C8B-B14F-4D97-AF65-F5344CB8AC3E}">
        <p14:creationId xmlns:p14="http://schemas.microsoft.com/office/powerpoint/2010/main" val="391952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Effect transition="in" filter="fade">
                                      <p:cBhvr>
                                        <p:cTn id="13" dur="500"/>
                                        <p:tgtEl>
                                          <p:spTgt spid="13"/>
                                        </p:tgtEl>
                                      </p:cBhvr>
                                    </p:animEffect>
                                  </p:childTnLst>
                                </p:cTn>
                              </p:par>
                            </p:childTnLst>
                          </p:cTn>
                        </p:par>
                        <p:par>
                          <p:cTn id="14" fill="hold">
                            <p:stCondLst>
                              <p:cond delay="500"/>
                            </p:stCondLst>
                            <p:childTnLst>
                              <p:par>
                                <p:cTn id="15" presetID="49" presetClass="entr" presetSubtype="0" decel="10000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 calcmode="lin" valueType="num">
                                      <p:cBhvr>
                                        <p:cTn id="19" dur="500" fill="hold"/>
                                        <p:tgtEl>
                                          <p:spTgt spid="9"/>
                                        </p:tgtEl>
                                        <p:attrNameLst>
                                          <p:attrName>style.rotation</p:attrName>
                                        </p:attrNameLst>
                                      </p:cBhvr>
                                      <p:tavLst>
                                        <p:tav tm="0">
                                          <p:val>
                                            <p:fltVal val="360"/>
                                          </p:val>
                                        </p:tav>
                                        <p:tav tm="100000">
                                          <p:val>
                                            <p:fltVal val="0"/>
                                          </p:val>
                                        </p:tav>
                                      </p:tavLst>
                                    </p:anim>
                                    <p:animEffect transition="in" filter="fade">
                                      <p:cBhvr>
                                        <p:cTn id="20" dur="500"/>
                                        <p:tgtEl>
                                          <p:spTgt spid="9"/>
                                        </p:tgtEl>
                                      </p:cBhvr>
                                    </p:animEffect>
                                  </p:childTnLst>
                                </p:cTn>
                              </p:par>
                            </p:childTnLst>
                          </p:cTn>
                        </p:par>
                        <p:par>
                          <p:cTn id="21" fill="hold">
                            <p:stCondLst>
                              <p:cond delay="1000"/>
                            </p:stCondLst>
                            <p:childTnLst>
                              <p:par>
                                <p:cTn id="22" presetID="12" presetClass="entr" presetSubtype="4"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p:tgtEl>
                                          <p:spTgt spid="10"/>
                                        </p:tgtEl>
                                        <p:attrNameLst>
                                          <p:attrName>ppt_y</p:attrName>
                                        </p:attrNameLst>
                                      </p:cBhvr>
                                      <p:tavLst>
                                        <p:tav tm="0">
                                          <p:val>
                                            <p:strVal val="#ppt_y+#ppt_h*1.125000"/>
                                          </p:val>
                                        </p:tav>
                                        <p:tav tm="100000">
                                          <p:val>
                                            <p:strVal val="#ppt_y"/>
                                          </p:val>
                                        </p:tav>
                                      </p:tavLst>
                                    </p:anim>
                                    <p:animEffect transition="in" filter="wipe(up)">
                                      <p:cBhvr>
                                        <p:cTn id="25" dur="500"/>
                                        <p:tgtEl>
                                          <p:spTgt spid="10"/>
                                        </p:tgtEl>
                                      </p:cBhvr>
                                    </p:animEffect>
                                  </p:childTnLst>
                                </p:cTn>
                              </p:par>
                              <p:par>
                                <p:cTn id="26" presetID="37"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anim calcmode="lin" valueType="num">
                                      <p:cBhvr>
                                        <p:cTn id="29" dur="500" fill="hold"/>
                                        <p:tgtEl>
                                          <p:spTgt spid="11"/>
                                        </p:tgtEl>
                                        <p:attrNameLst>
                                          <p:attrName>ppt_x</p:attrName>
                                        </p:attrNameLst>
                                      </p:cBhvr>
                                      <p:tavLst>
                                        <p:tav tm="0">
                                          <p:val>
                                            <p:strVal val="#ppt_x"/>
                                          </p:val>
                                        </p:tav>
                                        <p:tav tm="100000">
                                          <p:val>
                                            <p:strVal val="#ppt_x"/>
                                          </p:val>
                                        </p:tav>
                                      </p:tavLst>
                                    </p:anim>
                                    <p:anim calcmode="lin" valueType="num">
                                      <p:cBhvr>
                                        <p:cTn id="30" dur="450" decel="100000" fill="hold"/>
                                        <p:tgtEl>
                                          <p:spTgt spid="11"/>
                                        </p:tgtEl>
                                        <p:attrNameLst>
                                          <p:attrName>ppt_y</p:attrName>
                                        </p:attrNameLst>
                                      </p:cBhvr>
                                      <p:tavLst>
                                        <p:tav tm="0">
                                          <p:val>
                                            <p:strVal val="#ppt_y+1"/>
                                          </p:val>
                                        </p:tav>
                                        <p:tav tm="100000">
                                          <p:val>
                                            <p:strVal val="#ppt_y-.03"/>
                                          </p:val>
                                        </p:tav>
                                      </p:tavLst>
                                    </p:anim>
                                    <p:anim calcmode="lin" valueType="num">
                                      <p:cBhvr>
                                        <p:cTn id="31" dur="50" accel="100000" fill="hold">
                                          <p:stCondLst>
                                            <p:cond delay="450"/>
                                          </p:stCondLst>
                                        </p:cTn>
                                        <p:tgtEl>
                                          <p:spTgt spid="11"/>
                                        </p:tgtEl>
                                        <p:attrNameLst>
                                          <p:attrName>ppt_y</p:attrName>
                                        </p:attrNameLst>
                                      </p:cBhvr>
                                      <p:tavLst>
                                        <p:tav tm="0">
                                          <p:val>
                                            <p:strVal val="#ppt_y-.03"/>
                                          </p:val>
                                        </p:tav>
                                        <p:tav tm="100000">
                                          <p:val>
                                            <p:strVal val="#ppt_y"/>
                                          </p:val>
                                        </p:tav>
                                      </p:tavLst>
                                    </p:anim>
                                  </p:childTnLst>
                                </p:cTn>
                              </p:par>
                            </p:childTnLst>
                          </p:cTn>
                        </p:par>
                        <p:par>
                          <p:cTn id="32" fill="hold">
                            <p:stCondLst>
                              <p:cond delay="1500"/>
                            </p:stCondLst>
                            <p:childTnLst>
                              <p:par>
                                <p:cTn id="33" presetID="37" presetClass="entr" presetSubtype="0"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anim calcmode="lin" valueType="num">
                                      <p:cBhvr>
                                        <p:cTn id="36" dur="500" fill="hold"/>
                                        <p:tgtEl>
                                          <p:spTgt spid="5"/>
                                        </p:tgtEl>
                                        <p:attrNameLst>
                                          <p:attrName>ppt_x</p:attrName>
                                        </p:attrNameLst>
                                      </p:cBhvr>
                                      <p:tavLst>
                                        <p:tav tm="0">
                                          <p:val>
                                            <p:strVal val="#ppt_x"/>
                                          </p:val>
                                        </p:tav>
                                        <p:tav tm="100000">
                                          <p:val>
                                            <p:strVal val="#ppt_x"/>
                                          </p:val>
                                        </p:tav>
                                      </p:tavLst>
                                    </p:anim>
                                    <p:anim calcmode="lin" valueType="num">
                                      <p:cBhvr>
                                        <p:cTn id="37" dur="450" decel="100000" fill="hold"/>
                                        <p:tgtEl>
                                          <p:spTgt spid="5"/>
                                        </p:tgtEl>
                                        <p:attrNameLst>
                                          <p:attrName>ppt_y</p:attrName>
                                        </p:attrNameLst>
                                      </p:cBhvr>
                                      <p:tavLst>
                                        <p:tav tm="0">
                                          <p:val>
                                            <p:strVal val="#ppt_y+1"/>
                                          </p:val>
                                        </p:tav>
                                        <p:tav tm="100000">
                                          <p:val>
                                            <p:strVal val="#ppt_y-.03"/>
                                          </p:val>
                                        </p:tav>
                                      </p:tavLst>
                                    </p:anim>
                                    <p:anim calcmode="lin" valueType="num">
                                      <p:cBhvr>
                                        <p:cTn id="38" dur="50" accel="100000" fill="hold">
                                          <p:stCondLst>
                                            <p:cond delay="45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solidFill>
                  <a:schemeClr val="tx1"/>
                </a:solidFill>
              </a:rPr>
              <a:t>English Bible Translations Today</a:t>
            </a:r>
          </a:p>
        </p:txBody>
      </p:sp>
    </p:spTree>
    <p:extLst>
      <p:ext uri="{BB962C8B-B14F-4D97-AF65-F5344CB8AC3E}">
        <p14:creationId xmlns:p14="http://schemas.microsoft.com/office/powerpoint/2010/main" val="39981443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English Bible Translations Today</a:t>
            </a:r>
            <a:endParaRPr lang="en-US" dirty="0"/>
          </a:p>
        </p:txBody>
      </p:sp>
      <p:sp>
        <p:nvSpPr>
          <p:cNvPr id="3" name="Content Placeholder 2"/>
          <p:cNvSpPr>
            <a:spLocks noGrp="1"/>
          </p:cNvSpPr>
          <p:nvPr>
            <p:ph idx="1"/>
          </p:nvPr>
        </p:nvSpPr>
        <p:spPr>
          <a:xfrm>
            <a:off x="1981201" y="1219944"/>
            <a:ext cx="5529942" cy="5165090"/>
          </a:xfrm>
        </p:spPr>
        <p:txBody>
          <a:bodyPr>
            <a:normAutofit/>
          </a:bodyPr>
          <a:lstStyle/>
          <a:p>
            <a:r>
              <a:rPr lang="en-US" dirty="0"/>
              <a:t>King James Version (KJV) 1611</a:t>
            </a:r>
          </a:p>
          <a:p>
            <a:pPr lvl="1"/>
            <a:r>
              <a:rPr lang="en-US" dirty="0"/>
              <a:t>1611, current edition 1769</a:t>
            </a:r>
          </a:p>
          <a:p>
            <a:pPr lvl="1"/>
            <a:r>
              <a:rPr lang="en-US" dirty="0"/>
              <a:t>Example: “And he saith unto them, Follow me, and I will make you fishers of men.”—Matthew 4:19</a:t>
            </a:r>
          </a:p>
        </p:txBody>
      </p:sp>
      <p:pic>
        <p:nvPicPr>
          <p:cNvPr id="14" name="Picture 13" descr="KJV.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7715" y="1598497"/>
            <a:ext cx="2209800" cy="3396778"/>
          </a:xfrm>
          <a:prstGeom prst="rect">
            <a:avLst/>
          </a:prstGeom>
          <a:ln>
            <a:solidFill>
              <a:srgbClr val="000000"/>
            </a:solidFill>
          </a:ln>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570473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English Bible Translations Today</a:t>
            </a:r>
            <a:endParaRPr lang="en-US" dirty="0"/>
          </a:p>
        </p:txBody>
      </p:sp>
      <p:sp>
        <p:nvSpPr>
          <p:cNvPr id="3" name="Content Placeholder 2"/>
          <p:cNvSpPr>
            <a:spLocks noGrp="1"/>
          </p:cNvSpPr>
          <p:nvPr>
            <p:ph idx="1"/>
          </p:nvPr>
        </p:nvSpPr>
        <p:spPr>
          <a:xfrm>
            <a:off x="789709" y="1220839"/>
            <a:ext cx="7513463" cy="5135511"/>
          </a:xfrm>
        </p:spPr>
        <p:txBody>
          <a:bodyPr>
            <a:normAutofit/>
          </a:bodyPr>
          <a:lstStyle/>
          <a:p>
            <a:r>
              <a:rPr lang="en-US" dirty="0"/>
              <a:t>English Revised Version (ERV)</a:t>
            </a:r>
          </a:p>
          <a:p>
            <a:pPr lvl="1"/>
            <a:r>
              <a:rPr lang="en-US" dirty="0"/>
              <a:t>1885</a:t>
            </a:r>
          </a:p>
          <a:p>
            <a:pPr lvl="1"/>
            <a:r>
              <a:rPr lang="en-US" dirty="0"/>
              <a:t>British revision of the King James Version Using newfound Uncials </a:t>
            </a:r>
          </a:p>
          <a:p>
            <a:r>
              <a:rPr lang="en-US" dirty="0"/>
              <a:t>American Standard Version (ASV)</a:t>
            </a:r>
          </a:p>
          <a:p>
            <a:pPr lvl="1"/>
            <a:r>
              <a:rPr lang="en-US" dirty="0"/>
              <a:t>1901</a:t>
            </a:r>
          </a:p>
          <a:p>
            <a:pPr lvl="1"/>
            <a:r>
              <a:rPr lang="en-US" dirty="0"/>
              <a:t>American edition of the English Revised Version.</a:t>
            </a:r>
          </a:p>
        </p:txBody>
      </p:sp>
      <p:pic>
        <p:nvPicPr>
          <p:cNvPr id="17" name="Picture 16" descr="RSV_Bib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4451" y="958646"/>
            <a:ext cx="1690052" cy="2235376"/>
          </a:xfrm>
          <a:prstGeom prst="rect">
            <a:avLst/>
          </a:prstGeom>
          <a:effectLst>
            <a:outerShdw blurRad="76200" dir="13500000" sy="23000" kx="1200000" algn="br" rotWithShape="0">
              <a:prstClr val="black">
                <a:alpha val="20000"/>
              </a:prstClr>
            </a:outerShdw>
          </a:effectLst>
        </p:spPr>
      </p:pic>
      <p:pic>
        <p:nvPicPr>
          <p:cNvPr id="5" name="Picture 4" descr="American-Standard-Versio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59375" y="3429000"/>
            <a:ext cx="1554480" cy="2336800"/>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2962211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English Bible Translations Today</a:t>
            </a:r>
            <a:endParaRPr lang="en-US" dirty="0"/>
          </a:p>
        </p:txBody>
      </p:sp>
      <p:sp>
        <p:nvSpPr>
          <p:cNvPr id="3" name="Content Placeholder 2"/>
          <p:cNvSpPr>
            <a:spLocks noGrp="1"/>
          </p:cNvSpPr>
          <p:nvPr>
            <p:ph idx="1"/>
          </p:nvPr>
        </p:nvSpPr>
        <p:spPr>
          <a:xfrm>
            <a:off x="415636" y="1220839"/>
            <a:ext cx="7413008" cy="5135511"/>
          </a:xfrm>
        </p:spPr>
        <p:txBody>
          <a:bodyPr>
            <a:normAutofit/>
          </a:bodyPr>
          <a:lstStyle/>
          <a:p>
            <a:r>
              <a:rPr lang="en-US" dirty="0"/>
              <a:t>Revised Standard Version (RSV)</a:t>
            </a:r>
          </a:p>
          <a:p>
            <a:pPr lvl="1"/>
            <a:r>
              <a:rPr lang="en-US" dirty="0"/>
              <a:t>1952</a:t>
            </a:r>
          </a:p>
          <a:p>
            <a:pPr lvl="1"/>
            <a:r>
              <a:rPr lang="en-US" dirty="0"/>
              <a:t>A revision of the American Standard Version (ASV). </a:t>
            </a:r>
          </a:p>
          <a:p>
            <a:pPr lvl="1"/>
            <a:r>
              <a:rPr lang="en-US" dirty="0"/>
              <a:t>New Testament revised again in 1971. </a:t>
            </a:r>
          </a:p>
          <a:p>
            <a:endParaRPr lang="en-US" dirty="0"/>
          </a:p>
        </p:txBody>
      </p:sp>
      <p:pic>
        <p:nvPicPr>
          <p:cNvPr id="4" name="Picture 3" descr="RSV.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4290" y="2106960"/>
            <a:ext cx="1967191" cy="2928929"/>
          </a:xfrm>
          <a:prstGeom prst="rect">
            <a:avLst/>
          </a:prstGeom>
          <a:ln>
            <a:solidFill>
              <a:srgbClr val="000000"/>
            </a:solidFill>
          </a:ln>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24257050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English Bible Translations Today</a:t>
            </a:r>
            <a:endParaRPr lang="en-US" dirty="0"/>
          </a:p>
        </p:txBody>
      </p:sp>
      <p:sp>
        <p:nvSpPr>
          <p:cNvPr id="3" name="Content Placeholder 2"/>
          <p:cNvSpPr>
            <a:spLocks noGrp="1"/>
          </p:cNvSpPr>
          <p:nvPr>
            <p:ph idx="1"/>
          </p:nvPr>
        </p:nvSpPr>
        <p:spPr>
          <a:xfrm>
            <a:off x="263237" y="1220839"/>
            <a:ext cx="7477008" cy="5135511"/>
          </a:xfrm>
        </p:spPr>
        <p:txBody>
          <a:bodyPr>
            <a:normAutofit/>
          </a:bodyPr>
          <a:lstStyle/>
          <a:p>
            <a:r>
              <a:rPr lang="en-US" dirty="0"/>
              <a:t>New American Standard Bible (NASB) 1971, 1995, 2020</a:t>
            </a:r>
          </a:p>
          <a:p>
            <a:pPr lvl="1"/>
            <a:r>
              <a:rPr lang="en-US" dirty="0"/>
              <a:t>Attempts to render grammar and terminology in clear English while preserving literal accuracy of American Standard Version (ASV). </a:t>
            </a:r>
          </a:p>
        </p:txBody>
      </p:sp>
      <p:pic>
        <p:nvPicPr>
          <p:cNvPr id="4" name="Picture 3" descr="NAS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7679" y="1702582"/>
            <a:ext cx="2011929" cy="2913617"/>
          </a:xfrm>
          <a:prstGeom prst="rect">
            <a:avLst/>
          </a:prstGeom>
          <a:ln>
            <a:solidFill>
              <a:schemeClr val="tx1"/>
            </a:solidFill>
          </a:ln>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17834687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English Bible Translations Today</a:t>
            </a:r>
            <a:endParaRPr lang="en-US" dirty="0"/>
          </a:p>
        </p:txBody>
      </p:sp>
      <p:sp>
        <p:nvSpPr>
          <p:cNvPr id="3" name="Content Placeholder 2"/>
          <p:cNvSpPr>
            <a:spLocks noGrp="1"/>
          </p:cNvSpPr>
          <p:nvPr>
            <p:ph idx="1"/>
          </p:nvPr>
        </p:nvSpPr>
        <p:spPr>
          <a:xfrm>
            <a:off x="609600" y="1219944"/>
            <a:ext cx="7756940" cy="4906220"/>
          </a:xfrm>
        </p:spPr>
        <p:txBody>
          <a:bodyPr>
            <a:normAutofit/>
          </a:bodyPr>
          <a:lstStyle/>
          <a:p>
            <a:r>
              <a:rPr lang="en-US" dirty="0"/>
              <a:t>New Revised Standard Version (NRSV)</a:t>
            </a:r>
          </a:p>
          <a:p>
            <a:pPr lvl="1"/>
            <a:r>
              <a:rPr lang="en-US" dirty="0"/>
              <a:t>1989</a:t>
            </a:r>
          </a:p>
          <a:p>
            <a:pPr lvl="1"/>
            <a:r>
              <a:rPr lang="en-US" dirty="0"/>
              <a:t>Revision of the Revised Standard Version (RSV); intended to be “as literal as possible” and “as free as necessary.” </a:t>
            </a:r>
          </a:p>
          <a:p>
            <a:pPr lvl="1"/>
            <a:r>
              <a:rPr lang="en-US" dirty="0"/>
              <a:t>Gender neutral wording for people. </a:t>
            </a:r>
          </a:p>
          <a:p>
            <a:pPr lvl="2"/>
            <a:r>
              <a:rPr lang="en-US" dirty="0"/>
              <a:t>Example: “And he said to them, ‘Follow me, and I will make you fish for people.’”</a:t>
            </a:r>
            <a:br>
              <a:rPr lang="en-US" dirty="0"/>
            </a:br>
            <a:r>
              <a:rPr lang="en-US" dirty="0"/>
              <a:t>—Matthew 4:19</a:t>
            </a:r>
          </a:p>
        </p:txBody>
      </p:sp>
      <p:pic>
        <p:nvPicPr>
          <p:cNvPr id="6" name="Picture 5" descr="NRSV.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5800" y="1978249"/>
            <a:ext cx="1839654" cy="2509085"/>
          </a:xfrm>
          <a:prstGeom prst="rect">
            <a:avLst/>
          </a:prstGeom>
          <a:ln>
            <a:solidFill>
              <a:srgbClr val="000000"/>
            </a:solidFill>
          </a:ln>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585814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English Bible Translations Today</a:t>
            </a:r>
            <a:endParaRPr lang="en-US" dirty="0"/>
          </a:p>
        </p:txBody>
      </p:sp>
      <p:sp>
        <p:nvSpPr>
          <p:cNvPr id="3" name="Content Placeholder 2"/>
          <p:cNvSpPr>
            <a:spLocks noGrp="1"/>
          </p:cNvSpPr>
          <p:nvPr>
            <p:ph idx="1"/>
          </p:nvPr>
        </p:nvSpPr>
        <p:spPr>
          <a:xfrm>
            <a:off x="1981201" y="1219944"/>
            <a:ext cx="6219371" cy="4906220"/>
          </a:xfrm>
        </p:spPr>
        <p:txBody>
          <a:bodyPr/>
          <a:lstStyle/>
          <a:p>
            <a:r>
              <a:rPr lang="en-US" dirty="0"/>
              <a:t>English Standard Version (ESV)</a:t>
            </a:r>
          </a:p>
          <a:p>
            <a:pPr lvl="1"/>
            <a:r>
              <a:rPr lang="en-US" dirty="0"/>
              <a:t>2001</a:t>
            </a:r>
          </a:p>
          <a:p>
            <a:pPr lvl="1"/>
            <a:r>
              <a:rPr lang="en-US" dirty="0"/>
              <a:t>Essentially literal, based on the 1971 RSV with significant corrections and language updates based on the most reliable Greek, Hebrew, and Aramaic texts.</a:t>
            </a:r>
          </a:p>
          <a:p>
            <a:pPr lvl="2"/>
            <a:r>
              <a:rPr lang="en-US" dirty="0"/>
              <a:t>Example: “And he said to them, ‘Follow me, and I will make you fishers of men.’”—Matthew 4:19</a:t>
            </a:r>
          </a:p>
        </p:txBody>
      </p:sp>
      <p:pic>
        <p:nvPicPr>
          <p:cNvPr id="12" name="Picture 11" descr="ESV.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8071" y="1531383"/>
            <a:ext cx="1777500" cy="2594303"/>
          </a:xfrm>
          <a:prstGeom prst="rect">
            <a:avLst/>
          </a:prstGeom>
          <a:ln>
            <a:solidFill>
              <a:srgbClr val="000000"/>
            </a:solidFill>
          </a:ln>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2024305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English Bible Translations Today</a:t>
            </a:r>
            <a:endParaRPr lang="en-US" dirty="0"/>
          </a:p>
        </p:txBody>
      </p:sp>
      <p:sp>
        <p:nvSpPr>
          <p:cNvPr id="3" name="Content Placeholder 2"/>
          <p:cNvSpPr>
            <a:spLocks noGrp="1"/>
          </p:cNvSpPr>
          <p:nvPr>
            <p:ph idx="1"/>
          </p:nvPr>
        </p:nvSpPr>
        <p:spPr>
          <a:xfrm>
            <a:off x="706583" y="1220839"/>
            <a:ext cx="7033662" cy="5135511"/>
          </a:xfrm>
        </p:spPr>
        <p:txBody>
          <a:bodyPr/>
          <a:lstStyle/>
          <a:p>
            <a:r>
              <a:rPr lang="en-US" dirty="0"/>
              <a:t>Smith-Goodspeed, An American Translation 1931</a:t>
            </a:r>
          </a:p>
          <a:p>
            <a:pPr lvl="1"/>
            <a:r>
              <a:rPr lang="en-US" sz="3200" dirty="0"/>
              <a:t>Modern American English translated by:</a:t>
            </a:r>
          </a:p>
          <a:p>
            <a:pPr lvl="2"/>
            <a:r>
              <a:rPr lang="en-US" sz="2800" dirty="0"/>
              <a:t> J. M. Powis Smith (Old Testament)</a:t>
            </a:r>
          </a:p>
          <a:p>
            <a:pPr lvl="2"/>
            <a:r>
              <a:rPr lang="en-US" sz="2800" dirty="0"/>
              <a:t>Edgar J. Goodspeed (New Testament)</a:t>
            </a:r>
          </a:p>
        </p:txBody>
      </p:sp>
      <p:pic>
        <p:nvPicPr>
          <p:cNvPr id="5" name="Picture 4" descr="Goodspee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2149" y="1630562"/>
            <a:ext cx="2198651" cy="3449439"/>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2237556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tx1">
                    <a:lumMod val="95000"/>
                    <a:lumOff val="5000"/>
                  </a:schemeClr>
                </a:solidFill>
              </a:rPr>
              <a:t>Revised Version to American Standard Version</a:t>
            </a:r>
          </a:p>
        </p:txBody>
      </p:sp>
      <p:sp>
        <p:nvSpPr>
          <p:cNvPr id="3" name="Content Placeholder 2"/>
          <p:cNvSpPr>
            <a:spLocks noGrp="1"/>
          </p:cNvSpPr>
          <p:nvPr>
            <p:ph idx="1"/>
          </p:nvPr>
        </p:nvSpPr>
        <p:spPr>
          <a:xfrm>
            <a:off x="1981201" y="1220839"/>
            <a:ext cx="5838371" cy="5135511"/>
          </a:xfrm>
        </p:spPr>
        <p:txBody>
          <a:bodyPr>
            <a:normAutofit/>
          </a:bodyPr>
          <a:lstStyle/>
          <a:p>
            <a:r>
              <a:rPr lang="en-US" b="1" dirty="0"/>
              <a:t>Revised English Version</a:t>
            </a:r>
          </a:p>
          <a:p>
            <a:pPr lvl="1"/>
            <a:r>
              <a:rPr lang="en-US" dirty="0"/>
              <a:t>Their goal was:</a:t>
            </a:r>
          </a:p>
          <a:p>
            <a:pPr lvl="2"/>
            <a:r>
              <a:rPr lang="en-US" sz="2800" dirty="0"/>
              <a:t>to work from more reliable Greek, Hebrew, and Aramaic texts, and </a:t>
            </a:r>
          </a:p>
          <a:p>
            <a:pPr lvl="2"/>
            <a:r>
              <a:rPr lang="en-US" sz="2800" dirty="0"/>
              <a:t>to retranslate words based on new linguistic information about these ancient languages.</a:t>
            </a:r>
          </a:p>
          <a:p>
            <a:pPr lvl="1"/>
            <a:r>
              <a:rPr lang="en-US" dirty="0"/>
              <a:t>The American Standard Version (1901) was the American revision of the English Revised Version.</a:t>
            </a:r>
          </a:p>
        </p:txBody>
      </p:sp>
      <p:sp>
        <p:nvSpPr>
          <p:cNvPr id="12" name="Rectangle 11"/>
          <p:cNvSpPr/>
          <p:nvPr/>
        </p:nvSpPr>
        <p:spPr>
          <a:xfrm>
            <a:off x="1524000" y="6619869"/>
            <a:ext cx="9144000" cy="243649"/>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a:endParaRPr>
          </a:p>
        </p:txBody>
      </p:sp>
      <p:sp>
        <p:nvSpPr>
          <p:cNvPr id="13" name="TextBox 12"/>
          <p:cNvSpPr txBox="1"/>
          <p:nvPr/>
        </p:nvSpPr>
        <p:spPr>
          <a:xfrm>
            <a:off x="1524000" y="6578804"/>
            <a:ext cx="611358" cy="307777"/>
          </a:xfrm>
          <a:prstGeom prst="rect">
            <a:avLst/>
          </a:prstGeom>
          <a:noFill/>
        </p:spPr>
        <p:txBody>
          <a:bodyPr wrap="square" rtlCol="0">
            <a:spAutoFit/>
          </a:bodyPr>
          <a:lstStyle/>
          <a:p>
            <a:pPr algn="ctr">
              <a:defRPr/>
            </a:pPr>
            <a:r>
              <a:rPr lang="en-US" sz="1400" dirty="0">
                <a:solidFill>
                  <a:prstClr val="white"/>
                </a:solidFill>
                <a:latin typeface="Calibri"/>
              </a:rPr>
              <a:t>AD 1</a:t>
            </a:r>
          </a:p>
        </p:txBody>
      </p:sp>
      <p:sp>
        <p:nvSpPr>
          <p:cNvPr id="14" name="TextBox 13"/>
          <p:cNvSpPr txBox="1"/>
          <p:nvPr/>
        </p:nvSpPr>
        <p:spPr>
          <a:xfrm>
            <a:off x="10058492" y="6562948"/>
            <a:ext cx="611358" cy="307777"/>
          </a:xfrm>
          <a:prstGeom prst="rect">
            <a:avLst/>
          </a:prstGeom>
          <a:noFill/>
        </p:spPr>
        <p:txBody>
          <a:bodyPr wrap="square" rtlCol="0">
            <a:spAutoFit/>
          </a:bodyPr>
          <a:lstStyle/>
          <a:p>
            <a:pPr algn="ctr">
              <a:defRPr/>
            </a:pPr>
            <a:r>
              <a:rPr lang="en-US" sz="1400" dirty="0">
                <a:solidFill>
                  <a:prstClr val="white"/>
                </a:solidFill>
                <a:latin typeface="Calibri"/>
              </a:rPr>
              <a:t>2000</a:t>
            </a:r>
          </a:p>
        </p:txBody>
      </p:sp>
      <p:sp>
        <p:nvSpPr>
          <p:cNvPr id="15" name="TextBox 14"/>
          <p:cNvSpPr txBox="1"/>
          <p:nvPr/>
        </p:nvSpPr>
        <p:spPr>
          <a:xfrm>
            <a:off x="5648444" y="6584410"/>
            <a:ext cx="611358" cy="307777"/>
          </a:xfrm>
          <a:prstGeom prst="rect">
            <a:avLst/>
          </a:prstGeom>
          <a:noFill/>
        </p:spPr>
        <p:txBody>
          <a:bodyPr wrap="square" rtlCol="0">
            <a:spAutoFit/>
          </a:bodyPr>
          <a:lstStyle/>
          <a:p>
            <a:pPr algn="ctr">
              <a:defRPr/>
            </a:pPr>
            <a:r>
              <a:rPr lang="en-US" sz="1400" dirty="0">
                <a:solidFill>
                  <a:prstClr val="white"/>
                </a:solidFill>
                <a:latin typeface="Calibri"/>
              </a:rPr>
              <a:t>1000</a:t>
            </a:r>
          </a:p>
        </p:txBody>
      </p:sp>
      <p:sp>
        <p:nvSpPr>
          <p:cNvPr id="16" name="TextBox 15"/>
          <p:cNvSpPr txBox="1"/>
          <p:nvPr/>
        </p:nvSpPr>
        <p:spPr>
          <a:xfrm>
            <a:off x="7620003" y="6577312"/>
            <a:ext cx="611358" cy="307777"/>
          </a:xfrm>
          <a:prstGeom prst="rect">
            <a:avLst/>
          </a:prstGeom>
          <a:noFill/>
        </p:spPr>
        <p:txBody>
          <a:bodyPr wrap="square" rtlCol="0">
            <a:spAutoFit/>
          </a:bodyPr>
          <a:lstStyle/>
          <a:p>
            <a:pPr algn="ctr">
              <a:defRPr/>
            </a:pPr>
            <a:r>
              <a:rPr lang="en-US" sz="1400" dirty="0">
                <a:solidFill>
                  <a:prstClr val="white"/>
                </a:solidFill>
                <a:latin typeface="Calibri"/>
              </a:rPr>
              <a:t>1500</a:t>
            </a:r>
          </a:p>
        </p:txBody>
      </p:sp>
      <p:sp>
        <p:nvSpPr>
          <p:cNvPr id="17" name="TextBox 16"/>
          <p:cNvSpPr txBox="1"/>
          <p:nvPr/>
        </p:nvSpPr>
        <p:spPr>
          <a:xfrm>
            <a:off x="3611778" y="6578804"/>
            <a:ext cx="611358" cy="307777"/>
          </a:xfrm>
          <a:prstGeom prst="rect">
            <a:avLst/>
          </a:prstGeom>
          <a:noFill/>
        </p:spPr>
        <p:txBody>
          <a:bodyPr wrap="square" rtlCol="0">
            <a:spAutoFit/>
          </a:bodyPr>
          <a:lstStyle/>
          <a:p>
            <a:pPr algn="ctr">
              <a:defRPr/>
            </a:pPr>
            <a:r>
              <a:rPr lang="en-US" sz="1400" dirty="0">
                <a:solidFill>
                  <a:prstClr val="white"/>
                </a:solidFill>
                <a:latin typeface="Calibri"/>
              </a:rPr>
              <a:t>500</a:t>
            </a:r>
          </a:p>
        </p:txBody>
      </p:sp>
      <p:pic>
        <p:nvPicPr>
          <p:cNvPr id="20" name="Picture 19" descr="RSV_Bib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5644" y="1220838"/>
            <a:ext cx="2397046" cy="3170493"/>
          </a:xfrm>
          <a:prstGeom prst="rect">
            <a:avLst/>
          </a:prstGeom>
        </p:spPr>
      </p:pic>
      <p:sp>
        <p:nvSpPr>
          <p:cNvPr id="21" name="Rectangle 20"/>
          <p:cNvSpPr/>
          <p:nvPr/>
        </p:nvSpPr>
        <p:spPr>
          <a:xfrm>
            <a:off x="8154276" y="4391331"/>
            <a:ext cx="2056524" cy="1200329"/>
          </a:xfrm>
          <a:prstGeom prst="rect">
            <a:avLst/>
          </a:prstGeom>
        </p:spPr>
        <p:txBody>
          <a:bodyPr wrap="square">
            <a:spAutoFit/>
          </a:bodyPr>
          <a:lstStyle/>
          <a:p>
            <a:pPr algn="ctr">
              <a:defRPr/>
            </a:pPr>
            <a:r>
              <a:rPr lang="en-US" sz="2400" dirty="0">
                <a:solidFill>
                  <a:prstClr val="black"/>
                </a:solidFill>
                <a:latin typeface="Calibri"/>
              </a:rPr>
              <a:t>Revised English Version (1885)</a:t>
            </a:r>
          </a:p>
        </p:txBody>
      </p:sp>
      <p:sp>
        <p:nvSpPr>
          <p:cNvPr id="22" name="Isosceles Triangle 21"/>
          <p:cNvSpPr/>
          <p:nvPr/>
        </p:nvSpPr>
        <p:spPr>
          <a:xfrm rot="10800000">
            <a:off x="9278773" y="6521080"/>
            <a:ext cx="323182" cy="227687"/>
          </a:xfrm>
          <a:prstGeom prs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a:endParaRPr>
          </a:p>
        </p:txBody>
      </p:sp>
    </p:spTree>
    <p:extLst>
      <p:ext uri="{BB962C8B-B14F-4D97-AF65-F5344CB8AC3E}">
        <p14:creationId xmlns:p14="http://schemas.microsoft.com/office/powerpoint/2010/main" val="316736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8C19D-48C6-9B82-067E-8AA504AB242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E99570B-CEB6-2B15-924C-2970A130FE67}"/>
              </a:ext>
            </a:extLst>
          </p:cNvPr>
          <p:cNvSpPr>
            <a:spLocks noGrp="1"/>
          </p:cNvSpPr>
          <p:nvPr>
            <p:ph idx="1"/>
          </p:nvPr>
        </p:nvSpPr>
        <p:spPr/>
        <p:txBody>
          <a:bodyPr/>
          <a:lstStyle/>
          <a:p>
            <a:r>
              <a:rPr lang="en-US" dirty="0"/>
              <a:t>http://www.bible-researcher.com</a:t>
            </a:r>
          </a:p>
          <a:p>
            <a:endParaRPr lang="en-US" dirty="0"/>
          </a:p>
          <a:p>
            <a:r>
              <a:rPr lang="en-US" dirty="0"/>
              <a:t>http://www.bible-researcher.com/goodspeed.html</a:t>
            </a:r>
          </a:p>
          <a:p>
            <a:endParaRPr lang="en-US" dirty="0"/>
          </a:p>
        </p:txBody>
      </p:sp>
    </p:spTree>
    <p:extLst>
      <p:ext uri="{BB962C8B-B14F-4D97-AF65-F5344CB8AC3E}">
        <p14:creationId xmlns:p14="http://schemas.microsoft.com/office/powerpoint/2010/main" val="29037809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English Bible Translations Today</a:t>
            </a:r>
            <a:endParaRPr lang="en-US" dirty="0"/>
          </a:p>
        </p:txBody>
      </p:sp>
      <p:sp>
        <p:nvSpPr>
          <p:cNvPr id="3" name="Content Placeholder 2"/>
          <p:cNvSpPr>
            <a:spLocks noGrp="1"/>
          </p:cNvSpPr>
          <p:nvPr>
            <p:ph idx="1"/>
          </p:nvPr>
        </p:nvSpPr>
        <p:spPr>
          <a:xfrm>
            <a:off x="498764" y="2207365"/>
            <a:ext cx="6930736" cy="5135511"/>
          </a:xfrm>
        </p:spPr>
        <p:txBody>
          <a:bodyPr>
            <a:normAutofit/>
          </a:bodyPr>
          <a:lstStyle/>
          <a:p>
            <a:r>
              <a:rPr lang="en-US" dirty="0"/>
              <a:t>J. B. Phillips’ New Testament in Modern English 1958</a:t>
            </a:r>
          </a:p>
          <a:p>
            <a:pPr lvl="1"/>
            <a:r>
              <a:rPr lang="en-US" dirty="0"/>
              <a:t>A paraphrase by J. B. Phillips originally intended for youth.</a:t>
            </a:r>
          </a:p>
          <a:p>
            <a:pPr lvl="1"/>
            <a:endParaRPr lang="en-US" dirty="0"/>
          </a:p>
          <a:p>
            <a:endParaRPr lang="en-US" dirty="0"/>
          </a:p>
        </p:txBody>
      </p:sp>
      <p:pic>
        <p:nvPicPr>
          <p:cNvPr id="5" name="Picture 4" descr="Philip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8580" y="1560515"/>
            <a:ext cx="2096482" cy="3214606"/>
          </a:xfrm>
          <a:prstGeom prst="rect">
            <a:avLst/>
          </a:prstGeom>
          <a:ln>
            <a:solidFill>
              <a:srgbClr val="000000"/>
            </a:solidFill>
          </a:ln>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6363528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English Bible Translations Today</a:t>
            </a:r>
            <a:endParaRPr lang="en-US" dirty="0"/>
          </a:p>
        </p:txBody>
      </p:sp>
      <p:sp>
        <p:nvSpPr>
          <p:cNvPr id="3" name="Content Placeholder 2"/>
          <p:cNvSpPr>
            <a:spLocks noGrp="1"/>
          </p:cNvSpPr>
          <p:nvPr>
            <p:ph idx="1"/>
          </p:nvPr>
        </p:nvSpPr>
        <p:spPr>
          <a:xfrm>
            <a:off x="609600" y="1219944"/>
            <a:ext cx="7530673" cy="4906220"/>
          </a:xfrm>
        </p:spPr>
        <p:txBody>
          <a:bodyPr>
            <a:normAutofit/>
          </a:bodyPr>
          <a:lstStyle/>
          <a:p>
            <a:r>
              <a:rPr lang="en-US" dirty="0"/>
              <a:t>Amplified Bible (AMP) 1965</a:t>
            </a:r>
          </a:p>
          <a:p>
            <a:pPr lvl="1"/>
            <a:r>
              <a:rPr lang="en-US" sz="3200" dirty="0"/>
              <a:t>Attempts to express the meaning of the original text through the use of explanatory alternate readings and amplifications.</a:t>
            </a:r>
          </a:p>
          <a:p>
            <a:pPr lvl="2"/>
            <a:r>
              <a:rPr lang="en-US" sz="2800" dirty="0"/>
              <a:t>Example: “For God so greatly loved </a:t>
            </a:r>
            <a:r>
              <a:rPr lang="en-US" sz="2800" i="1" dirty="0"/>
              <a:t>and</a:t>
            </a:r>
            <a:r>
              <a:rPr lang="en-US" sz="2800" dirty="0"/>
              <a:t> dearly prized the world that He [even] gave up His only begotten (unique) Son…”—John 3:16a</a:t>
            </a:r>
          </a:p>
        </p:txBody>
      </p:sp>
      <p:pic>
        <p:nvPicPr>
          <p:cNvPr id="4" name="Picture 3" descr="AM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0333" y="1696184"/>
            <a:ext cx="1961096" cy="3168260"/>
          </a:xfrm>
          <a:prstGeom prst="rect">
            <a:avLst/>
          </a:prstGeom>
          <a:ln>
            <a:solidFill>
              <a:schemeClr val="tx1"/>
            </a:solidFill>
          </a:ln>
          <a:effectLst>
            <a:outerShdw blurRad="76200" dir="13500000" sy="23000" kx="1200000" algn="br" rotWithShape="0">
              <a:prstClr val="black">
                <a:alpha val="20000"/>
              </a:prstClr>
            </a:outerShdw>
          </a:effectLst>
        </p:spPr>
      </p:pic>
      <p:sp>
        <p:nvSpPr>
          <p:cNvPr id="12" name="Rectangle 11"/>
          <p:cNvSpPr/>
          <p:nvPr/>
        </p:nvSpPr>
        <p:spPr>
          <a:xfrm>
            <a:off x="1524000" y="6619869"/>
            <a:ext cx="9144000" cy="243649"/>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p:cNvSpPr txBox="1"/>
          <p:nvPr/>
        </p:nvSpPr>
        <p:spPr>
          <a:xfrm>
            <a:off x="1981200" y="6557055"/>
            <a:ext cx="611358" cy="307777"/>
          </a:xfrm>
          <a:prstGeom prst="rect">
            <a:avLst/>
          </a:prstGeom>
          <a:noFill/>
        </p:spPr>
        <p:txBody>
          <a:bodyPr wrap="square" rtlCol="0">
            <a:spAutoFit/>
          </a:bodyPr>
          <a:lstStyle/>
          <a:p>
            <a:pPr algn="ctr"/>
            <a:r>
              <a:rPr lang="en-US" sz="1400" dirty="0">
                <a:solidFill>
                  <a:schemeClr val="bg1"/>
                </a:solidFill>
              </a:rPr>
              <a:t>1900</a:t>
            </a:r>
          </a:p>
        </p:txBody>
      </p:sp>
      <p:sp>
        <p:nvSpPr>
          <p:cNvPr id="14" name="TextBox 13"/>
          <p:cNvSpPr txBox="1"/>
          <p:nvPr/>
        </p:nvSpPr>
        <p:spPr>
          <a:xfrm>
            <a:off x="9075618" y="6562948"/>
            <a:ext cx="611358" cy="307777"/>
          </a:xfrm>
          <a:prstGeom prst="rect">
            <a:avLst/>
          </a:prstGeom>
          <a:noFill/>
        </p:spPr>
        <p:txBody>
          <a:bodyPr wrap="square" rtlCol="0">
            <a:spAutoFit/>
          </a:bodyPr>
          <a:lstStyle/>
          <a:p>
            <a:pPr algn="ctr"/>
            <a:r>
              <a:rPr lang="en-US" sz="1400" dirty="0">
                <a:solidFill>
                  <a:schemeClr val="bg1"/>
                </a:solidFill>
              </a:rPr>
              <a:t>2000</a:t>
            </a:r>
          </a:p>
        </p:txBody>
      </p:sp>
      <p:sp>
        <p:nvSpPr>
          <p:cNvPr id="15" name="TextBox 14"/>
          <p:cNvSpPr txBox="1"/>
          <p:nvPr/>
        </p:nvSpPr>
        <p:spPr>
          <a:xfrm>
            <a:off x="5176904" y="6564440"/>
            <a:ext cx="611358" cy="307777"/>
          </a:xfrm>
          <a:prstGeom prst="rect">
            <a:avLst/>
          </a:prstGeom>
          <a:noFill/>
        </p:spPr>
        <p:txBody>
          <a:bodyPr wrap="square" rtlCol="0">
            <a:spAutoFit/>
          </a:bodyPr>
          <a:lstStyle/>
          <a:p>
            <a:pPr algn="ctr"/>
            <a:r>
              <a:rPr lang="en-US" sz="1400" dirty="0">
                <a:solidFill>
                  <a:schemeClr val="bg1"/>
                </a:solidFill>
              </a:rPr>
              <a:t>1950</a:t>
            </a:r>
          </a:p>
        </p:txBody>
      </p:sp>
      <p:sp>
        <p:nvSpPr>
          <p:cNvPr id="16" name="TextBox 15"/>
          <p:cNvSpPr txBox="1"/>
          <p:nvPr/>
        </p:nvSpPr>
        <p:spPr>
          <a:xfrm>
            <a:off x="7128885" y="6557055"/>
            <a:ext cx="611358" cy="307777"/>
          </a:xfrm>
          <a:prstGeom prst="rect">
            <a:avLst/>
          </a:prstGeom>
          <a:noFill/>
        </p:spPr>
        <p:txBody>
          <a:bodyPr wrap="square" rtlCol="0">
            <a:spAutoFit/>
          </a:bodyPr>
          <a:lstStyle/>
          <a:p>
            <a:pPr algn="ctr"/>
            <a:r>
              <a:rPr lang="en-US" sz="1400" dirty="0">
                <a:solidFill>
                  <a:schemeClr val="bg1"/>
                </a:solidFill>
              </a:rPr>
              <a:t>1975</a:t>
            </a:r>
          </a:p>
        </p:txBody>
      </p:sp>
      <p:sp>
        <p:nvSpPr>
          <p:cNvPr id="17" name="TextBox 16"/>
          <p:cNvSpPr txBox="1"/>
          <p:nvPr/>
        </p:nvSpPr>
        <p:spPr>
          <a:xfrm>
            <a:off x="3508718" y="6564440"/>
            <a:ext cx="611358" cy="307777"/>
          </a:xfrm>
          <a:prstGeom prst="rect">
            <a:avLst/>
          </a:prstGeom>
          <a:noFill/>
        </p:spPr>
        <p:txBody>
          <a:bodyPr wrap="square" rtlCol="0">
            <a:spAutoFit/>
          </a:bodyPr>
          <a:lstStyle/>
          <a:p>
            <a:pPr algn="ctr"/>
            <a:r>
              <a:rPr lang="en-US" sz="1400" dirty="0">
                <a:solidFill>
                  <a:schemeClr val="bg1"/>
                </a:solidFill>
              </a:rPr>
              <a:t>1925</a:t>
            </a:r>
          </a:p>
        </p:txBody>
      </p:sp>
      <p:sp>
        <p:nvSpPr>
          <p:cNvPr id="18" name="Isosceles Triangle 17"/>
          <p:cNvSpPr/>
          <p:nvPr/>
        </p:nvSpPr>
        <p:spPr>
          <a:xfrm rot="10800000">
            <a:off x="6653616" y="6494679"/>
            <a:ext cx="323182" cy="227687"/>
          </a:xfrm>
          <a:prstGeom prst="triangle">
            <a:avLst/>
          </a:prstGeom>
          <a:solidFill>
            <a:schemeClr val="accent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994466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English Bible Translations Today</a:t>
            </a:r>
            <a:endParaRPr lang="en-US" dirty="0"/>
          </a:p>
        </p:txBody>
      </p:sp>
      <p:sp>
        <p:nvSpPr>
          <p:cNvPr id="3" name="Content Placeholder 2"/>
          <p:cNvSpPr>
            <a:spLocks noGrp="1"/>
          </p:cNvSpPr>
          <p:nvPr>
            <p:ph idx="1"/>
          </p:nvPr>
        </p:nvSpPr>
        <p:spPr>
          <a:xfrm>
            <a:off x="457200" y="1220839"/>
            <a:ext cx="7283043" cy="5135511"/>
          </a:xfrm>
        </p:spPr>
        <p:txBody>
          <a:bodyPr>
            <a:normAutofit/>
          </a:bodyPr>
          <a:lstStyle/>
          <a:p>
            <a:r>
              <a:rPr lang="en-US" dirty="0"/>
              <a:t>New Jerusalem Bible (NJB) 1966.1985</a:t>
            </a:r>
          </a:p>
          <a:p>
            <a:pPr lvl="1"/>
            <a:r>
              <a:rPr lang="en-US" dirty="0"/>
              <a:t>1966, updated 1985 </a:t>
            </a:r>
          </a:p>
          <a:p>
            <a:pPr lvl="1"/>
            <a:r>
              <a:rPr lang="en-US" dirty="0"/>
              <a:t>Approved by the Roman Catholic Church. </a:t>
            </a:r>
          </a:p>
          <a:p>
            <a:pPr lvl="1"/>
            <a:r>
              <a:rPr lang="en-US" dirty="0"/>
              <a:t>Includes the Apocrypha. </a:t>
            </a:r>
          </a:p>
        </p:txBody>
      </p:sp>
      <p:pic>
        <p:nvPicPr>
          <p:cNvPr id="4" name="Picture 3" descr="NJ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1396" y="1679399"/>
            <a:ext cx="2039405" cy="3145187"/>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26427694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English Bible Translations Today</a:t>
            </a:r>
            <a:endParaRPr lang="en-US" dirty="0"/>
          </a:p>
        </p:txBody>
      </p:sp>
      <p:sp>
        <p:nvSpPr>
          <p:cNvPr id="3" name="Content Placeholder 2"/>
          <p:cNvSpPr>
            <a:spLocks noGrp="1"/>
          </p:cNvSpPr>
          <p:nvPr>
            <p:ph idx="1"/>
          </p:nvPr>
        </p:nvSpPr>
        <p:spPr>
          <a:xfrm>
            <a:off x="96982" y="2159828"/>
            <a:ext cx="7643262" cy="2603911"/>
          </a:xfrm>
        </p:spPr>
        <p:txBody>
          <a:bodyPr>
            <a:normAutofit/>
          </a:bodyPr>
          <a:lstStyle/>
          <a:p>
            <a:r>
              <a:rPr lang="en-US" dirty="0"/>
              <a:t>New English Bible 1970, 1989</a:t>
            </a:r>
          </a:p>
          <a:p>
            <a:pPr lvl="1"/>
            <a:r>
              <a:rPr lang="en-US" dirty="0"/>
              <a:t>Attempts to present the Scriptures in “timeless” modern English.</a:t>
            </a:r>
          </a:p>
        </p:txBody>
      </p:sp>
      <p:pic>
        <p:nvPicPr>
          <p:cNvPr id="4" name="Picture 3" descr="NE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37286" y="1723786"/>
            <a:ext cx="1836280" cy="3011500"/>
          </a:xfrm>
          <a:prstGeom prst="rect">
            <a:avLst/>
          </a:prstGeom>
          <a:ln>
            <a:solidFill>
              <a:schemeClr val="tx1"/>
            </a:solidFill>
          </a:ln>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25217432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English Bible Translations Today</a:t>
            </a:r>
            <a:endParaRPr lang="en-US" dirty="0"/>
          </a:p>
        </p:txBody>
      </p:sp>
      <p:sp>
        <p:nvSpPr>
          <p:cNvPr id="3" name="Content Placeholder 2"/>
          <p:cNvSpPr>
            <a:spLocks noGrp="1"/>
          </p:cNvSpPr>
          <p:nvPr>
            <p:ph idx="1"/>
          </p:nvPr>
        </p:nvSpPr>
        <p:spPr>
          <a:xfrm>
            <a:off x="512618" y="1219944"/>
            <a:ext cx="6096000" cy="4906220"/>
          </a:xfrm>
        </p:spPr>
        <p:txBody>
          <a:bodyPr>
            <a:normAutofit/>
          </a:bodyPr>
          <a:lstStyle/>
          <a:p>
            <a:r>
              <a:rPr lang="en-US" dirty="0"/>
              <a:t>New American Bible (NAB)</a:t>
            </a:r>
          </a:p>
          <a:p>
            <a:pPr lvl="1"/>
            <a:r>
              <a:rPr lang="en-US" dirty="0"/>
              <a:t>1970, revised in 1986, 1991</a:t>
            </a:r>
          </a:p>
          <a:p>
            <a:pPr lvl="1"/>
            <a:r>
              <a:rPr lang="en-US" dirty="0"/>
              <a:t>Official translation used in the U.S. Catholic Church Mass. </a:t>
            </a:r>
          </a:p>
          <a:p>
            <a:pPr lvl="1"/>
            <a:r>
              <a:rPr lang="en-US" dirty="0"/>
              <a:t>Includes the Apocrypha.</a:t>
            </a:r>
          </a:p>
          <a:p>
            <a:pPr lvl="1"/>
            <a:endParaRPr lang="en-US" dirty="0"/>
          </a:p>
        </p:txBody>
      </p:sp>
      <p:pic>
        <p:nvPicPr>
          <p:cNvPr id="5" name="Picture 4" descr="NA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2603" y="2187779"/>
            <a:ext cx="1939797" cy="2909696"/>
          </a:xfrm>
          <a:prstGeom prst="rect">
            <a:avLst/>
          </a:prstGeom>
          <a:ln>
            <a:solidFill>
              <a:srgbClr val="000000"/>
            </a:solidFill>
          </a:ln>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11827282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English Bible Translations Today</a:t>
            </a:r>
            <a:endParaRPr lang="en-US" dirty="0"/>
          </a:p>
        </p:txBody>
      </p:sp>
      <p:sp>
        <p:nvSpPr>
          <p:cNvPr id="3" name="Content Placeholder 2"/>
          <p:cNvSpPr>
            <a:spLocks noGrp="1"/>
          </p:cNvSpPr>
          <p:nvPr>
            <p:ph idx="1"/>
          </p:nvPr>
        </p:nvSpPr>
        <p:spPr>
          <a:xfrm>
            <a:off x="443345" y="1219944"/>
            <a:ext cx="7800110" cy="4906220"/>
          </a:xfrm>
        </p:spPr>
        <p:txBody>
          <a:bodyPr>
            <a:normAutofit/>
          </a:bodyPr>
          <a:lstStyle/>
          <a:p>
            <a:r>
              <a:rPr lang="en-US" dirty="0"/>
              <a:t>The Living Bible (TLB) 1971</a:t>
            </a:r>
          </a:p>
          <a:p>
            <a:pPr lvl="1"/>
            <a:r>
              <a:rPr lang="en-US" sz="3200" dirty="0"/>
              <a:t>Popular paraphrase by Kenneth N. Taylor.</a:t>
            </a:r>
            <a:endParaRPr lang="en-US" sz="3200" dirty="0">
              <a:solidFill>
                <a:srgbClr val="0000FF"/>
              </a:solidFill>
            </a:endParaRPr>
          </a:p>
          <a:p>
            <a:pPr lvl="2"/>
            <a:r>
              <a:rPr lang="en-US" sz="2800" dirty="0"/>
              <a:t>Example: “Because of his kindness, you have been saved through trusting Christ. And even trusting is not of yourselves; it too is a gift from God. Salvation is not a reward for the good we have done, so none of us can take any credit for it.”—Ephesians 2:8–9</a:t>
            </a:r>
            <a:endParaRPr lang="en-US" sz="2800" dirty="0">
              <a:solidFill>
                <a:srgbClr val="0000FF"/>
              </a:solidFill>
            </a:endParaRPr>
          </a:p>
        </p:txBody>
      </p:sp>
      <p:pic>
        <p:nvPicPr>
          <p:cNvPr id="4" name="Picture 3" descr="Living_Bible.jpg"/>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l="6117"/>
          <a:stretch/>
        </p:blipFill>
        <p:spPr>
          <a:xfrm>
            <a:off x="9567004" y="1926897"/>
            <a:ext cx="1988578" cy="3004206"/>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5328409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English Bible Translations Today</a:t>
            </a:r>
            <a:endParaRPr lang="en-US" dirty="0"/>
          </a:p>
        </p:txBody>
      </p:sp>
      <p:sp>
        <p:nvSpPr>
          <p:cNvPr id="3" name="Content Placeholder 2"/>
          <p:cNvSpPr>
            <a:spLocks noGrp="1"/>
          </p:cNvSpPr>
          <p:nvPr>
            <p:ph idx="1"/>
          </p:nvPr>
        </p:nvSpPr>
        <p:spPr>
          <a:xfrm>
            <a:off x="512618" y="1677673"/>
            <a:ext cx="6893359" cy="2908711"/>
          </a:xfrm>
        </p:spPr>
        <p:txBody>
          <a:bodyPr>
            <a:normAutofit/>
          </a:bodyPr>
          <a:lstStyle/>
          <a:p>
            <a:r>
              <a:rPr lang="en-US" dirty="0"/>
              <a:t>Good News Bible (also Good News Translation; GNT)</a:t>
            </a:r>
          </a:p>
          <a:p>
            <a:pPr lvl="1"/>
            <a:r>
              <a:rPr lang="en-US" dirty="0"/>
              <a:t>1976, revised in 1992</a:t>
            </a:r>
          </a:p>
          <a:p>
            <a:pPr lvl="1"/>
            <a:r>
              <a:rPr lang="en-US" dirty="0"/>
              <a:t>A “common language” Bible, also known as Today’s English Version. </a:t>
            </a:r>
          </a:p>
        </p:txBody>
      </p:sp>
      <p:pic>
        <p:nvPicPr>
          <p:cNvPr id="13" name="Picture 12" descr="G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8462" y="1842930"/>
            <a:ext cx="2114649" cy="3228363"/>
          </a:xfrm>
          <a:prstGeom prst="rect">
            <a:avLst/>
          </a:prstGeom>
          <a:ln>
            <a:solidFill>
              <a:srgbClr val="000000"/>
            </a:solidFill>
          </a:ln>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16642209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English Bible Translations Today</a:t>
            </a:r>
            <a:endParaRPr lang="en-US" dirty="0"/>
          </a:p>
        </p:txBody>
      </p:sp>
      <p:sp>
        <p:nvSpPr>
          <p:cNvPr id="3" name="Content Placeholder 2"/>
          <p:cNvSpPr>
            <a:spLocks noGrp="1"/>
          </p:cNvSpPr>
          <p:nvPr>
            <p:ph idx="1"/>
          </p:nvPr>
        </p:nvSpPr>
        <p:spPr>
          <a:xfrm>
            <a:off x="609600" y="1219944"/>
            <a:ext cx="7546856" cy="5280614"/>
          </a:xfrm>
        </p:spPr>
        <p:txBody>
          <a:bodyPr>
            <a:normAutofit/>
          </a:bodyPr>
          <a:lstStyle/>
          <a:p>
            <a:r>
              <a:rPr lang="en-US" dirty="0"/>
              <a:t>New International Version (NIV)</a:t>
            </a:r>
          </a:p>
          <a:p>
            <a:pPr lvl="1"/>
            <a:r>
              <a:rPr lang="en-US" dirty="0"/>
              <a:t>1978, revised in 1984, 2011</a:t>
            </a:r>
          </a:p>
          <a:p>
            <a:pPr lvl="1"/>
            <a:r>
              <a:rPr lang="en-US" dirty="0"/>
              <a:t>Seeks to bring modern Bible readers as close as possible to the experience of the first Bible readers.</a:t>
            </a:r>
          </a:p>
          <a:p>
            <a:pPr lvl="1"/>
            <a:r>
              <a:rPr lang="en-US" dirty="0"/>
              <a:t>Currently the best-selling version.</a:t>
            </a:r>
          </a:p>
        </p:txBody>
      </p:sp>
      <p:pic>
        <p:nvPicPr>
          <p:cNvPr id="4" name="Picture 3" descr="NIV.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4479" y="2063946"/>
            <a:ext cx="1970701" cy="2875285"/>
          </a:xfrm>
          <a:prstGeom prst="rect">
            <a:avLst/>
          </a:prstGeom>
          <a:ln>
            <a:solidFill>
              <a:srgbClr val="000000"/>
            </a:solidFill>
          </a:ln>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403009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English Bible Translations Today</a:t>
            </a:r>
            <a:endParaRPr lang="en-US" dirty="0"/>
          </a:p>
        </p:txBody>
      </p:sp>
      <p:sp>
        <p:nvSpPr>
          <p:cNvPr id="3" name="Content Placeholder 2"/>
          <p:cNvSpPr>
            <a:spLocks noGrp="1"/>
          </p:cNvSpPr>
          <p:nvPr>
            <p:ph idx="1"/>
          </p:nvPr>
        </p:nvSpPr>
        <p:spPr>
          <a:xfrm>
            <a:off x="152400" y="1220839"/>
            <a:ext cx="8045556" cy="5135511"/>
          </a:xfrm>
        </p:spPr>
        <p:txBody>
          <a:bodyPr>
            <a:normAutofit/>
          </a:bodyPr>
          <a:lstStyle/>
          <a:p>
            <a:r>
              <a:rPr lang="en-US" dirty="0"/>
              <a:t>New King James Version (NKJV) 1982</a:t>
            </a:r>
          </a:p>
          <a:p>
            <a:pPr lvl="1"/>
            <a:r>
              <a:rPr lang="en-US" dirty="0"/>
              <a:t>1982</a:t>
            </a:r>
          </a:p>
          <a:p>
            <a:pPr lvl="1"/>
            <a:r>
              <a:rPr lang="en-US" dirty="0"/>
              <a:t>Derived from the King James Version (KJV).</a:t>
            </a:r>
          </a:p>
          <a:p>
            <a:pPr lvl="1"/>
            <a:r>
              <a:rPr lang="en-US" dirty="0"/>
              <a:t>Modern translation intended to maintain stylistic beauty of the KJV. </a:t>
            </a:r>
          </a:p>
          <a:p>
            <a:pPr lvl="1"/>
            <a:r>
              <a:rPr lang="en-US" dirty="0"/>
              <a:t>New Testament translated from </a:t>
            </a:r>
            <a:r>
              <a:rPr lang="en-US" i="1" dirty="0"/>
              <a:t>Textus Receptus</a:t>
            </a:r>
            <a:r>
              <a:rPr lang="en-US" dirty="0"/>
              <a:t>.</a:t>
            </a:r>
          </a:p>
        </p:txBody>
      </p:sp>
      <p:pic>
        <p:nvPicPr>
          <p:cNvPr id="19" name="Picture 18" descr="NKJV.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4378" y="1631731"/>
            <a:ext cx="2012844" cy="2867699"/>
          </a:xfrm>
          <a:prstGeom prst="rect">
            <a:avLst/>
          </a:prstGeom>
          <a:ln>
            <a:solidFill>
              <a:srgbClr val="000000"/>
            </a:solidFill>
          </a:ln>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23278291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8950" y="514466"/>
            <a:ext cx="8229600" cy="684007"/>
          </a:xfrm>
        </p:spPr>
        <p:txBody>
          <a:bodyPr/>
          <a:lstStyle/>
          <a:p>
            <a:r>
              <a:rPr lang="en-US" dirty="0">
                <a:solidFill>
                  <a:schemeClr val="tx1">
                    <a:lumMod val="95000"/>
                    <a:lumOff val="5000"/>
                  </a:schemeClr>
                </a:solidFill>
              </a:rPr>
              <a:t>Revised English Version</a:t>
            </a:r>
          </a:p>
        </p:txBody>
      </p:sp>
      <p:sp>
        <p:nvSpPr>
          <p:cNvPr id="3" name="Content Placeholder 2"/>
          <p:cNvSpPr>
            <a:spLocks noGrp="1"/>
          </p:cNvSpPr>
          <p:nvPr>
            <p:ph idx="1"/>
          </p:nvPr>
        </p:nvSpPr>
        <p:spPr>
          <a:xfrm>
            <a:off x="1981200" y="1220839"/>
            <a:ext cx="8229600" cy="3429988"/>
          </a:xfrm>
        </p:spPr>
        <p:txBody>
          <a:bodyPr>
            <a:normAutofit fontScale="92500" lnSpcReduction="20000"/>
          </a:bodyPr>
          <a:lstStyle/>
          <a:p>
            <a:r>
              <a:rPr lang="en-US" dirty="0"/>
              <a:t> God Gave Instruction to write this down.</a:t>
            </a:r>
          </a:p>
          <a:p>
            <a:pPr lvl="1"/>
            <a:r>
              <a:rPr lang="en-US" dirty="0"/>
              <a:t>“</a:t>
            </a:r>
            <a:r>
              <a:rPr lang="en-US" dirty="0">
                <a:ea typeface="ＭＳ Ｐゴシック" charset="-128"/>
              </a:rPr>
              <a:t>Deuteronomy xxx</a:t>
            </a:r>
          </a:p>
          <a:p>
            <a:pPr lvl="1"/>
            <a:endParaRPr lang="en-US" dirty="0">
              <a:ea typeface="ＭＳ Ｐゴシック" charset="-128"/>
            </a:endParaRPr>
          </a:p>
          <a:p>
            <a:pPr lvl="1"/>
            <a:endParaRPr lang="en-US" dirty="0">
              <a:ea typeface="ＭＳ Ｐゴシック" charset="-128"/>
            </a:endParaRPr>
          </a:p>
          <a:p>
            <a:pPr lvl="1"/>
            <a:endParaRPr lang="en-US" dirty="0">
              <a:ea typeface="ＭＳ Ｐゴシック" charset="-128"/>
            </a:endParaRPr>
          </a:p>
          <a:p>
            <a:pPr lvl="1"/>
            <a:endParaRPr lang="en-US" dirty="0">
              <a:ea typeface="ＭＳ Ｐゴシック" charset="-128"/>
            </a:endParaRPr>
          </a:p>
          <a:p>
            <a:pPr lvl="1"/>
            <a:r>
              <a:rPr lang="en-US" dirty="0">
                <a:hlinkClick r:id="rId3"/>
              </a:rPr>
              <a:t>The New Testament in the original Greek : Westcott, Brooke Foss, 1825-1901 : Free Download, Borrow, and Streaming : Internet Archive</a:t>
            </a:r>
            <a:endParaRPr lang="en-US" dirty="0"/>
          </a:p>
          <a:p>
            <a:pPr lvl="1"/>
            <a:endParaRPr lang="en-US" dirty="0">
              <a:ea typeface="ＭＳ Ｐゴシック" charset="-128"/>
            </a:endParaRPr>
          </a:p>
          <a:p>
            <a:pPr lvl="1"/>
            <a:endParaRPr lang="en-US" dirty="0"/>
          </a:p>
        </p:txBody>
      </p:sp>
      <p:pic>
        <p:nvPicPr>
          <p:cNvPr id="6" name="Picture 5" descr="Bible_ss178428791.jpg"/>
          <p:cNvPicPr>
            <a:picLocks noChangeAspect="1"/>
          </p:cNvPicPr>
          <p:nvPr/>
        </p:nvPicPr>
        <p:blipFill rotWithShape="1">
          <a:blip r:embed="rId4">
            <a:extLst>
              <a:ext uri="{28A0092B-C50C-407E-A947-70E740481C1C}">
                <a14:useLocalDpi xmlns:a14="http://schemas.microsoft.com/office/drawing/2010/main" val="0"/>
              </a:ext>
            </a:extLst>
          </a:blip>
          <a:srcRect t="24740" b="6294"/>
          <a:stretch/>
        </p:blipFill>
        <p:spPr>
          <a:xfrm>
            <a:off x="1524000" y="4650826"/>
            <a:ext cx="9144000" cy="2207174"/>
          </a:xfrm>
          <a:prstGeom prst="rect">
            <a:avLst/>
          </a:prstGeom>
        </p:spPr>
      </p:pic>
      <p:pic>
        <p:nvPicPr>
          <p:cNvPr id="5" name="Picture 4">
            <a:extLst>
              <a:ext uri="{FF2B5EF4-FFF2-40B4-BE49-F238E27FC236}">
                <a16:creationId xmlns:a16="http://schemas.microsoft.com/office/drawing/2014/main" id="{FD002B99-5F71-3CD8-1F75-3C99A28A4367}"/>
              </a:ext>
            </a:extLst>
          </p:cNvPr>
          <p:cNvPicPr>
            <a:picLocks noChangeAspect="1"/>
          </p:cNvPicPr>
          <p:nvPr/>
        </p:nvPicPr>
        <p:blipFill>
          <a:blip r:embed="rId5"/>
          <a:stretch>
            <a:fillRect/>
          </a:stretch>
        </p:blipFill>
        <p:spPr>
          <a:xfrm>
            <a:off x="1981200" y="1265574"/>
            <a:ext cx="7785100" cy="1883201"/>
          </a:xfrm>
          <a:prstGeom prst="rect">
            <a:avLst/>
          </a:prstGeom>
        </p:spPr>
      </p:pic>
      <p:sp>
        <p:nvSpPr>
          <p:cNvPr id="4" name="Title 1">
            <a:extLst>
              <a:ext uri="{FF2B5EF4-FFF2-40B4-BE49-F238E27FC236}">
                <a16:creationId xmlns:a16="http://schemas.microsoft.com/office/drawing/2014/main" id="{F1A87635-4DA4-CFB3-FADD-8BE2285BD8EA}"/>
              </a:ext>
            </a:extLst>
          </p:cNvPr>
          <p:cNvSpPr txBox="1">
            <a:spLocks/>
          </p:cNvSpPr>
          <p:nvPr/>
        </p:nvSpPr>
        <p:spPr>
          <a:xfrm>
            <a:off x="2133600" y="-36766"/>
            <a:ext cx="8229600" cy="68400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600" kern="1200">
                <a:solidFill>
                  <a:schemeClr val="bg1"/>
                </a:solidFill>
                <a:latin typeface="Calibri"/>
                <a:ea typeface="+mj-ea"/>
                <a:cs typeface="Calibri"/>
              </a:defRPr>
            </a:lvl1pPr>
          </a:lstStyle>
          <a:p>
            <a:r>
              <a:rPr lang="en-US" dirty="0">
                <a:solidFill>
                  <a:schemeClr val="tx1">
                    <a:lumMod val="95000"/>
                    <a:lumOff val="5000"/>
                  </a:schemeClr>
                </a:solidFill>
              </a:rPr>
              <a:t>Greek Manuscripts Updated </a:t>
            </a:r>
          </a:p>
        </p:txBody>
      </p:sp>
    </p:spTree>
    <p:extLst>
      <p:ext uri="{BB962C8B-B14F-4D97-AF65-F5344CB8AC3E}">
        <p14:creationId xmlns:p14="http://schemas.microsoft.com/office/powerpoint/2010/main" val="253199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1" end="1"/>
                                            </p:txEl>
                                          </p:spTgt>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 calcmode="lin" valueType="num">
                                      <p:cBhvr>
                                        <p:cTn id="12" dur="1000" fill="hold"/>
                                        <p:tgtEl>
                                          <p:spTgt spid="3">
                                            <p:txEl>
                                              <p:pRg st="6" end="6"/>
                                            </p:txEl>
                                          </p:spTgt>
                                        </p:tgtEl>
                                        <p:attrNameLst>
                                          <p:attrName>ppt_w</p:attrName>
                                        </p:attrNameLst>
                                      </p:cBhvr>
                                      <p:tavLst>
                                        <p:tav tm="0">
                                          <p:val>
                                            <p:strVal val="#ppt_w*0.70"/>
                                          </p:val>
                                        </p:tav>
                                        <p:tav tm="100000">
                                          <p:val>
                                            <p:strVal val="#ppt_w"/>
                                          </p:val>
                                        </p:tav>
                                      </p:tavLst>
                                    </p:anim>
                                    <p:anim calcmode="lin" valueType="num">
                                      <p:cBhvr>
                                        <p:cTn id="13" dur="1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14"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English Bible Translations Today</a:t>
            </a:r>
            <a:endParaRPr lang="en-US" dirty="0"/>
          </a:p>
        </p:txBody>
      </p:sp>
      <p:sp>
        <p:nvSpPr>
          <p:cNvPr id="3" name="Content Placeholder 2"/>
          <p:cNvSpPr>
            <a:spLocks noGrp="1"/>
          </p:cNvSpPr>
          <p:nvPr>
            <p:ph idx="1"/>
          </p:nvPr>
        </p:nvSpPr>
        <p:spPr>
          <a:xfrm>
            <a:off x="346365" y="1220839"/>
            <a:ext cx="6910780" cy="5135511"/>
          </a:xfrm>
        </p:spPr>
        <p:txBody>
          <a:bodyPr>
            <a:normAutofit/>
          </a:bodyPr>
          <a:lstStyle/>
          <a:p>
            <a:r>
              <a:rPr lang="en-US" dirty="0"/>
              <a:t>New Century Version (NCV)</a:t>
            </a:r>
          </a:p>
          <a:p>
            <a:pPr lvl="1"/>
            <a:r>
              <a:rPr lang="en-US" dirty="0"/>
              <a:t>1987</a:t>
            </a:r>
          </a:p>
          <a:p>
            <a:pPr lvl="1"/>
            <a:r>
              <a:rPr lang="en-US" dirty="0"/>
              <a:t>English translation derived from English Version for the Deaf (EVD) and the Easy-to-Read Version (ERV).</a:t>
            </a:r>
          </a:p>
          <a:p>
            <a:pPr lvl="1"/>
            <a:r>
              <a:rPr lang="en-US" dirty="0"/>
              <a:t>Uses modern terms such as measurements and geographic names.</a:t>
            </a:r>
          </a:p>
          <a:p>
            <a:pPr lvl="1"/>
            <a:endParaRPr lang="en-US" dirty="0"/>
          </a:p>
        </p:txBody>
      </p:sp>
      <p:pic>
        <p:nvPicPr>
          <p:cNvPr id="4" name="Picture 3" descr="NCV.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7500" y="1736410"/>
            <a:ext cx="2100943" cy="3089622"/>
          </a:xfrm>
          <a:prstGeom prst="rect">
            <a:avLst/>
          </a:prstGeom>
          <a:ln>
            <a:solidFill>
              <a:schemeClr val="tx1"/>
            </a:solidFill>
          </a:ln>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40852086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English Bible Translations Today</a:t>
            </a:r>
            <a:endParaRPr lang="en-US" dirty="0"/>
          </a:p>
        </p:txBody>
      </p:sp>
      <p:sp>
        <p:nvSpPr>
          <p:cNvPr id="3" name="Content Placeholder 2"/>
          <p:cNvSpPr>
            <a:spLocks noGrp="1"/>
          </p:cNvSpPr>
          <p:nvPr>
            <p:ph idx="1"/>
          </p:nvPr>
        </p:nvSpPr>
        <p:spPr>
          <a:xfrm>
            <a:off x="429491" y="1220839"/>
            <a:ext cx="7607795" cy="5135511"/>
          </a:xfrm>
        </p:spPr>
        <p:txBody>
          <a:bodyPr>
            <a:normAutofit/>
          </a:bodyPr>
          <a:lstStyle/>
          <a:p>
            <a:r>
              <a:rPr lang="en-US" sz="3200" dirty="0"/>
              <a:t>Jewish New Testament</a:t>
            </a:r>
          </a:p>
          <a:p>
            <a:pPr lvl="1"/>
            <a:r>
              <a:rPr lang="en-US" sz="3200" dirty="0"/>
              <a:t>1989</a:t>
            </a:r>
          </a:p>
          <a:p>
            <a:pPr lvl="1"/>
            <a:r>
              <a:rPr lang="en-US" sz="3200" dirty="0"/>
              <a:t>English translation using traditional Jewish expressions. </a:t>
            </a:r>
          </a:p>
          <a:p>
            <a:pPr lvl="1"/>
            <a:r>
              <a:rPr lang="en-US" sz="3200" dirty="0"/>
              <a:t>Translated by David H. Stern, a Messianic Jew. </a:t>
            </a:r>
          </a:p>
          <a:p>
            <a:pPr lvl="2"/>
            <a:r>
              <a:rPr lang="en-US" sz="2800" dirty="0">
                <a:solidFill>
                  <a:srgbClr val="000000"/>
                </a:solidFill>
              </a:rPr>
              <a:t>Example: “Yeshua said to them, ‘Come after me, and I will make you fishers for </a:t>
            </a:r>
            <a:r>
              <a:rPr lang="en-US" sz="2800" dirty="0"/>
              <a:t>men!’”—Matthew 4:19</a:t>
            </a:r>
            <a:endParaRPr lang="en-US" sz="2800" dirty="0">
              <a:solidFill>
                <a:srgbClr val="0000FF"/>
              </a:solidFill>
            </a:endParaRPr>
          </a:p>
        </p:txBody>
      </p:sp>
      <p:pic>
        <p:nvPicPr>
          <p:cNvPr id="13" name="Picture 12" descr="Jewish_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1873" y="1678212"/>
            <a:ext cx="2340527" cy="3586291"/>
          </a:xfrm>
          <a:prstGeom prst="rect">
            <a:avLst/>
          </a:prstGeom>
          <a:ln>
            <a:solidFill>
              <a:srgbClr val="000000"/>
            </a:solidFill>
          </a:ln>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22988522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English Bible Translations Today</a:t>
            </a:r>
            <a:endParaRPr lang="en-US" dirty="0"/>
          </a:p>
        </p:txBody>
      </p:sp>
      <p:sp>
        <p:nvSpPr>
          <p:cNvPr id="3" name="Content Placeholder 2"/>
          <p:cNvSpPr>
            <a:spLocks noGrp="1"/>
          </p:cNvSpPr>
          <p:nvPr>
            <p:ph idx="1"/>
          </p:nvPr>
        </p:nvSpPr>
        <p:spPr>
          <a:xfrm>
            <a:off x="138545" y="1219944"/>
            <a:ext cx="8925192" cy="4906220"/>
          </a:xfrm>
        </p:spPr>
        <p:txBody>
          <a:bodyPr>
            <a:normAutofit/>
          </a:bodyPr>
          <a:lstStyle/>
          <a:p>
            <a:r>
              <a:rPr lang="en-US" dirty="0"/>
              <a:t>Contemporary English Version (CEV) 1995</a:t>
            </a:r>
          </a:p>
          <a:p>
            <a:pPr lvl="1"/>
            <a:r>
              <a:rPr lang="en-US" sz="3200" dirty="0"/>
              <a:t>Intended to be easily read by grade schoolers and second-language English readers.</a:t>
            </a:r>
          </a:p>
          <a:p>
            <a:pPr lvl="2"/>
            <a:r>
              <a:rPr lang="en-US" sz="2800" dirty="0"/>
              <a:t>Example: “God loved the people of this world so much that he gave his only Son, so that everyone who has faith in him will have eternal life and never really die.”</a:t>
            </a:r>
            <a:br>
              <a:rPr lang="en-US" sz="2800" dirty="0"/>
            </a:br>
            <a:r>
              <a:rPr lang="en-US" sz="2800" dirty="0"/>
              <a:t>—John 3:16</a:t>
            </a:r>
          </a:p>
        </p:txBody>
      </p:sp>
      <p:pic>
        <p:nvPicPr>
          <p:cNvPr id="13" name="Picture 12" descr="CEV.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1923" y="1747322"/>
            <a:ext cx="2227466" cy="3489695"/>
          </a:xfrm>
          <a:prstGeom prst="rect">
            <a:avLst/>
          </a:prstGeom>
          <a:ln>
            <a:solidFill>
              <a:srgbClr val="000000"/>
            </a:solidFill>
          </a:ln>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26817727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English Bible Translations Today</a:t>
            </a:r>
            <a:endParaRPr lang="en-US" dirty="0"/>
          </a:p>
        </p:txBody>
      </p:sp>
      <p:sp>
        <p:nvSpPr>
          <p:cNvPr id="3" name="Content Placeholder 2"/>
          <p:cNvSpPr>
            <a:spLocks noGrp="1"/>
          </p:cNvSpPr>
          <p:nvPr>
            <p:ph idx="1"/>
          </p:nvPr>
        </p:nvSpPr>
        <p:spPr>
          <a:xfrm>
            <a:off x="0" y="1219944"/>
            <a:ext cx="8922327" cy="3947801"/>
          </a:xfrm>
        </p:spPr>
        <p:txBody>
          <a:bodyPr>
            <a:normAutofit/>
          </a:bodyPr>
          <a:lstStyle/>
          <a:p>
            <a:r>
              <a:rPr lang="en-US" dirty="0"/>
              <a:t>God’s Word Translation (GW) 1995</a:t>
            </a:r>
          </a:p>
          <a:p>
            <a:pPr lvl="1"/>
            <a:r>
              <a:rPr lang="en-US" sz="3200" dirty="0"/>
              <a:t>Attempts to use “natural equivalents” to translate text into contemporary English. </a:t>
            </a:r>
          </a:p>
          <a:p>
            <a:pPr lvl="2"/>
            <a:r>
              <a:rPr lang="en-US" sz="2800" dirty="0"/>
              <a:t>Example: “God saved you through faith as an act of kindness. You had nothing to do with it. Being saved is a gift from God. It’s not the result of anything you’ve done, so no one can brag about it.”—Ephesians 2:8–9</a:t>
            </a:r>
          </a:p>
        </p:txBody>
      </p:sp>
      <p:pic>
        <p:nvPicPr>
          <p:cNvPr id="13" name="Picture 12" descr="GW.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1297" y="1709388"/>
            <a:ext cx="1954323" cy="2997429"/>
          </a:xfrm>
          <a:prstGeom prst="rect">
            <a:avLst/>
          </a:prstGeom>
          <a:ln>
            <a:solidFill>
              <a:srgbClr val="000000"/>
            </a:solidFill>
          </a:ln>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18224813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545" y="113612"/>
            <a:ext cx="10972800" cy="684007"/>
          </a:xfrm>
        </p:spPr>
        <p:txBody>
          <a:bodyPr/>
          <a:lstStyle/>
          <a:p>
            <a:r>
              <a:rPr lang="en-US" dirty="0">
                <a:solidFill>
                  <a:schemeClr val="tx1"/>
                </a:solidFill>
              </a:rPr>
              <a:t>English Bible Translations Today</a:t>
            </a:r>
            <a:endParaRPr lang="en-US" dirty="0"/>
          </a:p>
        </p:txBody>
      </p:sp>
      <p:sp>
        <p:nvSpPr>
          <p:cNvPr id="3" name="Content Placeholder 2"/>
          <p:cNvSpPr>
            <a:spLocks noGrp="1"/>
          </p:cNvSpPr>
          <p:nvPr>
            <p:ph idx="1"/>
          </p:nvPr>
        </p:nvSpPr>
        <p:spPr>
          <a:xfrm>
            <a:off x="401782" y="760445"/>
            <a:ext cx="8787686" cy="5337110"/>
          </a:xfrm>
        </p:spPr>
        <p:txBody>
          <a:bodyPr>
            <a:normAutofit/>
          </a:bodyPr>
          <a:lstStyle/>
          <a:p>
            <a:r>
              <a:rPr lang="en-US" sz="3200" dirty="0"/>
              <a:t>New Living Translation (NLT) 1996,2004</a:t>
            </a:r>
          </a:p>
          <a:p>
            <a:pPr lvl="1"/>
            <a:r>
              <a:rPr lang="en-US" sz="3200" dirty="0"/>
              <a:t>A translation in the style of the Living Bible, tries to render entire thoughts—rather than each word—into everyday English.</a:t>
            </a:r>
          </a:p>
          <a:p>
            <a:pPr lvl="1"/>
            <a:r>
              <a:rPr lang="en-US" sz="3200" dirty="0"/>
              <a:t>Easy-to-read modern version.</a:t>
            </a:r>
          </a:p>
          <a:p>
            <a:pPr lvl="2"/>
            <a:r>
              <a:rPr lang="en-US" sz="2800" dirty="0"/>
              <a:t>Example: “For this is how God loved the world: He gave his one and only Son, so that everyone who believes in him will not perish but have eternal life.”—John 3:16</a:t>
            </a:r>
          </a:p>
        </p:txBody>
      </p:sp>
      <p:pic>
        <p:nvPicPr>
          <p:cNvPr id="4" name="Picture 3" descr="NL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5941" y="1047586"/>
            <a:ext cx="2476059" cy="3759941"/>
          </a:xfrm>
          <a:prstGeom prst="rect">
            <a:avLst/>
          </a:prstGeom>
          <a:ln>
            <a:solidFill>
              <a:srgbClr val="000000"/>
            </a:solidFill>
          </a:ln>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7974301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English Bible Translations Today</a:t>
            </a:r>
            <a:endParaRPr lang="en-US" dirty="0"/>
          </a:p>
        </p:txBody>
      </p:sp>
      <p:sp>
        <p:nvSpPr>
          <p:cNvPr id="3" name="Content Placeholder 2"/>
          <p:cNvSpPr>
            <a:spLocks noGrp="1"/>
          </p:cNvSpPr>
          <p:nvPr>
            <p:ph idx="1"/>
          </p:nvPr>
        </p:nvSpPr>
        <p:spPr>
          <a:xfrm>
            <a:off x="457200" y="1219944"/>
            <a:ext cx="7473244" cy="5254602"/>
          </a:xfrm>
        </p:spPr>
        <p:txBody>
          <a:bodyPr>
            <a:normAutofit/>
          </a:bodyPr>
          <a:lstStyle/>
          <a:p>
            <a:r>
              <a:rPr lang="en-US" dirty="0"/>
              <a:t>New International Reader’s Version (NIrV) </a:t>
            </a:r>
          </a:p>
          <a:p>
            <a:pPr lvl="1"/>
            <a:r>
              <a:rPr lang="en-US" dirty="0"/>
              <a:t>1996, revised in 1998</a:t>
            </a:r>
          </a:p>
          <a:p>
            <a:pPr lvl="1"/>
            <a:r>
              <a:rPr lang="en-US" sz="3200" dirty="0"/>
              <a:t>Simple words and short sentences for lower reading levels.</a:t>
            </a:r>
          </a:p>
          <a:p>
            <a:pPr lvl="2"/>
            <a:r>
              <a:rPr lang="en-US" sz="2800" dirty="0"/>
              <a:t>Example: “God’s grace has saved you because of your faith in Christ. Your salvation doesn’t come from anything you do. It is God’s gift.”—Ephesians 2:8</a:t>
            </a:r>
          </a:p>
          <a:p>
            <a:pPr marL="4762" lvl="1" indent="0">
              <a:buNone/>
            </a:pPr>
            <a:endParaRPr lang="en-US" dirty="0"/>
          </a:p>
        </p:txBody>
      </p:sp>
      <p:pic>
        <p:nvPicPr>
          <p:cNvPr id="15" name="Picture 14" descr="NIRV.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3702" y="1603493"/>
            <a:ext cx="2578697" cy="3899673"/>
          </a:xfrm>
          <a:prstGeom prst="rect">
            <a:avLst/>
          </a:prstGeom>
          <a:ln>
            <a:solidFill>
              <a:srgbClr val="000000"/>
            </a:solidFill>
          </a:ln>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4840697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English Bible Translations Today</a:t>
            </a:r>
            <a:endParaRPr lang="en-US" dirty="0"/>
          </a:p>
        </p:txBody>
      </p:sp>
      <p:sp>
        <p:nvSpPr>
          <p:cNvPr id="3" name="Content Placeholder 2"/>
          <p:cNvSpPr>
            <a:spLocks noGrp="1"/>
          </p:cNvSpPr>
          <p:nvPr>
            <p:ph idx="1"/>
          </p:nvPr>
        </p:nvSpPr>
        <p:spPr>
          <a:xfrm>
            <a:off x="221673" y="1219944"/>
            <a:ext cx="7688613" cy="4906220"/>
          </a:xfrm>
        </p:spPr>
        <p:txBody>
          <a:bodyPr>
            <a:normAutofit/>
          </a:bodyPr>
          <a:lstStyle/>
          <a:p>
            <a:r>
              <a:rPr lang="en-US" dirty="0"/>
              <a:t>The Message (MSG)</a:t>
            </a:r>
          </a:p>
          <a:p>
            <a:pPr lvl="1"/>
            <a:r>
              <a:rPr lang="en-US" dirty="0"/>
              <a:t>2002</a:t>
            </a:r>
          </a:p>
          <a:p>
            <a:pPr lvl="1"/>
            <a:r>
              <a:rPr lang="en-US" sz="3200" dirty="0"/>
              <a:t>Paraphrase by Eugene H. Peterson. </a:t>
            </a:r>
          </a:p>
          <a:p>
            <a:pPr lvl="2"/>
            <a:r>
              <a:rPr lang="en-US" sz="2800" dirty="0"/>
              <a:t>Example: “This is how much God loved the world: He gave his Son, his one and only Son. And this is why: so that no one need be destroyed; by believing in him, anyone can have a whole and lasting life.”—John 3:16</a:t>
            </a:r>
          </a:p>
        </p:txBody>
      </p:sp>
      <p:pic>
        <p:nvPicPr>
          <p:cNvPr id="5" name="Picture 4" descr="MS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9557" y="1289176"/>
            <a:ext cx="2742625" cy="3970277"/>
          </a:xfrm>
          <a:prstGeom prst="rect">
            <a:avLst/>
          </a:prstGeom>
          <a:effectLst>
            <a:outerShdw blurRad="76200" dir="14280000" sy="23000" kx="1200000" algn="br" rotWithShape="0">
              <a:prstClr val="black">
                <a:alpha val="14000"/>
              </a:prstClr>
            </a:outerShdw>
          </a:effectLst>
          <a:scene3d>
            <a:camera prst="orthographicFront"/>
            <a:lightRig rig="threePt" dir="t"/>
          </a:scene3d>
          <a:sp3d>
            <a:bevelT/>
          </a:sp3d>
        </p:spPr>
      </p:pic>
    </p:spTree>
    <p:extLst>
      <p:ext uri="{BB962C8B-B14F-4D97-AF65-F5344CB8AC3E}">
        <p14:creationId xmlns:p14="http://schemas.microsoft.com/office/powerpoint/2010/main" val="99687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English Bible Translations Today</a:t>
            </a:r>
            <a:endParaRPr lang="en-US" dirty="0"/>
          </a:p>
        </p:txBody>
      </p:sp>
      <p:sp>
        <p:nvSpPr>
          <p:cNvPr id="3" name="Content Placeholder 2"/>
          <p:cNvSpPr>
            <a:spLocks noGrp="1"/>
          </p:cNvSpPr>
          <p:nvPr>
            <p:ph idx="1"/>
          </p:nvPr>
        </p:nvSpPr>
        <p:spPr>
          <a:xfrm>
            <a:off x="493839" y="1021460"/>
            <a:ext cx="8581779" cy="5344496"/>
          </a:xfrm>
        </p:spPr>
        <p:txBody>
          <a:bodyPr>
            <a:normAutofit/>
          </a:bodyPr>
          <a:lstStyle/>
          <a:p>
            <a:r>
              <a:rPr lang="en-US" dirty="0"/>
              <a:t>Holman Christian Standard Bible (HCSB) 2004</a:t>
            </a:r>
          </a:p>
          <a:p>
            <a:pPr lvl="1"/>
            <a:r>
              <a:rPr lang="en-US" dirty="0"/>
              <a:t>Pursues two ideals: </a:t>
            </a:r>
          </a:p>
          <a:p>
            <a:pPr lvl="2"/>
            <a:r>
              <a:rPr lang="en-US" sz="2800" dirty="0"/>
              <a:t>1) Each word must reflect contemporary English. </a:t>
            </a:r>
          </a:p>
          <a:p>
            <a:pPr lvl="2"/>
            <a:r>
              <a:rPr lang="en-US" sz="2800" dirty="0"/>
              <a:t>2) Each word must be faithful to the </a:t>
            </a:r>
            <a:br>
              <a:rPr lang="en-US" sz="2800" dirty="0"/>
            </a:br>
            <a:r>
              <a:rPr lang="en-US" sz="2800" dirty="0"/>
              <a:t>original languages. </a:t>
            </a:r>
          </a:p>
          <a:p>
            <a:pPr lvl="2"/>
            <a:r>
              <a:rPr lang="en-US" sz="2800" dirty="0"/>
              <a:t>Example: “For God loved the world in </a:t>
            </a:r>
            <a:br>
              <a:rPr lang="en-US" sz="2800" dirty="0"/>
            </a:br>
            <a:r>
              <a:rPr lang="en-US" sz="2800" dirty="0"/>
              <a:t>this way: He gave His One and Only </a:t>
            </a:r>
            <a:br>
              <a:rPr lang="en-US" sz="2800" dirty="0"/>
            </a:br>
            <a:r>
              <a:rPr lang="en-US" sz="2800" dirty="0"/>
              <a:t>Son, so that everyone who believes in Him will not perish but have eternal life.”</a:t>
            </a:r>
            <a:br>
              <a:rPr lang="en-US" sz="2800" dirty="0"/>
            </a:br>
            <a:r>
              <a:rPr lang="en-US" sz="2800" dirty="0"/>
              <a:t>—John 3:16</a:t>
            </a:r>
          </a:p>
        </p:txBody>
      </p:sp>
      <p:pic>
        <p:nvPicPr>
          <p:cNvPr id="5" name="Picture 4" descr="HCS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8117" y="1668817"/>
            <a:ext cx="2445933" cy="3956127"/>
          </a:xfrm>
          <a:prstGeom prst="rect">
            <a:avLst/>
          </a:prstGeom>
          <a:ln>
            <a:solidFill>
              <a:srgbClr val="000000"/>
            </a:solidFill>
          </a:ln>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12125596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English Bible Translations Today</a:t>
            </a:r>
            <a:endParaRPr lang="en-US" dirty="0"/>
          </a:p>
        </p:txBody>
      </p:sp>
      <p:sp>
        <p:nvSpPr>
          <p:cNvPr id="3" name="Content Placeholder 2"/>
          <p:cNvSpPr>
            <a:spLocks noGrp="1"/>
          </p:cNvSpPr>
          <p:nvPr>
            <p:ph idx="1"/>
          </p:nvPr>
        </p:nvSpPr>
        <p:spPr>
          <a:xfrm>
            <a:off x="306018" y="1135749"/>
            <a:ext cx="8297655" cy="5173849"/>
          </a:xfrm>
        </p:spPr>
        <p:txBody>
          <a:bodyPr>
            <a:normAutofit/>
          </a:bodyPr>
          <a:lstStyle/>
          <a:p>
            <a:r>
              <a:rPr lang="en-US" dirty="0"/>
              <a:t>Common English Bible (CEB) 2011</a:t>
            </a:r>
          </a:p>
          <a:p>
            <a:pPr lvl="1"/>
            <a:r>
              <a:rPr lang="en-US" dirty="0"/>
              <a:t>Diverse team of translators from 22 faith traditions in American, African, Asian, European, and Latino communities.</a:t>
            </a:r>
          </a:p>
          <a:p>
            <a:pPr lvl="1"/>
            <a:r>
              <a:rPr lang="en-US" dirty="0"/>
              <a:t>Substitutes more natural wordings for traditional biblical terminology.</a:t>
            </a:r>
          </a:p>
          <a:p>
            <a:pPr lvl="2"/>
            <a:r>
              <a:rPr lang="en-US" sz="2800" dirty="0"/>
              <a:t>Example: “‘Come, follow me,’ he said, ‘and I’ll show you how to fish for people.’”</a:t>
            </a:r>
            <a:br>
              <a:rPr lang="en-US" sz="2800" dirty="0"/>
            </a:br>
            <a:r>
              <a:rPr lang="en-US" sz="2800" dirty="0"/>
              <a:t>—Matthew 4:19</a:t>
            </a:r>
            <a:endParaRPr lang="en-US" sz="2800" dirty="0">
              <a:solidFill>
                <a:srgbClr val="0000FF"/>
              </a:solidFill>
            </a:endParaRPr>
          </a:p>
        </p:txBody>
      </p:sp>
      <p:pic>
        <p:nvPicPr>
          <p:cNvPr id="12" name="Picture 11" descr="CE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8745" y="1135749"/>
            <a:ext cx="2727238" cy="4206999"/>
          </a:xfrm>
          <a:prstGeom prst="rect">
            <a:avLst/>
          </a:prstGeom>
          <a:effectLst>
            <a:outerShdw blurRad="76200" dir="13500000" sy="23000" kx="1200000" algn="br" rotWithShape="0">
              <a:prstClr val="black">
                <a:alpha val="20000"/>
              </a:prstClr>
            </a:outerShdw>
          </a:effectLst>
          <a:scene3d>
            <a:camera prst="orthographicFront"/>
            <a:lightRig rig="threePt" dir="t"/>
          </a:scene3d>
          <a:sp3d>
            <a:bevelT/>
          </a:sp3d>
        </p:spPr>
      </p:pic>
    </p:spTree>
    <p:extLst>
      <p:ext uri="{BB962C8B-B14F-4D97-AF65-F5344CB8AC3E}">
        <p14:creationId xmlns:p14="http://schemas.microsoft.com/office/powerpoint/2010/main" val="1286113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English Bible Translations Today</a:t>
            </a:r>
          </a:p>
        </p:txBody>
      </p:sp>
      <p:sp>
        <p:nvSpPr>
          <p:cNvPr id="3" name="Content Placeholder 2"/>
          <p:cNvSpPr>
            <a:spLocks noGrp="1"/>
          </p:cNvSpPr>
          <p:nvPr>
            <p:ph idx="1"/>
          </p:nvPr>
        </p:nvSpPr>
        <p:spPr>
          <a:xfrm>
            <a:off x="1738171" y="958646"/>
            <a:ext cx="6527823" cy="684008"/>
          </a:xfrm>
        </p:spPr>
        <p:txBody>
          <a:bodyPr>
            <a:normAutofit fontScale="85000" lnSpcReduction="10000"/>
          </a:bodyPr>
          <a:lstStyle/>
          <a:p>
            <a:pPr marL="4762" lvl="1" indent="0">
              <a:buNone/>
            </a:pPr>
            <a:r>
              <a:rPr lang="en-US" b="1" dirty="0">
                <a:solidFill>
                  <a:schemeClr val="tx1"/>
                </a:solidFill>
              </a:rPr>
              <a:t>Holy Bible Modern Literal Translation 2019</a:t>
            </a:r>
          </a:p>
          <a:p>
            <a:pPr marL="4762" lvl="1" indent="0">
              <a:buNone/>
            </a:pPr>
            <a:endParaRPr lang="en-US" dirty="0"/>
          </a:p>
        </p:txBody>
      </p:sp>
      <p:pic>
        <p:nvPicPr>
          <p:cNvPr id="5" name="Picture 4" descr="Text&#10;&#10;Description automatically generated">
            <a:extLst>
              <a:ext uri="{FF2B5EF4-FFF2-40B4-BE49-F238E27FC236}">
                <a16:creationId xmlns:a16="http://schemas.microsoft.com/office/drawing/2014/main" id="{AFA2DC18-5737-8424-4668-D238933A8998}"/>
              </a:ext>
            </a:extLst>
          </p:cNvPr>
          <p:cNvPicPr>
            <a:picLocks noChangeAspect="1"/>
          </p:cNvPicPr>
          <p:nvPr/>
        </p:nvPicPr>
        <p:blipFill>
          <a:blip r:embed="rId3"/>
          <a:stretch>
            <a:fillRect/>
          </a:stretch>
        </p:blipFill>
        <p:spPr>
          <a:xfrm>
            <a:off x="9075618" y="1561947"/>
            <a:ext cx="2991626" cy="3901699"/>
          </a:xfrm>
          <a:prstGeom prst="rect">
            <a:avLst/>
          </a:prstGeom>
          <a:effectLst>
            <a:outerShdw blurRad="76200" dist="406400" dir="14100000" sx="101000" sy="101000" algn="ctr" rotWithShape="0">
              <a:schemeClr val="tx1">
                <a:alpha val="20000"/>
              </a:schemeClr>
            </a:outerShdw>
          </a:effectLst>
          <a:scene3d>
            <a:camera prst="orthographicFront"/>
            <a:lightRig rig="threePt" dir="t"/>
          </a:scene3d>
          <a:sp3d>
            <a:bevelT/>
          </a:sp3d>
        </p:spPr>
      </p:pic>
      <p:sp>
        <p:nvSpPr>
          <p:cNvPr id="9" name="TextBox 8">
            <a:extLst>
              <a:ext uri="{FF2B5EF4-FFF2-40B4-BE49-F238E27FC236}">
                <a16:creationId xmlns:a16="http://schemas.microsoft.com/office/drawing/2014/main" id="{20CB0330-3D89-1FFE-4D72-70E7E8A98888}"/>
              </a:ext>
            </a:extLst>
          </p:cNvPr>
          <p:cNvSpPr txBox="1"/>
          <p:nvPr/>
        </p:nvSpPr>
        <p:spPr>
          <a:xfrm>
            <a:off x="124756" y="1561947"/>
            <a:ext cx="8728299" cy="4985980"/>
          </a:xfrm>
          <a:prstGeom prst="rect">
            <a:avLst/>
          </a:prstGeom>
          <a:noFill/>
        </p:spPr>
        <p:txBody>
          <a:bodyPr wrap="square" rtlCol="0">
            <a:spAutoFit/>
          </a:bodyPr>
          <a:lstStyle/>
          <a:p>
            <a:pPr marL="914400" lvl="1" indent="-457200">
              <a:buFont typeface="Arial" panose="020B0604020202020204" pitchFamily="34" charset="0"/>
              <a:buChar char="•"/>
            </a:pPr>
            <a:r>
              <a:rPr lang="en-US" sz="2800" dirty="0"/>
              <a:t>Uses a few words as possible for each Greek Word.</a:t>
            </a:r>
          </a:p>
          <a:p>
            <a:pPr marL="914400" lvl="1" indent="-457200">
              <a:buFont typeface="Arial" panose="020B0604020202020204" pitchFamily="34" charset="0"/>
              <a:buChar char="•"/>
            </a:pPr>
            <a:r>
              <a:rPr lang="en-US" sz="2800" dirty="0"/>
              <a:t>Produced as an “Open Source Document’ to be available on the web.</a:t>
            </a:r>
          </a:p>
          <a:p>
            <a:pPr marL="914400" lvl="1" indent="-457200">
              <a:buFont typeface="Arial" panose="020B0604020202020204" pitchFamily="34" charset="0"/>
              <a:buChar char="•"/>
            </a:pPr>
            <a:r>
              <a:rPr lang="en-US" sz="2800" b="0" i="0" dirty="0">
                <a:solidFill>
                  <a:srgbClr val="000000"/>
                </a:solidFill>
                <a:effectLst/>
                <a:latin typeface="Calibri" panose="020F0502020204030204" pitchFamily="34" charset="0"/>
                <a:cs typeface="Calibri" panose="020F0502020204030204" pitchFamily="34" charset="0"/>
              </a:rPr>
              <a:t> Based on a new Greek Text from Robinson and Pierpont. </a:t>
            </a:r>
          </a:p>
          <a:p>
            <a:pPr marL="914400" lvl="1" indent="-457200">
              <a:buFont typeface="Arial" panose="020B0604020202020204" pitchFamily="34" charset="0"/>
              <a:buChar char="•"/>
            </a:pPr>
            <a:r>
              <a:rPr lang="en-US" sz="2800" dirty="0">
                <a:solidFill>
                  <a:srgbClr val="000000"/>
                </a:solidFill>
                <a:latin typeface="Calibri" panose="020F0502020204030204" pitchFamily="34" charset="0"/>
                <a:cs typeface="Calibri" panose="020F0502020204030204" pitchFamily="34" charset="0"/>
              </a:rPr>
              <a:t>Starting Point is a Byzantine majority text with critical comparison to NA 27 and NA 28</a:t>
            </a:r>
            <a:endParaRPr lang="en-US" sz="2800" dirty="0">
              <a:latin typeface="Calibri" panose="020F0502020204030204" pitchFamily="34" charset="0"/>
              <a:cs typeface="Calibri" panose="020F0502020204030204" pitchFamily="34" charset="0"/>
            </a:endParaRPr>
          </a:p>
          <a:p>
            <a:pPr marL="914400" lvl="1" indent="-457200">
              <a:buFont typeface="Arial" panose="020B0604020202020204" pitchFamily="34" charset="0"/>
              <a:buChar char="•"/>
            </a:pPr>
            <a:r>
              <a:rPr lang="en-US" sz="2800" dirty="0"/>
              <a:t>Uses a few words as possible for each Greek Word. </a:t>
            </a:r>
          </a:p>
          <a:p>
            <a:pPr marL="914400" lvl="1" indent="-457200">
              <a:buFont typeface="Arial" panose="020B0604020202020204" pitchFamily="34" charset="0"/>
              <a:buChar char="•"/>
            </a:pPr>
            <a:r>
              <a:rPr lang="en-US" sz="2000" dirty="0">
                <a:hlinkClick r:id="rId4"/>
              </a:rPr>
              <a:t>https://www.modernliteralversion.org/bibles/MLV/MLVBL.pdf</a:t>
            </a:r>
            <a:endParaRPr lang="en-US" sz="2000" dirty="0"/>
          </a:p>
          <a:p>
            <a:pPr lvl="1"/>
            <a:r>
              <a:rPr lang="en-US" sz="2800" dirty="0"/>
              <a:t>  </a:t>
            </a:r>
          </a:p>
          <a:p>
            <a:pPr lvl="1"/>
            <a:endParaRPr lang="en-US" sz="2800" dirty="0"/>
          </a:p>
          <a:p>
            <a:endParaRPr lang="en-US" dirty="0"/>
          </a:p>
        </p:txBody>
      </p:sp>
    </p:spTree>
    <p:extLst>
      <p:ext uri="{BB962C8B-B14F-4D97-AF65-F5344CB8AC3E}">
        <p14:creationId xmlns:p14="http://schemas.microsoft.com/office/powerpoint/2010/main" val="2404634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B072E-BD40-3FD2-4844-F0B887EB1B63}"/>
              </a:ext>
            </a:extLst>
          </p:cNvPr>
          <p:cNvSpPr>
            <a:spLocks noGrp="1"/>
          </p:cNvSpPr>
          <p:nvPr>
            <p:ph type="title"/>
          </p:nvPr>
        </p:nvSpPr>
        <p:spPr/>
        <p:txBody>
          <a:bodyPr/>
          <a:lstStyle/>
          <a:p>
            <a:r>
              <a:rPr lang="en-US" dirty="0">
                <a:solidFill>
                  <a:schemeClr val="tx1">
                    <a:lumMod val="95000"/>
                    <a:lumOff val="5000"/>
                  </a:schemeClr>
                </a:solidFill>
              </a:rPr>
              <a:t>Textual Criticism 1 John 5:7-8</a:t>
            </a:r>
            <a:endParaRPr lang="en-US" dirty="0"/>
          </a:p>
        </p:txBody>
      </p:sp>
      <p:pic>
        <p:nvPicPr>
          <p:cNvPr id="4" name="Picture 3">
            <a:extLst>
              <a:ext uri="{FF2B5EF4-FFF2-40B4-BE49-F238E27FC236}">
                <a16:creationId xmlns:a16="http://schemas.microsoft.com/office/drawing/2014/main" id="{02AE95C2-FF92-6953-59B1-EBE6EB7087C9}"/>
              </a:ext>
            </a:extLst>
          </p:cNvPr>
          <p:cNvPicPr>
            <a:picLocks noChangeAspect="1"/>
          </p:cNvPicPr>
          <p:nvPr/>
        </p:nvPicPr>
        <p:blipFill>
          <a:blip r:embed="rId2"/>
          <a:stretch>
            <a:fillRect/>
          </a:stretch>
        </p:blipFill>
        <p:spPr>
          <a:xfrm>
            <a:off x="1700349" y="1318372"/>
            <a:ext cx="8791303" cy="4221256"/>
          </a:xfrm>
          <a:prstGeom prst="rect">
            <a:avLst/>
          </a:prstGeom>
        </p:spPr>
      </p:pic>
      <p:sp>
        <p:nvSpPr>
          <p:cNvPr id="3" name="TextBox 2">
            <a:extLst>
              <a:ext uri="{FF2B5EF4-FFF2-40B4-BE49-F238E27FC236}">
                <a16:creationId xmlns:a16="http://schemas.microsoft.com/office/drawing/2014/main" id="{66BF9B1F-EF06-DDFD-9DA0-94731112F006}"/>
              </a:ext>
            </a:extLst>
          </p:cNvPr>
          <p:cNvSpPr txBox="1"/>
          <p:nvPr/>
        </p:nvSpPr>
        <p:spPr>
          <a:xfrm>
            <a:off x="2299854" y="5998586"/>
            <a:ext cx="6039217" cy="584775"/>
          </a:xfrm>
          <a:prstGeom prst="rect">
            <a:avLst/>
          </a:prstGeom>
          <a:noFill/>
        </p:spPr>
        <p:txBody>
          <a:bodyPr wrap="none" rtlCol="0">
            <a:spAutoFit/>
          </a:bodyPr>
          <a:lstStyle/>
          <a:p>
            <a:r>
              <a:rPr lang="en-US" sz="3200" dirty="0"/>
              <a:t>Information added due to theology</a:t>
            </a:r>
          </a:p>
        </p:txBody>
      </p:sp>
    </p:spTree>
    <p:extLst>
      <p:ext uri="{BB962C8B-B14F-4D97-AF65-F5344CB8AC3E}">
        <p14:creationId xmlns:p14="http://schemas.microsoft.com/office/powerpoint/2010/main" val="4580473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78780"/>
            <a:ext cx="10972800" cy="684007"/>
          </a:xfrm>
        </p:spPr>
        <p:txBody>
          <a:bodyPr/>
          <a:lstStyle/>
          <a:p>
            <a:r>
              <a:rPr lang="en-US" dirty="0">
                <a:solidFill>
                  <a:schemeClr val="tx1"/>
                </a:solidFill>
              </a:rPr>
              <a:t>English Bible Translations Historical</a:t>
            </a:r>
          </a:p>
        </p:txBody>
      </p:sp>
      <p:sp>
        <p:nvSpPr>
          <p:cNvPr id="3" name="Content Placeholder 2"/>
          <p:cNvSpPr>
            <a:spLocks noGrp="1"/>
          </p:cNvSpPr>
          <p:nvPr>
            <p:ph idx="1"/>
          </p:nvPr>
        </p:nvSpPr>
        <p:spPr>
          <a:xfrm>
            <a:off x="2734752" y="673298"/>
            <a:ext cx="5577030" cy="684008"/>
          </a:xfrm>
        </p:spPr>
        <p:txBody>
          <a:bodyPr>
            <a:normAutofit/>
          </a:bodyPr>
          <a:lstStyle/>
          <a:p>
            <a:pPr marL="254000" marR="254000"/>
            <a:r>
              <a:rPr lang="en-US" i="0" dirty="0">
                <a:solidFill>
                  <a:srgbClr val="000000"/>
                </a:solidFill>
                <a:effectLst/>
                <a:latin typeface="trebuchet ms" panose="020B0603020202020204" pitchFamily="34" charset="0"/>
              </a:rPr>
              <a:t>Campbell’s New Testament</a:t>
            </a:r>
          </a:p>
          <a:p>
            <a:pPr marL="4762" lvl="1" indent="0">
              <a:buNone/>
            </a:pPr>
            <a:endParaRPr lang="en-US" dirty="0"/>
          </a:p>
        </p:txBody>
      </p:sp>
      <p:sp>
        <p:nvSpPr>
          <p:cNvPr id="9" name="TextBox 8">
            <a:extLst>
              <a:ext uri="{FF2B5EF4-FFF2-40B4-BE49-F238E27FC236}">
                <a16:creationId xmlns:a16="http://schemas.microsoft.com/office/drawing/2014/main" id="{20CB0330-3D89-1FFE-4D72-70E7E8A98888}"/>
              </a:ext>
            </a:extLst>
          </p:cNvPr>
          <p:cNvSpPr txBox="1"/>
          <p:nvPr/>
        </p:nvSpPr>
        <p:spPr>
          <a:xfrm>
            <a:off x="-75625" y="1318022"/>
            <a:ext cx="8783781" cy="5109091"/>
          </a:xfrm>
          <a:prstGeom prst="rect">
            <a:avLst/>
          </a:prstGeom>
          <a:noFill/>
        </p:spPr>
        <p:txBody>
          <a:bodyPr wrap="square" rtlCol="0">
            <a:spAutoFit/>
          </a:bodyPr>
          <a:lstStyle/>
          <a:p>
            <a:pPr marL="914400" lvl="1" indent="-457200">
              <a:buFont typeface="Arial" panose="020B0604020202020204" pitchFamily="34" charset="0"/>
              <a:buChar char="•"/>
            </a:pPr>
            <a:r>
              <a:rPr lang="en-US" sz="2800" b="0" i="0" dirty="0">
                <a:solidFill>
                  <a:srgbClr val="000000"/>
                </a:solidFill>
                <a:effectLst/>
                <a:latin typeface="Calibri" panose="020F0502020204030204" pitchFamily="34" charset="0"/>
                <a:cs typeface="Calibri" panose="020F0502020204030204" pitchFamily="34" charset="0"/>
              </a:rPr>
              <a:t>The Gospels are from a translation by </a:t>
            </a:r>
            <a:r>
              <a:rPr lang="en-US" sz="2800" b="0" i="0" dirty="0">
                <a:solidFill>
                  <a:srgbClr val="008080"/>
                </a:solidFill>
                <a:effectLst/>
                <a:latin typeface="Calibri" panose="020F0502020204030204" pitchFamily="34" charset="0"/>
                <a:cs typeface="Calibri" panose="020F0502020204030204" pitchFamily="34" charset="0"/>
                <a:hlinkClick r:id="rId3"/>
              </a:rPr>
              <a:t>George Campbell</a:t>
            </a:r>
            <a:r>
              <a:rPr lang="en-US" sz="2800" b="0" i="0" dirty="0">
                <a:solidFill>
                  <a:srgbClr val="000000"/>
                </a:solidFill>
                <a:effectLst/>
                <a:latin typeface="Calibri" panose="020F0502020204030204" pitchFamily="34" charset="0"/>
                <a:cs typeface="Calibri" panose="020F0502020204030204" pitchFamily="34" charset="0"/>
              </a:rPr>
              <a:t> (London, 1789), the Epistles from </a:t>
            </a:r>
            <a:r>
              <a:rPr lang="en-US" sz="2800" b="0" i="0" dirty="0">
                <a:solidFill>
                  <a:srgbClr val="008080"/>
                </a:solidFill>
                <a:effectLst/>
                <a:latin typeface="Calibri" panose="020F0502020204030204" pitchFamily="34" charset="0"/>
                <a:cs typeface="Calibri" panose="020F0502020204030204" pitchFamily="34" charset="0"/>
                <a:hlinkClick r:id="rId4"/>
              </a:rPr>
              <a:t>James </a:t>
            </a:r>
            <a:r>
              <a:rPr lang="en-US" sz="2800" b="0" i="0" dirty="0" err="1">
                <a:solidFill>
                  <a:srgbClr val="008080"/>
                </a:solidFill>
                <a:effectLst/>
                <a:latin typeface="Calibri" panose="020F0502020204030204" pitchFamily="34" charset="0"/>
                <a:cs typeface="Calibri" panose="020F0502020204030204" pitchFamily="34" charset="0"/>
                <a:hlinkClick r:id="rId4"/>
              </a:rPr>
              <a:t>MacKnight</a:t>
            </a:r>
            <a:r>
              <a:rPr lang="en-US" sz="2800" b="0" i="0" dirty="0">
                <a:solidFill>
                  <a:srgbClr val="000000"/>
                </a:solidFill>
                <a:effectLst/>
                <a:latin typeface="Calibri" panose="020F0502020204030204" pitchFamily="34" charset="0"/>
                <a:cs typeface="Calibri" panose="020F0502020204030204" pitchFamily="34" charset="0"/>
              </a:rPr>
              <a:t> (London, 1795), and the Acts and Revelation from </a:t>
            </a:r>
            <a:r>
              <a:rPr lang="en-US" sz="2800" b="0" i="0" dirty="0">
                <a:solidFill>
                  <a:srgbClr val="008080"/>
                </a:solidFill>
                <a:effectLst/>
                <a:latin typeface="Calibri" panose="020F0502020204030204" pitchFamily="34" charset="0"/>
                <a:cs typeface="Calibri" panose="020F0502020204030204" pitchFamily="34" charset="0"/>
                <a:hlinkClick r:id="rId5"/>
              </a:rPr>
              <a:t>Philip Doddridge’s </a:t>
            </a:r>
            <a:r>
              <a:rPr lang="en-US" sz="2800" b="0" i="1" dirty="0">
                <a:solidFill>
                  <a:srgbClr val="008080"/>
                </a:solidFill>
                <a:effectLst/>
                <a:latin typeface="Calibri" panose="020F0502020204030204" pitchFamily="34" charset="0"/>
                <a:cs typeface="Calibri" panose="020F0502020204030204" pitchFamily="34" charset="0"/>
                <a:hlinkClick r:id="rId5"/>
              </a:rPr>
              <a:t>Family Expositor</a:t>
            </a:r>
            <a:r>
              <a:rPr lang="en-US" sz="2800" b="0" i="0" dirty="0">
                <a:solidFill>
                  <a:srgbClr val="000000"/>
                </a:solidFill>
                <a:effectLst/>
                <a:latin typeface="Calibri" panose="020F0502020204030204" pitchFamily="34" charset="0"/>
                <a:cs typeface="Calibri" panose="020F0502020204030204" pitchFamily="34" charset="0"/>
              </a:rPr>
              <a:t> (London, 1756). In 1818 a London publisher had reprinted these versions together in one volume. </a:t>
            </a:r>
          </a:p>
          <a:p>
            <a:pPr marL="914400" lvl="1" indent="-457200">
              <a:buFont typeface="Arial" panose="020B0604020202020204" pitchFamily="34" charset="0"/>
              <a:buChar char="•"/>
            </a:pPr>
            <a:r>
              <a:rPr lang="en-US" sz="2800" dirty="0">
                <a:solidFill>
                  <a:srgbClr val="000000"/>
                </a:solidFill>
                <a:latin typeface="Calibri" panose="020F0502020204030204" pitchFamily="34" charset="0"/>
                <a:cs typeface="Calibri" panose="020F0502020204030204" pitchFamily="34" charset="0"/>
              </a:rPr>
              <a:t>From the 1818 collection Campbell produced updated</a:t>
            </a:r>
            <a:r>
              <a:rPr lang="en-US" sz="2800" b="0" i="0" dirty="0">
                <a:solidFill>
                  <a:srgbClr val="000000"/>
                </a:solidFill>
                <a:effectLst/>
                <a:latin typeface="Calibri" panose="020F0502020204030204" pitchFamily="34" charset="0"/>
                <a:cs typeface="Calibri" panose="020F0502020204030204" pitchFamily="34" charset="0"/>
              </a:rPr>
              <a:t> </a:t>
            </a:r>
            <a:r>
              <a:rPr lang="en-US" sz="2800" dirty="0">
                <a:solidFill>
                  <a:srgbClr val="000000"/>
                </a:solidFill>
                <a:latin typeface="Calibri" panose="020F0502020204030204" pitchFamily="34" charset="0"/>
                <a:cs typeface="Calibri" panose="020F0502020204030204" pitchFamily="34" charset="0"/>
              </a:rPr>
              <a:t>Editions in 1826, 1828, 1832, 1835.</a:t>
            </a:r>
          </a:p>
          <a:p>
            <a:pPr marL="914400" lvl="1" indent="-457200">
              <a:buFont typeface="Arial" panose="020B0604020202020204" pitchFamily="34" charset="0"/>
              <a:buChar char="•"/>
            </a:pPr>
            <a:r>
              <a:rPr lang="en-US" sz="2800" dirty="0">
                <a:solidFill>
                  <a:srgbClr val="000000"/>
                </a:solidFill>
                <a:latin typeface="Calibri" panose="020F0502020204030204" pitchFamily="34" charset="0"/>
                <a:cs typeface="Calibri" panose="020F0502020204030204" pitchFamily="34" charset="0"/>
              </a:rPr>
              <a:t>Included introductory  notes and direct  rebuttals to Calvinism.</a:t>
            </a:r>
            <a:endParaRPr lang="en-US" sz="2800" dirty="0"/>
          </a:p>
          <a:p>
            <a:endParaRPr lang="en-US" dirty="0"/>
          </a:p>
        </p:txBody>
      </p:sp>
      <p:pic>
        <p:nvPicPr>
          <p:cNvPr id="1028" name="Picture 4" descr="Alexander Campbell">
            <a:extLst>
              <a:ext uri="{FF2B5EF4-FFF2-40B4-BE49-F238E27FC236}">
                <a16:creationId xmlns:a16="http://schemas.microsoft.com/office/drawing/2014/main" id="{18FC43FC-6628-8EFC-BA0F-FFAD126C44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75618" y="1556022"/>
            <a:ext cx="2437228" cy="3289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91516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English Bible Translations Today</a:t>
            </a:r>
          </a:p>
        </p:txBody>
      </p:sp>
      <p:sp>
        <p:nvSpPr>
          <p:cNvPr id="9" name="TextBox 8">
            <a:extLst>
              <a:ext uri="{FF2B5EF4-FFF2-40B4-BE49-F238E27FC236}">
                <a16:creationId xmlns:a16="http://schemas.microsoft.com/office/drawing/2014/main" id="{20CB0330-3D89-1FFE-4D72-70E7E8A98888}"/>
              </a:ext>
            </a:extLst>
          </p:cNvPr>
          <p:cNvSpPr txBox="1"/>
          <p:nvPr/>
        </p:nvSpPr>
        <p:spPr>
          <a:xfrm>
            <a:off x="124756" y="1104747"/>
            <a:ext cx="11457644" cy="6832640"/>
          </a:xfrm>
          <a:prstGeom prst="rect">
            <a:avLst/>
          </a:prstGeom>
          <a:noFill/>
        </p:spPr>
        <p:txBody>
          <a:bodyPr wrap="square" rtlCol="0">
            <a:spAutoFit/>
          </a:bodyPr>
          <a:lstStyle/>
          <a:p>
            <a:pPr marL="914400" lvl="1" indent="-457200">
              <a:buFont typeface="Arial" panose="020B0604020202020204" pitchFamily="34" charset="0"/>
              <a:buChar char="•"/>
            </a:pPr>
            <a:r>
              <a:rPr lang="en-US" sz="2800" dirty="0"/>
              <a:t>Ephesians 2:8 – 2:9 MLV</a:t>
            </a:r>
          </a:p>
          <a:p>
            <a:pPr marL="914400" lvl="1" indent="-457200">
              <a:buFont typeface="Arial" panose="020B0604020202020204" pitchFamily="34" charset="0"/>
              <a:buChar char="•"/>
            </a:pPr>
            <a:r>
              <a:rPr lang="en-US" sz="2800" dirty="0"/>
              <a:t>2:8 For* you* are saved by the grace through the faith, and this thing, the gift of God, is not from you, 2:9 not from works, in-order-that not anyone should boast. </a:t>
            </a:r>
          </a:p>
          <a:p>
            <a:pPr marL="914400" lvl="1" indent="-457200">
              <a:buFont typeface="Arial" panose="020B0604020202020204" pitchFamily="34" charset="0"/>
              <a:buChar char="•"/>
            </a:pPr>
            <a:endParaRPr lang="en-US" sz="2800" dirty="0"/>
          </a:p>
          <a:p>
            <a:pPr marL="914400" lvl="1" indent="-457200">
              <a:buFont typeface="Arial" panose="020B0604020202020204" pitchFamily="34" charset="0"/>
              <a:buChar char="•"/>
            </a:pPr>
            <a:r>
              <a:rPr lang="en-US" sz="2800" dirty="0"/>
              <a:t>Ephesians 2:8 – 2:9  NIV</a:t>
            </a:r>
          </a:p>
          <a:p>
            <a:pPr marL="914400" lvl="1" indent="-457200">
              <a:buFont typeface="Arial" panose="020B0604020202020204" pitchFamily="34" charset="0"/>
              <a:buChar char="•"/>
            </a:pPr>
            <a:r>
              <a:rPr lang="en-US" sz="2800" b="0" i="0" dirty="0">
                <a:effectLst/>
                <a:latin typeface="Calibri" panose="020F0502020204030204" pitchFamily="34" charset="0"/>
                <a:cs typeface="Calibri" panose="020F0502020204030204" pitchFamily="34" charset="0"/>
              </a:rPr>
              <a:t>For it is by grace you have been saved, through faith—and this is not from yourselves, it is the gift of God—not by works, so that no one can boast.</a:t>
            </a:r>
            <a:endParaRPr lang="en-US" sz="2800" dirty="0">
              <a:latin typeface="Calibri" panose="020F0502020204030204" pitchFamily="34" charset="0"/>
              <a:cs typeface="Calibri" panose="020F0502020204030204" pitchFamily="34" charset="0"/>
            </a:endParaRPr>
          </a:p>
          <a:p>
            <a:pPr marL="914400" lvl="1" indent="-457200">
              <a:buFont typeface="Arial" panose="020B0604020202020204" pitchFamily="34" charset="0"/>
              <a:buChar char="•"/>
            </a:pPr>
            <a:endParaRPr lang="en-US" sz="2800" dirty="0"/>
          </a:p>
          <a:p>
            <a:pPr marL="914400" lvl="1" indent="-457200">
              <a:buFont typeface="Arial" panose="020B0604020202020204" pitchFamily="34" charset="0"/>
              <a:buChar char="•"/>
            </a:pPr>
            <a:endParaRPr lang="en-US" sz="2800" dirty="0"/>
          </a:p>
          <a:p>
            <a:pPr marL="914400" lvl="1" indent="-457200">
              <a:buFont typeface="Arial" panose="020B0604020202020204" pitchFamily="34" charset="0"/>
              <a:buChar char="•"/>
            </a:pPr>
            <a:endParaRPr lang="en-US" sz="2800" dirty="0"/>
          </a:p>
          <a:p>
            <a:pPr marL="914400" lvl="1" indent="-457200">
              <a:buFont typeface="Arial" panose="020B0604020202020204" pitchFamily="34" charset="0"/>
              <a:buChar char="•"/>
            </a:pPr>
            <a:endParaRPr lang="en-US" sz="2800" dirty="0"/>
          </a:p>
          <a:p>
            <a:pPr marL="914400" lvl="1" indent="-457200">
              <a:buFont typeface="Arial" panose="020B0604020202020204" pitchFamily="34" charset="0"/>
              <a:buChar char="•"/>
            </a:pPr>
            <a:endParaRPr lang="en-US" sz="2800" dirty="0"/>
          </a:p>
          <a:p>
            <a:pPr marL="914400" lvl="1" indent="-457200">
              <a:buFont typeface="Arial" panose="020B0604020202020204" pitchFamily="34" charset="0"/>
              <a:buChar char="•"/>
            </a:pPr>
            <a:endParaRPr lang="en-US" sz="2800" dirty="0"/>
          </a:p>
          <a:p>
            <a:endParaRPr lang="en-US" dirty="0"/>
          </a:p>
        </p:txBody>
      </p:sp>
      <p:pic>
        <p:nvPicPr>
          <p:cNvPr id="2050" name="Picture 2" descr="Unchecked Copy Box">
            <a:extLst>
              <a:ext uri="{FF2B5EF4-FFF2-40B4-BE49-F238E27FC236}">
                <a16:creationId xmlns:a16="http://schemas.microsoft.com/office/drawing/2014/main" id="{31CDA210-2D38-D715-D8D7-508389BE53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762000"/>
            <a:ext cx="85725" cy="1047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checked Copy Box">
            <a:extLst>
              <a:ext uri="{FF2B5EF4-FFF2-40B4-BE49-F238E27FC236}">
                <a16:creationId xmlns:a16="http://schemas.microsoft.com/office/drawing/2014/main" id="{C03BEA2F-E165-EF41-2022-4356C1E73C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09600"/>
            <a:ext cx="85725" cy="104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12384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English Bible Translations Today</a:t>
            </a:r>
          </a:p>
        </p:txBody>
      </p:sp>
      <p:sp>
        <p:nvSpPr>
          <p:cNvPr id="9" name="TextBox 8">
            <a:extLst>
              <a:ext uri="{FF2B5EF4-FFF2-40B4-BE49-F238E27FC236}">
                <a16:creationId xmlns:a16="http://schemas.microsoft.com/office/drawing/2014/main" id="{20CB0330-3D89-1FFE-4D72-70E7E8A98888}"/>
              </a:ext>
            </a:extLst>
          </p:cNvPr>
          <p:cNvSpPr txBox="1"/>
          <p:nvPr/>
        </p:nvSpPr>
        <p:spPr>
          <a:xfrm>
            <a:off x="221738" y="1132457"/>
            <a:ext cx="11457644" cy="6401753"/>
          </a:xfrm>
          <a:prstGeom prst="rect">
            <a:avLst/>
          </a:prstGeom>
          <a:noFill/>
        </p:spPr>
        <p:txBody>
          <a:bodyPr wrap="square" rtlCol="0">
            <a:spAutoFit/>
          </a:bodyPr>
          <a:lstStyle/>
          <a:p>
            <a:pPr marL="914400" lvl="1" indent="-457200">
              <a:buFont typeface="Arial" panose="020B0604020202020204" pitchFamily="34" charset="0"/>
              <a:buChar char="•"/>
            </a:pPr>
            <a:r>
              <a:rPr lang="en-US" sz="2800" dirty="0"/>
              <a:t>Ephesians 2:8 – 2:9 NLT</a:t>
            </a:r>
          </a:p>
          <a:p>
            <a:pPr marL="914400" lvl="1" indent="-457200">
              <a:buFont typeface="Arial" panose="020B0604020202020204" pitchFamily="34" charset="0"/>
              <a:buChar char="•"/>
            </a:pPr>
            <a:r>
              <a:rPr lang="en-US" sz="2800" b="0" i="0" dirty="0">
                <a:solidFill>
                  <a:srgbClr val="01103A"/>
                </a:solidFill>
                <a:effectLst/>
                <a:latin typeface="arial" panose="020B0604020202020204" pitchFamily="34" charset="0"/>
              </a:rPr>
              <a:t>God saved you by his grace when you believed. And you can’t take credit for this; it is a gift from God. Salvation is not a reward for the good things we have done, so none of us can boast about it</a:t>
            </a:r>
            <a:r>
              <a:rPr lang="en-US" sz="2400" b="0" i="0" dirty="0">
                <a:solidFill>
                  <a:srgbClr val="01103A"/>
                </a:solidFill>
                <a:effectLst/>
                <a:latin typeface="arial" panose="020B0604020202020204" pitchFamily="34" charset="0"/>
              </a:rPr>
              <a:t>.</a:t>
            </a:r>
            <a:endParaRPr lang="en-US" sz="2800" dirty="0"/>
          </a:p>
          <a:p>
            <a:pPr marL="914400" lvl="1" indent="-457200">
              <a:buFont typeface="Arial" panose="020B0604020202020204" pitchFamily="34" charset="0"/>
              <a:buChar char="•"/>
            </a:pPr>
            <a:r>
              <a:rPr lang="en-US" sz="2800" dirty="0"/>
              <a:t>Ephesians 2:8 – 2:9 NASB20</a:t>
            </a:r>
          </a:p>
          <a:p>
            <a:pPr marL="914400" lvl="1" indent="-457200">
              <a:buFont typeface="Arial" panose="020B0604020202020204" pitchFamily="34" charset="0"/>
              <a:buChar char="•"/>
            </a:pPr>
            <a:r>
              <a:rPr lang="en-US" sz="2800" b="0" i="0" dirty="0">
                <a:solidFill>
                  <a:srgbClr val="01103A"/>
                </a:solidFill>
                <a:effectLst/>
                <a:latin typeface="arial" panose="020B0604020202020204" pitchFamily="34" charset="0"/>
              </a:rPr>
              <a:t>For by grace, you have been saved through faith; and this </a:t>
            </a:r>
            <a:r>
              <a:rPr lang="en-US" sz="2800" b="0" i="1" dirty="0">
                <a:solidFill>
                  <a:srgbClr val="01103A"/>
                </a:solidFill>
                <a:effectLst/>
                <a:latin typeface="arial" panose="020B0604020202020204" pitchFamily="34" charset="0"/>
              </a:rPr>
              <a:t>is</a:t>
            </a:r>
            <a:r>
              <a:rPr lang="en-US" sz="2800" b="0" i="0" dirty="0">
                <a:solidFill>
                  <a:srgbClr val="01103A"/>
                </a:solidFill>
                <a:effectLst/>
                <a:latin typeface="arial" panose="020B0604020202020204" pitchFamily="34" charset="0"/>
              </a:rPr>
              <a:t> not of yourselves, </a:t>
            </a:r>
            <a:r>
              <a:rPr lang="en-US" sz="2800" b="0" i="1" dirty="0">
                <a:solidFill>
                  <a:srgbClr val="01103A"/>
                </a:solidFill>
                <a:effectLst/>
                <a:latin typeface="arial" panose="020B0604020202020204" pitchFamily="34" charset="0"/>
              </a:rPr>
              <a:t>it is</a:t>
            </a:r>
            <a:r>
              <a:rPr lang="en-US" sz="2800" b="0" i="0" dirty="0">
                <a:solidFill>
                  <a:srgbClr val="01103A"/>
                </a:solidFill>
                <a:effectLst/>
                <a:latin typeface="arial" panose="020B0604020202020204" pitchFamily="34" charset="0"/>
              </a:rPr>
              <a:t> the gift of God; not a result of works, so that no one may boast</a:t>
            </a:r>
            <a:endParaRPr lang="en-US" sz="2800" dirty="0"/>
          </a:p>
          <a:p>
            <a:pPr marL="914400" lvl="1" indent="-457200">
              <a:buFont typeface="Arial" panose="020B0604020202020204" pitchFamily="34" charset="0"/>
              <a:buChar char="•"/>
            </a:pPr>
            <a:endParaRPr lang="en-US" sz="2800" dirty="0"/>
          </a:p>
          <a:p>
            <a:pPr marL="914400" lvl="1" indent="-457200">
              <a:buFont typeface="Arial" panose="020B0604020202020204" pitchFamily="34" charset="0"/>
              <a:buChar char="•"/>
            </a:pPr>
            <a:endParaRPr lang="en-US" sz="2800" dirty="0"/>
          </a:p>
          <a:p>
            <a:pPr marL="914400" lvl="1" indent="-457200">
              <a:buFont typeface="Arial" panose="020B0604020202020204" pitchFamily="34" charset="0"/>
              <a:buChar char="•"/>
            </a:pPr>
            <a:endParaRPr lang="en-US" sz="2800" dirty="0"/>
          </a:p>
          <a:p>
            <a:pPr marL="914400" lvl="1" indent="-457200">
              <a:buFont typeface="Arial" panose="020B0604020202020204" pitchFamily="34" charset="0"/>
              <a:buChar char="•"/>
            </a:pPr>
            <a:endParaRPr lang="en-US" sz="2800" dirty="0"/>
          </a:p>
          <a:p>
            <a:pPr marL="914400" lvl="1" indent="-457200">
              <a:buFont typeface="Arial" panose="020B0604020202020204" pitchFamily="34" charset="0"/>
              <a:buChar char="•"/>
            </a:pPr>
            <a:endParaRPr lang="en-US" sz="2800" dirty="0"/>
          </a:p>
          <a:p>
            <a:endParaRPr lang="en-US" dirty="0"/>
          </a:p>
        </p:txBody>
      </p:sp>
      <p:pic>
        <p:nvPicPr>
          <p:cNvPr id="2050" name="Picture 2" descr="Unchecked Copy Box">
            <a:extLst>
              <a:ext uri="{FF2B5EF4-FFF2-40B4-BE49-F238E27FC236}">
                <a16:creationId xmlns:a16="http://schemas.microsoft.com/office/drawing/2014/main" id="{31CDA210-2D38-D715-D8D7-508389BE53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762000"/>
            <a:ext cx="85725" cy="1047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checked Copy Box">
            <a:extLst>
              <a:ext uri="{FF2B5EF4-FFF2-40B4-BE49-F238E27FC236}">
                <a16:creationId xmlns:a16="http://schemas.microsoft.com/office/drawing/2014/main" id="{C03BEA2F-E165-EF41-2022-4356C1E73C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09600"/>
            <a:ext cx="85725" cy="104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26017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English Bible Translations Today</a:t>
            </a:r>
          </a:p>
        </p:txBody>
      </p:sp>
      <p:sp>
        <p:nvSpPr>
          <p:cNvPr id="9" name="TextBox 8">
            <a:extLst>
              <a:ext uri="{FF2B5EF4-FFF2-40B4-BE49-F238E27FC236}">
                <a16:creationId xmlns:a16="http://schemas.microsoft.com/office/drawing/2014/main" id="{20CB0330-3D89-1FFE-4D72-70E7E8A98888}"/>
              </a:ext>
            </a:extLst>
          </p:cNvPr>
          <p:cNvSpPr txBox="1"/>
          <p:nvPr/>
        </p:nvSpPr>
        <p:spPr>
          <a:xfrm>
            <a:off x="221738" y="1132457"/>
            <a:ext cx="11457644" cy="5970865"/>
          </a:xfrm>
          <a:prstGeom prst="rect">
            <a:avLst/>
          </a:prstGeom>
          <a:noFill/>
        </p:spPr>
        <p:txBody>
          <a:bodyPr wrap="square" rtlCol="0">
            <a:spAutoFit/>
          </a:bodyPr>
          <a:lstStyle/>
          <a:p>
            <a:pPr marL="914400" lvl="1" indent="-457200">
              <a:buFont typeface="Arial" panose="020B0604020202020204" pitchFamily="34" charset="0"/>
              <a:buChar char="•"/>
            </a:pPr>
            <a:r>
              <a:rPr lang="en-US" sz="2800" dirty="0"/>
              <a:t>Ephesians 2:8 – 2:9  Living Bible</a:t>
            </a:r>
          </a:p>
          <a:p>
            <a:pPr marL="914400" lvl="1" indent="-457200">
              <a:buFont typeface="Arial" panose="020B0604020202020204" pitchFamily="34" charset="0"/>
              <a:buChar char="•"/>
            </a:pPr>
            <a:r>
              <a:rPr lang="en-US" sz="2800" b="1" i="0" baseline="30000" dirty="0">
                <a:solidFill>
                  <a:srgbClr val="000000"/>
                </a:solidFill>
                <a:effectLst/>
              </a:rPr>
              <a:t>8</a:t>
            </a:r>
            <a:r>
              <a:rPr lang="en-US" sz="3200" b="1" i="0" baseline="30000" dirty="0">
                <a:solidFill>
                  <a:srgbClr val="000000"/>
                </a:solidFill>
                <a:effectLst/>
              </a:rPr>
              <a:t> </a:t>
            </a:r>
            <a:r>
              <a:rPr lang="en-US" sz="3200" b="0" i="0" dirty="0">
                <a:solidFill>
                  <a:srgbClr val="000000"/>
                </a:solidFill>
                <a:effectLst/>
              </a:rPr>
              <a:t>Because of his kindness, you have been saved through trusting Christ. And even trusting is not of yourselves;</a:t>
            </a:r>
            <a:r>
              <a:rPr lang="en-US" sz="3200" b="0" i="0" baseline="30000" dirty="0">
                <a:solidFill>
                  <a:srgbClr val="000000"/>
                </a:solidFill>
                <a:effectLst/>
              </a:rPr>
              <a:t>[</a:t>
            </a:r>
            <a:r>
              <a:rPr lang="en-US" sz="3200" b="0" i="0" baseline="30000" dirty="0">
                <a:solidFill>
                  <a:srgbClr val="4A4A4A"/>
                </a:solidFill>
                <a:effectLst/>
                <a:hlinkClick r:id="rId3" tooltip="See footnote b"/>
              </a:rPr>
              <a:t>b</a:t>
            </a:r>
            <a:r>
              <a:rPr lang="en-US" sz="3200" b="0" i="0" baseline="30000" dirty="0">
                <a:solidFill>
                  <a:srgbClr val="000000"/>
                </a:solidFill>
                <a:effectLst/>
              </a:rPr>
              <a:t>]</a:t>
            </a:r>
            <a:r>
              <a:rPr lang="en-US" sz="3200" b="0" i="0" dirty="0">
                <a:solidFill>
                  <a:srgbClr val="000000"/>
                </a:solidFill>
                <a:effectLst/>
              </a:rPr>
              <a:t> it too is a gift from God. </a:t>
            </a:r>
            <a:r>
              <a:rPr lang="en-US" sz="3200" b="1" i="0" baseline="30000" dirty="0">
                <a:solidFill>
                  <a:srgbClr val="000000"/>
                </a:solidFill>
                <a:effectLst/>
              </a:rPr>
              <a:t>9 </a:t>
            </a:r>
            <a:r>
              <a:rPr lang="en-US" sz="3200" b="0" i="0" dirty="0">
                <a:solidFill>
                  <a:srgbClr val="000000"/>
                </a:solidFill>
                <a:effectLst/>
              </a:rPr>
              <a:t>Salvation is not a reward for the good we have done, so none of us can take any credit for it. </a:t>
            </a:r>
          </a:p>
          <a:p>
            <a:pPr marL="914400" lvl="1" indent="-457200">
              <a:buFont typeface="Arial" panose="020B0604020202020204" pitchFamily="34" charset="0"/>
              <a:buChar char="•"/>
            </a:pPr>
            <a:endParaRPr lang="en-US" sz="3200" dirty="0">
              <a:solidFill>
                <a:srgbClr val="000000"/>
              </a:solidFill>
            </a:endParaRPr>
          </a:p>
          <a:p>
            <a:pPr marL="914400" lvl="1" indent="-457200">
              <a:buFont typeface="Arial" panose="020B0604020202020204" pitchFamily="34" charset="0"/>
              <a:buChar char="•"/>
            </a:pPr>
            <a:r>
              <a:rPr lang="en-US" sz="3200" b="0" i="0" baseline="30000" dirty="0">
                <a:solidFill>
                  <a:srgbClr val="4A4A4A"/>
                </a:solidFill>
                <a:effectLst/>
                <a:hlinkClick r:id="rId3" tooltip="See footnote b"/>
              </a:rPr>
              <a:t>b</a:t>
            </a:r>
            <a:r>
              <a:rPr lang="en-US" sz="3200" b="0" i="0" baseline="30000" dirty="0">
                <a:solidFill>
                  <a:srgbClr val="000000"/>
                </a:solidFill>
                <a:effectLst/>
              </a:rPr>
              <a:t>]</a:t>
            </a:r>
            <a:r>
              <a:rPr lang="en-US" sz="3200" b="0" i="0" dirty="0">
                <a:solidFill>
                  <a:srgbClr val="000000"/>
                </a:solidFill>
                <a:effectLst/>
              </a:rPr>
              <a:t>  </a:t>
            </a:r>
            <a:r>
              <a:rPr lang="en-US" sz="3200" b="0" i="0" dirty="0">
                <a:solidFill>
                  <a:srgbClr val="4A4A4A"/>
                </a:solidFill>
                <a:effectLst/>
                <a:latin typeface="system-ui"/>
                <a:hlinkClick r:id="rId4" tooltip="Go to Ephesians 2:8"/>
              </a:rPr>
              <a:t>Ephesians 2:8</a:t>
            </a:r>
            <a:r>
              <a:rPr lang="en-US" sz="3200" b="0" i="0" dirty="0">
                <a:solidFill>
                  <a:srgbClr val="000000"/>
                </a:solidFill>
                <a:effectLst/>
                <a:latin typeface="system-ui"/>
              </a:rPr>
              <a:t> </a:t>
            </a:r>
            <a:r>
              <a:rPr lang="en-US" sz="3200" b="0" i="1" dirty="0">
                <a:solidFill>
                  <a:srgbClr val="000000"/>
                </a:solidFill>
                <a:effectLst/>
                <a:latin typeface="system-ui"/>
              </a:rPr>
              <a:t>And even trusting is not of yourselves,</a:t>
            </a:r>
            <a:r>
              <a:rPr lang="en-US" sz="3200" b="0" i="0" dirty="0">
                <a:solidFill>
                  <a:srgbClr val="000000"/>
                </a:solidFill>
                <a:effectLst/>
                <a:latin typeface="system-ui"/>
              </a:rPr>
              <a:t> or “Salvation is not of yourselves.</a:t>
            </a:r>
            <a:endParaRPr lang="en-US" sz="3200" dirty="0"/>
          </a:p>
          <a:p>
            <a:pPr marL="914400" lvl="1" indent="-457200">
              <a:buFont typeface="Arial" panose="020B0604020202020204" pitchFamily="34" charset="0"/>
              <a:buChar char="•"/>
            </a:pPr>
            <a:endParaRPr lang="en-US" sz="2800" dirty="0"/>
          </a:p>
          <a:p>
            <a:pPr marL="914400" lvl="1" indent="-457200">
              <a:buFont typeface="Arial" panose="020B0604020202020204" pitchFamily="34" charset="0"/>
              <a:buChar char="•"/>
            </a:pPr>
            <a:endParaRPr lang="en-US" sz="2800" dirty="0"/>
          </a:p>
          <a:p>
            <a:pPr marL="914400" lvl="1" indent="-457200">
              <a:buFont typeface="Arial" panose="020B0604020202020204" pitchFamily="34" charset="0"/>
              <a:buChar char="•"/>
            </a:pPr>
            <a:endParaRPr lang="en-US" sz="2800" dirty="0"/>
          </a:p>
          <a:p>
            <a:pPr marL="914400" lvl="1" indent="-457200">
              <a:buFont typeface="Arial" panose="020B0604020202020204" pitchFamily="34" charset="0"/>
              <a:buChar char="•"/>
            </a:pPr>
            <a:endParaRPr lang="en-US" sz="2800" dirty="0"/>
          </a:p>
          <a:p>
            <a:endParaRPr lang="en-US" dirty="0"/>
          </a:p>
        </p:txBody>
      </p:sp>
      <p:pic>
        <p:nvPicPr>
          <p:cNvPr id="2050" name="Picture 2" descr="Unchecked Copy Box">
            <a:extLst>
              <a:ext uri="{FF2B5EF4-FFF2-40B4-BE49-F238E27FC236}">
                <a16:creationId xmlns:a16="http://schemas.microsoft.com/office/drawing/2014/main" id="{31CDA210-2D38-D715-D8D7-508389BE53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762000"/>
            <a:ext cx="85725" cy="1047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checked Copy Box">
            <a:extLst>
              <a:ext uri="{FF2B5EF4-FFF2-40B4-BE49-F238E27FC236}">
                <a16:creationId xmlns:a16="http://schemas.microsoft.com/office/drawing/2014/main" id="{C03BEA2F-E165-EF41-2022-4356C1E73C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609600"/>
            <a:ext cx="85725" cy="104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8097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English Bible Translations Today</a:t>
            </a:r>
          </a:p>
        </p:txBody>
      </p:sp>
      <p:sp>
        <p:nvSpPr>
          <p:cNvPr id="3" name="Content Placeholder 2"/>
          <p:cNvSpPr>
            <a:spLocks noGrp="1"/>
          </p:cNvSpPr>
          <p:nvPr>
            <p:ph idx="1"/>
          </p:nvPr>
        </p:nvSpPr>
        <p:spPr>
          <a:xfrm>
            <a:off x="1738171" y="958646"/>
            <a:ext cx="6527823" cy="684008"/>
          </a:xfrm>
        </p:spPr>
        <p:txBody>
          <a:bodyPr>
            <a:normAutofit/>
          </a:bodyPr>
          <a:lstStyle/>
          <a:p>
            <a:pPr marL="4762" lvl="1" indent="0">
              <a:buNone/>
            </a:pPr>
            <a:endParaRPr lang="en-US" dirty="0"/>
          </a:p>
        </p:txBody>
      </p:sp>
      <p:sp>
        <p:nvSpPr>
          <p:cNvPr id="9" name="TextBox 8">
            <a:extLst>
              <a:ext uri="{FF2B5EF4-FFF2-40B4-BE49-F238E27FC236}">
                <a16:creationId xmlns:a16="http://schemas.microsoft.com/office/drawing/2014/main" id="{20CB0330-3D89-1FFE-4D72-70E7E8A98888}"/>
              </a:ext>
            </a:extLst>
          </p:cNvPr>
          <p:cNvSpPr txBox="1"/>
          <p:nvPr/>
        </p:nvSpPr>
        <p:spPr>
          <a:xfrm>
            <a:off x="124756" y="1561947"/>
            <a:ext cx="11457644" cy="6524863"/>
          </a:xfrm>
          <a:prstGeom prst="rect">
            <a:avLst/>
          </a:prstGeom>
          <a:noFill/>
        </p:spPr>
        <p:txBody>
          <a:bodyPr wrap="square" rtlCol="0">
            <a:spAutoFit/>
          </a:bodyPr>
          <a:lstStyle/>
          <a:p>
            <a:pPr marL="914400" lvl="1" indent="-457200">
              <a:buFont typeface="Arial" panose="020B0604020202020204" pitchFamily="34" charset="0"/>
              <a:buChar char="•"/>
            </a:pPr>
            <a:r>
              <a:rPr lang="en-US" sz="2800" dirty="0"/>
              <a:t>Philippians 1:3-5 MLV</a:t>
            </a:r>
          </a:p>
          <a:p>
            <a:pPr marL="914400" lvl="1" indent="-457200">
              <a:buFont typeface="Arial" panose="020B0604020202020204" pitchFamily="34" charset="0"/>
              <a:buChar char="•"/>
            </a:pPr>
            <a:r>
              <a:rPr lang="en-US" sz="2800" dirty="0"/>
              <a:t>I am giving-thanks to my God upon every remembrance of you , 1:4 always in my every supplication on behalf of all of you , making the supplication with joy, 1:5 upon your </a:t>
            </a:r>
            <a:r>
              <a:rPr lang="en-US" sz="2800" dirty="0">
                <a:solidFill>
                  <a:srgbClr val="00B050"/>
                </a:solidFill>
              </a:rPr>
              <a:t>fellowship </a:t>
            </a:r>
            <a:r>
              <a:rPr lang="en-US" sz="2800" dirty="0"/>
              <a:t>in the good-news from the first day till now.</a:t>
            </a:r>
          </a:p>
          <a:p>
            <a:pPr marL="914400" lvl="1" indent="-457200">
              <a:buFont typeface="Arial" panose="020B0604020202020204" pitchFamily="34" charset="0"/>
              <a:buChar char="•"/>
            </a:pPr>
            <a:endParaRPr lang="en-US" sz="2800" dirty="0"/>
          </a:p>
          <a:p>
            <a:pPr marL="914400" lvl="1" indent="-457200">
              <a:buFont typeface="Arial" panose="020B0604020202020204" pitchFamily="34" charset="0"/>
              <a:buChar char="•"/>
            </a:pPr>
            <a:r>
              <a:rPr lang="en-US" sz="2800" dirty="0"/>
              <a:t>2:8 – 2:9  NASB95</a:t>
            </a:r>
          </a:p>
          <a:p>
            <a:pPr marL="914400" lvl="1" indent="-457200">
              <a:buFont typeface="Arial" panose="020B0604020202020204" pitchFamily="34" charset="0"/>
              <a:buChar char="•"/>
            </a:pPr>
            <a:r>
              <a:rPr lang="en-US" sz="2800" b="1" i="0" baseline="30000" dirty="0">
                <a:solidFill>
                  <a:srgbClr val="000000"/>
                </a:solidFill>
                <a:effectLst/>
                <a:latin typeface="system-ui"/>
              </a:rPr>
              <a:t>3 </a:t>
            </a:r>
            <a:r>
              <a:rPr lang="en-US" sz="2800" b="0" i="0" dirty="0">
                <a:solidFill>
                  <a:srgbClr val="000000"/>
                </a:solidFill>
                <a:effectLst/>
                <a:latin typeface="system-ui"/>
              </a:rPr>
              <a:t>I thank my God in all my remembrance of you, </a:t>
            </a:r>
            <a:r>
              <a:rPr lang="en-US" sz="2800" b="1" i="0" baseline="30000" dirty="0">
                <a:solidFill>
                  <a:srgbClr val="000000"/>
                </a:solidFill>
                <a:effectLst/>
                <a:latin typeface="system-ui"/>
              </a:rPr>
              <a:t>4 </a:t>
            </a:r>
            <a:r>
              <a:rPr lang="en-US" sz="2800" b="0" i="0" dirty="0">
                <a:solidFill>
                  <a:srgbClr val="000000"/>
                </a:solidFill>
                <a:effectLst/>
                <a:latin typeface="system-ui"/>
              </a:rPr>
              <a:t>always offering prayer with joy in my every prayer for you all, </a:t>
            </a:r>
            <a:r>
              <a:rPr lang="en-US" sz="2800" b="1" i="0" baseline="30000" dirty="0">
                <a:solidFill>
                  <a:srgbClr val="000000"/>
                </a:solidFill>
                <a:effectLst/>
                <a:latin typeface="system-ui"/>
              </a:rPr>
              <a:t>5 </a:t>
            </a:r>
            <a:r>
              <a:rPr lang="en-US" sz="2800" b="0" i="0" dirty="0">
                <a:solidFill>
                  <a:srgbClr val="000000"/>
                </a:solidFill>
                <a:effectLst/>
                <a:latin typeface="system-ui"/>
              </a:rPr>
              <a:t>in view of your </a:t>
            </a:r>
            <a:r>
              <a:rPr lang="en-US" sz="2800" b="0" i="0" baseline="30000" dirty="0">
                <a:solidFill>
                  <a:srgbClr val="000000"/>
                </a:solidFill>
                <a:effectLst/>
                <a:latin typeface="system-ui"/>
              </a:rPr>
              <a:t>[</a:t>
            </a:r>
            <a:r>
              <a:rPr lang="en-US" sz="2800" b="0" i="0" baseline="30000" dirty="0">
                <a:solidFill>
                  <a:srgbClr val="4A4A4A"/>
                </a:solidFill>
                <a:effectLst/>
                <a:latin typeface="system-ui"/>
                <a:hlinkClick r:id="rId3" tooltip="See footnote c"/>
              </a:rPr>
              <a:t>c</a:t>
            </a:r>
            <a:r>
              <a:rPr lang="en-US" sz="2800" b="0" i="0" baseline="30000" dirty="0">
                <a:solidFill>
                  <a:srgbClr val="000000"/>
                </a:solidFill>
                <a:effectLst/>
                <a:latin typeface="system-ui"/>
              </a:rPr>
              <a:t>]</a:t>
            </a:r>
            <a:r>
              <a:rPr lang="en-US" sz="2800" b="0" i="0" dirty="0">
                <a:solidFill>
                  <a:srgbClr val="00B050"/>
                </a:solidFill>
                <a:effectLst/>
                <a:latin typeface="system-ui"/>
              </a:rPr>
              <a:t>participation</a:t>
            </a:r>
            <a:r>
              <a:rPr lang="en-US" sz="2800" b="0" i="0" dirty="0">
                <a:solidFill>
                  <a:srgbClr val="000000"/>
                </a:solidFill>
                <a:effectLst/>
                <a:latin typeface="system-ui"/>
              </a:rPr>
              <a:t> in the gospel from the first day until now.</a:t>
            </a:r>
            <a:endParaRPr lang="en-US" sz="2800" dirty="0"/>
          </a:p>
          <a:p>
            <a:pPr marL="914400" lvl="1" indent="-457200">
              <a:buFont typeface="Arial" panose="020B0604020202020204" pitchFamily="34" charset="0"/>
              <a:buChar char="•"/>
            </a:pPr>
            <a:endParaRPr lang="en-US" sz="2800" dirty="0"/>
          </a:p>
          <a:p>
            <a:pPr marL="914400" lvl="1" indent="-457200">
              <a:buFont typeface="Arial" panose="020B0604020202020204" pitchFamily="34" charset="0"/>
              <a:buChar char="•"/>
            </a:pPr>
            <a:r>
              <a:rPr lang="en-US" sz="2800" b="0" i="0" baseline="30000" dirty="0">
                <a:solidFill>
                  <a:srgbClr val="000000"/>
                </a:solidFill>
                <a:effectLst/>
                <a:latin typeface="system-ui"/>
              </a:rPr>
              <a:t>[</a:t>
            </a:r>
            <a:r>
              <a:rPr lang="en-US" sz="3600" b="0" i="0" baseline="30000" dirty="0">
                <a:solidFill>
                  <a:srgbClr val="4A4A4A"/>
                </a:solidFill>
                <a:effectLst/>
                <a:latin typeface="system-ui"/>
                <a:hlinkClick r:id="rId3" tooltip="See footnote c"/>
              </a:rPr>
              <a:t>c</a:t>
            </a:r>
            <a:r>
              <a:rPr lang="en-US" sz="3600" b="0" i="0" baseline="30000" dirty="0">
                <a:solidFill>
                  <a:srgbClr val="000000"/>
                </a:solidFill>
                <a:effectLst/>
                <a:latin typeface="system-ui"/>
              </a:rPr>
              <a:t>]  </a:t>
            </a:r>
            <a:r>
              <a:rPr lang="en-US" sz="3600" b="0" i="0" baseline="30000" dirty="0">
                <a:solidFill>
                  <a:srgbClr val="00B050"/>
                </a:solidFill>
                <a:effectLst/>
                <a:latin typeface="system-ui"/>
              </a:rPr>
              <a:t>Sharing the Gospel</a:t>
            </a:r>
            <a:endParaRPr lang="en-US" sz="2800" dirty="0">
              <a:solidFill>
                <a:srgbClr val="00B050"/>
              </a:solidFill>
            </a:endParaRPr>
          </a:p>
          <a:p>
            <a:pPr marL="914400" lvl="1" indent="-457200">
              <a:buFont typeface="Arial" panose="020B0604020202020204" pitchFamily="34" charset="0"/>
              <a:buChar char="•"/>
            </a:pPr>
            <a:endParaRPr lang="en-US" sz="2800" dirty="0"/>
          </a:p>
          <a:p>
            <a:pPr marL="914400" lvl="1" indent="-457200">
              <a:buFont typeface="Arial" panose="020B0604020202020204" pitchFamily="34" charset="0"/>
              <a:buChar char="•"/>
            </a:pPr>
            <a:endParaRPr lang="en-US" sz="2800" dirty="0"/>
          </a:p>
          <a:p>
            <a:endParaRPr lang="en-US" dirty="0"/>
          </a:p>
        </p:txBody>
      </p:sp>
      <p:pic>
        <p:nvPicPr>
          <p:cNvPr id="2050" name="Picture 2" descr="Unchecked Copy Box">
            <a:extLst>
              <a:ext uri="{FF2B5EF4-FFF2-40B4-BE49-F238E27FC236}">
                <a16:creationId xmlns:a16="http://schemas.microsoft.com/office/drawing/2014/main" id="{31CDA210-2D38-D715-D8D7-508389BE53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762000"/>
            <a:ext cx="85725" cy="1047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checked Copy Box">
            <a:extLst>
              <a:ext uri="{FF2B5EF4-FFF2-40B4-BE49-F238E27FC236}">
                <a16:creationId xmlns:a16="http://schemas.microsoft.com/office/drawing/2014/main" id="{C03BEA2F-E165-EF41-2022-4356C1E73C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609600"/>
            <a:ext cx="85725" cy="104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75606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English Bible Translations Today</a:t>
            </a:r>
          </a:p>
        </p:txBody>
      </p:sp>
      <p:sp>
        <p:nvSpPr>
          <p:cNvPr id="9" name="TextBox 8">
            <a:extLst>
              <a:ext uri="{FF2B5EF4-FFF2-40B4-BE49-F238E27FC236}">
                <a16:creationId xmlns:a16="http://schemas.microsoft.com/office/drawing/2014/main" id="{20CB0330-3D89-1FFE-4D72-70E7E8A98888}"/>
              </a:ext>
            </a:extLst>
          </p:cNvPr>
          <p:cNvSpPr txBox="1"/>
          <p:nvPr/>
        </p:nvSpPr>
        <p:spPr>
          <a:xfrm>
            <a:off x="124756" y="855809"/>
            <a:ext cx="11457644" cy="3385542"/>
          </a:xfrm>
          <a:prstGeom prst="rect">
            <a:avLst/>
          </a:prstGeom>
          <a:noFill/>
        </p:spPr>
        <p:txBody>
          <a:bodyPr wrap="square" rtlCol="0">
            <a:spAutoFit/>
          </a:bodyPr>
          <a:lstStyle/>
          <a:p>
            <a:pPr marL="914400" lvl="1" indent="-457200">
              <a:buFont typeface="Arial" panose="020B0604020202020204" pitchFamily="34" charset="0"/>
              <a:buChar char="•"/>
            </a:pPr>
            <a:r>
              <a:rPr lang="en-US" sz="2800" dirty="0"/>
              <a:t>Philippian 2:8 – 2:9 NLT</a:t>
            </a:r>
          </a:p>
          <a:p>
            <a:pPr marL="914400" lvl="1" indent="-457200">
              <a:buFont typeface="Arial" panose="020B0604020202020204" pitchFamily="34" charset="0"/>
              <a:buChar char="•"/>
            </a:pPr>
            <a:r>
              <a:rPr lang="en-US" sz="2800" b="1" i="0" baseline="30000" dirty="0">
                <a:solidFill>
                  <a:srgbClr val="000000"/>
                </a:solidFill>
                <a:effectLst/>
                <a:latin typeface="system-ui"/>
              </a:rPr>
              <a:t>3 </a:t>
            </a:r>
            <a:r>
              <a:rPr lang="en-US" sz="2800" b="0" i="0" dirty="0">
                <a:solidFill>
                  <a:srgbClr val="000000"/>
                </a:solidFill>
                <a:effectLst/>
                <a:latin typeface="system-ui"/>
              </a:rPr>
              <a:t>Every time I think of you, I give thanks to my God. </a:t>
            </a:r>
            <a:r>
              <a:rPr lang="en-US" sz="2800" b="1" i="0" baseline="30000" dirty="0">
                <a:solidFill>
                  <a:srgbClr val="000000"/>
                </a:solidFill>
                <a:effectLst/>
                <a:latin typeface="system-ui"/>
              </a:rPr>
              <a:t>4 </a:t>
            </a:r>
            <a:r>
              <a:rPr lang="en-US" sz="2800" b="0" i="0" dirty="0">
                <a:solidFill>
                  <a:srgbClr val="000000"/>
                </a:solidFill>
                <a:effectLst/>
                <a:latin typeface="system-ui"/>
              </a:rPr>
              <a:t>Whenever I pray, I make my requests for all of you with joy, </a:t>
            </a:r>
            <a:r>
              <a:rPr lang="en-US" sz="2800" b="1" i="0" baseline="30000" dirty="0">
                <a:solidFill>
                  <a:srgbClr val="000000"/>
                </a:solidFill>
                <a:effectLst/>
                <a:latin typeface="system-ui"/>
              </a:rPr>
              <a:t>5 </a:t>
            </a:r>
            <a:r>
              <a:rPr lang="en-US" sz="2800" b="0" i="0" dirty="0">
                <a:solidFill>
                  <a:srgbClr val="000000"/>
                </a:solidFill>
                <a:effectLst/>
                <a:latin typeface="system-ui"/>
              </a:rPr>
              <a:t>for you have been my partners in spreading the Good News about Christ from the time you first heard it until now.</a:t>
            </a:r>
            <a:endParaRPr lang="en-US" sz="2800" dirty="0"/>
          </a:p>
          <a:p>
            <a:pPr marL="914400" lvl="1" indent="-457200">
              <a:buFont typeface="Arial" panose="020B0604020202020204" pitchFamily="34" charset="0"/>
              <a:buChar char="•"/>
            </a:pPr>
            <a:endParaRPr lang="en-US" sz="2800" dirty="0"/>
          </a:p>
          <a:p>
            <a:pPr marL="914400" lvl="1" indent="-457200">
              <a:buFont typeface="Arial" panose="020B0604020202020204" pitchFamily="34" charset="0"/>
              <a:buChar char="•"/>
            </a:pPr>
            <a:endParaRPr lang="en-US" sz="2800" dirty="0"/>
          </a:p>
          <a:p>
            <a:endParaRPr lang="en-US" dirty="0"/>
          </a:p>
        </p:txBody>
      </p:sp>
      <p:pic>
        <p:nvPicPr>
          <p:cNvPr id="2050" name="Picture 2" descr="Unchecked Copy Box">
            <a:extLst>
              <a:ext uri="{FF2B5EF4-FFF2-40B4-BE49-F238E27FC236}">
                <a16:creationId xmlns:a16="http://schemas.microsoft.com/office/drawing/2014/main" id="{31CDA210-2D38-D715-D8D7-508389BE53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762000"/>
            <a:ext cx="85725" cy="1047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checked Copy Box">
            <a:extLst>
              <a:ext uri="{FF2B5EF4-FFF2-40B4-BE49-F238E27FC236}">
                <a16:creationId xmlns:a16="http://schemas.microsoft.com/office/drawing/2014/main" id="{C03BEA2F-E165-EF41-2022-4356C1E73C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09600"/>
            <a:ext cx="85725" cy="104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48927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English Bible Translations Today</a:t>
            </a:r>
          </a:p>
        </p:txBody>
      </p:sp>
      <p:sp>
        <p:nvSpPr>
          <p:cNvPr id="9" name="TextBox 8">
            <a:extLst>
              <a:ext uri="{FF2B5EF4-FFF2-40B4-BE49-F238E27FC236}">
                <a16:creationId xmlns:a16="http://schemas.microsoft.com/office/drawing/2014/main" id="{20CB0330-3D89-1FFE-4D72-70E7E8A98888}"/>
              </a:ext>
            </a:extLst>
          </p:cNvPr>
          <p:cNvSpPr txBox="1"/>
          <p:nvPr/>
        </p:nvSpPr>
        <p:spPr>
          <a:xfrm>
            <a:off x="318687" y="996593"/>
            <a:ext cx="11554626" cy="5232202"/>
          </a:xfrm>
          <a:prstGeom prst="rect">
            <a:avLst/>
          </a:prstGeom>
          <a:noFill/>
        </p:spPr>
        <p:txBody>
          <a:bodyPr wrap="square" rtlCol="0">
            <a:spAutoFit/>
          </a:bodyPr>
          <a:lstStyle/>
          <a:p>
            <a:pPr marL="914400" lvl="1" indent="-457200">
              <a:buFont typeface="Arial" panose="020B0604020202020204" pitchFamily="34" charset="0"/>
              <a:buChar char="•"/>
            </a:pPr>
            <a:r>
              <a:rPr lang="en-US" sz="2800" b="0" i="0" cap="all" dirty="0">
                <a:solidFill>
                  <a:srgbClr val="4A4A4A"/>
                </a:solidFill>
                <a:effectLst/>
                <a:latin typeface="Segoe UI" panose="020B0502040204020203" pitchFamily="34" charset="0"/>
              </a:rPr>
              <a:t>PHILIPPIANS 3:18</a:t>
            </a:r>
          </a:p>
          <a:p>
            <a:pPr algn="r"/>
            <a:r>
              <a:rPr lang="en-US" sz="3200" b="0" i="0" dirty="0">
                <a:solidFill>
                  <a:srgbClr val="4A4A4A"/>
                </a:solidFill>
                <a:effectLst/>
                <a:latin typeface="system-ui"/>
                <a:hlinkClick r:id="rId3"/>
              </a:rPr>
              <a:t>NIV</a:t>
            </a:r>
            <a:endParaRPr lang="en-US" sz="3200" b="0" i="0" dirty="0">
              <a:solidFill>
                <a:srgbClr val="000000"/>
              </a:solidFill>
              <a:effectLst/>
              <a:latin typeface="system-ui"/>
            </a:endParaRPr>
          </a:p>
          <a:p>
            <a:pPr algn="l"/>
            <a:r>
              <a:rPr lang="en-US" sz="3200" b="0" i="0" dirty="0">
                <a:solidFill>
                  <a:srgbClr val="000000"/>
                </a:solidFill>
                <a:effectLst/>
                <a:latin typeface="system-ui"/>
              </a:rPr>
              <a:t>For, as I have often told you before and now tell you again even with tears, many live as enemies of the cross of Christ</a:t>
            </a:r>
          </a:p>
          <a:p>
            <a:pPr algn="r"/>
            <a:r>
              <a:rPr lang="en-US" sz="3200" b="0" i="0" dirty="0">
                <a:solidFill>
                  <a:srgbClr val="4A4A4A"/>
                </a:solidFill>
                <a:effectLst/>
                <a:latin typeface="system-ui"/>
                <a:hlinkClick r:id="rId4"/>
              </a:rPr>
              <a:t>NLT</a:t>
            </a:r>
            <a:endParaRPr lang="en-US" sz="3200" b="0" i="0" dirty="0">
              <a:solidFill>
                <a:srgbClr val="000000"/>
              </a:solidFill>
              <a:effectLst/>
              <a:latin typeface="system-ui"/>
            </a:endParaRPr>
          </a:p>
          <a:p>
            <a:pPr algn="l"/>
            <a:r>
              <a:rPr lang="en-US" sz="3200" b="0" i="0" dirty="0">
                <a:solidFill>
                  <a:srgbClr val="000000"/>
                </a:solidFill>
                <a:effectLst/>
                <a:latin typeface="system-ui"/>
              </a:rPr>
              <a:t>For I have told you often before, and I say it again with tears in my eyes, that there are many whose conduct shows they are really enemies of the cross of Christ.</a:t>
            </a:r>
          </a:p>
          <a:p>
            <a:pPr algn="l"/>
            <a:endParaRPr lang="en-US" sz="3200" b="0" i="0" dirty="0">
              <a:solidFill>
                <a:srgbClr val="000000"/>
              </a:solidFill>
              <a:effectLst/>
              <a:latin typeface="system-ui"/>
            </a:endParaRPr>
          </a:p>
          <a:p>
            <a:pPr algn="r"/>
            <a:endParaRPr lang="en-US" sz="3200" b="0" i="0" dirty="0">
              <a:solidFill>
                <a:srgbClr val="000000"/>
              </a:solidFill>
              <a:effectLst/>
              <a:latin typeface="system-ui"/>
            </a:endParaRPr>
          </a:p>
          <a:p>
            <a:pPr marL="914400" lvl="1" indent="-457200">
              <a:buFont typeface="Arial" panose="020B0604020202020204" pitchFamily="34" charset="0"/>
              <a:buChar char="•"/>
            </a:pPr>
            <a:endParaRPr lang="en-US" dirty="0"/>
          </a:p>
        </p:txBody>
      </p:sp>
      <p:pic>
        <p:nvPicPr>
          <p:cNvPr id="2050" name="Picture 2" descr="Unchecked Copy Box">
            <a:extLst>
              <a:ext uri="{FF2B5EF4-FFF2-40B4-BE49-F238E27FC236}">
                <a16:creationId xmlns:a16="http://schemas.microsoft.com/office/drawing/2014/main" id="{31CDA210-2D38-D715-D8D7-508389BE53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762000"/>
            <a:ext cx="85725" cy="1047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checked Copy Box">
            <a:extLst>
              <a:ext uri="{FF2B5EF4-FFF2-40B4-BE49-F238E27FC236}">
                <a16:creationId xmlns:a16="http://schemas.microsoft.com/office/drawing/2014/main" id="{C03BEA2F-E165-EF41-2022-4356C1E73C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609600"/>
            <a:ext cx="85725" cy="104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37075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English Bible Translations Today</a:t>
            </a:r>
          </a:p>
        </p:txBody>
      </p:sp>
      <p:sp>
        <p:nvSpPr>
          <p:cNvPr id="3" name="Content Placeholder 2"/>
          <p:cNvSpPr>
            <a:spLocks noGrp="1"/>
          </p:cNvSpPr>
          <p:nvPr>
            <p:ph idx="1"/>
          </p:nvPr>
        </p:nvSpPr>
        <p:spPr>
          <a:xfrm>
            <a:off x="1738171" y="958646"/>
            <a:ext cx="6527823" cy="684008"/>
          </a:xfrm>
        </p:spPr>
        <p:txBody>
          <a:bodyPr>
            <a:normAutofit fontScale="85000" lnSpcReduction="10000"/>
          </a:bodyPr>
          <a:lstStyle/>
          <a:p>
            <a:pPr marL="4762" lvl="1" indent="0">
              <a:buNone/>
            </a:pPr>
            <a:r>
              <a:rPr lang="en-US" b="1" dirty="0">
                <a:solidFill>
                  <a:schemeClr val="tx1"/>
                </a:solidFill>
              </a:rPr>
              <a:t>Holy Bible Modern Literal Translation 2019</a:t>
            </a:r>
          </a:p>
          <a:p>
            <a:pPr marL="4762" lvl="1" indent="0">
              <a:buNone/>
            </a:pPr>
            <a:endParaRPr lang="en-US" dirty="0"/>
          </a:p>
        </p:txBody>
      </p:sp>
      <p:sp>
        <p:nvSpPr>
          <p:cNvPr id="9" name="TextBox 8">
            <a:extLst>
              <a:ext uri="{FF2B5EF4-FFF2-40B4-BE49-F238E27FC236}">
                <a16:creationId xmlns:a16="http://schemas.microsoft.com/office/drawing/2014/main" id="{20CB0330-3D89-1FFE-4D72-70E7E8A98888}"/>
              </a:ext>
            </a:extLst>
          </p:cNvPr>
          <p:cNvSpPr txBox="1"/>
          <p:nvPr/>
        </p:nvSpPr>
        <p:spPr>
          <a:xfrm>
            <a:off x="124756" y="1561947"/>
            <a:ext cx="11554626" cy="7694414"/>
          </a:xfrm>
          <a:prstGeom prst="rect">
            <a:avLst/>
          </a:prstGeom>
          <a:noFill/>
        </p:spPr>
        <p:txBody>
          <a:bodyPr wrap="square" rtlCol="0">
            <a:spAutoFit/>
          </a:bodyPr>
          <a:lstStyle/>
          <a:p>
            <a:pPr marL="914400" lvl="1" indent="-457200">
              <a:buFont typeface="Arial" panose="020B0604020202020204" pitchFamily="34" charset="0"/>
              <a:buChar char="•"/>
            </a:pPr>
            <a:r>
              <a:rPr lang="en-US" sz="2800" b="0" i="0" cap="all" dirty="0">
                <a:solidFill>
                  <a:srgbClr val="4A4A4A"/>
                </a:solidFill>
                <a:effectLst/>
                <a:latin typeface="Segoe UI" panose="020B0502040204020203" pitchFamily="34" charset="0"/>
              </a:rPr>
              <a:t>PHILIPPIANS 3:18</a:t>
            </a:r>
          </a:p>
          <a:p>
            <a:pPr algn="r"/>
            <a:r>
              <a:rPr lang="en-US" sz="3200" b="0" i="0" dirty="0">
                <a:solidFill>
                  <a:srgbClr val="4A4A4A"/>
                </a:solidFill>
                <a:effectLst/>
                <a:latin typeface="system-ui"/>
                <a:hlinkClick r:id="rId3"/>
              </a:rPr>
              <a:t>KJ21</a:t>
            </a:r>
            <a:endParaRPr lang="en-US" sz="3200" b="0" i="0" dirty="0">
              <a:solidFill>
                <a:srgbClr val="000000"/>
              </a:solidFill>
              <a:effectLst/>
              <a:latin typeface="system-ui"/>
            </a:endParaRPr>
          </a:p>
          <a:p>
            <a:pPr algn="l"/>
            <a:r>
              <a:rPr lang="en-US" sz="3200" b="0" i="0" dirty="0">
                <a:solidFill>
                  <a:srgbClr val="000000"/>
                </a:solidFill>
                <a:effectLst/>
                <a:latin typeface="system-ui"/>
              </a:rPr>
              <a:t>(For many walk, of whom I have told you often and now tell you even with weeping, as the enemies of the cross of Christ.</a:t>
            </a:r>
          </a:p>
          <a:p>
            <a:pPr algn="r"/>
            <a:r>
              <a:rPr lang="en-US" sz="3200" b="0" i="0" dirty="0">
                <a:solidFill>
                  <a:srgbClr val="4A4A4A"/>
                </a:solidFill>
                <a:effectLst/>
                <a:latin typeface="system-ui"/>
                <a:hlinkClick r:id="rId4"/>
              </a:rPr>
              <a:t>MOUNCE</a:t>
            </a:r>
            <a:endParaRPr lang="en-US" sz="3200" b="0" i="0" dirty="0">
              <a:solidFill>
                <a:srgbClr val="000000"/>
              </a:solidFill>
              <a:effectLst/>
              <a:latin typeface="system-ui"/>
            </a:endParaRPr>
          </a:p>
          <a:p>
            <a:pPr algn="l"/>
            <a:r>
              <a:rPr lang="en-US" sz="3200" b="0" i="0" dirty="0">
                <a:solidFill>
                  <a:srgbClr val="000000"/>
                </a:solidFill>
                <a:effectLst/>
                <a:latin typeface="system-ui"/>
              </a:rPr>
              <a:t>For many are living (I have often told you about them but now tell you even with tears) as enemies of the cross of Christ.</a:t>
            </a:r>
          </a:p>
          <a:p>
            <a:pPr algn="l"/>
            <a:endParaRPr lang="en-US" sz="3200" dirty="0">
              <a:solidFill>
                <a:srgbClr val="000000"/>
              </a:solidFill>
              <a:latin typeface="system-ui"/>
            </a:endParaRPr>
          </a:p>
          <a:p>
            <a:pPr algn="l"/>
            <a:r>
              <a:rPr lang="en-US" sz="3200" dirty="0"/>
              <a:t>3:18 For* many are walking (of whom I was speaking to you° often about them; now I am also saying again to you° , weeping), who are the enemies of the cross of Christ, </a:t>
            </a:r>
            <a:endParaRPr lang="en-US" sz="3200" b="0" i="0" dirty="0">
              <a:solidFill>
                <a:srgbClr val="000000"/>
              </a:solidFill>
              <a:effectLst/>
              <a:latin typeface="system-ui"/>
            </a:endParaRPr>
          </a:p>
          <a:p>
            <a:pPr algn="l"/>
            <a:endParaRPr lang="en-US" sz="3200" dirty="0">
              <a:solidFill>
                <a:srgbClr val="000000"/>
              </a:solidFill>
              <a:latin typeface="system-ui"/>
            </a:endParaRPr>
          </a:p>
          <a:p>
            <a:pPr algn="l"/>
            <a:endParaRPr lang="en-US" sz="3200" b="0" i="0" dirty="0">
              <a:solidFill>
                <a:srgbClr val="000000"/>
              </a:solidFill>
              <a:effectLst/>
              <a:latin typeface="system-ui"/>
            </a:endParaRPr>
          </a:p>
          <a:p>
            <a:pPr algn="l"/>
            <a:endParaRPr lang="en-US" sz="3200" b="0" i="0" dirty="0">
              <a:solidFill>
                <a:srgbClr val="000000"/>
              </a:solidFill>
              <a:effectLst/>
              <a:latin typeface="system-ui"/>
            </a:endParaRPr>
          </a:p>
          <a:p>
            <a:pPr algn="r"/>
            <a:endParaRPr lang="en-US" sz="3200" b="0" i="0" dirty="0">
              <a:solidFill>
                <a:srgbClr val="000000"/>
              </a:solidFill>
              <a:effectLst/>
              <a:latin typeface="system-ui"/>
            </a:endParaRPr>
          </a:p>
          <a:p>
            <a:pPr marL="914400" lvl="1" indent="-457200">
              <a:buFont typeface="Arial" panose="020B0604020202020204" pitchFamily="34" charset="0"/>
              <a:buChar char="•"/>
            </a:pPr>
            <a:endParaRPr lang="en-US" dirty="0"/>
          </a:p>
        </p:txBody>
      </p:sp>
      <p:pic>
        <p:nvPicPr>
          <p:cNvPr id="2050" name="Picture 2" descr="Unchecked Copy Box">
            <a:extLst>
              <a:ext uri="{FF2B5EF4-FFF2-40B4-BE49-F238E27FC236}">
                <a16:creationId xmlns:a16="http://schemas.microsoft.com/office/drawing/2014/main" id="{31CDA210-2D38-D715-D8D7-508389BE53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762000"/>
            <a:ext cx="85725" cy="1047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checked Copy Box">
            <a:extLst>
              <a:ext uri="{FF2B5EF4-FFF2-40B4-BE49-F238E27FC236}">
                <a16:creationId xmlns:a16="http://schemas.microsoft.com/office/drawing/2014/main" id="{C03BEA2F-E165-EF41-2022-4356C1E73C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609600"/>
            <a:ext cx="85725" cy="104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7908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English Bible Translations Today</a:t>
            </a:r>
          </a:p>
        </p:txBody>
      </p:sp>
      <p:sp>
        <p:nvSpPr>
          <p:cNvPr id="3" name="Content Placeholder 2"/>
          <p:cNvSpPr>
            <a:spLocks noGrp="1"/>
          </p:cNvSpPr>
          <p:nvPr>
            <p:ph idx="1"/>
          </p:nvPr>
        </p:nvSpPr>
        <p:spPr>
          <a:xfrm>
            <a:off x="1738171" y="958646"/>
            <a:ext cx="6527823" cy="684008"/>
          </a:xfrm>
        </p:spPr>
        <p:txBody>
          <a:bodyPr>
            <a:normAutofit fontScale="85000" lnSpcReduction="10000"/>
          </a:bodyPr>
          <a:lstStyle/>
          <a:p>
            <a:pPr marL="4762" lvl="1" indent="0">
              <a:buNone/>
            </a:pPr>
            <a:r>
              <a:rPr lang="en-US" b="1" dirty="0">
                <a:solidFill>
                  <a:schemeClr val="tx1"/>
                </a:solidFill>
              </a:rPr>
              <a:t>Holy Bible Modern Literal Translation 2019</a:t>
            </a:r>
          </a:p>
          <a:p>
            <a:pPr marL="4762" lvl="1" indent="0">
              <a:buNone/>
            </a:pPr>
            <a:endParaRPr lang="en-US" dirty="0"/>
          </a:p>
        </p:txBody>
      </p:sp>
      <p:sp>
        <p:nvSpPr>
          <p:cNvPr id="9" name="TextBox 8">
            <a:extLst>
              <a:ext uri="{FF2B5EF4-FFF2-40B4-BE49-F238E27FC236}">
                <a16:creationId xmlns:a16="http://schemas.microsoft.com/office/drawing/2014/main" id="{20CB0330-3D89-1FFE-4D72-70E7E8A98888}"/>
              </a:ext>
            </a:extLst>
          </p:cNvPr>
          <p:cNvSpPr txBox="1"/>
          <p:nvPr/>
        </p:nvSpPr>
        <p:spPr>
          <a:xfrm>
            <a:off x="124756" y="1561947"/>
            <a:ext cx="11554626" cy="4247317"/>
          </a:xfrm>
          <a:prstGeom prst="rect">
            <a:avLst/>
          </a:prstGeom>
          <a:noFill/>
        </p:spPr>
        <p:txBody>
          <a:bodyPr wrap="square" rtlCol="0">
            <a:spAutoFit/>
          </a:bodyPr>
          <a:lstStyle/>
          <a:p>
            <a:pPr marL="914400" lvl="1" indent="-457200">
              <a:buFont typeface="Arial" panose="020B0604020202020204" pitchFamily="34" charset="0"/>
              <a:buChar char="•"/>
            </a:pPr>
            <a:r>
              <a:rPr lang="en-US" sz="2800" b="0" i="0" cap="all" dirty="0">
                <a:solidFill>
                  <a:srgbClr val="4A4A4A"/>
                </a:solidFill>
                <a:effectLst/>
                <a:latin typeface="Segoe UI" panose="020B0502040204020203" pitchFamily="34" charset="0"/>
              </a:rPr>
              <a:t>PHILIPPIANS 3:18</a:t>
            </a:r>
          </a:p>
          <a:p>
            <a:pPr algn="r"/>
            <a:r>
              <a:rPr lang="en-US" sz="3200" b="0" i="0" dirty="0">
                <a:solidFill>
                  <a:srgbClr val="4A4A4A"/>
                </a:solidFill>
                <a:effectLst/>
                <a:latin typeface="system-ui"/>
                <a:hlinkClick r:id="rId3"/>
              </a:rPr>
              <a:t>AMP</a:t>
            </a:r>
            <a:endParaRPr lang="en-US" sz="3200" b="0" i="0" dirty="0">
              <a:solidFill>
                <a:srgbClr val="000000"/>
              </a:solidFill>
              <a:effectLst/>
              <a:latin typeface="system-ui"/>
            </a:endParaRPr>
          </a:p>
          <a:p>
            <a:pPr algn="l"/>
            <a:r>
              <a:rPr lang="en-US" sz="3200" b="0" i="0" dirty="0">
                <a:solidFill>
                  <a:srgbClr val="000000"/>
                </a:solidFill>
                <a:effectLst/>
                <a:latin typeface="system-ui"/>
              </a:rPr>
              <a:t>For there are many, of whom I have often told you, and now tell you even with tears, who live as enemies of the cross of Christ [rejecting and opposing His way of salvation],</a:t>
            </a:r>
          </a:p>
          <a:p>
            <a:pPr algn="r"/>
            <a:endParaRPr lang="en-US" sz="3200" b="0" i="0" dirty="0">
              <a:solidFill>
                <a:srgbClr val="000000"/>
              </a:solidFill>
              <a:effectLst/>
              <a:latin typeface="system-ui"/>
            </a:endParaRPr>
          </a:p>
          <a:p>
            <a:pPr algn="l"/>
            <a:endParaRPr lang="en-US" sz="3200" b="0" i="0" dirty="0">
              <a:solidFill>
                <a:srgbClr val="000000"/>
              </a:solidFill>
              <a:effectLst/>
              <a:latin typeface="system-ui"/>
            </a:endParaRPr>
          </a:p>
          <a:p>
            <a:pPr algn="r"/>
            <a:endParaRPr lang="en-US" sz="3200" b="0" i="0" dirty="0">
              <a:solidFill>
                <a:srgbClr val="000000"/>
              </a:solidFill>
              <a:effectLst/>
              <a:latin typeface="system-ui"/>
            </a:endParaRPr>
          </a:p>
          <a:p>
            <a:pPr marL="914400" lvl="1" indent="-457200">
              <a:buFont typeface="Arial" panose="020B0604020202020204" pitchFamily="34" charset="0"/>
              <a:buChar char="•"/>
            </a:pPr>
            <a:endParaRPr lang="en-US" dirty="0"/>
          </a:p>
        </p:txBody>
      </p:sp>
      <p:pic>
        <p:nvPicPr>
          <p:cNvPr id="2050" name="Picture 2" descr="Unchecked Copy Box">
            <a:extLst>
              <a:ext uri="{FF2B5EF4-FFF2-40B4-BE49-F238E27FC236}">
                <a16:creationId xmlns:a16="http://schemas.microsoft.com/office/drawing/2014/main" id="{31CDA210-2D38-D715-D8D7-508389BE53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762000"/>
            <a:ext cx="85725" cy="1047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checked Copy Box">
            <a:extLst>
              <a:ext uri="{FF2B5EF4-FFF2-40B4-BE49-F238E27FC236}">
                <a16:creationId xmlns:a16="http://schemas.microsoft.com/office/drawing/2014/main" id="{C03BEA2F-E165-EF41-2022-4356C1E73C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609600"/>
            <a:ext cx="85725" cy="104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89662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English Bible Translations Today</a:t>
            </a:r>
          </a:p>
        </p:txBody>
      </p:sp>
      <p:sp>
        <p:nvSpPr>
          <p:cNvPr id="3" name="Content Placeholder 2"/>
          <p:cNvSpPr>
            <a:spLocks noGrp="1"/>
          </p:cNvSpPr>
          <p:nvPr>
            <p:ph idx="1"/>
          </p:nvPr>
        </p:nvSpPr>
        <p:spPr>
          <a:xfrm>
            <a:off x="1738171" y="958646"/>
            <a:ext cx="6527823" cy="684008"/>
          </a:xfrm>
        </p:spPr>
        <p:txBody>
          <a:bodyPr>
            <a:normAutofit fontScale="85000" lnSpcReduction="10000"/>
          </a:bodyPr>
          <a:lstStyle/>
          <a:p>
            <a:pPr marL="4762" lvl="1" indent="0">
              <a:buNone/>
            </a:pPr>
            <a:r>
              <a:rPr lang="en-US" b="1" dirty="0">
                <a:solidFill>
                  <a:schemeClr val="tx1"/>
                </a:solidFill>
              </a:rPr>
              <a:t>Holy Bible Modern Literal Translation 2019</a:t>
            </a:r>
          </a:p>
          <a:p>
            <a:pPr marL="4762" lvl="1" indent="0">
              <a:buNone/>
            </a:pPr>
            <a:endParaRPr lang="en-US" dirty="0"/>
          </a:p>
        </p:txBody>
      </p:sp>
      <p:sp>
        <p:nvSpPr>
          <p:cNvPr id="9" name="TextBox 8">
            <a:extLst>
              <a:ext uri="{FF2B5EF4-FFF2-40B4-BE49-F238E27FC236}">
                <a16:creationId xmlns:a16="http://schemas.microsoft.com/office/drawing/2014/main" id="{20CB0330-3D89-1FFE-4D72-70E7E8A98888}"/>
              </a:ext>
            </a:extLst>
          </p:cNvPr>
          <p:cNvSpPr txBox="1"/>
          <p:nvPr/>
        </p:nvSpPr>
        <p:spPr>
          <a:xfrm>
            <a:off x="124756" y="1561947"/>
            <a:ext cx="11554626" cy="2492990"/>
          </a:xfrm>
          <a:prstGeom prst="rect">
            <a:avLst/>
          </a:prstGeom>
          <a:noFill/>
        </p:spPr>
        <p:txBody>
          <a:bodyPr wrap="square" rtlCol="0">
            <a:spAutoFit/>
          </a:bodyPr>
          <a:lstStyle/>
          <a:p>
            <a:pPr marL="914400" lvl="1" indent="-457200">
              <a:buFont typeface="Arial" panose="020B0604020202020204" pitchFamily="34" charset="0"/>
              <a:buChar char="•"/>
            </a:pPr>
            <a:r>
              <a:rPr lang="en-US" sz="2800" b="0" i="0" cap="all" dirty="0">
                <a:solidFill>
                  <a:srgbClr val="4A4A4A"/>
                </a:solidFill>
                <a:effectLst/>
                <a:latin typeface="Segoe UI" panose="020B0502040204020203" pitchFamily="34" charset="0"/>
              </a:rPr>
              <a:t>PHILIPPIANS 3:18</a:t>
            </a:r>
          </a:p>
          <a:p>
            <a:pPr algn="r"/>
            <a:r>
              <a:rPr lang="en-US" sz="3200" b="0" i="0" dirty="0">
                <a:solidFill>
                  <a:srgbClr val="4A4A4A"/>
                </a:solidFill>
                <a:effectLst/>
                <a:latin typeface="system-ui"/>
                <a:hlinkClick r:id="rId3"/>
              </a:rPr>
              <a:t>PHILLIPS</a:t>
            </a:r>
            <a:endParaRPr lang="en-US" sz="3200" b="0" i="0" dirty="0">
              <a:solidFill>
                <a:srgbClr val="000000"/>
              </a:solidFill>
              <a:effectLst/>
              <a:latin typeface="system-ui"/>
            </a:endParaRPr>
          </a:p>
          <a:p>
            <a:pPr algn="l"/>
            <a:r>
              <a:rPr lang="en-US" sz="3200" b="0" i="0" dirty="0">
                <a:solidFill>
                  <a:srgbClr val="000000"/>
                </a:solidFill>
                <a:effectLst/>
                <a:latin typeface="system-ui"/>
              </a:rPr>
              <a:t>For there are many, of whom I have told you before and tell you again now, even with tears, that they are the enemies of the cross of Christ. </a:t>
            </a:r>
            <a:endParaRPr lang="en-US" dirty="0"/>
          </a:p>
        </p:txBody>
      </p:sp>
      <p:pic>
        <p:nvPicPr>
          <p:cNvPr id="2050" name="Picture 2" descr="Unchecked Copy Box">
            <a:extLst>
              <a:ext uri="{FF2B5EF4-FFF2-40B4-BE49-F238E27FC236}">
                <a16:creationId xmlns:a16="http://schemas.microsoft.com/office/drawing/2014/main" id="{31CDA210-2D38-D715-D8D7-508389BE53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762000"/>
            <a:ext cx="85725" cy="1047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checked Copy Box">
            <a:extLst>
              <a:ext uri="{FF2B5EF4-FFF2-40B4-BE49-F238E27FC236}">
                <a16:creationId xmlns:a16="http://schemas.microsoft.com/office/drawing/2014/main" id="{C03BEA2F-E165-EF41-2022-4356C1E73C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609600"/>
            <a:ext cx="85725" cy="104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4193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B072E-BD40-3FD2-4844-F0B887EB1B63}"/>
              </a:ext>
            </a:extLst>
          </p:cNvPr>
          <p:cNvSpPr>
            <a:spLocks noGrp="1"/>
          </p:cNvSpPr>
          <p:nvPr>
            <p:ph type="title"/>
          </p:nvPr>
        </p:nvSpPr>
        <p:spPr/>
        <p:txBody>
          <a:bodyPr/>
          <a:lstStyle/>
          <a:p>
            <a:pPr marL="254000" marR="254000" algn="ctr"/>
            <a:r>
              <a:rPr lang="en-US" b="0" i="0" dirty="0">
                <a:solidFill>
                  <a:srgbClr val="000000"/>
                </a:solidFill>
                <a:effectLst/>
                <a:latin typeface="trebuchet ms" panose="020B0603020202020204" pitchFamily="34" charset="0"/>
              </a:rPr>
              <a:t>The Woman Taken In Adultery (John 7:53-8:11)</a:t>
            </a:r>
          </a:p>
        </p:txBody>
      </p:sp>
      <p:sp>
        <p:nvSpPr>
          <p:cNvPr id="5" name="TextBox 4">
            <a:extLst>
              <a:ext uri="{FF2B5EF4-FFF2-40B4-BE49-F238E27FC236}">
                <a16:creationId xmlns:a16="http://schemas.microsoft.com/office/drawing/2014/main" id="{93848EC0-149A-1BEA-BB27-0C53D32AE4D5}"/>
              </a:ext>
            </a:extLst>
          </p:cNvPr>
          <p:cNvSpPr txBox="1"/>
          <p:nvPr/>
        </p:nvSpPr>
        <p:spPr>
          <a:xfrm>
            <a:off x="415636" y="930936"/>
            <a:ext cx="11166763" cy="5262979"/>
          </a:xfrm>
          <a:prstGeom prst="rect">
            <a:avLst/>
          </a:prstGeom>
          <a:noFill/>
        </p:spPr>
        <p:txBody>
          <a:bodyPr wrap="square" rtlCol="0">
            <a:spAutoFit/>
          </a:bodyPr>
          <a:lstStyle/>
          <a:p>
            <a:pPr marL="254000" marR="254000" algn="l"/>
            <a:r>
              <a:rPr lang="en-US" sz="2800" b="0" i="0" dirty="0">
                <a:solidFill>
                  <a:srgbClr val="000000"/>
                </a:solidFill>
                <a:effectLst/>
                <a:latin typeface="trebuchet ms" panose="020B0603020202020204" pitchFamily="34" charset="0"/>
              </a:rPr>
              <a:t>The story of the woman taken in adultery was a problem also in ancient times. Early Christians had trouble with this passage. The forgiveness which Christ gave to the adulteress was contrary to their conviction that the punishment for adultery ought to be very severe. As late as the time of Ambrose (c. 374), bishop of Milan, there were still many Christians who felt such scruples against this portion of John's Gospel. This is clear from the remarks which Ambrose makes in a sermon on David's sin. "In the same way also the Gospel lesson which has been read, may have caused no small offense to the unskilled, in which you have noticed that an adulteress was brought to Christ and dismissed without condemnation.</a:t>
            </a:r>
          </a:p>
        </p:txBody>
      </p:sp>
    </p:spTree>
    <p:extLst>
      <p:ext uri="{BB962C8B-B14F-4D97-AF65-F5344CB8AC3E}">
        <p14:creationId xmlns:p14="http://schemas.microsoft.com/office/powerpoint/2010/main" val="41602514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English Bible Translations Today</a:t>
            </a:r>
          </a:p>
        </p:txBody>
      </p:sp>
      <p:sp>
        <p:nvSpPr>
          <p:cNvPr id="3" name="Content Placeholder 2"/>
          <p:cNvSpPr>
            <a:spLocks noGrp="1"/>
          </p:cNvSpPr>
          <p:nvPr>
            <p:ph idx="1"/>
          </p:nvPr>
        </p:nvSpPr>
        <p:spPr>
          <a:xfrm>
            <a:off x="1738171" y="958646"/>
            <a:ext cx="6527823" cy="684008"/>
          </a:xfrm>
        </p:spPr>
        <p:txBody>
          <a:bodyPr>
            <a:normAutofit fontScale="85000" lnSpcReduction="10000"/>
          </a:bodyPr>
          <a:lstStyle/>
          <a:p>
            <a:pPr marL="4762" lvl="1" indent="0">
              <a:buNone/>
            </a:pPr>
            <a:r>
              <a:rPr lang="en-US" b="1" dirty="0">
                <a:solidFill>
                  <a:schemeClr val="tx1"/>
                </a:solidFill>
              </a:rPr>
              <a:t>Holy Bible Modern Literal Translation 2019</a:t>
            </a:r>
          </a:p>
          <a:p>
            <a:pPr marL="4762" lvl="1" indent="0">
              <a:buNone/>
            </a:pPr>
            <a:endParaRPr lang="en-US" dirty="0"/>
          </a:p>
        </p:txBody>
      </p:sp>
      <p:sp>
        <p:nvSpPr>
          <p:cNvPr id="9" name="TextBox 8">
            <a:extLst>
              <a:ext uri="{FF2B5EF4-FFF2-40B4-BE49-F238E27FC236}">
                <a16:creationId xmlns:a16="http://schemas.microsoft.com/office/drawing/2014/main" id="{20CB0330-3D89-1FFE-4D72-70E7E8A98888}"/>
              </a:ext>
            </a:extLst>
          </p:cNvPr>
          <p:cNvSpPr txBox="1"/>
          <p:nvPr/>
        </p:nvSpPr>
        <p:spPr>
          <a:xfrm>
            <a:off x="124756" y="1561947"/>
            <a:ext cx="11554626" cy="2492990"/>
          </a:xfrm>
          <a:prstGeom prst="rect">
            <a:avLst/>
          </a:prstGeom>
          <a:noFill/>
        </p:spPr>
        <p:txBody>
          <a:bodyPr wrap="square" rtlCol="0">
            <a:spAutoFit/>
          </a:bodyPr>
          <a:lstStyle/>
          <a:p>
            <a:pPr marL="914400" lvl="1" indent="-457200">
              <a:buFont typeface="Arial" panose="020B0604020202020204" pitchFamily="34" charset="0"/>
              <a:buChar char="•"/>
            </a:pPr>
            <a:r>
              <a:rPr lang="en-US" sz="2800" b="0" i="0" cap="all" dirty="0">
                <a:solidFill>
                  <a:srgbClr val="4A4A4A"/>
                </a:solidFill>
                <a:effectLst/>
                <a:latin typeface="Segoe UI" panose="020B0502040204020203" pitchFamily="34" charset="0"/>
              </a:rPr>
              <a:t>PHILIPPIANS 3:18</a:t>
            </a:r>
          </a:p>
          <a:p>
            <a:pPr algn="r"/>
            <a:r>
              <a:rPr lang="en-US" sz="3200" b="0" i="0" dirty="0">
                <a:solidFill>
                  <a:srgbClr val="4A4A4A"/>
                </a:solidFill>
                <a:effectLst/>
                <a:latin typeface="system-ui"/>
                <a:hlinkClick r:id="rId3"/>
              </a:rPr>
              <a:t>PHILLIPS</a:t>
            </a:r>
            <a:endParaRPr lang="en-US" sz="3200" b="0" i="0" dirty="0">
              <a:solidFill>
                <a:srgbClr val="000000"/>
              </a:solidFill>
              <a:effectLst/>
              <a:latin typeface="system-ui"/>
            </a:endParaRPr>
          </a:p>
          <a:p>
            <a:pPr algn="l"/>
            <a:r>
              <a:rPr lang="en-US" sz="3200" b="0" i="0" dirty="0">
                <a:solidFill>
                  <a:srgbClr val="000000"/>
                </a:solidFill>
                <a:effectLst/>
                <a:latin typeface="system-ui"/>
              </a:rPr>
              <a:t>For there are many, of whom I have told you before and tell you again now, even with tears, that they are the enemies of the cross of Christ. </a:t>
            </a:r>
            <a:endParaRPr lang="en-US" dirty="0"/>
          </a:p>
        </p:txBody>
      </p:sp>
      <p:pic>
        <p:nvPicPr>
          <p:cNvPr id="2050" name="Picture 2" descr="Unchecked Copy Box">
            <a:extLst>
              <a:ext uri="{FF2B5EF4-FFF2-40B4-BE49-F238E27FC236}">
                <a16:creationId xmlns:a16="http://schemas.microsoft.com/office/drawing/2014/main" id="{31CDA210-2D38-D715-D8D7-508389BE53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762000"/>
            <a:ext cx="85725" cy="1047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checked Copy Box">
            <a:extLst>
              <a:ext uri="{FF2B5EF4-FFF2-40B4-BE49-F238E27FC236}">
                <a16:creationId xmlns:a16="http://schemas.microsoft.com/office/drawing/2014/main" id="{C03BEA2F-E165-EF41-2022-4356C1E73C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609600"/>
            <a:ext cx="85725" cy="104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62914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English Bible Translations Today</a:t>
            </a:r>
          </a:p>
        </p:txBody>
      </p:sp>
      <p:sp>
        <p:nvSpPr>
          <p:cNvPr id="3" name="Content Placeholder 2"/>
          <p:cNvSpPr>
            <a:spLocks noGrp="1"/>
          </p:cNvSpPr>
          <p:nvPr>
            <p:ph idx="1"/>
          </p:nvPr>
        </p:nvSpPr>
        <p:spPr>
          <a:xfrm>
            <a:off x="1738171" y="958646"/>
            <a:ext cx="6527823" cy="684008"/>
          </a:xfrm>
        </p:spPr>
        <p:txBody>
          <a:bodyPr>
            <a:normAutofit fontScale="85000" lnSpcReduction="10000"/>
          </a:bodyPr>
          <a:lstStyle/>
          <a:p>
            <a:pPr marL="4762" lvl="1" indent="0">
              <a:buNone/>
            </a:pPr>
            <a:r>
              <a:rPr lang="en-US" b="1" dirty="0">
                <a:solidFill>
                  <a:schemeClr val="tx1"/>
                </a:solidFill>
              </a:rPr>
              <a:t>Holy Bible Modern Literal Translation 2019</a:t>
            </a:r>
          </a:p>
          <a:p>
            <a:pPr marL="4762" lvl="1" indent="0">
              <a:buNone/>
            </a:pPr>
            <a:endParaRPr lang="en-US" dirty="0"/>
          </a:p>
        </p:txBody>
      </p:sp>
      <p:sp>
        <p:nvSpPr>
          <p:cNvPr id="9" name="TextBox 8">
            <a:extLst>
              <a:ext uri="{FF2B5EF4-FFF2-40B4-BE49-F238E27FC236}">
                <a16:creationId xmlns:a16="http://schemas.microsoft.com/office/drawing/2014/main" id="{20CB0330-3D89-1FFE-4D72-70E7E8A98888}"/>
              </a:ext>
            </a:extLst>
          </p:cNvPr>
          <p:cNvSpPr txBox="1"/>
          <p:nvPr/>
        </p:nvSpPr>
        <p:spPr>
          <a:xfrm>
            <a:off x="124756" y="1561947"/>
            <a:ext cx="11554626" cy="2492990"/>
          </a:xfrm>
          <a:prstGeom prst="rect">
            <a:avLst/>
          </a:prstGeom>
          <a:noFill/>
        </p:spPr>
        <p:txBody>
          <a:bodyPr wrap="square" rtlCol="0">
            <a:spAutoFit/>
          </a:bodyPr>
          <a:lstStyle/>
          <a:p>
            <a:pPr marL="914400" lvl="1" indent="-457200">
              <a:buFont typeface="Arial" panose="020B0604020202020204" pitchFamily="34" charset="0"/>
              <a:buChar char="•"/>
            </a:pPr>
            <a:r>
              <a:rPr lang="en-US" sz="2800" b="0" i="0" cap="all" dirty="0">
                <a:solidFill>
                  <a:srgbClr val="4A4A4A"/>
                </a:solidFill>
                <a:effectLst/>
                <a:latin typeface="Segoe UI" panose="020B0502040204020203" pitchFamily="34" charset="0"/>
              </a:rPr>
              <a:t>PHILIPPIANS 3:18</a:t>
            </a:r>
          </a:p>
          <a:p>
            <a:pPr algn="r"/>
            <a:r>
              <a:rPr lang="en-US" sz="3200" b="0" i="0" dirty="0">
                <a:solidFill>
                  <a:srgbClr val="4A4A4A"/>
                </a:solidFill>
                <a:effectLst/>
                <a:latin typeface="system-ui"/>
                <a:hlinkClick r:id="rId3"/>
              </a:rPr>
              <a:t>PHILLIPS</a:t>
            </a:r>
            <a:endParaRPr lang="en-US" sz="3200" b="0" i="0" dirty="0">
              <a:solidFill>
                <a:srgbClr val="000000"/>
              </a:solidFill>
              <a:effectLst/>
              <a:latin typeface="system-ui"/>
            </a:endParaRPr>
          </a:p>
          <a:p>
            <a:pPr algn="l"/>
            <a:r>
              <a:rPr lang="en-US" sz="3200" b="0" i="0" dirty="0">
                <a:solidFill>
                  <a:srgbClr val="000000"/>
                </a:solidFill>
                <a:effectLst/>
                <a:latin typeface="system-ui"/>
              </a:rPr>
              <a:t>For there are many, of whom I have told you before and tell you again now, even with tears, that they are the enemies of the cross of Christ. </a:t>
            </a:r>
            <a:endParaRPr lang="en-US" dirty="0"/>
          </a:p>
        </p:txBody>
      </p:sp>
      <p:pic>
        <p:nvPicPr>
          <p:cNvPr id="2050" name="Picture 2" descr="Unchecked Copy Box">
            <a:extLst>
              <a:ext uri="{FF2B5EF4-FFF2-40B4-BE49-F238E27FC236}">
                <a16:creationId xmlns:a16="http://schemas.microsoft.com/office/drawing/2014/main" id="{31CDA210-2D38-D715-D8D7-508389BE53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762000"/>
            <a:ext cx="85725" cy="1047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checked Copy Box">
            <a:extLst>
              <a:ext uri="{FF2B5EF4-FFF2-40B4-BE49-F238E27FC236}">
                <a16:creationId xmlns:a16="http://schemas.microsoft.com/office/drawing/2014/main" id="{C03BEA2F-E165-EF41-2022-4356C1E73C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609600"/>
            <a:ext cx="85725" cy="104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74819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English Bible Translations Today</a:t>
            </a:r>
          </a:p>
        </p:txBody>
      </p:sp>
      <p:sp>
        <p:nvSpPr>
          <p:cNvPr id="3" name="Content Placeholder 2"/>
          <p:cNvSpPr>
            <a:spLocks noGrp="1"/>
          </p:cNvSpPr>
          <p:nvPr>
            <p:ph idx="1"/>
          </p:nvPr>
        </p:nvSpPr>
        <p:spPr>
          <a:xfrm>
            <a:off x="1738171" y="958646"/>
            <a:ext cx="6527823" cy="684008"/>
          </a:xfrm>
        </p:spPr>
        <p:txBody>
          <a:bodyPr>
            <a:normAutofit fontScale="85000" lnSpcReduction="10000"/>
          </a:bodyPr>
          <a:lstStyle/>
          <a:p>
            <a:pPr marL="4762" lvl="1" indent="0">
              <a:buNone/>
            </a:pPr>
            <a:r>
              <a:rPr lang="en-US" b="1" dirty="0">
                <a:solidFill>
                  <a:schemeClr val="tx1"/>
                </a:solidFill>
              </a:rPr>
              <a:t>Holy Bible Modern Literal Translation 2019</a:t>
            </a:r>
          </a:p>
          <a:p>
            <a:pPr marL="4762" lvl="1" indent="0">
              <a:buNone/>
            </a:pPr>
            <a:endParaRPr lang="en-US" dirty="0"/>
          </a:p>
        </p:txBody>
      </p:sp>
      <p:sp>
        <p:nvSpPr>
          <p:cNvPr id="9" name="TextBox 8">
            <a:extLst>
              <a:ext uri="{FF2B5EF4-FFF2-40B4-BE49-F238E27FC236}">
                <a16:creationId xmlns:a16="http://schemas.microsoft.com/office/drawing/2014/main" id="{20CB0330-3D89-1FFE-4D72-70E7E8A98888}"/>
              </a:ext>
            </a:extLst>
          </p:cNvPr>
          <p:cNvSpPr txBox="1"/>
          <p:nvPr/>
        </p:nvSpPr>
        <p:spPr>
          <a:xfrm>
            <a:off x="124756" y="1561947"/>
            <a:ext cx="11554626" cy="5447645"/>
          </a:xfrm>
          <a:prstGeom prst="rect">
            <a:avLst/>
          </a:prstGeom>
          <a:noFill/>
        </p:spPr>
        <p:txBody>
          <a:bodyPr wrap="square" rtlCol="0">
            <a:spAutoFit/>
          </a:bodyPr>
          <a:lstStyle/>
          <a:p>
            <a:pPr marL="914400" lvl="1" indent="-457200">
              <a:buFont typeface="Arial" panose="020B0604020202020204" pitchFamily="34" charset="0"/>
              <a:buChar char="•"/>
            </a:pPr>
            <a:r>
              <a:rPr lang="en-US" sz="2800" b="0" i="0" cap="all" dirty="0">
                <a:solidFill>
                  <a:srgbClr val="4A4A4A"/>
                </a:solidFill>
                <a:effectLst/>
                <a:latin typeface="Segoe UI" panose="020B0502040204020203" pitchFamily="34" charset="0"/>
              </a:rPr>
              <a:t>PHILIPPIANS 3:17-19      (</a:t>
            </a:r>
            <a:r>
              <a:rPr lang="en-US" sz="2800" b="0" i="0" dirty="0">
                <a:solidFill>
                  <a:srgbClr val="4A4A4A"/>
                </a:solidFill>
                <a:effectLst/>
                <a:latin typeface="Segoe UI" panose="020B0502040204020203" pitchFamily="34" charset="0"/>
              </a:rPr>
              <a:t>intermingled)</a:t>
            </a:r>
            <a:endParaRPr lang="en-US" sz="2800" b="0" i="0" cap="all" dirty="0">
              <a:solidFill>
                <a:srgbClr val="4A4A4A"/>
              </a:solidFill>
              <a:effectLst/>
              <a:latin typeface="Segoe UI" panose="020B0502040204020203" pitchFamily="34" charset="0"/>
            </a:endParaRPr>
          </a:p>
          <a:p>
            <a:pPr algn="r"/>
            <a:r>
              <a:rPr lang="en-US" sz="3200" b="0" i="0" dirty="0">
                <a:solidFill>
                  <a:srgbClr val="4A4A4A"/>
                </a:solidFill>
                <a:effectLst/>
                <a:latin typeface="system-ui"/>
                <a:hlinkClick r:id="rId3"/>
              </a:rPr>
              <a:t>MSG</a:t>
            </a:r>
            <a:endParaRPr lang="en-US" sz="3200" b="0" i="0" dirty="0">
              <a:solidFill>
                <a:srgbClr val="000000"/>
              </a:solidFill>
              <a:effectLst/>
              <a:latin typeface="system-ui"/>
            </a:endParaRPr>
          </a:p>
          <a:p>
            <a:pPr algn="l"/>
            <a:r>
              <a:rPr lang="en-US" sz="3200" b="0" i="0" dirty="0">
                <a:solidFill>
                  <a:srgbClr val="000000"/>
                </a:solidFill>
                <a:effectLst/>
                <a:latin typeface="system-ui"/>
              </a:rPr>
              <a:t>Stick with me, friends. Keep track of those you see running this same course, headed for this same goal. There are many out there taking other paths, choosing other goals, and trying to get you to go along with them. I’ve warned you of them many times; sadly, I’m having to do it again. All they want is easy street. They hate Christ’s Cross. But easy street is a dead-end street. Those who live there make their bellies their gods; belches are their praise; all they can think of is their appetites</a:t>
            </a:r>
          </a:p>
          <a:p>
            <a:pPr algn="l"/>
            <a:r>
              <a:rPr lang="en-US" sz="3200" b="0" i="0" dirty="0">
                <a:solidFill>
                  <a:srgbClr val="000000"/>
                </a:solidFill>
                <a:effectLst/>
                <a:latin typeface="system-ui"/>
              </a:rPr>
              <a:t>. </a:t>
            </a:r>
            <a:endParaRPr lang="en-US" dirty="0"/>
          </a:p>
        </p:txBody>
      </p:sp>
      <p:pic>
        <p:nvPicPr>
          <p:cNvPr id="2050" name="Picture 2" descr="Unchecked Copy Box">
            <a:extLst>
              <a:ext uri="{FF2B5EF4-FFF2-40B4-BE49-F238E27FC236}">
                <a16:creationId xmlns:a16="http://schemas.microsoft.com/office/drawing/2014/main" id="{31CDA210-2D38-D715-D8D7-508389BE53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762000"/>
            <a:ext cx="85725" cy="1047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checked Copy Box">
            <a:extLst>
              <a:ext uri="{FF2B5EF4-FFF2-40B4-BE49-F238E27FC236}">
                <a16:creationId xmlns:a16="http://schemas.microsoft.com/office/drawing/2014/main" id="{C03BEA2F-E165-EF41-2022-4356C1E73C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609600"/>
            <a:ext cx="85725" cy="104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45510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64B873-C197-894F-99BA-8F3CF97DA3EA}"/>
              </a:ext>
            </a:extLst>
          </p:cNvPr>
          <p:cNvSpPr txBox="1"/>
          <p:nvPr/>
        </p:nvSpPr>
        <p:spPr>
          <a:xfrm>
            <a:off x="2379864" y="39924"/>
            <a:ext cx="7734300" cy="7571303"/>
          </a:xfrm>
          <a:prstGeom prst="rect">
            <a:avLst/>
          </a:prstGeom>
          <a:noFill/>
        </p:spPr>
        <p:txBody>
          <a:bodyPr wrap="square">
            <a:spAutoFit/>
          </a:bodyPr>
          <a:lstStyle/>
          <a:p>
            <a:endParaRPr lang="en-US" dirty="0">
              <a:solidFill>
                <a:prstClr val="black"/>
              </a:solidFill>
              <a:latin typeface="Calibri"/>
            </a:endParaRPr>
          </a:p>
          <a:p>
            <a:r>
              <a:rPr lang="en-US" sz="3600" dirty="0">
                <a:solidFill>
                  <a:prstClr val="black"/>
                </a:solidFill>
                <a:latin typeface="Calibri"/>
                <a:hlinkClick r:id="rId2"/>
              </a:rPr>
              <a:t>https://www.biblegateway.com/</a:t>
            </a:r>
            <a:endParaRPr lang="en-US" sz="3600" dirty="0">
              <a:solidFill>
                <a:prstClr val="black"/>
              </a:solidFill>
              <a:latin typeface="Calibri"/>
            </a:endParaRPr>
          </a:p>
          <a:p>
            <a:endParaRPr lang="en-US" sz="3600" dirty="0">
              <a:solidFill>
                <a:prstClr val="black"/>
              </a:solidFill>
              <a:latin typeface="Calibri"/>
            </a:endParaRPr>
          </a:p>
          <a:p>
            <a:r>
              <a:rPr lang="en-US" sz="3600" dirty="0">
                <a:solidFill>
                  <a:prstClr val="black"/>
                </a:solidFill>
                <a:latin typeface="Calibri"/>
              </a:rPr>
              <a:t>Search on a word</a:t>
            </a:r>
          </a:p>
          <a:p>
            <a:endParaRPr lang="en-US" sz="3600" dirty="0">
              <a:solidFill>
                <a:prstClr val="black"/>
              </a:solidFill>
              <a:latin typeface="Calibri"/>
            </a:endParaRPr>
          </a:p>
          <a:p>
            <a:r>
              <a:rPr lang="en-US" sz="3600" dirty="0">
                <a:solidFill>
                  <a:prstClr val="black"/>
                </a:solidFill>
                <a:latin typeface="Calibri"/>
              </a:rPr>
              <a:t>Filter to a book</a:t>
            </a:r>
          </a:p>
          <a:p>
            <a:endParaRPr lang="en-US" sz="3600" dirty="0">
              <a:solidFill>
                <a:prstClr val="black"/>
              </a:solidFill>
              <a:latin typeface="Calibri"/>
            </a:endParaRPr>
          </a:p>
          <a:p>
            <a:r>
              <a:rPr lang="en-US" sz="3600" dirty="0">
                <a:solidFill>
                  <a:prstClr val="black"/>
                </a:solidFill>
                <a:latin typeface="Calibri"/>
              </a:rPr>
              <a:t>Find the verse on interest</a:t>
            </a:r>
          </a:p>
          <a:p>
            <a:endParaRPr lang="en-US" sz="3600" dirty="0">
              <a:solidFill>
                <a:prstClr val="black"/>
              </a:solidFill>
              <a:latin typeface="Calibri"/>
            </a:endParaRPr>
          </a:p>
          <a:p>
            <a:r>
              <a:rPr lang="en-US" sz="3600" dirty="0">
                <a:solidFill>
                  <a:prstClr val="black"/>
                </a:solidFill>
                <a:latin typeface="Calibri"/>
              </a:rPr>
              <a:t>Click other Translations  ---  ~ </a:t>
            </a:r>
            <a:r>
              <a:rPr lang="en-US" sz="3600" dirty="0" err="1">
                <a:solidFill>
                  <a:prstClr val="black"/>
                </a:solidFill>
                <a:latin typeface="Calibri"/>
              </a:rPr>
              <a:t>apx</a:t>
            </a:r>
            <a:r>
              <a:rPr lang="en-US" sz="3600" dirty="0">
                <a:solidFill>
                  <a:prstClr val="black"/>
                </a:solidFill>
                <a:latin typeface="Calibri"/>
              </a:rPr>
              <a:t> 60</a:t>
            </a:r>
          </a:p>
          <a:p>
            <a:endParaRPr lang="en-US" sz="3600" dirty="0">
              <a:solidFill>
                <a:prstClr val="black"/>
              </a:solidFill>
              <a:latin typeface="Calibri"/>
            </a:endParaRPr>
          </a:p>
          <a:p>
            <a:endParaRPr lang="en-US" sz="3600" dirty="0">
              <a:solidFill>
                <a:prstClr val="black"/>
              </a:solidFill>
              <a:latin typeface="Calibri"/>
            </a:endParaRPr>
          </a:p>
          <a:p>
            <a:endParaRPr lang="en-US" sz="3600" dirty="0">
              <a:solidFill>
                <a:prstClr val="black"/>
              </a:solidFill>
              <a:latin typeface="Calibri"/>
            </a:endParaRPr>
          </a:p>
          <a:p>
            <a:endParaRPr lang="en-US" dirty="0">
              <a:solidFill>
                <a:prstClr val="black"/>
              </a:solidFill>
              <a:latin typeface="Calibri"/>
            </a:endParaRPr>
          </a:p>
          <a:p>
            <a:endParaRPr lang="en-US" dirty="0">
              <a:solidFill>
                <a:prstClr val="black"/>
              </a:solidFill>
              <a:latin typeface="Calibri"/>
            </a:endParaRPr>
          </a:p>
        </p:txBody>
      </p:sp>
    </p:spTree>
    <p:extLst>
      <p:ext uri="{BB962C8B-B14F-4D97-AF65-F5344CB8AC3E}">
        <p14:creationId xmlns:p14="http://schemas.microsoft.com/office/powerpoint/2010/main" val="8622907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64B873-C197-894F-99BA-8F3CF97DA3EA}"/>
              </a:ext>
            </a:extLst>
          </p:cNvPr>
          <p:cNvSpPr txBox="1"/>
          <p:nvPr/>
        </p:nvSpPr>
        <p:spPr>
          <a:xfrm>
            <a:off x="2518410" y="580251"/>
            <a:ext cx="7734300" cy="6463308"/>
          </a:xfrm>
          <a:prstGeom prst="rect">
            <a:avLst/>
          </a:prstGeom>
          <a:noFill/>
        </p:spPr>
        <p:txBody>
          <a:bodyPr wrap="square">
            <a:spAutoFit/>
          </a:bodyPr>
          <a:lstStyle/>
          <a:p>
            <a:endParaRPr lang="en-US" dirty="0">
              <a:solidFill>
                <a:prstClr val="black"/>
              </a:solidFill>
              <a:latin typeface="Calibri"/>
            </a:endParaRPr>
          </a:p>
          <a:p>
            <a:r>
              <a:rPr lang="en-US" dirty="0">
                <a:solidFill>
                  <a:prstClr val="black"/>
                </a:solidFill>
                <a:latin typeface="Calibri"/>
              </a:rPr>
              <a:t>Interesting Articles From Bryan Boatman </a:t>
            </a:r>
          </a:p>
          <a:p>
            <a:endParaRPr lang="en-US" dirty="0">
              <a:solidFill>
                <a:prstClr val="black"/>
              </a:solidFill>
              <a:latin typeface="Calibri"/>
            </a:endParaRPr>
          </a:p>
          <a:p>
            <a:r>
              <a:rPr lang="en-US" dirty="0">
                <a:solidFill>
                  <a:prstClr val="black"/>
                </a:solidFill>
                <a:latin typeface="Calibri"/>
              </a:rPr>
              <a:t>Controversial with some open-ended arguments .. </a:t>
            </a:r>
          </a:p>
          <a:p>
            <a:endParaRPr lang="en-US" dirty="0">
              <a:solidFill>
                <a:prstClr val="black"/>
              </a:solidFill>
              <a:latin typeface="Calibri"/>
            </a:endParaRPr>
          </a:p>
          <a:p>
            <a:endParaRPr lang="en-US" dirty="0">
              <a:solidFill>
                <a:prstClr val="black"/>
              </a:solidFill>
              <a:latin typeface="Calibri"/>
            </a:endParaRPr>
          </a:p>
          <a:p>
            <a:r>
              <a:rPr lang="en-US" dirty="0">
                <a:solidFill>
                  <a:prstClr val="black"/>
                </a:solidFill>
                <a:latin typeface="Calibri"/>
                <a:hlinkClick r:id="rId2"/>
              </a:rPr>
              <a:t>http://bbcbeeville.org/2019/08/history-of-the-english-bible-lollard-bibles/</a:t>
            </a:r>
            <a:endParaRPr lang="en-US" dirty="0">
              <a:solidFill>
                <a:prstClr val="black"/>
              </a:solidFill>
              <a:latin typeface="Calibri"/>
            </a:endParaRPr>
          </a:p>
          <a:p>
            <a:endParaRPr lang="en-US" dirty="0">
              <a:solidFill>
                <a:prstClr val="black"/>
              </a:solidFill>
              <a:latin typeface="Calibri"/>
            </a:endParaRPr>
          </a:p>
          <a:p>
            <a:r>
              <a:rPr lang="en-US" dirty="0">
                <a:solidFill>
                  <a:prstClr val="black"/>
                </a:solidFill>
                <a:latin typeface="Calibri"/>
              </a:rPr>
              <a:t>August 11, 2019</a:t>
            </a:r>
            <a:endParaRPr lang="en-US" dirty="0">
              <a:solidFill>
                <a:prstClr val="black"/>
              </a:solidFill>
              <a:latin typeface="Calibri"/>
              <a:hlinkClick r:id="rId3"/>
            </a:endParaRPr>
          </a:p>
          <a:p>
            <a:r>
              <a:rPr lang="en-US" dirty="0">
                <a:solidFill>
                  <a:prstClr val="black"/>
                </a:solidFill>
                <a:latin typeface="Calibri"/>
                <a:hlinkClick r:id="rId4"/>
              </a:rPr>
              <a:t>http://bbcbeeville.org/2019/08/a-history-of-the-english-bible-william-tyndale/</a:t>
            </a:r>
            <a:endParaRPr lang="en-US" dirty="0">
              <a:solidFill>
                <a:prstClr val="black"/>
              </a:solidFill>
              <a:latin typeface="Calibri"/>
            </a:endParaRPr>
          </a:p>
          <a:p>
            <a:endParaRPr lang="en-US" dirty="0">
              <a:solidFill>
                <a:prstClr val="black"/>
              </a:solidFill>
              <a:latin typeface="Calibri"/>
              <a:hlinkClick r:id="rId3"/>
            </a:endParaRPr>
          </a:p>
          <a:p>
            <a:r>
              <a:rPr lang="en-US" dirty="0">
                <a:solidFill>
                  <a:prstClr val="black"/>
                </a:solidFill>
                <a:latin typeface="Calibri"/>
              </a:rPr>
              <a:t>August 25, 2019</a:t>
            </a:r>
          </a:p>
          <a:p>
            <a:r>
              <a:rPr lang="en-US" dirty="0">
                <a:solidFill>
                  <a:prstClr val="black"/>
                </a:solidFill>
                <a:latin typeface="Calibri"/>
              </a:rPr>
              <a:t>http://bbcbeeville.org/2019/08/history-of-the-english-bible-geneva/</a:t>
            </a:r>
          </a:p>
          <a:p>
            <a:endParaRPr lang="en-US" dirty="0">
              <a:solidFill>
                <a:prstClr val="black"/>
              </a:solidFill>
              <a:latin typeface="Calibri"/>
              <a:hlinkClick r:id="rId3"/>
            </a:endParaRPr>
          </a:p>
          <a:p>
            <a:r>
              <a:rPr lang="en-US" dirty="0">
                <a:solidFill>
                  <a:prstClr val="black"/>
                </a:solidFill>
                <a:latin typeface="Calibri"/>
                <a:hlinkClick r:id="rId3"/>
              </a:rPr>
              <a:t>September 1, 2019</a:t>
            </a:r>
          </a:p>
          <a:p>
            <a:r>
              <a:rPr lang="en-US" dirty="0">
                <a:solidFill>
                  <a:prstClr val="black"/>
                </a:solidFill>
                <a:latin typeface="Calibri"/>
                <a:hlinkClick r:id="rId5"/>
              </a:rPr>
              <a:t>http://bbcbeeville.org/2019/09/a-history-of-the-english-bible-king-james/</a:t>
            </a:r>
            <a:endParaRPr lang="en-US" dirty="0">
              <a:solidFill>
                <a:prstClr val="black"/>
              </a:solidFill>
              <a:latin typeface="Calibri"/>
              <a:hlinkClick r:id="rId3"/>
            </a:endParaRPr>
          </a:p>
          <a:p>
            <a:endParaRPr lang="en-US" dirty="0">
              <a:solidFill>
                <a:prstClr val="black"/>
              </a:solidFill>
              <a:latin typeface="Calibri"/>
            </a:endParaRPr>
          </a:p>
          <a:p>
            <a:r>
              <a:rPr lang="en-US" dirty="0">
                <a:solidFill>
                  <a:prstClr val="black"/>
                </a:solidFill>
                <a:latin typeface="Calibri"/>
              </a:rPr>
              <a:t>September 8, 2019</a:t>
            </a:r>
          </a:p>
          <a:p>
            <a:r>
              <a:rPr lang="en-US" dirty="0">
                <a:solidFill>
                  <a:prstClr val="black"/>
                </a:solidFill>
                <a:latin typeface="Calibri"/>
                <a:hlinkClick r:id="rId3"/>
              </a:rPr>
              <a:t>http://bbcbeeville.org/2019/09/a-history-of-the-english-bible-westcott/</a:t>
            </a:r>
            <a:endParaRPr lang="en-US" dirty="0">
              <a:solidFill>
                <a:prstClr val="black"/>
              </a:solidFill>
              <a:latin typeface="Calibri"/>
            </a:endParaRPr>
          </a:p>
          <a:p>
            <a:endParaRPr lang="en-US" dirty="0">
              <a:solidFill>
                <a:prstClr val="black"/>
              </a:solidFill>
              <a:latin typeface="Calibri"/>
            </a:endParaRPr>
          </a:p>
          <a:p>
            <a:endParaRPr lang="en-US" dirty="0">
              <a:solidFill>
                <a:prstClr val="black"/>
              </a:solidFill>
              <a:latin typeface="Calibri"/>
            </a:endParaRPr>
          </a:p>
          <a:p>
            <a:endParaRPr lang="en-US" dirty="0">
              <a:solidFill>
                <a:prstClr val="black"/>
              </a:solidFill>
              <a:latin typeface="Calibri"/>
            </a:endParaRPr>
          </a:p>
          <a:p>
            <a:endParaRPr lang="en-US" dirty="0">
              <a:solidFill>
                <a:prstClr val="black"/>
              </a:solidFill>
              <a:latin typeface="Calibri"/>
            </a:endParaRPr>
          </a:p>
        </p:txBody>
      </p:sp>
    </p:spTree>
    <p:extLst>
      <p:ext uri="{BB962C8B-B14F-4D97-AF65-F5344CB8AC3E}">
        <p14:creationId xmlns:p14="http://schemas.microsoft.com/office/powerpoint/2010/main" val="7609171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1752600" y="304800"/>
            <a:ext cx="8610600" cy="3046988"/>
          </a:xfrm>
          <a:prstGeom prst="rect">
            <a:avLst/>
          </a:prstGeom>
          <a:noFill/>
          <a:ln w="9525">
            <a:noFill/>
            <a:miter lim="800000"/>
            <a:headEnd/>
            <a:tailEnd/>
          </a:ln>
        </p:spPr>
        <p:txBody>
          <a:bodyPr wrap="square">
            <a:prstTxWarp prst="textNoShape">
              <a:avLst/>
            </a:prstTxWarp>
            <a:spAutoFit/>
          </a:bodyPr>
          <a:lstStyle/>
          <a:p>
            <a:pPr>
              <a:buFont typeface="Arial" pitchFamily="1" charset="0"/>
              <a:buNone/>
            </a:pPr>
            <a:r>
              <a:rPr lang="en-US" sz="1200" b="1" i="1" dirty="0">
                <a:latin typeface="Times New Roman"/>
                <a:cs typeface="Times New Roman"/>
              </a:rPr>
              <a:t>How We Got the Bible </a:t>
            </a:r>
            <a:r>
              <a:rPr lang="en-US" sz="1200" b="1" dirty="0">
                <a:latin typeface="Times New Roman"/>
                <a:cs typeface="Times New Roman"/>
              </a:rPr>
              <a:t>PowerPoint</a:t>
            </a:r>
            <a:r>
              <a:rPr lang="en-US" sz="1200" b="1" baseline="30000" dirty="0">
                <a:latin typeface="Times New Roman"/>
                <a:cs typeface="Times New Roman"/>
              </a:rPr>
              <a:t>®</a:t>
            </a:r>
            <a:endParaRPr lang="en-US" sz="1200" b="1" dirty="0">
              <a:latin typeface="Times New Roman"/>
              <a:cs typeface="Times New Roman"/>
            </a:endParaRPr>
          </a:p>
          <a:p>
            <a:endParaRPr lang="en-US" sz="1200" dirty="0">
              <a:latin typeface="Times New Roman"/>
              <a:cs typeface="Times New Roman"/>
              <a:sym typeface="Symbol" pitchFamily="1" charset="2"/>
            </a:endParaRPr>
          </a:p>
          <a:p>
            <a:r>
              <a:rPr lang="en-US" sz="1200" dirty="0">
                <a:latin typeface="Times New Roman"/>
                <a:cs typeface="Times New Roman"/>
                <a:sym typeface="Symbol" pitchFamily="1" charset="2"/>
              </a:rPr>
              <a:t>© 2015 RW Research, Inc. </a:t>
            </a:r>
          </a:p>
          <a:p>
            <a:pPr>
              <a:buFont typeface="Arial" pitchFamily="1" charset="0"/>
              <a:buNone/>
            </a:pPr>
            <a:endParaRPr lang="en-US" sz="1200" dirty="0">
              <a:latin typeface="Times New Roman"/>
              <a:cs typeface="Times New Roman"/>
            </a:endParaRPr>
          </a:p>
          <a:p>
            <a:pPr>
              <a:buFont typeface="Arial" pitchFamily="1" charset="0"/>
              <a:buNone/>
            </a:pPr>
            <a:r>
              <a:rPr lang="en-US" sz="1200" dirty="0">
                <a:latin typeface="Times New Roman"/>
                <a:cs typeface="Times New Roman"/>
              </a:rPr>
              <a:t>All rights reserved. No part of this publication may be reproduced, stored in a retrieval system or transmitted in any form or by any means—for example, electronic, photocopy, recording—without prior written permission of the publisher.</a:t>
            </a:r>
          </a:p>
          <a:p>
            <a:pPr eaLnBrk="0" hangingPunct="0"/>
            <a:endParaRPr lang="en-US" sz="1200" b="1" dirty="0">
              <a:latin typeface="Times New Roman"/>
              <a:cs typeface="Times New Roman"/>
              <a:sym typeface="Symbol" pitchFamily="1" charset="2"/>
            </a:endParaRPr>
          </a:p>
          <a:p>
            <a:pPr>
              <a:buFont typeface="Arial" pitchFamily="1" charset="0"/>
              <a:buNone/>
            </a:pPr>
            <a:r>
              <a:rPr lang="en-US" sz="1200" b="1" dirty="0">
                <a:latin typeface="Times New Roman"/>
                <a:cs typeface="Times New Roman"/>
              </a:rPr>
              <a:t>Image Credits: </a:t>
            </a:r>
            <a:r>
              <a:rPr lang="en-US" sz="1200" dirty="0">
                <a:latin typeface="Times New Roman"/>
                <a:cs typeface="Times New Roman"/>
              </a:rPr>
              <a:t>Shutterstock.com; Bible Translation Sources Chart idea and dates courtesy of </a:t>
            </a:r>
            <a:r>
              <a:rPr lang="en-US" sz="1200" i="1" dirty="0">
                <a:latin typeface="Times New Roman"/>
                <a:cs typeface="Times New Roman"/>
              </a:rPr>
              <a:t>Back to the Bible Broadcast</a:t>
            </a:r>
            <a:r>
              <a:rPr lang="en-US" sz="1200" dirty="0">
                <a:latin typeface="Times New Roman"/>
                <a:cs typeface="Times New Roman"/>
              </a:rPr>
              <a:t>, Lincoln NE, used by permission. </a:t>
            </a:r>
            <a:endParaRPr lang="en-US" sz="1200" b="1" dirty="0">
              <a:latin typeface="Times New Roman"/>
              <a:cs typeface="Times New Roman"/>
            </a:endParaRPr>
          </a:p>
          <a:p>
            <a:pPr>
              <a:buFont typeface="Arial" pitchFamily="1" charset="0"/>
              <a:buNone/>
            </a:pPr>
            <a:endParaRPr lang="en-US" sz="1200" b="1" dirty="0">
              <a:latin typeface="Times New Roman"/>
              <a:cs typeface="Times New Roman"/>
            </a:endParaRPr>
          </a:p>
          <a:p>
            <a:pPr>
              <a:buFont typeface="Arial" pitchFamily="1" charset="0"/>
              <a:buNone/>
            </a:pPr>
            <a:r>
              <a:rPr lang="en-US" sz="1200" b="1" dirty="0">
                <a:latin typeface="Times New Roman"/>
                <a:cs typeface="Times New Roman"/>
              </a:rPr>
              <a:t>Special Thanks</a:t>
            </a:r>
            <a:r>
              <a:rPr lang="en-US" sz="1200" dirty="0">
                <a:latin typeface="Times New Roman"/>
                <a:cs typeface="Times New Roman"/>
              </a:rPr>
              <a:t> to Timothy Paul Jones, PhD; Philip W. Comfort, PhD; Errol F. Rhodes; John McRay, PhD; Lawrence Scrivani; and Michael Cochrane, MA. </a:t>
            </a:r>
          </a:p>
          <a:p>
            <a:pPr>
              <a:buFont typeface="Arial" pitchFamily="1" charset="0"/>
              <a:buNone/>
            </a:pPr>
            <a:endParaRPr lang="en-US" sz="1200" b="1" dirty="0">
              <a:latin typeface="Times New Roman"/>
              <a:cs typeface="Times New Roman"/>
            </a:endParaRPr>
          </a:p>
          <a:p>
            <a:pPr>
              <a:buFont typeface="Arial" pitchFamily="1" charset="0"/>
              <a:buNone/>
            </a:pPr>
            <a:r>
              <a:rPr lang="en-US" sz="1200" b="1" dirty="0">
                <a:latin typeface="Times New Roman"/>
                <a:cs typeface="Times New Roman"/>
              </a:rPr>
              <a:t>Trademarks: </a:t>
            </a:r>
            <a:r>
              <a:rPr lang="en-US" sz="1200" dirty="0">
                <a:latin typeface="Times New Roman"/>
                <a:cs typeface="Times New Roman"/>
              </a:rPr>
              <a:t>Any trademarked symbols included in this teaching presentation belong to the organizations identified. Rose Publishing is a Christian organization and not affiliated with any of the organizations with trademarked symbols. The symbols and photos used in this presentation fall under the U.S.A. Copyright Law, Title 17, Section 107.</a:t>
            </a:r>
          </a:p>
        </p:txBody>
      </p:sp>
      <p:sp>
        <p:nvSpPr>
          <p:cNvPr id="4" name="TextBox 3"/>
          <p:cNvSpPr txBox="1"/>
          <p:nvPr/>
        </p:nvSpPr>
        <p:spPr>
          <a:xfrm>
            <a:off x="1689464" y="6027004"/>
            <a:ext cx="4363808" cy="646331"/>
          </a:xfrm>
          <a:prstGeom prst="rect">
            <a:avLst/>
          </a:prstGeom>
          <a:noFill/>
        </p:spPr>
        <p:txBody>
          <a:bodyPr wrap="square" rtlCol="0">
            <a:spAutoFit/>
          </a:bodyPr>
          <a:lstStyle/>
          <a:p>
            <a:pPr>
              <a:buFont typeface="Arial" pitchFamily="1" charset="0"/>
              <a:buNone/>
            </a:pPr>
            <a:r>
              <a:rPr lang="en-US" sz="1200" dirty="0">
                <a:latin typeface="Times New Roman"/>
                <a:cs typeface="Times New Roman"/>
              </a:rPr>
              <a:t>Rose Publishing</a:t>
            </a:r>
          </a:p>
          <a:p>
            <a:pPr>
              <a:buFont typeface="Arial" pitchFamily="1" charset="0"/>
              <a:buNone/>
            </a:pPr>
            <a:r>
              <a:rPr lang="en-US" sz="1200" dirty="0">
                <a:latin typeface="Times New Roman"/>
                <a:cs typeface="Times New Roman"/>
              </a:rPr>
              <a:t>P. O. Box 3473, Peabody, Massachusetts 01961-3473 U.S.A. </a:t>
            </a:r>
            <a:br>
              <a:rPr lang="en-US" sz="1200" dirty="0">
                <a:latin typeface="Times New Roman"/>
                <a:cs typeface="Times New Roman"/>
              </a:rPr>
            </a:br>
            <a:r>
              <a:rPr lang="en-US" sz="1200" dirty="0" err="1">
                <a:latin typeface="Times New Roman"/>
                <a:cs typeface="Times New Roman"/>
              </a:rPr>
              <a:t>www.hendricksonrose.com</a:t>
            </a:r>
            <a:r>
              <a:rPr lang="en-US" sz="1200" dirty="0">
                <a:latin typeface="Times New Roman"/>
                <a:cs typeface="Times New Roman"/>
              </a:rPr>
              <a:t>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1" y="5623134"/>
            <a:ext cx="2662801" cy="342881"/>
          </a:xfrm>
          <a:prstGeom prst="rect">
            <a:avLst/>
          </a:prstGeom>
        </p:spPr>
      </p:pic>
    </p:spTree>
    <p:extLst>
      <p:ext uri="{BB962C8B-B14F-4D97-AF65-F5344CB8AC3E}">
        <p14:creationId xmlns:p14="http://schemas.microsoft.com/office/powerpoint/2010/main" val="9970486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48436-03AF-9A87-CE72-7BEAA803465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4E61974-A8F0-3CFD-4193-8CA8166F7237}"/>
              </a:ext>
            </a:extLst>
          </p:cNvPr>
          <p:cNvPicPr>
            <a:picLocks noGrp="1" noChangeAspect="1"/>
          </p:cNvPicPr>
          <p:nvPr>
            <p:ph idx="1"/>
          </p:nvPr>
        </p:nvPicPr>
        <p:blipFill>
          <a:blip r:embed="rId2"/>
          <a:stretch>
            <a:fillRect/>
          </a:stretch>
        </p:blipFill>
        <p:spPr>
          <a:xfrm>
            <a:off x="1524000" y="616642"/>
            <a:ext cx="8996636" cy="4895885"/>
          </a:xfrm>
        </p:spPr>
      </p:pic>
    </p:spTree>
    <p:extLst>
      <p:ext uri="{BB962C8B-B14F-4D97-AF65-F5344CB8AC3E}">
        <p14:creationId xmlns:p14="http://schemas.microsoft.com/office/powerpoint/2010/main" val="26191250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 Line</a:t>
            </a:r>
          </a:p>
        </p:txBody>
      </p:sp>
      <p:sp>
        <p:nvSpPr>
          <p:cNvPr id="3" name="Content Placeholder 2"/>
          <p:cNvSpPr>
            <a:spLocks noGrp="1"/>
          </p:cNvSpPr>
          <p:nvPr>
            <p:ph idx="1"/>
          </p:nvPr>
        </p:nvSpPr>
        <p:spPr>
          <a:xfrm>
            <a:off x="332510" y="1219944"/>
            <a:ext cx="6939418" cy="4906220"/>
          </a:xfrm>
        </p:spPr>
        <p:txBody>
          <a:bodyPr>
            <a:normAutofit/>
          </a:bodyPr>
          <a:lstStyle/>
          <a:p>
            <a:r>
              <a:rPr lang="en-US" b="1" dirty="0"/>
              <a:t>Erasmus</a:t>
            </a:r>
          </a:p>
          <a:p>
            <a:pPr lvl="1"/>
            <a:r>
              <a:rPr lang="en-US" dirty="0"/>
              <a:t>Erasmus,</a:t>
            </a:r>
            <a:r>
              <a:rPr lang="en-US" b="1" dirty="0"/>
              <a:t> </a:t>
            </a:r>
            <a:r>
              <a:rPr lang="en-US" dirty="0"/>
              <a:t>a priest and Greek scholar, published a Greek New Testament alongside a corrected Latin translation of the New Testament in 1516. </a:t>
            </a:r>
          </a:p>
          <a:p>
            <a:pPr lvl="1"/>
            <a:r>
              <a:rPr lang="en-US" dirty="0"/>
              <a:t>This text, known as </a:t>
            </a:r>
            <a:r>
              <a:rPr lang="en-US" i="1" dirty="0"/>
              <a:t>Novum Instrumentum Omne</a:t>
            </a:r>
            <a:r>
              <a:rPr lang="en-US" dirty="0"/>
              <a:t>, was the first printed and published Greek New Testament. </a:t>
            </a:r>
          </a:p>
        </p:txBody>
      </p:sp>
      <p:pic>
        <p:nvPicPr>
          <p:cNvPr id="5" name="Picture 4" descr="Erasmus_GreekLatin_N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8147" y="958646"/>
            <a:ext cx="2903269" cy="4333398"/>
          </a:xfrm>
          <a:prstGeom prst="rect">
            <a:avLst/>
          </a:prstGeom>
          <a:effectLst>
            <a:outerShdw blurRad="50800" dist="38100" dir="2700000" algn="tl" rotWithShape="0">
              <a:prstClr val="black">
                <a:alpha val="40000"/>
              </a:prstClr>
            </a:outerShdw>
          </a:effectLst>
        </p:spPr>
      </p:pic>
      <p:sp>
        <p:nvSpPr>
          <p:cNvPr id="21" name="TextBox 20"/>
          <p:cNvSpPr txBox="1"/>
          <p:nvPr/>
        </p:nvSpPr>
        <p:spPr>
          <a:xfrm>
            <a:off x="8101120" y="5525999"/>
            <a:ext cx="3170296" cy="1200329"/>
          </a:xfrm>
          <a:prstGeom prst="rect">
            <a:avLst/>
          </a:prstGeom>
          <a:noFill/>
        </p:spPr>
        <p:txBody>
          <a:bodyPr wrap="square" rtlCol="0">
            <a:spAutoFit/>
          </a:bodyPr>
          <a:lstStyle/>
          <a:p>
            <a:pPr algn="ctr"/>
            <a:r>
              <a:rPr lang="en-US" sz="2400" dirty="0"/>
              <a:t>Greek New Testament alongside Erasmus’s Latin Translation</a:t>
            </a:r>
          </a:p>
        </p:txBody>
      </p:sp>
    </p:spTree>
    <p:extLst>
      <p:ext uri="{BB962C8B-B14F-4D97-AF65-F5344CB8AC3E}">
        <p14:creationId xmlns:p14="http://schemas.microsoft.com/office/powerpoint/2010/main" val="274400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000"/>
                                        <p:tgtEl>
                                          <p:spTgt spid="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Translators</a:t>
            </a:r>
          </a:p>
        </p:txBody>
      </p:sp>
      <p:sp>
        <p:nvSpPr>
          <p:cNvPr id="3" name="Content Placeholder 2"/>
          <p:cNvSpPr>
            <a:spLocks noGrp="1"/>
          </p:cNvSpPr>
          <p:nvPr>
            <p:ph idx="1"/>
          </p:nvPr>
        </p:nvSpPr>
        <p:spPr>
          <a:xfrm>
            <a:off x="110836" y="1219944"/>
            <a:ext cx="7869382" cy="4906220"/>
          </a:xfrm>
        </p:spPr>
        <p:txBody>
          <a:bodyPr>
            <a:normAutofit/>
          </a:bodyPr>
          <a:lstStyle/>
          <a:p>
            <a:r>
              <a:rPr lang="en-US" b="1" dirty="0"/>
              <a:t>William Tyndale</a:t>
            </a:r>
          </a:p>
          <a:p>
            <a:pPr lvl="1"/>
            <a:r>
              <a:rPr lang="en-US" dirty="0"/>
              <a:t>William Tyndale was an Oxford scholar and priest.</a:t>
            </a:r>
          </a:p>
          <a:p>
            <a:pPr lvl="1"/>
            <a:r>
              <a:rPr lang="en-US" dirty="0"/>
              <a:t>At dinner, a priest once said to him, </a:t>
            </a:r>
            <a:r>
              <a:rPr lang="en-US" sz="2600" dirty="0">
                <a:solidFill>
                  <a:srgbClr val="4A452A"/>
                </a:solidFill>
              </a:rPr>
              <a:t>“We had better be without God’s law than the pope’s.”</a:t>
            </a:r>
          </a:p>
          <a:p>
            <a:pPr lvl="1"/>
            <a:r>
              <a:rPr lang="en-US" dirty="0"/>
              <a:t>Tyndale retorted, </a:t>
            </a:r>
            <a:r>
              <a:rPr lang="en-US" sz="2600" dirty="0">
                <a:solidFill>
                  <a:srgbClr val="4A452A"/>
                </a:solidFill>
              </a:rPr>
              <a:t>“If God spares my life, I will cause a boy that driveth the plow to know more of the Scripture than you do.”</a:t>
            </a:r>
          </a:p>
        </p:txBody>
      </p:sp>
      <p:pic>
        <p:nvPicPr>
          <p:cNvPr id="4" name="Picture 3" descr="William_Tyndale_National_Portrait_Galler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0147" y="1307087"/>
            <a:ext cx="2851536" cy="3372204"/>
          </a:xfrm>
          <a:prstGeom prst="rect">
            <a:avLst/>
          </a:prstGeom>
          <a:effectLst>
            <a:outerShdw blurRad="50800" dist="38100" dir="2700000" algn="tl" rotWithShape="0">
              <a:prstClr val="black">
                <a:alpha val="40000"/>
              </a:prstClr>
            </a:outerShdw>
          </a:effectLst>
        </p:spPr>
      </p:pic>
      <p:sp>
        <p:nvSpPr>
          <p:cNvPr id="13" name="TextBox 12"/>
          <p:cNvSpPr txBox="1"/>
          <p:nvPr/>
        </p:nvSpPr>
        <p:spPr>
          <a:xfrm>
            <a:off x="8458755" y="5000058"/>
            <a:ext cx="2882092" cy="584775"/>
          </a:xfrm>
          <a:prstGeom prst="rect">
            <a:avLst/>
          </a:prstGeom>
          <a:noFill/>
        </p:spPr>
        <p:txBody>
          <a:bodyPr wrap="square" rtlCol="0">
            <a:spAutoFit/>
          </a:bodyPr>
          <a:lstStyle/>
          <a:p>
            <a:pPr algn="ctr"/>
            <a:r>
              <a:rPr lang="en-US" sz="3200" dirty="0"/>
              <a:t>William Tyndale</a:t>
            </a:r>
          </a:p>
        </p:txBody>
      </p:sp>
    </p:spTree>
    <p:extLst>
      <p:ext uri="{BB962C8B-B14F-4D97-AF65-F5344CB8AC3E}">
        <p14:creationId xmlns:p14="http://schemas.microsoft.com/office/powerpoint/2010/main" val="251140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21116</TotalTime>
  <Words>11790</Words>
  <Application>Microsoft Office PowerPoint</Application>
  <PresentationFormat>Widescreen</PresentationFormat>
  <Paragraphs>621</Paragraphs>
  <Slides>65</Slides>
  <Notes>55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65</vt:i4>
      </vt:variant>
    </vt:vector>
  </HeadingPairs>
  <TitlesOfParts>
    <vt:vector size="75" baseType="lpstr">
      <vt:lpstr>Amazon Ember</vt:lpstr>
      <vt:lpstr>Arial</vt:lpstr>
      <vt:lpstr>Arial</vt:lpstr>
      <vt:lpstr>Calibri</vt:lpstr>
      <vt:lpstr>Cambria</vt:lpstr>
      <vt:lpstr>Segoe UI</vt:lpstr>
      <vt:lpstr>system-ui</vt:lpstr>
      <vt:lpstr>Times New Roman</vt:lpstr>
      <vt:lpstr>Trebuchet MS</vt:lpstr>
      <vt:lpstr>Office Theme</vt:lpstr>
      <vt:lpstr>PowerPoint Presentation</vt:lpstr>
      <vt:lpstr>Revised English Version</vt:lpstr>
      <vt:lpstr>Revised Version to American Standard Version</vt:lpstr>
      <vt:lpstr>Revised English Version</vt:lpstr>
      <vt:lpstr>Textual Criticism 1 John 5:7-8</vt:lpstr>
      <vt:lpstr>The Woman Taken In Adultery (John 7:53-8:11)</vt:lpstr>
      <vt:lpstr>PowerPoint Presentation</vt:lpstr>
      <vt:lpstr>Time Line</vt:lpstr>
      <vt:lpstr>Translators</vt:lpstr>
      <vt:lpstr>Translators</vt:lpstr>
      <vt:lpstr>New Material Impacting Translations</vt:lpstr>
      <vt:lpstr>New Material Impacting Translations</vt:lpstr>
      <vt:lpstr>New Material Impacting Translations</vt:lpstr>
      <vt:lpstr>New Material Impacting Translations</vt:lpstr>
      <vt:lpstr>Translators Other Languages</vt:lpstr>
      <vt:lpstr>Translators Other Languages</vt:lpstr>
      <vt:lpstr>Translators Other Languages</vt:lpstr>
      <vt:lpstr>Translators Other Languages</vt:lpstr>
      <vt:lpstr>Translators</vt:lpstr>
      <vt:lpstr>Ongoing Translation</vt:lpstr>
      <vt:lpstr>Media and Social Platforms</vt:lpstr>
      <vt:lpstr>English Bible Translations Today</vt:lpstr>
      <vt:lpstr>English Bible Translations Today</vt:lpstr>
      <vt:lpstr>English Bible Translations Today</vt:lpstr>
      <vt:lpstr>English Bible Translations Today</vt:lpstr>
      <vt:lpstr>English Bible Translations Today</vt:lpstr>
      <vt:lpstr>English Bible Translations Today</vt:lpstr>
      <vt:lpstr>English Bible Translations Today</vt:lpstr>
      <vt:lpstr>English Bible Translations Today</vt:lpstr>
      <vt:lpstr>PowerPoint Presentation</vt:lpstr>
      <vt:lpstr>English Bible Translations Today</vt:lpstr>
      <vt:lpstr>English Bible Translations Today</vt:lpstr>
      <vt:lpstr>English Bible Translations Today</vt:lpstr>
      <vt:lpstr>English Bible Translations Today</vt:lpstr>
      <vt:lpstr>English Bible Translations Today</vt:lpstr>
      <vt:lpstr>English Bible Translations Today</vt:lpstr>
      <vt:lpstr>English Bible Translations Today</vt:lpstr>
      <vt:lpstr>English Bible Translations Today</vt:lpstr>
      <vt:lpstr>English Bible Translations Today</vt:lpstr>
      <vt:lpstr>English Bible Translations Today</vt:lpstr>
      <vt:lpstr>English Bible Translations Today</vt:lpstr>
      <vt:lpstr>English Bible Translations Today</vt:lpstr>
      <vt:lpstr>English Bible Translations Today</vt:lpstr>
      <vt:lpstr>English Bible Translations Today</vt:lpstr>
      <vt:lpstr>English Bible Translations Today</vt:lpstr>
      <vt:lpstr>English Bible Translations Today</vt:lpstr>
      <vt:lpstr>English Bible Translations Today</vt:lpstr>
      <vt:lpstr>English Bible Translations Today</vt:lpstr>
      <vt:lpstr>English Bible Translations Today</vt:lpstr>
      <vt:lpstr>English Bible Translations Historical</vt:lpstr>
      <vt:lpstr>English Bible Translations Today</vt:lpstr>
      <vt:lpstr>English Bible Translations Today</vt:lpstr>
      <vt:lpstr>English Bible Translations Today</vt:lpstr>
      <vt:lpstr>English Bible Translations Today</vt:lpstr>
      <vt:lpstr>English Bible Translations Today</vt:lpstr>
      <vt:lpstr>English Bible Translations Today</vt:lpstr>
      <vt:lpstr>English Bible Translations Today</vt:lpstr>
      <vt:lpstr>English Bible Translations Today</vt:lpstr>
      <vt:lpstr>English Bible Translations Today</vt:lpstr>
      <vt:lpstr>English Bible Translations Today</vt:lpstr>
      <vt:lpstr>English Bible Translations Today</vt:lpstr>
      <vt:lpstr>English Bible Translations Today</vt:lpstr>
      <vt:lpstr>PowerPoint Presentation</vt:lpstr>
      <vt:lpstr>PowerPoint Presentation</vt:lpstr>
      <vt:lpstr>PowerPoint Presentation</vt:lpstr>
    </vt:vector>
  </TitlesOfParts>
  <Company>Rose Publishing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Weldon Beardain</dc:creator>
  <cp:lastModifiedBy>Weldon Beardain</cp:lastModifiedBy>
  <cp:revision>779</cp:revision>
  <cp:lastPrinted>2022-11-01T17:02:04Z</cp:lastPrinted>
  <dcterms:created xsi:type="dcterms:W3CDTF">2014-05-21T17:21:31Z</dcterms:created>
  <dcterms:modified xsi:type="dcterms:W3CDTF">2023-02-26T03:48:20Z</dcterms:modified>
</cp:coreProperties>
</file>