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handoutMasterIdLst>
    <p:handoutMasterId r:id="rId116"/>
  </p:handoutMasterIdLst>
  <p:sldIdLst>
    <p:sldId id="531" r:id="rId2"/>
    <p:sldId id="331" r:id="rId3"/>
    <p:sldId id="470" r:id="rId4"/>
    <p:sldId id="481" r:id="rId5"/>
    <p:sldId id="493" r:id="rId6"/>
    <p:sldId id="550" r:id="rId7"/>
    <p:sldId id="551" r:id="rId8"/>
    <p:sldId id="553" r:id="rId9"/>
    <p:sldId id="552" r:id="rId10"/>
    <p:sldId id="498" r:id="rId11"/>
    <p:sldId id="259" r:id="rId12"/>
    <p:sldId id="554" r:id="rId13"/>
    <p:sldId id="555" r:id="rId14"/>
    <p:sldId id="533" r:id="rId15"/>
    <p:sldId id="534" r:id="rId16"/>
    <p:sldId id="535" r:id="rId17"/>
    <p:sldId id="538" r:id="rId18"/>
    <p:sldId id="532" r:id="rId19"/>
    <p:sldId id="543" r:id="rId20"/>
    <p:sldId id="536" r:id="rId21"/>
    <p:sldId id="539" r:id="rId22"/>
    <p:sldId id="540" r:id="rId23"/>
    <p:sldId id="541" r:id="rId24"/>
    <p:sldId id="542" r:id="rId25"/>
    <p:sldId id="544" r:id="rId26"/>
    <p:sldId id="545" r:id="rId27"/>
    <p:sldId id="548" r:id="rId28"/>
    <p:sldId id="546" r:id="rId29"/>
    <p:sldId id="547" r:id="rId30"/>
    <p:sldId id="556" r:id="rId31"/>
    <p:sldId id="557" r:id="rId32"/>
    <p:sldId id="537" r:id="rId33"/>
    <p:sldId id="480" r:id="rId34"/>
    <p:sldId id="483" r:id="rId35"/>
    <p:sldId id="265" r:id="rId36"/>
    <p:sldId id="460" r:id="rId37"/>
    <p:sldId id="381" r:id="rId38"/>
    <p:sldId id="461" r:id="rId39"/>
    <p:sldId id="275" r:id="rId40"/>
    <p:sldId id="382" r:id="rId41"/>
    <p:sldId id="276" r:id="rId42"/>
    <p:sldId id="277" r:id="rId43"/>
    <p:sldId id="269" r:id="rId44"/>
    <p:sldId id="384" r:id="rId45"/>
    <p:sldId id="286" r:id="rId46"/>
    <p:sldId id="375" r:id="rId47"/>
    <p:sldId id="420" r:id="rId48"/>
    <p:sldId id="316" r:id="rId49"/>
    <p:sldId id="474" r:id="rId50"/>
    <p:sldId id="305" r:id="rId51"/>
    <p:sldId id="464" r:id="rId52"/>
    <p:sldId id="410" r:id="rId53"/>
    <p:sldId id="306" r:id="rId54"/>
    <p:sldId id="424" r:id="rId55"/>
    <p:sldId id="327" r:id="rId56"/>
    <p:sldId id="468" r:id="rId57"/>
    <p:sldId id="398" r:id="rId58"/>
    <p:sldId id="485" r:id="rId59"/>
    <p:sldId id="486" r:id="rId60"/>
    <p:sldId id="484" r:id="rId61"/>
    <p:sldId id="328" r:id="rId62"/>
    <p:sldId id="330" r:id="rId63"/>
    <p:sldId id="469" r:id="rId64"/>
    <p:sldId id="337" r:id="rId65"/>
    <p:sldId id="487" r:id="rId66"/>
    <p:sldId id="488" r:id="rId67"/>
    <p:sldId id="489" r:id="rId68"/>
    <p:sldId id="490" r:id="rId69"/>
    <p:sldId id="491" r:id="rId70"/>
    <p:sldId id="492" r:id="rId71"/>
    <p:sldId id="477" r:id="rId72"/>
    <p:sldId id="393" r:id="rId73"/>
    <p:sldId id="394" r:id="rId74"/>
    <p:sldId id="395" r:id="rId75"/>
    <p:sldId id="425" r:id="rId76"/>
    <p:sldId id="444" r:id="rId77"/>
    <p:sldId id="332" r:id="rId78"/>
    <p:sldId id="333" r:id="rId79"/>
    <p:sldId id="426" r:id="rId80"/>
    <p:sldId id="335" r:id="rId81"/>
    <p:sldId id="427" r:id="rId82"/>
    <p:sldId id="400" r:id="rId83"/>
    <p:sldId id="338" r:id="rId84"/>
    <p:sldId id="343" r:id="rId85"/>
    <p:sldId id="388" r:id="rId86"/>
    <p:sldId id="450" r:id="rId87"/>
    <p:sldId id="441" r:id="rId88"/>
    <p:sldId id="451" r:id="rId89"/>
    <p:sldId id="345" r:id="rId90"/>
    <p:sldId id="346" r:id="rId91"/>
    <p:sldId id="392" r:id="rId92"/>
    <p:sldId id="452" r:id="rId93"/>
    <p:sldId id="351" r:id="rId94"/>
    <p:sldId id="352" r:id="rId95"/>
    <p:sldId id="453" r:id="rId96"/>
    <p:sldId id="353" r:id="rId97"/>
    <p:sldId id="454" r:id="rId98"/>
    <p:sldId id="359" r:id="rId99"/>
    <p:sldId id="455" r:id="rId100"/>
    <p:sldId id="360" r:id="rId101"/>
    <p:sldId id="456" r:id="rId102"/>
    <p:sldId id="361" r:id="rId103"/>
    <p:sldId id="364" r:id="rId104"/>
    <p:sldId id="457" r:id="rId105"/>
    <p:sldId id="458" r:id="rId106"/>
    <p:sldId id="366" r:id="rId107"/>
    <p:sldId id="367" r:id="rId108"/>
    <p:sldId id="459" r:id="rId109"/>
    <p:sldId id="549" r:id="rId110"/>
    <p:sldId id="448" r:id="rId111"/>
    <p:sldId id="495" r:id="rId112"/>
    <p:sldId id="494" r:id="rId113"/>
    <p:sldId id="412"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D89"/>
    <a:srgbClr val="CAB898"/>
    <a:srgbClr val="24447C"/>
    <a:srgbClr val="7C20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1" autoAdjust="0"/>
    <p:restoredTop sz="94312" autoAdjust="0"/>
  </p:normalViewPr>
  <p:slideViewPr>
    <p:cSldViewPr snapToGrid="0" snapToObjects="1">
      <p:cViewPr varScale="1">
        <p:scale>
          <a:sx n="69" d="100"/>
          <a:sy n="69" d="100"/>
        </p:scale>
        <p:origin x="1788"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080"/>
    </p:cViewPr>
  </p:sorterViewPr>
  <p:notesViewPr>
    <p:cSldViewPr snapToGrid="0" snapToObjects="1">
      <p:cViewPr>
        <p:scale>
          <a:sx n="100" d="100"/>
          <a:sy n="100" d="100"/>
        </p:scale>
        <p:origin x="516" y="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i="1" dirty="0"/>
              <a:t>How We Got the Bible</a:t>
            </a:r>
          </a:p>
        </p:txBody>
      </p:sp>
      <p:sp>
        <p:nvSpPr>
          <p:cNvPr id="4" name="Footer Placeholder 3"/>
          <p:cNvSpPr>
            <a:spLocks noGrp="1"/>
          </p:cNvSpPr>
          <p:nvPr>
            <p:ph type="ftr" sz="quarter" idx="2"/>
          </p:nvPr>
        </p:nvSpPr>
        <p:spPr>
          <a:xfrm>
            <a:off x="-1" y="8879289"/>
            <a:ext cx="4421482" cy="189410"/>
          </a:xfrm>
          <a:prstGeom prst="rect">
            <a:avLst/>
          </a:prstGeom>
        </p:spPr>
        <p:txBody>
          <a:bodyPr vert="horz" lIns="91440" tIns="45720" rIns="91440" bIns="45720" rtlCol="0" anchor="b"/>
          <a:lstStyle>
            <a:lvl1pPr algn="l">
              <a:defRPr sz="1200"/>
            </a:lvl1pPr>
          </a:lstStyle>
          <a:p>
            <a:r>
              <a:rPr lang="en-US" sz="1000" dirty="0"/>
              <a:t>Rose Publishing</a:t>
            </a:r>
          </a:p>
        </p:txBody>
      </p:sp>
      <p:sp>
        <p:nvSpPr>
          <p:cNvPr id="5" name="Slide Number Placeholder 4"/>
          <p:cNvSpPr>
            <a:spLocks noGrp="1"/>
          </p:cNvSpPr>
          <p:nvPr>
            <p:ph type="sldNum" sz="quarter" idx="3"/>
          </p:nvPr>
        </p:nvSpPr>
        <p:spPr>
          <a:xfrm>
            <a:off x="4722519" y="8685213"/>
            <a:ext cx="2133894" cy="457200"/>
          </a:xfrm>
          <a:prstGeom prst="rect">
            <a:avLst/>
          </a:prstGeom>
        </p:spPr>
        <p:txBody>
          <a:bodyPr vert="horz" lIns="91440" tIns="45720" rIns="91440" bIns="45720" rtlCol="0" anchor="b"/>
          <a:lstStyle>
            <a:lvl1pPr algn="r">
              <a:defRPr sz="1200"/>
            </a:lvl1pPr>
          </a:lstStyle>
          <a:p>
            <a:fld id="{DA0D02D5-ACA5-B545-8B8E-80A351EBD3CB}" type="slidenum">
              <a:rPr lang="en-US" smtClean="0"/>
              <a:t>‹#›</a:t>
            </a:fld>
            <a:endParaRPr lang="en-US" dirty="0"/>
          </a:p>
        </p:txBody>
      </p:sp>
    </p:spTree>
    <p:extLst>
      <p:ext uri="{BB962C8B-B14F-4D97-AF65-F5344CB8AC3E}">
        <p14:creationId xmlns:p14="http://schemas.microsoft.com/office/powerpoint/2010/main" val="361517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9E05C8-1876-9F4A-9A1B-0292D8EE364A}" type="datetimeFigureOut">
              <a:rPr lang="en-US" smtClean="0"/>
              <a:t>2/19/2023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A976B8-1CE9-2D40-B14A-B238F67007C8}" type="slidenum">
              <a:rPr lang="en-US" smtClean="0"/>
              <a:t>‹#›</a:t>
            </a:fld>
            <a:endParaRPr lang="en-US" dirty="0"/>
          </a:p>
        </p:txBody>
      </p:sp>
    </p:spTree>
    <p:extLst>
      <p:ext uri="{BB962C8B-B14F-4D97-AF65-F5344CB8AC3E}">
        <p14:creationId xmlns:p14="http://schemas.microsoft.com/office/powerpoint/2010/main" val="15063595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rchive.org/details/newtestamentinor00westrich/page/n30/mode/1up?view=theater"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image" Target="../media/image24.png"/></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976B8-1CE9-2D40-B14A-B238F67007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74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a:t>
            </a:fld>
            <a:endParaRPr lang="en-US" dirty="0"/>
          </a:p>
        </p:txBody>
      </p:sp>
    </p:spTree>
    <p:extLst>
      <p:ext uri="{BB962C8B-B14F-4D97-AF65-F5344CB8AC3E}">
        <p14:creationId xmlns:p14="http://schemas.microsoft.com/office/powerpoint/2010/main" val="105638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11</a:t>
            </a:fld>
            <a:endParaRPr lang="en-US" dirty="0"/>
          </a:p>
        </p:txBody>
      </p:sp>
    </p:spTree>
    <p:extLst>
      <p:ext uri="{BB962C8B-B14F-4D97-AF65-F5344CB8AC3E}">
        <p14:creationId xmlns:p14="http://schemas.microsoft.com/office/powerpoint/2010/main" val="664913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33</a:t>
            </a:fld>
            <a:endParaRPr lang="en-US" dirty="0"/>
          </a:p>
        </p:txBody>
      </p:sp>
    </p:spTree>
    <p:extLst>
      <p:ext uri="{BB962C8B-B14F-4D97-AF65-F5344CB8AC3E}">
        <p14:creationId xmlns:p14="http://schemas.microsoft.com/office/powerpoint/2010/main" val="102451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New Testament in the original Greek : Westcott, Brooke Foss, 1825-1901 : Free Download, Borrow, and Streaming : Internet Archive</a:t>
            </a:r>
            <a:endParaRPr lang="en-US" dirty="0"/>
          </a:p>
          <a:p>
            <a:endParaRPr lang="en-US" dirty="0"/>
          </a:p>
          <a:p>
            <a:r>
              <a:rPr lang="en-US" dirty="0"/>
              <a:t>View of  photocopy  31 </a:t>
            </a:r>
          </a:p>
          <a:p>
            <a:endParaRPr lang="en-US" dirty="0"/>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34</a:t>
            </a:fld>
            <a:endParaRPr lang="en-US" dirty="0"/>
          </a:p>
        </p:txBody>
      </p:sp>
      <p:pic>
        <p:nvPicPr>
          <p:cNvPr id="6" name="Picture 5">
            <a:extLst>
              <a:ext uri="{FF2B5EF4-FFF2-40B4-BE49-F238E27FC236}">
                <a16:creationId xmlns:a16="http://schemas.microsoft.com/office/drawing/2014/main" id="{94EC20CE-AA7F-BCB8-872E-CFFE805342F9}"/>
              </a:ext>
            </a:extLst>
          </p:cNvPr>
          <p:cNvPicPr>
            <a:picLocks noChangeAspect="1"/>
          </p:cNvPicPr>
          <p:nvPr/>
        </p:nvPicPr>
        <p:blipFill>
          <a:blip r:embed="rId4"/>
          <a:stretch>
            <a:fillRect/>
          </a:stretch>
        </p:blipFill>
        <p:spPr>
          <a:xfrm flipV="1">
            <a:off x="623196" y="5189872"/>
            <a:ext cx="5091804" cy="526551"/>
          </a:xfrm>
          <a:prstGeom prst="rect">
            <a:avLst/>
          </a:prstGeom>
        </p:spPr>
      </p:pic>
    </p:spTree>
    <p:extLst>
      <p:ext uri="{BB962C8B-B14F-4D97-AF65-F5344CB8AC3E}">
        <p14:creationId xmlns:p14="http://schemas.microsoft.com/office/powerpoint/2010/main" val="204996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63</a:t>
            </a:fld>
            <a:endParaRPr lang="en-US" dirty="0"/>
          </a:p>
        </p:txBody>
      </p:sp>
    </p:spTree>
    <p:extLst>
      <p:ext uri="{BB962C8B-B14F-4D97-AF65-F5344CB8AC3E}">
        <p14:creationId xmlns:p14="http://schemas.microsoft.com/office/powerpoint/2010/main" val="2089376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64</a:t>
            </a:fld>
            <a:endParaRPr lang="en-US" dirty="0"/>
          </a:p>
        </p:txBody>
      </p:sp>
    </p:spTree>
    <p:extLst>
      <p:ext uri="{BB962C8B-B14F-4D97-AF65-F5344CB8AC3E}">
        <p14:creationId xmlns:p14="http://schemas.microsoft.com/office/powerpoint/2010/main" val="38687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65</a:t>
            </a:fld>
            <a:endParaRPr lang="en-US" dirty="0"/>
          </a:p>
        </p:txBody>
      </p:sp>
    </p:spTree>
    <p:extLst>
      <p:ext uri="{BB962C8B-B14F-4D97-AF65-F5344CB8AC3E}">
        <p14:creationId xmlns:p14="http://schemas.microsoft.com/office/powerpoint/2010/main" val="1167798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66</a:t>
            </a:fld>
            <a:endParaRPr lang="en-US" dirty="0"/>
          </a:p>
        </p:txBody>
      </p:sp>
    </p:spTree>
    <p:extLst>
      <p:ext uri="{BB962C8B-B14F-4D97-AF65-F5344CB8AC3E}">
        <p14:creationId xmlns:p14="http://schemas.microsoft.com/office/powerpoint/2010/main" val="334317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67</a:t>
            </a:fld>
            <a:endParaRPr lang="en-US" dirty="0"/>
          </a:p>
        </p:txBody>
      </p:sp>
    </p:spTree>
    <p:extLst>
      <p:ext uri="{BB962C8B-B14F-4D97-AF65-F5344CB8AC3E}">
        <p14:creationId xmlns:p14="http://schemas.microsoft.com/office/powerpoint/2010/main" val="2944522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68</a:t>
            </a:fld>
            <a:endParaRPr lang="en-US" dirty="0"/>
          </a:p>
        </p:txBody>
      </p:sp>
    </p:spTree>
    <p:extLst>
      <p:ext uri="{BB962C8B-B14F-4D97-AF65-F5344CB8AC3E}">
        <p14:creationId xmlns:p14="http://schemas.microsoft.com/office/powerpoint/2010/main" val="62375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976B8-1CE9-2D40-B14A-B238F67007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12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69</a:t>
            </a:fld>
            <a:endParaRPr lang="en-US" dirty="0"/>
          </a:p>
        </p:txBody>
      </p:sp>
    </p:spTree>
    <p:extLst>
      <p:ext uri="{BB962C8B-B14F-4D97-AF65-F5344CB8AC3E}">
        <p14:creationId xmlns:p14="http://schemas.microsoft.com/office/powerpoint/2010/main" val="4181582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70</a:t>
            </a:fld>
            <a:endParaRPr lang="en-US" dirty="0"/>
          </a:p>
        </p:txBody>
      </p:sp>
    </p:spTree>
    <p:extLst>
      <p:ext uri="{BB962C8B-B14F-4D97-AF65-F5344CB8AC3E}">
        <p14:creationId xmlns:p14="http://schemas.microsoft.com/office/powerpoint/2010/main" val="3111936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71</a:t>
            </a:fld>
            <a:endParaRPr lang="en-US" dirty="0"/>
          </a:p>
        </p:txBody>
      </p:sp>
    </p:spTree>
    <p:extLst>
      <p:ext uri="{BB962C8B-B14F-4D97-AF65-F5344CB8AC3E}">
        <p14:creationId xmlns:p14="http://schemas.microsoft.com/office/powerpoint/2010/main" val="337011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72</a:t>
            </a:fld>
            <a:endParaRPr lang="en-US" dirty="0"/>
          </a:p>
        </p:txBody>
      </p:sp>
    </p:spTree>
    <p:extLst>
      <p:ext uri="{BB962C8B-B14F-4D97-AF65-F5344CB8AC3E}">
        <p14:creationId xmlns:p14="http://schemas.microsoft.com/office/powerpoint/2010/main" val="373921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73</a:t>
            </a:fld>
            <a:endParaRPr lang="en-US" dirty="0"/>
          </a:p>
        </p:txBody>
      </p:sp>
    </p:spTree>
    <p:extLst>
      <p:ext uri="{BB962C8B-B14F-4D97-AF65-F5344CB8AC3E}">
        <p14:creationId xmlns:p14="http://schemas.microsoft.com/office/powerpoint/2010/main" val="277411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74</a:t>
            </a:fld>
            <a:endParaRPr lang="en-US" dirty="0"/>
          </a:p>
        </p:txBody>
      </p:sp>
    </p:spTree>
    <p:extLst>
      <p:ext uri="{BB962C8B-B14F-4D97-AF65-F5344CB8AC3E}">
        <p14:creationId xmlns:p14="http://schemas.microsoft.com/office/powerpoint/2010/main" val="1551894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75</a:t>
            </a:fld>
            <a:endParaRPr lang="en-US" dirty="0"/>
          </a:p>
        </p:txBody>
      </p:sp>
    </p:spTree>
    <p:extLst>
      <p:ext uri="{BB962C8B-B14F-4D97-AF65-F5344CB8AC3E}">
        <p14:creationId xmlns:p14="http://schemas.microsoft.com/office/powerpoint/2010/main" val="3961280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76</a:t>
            </a:fld>
            <a:endParaRPr lang="en-US" dirty="0"/>
          </a:p>
        </p:txBody>
      </p:sp>
    </p:spTree>
    <p:extLst>
      <p:ext uri="{BB962C8B-B14F-4D97-AF65-F5344CB8AC3E}">
        <p14:creationId xmlns:p14="http://schemas.microsoft.com/office/powerpoint/2010/main" val="4052135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77</a:t>
            </a:fld>
            <a:endParaRPr lang="en-US" dirty="0"/>
          </a:p>
        </p:txBody>
      </p:sp>
    </p:spTree>
    <p:extLst>
      <p:ext uri="{BB962C8B-B14F-4D97-AF65-F5344CB8AC3E}">
        <p14:creationId xmlns:p14="http://schemas.microsoft.com/office/powerpoint/2010/main" val="4225178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78</a:t>
            </a:fld>
            <a:endParaRPr lang="en-US" dirty="0"/>
          </a:p>
        </p:txBody>
      </p:sp>
    </p:spTree>
    <p:extLst>
      <p:ext uri="{BB962C8B-B14F-4D97-AF65-F5344CB8AC3E}">
        <p14:creationId xmlns:p14="http://schemas.microsoft.com/office/powerpoint/2010/main" val="210817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976B8-1CE9-2D40-B14A-B238F67007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403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79</a:t>
            </a:fld>
            <a:endParaRPr lang="en-US" dirty="0"/>
          </a:p>
        </p:txBody>
      </p:sp>
    </p:spTree>
    <p:extLst>
      <p:ext uri="{BB962C8B-B14F-4D97-AF65-F5344CB8AC3E}">
        <p14:creationId xmlns:p14="http://schemas.microsoft.com/office/powerpoint/2010/main" val="2945820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80</a:t>
            </a:fld>
            <a:endParaRPr lang="en-US" dirty="0"/>
          </a:p>
        </p:txBody>
      </p:sp>
    </p:spTree>
    <p:extLst>
      <p:ext uri="{BB962C8B-B14F-4D97-AF65-F5344CB8AC3E}">
        <p14:creationId xmlns:p14="http://schemas.microsoft.com/office/powerpoint/2010/main" val="1725171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81</a:t>
            </a:fld>
            <a:endParaRPr lang="en-US" dirty="0"/>
          </a:p>
        </p:txBody>
      </p:sp>
    </p:spTree>
    <p:extLst>
      <p:ext uri="{BB962C8B-B14F-4D97-AF65-F5344CB8AC3E}">
        <p14:creationId xmlns:p14="http://schemas.microsoft.com/office/powerpoint/2010/main" val="427023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82</a:t>
            </a:fld>
            <a:endParaRPr lang="en-US" dirty="0"/>
          </a:p>
        </p:txBody>
      </p:sp>
    </p:spTree>
    <p:extLst>
      <p:ext uri="{BB962C8B-B14F-4D97-AF65-F5344CB8AC3E}">
        <p14:creationId xmlns:p14="http://schemas.microsoft.com/office/powerpoint/2010/main" val="3230490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83</a:t>
            </a:fld>
            <a:endParaRPr lang="en-US" dirty="0"/>
          </a:p>
        </p:txBody>
      </p:sp>
    </p:spTree>
    <p:extLst>
      <p:ext uri="{BB962C8B-B14F-4D97-AF65-F5344CB8AC3E}">
        <p14:creationId xmlns:p14="http://schemas.microsoft.com/office/powerpoint/2010/main" val="3123032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976B8-1CE9-2D40-B14A-B238F67007C8}" type="slidenum">
              <a:rPr lang="en-US" smtClean="0"/>
              <a:t>84</a:t>
            </a:fld>
            <a:endParaRPr lang="en-US" dirty="0"/>
          </a:p>
        </p:txBody>
      </p:sp>
    </p:spTree>
    <p:extLst>
      <p:ext uri="{BB962C8B-B14F-4D97-AF65-F5344CB8AC3E}">
        <p14:creationId xmlns:p14="http://schemas.microsoft.com/office/powerpoint/2010/main" val="3355791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85</a:t>
            </a:fld>
            <a:endParaRPr lang="en-US" dirty="0"/>
          </a:p>
        </p:txBody>
      </p:sp>
    </p:spTree>
    <p:extLst>
      <p:ext uri="{BB962C8B-B14F-4D97-AF65-F5344CB8AC3E}">
        <p14:creationId xmlns:p14="http://schemas.microsoft.com/office/powerpoint/2010/main" val="4148334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86</a:t>
            </a:fld>
            <a:endParaRPr lang="en-US" dirty="0"/>
          </a:p>
        </p:txBody>
      </p:sp>
    </p:spTree>
    <p:extLst>
      <p:ext uri="{BB962C8B-B14F-4D97-AF65-F5344CB8AC3E}">
        <p14:creationId xmlns:p14="http://schemas.microsoft.com/office/powerpoint/2010/main" val="35781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87</a:t>
            </a:fld>
            <a:endParaRPr lang="en-US" dirty="0"/>
          </a:p>
        </p:txBody>
      </p:sp>
    </p:spTree>
    <p:extLst>
      <p:ext uri="{BB962C8B-B14F-4D97-AF65-F5344CB8AC3E}">
        <p14:creationId xmlns:p14="http://schemas.microsoft.com/office/powerpoint/2010/main" val="1105780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88</a:t>
            </a:fld>
            <a:endParaRPr lang="en-US" dirty="0"/>
          </a:p>
        </p:txBody>
      </p:sp>
    </p:spTree>
    <p:extLst>
      <p:ext uri="{BB962C8B-B14F-4D97-AF65-F5344CB8AC3E}">
        <p14:creationId xmlns:p14="http://schemas.microsoft.com/office/powerpoint/2010/main" val="2309766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4</a:t>
            </a:fld>
            <a:endParaRPr lang="en-US" dirty="0"/>
          </a:p>
        </p:txBody>
      </p:sp>
    </p:spTree>
    <p:extLst>
      <p:ext uri="{BB962C8B-B14F-4D97-AF65-F5344CB8AC3E}">
        <p14:creationId xmlns:p14="http://schemas.microsoft.com/office/powerpoint/2010/main" val="3630312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976B8-1CE9-2D40-B14A-B238F67007C8}" type="slidenum">
              <a:rPr lang="en-US" smtClean="0"/>
              <a:t>89</a:t>
            </a:fld>
            <a:endParaRPr lang="en-US" dirty="0"/>
          </a:p>
        </p:txBody>
      </p:sp>
    </p:spTree>
    <p:extLst>
      <p:ext uri="{BB962C8B-B14F-4D97-AF65-F5344CB8AC3E}">
        <p14:creationId xmlns:p14="http://schemas.microsoft.com/office/powerpoint/2010/main" val="3431976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90</a:t>
            </a:fld>
            <a:endParaRPr lang="en-US" dirty="0"/>
          </a:p>
        </p:txBody>
      </p:sp>
    </p:spTree>
    <p:extLst>
      <p:ext uri="{BB962C8B-B14F-4D97-AF65-F5344CB8AC3E}">
        <p14:creationId xmlns:p14="http://schemas.microsoft.com/office/powerpoint/2010/main" val="1896824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91</a:t>
            </a:fld>
            <a:endParaRPr lang="en-US" dirty="0"/>
          </a:p>
        </p:txBody>
      </p:sp>
    </p:spTree>
    <p:extLst>
      <p:ext uri="{BB962C8B-B14F-4D97-AF65-F5344CB8AC3E}">
        <p14:creationId xmlns:p14="http://schemas.microsoft.com/office/powerpoint/2010/main" val="2854675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92</a:t>
            </a:fld>
            <a:endParaRPr lang="en-US" dirty="0"/>
          </a:p>
        </p:txBody>
      </p:sp>
    </p:spTree>
    <p:extLst>
      <p:ext uri="{BB962C8B-B14F-4D97-AF65-F5344CB8AC3E}">
        <p14:creationId xmlns:p14="http://schemas.microsoft.com/office/powerpoint/2010/main" val="513636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93</a:t>
            </a:fld>
            <a:endParaRPr lang="en-US" dirty="0"/>
          </a:p>
        </p:txBody>
      </p:sp>
    </p:spTree>
    <p:extLst>
      <p:ext uri="{BB962C8B-B14F-4D97-AF65-F5344CB8AC3E}">
        <p14:creationId xmlns:p14="http://schemas.microsoft.com/office/powerpoint/2010/main" val="432932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94</a:t>
            </a:fld>
            <a:endParaRPr lang="en-US" dirty="0"/>
          </a:p>
        </p:txBody>
      </p:sp>
    </p:spTree>
    <p:extLst>
      <p:ext uri="{BB962C8B-B14F-4D97-AF65-F5344CB8AC3E}">
        <p14:creationId xmlns:p14="http://schemas.microsoft.com/office/powerpoint/2010/main" val="2537443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95</a:t>
            </a:fld>
            <a:endParaRPr lang="en-US" dirty="0"/>
          </a:p>
        </p:txBody>
      </p:sp>
    </p:spTree>
    <p:extLst>
      <p:ext uri="{BB962C8B-B14F-4D97-AF65-F5344CB8AC3E}">
        <p14:creationId xmlns:p14="http://schemas.microsoft.com/office/powerpoint/2010/main" val="668019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96</a:t>
            </a:fld>
            <a:endParaRPr lang="en-US" dirty="0"/>
          </a:p>
        </p:txBody>
      </p:sp>
    </p:spTree>
    <p:extLst>
      <p:ext uri="{BB962C8B-B14F-4D97-AF65-F5344CB8AC3E}">
        <p14:creationId xmlns:p14="http://schemas.microsoft.com/office/powerpoint/2010/main" val="877238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97</a:t>
            </a:fld>
            <a:endParaRPr lang="en-US" dirty="0"/>
          </a:p>
        </p:txBody>
      </p:sp>
    </p:spTree>
    <p:extLst>
      <p:ext uri="{BB962C8B-B14F-4D97-AF65-F5344CB8AC3E}">
        <p14:creationId xmlns:p14="http://schemas.microsoft.com/office/powerpoint/2010/main" val="572958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98</a:t>
            </a:fld>
            <a:endParaRPr lang="en-US" dirty="0"/>
          </a:p>
        </p:txBody>
      </p:sp>
    </p:spTree>
    <p:extLst>
      <p:ext uri="{BB962C8B-B14F-4D97-AF65-F5344CB8AC3E}">
        <p14:creationId xmlns:p14="http://schemas.microsoft.com/office/powerpoint/2010/main" val="136597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a:t>
            </a:fld>
            <a:endParaRPr lang="en-US" dirty="0"/>
          </a:p>
        </p:txBody>
      </p:sp>
    </p:spTree>
    <p:extLst>
      <p:ext uri="{BB962C8B-B14F-4D97-AF65-F5344CB8AC3E}">
        <p14:creationId xmlns:p14="http://schemas.microsoft.com/office/powerpoint/2010/main" val="21502180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99</a:t>
            </a:fld>
            <a:endParaRPr lang="en-US" dirty="0"/>
          </a:p>
        </p:txBody>
      </p:sp>
    </p:spTree>
    <p:extLst>
      <p:ext uri="{BB962C8B-B14F-4D97-AF65-F5344CB8AC3E}">
        <p14:creationId xmlns:p14="http://schemas.microsoft.com/office/powerpoint/2010/main" val="859308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100</a:t>
            </a:fld>
            <a:endParaRPr lang="en-US" dirty="0"/>
          </a:p>
        </p:txBody>
      </p:sp>
    </p:spTree>
    <p:extLst>
      <p:ext uri="{BB962C8B-B14F-4D97-AF65-F5344CB8AC3E}">
        <p14:creationId xmlns:p14="http://schemas.microsoft.com/office/powerpoint/2010/main" val="2542532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101</a:t>
            </a:fld>
            <a:endParaRPr lang="en-US" dirty="0"/>
          </a:p>
        </p:txBody>
      </p:sp>
    </p:spTree>
    <p:extLst>
      <p:ext uri="{BB962C8B-B14F-4D97-AF65-F5344CB8AC3E}">
        <p14:creationId xmlns:p14="http://schemas.microsoft.com/office/powerpoint/2010/main" val="1382260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102</a:t>
            </a:fld>
            <a:endParaRPr lang="en-US" dirty="0"/>
          </a:p>
        </p:txBody>
      </p:sp>
    </p:spTree>
    <p:extLst>
      <p:ext uri="{BB962C8B-B14F-4D97-AF65-F5344CB8AC3E}">
        <p14:creationId xmlns:p14="http://schemas.microsoft.com/office/powerpoint/2010/main" val="2261948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103</a:t>
            </a:fld>
            <a:endParaRPr lang="en-US" dirty="0"/>
          </a:p>
        </p:txBody>
      </p:sp>
    </p:spTree>
    <p:extLst>
      <p:ext uri="{BB962C8B-B14F-4D97-AF65-F5344CB8AC3E}">
        <p14:creationId xmlns:p14="http://schemas.microsoft.com/office/powerpoint/2010/main" val="264707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104</a:t>
            </a:fld>
            <a:endParaRPr lang="en-US" dirty="0"/>
          </a:p>
        </p:txBody>
      </p:sp>
    </p:spTree>
    <p:extLst>
      <p:ext uri="{BB962C8B-B14F-4D97-AF65-F5344CB8AC3E}">
        <p14:creationId xmlns:p14="http://schemas.microsoft.com/office/powerpoint/2010/main" val="557739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105</a:t>
            </a:fld>
            <a:endParaRPr lang="en-US" dirty="0"/>
          </a:p>
        </p:txBody>
      </p:sp>
    </p:spTree>
    <p:extLst>
      <p:ext uri="{BB962C8B-B14F-4D97-AF65-F5344CB8AC3E}">
        <p14:creationId xmlns:p14="http://schemas.microsoft.com/office/powerpoint/2010/main" val="3146402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106</a:t>
            </a:fld>
            <a:endParaRPr lang="en-US" dirty="0"/>
          </a:p>
        </p:txBody>
      </p:sp>
    </p:spTree>
    <p:extLst>
      <p:ext uri="{BB962C8B-B14F-4D97-AF65-F5344CB8AC3E}">
        <p14:creationId xmlns:p14="http://schemas.microsoft.com/office/powerpoint/2010/main" val="3524138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107</a:t>
            </a:fld>
            <a:endParaRPr lang="en-US" dirty="0"/>
          </a:p>
        </p:txBody>
      </p:sp>
    </p:spTree>
    <p:extLst>
      <p:ext uri="{BB962C8B-B14F-4D97-AF65-F5344CB8AC3E}">
        <p14:creationId xmlns:p14="http://schemas.microsoft.com/office/powerpoint/2010/main" val="3615973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108</a:t>
            </a:fld>
            <a:endParaRPr lang="en-US" dirty="0"/>
          </a:p>
        </p:txBody>
      </p:sp>
    </p:spTree>
    <p:extLst>
      <p:ext uri="{BB962C8B-B14F-4D97-AF65-F5344CB8AC3E}">
        <p14:creationId xmlns:p14="http://schemas.microsoft.com/office/powerpoint/2010/main" val="408342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6</a:t>
            </a:fld>
            <a:endParaRPr lang="en-US" dirty="0"/>
          </a:p>
        </p:txBody>
      </p:sp>
    </p:spTree>
    <p:extLst>
      <p:ext uri="{BB962C8B-B14F-4D97-AF65-F5344CB8AC3E}">
        <p14:creationId xmlns:p14="http://schemas.microsoft.com/office/powerpoint/2010/main" val="15863478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109</a:t>
            </a:fld>
            <a:endParaRPr lang="en-US" dirty="0"/>
          </a:p>
        </p:txBody>
      </p:sp>
    </p:spTree>
    <p:extLst>
      <p:ext uri="{BB962C8B-B14F-4D97-AF65-F5344CB8AC3E}">
        <p14:creationId xmlns:p14="http://schemas.microsoft.com/office/powerpoint/2010/main" val="12783656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110</a:t>
            </a:fld>
            <a:endParaRPr lang="en-US" dirty="0"/>
          </a:p>
        </p:txBody>
      </p:sp>
    </p:spTree>
    <p:extLst>
      <p:ext uri="{BB962C8B-B14F-4D97-AF65-F5344CB8AC3E}">
        <p14:creationId xmlns:p14="http://schemas.microsoft.com/office/powerpoint/2010/main" val="1505781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111</a:t>
            </a:fld>
            <a:endParaRPr lang="en-US" dirty="0"/>
          </a:p>
        </p:txBody>
      </p:sp>
    </p:spTree>
    <p:extLst>
      <p:ext uri="{BB962C8B-B14F-4D97-AF65-F5344CB8AC3E}">
        <p14:creationId xmlns:p14="http://schemas.microsoft.com/office/powerpoint/2010/main" val="24578091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7F4B85-8D1E-4345-B62F-3EF76F63D6F4}" type="slidenum">
              <a:rPr lang="en-US" smtClean="0"/>
              <a:pPr/>
              <a:t>113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7</a:t>
            </a:fld>
            <a:endParaRPr lang="en-US" dirty="0"/>
          </a:p>
        </p:txBody>
      </p:sp>
    </p:spTree>
    <p:extLst>
      <p:ext uri="{BB962C8B-B14F-4D97-AF65-F5344CB8AC3E}">
        <p14:creationId xmlns:p14="http://schemas.microsoft.com/office/powerpoint/2010/main" val="469844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8</a:t>
            </a:fld>
            <a:endParaRPr lang="en-US" dirty="0"/>
          </a:p>
        </p:txBody>
      </p:sp>
    </p:spTree>
    <p:extLst>
      <p:ext uri="{BB962C8B-B14F-4D97-AF65-F5344CB8AC3E}">
        <p14:creationId xmlns:p14="http://schemas.microsoft.com/office/powerpoint/2010/main" val="396604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9</a:t>
            </a:fld>
            <a:endParaRPr lang="en-US" dirty="0"/>
          </a:p>
        </p:txBody>
      </p:sp>
    </p:spTree>
    <p:extLst>
      <p:ext uri="{BB962C8B-B14F-4D97-AF65-F5344CB8AC3E}">
        <p14:creationId xmlns:p14="http://schemas.microsoft.com/office/powerpoint/2010/main" val="1749623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36525"/>
            <a:ext cx="8458200" cy="1155216"/>
          </a:xfrm>
          <a:effectLst>
            <a:outerShdw blurRad="50800" dist="38100" dir="2700000" algn="tl" rotWithShape="0">
              <a:prstClr val="black">
                <a:alpha val="40000"/>
              </a:prstClr>
            </a:outerShdw>
          </a:effectLst>
        </p:spPr>
        <p:txBody>
          <a:bodyPr>
            <a:noAutofit/>
          </a:bodyPr>
          <a:lstStyle>
            <a:lvl1pPr>
              <a:defRPr sz="3600" b="1">
                <a:solidFill>
                  <a:schemeClr val="bg1"/>
                </a:solidFill>
                <a:latin typeface="Cambria"/>
                <a:cs typeface="Cambria"/>
              </a:defRPr>
            </a:lvl1pPr>
          </a:lstStyle>
          <a:p>
            <a:r>
              <a:rPr lang="en-US" dirty="0"/>
              <a:t>Researching the Origins of the Bible</a:t>
            </a:r>
          </a:p>
        </p:txBody>
      </p:sp>
      <p:sp>
        <p:nvSpPr>
          <p:cNvPr id="4" name="Date Placeholder 3"/>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47261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64816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11516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4007"/>
          </a:xfrm>
        </p:spPr>
        <p:txBody>
          <a:bodyPr>
            <a:normAutofit/>
          </a:bodyPr>
          <a:lstStyle>
            <a:lvl1pPr>
              <a:defRPr sz="3600">
                <a:solidFill>
                  <a:schemeClr val="bg1"/>
                </a:solidFill>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457200" y="1220838"/>
            <a:ext cx="8229600" cy="5135511"/>
          </a:xfrm>
        </p:spPr>
        <p:txBody>
          <a:bodyPr/>
          <a:lstStyle>
            <a:lvl1pPr marL="0" indent="0">
              <a:buNone/>
              <a:defRPr sz="2800" b="1">
                <a:latin typeface="Cambria"/>
                <a:cs typeface="Cambria"/>
              </a:defRPr>
            </a:lvl1pPr>
            <a:lvl2pPr marL="225425" indent="-220663">
              <a:buFont typeface="Arial"/>
              <a:buChar char="•"/>
              <a:defRPr sz="2800">
                <a:latin typeface="Cambria"/>
                <a:cs typeface="Cambria"/>
              </a:defRPr>
            </a:lvl2pPr>
            <a:lvl3pPr marL="458788" indent="-228600">
              <a:defRPr>
                <a:latin typeface="Cambria"/>
                <a:cs typeface="Cambria"/>
              </a:defRPr>
            </a:lvl3pPr>
            <a:lvl4pPr>
              <a:defRPr>
                <a:latin typeface="Cambria"/>
                <a:cs typeface="Cambria"/>
              </a:defRPr>
            </a:lvl4pPr>
            <a:lvl5pPr>
              <a:defRPr>
                <a:latin typeface="Cambria"/>
                <a:cs typeface="Cambr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52873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62295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38139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426643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a:cs typeface="Cambria"/>
              </a:defRPr>
            </a:lvl1pPr>
          </a:lstStyle>
          <a:p>
            <a:r>
              <a:rPr lang="en-US"/>
              <a:t>Click to edit Master title style</a:t>
            </a:r>
          </a:p>
        </p:txBody>
      </p:sp>
      <p:sp>
        <p:nvSpPr>
          <p:cNvPr id="3" name="Date Placeholder 2"/>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304418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383397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356918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7F35A-63C6-AE4C-B0C6-E24F15807F8C}" type="datetimeFigureOut">
              <a:rPr lang="en-US" smtClean="0"/>
              <a:t>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39061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686800" cy="1143000"/>
          </a:xfrm>
          <a:prstGeom prst="rect">
            <a:avLst/>
          </a:prstGeom>
        </p:spPr>
        <p:txBody>
          <a:bodyPr vert="horz" lIns="91440" tIns="45720" rIns="91440" bIns="45720" rtlCol="0" anchor="ctr">
            <a:normAutofit/>
          </a:bodyPr>
          <a:lstStyle/>
          <a:p>
            <a:r>
              <a:rPr lang="en-US" dirty="0"/>
              <a:t>Researching the Origins of the Bible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7F35A-63C6-AE4C-B0C6-E24F15807F8C}" type="datetimeFigureOut">
              <a:rPr lang="en-US" smtClean="0"/>
              <a:t>2/19/2023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99B70-81FE-8843-9BA5-C3CFE764D46B}" type="slidenum">
              <a:rPr lang="en-US" smtClean="0"/>
              <a:t>‹#›</a:t>
            </a:fld>
            <a:endParaRPr lang="en-US" dirty="0"/>
          </a:p>
        </p:txBody>
      </p:sp>
    </p:spTree>
    <p:extLst>
      <p:ext uri="{BB962C8B-B14F-4D97-AF65-F5344CB8AC3E}">
        <p14:creationId xmlns:p14="http://schemas.microsoft.com/office/powerpoint/2010/main" val="2861498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en.wikipedia.org/wiki/List_of_New_Testament_uncial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slide" Target="slide63.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http://bbcbeeville.org/2019/09/a-history-of-the-english-bible-westcott/" TargetMode="External"/><Relationship Id="rId2" Type="http://schemas.openxmlformats.org/officeDocument/2006/relationships/hyperlink" Target="http://bbcbeeville.org/2019/08/history-of-the-english-bible-lollard-bibles/" TargetMode="External"/><Relationship Id="rId1" Type="http://schemas.openxmlformats.org/officeDocument/2006/relationships/slideLayout" Target="../slideLayouts/slideLayout7.xml"/><Relationship Id="rId5" Type="http://schemas.openxmlformats.org/officeDocument/2006/relationships/hyperlink" Target="http://bbcbeeville.org/2019/09/a-history-of-the-english-bible-king-james/" TargetMode="External"/><Relationship Id="rId4" Type="http://schemas.openxmlformats.org/officeDocument/2006/relationships/hyperlink" Target="http://bbcbeeville.org/2019/08/a-history-of-the-english-bible-william-tyndale/"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skypoint.com/members/waltzmn/TR.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3AksNPFVCY"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rchive.org/details/newtestamentinor00westrich/page/195/mode/1up?view=theat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en.wikipedia.org/wiki/Sternhold_and_Hopkins_Psalter" TargetMode="External"/><Relationship Id="rId3" Type="http://schemas.openxmlformats.org/officeDocument/2006/relationships/hyperlink" Target="https://en.wikipedia.org/wiki/Ainsworth_Psalter" TargetMode="External"/><Relationship Id="rId7" Type="http://schemas.openxmlformats.org/officeDocument/2006/relationships/hyperlink" Target="https://en.wikipedia.org/wiki/Ravenscroft_Psalter" TargetMode="External"/><Relationship Id="rId2" Type="http://schemas.openxmlformats.org/officeDocument/2006/relationships/hyperlink" Target="https://en.wikipedia.org/wiki/Massachusetts_Bay_Colony" TargetMode="External"/><Relationship Id="rId1" Type="http://schemas.openxmlformats.org/officeDocument/2006/relationships/slideLayout" Target="../slideLayouts/slideLayout2.xml"/><Relationship Id="rId6" Type="http://schemas.openxmlformats.org/officeDocument/2006/relationships/hyperlink" Target="https://en.wikipedia.org/wiki/Separatist_Puritan" TargetMode="External"/><Relationship Id="rId5" Type="http://schemas.openxmlformats.org/officeDocument/2006/relationships/hyperlink" Target="https://en.wikipedia.org/wiki/Puritan" TargetMode="External"/><Relationship Id="rId4" Type="http://schemas.openxmlformats.org/officeDocument/2006/relationships/hyperlink" Target="https://en.wikipedia.org/wiki/Henry_Ainsworth" TargetMode="External"/><Relationship Id="rId9"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Richard_Mather" TargetMode="External"/><Relationship Id="rId7" Type="http://schemas.openxmlformats.org/officeDocument/2006/relationships/image" Target="../media/image43.png"/><Relationship Id="rId2" Type="http://schemas.openxmlformats.org/officeDocument/2006/relationships/hyperlink" Target="https://en.wikipedia.org/wiki/Hebrew" TargetMode="External"/><Relationship Id="rId1" Type="http://schemas.openxmlformats.org/officeDocument/2006/relationships/slideLayout" Target="../slideLayouts/slideLayout2.xml"/><Relationship Id="rId6" Type="http://schemas.openxmlformats.org/officeDocument/2006/relationships/hyperlink" Target="https://en.wikipedia.org/wiki/Bay_Psalm_Book#cite_note-Encyclopedia_of_American_Literature,_vol._1,_Revised_Edition.-9" TargetMode="External"/><Relationship Id="rId5" Type="http://schemas.openxmlformats.org/officeDocument/2006/relationships/hyperlink" Target="https://en.wikipedia.org/wiki/John_Eliot_(missionary)" TargetMode="External"/><Relationship Id="rId4" Type="http://schemas.openxmlformats.org/officeDocument/2006/relationships/hyperlink" Target="https://en.wikipedia.org/wiki/Thomas_Mayhew"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en.wikipedia.org/wiki/John_Playford" TargetMode="External"/><Relationship Id="rId3" Type="http://schemas.openxmlformats.org/officeDocument/2006/relationships/hyperlink" Target="https://en.wikipedia.org/wiki/Quarto" TargetMode="External"/><Relationship Id="rId7" Type="http://schemas.openxmlformats.org/officeDocument/2006/relationships/hyperlink" Target="https://en.wikipedia.org/wiki/New_Testament" TargetMode="External"/><Relationship Id="rId2" Type="http://schemas.openxmlformats.org/officeDocument/2006/relationships/hyperlink" Target="https://en.wikipedia.org/wiki/Stephen_Day_(printer)" TargetMode="External"/><Relationship Id="rId1" Type="http://schemas.openxmlformats.org/officeDocument/2006/relationships/slideLayout" Target="../slideLayouts/slideLayout2.xml"/><Relationship Id="rId6" Type="http://schemas.openxmlformats.org/officeDocument/2006/relationships/hyperlink" Target="https://en.wikipedia.org/wiki/Old_Testament" TargetMode="External"/><Relationship Id="rId5" Type="http://schemas.openxmlformats.org/officeDocument/2006/relationships/hyperlink" Target="https://en.wikipedia.org/wiki/Bay_Psalm_Book#cite_note-LittlefieldVolumes1900-11" TargetMode="External"/><Relationship Id="rId4" Type="http://schemas.openxmlformats.org/officeDocument/2006/relationships/hyperlink" Target="https://en.wikipedia.org/wiki/Hezekiah_Ushe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7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slide" Target="slide6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 Id="rId9" Type="http://schemas.openxmlformats.org/officeDocument/2006/relationships/image" Target="../media/image62.png"/></Relationships>
</file>

<file path=ppt/slides/_rels/slide83.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8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2.wdp"/></Relationships>
</file>

<file path=ppt/slides/_rels/slide9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ibles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50" y="448811"/>
            <a:ext cx="5464983" cy="5960378"/>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0" y="6579968"/>
            <a:ext cx="888999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Chart does not include all English translations. Chart idea from Back to the Bible Broadcast, Lincoln NE..</a:t>
            </a:r>
          </a:p>
        </p:txBody>
      </p:sp>
      <p:sp>
        <p:nvSpPr>
          <p:cNvPr id="2" name="Left Brace 1"/>
          <p:cNvSpPr/>
          <p:nvPr/>
        </p:nvSpPr>
        <p:spPr>
          <a:xfrm>
            <a:off x="2900374" y="448811"/>
            <a:ext cx="437345" cy="984005"/>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99786" y="589344"/>
            <a:ext cx="2937787" cy="58477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Translations after the discovery of the Dead Sea Scrolls</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Left Brace 6"/>
          <p:cNvSpPr/>
          <p:nvPr/>
        </p:nvSpPr>
        <p:spPr>
          <a:xfrm>
            <a:off x="2900374" y="2285738"/>
            <a:ext cx="935026" cy="2369489"/>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204267" y="3403337"/>
            <a:ext cx="2721432"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English Translations from ancient versions and copies available at that time</a:t>
            </a:r>
          </a:p>
        </p:txBody>
      </p:sp>
      <p:sp>
        <p:nvSpPr>
          <p:cNvPr id="8" name="Left Brace 7"/>
          <p:cNvSpPr/>
          <p:nvPr/>
        </p:nvSpPr>
        <p:spPr>
          <a:xfrm>
            <a:off x="2936634" y="1690901"/>
            <a:ext cx="1635365" cy="471727"/>
          </a:xfrm>
          <a:prstGeom prst="leftBrace">
            <a:avLst>
              <a:gd name="adj1" fmla="val 8333"/>
              <a:gd name="adj2" fmla="val 51312"/>
            </a:avLst>
          </a:prstGeom>
          <a:ln w="6350" cmpd="sng">
            <a:solidFill>
              <a:srgbClr val="0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9070" y="1478596"/>
            <a:ext cx="290846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Translations after </a:t>
            </a:r>
            <a:r>
              <a:rPr kumimoji="0" lang="en-US" sz="1600" b="0" i="1" u="none" strike="noStrike" kern="1200" cap="none" spc="0" normalizeH="0" baseline="0" noProof="0" dirty="0">
                <a:ln>
                  <a:noFill/>
                </a:ln>
                <a:solidFill>
                  <a:prstClr val="black"/>
                </a:solidFill>
                <a:effectLst/>
                <a:uLnTx/>
                <a:uFillTx/>
                <a:latin typeface="Calibri"/>
                <a:ea typeface="+mn-ea"/>
                <a:cs typeface="+mn-cs"/>
              </a:rPr>
              <a:t>earlier</a:t>
            </a:r>
            <a:r>
              <a:rPr kumimoji="0" lang="en-US" sz="1600" b="0" i="0" u="none" strike="noStrike" kern="1200" cap="none" spc="0" normalizeH="0" baseline="0" noProof="0" dirty="0">
                <a:ln>
                  <a:noFill/>
                </a:ln>
                <a:solidFill>
                  <a:prstClr val="black"/>
                </a:solidFill>
                <a:effectLst/>
                <a:uLnTx/>
                <a:uFillTx/>
                <a:latin typeface="Calibri"/>
                <a:ea typeface="+mn-ea"/>
                <a:cs typeface="+mn-cs"/>
              </a:rPr>
              <a:t> ancient manuscripts were discovered in the 1700s and 1800s</a:t>
            </a:r>
          </a:p>
        </p:txBody>
      </p:sp>
      <p:sp>
        <p:nvSpPr>
          <p:cNvPr id="4" name="TextBox 3">
            <a:extLst>
              <a:ext uri="{FF2B5EF4-FFF2-40B4-BE49-F238E27FC236}">
                <a16:creationId xmlns:a16="http://schemas.microsoft.com/office/drawing/2014/main" id="{AF00F992-7E91-FD6B-77BF-312D0980E4D3}"/>
              </a:ext>
            </a:extLst>
          </p:cNvPr>
          <p:cNvSpPr txBox="1"/>
          <p:nvPr/>
        </p:nvSpPr>
        <p:spPr>
          <a:xfrm>
            <a:off x="429723" y="4548408"/>
            <a:ext cx="2030880"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Latin Translation</a:t>
            </a:r>
          </a:p>
        </p:txBody>
      </p:sp>
      <p:cxnSp>
        <p:nvCxnSpPr>
          <p:cNvPr id="6" name="Straight Connector 5">
            <a:extLst>
              <a:ext uri="{FF2B5EF4-FFF2-40B4-BE49-F238E27FC236}">
                <a16:creationId xmlns:a16="http://schemas.microsoft.com/office/drawing/2014/main" id="{2DEE23EF-E9F2-2D92-B277-5614C2727D33}"/>
              </a:ext>
            </a:extLst>
          </p:cNvPr>
          <p:cNvCxnSpPr>
            <a:cxnSpLocks/>
          </p:cNvCxnSpPr>
          <p:nvPr/>
        </p:nvCxnSpPr>
        <p:spPr>
          <a:xfrm>
            <a:off x="2460603" y="4768485"/>
            <a:ext cx="1755797"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57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l"/>
            <a:r>
              <a:rPr lang="en-US" sz="4400" b="0" i="0" dirty="0">
                <a:solidFill>
                  <a:srgbClr val="000000"/>
                </a:solidFill>
                <a:effectLst/>
                <a:latin typeface="Linux Libertine"/>
              </a:rPr>
              <a:t>Word of the day </a:t>
            </a:r>
          </a:p>
        </p:txBody>
      </p:sp>
      <p:sp>
        <p:nvSpPr>
          <p:cNvPr id="2" name="Action Button: Custom 1">
            <a:hlinkClick r:id="rId3" action="ppaction://hlinksldjump" highlightClick="1"/>
          </p:cNvPr>
          <p:cNvSpPr/>
          <p:nvPr/>
        </p:nvSpPr>
        <p:spPr>
          <a:xfrm>
            <a:off x="166414" y="6166069"/>
            <a:ext cx="1366345" cy="525517"/>
          </a:xfrm>
          <a:prstGeom prst="actionButtonBlank">
            <a:avLst/>
          </a:prstGeom>
          <a:solidFill>
            <a:schemeClr val="bg2">
              <a:lumMod val="9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90000"/>
                  </a:schemeClr>
                </a:solidFill>
                <a:latin typeface="Times New Roman"/>
                <a:cs typeface="Times New Roman"/>
              </a:rPr>
              <a:t>Menu</a:t>
            </a:r>
          </a:p>
        </p:txBody>
      </p:sp>
      <p:sp>
        <p:nvSpPr>
          <p:cNvPr id="3" name="TextBox 2">
            <a:extLst>
              <a:ext uri="{FF2B5EF4-FFF2-40B4-BE49-F238E27FC236}">
                <a16:creationId xmlns:a16="http://schemas.microsoft.com/office/drawing/2014/main" id="{8BCEA977-5431-A8D4-F423-D2ABDF83BCD5}"/>
              </a:ext>
            </a:extLst>
          </p:cNvPr>
          <p:cNvSpPr txBox="1"/>
          <p:nvPr/>
        </p:nvSpPr>
        <p:spPr>
          <a:xfrm>
            <a:off x="1003300" y="5118100"/>
            <a:ext cx="4069063" cy="369332"/>
          </a:xfrm>
          <a:prstGeom prst="rect">
            <a:avLst/>
          </a:prstGeom>
          <a:noFill/>
        </p:spPr>
        <p:txBody>
          <a:bodyPr wrap="none" rtlCol="0">
            <a:spAutoFit/>
          </a:bodyPr>
          <a:lstStyle/>
          <a:p>
            <a:r>
              <a:rPr lang="en-US" dirty="0">
                <a:hlinkClick r:id="rId4"/>
              </a:rPr>
              <a:t>List of New Testament uncials - Wikipedia</a:t>
            </a:r>
            <a:endParaRPr lang="en-US" dirty="0"/>
          </a:p>
        </p:txBody>
      </p:sp>
      <p:sp>
        <p:nvSpPr>
          <p:cNvPr id="5" name="TextBox 4">
            <a:extLst>
              <a:ext uri="{FF2B5EF4-FFF2-40B4-BE49-F238E27FC236}">
                <a16:creationId xmlns:a16="http://schemas.microsoft.com/office/drawing/2014/main" id="{90009870-29F6-ADBD-0ECB-B26AD4C2CE1C}"/>
              </a:ext>
            </a:extLst>
          </p:cNvPr>
          <p:cNvSpPr txBox="1"/>
          <p:nvPr/>
        </p:nvSpPr>
        <p:spPr>
          <a:xfrm>
            <a:off x="494287" y="1512149"/>
            <a:ext cx="8384026" cy="3816429"/>
          </a:xfrm>
          <a:prstGeom prst="rect">
            <a:avLst/>
          </a:prstGeom>
          <a:noFill/>
        </p:spPr>
        <p:txBody>
          <a:bodyPr wrap="none" rtlCol="0">
            <a:spAutoFit/>
          </a:bodyPr>
          <a:lstStyle/>
          <a:p>
            <a:pPr algn="l"/>
            <a:r>
              <a:rPr lang="en-US" sz="2800" b="1" i="0" cap="all" dirty="0">
                <a:solidFill>
                  <a:srgbClr val="1A1A1A"/>
                </a:solidFill>
                <a:effectLst/>
                <a:latin typeface="Arial" panose="020B0604020202020204" pitchFamily="34" charset="0"/>
              </a:rPr>
              <a:t>PALIMPSEST    (Pal-IMP-SEST)</a:t>
            </a:r>
          </a:p>
          <a:p>
            <a:pPr algn="l"/>
            <a:r>
              <a:rPr lang="en-US" sz="2800" b="0" i="0" dirty="0">
                <a:solidFill>
                  <a:srgbClr val="1A1A1A"/>
                </a:solidFill>
                <a:effectLst/>
                <a:latin typeface="Arial" panose="020B0604020202020204" pitchFamily="34" charset="0"/>
              </a:rPr>
              <a:t>Erasing and reusing a parchment.</a:t>
            </a:r>
            <a:endParaRPr lang="en-US" sz="2800" b="1" i="0" cap="all" dirty="0">
              <a:solidFill>
                <a:srgbClr val="1A1A1A"/>
              </a:solidFill>
              <a:effectLst/>
              <a:latin typeface="Arial" panose="020B0604020202020204" pitchFamily="34" charset="0"/>
            </a:endParaRPr>
          </a:p>
          <a:p>
            <a:pPr algn="l"/>
            <a:endParaRPr lang="en-US" sz="2800" b="1" i="0" cap="all" dirty="0">
              <a:solidFill>
                <a:srgbClr val="1A1A1A"/>
              </a:solidFill>
              <a:effectLst/>
              <a:latin typeface="Arial" panose="020B0604020202020204" pitchFamily="34" charset="0"/>
            </a:endParaRPr>
          </a:p>
          <a:p>
            <a:pPr algn="l"/>
            <a:r>
              <a:rPr lang="en-US" sz="2800" b="1" i="0" cap="all" dirty="0">
                <a:solidFill>
                  <a:srgbClr val="1A1A1A"/>
                </a:solidFill>
                <a:effectLst/>
                <a:latin typeface="Arial" panose="020B0604020202020204" pitchFamily="34" charset="0"/>
              </a:rPr>
              <a:t>ORIGIN OF PALIMPSEST</a:t>
            </a:r>
          </a:p>
          <a:p>
            <a:pPr algn="l"/>
            <a:r>
              <a:rPr lang="en-US" sz="2800" b="0" i="0" dirty="0">
                <a:solidFill>
                  <a:srgbClr val="1A1A1A"/>
                </a:solidFill>
                <a:effectLst/>
                <a:latin typeface="Arial" panose="020B0604020202020204" pitchFamily="34" charset="0"/>
              </a:rPr>
              <a:t>First recorded in 1655–65; from Latin </a:t>
            </a:r>
            <a:r>
              <a:rPr lang="en-US" sz="2800" b="0" i="1" dirty="0" err="1">
                <a:solidFill>
                  <a:srgbClr val="1A1A1A"/>
                </a:solidFill>
                <a:effectLst/>
                <a:latin typeface="Arial" panose="020B0604020202020204" pitchFamily="34" charset="0"/>
              </a:rPr>
              <a:t>palimpsēstus</a:t>
            </a:r>
            <a:r>
              <a:rPr lang="en-US" sz="2800" b="0" i="1" dirty="0">
                <a:solidFill>
                  <a:srgbClr val="1A1A1A"/>
                </a:solidFill>
                <a:effectLst/>
                <a:latin typeface="Arial" panose="020B0604020202020204" pitchFamily="34" charset="0"/>
              </a:rPr>
              <a:t>,</a:t>
            </a:r>
            <a:br>
              <a:rPr lang="en-US" sz="2800" b="0" i="1" dirty="0">
                <a:solidFill>
                  <a:srgbClr val="1A1A1A"/>
                </a:solidFill>
                <a:effectLst/>
                <a:latin typeface="Arial" panose="020B0604020202020204" pitchFamily="34" charset="0"/>
              </a:rPr>
            </a:br>
            <a:r>
              <a:rPr lang="en-US" sz="2800" b="0" i="0" dirty="0">
                <a:solidFill>
                  <a:srgbClr val="1A1A1A"/>
                </a:solidFill>
                <a:effectLst/>
                <a:latin typeface="Arial" panose="020B0604020202020204" pitchFamily="34" charset="0"/>
              </a:rPr>
              <a:t> from Greek </a:t>
            </a:r>
            <a:r>
              <a:rPr lang="en-US" sz="2800" b="0" i="1" dirty="0" err="1">
                <a:solidFill>
                  <a:srgbClr val="1A1A1A"/>
                </a:solidFill>
                <a:effectLst/>
                <a:latin typeface="Arial" panose="020B0604020202020204" pitchFamily="34" charset="0"/>
              </a:rPr>
              <a:t>palímpsēstos</a:t>
            </a:r>
            <a:r>
              <a:rPr lang="en-US" sz="2800" b="0" i="0" dirty="0">
                <a:solidFill>
                  <a:srgbClr val="1A1A1A"/>
                </a:solidFill>
                <a:effectLst/>
                <a:latin typeface="Arial" panose="020B0604020202020204" pitchFamily="34" charset="0"/>
              </a:rPr>
              <a:t> “rubbed again”</a:t>
            </a:r>
            <a:br>
              <a:rPr lang="en-US" sz="2800" b="0" i="0" dirty="0">
                <a:solidFill>
                  <a:srgbClr val="1A1A1A"/>
                </a:solidFill>
                <a:effectLst/>
                <a:latin typeface="Arial" panose="020B0604020202020204" pitchFamily="34" charset="0"/>
              </a:rPr>
            </a:br>
            <a:r>
              <a:rPr lang="en-US" sz="2800" b="0" i="0" dirty="0">
                <a:solidFill>
                  <a:srgbClr val="1A1A1A"/>
                </a:solidFill>
                <a:effectLst/>
                <a:latin typeface="Arial" panose="020B0604020202020204" pitchFamily="34" charset="0"/>
              </a:rPr>
              <a:t> (</a:t>
            </a:r>
            <a:r>
              <a:rPr lang="en-US" sz="2800" b="0" i="1" dirty="0" err="1">
                <a:solidFill>
                  <a:srgbClr val="1A1A1A"/>
                </a:solidFill>
                <a:effectLst/>
                <a:latin typeface="Arial" panose="020B0604020202020204" pitchFamily="34" charset="0"/>
              </a:rPr>
              <a:t>pálin</a:t>
            </a:r>
            <a:r>
              <a:rPr lang="en-US" sz="2800" b="0" i="0" dirty="0">
                <a:solidFill>
                  <a:srgbClr val="1A1A1A"/>
                </a:solidFill>
                <a:effectLst/>
                <a:latin typeface="Arial" panose="020B0604020202020204" pitchFamily="34" charset="0"/>
              </a:rPr>
              <a:t> “again” + </a:t>
            </a:r>
            <a:r>
              <a:rPr lang="en-US" sz="2800" b="0" i="1" dirty="0" err="1">
                <a:solidFill>
                  <a:srgbClr val="1A1A1A"/>
                </a:solidFill>
                <a:effectLst/>
                <a:latin typeface="Arial" panose="020B0604020202020204" pitchFamily="34" charset="0"/>
              </a:rPr>
              <a:t>psēstós</a:t>
            </a:r>
            <a:r>
              <a:rPr lang="en-US" sz="2800" b="0" i="0" dirty="0">
                <a:solidFill>
                  <a:srgbClr val="1A1A1A"/>
                </a:solidFill>
                <a:effectLst/>
                <a:latin typeface="Arial" panose="020B0604020202020204" pitchFamily="34" charset="0"/>
              </a:rPr>
              <a:t> “scraped, </a:t>
            </a:r>
            <a:br>
              <a:rPr lang="en-US" sz="2800" b="0" i="0" dirty="0">
                <a:solidFill>
                  <a:srgbClr val="1A1A1A"/>
                </a:solidFill>
                <a:effectLst/>
                <a:latin typeface="Arial" panose="020B0604020202020204" pitchFamily="34" charset="0"/>
              </a:rPr>
            </a:br>
            <a:r>
              <a:rPr lang="en-US" sz="2800" b="0" i="0" dirty="0">
                <a:solidFill>
                  <a:srgbClr val="1A1A1A"/>
                </a:solidFill>
                <a:effectLst/>
                <a:latin typeface="Arial" panose="020B0604020202020204" pitchFamily="34" charset="0"/>
              </a:rPr>
              <a:t>rubbed,” past participle of </a:t>
            </a:r>
            <a:r>
              <a:rPr lang="en-US" sz="2800" b="0" i="1" dirty="0" err="1">
                <a:solidFill>
                  <a:srgbClr val="1A1A1A"/>
                </a:solidFill>
                <a:effectLst/>
                <a:latin typeface="Arial" panose="020B0604020202020204" pitchFamily="34" charset="0"/>
              </a:rPr>
              <a:t>psân</a:t>
            </a:r>
            <a:r>
              <a:rPr lang="en-US" sz="2800" b="0" i="0" dirty="0">
                <a:solidFill>
                  <a:srgbClr val="1A1A1A"/>
                </a:solidFill>
                <a:effectLst/>
                <a:latin typeface="Arial" panose="020B0604020202020204" pitchFamily="34" charset="0"/>
              </a:rPr>
              <a:t> “to rub smooth”)</a:t>
            </a:r>
          </a:p>
          <a:p>
            <a:endParaRPr lang="en-US" dirty="0"/>
          </a:p>
        </p:txBody>
      </p:sp>
    </p:spTree>
    <p:extLst>
      <p:ext uri="{BB962C8B-B14F-4D97-AF65-F5344CB8AC3E}">
        <p14:creationId xmlns:p14="http://schemas.microsoft.com/office/powerpoint/2010/main" val="815284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6385340" cy="4906220"/>
          </a:xfrm>
        </p:spPr>
        <p:txBody>
          <a:bodyPr>
            <a:normAutofit/>
          </a:bodyPr>
          <a:lstStyle/>
          <a:p>
            <a:r>
              <a:rPr lang="en-US" dirty="0"/>
              <a:t>New Revised Standard Version (NRSV)</a:t>
            </a:r>
          </a:p>
          <a:p>
            <a:pPr lvl="1"/>
            <a:r>
              <a:rPr lang="en-US" dirty="0"/>
              <a:t>1989</a:t>
            </a:r>
          </a:p>
          <a:p>
            <a:pPr lvl="1"/>
            <a:r>
              <a:rPr lang="en-US" dirty="0"/>
              <a:t>Revision of the Revised Standard Version (RSV); intended to be “as literal as possible” and “as free as necessary.” </a:t>
            </a:r>
          </a:p>
          <a:p>
            <a:pPr lvl="1"/>
            <a:r>
              <a:rPr lang="en-US" dirty="0"/>
              <a:t>Gender neutral wording for people. </a:t>
            </a:r>
          </a:p>
          <a:p>
            <a:pPr lvl="2"/>
            <a:r>
              <a:rPr lang="en-US" dirty="0"/>
              <a:t>Example: “And he said to them, ‘Follow me, and I will make you fish for people.’”</a:t>
            </a:r>
            <a:br>
              <a:rPr lang="en-US" dirty="0"/>
            </a:br>
            <a:r>
              <a:rPr lang="en-US" dirty="0"/>
              <a:t>—Matthew 4:19</a:t>
            </a:r>
          </a:p>
        </p:txBody>
      </p:sp>
      <p:pic>
        <p:nvPicPr>
          <p:cNvPr id="6" name="Picture 5" descr="NRS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800" y="1978248"/>
            <a:ext cx="1839654" cy="2509085"/>
          </a:xfrm>
          <a:prstGeom prst="rect">
            <a:avLst/>
          </a:prstGeom>
          <a:ln>
            <a:solidFill>
              <a:srgbClr val="000000"/>
            </a:solidFill>
          </a:ln>
          <a:effectLst>
            <a:outerShdw blurRad="76200" dir="13500000" sy="23000" kx="1200000" algn="br" rotWithShape="0">
              <a:prstClr val="black">
                <a:alpha val="20000"/>
              </a:prstClr>
            </a:outerShdw>
          </a:effectLst>
        </p:spPr>
      </p:pic>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1" name="TextBox 20"/>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2" name="TextBox 21"/>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3" name="TextBox 22"/>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4" name="TextBox 23"/>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5" name="Isosceles Triangle 24"/>
          <p:cNvSpPr/>
          <p:nvPr/>
        </p:nvSpPr>
        <p:spPr>
          <a:xfrm rot="10800000">
            <a:off x="6842541"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5814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1" y="1219944"/>
            <a:ext cx="6224320" cy="4906220"/>
          </a:xfrm>
        </p:spPr>
        <p:txBody>
          <a:bodyPr>
            <a:normAutofit/>
          </a:bodyPr>
          <a:lstStyle/>
          <a:p>
            <a:r>
              <a:rPr lang="en-US" dirty="0"/>
              <a:t>Contemporary English Version (CEV)</a:t>
            </a:r>
          </a:p>
          <a:p>
            <a:pPr lvl="1"/>
            <a:r>
              <a:rPr lang="en-US" dirty="0"/>
              <a:t>1995</a:t>
            </a:r>
          </a:p>
          <a:p>
            <a:pPr lvl="1"/>
            <a:r>
              <a:rPr lang="en-US" dirty="0"/>
              <a:t>Intended to be easily read by grade schoolers and second-language English readers.</a:t>
            </a:r>
          </a:p>
          <a:p>
            <a:pPr lvl="2"/>
            <a:r>
              <a:rPr lang="en-US" dirty="0"/>
              <a:t>Example: “God loved the people of this world so much that he gave his only Son, so that everyone who has faith in him will have eternal life and never really die.”</a:t>
            </a:r>
            <a:br>
              <a:rPr lang="en-US" dirty="0"/>
            </a:br>
            <a:r>
              <a:rPr lang="en-US" dirty="0"/>
              <a:t>—John 3:16</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1" name="TextBox 20"/>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2" name="TextBox 21"/>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3" name="TextBox 22"/>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4" name="TextBox 23"/>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13" name="Picture 12" descr="C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521" y="1941286"/>
            <a:ext cx="1918193" cy="3005168"/>
          </a:xfrm>
          <a:prstGeom prst="rect">
            <a:avLst/>
          </a:prstGeom>
          <a:ln>
            <a:solidFill>
              <a:srgbClr val="000000"/>
            </a:solidFill>
          </a:ln>
          <a:effectLst>
            <a:outerShdw blurRad="76200" dir="13500000" sy="23000" kx="1200000" algn="br" rotWithShape="0">
              <a:prstClr val="black">
                <a:alpha val="20000"/>
              </a:prstClr>
            </a:outerShdw>
          </a:effectLst>
        </p:spPr>
      </p:pic>
      <p:sp>
        <p:nvSpPr>
          <p:cNvPr id="14" name="Isosceles Triangle 13"/>
          <p:cNvSpPr/>
          <p:nvPr/>
        </p:nvSpPr>
        <p:spPr>
          <a:xfrm rot="10800000">
            <a:off x="7216555"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17727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199" y="1219944"/>
            <a:ext cx="5548088" cy="5254602"/>
          </a:xfrm>
        </p:spPr>
        <p:txBody>
          <a:bodyPr>
            <a:normAutofit/>
          </a:bodyPr>
          <a:lstStyle/>
          <a:p>
            <a:r>
              <a:rPr lang="en-US" dirty="0"/>
              <a:t>God’s Word Translation (GW)</a:t>
            </a:r>
          </a:p>
          <a:p>
            <a:pPr lvl="1"/>
            <a:r>
              <a:rPr lang="en-US" dirty="0"/>
              <a:t>1995</a:t>
            </a:r>
          </a:p>
          <a:p>
            <a:pPr lvl="1"/>
            <a:r>
              <a:rPr lang="en-US" dirty="0"/>
              <a:t>Attempts to use “natural equivalents” to translate text into contemporary English. </a:t>
            </a:r>
          </a:p>
          <a:p>
            <a:pPr lvl="2"/>
            <a:r>
              <a:rPr lang="en-US" dirty="0"/>
              <a:t>Example: “God saved you through faith as an act of kindness. You had nothing to do with it. Being saved is a gift from God. It’s not the result of anything you’ve done, so no one can brag about it.”—Ephesians 2:8–9</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1" name="TextBox 20"/>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2" name="TextBox 21"/>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3" name="TextBox 22"/>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4" name="TextBox 23"/>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5" name="Isosceles Triangle 24"/>
          <p:cNvSpPr/>
          <p:nvPr/>
        </p:nvSpPr>
        <p:spPr>
          <a:xfrm rot="10800000">
            <a:off x="7216555"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G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456" y="1709387"/>
            <a:ext cx="1954323" cy="2997429"/>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224813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6297000" cy="5337110"/>
          </a:xfrm>
        </p:spPr>
        <p:txBody>
          <a:bodyPr>
            <a:normAutofit/>
          </a:bodyPr>
          <a:lstStyle/>
          <a:p>
            <a:r>
              <a:rPr lang="en-US" dirty="0"/>
              <a:t>New Living Translation (NLT)</a:t>
            </a:r>
          </a:p>
          <a:p>
            <a:pPr lvl="1"/>
            <a:r>
              <a:rPr lang="en-US" dirty="0"/>
              <a:t>1996, revised in 2004</a:t>
            </a:r>
          </a:p>
          <a:p>
            <a:pPr lvl="1"/>
            <a:r>
              <a:rPr lang="en-US" dirty="0"/>
              <a:t>A translation in the style of the Living Bible, tries to render entire thoughts—rather than each word—into everyday English.</a:t>
            </a:r>
          </a:p>
          <a:p>
            <a:pPr lvl="1"/>
            <a:r>
              <a:rPr lang="en-US" dirty="0"/>
              <a:t>Easy-to-read modern version.</a:t>
            </a:r>
          </a:p>
          <a:p>
            <a:pPr lvl="2"/>
            <a:r>
              <a:rPr lang="en-US" dirty="0"/>
              <a:t>Example: “For this is how God loved the world: He gave his one and only Son, so that everyone who believes in him will not perish but have eternal life.”—John 3:16</a:t>
            </a:r>
          </a:p>
        </p:txBody>
      </p:sp>
      <p:pic>
        <p:nvPicPr>
          <p:cNvPr id="4" name="Picture 3" descr="N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85" y="1809585"/>
            <a:ext cx="1819150" cy="2762413"/>
          </a:xfrm>
          <a:prstGeom prst="rect">
            <a:avLst/>
          </a:prstGeom>
          <a:ln>
            <a:solidFill>
              <a:srgbClr val="000000"/>
            </a:solidFill>
          </a:ln>
          <a:effectLst>
            <a:outerShdw blurRad="76200" dir="13500000" sy="23000" kx="1200000" algn="br" rotWithShape="0">
              <a:prstClr val="black">
                <a:alpha val="20000"/>
              </a:prstClr>
            </a:outerShdw>
          </a:effectLst>
        </p:spPr>
      </p:pic>
      <p:sp>
        <p:nvSpPr>
          <p:cNvPr id="18" name="Rectangle 17"/>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0" name="TextBox 19"/>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1" name="TextBox 20"/>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2" name="TextBox 21"/>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3" name="TextBox 22"/>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4" name="Isosceles Triangle 23"/>
          <p:cNvSpPr/>
          <p:nvPr/>
        </p:nvSpPr>
        <p:spPr>
          <a:xfrm rot="10800000">
            <a:off x="7260045"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301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198" y="1219944"/>
            <a:ext cx="5949246" cy="5254602"/>
          </a:xfrm>
        </p:spPr>
        <p:txBody>
          <a:bodyPr>
            <a:normAutofit/>
          </a:bodyPr>
          <a:lstStyle/>
          <a:p>
            <a:r>
              <a:rPr lang="en-US" dirty="0"/>
              <a:t>New International Reader’s Version (NIrV) </a:t>
            </a:r>
          </a:p>
          <a:p>
            <a:pPr lvl="1"/>
            <a:r>
              <a:rPr lang="en-US" dirty="0"/>
              <a:t>1996, revised in 1998</a:t>
            </a:r>
          </a:p>
          <a:p>
            <a:pPr lvl="1"/>
            <a:r>
              <a:rPr lang="en-US" dirty="0"/>
              <a:t>Simple words and short sentences for lower reading levels.</a:t>
            </a:r>
          </a:p>
          <a:p>
            <a:pPr lvl="2"/>
            <a:r>
              <a:rPr lang="en-US" dirty="0"/>
              <a:t>Example: “God’s grace has saved you because of your faith in Christ. Your salvation doesn’t come from anything you do. It is God’s gift.”—Ephesians 2:8</a:t>
            </a:r>
          </a:p>
          <a:p>
            <a:pPr marL="4762" lvl="1" indent="0">
              <a:buNone/>
            </a:pPr>
            <a:endParaRPr lang="en-US" dirty="0"/>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1" name="TextBox 20"/>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2" name="TextBox 21"/>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3" name="TextBox 22"/>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4" name="TextBox 23"/>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15" name="Picture 14" descr="NIR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618" y="1839019"/>
            <a:ext cx="1855198" cy="2805551"/>
          </a:xfrm>
          <a:prstGeom prst="rect">
            <a:avLst/>
          </a:prstGeom>
          <a:ln>
            <a:solidFill>
              <a:srgbClr val="000000"/>
            </a:solidFill>
          </a:ln>
          <a:effectLst>
            <a:outerShdw blurRad="76200" dir="13500000" sy="23000" kx="1200000" algn="br" rotWithShape="0">
              <a:prstClr val="black">
                <a:alpha val="20000"/>
              </a:prstClr>
            </a:outerShdw>
          </a:effectLst>
        </p:spPr>
      </p:pic>
      <p:sp>
        <p:nvSpPr>
          <p:cNvPr id="13" name="Isosceles Triangle 12"/>
          <p:cNvSpPr/>
          <p:nvPr/>
        </p:nvSpPr>
        <p:spPr>
          <a:xfrm rot="10800000">
            <a:off x="7260045"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0697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6219371" cy="4906220"/>
          </a:xfrm>
        </p:spPr>
        <p:txBody>
          <a:bodyPr/>
          <a:lstStyle/>
          <a:p>
            <a:r>
              <a:rPr lang="en-US" dirty="0"/>
              <a:t>English Standard Version (ESV)</a:t>
            </a:r>
          </a:p>
          <a:p>
            <a:pPr lvl="1"/>
            <a:r>
              <a:rPr lang="en-US" dirty="0"/>
              <a:t>2001</a:t>
            </a:r>
          </a:p>
          <a:p>
            <a:pPr lvl="1"/>
            <a:r>
              <a:rPr lang="en-US" dirty="0"/>
              <a:t>Essentially literal, based on the 1971 RSV with significant corrections and language updates based on the most reliable Greek, Hebrew, and Aramaic texts.</a:t>
            </a:r>
          </a:p>
          <a:p>
            <a:pPr lvl="2"/>
            <a:r>
              <a:rPr lang="en-US" dirty="0"/>
              <a:t>Example: “And he said to them, ‘Follow me, and I will make you fishers of men.’”—Matthew 4:19</a:t>
            </a:r>
          </a:p>
        </p:txBody>
      </p:sp>
      <p:sp>
        <p:nvSpPr>
          <p:cNvPr id="18" name="Rectangle 17"/>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0" name="TextBox 19"/>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1" name="TextBox 20"/>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2" name="TextBox 21"/>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3" name="TextBox 22"/>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4" name="Isosceles Triangle 23"/>
          <p:cNvSpPr/>
          <p:nvPr/>
        </p:nvSpPr>
        <p:spPr>
          <a:xfrm rot="10800000">
            <a:off x="7852686"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ES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071" y="1531382"/>
            <a:ext cx="1777500" cy="2594303"/>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2430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5929086" cy="4906220"/>
          </a:xfrm>
        </p:spPr>
        <p:txBody>
          <a:bodyPr/>
          <a:lstStyle/>
          <a:p>
            <a:r>
              <a:rPr lang="en-US" dirty="0"/>
              <a:t>The Message (MSG)</a:t>
            </a:r>
          </a:p>
          <a:p>
            <a:pPr lvl="1"/>
            <a:r>
              <a:rPr lang="en-US" dirty="0"/>
              <a:t>2002</a:t>
            </a:r>
          </a:p>
          <a:p>
            <a:pPr lvl="1"/>
            <a:r>
              <a:rPr lang="en-US" dirty="0"/>
              <a:t>Paraphrase by Eugene H. Peterson. </a:t>
            </a:r>
          </a:p>
          <a:p>
            <a:pPr lvl="2"/>
            <a:r>
              <a:rPr lang="en-US" dirty="0"/>
              <a:t>Example: “This is how much God loved the world: He gave his Son, his one and only Son. And this is why: so that no one need be destroyed; by believing in him, anyone can have a whole and lasting life.”—John 3:16</a:t>
            </a:r>
          </a:p>
        </p:txBody>
      </p:sp>
      <p:pic>
        <p:nvPicPr>
          <p:cNvPr id="5" name="Picture 4" descr="MS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556" y="2319059"/>
            <a:ext cx="2031193" cy="2940394"/>
          </a:xfrm>
          <a:prstGeom prst="rect">
            <a:avLst/>
          </a:prstGeom>
          <a:effectLst>
            <a:outerShdw blurRad="76200" dir="14280000" sy="23000" kx="1200000" algn="br" rotWithShape="0">
              <a:prstClr val="black">
                <a:alpha val="14000"/>
              </a:prstClr>
            </a:outerShdw>
          </a:effectLst>
          <a:scene3d>
            <a:camera prst="orthographicFront"/>
            <a:lightRig rig="threePt" dir="t"/>
          </a:scene3d>
          <a:sp3d>
            <a:bevelT/>
          </a:sp3d>
        </p:spPr>
      </p:pic>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4" name="TextBox 13"/>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6" name="TextBox 15"/>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7" name="TextBox 16"/>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5" name="Isosceles Triangle 24"/>
          <p:cNvSpPr/>
          <p:nvPr/>
        </p:nvSpPr>
        <p:spPr>
          <a:xfrm rot="10800000">
            <a:off x="7971154"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687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198" y="1219943"/>
            <a:ext cx="6974654" cy="5344496"/>
          </a:xfrm>
        </p:spPr>
        <p:txBody>
          <a:bodyPr>
            <a:normAutofit/>
          </a:bodyPr>
          <a:lstStyle/>
          <a:p>
            <a:r>
              <a:rPr lang="en-US" dirty="0"/>
              <a:t>Holman Christian Standard Bible (HCSB)</a:t>
            </a:r>
          </a:p>
          <a:p>
            <a:pPr lvl="1"/>
            <a:r>
              <a:rPr lang="en-US" dirty="0"/>
              <a:t>2004</a:t>
            </a:r>
          </a:p>
          <a:p>
            <a:pPr lvl="1"/>
            <a:r>
              <a:rPr lang="en-US" dirty="0"/>
              <a:t>Pursues two ideals: </a:t>
            </a:r>
          </a:p>
          <a:p>
            <a:pPr lvl="2"/>
            <a:r>
              <a:rPr lang="en-US" dirty="0"/>
              <a:t>1) Each word must reflect contemporary English. </a:t>
            </a:r>
          </a:p>
          <a:p>
            <a:pPr lvl="2"/>
            <a:r>
              <a:rPr lang="en-US" dirty="0"/>
              <a:t>2) Each word must be faithful to the </a:t>
            </a:r>
            <a:br>
              <a:rPr lang="en-US" dirty="0"/>
            </a:br>
            <a:r>
              <a:rPr lang="en-US" dirty="0"/>
              <a:t>original languages. </a:t>
            </a:r>
          </a:p>
          <a:p>
            <a:pPr lvl="2"/>
            <a:r>
              <a:rPr lang="en-US" dirty="0"/>
              <a:t>Example: “For God loved the world in </a:t>
            </a:r>
            <a:br>
              <a:rPr lang="en-US" dirty="0"/>
            </a:br>
            <a:r>
              <a:rPr lang="en-US" dirty="0"/>
              <a:t>this way: He gave His One and Only </a:t>
            </a:r>
            <a:br>
              <a:rPr lang="en-US" dirty="0"/>
            </a:br>
            <a:r>
              <a:rPr lang="en-US" dirty="0"/>
              <a:t>Son, so that everyone who believes in Him will not perish but have eternal life.”</a:t>
            </a:r>
            <a:br>
              <a:rPr lang="en-US" dirty="0"/>
            </a:br>
            <a:r>
              <a:rPr lang="en-US" dirty="0"/>
              <a:t>—John 3:16</a:t>
            </a:r>
          </a:p>
        </p:txBody>
      </p:sp>
      <p:pic>
        <p:nvPicPr>
          <p:cNvPr id="5" name="Picture 4" descr="HC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994" y="1765800"/>
            <a:ext cx="1857006" cy="3003578"/>
          </a:xfrm>
          <a:prstGeom prst="rect">
            <a:avLst/>
          </a:prstGeom>
          <a:ln>
            <a:solidFill>
              <a:srgbClr val="000000"/>
            </a:solidFill>
          </a:ln>
          <a:effectLst>
            <a:outerShdw blurRad="76200" dir="13500000" sy="23000" kx="1200000" algn="br" rotWithShape="0">
              <a:prstClr val="black">
                <a:alpha val="20000"/>
              </a:prstClr>
            </a:outerShdw>
          </a:effectLst>
        </p:spPr>
      </p:pic>
      <p:sp>
        <p:nvSpPr>
          <p:cNvPr id="19" name="Rectangle 18"/>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1" name="TextBox 20"/>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2" name="TextBox 21"/>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3" name="TextBox 22"/>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4" name="TextBox 23"/>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5" name="Isosceles Triangle 24"/>
          <p:cNvSpPr/>
          <p:nvPr/>
        </p:nvSpPr>
        <p:spPr>
          <a:xfrm rot="10800000">
            <a:off x="8086355"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25596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199" y="1219943"/>
            <a:ext cx="6184608" cy="5173849"/>
          </a:xfrm>
        </p:spPr>
        <p:txBody>
          <a:bodyPr>
            <a:normAutofit/>
          </a:bodyPr>
          <a:lstStyle/>
          <a:p>
            <a:r>
              <a:rPr lang="en-US" dirty="0"/>
              <a:t>Common English Bible (CEB)</a:t>
            </a:r>
          </a:p>
          <a:p>
            <a:pPr lvl="1"/>
            <a:r>
              <a:rPr lang="en-US" dirty="0"/>
              <a:t>2011</a:t>
            </a:r>
          </a:p>
          <a:p>
            <a:pPr lvl="1"/>
            <a:r>
              <a:rPr lang="en-US" dirty="0"/>
              <a:t>Diverse team of translators from 22 faith traditions in American, African, Asian, European, and Latino communities.</a:t>
            </a:r>
          </a:p>
          <a:p>
            <a:pPr lvl="1"/>
            <a:r>
              <a:rPr lang="en-US" dirty="0"/>
              <a:t>Substitutes more natural wordings for traditional biblical terminology.</a:t>
            </a:r>
          </a:p>
          <a:p>
            <a:pPr lvl="2"/>
            <a:r>
              <a:rPr lang="en-US" dirty="0"/>
              <a:t>Example: “‘Come, follow me,’ he said, ‘and I’ll show you how to fish for people.’”</a:t>
            </a:r>
            <a:br>
              <a:rPr lang="en-US" dirty="0"/>
            </a:br>
            <a:r>
              <a:rPr lang="en-US" dirty="0"/>
              <a:t>—Matthew 4:19</a:t>
            </a:r>
            <a:endParaRPr lang="en-US" dirty="0">
              <a:solidFill>
                <a:srgbClr val="0000FF"/>
              </a:solidFill>
            </a:endParaRPr>
          </a:p>
        </p:txBody>
      </p:sp>
      <p:sp>
        <p:nvSpPr>
          <p:cNvPr id="19" name="Rectangle 18"/>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1" name="TextBox 20"/>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2" name="TextBox 21"/>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3" name="TextBox 22"/>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4" name="TextBox 23"/>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5" name="Isosceles Triangle 24"/>
          <p:cNvSpPr/>
          <p:nvPr/>
        </p:nvSpPr>
        <p:spPr>
          <a:xfrm rot="10800000">
            <a:off x="8387379"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C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610" y="1686611"/>
            <a:ext cx="1894882" cy="2923019"/>
          </a:xfrm>
          <a:prstGeom prst="rect">
            <a:avLst/>
          </a:prstGeom>
          <a:effectLst>
            <a:outerShdw blurRad="76200" dir="13500000" sy="23000" kx="1200000" algn="br" rotWithShape="0">
              <a:prstClr val="black">
                <a:alpha val="20000"/>
              </a:prstClr>
            </a:outerShdw>
          </a:effectLst>
          <a:scene3d>
            <a:camera prst="orthographicFront"/>
            <a:lightRig rig="threePt" dir="t"/>
          </a:scene3d>
          <a:sp3d>
            <a:bevelT/>
          </a:sp3d>
        </p:spPr>
      </p:pic>
    </p:spTree>
    <p:extLst>
      <p:ext uri="{BB962C8B-B14F-4D97-AF65-F5344CB8AC3E}">
        <p14:creationId xmlns:p14="http://schemas.microsoft.com/office/powerpoint/2010/main" val="1286113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endParaRPr lang="en-US" dirty="0">
              <a:solidFill>
                <a:schemeClr val="tx1"/>
              </a:solidFill>
            </a:endParaRPr>
          </a:p>
        </p:txBody>
      </p:sp>
      <p:sp>
        <p:nvSpPr>
          <p:cNvPr id="3" name="Content Placeholder 2"/>
          <p:cNvSpPr>
            <a:spLocks noGrp="1"/>
          </p:cNvSpPr>
          <p:nvPr>
            <p:ph idx="1"/>
          </p:nvPr>
        </p:nvSpPr>
        <p:spPr>
          <a:xfrm>
            <a:off x="214170" y="1219944"/>
            <a:ext cx="6527823" cy="684008"/>
          </a:xfrm>
        </p:spPr>
        <p:txBody>
          <a:bodyPr>
            <a:normAutofit/>
          </a:bodyPr>
          <a:lstStyle/>
          <a:p>
            <a:pPr marL="4762" lvl="1" indent="0">
              <a:buNone/>
            </a:pPr>
            <a:r>
              <a:rPr lang="en-US" b="1" dirty="0">
                <a:solidFill>
                  <a:schemeClr val="tx1"/>
                </a:solidFill>
              </a:rPr>
              <a:t>Holy Bible Modern Literal Translation</a:t>
            </a:r>
          </a:p>
          <a:p>
            <a:pPr marL="4762" lvl="1" indent="0">
              <a:buNone/>
            </a:pPr>
            <a:endParaRPr lang="en-US" dirty="0"/>
          </a:p>
        </p:txBody>
      </p:sp>
      <p:sp>
        <p:nvSpPr>
          <p:cNvPr id="19" name="Rectangle 18"/>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1" name="TextBox 20"/>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2" name="TextBox 21"/>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3" name="TextBox 22"/>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4" name="TextBox 23"/>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5" name="Isosceles Triangle 24"/>
          <p:cNvSpPr/>
          <p:nvPr/>
        </p:nvSpPr>
        <p:spPr>
          <a:xfrm rot="10800000">
            <a:off x="8387379"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AFA2DC18-5737-8424-4668-D238933A8998}"/>
              </a:ext>
            </a:extLst>
          </p:cNvPr>
          <p:cNvPicPr>
            <a:picLocks noChangeAspect="1"/>
          </p:cNvPicPr>
          <p:nvPr/>
        </p:nvPicPr>
        <p:blipFill>
          <a:blip r:embed="rId3"/>
          <a:stretch>
            <a:fillRect/>
          </a:stretch>
        </p:blipFill>
        <p:spPr>
          <a:xfrm>
            <a:off x="6549562" y="1737906"/>
            <a:ext cx="2380268" cy="3104362"/>
          </a:xfrm>
          <a:prstGeom prst="rect">
            <a:avLst/>
          </a:prstGeom>
          <a:effectLst>
            <a:outerShdw blurRad="76200" dist="406400" dir="14100000" sx="101000" sy="101000" algn="ctr" rotWithShape="0">
              <a:schemeClr val="tx1">
                <a:alpha val="20000"/>
              </a:schemeClr>
            </a:outerShdw>
          </a:effectLst>
          <a:scene3d>
            <a:camera prst="orthographicFront"/>
            <a:lightRig rig="threePt" dir="t"/>
          </a:scene3d>
          <a:sp3d>
            <a:bevelT/>
          </a:sp3d>
        </p:spPr>
      </p:pic>
      <p:sp>
        <p:nvSpPr>
          <p:cNvPr id="9" name="TextBox 8">
            <a:extLst>
              <a:ext uri="{FF2B5EF4-FFF2-40B4-BE49-F238E27FC236}">
                <a16:creationId xmlns:a16="http://schemas.microsoft.com/office/drawing/2014/main" id="{20CB0330-3D89-1FFE-4D72-70E7E8A98888}"/>
              </a:ext>
            </a:extLst>
          </p:cNvPr>
          <p:cNvSpPr txBox="1"/>
          <p:nvPr/>
        </p:nvSpPr>
        <p:spPr>
          <a:xfrm>
            <a:off x="214170" y="1851825"/>
            <a:ext cx="5687619" cy="3816429"/>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2019</a:t>
            </a:r>
          </a:p>
          <a:p>
            <a:pPr marL="914400" lvl="1" indent="-457200">
              <a:buFont typeface="Arial" panose="020B0604020202020204" pitchFamily="34" charset="0"/>
              <a:buChar char="•"/>
            </a:pPr>
            <a:r>
              <a:rPr lang="en-US" sz="2800" dirty="0"/>
              <a:t>Follows the majority text without regard to NA26 or TR.</a:t>
            </a:r>
          </a:p>
          <a:p>
            <a:pPr marL="914400" lvl="1" indent="-457200">
              <a:buFont typeface="Arial" panose="020B0604020202020204" pitchFamily="34" charset="0"/>
              <a:buChar char="•"/>
            </a:pPr>
            <a:r>
              <a:rPr lang="en-US" sz="2800" dirty="0"/>
              <a:t>Uses a few words as possible for each Greek Word.</a:t>
            </a:r>
          </a:p>
          <a:p>
            <a:pPr marL="914400" lvl="1" indent="-457200">
              <a:buFont typeface="Arial" panose="020B0604020202020204" pitchFamily="34" charset="0"/>
              <a:buChar char="•"/>
            </a:pPr>
            <a:r>
              <a:rPr lang="en-US" sz="2800" dirty="0"/>
              <a:t>Produced as an “Open Source Document’ to be available on the web.</a:t>
            </a:r>
          </a:p>
          <a:p>
            <a:endParaRPr lang="en-US" dirty="0"/>
          </a:p>
        </p:txBody>
      </p:sp>
    </p:spTree>
    <p:extLst>
      <p:ext uri="{BB962C8B-B14F-4D97-AF65-F5344CB8AC3E}">
        <p14:creationId xmlns:p14="http://schemas.microsoft.com/office/powerpoint/2010/main" val="240463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103A9C-6E7B-55E1-9740-C516C6F23B47}"/>
              </a:ext>
            </a:extLst>
          </p:cNvPr>
          <p:cNvPicPr>
            <a:picLocks noChangeAspect="1"/>
          </p:cNvPicPr>
          <p:nvPr/>
        </p:nvPicPr>
        <p:blipFill>
          <a:blip r:embed="rId3"/>
          <a:stretch>
            <a:fillRect/>
          </a:stretch>
        </p:blipFill>
        <p:spPr>
          <a:xfrm>
            <a:off x="947726" y="1"/>
            <a:ext cx="7692945" cy="6152606"/>
          </a:xfrm>
          <a:prstGeom prst="rect">
            <a:avLst/>
          </a:prstGeom>
        </p:spPr>
      </p:pic>
      <p:sp>
        <p:nvSpPr>
          <p:cNvPr id="12" name="TextBox 11">
            <a:extLst>
              <a:ext uri="{FF2B5EF4-FFF2-40B4-BE49-F238E27FC236}">
                <a16:creationId xmlns:a16="http://schemas.microsoft.com/office/drawing/2014/main" id="{FE759713-0815-0BB6-BECE-AFE5CCECFA41}"/>
              </a:ext>
            </a:extLst>
          </p:cNvPr>
          <p:cNvSpPr txBox="1"/>
          <p:nvPr/>
        </p:nvSpPr>
        <p:spPr>
          <a:xfrm>
            <a:off x="1423851" y="6332993"/>
            <a:ext cx="5977855" cy="523220"/>
          </a:xfrm>
          <a:prstGeom prst="rect">
            <a:avLst/>
          </a:prstGeom>
          <a:noFill/>
        </p:spPr>
        <p:txBody>
          <a:bodyPr wrap="none" rtlCol="0">
            <a:spAutoFit/>
          </a:bodyPr>
          <a:lstStyle/>
          <a:p>
            <a:r>
              <a:rPr lang="en-US" sz="2800" dirty="0"/>
              <a:t>04 = Palimpsest 06= Greek Latin parallel</a:t>
            </a:r>
          </a:p>
        </p:txBody>
      </p:sp>
      <p:pic>
        <p:nvPicPr>
          <p:cNvPr id="13" name="Picture 12">
            <a:extLst>
              <a:ext uri="{FF2B5EF4-FFF2-40B4-BE49-F238E27FC236}">
                <a16:creationId xmlns:a16="http://schemas.microsoft.com/office/drawing/2014/main" id="{258A2BA6-3D57-DC91-92AF-697B599A24F6}"/>
              </a:ext>
            </a:extLst>
          </p:cNvPr>
          <p:cNvPicPr>
            <a:picLocks noChangeAspect="1"/>
          </p:cNvPicPr>
          <p:nvPr/>
        </p:nvPicPr>
        <p:blipFill>
          <a:blip r:embed="rId4"/>
          <a:stretch>
            <a:fillRect/>
          </a:stretch>
        </p:blipFill>
        <p:spPr>
          <a:xfrm rot="16200000">
            <a:off x="-2303458" y="2359294"/>
            <a:ext cx="5613576" cy="684007"/>
          </a:xfrm>
          <a:prstGeom prst="rect">
            <a:avLst/>
          </a:prstGeom>
        </p:spPr>
      </p:pic>
      <p:sp>
        <p:nvSpPr>
          <p:cNvPr id="14" name="Oval 13">
            <a:extLst>
              <a:ext uri="{FF2B5EF4-FFF2-40B4-BE49-F238E27FC236}">
                <a16:creationId xmlns:a16="http://schemas.microsoft.com/office/drawing/2014/main" id="{D9337369-4573-FBCF-4260-A2CBCEE5B114}"/>
              </a:ext>
            </a:extLst>
          </p:cNvPr>
          <p:cNvSpPr/>
          <p:nvPr/>
        </p:nvSpPr>
        <p:spPr>
          <a:xfrm>
            <a:off x="1685109" y="2892717"/>
            <a:ext cx="548640" cy="52322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041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ibles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488" y="217336"/>
            <a:ext cx="5842395" cy="6372002"/>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99786" y="6606429"/>
            <a:ext cx="8889999" cy="261610"/>
          </a:xfrm>
          <a:prstGeom prst="rect">
            <a:avLst/>
          </a:prstGeom>
          <a:noFill/>
        </p:spPr>
        <p:txBody>
          <a:bodyPr wrap="square" rtlCol="0">
            <a:spAutoFit/>
          </a:bodyPr>
          <a:lstStyle/>
          <a:p>
            <a:pPr algn="ctr"/>
            <a:r>
              <a:rPr lang="en-US" sz="1100" dirty="0">
                <a:solidFill>
                  <a:schemeClr val="bg2">
                    <a:lumMod val="90000"/>
                  </a:schemeClr>
                </a:solidFill>
              </a:rPr>
              <a:t>Chart does not include all English translations. Chart idea and dates courtesy of Back to the Bible Broadcast, Lincoln NE. Used by Permission.</a:t>
            </a:r>
          </a:p>
        </p:txBody>
      </p:sp>
      <p:sp>
        <p:nvSpPr>
          <p:cNvPr id="2" name="Left Brace 1"/>
          <p:cNvSpPr/>
          <p:nvPr/>
        </p:nvSpPr>
        <p:spPr>
          <a:xfrm>
            <a:off x="2900375" y="294649"/>
            <a:ext cx="295495" cy="1256559"/>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TextBox 2"/>
          <p:cNvSpPr txBox="1"/>
          <p:nvPr/>
        </p:nvSpPr>
        <p:spPr>
          <a:xfrm>
            <a:off x="99786" y="576644"/>
            <a:ext cx="2937787" cy="5847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dirty="0">
                <a:solidFill>
                  <a:schemeClr val="bg1"/>
                </a:solidFill>
              </a:rPr>
              <a:t>Translations after the discovery of the Dead Sea Scrolls</a:t>
            </a:r>
            <a:endParaRPr lang="en-US" sz="1100" dirty="0">
              <a:solidFill>
                <a:schemeClr val="bg1"/>
              </a:solidFill>
            </a:endParaRPr>
          </a:p>
        </p:txBody>
      </p:sp>
      <p:sp>
        <p:nvSpPr>
          <p:cNvPr id="7" name="Left Brace 6"/>
          <p:cNvSpPr/>
          <p:nvPr/>
        </p:nvSpPr>
        <p:spPr>
          <a:xfrm>
            <a:off x="2900375" y="2260338"/>
            <a:ext cx="328681" cy="2801518"/>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extBox 10"/>
          <p:cNvSpPr txBox="1"/>
          <p:nvPr/>
        </p:nvSpPr>
        <p:spPr>
          <a:xfrm>
            <a:off x="204267" y="3403337"/>
            <a:ext cx="2721432"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dirty="0">
                <a:solidFill>
                  <a:schemeClr val="bg1"/>
                </a:solidFill>
              </a:rPr>
              <a:t>Translations from ancient versions and copies available at that time</a:t>
            </a:r>
          </a:p>
        </p:txBody>
      </p:sp>
      <p:sp>
        <p:nvSpPr>
          <p:cNvPr id="8" name="Left Brace 7"/>
          <p:cNvSpPr/>
          <p:nvPr/>
        </p:nvSpPr>
        <p:spPr>
          <a:xfrm>
            <a:off x="2936635" y="1678201"/>
            <a:ext cx="237968" cy="471727"/>
          </a:xfrm>
          <a:prstGeom prst="leftBrace">
            <a:avLst>
              <a:gd name="adj1" fmla="val 8333"/>
              <a:gd name="adj2" fmla="val 51312"/>
            </a:avLst>
          </a:prstGeom>
          <a:ln w="6350" cmpd="sng">
            <a:solidFill>
              <a:srgbClr val="0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
        <p:nvSpPr>
          <p:cNvPr id="12" name="TextBox 11"/>
          <p:cNvSpPr txBox="1"/>
          <p:nvPr/>
        </p:nvSpPr>
        <p:spPr>
          <a:xfrm>
            <a:off x="-9070" y="1478596"/>
            <a:ext cx="290846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dirty="0">
                <a:solidFill>
                  <a:schemeClr val="bg1"/>
                </a:solidFill>
              </a:rPr>
              <a:t>Translations after </a:t>
            </a:r>
            <a:r>
              <a:rPr lang="en-US" sz="1600" i="1" dirty="0">
                <a:solidFill>
                  <a:schemeClr val="bg1"/>
                </a:solidFill>
              </a:rPr>
              <a:t>earlier</a:t>
            </a:r>
            <a:r>
              <a:rPr lang="en-US" sz="1600" dirty="0">
                <a:solidFill>
                  <a:schemeClr val="bg1"/>
                </a:solidFill>
              </a:rPr>
              <a:t> ancient manuscripts were discovered in the 1700s and 1800s</a:t>
            </a:r>
          </a:p>
        </p:txBody>
      </p:sp>
      <p:sp>
        <p:nvSpPr>
          <p:cNvPr id="5" name="Action Button: Custom 4">
            <a:hlinkClick r:id="rId4" action="ppaction://hlinksldjump" highlightClick="1"/>
          </p:cNvPr>
          <p:cNvSpPr/>
          <p:nvPr/>
        </p:nvSpPr>
        <p:spPr>
          <a:xfrm>
            <a:off x="204267" y="6139167"/>
            <a:ext cx="1366345" cy="525517"/>
          </a:xfrm>
          <a:prstGeom prst="actionButtonBlank">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Times New Roman"/>
                <a:cs typeface="Times New Roman"/>
              </a:rPr>
              <a:t>Menu</a:t>
            </a:r>
          </a:p>
        </p:txBody>
      </p:sp>
    </p:spTree>
    <p:extLst>
      <p:ext uri="{BB962C8B-B14F-4D97-AF65-F5344CB8AC3E}">
        <p14:creationId xmlns:p14="http://schemas.microsoft.com/office/powerpoint/2010/main" val="357701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ibles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488" y="217336"/>
            <a:ext cx="5842395" cy="6372002"/>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92884" y="6568943"/>
            <a:ext cx="8889999" cy="261610"/>
          </a:xfrm>
          <a:prstGeom prst="rect">
            <a:avLst/>
          </a:prstGeom>
          <a:noFill/>
        </p:spPr>
        <p:txBody>
          <a:bodyPr wrap="square" rtlCol="0">
            <a:spAutoFit/>
          </a:bodyPr>
          <a:lstStyle/>
          <a:p>
            <a:pPr algn="ctr"/>
            <a:r>
              <a:rPr lang="en-US" sz="1100" dirty="0">
                <a:solidFill>
                  <a:schemeClr val="bg2">
                    <a:lumMod val="90000"/>
                  </a:schemeClr>
                </a:solidFill>
              </a:rPr>
              <a:t>Chart does not include all English translations. Chart idea and dates courtesy of Back to the Bible Broadcast, Lincoln NE..</a:t>
            </a:r>
          </a:p>
        </p:txBody>
      </p:sp>
      <p:sp>
        <p:nvSpPr>
          <p:cNvPr id="2" name="Left Brace 1"/>
          <p:cNvSpPr/>
          <p:nvPr/>
        </p:nvSpPr>
        <p:spPr>
          <a:xfrm>
            <a:off x="2900375" y="294649"/>
            <a:ext cx="295495" cy="1256559"/>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TextBox 2"/>
          <p:cNvSpPr txBox="1"/>
          <p:nvPr/>
        </p:nvSpPr>
        <p:spPr>
          <a:xfrm>
            <a:off x="99786" y="576644"/>
            <a:ext cx="2937787" cy="5847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dirty="0">
                <a:solidFill>
                  <a:schemeClr val="bg1"/>
                </a:solidFill>
              </a:rPr>
              <a:t>Translations after the discovery of the Dead Sea Scrolls</a:t>
            </a:r>
            <a:endParaRPr lang="en-US" sz="1100" dirty="0">
              <a:solidFill>
                <a:schemeClr val="bg1"/>
              </a:solidFill>
            </a:endParaRPr>
          </a:p>
        </p:txBody>
      </p:sp>
      <p:sp>
        <p:nvSpPr>
          <p:cNvPr id="7" name="Left Brace 6"/>
          <p:cNvSpPr/>
          <p:nvPr/>
        </p:nvSpPr>
        <p:spPr>
          <a:xfrm>
            <a:off x="2900375" y="2260338"/>
            <a:ext cx="328681" cy="2801518"/>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extBox 10"/>
          <p:cNvSpPr txBox="1"/>
          <p:nvPr/>
        </p:nvSpPr>
        <p:spPr>
          <a:xfrm>
            <a:off x="204267" y="3403337"/>
            <a:ext cx="2721432"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dirty="0">
                <a:solidFill>
                  <a:schemeClr val="bg1"/>
                </a:solidFill>
              </a:rPr>
              <a:t>Translations from ancient versions and copies available at that time</a:t>
            </a:r>
          </a:p>
        </p:txBody>
      </p:sp>
      <p:sp>
        <p:nvSpPr>
          <p:cNvPr id="8" name="Left Brace 7"/>
          <p:cNvSpPr/>
          <p:nvPr/>
        </p:nvSpPr>
        <p:spPr>
          <a:xfrm>
            <a:off x="2936635" y="1678201"/>
            <a:ext cx="237968" cy="471727"/>
          </a:xfrm>
          <a:prstGeom prst="leftBrace">
            <a:avLst>
              <a:gd name="adj1" fmla="val 8333"/>
              <a:gd name="adj2" fmla="val 51312"/>
            </a:avLst>
          </a:prstGeom>
          <a:ln w="6350" cmpd="sng">
            <a:solidFill>
              <a:srgbClr val="0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endParaRPr>
          </a:p>
        </p:txBody>
      </p:sp>
      <p:sp>
        <p:nvSpPr>
          <p:cNvPr id="12" name="TextBox 11"/>
          <p:cNvSpPr txBox="1"/>
          <p:nvPr/>
        </p:nvSpPr>
        <p:spPr>
          <a:xfrm>
            <a:off x="-9070" y="1478596"/>
            <a:ext cx="290846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dirty="0">
                <a:solidFill>
                  <a:schemeClr val="bg1"/>
                </a:solidFill>
              </a:rPr>
              <a:t>Translations after </a:t>
            </a:r>
            <a:r>
              <a:rPr lang="en-US" sz="1600" i="1" dirty="0">
                <a:solidFill>
                  <a:schemeClr val="bg1"/>
                </a:solidFill>
              </a:rPr>
              <a:t>earlier</a:t>
            </a:r>
            <a:r>
              <a:rPr lang="en-US" sz="1600" dirty="0">
                <a:solidFill>
                  <a:schemeClr val="bg1"/>
                </a:solidFill>
              </a:rPr>
              <a:t> ancient manuscripts were discovered in the 1700s and 1800s</a:t>
            </a:r>
          </a:p>
        </p:txBody>
      </p:sp>
    </p:spTree>
    <p:extLst>
      <p:ext uri="{BB962C8B-B14F-4D97-AF65-F5344CB8AC3E}">
        <p14:creationId xmlns:p14="http://schemas.microsoft.com/office/powerpoint/2010/main" val="8746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4B873-C197-894F-99BA-8F3CF97DA3EA}"/>
              </a:ext>
            </a:extLst>
          </p:cNvPr>
          <p:cNvSpPr txBox="1"/>
          <p:nvPr/>
        </p:nvSpPr>
        <p:spPr>
          <a:xfrm>
            <a:off x="994410" y="580251"/>
            <a:ext cx="7734300" cy="6186309"/>
          </a:xfrm>
          <a:prstGeom prst="rect">
            <a:avLst/>
          </a:prstGeom>
          <a:noFill/>
        </p:spPr>
        <p:txBody>
          <a:bodyPr wrap="square">
            <a:spAutoFit/>
          </a:bodyPr>
          <a:lstStyle/>
          <a:p>
            <a:pPr defTabSz="457200"/>
            <a:endParaRPr lang="en-US" dirty="0">
              <a:solidFill>
                <a:prstClr val="black"/>
              </a:solidFill>
              <a:latin typeface="Calibri"/>
            </a:endParaRPr>
          </a:p>
          <a:p>
            <a:pPr defTabSz="457200"/>
            <a:r>
              <a:rPr lang="en-US" dirty="0">
                <a:solidFill>
                  <a:prstClr val="black"/>
                </a:solidFill>
                <a:latin typeface="Calibri"/>
              </a:rPr>
              <a:t>Interesting Articles From Bryan Boatman </a:t>
            </a:r>
          </a:p>
          <a:p>
            <a:pPr defTabSz="457200"/>
            <a:endParaRPr lang="en-US" dirty="0">
              <a:solidFill>
                <a:prstClr val="black"/>
              </a:solidFill>
              <a:latin typeface="Calibri"/>
            </a:endParaRPr>
          </a:p>
          <a:p>
            <a:pPr defTabSz="457200"/>
            <a:r>
              <a:rPr lang="en-US" dirty="0">
                <a:solidFill>
                  <a:prstClr val="black"/>
                </a:solidFill>
                <a:latin typeface="Calibri"/>
              </a:rPr>
              <a:t>Controversial with some open-ended arguments .. </a:t>
            </a: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r>
              <a:rPr lang="en-US" dirty="0">
                <a:solidFill>
                  <a:prstClr val="black"/>
                </a:solidFill>
                <a:latin typeface="Calibri"/>
                <a:hlinkClick r:id="rId2"/>
              </a:rPr>
              <a:t>http://bbcbeeville.org/2019/08/history-of-the-english-bible-lollard-bibles/</a:t>
            </a:r>
            <a:endParaRPr lang="en-US" dirty="0">
              <a:solidFill>
                <a:prstClr val="black"/>
              </a:solidFill>
              <a:latin typeface="Calibri"/>
            </a:endParaRPr>
          </a:p>
          <a:p>
            <a:pPr defTabSz="457200"/>
            <a:endParaRPr lang="en-US" dirty="0">
              <a:solidFill>
                <a:prstClr val="black"/>
              </a:solidFill>
              <a:latin typeface="Calibri"/>
            </a:endParaRPr>
          </a:p>
          <a:p>
            <a:pPr defTabSz="457200"/>
            <a:r>
              <a:rPr lang="en-US" dirty="0">
                <a:solidFill>
                  <a:prstClr val="black"/>
                </a:solidFill>
                <a:latin typeface="Calibri"/>
              </a:rPr>
              <a:t>August 11, 2019</a:t>
            </a:r>
            <a:endParaRPr lang="en-US" dirty="0">
              <a:solidFill>
                <a:prstClr val="black"/>
              </a:solidFill>
              <a:latin typeface="Calibri"/>
              <a:hlinkClick r:id="rId3"/>
            </a:endParaRPr>
          </a:p>
          <a:p>
            <a:pPr defTabSz="457200"/>
            <a:r>
              <a:rPr lang="en-US" dirty="0">
                <a:solidFill>
                  <a:prstClr val="black"/>
                </a:solidFill>
                <a:latin typeface="Calibri"/>
                <a:hlinkClick r:id="rId4"/>
              </a:rPr>
              <a:t>http://bbcbeeville.org/2019/08/a-history-of-the-english-bible-william-tyndale/</a:t>
            </a:r>
            <a:endParaRPr lang="en-US" dirty="0">
              <a:solidFill>
                <a:prstClr val="black"/>
              </a:solidFill>
              <a:latin typeface="Calibri"/>
            </a:endParaRPr>
          </a:p>
          <a:p>
            <a:pPr defTabSz="457200"/>
            <a:endParaRPr lang="en-US" dirty="0">
              <a:solidFill>
                <a:prstClr val="black"/>
              </a:solidFill>
              <a:latin typeface="Calibri"/>
              <a:hlinkClick r:id="rId3"/>
            </a:endParaRPr>
          </a:p>
          <a:p>
            <a:pPr defTabSz="457200"/>
            <a:r>
              <a:rPr lang="en-US" dirty="0">
                <a:solidFill>
                  <a:prstClr val="black"/>
                </a:solidFill>
                <a:latin typeface="Calibri"/>
              </a:rPr>
              <a:t>August 25, 2019</a:t>
            </a:r>
          </a:p>
          <a:p>
            <a:pPr defTabSz="457200"/>
            <a:r>
              <a:rPr lang="en-US" dirty="0">
                <a:solidFill>
                  <a:prstClr val="black"/>
                </a:solidFill>
                <a:latin typeface="Calibri"/>
              </a:rPr>
              <a:t>http://bbcbeeville.org/2019/08/history-of-the-english-bible-geneva/</a:t>
            </a:r>
          </a:p>
          <a:p>
            <a:pPr defTabSz="457200"/>
            <a:endParaRPr lang="en-US" dirty="0">
              <a:solidFill>
                <a:prstClr val="black"/>
              </a:solidFill>
              <a:latin typeface="Calibri"/>
              <a:hlinkClick r:id="rId3"/>
            </a:endParaRPr>
          </a:p>
          <a:p>
            <a:pPr defTabSz="457200"/>
            <a:r>
              <a:rPr lang="en-US" dirty="0">
                <a:solidFill>
                  <a:prstClr val="black"/>
                </a:solidFill>
                <a:latin typeface="Calibri"/>
                <a:hlinkClick r:id="rId3"/>
              </a:rPr>
              <a:t>September 1, 2019</a:t>
            </a:r>
          </a:p>
          <a:p>
            <a:pPr defTabSz="457200"/>
            <a:r>
              <a:rPr lang="en-US" dirty="0">
                <a:solidFill>
                  <a:prstClr val="black"/>
                </a:solidFill>
                <a:latin typeface="Calibri"/>
                <a:hlinkClick r:id="rId5"/>
              </a:rPr>
              <a:t>http://bbcbeeville.org/2019/09/a-history-of-the-english-bible-king-james/</a:t>
            </a:r>
            <a:endParaRPr lang="en-US" dirty="0">
              <a:solidFill>
                <a:prstClr val="black"/>
              </a:solidFill>
              <a:latin typeface="Calibri"/>
              <a:hlinkClick r:id="rId3"/>
            </a:endParaRPr>
          </a:p>
          <a:p>
            <a:pPr defTabSz="457200"/>
            <a:endParaRPr lang="en-US" dirty="0">
              <a:solidFill>
                <a:prstClr val="black"/>
              </a:solidFill>
              <a:latin typeface="Calibri"/>
            </a:endParaRPr>
          </a:p>
          <a:p>
            <a:pPr defTabSz="457200"/>
            <a:r>
              <a:rPr lang="en-US" dirty="0">
                <a:solidFill>
                  <a:prstClr val="black"/>
                </a:solidFill>
                <a:latin typeface="Calibri"/>
              </a:rPr>
              <a:t>September 8, 2019</a:t>
            </a:r>
          </a:p>
          <a:p>
            <a:pPr defTabSz="457200"/>
            <a:r>
              <a:rPr lang="en-US" dirty="0">
                <a:solidFill>
                  <a:prstClr val="black"/>
                </a:solidFill>
                <a:latin typeface="Calibri"/>
              </a:rPr>
              <a:t>http://bbcbeeville.org/2019/09/a-history-of-the-english-bible-westcott/</a:t>
            </a:r>
          </a:p>
          <a:p>
            <a:pP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p:txBody>
      </p:sp>
    </p:spTree>
    <p:extLst>
      <p:ext uri="{BB962C8B-B14F-4D97-AF65-F5344CB8AC3E}">
        <p14:creationId xmlns:p14="http://schemas.microsoft.com/office/powerpoint/2010/main" val="8622907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28600" y="304800"/>
            <a:ext cx="8610600" cy="3046988"/>
          </a:xfrm>
          <a:prstGeom prst="rect">
            <a:avLst/>
          </a:prstGeom>
          <a:noFill/>
          <a:ln w="9525">
            <a:noFill/>
            <a:miter lim="800000"/>
            <a:headEnd/>
            <a:tailEnd/>
          </a:ln>
        </p:spPr>
        <p:txBody>
          <a:bodyPr wrap="square">
            <a:prstTxWarp prst="textNoShape">
              <a:avLst/>
            </a:prstTxWarp>
            <a:spAutoFit/>
          </a:bodyPr>
          <a:lstStyle/>
          <a:p>
            <a:pPr>
              <a:buFont typeface="Arial" pitchFamily="1" charset="0"/>
              <a:buNone/>
            </a:pPr>
            <a:r>
              <a:rPr lang="en-US" sz="1200" b="1" i="1" dirty="0">
                <a:latin typeface="Times New Roman"/>
                <a:cs typeface="Times New Roman"/>
              </a:rPr>
              <a:t>How We Got the Bible </a:t>
            </a:r>
            <a:r>
              <a:rPr lang="en-US" sz="1200" b="1" dirty="0">
                <a:latin typeface="Times New Roman"/>
                <a:cs typeface="Times New Roman"/>
              </a:rPr>
              <a:t>PowerPoint</a:t>
            </a:r>
            <a:r>
              <a:rPr lang="en-US" sz="1200" b="1" baseline="30000" dirty="0">
                <a:latin typeface="Times New Roman"/>
                <a:cs typeface="Times New Roman"/>
              </a:rPr>
              <a:t>®</a:t>
            </a:r>
            <a:endParaRPr lang="en-US" sz="1200" b="1" dirty="0">
              <a:latin typeface="Times New Roman"/>
              <a:cs typeface="Times New Roman"/>
            </a:endParaRPr>
          </a:p>
          <a:p>
            <a:endParaRPr lang="en-US" sz="1200" dirty="0">
              <a:latin typeface="Times New Roman"/>
              <a:cs typeface="Times New Roman"/>
              <a:sym typeface="Symbol" pitchFamily="1" charset="2"/>
            </a:endParaRPr>
          </a:p>
          <a:p>
            <a:r>
              <a:rPr lang="en-US" sz="1200" dirty="0">
                <a:latin typeface="Times New Roman"/>
                <a:cs typeface="Times New Roman"/>
                <a:sym typeface="Symbol" pitchFamily="1" charset="2"/>
              </a:rPr>
              <a:t>© 2015 RW Research, Inc. </a:t>
            </a:r>
          </a:p>
          <a:p>
            <a:pPr>
              <a:buFont typeface="Arial" pitchFamily="1" charset="0"/>
              <a:buNone/>
            </a:pPr>
            <a:endParaRPr lang="en-US" sz="1200" dirty="0">
              <a:latin typeface="Times New Roman"/>
              <a:cs typeface="Times New Roman"/>
            </a:endParaRPr>
          </a:p>
          <a:p>
            <a:pPr>
              <a:buFont typeface="Arial" pitchFamily="1" charset="0"/>
              <a:buNone/>
            </a:pPr>
            <a:r>
              <a:rPr lang="en-US" sz="1200" dirty="0">
                <a:latin typeface="Times New Roman"/>
                <a:cs typeface="Times New Roman"/>
              </a:rPr>
              <a:t>All rights reserved. No part of this publication may be reproduced, stored in a retrieval system or transmitted in any form or by any means—for example, electronic, photocopy, recording—without prior written permission of the publisher.</a:t>
            </a:r>
          </a:p>
          <a:p>
            <a:pPr eaLnBrk="0" hangingPunct="0"/>
            <a:endParaRPr lang="en-US" sz="1200" b="1" dirty="0">
              <a:latin typeface="Times New Roman"/>
              <a:cs typeface="Times New Roman"/>
              <a:sym typeface="Symbol" pitchFamily="1" charset="2"/>
            </a:endParaRPr>
          </a:p>
          <a:p>
            <a:pPr>
              <a:buFont typeface="Arial" pitchFamily="1" charset="0"/>
              <a:buNone/>
            </a:pPr>
            <a:r>
              <a:rPr lang="en-US" sz="1200" b="1" dirty="0">
                <a:latin typeface="Times New Roman"/>
                <a:cs typeface="Times New Roman"/>
              </a:rPr>
              <a:t>Image Credits: </a:t>
            </a:r>
            <a:r>
              <a:rPr lang="en-US" sz="1200" dirty="0">
                <a:latin typeface="Times New Roman"/>
                <a:cs typeface="Times New Roman"/>
              </a:rPr>
              <a:t>Shutterstock.com; Bible Translation Sources Chart idea and dates courtesy of </a:t>
            </a:r>
            <a:r>
              <a:rPr lang="en-US" sz="1200" i="1" dirty="0">
                <a:latin typeface="Times New Roman"/>
                <a:cs typeface="Times New Roman"/>
              </a:rPr>
              <a:t>Back to the Bible Broadcast</a:t>
            </a:r>
            <a:r>
              <a:rPr lang="en-US" sz="1200" dirty="0">
                <a:latin typeface="Times New Roman"/>
                <a:cs typeface="Times New Roman"/>
              </a:rPr>
              <a:t>, Lincoln NE, used by permission. </a:t>
            </a:r>
            <a:endParaRPr lang="en-US" sz="1200" b="1" dirty="0">
              <a:latin typeface="Times New Roman"/>
              <a:cs typeface="Times New Roman"/>
            </a:endParaRPr>
          </a:p>
          <a:p>
            <a:pPr>
              <a:buFont typeface="Arial" pitchFamily="1" charset="0"/>
              <a:buNone/>
            </a:pPr>
            <a:endParaRPr lang="en-US" sz="1200" b="1" dirty="0">
              <a:latin typeface="Times New Roman"/>
              <a:cs typeface="Times New Roman"/>
            </a:endParaRPr>
          </a:p>
          <a:p>
            <a:pPr>
              <a:buFont typeface="Arial" pitchFamily="1" charset="0"/>
              <a:buNone/>
            </a:pPr>
            <a:r>
              <a:rPr lang="en-US" sz="1200" b="1" dirty="0">
                <a:latin typeface="Times New Roman"/>
                <a:cs typeface="Times New Roman"/>
              </a:rPr>
              <a:t>Special Thanks</a:t>
            </a:r>
            <a:r>
              <a:rPr lang="en-US" sz="1200" dirty="0">
                <a:latin typeface="Times New Roman"/>
                <a:cs typeface="Times New Roman"/>
              </a:rPr>
              <a:t> to Timothy Paul Jones, PhD; Philip W. Comfort, PhD; Errol F. Rhodes; John McRay, PhD; Lawrence Scrivani; and Michael Cochrane, MA. </a:t>
            </a:r>
          </a:p>
          <a:p>
            <a:pPr>
              <a:buFont typeface="Arial" pitchFamily="1" charset="0"/>
              <a:buNone/>
            </a:pPr>
            <a:endParaRPr lang="en-US" sz="1200" b="1" dirty="0">
              <a:latin typeface="Times New Roman"/>
              <a:cs typeface="Times New Roman"/>
            </a:endParaRPr>
          </a:p>
          <a:p>
            <a:pPr>
              <a:buFont typeface="Arial" pitchFamily="1" charset="0"/>
              <a:buNone/>
            </a:pPr>
            <a:r>
              <a:rPr lang="en-US" sz="1200" b="1" dirty="0">
                <a:latin typeface="Times New Roman"/>
                <a:cs typeface="Times New Roman"/>
              </a:rPr>
              <a:t>Trademarks: </a:t>
            </a:r>
            <a:r>
              <a:rPr lang="en-US" sz="1200" dirty="0">
                <a:latin typeface="Times New Roman"/>
                <a:cs typeface="Times New Roman"/>
              </a:rPr>
              <a:t>Any trademarked symbols included in this teaching presentation belong to the organizations identified. Rose Publishing is a Christian organization and not affiliated with any of the organizations with trademarked symbols. The symbols and photos used in this presentation fall under the U.S.A. Copyright Law, Title 17, Section 107.</a:t>
            </a:r>
          </a:p>
        </p:txBody>
      </p:sp>
      <p:sp>
        <p:nvSpPr>
          <p:cNvPr id="4" name="TextBox 3"/>
          <p:cNvSpPr txBox="1"/>
          <p:nvPr/>
        </p:nvSpPr>
        <p:spPr>
          <a:xfrm>
            <a:off x="165464" y="6027003"/>
            <a:ext cx="4363808" cy="646331"/>
          </a:xfrm>
          <a:prstGeom prst="rect">
            <a:avLst/>
          </a:prstGeom>
          <a:noFill/>
        </p:spPr>
        <p:txBody>
          <a:bodyPr wrap="square" rtlCol="0">
            <a:spAutoFit/>
          </a:bodyPr>
          <a:lstStyle/>
          <a:p>
            <a:pPr>
              <a:buFont typeface="Arial" pitchFamily="1" charset="0"/>
              <a:buNone/>
            </a:pPr>
            <a:r>
              <a:rPr lang="en-US" sz="1200" dirty="0">
                <a:latin typeface="Times New Roman"/>
                <a:cs typeface="Times New Roman"/>
              </a:rPr>
              <a:t>Rose Publishing</a:t>
            </a:r>
          </a:p>
          <a:p>
            <a:pPr>
              <a:buFont typeface="Arial" pitchFamily="1" charset="0"/>
              <a:buNone/>
            </a:pPr>
            <a:r>
              <a:rPr lang="en-US" sz="1200" dirty="0">
                <a:latin typeface="Times New Roman"/>
                <a:cs typeface="Times New Roman"/>
              </a:rPr>
              <a:t>P. O. Box 3473, Peabody, Massachusetts 01961-3473 U.S.A. </a:t>
            </a:r>
            <a:br>
              <a:rPr lang="en-US" sz="1200" dirty="0">
                <a:latin typeface="Times New Roman"/>
                <a:cs typeface="Times New Roman"/>
              </a:rPr>
            </a:br>
            <a:r>
              <a:rPr lang="en-US" sz="1200" dirty="0" err="1">
                <a:latin typeface="Times New Roman"/>
                <a:cs typeface="Times New Roman"/>
              </a:rPr>
              <a:t>www.hendricksonrose.com</a:t>
            </a:r>
            <a:r>
              <a:rPr lang="en-US" sz="1200" dirty="0">
                <a:latin typeface="Times New Roman"/>
                <a:cs typeface="Times New Roman"/>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623133"/>
            <a:ext cx="2662801" cy="342881"/>
          </a:xfrm>
          <a:prstGeom prst="rect">
            <a:avLst/>
          </a:prstGeom>
        </p:spPr>
      </p:pic>
    </p:spTree>
    <p:extLst>
      <p:ext uri="{BB962C8B-B14F-4D97-AF65-F5344CB8AC3E}">
        <p14:creationId xmlns:p14="http://schemas.microsoft.com/office/powerpoint/2010/main" val="99704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FE6ED-8530-FC66-A8D6-1EE2A2A1E7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157E34-270A-2783-5E08-1C6E09B989CB}"/>
              </a:ext>
            </a:extLst>
          </p:cNvPr>
          <p:cNvSpPr>
            <a:spLocks noGrp="1"/>
          </p:cNvSpPr>
          <p:nvPr>
            <p:ph idx="1"/>
          </p:nvPr>
        </p:nvSpPr>
        <p:spPr/>
        <p:txBody>
          <a:bodyPr/>
          <a:lstStyle/>
          <a:p>
            <a:r>
              <a:rPr lang="en-US" dirty="0"/>
              <a:t>How do we weigh ancient texts?</a:t>
            </a:r>
          </a:p>
          <a:p>
            <a:endParaRPr lang="en-US" dirty="0"/>
          </a:p>
          <a:p>
            <a:endParaRPr lang="en-US" dirty="0"/>
          </a:p>
          <a:p>
            <a:endParaRPr lang="en-US" dirty="0"/>
          </a:p>
        </p:txBody>
      </p:sp>
    </p:spTree>
    <p:extLst>
      <p:ext uri="{BB962C8B-B14F-4D97-AF65-F5344CB8AC3E}">
        <p14:creationId xmlns:p14="http://schemas.microsoft.com/office/powerpoint/2010/main" val="122775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FE6ED-8530-FC66-A8D6-1EE2A2A1E7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157E34-270A-2783-5E08-1C6E09B989CB}"/>
              </a:ext>
            </a:extLst>
          </p:cNvPr>
          <p:cNvSpPr>
            <a:spLocks noGrp="1"/>
          </p:cNvSpPr>
          <p:nvPr>
            <p:ph idx="1"/>
          </p:nvPr>
        </p:nvSpPr>
        <p:spPr/>
        <p:txBody>
          <a:bodyPr/>
          <a:lstStyle/>
          <a:p>
            <a:r>
              <a:rPr lang="en-US" dirty="0"/>
              <a:t>How do we weigh ancient texts?</a:t>
            </a:r>
          </a:p>
          <a:p>
            <a:endParaRPr lang="en-US" dirty="0"/>
          </a:p>
          <a:p>
            <a:r>
              <a:rPr lang="en-US" dirty="0"/>
              <a:t>Is there a pecking order?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3522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2A68-B0DD-2A4C-140F-BB2E4793399F}"/>
              </a:ext>
            </a:extLst>
          </p:cNvPr>
          <p:cNvSpPr>
            <a:spLocks noGrp="1"/>
          </p:cNvSpPr>
          <p:nvPr>
            <p:ph type="title"/>
          </p:nvPr>
        </p:nvSpPr>
        <p:spPr/>
        <p:txBody>
          <a:bodyPr/>
          <a:lstStyle/>
          <a:p>
            <a:r>
              <a:rPr lang="en-US" b="1" dirty="0">
                <a:solidFill>
                  <a:schemeClr val="tx1"/>
                </a:solidFill>
              </a:rPr>
              <a:t>Textual Criticism</a:t>
            </a:r>
          </a:p>
        </p:txBody>
      </p:sp>
      <p:sp>
        <p:nvSpPr>
          <p:cNvPr id="3" name="Content Placeholder 2">
            <a:extLst>
              <a:ext uri="{FF2B5EF4-FFF2-40B4-BE49-F238E27FC236}">
                <a16:creationId xmlns:a16="http://schemas.microsoft.com/office/drawing/2014/main" id="{12BC3F6A-7881-DB1B-0D8D-1D4369C2FA18}"/>
              </a:ext>
            </a:extLst>
          </p:cNvPr>
          <p:cNvSpPr>
            <a:spLocks noGrp="1"/>
          </p:cNvSpPr>
          <p:nvPr>
            <p:ph idx="1"/>
          </p:nvPr>
        </p:nvSpPr>
        <p:spPr/>
        <p:txBody>
          <a:bodyPr>
            <a:normAutofit/>
          </a:bodyPr>
          <a:lstStyle/>
          <a:p>
            <a:pPr lvl="1"/>
            <a:r>
              <a:rPr lang="en-US" b="1" u="sng" dirty="0"/>
              <a:t>Goal is to restore the original autographs</a:t>
            </a:r>
          </a:p>
          <a:p>
            <a:pPr lvl="1"/>
            <a:r>
              <a:rPr lang="en-US" b="0" i="0" dirty="0">
                <a:solidFill>
                  <a:srgbClr val="000000"/>
                </a:solidFill>
                <a:effectLst/>
                <a:latin typeface="helvetica" panose="020B0604020202020204" pitchFamily="34" charset="0"/>
              </a:rPr>
              <a:t>Karl </a:t>
            </a:r>
            <a:r>
              <a:rPr lang="en-US" b="0" i="0" dirty="0" err="1">
                <a:solidFill>
                  <a:srgbClr val="000000"/>
                </a:solidFill>
                <a:effectLst/>
                <a:latin typeface="helvetica" panose="020B0604020202020204" pitchFamily="34" charset="0"/>
              </a:rPr>
              <a:t>Lachmann</a:t>
            </a:r>
            <a:r>
              <a:rPr lang="en-US" b="0" i="0" dirty="0">
                <a:solidFill>
                  <a:srgbClr val="000000"/>
                </a:solidFill>
                <a:effectLst/>
                <a:latin typeface="helvetica" panose="020B0604020202020204" pitchFamily="34" charset="0"/>
              </a:rPr>
              <a:t> (1793-1851) broke with the </a:t>
            </a:r>
            <a:r>
              <a:rPr lang="en-US" b="0" i="0" dirty="0">
                <a:effectLst/>
                <a:latin typeface="helvetica" panose="020B0604020202020204" pitchFamily="34" charset="0"/>
                <a:hlinkClick r:id="rId2"/>
              </a:rPr>
              <a:t>Textus Receptus</a:t>
            </a:r>
            <a:r>
              <a:rPr lang="en-US" b="0" i="0" dirty="0">
                <a:solidFill>
                  <a:srgbClr val="000000"/>
                </a:solidFill>
                <a:effectLst/>
                <a:latin typeface="helvetica" panose="020B0604020202020204" pitchFamily="34" charset="0"/>
              </a:rPr>
              <a:t> in 1831</a:t>
            </a:r>
          </a:p>
          <a:p>
            <a:pPr lvl="1"/>
            <a:r>
              <a:rPr lang="en-US" b="0" i="0" dirty="0" err="1">
                <a:solidFill>
                  <a:srgbClr val="000000"/>
                </a:solidFill>
                <a:effectLst/>
                <a:latin typeface="helvetica" panose="020B0604020202020204" pitchFamily="34" charset="0"/>
              </a:rPr>
              <a:t>Lachmann's</a:t>
            </a:r>
            <a:r>
              <a:rPr lang="en-US" b="0" i="0" dirty="0">
                <a:solidFill>
                  <a:srgbClr val="000000"/>
                </a:solidFill>
                <a:effectLst/>
                <a:latin typeface="helvetica" panose="020B0604020202020204" pitchFamily="34" charset="0"/>
              </a:rPr>
              <a:t> own, and that of his younger contemporary </a:t>
            </a:r>
            <a:r>
              <a:rPr lang="en-US" b="0" i="0" dirty="0" err="1">
                <a:solidFill>
                  <a:srgbClr val="000000"/>
                </a:solidFill>
                <a:effectLst/>
                <a:latin typeface="helvetica" panose="020B0604020202020204" pitchFamily="34" charset="0"/>
              </a:rPr>
              <a:t>Tregelles</a:t>
            </a:r>
            <a:r>
              <a:rPr lang="en-US" b="0" i="0" dirty="0">
                <a:solidFill>
                  <a:srgbClr val="000000"/>
                </a:solidFill>
                <a:effectLst/>
                <a:latin typeface="helvetica" panose="020B0604020202020204" pitchFamily="34" charset="0"/>
              </a:rPr>
              <a:t>) are now almost completely obscure.</a:t>
            </a:r>
            <a:endParaRPr lang="en-US" dirty="0"/>
          </a:p>
          <a:p>
            <a:pPr lvl="1"/>
            <a:r>
              <a:rPr lang="en-US" b="0" i="0" dirty="0">
                <a:solidFill>
                  <a:srgbClr val="000000"/>
                </a:solidFill>
                <a:effectLst/>
                <a:latin typeface="helvetica" panose="020B0604020202020204" pitchFamily="34" charset="0"/>
              </a:rPr>
              <a:t>Tischendorf </a:t>
            </a:r>
            <a:r>
              <a:rPr lang="en-US" dirty="0"/>
              <a:t> </a:t>
            </a:r>
            <a:r>
              <a:rPr lang="en-US" b="0" i="1" dirty="0" err="1">
                <a:solidFill>
                  <a:srgbClr val="000000"/>
                </a:solidFill>
                <a:effectLst/>
                <a:latin typeface="helvetica" panose="020B0604020202020204" pitchFamily="34" charset="0"/>
              </a:rPr>
              <a:t>Editio</a:t>
            </a:r>
            <a:r>
              <a:rPr lang="en-US" b="0" i="1" dirty="0">
                <a:solidFill>
                  <a:srgbClr val="000000"/>
                </a:solidFill>
                <a:effectLst/>
                <a:latin typeface="helvetica" panose="020B0604020202020204" pitchFamily="34" charset="0"/>
              </a:rPr>
              <a:t> </a:t>
            </a:r>
            <a:r>
              <a:rPr lang="en-US" b="0" i="1" dirty="0" err="1">
                <a:solidFill>
                  <a:srgbClr val="000000"/>
                </a:solidFill>
                <a:effectLst/>
                <a:latin typeface="helvetica" panose="020B0604020202020204" pitchFamily="34" charset="0"/>
              </a:rPr>
              <a:t>octava</a:t>
            </a:r>
            <a:r>
              <a:rPr lang="en-US" b="0" i="1" dirty="0">
                <a:solidFill>
                  <a:srgbClr val="000000"/>
                </a:solidFill>
                <a:effectLst/>
                <a:latin typeface="helvetica" panose="020B0604020202020204" pitchFamily="34" charset="0"/>
              </a:rPr>
              <a:t> </a:t>
            </a:r>
            <a:r>
              <a:rPr lang="en-US" b="0" i="1" dirty="0" err="1">
                <a:solidFill>
                  <a:srgbClr val="000000"/>
                </a:solidFill>
                <a:effectLst/>
                <a:latin typeface="helvetica" panose="020B0604020202020204" pitchFamily="34" charset="0"/>
              </a:rPr>
              <a:t>critica</a:t>
            </a:r>
            <a:r>
              <a:rPr lang="en-US" b="0" i="1" dirty="0">
                <a:solidFill>
                  <a:srgbClr val="000000"/>
                </a:solidFill>
                <a:effectLst/>
                <a:latin typeface="helvetica" panose="020B0604020202020204" pitchFamily="34" charset="0"/>
              </a:rPr>
              <a:t> </a:t>
            </a:r>
            <a:r>
              <a:rPr lang="en-US" b="0" i="1" dirty="0" err="1">
                <a:solidFill>
                  <a:srgbClr val="000000"/>
                </a:solidFill>
                <a:effectLst/>
                <a:latin typeface="helvetica" panose="020B0604020202020204" pitchFamily="34" charset="0"/>
              </a:rPr>
              <a:t>maior</a:t>
            </a:r>
            <a:r>
              <a:rPr lang="en-US" b="0" i="0" dirty="0">
                <a:solidFill>
                  <a:srgbClr val="000000"/>
                </a:solidFill>
                <a:effectLst/>
                <a:latin typeface="helvetica" panose="020B0604020202020204" pitchFamily="34" charset="0"/>
              </a:rPr>
              <a:t> (1869-1872), which remains unsurpassed as a complete edition of the New Testament text.</a:t>
            </a:r>
          </a:p>
          <a:p>
            <a:pPr lvl="1"/>
            <a:r>
              <a:rPr lang="en-US" dirty="0">
                <a:solidFill>
                  <a:srgbClr val="000000"/>
                </a:solidFill>
                <a:latin typeface="helvetica" panose="020B0604020202020204" pitchFamily="34" charset="0"/>
              </a:rPr>
              <a:t>Note the </a:t>
            </a:r>
            <a:r>
              <a:rPr lang="en-US" dirty="0" err="1">
                <a:solidFill>
                  <a:srgbClr val="000000"/>
                </a:solidFill>
                <a:latin typeface="helvetica" panose="020B0604020202020204" pitchFamily="34" charset="0"/>
              </a:rPr>
              <a:t>octava</a:t>
            </a:r>
            <a:r>
              <a:rPr lang="en-US" dirty="0">
                <a:solidFill>
                  <a:srgbClr val="000000"/>
                </a:solidFill>
                <a:latin typeface="helvetica" panose="020B0604020202020204" pitchFamily="34" charset="0"/>
              </a:rPr>
              <a:t> is the eight edition.</a:t>
            </a:r>
            <a:endParaRPr lang="en-US" dirty="0"/>
          </a:p>
        </p:txBody>
      </p:sp>
    </p:spTree>
    <p:extLst>
      <p:ext uri="{BB962C8B-B14F-4D97-AF65-F5344CB8AC3E}">
        <p14:creationId xmlns:p14="http://schemas.microsoft.com/office/powerpoint/2010/main" val="419954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2A68-B0DD-2A4C-140F-BB2E4793399F}"/>
              </a:ext>
            </a:extLst>
          </p:cNvPr>
          <p:cNvSpPr>
            <a:spLocks noGrp="1"/>
          </p:cNvSpPr>
          <p:nvPr>
            <p:ph type="title"/>
          </p:nvPr>
        </p:nvSpPr>
        <p:spPr/>
        <p:txBody>
          <a:bodyPr/>
          <a:lstStyle/>
          <a:p>
            <a:r>
              <a:rPr lang="en-US" b="1" dirty="0">
                <a:solidFill>
                  <a:schemeClr val="tx1"/>
                </a:solidFill>
              </a:rPr>
              <a:t>Textual Criticism</a:t>
            </a:r>
          </a:p>
        </p:txBody>
      </p:sp>
      <p:sp>
        <p:nvSpPr>
          <p:cNvPr id="3" name="Content Placeholder 2">
            <a:extLst>
              <a:ext uri="{FF2B5EF4-FFF2-40B4-BE49-F238E27FC236}">
                <a16:creationId xmlns:a16="http://schemas.microsoft.com/office/drawing/2014/main" id="{12BC3F6A-7881-DB1B-0D8D-1D4369C2FA18}"/>
              </a:ext>
            </a:extLst>
          </p:cNvPr>
          <p:cNvSpPr>
            <a:spLocks noGrp="1"/>
          </p:cNvSpPr>
          <p:nvPr>
            <p:ph idx="1"/>
          </p:nvPr>
        </p:nvSpPr>
        <p:spPr>
          <a:xfrm>
            <a:off x="143692" y="3010449"/>
            <a:ext cx="8229600" cy="5135511"/>
          </a:xfrm>
        </p:spPr>
        <p:txBody>
          <a:bodyPr/>
          <a:lstStyle/>
          <a:p>
            <a:pPr lvl="1"/>
            <a:r>
              <a:rPr lang="en-US" b="1" i="0" dirty="0">
                <a:solidFill>
                  <a:srgbClr val="000000"/>
                </a:solidFill>
                <a:effectLst/>
                <a:latin typeface="helvetica" panose="020B0604020202020204" pitchFamily="34" charset="0"/>
              </a:rPr>
              <a:t>The Apparatus.</a:t>
            </a:r>
            <a:r>
              <a:rPr lang="en-US" b="0" i="0" dirty="0">
                <a:solidFill>
                  <a:srgbClr val="000000"/>
                </a:solidFill>
                <a:effectLst/>
                <a:latin typeface="helvetica" panose="020B0604020202020204" pitchFamily="34" charset="0"/>
              </a:rPr>
              <a:t> Tischendorf's apparatus was, in its time, comprehensive, and it remains the most complete available.</a:t>
            </a:r>
          </a:p>
          <a:p>
            <a:pPr lvl="1"/>
            <a:endParaRPr lang="en-US" dirty="0"/>
          </a:p>
        </p:txBody>
      </p:sp>
      <p:sp>
        <p:nvSpPr>
          <p:cNvPr id="4" name="Rectangle 1">
            <a:extLst>
              <a:ext uri="{FF2B5EF4-FFF2-40B4-BE49-F238E27FC236}">
                <a16:creationId xmlns:a16="http://schemas.microsoft.com/office/drawing/2014/main" id="{90D50282-335C-D369-1CE6-7D103C7506E4}"/>
              </a:ext>
            </a:extLst>
          </p:cNvPr>
          <p:cNvSpPr>
            <a:spLocks noChangeArrowheads="1"/>
          </p:cNvSpPr>
          <p:nvPr/>
        </p:nvSpPr>
        <p:spPr bwMode="auto">
          <a:xfrm>
            <a:off x="443280" y="4595987"/>
            <a:ext cx="859562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helvetica" panose="020B0604020202020204" pitchFamily="34" charset="0"/>
              </a:rPr>
              <a:t>Gal 1:4 the apparatus reads:</a:t>
            </a:r>
            <a:endParaRPr kumimoji="0" lang="en-US" altLang="en-US" sz="2800" b="0" i="0" u="none" strike="noStrike" cap="none" normalizeH="0" baseline="0" dirty="0">
              <a:ln>
                <a:noFill/>
              </a:ln>
              <a:solidFill>
                <a:schemeClr val="tx1"/>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Symbol" panose="05050102010706020507" pitchFamily="18" charset="2"/>
                <a:cs typeface="Times New Roman" panose="02020603050405020304" pitchFamily="18" charset="0"/>
              </a:rPr>
              <a:t>peri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cum   </a:t>
            </a: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*ADEFGKLP al</a:t>
            </a:r>
            <a:r>
              <a:rPr kumimoji="0" lang="en-US" altLang="en-US" sz="28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50</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fere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syr</a:t>
            </a:r>
            <a:r>
              <a:rPr kumimoji="0" lang="en-US" altLang="en-US" sz="2800" b="0" i="0" u="none" strike="noStrike" cap="none" normalizeH="0" baseline="30000" dirty="0" err="1">
                <a:ln>
                  <a:noFill/>
                </a:ln>
                <a:solidFill>
                  <a:srgbClr val="000000"/>
                </a:solidFill>
                <a:effectLst/>
                <a:latin typeface="Times New Roman" panose="02020603050405020304" pitchFamily="18" charset="0"/>
                <a:cs typeface="Times New Roman" panose="02020603050405020304" pitchFamily="18" charset="0"/>
              </a:rPr>
              <a:t>p</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Or</a:t>
            </a:r>
            <a:r>
              <a:rPr kumimoji="0" lang="en-US" altLang="en-US" sz="28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1,238</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etc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a:t>
            </a:r>
            <a:r>
              <a:rPr kumimoji="0" lang="en-US" altLang="en-US" sz="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Gb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Sz</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Symbol" panose="05050102010706020507" pitchFamily="18" charset="2"/>
                <a:cs typeface="Times New Roman" panose="02020603050405020304" pitchFamily="18" charset="0"/>
              </a:rPr>
              <a:t>uper</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cum   </a:t>
            </a:r>
            <a:r>
              <a:rPr kumimoji="0" lang="en-US" altLang="en-US" sz="9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30000" dirty="0" err="1">
                <a:ln>
                  <a:noFill/>
                </a:ln>
                <a:solidFill>
                  <a:srgbClr val="000000"/>
                </a:solidFill>
                <a:effectLst/>
                <a:latin typeface="Times New Roman" panose="02020603050405020304" pitchFamily="18" charset="0"/>
                <a:cs typeface="Times New Roman" panose="02020603050405020304" pitchFamily="18" charset="0"/>
              </a:rPr>
              <a:t>c</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17. 67** al sat mu Ign</a:t>
            </a:r>
            <a:r>
              <a:rPr kumimoji="0" lang="en-US" altLang="en-US" sz="28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intpol314</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Aleph">
            <a:extLst>
              <a:ext uri="{FF2B5EF4-FFF2-40B4-BE49-F238E27FC236}">
                <a16:creationId xmlns:a16="http://schemas.microsoft.com/office/drawing/2014/main" id="{E6E5B2BF-0B76-94F1-36C7-7E95D8716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528" y="5051516"/>
            <a:ext cx="415289" cy="46143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
            <a:extLst>
              <a:ext uri="{FF2B5EF4-FFF2-40B4-BE49-F238E27FC236}">
                <a16:creationId xmlns:a16="http://schemas.microsoft.com/office/drawing/2014/main" id="{58EAFFC5-D058-C344-0735-AD646DA7A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46" y="5573272"/>
            <a:ext cx="459467" cy="459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eph">
            <a:extLst>
              <a:ext uri="{FF2B5EF4-FFF2-40B4-BE49-F238E27FC236}">
                <a16:creationId xmlns:a16="http://schemas.microsoft.com/office/drawing/2014/main" id="{ED117047-1EFB-9842-842C-61C5F36C5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092" y="5538000"/>
            <a:ext cx="390973" cy="4344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EDEFC8-3B8A-04DD-DB42-8AAE71F8E6B3}"/>
              </a:ext>
            </a:extLst>
          </p:cNvPr>
          <p:cNvSpPr txBox="1"/>
          <p:nvPr/>
        </p:nvSpPr>
        <p:spPr>
          <a:xfrm>
            <a:off x="521788" y="1104743"/>
            <a:ext cx="7678705" cy="1569660"/>
          </a:xfrm>
          <a:prstGeom prst="rect">
            <a:avLst/>
          </a:prstGeom>
          <a:noFill/>
        </p:spPr>
        <p:txBody>
          <a:bodyPr wrap="none" rtlCol="0">
            <a:spAutoFit/>
          </a:bodyPr>
          <a:lstStyle/>
          <a:p>
            <a:r>
              <a:rPr lang="en-US" sz="2400" b="0" i="0" dirty="0">
                <a:solidFill>
                  <a:srgbClr val="01103A"/>
                </a:solidFill>
                <a:effectLst/>
                <a:latin typeface="arial" panose="020B0604020202020204" pitchFamily="34" charset="0"/>
              </a:rPr>
              <a:t>Gal 1:4  KJV</a:t>
            </a:r>
          </a:p>
          <a:p>
            <a:r>
              <a:rPr lang="en-US" sz="2400" b="0" i="0" dirty="0">
                <a:solidFill>
                  <a:srgbClr val="01103A"/>
                </a:solidFill>
                <a:effectLst/>
                <a:latin typeface="arial" panose="020B0604020202020204" pitchFamily="34" charset="0"/>
              </a:rPr>
              <a:t>Who gave himself </a:t>
            </a:r>
            <a:r>
              <a:rPr lang="en-US" sz="2400" b="0" i="0" dirty="0">
                <a:solidFill>
                  <a:srgbClr val="01103A"/>
                </a:solidFill>
                <a:effectLst/>
                <a:highlight>
                  <a:srgbClr val="00FF00"/>
                </a:highlight>
                <a:latin typeface="arial" panose="020B0604020202020204" pitchFamily="34" charset="0"/>
              </a:rPr>
              <a:t>for</a:t>
            </a:r>
            <a:r>
              <a:rPr lang="en-US" sz="2400" b="0" i="0" dirty="0">
                <a:solidFill>
                  <a:srgbClr val="01103A"/>
                </a:solidFill>
                <a:effectLst/>
                <a:latin typeface="arial" panose="020B0604020202020204" pitchFamily="34" charset="0"/>
              </a:rPr>
              <a:t> our sins, that he might deliver us </a:t>
            </a:r>
          </a:p>
          <a:p>
            <a:r>
              <a:rPr lang="en-US" sz="2400" b="0" i="0" dirty="0">
                <a:solidFill>
                  <a:srgbClr val="01103A"/>
                </a:solidFill>
                <a:effectLst/>
                <a:latin typeface="arial" panose="020B0604020202020204" pitchFamily="34" charset="0"/>
              </a:rPr>
              <a:t>from this present evil world, according</a:t>
            </a:r>
          </a:p>
          <a:p>
            <a:r>
              <a:rPr lang="en-US" sz="2400" b="0" i="0" dirty="0">
                <a:solidFill>
                  <a:srgbClr val="01103A"/>
                </a:solidFill>
                <a:effectLst/>
                <a:latin typeface="arial" panose="020B0604020202020204" pitchFamily="34" charset="0"/>
              </a:rPr>
              <a:t> to the will of God and our Father:</a:t>
            </a:r>
            <a:endParaRPr lang="en-US" sz="2400" dirty="0"/>
          </a:p>
        </p:txBody>
      </p:sp>
    </p:spTree>
    <p:extLst>
      <p:ext uri="{BB962C8B-B14F-4D97-AF65-F5344CB8AC3E}">
        <p14:creationId xmlns:p14="http://schemas.microsoft.com/office/powerpoint/2010/main" val="965796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2A68-B0DD-2A4C-140F-BB2E4793399F}"/>
              </a:ext>
            </a:extLst>
          </p:cNvPr>
          <p:cNvSpPr>
            <a:spLocks noGrp="1"/>
          </p:cNvSpPr>
          <p:nvPr>
            <p:ph type="title"/>
          </p:nvPr>
        </p:nvSpPr>
        <p:spPr/>
        <p:txBody>
          <a:bodyPr/>
          <a:lstStyle/>
          <a:p>
            <a:r>
              <a:rPr lang="en-US" b="1" dirty="0">
                <a:solidFill>
                  <a:schemeClr val="tx1"/>
                </a:solidFill>
              </a:rPr>
              <a:t>Textual Criticism</a:t>
            </a:r>
          </a:p>
        </p:txBody>
      </p:sp>
      <p:sp>
        <p:nvSpPr>
          <p:cNvPr id="3" name="Content Placeholder 2">
            <a:extLst>
              <a:ext uri="{FF2B5EF4-FFF2-40B4-BE49-F238E27FC236}">
                <a16:creationId xmlns:a16="http://schemas.microsoft.com/office/drawing/2014/main" id="{12BC3F6A-7881-DB1B-0D8D-1D4369C2FA18}"/>
              </a:ext>
            </a:extLst>
          </p:cNvPr>
          <p:cNvSpPr>
            <a:spLocks noGrp="1"/>
          </p:cNvSpPr>
          <p:nvPr>
            <p:ph idx="1"/>
          </p:nvPr>
        </p:nvSpPr>
        <p:spPr/>
        <p:txBody>
          <a:bodyPr/>
          <a:lstStyle/>
          <a:p>
            <a:pPr lvl="1"/>
            <a:r>
              <a:rPr lang="en-US" dirty="0">
                <a:latin typeface="Calibri" panose="020F0502020204030204" pitchFamily="34" charset="0"/>
                <a:cs typeface="Calibri" panose="020F0502020204030204" pitchFamily="34" charset="0"/>
              </a:rPr>
              <a:t>Brook Wescott and Anthony </a:t>
            </a:r>
            <a:r>
              <a:rPr lang="en-US" dirty="0" err="1">
                <a:latin typeface="Calibri" panose="020F0502020204030204" pitchFamily="34" charset="0"/>
                <a:cs typeface="Calibri" panose="020F0502020204030204" pitchFamily="34" charset="0"/>
              </a:rPr>
              <a:t>Hort</a:t>
            </a:r>
            <a:r>
              <a:rPr lang="en-US" dirty="0">
                <a:latin typeface="Calibri" panose="020F0502020204030204" pitchFamily="34" charset="0"/>
                <a:cs typeface="Calibri" panose="020F0502020204030204" pitchFamily="34" charset="0"/>
              </a:rPr>
              <a:t>  published </a:t>
            </a:r>
            <a:r>
              <a:rPr lang="en-US" b="0" i="1" dirty="0">
                <a:solidFill>
                  <a:srgbClr val="000000"/>
                </a:solidFill>
                <a:effectLst/>
                <a:latin typeface="Calibri" panose="020F0502020204030204" pitchFamily="34" charset="0"/>
                <a:cs typeface="Calibri" panose="020F0502020204030204" pitchFamily="34" charset="0"/>
              </a:rPr>
              <a:t>he New Testament in the Original Greek;</a:t>
            </a:r>
            <a:r>
              <a:rPr lang="en-US" b="0" i="0" dirty="0">
                <a:solidFill>
                  <a:srgbClr val="000000"/>
                </a:solidFill>
                <a:effectLst/>
                <a:latin typeface="Calibri" panose="020F0502020204030204" pitchFamily="34" charset="0"/>
                <a:cs typeface="Calibri" panose="020F0502020204030204" pitchFamily="34" charset="0"/>
              </a:rPr>
              <a:t> an </a:t>
            </a:r>
            <a:r>
              <a:rPr lang="en-US" b="0" i="1" dirty="0">
                <a:solidFill>
                  <a:srgbClr val="000000"/>
                </a:solidFill>
                <a:effectLst/>
                <a:latin typeface="Calibri" panose="020F0502020204030204" pitchFamily="34" charset="0"/>
                <a:cs typeface="Calibri" panose="020F0502020204030204" pitchFamily="34" charset="0"/>
              </a:rPr>
              <a:t>Introduction [and] Appendix,</a:t>
            </a:r>
            <a:r>
              <a:rPr lang="en-US" b="0" i="0" dirty="0">
                <a:solidFill>
                  <a:srgbClr val="000000"/>
                </a:solidFill>
                <a:effectLst/>
                <a:latin typeface="Calibri" panose="020F0502020204030204" pitchFamily="34" charset="0"/>
                <a:cs typeface="Calibri" panose="020F0502020204030204" pitchFamily="34" charset="0"/>
              </a:rPr>
              <a:t> authored by </a:t>
            </a:r>
            <a:r>
              <a:rPr lang="en-US" b="0" i="0" dirty="0" err="1">
                <a:solidFill>
                  <a:srgbClr val="000000"/>
                </a:solidFill>
                <a:effectLst/>
                <a:latin typeface="Calibri" panose="020F0502020204030204" pitchFamily="34" charset="0"/>
                <a:cs typeface="Calibri" panose="020F0502020204030204" pitchFamily="34" charset="0"/>
              </a:rPr>
              <a:t>Hort</a:t>
            </a:r>
            <a:r>
              <a:rPr lang="en-US" b="0" i="0" dirty="0">
                <a:solidFill>
                  <a:srgbClr val="000000"/>
                </a:solidFill>
                <a:effectLst/>
                <a:latin typeface="Calibri" panose="020F0502020204030204" pitchFamily="34" charset="0"/>
                <a:cs typeface="Calibri" panose="020F0502020204030204" pitchFamily="34" charset="0"/>
              </a:rPr>
              <a:t>, appeared in 1882 (revised edition by F. C. Burkitt in 1892)</a:t>
            </a:r>
          </a:p>
          <a:p>
            <a:pPr lvl="1"/>
            <a:r>
              <a:rPr lang="en-US" dirty="0">
                <a:solidFill>
                  <a:srgbClr val="000000"/>
                </a:solidFill>
                <a:latin typeface="Calibri" panose="020F0502020204030204" pitchFamily="34" charset="0"/>
                <a:cs typeface="Calibri" panose="020F0502020204030204" pitchFamily="34" charset="0"/>
              </a:rPr>
              <a:t>Follows B (Codex Alexandrinus) very closely.</a:t>
            </a:r>
          </a:p>
          <a:p>
            <a:pPr lvl="1"/>
            <a:r>
              <a:rPr lang="en-US" dirty="0">
                <a:solidFill>
                  <a:srgbClr val="000000"/>
                </a:solidFill>
                <a:latin typeface="Calibri" panose="020F0502020204030204" pitchFamily="34" charset="0"/>
                <a:cs typeface="Calibri" panose="020F0502020204030204" pitchFamily="34" charset="0"/>
              </a:rPr>
              <a:t>The Greek WH text does not have an adequate textual Apparatus.</a:t>
            </a: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113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2A68-B0DD-2A4C-140F-BB2E4793399F}"/>
              </a:ext>
            </a:extLst>
          </p:cNvPr>
          <p:cNvSpPr>
            <a:spLocks noGrp="1"/>
          </p:cNvSpPr>
          <p:nvPr>
            <p:ph type="title"/>
          </p:nvPr>
        </p:nvSpPr>
        <p:spPr/>
        <p:txBody>
          <a:bodyPr/>
          <a:lstStyle/>
          <a:p>
            <a:r>
              <a:rPr lang="en-US" b="1" dirty="0">
                <a:solidFill>
                  <a:schemeClr val="tx1"/>
                </a:solidFill>
              </a:rPr>
              <a:t>Majority Text of Hodges and </a:t>
            </a:r>
            <a:r>
              <a:rPr lang="en-US" b="1" dirty="0" err="1">
                <a:solidFill>
                  <a:schemeClr val="tx1"/>
                </a:solidFill>
              </a:rPr>
              <a:t>Farstad</a:t>
            </a:r>
            <a:endParaRPr lang="en-US" b="1" dirty="0">
              <a:solidFill>
                <a:schemeClr val="tx1"/>
              </a:solidFill>
            </a:endParaRPr>
          </a:p>
        </p:txBody>
      </p:sp>
      <p:sp>
        <p:nvSpPr>
          <p:cNvPr id="3" name="Content Placeholder 2">
            <a:extLst>
              <a:ext uri="{FF2B5EF4-FFF2-40B4-BE49-F238E27FC236}">
                <a16:creationId xmlns:a16="http://schemas.microsoft.com/office/drawing/2014/main" id="{12BC3F6A-7881-DB1B-0D8D-1D4369C2FA18}"/>
              </a:ext>
            </a:extLst>
          </p:cNvPr>
          <p:cNvSpPr>
            <a:spLocks noGrp="1"/>
          </p:cNvSpPr>
          <p:nvPr>
            <p:ph idx="1"/>
          </p:nvPr>
        </p:nvSpPr>
        <p:spPr>
          <a:xfrm>
            <a:off x="457200" y="1043014"/>
            <a:ext cx="8229600" cy="5135511"/>
          </a:xfrm>
        </p:spPr>
        <p:txBody>
          <a:bodyPr/>
          <a:lstStyle/>
          <a:p>
            <a:pPr lvl="1"/>
            <a:r>
              <a:rPr lang="en-US" b="0" i="0" dirty="0">
                <a:solidFill>
                  <a:srgbClr val="000000"/>
                </a:solidFill>
                <a:effectLst/>
                <a:latin typeface="helvetica" panose="020B0604020202020204" pitchFamily="34" charset="0"/>
              </a:rPr>
              <a:t>Unlike most critical editions, that of Hodges and </a:t>
            </a:r>
            <a:r>
              <a:rPr lang="en-US" b="0" i="0" dirty="0" err="1">
                <a:solidFill>
                  <a:srgbClr val="000000"/>
                </a:solidFill>
                <a:effectLst/>
                <a:latin typeface="helvetica" panose="020B0604020202020204" pitchFamily="34" charset="0"/>
              </a:rPr>
              <a:t>Farstad</a:t>
            </a:r>
            <a:r>
              <a:rPr lang="en-US" b="0" i="0" dirty="0">
                <a:solidFill>
                  <a:srgbClr val="000000"/>
                </a:solidFill>
                <a:effectLst/>
                <a:latin typeface="helvetica" panose="020B0604020202020204" pitchFamily="34" charset="0"/>
              </a:rPr>
              <a:t> </a:t>
            </a:r>
            <a:r>
              <a:rPr lang="en-US" b="0" i="0" u="sng" dirty="0">
                <a:solidFill>
                  <a:srgbClr val="000000"/>
                </a:solidFill>
                <a:effectLst/>
                <a:latin typeface="helvetica" panose="020B0604020202020204" pitchFamily="34" charset="0"/>
              </a:rPr>
              <a:t>does not attempt to reconstruct the original text on the basis primarily </a:t>
            </a:r>
            <a:r>
              <a:rPr lang="en-US" b="0" i="0" dirty="0">
                <a:solidFill>
                  <a:srgbClr val="000000"/>
                </a:solidFill>
                <a:effectLst/>
                <a:latin typeface="helvetica" panose="020B0604020202020204" pitchFamily="34" charset="0"/>
              </a:rPr>
              <a:t>of the earliest manuscripts. Rather, it assumes that the Byzantine Majority text is the original text, and reconstructs this text.   the most part, this is done by "</a:t>
            </a:r>
            <a:r>
              <a:rPr lang="en-US" b="0" i="0" u="sng" dirty="0">
                <a:solidFill>
                  <a:srgbClr val="000000"/>
                </a:solidFill>
                <a:effectLst/>
                <a:latin typeface="helvetica" panose="020B0604020202020204" pitchFamily="34" charset="0"/>
              </a:rPr>
              <a:t>counting noses" </a:t>
            </a:r>
            <a:r>
              <a:rPr lang="en-US" b="0" i="0" dirty="0">
                <a:solidFill>
                  <a:srgbClr val="000000"/>
                </a:solidFill>
                <a:effectLst/>
                <a:latin typeface="helvetica" panose="020B0604020202020204" pitchFamily="34" charset="0"/>
              </a:rPr>
              <a:t>-- looking for the reading which has the highest number of supporters (which in the gospels often becomes a matter of printing the reading of K</a:t>
            </a:r>
            <a:r>
              <a:rPr lang="en-US" b="0" i="0" baseline="30000" dirty="0">
                <a:solidFill>
                  <a:srgbClr val="000000"/>
                </a:solidFill>
                <a:effectLst/>
                <a:latin typeface="helvetica" panose="020B0604020202020204" pitchFamily="34" charset="0"/>
              </a:rPr>
              <a:t>x</a:t>
            </a:r>
            <a:r>
              <a:rPr lang="en-US" b="0" i="0" dirty="0">
                <a:solidFill>
                  <a:srgbClr val="000000"/>
                </a:solidFill>
                <a:effectLst/>
                <a:latin typeface="helvetica" panose="020B060402020202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915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11F6-FC7F-E850-E740-7E1620B183C3}"/>
              </a:ext>
            </a:extLst>
          </p:cNvPr>
          <p:cNvSpPr>
            <a:spLocks noGrp="1"/>
          </p:cNvSpPr>
          <p:nvPr>
            <p:ph type="title"/>
          </p:nvPr>
        </p:nvSpPr>
        <p:spPr>
          <a:xfrm>
            <a:off x="457200" y="274638"/>
            <a:ext cx="8229600" cy="946200"/>
          </a:xfrm>
        </p:spPr>
        <p:txBody>
          <a:bodyPr>
            <a:normAutofit fontScale="90000"/>
          </a:bodyPr>
          <a:lstStyle/>
          <a:p>
            <a:r>
              <a:rPr lang="en-US" dirty="0">
                <a:solidFill>
                  <a:schemeClr val="tx1"/>
                </a:solidFill>
              </a:rPr>
              <a:t>Textual Criticism finds little support for this verse</a:t>
            </a:r>
          </a:p>
        </p:txBody>
      </p:sp>
      <p:sp>
        <p:nvSpPr>
          <p:cNvPr id="3" name="Content Placeholder 2">
            <a:extLst>
              <a:ext uri="{FF2B5EF4-FFF2-40B4-BE49-F238E27FC236}">
                <a16:creationId xmlns:a16="http://schemas.microsoft.com/office/drawing/2014/main" id="{4005DA30-8956-0C8C-0334-150D43A88CCB}"/>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US" sz="48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John 5:4 KJV</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600" b="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an angel went down at a certain season into the pool,  and troubled the water: whosoever then first after the troubling of the water stepped in was made whole of whatsoever disease he had.</a:t>
            </a:r>
          </a:p>
          <a:p>
            <a:pPr marL="0" marR="0">
              <a:lnSpc>
                <a:spcPct val="107000"/>
              </a:lnSpc>
              <a:spcBef>
                <a:spcPts val="0"/>
              </a:spcBef>
              <a:spcAft>
                <a:spcPts val="800"/>
              </a:spcAft>
            </a:pPr>
            <a:r>
              <a:rPr lang="en-US" sz="3600"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(does it change the miracle?)</a:t>
            </a:r>
          </a:p>
          <a:p>
            <a:pPr marL="0" marR="0">
              <a:lnSpc>
                <a:spcPct val="107000"/>
              </a:lnSpc>
              <a:spcBef>
                <a:spcPts val="0"/>
              </a:spcBef>
              <a:spcAft>
                <a:spcPts val="800"/>
              </a:spcAft>
            </a:pPr>
            <a:r>
              <a:rPr lang="en-US" sz="36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Why the textual change ?</a:t>
            </a:r>
            <a:endParaRPr lang="en-US" sz="36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31064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57411D-97D3-C3DB-D8CA-CA2BA28925BB}"/>
              </a:ext>
            </a:extLst>
          </p:cNvPr>
          <p:cNvPicPr>
            <a:picLocks noGrp="1" noChangeAspect="1"/>
          </p:cNvPicPr>
          <p:nvPr>
            <p:ph idx="1"/>
          </p:nvPr>
        </p:nvPicPr>
        <p:blipFill>
          <a:blip r:embed="rId2"/>
          <a:stretch>
            <a:fillRect/>
          </a:stretch>
        </p:blipFill>
        <p:spPr>
          <a:xfrm>
            <a:off x="5452511" y="1291421"/>
            <a:ext cx="3508608" cy="3711653"/>
          </a:xfrm>
        </p:spPr>
      </p:pic>
      <p:sp>
        <p:nvSpPr>
          <p:cNvPr id="6" name="TextBox 5">
            <a:extLst>
              <a:ext uri="{FF2B5EF4-FFF2-40B4-BE49-F238E27FC236}">
                <a16:creationId xmlns:a16="http://schemas.microsoft.com/office/drawing/2014/main" id="{1920CF2A-5BFD-CB2E-8BCB-FB6E8D9A9172}"/>
              </a:ext>
            </a:extLst>
          </p:cNvPr>
          <p:cNvSpPr txBox="1"/>
          <p:nvPr/>
        </p:nvSpPr>
        <p:spPr>
          <a:xfrm>
            <a:off x="952416" y="6322423"/>
            <a:ext cx="7584449" cy="369332"/>
          </a:xfrm>
          <a:prstGeom prst="rect">
            <a:avLst/>
          </a:prstGeom>
          <a:noFill/>
        </p:spPr>
        <p:txBody>
          <a:bodyPr wrap="none" rtlCol="0">
            <a:spAutoFit/>
          </a:bodyPr>
          <a:lstStyle/>
          <a:p>
            <a:r>
              <a:rPr lang="en-US" dirty="0">
                <a:hlinkClick r:id="rId3"/>
              </a:rPr>
              <a:t>(32) 11 Two Corrected Bible Corruptions (1 Timothy 3.16, 1 John 5.7) - YouTube</a:t>
            </a:r>
            <a:endParaRPr lang="en-US" dirty="0"/>
          </a:p>
        </p:txBody>
      </p:sp>
      <p:sp>
        <p:nvSpPr>
          <p:cNvPr id="7" name="TextBox 6">
            <a:extLst>
              <a:ext uri="{FF2B5EF4-FFF2-40B4-BE49-F238E27FC236}">
                <a16:creationId xmlns:a16="http://schemas.microsoft.com/office/drawing/2014/main" id="{66BB127A-6A5E-5CD0-1FEC-97E7BEEF79E8}"/>
              </a:ext>
            </a:extLst>
          </p:cNvPr>
          <p:cNvSpPr txBox="1"/>
          <p:nvPr/>
        </p:nvSpPr>
        <p:spPr>
          <a:xfrm>
            <a:off x="182881" y="1223643"/>
            <a:ext cx="5133702" cy="3847207"/>
          </a:xfrm>
          <a:prstGeom prst="rect">
            <a:avLst/>
          </a:prstGeom>
          <a:noFill/>
        </p:spPr>
        <p:txBody>
          <a:bodyPr wrap="square" rtlCol="0">
            <a:spAutoFit/>
          </a:bodyPr>
          <a:lstStyle/>
          <a:p>
            <a:pPr algn="ctr"/>
            <a:r>
              <a:rPr lang="en-US" sz="2800" dirty="0"/>
              <a:t>The Material that follows is from</a:t>
            </a:r>
          </a:p>
          <a:p>
            <a:pPr algn="ctr"/>
            <a:r>
              <a:rPr lang="en-US" sz="3600" dirty="0"/>
              <a:t>Sean Finnegan</a:t>
            </a:r>
          </a:p>
          <a:p>
            <a:pPr algn="ctr"/>
            <a:r>
              <a:rPr lang="en-US" sz="3600" dirty="0"/>
              <a:t>A modern look at textual criticism.</a:t>
            </a:r>
          </a:p>
          <a:p>
            <a:pPr algn="ctr"/>
            <a:r>
              <a:rPr lang="en-US" sz="3600" dirty="0"/>
              <a:t>The problems and issues are old.  He provides the YouTube look. </a:t>
            </a:r>
          </a:p>
        </p:txBody>
      </p:sp>
      <p:sp>
        <p:nvSpPr>
          <p:cNvPr id="8" name="Title 1">
            <a:extLst>
              <a:ext uri="{FF2B5EF4-FFF2-40B4-BE49-F238E27FC236}">
                <a16:creationId xmlns:a16="http://schemas.microsoft.com/office/drawing/2014/main" id="{1025B42E-8258-17BE-4FAA-A3399C30CF2C}"/>
              </a:ext>
            </a:extLst>
          </p:cNvPr>
          <p:cNvSpPr>
            <a:spLocks noGrp="1"/>
          </p:cNvSpPr>
          <p:nvPr>
            <p:ph type="title"/>
          </p:nvPr>
        </p:nvSpPr>
        <p:spPr>
          <a:xfrm>
            <a:off x="457200" y="274638"/>
            <a:ext cx="8229600" cy="684212"/>
          </a:xfrm>
        </p:spPr>
        <p:txBody>
          <a:bodyPr/>
          <a:lstStyle/>
          <a:p>
            <a:r>
              <a:rPr lang="en-US" b="1" dirty="0">
                <a:solidFill>
                  <a:schemeClr val="tx1"/>
                </a:solidFill>
              </a:rPr>
              <a:t>Textual Criticism Information</a:t>
            </a:r>
          </a:p>
        </p:txBody>
      </p:sp>
    </p:spTree>
    <p:extLst>
      <p:ext uri="{BB962C8B-B14F-4D97-AF65-F5344CB8AC3E}">
        <p14:creationId xmlns:p14="http://schemas.microsoft.com/office/powerpoint/2010/main" val="285635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95000"/>
                    <a:lumOff val="5000"/>
                  </a:schemeClr>
                </a:solidFill>
              </a:rPr>
              <a:t>Revised English Version</a:t>
            </a:r>
          </a:p>
        </p:txBody>
      </p:sp>
      <p:sp>
        <p:nvSpPr>
          <p:cNvPr id="3" name="Content Placeholder 2"/>
          <p:cNvSpPr>
            <a:spLocks noGrp="1"/>
          </p:cNvSpPr>
          <p:nvPr>
            <p:ph idx="1"/>
          </p:nvPr>
        </p:nvSpPr>
        <p:spPr>
          <a:xfrm>
            <a:off x="554208" y="1220838"/>
            <a:ext cx="5348514" cy="5135511"/>
          </a:xfrm>
        </p:spPr>
        <p:txBody>
          <a:bodyPr>
            <a:normAutofit/>
          </a:bodyPr>
          <a:lstStyle/>
          <a:p>
            <a:pPr lvl="1"/>
            <a:r>
              <a:rPr lang="en-US" dirty="0"/>
              <a:t>In 1885, Scholars in England revised the King James Version to reflect the findings from the manuscripts discovered during the two previous centuries. </a:t>
            </a:r>
          </a:p>
          <a:p>
            <a:pPr lvl="1"/>
            <a:endParaRPr lang="en-US" dirty="0"/>
          </a:p>
          <a:p>
            <a:pPr lvl="1"/>
            <a:endParaRPr lang="en-US" dirty="0"/>
          </a:p>
          <a:p>
            <a:pPr lvl="1"/>
            <a:r>
              <a:rPr lang="en-US" dirty="0"/>
              <a:t>The Early copies were uncials.</a:t>
            </a:r>
            <a:br>
              <a:rPr lang="en-US" dirty="0"/>
            </a:br>
            <a:r>
              <a:rPr lang="en-US" dirty="0"/>
              <a:t>Translations prior to the Revised English Version relied on </a:t>
            </a:r>
            <a:r>
              <a:rPr lang="en-US" dirty="0" err="1"/>
              <a:t>miniscules</a:t>
            </a:r>
            <a:r>
              <a:rPr lang="en-US" dirty="0"/>
              <a:t>.</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0" y="6578803"/>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AD 1</a:t>
            </a:r>
          </a:p>
        </p:txBody>
      </p:sp>
      <p:sp>
        <p:nvSpPr>
          <p:cNvPr id="14" name="TextBox 13"/>
          <p:cNvSpPr txBox="1"/>
          <p:nvPr/>
        </p:nvSpPr>
        <p:spPr>
          <a:xfrm>
            <a:off x="8534492" y="6562947"/>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2000</a:t>
            </a:r>
          </a:p>
        </p:txBody>
      </p:sp>
      <p:sp>
        <p:nvSpPr>
          <p:cNvPr id="15" name="TextBox 14"/>
          <p:cNvSpPr txBox="1"/>
          <p:nvPr/>
        </p:nvSpPr>
        <p:spPr>
          <a:xfrm>
            <a:off x="4124444" y="6584409"/>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1000</a:t>
            </a:r>
          </a:p>
        </p:txBody>
      </p:sp>
      <p:sp>
        <p:nvSpPr>
          <p:cNvPr id="16" name="TextBox 15"/>
          <p:cNvSpPr txBox="1"/>
          <p:nvPr/>
        </p:nvSpPr>
        <p:spPr>
          <a:xfrm>
            <a:off x="6096003" y="6577311"/>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1500</a:t>
            </a:r>
          </a:p>
        </p:txBody>
      </p:sp>
      <p:sp>
        <p:nvSpPr>
          <p:cNvPr id="17" name="TextBox 16"/>
          <p:cNvSpPr txBox="1"/>
          <p:nvPr/>
        </p:nvSpPr>
        <p:spPr>
          <a:xfrm>
            <a:off x="2087778" y="6578803"/>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500</a:t>
            </a:r>
          </a:p>
        </p:txBody>
      </p:sp>
      <p:pic>
        <p:nvPicPr>
          <p:cNvPr id="4" name="Picture 3" descr="RSV_B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644" y="1220837"/>
            <a:ext cx="2397046" cy="3170493"/>
          </a:xfrm>
          <a:prstGeom prst="rect">
            <a:avLst/>
          </a:prstGeom>
        </p:spPr>
      </p:pic>
      <p:sp>
        <p:nvSpPr>
          <p:cNvPr id="19" name="Rectangle 18"/>
          <p:cNvSpPr/>
          <p:nvPr/>
        </p:nvSpPr>
        <p:spPr>
          <a:xfrm>
            <a:off x="6070776" y="4391330"/>
            <a:ext cx="2616024"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Revised English Version (1885)</a:t>
            </a:r>
          </a:p>
        </p:txBody>
      </p:sp>
      <p:sp>
        <p:nvSpPr>
          <p:cNvPr id="21" name="Isosceles Triangle 20"/>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964A988-F890-C3A2-53CD-0215979297A1}"/>
              </a:ext>
            </a:extLst>
          </p:cNvPr>
          <p:cNvPicPr>
            <a:picLocks noChangeAspect="1"/>
          </p:cNvPicPr>
          <p:nvPr/>
        </p:nvPicPr>
        <p:blipFill>
          <a:blip r:embed="rId4"/>
          <a:stretch>
            <a:fillRect/>
          </a:stretch>
        </p:blipFill>
        <p:spPr>
          <a:xfrm>
            <a:off x="421677" y="3613328"/>
            <a:ext cx="5613576" cy="684007"/>
          </a:xfrm>
          <a:prstGeom prst="rect">
            <a:avLst/>
          </a:prstGeom>
        </p:spPr>
      </p:pic>
    </p:spTree>
    <p:extLst>
      <p:ext uri="{BB962C8B-B14F-4D97-AF65-F5344CB8AC3E}">
        <p14:creationId xmlns:p14="http://schemas.microsoft.com/office/powerpoint/2010/main" val="397140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2A68-B0DD-2A4C-140F-BB2E4793399F}"/>
              </a:ext>
            </a:extLst>
          </p:cNvPr>
          <p:cNvSpPr>
            <a:spLocks noGrp="1"/>
          </p:cNvSpPr>
          <p:nvPr>
            <p:ph type="title"/>
          </p:nvPr>
        </p:nvSpPr>
        <p:spPr>
          <a:xfrm>
            <a:off x="914400" y="274638"/>
            <a:ext cx="8229600" cy="684007"/>
          </a:xfrm>
        </p:spPr>
        <p:txBody>
          <a:bodyPr/>
          <a:lstStyle/>
          <a:p>
            <a:r>
              <a:rPr lang="en-US" b="1" dirty="0">
                <a:solidFill>
                  <a:schemeClr val="tx1"/>
                </a:solidFill>
              </a:rPr>
              <a:t>Textual Criticism </a:t>
            </a:r>
            <a:r>
              <a:rPr lang="en-US" b="0" i="1" dirty="0">
                <a:solidFill>
                  <a:srgbClr val="000000"/>
                </a:solidFill>
                <a:effectLst/>
                <a:latin typeface="helvetica" panose="020B0604020202020204" pitchFamily="34" charset="0"/>
              </a:rPr>
              <a:t>Sample 7: Colossians 2</a:t>
            </a:r>
            <a:endParaRPr lang="en-US" b="1" dirty="0">
              <a:solidFill>
                <a:schemeClr val="tx1"/>
              </a:solidFill>
            </a:endParaRPr>
          </a:p>
        </p:txBody>
      </p:sp>
      <p:graphicFrame>
        <p:nvGraphicFramePr>
          <p:cNvPr id="4" name="Table 3">
            <a:extLst>
              <a:ext uri="{FF2B5EF4-FFF2-40B4-BE49-F238E27FC236}">
                <a16:creationId xmlns:a16="http://schemas.microsoft.com/office/drawing/2014/main" id="{BE74BF4B-BAFD-5011-5E64-948A18526EF2}"/>
              </a:ext>
            </a:extLst>
          </p:cNvPr>
          <p:cNvGraphicFramePr>
            <a:graphicFrameLocks noGrp="1"/>
          </p:cNvGraphicFramePr>
          <p:nvPr>
            <p:extLst>
              <p:ext uri="{D42A27DB-BD31-4B8C-83A1-F6EECF244321}">
                <p14:modId xmlns:p14="http://schemas.microsoft.com/office/powerpoint/2010/main" val="4188614935"/>
              </p:ext>
            </p:extLst>
          </p:nvPr>
        </p:nvGraphicFramePr>
        <p:xfrm>
          <a:off x="228600" y="958645"/>
          <a:ext cx="8686800" cy="5624717"/>
        </p:xfrm>
        <a:graphic>
          <a:graphicData uri="http://schemas.openxmlformats.org/drawingml/2006/table">
            <a:tbl>
              <a:tblPr/>
              <a:tblGrid>
                <a:gridCol w="4343400">
                  <a:extLst>
                    <a:ext uri="{9D8B030D-6E8A-4147-A177-3AD203B41FA5}">
                      <a16:colId xmlns:a16="http://schemas.microsoft.com/office/drawing/2014/main" val="4051715709"/>
                    </a:ext>
                  </a:extLst>
                </a:gridCol>
                <a:gridCol w="4343400">
                  <a:extLst>
                    <a:ext uri="{9D8B030D-6E8A-4147-A177-3AD203B41FA5}">
                      <a16:colId xmlns:a16="http://schemas.microsoft.com/office/drawing/2014/main" val="735330603"/>
                    </a:ext>
                  </a:extLst>
                </a:gridCol>
              </a:tblGrid>
              <a:tr h="359636">
                <a:tc>
                  <a:txBody>
                    <a:bodyPr/>
                    <a:lstStyle/>
                    <a:p>
                      <a:r>
                        <a:rPr lang="en-US" sz="1800" dirty="0">
                          <a:effectLst/>
                          <a:latin typeface="helvetica" panose="020B0604020202020204" pitchFamily="34" charset="0"/>
                        </a:rPr>
                        <a:t>Edition </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Variants in Apparatus</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3043755617"/>
                  </a:ext>
                </a:extLst>
              </a:tr>
              <a:tr h="676119">
                <a:tc>
                  <a:txBody>
                    <a:bodyPr/>
                    <a:lstStyle/>
                    <a:p>
                      <a:r>
                        <a:rPr lang="en-US" sz="1800" dirty="0" err="1">
                          <a:effectLst/>
                          <a:latin typeface="helvetica" panose="020B0604020202020204" pitchFamily="34" charset="0"/>
                        </a:rPr>
                        <a:t>Bover</a:t>
                      </a:r>
                      <a:endParaRPr lang="en-US" sz="1800" dirty="0">
                        <a:effectLst/>
                        <a:latin typeface="helvetica" panose="020B0604020202020204" pitchFamily="34" charset="0"/>
                      </a:endParaRP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14 showing MS support; 2 more where only editors cited</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1266080179"/>
                  </a:ext>
                </a:extLst>
              </a:tr>
              <a:tr h="359636">
                <a:tc>
                  <a:txBody>
                    <a:bodyPr/>
                    <a:lstStyle/>
                    <a:p>
                      <a:r>
                        <a:rPr lang="en-US" sz="1800">
                          <a:effectLst/>
                          <a:latin typeface="helvetica" panose="020B0604020202020204" pitchFamily="34" charset="0"/>
                        </a:rPr>
                        <a:t>Hodges &amp; Farstad</a:t>
                      </a:r>
                    </a:p>
                  </a:txBody>
                  <a:tcPr marL="18702" marR="18702" marT="18702" marB="18702" anchor="ctr">
                    <a:lnL>
                      <a:noFill/>
                    </a:lnL>
                    <a:lnR>
                      <a:noFill/>
                    </a:lnR>
                    <a:lnT>
                      <a:noFill/>
                    </a:lnT>
                    <a:lnB>
                      <a:noFill/>
                    </a:lnB>
                    <a:solidFill>
                      <a:srgbClr val="FFFFFF"/>
                    </a:solidFill>
                  </a:tcPr>
                </a:tc>
                <a:tc>
                  <a:txBody>
                    <a:bodyPr/>
                    <a:lstStyle/>
                    <a:p>
                      <a:r>
                        <a:rPr lang="sv-SE" sz="1800">
                          <a:effectLst/>
                          <a:latin typeface="helvetica" panose="020B0604020202020204" pitchFamily="34" charset="0"/>
                        </a:rPr>
                        <a:t>8 MT variants; 14 MT vs. UBS variants</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3891910901"/>
                  </a:ext>
                </a:extLst>
              </a:tr>
              <a:tr h="359636">
                <a:tc>
                  <a:txBody>
                    <a:bodyPr/>
                    <a:lstStyle/>
                    <a:p>
                      <a:r>
                        <a:rPr lang="en-US" sz="1800">
                          <a:effectLst/>
                          <a:latin typeface="helvetica" panose="020B0604020202020204" pitchFamily="34" charset="0"/>
                        </a:rPr>
                        <a:t>Merk</a:t>
                      </a:r>
                    </a:p>
                  </a:txBody>
                  <a:tcPr marL="18702" marR="18702" marT="18702" marB="18702" anchor="ctr">
                    <a:lnL>
                      <a:noFill/>
                    </a:lnL>
                    <a:lnR>
                      <a:noFill/>
                    </a:lnR>
                    <a:lnT>
                      <a:noFill/>
                    </a:lnT>
                    <a:lnB>
                      <a:noFill/>
                    </a:lnB>
                    <a:solidFill>
                      <a:srgbClr val="FFFFFF"/>
                    </a:solidFill>
                  </a:tcPr>
                </a:tc>
                <a:tc>
                  <a:txBody>
                    <a:bodyPr/>
                    <a:lstStyle/>
                    <a:p>
                      <a:r>
                        <a:rPr lang="en-US" sz="1800" dirty="0">
                          <a:effectLst/>
                          <a:latin typeface="helvetica" panose="020B0604020202020204" pitchFamily="34" charset="0"/>
                        </a:rPr>
                        <a:t>37 (+36 in the Latin parallel)</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108402025"/>
                  </a:ext>
                </a:extLst>
              </a:tr>
              <a:tr h="359636">
                <a:tc>
                  <a:txBody>
                    <a:bodyPr/>
                    <a:lstStyle/>
                    <a:p>
                      <a:r>
                        <a:rPr lang="en-US" sz="1800">
                          <a:effectLst/>
                          <a:latin typeface="helvetica" panose="020B0604020202020204" pitchFamily="34" charset="0"/>
                        </a:rPr>
                        <a:t>Nestle ed. 13</a:t>
                      </a:r>
                    </a:p>
                  </a:txBody>
                  <a:tcPr marL="18702" marR="18702" marT="18702" marB="18702" anchor="ctr">
                    <a:lnL>
                      <a:noFill/>
                    </a:lnL>
                    <a:lnR>
                      <a:noFill/>
                    </a:lnR>
                    <a:lnT>
                      <a:noFill/>
                    </a:lnT>
                    <a:lnB>
                      <a:noFill/>
                    </a:lnB>
                    <a:solidFill>
                      <a:srgbClr val="FFFFFF"/>
                    </a:solidFill>
                  </a:tcPr>
                </a:tc>
                <a:tc>
                  <a:txBody>
                    <a:bodyPr/>
                    <a:lstStyle/>
                    <a:p>
                      <a:r>
                        <a:rPr lang="en-US" sz="1800" dirty="0">
                          <a:effectLst/>
                          <a:latin typeface="helvetica" panose="020B0604020202020204" pitchFamily="34" charset="0"/>
                        </a:rPr>
                        <a:t>31</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3961263688"/>
                  </a:ext>
                </a:extLst>
              </a:tr>
              <a:tr h="359636">
                <a:tc>
                  <a:txBody>
                    <a:bodyPr/>
                    <a:lstStyle/>
                    <a:p>
                      <a:r>
                        <a:rPr lang="en-US" sz="1800">
                          <a:effectLst/>
                          <a:latin typeface="helvetica" panose="020B0604020202020204" pitchFamily="34" charset="0"/>
                        </a:rPr>
                        <a:t>Nestle-Aland ed. 25</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31</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4284739859"/>
                  </a:ext>
                </a:extLst>
              </a:tr>
              <a:tr h="359636">
                <a:tc>
                  <a:txBody>
                    <a:bodyPr/>
                    <a:lstStyle/>
                    <a:p>
                      <a:r>
                        <a:rPr lang="en-US" sz="1800" dirty="0">
                          <a:effectLst/>
                          <a:latin typeface="helvetica" panose="020B0604020202020204" pitchFamily="34" charset="0"/>
                        </a:rPr>
                        <a:t>Nestle-Aland ed. </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31</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531796677"/>
                  </a:ext>
                </a:extLst>
              </a:tr>
              <a:tr h="359636">
                <a:tc>
                  <a:txBody>
                    <a:bodyPr/>
                    <a:lstStyle/>
                    <a:p>
                      <a:r>
                        <a:rPr lang="en-US" sz="1800" dirty="0">
                          <a:effectLst/>
                          <a:latin typeface="helvetica" panose="020B0604020202020204" pitchFamily="34" charset="0"/>
                        </a:rPr>
                        <a:t>Souter</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14</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2483306337"/>
                  </a:ext>
                </a:extLst>
              </a:tr>
              <a:tr h="359636">
                <a:tc>
                  <a:txBody>
                    <a:bodyPr/>
                    <a:lstStyle/>
                    <a:p>
                      <a:r>
                        <a:rPr lang="en-US" sz="1800">
                          <a:effectLst/>
                          <a:latin typeface="helvetica" panose="020B0604020202020204" pitchFamily="34" charset="0"/>
                        </a:rPr>
                        <a:t>Tasker</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None</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468246052"/>
                  </a:ext>
                </a:extLst>
              </a:tr>
              <a:tr h="359636">
                <a:tc>
                  <a:txBody>
                    <a:bodyPr/>
                    <a:lstStyle/>
                    <a:p>
                      <a:r>
                        <a:rPr lang="en-US" sz="1800">
                          <a:effectLst/>
                          <a:latin typeface="helvetica" panose="020B0604020202020204" pitchFamily="34" charset="0"/>
                        </a:rPr>
                        <a:t>Tischendorf</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98</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4065331639"/>
                  </a:ext>
                </a:extLst>
              </a:tr>
              <a:tr h="359636">
                <a:tc>
                  <a:txBody>
                    <a:bodyPr/>
                    <a:lstStyle/>
                    <a:p>
                      <a:r>
                        <a:rPr lang="en-US" sz="1800">
                          <a:effectLst/>
                          <a:latin typeface="helvetica" panose="020B0604020202020204" pitchFamily="34" charset="0"/>
                        </a:rPr>
                        <a:t>UBS Ed. 3</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6</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5095554"/>
                  </a:ext>
                </a:extLst>
              </a:tr>
              <a:tr h="359636">
                <a:tc>
                  <a:txBody>
                    <a:bodyPr/>
                    <a:lstStyle/>
                    <a:p>
                      <a:r>
                        <a:rPr lang="en-US" sz="1800">
                          <a:effectLst/>
                          <a:latin typeface="helvetica" panose="020B0604020202020204" pitchFamily="34" charset="0"/>
                        </a:rPr>
                        <a:t>UBS Ed. 4</a:t>
                      </a:r>
                    </a:p>
                  </a:txBody>
                  <a:tcPr marL="18702" marR="18702" marT="18702" marB="18702" anchor="ctr">
                    <a:lnL>
                      <a:noFill/>
                    </a:lnL>
                    <a:lnR>
                      <a:noFill/>
                    </a:lnR>
                    <a:lnT>
                      <a:noFill/>
                    </a:lnT>
                    <a:lnB>
                      <a:noFill/>
                    </a:lnB>
                    <a:solidFill>
                      <a:srgbClr val="FFFFFF"/>
                    </a:solidFill>
                  </a:tcPr>
                </a:tc>
                <a:tc>
                  <a:txBody>
                    <a:bodyPr/>
                    <a:lstStyle/>
                    <a:p>
                      <a:r>
                        <a:rPr lang="en-US" sz="1800">
                          <a:effectLst/>
                          <a:latin typeface="helvetica" panose="020B0604020202020204" pitchFamily="34" charset="0"/>
                        </a:rPr>
                        <a:t>7</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2364674935"/>
                  </a:ext>
                </a:extLst>
              </a:tr>
              <a:tr h="992602">
                <a:tc>
                  <a:txBody>
                    <a:bodyPr/>
                    <a:lstStyle/>
                    <a:p>
                      <a:r>
                        <a:rPr lang="en-US" sz="1800" dirty="0">
                          <a:effectLst/>
                          <a:latin typeface="helvetica" panose="020B0604020202020204" pitchFamily="34" charset="0"/>
                        </a:rPr>
                        <a:t>Westcott &amp; </a:t>
                      </a:r>
                      <a:r>
                        <a:rPr lang="en-US" sz="1800" dirty="0" err="1">
                          <a:effectLst/>
                          <a:latin typeface="helvetica" panose="020B0604020202020204" pitchFamily="34" charset="0"/>
                        </a:rPr>
                        <a:t>Hort</a:t>
                      </a:r>
                      <a:endParaRPr lang="en-US" sz="1800" dirty="0">
                        <a:effectLst/>
                        <a:latin typeface="helvetica" panose="020B0604020202020204" pitchFamily="34" charset="0"/>
                      </a:endParaRPr>
                    </a:p>
                  </a:txBody>
                  <a:tcPr marL="18702" marR="18702" marT="18702" marB="18702" anchor="ctr">
                    <a:lnL>
                      <a:noFill/>
                    </a:lnL>
                    <a:lnR>
                      <a:noFill/>
                    </a:lnR>
                    <a:lnT>
                      <a:noFill/>
                    </a:lnT>
                    <a:lnB>
                      <a:noFill/>
                    </a:lnB>
                    <a:solidFill>
                      <a:srgbClr val="FFFFFF"/>
                    </a:solidFill>
                  </a:tcPr>
                </a:tc>
                <a:tc>
                  <a:txBody>
                    <a:bodyPr/>
                    <a:lstStyle/>
                    <a:p>
                      <a:r>
                        <a:rPr lang="en-US" sz="1800" dirty="0">
                          <a:effectLst/>
                          <a:latin typeface="helvetica" panose="020B0604020202020204" pitchFamily="34" charset="0"/>
                        </a:rPr>
                        <a:t>9 with marginal variants (3 being primitive errors), 0 "noteworthy rejected"</a:t>
                      </a:r>
                    </a:p>
                  </a:txBody>
                  <a:tcPr marL="18702" marR="18702" marT="18702" marB="18702" anchor="ctr">
                    <a:lnL>
                      <a:noFill/>
                    </a:lnL>
                    <a:lnR>
                      <a:noFill/>
                    </a:lnR>
                    <a:lnT>
                      <a:noFill/>
                    </a:lnT>
                    <a:lnB>
                      <a:noFill/>
                    </a:lnB>
                    <a:solidFill>
                      <a:srgbClr val="FFFFFF"/>
                    </a:solidFill>
                  </a:tcPr>
                </a:tc>
                <a:extLst>
                  <a:ext uri="{0D108BD9-81ED-4DB2-BD59-A6C34878D82A}">
                    <a16:rowId xmlns:a16="http://schemas.microsoft.com/office/drawing/2014/main" val="2841601909"/>
                  </a:ext>
                </a:extLst>
              </a:tr>
            </a:tbl>
          </a:graphicData>
        </a:graphic>
      </p:graphicFrame>
      <p:sp>
        <p:nvSpPr>
          <p:cNvPr id="5" name="Oval 4">
            <a:extLst>
              <a:ext uri="{FF2B5EF4-FFF2-40B4-BE49-F238E27FC236}">
                <a16:creationId xmlns:a16="http://schemas.microsoft.com/office/drawing/2014/main" id="{0C296AA1-9B31-ADE5-0602-AE3469ADA811}"/>
              </a:ext>
            </a:extLst>
          </p:cNvPr>
          <p:cNvSpPr/>
          <p:nvPr/>
        </p:nvSpPr>
        <p:spPr>
          <a:xfrm>
            <a:off x="0" y="1894114"/>
            <a:ext cx="2364377" cy="548640"/>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28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0455B2-C510-8CD5-E3CF-5820B6E10397}"/>
              </a:ext>
            </a:extLst>
          </p:cNvPr>
          <p:cNvPicPr>
            <a:picLocks noGrp="1" noChangeAspect="1"/>
          </p:cNvPicPr>
          <p:nvPr>
            <p:ph idx="1"/>
          </p:nvPr>
        </p:nvPicPr>
        <p:blipFill>
          <a:blip r:embed="rId2"/>
          <a:stretch>
            <a:fillRect/>
          </a:stretch>
        </p:blipFill>
        <p:spPr>
          <a:xfrm>
            <a:off x="0" y="958645"/>
            <a:ext cx="8974312" cy="4663122"/>
          </a:xfrm>
        </p:spPr>
      </p:pic>
      <p:sp>
        <p:nvSpPr>
          <p:cNvPr id="6" name="Title 1">
            <a:extLst>
              <a:ext uri="{FF2B5EF4-FFF2-40B4-BE49-F238E27FC236}">
                <a16:creationId xmlns:a16="http://schemas.microsoft.com/office/drawing/2014/main" id="{567C70B6-D543-243C-07F0-6BF3C3C5ACE6}"/>
              </a:ext>
            </a:extLst>
          </p:cNvPr>
          <p:cNvSpPr>
            <a:spLocks noGrp="1"/>
          </p:cNvSpPr>
          <p:nvPr>
            <p:ph type="title"/>
          </p:nvPr>
        </p:nvSpPr>
        <p:spPr>
          <a:xfrm>
            <a:off x="457200" y="274638"/>
            <a:ext cx="8229600" cy="684212"/>
          </a:xfrm>
        </p:spPr>
        <p:txBody>
          <a:bodyPr/>
          <a:lstStyle/>
          <a:p>
            <a:r>
              <a:rPr lang="en-US" b="1" dirty="0">
                <a:solidFill>
                  <a:schemeClr val="tx1"/>
                </a:solidFill>
              </a:rPr>
              <a:t>Textual Criticism Information</a:t>
            </a:r>
          </a:p>
        </p:txBody>
      </p:sp>
    </p:spTree>
    <p:extLst>
      <p:ext uri="{BB962C8B-B14F-4D97-AF65-F5344CB8AC3E}">
        <p14:creationId xmlns:p14="http://schemas.microsoft.com/office/powerpoint/2010/main" val="3403721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7AB2D0-36C2-712B-3C71-A6B838BADA3C}"/>
              </a:ext>
            </a:extLst>
          </p:cNvPr>
          <p:cNvPicPr>
            <a:picLocks noGrp="1" noChangeAspect="1"/>
          </p:cNvPicPr>
          <p:nvPr>
            <p:ph idx="1"/>
          </p:nvPr>
        </p:nvPicPr>
        <p:blipFill>
          <a:blip r:embed="rId2"/>
          <a:stretch>
            <a:fillRect/>
          </a:stretch>
        </p:blipFill>
        <p:spPr>
          <a:xfrm>
            <a:off x="188941" y="1098623"/>
            <a:ext cx="8766118" cy="4660753"/>
          </a:xfrm>
        </p:spPr>
      </p:pic>
      <p:sp>
        <p:nvSpPr>
          <p:cNvPr id="6" name="Title 1">
            <a:extLst>
              <a:ext uri="{FF2B5EF4-FFF2-40B4-BE49-F238E27FC236}">
                <a16:creationId xmlns:a16="http://schemas.microsoft.com/office/drawing/2014/main" id="{A96D36A5-ECF3-E5D5-4201-08DDD9C191F2}"/>
              </a:ext>
            </a:extLst>
          </p:cNvPr>
          <p:cNvSpPr>
            <a:spLocks noGrp="1"/>
          </p:cNvSpPr>
          <p:nvPr>
            <p:ph type="title"/>
          </p:nvPr>
        </p:nvSpPr>
        <p:spPr>
          <a:xfrm>
            <a:off x="457200" y="274638"/>
            <a:ext cx="8229600" cy="684212"/>
          </a:xfrm>
        </p:spPr>
        <p:txBody>
          <a:bodyPr/>
          <a:lstStyle/>
          <a:p>
            <a:r>
              <a:rPr lang="en-US" b="1" dirty="0">
                <a:solidFill>
                  <a:schemeClr val="tx1"/>
                </a:solidFill>
              </a:rPr>
              <a:t>Textual Criticism Information</a:t>
            </a:r>
          </a:p>
        </p:txBody>
      </p:sp>
    </p:spTree>
    <p:extLst>
      <p:ext uri="{BB962C8B-B14F-4D97-AF65-F5344CB8AC3E}">
        <p14:creationId xmlns:p14="http://schemas.microsoft.com/office/powerpoint/2010/main" val="1909577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25D91B-2E67-907F-1188-5A4596350816}"/>
              </a:ext>
            </a:extLst>
          </p:cNvPr>
          <p:cNvPicPr>
            <a:picLocks noGrp="1" noChangeAspect="1"/>
          </p:cNvPicPr>
          <p:nvPr>
            <p:ph idx="1"/>
          </p:nvPr>
        </p:nvPicPr>
        <p:blipFill>
          <a:blip r:embed="rId2"/>
          <a:stretch>
            <a:fillRect/>
          </a:stretch>
        </p:blipFill>
        <p:spPr>
          <a:xfrm>
            <a:off x="579814" y="958645"/>
            <a:ext cx="7592485" cy="4096322"/>
          </a:xfrm>
        </p:spPr>
      </p:pic>
      <p:pic>
        <p:nvPicPr>
          <p:cNvPr id="7" name="Picture 6">
            <a:extLst>
              <a:ext uri="{FF2B5EF4-FFF2-40B4-BE49-F238E27FC236}">
                <a16:creationId xmlns:a16="http://schemas.microsoft.com/office/drawing/2014/main" id="{5D191A8F-B37C-DA56-F8BC-48337D0E72E7}"/>
              </a:ext>
            </a:extLst>
          </p:cNvPr>
          <p:cNvPicPr>
            <a:picLocks noChangeAspect="1"/>
          </p:cNvPicPr>
          <p:nvPr/>
        </p:nvPicPr>
        <p:blipFill>
          <a:blip r:embed="rId3"/>
          <a:stretch>
            <a:fillRect/>
          </a:stretch>
        </p:blipFill>
        <p:spPr>
          <a:xfrm>
            <a:off x="1037190" y="5648211"/>
            <a:ext cx="6638551" cy="809579"/>
          </a:xfrm>
          <a:prstGeom prst="rect">
            <a:avLst/>
          </a:prstGeom>
        </p:spPr>
      </p:pic>
      <p:sp>
        <p:nvSpPr>
          <p:cNvPr id="8" name="Title 1">
            <a:extLst>
              <a:ext uri="{FF2B5EF4-FFF2-40B4-BE49-F238E27FC236}">
                <a16:creationId xmlns:a16="http://schemas.microsoft.com/office/drawing/2014/main" id="{641BFF99-F1B3-D206-3289-8E50DC058AE4}"/>
              </a:ext>
            </a:extLst>
          </p:cNvPr>
          <p:cNvSpPr>
            <a:spLocks noGrp="1"/>
          </p:cNvSpPr>
          <p:nvPr>
            <p:ph type="title"/>
          </p:nvPr>
        </p:nvSpPr>
        <p:spPr>
          <a:xfrm>
            <a:off x="457200" y="274638"/>
            <a:ext cx="8229600" cy="684212"/>
          </a:xfrm>
        </p:spPr>
        <p:txBody>
          <a:bodyPr/>
          <a:lstStyle/>
          <a:p>
            <a:r>
              <a:rPr lang="en-US" b="1" dirty="0">
                <a:solidFill>
                  <a:schemeClr val="tx1"/>
                </a:solidFill>
              </a:rPr>
              <a:t>Textual Criticism Information</a:t>
            </a:r>
          </a:p>
        </p:txBody>
      </p:sp>
    </p:spTree>
    <p:extLst>
      <p:ext uri="{BB962C8B-B14F-4D97-AF65-F5344CB8AC3E}">
        <p14:creationId xmlns:p14="http://schemas.microsoft.com/office/powerpoint/2010/main" val="3568751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71C75F-3C62-DD2F-118D-AA0666008B6D}"/>
              </a:ext>
            </a:extLst>
          </p:cNvPr>
          <p:cNvPicPr>
            <a:picLocks noGrp="1" noChangeAspect="1"/>
          </p:cNvPicPr>
          <p:nvPr>
            <p:ph idx="1"/>
          </p:nvPr>
        </p:nvPicPr>
        <p:blipFill>
          <a:blip r:embed="rId2"/>
          <a:stretch>
            <a:fillRect/>
          </a:stretch>
        </p:blipFill>
        <p:spPr>
          <a:xfrm>
            <a:off x="845634" y="1071154"/>
            <a:ext cx="7138320" cy="4219303"/>
          </a:xfrm>
        </p:spPr>
      </p:pic>
      <p:pic>
        <p:nvPicPr>
          <p:cNvPr id="6" name="Picture 5">
            <a:extLst>
              <a:ext uri="{FF2B5EF4-FFF2-40B4-BE49-F238E27FC236}">
                <a16:creationId xmlns:a16="http://schemas.microsoft.com/office/drawing/2014/main" id="{31BED9DB-C480-DA48-CE2B-00AB7B9AC4D8}"/>
              </a:ext>
            </a:extLst>
          </p:cNvPr>
          <p:cNvPicPr>
            <a:picLocks noChangeAspect="1"/>
          </p:cNvPicPr>
          <p:nvPr/>
        </p:nvPicPr>
        <p:blipFill>
          <a:blip r:embed="rId3"/>
          <a:stretch>
            <a:fillRect/>
          </a:stretch>
        </p:blipFill>
        <p:spPr>
          <a:xfrm>
            <a:off x="1037190" y="5648211"/>
            <a:ext cx="6638551" cy="809579"/>
          </a:xfrm>
          <a:prstGeom prst="rect">
            <a:avLst/>
          </a:prstGeom>
        </p:spPr>
      </p:pic>
      <p:sp>
        <p:nvSpPr>
          <p:cNvPr id="7" name="Title 1">
            <a:extLst>
              <a:ext uri="{FF2B5EF4-FFF2-40B4-BE49-F238E27FC236}">
                <a16:creationId xmlns:a16="http://schemas.microsoft.com/office/drawing/2014/main" id="{AD1F6CBB-DF84-77B3-1F77-1D640CE53B37}"/>
              </a:ext>
            </a:extLst>
          </p:cNvPr>
          <p:cNvSpPr>
            <a:spLocks noGrp="1"/>
          </p:cNvSpPr>
          <p:nvPr>
            <p:ph type="title"/>
          </p:nvPr>
        </p:nvSpPr>
        <p:spPr>
          <a:xfrm>
            <a:off x="457200" y="274638"/>
            <a:ext cx="8229600" cy="684212"/>
          </a:xfrm>
        </p:spPr>
        <p:txBody>
          <a:bodyPr/>
          <a:lstStyle/>
          <a:p>
            <a:r>
              <a:rPr lang="en-US" b="1" dirty="0">
                <a:solidFill>
                  <a:schemeClr val="tx1"/>
                </a:solidFill>
              </a:rPr>
              <a:t>Textual Criticism Information</a:t>
            </a:r>
          </a:p>
        </p:txBody>
      </p:sp>
    </p:spTree>
    <p:extLst>
      <p:ext uri="{BB962C8B-B14F-4D97-AF65-F5344CB8AC3E}">
        <p14:creationId xmlns:p14="http://schemas.microsoft.com/office/powerpoint/2010/main" val="377361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072E-BD40-3FD2-4844-F0B887EB1B63}"/>
              </a:ext>
            </a:extLst>
          </p:cNvPr>
          <p:cNvSpPr>
            <a:spLocks noGrp="1"/>
          </p:cNvSpPr>
          <p:nvPr>
            <p:ph type="title"/>
          </p:nvPr>
        </p:nvSpPr>
        <p:spPr/>
        <p:txBody>
          <a:bodyPr/>
          <a:lstStyle/>
          <a:p>
            <a:r>
              <a:rPr lang="en-US" dirty="0">
                <a:solidFill>
                  <a:schemeClr val="tx1">
                    <a:lumMod val="95000"/>
                    <a:lumOff val="5000"/>
                  </a:schemeClr>
                </a:solidFill>
              </a:rPr>
              <a:t>1 John 5:7-8</a:t>
            </a:r>
          </a:p>
        </p:txBody>
      </p:sp>
      <p:pic>
        <p:nvPicPr>
          <p:cNvPr id="5" name="Content Placeholder 4">
            <a:extLst>
              <a:ext uri="{FF2B5EF4-FFF2-40B4-BE49-F238E27FC236}">
                <a16:creationId xmlns:a16="http://schemas.microsoft.com/office/drawing/2014/main" id="{E19AF2D0-ED8A-CAED-187E-345EC643E6FC}"/>
              </a:ext>
            </a:extLst>
          </p:cNvPr>
          <p:cNvPicPr>
            <a:picLocks noGrp="1" noChangeAspect="1"/>
          </p:cNvPicPr>
          <p:nvPr>
            <p:ph idx="1"/>
          </p:nvPr>
        </p:nvPicPr>
        <p:blipFill>
          <a:blip r:embed="rId2"/>
          <a:stretch>
            <a:fillRect/>
          </a:stretch>
        </p:blipFill>
        <p:spPr>
          <a:xfrm>
            <a:off x="0" y="1881051"/>
            <a:ext cx="9234378" cy="4114800"/>
          </a:xfrm>
        </p:spPr>
      </p:pic>
      <p:pic>
        <p:nvPicPr>
          <p:cNvPr id="7" name="Picture 6">
            <a:extLst>
              <a:ext uri="{FF2B5EF4-FFF2-40B4-BE49-F238E27FC236}">
                <a16:creationId xmlns:a16="http://schemas.microsoft.com/office/drawing/2014/main" id="{EC9CB48E-F0CD-2E0E-39F9-57E4D15D3364}"/>
              </a:ext>
            </a:extLst>
          </p:cNvPr>
          <p:cNvPicPr>
            <a:picLocks noChangeAspect="1"/>
          </p:cNvPicPr>
          <p:nvPr/>
        </p:nvPicPr>
        <p:blipFill>
          <a:blip r:embed="rId2"/>
          <a:stretch>
            <a:fillRect/>
          </a:stretch>
        </p:blipFill>
        <p:spPr>
          <a:xfrm>
            <a:off x="0" y="1391735"/>
            <a:ext cx="9144000" cy="4074529"/>
          </a:xfrm>
          <a:prstGeom prst="rect">
            <a:avLst/>
          </a:prstGeom>
        </p:spPr>
      </p:pic>
    </p:spTree>
    <p:extLst>
      <p:ext uri="{BB962C8B-B14F-4D97-AF65-F5344CB8AC3E}">
        <p14:creationId xmlns:p14="http://schemas.microsoft.com/office/powerpoint/2010/main" val="23353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072E-BD40-3FD2-4844-F0B887EB1B63}"/>
              </a:ext>
            </a:extLst>
          </p:cNvPr>
          <p:cNvSpPr>
            <a:spLocks noGrp="1"/>
          </p:cNvSpPr>
          <p:nvPr>
            <p:ph type="title"/>
          </p:nvPr>
        </p:nvSpPr>
        <p:spPr/>
        <p:txBody>
          <a:bodyPr/>
          <a:lstStyle/>
          <a:p>
            <a:r>
              <a:rPr lang="en-US" dirty="0">
                <a:solidFill>
                  <a:schemeClr val="tx1">
                    <a:lumMod val="95000"/>
                    <a:lumOff val="5000"/>
                  </a:schemeClr>
                </a:solidFill>
              </a:rPr>
              <a:t>1 John 5:7-8</a:t>
            </a:r>
            <a:endParaRPr lang="en-US" dirty="0"/>
          </a:p>
        </p:txBody>
      </p:sp>
      <p:pic>
        <p:nvPicPr>
          <p:cNvPr id="4" name="Picture 3">
            <a:extLst>
              <a:ext uri="{FF2B5EF4-FFF2-40B4-BE49-F238E27FC236}">
                <a16:creationId xmlns:a16="http://schemas.microsoft.com/office/drawing/2014/main" id="{02AE95C2-FF92-6953-59B1-EBE6EB7087C9}"/>
              </a:ext>
            </a:extLst>
          </p:cNvPr>
          <p:cNvPicPr>
            <a:picLocks noChangeAspect="1"/>
          </p:cNvPicPr>
          <p:nvPr/>
        </p:nvPicPr>
        <p:blipFill>
          <a:blip r:embed="rId2"/>
          <a:stretch>
            <a:fillRect/>
          </a:stretch>
        </p:blipFill>
        <p:spPr>
          <a:xfrm>
            <a:off x="176348" y="1483175"/>
            <a:ext cx="8791303" cy="4221256"/>
          </a:xfrm>
          <a:prstGeom prst="rect">
            <a:avLst/>
          </a:prstGeom>
        </p:spPr>
      </p:pic>
    </p:spTree>
    <p:extLst>
      <p:ext uri="{BB962C8B-B14F-4D97-AF65-F5344CB8AC3E}">
        <p14:creationId xmlns:p14="http://schemas.microsoft.com/office/powerpoint/2010/main" val="458047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8436-03AF-9A87-CE72-7BEAA80346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E61974-A8F0-3CFD-4193-8CA8166F7237}"/>
              </a:ext>
            </a:extLst>
          </p:cNvPr>
          <p:cNvPicPr>
            <a:picLocks noGrp="1" noChangeAspect="1"/>
          </p:cNvPicPr>
          <p:nvPr>
            <p:ph idx="1"/>
          </p:nvPr>
        </p:nvPicPr>
        <p:blipFill>
          <a:blip r:embed="rId2"/>
          <a:stretch>
            <a:fillRect/>
          </a:stretch>
        </p:blipFill>
        <p:spPr>
          <a:xfrm>
            <a:off x="0" y="616641"/>
            <a:ext cx="8996636" cy="4895885"/>
          </a:xfrm>
        </p:spPr>
      </p:pic>
    </p:spTree>
    <p:extLst>
      <p:ext uri="{BB962C8B-B14F-4D97-AF65-F5344CB8AC3E}">
        <p14:creationId xmlns:p14="http://schemas.microsoft.com/office/powerpoint/2010/main" val="2619125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072E-BD40-3FD2-4844-F0B887EB1B63}"/>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50545C27-A5C6-7DF3-B9BF-76EF8AE1C8A1}"/>
              </a:ext>
            </a:extLst>
          </p:cNvPr>
          <p:cNvSpPr txBox="1"/>
          <p:nvPr/>
        </p:nvSpPr>
        <p:spPr>
          <a:xfrm>
            <a:off x="548640" y="6060142"/>
            <a:ext cx="8144153" cy="523220"/>
          </a:xfrm>
          <a:prstGeom prst="rect">
            <a:avLst/>
          </a:prstGeom>
          <a:noFill/>
        </p:spPr>
        <p:txBody>
          <a:bodyPr wrap="none" rtlCol="0">
            <a:spAutoFit/>
          </a:bodyPr>
          <a:lstStyle/>
          <a:p>
            <a:r>
              <a:rPr lang="en-US" sz="2800" dirty="0"/>
              <a:t>Comma Johanneum included in margin by later scribes</a:t>
            </a:r>
          </a:p>
        </p:txBody>
      </p:sp>
      <p:pic>
        <p:nvPicPr>
          <p:cNvPr id="11" name="Picture 10">
            <a:extLst>
              <a:ext uri="{FF2B5EF4-FFF2-40B4-BE49-F238E27FC236}">
                <a16:creationId xmlns:a16="http://schemas.microsoft.com/office/drawing/2014/main" id="{D0EB20A9-22DE-CF9E-9868-AE9E46C11C6E}"/>
              </a:ext>
            </a:extLst>
          </p:cNvPr>
          <p:cNvPicPr>
            <a:picLocks noChangeAspect="1"/>
          </p:cNvPicPr>
          <p:nvPr/>
        </p:nvPicPr>
        <p:blipFill>
          <a:blip r:embed="rId2"/>
          <a:stretch>
            <a:fillRect/>
          </a:stretch>
        </p:blipFill>
        <p:spPr>
          <a:xfrm>
            <a:off x="143691" y="616641"/>
            <a:ext cx="9144000" cy="5018049"/>
          </a:xfrm>
          <a:prstGeom prst="rect">
            <a:avLst/>
          </a:prstGeom>
        </p:spPr>
      </p:pic>
    </p:spTree>
    <p:extLst>
      <p:ext uri="{BB962C8B-B14F-4D97-AF65-F5344CB8AC3E}">
        <p14:creationId xmlns:p14="http://schemas.microsoft.com/office/powerpoint/2010/main" val="833485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072E-BD40-3FD2-4844-F0B887EB1B63}"/>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50545C27-A5C6-7DF3-B9BF-76EF8AE1C8A1}"/>
              </a:ext>
            </a:extLst>
          </p:cNvPr>
          <p:cNvSpPr txBox="1"/>
          <p:nvPr/>
        </p:nvSpPr>
        <p:spPr>
          <a:xfrm>
            <a:off x="568036" y="6060142"/>
            <a:ext cx="7508627" cy="534622"/>
          </a:xfrm>
          <a:prstGeom prst="rect">
            <a:avLst/>
          </a:prstGeom>
          <a:noFill/>
        </p:spPr>
        <p:txBody>
          <a:bodyPr wrap="square" rtlCol="0">
            <a:spAutoFit/>
          </a:bodyPr>
          <a:lstStyle/>
          <a:p>
            <a:r>
              <a:rPr lang="en-US" sz="2800" dirty="0"/>
              <a:t>Comma Johanneum included in these manuscripts</a:t>
            </a:r>
          </a:p>
        </p:txBody>
      </p:sp>
      <p:pic>
        <p:nvPicPr>
          <p:cNvPr id="4" name="Picture 3">
            <a:extLst>
              <a:ext uri="{FF2B5EF4-FFF2-40B4-BE49-F238E27FC236}">
                <a16:creationId xmlns:a16="http://schemas.microsoft.com/office/drawing/2014/main" id="{2880EE60-1DB9-7988-03B1-5DD36C39C9C5}"/>
              </a:ext>
            </a:extLst>
          </p:cNvPr>
          <p:cNvPicPr>
            <a:picLocks noChangeAspect="1"/>
          </p:cNvPicPr>
          <p:nvPr/>
        </p:nvPicPr>
        <p:blipFill>
          <a:blip r:embed="rId2"/>
          <a:stretch>
            <a:fillRect/>
          </a:stretch>
        </p:blipFill>
        <p:spPr>
          <a:xfrm>
            <a:off x="0" y="975417"/>
            <a:ext cx="9144000" cy="4907165"/>
          </a:xfrm>
          <a:prstGeom prst="rect">
            <a:avLst/>
          </a:prstGeom>
        </p:spPr>
      </p:pic>
    </p:spTree>
    <p:extLst>
      <p:ext uri="{BB962C8B-B14F-4D97-AF65-F5344CB8AC3E}">
        <p14:creationId xmlns:p14="http://schemas.microsoft.com/office/powerpoint/2010/main" val="3540684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lumMod val="95000"/>
                    <a:lumOff val="5000"/>
                  </a:schemeClr>
                </a:solidFill>
              </a:rPr>
              <a:t>Revised Version to American Standard Version</a:t>
            </a:r>
          </a:p>
        </p:txBody>
      </p:sp>
      <p:sp>
        <p:nvSpPr>
          <p:cNvPr id="3" name="Content Placeholder 2"/>
          <p:cNvSpPr>
            <a:spLocks noGrp="1"/>
          </p:cNvSpPr>
          <p:nvPr>
            <p:ph idx="1"/>
          </p:nvPr>
        </p:nvSpPr>
        <p:spPr>
          <a:xfrm>
            <a:off x="457200" y="1220838"/>
            <a:ext cx="5838371" cy="5135511"/>
          </a:xfrm>
        </p:spPr>
        <p:txBody>
          <a:bodyPr>
            <a:normAutofit/>
          </a:bodyPr>
          <a:lstStyle/>
          <a:p>
            <a:r>
              <a:rPr lang="en-US" b="1" dirty="0"/>
              <a:t>Revised English Version</a:t>
            </a:r>
          </a:p>
          <a:p>
            <a:pPr lvl="1"/>
            <a:r>
              <a:rPr lang="en-US" dirty="0"/>
              <a:t>Their goal was:</a:t>
            </a:r>
          </a:p>
          <a:p>
            <a:pPr lvl="2"/>
            <a:r>
              <a:rPr lang="en-US" sz="2800" dirty="0"/>
              <a:t>to work from more reliable Greek, Hebrew, and Aramaic texts, and </a:t>
            </a:r>
          </a:p>
          <a:p>
            <a:pPr lvl="2"/>
            <a:r>
              <a:rPr lang="en-US" sz="2800" dirty="0"/>
              <a:t>to retranslate words based on new linguistic information about these ancient languages.</a:t>
            </a:r>
          </a:p>
          <a:p>
            <a:pPr lvl="1"/>
            <a:r>
              <a:rPr lang="en-US" dirty="0"/>
              <a:t>The American Standard Version (1901) was the American revision of the English Revised Version.</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0" y="6578803"/>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AD 1</a:t>
            </a:r>
          </a:p>
        </p:txBody>
      </p:sp>
      <p:sp>
        <p:nvSpPr>
          <p:cNvPr id="14" name="TextBox 13"/>
          <p:cNvSpPr txBox="1"/>
          <p:nvPr/>
        </p:nvSpPr>
        <p:spPr>
          <a:xfrm>
            <a:off x="8534492" y="6562947"/>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2000</a:t>
            </a:r>
          </a:p>
        </p:txBody>
      </p:sp>
      <p:sp>
        <p:nvSpPr>
          <p:cNvPr id="15" name="TextBox 14"/>
          <p:cNvSpPr txBox="1"/>
          <p:nvPr/>
        </p:nvSpPr>
        <p:spPr>
          <a:xfrm>
            <a:off x="4124444" y="6584409"/>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1000</a:t>
            </a:r>
          </a:p>
        </p:txBody>
      </p:sp>
      <p:sp>
        <p:nvSpPr>
          <p:cNvPr id="16" name="TextBox 15"/>
          <p:cNvSpPr txBox="1"/>
          <p:nvPr/>
        </p:nvSpPr>
        <p:spPr>
          <a:xfrm>
            <a:off x="6096003" y="6577311"/>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1500</a:t>
            </a:r>
          </a:p>
        </p:txBody>
      </p:sp>
      <p:sp>
        <p:nvSpPr>
          <p:cNvPr id="17" name="TextBox 16"/>
          <p:cNvSpPr txBox="1"/>
          <p:nvPr/>
        </p:nvSpPr>
        <p:spPr>
          <a:xfrm>
            <a:off x="2087778" y="6578803"/>
            <a:ext cx="61135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500</a:t>
            </a:r>
          </a:p>
        </p:txBody>
      </p:sp>
      <p:pic>
        <p:nvPicPr>
          <p:cNvPr id="20" name="Picture 19" descr="RSV_B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644" y="1220837"/>
            <a:ext cx="2397046" cy="3170493"/>
          </a:xfrm>
          <a:prstGeom prst="rect">
            <a:avLst/>
          </a:prstGeom>
        </p:spPr>
      </p:pic>
      <p:sp>
        <p:nvSpPr>
          <p:cNvPr id="21" name="Rectangle 20"/>
          <p:cNvSpPr/>
          <p:nvPr/>
        </p:nvSpPr>
        <p:spPr>
          <a:xfrm>
            <a:off x="6630276" y="4391330"/>
            <a:ext cx="2056524"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Revised English Version (1885)</a:t>
            </a:r>
          </a:p>
        </p:txBody>
      </p:sp>
      <p:sp>
        <p:nvSpPr>
          <p:cNvPr id="22" name="Isosceles Triangle 21"/>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7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8436-03AF-9A87-CE72-7BEAA8034651}"/>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9DA20EEA-6587-CD39-D3ED-3847A3E77B1F}"/>
              </a:ext>
            </a:extLst>
          </p:cNvPr>
          <p:cNvSpPr>
            <a:spLocks noGrp="1"/>
          </p:cNvSpPr>
          <p:nvPr>
            <p:ph idx="1"/>
          </p:nvPr>
        </p:nvSpPr>
        <p:spPr/>
        <p:txBody>
          <a:bodyPr/>
          <a:lstStyle/>
          <a:p>
            <a:r>
              <a:rPr lang="en-US" dirty="0"/>
              <a:t>How does one view the relationship of the Father Son and Holy Spirit without the Comma Johanneum?</a:t>
            </a:r>
          </a:p>
        </p:txBody>
      </p:sp>
    </p:spTree>
    <p:extLst>
      <p:ext uri="{BB962C8B-B14F-4D97-AF65-F5344CB8AC3E}">
        <p14:creationId xmlns:p14="http://schemas.microsoft.com/office/powerpoint/2010/main" val="689038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8436-03AF-9A87-CE72-7BEAA8034651}"/>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9DA20EEA-6587-CD39-D3ED-3847A3E77B1F}"/>
              </a:ext>
            </a:extLst>
          </p:cNvPr>
          <p:cNvSpPr>
            <a:spLocks noGrp="1"/>
          </p:cNvSpPr>
          <p:nvPr>
            <p:ph idx="1"/>
          </p:nvPr>
        </p:nvSpPr>
        <p:spPr/>
        <p:txBody>
          <a:bodyPr/>
          <a:lstStyle/>
          <a:p>
            <a:r>
              <a:rPr lang="en-US" dirty="0"/>
              <a:t>Some websites refer to the Codes Vaticanus as  not acceptable as it is a work of the Roman Catholic Church.</a:t>
            </a:r>
          </a:p>
          <a:p>
            <a:endParaRPr lang="en-US" dirty="0"/>
          </a:p>
          <a:p>
            <a:endParaRPr lang="en-US" dirty="0"/>
          </a:p>
          <a:p>
            <a:r>
              <a:rPr lang="en-US" dirty="0"/>
              <a:t>Comments? </a:t>
            </a:r>
          </a:p>
        </p:txBody>
      </p:sp>
    </p:spTree>
    <p:extLst>
      <p:ext uri="{BB962C8B-B14F-4D97-AF65-F5344CB8AC3E}">
        <p14:creationId xmlns:p14="http://schemas.microsoft.com/office/powerpoint/2010/main" val="2325673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68A9F-78B4-9031-56A3-B607593E3B92}"/>
              </a:ext>
            </a:extLst>
          </p:cNvPr>
          <p:cNvSpPr>
            <a:spLocks noGrp="1"/>
          </p:cNvSpPr>
          <p:nvPr>
            <p:ph type="title"/>
          </p:nvPr>
        </p:nvSpPr>
        <p:spPr>
          <a:xfrm>
            <a:off x="-172884" y="109958"/>
            <a:ext cx="8229600" cy="684007"/>
          </a:xfrm>
        </p:spPr>
        <p:txBody>
          <a:bodyPr/>
          <a:lstStyle/>
          <a:p>
            <a:r>
              <a:rPr lang="en-US" dirty="0">
                <a:ln w="0"/>
                <a:solidFill>
                  <a:schemeClr val="tx1"/>
                </a:solidFill>
                <a:effectLst>
                  <a:outerShdw blurRad="38100" dist="19050" dir="2700000" algn="tl" rotWithShape="0">
                    <a:schemeClr val="dk1">
                      <a:alpha val="40000"/>
                    </a:schemeClr>
                  </a:outerShdw>
                </a:effectLst>
              </a:rPr>
              <a:t>Major Greek Texts</a:t>
            </a:r>
          </a:p>
        </p:txBody>
      </p:sp>
      <p:sp>
        <p:nvSpPr>
          <p:cNvPr id="4" name="Oval 3">
            <a:extLst>
              <a:ext uri="{FF2B5EF4-FFF2-40B4-BE49-F238E27FC236}">
                <a16:creationId xmlns:a16="http://schemas.microsoft.com/office/drawing/2014/main" id="{27D2D756-807D-6D64-08B4-A00C2AA27F07}"/>
              </a:ext>
            </a:extLst>
          </p:cNvPr>
          <p:cNvSpPr/>
          <p:nvPr/>
        </p:nvSpPr>
        <p:spPr>
          <a:xfrm>
            <a:off x="316974" y="3499704"/>
            <a:ext cx="1717667"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Nestle</a:t>
            </a:r>
          </a:p>
        </p:txBody>
      </p:sp>
      <p:sp>
        <p:nvSpPr>
          <p:cNvPr id="5" name="Oval 4">
            <a:extLst>
              <a:ext uri="{FF2B5EF4-FFF2-40B4-BE49-F238E27FC236}">
                <a16:creationId xmlns:a16="http://schemas.microsoft.com/office/drawing/2014/main" id="{1B82A4A8-4399-D585-BAFA-4119BE0435F1}"/>
              </a:ext>
            </a:extLst>
          </p:cNvPr>
          <p:cNvSpPr/>
          <p:nvPr/>
        </p:nvSpPr>
        <p:spPr>
          <a:xfrm>
            <a:off x="3642606" y="1966934"/>
            <a:ext cx="2416628"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TR</a:t>
            </a:r>
          </a:p>
        </p:txBody>
      </p:sp>
      <p:sp>
        <p:nvSpPr>
          <p:cNvPr id="6" name="Oval 5">
            <a:extLst>
              <a:ext uri="{FF2B5EF4-FFF2-40B4-BE49-F238E27FC236}">
                <a16:creationId xmlns:a16="http://schemas.microsoft.com/office/drawing/2014/main" id="{07886D9E-0F74-23B6-D24A-FE75B2BAED8F}"/>
              </a:ext>
            </a:extLst>
          </p:cNvPr>
          <p:cNvSpPr/>
          <p:nvPr/>
        </p:nvSpPr>
        <p:spPr>
          <a:xfrm>
            <a:off x="2733602" y="1325423"/>
            <a:ext cx="2416628"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KJV</a:t>
            </a:r>
          </a:p>
        </p:txBody>
      </p:sp>
      <p:sp>
        <p:nvSpPr>
          <p:cNvPr id="7" name="Oval 6">
            <a:extLst>
              <a:ext uri="{FF2B5EF4-FFF2-40B4-BE49-F238E27FC236}">
                <a16:creationId xmlns:a16="http://schemas.microsoft.com/office/drawing/2014/main" id="{86C6AFF8-8AD1-79B2-FD8A-ECD54AE0400C}"/>
              </a:ext>
            </a:extLst>
          </p:cNvPr>
          <p:cNvSpPr/>
          <p:nvPr/>
        </p:nvSpPr>
        <p:spPr>
          <a:xfrm>
            <a:off x="1179666" y="1866320"/>
            <a:ext cx="2416628"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Polyglot</a:t>
            </a:r>
          </a:p>
        </p:txBody>
      </p:sp>
      <p:sp>
        <p:nvSpPr>
          <p:cNvPr id="8" name="Oval 7">
            <a:extLst>
              <a:ext uri="{FF2B5EF4-FFF2-40B4-BE49-F238E27FC236}">
                <a16:creationId xmlns:a16="http://schemas.microsoft.com/office/drawing/2014/main" id="{4FB7BC6B-01B4-496B-7725-131C07C6AD9F}"/>
              </a:ext>
            </a:extLst>
          </p:cNvPr>
          <p:cNvSpPr/>
          <p:nvPr/>
        </p:nvSpPr>
        <p:spPr>
          <a:xfrm>
            <a:off x="-74960" y="1290224"/>
            <a:ext cx="2416628"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ERASMUS</a:t>
            </a:r>
          </a:p>
        </p:txBody>
      </p:sp>
      <p:sp>
        <p:nvSpPr>
          <p:cNvPr id="9" name="Oval 8">
            <a:extLst>
              <a:ext uri="{FF2B5EF4-FFF2-40B4-BE49-F238E27FC236}">
                <a16:creationId xmlns:a16="http://schemas.microsoft.com/office/drawing/2014/main" id="{D894BC61-59D8-366F-98F1-310883118637}"/>
              </a:ext>
            </a:extLst>
          </p:cNvPr>
          <p:cNvSpPr/>
          <p:nvPr/>
        </p:nvSpPr>
        <p:spPr>
          <a:xfrm>
            <a:off x="4495773" y="3590001"/>
            <a:ext cx="3442817" cy="1432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NA26</a:t>
            </a:r>
          </a:p>
        </p:txBody>
      </p:sp>
      <p:sp>
        <p:nvSpPr>
          <p:cNvPr id="3" name="Oval 2">
            <a:extLst>
              <a:ext uri="{FF2B5EF4-FFF2-40B4-BE49-F238E27FC236}">
                <a16:creationId xmlns:a16="http://schemas.microsoft.com/office/drawing/2014/main" id="{43B5FEF5-C1DF-A5EC-1FDB-1283DD767F27}"/>
              </a:ext>
            </a:extLst>
          </p:cNvPr>
          <p:cNvSpPr/>
          <p:nvPr/>
        </p:nvSpPr>
        <p:spPr>
          <a:xfrm>
            <a:off x="2585852" y="3575904"/>
            <a:ext cx="3263339"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Kur</a:t>
            </a:r>
            <a:r>
              <a:rPr lang="en-US" sz="2800" dirty="0"/>
              <a:t>t Aland</a:t>
            </a:r>
          </a:p>
        </p:txBody>
      </p:sp>
      <p:sp>
        <p:nvSpPr>
          <p:cNvPr id="10" name="Oval 9">
            <a:extLst>
              <a:ext uri="{FF2B5EF4-FFF2-40B4-BE49-F238E27FC236}">
                <a16:creationId xmlns:a16="http://schemas.microsoft.com/office/drawing/2014/main" id="{BA3469DB-D6DE-51E9-CCF6-3AA0DAAD437D}"/>
              </a:ext>
            </a:extLst>
          </p:cNvPr>
          <p:cNvSpPr/>
          <p:nvPr/>
        </p:nvSpPr>
        <p:spPr>
          <a:xfrm>
            <a:off x="-28648" y="4422812"/>
            <a:ext cx="2416628"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WH</a:t>
            </a:r>
          </a:p>
        </p:txBody>
      </p:sp>
      <p:sp>
        <p:nvSpPr>
          <p:cNvPr id="11" name="Oval 10">
            <a:extLst>
              <a:ext uri="{FF2B5EF4-FFF2-40B4-BE49-F238E27FC236}">
                <a16:creationId xmlns:a16="http://schemas.microsoft.com/office/drawing/2014/main" id="{A7F50512-0493-E1CA-6550-2447600EA421}"/>
              </a:ext>
            </a:extLst>
          </p:cNvPr>
          <p:cNvSpPr/>
          <p:nvPr/>
        </p:nvSpPr>
        <p:spPr>
          <a:xfrm>
            <a:off x="3009208" y="5775392"/>
            <a:ext cx="2416628"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Majority Texts</a:t>
            </a:r>
          </a:p>
        </p:txBody>
      </p:sp>
      <p:sp>
        <p:nvSpPr>
          <p:cNvPr id="12" name="Oval 11">
            <a:extLst>
              <a:ext uri="{FF2B5EF4-FFF2-40B4-BE49-F238E27FC236}">
                <a16:creationId xmlns:a16="http://schemas.microsoft.com/office/drawing/2014/main" id="{8B021792-C22A-01B0-3A28-65BBF0CAA291}"/>
              </a:ext>
            </a:extLst>
          </p:cNvPr>
          <p:cNvSpPr/>
          <p:nvPr/>
        </p:nvSpPr>
        <p:spPr>
          <a:xfrm>
            <a:off x="1886891" y="4252194"/>
            <a:ext cx="3263339"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UBS</a:t>
            </a:r>
            <a:endParaRPr lang="en-US" sz="2800" dirty="0"/>
          </a:p>
        </p:txBody>
      </p:sp>
      <p:sp>
        <p:nvSpPr>
          <p:cNvPr id="13" name="Oval 12">
            <a:extLst>
              <a:ext uri="{FF2B5EF4-FFF2-40B4-BE49-F238E27FC236}">
                <a16:creationId xmlns:a16="http://schemas.microsoft.com/office/drawing/2014/main" id="{B9B31D2D-6F83-5AB1-6F95-111244B26593}"/>
              </a:ext>
            </a:extLst>
          </p:cNvPr>
          <p:cNvSpPr/>
          <p:nvPr/>
        </p:nvSpPr>
        <p:spPr>
          <a:xfrm>
            <a:off x="6416411" y="4541840"/>
            <a:ext cx="1681396"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NA27</a:t>
            </a:r>
          </a:p>
        </p:txBody>
      </p:sp>
      <p:sp>
        <p:nvSpPr>
          <p:cNvPr id="14" name="Oval 13">
            <a:extLst>
              <a:ext uri="{FF2B5EF4-FFF2-40B4-BE49-F238E27FC236}">
                <a16:creationId xmlns:a16="http://schemas.microsoft.com/office/drawing/2014/main" id="{9AD7C731-F120-7ED4-85EE-D12A1A21A3F2}"/>
              </a:ext>
            </a:extLst>
          </p:cNvPr>
          <p:cNvSpPr/>
          <p:nvPr/>
        </p:nvSpPr>
        <p:spPr>
          <a:xfrm>
            <a:off x="7553003" y="4338895"/>
            <a:ext cx="1681396" cy="6840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NA28</a:t>
            </a:r>
          </a:p>
        </p:txBody>
      </p:sp>
      <p:sp>
        <p:nvSpPr>
          <p:cNvPr id="15" name="Oval 14">
            <a:extLst>
              <a:ext uri="{FF2B5EF4-FFF2-40B4-BE49-F238E27FC236}">
                <a16:creationId xmlns:a16="http://schemas.microsoft.com/office/drawing/2014/main" id="{86B965F1-479D-AAE7-CE39-4DE10870828A}"/>
              </a:ext>
            </a:extLst>
          </p:cNvPr>
          <p:cNvSpPr/>
          <p:nvPr/>
        </p:nvSpPr>
        <p:spPr>
          <a:xfrm>
            <a:off x="1547540" y="3652104"/>
            <a:ext cx="1717667" cy="7707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Nestle</a:t>
            </a:r>
          </a:p>
        </p:txBody>
      </p:sp>
    </p:spTree>
    <p:extLst>
      <p:ext uri="{BB962C8B-B14F-4D97-AF65-F5344CB8AC3E}">
        <p14:creationId xmlns:p14="http://schemas.microsoft.com/office/powerpoint/2010/main" val="3668847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Erasmus</a:t>
            </a:r>
          </a:p>
        </p:txBody>
      </p:sp>
      <p:pic>
        <p:nvPicPr>
          <p:cNvPr id="5" name="Picture 4">
            <a:extLst>
              <a:ext uri="{FF2B5EF4-FFF2-40B4-BE49-F238E27FC236}">
                <a16:creationId xmlns:a16="http://schemas.microsoft.com/office/drawing/2014/main" id="{A0CA3D09-1BCB-46E0-B65D-5DB3EC23A6F0}"/>
              </a:ext>
            </a:extLst>
          </p:cNvPr>
          <p:cNvPicPr>
            <a:picLocks noChangeAspect="1"/>
          </p:cNvPicPr>
          <p:nvPr/>
        </p:nvPicPr>
        <p:blipFill>
          <a:blip r:embed="rId3"/>
          <a:stretch>
            <a:fillRect/>
          </a:stretch>
        </p:blipFill>
        <p:spPr>
          <a:xfrm>
            <a:off x="808383" y="2200942"/>
            <a:ext cx="7273726" cy="4382420"/>
          </a:xfrm>
          <a:prstGeom prst="rect">
            <a:avLst/>
          </a:prstGeom>
        </p:spPr>
      </p:pic>
      <p:sp>
        <p:nvSpPr>
          <p:cNvPr id="6" name="Content Placeholder 5">
            <a:extLst>
              <a:ext uri="{FF2B5EF4-FFF2-40B4-BE49-F238E27FC236}">
                <a16:creationId xmlns:a16="http://schemas.microsoft.com/office/drawing/2014/main" id="{D3ABD57B-66E5-664E-2E3E-BA175E9D5A5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66057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Codex Sinaiticus</a:t>
            </a:r>
          </a:p>
        </p:txBody>
      </p:sp>
      <p:sp>
        <p:nvSpPr>
          <p:cNvPr id="6" name="Content Placeholder 5">
            <a:extLst>
              <a:ext uri="{FF2B5EF4-FFF2-40B4-BE49-F238E27FC236}">
                <a16:creationId xmlns:a16="http://schemas.microsoft.com/office/drawing/2014/main" id="{D3ABD57B-66E5-664E-2E3E-BA175E9D5A5C}"/>
              </a:ext>
            </a:extLst>
          </p:cNvPr>
          <p:cNvSpPr>
            <a:spLocks noGrp="1"/>
          </p:cNvSpPr>
          <p:nvPr>
            <p:ph idx="1"/>
          </p:nvPr>
        </p:nvSpPr>
        <p:spPr>
          <a:xfrm>
            <a:off x="457200" y="5156200"/>
            <a:ext cx="8229600" cy="1200149"/>
          </a:xfrm>
        </p:spPr>
        <p:txBody>
          <a:bodyPr/>
          <a:lstStyle/>
          <a:p>
            <a:endParaRPr lang="en-US" dirty="0"/>
          </a:p>
        </p:txBody>
      </p:sp>
      <p:pic>
        <p:nvPicPr>
          <p:cNvPr id="4" name="Picture 3">
            <a:extLst>
              <a:ext uri="{FF2B5EF4-FFF2-40B4-BE49-F238E27FC236}">
                <a16:creationId xmlns:a16="http://schemas.microsoft.com/office/drawing/2014/main" id="{E908DAEB-8320-E4F3-DD48-57758BDD1013}"/>
              </a:ext>
            </a:extLst>
          </p:cNvPr>
          <p:cNvPicPr>
            <a:picLocks noChangeAspect="1"/>
          </p:cNvPicPr>
          <p:nvPr/>
        </p:nvPicPr>
        <p:blipFill>
          <a:blip r:embed="rId3"/>
          <a:stretch>
            <a:fillRect/>
          </a:stretch>
        </p:blipFill>
        <p:spPr>
          <a:xfrm>
            <a:off x="1004552" y="958645"/>
            <a:ext cx="7134896" cy="4617129"/>
          </a:xfrm>
          <a:prstGeom prst="rect">
            <a:avLst/>
          </a:prstGeom>
        </p:spPr>
      </p:pic>
    </p:spTree>
    <p:extLst>
      <p:ext uri="{BB962C8B-B14F-4D97-AF65-F5344CB8AC3E}">
        <p14:creationId xmlns:p14="http://schemas.microsoft.com/office/powerpoint/2010/main" val="2762163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20838"/>
            <a:ext cx="5992586" cy="5484762"/>
          </a:xfrm>
        </p:spPr>
        <p:txBody>
          <a:bodyPr>
            <a:normAutofit/>
          </a:bodyPr>
          <a:lstStyle/>
          <a:p>
            <a:r>
              <a:rPr lang="en-US" dirty="0"/>
              <a:t>8. The Dead Sea Scrolls confirmed the reliability of the Old Testament. </a:t>
            </a:r>
          </a:p>
          <a:p>
            <a:pPr lvl="1"/>
            <a:r>
              <a:rPr lang="en-US" dirty="0"/>
              <a:t>The discovery of scrolls in 1947 near the Dead Sea confirmed the reliability of the methods used to preserve the Old Testament text. </a:t>
            </a:r>
          </a:p>
        </p:txBody>
      </p:sp>
      <p:pic>
        <p:nvPicPr>
          <p:cNvPr id="6" name="Picture 5" descr="Dead_Sea_Scrolls_Cave_ss252079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112" y="1895929"/>
            <a:ext cx="2095688" cy="3140738"/>
          </a:xfrm>
          <a:prstGeom prst="rect">
            <a:avLst/>
          </a:prstGeom>
          <a:effectLst>
            <a:outerShdw blurRad="50800" dist="38100" dir="2700000" algn="tl" rotWithShape="0">
              <a:prstClr val="black">
                <a:alpha val="40000"/>
              </a:prstClr>
            </a:outerShdw>
          </a:effectLst>
        </p:spPr>
      </p:pic>
      <p:sp>
        <p:nvSpPr>
          <p:cNvPr id="7" name="Rectangle 6"/>
          <p:cNvSpPr/>
          <p:nvPr/>
        </p:nvSpPr>
        <p:spPr>
          <a:xfrm>
            <a:off x="6518544" y="5080920"/>
            <a:ext cx="2298888" cy="646331"/>
          </a:xfrm>
          <a:prstGeom prst="rect">
            <a:avLst/>
          </a:prstGeom>
        </p:spPr>
        <p:txBody>
          <a:bodyPr wrap="square">
            <a:spAutoFit/>
          </a:bodyPr>
          <a:lstStyle/>
          <a:p>
            <a:pPr algn="ctr"/>
            <a:r>
              <a:rPr lang="en-US" dirty="0">
                <a:solidFill>
                  <a:srgbClr val="000000"/>
                </a:solidFill>
              </a:rPr>
              <a:t>A cave where Dead Sea Scrolls were found</a:t>
            </a:r>
          </a:p>
        </p:txBody>
      </p:sp>
      <p:sp>
        <p:nvSpPr>
          <p:cNvPr id="9" name="Rectangle 8"/>
          <p:cNvSpPr/>
          <p:nvPr/>
        </p:nvSpPr>
        <p:spPr>
          <a:xfrm>
            <a:off x="-90111" y="379893"/>
            <a:ext cx="1094621" cy="2246769"/>
          </a:xfrm>
          <a:prstGeom prst="rect">
            <a:avLst/>
          </a:prstGeom>
          <a:noFill/>
          <a:scene3d>
            <a:camera prst="orthographicFront"/>
            <a:lightRig rig="threePt" dir="t"/>
          </a:scene3d>
          <a:sp3d>
            <a:bevelT/>
          </a:sp3d>
        </p:spPr>
        <p:txBody>
          <a:bodyPr wrap="none" lIns="91440" tIns="45720" rIns="91440" bIns="45720">
            <a:spAutoFit/>
          </a:bodyPr>
          <a:lstStyle/>
          <a:p>
            <a:pPr algn="ctr"/>
            <a:r>
              <a:rPr lang="en-US" sz="14000" b="1" spc="50" dirty="0">
                <a:ln w="13500">
                  <a:noFill/>
                  <a:prstDash val="solid"/>
                </a:ln>
                <a:solidFill>
                  <a:srgbClr val="CAB898">
                    <a:alpha val="10000"/>
                  </a:srgbClr>
                </a:solidFill>
                <a:effectLst>
                  <a:innerShdw blurRad="50900" dist="38500" dir="13500000">
                    <a:srgbClr val="000000">
                      <a:alpha val="60000"/>
                    </a:srgbClr>
                  </a:innerShdw>
                </a:effectLst>
              </a:rPr>
              <a:t>8</a:t>
            </a:r>
          </a:p>
        </p:txBody>
      </p:sp>
    </p:spTree>
    <p:extLst>
      <p:ext uri="{BB962C8B-B14F-4D97-AF65-F5344CB8AC3E}">
        <p14:creationId xmlns:p14="http://schemas.microsoft.com/office/powerpoint/2010/main" val="102980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20838"/>
            <a:ext cx="5992586" cy="5484762"/>
          </a:xfrm>
        </p:spPr>
        <p:txBody>
          <a:bodyPr>
            <a:normAutofit/>
          </a:bodyPr>
          <a:lstStyle/>
          <a:p>
            <a:pPr lvl="1"/>
            <a:r>
              <a:rPr lang="en-US" dirty="0"/>
              <a:t>The scroll of Isaiah was nearly identical to manuscripts that were copied 1,000 years later.</a:t>
            </a:r>
          </a:p>
          <a:p>
            <a:pPr lvl="1"/>
            <a:r>
              <a:rPr lang="en-US" dirty="0"/>
              <a:t>Other scrolls revealed many copying variants, but none affect anything we believe about God or about his work in the world.</a:t>
            </a:r>
          </a:p>
        </p:txBody>
      </p:sp>
      <p:sp>
        <p:nvSpPr>
          <p:cNvPr id="8" name="Rectangle 7"/>
          <p:cNvSpPr/>
          <p:nvPr/>
        </p:nvSpPr>
        <p:spPr>
          <a:xfrm>
            <a:off x="6477958" y="4257610"/>
            <a:ext cx="2639402" cy="369332"/>
          </a:xfrm>
          <a:prstGeom prst="rect">
            <a:avLst/>
          </a:prstGeom>
        </p:spPr>
        <p:txBody>
          <a:bodyPr wrap="none">
            <a:spAutoFit/>
          </a:bodyPr>
          <a:lstStyle/>
          <a:p>
            <a:pPr algn="ctr"/>
            <a:r>
              <a:rPr lang="en-US" dirty="0"/>
              <a:t>Portion of the Isaiah Scroll</a:t>
            </a:r>
          </a:p>
        </p:txBody>
      </p:sp>
      <p:pic>
        <p:nvPicPr>
          <p:cNvPr id="9" name="Picture 8" descr="Isaiah_Scro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7695" y="1634011"/>
            <a:ext cx="2229464" cy="25366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22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20838"/>
            <a:ext cx="4994729" cy="5135511"/>
          </a:xfrm>
        </p:spPr>
        <p:txBody>
          <a:bodyPr>
            <a:normAutofit/>
          </a:bodyPr>
          <a:lstStyle/>
          <a:p>
            <a:r>
              <a:rPr lang="en-US" dirty="0"/>
              <a:t>Papyrus</a:t>
            </a:r>
          </a:p>
          <a:p>
            <a:pPr lvl="1"/>
            <a:r>
              <a:rPr lang="en-US" dirty="0"/>
              <a:t>One of the oldest New Testament fragments (P52) that survives today was copied in Greek on a papyrus codex.</a:t>
            </a:r>
          </a:p>
          <a:p>
            <a:pPr lvl="1"/>
            <a:r>
              <a:rPr lang="en-US" dirty="0"/>
              <a:t> It is from John 18 and was written sometime between AD 90 and 150.</a:t>
            </a:r>
          </a:p>
        </p:txBody>
      </p:sp>
      <p:pic>
        <p:nvPicPr>
          <p:cNvPr id="4" name="Picture 3" descr="P52_rec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429" y="1759246"/>
            <a:ext cx="2282372" cy="3505837"/>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6195786" y="5491341"/>
            <a:ext cx="2146285" cy="646331"/>
          </a:xfrm>
          <a:prstGeom prst="rect">
            <a:avLst/>
          </a:prstGeom>
          <a:noFill/>
        </p:spPr>
        <p:txBody>
          <a:bodyPr wrap="square" rtlCol="0">
            <a:spAutoFit/>
          </a:bodyPr>
          <a:lstStyle/>
          <a:p>
            <a:pPr algn="ctr"/>
            <a:r>
              <a:rPr lang="en-US" dirty="0"/>
              <a:t>Ryland’s Library Papyrus P52</a:t>
            </a:r>
          </a:p>
        </p:txBody>
      </p:sp>
    </p:spTree>
    <p:extLst>
      <p:ext uri="{BB962C8B-B14F-4D97-AF65-F5344CB8AC3E}">
        <p14:creationId xmlns:p14="http://schemas.microsoft.com/office/powerpoint/2010/main" val="41461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20838"/>
            <a:ext cx="5212443" cy="5135511"/>
          </a:xfrm>
        </p:spPr>
        <p:txBody>
          <a:bodyPr>
            <a:normAutofit/>
          </a:bodyPr>
          <a:lstStyle/>
          <a:p>
            <a:r>
              <a:rPr lang="en-US" dirty="0"/>
              <a:t>Codex</a:t>
            </a:r>
          </a:p>
          <a:p>
            <a:pPr lvl="1"/>
            <a:r>
              <a:rPr lang="en-US" dirty="0"/>
              <a:t>A “codex”</a:t>
            </a:r>
            <a:r>
              <a:rPr lang="en-US" i="1" dirty="0"/>
              <a:t> </a:t>
            </a:r>
            <a:r>
              <a:rPr lang="en-US" dirty="0"/>
              <a:t>is a bound volume made from sheets folded and sewn together, sometimes with a cover. </a:t>
            </a:r>
          </a:p>
          <a:p>
            <a:pPr lvl="1"/>
            <a:r>
              <a:rPr lang="en-US" dirty="0"/>
              <a:t>Christians began using them instead of scrolls no later than the early 100s AD.</a:t>
            </a:r>
          </a:p>
        </p:txBody>
      </p:sp>
      <p:pic>
        <p:nvPicPr>
          <p:cNvPr id="7" name="Picture 6" descr="Codex_Amiatinus.jpg"/>
          <p:cNvPicPr>
            <a:picLocks noChangeAspect="1"/>
          </p:cNvPicPr>
          <p:nvPr/>
        </p:nvPicPr>
        <p:blipFill rotWithShape="1">
          <a:blip r:embed="rId2">
            <a:extLst>
              <a:ext uri="{28A0092B-C50C-407E-A947-70E740481C1C}">
                <a14:useLocalDpi xmlns:a14="http://schemas.microsoft.com/office/drawing/2010/main" val="0"/>
              </a:ext>
            </a:extLst>
          </a:blip>
          <a:srcRect l="7544" t="12434" r="6702" b="1587"/>
          <a:stretch/>
        </p:blipFill>
        <p:spPr>
          <a:xfrm>
            <a:off x="5869214" y="1411330"/>
            <a:ext cx="2929309" cy="4085948"/>
          </a:xfrm>
          <a:prstGeom prst="rect">
            <a:avLst/>
          </a:prstGeom>
        </p:spPr>
      </p:pic>
    </p:spTree>
    <p:extLst>
      <p:ext uri="{BB962C8B-B14F-4D97-AF65-F5344CB8AC3E}">
        <p14:creationId xmlns:p14="http://schemas.microsoft.com/office/powerpoint/2010/main" val="417309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19944"/>
            <a:ext cx="5492380" cy="4906220"/>
          </a:xfrm>
        </p:spPr>
        <p:txBody>
          <a:bodyPr>
            <a:normAutofit/>
          </a:bodyPr>
          <a:lstStyle/>
          <a:p>
            <a:r>
              <a:rPr lang="en-US" dirty="0"/>
              <a:t>Animal Skins</a:t>
            </a:r>
          </a:p>
          <a:p>
            <a:pPr lvl="1"/>
            <a:r>
              <a:rPr lang="en-US" dirty="0"/>
              <a:t>Fine quality animal skins were used for over 1,000 years to make copies of the Bible, AD 300–1400.</a:t>
            </a:r>
          </a:p>
          <a:p>
            <a:pPr lvl="2"/>
            <a:r>
              <a:rPr lang="en-US" b="1" dirty="0"/>
              <a:t>Parchment</a:t>
            </a:r>
            <a:r>
              <a:rPr lang="en-US" dirty="0"/>
              <a:t>: scraped and stretched skin, usually from calves, sheep, or goats</a:t>
            </a:r>
          </a:p>
          <a:p>
            <a:pPr lvl="2"/>
            <a:r>
              <a:rPr lang="en-US" b="1" dirty="0"/>
              <a:t>Vellum</a:t>
            </a:r>
            <a:r>
              <a:rPr lang="en-US" dirty="0"/>
              <a:t>: higher quality parchment, usually calfskin, rubbed with pumice and treated with chalk</a:t>
            </a:r>
          </a:p>
        </p:txBody>
      </p:sp>
      <p:pic>
        <p:nvPicPr>
          <p:cNvPr id="4" name="Picture 3" descr="Book_Binding_ss1307832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580" y="1499967"/>
            <a:ext cx="2673886" cy="4000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40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514465"/>
            <a:ext cx="8229600" cy="684007"/>
          </a:xfrm>
        </p:spPr>
        <p:txBody>
          <a:bodyPr/>
          <a:lstStyle/>
          <a:p>
            <a:r>
              <a:rPr lang="en-US" dirty="0">
                <a:solidFill>
                  <a:schemeClr val="tx1">
                    <a:lumMod val="95000"/>
                    <a:lumOff val="5000"/>
                  </a:schemeClr>
                </a:solidFill>
              </a:rPr>
              <a:t>Revised English Version</a:t>
            </a:r>
          </a:p>
        </p:txBody>
      </p:sp>
      <p:sp>
        <p:nvSpPr>
          <p:cNvPr id="3" name="Content Placeholder 2"/>
          <p:cNvSpPr>
            <a:spLocks noGrp="1"/>
          </p:cNvSpPr>
          <p:nvPr>
            <p:ph idx="1"/>
          </p:nvPr>
        </p:nvSpPr>
        <p:spPr>
          <a:xfrm>
            <a:off x="457200" y="1220839"/>
            <a:ext cx="8229600" cy="3429988"/>
          </a:xfrm>
        </p:spPr>
        <p:txBody>
          <a:bodyPr>
            <a:normAutofit fontScale="92500" lnSpcReduction="20000"/>
          </a:bodyPr>
          <a:lstStyle/>
          <a:p>
            <a:r>
              <a:rPr lang="en-US" dirty="0"/>
              <a:t> God Gave Instruction to write this down.</a:t>
            </a:r>
          </a:p>
          <a:p>
            <a:pPr lvl="1"/>
            <a:r>
              <a:rPr lang="en-US" dirty="0"/>
              <a:t>“</a:t>
            </a:r>
            <a:r>
              <a:rPr lang="en-US" dirty="0">
                <a:ea typeface="ＭＳ Ｐゴシック" charset="-128"/>
              </a:rPr>
              <a:t>Deuteronomy xxx</a:t>
            </a:r>
          </a:p>
          <a:p>
            <a:pPr lvl="1"/>
            <a:endParaRPr lang="en-US" dirty="0">
              <a:ea typeface="ＭＳ Ｐゴシック" charset="-128"/>
            </a:endParaRPr>
          </a:p>
          <a:p>
            <a:pPr lvl="1"/>
            <a:endParaRPr lang="en-US" dirty="0">
              <a:ea typeface="ＭＳ Ｐゴシック" charset="-128"/>
            </a:endParaRPr>
          </a:p>
          <a:p>
            <a:pPr lvl="1"/>
            <a:endParaRPr lang="en-US" dirty="0">
              <a:ea typeface="ＭＳ Ｐゴシック" charset="-128"/>
            </a:endParaRPr>
          </a:p>
          <a:p>
            <a:pPr lvl="1"/>
            <a:endParaRPr lang="en-US" dirty="0">
              <a:ea typeface="ＭＳ Ｐゴシック" charset="-128"/>
            </a:endParaRPr>
          </a:p>
          <a:p>
            <a:pPr lvl="1"/>
            <a:r>
              <a:rPr lang="en-US" dirty="0">
                <a:hlinkClick r:id="rId3"/>
              </a:rPr>
              <a:t>The New Testament in the original Greek : Westcott, Brooke Foss, 1825-1901 : Free Download, Borrow, and Streaming : Internet Archive</a:t>
            </a:r>
            <a:endParaRPr lang="en-US" dirty="0"/>
          </a:p>
          <a:p>
            <a:pPr lvl="1"/>
            <a:endParaRPr lang="en-US" dirty="0">
              <a:ea typeface="ＭＳ Ｐゴシック" charset="-128"/>
            </a:endParaRPr>
          </a:p>
          <a:p>
            <a:pPr lvl="1"/>
            <a:endParaRPr lang="en-US" dirty="0"/>
          </a:p>
        </p:txBody>
      </p:sp>
      <p:pic>
        <p:nvPicPr>
          <p:cNvPr id="6" name="Picture 5" descr="Bible_ss178428791.jpg"/>
          <p:cNvPicPr>
            <a:picLocks noChangeAspect="1"/>
          </p:cNvPicPr>
          <p:nvPr/>
        </p:nvPicPr>
        <p:blipFill rotWithShape="1">
          <a:blip r:embed="rId4">
            <a:extLst>
              <a:ext uri="{28A0092B-C50C-407E-A947-70E740481C1C}">
                <a14:useLocalDpi xmlns:a14="http://schemas.microsoft.com/office/drawing/2010/main" val="0"/>
              </a:ext>
            </a:extLst>
          </a:blip>
          <a:srcRect t="24740" b="6294"/>
          <a:stretch/>
        </p:blipFill>
        <p:spPr>
          <a:xfrm>
            <a:off x="0" y="4650826"/>
            <a:ext cx="9144000" cy="2207174"/>
          </a:xfrm>
          <a:prstGeom prst="rect">
            <a:avLst/>
          </a:prstGeom>
        </p:spPr>
      </p:pic>
      <p:pic>
        <p:nvPicPr>
          <p:cNvPr id="5" name="Picture 4">
            <a:extLst>
              <a:ext uri="{FF2B5EF4-FFF2-40B4-BE49-F238E27FC236}">
                <a16:creationId xmlns:a16="http://schemas.microsoft.com/office/drawing/2014/main" id="{FD002B99-5F71-3CD8-1F75-3C99A28A4367}"/>
              </a:ext>
            </a:extLst>
          </p:cNvPr>
          <p:cNvPicPr>
            <a:picLocks noChangeAspect="1"/>
          </p:cNvPicPr>
          <p:nvPr/>
        </p:nvPicPr>
        <p:blipFill>
          <a:blip r:embed="rId5"/>
          <a:stretch>
            <a:fillRect/>
          </a:stretch>
        </p:blipFill>
        <p:spPr>
          <a:xfrm>
            <a:off x="457200" y="1265573"/>
            <a:ext cx="7785100" cy="1883201"/>
          </a:xfrm>
          <a:prstGeom prst="rect">
            <a:avLst/>
          </a:prstGeom>
        </p:spPr>
      </p:pic>
      <p:sp>
        <p:nvSpPr>
          <p:cNvPr id="4" name="Title 1">
            <a:extLst>
              <a:ext uri="{FF2B5EF4-FFF2-40B4-BE49-F238E27FC236}">
                <a16:creationId xmlns:a16="http://schemas.microsoft.com/office/drawing/2014/main" id="{F1A87635-4DA4-CFB3-FADD-8BE2285BD8EA}"/>
              </a:ext>
            </a:extLst>
          </p:cNvPr>
          <p:cNvSpPr txBox="1">
            <a:spLocks/>
          </p:cNvSpPr>
          <p:nvPr/>
        </p:nvSpPr>
        <p:spPr>
          <a:xfrm>
            <a:off x="609600" y="-36766"/>
            <a:ext cx="8229600" cy="6840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bg1"/>
                </a:solidFill>
                <a:latin typeface="Calibri"/>
                <a:ea typeface="+mj-ea"/>
                <a:cs typeface="Calibri"/>
              </a:defRPr>
            </a:lvl1pPr>
          </a:lstStyle>
          <a:p>
            <a:r>
              <a:rPr lang="en-US" dirty="0">
                <a:solidFill>
                  <a:schemeClr val="tx1">
                    <a:lumMod val="95000"/>
                    <a:lumOff val="5000"/>
                  </a:schemeClr>
                </a:solidFill>
              </a:rPr>
              <a:t>Greek Manuscripts Updated </a:t>
            </a:r>
          </a:p>
        </p:txBody>
      </p:sp>
    </p:spTree>
    <p:extLst>
      <p:ext uri="{BB962C8B-B14F-4D97-AF65-F5344CB8AC3E}">
        <p14:creationId xmlns:p14="http://schemas.microsoft.com/office/powerpoint/2010/main" val="253199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p:cTn id="1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19944"/>
            <a:ext cx="5048960" cy="4906220"/>
          </a:xfrm>
        </p:spPr>
        <p:txBody>
          <a:bodyPr>
            <a:normAutofit/>
          </a:bodyPr>
          <a:lstStyle/>
          <a:p>
            <a:r>
              <a:rPr lang="en-US" dirty="0"/>
              <a:t>Vellum</a:t>
            </a:r>
          </a:p>
          <a:p>
            <a:pPr lvl="1"/>
            <a:r>
              <a:rPr lang="en-US" dirty="0"/>
              <a:t>Two of the oldest vellum copies of the New Testament that exist today are:</a:t>
            </a:r>
          </a:p>
          <a:p>
            <a:pPr lvl="2"/>
            <a:r>
              <a:rPr lang="en-US" dirty="0"/>
              <a:t>Codex Vaticanus, which was copied in the early 300s AD.</a:t>
            </a:r>
          </a:p>
          <a:p>
            <a:pPr lvl="2"/>
            <a:r>
              <a:rPr lang="en-US" dirty="0"/>
              <a:t>Codex Sinaiticus, which was copied in the mid 300s AD.</a:t>
            </a:r>
          </a:p>
        </p:txBody>
      </p:sp>
      <p:pic>
        <p:nvPicPr>
          <p:cNvPr id="6" name="Picture 5" descr="Codex_Vaticanus_Wik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862" y="1493696"/>
            <a:ext cx="3442138" cy="3556876"/>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5789448" y="5173192"/>
            <a:ext cx="3354552" cy="369332"/>
          </a:xfrm>
          <a:prstGeom prst="rect">
            <a:avLst/>
          </a:prstGeom>
          <a:noFill/>
        </p:spPr>
        <p:txBody>
          <a:bodyPr wrap="square" rtlCol="0">
            <a:spAutoFit/>
          </a:bodyPr>
          <a:lstStyle/>
          <a:p>
            <a:pPr algn="ctr"/>
            <a:r>
              <a:rPr lang="en-US" dirty="0"/>
              <a:t>Codex Vaticanus</a:t>
            </a:r>
          </a:p>
        </p:txBody>
      </p:sp>
    </p:spTree>
    <p:extLst>
      <p:ext uri="{BB962C8B-B14F-4D97-AF65-F5344CB8AC3E}">
        <p14:creationId xmlns:p14="http://schemas.microsoft.com/office/powerpoint/2010/main" val="19053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19944"/>
            <a:ext cx="5324268" cy="4906220"/>
          </a:xfrm>
        </p:spPr>
        <p:txBody>
          <a:bodyPr>
            <a:normAutofit/>
          </a:bodyPr>
          <a:lstStyle/>
          <a:p>
            <a:r>
              <a:rPr lang="en-US" dirty="0"/>
              <a:t>Vellum</a:t>
            </a:r>
          </a:p>
          <a:p>
            <a:pPr lvl="1"/>
            <a:r>
              <a:rPr lang="en-US" dirty="0"/>
              <a:t>Wycliffe Bibles were copied by hand on vellum in the 1300s–1400s. </a:t>
            </a:r>
          </a:p>
          <a:p>
            <a:pPr lvl="1"/>
            <a:r>
              <a:rPr lang="en-US" dirty="0"/>
              <a:t>Each copy took months to produce and cost six months’ wages or more.</a:t>
            </a:r>
          </a:p>
        </p:txBody>
      </p:sp>
      <p:pic>
        <p:nvPicPr>
          <p:cNvPr id="5" name="Picture 4" descr="Bible_Medieval_ss327427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6506" y="1412218"/>
            <a:ext cx="2780294" cy="4181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39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Key Points</a:t>
            </a:r>
          </a:p>
        </p:txBody>
      </p:sp>
      <p:sp>
        <p:nvSpPr>
          <p:cNvPr id="3" name="Content Placeholder 2"/>
          <p:cNvSpPr>
            <a:spLocks noGrp="1"/>
          </p:cNvSpPr>
          <p:nvPr>
            <p:ph idx="1"/>
          </p:nvPr>
        </p:nvSpPr>
        <p:spPr>
          <a:xfrm>
            <a:off x="457200" y="1220839"/>
            <a:ext cx="8229600" cy="1511852"/>
          </a:xfrm>
        </p:spPr>
        <p:txBody>
          <a:bodyPr>
            <a:normAutofit/>
          </a:bodyPr>
          <a:lstStyle/>
          <a:p>
            <a:pPr lvl="1"/>
            <a:r>
              <a:rPr lang="en-US" dirty="0"/>
              <a:t>The Bible is now printed on paper and comes in many digital formats, in many versions and languages. </a:t>
            </a:r>
          </a:p>
        </p:txBody>
      </p:sp>
      <p:pic>
        <p:nvPicPr>
          <p:cNvPr id="5" name="Picture 4" descr="Bible_Audio_ss2266101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125" y="3418782"/>
            <a:ext cx="4034220" cy="2689480"/>
          </a:xfrm>
          <a:prstGeom prst="rect">
            <a:avLst/>
          </a:prstGeom>
          <a:effectLst>
            <a:outerShdw blurRad="50800" dist="38100" dir="2700000" algn="tl" rotWithShape="0">
              <a:prstClr val="black">
                <a:alpha val="40000"/>
              </a:prstClr>
            </a:outerShdw>
          </a:effectLst>
        </p:spPr>
      </p:pic>
      <p:sp>
        <p:nvSpPr>
          <p:cNvPr id="7" name="Action Button: Custom 6">
            <a:hlinkClick r:id="rId3" action="ppaction://hlinksldjump" highlightClick="1"/>
          </p:cNvPr>
          <p:cNvSpPr/>
          <p:nvPr/>
        </p:nvSpPr>
        <p:spPr>
          <a:xfrm>
            <a:off x="166414" y="6166069"/>
            <a:ext cx="1366345" cy="525517"/>
          </a:xfrm>
          <a:prstGeom prst="actionButtonBlank">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Times New Roman"/>
                <a:cs typeface="Times New Roman"/>
              </a:rPr>
              <a:t>Menu</a:t>
            </a:r>
          </a:p>
        </p:txBody>
      </p:sp>
    </p:spTree>
    <p:extLst>
      <p:ext uri="{BB962C8B-B14F-4D97-AF65-F5344CB8AC3E}">
        <p14:creationId xmlns:p14="http://schemas.microsoft.com/office/powerpoint/2010/main" val="265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19944"/>
            <a:ext cx="5305973" cy="4906220"/>
          </a:xfrm>
        </p:spPr>
        <p:txBody>
          <a:bodyPr>
            <a:normAutofit/>
          </a:bodyPr>
          <a:lstStyle/>
          <a:p>
            <a:r>
              <a:rPr lang="en-US" b="1" dirty="0"/>
              <a:t>Old Testament </a:t>
            </a:r>
          </a:p>
          <a:p>
            <a:pPr lvl="1"/>
            <a:r>
              <a:rPr lang="en-US" dirty="0"/>
              <a:t>Old Testament events were written down in Hebrew (some portions in Aramaic) over centuries.</a:t>
            </a:r>
            <a:r>
              <a:rPr lang="en-US" dirty="0">
                <a:solidFill>
                  <a:srgbClr val="0000FF"/>
                </a:solidFill>
              </a:rPr>
              <a:t> </a:t>
            </a:r>
          </a:p>
          <a:p>
            <a:pPr lvl="1"/>
            <a:r>
              <a:rPr lang="en-US" dirty="0"/>
              <a:t>In Exodus, the Lord tells Moses to write in a book (Exodus 17:14; 24:4, 7). </a:t>
            </a:r>
          </a:p>
        </p:txBody>
      </p:sp>
      <p:sp>
        <p:nvSpPr>
          <p:cNvPr id="11" name="Rectangle 1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0" y="6558555"/>
            <a:ext cx="864569" cy="307777"/>
          </a:xfrm>
          <a:prstGeom prst="rect">
            <a:avLst/>
          </a:prstGeom>
          <a:noFill/>
        </p:spPr>
        <p:txBody>
          <a:bodyPr wrap="square" rtlCol="0">
            <a:spAutoFit/>
          </a:bodyPr>
          <a:lstStyle/>
          <a:p>
            <a:pPr algn="ctr"/>
            <a:r>
              <a:rPr lang="en-US" sz="1400" dirty="0">
                <a:solidFill>
                  <a:schemeClr val="bg1"/>
                </a:solidFill>
              </a:rPr>
              <a:t>2000 BC</a:t>
            </a:r>
          </a:p>
        </p:txBody>
      </p:sp>
      <p:sp>
        <p:nvSpPr>
          <p:cNvPr id="15" name="TextBox 14"/>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4237438" y="6584409"/>
            <a:ext cx="876729" cy="307777"/>
          </a:xfrm>
          <a:prstGeom prst="rect">
            <a:avLst/>
          </a:prstGeom>
          <a:noFill/>
        </p:spPr>
        <p:txBody>
          <a:bodyPr wrap="square" rtlCol="0">
            <a:spAutoFit/>
          </a:bodyPr>
          <a:lstStyle/>
          <a:p>
            <a:pPr algn="ctr"/>
            <a:r>
              <a:rPr lang="en-US" sz="1400" dirty="0">
                <a:solidFill>
                  <a:schemeClr val="bg1"/>
                </a:solidFill>
              </a:rPr>
              <a:t>1000 BC</a:t>
            </a:r>
          </a:p>
        </p:txBody>
      </p:sp>
      <p:sp>
        <p:nvSpPr>
          <p:cNvPr id="17" name="TextBox 16"/>
          <p:cNvSpPr txBox="1"/>
          <p:nvPr/>
        </p:nvSpPr>
        <p:spPr>
          <a:xfrm>
            <a:off x="6226072" y="6562947"/>
            <a:ext cx="804051" cy="307777"/>
          </a:xfrm>
          <a:prstGeom prst="rect">
            <a:avLst/>
          </a:prstGeom>
          <a:noFill/>
        </p:spPr>
        <p:txBody>
          <a:bodyPr wrap="square" rtlCol="0">
            <a:spAutoFit/>
          </a:bodyPr>
          <a:lstStyle/>
          <a:p>
            <a:pPr algn="ctr"/>
            <a:r>
              <a:rPr lang="en-US" sz="1400" dirty="0">
                <a:solidFill>
                  <a:schemeClr val="bg1"/>
                </a:solidFill>
              </a:rPr>
              <a:t>500 BC</a:t>
            </a:r>
          </a:p>
        </p:txBody>
      </p:sp>
      <p:sp>
        <p:nvSpPr>
          <p:cNvPr id="18" name="TextBox 17"/>
          <p:cNvSpPr txBox="1"/>
          <p:nvPr/>
        </p:nvSpPr>
        <p:spPr>
          <a:xfrm>
            <a:off x="2271710" y="6570045"/>
            <a:ext cx="872636" cy="307777"/>
          </a:xfrm>
          <a:prstGeom prst="rect">
            <a:avLst/>
          </a:prstGeom>
          <a:noFill/>
        </p:spPr>
        <p:txBody>
          <a:bodyPr wrap="square" rtlCol="0">
            <a:spAutoFit/>
          </a:bodyPr>
          <a:lstStyle/>
          <a:p>
            <a:pPr algn="ctr"/>
            <a:r>
              <a:rPr lang="en-US" sz="1400" dirty="0">
                <a:solidFill>
                  <a:schemeClr val="bg1"/>
                </a:solidFill>
              </a:rPr>
              <a:t>1500 BC</a:t>
            </a:r>
          </a:p>
        </p:txBody>
      </p:sp>
      <p:pic>
        <p:nvPicPr>
          <p:cNvPr id="5" name="Picture 4" descr="Mos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897" y="2815124"/>
            <a:ext cx="3153103" cy="3804744"/>
          </a:xfrm>
          <a:prstGeom prst="rect">
            <a:avLst/>
          </a:prstGeom>
        </p:spPr>
      </p:pic>
      <p:sp>
        <p:nvSpPr>
          <p:cNvPr id="19" name="Isosceles Triangle 18"/>
          <p:cNvSpPr/>
          <p:nvPr/>
        </p:nvSpPr>
        <p:spPr>
          <a:xfrm rot="10800000">
            <a:off x="1810061" y="6456201"/>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810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0-#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6"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290">
                                          <p:stCondLst>
                                            <p:cond delay="0"/>
                                          </p:stCondLst>
                                        </p:cTn>
                                        <p:tgtEl>
                                          <p:spTgt spid="19"/>
                                        </p:tgtEl>
                                      </p:cBhvr>
                                    </p:animEffect>
                                    <p:anim calcmode="lin" valueType="num">
                                      <p:cBhvr>
                                        <p:cTn id="17"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22" dur="13">
                                          <p:stCondLst>
                                            <p:cond delay="325"/>
                                          </p:stCondLst>
                                        </p:cTn>
                                        <p:tgtEl>
                                          <p:spTgt spid="19"/>
                                        </p:tgtEl>
                                      </p:cBhvr>
                                      <p:to x="100000" y="60000"/>
                                    </p:animScale>
                                    <p:animScale>
                                      <p:cBhvr>
                                        <p:cTn id="23" dur="83" decel="50000">
                                          <p:stCondLst>
                                            <p:cond delay="338"/>
                                          </p:stCondLst>
                                        </p:cTn>
                                        <p:tgtEl>
                                          <p:spTgt spid="19"/>
                                        </p:tgtEl>
                                      </p:cBhvr>
                                      <p:to x="100000" y="100000"/>
                                    </p:animScale>
                                    <p:animScale>
                                      <p:cBhvr>
                                        <p:cTn id="24" dur="13">
                                          <p:stCondLst>
                                            <p:cond delay="656"/>
                                          </p:stCondLst>
                                        </p:cTn>
                                        <p:tgtEl>
                                          <p:spTgt spid="19"/>
                                        </p:tgtEl>
                                      </p:cBhvr>
                                      <p:to x="100000" y="80000"/>
                                    </p:animScale>
                                    <p:animScale>
                                      <p:cBhvr>
                                        <p:cTn id="25" dur="83" decel="50000">
                                          <p:stCondLst>
                                            <p:cond delay="669"/>
                                          </p:stCondLst>
                                        </p:cTn>
                                        <p:tgtEl>
                                          <p:spTgt spid="19"/>
                                        </p:tgtEl>
                                      </p:cBhvr>
                                      <p:to x="100000" y="100000"/>
                                    </p:animScale>
                                    <p:animScale>
                                      <p:cBhvr>
                                        <p:cTn id="26" dur="13">
                                          <p:stCondLst>
                                            <p:cond delay="821"/>
                                          </p:stCondLst>
                                        </p:cTn>
                                        <p:tgtEl>
                                          <p:spTgt spid="19"/>
                                        </p:tgtEl>
                                      </p:cBhvr>
                                      <p:to x="100000" y="90000"/>
                                    </p:animScale>
                                    <p:animScale>
                                      <p:cBhvr>
                                        <p:cTn id="27" dur="83" decel="50000">
                                          <p:stCondLst>
                                            <p:cond delay="834"/>
                                          </p:stCondLst>
                                        </p:cTn>
                                        <p:tgtEl>
                                          <p:spTgt spid="19"/>
                                        </p:tgtEl>
                                      </p:cBhvr>
                                      <p:to x="100000" y="100000"/>
                                    </p:animScale>
                                    <p:animScale>
                                      <p:cBhvr>
                                        <p:cTn id="28" dur="13">
                                          <p:stCondLst>
                                            <p:cond delay="904"/>
                                          </p:stCondLst>
                                        </p:cTn>
                                        <p:tgtEl>
                                          <p:spTgt spid="19"/>
                                        </p:tgtEl>
                                      </p:cBhvr>
                                      <p:to x="100000" y="95000"/>
                                    </p:animScale>
                                    <p:animScale>
                                      <p:cBhvr>
                                        <p:cTn id="29" dur="83" decel="50000">
                                          <p:stCondLst>
                                            <p:cond delay="917"/>
                                          </p:stCondLst>
                                        </p:cTn>
                                        <p:tgtEl>
                                          <p:spTgt spid="19"/>
                                        </p:tgtEl>
                                      </p:cBhvr>
                                      <p:to x="100000" y="100000"/>
                                    </p:animScale>
                                  </p:childTnLst>
                                </p:cTn>
                              </p:par>
                              <p:par>
                                <p:cTn id="30" presetID="1" presetClass="entr" presetSubtype="0" fill="hold" grpId="0"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4"/>
            <a:ext cx="5084484" cy="4906220"/>
          </a:xfrm>
        </p:spPr>
        <p:txBody>
          <a:bodyPr>
            <a:normAutofit/>
          </a:bodyPr>
          <a:lstStyle/>
          <a:p>
            <a:r>
              <a:rPr lang="en-US" b="1" dirty="0"/>
              <a:t>Old Testament </a:t>
            </a:r>
          </a:p>
          <a:p>
            <a:pPr lvl="1"/>
            <a:r>
              <a:rPr lang="en-US" dirty="0"/>
              <a:t>Other Old Testament writers, inspired by God, include leaders, kings, and prophets.</a:t>
            </a:r>
            <a:endParaRPr lang="en-US" dirty="0">
              <a:solidFill>
                <a:srgbClr val="0000FF"/>
              </a:solidFill>
            </a:endParaRPr>
          </a:p>
        </p:txBody>
      </p:sp>
      <p:pic>
        <p:nvPicPr>
          <p:cNvPr id="13" name="Picture 12" descr="Mos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897" y="2815124"/>
            <a:ext cx="3153103" cy="3804744"/>
          </a:xfrm>
          <a:prstGeom prst="rect">
            <a:avLst/>
          </a:prstGeom>
        </p:spPr>
      </p:pic>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58555"/>
            <a:ext cx="864569" cy="307777"/>
          </a:xfrm>
          <a:prstGeom prst="rect">
            <a:avLst/>
          </a:prstGeom>
          <a:noFill/>
        </p:spPr>
        <p:txBody>
          <a:bodyPr wrap="square" rtlCol="0">
            <a:spAutoFit/>
          </a:bodyPr>
          <a:lstStyle/>
          <a:p>
            <a:pPr algn="ctr"/>
            <a:r>
              <a:rPr lang="en-US" sz="1400" dirty="0">
                <a:solidFill>
                  <a:schemeClr val="bg1"/>
                </a:solidFill>
              </a:rPr>
              <a:t>2000 BC</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4237438" y="6584409"/>
            <a:ext cx="876729" cy="307777"/>
          </a:xfrm>
          <a:prstGeom prst="rect">
            <a:avLst/>
          </a:prstGeom>
          <a:noFill/>
        </p:spPr>
        <p:txBody>
          <a:bodyPr wrap="square" rtlCol="0">
            <a:spAutoFit/>
          </a:bodyPr>
          <a:lstStyle/>
          <a:p>
            <a:pPr algn="ctr"/>
            <a:r>
              <a:rPr lang="en-US" sz="1400" dirty="0">
                <a:solidFill>
                  <a:schemeClr val="bg1"/>
                </a:solidFill>
              </a:rPr>
              <a:t>1000 BC</a:t>
            </a:r>
          </a:p>
        </p:txBody>
      </p:sp>
      <p:sp>
        <p:nvSpPr>
          <p:cNvPr id="19" name="TextBox 18"/>
          <p:cNvSpPr txBox="1"/>
          <p:nvPr/>
        </p:nvSpPr>
        <p:spPr>
          <a:xfrm>
            <a:off x="2271710" y="6570045"/>
            <a:ext cx="872636" cy="307777"/>
          </a:xfrm>
          <a:prstGeom prst="rect">
            <a:avLst/>
          </a:prstGeom>
          <a:noFill/>
        </p:spPr>
        <p:txBody>
          <a:bodyPr wrap="square" rtlCol="0">
            <a:spAutoFit/>
          </a:bodyPr>
          <a:lstStyle/>
          <a:p>
            <a:pPr algn="ctr"/>
            <a:r>
              <a:rPr lang="en-US" sz="1400" dirty="0">
                <a:solidFill>
                  <a:schemeClr val="bg1"/>
                </a:solidFill>
              </a:rPr>
              <a:t>1500 BC</a:t>
            </a:r>
          </a:p>
        </p:txBody>
      </p:sp>
      <p:sp>
        <p:nvSpPr>
          <p:cNvPr id="20" name="Isosceles Triangle 19"/>
          <p:cNvSpPr/>
          <p:nvPr/>
        </p:nvSpPr>
        <p:spPr>
          <a:xfrm rot="10800000">
            <a:off x="1810061" y="6456201"/>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226072" y="6562947"/>
            <a:ext cx="804051" cy="307777"/>
          </a:xfrm>
          <a:prstGeom prst="rect">
            <a:avLst/>
          </a:prstGeom>
          <a:noFill/>
        </p:spPr>
        <p:txBody>
          <a:bodyPr wrap="square" rtlCol="0">
            <a:spAutoFit/>
          </a:bodyPr>
          <a:lstStyle/>
          <a:p>
            <a:pPr algn="ctr"/>
            <a:r>
              <a:rPr lang="en-US" sz="1400" dirty="0">
                <a:solidFill>
                  <a:schemeClr val="bg1"/>
                </a:solidFill>
              </a:rPr>
              <a:t>500 BC</a:t>
            </a:r>
          </a:p>
        </p:txBody>
      </p:sp>
    </p:spTree>
    <p:extLst>
      <p:ext uri="{BB962C8B-B14F-4D97-AF65-F5344CB8AC3E}">
        <p14:creationId xmlns:p14="http://schemas.microsoft.com/office/powerpoint/2010/main" val="35247130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840933" cy="5135511"/>
          </a:xfrm>
        </p:spPr>
        <p:txBody>
          <a:bodyPr>
            <a:normAutofit/>
          </a:bodyPr>
          <a:lstStyle/>
          <a:p>
            <a:r>
              <a:rPr lang="en-US" dirty="0"/>
              <a:t>Books of the New Testament</a:t>
            </a:r>
          </a:p>
          <a:p>
            <a:pPr lvl="1"/>
            <a:r>
              <a:rPr lang="en-US" dirty="0"/>
              <a:t>The books of the New Testament had already circulated throughout the known world by the time the Emperor Constantine allowed Christians to practice their religion freely in AD 313.</a:t>
            </a:r>
          </a:p>
          <a:p>
            <a:pPr lvl="1"/>
            <a:r>
              <a:rPr lang="en-US" dirty="0"/>
              <a:t>Emperor Constantine had no impact or influence on which books became part of the Bible. </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4" name="TextBox 13"/>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6" name="TextBox 15"/>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7" name="TextBox 16"/>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8" name="Isosceles Triangle 17"/>
          <p:cNvSpPr/>
          <p:nvPr/>
        </p:nvSpPr>
        <p:spPr>
          <a:xfrm rot="10800000">
            <a:off x="1386980"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298133" y="4580601"/>
            <a:ext cx="2521795" cy="369332"/>
          </a:xfrm>
          <a:prstGeom prst="rect">
            <a:avLst/>
          </a:prstGeom>
          <a:noFill/>
        </p:spPr>
        <p:txBody>
          <a:bodyPr wrap="square" rtlCol="0">
            <a:spAutoFit/>
          </a:bodyPr>
          <a:lstStyle/>
          <a:p>
            <a:pPr algn="ctr"/>
            <a:r>
              <a:rPr lang="en-US" dirty="0"/>
              <a:t>Emperor Constantine</a:t>
            </a:r>
          </a:p>
        </p:txBody>
      </p:sp>
      <p:pic>
        <p:nvPicPr>
          <p:cNvPr id="6" name="Picture 5" descr="Constantine_ss557588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964" y="1512141"/>
            <a:ext cx="2309835" cy="30335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2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8077292" cy="5135511"/>
          </a:xfrm>
        </p:spPr>
        <p:txBody>
          <a:bodyPr>
            <a:normAutofit/>
          </a:bodyPr>
          <a:lstStyle/>
          <a:p>
            <a:r>
              <a:rPr lang="en-US" b="1" dirty="0"/>
              <a:t>Books of the New Testament </a:t>
            </a:r>
          </a:p>
          <a:p>
            <a:pPr lvl="1"/>
            <a:r>
              <a:rPr lang="en-US" dirty="0"/>
              <a:t>By the 400s AD, a consensus had emerged throughout the churches:</a:t>
            </a:r>
          </a:p>
          <a:p>
            <a:pPr lvl="2"/>
            <a:r>
              <a:rPr lang="en-US" dirty="0"/>
              <a:t>27 books could be traced to the testimony of apostolic eyewitnesses and their close associates.</a:t>
            </a:r>
          </a:p>
          <a:p>
            <a:pPr lvl="1"/>
            <a:r>
              <a:rPr lang="en-US" dirty="0"/>
              <a:t>This consensus was confirmed by:</a:t>
            </a:r>
          </a:p>
          <a:p>
            <a:pPr lvl="2"/>
            <a:r>
              <a:rPr lang="en-US" dirty="0"/>
              <a:t>Church fathers such as Athanasius, Jerome, and Augustine.</a:t>
            </a:r>
          </a:p>
          <a:p>
            <a:pPr lvl="2"/>
            <a:r>
              <a:rPr lang="en-US" dirty="0"/>
              <a:t>Three church councils, including the Synod of Carthage in AD 397.</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4" name="TextBox 13"/>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6" name="TextBox 15"/>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7" name="TextBox 16"/>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8" name="Isosceles Triangle 17"/>
          <p:cNvSpPr/>
          <p:nvPr/>
        </p:nvSpPr>
        <p:spPr>
          <a:xfrm rot="10800000">
            <a:off x="1667268"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5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19944"/>
            <a:ext cx="5290727" cy="4906220"/>
          </a:xfrm>
        </p:spPr>
        <p:txBody>
          <a:bodyPr>
            <a:normAutofit/>
          </a:bodyPr>
          <a:lstStyle/>
          <a:p>
            <a:r>
              <a:rPr lang="en-US" b="1" dirty="0"/>
              <a:t>Erasmus</a:t>
            </a:r>
          </a:p>
          <a:p>
            <a:pPr lvl="1"/>
            <a:r>
              <a:rPr lang="en-US" dirty="0"/>
              <a:t>Erasmus,</a:t>
            </a:r>
            <a:r>
              <a:rPr lang="en-US" b="1" dirty="0"/>
              <a:t> </a:t>
            </a:r>
            <a:r>
              <a:rPr lang="en-US" dirty="0"/>
              <a:t>a priest and Greek scholar, published a Greek New Testament alongside a corrected Latin translation of the New Testament in 1516. </a:t>
            </a:r>
          </a:p>
          <a:p>
            <a:pPr lvl="1"/>
            <a:r>
              <a:rPr lang="en-US" dirty="0"/>
              <a:t>This text, known as </a:t>
            </a:r>
            <a:r>
              <a:rPr lang="en-US" i="1" dirty="0"/>
              <a:t>Novum Instrumentum Omne</a:t>
            </a:r>
            <a:r>
              <a:rPr lang="en-US" dirty="0"/>
              <a:t>, was the first printed and published Greek New Testament. </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6432164"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Erasmus_GreekLatin_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326444"/>
            <a:ext cx="2903269" cy="4333398"/>
          </a:xfrm>
          <a:prstGeom prst="rect">
            <a:avLst/>
          </a:prstGeom>
          <a:effectLst>
            <a:outerShdw blurRad="50800" dist="38100" dir="2700000" algn="tl" rotWithShape="0">
              <a:prstClr val="black">
                <a:alpha val="40000"/>
              </a:prstClr>
            </a:outerShdw>
          </a:effectLst>
        </p:spPr>
      </p:pic>
      <p:sp>
        <p:nvSpPr>
          <p:cNvPr id="21" name="TextBox 20"/>
          <p:cNvSpPr txBox="1"/>
          <p:nvPr/>
        </p:nvSpPr>
        <p:spPr>
          <a:xfrm>
            <a:off x="5879624" y="5659842"/>
            <a:ext cx="3170296" cy="646331"/>
          </a:xfrm>
          <a:prstGeom prst="rect">
            <a:avLst/>
          </a:prstGeom>
          <a:noFill/>
        </p:spPr>
        <p:txBody>
          <a:bodyPr wrap="square" rtlCol="0">
            <a:spAutoFit/>
          </a:bodyPr>
          <a:lstStyle/>
          <a:p>
            <a:pPr algn="ctr"/>
            <a:r>
              <a:rPr lang="en-US" dirty="0"/>
              <a:t>Greek New Testament alongside Erasmus’s Latin Translation</a:t>
            </a:r>
          </a:p>
        </p:txBody>
      </p:sp>
    </p:spTree>
    <p:extLst>
      <p:ext uri="{BB962C8B-B14F-4D97-AF65-F5344CB8AC3E}">
        <p14:creationId xmlns:p14="http://schemas.microsoft.com/office/powerpoint/2010/main" val="27440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3"/>
            <a:ext cx="5454869" cy="5343003"/>
          </a:xfrm>
        </p:spPr>
        <p:txBody>
          <a:bodyPr>
            <a:normAutofit/>
          </a:bodyPr>
          <a:lstStyle/>
          <a:p>
            <a:r>
              <a:rPr lang="en-US" dirty="0"/>
              <a:t>Erasmus</a:t>
            </a:r>
          </a:p>
          <a:p>
            <a:pPr lvl="1"/>
            <a:r>
              <a:rPr lang="en-US" dirty="0"/>
              <a:t>Greek New Testaments that were based on Erasmus’s work were used later by:</a:t>
            </a:r>
          </a:p>
          <a:p>
            <a:pPr lvl="2"/>
            <a:r>
              <a:rPr lang="en-US" dirty="0"/>
              <a:t>Martin Luther</a:t>
            </a:r>
          </a:p>
          <a:p>
            <a:pPr lvl="2"/>
            <a:r>
              <a:rPr lang="en-US" dirty="0"/>
              <a:t>William Tyndale</a:t>
            </a:r>
          </a:p>
          <a:p>
            <a:pPr lvl="2"/>
            <a:r>
              <a:rPr lang="en-US" dirty="0"/>
              <a:t>Translators of the King James Version</a:t>
            </a:r>
          </a:p>
        </p:txBody>
      </p:sp>
      <p:pic>
        <p:nvPicPr>
          <p:cNvPr id="13" name="Picture 12" descr="Erasmus_you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324" y="1764209"/>
            <a:ext cx="2526792" cy="3291840"/>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6187324" y="5056049"/>
            <a:ext cx="2526792" cy="369332"/>
          </a:xfrm>
          <a:prstGeom prst="rect">
            <a:avLst/>
          </a:prstGeom>
          <a:noFill/>
        </p:spPr>
        <p:txBody>
          <a:bodyPr wrap="square" rtlCol="0">
            <a:spAutoFit/>
          </a:bodyPr>
          <a:lstStyle/>
          <a:p>
            <a:pPr algn="ctr"/>
            <a:r>
              <a:rPr lang="en-US" dirty="0"/>
              <a:t>Erasmus</a:t>
            </a:r>
          </a:p>
        </p:txBody>
      </p:sp>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1" name="Isosceles Triangle 20"/>
          <p:cNvSpPr/>
          <p:nvPr/>
        </p:nvSpPr>
        <p:spPr>
          <a:xfrm rot="10800000">
            <a:off x="6432164"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49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3"/>
            <a:ext cx="4923837" cy="5343003"/>
          </a:xfrm>
        </p:spPr>
        <p:txBody>
          <a:bodyPr>
            <a:normAutofit/>
          </a:bodyPr>
          <a:lstStyle/>
          <a:p>
            <a:r>
              <a:rPr lang="en-US" dirty="0"/>
              <a:t>Erasmus</a:t>
            </a:r>
          </a:p>
          <a:p>
            <a:pPr lvl="1"/>
            <a:r>
              <a:rPr lang="en-US" dirty="0"/>
              <a:t>These Greek New Testaments became known in 1633 as </a:t>
            </a:r>
            <a:r>
              <a:rPr lang="en-US" i="1" dirty="0"/>
              <a:t>Textus Receptus</a:t>
            </a:r>
            <a:r>
              <a:rPr lang="en-US" dirty="0"/>
              <a:t> (“Received Text”).</a:t>
            </a:r>
          </a:p>
        </p:txBody>
      </p:sp>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1" name="Isosceles Triangle 20"/>
          <p:cNvSpPr/>
          <p:nvPr/>
        </p:nvSpPr>
        <p:spPr>
          <a:xfrm rot="10800000">
            <a:off x="6432164"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Erasmus_you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324" y="1764209"/>
            <a:ext cx="2526792" cy="3291840"/>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6187324" y="5056049"/>
            <a:ext cx="2526792" cy="369332"/>
          </a:xfrm>
          <a:prstGeom prst="rect">
            <a:avLst/>
          </a:prstGeom>
          <a:noFill/>
        </p:spPr>
        <p:txBody>
          <a:bodyPr wrap="square" rtlCol="0">
            <a:spAutoFit/>
          </a:bodyPr>
          <a:lstStyle/>
          <a:p>
            <a:pPr algn="ctr"/>
            <a:r>
              <a:rPr lang="en-US" dirty="0"/>
              <a:t>Erasmus</a:t>
            </a:r>
          </a:p>
        </p:txBody>
      </p:sp>
    </p:spTree>
    <p:extLst>
      <p:ext uri="{BB962C8B-B14F-4D97-AF65-F5344CB8AC3E}">
        <p14:creationId xmlns:p14="http://schemas.microsoft.com/office/powerpoint/2010/main" val="123167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rPr>
              <a:t>Greek Manuscript beside Revised Version </a:t>
            </a:r>
          </a:p>
        </p:txBody>
      </p:sp>
      <p:pic>
        <p:nvPicPr>
          <p:cNvPr id="9" name="Content Placeholder 8">
            <a:extLst>
              <a:ext uri="{FF2B5EF4-FFF2-40B4-BE49-F238E27FC236}">
                <a16:creationId xmlns:a16="http://schemas.microsoft.com/office/drawing/2014/main" id="{C0EB846B-51E4-C715-5AF2-D281FCA0D6BB}"/>
              </a:ext>
            </a:extLst>
          </p:cNvPr>
          <p:cNvPicPr>
            <a:picLocks noGrp="1" noChangeAspect="1"/>
          </p:cNvPicPr>
          <p:nvPr>
            <p:ph idx="1"/>
          </p:nvPr>
        </p:nvPicPr>
        <p:blipFill>
          <a:blip r:embed="rId3"/>
          <a:stretch>
            <a:fillRect/>
          </a:stretch>
        </p:blipFill>
        <p:spPr>
          <a:xfrm>
            <a:off x="989516" y="1143000"/>
            <a:ext cx="7164968" cy="5213350"/>
          </a:xfrm>
        </p:spPr>
      </p:pic>
    </p:spTree>
    <p:extLst>
      <p:ext uri="{BB962C8B-B14F-4D97-AF65-F5344CB8AC3E}">
        <p14:creationId xmlns:p14="http://schemas.microsoft.com/office/powerpoint/2010/main" val="952007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3"/>
            <a:ext cx="5285014" cy="5184485"/>
          </a:xfrm>
        </p:spPr>
        <p:txBody>
          <a:bodyPr>
            <a:normAutofit/>
          </a:bodyPr>
          <a:lstStyle/>
          <a:p>
            <a:r>
              <a:rPr lang="en-US" dirty="0"/>
              <a:t>Martin Luther </a:t>
            </a:r>
          </a:p>
          <a:p>
            <a:pPr lvl="1"/>
            <a:r>
              <a:rPr lang="en-US" dirty="0"/>
              <a:t>A monk named Martin Luther came to believe that righteousness comes by faith alone (Romans 1:17). </a:t>
            </a:r>
          </a:p>
          <a:p>
            <a:pPr lvl="1"/>
            <a:r>
              <a:rPr lang="en-US" dirty="0"/>
              <a:t>Luther clashed with church authorities and helped to launch the Protestant Reformation.</a:t>
            </a:r>
          </a:p>
        </p:txBody>
      </p:sp>
      <p:pic>
        <p:nvPicPr>
          <p:cNvPr id="4" name="Picture 3" descr="Martin_Luther_SS81841915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170" y="1488124"/>
            <a:ext cx="2680629" cy="3399186"/>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6006170" y="4887310"/>
            <a:ext cx="2680630" cy="369332"/>
          </a:xfrm>
          <a:prstGeom prst="rect">
            <a:avLst/>
          </a:prstGeom>
          <a:noFill/>
        </p:spPr>
        <p:txBody>
          <a:bodyPr wrap="square" rtlCol="0">
            <a:spAutoFit/>
          </a:bodyPr>
          <a:lstStyle/>
          <a:p>
            <a:pPr algn="ctr"/>
            <a:r>
              <a:rPr lang="en-US" dirty="0"/>
              <a:t>Martin Luther</a:t>
            </a:r>
          </a:p>
        </p:txBody>
      </p:sp>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1" name="Isosceles Triangle 20"/>
          <p:cNvSpPr/>
          <p:nvPr/>
        </p:nvSpPr>
        <p:spPr>
          <a:xfrm rot="10800000">
            <a:off x="6432164"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071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3"/>
            <a:ext cx="4651022" cy="5184485"/>
          </a:xfrm>
        </p:spPr>
        <p:txBody>
          <a:bodyPr>
            <a:normAutofit/>
          </a:bodyPr>
          <a:lstStyle/>
          <a:p>
            <a:r>
              <a:rPr lang="en-US" dirty="0"/>
              <a:t>Martin Luther </a:t>
            </a:r>
          </a:p>
          <a:p>
            <a:pPr lvl="1"/>
            <a:r>
              <a:rPr lang="en-US" dirty="0"/>
              <a:t>In hiding, Luther used Erasmus’s Greek text to translate the New Testament into German.</a:t>
            </a:r>
          </a:p>
          <a:p>
            <a:pPr lvl="1"/>
            <a:r>
              <a:rPr lang="en-US" dirty="0"/>
              <a:t>He completed his translation in 1522.</a:t>
            </a:r>
          </a:p>
        </p:txBody>
      </p:sp>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pic>
        <p:nvPicPr>
          <p:cNvPr id="13" name="Picture 12" descr="Bible_Luther_ss6697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044" y="1644091"/>
            <a:ext cx="3256755" cy="2446185"/>
          </a:xfrm>
          <a:prstGeom prst="rect">
            <a:avLst/>
          </a:prstGeom>
          <a:effectLst>
            <a:outerShdw blurRad="50800" dist="38100" dir="2700000" algn="tl" rotWithShape="0">
              <a:prstClr val="black">
                <a:alpha val="40000"/>
              </a:prstClr>
            </a:outerShdw>
          </a:effectLst>
        </p:spPr>
      </p:pic>
      <p:sp>
        <p:nvSpPr>
          <p:cNvPr id="22" name="TextBox 21"/>
          <p:cNvSpPr txBox="1"/>
          <p:nvPr/>
        </p:nvSpPr>
        <p:spPr>
          <a:xfrm>
            <a:off x="5430044" y="4092601"/>
            <a:ext cx="3284072" cy="369332"/>
          </a:xfrm>
          <a:prstGeom prst="rect">
            <a:avLst/>
          </a:prstGeom>
          <a:noFill/>
        </p:spPr>
        <p:txBody>
          <a:bodyPr wrap="square" rtlCol="0">
            <a:spAutoFit/>
          </a:bodyPr>
          <a:lstStyle/>
          <a:p>
            <a:pPr algn="ctr"/>
            <a:r>
              <a:rPr lang="en-US" dirty="0"/>
              <a:t>Luther’s German Translation</a:t>
            </a:r>
          </a:p>
        </p:txBody>
      </p:sp>
      <p:sp>
        <p:nvSpPr>
          <p:cNvPr id="14" name="Isosceles Triangle 13"/>
          <p:cNvSpPr/>
          <p:nvPr/>
        </p:nvSpPr>
        <p:spPr>
          <a:xfrm rot="10800000">
            <a:off x="652851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991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19944"/>
            <a:ext cx="4972845" cy="4906220"/>
          </a:xfrm>
        </p:spPr>
        <p:txBody>
          <a:bodyPr/>
          <a:lstStyle/>
          <a:p>
            <a:r>
              <a:rPr lang="en-US" dirty="0"/>
              <a:t>Martin Luther </a:t>
            </a:r>
          </a:p>
          <a:p>
            <a:pPr lvl="1"/>
            <a:r>
              <a:rPr lang="en-US" dirty="0"/>
              <a:t>His vibrant and easily-understood translation helped to standardize the German language. </a:t>
            </a:r>
          </a:p>
        </p:txBody>
      </p:sp>
      <p:pic>
        <p:nvPicPr>
          <p:cNvPr id="4" name="Picture 3" descr="Bible_Luther_ss6697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044" y="1644091"/>
            <a:ext cx="3256755" cy="2446185"/>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5430044" y="4092601"/>
            <a:ext cx="3284072" cy="369332"/>
          </a:xfrm>
          <a:prstGeom prst="rect">
            <a:avLst/>
          </a:prstGeom>
          <a:noFill/>
        </p:spPr>
        <p:txBody>
          <a:bodyPr wrap="square" rtlCol="0">
            <a:spAutoFit/>
          </a:bodyPr>
          <a:lstStyle/>
          <a:p>
            <a:pPr algn="ctr"/>
            <a:r>
              <a:rPr lang="en-US" dirty="0"/>
              <a:t>Luther’s German Translation</a:t>
            </a:r>
          </a:p>
        </p:txBody>
      </p:sp>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1" name="Isosceles Triangle 20"/>
          <p:cNvSpPr/>
          <p:nvPr/>
        </p:nvSpPr>
        <p:spPr>
          <a:xfrm rot="10800000">
            <a:off x="652851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8714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4"/>
            <a:ext cx="5347170" cy="4906220"/>
          </a:xfrm>
        </p:spPr>
        <p:txBody>
          <a:bodyPr>
            <a:normAutofit/>
          </a:bodyPr>
          <a:lstStyle/>
          <a:p>
            <a:r>
              <a:rPr lang="en-US" b="1" dirty="0"/>
              <a:t>William Tyndale</a:t>
            </a:r>
          </a:p>
          <a:p>
            <a:pPr lvl="1"/>
            <a:r>
              <a:rPr lang="en-US" dirty="0"/>
              <a:t>William Tyndale was an Oxford scholar and priest.</a:t>
            </a:r>
          </a:p>
          <a:p>
            <a:pPr lvl="1"/>
            <a:r>
              <a:rPr lang="en-US" dirty="0"/>
              <a:t>At dinner, a priest once said to him, </a:t>
            </a:r>
            <a:r>
              <a:rPr lang="en-US" sz="2600" dirty="0">
                <a:solidFill>
                  <a:srgbClr val="4A452A"/>
                </a:solidFill>
              </a:rPr>
              <a:t>“We had better be without God’s law than the pope’s.”</a:t>
            </a:r>
          </a:p>
          <a:p>
            <a:pPr lvl="1"/>
            <a:r>
              <a:rPr lang="en-US" dirty="0"/>
              <a:t>Tyndale retorted, </a:t>
            </a:r>
            <a:r>
              <a:rPr lang="en-US" sz="2600" dirty="0">
                <a:solidFill>
                  <a:srgbClr val="4A452A"/>
                </a:solidFill>
              </a:rPr>
              <a:t>“If God spares my life, I will cause a boy that driveth the plow to know more of the Scripture than you do.”</a:t>
            </a:r>
          </a:p>
        </p:txBody>
      </p:sp>
      <p:pic>
        <p:nvPicPr>
          <p:cNvPr id="4" name="Picture 3" descr="William_Tyndale_National_Portrait_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220" y="1593934"/>
            <a:ext cx="2851536" cy="3372204"/>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5895664" y="4966138"/>
            <a:ext cx="2882092" cy="369332"/>
          </a:xfrm>
          <a:prstGeom prst="rect">
            <a:avLst/>
          </a:prstGeom>
          <a:noFill/>
        </p:spPr>
        <p:txBody>
          <a:bodyPr wrap="square" rtlCol="0">
            <a:spAutoFit/>
          </a:bodyPr>
          <a:lstStyle/>
          <a:p>
            <a:pPr algn="ctr"/>
            <a:r>
              <a:rPr lang="en-US" dirty="0"/>
              <a:t>William Tyndale</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6554790"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140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19943"/>
            <a:ext cx="5968060" cy="5364465"/>
          </a:xfrm>
        </p:spPr>
        <p:txBody>
          <a:bodyPr>
            <a:normAutofit/>
          </a:bodyPr>
          <a:lstStyle/>
          <a:p>
            <a:r>
              <a:rPr lang="en-US" b="1" dirty="0"/>
              <a:t>King James Version </a:t>
            </a:r>
          </a:p>
          <a:p>
            <a:pPr lvl="1"/>
            <a:r>
              <a:rPr lang="en-US" dirty="0"/>
              <a:t>King James commissioned 54 scholars to produce a Bible that did not include theological or political notes, like the Geneva Bible did. </a:t>
            </a:r>
          </a:p>
          <a:p>
            <a:pPr lvl="1"/>
            <a:r>
              <a:rPr lang="en-US" dirty="0"/>
              <a:t>Organized into six teams, they used:</a:t>
            </a:r>
          </a:p>
          <a:p>
            <a:pPr lvl="2"/>
            <a:r>
              <a:rPr lang="en-US" dirty="0"/>
              <a:t>Earlier English translations.</a:t>
            </a:r>
          </a:p>
          <a:p>
            <a:pPr lvl="2"/>
            <a:r>
              <a:rPr lang="en-US" dirty="0"/>
              <a:t>Greek New Testaments based on Erasmus’s text.</a:t>
            </a:r>
          </a:p>
          <a:p>
            <a:pPr lvl="2"/>
            <a:r>
              <a:rPr lang="en-US" dirty="0"/>
              <a:t>Hebrew and Aramaic texts.</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6826319"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KJV_Title_page_1611A.jp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387213" y="1453406"/>
            <a:ext cx="2366161" cy="3636001"/>
          </a:xfrm>
          <a:prstGeom prst="rect">
            <a:avLst/>
          </a:prstGeom>
          <a:effectLst>
            <a:outerShdw blurRad="50800" dist="38100" dir="2700000" algn="tl" rotWithShape="0">
              <a:prstClr val="black">
                <a:alpha val="40000"/>
              </a:prstClr>
            </a:outerShdw>
          </a:effectLst>
        </p:spPr>
      </p:pic>
      <p:sp>
        <p:nvSpPr>
          <p:cNvPr id="24" name="TextBox 23"/>
          <p:cNvSpPr txBox="1"/>
          <p:nvPr/>
        </p:nvSpPr>
        <p:spPr>
          <a:xfrm>
            <a:off x="6387213" y="5113623"/>
            <a:ext cx="2366161" cy="646331"/>
          </a:xfrm>
          <a:prstGeom prst="rect">
            <a:avLst/>
          </a:prstGeom>
          <a:noFill/>
        </p:spPr>
        <p:txBody>
          <a:bodyPr wrap="square" rtlCol="0">
            <a:spAutoFit/>
          </a:bodyPr>
          <a:lstStyle/>
          <a:p>
            <a:pPr algn="ctr"/>
            <a:r>
              <a:rPr lang="en-US" dirty="0"/>
              <a:t>Title page of the King James Version</a:t>
            </a:r>
          </a:p>
        </p:txBody>
      </p:sp>
    </p:spTree>
    <p:extLst>
      <p:ext uri="{BB962C8B-B14F-4D97-AF65-F5344CB8AC3E}">
        <p14:creationId xmlns:p14="http://schemas.microsoft.com/office/powerpoint/2010/main" val="101063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524938" cy="5135511"/>
          </a:xfrm>
        </p:spPr>
        <p:txBody>
          <a:bodyPr>
            <a:normAutofit/>
          </a:bodyPr>
          <a:lstStyle/>
          <a:p>
            <a:r>
              <a:rPr lang="en-US" dirty="0"/>
              <a:t>King James Version </a:t>
            </a:r>
          </a:p>
          <a:p>
            <a:pPr lvl="1"/>
            <a:r>
              <a:rPr lang="en-US" dirty="0"/>
              <a:t>The new version was completed in 1609 and published in 1611.</a:t>
            </a:r>
          </a:p>
          <a:p>
            <a:pPr lvl="1"/>
            <a:r>
              <a:rPr lang="en-US" dirty="0"/>
              <a:t>The King James Version is also known as “the Authorized Version.” </a:t>
            </a:r>
          </a:p>
          <a:p>
            <a:pPr lvl="1"/>
            <a:r>
              <a:rPr lang="en-US" dirty="0"/>
              <a:t>It was revised several times. The edition most often used today is the 1769 revision.</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6826319"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KJV_Title_page_1611A.jp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387213" y="1453406"/>
            <a:ext cx="2366161" cy="3636001"/>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6387213" y="5113623"/>
            <a:ext cx="2366161" cy="646331"/>
          </a:xfrm>
          <a:prstGeom prst="rect">
            <a:avLst/>
          </a:prstGeom>
          <a:noFill/>
        </p:spPr>
        <p:txBody>
          <a:bodyPr wrap="square" rtlCol="0">
            <a:spAutoFit/>
          </a:bodyPr>
          <a:lstStyle/>
          <a:p>
            <a:pPr algn="ctr"/>
            <a:r>
              <a:rPr lang="en-US" dirty="0"/>
              <a:t>Title page of the King James Version</a:t>
            </a:r>
          </a:p>
        </p:txBody>
      </p:sp>
    </p:spTree>
    <p:extLst>
      <p:ext uri="{BB962C8B-B14F-4D97-AF65-F5344CB8AC3E}">
        <p14:creationId xmlns:p14="http://schemas.microsoft.com/office/powerpoint/2010/main" val="300110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502729" cy="5135511"/>
          </a:xfrm>
        </p:spPr>
        <p:txBody>
          <a:bodyPr>
            <a:normAutofit/>
          </a:bodyPr>
          <a:lstStyle/>
          <a:p>
            <a:r>
              <a:rPr lang="en-US" dirty="0"/>
              <a:t>King James Version </a:t>
            </a:r>
          </a:p>
          <a:p>
            <a:pPr lvl="1"/>
            <a:r>
              <a:rPr lang="en-US" dirty="0"/>
              <a:t>The King James Version remained the most popular Bible in English for more than 300 years.</a:t>
            </a:r>
          </a:p>
          <a:p>
            <a:pPr lvl="1"/>
            <a:r>
              <a:rPr lang="en-US" dirty="0"/>
              <a:t>At least two-thirds of the King James Version can be traced back to William Tyndale’s translations.</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6826319"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ible_Old_ss1359215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222" y="1471749"/>
            <a:ext cx="2540577" cy="37261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542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638803" cy="5135511"/>
          </a:xfrm>
        </p:spPr>
        <p:txBody>
          <a:bodyPr>
            <a:normAutofit fontScale="92500" lnSpcReduction="20000"/>
          </a:bodyPr>
          <a:lstStyle/>
          <a:p>
            <a:r>
              <a:rPr lang="en-US" dirty="0"/>
              <a:t>Other Translations</a:t>
            </a:r>
          </a:p>
          <a:p>
            <a:pPr lvl="1"/>
            <a:r>
              <a:rPr lang="en-US" dirty="0"/>
              <a:t>The Bay Hymnal was a new translation of the PSALMS from Hebrew.</a:t>
            </a:r>
          </a:p>
          <a:p>
            <a:pPr lvl="1"/>
            <a:r>
              <a:rPr lang="en-US" dirty="0"/>
              <a:t> The early residents of the </a:t>
            </a:r>
            <a:r>
              <a:rPr lang="en-US" dirty="0">
                <a:hlinkClick r:id="rId2" tooltip="Massachusetts Bay Colony"/>
              </a:rPr>
              <a:t>Massachusetts Bay Colony</a:t>
            </a:r>
            <a:r>
              <a:rPr lang="en-US" dirty="0"/>
              <a:t> brought with them several books of psalms: the </a:t>
            </a:r>
            <a:r>
              <a:rPr lang="en-US" i="1" dirty="0">
                <a:hlinkClick r:id="rId3" tooltip="Ainsworth Psalter"/>
              </a:rPr>
              <a:t>Ainsworth Psalter</a:t>
            </a:r>
            <a:r>
              <a:rPr lang="en-US" dirty="0"/>
              <a:t> (1612), compiled by </a:t>
            </a:r>
            <a:r>
              <a:rPr lang="en-US" dirty="0">
                <a:hlinkClick r:id="rId4" tooltip="Henry Ainsworth"/>
              </a:rPr>
              <a:t>Henry Ainsworth</a:t>
            </a:r>
            <a:r>
              <a:rPr lang="en-US" dirty="0"/>
              <a:t> for use by </a:t>
            </a:r>
            <a:r>
              <a:rPr lang="en-US" dirty="0">
                <a:hlinkClick r:id="rId5" tooltip="Puritan"/>
              </a:rPr>
              <a:t>Puritan</a:t>
            </a:r>
            <a:r>
              <a:rPr lang="en-US" dirty="0"/>
              <a:t> "</a:t>
            </a:r>
            <a:r>
              <a:rPr lang="en-US" dirty="0">
                <a:hlinkClick r:id="rId6" tooltip="Separatist Puritan"/>
              </a:rPr>
              <a:t>separatists</a:t>
            </a:r>
            <a:r>
              <a:rPr lang="en-US" dirty="0"/>
              <a:t>" in Holland; the </a:t>
            </a:r>
            <a:r>
              <a:rPr lang="en-US" i="1" dirty="0">
                <a:hlinkClick r:id="rId7" tooltip="Ravenscroft Psalter"/>
              </a:rPr>
              <a:t>Ravenscroft Psalter</a:t>
            </a:r>
            <a:r>
              <a:rPr lang="en-US" dirty="0"/>
              <a:t> (1621); and the </a:t>
            </a:r>
            <a:r>
              <a:rPr lang="en-US" i="1" dirty="0" err="1">
                <a:hlinkClick r:id="rId8" tooltip="Sternhold and Hopkins Psalter"/>
              </a:rPr>
              <a:t>Sternhold</a:t>
            </a:r>
            <a:r>
              <a:rPr lang="en-US" i="1" dirty="0">
                <a:hlinkClick r:id="rId8" tooltip="Sternhold and Hopkins Psalter"/>
              </a:rPr>
              <a:t> and Hopkins Psalter</a:t>
            </a:r>
            <a:r>
              <a:rPr lang="en-US" dirty="0"/>
              <a:t> (1562), of which there were several editions</a:t>
            </a:r>
          </a:p>
        </p:txBody>
      </p:sp>
      <p:sp>
        <p:nvSpPr>
          <p:cNvPr id="13" name="Rectangle 12"/>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5" name="TextBox 14"/>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6" name="TextBox 15"/>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7" name="TextBox 16"/>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8" name="TextBox 17"/>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9" name="Isosceles Triangle 18"/>
          <p:cNvSpPr/>
          <p:nvPr/>
        </p:nvSpPr>
        <p:spPr>
          <a:xfrm rot="10800000">
            <a:off x="7167920"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242222" y="6083546"/>
            <a:ext cx="2497759" cy="369332"/>
          </a:xfrm>
          <a:prstGeom prst="rect">
            <a:avLst/>
          </a:prstGeom>
          <a:noFill/>
        </p:spPr>
        <p:txBody>
          <a:bodyPr wrap="square" rtlCol="0">
            <a:spAutoFit/>
          </a:bodyPr>
          <a:lstStyle/>
          <a:p>
            <a:pPr algn="ctr"/>
            <a:r>
              <a:rPr lang="en-US" dirty="0"/>
              <a:t>Bay Hymnal (1640)</a:t>
            </a:r>
          </a:p>
        </p:txBody>
      </p:sp>
      <p:pic>
        <p:nvPicPr>
          <p:cNvPr id="6" name="Picture 5">
            <a:extLst>
              <a:ext uri="{FF2B5EF4-FFF2-40B4-BE49-F238E27FC236}">
                <a16:creationId xmlns:a16="http://schemas.microsoft.com/office/drawing/2014/main" id="{711B6B4C-CD39-D8A3-65E2-6B57EC982DBF}"/>
              </a:ext>
            </a:extLst>
          </p:cNvPr>
          <p:cNvPicPr>
            <a:picLocks noChangeAspect="1"/>
          </p:cNvPicPr>
          <p:nvPr/>
        </p:nvPicPr>
        <p:blipFill>
          <a:blip r:embed="rId9"/>
          <a:stretch>
            <a:fillRect/>
          </a:stretch>
        </p:blipFill>
        <p:spPr>
          <a:xfrm>
            <a:off x="6203495" y="1070272"/>
            <a:ext cx="2925628" cy="4901151"/>
          </a:xfrm>
          <a:prstGeom prst="rect">
            <a:avLst/>
          </a:prstGeom>
        </p:spPr>
      </p:pic>
    </p:spTree>
    <p:extLst>
      <p:ext uri="{BB962C8B-B14F-4D97-AF65-F5344CB8AC3E}">
        <p14:creationId xmlns:p14="http://schemas.microsoft.com/office/powerpoint/2010/main" val="36663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638803" cy="5135511"/>
          </a:xfrm>
        </p:spPr>
        <p:txBody>
          <a:bodyPr>
            <a:normAutofit lnSpcReduction="10000"/>
          </a:bodyPr>
          <a:lstStyle/>
          <a:p>
            <a:r>
              <a:rPr lang="en-US" dirty="0"/>
              <a:t>Other Translations</a:t>
            </a:r>
          </a:p>
          <a:p>
            <a:pPr lvl="1"/>
            <a:r>
              <a:rPr lang="en-US" dirty="0"/>
              <a:t>Evidently they were dissatisfied with the translations from </a:t>
            </a:r>
            <a:r>
              <a:rPr lang="en-US" dirty="0">
                <a:hlinkClick r:id="rId2" tooltip="Hebrew"/>
              </a:rPr>
              <a:t>Hebrew</a:t>
            </a:r>
            <a:r>
              <a:rPr lang="en-US" dirty="0"/>
              <a:t> in these several psalters and wished for some that were closer to the original. They hired "thirty pious and learned Ministers", including </a:t>
            </a:r>
            <a:r>
              <a:rPr lang="en-US" dirty="0">
                <a:hlinkClick r:id="rId3" tooltip="Richard Mather"/>
              </a:rPr>
              <a:t>Richard Mather</a:t>
            </a:r>
            <a:r>
              <a:rPr lang="en-US" dirty="0"/>
              <a:t>, </a:t>
            </a:r>
            <a:r>
              <a:rPr lang="en-US" dirty="0">
                <a:hlinkClick r:id="rId4" tooltip="Thomas Mayhew"/>
              </a:rPr>
              <a:t>Thomas Mayhew</a:t>
            </a:r>
            <a:r>
              <a:rPr lang="en-US" dirty="0"/>
              <a:t>, and </a:t>
            </a:r>
            <a:r>
              <a:rPr lang="en-US" dirty="0">
                <a:hlinkClick r:id="rId5" tooltip="John Eliot (missionary)"/>
              </a:rPr>
              <a:t>John Eliot</a:t>
            </a:r>
            <a:r>
              <a:rPr lang="en-US" dirty="0"/>
              <a:t>,</a:t>
            </a:r>
            <a:r>
              <a:rPr lang="en-US" baseline="30000" dirty="0">
                <a:hlinkClick r:id="rId6"/>
              </a:rPr>
              <a:t>[9]</a:t>
            </a:r>
            <a:r>
              <a:rPr lang="en-US" dirty="0"/>
              <a:t> to undertake a new translation, which they presented here</a:t>
            </a:r>
          </a:p>
        </p:txBody>
      </p:sp>
      <p:sp>
        <p:nvSpPr>
          <p:cNvPr id="13" name="Rectangle 12"/>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5" name="TextBox 14"/>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6" name="TextBox 15"/>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7" name="TextBox 16"/>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8" name="TextBox 17"/>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9" name="Isosceles Triangle 18"/>
          <p:cNvSpPr/>
          <p:nvPr/>
        </p:nvSpPr>
        <p:spPr>
          <a:xfrm rot="10800000">
            <a:off x="7167920"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450256" y="6043938"/>
            <a:ext cx="2497759" cy="369332"/>
          </a:xfrm>
          <a:prstGeom prst="rect">
            <a:avLst/>
          </a:prstGeom>
          <a:noFill/>
        </p:spPr>
        <p:txBody>
          <a:bodyPr wrap="square" rtlCol="0">
            <a:spAutoFit/>
          </a:bodyPr>
          <a:lstStyle/>
          <a:p>
            <a:pPr algn="ctr"/>
            <a:r>
              <a:rPr lang="en-US" dirty="0"/>
              <a:t>Bay Hymnal (1640)</a:t>
            </a:r>
          </a:p>
        </p:txBody>
      </p:sp>
      <p:pic>
        <p:nvPicPr>
          <p:cNvPr id="5" name="Picture 4">
            <a:extLst>
              <a:ext uri="{FF2B5EF4-FFF2-40B4-BE49-F238E27FC236}">
                <a16:creationId xmlns:a16="http://schemas.microsoft.com/office/drawing/2014/main" id="{8DECBB61-E312-B08C-C3AF-EB0C8E0E8D6D}"/>
              </a:ext>
            </a:extLst>
          </p:cNvPr>
          <p:cNvPicPr>
            <a:picLocks noChangeAspect="1"/>
          </p:cNvPicPr>
          <p:nvPr/>
        </p:nvPicPr>
        <p:blipFill>
          <a:blip r:embed="rId7"/>
          <a:stretch>
            <a:fillRect/>
          </a:stretch>
        </p:blipFill>
        <p:spPr>
          <a:xfrm>
            <a:off x="6016853" y="1055510"/>
            <a:ext cx="2948498" cy="5436900"/>
          </a:xfrm>
          <a:prstGeom prst="rect">
            <a:avLst/>
          </a:prstGeom>
        </p:spPr>
      </p:pic>
    </p:spTree>
    <p:extLst>
      <p:ext uri="{BB962C8B-B14F-4D97-AF65-F5344CB8AC3E}">
        <p14:creationId xmlns:p14="http://schemas.microsoft.com/office/powerpoint/2010/main" val="13377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7531100" cy="5135511"/>
          </a:xfrm>
        </p:spPr>
        <p:txBody>
          <a:bodyPr>
            <a:normAutofit fontScale="92500" lnSpcReduction="20000"/>
          </a:bodyPr>
          <a:lstStyle/>
          <a:p>
            <a:r>
              <a:rPr lang="en-US" dirty="0"/>
              <a:t>Bay Hymnal 1640</a:t>
            </a:r>
          </a:p>
          <a:p>
            <a:pPr lvl="1"/>
            <a:r>
              <a:rPr lang="en-US" sz="2600" dirty="0"/>
              <a:t>The first printing was the third product of the </a:t>
            </a:r>
            <a:r>
              <a:rPr lang="en-US" sz="2600" dirty="0">
                <a:hlinkClick r:id="rId2" tooltip="Stephen Day (printer)"/>
              </a:rPr>
              <a:t>Stephen Day</a:t>
            </a:r>
            <a:r>
              <a:rPr lang="en-US" sz="2600" dirty="0"/>
              <a:t> (sometimes spelled </a:t>
            </a:r>
            <a:r>
              <a:rPr lang="en-US" sz="2600" i="1" dirty="0"/>
              <a:t>Daye</a:t>
            </a:r>
            <a:r>
              <a:rPr lang="en-US" sz="2600" dirty="0"/>
              <a:t>) press, and consisted of a 148 small </a:t>
            </a:r>
            <a:r>
              <a:rPr lang="en-US" sz="2600" dirty="0">
                <a:hlinkClick r:id="rId3" tooltip="Quarto"/>
              </a:rPr>
              <a:t>quarto</a:t>
            </a:r>
            <a:r>
              <a:rPr lang="en-US" sz="2600" dirty="0"/>
              <a:t> leaves, including a 12-page preface, "The </a:t>
            </a:r>
            <a:r>
              <a:rPr lang="en-US" sz="2600" dirty="0" err="1"/>
              <a:t>Psalmes</a:t>
            </a:r>
            <a:r>
              <a:rPr lang="en-US" sz="2600" dirty="0"/>
              <a:t> in </a:t>
            </a:r>
            <a:r>
              <a:rPr lang="en-US" sz="2600" dirty="0" err="1"/>
              <a:t>Metre</a:t>
            </a:r>
            <a:r>
              <a:rPr lang="en-US" sz="2600" dirty="0"/>
              <a:t>", "As with subsequent editions of the book, Day printed the book for sale by the first bookseller in British America, </a:t>
            </a:r>
            <a:r>
              <a:rPr lang="en-US" sz="2600" dirty="0">
                <a:hlinkClick r:id="rId4"/>
              </a:rPr>
              <a:t>Hezekiah Usher</a:t>
            </a:r>
            <a:r>
              <a:rPr lang="en-US" sz="2600" dirty="0"/>
              <a:t>, whose shop at that time was also located in Cambridge, Massachusetts.</a:t>
            </a:r>
            <a:r>
              <a:rPr lang="en-US" sz="2600" baseline="30000" dirty="0">
                <a:hlinkClick r:id="rId5"/>
              </a:rPr>
              <a:t>[11]</a:t>
            </a:r>
            <a:r>
              <a:rPr lang="en-US" sz="2600" dirty="0"/>
              <a:t> An estimated 1,700 copies of the first edition were printed.</a:t>
            </a:r>
          </a:p>
          <a:p>
            <a:pPr lvl="1"/>
            <a:r>
              <a:rPr lang="en-US" sz="2600" dirty="0"/>
              <a:t>3</a:t>
            </a:r>
            <a:r>
              <a:rPr lang="en-US" sz="2600" baseline="30000" dirty="0"/>
              <a:t>rd</a:t>
            </a:r>
            <a:r>
              <a:rPr lang="en-US" sz="2600" dirty="0"/>
              <a:t> Ed 1651 d </a:t>
            </a:r>
            <a:r>
              <a:rPr lang="en-US" sz="2600" i="1" dirty="0"/>
              <a:t>The Psalms, hymns and spiritual songs of the </a:t>
            </a:r>
            <a:r>
              <a:rPr lang="en-US" sz="2600" i="1" dirty="0">
                <a:hlinkClick r:id="rId6" tooltip="Old Testament"/>
              </a:rPr>
              <a:t>Old</a:t>
            </a:r>
            <a:r>
              <a:rPr lang="en-US" sz="2600" i="1" dirty="0"/>
              <a:t> and </a:t>
            </a:r>
            <a:r>
              <a:rPr lang="en-US" sz="2600" i="1" dirty="0">
                <a:hlinkClick r:id="rId7" tooltip="New Testament"/>
              </a:rPr>
              <a:t>New Testament</a:t>
            </a:r>
            <a:r>
              <a:rPr lang="en-US" sz="2600" i="1" dirty="0"/>
              <a:t>, faithfully translated into English </a:t>
            </a:r>
            <a:r>
              <a:rPr lang="en-US" sz="2600" i="1" dirty="0" err="1"/>
              <a:t>metre</a:t>
            </a:r>
            <a:endParaRPr lang="en-US" sz="2600" i="1" dirty="0"/>
          </a:p>
          <a:p>
            <a:pPr lvl="1"/>
            <a:r>
              <a:rPr lang="en-US" sz="2600" dirty="0"/>
              <a:t>9</a:t>
            </a:r>
            <a:r>
              <a:rPr lang="en-US" sz="2600" baseline="30000" dirty="0"/>
              <a:t>th</a:t>
            </a:r>
            <a:r>
              <a:rPr lang="en-US" sz="2600" dirty="0"/>
              <a:t> Ed 1698  Contained music with 13 tunes from  </a:t>
            </a:r>
            <a:r>
              <a:rPr lang="en-US" sz="2600" dirty="0">
                <a:hlinkClick r:id="rId8" tooltip="John Playford"/>
              </a:rPr>
              <a:t>John Playford</a:t>
            </a:r>
            <a:r>
              <a:rPr lang="en-US" sz="2600" dirty="0"/>
              <a:t>'s </a:t>
            </a:r>
            <a:r>
              <a:rPr lang="en-US" sz="2600" i="1" dirty="0"/>
              <a:t>A </a:t>
            </a:r>
            <a:r>
              <a:rPr lang="en-US" sz="2600" i="1" dirty="0" err="1"/>
              <a:t>Breefe</a:t>
            </a:r>
            <a:r>
              <a:rPr lang="en-US" sz="2600" i="1" dirty="0"/>
              <a:t> Introduction to the Skill of </a:t>
            </a:r>
            <a:r>
              <a:rPr lang="en-US" sz="2600" i="1" dirty="0" err="1"/>
              <a:t>Musick</a:t>
            </a:r>
            <a:r>
              <a:rPr lang="en-US" sz="2600" dirty="0"/>
              <a:t> (London, 1654)</a:t>
            </a:r>
          </a:p>
        </p:txBody>
      </p:sp>
      <p:sp>
        <p:nvSpPr>
          <p:cNvPr id="13" name="Rectangle 12"/>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5" name="TextBox 14"/>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6" name="TextBox 15"/>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7" name="TextBox 16"/>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8" name="TextBox 17"/>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9" name="Isosceles Triangle 18"/>
          <p:cNvSpPr/>
          <p:nvPr/>
        </p:nvSpPr>
        <p:spPr>
          <a:xfrm rot="10800000">
            <a:off x="7167920"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121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rPr>
              <a:t>Greek Manuscript beside Revised Version </a:t>
            </a:r>
          </a:p>
        </p:txBody>
      </p:sp>
      <p:sp>
        <p:nvSpPr>
          <p:cNvPr id="4" name="Content Placeholder 3">
            <a:extLst>
              <a:ext uri="{FF2B5EF4-FFF2-40B4-BE49-F238E27FC236}">
                <a16:creationId xmlns:a16="http://schemas.microsoft.com/office/drawing/2014/main" id="{B7A6F5C9-1214-596E-36C7-5088B41E81AD}"/>
              </a:ext>
            </a:extLst>
          </p:cNvPr>
          <p:cNvSpPr>
            <a:spLocks noGrp="1"/>
          </p:cNvSpPr>
          <p:nvPr>
            <p:ph idx="1"/>
          </p:nvPr>
        </p:nvSpPr>
        <p:spPr/>
        <p:txBody>
          <a:bodyPr/>
          <a:lstStyle/>
          <a:p>
            <a:r>
              <a:rPr lang="en-US" dirty="0"/>
              <a:t>What Impact does the English Revised Version Have on the World?</a:t>
            </a:r>
          </a:p>
          <a:p>
            <a:endParaRPr lang="en-US" dirty="0"/>
          </a:p>
        </p:txBody>
      </p:sp>
    </p:spTree>
    <p:extLst>
      <p:ext uri="{BB962C8B-B14F-4D97-AF65-F5344CB8AC3E}">
        <p14:creationId xmlns:p14="http://schemas.microsoft.com/office/powerpoint/2010/main" val="474121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638803" cy="5135511"/>
          </a:xfrm>
        </p:spPr>
        <p:txBody>
          <a:bodyPr/>
          <a:lstStyle/>
          <a:p>
            <a:r>
              <a:rPr lang="en-US" dirty="0"/>
              <a:t>Other Translations</a:t>
            </a:r>
          </a:p>
          <a:p>
            <a:pPr lvl="1"/>
            <a:r>
              <a:rPr lang="en-US" dirty="0"/>
              <a:t>Puritan John Eliot, “the apostle to the Indians,” translated the Bible into the language of Native Americans in Massachusetts (1663).</a:t>
            </a:r>
          </a:p>
          <a:p>
            <a:pPr lvl="1"/>
            <a:r>
              <a:rPr lang="en-US" dirty="0"/>
              <a:t> A Dutch Reformed pastor, Joao Ferreira de Almeida, finished the the first Portuguese translation of the New Testament (1676).</a:t>
            </a:r>
          </a:p>
        </p:txBody>
      </p:sp>
      <p:sp>
        <p:nvSpPr>
          <p:cNvPr id="13" name="Rectangle 12"/>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5" name="TextBox 14"/>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6" name="TextBox 15"/>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7" name="TextBox 16"/>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8" name="TextBox 17"/>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9" name="Isosceles Triangle 18"/>
          <p:cNvSpPr/>
          <p:nvPr/>
        </p:nvSpPr>
        <p:spPr>
          <a:xfrm rot="10800000">
            <a:off x="7167920"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Eliot_Bi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228" y="1342572"/>
            <a:ext cx="2642474" cy="3717080"/>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6314722" y="5122113"/>
            <a:ext cx="2497759" cy="369332"/>
          </a:xfrm>
          <a:prstGeom prst="rect">
            <a:avLst/>
          </a:prstGeom>
          <a:noFill/>
        </p:spPr>
        <p:txBody>
          <a:bodyPr wrap="square" rtlCol="0">
            <a:spAutoFit/>
          </a:bodyPr>
          <a:lstStyle/>
          <a:p>
            <a:pPr algn="ctr"/>
            <a:r>
              <a:rPr lang="en-US" dirty="0"/>
              <a:t>Eliot’s translation (1663)</a:t>
            </a:r>
          </a:p>
        </p:txBody>
      </p:sp>
    </p:spTree>
    <p:extLst>
      <p:ext uri="{BB962C8B-B14F-4D97-AF65-F5344CB8AC3E}">
        <p14:creationId xmlns:p14="http://schemas.microsoft.com/office/powerpoint/2010/main" val="248160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268326" cy="5135511"/>
          </a:xfrm>
        </p:spPr>
        <p:txBody>
          <a:bodyPr/>
          <a:lstStyle/>
          <a:p>
            <a:r>
              <a:rPr lang="en-US" dirty="0"/>
              <a:t>Codex Alexandrinus</a:t>
            </a:r>
          </a:p>
          <a:p>
            <a:pPr lvl="1"/>
            <a:r>
              <a:rPr lang="en-US" dirty="0"/>
              <a:t>In 1629, Codex Alexandrinus—a copy of the New Testament from the 400s AD—was made available to Western scholars. </a:t>
            </a:r>
          </a:p>
          <a:p>
            <a:pPr lvl="1"/>
            <a:r>
              <a:rPr lang="en-US" dirty="0"/>
              <a:t>It is one of the earliest and most complete copies of the New Testament.</a:t>
            </a:r>
          </a:p>
        </p:txBody>
      </p:sp>
      <p:pic>
        <p:nvPicPr>
          <p:cNvPr id="12" name="Picture 11" descr="Codex_Alexandrinus_2_Peter_1_John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175" y="1653032"/>
            <a:ext cx="2743200" cy="3297936"/>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5926087" y="4980374"/>
            <a:ext cx="2911375" cy="646331"/>
          </a:xfrm>
          <a:prstGeom prst="rect">
            <a:avLst/>
          </a:prstGeom>
          <a:noFill/>
        </p:spPr>
        <p:txBody>
          <a:bodyPr wrap="square" rtlCol="0">
            <a:spAutoFit/>
          </a:bodyPr>
          <a:lstStyle/>
          <a:p>
            <a:pPr algn="ctr"/>
            <a:r>
              <a:rPr lang="en-US" dirty="0"/>
              <a:t>Portion of 2 Peter and 1 John in Codex Alexandrinus</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7167920"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93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4"/>
            <a:ext cx="5638803" cy="4906220"/>
          </a:xfrm>
        </p:spPr>
        <p:txBody>
          <a:bodyPr>
            <a:normAutofit/>
          </a:bodyPr>
          <a:lstStyle/>
          <a:p>
            <a:r>
              <a:rPr lang="en-US" dirty="0"/>
              <a:t>Codex Sinaiticus</a:t>
            </a:r>
          </a:p>
          <a:p>
            <a:pPr lvl="1"/>
            <a:r>
              <a:rPr lang="en-US" dirty="0"/>
              <a:t>In the mid-1800s, the earliest known complete copy of the New Testament—copied in the 300s AD—was found at St. Catherine’s Monastery near Mt. Sinai. </a:t>
            </a:r>
          </a:p>
        </p:txBody>
      </p:sp>
      <p:pic>
        <p:nvPicPr>
          <p:cNvPr id="5" name="Picture 4" descr="St_Catherine_Monastery_ss1300336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274" y="1296844"/>
            <a:ext cx="2482526" cy="3720479"/>
          </a:xfrm>
          <a:prstGeom prst="rect">
            <a:avLst/>
          </a:prstGeom>
          <a:effectLst>
            <a:outerShdw blurRad="50800" dist="38100" dir="2700000" algn="tl" rotWithShape="0">
              <a:prstClr val="black">
                <a:alpha val="40000"/>
              </a:prstClr>
            </a:outerShdw>
          </a:effectLst>
        </p:spPr>
      </p:pic>
      <p:sp>
        <p:nvSpPr>
          <p:cNvPr id="4" name="Rectangle 3"/>
          <p:cNvSpPr/>
          <p:nvPr/>
        </p:nvSpPr>
        <p:spPr>
          <a:xfrm>
            <a:off x="6142961" y="5017323"/>
            <a:ext cx="2613591" cy="369332"/>
          </a:xfrm>
          <a:prstGeom prst="rect">
            <a:avLst/>
          </a:prstGeom>
        </p:spPr>
        <p:txBody>
          <a:bodyPr wrap="none">
            <a:spAutoFit/>
          </a:bodyPr>
          <a:lstStyle/>
          <a:p>
            <a:r>
              <a:rPr lang="en-US" dirty="0"/>
              <a:t>St. Catherine’s Monastery</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18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19944"/>
            <a:ext cx="4604657" cy="4906220"/>
          </a:xfrm>
        </p:spPr>
        <p:txBody>
          <a:bodyPr>
            <a:normAutofit/>
          </a:bodyPr>
          <a:lstStyle/>
          <a:p>
            <a:r>
              <a:rPr lang="en-US" dirty="0"/>
              <a:t>Codex Sinaiticus</a:t>
            </a:r>
          </a:p>
          <a:p>
            <a:pPr lvl="1"/>
            <a:r>
              <a:rPr lang="en-US" dirty="0"/>
              <a:t>Carefully copied and corrected, it is one of the most reliable surviving manuscripts of the New Testament.</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Codex_Sinaiticus_John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315369"/>
            <a:ext cx="3435145" cy="3996219"/>
          </a:xfrm>
          <a:prstGeom prst="rect">
            <a:avLst/>
          </a:prstGeom>
          <a:effectLst>
            <a:outerShdw blurRad="50800" dist="38100" dir="2700000" algn="tl" rotWithShape="0">
              <a:prstClr val="black">
                <a:alpha val="40000"/>
              </a:prstClr>
            </a:outerShdw>
          </a:effectLst>
        </p:spPr>
      </p:pic>
      <p:sp>
        <p:nvSpPr>
          <p:cNvPr id="21" name="Rectangle 20"/>
          <p:cNvSpPr/>
          <p:nvPr/>
        </p:nvSpPr>
        <p:spPr>
          <a:xfrm>
            <a:off x="5480753" y="5246318"/>
            <a:ext cx="3345753" cy="369332"/>
          </a:xfrm>
          <a:prstGeom prst="rect">
            <a:avLst/>
          </a:prstGeom>
        </p:spPr>
        <p:txBody>
          <a:bodyPr wrap="square">
            <a:spAutoFit/>
          </a:bodyPr>
          <a:lstStyle/>
          <a:p>
            <a:pPr algn="ctr"/>
            <a:r>
              <a:rPr lang="en-US" dirty="0"/>
              <a:t>John 3 in Codex Sinaiticus</a:t>
            </a:r>
          </a:p>
        </p:txBody>
      </p:sp>
    </p:spTree>
    <p:extLst>
      <p:ext uri="{BB962C8B-B14F-4D97-AF65-F5344CB8AC3E}">
        <p14:creationId xmlns:p14="http://schemas.microsoft.com/office/powerpoint/2010/main" val="31253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20838"/>
            <a:ext cx="5094515" cy="5135511"/>
          </a:xfrm>
        </p:spPr>
        <p:txBody>
          <a:bodyPr/>
          <a:lstStyle/>
          <a:p>
            <a:r>
              <a:rPr lang="en-US" b="1" dirty="0"/>
              <a:t>Codex Vaticanus </a:t>
            </a:r>
          </a:p>
          <a:p>
            <a:pPr lvl="1"/>
            <a:r>
              <a:rPr lang="en-US" dirty="0"/>
              <a:t>The earliest and probably the most reliable surviving copy of the New Testament was made available to scholars in 1889.</a:t>
            </a:r>
          </a:p>
          <a:p>
            <a:pPr lvl="1"/>
            <a:r>
              <a:rPr lang="en-US" dirty="0"/>
              <a:t>It was probably copied in the early 300s AD and seems to be slightly older than Codex Sinaiticus.</a:t>
            </a:r>
          </a:p>
        </p:txBody>
      </p:sp>
      <p:sp>
        <p:nvSpPr>
          <p:cNvPr id="21" name="Rectangle 2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pic>
        <p:nvPicPr>
          <p:cNvPr id="11" name="Picture 10" descr="Codex_Vaticanus_Wik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62" y="1493696"/>
            <a:ext cx="3442138" cy="3556876"/>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5789448" y="5173192"/>
            <a:ext cx="3354552" cy="369332"/>
          </a:xfrm>
          <a:prstGeom prst="rect">
            <a:avLst/>
          </a:prstGeom>
          <a:noFill/>
        </p:spPr>
        <p:txBody>
          <a:bodyPr wrap="square" rtlCol="0">
            <a:spAutoFit/>
          </a:bodyPr>
          <a:lstStyle/>
          <a:p>
            <a:pPr algn="ctr"/>
            <a:r>
              <a:rPr lang="en-US" dirty="0"/>
              <a:t>Codex Vaticanus</a:t>
            </a:r>
          </a:p>
        </p:txBody>
      </p:sp>
      <p:sp>
        <p:nvSpPr>
          <p:cNvPr id="13" name="Isosceles Triangle 12"/>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684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20838"/>
            <a:ext cx="5094515" cy="5135511"/>
          </a:xfrm>
        </p:spPr>
        <p:txBody>
          <a:bodyPr>
            <a:normAutofit fontScale="92500"/>
          </a:bodyPr>
          <a:lstStyle/>
          <a:p>
            <a:r>
              <a:rPr lang="en-US" b="1" dirty="0"/>
              <a:t>Codex (book)</a:t>
            </a:r>
          </a:p>
          <a:p>
            <a:pPr lvl="1"/>
            <a:r>
              <a:rPr lang="en-US" dirty="0"/>
              <a:t>A codex is another name for a book.  These were leaves or pages bond together as a book made from vellum. Animal skins </a:t>
            </a:r>
          </a:p>
          <a:p>
            <a:r>
              <a:rPr lang="en-US" dirty="0"/>
              <a:t>Uncials (capital Letters)</a:t>
            </a:r>
          </a:p>
          <a:p>
            <a:pPr lvl="1"/>
            <a:r>
              <a:rPr lang="en-US" dirty="0"/>
              <a:t>Many of the earliest manuscripts that have been discovered are written in uncials (all Greek capital letters) with no space between words.</a:t>
            </a:r>
          </a:p>
        </p:txBody>
      </p:sp>
      <p:sp>
        <p:nvSpPr>
          <p:cNvPr id="21" name="Rectangle 2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pic>
        <p:nvPicPr>
          <p:cNvPr id="11" name="Picture 10" descr="Codex_Vaticanus_Wik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62" y="1493696"/>
            <a:ext cx="3442138" cy="3556876"/>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5789448" y="5173192"/>
            <a:ext cx="3354552" cy="923330"/>
          </a:xfrm>
          <a:prstGeom prst="rect">
            <a:avLst/>
          </a:prstGeom>
          <a:noFill/>
        </p:spPr>
        <p:txBody>
          <a:bodyPr wrap="square" rtlCol="0">
            <a:spAutoFit/>
          </a:bodyPr>
          <a:lstStyle/>
          <a:p>
            <a:pPr algn="ctr"/>
            <a:r>
              <a:rPr lang="en-US" dirty="0"/>
              <a:t>Codex </a:t>
            </a:r>
            <a:r>
              <a:rPr lang="en-US" dirty="0" err="1"/>
              <a:t>Vaticanus</a:t>
            </a:r>
            <a:endParaRPr lang="en-US" dirty="0"/>
          </a:p>
          <a:p>
            <a:pPr algn="ctr"/>
            <a:r>
              <a:rPr lang="en-US" dirty="0"/>
              <a:t>Last Verses of Luke</a:t>
            </a:r>
          </a:p>
          <a:p>
            <a:pPr algn="ctr"/>
            <a:r>
              <a:rPr lang="en-US" dirty="0"/>
              <a:t>Green Line Begins John</a:t>
            </a:r>
          </a:p>
        </p:txBody>
      </p:sp>
      <p:sp>
        <p:nvSpPr>
          <p:cNvPr id="13" name="Isosceles Triangle 12"/>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139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Greek to Uncials</a:t>
            </a:r>
          </a:p>
        </p:txBody>
      </p:sp>
      <p:sp>
        <p:nvSpPr>
          <p:cNvPr id="21" name="Rectangle 2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3" name="Isosceles Triangle 12"/>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165CD34B-139C-54FC-FFE8-4153473A75CF}"/>
              </a:ext>
            </a:extLst>
          </p:cNvPr>
          <p:cNvSpPr>
            <a:spLocks noGrp="1"/>
          </p:cNvSpPr>
          <p:nvPr>
            <p:ph idx="1"/>
          </p:nvPr>
        </p:nvSpPr>
        <p:spPr/>
        <p: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John 1:1 modern Greek Text</a:t>
            </a:r>
          </a:p>
          <a:p>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Ἐν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ἀρχῇ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π</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ρὸς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τὸν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θεόν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797849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Greek to Uncials</a:t>
            </a:r>
          </a:p>
        </p:txBody>
      </p:sp>
      <p:sp>
        <p:nvSpPr>
          <p:cNvPr id="21" name="Rectangle 2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3" name="Isosceles Triangle 12"/>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165CD34B-139C-54FC-FFE8-4153473A75CF}"/>
              </a:ext>
            </a:extLst>
          </p:cNvPr>
          <p:cNvSpPr>
            <a:spLocks noGrp="1"/>
          </p:cNvSpPr>
          <p:nvPr>
            <p:ph idx="1"/>
          </p:nvPr>
        </p:nvSpPr>
        <p:spPr/>
        <p:txBody>
          <a:bodyPr>
            <a:normAutofit/>
          </a:bodyPr>
          <a:lstStyle/>
          <a:p>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ea typeface="Times New Roman" panose="02020603050405020304" pitchFamily="18" charset="0"/>
                <a:cs typeface="Times New Roman" panose="02020603050405020304" pitchFamily="18" charset="0"/>
              </a:rPr>
              <a:t>Changing to all Caps…  Diacritical marks are Unicode (computer font)  limited.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ἘΝ ἈΡΧἮ ἮΝ Ὁ ΛὌΓΟΣ, ΚΑἺ Ὁ ΛὌΓΟΣ ἮΝ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etc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John 1:1 modern Greek Text</a:t>
            </a:r>
          </a:p>
          <a:p>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Ἐν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ἀρχῇ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π</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ρὸς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τὸν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θεόν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628153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Greek to Uncials</a:t>
            </a:r>
          </a:p>
        </p:txBody>
      </p:sp>
      <p:sp>
        <p:nvSpPr>
          <p:cNvPr id="21" name="Rectangle 2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3" name="Isosceles Triangle 12"/>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165CD34B-139C-54FC-FFE8-4153473A75CF}"/>
              </a:ext>
            </a:extLst>
          </p:cNvPr>
          <p:cNvSpPr>
            <a:spLocks noGrp="1"/>
          </p:cNvSpPr>
          <p:nvPr>
            <p:ph idx="1"/>
          </p:nvPr>
        </p:nvSpPr>
        <p:spPr/>
        <p:txBody>
          <a:bodyPr>
            <a:normAutofit/>
          </a:bodyPr>
          <a:lstStyle/>
          <a:p>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EΝ AΡΧH HΝ O ΛOΓΟΣ ΚΑI O ΛOΓΟΣ HΝ ΠΡOΣ ΤOΝ ΘΕOΝ ΚΑI ΘΕOΣ HΝ O ΛOΓΟΣ</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John 1:1 modern Greek Text</a:t>
            </a:r>
          </a:p>
          <a:p>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Ἐν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ἀρχῇ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π</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ρὸς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τὸν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θεόν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112915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Greek to Uncials</a:t>
            </a:r>
          </a:p>
        </p:txBody>
      </p:sp>
      <p:sp>
        <p:nvSpPr>
          <p:cNvPr id="21" name="Rectangle 2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3" name="Isosceles Triangle 12"/>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165CD34B-139C-54FC-FFE8-4153473A75CF}"/>
              </a:ext>
            </a:extLst>
          </p:cNvPr>
          <p:cNvSpPr>
            <a:spLocks noGrp="1"/>
          </p:cNvSpPr>
          <p:nvPr>
            <p:ph idx="1"/>
          </p:nvPr>
        </p:nvSpPr>
        <p:spPr/>
        <p:txBody>
          <a:bodyPr>
            <a:normAutofit fontScale="92500" lnSpcReduction="20000"/>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Uncials</a:t>
            </a:r>
          </a:p>
          <a:p>
            <a:pPr>
              <a:lnSpc>
                <a:spcPct val="115000"/>
              </a:lnSpc>
              <a:spcBef>
                <a:spcPts val="0"/>
              </a:spcBef>
              <a:spcAft>
                <a:spcPts val="10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EΝAΡΧHHΝOΛOΓΟΣΚΑIOΛOΓΟΣHΝΠΡOΣ ΤOΝΘΕOΝΚΑIΘΕOΣHΝOΛOΓΟΣ</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EΝ AΡΧH HΝ O ΛOΓΟΣ ΚΑI O ΛOΓΟΣ HΝ ΠΡOΣ ΤOΝ ΘΕOΝ ΚΑI ΘΕOΣ HΝ O ΛOΓΟΣ</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John 1:1 modern Greek Text</a:t>
            </a:r>
          </a:p>
          <a:p>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Ἐν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ἀρχῇ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π</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ρὸς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τὸν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θεόν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καὶ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θεὸς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ἦν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λόγος</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68374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rPr>
              <a:t>Greek Manuscript beside Revised Version </a:t>
            </a:r>
          </a:p>
        </p:txBody>
      </p:sp>
      <p:sp>
        <p:nvSpPr>
          <p:cNvPr id="4" name="Content Placeholder 3">
            <a:extLst>
              <a:ext uri="{FF2B5EF4-FFF2-40B4-BE49-F238E27FC236}">
                <a16:creationId xmlns:a16="http://schemas.microsoft.com/office/drawing/2014/main" id="{B7A6F5C9-1214-596E-36C7-5088B41E81AD}"/>
              </a:ext>
            </a:extLst>
          </p:cNvPr>
          <p:cNvSpPr>
            <a:spLocks noGrp="1"/>
          </p:cNvSpPr>
          <p:nvPr>
            <p:ph idx="1"/>
          </p:nvPr>
        </p:nvSpPr>
        <p:spPr/>
        <p:txBody>
          <a:bodyPr/>
          <a:lstStyle/>
          <a:p>
            <a:r>
              <a:rPr lang="en-US" dirty="0"/>
              <a:t>What Impact does the English Revised Version Have on the World?</a:t>
            </a:r>
          </a:p>
          <a:p>
            <a:r>
              <a:rPr lang="en-US" dirty="0"/>
              <a:t>Does a discussion of Uncials ensue?</a:t>
            </a:r>
          </a:p>
          <a:p>
            <a:endParaRPr lang="en-US" dirty="0"/>
          </a:p>
        </p:txBody>
      </p:sp>
    </p:spTree>
    <p:extLst>
      <p:ext uri="{BB962C8B-B14F-4D97-AF65-F5344CB8AC3E}">
        <p14:creationId xmlns:p14="http://schemas.microsoft.com/office/powerpoint/2010/main" val="3244540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Greek to Uncials</a:t>
            </a:r>
          </a:p>
        </p:txBody>
      </p:sp>
      <p:sp>
        <p:nvSpPr>
          <p:cNvPr id="21" name="Rectangle 2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3" name="Isosceles Triangle 12"/>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165CD34B-139C-54FC-FFE8-4153473A75CF}"/>
              </a:ext>
            </a:extLst>
          </p:cNvPr>
          <p:cNvSpPr>
            <a:spLocks noGrp="1"/>
          </p:cNvSpPr>
          <p:nvPr>
            <p:ph idx="1"/>
          </p:nvPr>
        </p:nvSpPr>
        <p:spPr>
          <a:xfrm>
            <a:off x="573258" y="1220838"/>
            <a:ext cx="8229600" cy="5135511"/>
          </a:xfrm>
        </p:spPr>
        <p:txBody>
          <a:bodyPr>
            <a:normAutofit fontScale="92500" lnSpcReduction="20000"/>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0"/>
              </a:spcBef>
              <a:spcAft>
                <a:spcPts val="1000"/>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Codex Vat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0"/>
              </a:spcBef>
              <a:spcAft>
                <a:spcPts val="10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EΝAΡΧHHΝOΛOΓΟΣΚΑI</a:t>
            </a:r>
            <a:b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OΛOΓΟΣHΝΠΡOΣΤOΝΘΝ</a:t>
            </a:r>
            <a:b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ΚΑIΘΣHΝOΛOΓΟΣ</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p>
        </p:txBody>
      </p:sp>
      <p:pic>
        <p:nvPicPr>
          <p:cNvPr id="7" name="Picture 6">
            <a:extLst>
              <a:ext uri="{FF2B5EF4-FFF2-40B4-BE49-F238E27FC236}">
                <a16:creationId xmlns:a16="http://schemas.microsoft.com/office/drawing/2014/main" id="{19DAF911-3F00-76E5-6778-906AC822AA6A}"/>
              </a:ext>
            </a:extLst>
          </p:cNvPr>
          <p:cNvPicPr>
            <a:picLocks noChangeAspect="1"/>
          </p:cNvPicPr>
          <p:nvPr/>
        </p:nvPicPr>
        <p:blipFill>
          <a:blip r:embed="rId3"/>
          <a:stretch>
            <a:fillRect/>
          </a:stretch>
        </p:blipFill>
        <p:spPr>
          <a:xfrm>
            <a:off x="781755" y="2124362"/>
            <a:ext cx="7752737" cy="1608637"/>
          </a:xfrm>
          <a:prstGeom prst="rect">
            <a:avLst/>
          </a:prstGeom>
        </p:spPr>
      </p:pic>
      <p:cxnSp>
        <p:nvCxnSpPr>
          <p:cNvPr id="4" name="Straight Connector 3">
            <a:extLst>
              <a:ext uri="{FF2B5EF4-FFF2-40B4-BE49-F238E27FC236}">
                <a16:creationId xmlns:a16="http://schemas.microsoft.com/office/drawing/2014/main" id="{C1E65638-2AAC-7206-8F40-AB9CF99CD0A6}"/>
              </a:ext>
            </a:extLst>
          </p:cNvPr>
          <p:cNvCxnSpPr/>
          <p:nvPr/>
        </p:nvCxnSpPr>
        <p:spPr>
          <a:xfrm>
            <a:off x="4572000" y="5334000"/>
            <a:ext cx="406400"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E5E4FFA-5E8B-274E-B2EF-8A998FBDB822}"/>
              </a:ext>
            </a:extLst>
          </p:cNvPr>
          <p:cNvCxnSpPr/>
          <p:nvPr/>
        </p:nvCxnSpPr>
        <p:spPr>
          <a:xfrm>
            <a:off x="1371600" y="5723467"/>
            <a:ext cx="406400"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3743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728522" cy="5223235"/>
          </a:xfrm>
        </p:spPr>
        <p:txBody>
          <a:bodyPr>
            <a:normAutofit/>
          </a:bodyPr>
          <a:lstStyle/>
          <a:p>
            <a:r>
              <a:rPr lang="en-US" dirty="0"/>
              <a:t>Translations in the 1800s</a:t>
            </a:r>
          </a:p>
          <a:p>
            <a:pPr lvl="1"/>
            <a:r>
              <a:rPr lang="en-US" dirty="0"/>
              <a:t>The missionary movement in the 1800s led to the rapid rise in new Bible translations into other languages. </a:t>
            </a:r>
          </a:p>
          <a:p>
            <a:pPr lvl="1"/>
            <a:r>
              <a:rPr lang="en-US" dirty="0"/>
              <a:t>William Carey, “the father of modern missions,” translated the New Testament into Bengali (1801).</a:t>
            </a:r>
          </a:p>
        </p:txBody>
      </p:sp>
      <p:pic>
        <p:nvPicPr>
          <p:cNvPr id="12" name="Picture 11" descr="WilliamCar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722" y="1650737"/>
            <a:ext cx="2645799" cy="3219056"/>
          </a:xfrm>
          <a:prstGeom prst="rect">
            <a:avLst/>
          </a:prstGeom>
          <a:effectLst>
            <a:outerShdw blurRad="50800" dist="38100" dir="2700000" algn="tl" rotWithShape="0">
              <a:prstClr val="black">
                <a:alpha val="40000"/>
              </a:prstClr>
            </a:outerShdw>
          </a:effectLst>
        </p:spPr>
      </p:pic>
      <p:sp>
        <p:nvSpPr>
          <p:cNvPr id="13" name="Rectangle 12"/>
          <p:cNvSpPr/>
          <p:nvPr/>
        </p:nvSpPr>
        <p:spPr>
          <a:xfrm>
            <a:off x="6185722" y="4869793"/>
            <a:ext cx="2645799" cy="369332"/>
          </a:xfrm>
          <a:prstGeom prst="rect">
            <a:avLst/>
          </a:prstGeom>
        </p:spPr>
        <p:txBody>
          <a:bodyPr wrap="square">
            <a:spAutoFit/>
          </a:bodyPr>
          <a:lstStyle/>
          <a:p>
            <a:pPr algn="ctr"/>
            <a:r>
              <a:rPr lang="en-US" dirty="0"/>
              <a:t>William Carey</a:t>
            </a:r>
          </a:p>
        </p:txBody>
      </p:sp>
      <p:sp>
        <p:nvSpPr>
          <p:cNvPr id="22" name="Rectangle 2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4" name="TextBox 23"/>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5" name="TextBox 24"/>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6" name="TextBox 25"/>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7" name="TextBox 26"/>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8" name="Isosceles Triangle 27"/>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2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595007" cy="5223235"/>
          </a:xfrm>
        </p:spPr>
        <p:txBody>
          <a:bodyPr>
            <a:normAutofit/>
          </a:bodyPr>
          <a:lstStyle/>
          <a:p>
            <a:r>
              <a:rPr lang="en-US" dirty="0"/>
              <a:t>Translations in the 1800s</a:t>
            </a:r>
          </a:p>
          <a:p>
            <a:pPr lvl="1"/>
            <a:r>
              <a:rPr lang="en-US" dirty="0"/>
              <a:t>Carey and his partners directed the translation of the Bible into more than 40 Indian languages and dialects. </a:t>
            </a:r>
          </a:p>
        </p:txBody>
      </p:sp>
      <p:pic>
        <p:nvPicPr>
          <p:cNvPr id="12" name="Picture 11" descr="WilliamCar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722" y="1650737"/>
            <a:ext cx="2645799" cy="3219056"/>
          </a:xfrm>
          <a:prstGeom prst="rect">
            <a:avLst/>
          </a:prstGeom>
          <a:effectLst>
            <a:outerShdw blurRad="50800" dist="38100" dir="2700000" algn="tl" rotWithShape="0">
              <a:prstClr val="black">
                <a:alpha val="40000"/>
              </a:prstClr>
            </a:outerShdw>
          </a:effectLst>
        </p:spPr>
      </p:pic>
      <p:sp>
        <p:nvSpPr>
          <p:cNvPr id="13" name="Rectangle 12"/>
          <p:cNvSpPr/>
          <p:nvPr/>
        </p:nvSpPr>
        <p:spPr>
          <a:xfrm>
            <a:off x="6185722" y="4869793"/>
            <a:ext cx="2645799" cy="369332"/>
          </a:xfrm>
          <a:prstGeom prst="rect">
            <a:avLst/>
          </a:prstGeom>
        </p:spPr>
        <p:txBody>
          <a:bodyPr wrap="square">
            <a:spAutoFit/>
          </a:bodyPr>
          <a:lstStyle/>
          <a:p>
            <a:pPr algn="ctr"/>
            <a:r>
              <a:rPr lang="en-US" dirty="0"/>
              <a:t>William Carey</a:t>
            </a:r>
          </a:p>
        </p:txBody>
      </p:sp>
      <p:sp>
        <p:nvSpPr>
          <p:cNvPr id="22" name="Rectangle 2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4" name="TextBox 23"/>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5" name="TextBox 24"/>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6" name="TextBox 25"/>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7" name="TextBox 26"/>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8" name="Isosceles Triangle 27"/>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21939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1" y="1220838"/>
            <a:ext cx="5421086" cy="5135511"/>
          </a:xfrm>
        </p:spPr>
        <p:txBody>
          <a:bodyPr>
            <a:normAutofit/>
          </a:bodyPr>
          <a:lstStyle/>
          <a:p>
            <a:r>
              <a:rPr lang="en-US" dirty="0"/>
              <a:t>Translations in the 1800s</a:t>
            </a:r>
          </a:p>
          <a:p>
            <a:pPr lvl="1"/>
            <a:r>
              <a:rPr lang="en-US" dirty="0"/>
              <a:t>Missionary Karl Gutzlaff translated portions of the Bible into Thai and Japanese (mid-1800s).</a:t>
            </a:r>
          </a:p>
          <a:p>
            <a:pPr lvl="1"/>
            <a:r>
              <a:rPr lang="en-US" dirty="0"/>
              <a:t>Scottish missionary to China, Robert Morrison, translated the Bible into Chinese (1823).</a:t>
            </a:r>
          </a:p>
        </p:txBody>
      </p:sp>
      <p:sp>
        <p:nvSpPr>
          <p:cNvPr id="13" name="Rectangle 12"/>
          <p:cNvSpPr/>
          <p:nvPr/>
        </p:nvSpPr>
        <p:spPr>
          <a:xfrm>
            <a:off x="6162217" y="5147809"/>
            <a:ext cx="2635131" cy="369332"/>
          </a:xfrm>
          <a:prstGeom prst="rect">
            <a:avLst/>
          </a:prstGeom>
        </p:spPr>
        <p:txBody>
          <a:bodyPr wrap="square">
            <a:spAutoFit/>
          </a:bodyPr>
          <a:lstStyle/>
          <a:p>
            <a:pPr algn="ctr"/>
            <a:r>
              <a:rPr lang="en-US" dirty="0"/>
              <a:t>Karl Gutzlaff</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Karl_Gutzla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217" y="1456695"/>
            <a:ext cx="2635131" cy="36233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214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55"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p:txBody>
          <a:bodyPr/>
          <a:lstStyle/>
          <a:p>
            <a:r>
              <a:rPr lang="en-US" dirty="0"/>
              <a:t>Translations in the 1800s</a:t>
            </a:r>
          </a:p>
          <a:p>
            <a:pPr lvl="1"/>
            <a:r>
              <a:rPr lang="en-US" dirty="0"/>
              <a:t>Native Cherokee speaker, John Arch (Atsi), translated the Gospel of John into Cherokee (1824).</a:t>
            </a:r>
          </a:p>
          <a:p>
            <a:pPr lvl="1"/>
            <a:r>
              <a:rPr lang="en-US" dirty="0"/>
              <a:t>Cherokee pastor, David Brown, translated the New Testament one year later. </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4" name="TextBox 13"/>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6" name="TextBox 15"/>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7" name="TextBox 16"/>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18" name="Isosceles Triangle 17"/>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99423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6015421" cy="5135511"/>
          </a:xfrm>
        </p:spPr>
        <p:txBody>
          <a:bodyPr>
            <a:normAutofit/>
          </a:bodyPr>
          <a:lstStyle/>
          <a:p>
            <a:r>
              <a:rPr lang="en-US" dirty="0"/>
              <a:t>Translations in the 1800s</a:t>
            </a:r>
          </a:p>
          <a:p>
            <a:pPr lvl="1"/>
            <a:r>
              <a:rPr lang="en-US" dirty="0"/>
              <a:t>Former slave born in Yoruba (modern Nigeria), Samuel Ajayi Crowther, translated parts of the New Testament into his native language of Yoruba (1852). </a:t>
            </a:r>
          </a:p>
          <a:p>
            <a:pPr lvl="1"/>
            <a:r>
              <a:rPr lang="en-US" dirty="0"/>
              <a:t>Scottish missionary to Africa, Robert Moffat, translated the Bible into the African language of Tswana (1857).</a:t>
            </a:r>
          </a:p>
        </p:txBody>
      </p:sp>
      <p:grpSp>
        <p:nvGrpSpPr>
          <p:cNvPr id="5" name="Group 4"/>
          <p:cNvGrpSpPr/>
          <p:nvPr/>
        </p:nvGrpSpPr>
        <p:grpSpPr>
          <a:xfrm>
            <a:off x="6963706" y="3741404"/>
            <a:ext cx="1829972" cy="2525843"/>
            <a:chOff x="6963706" y="3741404"/>
            <a:chExt cx="1829972" cy="2525843"/>
          </a:xfrm>
        </p:grpSpPr>
        <p:pic>
          <p:nvPicPr>
            <p:cNvPr id="12" name="Picture 11" descr="Robert_Moffat_Detail.jpg"/>
            <p:cNvPicPr>
              <a:picLocks noChangeAspect="1"/>
            </p:cNvPicPr>
            <p:nvPr/>
          </p:nvPicPr>
          <p:blipFill rotWithShape="1">
            <a:blip r:embed="rId3">
              <a:extLst>
                <a:ext uri="{28A0092B-C50C-407E-A947-70E740481C1C}">
                  <a14:useLocalDpi xmlns:a14="http://schemas.microsoft.com/office/drawing/2010/main" val="0"/>
                </a:ext>
              </a:extLst>
            </a:blip>
            <a:srcRect r="9041"/>
            <a:stretch/>
          </p:blipFill>
          <p:spPr>
            <a:xfrm>
              <a:off x="6963706" y="3741404"/>
              <a:ext cx="1664514" cy="2151232"/>
            </a:xfrm>
            <a:prstGeom prst="rect">
              <a:avLst/>
            </a:prstGeom>
            <a:effectLst>
              <a:outerShdw blurRad="50800" dist="38100" dir="2700000" algn="tl" rotWithShape="0">
                <a:prstClr val="black">
                  <a:alpha val="40000"/>
                </a:prstClr>
              </a:outerShdw>
            </a:effectLst>
          </p:spPr>
        </p:pic>
        <p:sp>
          <p:nvSpPr>
            <p:cNvPr id="14" name="Rectangle 13"/>
            <p:cNvSpPr/>
            <p:nvPr/>
          </p:nvSpPr>
          <p:spPr>
            <a:xfrm>
              <a:off x="6963706" y="5897915"/>
              <a:ext cx="1829972" cy="369332"/>
            </a:xfrm>
            <a:prstGeom prst="rect">
              <a:avLst/>
            </a:prstGeom>
          </p:spPr>
          <p:txBody>
            <a:bodyPr wrap="square">
              <a:spAutoFit/>
            </a:bodyPr>
            <a:lstStyle/>
            <a:p>
              <a:pPr algn="ctr"/>
              <a:r>
                <a:rPr lang="en-US" dirty="0"/>
                <a:t>Robert Moffat</a:t>
              </a:r>
            </a:p>
          </p:txBody>
        </p:sp>
      </p:grpSp>
      <p:grpSp>
        <p:nvGrpSpPr>
          <p:cNvPr id="4" name="Group 3"/>
          <p:cNvGrpSpPr/>
          <p:nvPr/>
        </p:nvGrpSpPr>
        <p:grpSpPr>
          <a:xfrm>
            <a:off x="6452124" y="1221945"/>
            <a:ext cx="2577067" cy="2470701"/>
            <a:chOff x="6452124" y="1221945"/>
            <a:chExt cx="2577067" cy="2470701"/>
          </a:xfrm>
        </p:grpSpPr>
        <p:pic>
          <p:nvPicPr>
            <p:cNvPr id="13" name="Picture 12" descr="Samuel_Ajayi_Crowth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064" y="1221945"/>
              <a:ext cx="1647415" cy="2101369"/>
            </a:xfrm>
            <a:prstGeom prst="rect">
              <a:avLst/>
            </a:prstGeom>
          </p:spPr>
        </p:pic>
        <p:sp>
          <p:nvSpPr>
            <p:cNvPr id="15" name="Rectangle 14"/>
            <p:cNvSpPr/>
            <p:nvPr/>
          </p:nvSpPr>
          <p:spPr>
            <a:xfrm>
              <a:off x="6452124" y="3323314"/>
              <a:ext cx="2577067" cy="369332"/>
            </a:xfrm>
            <a:prstGeom prst="rect">
              <a:avLst/>
            </a:prstGeom>
          </p:spPr>
          <p:txBody>
            <a:bodyPr wrap="square">
              <a:spAutoFit/>
            </a:bodyPr>
            <a:lstStyle/>
            <a:p>
              <a:pPr algn="ctr"/>
              <a:r>
                <a:rPr lang="en-US" dirty="0"/>
                <a:t>Samuel Ajayi Crowther</a:t>
              </a:r>
            </a:p>
          </p:txBody>
        </p:sp>
      </p:grpSp>
      <p:sp>
        <p:nvSpPr>
          <p:cNvPr id="16" name="Rectangle 15"/>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8" name="TextBox 17"/>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9" name="TextBox 18"/>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0" name="TextBox 19"/>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1" name="TextBox 20"/>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2" name="Isosceles Triangle 21"/>
          <p:cNvSpPr/>
          <p:nvPr/>
        </p:nvSpPr>
        <p:spPr>
          <a:xfrm rot="10800000">
            <a:off x="7754773"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11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19944"/>
            <a:ext cx="4622801" cy="4906220"/>
          </a:xfrm>
        </p:spPr>
        <p:txBody>
          <a:bodyPr>
            <a:normAutofit/>
          </a:bodyPr>
          <a:lstStyle/>
          <a:p>
            <a:r>
              <a:rPr lang="en-US" dirty="0"/>
              <a:t>The Braille Bible</a:t>
            </a:r>
          </a:p>
          <a:p>
            <a:pPr lvl="1"/>
            <a:r>
              <a:rPr lang="en-US" dirty="0"/>
              <a:t>The Universal Braille Press (later Braille Institute of America) published the first complete Braille Bible in 1924.</a:t>
            </a:r>
          </a:p>
          <a:p>
            <a:pPr lvl="1"/>
            <a:r>
              <a:rPr lang="en-US" dirty="0"/>
              <a:t>The Braille Bible filled 21 volumes in the King James Version.</a:t>
            </a:r>
          </a:p>
        </p:txBody>
      </p:sp>
      <p:pic>
        <p:nvPicPr>
          <p:cNvPr id="6" name="Picture 5" descr="Braille_ss176518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361" y="1219944"/>
            <a:ext cx="2286000" cy="3419856"/>
          </a:xfrm>
          <a:prstGeom prst="rect">
            <a:avLst/>
          </a:prstGeom>
          <a:effectLst>
            <a:outerShdw blurRad="50800" dist="38100" dir="2700000" algn="tl" rotWithShape="0">
              <a:prstClr val="black">
                <a:alpha val="40000"/>
              </a:prstClr>
            </a:outerShdw>
          </a:effectLst>
        </p:spPr>
      </p:pic>
      <p:grpSp>
        <p:nvGrpSpPr>
          <p:cNvPr id="7" name="Group 6"/>
          <p:cNvGrpSpPr/>
          <p:nvPr/>
        </p:nvGrpSpPr>
        <p:grpSpPr>
          <a:xfrm>
            <a:off x="5014026" y="3081156"/>
            <a:ext cx="3757439" cy="3045008"/>
            <a:chOff x="5014026" y="3081156"/>
            <a:chExt cx="3757439" cy="3045008"/>
          </a:xfrm>
        </p:grpSpPr>
        <p:pic>
          <p:nvPicPr>
            <p:cNvPr id="5" name="Picture 4" descr="Louis_Brail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94" y="3081156"/>
              <a:ext cx="1899302" cy="2469093"/>
            </a:xfrm>
            <a:prstGeom prst="rect">
              <a:avLst/>
            </a:prstGeom>
            <a:effectLst>
              <a:outerShdw blurRad="50800" dist="38100" dir="2700000" algn="tl" rotWithShape="0">
                <a:prstClr val="black">
                  <a:alpha val="40000"/>
                </a:prstClr>
              </a:outerShdw>
            </a:effectLst>
          </p:spPr>
        </p:pic>
        <p:sp>
          <p:nvSpPr>
            <p:cNvPr id="4" name="Rectangle 3"/>
            <p:cNvSpPr/>
            <p:nvPr/>
          </p:nvSpPr>
          <p:spPr>
            <a:xfrm>
              <a:off x="5014026" y="5541388"/>
              <a:ext cx="3757439" cy="584776"/>
            </a:xfrm>
            <a:prstGeom prst="rect">
              <a:avLst/>
            </a:prstGeom>
          </p:spPr>
          <p:txBody>
            <a:bodyPr wrap="square">
              <a:spAutoFit/>
            </a:bodyPr>
            <a:lstStyle/>
            <a:p>
              <a:r>
                <a:rPr lang="en-US" sz="1600" dirty="0"/>
                <a:t>Louis Braille, blind since the age of 3, completed a system for reading at age 15. </a:t>
              </a:r>
            </a:p>
          </p:txBody>
        </p:sp>
      </p:grpSp>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1" name="Isosceles Triangle 20"/>
          <p:cNvSpPr/>
          <p:nvPr/>
        </p:nvSpPr>
        <p:spPr>
          <a:xfrm rot="10800000">
            <a:off x="7903676"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24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19944"/>
            <a:ext cx="5638803" cy="4906220"/>
          </a:xfrm>
        </p:spPr>
        <p:txBody>
          <a:bodyPr>
            <a:normAutofit/>
          </a:bodyPr>
          <a:lstStyle/>
          <a:p>
            <a:r>
              <a:rPr lang="en-US" dirty="0"/>
              <a:t>The Dead Sea Scrolls</a:t>
            </a:r>
          </a:p>
          <a:p>
            <a:pPr lvl="1"/>
            <a:r>
              <a:rPr lang="en-US" dirty="0"/>
              <a:t>Scrolls were discovered in 1947 in caves along the Dead Sea.</a:t>
            </a:r>
          </a:p>
          <a:p>
            <a:pPr lvl="1"/>
            <a:r>
              <a:rPr lang="en-US" dirty="0"/>
              <a:t>They contained some of the oldest known copies of portions of the Old Testament. </a:t>
            </a:r>
          </a:p>
          <a:p>
            <a:pPr lvl="1"/>
            <a:r>
              <a:rPr lang="en-US" dirty="0"/>
              <a:t>These copies were made between 100 BC and AD 100.</a:t>
            </a:r>
          </a:p>
        </p:txBody>
      </p:sp>
      <p:pic>
        <p:nvPicPr>
          <p:cNvPr id="5" name="Picture 4" descr="Dead_Sea_Scrolls_Cave_ss252079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509" y="1331641"/>
            <a:ext cx="2472215" cy="3705026"/>
          </a:xfrm>
          <a:prstGeom prst="rect">
            <a:avLst/>
          </a:prstGeom>
          <a:effectLst>
            <a:outerShdw blurRad="50800" dist="38100" dir="2700000" algn="tl" rotWithShape="0">
              <a:prstClr val="black">
                <a:alpha val="40000"/>
              </a:prstClr>
            </a:outerShdw>
          </a:effectLst>
        </p:spPr>
      </p:pic>
      <p:sp>
        <p:nvSpPr>
          <p:cNvPr id="4" name="Rectangle 3"/>
          <p:cNvSpPr/>
          <p:nvPr/>
        </p:nvSpPr>
        <p:spPr>
          <a:xfrm>
            <a:off x="6096003" y="5080920"/>
            <a:ext cx="2590797" cy="646331"/>
          </a:xfrm>
          <a:prstGeom prst="rect">
            <a:avLst/>
          </a:prstGeom>
        </p:spPr>
        <p:txBody>
          <a:bodyPr wrap="square">
            <a:spAutoFit/>
          </a:bodyPr>
          <a:lstStyle/>
          <a:p>
            <a:pPr algn="ctr"/>
            <a:r>
              <a:rPr lang="en-US" dirty="0"/>
              <a:t>A cave where Dead Sea Scrolls were found</a:t>
            </a:r>
          </a:p>
        </p:txBody>
      </p:sp>
      <p:sp>
        <p:nvSpPr>
          <p:cNvPr id="14" name="Rectangle 13"/>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6" name="TextBox 15"/>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7" name="TextBox 16"/>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8" name="TextBox 17"/>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19" name="TextBox 18"/>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0" name="Isosceles Triangle 19"/>
          <p:cNvSpPr/>
          <p:nvPr/>
        </p:nvSpPr>
        <p:spPr>
          <a:xfrm rot="10800000">
            <a:off x="8175205"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98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20838"/>
            <a:ext cx="5910318" cy="5135511"/>
          </a:xfrm>
        </p:spPr>
        <p:txBody>
          <a:bodyPr>
            <a:normAutofit/>
          </a:bodyPr>
          <a:lstStyle/>
          <a:p>
            <a:r>
              <a:rPr lang="en-US" b="1" dirty="0"/>
              <a:t>The Dead Sea Scrolls</a:t>
            </a:r>
          </a:p>
          <a:p>
            <a:pPr lvl="1"/>
            <a:r>
              <a:rPr lang="en-US" dirty="0"/>
              <a:t>A scroll of Isaiah from the Dead Sea Scrolls is the oldest complete manuscript of any book of the Bible copied before the time of Christ. </a:t>
            </a:r>
          </a:p>
          <a:p>
            <a:pPr lvl="1"/>
            <a:r>
              <a:rPr lang="en-US" dirty="0"/>
              <a:t>It is remarkably close to the modern Hebrew text, with most of the variants being nothing more than differences in spelling.</a:t>
            </a:r>
          </a:p>
        </p:txBody>
      </p:sp>
      <p:sp>
        <p:nvSpPr>
          <p:cNvPr id="13" name="Rectangle 12"/>
          <p:cNvSpPr/>
          <p:nvPr/>
        </p:nvSpPr>
        <p:spPr>
          <a:xfrm>
            <a:off x="6402702" y="4257610"/>
            <a:ext cx="2639402" cy="369332"/>
          </a:xfrm>
          <a:prstGeom prst="rect">
            <a:avLst/>
          </a:prstGeom>
        </p:spPr>
        <p:txBody>
          <a:bodyPr wrap="none">
            <a:spAutoFit/>
          </a:bodyPr>
          <a:lstStyle/>
          <a:p>
            <a:pPr algn="ctr"/>
            <a:r>
              <a:rPr lang="en-US" dirty="0"/>
              <a:t>Portion of the Isaiah Scroll</a:t>
            </a:r>
          </a:p>
        </p:txBody>
      </p:sp>
      <p:pic>
        <p:nvPicPr>
          <p:cNvPr id="14" name="Picture 13" descr="Isaiah_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439" y="1634011"/>
            <a:ext cx="2229464" cy="2536634"/>
          </a:xfrm>
          <a:prstGeom prst="rect">
            <a:avLst/>
          </a:prstGeom>
          <a:effectLst>
            <a:outerShdw blurRad="50800" dist="38100" dir="2700000" algn="tl" rotWithShape="0">
              <a:prstClr val="black">
                <a:alpha val="40000"/>
              </a:prstClr>
            </a:outerShdw>
          </a:effectLst>
        </p:spPr>
      </p:pic>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1" name="Isosceles Triangle 20"/>
          <p:cNvSpPr/>
          <p:nvPr/>
        </p:nvSpPr>
        <p:spPr>
          <a:xfrm rot="10800000">
            <a:off x="8175205"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82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20838"/>
            <a:ext cx="5647559" cy="5135511"/>
          </a:xfrm>
        </p:spPr>
        <p:txBody>
          <a:bodyPr>
            <a:normAutofit/>
          </a:bodyPr>
          <a:lstStyle/>
          <a:p>
            <a:r>
              <a:rPr lang="en-US" b="1" dirty="0"/>
              <a:t>The Dead Sea Scrolls</a:t>
            </a:r>
          </a:p>
          <a:p>
            <a:pPr lvl="1"/>
            <a:r>
              <a:rPr lang="en-US" dirty="0"/>
              <a:t>The scrolls provide confirmation that the methods used to preserve the Masoretic Text were effective.</a:t>
            </a:r>
          </a:p>
          <a:p>
            <a:r>
              <a:rPr lang="en-US" dirty="0"/>
              <a:t>Other Discoveries</a:t>
            </a:r>
          </a:p>
          <a:p>
            <a:pPr lvl="1"/>
            <a:r>
              <a:rPr lang="en-US" dirty="0"/>
              <a:t>During the 1900s, more than 100 New Testament manuscripts were found in Egypt.</a:t>
            </a:r>
          </a:p>
        </p:txBody>
      </p:sp>
      <p:sp>
        <p:nvSpPr>
          <p:cNvPr id="13" name="Rectangle 12"/>
          <p:cNvSpPr/>
          <p:nvPr/>
        </p:nvSpPr>
        <p:spPr>
          <a:xfrm>
            <a:off x="6402702" y="4257610"/>
            <a:ext cx="2639402" cy="369332"/>
          </a:xfrm>
          <a:prstGeom prst="rect">
            <a:avLst/>
          </a:prstGeom>
        </p:spPr>
        <p:txBody>
          <a:bodyPr wrap="none">
            <a:spAutoFit/>
          </a:bodyPr>
          <a:lstStyle/>
          <a:p>
            <a:pPr algn="ctr"/>
            <a:r>
              <a:rPr lang="en-US" dirty="0"/>
              <a:t>Portion of the Isaiah Scroll</a:t>
            </a:r>
          </a:p>
        </p:txBody>
      </p:sp>
      <p:pic>
        <p:nvPicPr>
          <p:cNvPr id="14" name="Picture 13" descr="Isaiah_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439" y="1634011"/>
            <a:ext cx="2229464" cy="2536634"/>
          </a:xfrm>
          <a:prstGeom prst="rect">
            <a:avLst/>
          </a:prstGeom>
          <a:effectLst>
            <a:outerShdw blurRad="50800" dist="38100" dir="2700000" algn="tl" rotWithShape="0">
              <a:prstClr val="black">
                <a:alpha val="40000"/>
              </a:prstClr>
            </a:outerShdw>
          </a:effectLst>
        </p:spPr>
      </p:pic>
      <p:sp>
        <p:nvSpPr>
          <p:cNvPr id="15" name="Rectangle 14"/>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7" name="TextBox 16"/>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8" name="TextBox 17"/>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19" name="TextBox 18"/>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0" name="TextBox 19"/>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1" name="Isosceles Triangle 20"/>
          <p:cNvSpPr/>
          <p:nvPr/>
        </p:nvSpPr>
        <p:spPr>
          <a:xfrm rot="10800000">
            <a:off x="8175205"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411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rPr>
              <a:t>Greek Manuscript beside Revised Version </a:t>
            </a:r>
          </a:p>
        </p:txBody>
      </p:sp>
      <p:sp>
        <p:nvSpPr>
          <p:cNvPr id="4" name="Content Placeholder 3">
            <a:extLst>
              <a:ext uri="{FF2B5EF4-FFF2-40B4-BE49-F238E27FC236}">
                <a16:creationId xmlns:a16="http://schemas.microsoft.com/office/drawing/2014/main" id="{B7A6F5C9-1214-596E-36C7-5088B41E81AD}"/>
              </a:ext>
            </a:extLst>
          </p:cNvPr>
          <p:cNvSpPr>
            <a:spLocks noGrp="1"/>
          </p:cNvSpPr>
          <p:nvPr>
            <p:ph idx="1"/>
          </p:nvPr>
        </p:nvSpPr>
        <p:spPr/>
        <p:txBody>
          <a:bodyPr/>
          <a:lstStyle/>
          <a:p>
            <a:r>
              <a:rPr lang="en-US" dirty="0"/>
              <a:t>What Impact does the English Revised Version Have on the World?</a:t>
            </a:r>
          </a:p>
          <a:p>
            <a:r>
              <a:rPr lang="en-US" dirty="0"/>
              <a:t>Does a discussion of Uncials ensue?</a:t>
            </a:r>
          </a:p>
          <a:p>
            <a:endParaRPr lang="en-US" dirty="0"/>
          </a:p>
          <a:p>
            <a:r>
              <a:rPr lang="en-US" dirty="0"/>
              <a:t>What was the KJV based on?</a:t>
            </a:r>
          </a:p>
          <a:p>
            <a:endParaRPr lang="en-US" dirty="0"/>
          </a:p>
        </p:txBody>
      </p:sp>
    </p:spTree>
    <p:extLst>
      <p:ext uri="{BB962C8B-B14F-4D97-AF65-F5344CB8AC3E}">
        <p14:creationId xmlns:p14="http://schemas.microsoft.com/office/powerpoint/2010/main" val="6651131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2" y="1220838"/>
            <a:ext cx="4847770" cy="5135511"/>
          </a:xfrm>
        </p:spPr>
        <p:txBody>
          <a:bodyPr>
            <a:normAutofit/>
          </a:bodyPr>
          <a:lstStyle/>
          <a:p>
            <a:r>
              <a:rPr lang="en-US" dirty="0"/>
              <a:t>Ugaritic</a:t>
            </a:r>
          </a:p>
          <a:p>
            <a:pPr lvl="1"/>
            <a:r>
              <a:rPr lang="en-US" dirty="0"/>
              <a:t>Excavations of the ancient city of Ugarit (in northern Syria today) led to the discovery of a previously unknown language: Ugaritic. </a:t>
            </a:r>
          </a:p>
          <a:p>
            <a:pPr lvl="1"/>
            <a:r>
              <a:rPr lang="en-US" dirty="0"/>
              <a:t>Ugaritic is an ancient Semitic language similar to Hebrew. </a:t>
            </a:r>
          </a:p>
        </p:txBody>
      </p:sp>
      <p:sp>
        <p:nvSpPr>
          <p:cNvPr id="14" name="Rectangle 13"/>
          <p:cNvSpPr/>
          <p:nvPr/>
        </p:nvSpPr>
        <p:spPr>
          <a:xfrm>
            <a:off x="5304972" y="4308929"/>
            <a:ext cx="3524250" cy="369332"/>
          </a:xfrm>
          <a:prstGeom prst="rect">
            <a:avLst/>
          </a:prstGeom>
        </p:spPr>
        <p:txBody>
          <a:bodyPr wrap="square">
            <a:spAutoFit/>
          </a:bodyPr>
          <a:lstStyle/>
          <a:p>
            <a:pPr algn="ctr"/>
            <a:r>
              <a:rPr lang="en-US" dirty="0"/>
              <a:t>Ugarit Excavations</a:t>
            </a:r>
          </a:p>
        </p:txBody>
      </p:sp>
      <p:sp>
        <p:nvSpPr>
          <p:cNvPr id="16" name="Rectangle 15"/>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8" name="TextBox 17"/>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9" name="TextBox 18"/>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0" name="TextBox 19"/>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1" name="TextBox 20"/>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2" name="Isosceles Triangle 21"/>
          <p:cNvSpPr/>
          <p:nvPr/>
        </p:nvSpPr>
        <p:spPr>
          <a:xfrm rot="10800000">
            <a:off x="8175205"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garit_Ruins_ss415903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972" y="1959429"/>
            <a:ext cx="3524250" cy="2349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510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200" y="1220838"/>
            <a:ext cx="5121393" cy="5135511"/>
          </a:xfrm>
        </p:spPr>
        <p:txBody>
          <a:bodyPr>
            <a:normAutofit/>
          </a:bodyPr>
          <a:lstStyle/>
          <a:p>
            <a:r>
              <a:rPr lang="en-US" b="1" dirty="0"/>
              <a:t>Ugaritic</a:t>
            </a:r>
          </a:p>
          <a:p>
            <a:pPr lvl="1"/>
            <a:r>
              <a:rPr lang="en-US" dirty="0"/>
              <a:t>In the 1960s, the first Ugaritic Grammar was published. </a:t>
            </a:r>
          </a:p>
          <a:p>
            <a:pPr lvl="1"/>
            <a:r>
              <a:rPr lang="en-US" dirty="0"/>
              <a:t>This has helped scholars understand Hebrew vocabulary and poetry.</a:t>
            </a:r>
          </a:p>
        </p:txBody>
      </p:sp>
      <p:pic>
        <p:nvPicPr>
          <p:cNvPr id="14" name="Picture 13" descr="Ugaritic_Poem.png"/>
          <p:cNvPicPr>
            <a:picLocks noChangeAspect="1"/>
          </p:cNvPicPr>
          <p:nvPr/>
        </p:nvPicPr>
        <p:blipFill rotWithShape="1">
          <a:blip r:embed="rId3">
            <a:extLst>
              <a:ext uri="{28A0092B-C50C-407E-A947-70E740481C1C}">
                <a14:useLocalDpi xmlns:a14="http://schemas.microsoft.com/office/drawing/2010/main" val="0"/>
              </a:ext>
            </a:extLst>
          </a:blip>
          <a:srcRect l="2780" t="5550" r="1763" b="3635"/>
          <a:stretch/>
        </p:blipFill>
        <p:spPr>
          <a:xfrm>
            <a:off x="5725526" y="1567794"/>
            <a:ext cx="3319518" cy="3153104"/>
          </a:xfrm>
          <a:prstGeom prst="rect">
            <a:avLst/>
          </a:prstGeom>
          <a:effectLst>
            <a:outerShdw blurRad="50800" dist="38100" dir="2700000" algn="tl" rotWithShape="0">
              <a:prstClr val="black">
                <a:alpha val="40000"/>
              </a:prstClr>
            </a:outerShdw>
          </a:effectLst>
        </p:spPr>
      </p:pic>
      <p:sp>
        <p:nvSpPr>
          <p:cNvPr id="15" name="Rectangle 14"/>
          <p:cNvSpPr/>
          <p:nvPr/>
        </p:nvSpPr>
        <p:spPr>
          <a:xfrm>
            <a:off x="6035091" y="4269039"/>
            <a:ext cx="1721595" cy="369332"/>
          </a:xfrm>
          <a:prstGeom prst="rect">
            <a:avLst/>
          </a:prstGeom>
        </p:spPr>
        <p:txBody>
          <a:bodyPr wrap="none">
            <a:spAutoFit/>
          </a:bodyPr>
          <a:lstStyle/>
          <a:p>
            <a:pPr algn="ctr"/>
            <a:r>
              <a:rPr lang="en-US" dirty="0"/>
              <a:t>Poem in Ugaritic</a:t>
            </a:r>
          </a:p>
        </p:txBody>
      </p:sp>
      <p:sp>
        <p:nvSpPr>
          <p:cNvPr id="16" name="Rectangle 15"/>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18" name="TextBox 17"/>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9" name="TextBox 18"/>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0" name="TextBox 19"/>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1" name="TextBox 20"/>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2" name="Isosceles Triangle 21"/>
          <p:cNvSpPr/>
          <p:nvPr/>
        </p:nvSpPr>
        <p:spPr>
          <a:xfrm rot="10800000">
            <a:off x="8175205" y="65210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451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
                                        <p:tgtEl>
                                          <p:spTgt spid="14"/>
                                        </p:tgtEl>
                                      </p:cBhvr>
                                    </p:animEffect>
                                    <p:anim calcmode="lin" valueType="num">
                                      <p:cBhvr>
                                        <p:cTn id="8" dur="400" fill="hold"/>
                                        <p:tgtEl>
                                          <p:spTgt spid="14"/>
                                        </p:tgtEl>
                                        <p:attrNameLst>
                                          <p:attrName>ppt_x</p:attrName>
                                        </p:attrNameLst>
                                      </p:cBhvr>
                                      <p:tavLst>
                                        <p:tav tm="0">
                                          <p:val>
                                            <p:strVal val="#ppt_x"/>
                                          </p:val>
                                        </p:tav>
                                        <p:tav tm="100000">
                                          <p:val>
                                            <p:strVal val="#ppt_x"/>
                                          </p:val>
                                        </p:tav>
                                      </p:tavLst>
                                    </p:anim>
                                    <p:anim calcmode="lin" valueType="num">
                                      <p:cBhvr>
                                        <p:cTn id="9" dur="400" fill="hold"/>
                                        <p:tgtEl>
                                          <p:spTgt spid="1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ble_eReader_ss1733992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984" y="836081"/>
            <a:ext cx="2033016" cy="3048000"/>
          </a:xfrm>
          <a:prstGeom prst="rect">
            <a:avLst/>
          </a:prstGeom>
          <a:effectLst>
            <a:outerShdw blurRad="50800" dist="38100" dir="2700000" algn="tl" rotWithShape="0">
              <a:prstClr val="black">
                <a:alpha val="40000"/>
              </a:prstClr>
            </a:outerShdw>
          </a:effectLst>
        </p:spPr>
      </p:pic>
      <p:pic>
        <p:nvPicPr>
          <p:cNvPr id="13" name="Picture 12" descr="Action_Bib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6111">
            <a:off x="5772806" y="2002500"/>
            <a:ext cx="1506748" cy="2375603"/>
          </a:xfrm>
          <a:prstGeom prst="rect">
            <a:avLst/>
          </a:prstGeom>
          <a:ln>
            <a:solidFill>
              <a:srgbClr val="000000"/>
            </a:solidFill>
          </a:ln>
        </p:spPr>
      </p:pic>
      <p:pic>
        <p:nvPicPr>
          <p:cNvPr id="9" name="Picture 8" descr="Jesus_Blu_Ra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6346" y="2117119"/>
            <a:ext cx="1368307" cy="2116316"/>
          </a:xfrm>
          <a:prstGeom prst="rect">
            <a:avLst/>
          </a:prstGeom>
        </p:spPr>
      </p:pic>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457199" y="1220839"/>
            <a:ext cx="4129147" cy="3460018"/>
          </a:xfrm>
        </p:spPr>
        <p:txBody>
          <a:bodyPr>
            <a:normAutofit/>
          </a:bodyPr>
          <a:lstStyle/>
          <a:p>
            <a:pPr marL="4762" lvl="1" indent="0">
              <a:buNone/>
            </a:pPr>
            <a:r>
              <a:rPr lang="en-US" dirty="0"/>
              <a:t>Today, the Bible comes in many formats and is distributed in all sorts of ways to reach people worldwide with the gospel of Jesus Christ. </a:t>
            </a:r>
          </a:p>
        </p:txBody>
      </p:sp>
      <p:pic>
        <p:nvPicPr>
          <p:cNvPr id="5" name="Picture 4" descr="Headphones_ss71166259.png"/>
          <p:cNvPicPr>
            <a:picLocks noChangeAspect="1"/>
          </p:cNvPicPr>
          <p:nvPr/>
        </p:nvPicPr>
        <p:blipFill rotWithShape="1">
          <a:blip r:embed="rId6">
            <a:extLst>
              <a:ext uri="{28A0092B-C50C-407E-A947-70E740481C1C}">
                <a14:useLocalDpi xmlns:a14="http://schemas.microsoft.com/office/drawing/2010/main" val="0"/>
              </a:ext>
            </a:extLst>
          </a:blip>
          <a:srcRect b="15158"/>
          <a:stretch/>
        </p:blipFill>
        <p:spPr>
          <a:xfrm>
            <a:off x="4062023" y="3729657"/>
            <a:ext cx="1048646" cy="2973919"/>
          </a:xfrm>
          <a:prstGeom prst="rect">
            <a:avLst/>
          </a:prstGeom>
        </p:spPr>
      </p:pic>
      <p:sp>
        <p:nvSpPr>
          <p:cNvPr id="20" name="Rectangle 19"/>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0" y="6578803"/>
            <a:ext cx="611358" cy="307777"/>
          </a:xfrm>
          <a:prstGeom prst="rect">
            <a:avLst/>
          </a:prstGeom>
          <a:noFill/>
        </p:spPr>
        <p:txBody>
          <a:bodyPr wrap="square" rtlCol="0">
            <a:spAutoFit/>
          </a:bodyPr>
          <a:lstStyle/>
          <a:p>
            <a:pPr algn="ctr"/>
            <a:r>
              <a:rPr lang="en-US" sz="1400" dirty="0">
                <a:solidFill>
                  <a:schemeClr val="bg1"/>
                </a:solidFill>
              </a:rPr>
              <a:t>AD 1</a:t>
            </a:r>
          </a:p>
        </p:txBody>
      </p:sp>
      <p:sp>
        <p:nvSpPr>
          <p:cNvPr id="23" name="TextBox 22"/>
          <p:cNvSpPr txBox="1"/>
          <p:nvPr/>
        </p:nvSpPr>
        <p:spPr>
          <a:xfrm>
            <a:off x="8534492"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4" name="TextBox 23"/>
          <p:cNvSpPr txBox="1"/>
          <p:nvPr/>
        </p:nvSpPr>
        <p:spPr>
          <a:xfrm>
            <a:off x="4124444" y="6584409"/>
            <a:ext cx="611358" cy="307777"/>
          </a:xfrm>
          <a:prstGeom prst="rect">
            <a:avLst/>
          </a:prstGeom>
          <a:noFill/>
        </p:spPr>
        <p:txBody>
          <a:bodyPr wrap="square" rtlCol="0">
            <a:spAutoFit/>
          </a:bodyPr>
          <a:lstStyle/>
          <a:p>
            <a:pPr algn="ctr"/>
            <a:r>
              <a:rPr lang="en-US" sz="1400" dirty="0">
                <a:solidFill>
                  <a:schemeClr val="bg1"/>
                </a:solidFill>
              </a:rPr>
              <a:t>1000</a:t>
            </a:r>
          </a:p>
        </p:txBody>
      </p:sp>
      <p:sp>
        <p:nvSpPr>
          <p:cNvPr id="25" name="TextBox 24"/>
          <p:cNvSpPr txBox="1"/>
          <p:nvPr/>
        </p:nvSpPr>
        <p:spPr>
          <a:xfrm>
            <a:off x="6096003" y="6577311"/>
            <a:ext cx="611358" cy="307777"/>
          </a:xfrm>
          <a:prstGeom prst="rect">
            <a:avLst/>
          </a:prstGeom>
          <a:noFill/>
        </p:spPr>
        <p:txBody>
          <a:bodyPr wrap="square" rtlCol="0">
            <a:spAutoFit/>
          </a:bodyPr>
          <a:lstStyle/>
          <a:p>
            <a:pPr algn="ctr"/>
            <a:r>
              <a:rPr lang="en-US" sz="1400" dirty="0">
                <a:solidFill>
                  <a:schemeClr val="bg1"/>
                </a:solidFill>
              </a:rPr>
              <a:t>1500</a:t>
            </a:r>
          </a:p>
        </p:txBody>
      </p:sp>
      <p:sp>
        <p:nvSpPr>
          <p:cNvPr id="26" name="TextBox 25"/>
          <p:cNvSpPr txBox="1"/>
          <p:nvPr/>
        </p:nvSpPr>
        <p:spPr>
          <a:xfrm>
            <a:off x="2087778" y="6578803"/>
            <a:ext cx="611358" cy="307777"/>
          </a:xfrm>
          <a:prstGeom prst="rect">
            <a:avLst/>
          </a:prstGeom>
          <a:noFill/>
        </p:spPr>
        <p:txBody>
          <a:bodyPr wrap="square" rtlCol="0">
            <a:spAutoFit/>
          </a:bodyPr>
          <a:lstStyle/>
          <a:p>
            <a:pPr algn="ctr"/>
            <a:r>
              <a:rPr lang="en-US" sz="1400" dirty="0">
                <a:solidFill>
                  <a:schemeClr val="bg1"/>
                </a:solidFill>
              </a:rPr>
              <a:t>500</a:t>
            </a:r>
          </a:p>
        </p:txBody>
      </p:sp>
      <p:sp>
        <p:nvSpPr>
          <p:cNvPr id="27" name="Isosceles Triangle 26"/>
          <p:cNvSpPr/>
          <p:nvPr/>
        </p:nvSpPr>
        <p:spPr>
          <a:xfrm rot="10800000">
            <a:off x="8921096" y="6506024"/>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Action Button: Custom 16">
            <a:hlinkClick r:id="rId7" action="ppaction://hlinksldjump" highlightClick="1"/>
          </p:cNvPr>
          <p:cNvSpPr/>
          <p:nvPr/>
        </p:nvSpPr>
        <p:spPr>
          <a:xfrm>
            <a:off x="84772" y="6038208"/>
            <a:ext cx="1203372" cy="522017"/>
          </a:xfrm>
          <a:prstGeom prst="actionButtonBlank">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Times New Roman"/>
                <a:cs typeface="Times New Roman"/>
              </a:rPr>
              <a:t>Menu</a:t>
            </a:r>
          </a:p>
        </p:txBody>
      </p:sp>
      <p:pic>
        <p:nvPicPr>
          <p:cNvPr id="10" name="Picture 9" descr="NIV-ipa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86039">
            <a:off x="7473193" y="3673189"/>
            <a:ext cx="1771085" cy="2271712"/>
          </a:xfrm>
          <a:prstGeom prst="rect">
            <a:avLst/>
          </a:prstGeom>
          <a:effectLst>
            <a:outerShdw blurRad="50800" dist="38100" dir="2700000" algn="tl" rotWithShape="0">
              <a:prstClr val="black">
                <a:alpha val="40000"/>
              </a:prstClr>
            </a:outerShdw>
          </a:effectLst>
        </p:spPr>
      </p:pic>
      <p:pic>
        <p:nvPicPr>
          <p:cNvPr id="11" name="Picture 10" descr="Laptop_ss15798371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2586" y="3856868"/>
            <a:ext cx="2784263" cy="2394857"/>
          </a:xfrm>
          <a:prstGeom prst="rect">
            <a:avLst/>
          </a:prstGeom>
        </p:spPr>
      </p:pic>
    </p:spTree>
    <p:extLst>
      <p:ext uri="{BB962C8B-B14F-4D97-AF65-F5344CB8AC3E}">
        <p14:creationId xmlns:p14="http://schemas.microsoft.com/office/powerpoint/2010/main" val="3919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360"/>
                                          </p:val>
                                        </p:tav>
                                        <p:tav tm="100000">
                                          <p:val>
                                            <p:fltVal val="0"/>
                                          </p:val>
                                        </p:tav>
                                      </p:tavLst>
                                    </p:anim>
                                    <p:animEffect transition="in" filter="fade">
                                      <p:cBhvr>
                                        <p:cTn id="20" dur="500"/>
                                        <p:tgtEl>
                                          <p:spTgt spid="9"/>
                                        </p:tgtEl>
                                      </p:cBhvr>
                                    </p:animEffect>
                                  </p:childTnLst>
                                </p:cTn>
                              </p:par>
                            </p:childTnLst>
                          </p:cTn>
                        </p:par>
                        <p:par>
                          <p:cTn id="21" fill="hold">
                            <p:stCondLst>
                              <p:cond delay="1000"/>
                            </p:stCondLst>
                            <p:childTnLst>
                              <p:par>
                                <p:cTn id="22" presetID="1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ppt_y</p:attrName>
                                        </p:attrNameLst>
                                      </p:cBhvr>
                                      <p:tavLst>
                                        <p:tav tm="0">
                                          <p:val>
                                            <p:strVal val="#ppt_y+#ppt_h*1.125000"/>
                                          </p:val>
                                        </p:tav>
                                        <p:tav tm="100000">
                                          <p:val>
                                            <p:strVal val="#ppt_y"/>
                                          </p:val>
                                        </p:tav>
                                      </p:tavLst>
                                    </p:anim>
                                    <p:animEffect transition="in" filter="wipe(up)">
                                      <p:cBhvr>
                                        <p:cTn id="25" dur="500"/>
                                        <p:tgtEl>
                                          <p:spTgt spid="10"/>
                                        </p:tgtEl>
                                      </p:cBhvr>
                                    </p:animEffect>
                                  </p:childTnLst>
                                </p:cTn>
                              </p:par>
                              <p:par>
                                <p:cTn id="26" presetID="37"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450" decel="100000" fill="hold"/>
                                        <p:tgtEl>
                                          <p:spTgt spid="1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32" fill="hold">
                            <p:stCondLst>
                              <p:cond delay="1500"/>
                            </p:stCondLst>
                            <p:childTnLst>
                              <p:par>
                                <p:cTn id="33" presetID="37"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ppt_x</p:attrName>
                                        </p:attrNameLst>
                                      </p:cBhvr>
                                      <p:tavLst>
                                        <p:tav tm="0">
                                          <p:val>
                                            <p:strVal val="#ppt_x"/>
                                          </p:val>
                                        </p:tav>
                                        <p:tav tm="100000">
                                          <p:val>
                                            <p:strVal val="#ppt_x"/>
                                          </p:val>
                                        </p:tav>
                                      </p:tavLst>
                                    </p:anim>
                                    <p:anim calcmode="lin" valueType="num">
                                      <p:cBhvr>
                                        <p:cTn id="37" dur="450" decel="100000" fill="hold"/>
                                        <p:tgtEl>
                                          <p:spTgt spid="5"/>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English Bible Translations Today</a:t>
            </a:r>
          </a:p>
        </p:txBody>
      </p:sp>
      <p:sp>
        <p:nvSpPr>
          <p:cNvPr id="3" name="Action Button: Custom 2">
            <a:hlinkClick r:id="rId3" action="ppaction://hlinksldjump" highlightClick="1"/>
          </p:cNvPr>
          <p:cNvSpPr/>
          <p:nvPr/>
        </p:nvSpPr>
        <p:spPr>
          <a:xfrm>
            <a:off x="166414" y="6166069"/>
            <a:ext cx="1366345" cy="525517"/>
          </a:xfrm>
          <a:prstGeom prst="actionButtonBlank">
            <a:avLst/>
          </a:prstGeom>
          <a:solidFill>
            <a:schemeClr val="bg2">
              <a:lumMod val="9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90000"/>
                  </a:schemeClr>
                </a:solidFill>
                <a:latin typeface="Times New Roman"/>
                <a:cs typeface="Times New Roman"/>
              </a:rPr>
              <a:t>Menu</a:t>
            </a:r>
          </a:p>
        </p:txBody>
      </p:sp>
    </p:spTree>
    <p:extLst>
      <p:ext uri="{BB962C8B-B14F-4D97-AF65-F5344CB8AC3E}">
        <p14:creationId xmlns:p14="http://schemas.microsoft.com/office/powerpoint/2010/main" val="3998144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1" y="1219944"/>
            <a:ext cx="5529942" cy="5165090"/>
          </a:xfrm>
        </p:spPr>
        <p:txBody>
          <a:bodyPr>
            <a:normAutofit/>
          </a:bodyPr>
          <a:lstStyle/>
          <a:p>
            <a:r>
              <a:rPr lang="en-US" dirty="0"/>
              <a:t>King James Version (KJV)</a:t>
            </a:r>
          </a:p>
          <a:p>
            <a:pPr lvl="1"/>
            <a:r>
              <a:rPr lang="en-US" dirty="0"/>
              <a:t>1611, current edition 1769</a:t>
            </a:r>
          </a:p>
          <a:p>
            <a:pPr lvl="1"/>
            <a:r>
              <a:rPr lang="en-US" dirty="0"/>
              <a:t>Example: “And he saith unto them, Follow me, and I will make you fishers of men.”—Matthew 4:19</a:t>
            </a:r>
          </a:p>
        </p:txBody>
      </p:sp>
      <p:pic>
        <p:nvPicPr>
          <p:cNvPr id="14" name="Picture 13" descr="KJ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5" y="1598497"/>
            <a:ext cx="2209800" cy="3396778"/>
          </a:xfrm>
          <a:prstGeom prst="rect">
            <a:avLst/>
          </a:prstGeom>
          <a:ln>
            <a:solidFill>
              <a:srgbClr val="000000"/>
            </a:solidFill>
          </a:ln>
          <a:effectLst>
            <a:outerShdw blurRad="76200" dir="13500000" sy="23000" kx="1200000" algn="br" rotWithShape="0">
              <a:prstClr val="black">
                <a:alpha val="20000"/>
              </a:prstClr>
            </a:outerShdw>
          </a:effectLst>
        </p:spPr>
      </p:pic>
      <p:sp>
        <p:nvSpPr>
          <p:cNvPr id="16" name="Rectangle 15"/>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9" name="TextBox 18"/>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0" name="TextBox 19"/>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1" name="TextBox 20"/>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2" name="TextBox 21"/>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7" name="Left Arrow 6"/>
          <p:cNvSpPr/>
          <p:nvPr/>
        </p:nvSpPr>
        <p:spPr>
          <a:xfrm>
            <a:off x="8881" y="6306406"/>
            <a:ext cx="692711" cy="373546"/>
          </a:xfrm>
          <a:prstGeom prst="leftArrow">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1611</a:t>
            </a:r>
          </a:p>
        </p:txBody>
      </p:sp>
    </p:spTree>
    <p:extLst>
      <p:ext uri="{BB962C8B-B14F-4D97-AF65-F5344CB8AC3E}">
        <p14:creationId xmlns:p14="http://schemas.microsoft.com/office/powerpoint/2010/main" val="35704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3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6321972" cy="5135511"/>
          </a:xfrm>
        </p:spPr>
        <p:txBody>
          <a:bodyPr>
            <a:normAutofit/>
          </a:bodyPr>
          <a:lstStyle/>
          <a:p>
            <a:r>
              <a:rPr lang="en-US" dirty="0"/>
              <a:t>English Revised Version (ERV)</a:t>
            </a:r>
          </a:p>
          <a:p>
            <a:pPr lvl="1"/>
            <a:r>
              <a:rPr lang="en-US" dirty="0"/>
              <a:t>1885</a:t>
            </a:r>
          </a:p>
          <a:p>
            <a:pPr lvl="1"/>
            <a:r>
              <a:rPr lang="en-US" dirty="0"/>
              <a:t>British revision of the King James Version. </a:t>
            </a:r>
          </a:p>
          <a:p>
            <a:r>
              <a:rPr lang="en-US" dirty="0"/>
              <a:t>American Standard Version (ASV)</a:t>
            </a:r>
          </a:p>
          <a:p>
            <a:pPr lvl="1"/>
            <a:r>
              <a:rPr lang="en-US" dirty="0"/>
              <a:t>1901</a:t>
            </a:r>
          </a:p>
          <a:p>
            <a:pPr lvl="1"/>
            <a:r>
              <a:rPr lang="en-US" dirty="0"/>
              <a:t>American edition of the English Revised Version.</a:t>
            </a:r>
          </a:p>
        </p:txBody>
      </p:sp>
      <p:sp>
        <p:nvSpPr>
          <p:cNvPr id="11" name="Rectangle 1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3" name="TextBox 12"/>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4" name="TextBox 13"/>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5" name="TextBox 14"/>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6" name="TextBox 15"/>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17" name="Picture 16" descr="RSV_B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060" y="1220839"/>
            <a:ext cx="1690052" cy="2235376"/>
          </a:xfrm>
          <a:prstGeom prst="rect">
            <a:avLst/>
          </a:prstGeom>
          <a:effectLst>
            <a:outerShdw blurRad="76200" dir="13500000" sy="23000" kx="1200000" algn="br" rotWithShape="0">
              <a:prstClr val="black">
                <a:alpha val="20000"/>
              </a:prstClr>
            </a:outerShdw>
          </a:effectLst>
        </p:spPr>
      </p:pic>
      <p:sp>
        <p:nvSpPr>
          <p:cNvPr id="19" name="Isosceles Triangle 18"/>
          <p:cNvSpPr/>
          <p:nvPr/>
        </p:nvSpPr>
        <p:spPr>
          <a:xfrm rot="10800000">
            <a:off x="194066" y="6481810"/>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American-Standard-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632" y="3621315"/>
            <a:ext cx="1554480" cy="233680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9622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par>
                                <p:cTn id="21" presetID="1"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0" presetClass="path" presetSubtype="0" accel="50000" decel="50000" fill="hold" grpId="0" nodeType="withEffect">
                                  <p:stCondLst>
                                    <p:cond delay="0"/>
                                  </p:stCondLst>
                                  <p:childTnLst>
                                    <p:animMotion origin="layout" path="M 0 0 L 0.06944 0 " pathEditMode="relative" ptsTypes="AA">
                                      <p:cBhvr>
                                        <p:cTn id="36" dur="2000" fill="hold"/>
                                        <p:tgtEl>
                                          <p:spTgt spid="19"/>
                                        </p:tgtEl>
                                        <p:attrNameLst>
                                          <p:attrName>ppt_x</p:attrName>
                                          <p:attrName>ppt_y</p:attrName>
                                        </p:attrNameLst>
                                      </p:cBhvr>
                                    </p:animMotion>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P spid="19"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5759043" cy="5135511"/>
          </a:xfrm>
        </p:spPr>
        <p:txBody>
          <a:bodyPr/>
          <a:lstStyle/>
          <a:p>
            <a:r>
              <a:rPr lang="en-US" dirty="0"/>
              <a:t>Smith-Goodspeed, An American Translation</a:t>
            </a:r>
          </a:p>
          <a:p>
            <a:pPr lvl="1"/>
            <a:r>
              <a:rPr lang="en-US" dirty="0"/>
              <a:t>1931</a:t>
            </a:r>
          </a:p>
          <a:p>
            <a:pPr lvl="1"/>
            <a:r>
              <a:rPr lang="en-US" dirty="0"/>
              <a:t>Modern American English translated by:</a:t>
            </a:r>
          </a:p>
          <a:p>
            <a:pPr lvl="2"/>
            <a:r>
              <a:rPr lang="en-US" dirty="0"/>
              <a:t> J. M. Powis Smith (Old Testament)</a:t>
            </a:r>
          </a:p>
          <a:p>
            <a:pPr lvl="2"/>
            <a:r>
              <a:rPr lang="en-US" dirty="0"/>
              <a:t>Edgar J. Goodspeed (New Testament)</a:t>
            </a:r>
          </a:p>
        </p:txBody>
      </p:sp>
      <p:sp>
        <p:nvSpPr>
          <p:cNvPr id="11" name="Rectangle 1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3" name="TextBox 12"/>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4" name="TextBox 13"/>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5" name="TextBox 14"/>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6" name="TextBox 15"/>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19" name="Isosceles Triangle 18"/>
          <p:cNvSpPr/>
          <p:nvPr/>
        </p:nvSpPr>
        <p:spPr>
          <a:xfrm rot="10800000">
            <a:off x="818158" y="6480003"/>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Goodspe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148" y="1630561"/>
            <a:ext cx="2198651" cy="344943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23755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66667E-6 4.81481E-6 L 0.18854 4.81481E-6 " pathEditMode="relative" ptsTypes="AA">
                                      <p:cBhvr>
                                        <p:cTn id="6"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5847444" cy="5135511"/>
          </a:xfrm>
        </p:spPr>
        <p:txBody>
          <a:bodyPr>
            <a:normAutofit/>
          </a:bodyPr>
          <a:lstStyle/>
          <a:p>
            <a:r>
              <a:rPr lang="en-US" dirty="0"/>
              <a:t>Revised Standard Version (RSV)</a:t>
            </a:r>
          </a:p>
          <a:p>
            <a:pPr lvl="1"/>
            <a:r>
              <a:rPr lang="en-US" dirty="0"/>
              <a:t>1952</a:t>
            </a:r>
          </a:p>
          <a:p>
            <a:pPr lvl="1"/>
            <a:r>
              <a:rPr lang="en-US" dirty="0"/>
              <a:t>A revision of the American Standard Version (ASV). </a:t>
            </a:r>
          </a:p>
          <a:p>
            <a:pPr lvl="1"/>
            <a:r>
              <a:rPr lang="en-US" dirty="0"/>
              <a:t>New Testament revised again in 1971. </a:t>
            </a:r>
          </a:p>
          <a:p>
            <a:endParaRPr lang="en-US" dirty="0"/>
          </a:p>
        </p:txBody>
      </p:sp>
      <p:sp>
        <p:nvSpPr>
          <p:cNvPr id="11" name="Rectangle 1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3" name="TextBox 12"/>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4" name="TextBox 13"/>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5" name="TextBox 14"/>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6" name="TextBox 15"/>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4" name="Picture 3" descr="RS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143" y="1689235"/>
            <a:ext cx="1967191" cy="2928929"/>
          </a:xfrm>
          <a:prstGeom prst="rect">
            <a:avLst/>
          </a:prstGeom>
          <a:ln>
            <a:solidFill>
              <a:srgbClr val="000000"/>
            </a:solidFill>
          </a:ln>
          <a:effectLst>
            <a:outerShdw blurRad="76200" dir="13500000" sy="23000" kx="1200000" algn="br" rotWithShape="0">
              <a:prstClr val="black">
                <a:alpha val="20000"/>
              </a:prstClr>
            </a:outerShdw>
          </a:effectLst>
        </p:spPr>
      </p:pic>
      <p:sp>
        <p:nvSpPr>
          <p:cNvPr id="20" name="Isosceles Triangle 19"/>
          <p:cNvSpPr/>
          <p:nvPr/>
        </p:nvSpPr>
        <p:spPr>
          <a:xfrm rot="10800000">
            <a:off x="2533284" y="6494678"/>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570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66667E-6 -6.66667E-6 L 0.18646 -0.00116 " pathEditMode="relative" ptsTypes="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5448300" cy="5135511"/>
          </a:xfrm>
        </p:spPr>
        <p:txBody>
          <a:bodyPr>
            <a:normAutofit/>
          </a:bodyPr>
          <a:lstStyle/>
          <a:p>
            <a:r>
              <a:rPr lang="en-US" dirty="0"/>
              <a:t>J. B. Phillips’ New Testament in Modern English</a:t>
            </a:r>
          </a:p>
          <a:p>
            <a:pPr lvl="1"/>
            <a:r>
              <a:rPr lang="en-US" dirty="0"/>
              <a:t>1958</a:t>
            </a:r>
          </a:p>
          <a:p>
            <a:pPr lvl="1"/>
            <a:r>
              <a:rPr lang="en-US" dirty="0"/>
              <a:t>A paraphrase by J. B. Phillips originally intended for youth.</a:t>
            </a:r>
          </a:p>
          <a:p>
            <a:pPr lvl="1"/>
            <a:endParaRPr lang="en-US" dirty="0"/>
          </a:p>
          <a:p>
            <a:endParaRPr lang="en-US" dirty="0"/>
          </a:p>
        </p:txBody>
      </p:sp>
      <p:sp>
        <p:nvSpPr>
          <p:cNvPr id="11" name="Rectangle 10"/>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3" name="TextBox 12"/>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4" name="TextBox 13"/>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5" name="TextBox 14"/>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6" name="TextBox 15"/>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5" name="Picture 4" descr="Phili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580" y="1560515"/>
            <a:ext cx="2096482" cy="3214606"/>
          </a:xfrm>
          <a:prstGeom prst="rect">
            <a:avLst/>
          </a:prstGeom>
          <a:ln>
            <a:solidFill>
              <a:srgbClr val="000000"/>
            </a:solidFill>
          </a:ln>
          <a:effectLst>
            <a:outerShdw blurRad="76200" dir="13500000" sy="23000" kx="1200000" algn="br" rotWithShape="0">
              <a:prstClr val="black">
                <a:alpha val="20000"/>
              </a:prstClr>
            </a:outerShdw>
          </a:effectLst>
        </p:spPr>
      </p:pic>
      <p:sp>
        <p:nvSpPr>
          <p:cNvPr id="20" name="Isosceles Triangle 19"/>
          <p:cNvSpPr/>
          <p:nvPr/>
        </p:nvSpPr>
        <p:spPr>
          <a:xfrm rot="10800000">
            <a:off x="4433498" y="6494678"/>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3528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199" y="1219944"/>
            <a:ext cx="6159073" cy="4906220"/>
          </a:xfrm>
        </p:spPr>
        <p:txBody>
          <a:bodyPr>
            <a:normAutofit/>
          </a:bodyPr>
          <a:lstStyle/>
          <a:p>
            <a:r>
              <a:rPr lang="en-US" dirty="0"/>
              <a:t>Amplified Bible (AMP)</a:t>
            </a:r>
          </a:p>
          <a:p>
            <a:pPr lvl="1"/>
            <a:r>
              <a:rPr lang="en-US" dirty="0"/>
              <a:t>1965</a:t>
            </a:r>
          </a:p>
          <a:p>
            <a:pPr lvl="1"/>
            <a:r>
              <a:rPr lang="en-US" dirty="0"/>
              <a:t>Attempts to express the meaning of the original text through the use of explanatory alternate readings and amplifications.</a:t>
            </a:r>
          </a:p>
          <a:p>
            <a:pPr lvl="2"/>
            <a:r>
              <a:rPr lang="en-US" dirty="0"/>
              <a:t>Example: “For God so greatly loved </a:t>
            </a:r>
            <a:r>
              <a:rPr lang="en-US" i="1" dirty="0"/>
              <a:t>and</a:t>
            </a:r>
            <a:r>
              <a:rPr lang="en-US" dirty="0"/>
              <a:t> dearly prized the world that He [even] gave up His only begotten (unique) Son…”—John 3:16a</a:t>
            </a:r>
          </a:p>
        </p:txBody>
      </p:sp>
      <p:pic>
        <p:nvPicPr>
          <p:cNvPr id="4" name="Picture 3" descr="A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333" y="1696184"/>
            <a:ext cx="1961096" cy="3168260"/>
          </a:xfrm>
          <a:prstGeom prst="rect">
            <a:avLst/>
          </a:prstGeom>
          <a:ln>
            <a:solidFill>
              <a:schemeClr val="tx1"/>
            </a:solidFill>
          </a:ln>
          <a:effectLst>
            <a:outerShdw blurRad="76200" dir="13500000" sy="23000" kx="1200000" algn="br" rotWithShape="0">
              <a:prstClr val="black">
                <a:alpha val="20000"/>
              </a:prstClr>
            </a:outerShdw>
          </a:effectLst>
        </p:spPr>
      </p:pic>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4" name="TextBox 13"/>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6" name="TextBox 15"/>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7" name="TextBox 16"/>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18" name="Isosceles Triangle 17"/>
          <p:cNvSpPr/>
          <p:nvPr/>
        </p:nvSpPr>
        <p:spPr>
          <a:xfrm rot="10800000">
            <a:off x="5129616" y="6494678"/>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944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95000"/>
                    <a:lumOff val="5000"/>
                  </a:schemeClr>
                </a:solidFill>
              </a:rPr>
              <a:t>Greek Manuscript beside Revised Version </a:t>
            </a:r>
          </a:p>
        </p:txBody>
      </p:sp>
      <p:sp>
        <p:nvSpPr>
          <p:cNvPr id="4" name="Content Placeholder 3">
            <a:extLst>
              <a:ext uri="{FF2B5EF4-FFF2-40B4-BE49-F238E27FC236}">
                <a16:creationId xmlns:a16="http://schemas.microsoft.com/office/drawing/2014/main" id="{B7A6F5C9-1214-596E-36C7-5088B41E81AD}"/>
              </a:ext>
            </a:extLst>
          </p:cNvPr>
          <p:cNvSpPr>
            <a:spLocks noGrp="1"/>
          </p:cNvSpPr>
          <p:nvPr>
            <p:ph idx="1"/>
          </p:nvPr>
        </p:nvSpPr>
        <p:spPr/>
        <p:txBody>
          <a:bodyPr/>
          <a:lstStyle/>
          <a:p>
            <a:r>
              <a:rPr lang="en-US" dirty="0"/>
              <a:t>What Impact does the English Revised Version Have on the World?</a:t>
            </a:r>
          </a:p>
          <a:p>
            <a:r>
              <a:rPr lang="en-US" dirty="0"/>
              <a:t>Does a discussion of Uncials ensue?</a:t>
            </a:r>
          </a:p>
          <a:p>
            <a:r>
              <a:rPr lang="en-US" dirty="0"/>
              <a:t>Are more people/scholars exposed to textual criticism?</a:t>
            </a:r>
          </a:p>
          <a:p>
            <a:endParaRPr lang="en-US" dirty="0"/>
          </a:p>
          <a:p>
            <a:endParaRPr lang="en-US" dirty="0"/>
          </a:p>
        </p:txBody>
      </p:sp>
    </p:spTree>
    <p:extLst>
      <p:ext uri="{BB962C8B-B14F-4D97-AF65-F5344CB8AC3E}">
        <p14:creationId xmlns:p14="http://schemas.microsoft.com/office/powerpoint/2010/main" val="11302716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1" y="1220838"/>
            <a:ext cx="5759042" cy="5135511"/>
          </a:xfrm>
        </p:spPr>
        <p:txBody>
          <a:bodyPr>
            <a:normAutofit/>
          </a:bodyPr>
          <a:lstStyle/>
          <a:p>
            <a:r>
              <a:rPr lang="en-US" dirty="0"/>
              <a:t>New Jerusalem Bible (NJB)</a:t>
            </a:r>
          </a:p>
          <a:p>
            <a:pPr lvl="1"/>
            <a:r>
              <a:rPr lang="en-US" dirty="0"/>
              <a:t>1966, updated 1985 </a:t>
            </a:r>
          </a:p>
          <a:p>
            <a:pPr lvl="1"/>
            <a:r>
              <a:rPr lang="en-US" dirty="0"/>
              <a:t>Approved by the Roman Catholic Church. </a:t>
            </a:r>
          </a:p>
          <a:p>
            <a:pPr lvl="1"/>
            <a:r>
              <a:rPr lang="en-US" dirty="0"/>
              <a:t>Includes the Apocrypha. </a:t>
            </a:r>
          </a:p>
        </p:txBody>
      </p:sp>
      <p:pic>
        <p:nvPicPr>
          <p:cNvPr id="4" name="Picture 3" descr="NJ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395" y="1679398"/>
            <a:ext cx="2039405" cy="3145187"/>
          </a:xfrm>
          <a:prstGeom prst="rect">
            <a:avLst/>
          </a:prstGeom>
          <a:effectLst>
            <a:outerShdw blurRad="76200" dir="13500000" sy="23000" kx="1200000" algn="br" rotWithShape="0">
              <a:prstClr val="black">
                <a:alpha val="20000"/>
              </a:prstClr>
            </a:outerShdw>
          </a:effectLst>
        </p:spPr>
      </p:pic>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4" name="TextBox 13"/>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6" name="TextBox 15"/>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7" name="TextBox 16"/>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18" name="Isosceles Triangle 17"/>
          <p:cNvSpPr/>
          <p:nvPr/>
        </p:nvSpPr>
        <p:spPr>
          <a:xfrm rot="10800000">
            <a:off x="5216015"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2769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5759044" cy="4906220"/>
          </a:xfrm>
        </p:spPr>
        <p:txBody>
          <a:bodyPr>
            <a:normAutofit/>
          </a:bodyPr>
          <a:lstStyle/>
          <a:p>
            <a:r>
              <a:rPr lang="en-US" dirty="0"/>
              <a:t>New English Bible</a:t>
            </a:r>
          </a:p>
          <a:p>
            <a:pPr lvl="1"/>
            <a:r>
              <a:rPr lang="en-US" dirty="0"/>
              <a:t>1970, revised in 1989</a:t>
            </a:r>
          </a:p>
          <a:p>
            <a:pPr lvl="1"/>
            <a:r>
              <a:rPr lang="en-US" dirty="0"/>
              <a:t>Attempts to present the Scriptures in “timeless” modern English.</a:t>
            </a:r>
          </a:p>
        </p:txBody>
      </p:sp>
      <p:sp>
        <p:nvSpPr>
          <p:cNvPr id="13" name="Rectangle 12"/>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5" name="TextBox 14"/>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6" name="TextBox 15"/>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7" name="TextBox 16"/>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8" name="TextBox 17"/>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4" name="Picture 3" descr="N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286" y="1723786"/>
            <a:ext cx="1836280" cy="3011500"/>
          </a:xfrm>
          <a:prstGeom prst="rect">
            <a:avLst/>
          </a:prstGeom>
          <a:ln>
            <a:solidFill>
              <a:schemeClr val="tx1"/>
            </a:solidFill>
          </a:ln>
          <a:effectLst>
            <a:outerShdw blurRad="76200" dir="13500000" sy="23000" kx="1200000" algn="br" rotWithShape="0">
              <a:prstClr val="black">
                <a:alpha val="20000"/>
              </a:prstClr>
            </a:outerShdw>
          </a:effectLst>
        </p:spPr>
      </p:pic>
      <p:sp>
        <p:nvSpPr>
          <p:cNvPr id="20" name="Isosceles Triangle 19"/>
          <p:cNvSpPr/>
          <p:nvPr/>
        </p:nvSpPr>
        <p:spPr>
          <a:xfrm rot="10800000">
            <a:off x="5352080"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17432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5759044" cy="4906220"/>
          </a:xfrm>
        </p:spPr>
        <p:txBody>
          <a:bodyPr>
            <a:normAutofit/>
          </a:bodyPr>
          <a:lstStyle/>
          <a:p>
            <a:r>
              <a:rPr lang="en-US" dirty="0"/>
              <a:t>New American Bible (NAB)</a:t>
            </a:r>
          </a:p>
          <a:p>
            <a:pPr lvl="1"/>
            <a:r>
              <a:rPr lang="en-US" dirty="0"/>
              <a:t>1970, revised in 1986, 1991</a:t>
            </a:r>
          </a:p>
          <a:p>
            <a:pPr lvl="1"/>
            <a:r>
              <a:rPr lang="en-US" dirty="0"/>
              <a:t>Official translation used in the U.S. Catholic Church Mass. </a:t>
            </a:r>
          </a:p>
          <a:p>
            <a:pPr lvl="1"/>
            <a:r>
              <a:rPr lang="en-US" dirty="0"/>
              <a:t>Includes the Apocrypha.</a:t>
            </a:r>
          </a:p>
          <a:p>
            <a:pPr lvl="1"/>
            <a:endParaRPr lang="en-US" dirty="0"/>
          </a:p>
        </p:txBody>
      </p:sp>
      <p:sp>
        <p:nvSpPr>
          <p:cNvPr id="13" name="Rectangle 12"/>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5" name="TextBox 14"/>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6" name="TextBox 15"/>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7" name="TextBox 16"/>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8" name="TextBox 17"/>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5" name="Picture 4" descr="NA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989" y="1665204"/>
            <a:ext cx="1939797" cy="2909696"/>
          </a:xfrm>
          <a:prstGeom prst="rect">
            <a:avLst/>
          </a:prstGeom>
          <a:ln>
            <a:solidFill>
              <a:srgbClr val="000000"/>
            </a:solidFill>
          </a:ln>
          <a:effectLst>
            <a:outerShdw blurRad="76200" dir="13500000" sy="23000" kx="1200000" algn="br" rotWithShape="0">
              <a:prstClr val="black">
                <a:alpha val="20000"/>
              </a:prstClr>
            </a:outerShdw>
          </a:effectLst>
        </p:spPr>
      </p:pic>
      <p:sp>
        <p:nvSpPr>
          <p:cNvPr id="20" name="Isosceles Triangle 19"/>
          <p:cNvSpPr/>
          <p:nvPr/>
        </p:nvSpPr>
        <p:spPr>
          <a:xfrm rot="10800000">
            <a:off x="5352080"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27282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5759043" cy="5135511"/>
          </a:xfrm>
        </p:spPr>
        <p:txBody>
          <a:bodyPr>
            <a:normAutofit/>
          </a:bodyPr>
          <a:lstStyle/>
          <a:p>
            <a:r>
              <a:rPr lang="en-US" dirty="0"/>
              <a:t>New American Standard Bible (NASB)</a:t>
            </a:r>
          </a:p>
          <a:p>
            <a:pPr lvl="1"/>
            <a:r>
              <a:rPr lang="en-US" dirty="0"/>
              <a:t>1971, revised in 1995</a:t>
            </a:r>
          </a:p>
          <a:p>
            <a:pPr lvl="1"/>
            <a:r>
              <a:rPr lang="en-US" dirty="0"/>
              <a:t>Attempts to render grammar and terminology in clear English while preserving literal accuracy of American Standard Version (ASV). </a:t>
            </a:r>
          </a:p>
        </p:txBody>
      </p:sp>
      <p:pic>
        <p:nvPicPr>
          <p:cNvPr id="4" name="Picture 3" descr="NA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14" y="1868836"/>
            <a:ext cx="2011929" cy="2913617"/>
          </a:xfrm>
          <a:prstGeom prst="rect">
            <a:avLst/>
          </a:prstGeom>
          <a:ln>
            <a:solidFill>
              <a:schemeClr val="tx1"/>
            </a:solidFill>
          </a:ln>
          <a:effectLst>
            <a:outerShdw blurRad="76200" dir="13500000" sy="23000" kx="1200000" algn="br" rotWithShape="0">
              <a:prstClr val="black">
                <a:alpha val="20000"/>
              </a:prstClr>
            </a:outerShdw>
          </a:effectLst>
        </p:spPr>
      </p:pic>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4" name="TextBox 13"/>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6" name="TextBox 15"/>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7" name="TextBox 16"/>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19" name="Isosceles Triangle 18"/>
          <p:cNvSpPr/>
          <p:nvPr/>
        </p:nvSpPr>
        <p:spPr>
          <a:xfrm rot="10800000">
            <a:off x="5370222"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34687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5759043" cy="4906220"/>
          </a:xfrm>
        </p:spPr>
        <p:txBody>
          <a:bodyPr>
            <a:normAutofit/>
          </a:bodyPr>
          <a:lstStyle/>
          <a:p>
            <a:r>
              <a:rPr lang="en-US" dirty="0"/>
              <a:t>The Living Bible (TLB)</a:t>
            </a:r>
          </a:p>
          <a:p>
            <a:pPr lvl="1"/>
            <a:r>
              <a:rPr lang="en-US" dirty="0"/>
              <a:t>1971</a:t>
            </a:r>
          </a:p>
          <a:p>
            <a:pPr lvl="1"/>
            <a:r>
              <a:rPr lang="en-US" dirty="0"/>
              <a:t>Popular paraphrase by Kenneth N. Taylor.</a:t>
            </a:r>
            <a:endParaRPr lang="en-US" dirty="0">
              <a:solidFill>
                <a:srgbClr val="0000FF"/>
              </a:solidFill>
            </a:endParaRPr>
          </a:p>
          <a:p>
            <a:pPr lvl="2"/>
            <a:r>
              <a:rPr lang="en-US" dirty="0"/>
              <a:t>Example: “Because of his kindness, you have been saved through trusting Christ. And even trusting is not of yourselves; it too is a gift from God. Salvation is not a reward for the good we have done, so none of us can take any credit for it.”—Ephesians 2:8–9</a:t>
            </a:r>
            <a:endParaRPr lang="en-US" dirty="0">
              <a:solidFill>
                <a:srgbClr val="0000FF"/>
              </a:solidFill>
            </a:endParaRPr>
          </a:p>
        </p:txBody>
      </p:sp>
      <p:sp>
        <p:nvSpPr>
          <p:cNvPr id="20" name="Rectangle 19"/>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2" name="TextBox 21"/>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3" name="TextBox 22"/>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4" name="TextBox 23"/>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5" name="TextBox 24"/>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4" name="Picture 3" descr="Living_Bibl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6117"/>
          <a:stretch/>
        </p:blipFill>
        <p:spPr>
          <a:xfrm>
            <a:off x="6698222" y="1818658"/>
            <a:ext cx="1988578" cy="3004206"/>
          </a:xfrm>
          <a:prstGeom prst="rect">
            <a:avLst/>
          </a:prstGeom>
          <a:effectLst>
            <a:outerShdw blurRad="76200" dir="13500000" sy="23000" kx="1200000" algn="br" rotWithShape="0">
              <a:prstClr val="black">
                <a:alpha val="20000"/>
              </a:prstClr>
            </a:outerShdw>
          </a:effectLst>
        </p:spPr>
      </p:pic>
      <p:sp>
        <p:nvSpPr>
          <p:cNvPr id="12" name="Isosceles Triangle 11"/>
          <p:cNvSpPr/>
          <p:nvPr/>
        </p:nvSpPr>
        <p:spPr>
          <a:xfrm rot="10800000">
            <a:off x="5370222"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2840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5147686" cy="4906220"/>
          </a:xfrm>
        </p:spPr>
        <p:txBody>
          <a:bodyPr>
            <a:normAutofit/>
          </a:bodyPr>
          <a:lstStyle/>
          <a:p>
            <a:r>
              <a:rPr lang="en-US" dirty="0"/>
              <a:t>Good News Bible (also Good News Translation; GNT)</a:t>
            </a:r>
          </a:p>
          <a:p>
            <a:pPr lvl="1"/>
            <a:r>
              <a:rPr lang="en-US" dirty="0"/>
              <a:t>1976, revised in 1992</a:t>
            </a:r>
          </a:p>
          <a:p>
            <a:pPr lvl="1"/>
            <a:r>
              <a:rPr lang="en-US" dirty="0"/>
              <a:t>A “common language” Bible, also known as Today’s English Version. </a:t>
            </a:r>
          </a:p>
        </p:txBody>
      </p:sp>
      <p:sp>
        <p:nvSpPr>
          <p:cNvPr id="20" name="Rectangle 19"/>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2" name="TextBox 21"/>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3" name="TextBox 22"/>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4" name="TextBox 23"/>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5" name="TextBox 24"/>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12" name="Isosceles Triangle 11"/>
          <p:cNvSpPr/>
          <p:nvPr/>
        </p:nvSpPr>
        <p:spPr>
          <a:xfrm rot="10800000">
            <a:off x="5934642"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G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137" y="1869339"/>
            <a:ext cx="2114649" cy="3228363"/>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6642209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19944"/>
            <a:ext cx="5575300" cy="5280614"/>
          </a:xfrm>
        </p:spPr>
        <p:txBody>
          <a:bodyPr>
            <a:normAutofit/>
          </a:bodyPr>
          <a:lstStyle/>
          <a:p>
            <a:r>
              <a:rPr lang="en-US" dirty="0"/>
              <a:t>New International Version (NIV)</a:t>
            </a:r>
          </a:p>
          <a:p>
            <a:pPr lvl="1"/>
            <a:r>
              <a:rPr lang="en-US" dirty="0"/>
              <a:t>1978, revised in 1984, 2011</a:t>
            </a:r>
          </a:p>
          <a:p>
            <a:pPr lvl="1"/>
            <a:r>
              <a:rPr lang="en-US" dirty="0"/>
              <a:t>Seeks to bring modern Bible readers as close as possible to the experience of the first Bible readers.</a:t>
            </a:r>
          </a:p>
          <a:p>
            <a:pPr lvl="1"/>
            <a:r>
              <a:rPr lang="en-US" dirty="0"/>
              <a:t>Currently the best-selling version.</a:t>
            </a:r>
          </a:p>
        </p:txBody>
      </p:sp>
      <p:pic>
        <p:nvPicPr>
          <p:cNvPr id="4" name="Picture 3" descr="NI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286" y="2063945"/>
            <a:ext cx="1970701" cy="2875285"/>
          </a:xfrm>
          <a:prstGeom prst="rect">
            <a:avLst/>
          </a:prstGeom>
          <a:ln>
            <a:solidFill>
              <a:srgbClr val="000000"/>
            </a:solidFill>
          </a:ln>
          <a:effectLst>
            <a:outerShdw blurRad="76200" dir="13500000" sy="23000" kx="1200000" algn="br" rotWithShape="0">
              <a:prstClr val="black">
                <a:alpha val="20000"/>
              </a:prstClr>
            </a:outerShdw>
          </a:effectLst>
        </p:spPr>
      </p:pic>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4" name="TextBox 13"/>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6" name="TextBox 15"/>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7" name="TextBox 16"/>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18" name="Isosceles Triangle 17"/>
          <p:cNvSpPr/>
          <p:nvPr/>
        </p:nvSpPr>
        <p:spPr>
          <a:xfrm rot="10800000">
            <a:off x="6262759"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3009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6216756" cy="5135511"/>
          </a:xfrm>
        </p:spPr>
        <p:txBody>
          <a:bodyPr>
            <a:normAutofit/>
          </a:bodyPr>
          <a:lstStyle/>
          <a:p>
            <a:r>
              <a:rPr lang="en-US" dirty="0"/>
              <a:t>New King James Version (NKJV)</a:t>
            </a:r>
          </a:p>
          <a:p>
            <a:pPr lvl="1"/>
            <a:r>
              <a:rPr lang="en-US" dirty="0"/>
              <a:t>1982</a:t>
            </a:r>
          </a:p>
          <a:p>
            <a:pPr lvl="1"/>
            <a:r>
              <a:rPr lang="en-US" dirty="0"/>
              <a:t>Derived from the King James Version (KJV).</a:t>
            </a:r>
          </a:p>
          <a:p>
            <a:pPr lvl="1"/>
            <a:r>
              <a:rPr lang="en-US" dirty="0"/>
              <a:t>Modern translation intended to maintain stylistic beauty of the KJV. </a:t>
            </a:r>
          </a:p>
          <a:p>
            <a:pPr lvl="1"/>
            <a:r>
              <a:rPr lang="en-US" dirty="0"/>
              <a:t>New Testament translated from </a:t>
            </a:r>
            <a:r>
              <a:rPr lang="en-US" i="1" dirty="0"/>
              <a:t>Textus Receptus</a:t>
            </a:r>
            <a:r>
              <a:rPr lang="en-US" dirty="0"/>
              <a:t>.</a:t>
            </a:r>
          </a:p>
        </p:txBody>
      </p:sp>
      <p:sp>
        <p:nvSpPr>
          <p:cNvPr id="12" name="Rectangle 11"/>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4" name="TextBox 13"/>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6" name="TextBox 15"/>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7" name="TextBox 16"/>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19" name="Picture 18" descr="NKJ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56" y="1631730"/>
            <a:ext cx="2012844" cy="2867699"/>
          </a:xfrm>
          <a:prstGeom prst="rect">
            <a:avLst/>
          </a:prstGeom>
          <a:ln>
            <a:solidFill>
              <a:srgbClr val="000000"/>
            </a:solidFill>
          </a:ln>
          <a:effectLst>
            <a:outerShdw blurRad="76200" dir="13500000" sy="23000" kx="1200000" algn="br" rotWithShape="0">
              <a:prstClr val="black">
                <a:alpha val="20000"/>
              </a:prstClr>
            </a:outerShdw>
          </a:effectLst>
        </p:spPr>
      </p:pic>
      <p:sp>
        <p:nvSpPr>
          <p:cNvPr id="20" name="Isosceles Triangle 19"/>
          <p:cNvSpPr/>
          <p:nvPr/>
        </p:nvSpPr>
        <p:spPr>
          <a:xfrm rot="10800000">
            <a:off x="6520386"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78291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5275943" cy="5135511"/>
          </a:xfrm>
        </p:spPr>
        <p:txBody>
          <a:bodyPr>
            <a:normAutofit/>
          </a:bodyPr>
          <a:lstStyle/>
          <a:p>
            <a:r>
              <a:rPr lang="en-US" dirty="0"/>
              <a:t>New Century Version (NCV)</a:t>
            </a:r>
          </a:p>
          <a:p>
            <a:pPr lvl="1"/>
            <a:r>
              <a:rPr lang="en-US" dirty="0"/>
              <a:t>1987</a:t>
            </a:r>
          </a:p>
          <a:p>
            <a:pPr lvl="1"/>
            <a:r>
              <a:rPr lang="en-US" dirty="0"/>
              <a:t>English translation derived from English Version for the Deaf (EVD) and the Easy-to-Read Version (ERV).</a:t>
            </a:r>
          </a:p>
          <a:p>
            <a:pPr lvl="1"/>
            <a:r>
              <a:rPr lang="en-US" dirty="0"/>
              <a:t>Uses modern terms such as measurements and geographic names.</a:t>
            </a:r>
          </a:p>
          <a:p>
            <a:pPr lvl="1"/>
            <a:endParaRPr lang="en-US" dirty="0"/>
          </a:p>
        </p:txBody>
      </p:sp>
      <p:pic>
        <p:nvPicPr>
          <p:cNvPr id="4" name="Picture 3" descr="NC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499" y="1736410"/>
            <a:ext cx="2100943" cy="3089622"/>
          </a:xfrm>
          <a:prstGeom prst="rect">
            <a:avLst/>
          </a:prstGeom>
          <a:ln>
            <a:solidFill>
              <a:schemeClr val="tx1"/>
            </a:solidFill>
          </a:ln>
          <a:effectLst>
            <a:outerShdw blurRad="76200" dir="13500000" sy="23000" kx="1200000" algn="br" rotWithShape="0">
              <a:prstClr val="black">
                <a:alpha val="20000"/>
              </a:prstClr>
            </a:outerShdw>
          </a:effectLst>
        </p:spPr>
      </p:pic>
      <p:sp>
        <p:nvSpPr>
          <p:cNvPr id="18" name="Rectangle 17"/>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0" name="TextBox 19"/>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1" name="TextBox 20"/>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2" name="TextBox 21"/>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3" name="TextBox 22"/>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24" name="Isosceles Triangle 23"/>
          <p:cNvSpPr/>
          <p:nvPr/>
        </p:nvSpPr>
        <p:spPr>
          <a:xfrm rot="10800000">
            <a:off x="6755561"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5208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Translations Today</a:t>
            </a:r>
          </a:p>
        </p:txBody>
      </p:sp>
      <p:sp>
        <p:nvSpPr>
          <p:cNvPr id="3" name="Content Placeholder 2"/>
          <p:cNvSpPr>
            <a:spLocks noGrp="1"/>
          </p:cNvSpPr>
          <p:nvPr>
            <p:ph idx="1"/>
          </p:nvPr>
        </p:nvSpPr>
        <p:spPr>
          <a:xfrm>
            <a:off x="457200" y="1220838"/>
            <a:ext cx="6056086" cy="5135511"/>
          </a:xfrm>
        </p:spPr>
        <p:txBody>
          <a:bodyPr>
            <a:normAutofit/>
          </a:bodyPr>
          <a:lstStyle/>
          <a:p>
            <a:r>
              <a:rPr lang="en-US" dirty="0"/>
              <a:t>Jewish New Testament</a:t>
            </a:r>
          </a:p>
          <a:p>
            <a:pPr lvl="1"/>
            <a:r>
              <a:rPr lang="en-US" dirty="0"/>
              <a:t>1989</a:t>
            </a:r>
          </a:p>
          <a:p>
            <a:pPr lvl="1"/>
            <a:r>
              <a:rPr lang="en-US" dirty="0"/>
              <a:t>English translation using traditional Jewish expressions. </a:t>
            </a:r>
          </a:p>
          <a:p>
            <a:pPr lvl="1"/>
            <a:r>
              <a:rPr lang="en-US" dirty="0"/>
              <a:t>Translated by David H. Stern, a Messianic Jew. </a:t>
            </a:r>
          </a:p>
          <a:p>
            <a:pPr lvl="2"/>
            <a:r>
              <a:rPr lang="en-US" dirty="0">
                <a:solidFill>
                  <a:srgbClr val="000000"/>
                </a:solidFill>
              </a:rPr>
              <a:t>Example: “Yeshua said to them, ‘Come after me, and I will make you fishers for </a:t>
            </a:r>
            <a:r>
              <a:rPr lang="en-US" dirty="0"/>
              <a:t>men!’”—Matthew 4:19</a:t>
            </a:r>
            <a:endParaRPr lang="en-US" dirty="0">
              <a:solidFill>
                <a:srgbClr val="0000FF"/>
              </a:solidFill>
            </a:endParaRPr>
          </a:p>
        </p:txBody>
      </p:sp>
      <p:sp>
        <p:nvSpPr>
          <p:cNvPr id="18" name="Rectangle 17"/>
          <p:cNvSpPr/>
          <p:nvPr/>
        </p:nvSpPr>
        <p:spPr>
          <a:xfrm>
            <a:off x="0" y="6619868"/>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457200" y="6557054"/>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20" name="TextBox 19"/>
          <p:cNvSpPr txBox="1"/>
          <p:nvPr/>
        </p:nvSpPr>
        <p:spPr>
          <a:xfrm>
            <a:off x="7551618" y="6562947"/>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21" name="TextBox 20"/>
          <p:cNvSpPr txBox="1"/>
          <p:nvPr/>
        </p:nvSpPr>
        <p:spPr>
          <a:xfrm>
            <a:off x="3652904" y="6564439"/>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22" name="TextBox 21"/>
          <p:cNvSpPr txBox="1"/>
          <p:nvPr/>
        </p:nvSpPr>
        <p:spPr>
          <a:xfrm>
            <a:off x="5604885" y="6557054"/>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23" name="TextBox 22"/>
          <p:cNvSpPr txBox="1"/>
          <p:nvPr/>
        </p:nvSpPr>
        <p:spPr>
          <a:xfrm>
            <a:off x="1984718" y="6564439"/>
            <a:ext cx="611358" cy="307777"/>
          </a:xfrm>
          <a:prstGeom prst="rect">
            <a:avLst/>
          </a:prstGeom>
          <a:noFill/>
        </p:spPr>
        <p:txBody>
          <a:bodyPr wrap="square" rtlCol="0">
            <a:spAutoFit/>
          </a:bodyPr>
          <a:lstStyle/>
          <a:p>
            <a:pPr algn="ctr"/>
            <a:r>
              <a:rPr lang="en-US" sz="1400" dirty="0">
                <a:solidFill>
                  <a:schemeClr val="bg1"/>
                </a:solidFill>
              </a:rPr>
              <a:t>1925</a:t>
            </a:r>
          </a:p>
        </p:txBody>
      </p:sp>
      <p:pic>
        <p:nvPicPr>
          <p:cNvPr id="13" name="Picture 12" descr="Jewish_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560" y="1678213"/>
            <a:ext cx="1931240" cy="2959158"/>
          </a:xfrm>
          <a:prstGeom prst="rect">
            <a:avLst/>
          </a:prstGeom>
          <a:ln>
            <a:solidFill>
              <a:srgbClr val="000000"/>
            </a:solidFill>
          </a:ln>
          <a:effectLst>
            <a:outerShdw blurRad="76200" dir="13500000" sy="23000" kx="1200000" algn="br" rotWithShape="0">
              <a:prstClr val="black">
                <a:alpha val="20000"/>
              </a:prstClr>
            </a:outerShdw>
          </a:effectLst>
        </p:spPr>
      </p:pic>
      <p:sp>
        <p:nvSpPr>
          <p:cNvPr id="12" name="Isosceles Triangle 11"/>
          <p:cNvSpPr/>
          <p:nvPr/>
        </p:nvSpPr>
        <p:spPr>
          <a:xfrm rot="10800000">
            <a:off x="6842541" y="6474546"/>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8852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18895</TotalTime>
  <Words>5380</Words>
  <Application>Microsoft Office PowerPoint</Application>
  <PresentationFormat>On-screen Show (4:3)</PresentationFormat>
  <Paragraphs>981</Paragraphs>
  <Slides>113</Slides>
  <Notes>63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113</vt:i4>
      </vt:variant>
    </vt:vector>
  </HeadingPairs>
  <TitlesOfParts>
    <vt:vector size="122" baseType="lpstr">
      <vt:lpstr>Arial</vt:lpstr>
      <vt:lpstr>Arial</vt:lpstr>
      <vt:lpstr>Calibri</vt:lpstr>
      <vt:lpstr>Cambria</vt:lpstr>
      <vt:lpstr>helvetica</vt:lpstr>
      <vt:lpstr>Linux Libertine</vt:lpstr>
      <vt:lpstr>Symbol</vt:lpstr>
      <vt:lpstr>Times New Roman</vt:lpstr>
      <vt:lpstr>Office Theme</vt:lpstr>
      <vt:lpstr>PowerPoint Presentation</vt:lpstr>
      <vt:lpstr>Revised English Version</vt:lpstr>
      <vt:lpstr>Revised Version to American Standard Version</vt:lpstr>
      <vt:lpstr>Revised English Version</vt:lpstr>
      <vt:lpstr>Greek Manuscript beside Revised Version </vt:lpstr>
      <vt:lpstr>Greek Manuscript beside Revised Version </vt:lpstr>
      <vt:lpstr>Greek Manuscript beside Revised Version </vt:lpstr>
      <vt:lpstr>Greek Manuscript beside Revised Version </vt:lpstr>
      <vt:lpstr>Greek Manuscript beside Revised Version </vt:lpstr>
      <vt:lpstr>Word of the day </vt:lpstr>
      <vt:lpstr>PowerPoint Presentation</vt:lpstr>
      <vt:lpstr>PowerPoint Presentation</vt:lpstr>
      <vt:lpstr>PowerPoint Presentation</vt:lpstr>
      <vt:lpstr>Textual Criticism</vt:lpstr>
      <vt:lpstr>Textual Criticism</vt:lpstr>
      <vt:lpstr>Textual Criticism</vt:lpstr>
      <vt:lpstr>Majority Text of Hodges and Farstad</vt:lpstr>
      <vt:lpstr>Textual Criticism finds little support for this verse</vt:lpstr>
      <vt:lpstr>Textual Criticism Information</vt:lpstr>
      <vt:lpstr>Textual Criticism Sample 7: Colossians 2</vt:lpstr>
      <vt:lpstr>Textual Criticism Information</vt:lpstr>
      <vt:lpstr>Textual Criticism Information</vt:lpstr>
      <vt:lpstr>Textual Criticism Information</vt:lpstr>
      <vt:lpstr>Textual Criticism Information</vt:lpstr>
      <vt:lpstr>1 John 5:7-8</vt:lpstr>
      <vt:lpstr>1 John 5:7-8</vt:lpstr>
      <vt:lpstr>PowerPoint Presentation</vt:lpstr>
      <vt:lpstr>PowerPoint Presentation</vt:lpstr>
      <vt:lpstr>PowerPoint Presentation</vt:lpstr>
      <vt:lpstr>PowerPoint Presentation</vt:lpstr>
      <vt:lpstr>PowerPoint Presentation</vt:lpstr>
      <vt:lpstr>Major Greek Texts</vt:lpstr>
      <vt:lpstr>Erasmus</vt:lpstr>
      <vt:lpstr>Codex Sinaiticus</vt:lpstr>
      <vt:lpstr>10 Key Points</vt:lpstr>
      <vt:lpstr>10 Key Points</vt:lpstr>
      <vt:lpstr>10 Key Points</vt:lpstr>
      <vt:lpstr>10 Key Points</vt:lpstr>
      <vt:lpstr>10 Key Points</vt:lpstr>
      <vt:lpstr>10 Key Points</vt:lpstr>
      <vt:lpstr>10 Key Points</vt:lpstr>
      <vt:lpstr>10 Key Points</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Modern Greek to Uncials</vt:lpstr>
      <vt:lpstr>Modern Greek to Uncials</vt:lpstr>
      <vt:lpstr>Modern Greek to Uncials</vt:lpstr>
      <vt:lpstr>Modern Greek to Uncials</vt:lpstr>
      <vt:lpstr>Modern Greek to Uncials</vt:lpstr>
      <vt:lpstr>Time Line</vt:lpstr>
      <vt:lpstr>Time Line</vt:lpstr>
      <vt:lpstr>Time Line</vt:lpstr>
      <vt:lpstr>Time Line</vt:lpstr>
      <vt:lpstr>Time Line</vt:lpstr>
      <vt:lpstr>Time Line</vt:lpstr>
      <vt:lpstr>Time Line</vt:lpstr>
      <vt:lpstr>Time Line</vt:lpstr>
      <vt:lpstr>Time Line</vt:lpstr>
      <vt:lpstr>Time Line</vt:lpstr>
      <vt:lpstr>Time Line</vt:lpstr>
      <vt:lpstr>Time Line</vt:lpstr>
      <vt:lpstr>English Bible 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Translations Today</vt:lpstr>
      <vt:lpstr>PowerPoint Presentation</vt:lpstr>
      <vt:lpstr>PowerPoint Presentation</vt:lpstr>
      <vt:lpstr>PowerPoint Presentation</vt:lpstr>
      <vt:lpstr>PowerPoint Presentation</vt:lpstr>
    </vt:vector>
  </TitlesOfParts>
  <Company>Rose Publishing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Weldon Beardain</dc:creator>
  <cp:lastModifiedBy>Weldon Beardain</cp:lastModifiedBy>
  <cp:revision>759</cp:revision>
  <cp:lastPrinted>2022-11-01T17:02:04Z</cp:lastPrinted>
  <dcterms:created xsi:type="dcterms:W3CDTF">2014-05-21T17:21:31Z</dcterms:created>
  <dcterms:modified xsi:type="dcterms:W3CDTF">2023-02-19T14:25:30Z</dcterms:modified>
</cp:coreProperties>
</file>