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480" r:id="rId2"/>
    <p:sldId id="307" r:id="rId3"/>
    <p:sldId id="487" r:id="rId4"/>
    <p:sldId id="481" r:id="rId5"/>
    <p:sldId id="486" r:id="rId6"/>
    <p:sldId id="482" r:id="rId7"/>
    <p:sldId id="488" r:id="rId8"/>
    <p:sldId id="513" r:id="rId9"/>
    <p:sldId id="483" r:id="rId10"/>
    <p:sldId id="484" r:id="rId11"/>
    <p:sldId id="514" r:id="rId12"/>
    <p:sldId id="519" r:id="rId13"/>
    <p:sldId id="516" r:id="rId14"/>
    <p:sldId id="308" r:id="rId15"/>
    <p:sldId id="518" r:id="rId16"/>
    <p:sldId id="309" r:id="rId17"/>
    <p:sldId id="521" r:id="rId18"/>
    <p:sldId id="485" r:id="rId19"/>
    <p:sldId id="476" r:id="rId20"/>
    <p:sldId id="522" r:id="rId21"/>
    <p:sldId id="466" r:id="rId22"/>
    <p:sldId id="515" r:id="rId23"/>
    <p:sldId id="520" r:id="rId24"/>
    <p:sldId id="318" r:id="rId25"/>
    <p:sldId id="523" r:id="rId26"/>
    <p:sldId id="310" r:id="rId27"/>
    <p:sldId id="517" r:id="rId28"/>
    <p:sldId id="527" r:id="rId29"/>
    <p:sldId id="531" r:id="rId30"/>
    <p:sldId id="532" r:id="rId31"/>
    <p:sldId id="534" r:id="rId32"/>
    <p:sldId id="312" r:id="rId33"/>
    <p:sldId id="377" r:id="rId34"/>
    <p:sldId id="537" r:id="rId35"/>
    <p:sldId id="319" r:id="rId36"/>
    <p:sldId id="467" r:id="rId37"/>
    <p:sldId id="313" r:id="rId38"/>
    <p:sldId id="536" r:id="rId39"/>
    <p:sldId id="314" r:id="rId40"/>
    <p:sldId id="320" r:id="rId41"/>
    <p:sldId id="424" r:id="rId42"/>
    <p:sldId id="327" r:id="rId43"/>
    <p:sldId id="468" r:id="rId44"/>
    <p:sldId id="47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7D89"/>
    <a:srgbClr val="CAB898"/>
    <a:srgbClr val="24447C"/>
    <a:srgbClr val="7C20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4" autoAdjust="0"/>
    <p:restoredTop sz="69541" autoAdjust="0"/>
  </p:normalViewPr>
  <p:slideViewPr>
    <p:cSldViewPr snapToGrid="0" snapToObjects="1">
      <p:cViewPr varScale="1">
        <p:scale>
          <a:sx n="79" d="100"/>
          <a:sy n="79" d="100"/>
        </p:scale>
        <p:origin x="2148"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4080"/>
    </p:cViewPr>
  </p:sorterViewPr>
  <p:notesViewPr>
    <p:cSldViewPr snapToGrid="0" snapToObjects="1">
      <p:cViewPr>
        <p:scale>
          <a:sx n="100" d="100"/>
          <a:sy n="100" d="100"/>
        </p:scale>
        <p:origin x="2100" y="-151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i="1" dirty="0"/>
              <a:t>How We Got the Bible</a:t>
            </a:r>
          </a:p>
        </p:txBody>
      </p:sp>
      <p:sp>
        <p:nvSpPr>
          <p:cNvPr id="4" name="Footer Placeholder 3"/>
          <p:cNvSpPr>
            <a:spLocks noGrp="1"/>
          </p:cNvSpPr>
          <p:nvPr>
            <p:ph type="ftr" sz="quarter" idx="2"/>
          </p:nvPr>
        </p:nvSpPr>
        <p:spPr>
          <a:xfrm>
            <a:off x="-1" y="8879289"/>
            <a:ext cx="4421482" cy="189410"/>
          </a:xfrm>
          <a:prstGeom prst="rect">
            <a:avLst/>
          </a:prstGeom>
        </p:spPr>
        <p:txBody>
          <a:bodyPr vert="horz" lIns="91440" tIns="45720" rIns="91440" bIns="45720" rtlCol="0" anchor="b"/>
          <a:lstStyle>
            <a:lvl1pPr algn="l">
              <a:defRPr sz="1200"/>
            </a:lvl1pPr>
          </a:lstStyle>
          <a:p>
            <a:r>
              <a:rPr lang="en-US" sz="1000" dirty="0"/>
              <a:t>Rose Publishing</a:t>
            </a:r>
          </a:p>
        </p:txBody>
      </p:sp>
      <p:sp>
        <p:nvSpPr>
          <p:cNvPr id="5" name="Slide Number Placeholder 4"/>
          <p:cNvSpPr>
            <a:spLocks noGrp="1"/>
          </p:cNvSpPr>
          <p:nvPr>
            <p:ph type="sldNum" sz="quarter" idx="3"/>
          </p:nvPr>
        </p:nvSpPr>
        <p:spPr>
          <a:xfrm>
            <a:off x="4722519" y="8685213"/>
            <a:ext cx="2133894" cy="457200"/>
          </a:xfrm>
          <a:prstGeom prst="rect">
            <a:avLst/>
          </a:prstGeom>
        </p:spPr>
        <p:txBody>
          <a:bodyPr vert="horz" lIns="91440" tIns="45720" rIns="91440" bIns="45720" rtlCol="0" anchor="b"/>
          <a:lstStyle>
            <a:lvl1pPr algn="r">
              <a:defRPr sz="1200"/>
            </a:lvl1pPr>
          </a:lstStyle>
          <a:p>
            <a:fld id="{DA0D02D5-ACA5-B545-8B8E-80A351EBD3CB}" type="slidenum">
              <a:rPr lang="en-US" smtClean="0"/>
              <a:t>‹#›</a:t>
            </a:fld>
            <a:endParaRPr lang="en-US" dirty="0"/>
          </a:p>
        </p:txBody>
      </p:sp>
    </p:spTree>
    <p:extLst>
      <p:ext uri="{BB962C8B-B14F-4D97-AF65-F5344CB8AC3E}">
        <p14:creationId xmlns:p14="http://schemas.microsoft.com/office/powerpoint/2010/main" val="36151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E05C8-1876-9F4A-9A1B-0292D8EE364A}" type="datetimeFigureOut">
              <a:rPr lang="en-US" smtClean="0"/>
              <a:t>2/12/2023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976B8-1CE9-2D40-B14A-B238F67007C8}" type="slidenum">
              <a:rPr lang="en-US" smtClean="0"/>
              <a:t>‹#›</a:t>
            </a:fld>
            <a:endParaRPr lang="en-US" dirty="0"/>
          </a:p>
        </p:txBody>
      </p:sp>
    </p:spTree>
    <p:extLst>
      <p:ext uri="{BB962C8B-B14F-4D97-AF65-F5344CB8AC3E}">
        <p14:creationId xmlns:p14="http://schemas.microsoft.com/office/powerpoint/2010/main" val="1506359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17" Type="http://schemas.openxmlformats.org/officeDocument/2006/relationships/hyperlink" Target="https://en.wikipedia.org/wiki/Konrad_Hubert" TargetMode="External"/><Relationship Id="rId299" Type="http://schemas.openxmlformats.org/officeDocument/2006/relationships/hyperlink" Target="http://estc.bl.uk/F/G61CUFB8PDE11GBIX3NT1NY3J5FHN5HY1XP7VQEKRKSM4AJI1C-03051?func=full-set-set&amp;set_number=050820&amp;set_entry=000010&amp;format=999" TargetMode="External"/><Relationship Id="rId21" Type="http://schemas.openxmlformats.org/officeDocument/2006/relationships/hyperlink" Target="https://en.wikipedia.org/wiki/Anglican" TargetMode="External"/><Relationship Id="rId63" Type="http://schemas.openxmlformats.org/officeDocument/2006/relationships/hyperlink" Target="https://en.wikipedia.org/w/index.php?title=Myles_Coverdale&amp;action=edit&amp;section=2" TargetMode="External"/><Relationship Id="rId159" Type="http://schemas.openxmlformats.org/officeDocument/2006/relationships/hyperlink" Target="https://en.wikipedia.org/wiki/Geneva_Bible" TargetMode="External"/><Relationship Id="rId324" Type="http://schemas.openxmlformats.org/officeDocument/2006/relationships/hyperlink" Target="http://www.achurchnearyou.com/sampford-courtenay-st-andrew/" TargetMode="External"/><Relationship Id="rId170" Type="http://schemas.openxmlformats.org/officeDocument/2006/relationships/hyperlink" Target="https://en.wikipedia.org/wiki/King_James_Version" TargetMode="External"/><Relationship Id="rId226" Type="http://schemas.openxmlformats.org/officeDocument/2006/relationships/hyperlink" Target="https://en.wikipedia.org/wiki/Myles_Coverdale#cite_ref-1" TargetMode="External"/><Relationship Id="rId268" Type="http://schemas.openxmlformats.org/officeDocument/2006/relationships/hyperlink" Target="https://en.wikipedia.org/wiki/Myles_Coverdale#cite_ref-Duffy_1992_9-1" TargetMode="External"/><Relationship Id="rId32" Type="http://schemas.openxmlformats.org/officeDocument/2006/relationships/hyperlink" Target="https://en.wikipedia.org/wiki/John_Bale" TargetMode="External"/><Relationship Id="rId74" Type="http://schemas.openxmlformats.org/officeDocument/2006/relationships/hyperlink" Target="https://en.wikipedia.org/wiki/Myles_Coverdale#cite_note-Latre-Place-14" TargetMode="External"/><Relationship Id="rId128" Type="http://schemas.openxmlformats.org/officeDocument/2006/relationships/hyperlink" Target="https://en.wikipedia.org/wiki/Duke_of_Somerset" TargetMode="External"/><Relationship Id="rId335" Type="http://schemas.openxmlformats.org/officeDocument/2006/relationships/hyperlink" Target="https://web.archive.org/web/20150402153923/https:/www.churchofengland.org/media/1237426/gs%201748a.pdf" TargetMode="External"/><Relationship Id="rId5" Type="http://schemas.openxmlformats.org/officeDocument/2006/relationships/hyperlink" Target="https://en.wikipedia.org/wiki/Talk:Myles_Coverdale" TargetMode="External"/><Relationship Id="rId181" Type="http://schemas.openxmlformats.org/officeDocument/2006/relationships/hyperlink" Target="https://en.wikipedia.org/wiki/Anglican_Use" TargetMode="External"/><Relationship Id="rId237" Type="http://schemas.openxmlformats.org/officeDocument/2006/relationships/hyperlink" Target="https://en.wikipedia.org/wiki/Myles_Coverdale#cite_ref-ONDB_2-9" TargetMode="External"/><Relationship Id="rId279" Type="http://schemas.openxmlformats.org/officeDocument/2006/relationships/hyperlink" Target="https://en.wikipedia.org/wiki/ISSN_(identifier)" TargetMode="External"/><Relationship Id="rId43" Type="http://schemas.openxmlformats.org/officeDocument/2006/relationships/hyperlink" Target="https://en.wikipedia.org/wiki/Myles_Coverdale#cite_note-ONDBBarnes-6" TargetMode="External"/><Relationship Id="rId139" Type="http://schemas.openxmlformats.org/officeDocument/2006/relationships/hyperlink" Target="https://en.wikipedia.org/wiki/Myles_Coverdale#cite_note-35" TargetMode="External"/><Relationship Id="rId290" Type="http://schemas.openxmlformats.org/officeDocument/2006/relationships/hyperlink" Target="https://en.wikipedia.org/wiki/Template:Cite_book" TargetMode="External"/><Relationship Id="rId304" Type="http://schemas.openxmlformats.org/officeDocument/2006/relationships/hyperlink" Target="http://www.oxforddnb.com/view/article/6769?docPos=1" TargetMode="External"/><Relationship Id="rId346" Type="http://schemas.openxmlformats.org/officeDocument/2006/relationships/hyperlink" Target="https://en.wikipedia.org/wiki/Albert_Pollard" TargetMode="External"/><Relationship Id="rId85" Type="http://schemas.openxmlformats.org/officeDocument/2006/relationships/hyperlink" Target="https://en.wikipedia.org/wiki/Book_of_Common_Prayer_(1962)" TargetMode="External"/><Relationship Id="rId150" Type="http://schemas.openxmlformats.org/officeDocument/2006/relationships/hyperlink" Target="https://en.wikipedia.org/wiki/Mary_I_of_England" TargetMode="External"/><Relationship Id="rId192" Type="http://schemas.openxmlformats.org/officeDocument/2006/relationships/hyperlink" Target="https://en.wikipedia.org/wiki/Yale" TargetMode="External"/><Relationship Id="rId206" Type="http://schemas.openxmlformats.org/officeDocument/2006/relationships/hyperlink" Target="https://en.wikipedia.org/wiki/Coverdale_(dale)" TargetMode="External"/><Relationship Id="rId248" Type="http://schemas.openxmlformats.org/officeDocument/2006/relationships/hyperlink" Target="https://en.wikipedia.org/wiki/Myles_Coverdale#cite_ref-ONDB_2-20" TargetMode="External"/><Relationship Id="rId12" Type="http://schemas.openxmlformats.org/officeDocument/2006/relationships/hyperlink" Target="https://en.wikipedia.org/wiki/John_Vesey" TargetMode="External"/><Relationship Id="rId108" Type="http://schemas.openxmlformats.org/officeDocument/2006/relationships/hyperlink" Target="https://en.wikipedia.org/wiki/Jack_O%27Newbury" TargetMode="External"/><Relationship Id="rId315" Type="http://schemas.openxmlformats.org/officeDocument/2006/relationships/hyperlink" Target="https://en.wikipedia.org/wiki/Myles_Coverdale#cite_ref-OxDicHist_31-0" TargetMode="External"/><Relationship Id="rId54" Type="http://schemas.openxmlformats.org/officeDocument/2006/relationships/hyperlink" Target="https://en.wikipedia.org/wiki/Smithfield,_London" TargetMode="External"/><Relationship Id="rId96" Type="http://schemas.openxmlformats.org/officeDocument/2006/relationships/hyperlink" Target="https://en.wikipedia.org/wiki/Myles_Coverdale#cite_note-20" TargetMode="External"/><Relationship Id="rId161" Type="http://schemas.openxmlformats.org/officeDocument/2006/relationships/hyperlink" Target="https://en.wikipedia.org/wiki/Wikipedia:Citation_needed" TargetMode="External"/><Relationship Id="rId217" Type="http://schemas.openxmlformats.org/officeDocument/2006/relationships/hyperlink" Target="https://en.wikipedia.org/wiki/Myles_Coverdale#cite_ref-27" TargetMode="External"/><Relationship Id="rId259" Type="http://schemas.openxmlformats.org/officeDocument/2006/relationships/hyperlink" Target="https://en.wikipedia.org/wiki/Myles_Coverdale#cite_ref-ONDBBarnes_6-0" TargetMode="External"/><Relationship Id="rId23" Type="http://schemas.openxmlformats.org/officeDocument/2006/relationships/hyperlink" Target="https://en.wikipedia.org/wiki/Myles_Coverdale#cite_note-1" TargetMode="External"/><Relationship Id="rId119" Type="http://schemas.openxmlformats.org/officeDocument/2006/relationships/hyperlink" Target="https://en.wikipedia.org/wiki/Bad_Bergzabern" TargetMode="External"/><Relationship Id="rId270" Type="http://schemas.openxmlformats.org/officeDocument/2006/relationships/hyperlink" Target="https://archive.org/details/strippingofaltar00duff" TargetMode="External"/><Relationship Id="rId326" Type="http://schemas.openxmlformats.org/officeDocument/2006/relationships/hyperlink" Target="https://en.wikipedia.org/wiki/Gilbert_Burnet" TargetMode="External"/><Relationship Id="rId65" Type="http://schemas.openxmlformats.org/officeDocument/2006/relationships/hyperlink" Target="https://en.wikipedia.org/wiki/William_Tyndale" TargetMode="External"/><Relationship Id="rId130" Type="http://schemas.openxmlformats.org/officeDocument/2006/relationships/hyperlink" Target="https://en.wikipedia.org/wiki/Myles_Coverdale#cite_note-32" TargetMode="External"/><Relationship Id="rId172" Type="http://schemas.openxmlformats.org/officeDocument/2006/relationships/hyperlink" Target="https://en.wikipedia.org/wiki/Bishops%27_Bible" TargetMode="External"/><Relationship Id="rId228" Type="http://schemas.openxmlformats.org/officeDocument/2006/relationships/hyperlink" Target="https://en.wikipedia.org/wiki/Myles_Coverdale#cite_ref-ONDB_2-0" TargetMode="External"/><Relationship Id="rId281" Type="http://schemas.openxmlformats.org/officeDocument/2006/relationships/hyperlink" Target="https://en.wikipedia.org/wiki/Myles_Coverdale#cite_ref-ONDBTyndale_12-0" TargetMode="External"/><Relationship Id="rId337" Type="http://schemas.openxmlformats.org/officeDocument/2006/relationships/hyperlink" Target="http://www.bible-researcher.com/prayerbook1.html" TargetMode="External"/><Relationship Id="rId34" Type="http://schemas.openxmlformats.org/officeDocument/2006/relationships/hyperlink" Target="https://en.wikipedia.org/wiki/Myles_Coverdale#cite_note-4" TargetMode="External"/><Relationship Id="rId76" Type="http://schemas.openxmlformats.org/officeDocument/2006/relationships/hyperlink" Target="https://en.wikipedia.org/wiki/Myles_Coverdale#cite_note-15" TargetMode="External"/><Relationship Id="rId141" Type="http://schemas.openxmlformats.org/officeDocument/2006/relationships/hyperlink" Target="https://en.wikipedia.org/wiki/Myles_Coverdale#cite_note-36" TargetMode="External"/><Relationship Id="rId7" Type="http://schemas.openxmlformats.org/officeDocument/2006/relationships/hyperlink" Target="https://en.wikipedia.org/w/index.php?title=Myles_Coverdale&amp;action=history" TargetMode="External"/><Relationship Id="rId183" Type="http://schemas.openxmlformats.org/officeDocument/2006/relationships/hyperlink" Target="https://en.wikipedia.org/wiki/Myles_Coverdale#cite_note-46" TargetMode="External"/><Relationship Id="rId239" Type="http://schemas.openxmlformats.org/officeDocument/2006/relationships/hyperlink" Target="https://en.wikipedia.org/wiki/Myles_Coverdale#cite_ref-ONDB_2-11" TargetMode="External"/><Relationship Id="rId250" Type="http://schemas.openxmlformats.org/officeDocument/2006/relationships/hyperlink" Target="https://en.wikipedia.org/wiki/Myles_Coverdale#cite_ref-ONDB_2-22" TargetMode="External"/><Relationship Id="rId292" Type="http://schemas.openxmlformats.org/officeDocument/2006/relationships/hyperlink" Target="https://en.wikipedia.org/wiki/Myles_Coverdale#cite_ref-Latre-Place_14-0" TargetMode="External"/><Relationship Id="rId306" Type="http://schemas.openxmlformats.org/officeDocument/2006/relationships/hyperlink" Target="https://en.wikipedia.org/wiki/Myles_Coverdale#cite_ref-26" TargetMode="External"/><Relationship Id="rId45" Type="http://schemas.openxmlformats.org/officeDocument/2006/relationships/hyperlink" Target="https://en.wikipedia.org/wiki/Erasmus" TargetMode="External"/><Relationship Id="rId87" Type="http://schemas.openxmlformats.org/officeDocument/2006/relationships/hyperlink" Target="https://en.wikipedia.org/w/index.php?title=Myles_Coverdale&amp;action=edit&amp;section=4" TargetMode="External"/><Relationship Id="rId110" Type="http://schemas.openxmlformats.org/officeDocument/2006/relationships/hyperlink" Target="https://en.wikipedia.org/wiki/Reading_Abbey" TargetMode="External"/><Relationship Id="rId348" Type="http://schemas.openxmlformats.org/officeDocument/2006/relationships/hyperlink" Target="https://en.wikipedia.org/wiki/Encyclop%C3%A6dia_Britannica_Eleventh_Edition" TargetMode="External"/><Relationship Id="rId152" Type="http://schemas.openxmlformats.org/officeDocument/2006/relationships/hyperlink" Target="https://en.wikipedia.org/wiki/Myles_Coverdale#cite_note-37" TargetMode="External"/><Relationship Id="rId194" Type="http://schemas.openxmlformats.org/officeDocument/2006/relationships/hyperlink" Target="https://en.wikipedia.org/wiki/Feast_day" TargetMode="External"/><Relationship Id="rId208" Type="http://schemas.openxmlformats.org/officeDocument/2006/relationships/hyperlink" Target="https://en.wikipedia.org/wiki/Myles_Coverdale#cite_ref-7" TargetMode="External"/><Relationship Id="rId261" Type="http://schemas.openxmlformats.org/officeDocument/2006/relationships/hyperlink" Target="https://en.wikipedia.org/wiki/Myles_Coverdale#cite_ref-ONDBBarnes_6-2" TargetMode="External"/><Relationship Id="rId14" Type="http://schemas.openxmlformats.org/officeDocument/2006/relationships/hyperlink" Target="https://en.wikipedia.org/wiki/North_Riding_of_Yorkshire" TargetMode="External"/><Relationship Id="rId56" Type="http://schemas.openxmlformats.org/officeDocument/2006/relationships/hyperlink" Target="https://en.wikipedia.org/wiki/Essex" TargetMode="External"/><Relationship Id="rId317" Type="http://schemas.openxmlformats.org/officeDocument/2006/relationships/hyperlink" Target="http://www.oxfordreference.com/view/10.1093/acref/9780199550371.001.0001/acref-9780199550371" TargetMode="External"/><Relationship Id="rId98" Type="http://schemas.openxmlformats.org/officeDocument/2006/relationships/hyperlink" Target="https://en.wikipedia.org/wiki/Vulgate" TargetMode="External"/><Relationship Id="rId121" Type="http://schemas.openxmlformats.org/officeDocument/2006/relationships/hyperlink" Target="https://en.wikipedia.org/wiki/Latin_school" TargetMode="External"/><Relationship Id="rId163" Type="http://schemas.openxmlformats.org/officeDocument/2006/relationships/hyperlink" Target="https://en.wikipedia.org/wiki/Myles_Coverdale#cite_note-40" TargetMode="External"/><Relationship Id="rId219" Type="http://schemas.openxmlformats.org/officeDocument/2006/relationships/hyperlink" Target="https://en.wikipedia.org/wiki/Myles_Coverdale#cite_ref-37" TargetMode="External"/><Relationship Id="rId230" Type="http://schemas.openxmlformats.org/officeDocument/2006/relationships/hyperlink" Target="https://en.wikipedia.org/wiki/Myles_Coverdale#cite_ref-ONDB_2-2" TargetMode="External"/><Relationship Id="rId251" Type="http://schemas.openxmlformats.org/officeDocument/2006/relationships/hyperlink" Target="https://en.wikipedia.org/wiki/Myles_Coverdale#cite_ref-ONDB_2-23" TargetMode="External"/><Relationship Id="rId25" Type="http://schemas.openxmlformats.org/officeDocument/2006/relationships/hyperlink" Target="https://en.wikipedia.org/wiki/Myles_Coverdale#cite_note-ONDB-2" TargetMode="External"/><Relationship Id="rId46" Type="http://schemas.openxmlformats.org/officeDocument/2006/relationships/hyperlink" Target="https://en.wikipedia.org/wiki/Christian_humanism" TargetMode="External"/><Relationship Id="rId67" Type="http://schemas.openxmlformats.org/officeDocument/2006/relationships/hyperlink" Target="https://en.wikipedia.org/wiki/Myles_Coverdale#cite_note-11" TargetMode="External"/><Relationship Id="rId272" Type="http://schemas.openxmlformats.org/officeDocument/2006/relationships/hyperlink" Target="https://en.wikipedia.org/wiki/Special:BookSources/0-300-05342-8" TargetMode="External"/><Relationship Id="rId293" Type="http://schemas.openxmlformats.org/officeDocument/2006/relationships/hyperlink" Target="http://www.tyndale.org/tsj08/latre.html" TargetMode="External"/><Relationship Id="rId307" Type="http://schemas.openxmlformats.org/officeDocument/2006/relationships/hyperlink" Target="https://en.wikipedia.org/wiki/Myles_Coverdale#cite_ref-BerksHistCoverdale_28-0" TargetMode="External"/><Relationship Id="rId328" Type="http://schemas.openxmlformats.org/officeDocument/2006/relationships/hyperlink" Target="https://en.wikipedia.org/wiki/Myles_Coverdale#cite_ref-39" TargetMode="External"/><Relationship Id="rId349" Type="http://schemas.openxmlformats.org/officeDocument/2006/relationships/hyperlink" Target="http://www.studylight.org/desk/?l=en&amp;query=Genesis+1&amp;translation=mcb" TargetMode="External"/><Relationship Id="rId88" Type="http://schemas.openxmlformats.org/officeDocument/2006/relationships/hyperlink" Target="https://en.wikipedia.org/wiki/Matthew_Bible" TargetMode="External"/><Relationship Id="rId111" Type="http://schemas.openxmlformats.org/officeDocument/2006/relationships/hyperlink" Target="https://en.wikipedia.org/wiki/Myles_Coverdale#cite_note-30" TargetMode="External"/><Relationship Id="rId132" Type="http://schemas.openxmlformats.org/officeDocument/2006/relationships/hyperlink" Target="https://en.wikipedia.org/wiki/Book_of_Common_Prayer" TargetMode="External"/><Relationship Id="rId153" Type="http://schemas.openxmlformats.org/officeDocument/2006/relationships/hyperlink" Target="https://en.wikipedia.org/wiki/Privy_Council" TargetMode="External"/><Relationship Id="rId174" Type="http://schemas.openxmlformats.org/officeDocument/2006/relationships/hyperlink" Target="https://en.wikipedia.org/wiki/Myles_Coverdale#cite_note-43" TargetMode="External"/><Relationship Id="rId195" Type="http://schemas.openxmlformats.org/officeDocument/2006/relationships/hyperlink" Target="https://en.wikipedia.org/wiki/Calendar_of_saints_(Episcopal_Church_in_the_United_States_of_America)" TargetMode="External"/><Relationship Id="rId209" Type="http://schemas.openxmlformats.org/officeDocument/2006/relationships/hyperlink" Target="https://en.wikipedia.org/wiki/Myles_Coverdale#cite_ref-11" TargetMode="External"/><Relationship Id="rId220" Type="http://schemas.openxmlformats.org/officeDocument/2006/relationships/hyperlink" Target="https://en.wikipedia.org/wiki/Myles_Coverdale#cite_ref-38" TargetMode="External"/><Relationship Id="rId241" Type="http://schemas.openxmlformats.org/officeDocument/2006/relationships/hyperlink" Target="https://en.wikipedia.org/wiki/Myles_Coverdale#cite_ref-ONDB_2-13" TargetMode="External"/><Relationship Id="rId15" Type="http://schemas.openxmlformats.org/officeDocument/2006/relationships/hyperlink" Target="https://en.wikipedia.org/wiki/England" TargetMode="External"/><Relationship Id="rId36" Type="http://schemas.openxmlformats.org/officeDocument/2006/relationships/hyperlink" Target="https://en.wikipedia.org/wiki/Canon_law" TargetMode="External"/><Relationship Id="rId57" Type="http://schemas.openxmlformats.org/officeDocument/2006/relationships/hyperlink" Target="https://en.wikipedia.org/wiki/Transubstantiation" TargetMode="External"/><Relationship Id="rId262" Type="http://schemas.openxmlformats.org/officeDocument/2006/relationships/hyperlink" Target="https://en.wikipedia.org/wiki/Myles_Coverdale#cite_ref-ONDBBarnes_6-3" TargetMode="External"/><Relationship Id="rId283" Type="http://schemas.openxmlformats.org/officeDocument/2006/relationships/hyperlink" Target="https://doi.org/10.1093%2Fref%3Aodnb%2F27947" TargetMode="External"/><Relationship Id="rId318" Type="http://schemas.openxmlformats.org/officeDocument/2006/relationships/hyperlink" Target="https://en.wikipedia.org/wiki/Special:BookSources/9780191726514" TargetMode="External"/><Relationship Id="rId339" Type="http://schemas.openxmlformats.org/officeDocument/2006/relationships/hyperlink" Target="https://web.archive.org/web/20150218185919/http:/www.lutheransonline.com/lo/675/FSLO-1059011476-804675.pdf" TargetMode="External"/><Relationship Id="rId78" Type="http://schemas.openxmlformats.org/officeDocument/2006/relationships/hyperlink" Target="https://en.wikipedia.org/wiki/Pentateuch" TargetMode="External"/><Relationship Id="rId99" Type="http://schemas.openxmlformats.org/officeDocument/2006/relationships/hyperlink" Target="https://en.wikipedia.org/wiki/Myles_Coverdale#cite_note-22" TargetMode="External"/><Relationship Id="rId101" Type="http://schemas.openxmlformats.org/officeDocument/2006/relationships/hyperlink" Target="https://en.wikipedia.org/wiki/Myles_Coverdale#cite_note-24" TargetMode="External"/><Relationship Id="rId122" Type="http://schemas.openxmlformats.org/officeDocument/2006/relationships/hyperlink" Target="https://en.wikipedia.org/w/index.php?title=Myles_Coverdale&amp;action=edit&amp;section=6" TargetMode="External"/><Relationship Id="rId143" Type="http://schemas.openxmlformats.org/officeDocument/2006/relationships/hyperlink" Target="https://en.wikipedia.org/wiki/Sutton_Coldfield" TargetMode="External"/><Relationship Id="rId164" Type="http://schemas.openxmlformats.org/officeDocument/2006/relationships/hyperlink" Target="https://en.wikipedia.org/wiki/St_Magnus_the_Martyr" TargetMode="External"/><Relationship Id="rId185" Type="http://schemas.openxmlformats.org/officeDocument/2006/relationships/hyperlink" Target="https://en.wikipedia.org/wiki/Myles_Coverdale#cite_note-47" TargetMode="External"/><Relationship Id="rId350" Type="http://schemas.openxmlformats.org/officeDocument/2006/relationships/hyperlink" Target="https://www.findagrave.com/memorial/6498" TargetMode="External"/><Relationship Id="rId9" Type="http://schemas.openxmlformats.org/officeDocument/2006/relationships/hyperlink" Target="https://en.wikipedia.org/wiki/Bishop_of_Exeter" TargetMode="External"/><Relationship Id="rId210" Type="http://schemas.openxmlformats.org/officeDocument/2006/relationships/hyperlink" Target="https://en.wikipedia.org/wiki/Myles_Coverdale#cite_ref-15" TargetMode="External"/><Relationship Id="rId26" Type="http://schemas.openxmlformats.org/officeDocument/2006/relationships/hyperlink" Target="https://en.wikipedia.org/wiki/English_language" TargetMode="External"/><Relationship Id="rId231" Type="http://schemas.openxmlformats.org/officeDocument/2006/relationships/hyperlink" Target="https://en.wikipedia.org/wiki/Myles_Coverdale#cite_ref-ONDB_2-3" TargetMode="External"/><Relationship Id="rId252" Type="http://schemas.openxmlformats.org/officeDocument/2006/relationships/hyperlink" Target="http://www.oxforddnb.com/view/article/6486?docPos=1" TargetMode="External"/><Relationship Id="rId273" Type="http://schemas.openxmlformats.org/officeDocument/2006/relationships/hyperlink" Target="https://en.wikipedia.org/wiki/Myles_Coverdale#cite_ref-Hughes_10-0" TargetMode="External"/><Relationship Id="rId294" Type="http://schemas.openxmlformats.org/officeDocument/2006/relationships/hyperlink" Target="https://en.wikipedia.org/wiki/Myles_Coverdale#cite_ref-KenyonGrtBible_18-0" TargetMode="External"/><Relationship Id="rId308" Type="http://schemas.openxmlformats.org/officeDocument/2006/relationships/hyperlink" Target="https://en.wikipedia.org/wiki/Richard_John_King" TargetMode="External"/><Relationship Id="rId329" Type="http://schemas.openxmlformats.org/officeDocument/2006/relationships/hyperlink" Target="https://www.oxforddnb.com/view/10.1093/ref:odnb/9780198614128.001.0001/odnb-9780198614128-e-6486" TargetMode="External"/><Relationship Id="rId47" Type="http://schemas.openxmlformats.org/officeDocument/2006/relationships/hyperlink" Target="https://en.wikipedia.org/wiki/Cardinal_Wolsey" TargetMode="External"/><Relationship Id="rId68" Type="http://schemas.openxmlformats.org/officeDocument/2006/relationships/hyperlink" Target="https://en.wikipedia.org/wiki/Stephen_Vaughan_(merchant)" TargetMode="External"/><Relationship Id="rId89" Type="http://schemas.openxmlformats.org/officeDocument/2006/relationships/hyperlink" Target="https://en.wikipedia.org/wiki/Richard_Grafton" TargetMode="External"/><Relationship Id="rId112" Type="http://schemas.openxmlformats.org/officeDocument/2006/relationships/hyperlink" Target="https://en.wikipedia.org/wiki/Stephen_Gardiner" TargetMode="External"/><Relationship Id="rId133" Type="http://schemas.openxmlformats.org/officeDocument/2006/relationships/hyperlink" Target="https://en.wikipedia.org/wiki/Act_of_Uniformity_1549" TargetMode="External"/><Relationship Id="rId154" Type="http://schemas.openxmlformats.org/officeDocument/2006/relationships/hyperlink" Target="https://en.wikipedia.org/wiki/Myles_Coverdale#cite_note-38" TargetMode="External"/><Relationship Id="rId175" Type="http://schemas.openxmlformats.org/officeDocument/2006/relationships/hyperlink" Target="https://en.wikipedia.org/wiki/Oliver_Cromwell" TargetMode="External"/><Relationship Id="rId340" Type="http://schemas.openxmlformats.org/officeDocument/2006/relationships/hyperlink" Target="https://www.lutheransonline.com/lo/675/FSLO-1059011476-804675.pdf" TargetMode="External"/><Relationship Id="rId196" Type="http://schemas.openxmlformats.org/officeDocument/2006/relationships/hyperlink" Target="https://en.wikipedia.org/w/index.php?title=Myles_Coverdale&amp;action=edit&amp;section=11" TargetMode="External"/><Relationship Id="rId200" Type="http://schemas.openxmlformats.org/officeDocument/2006/relationships/hyperlink" Target="https://en.wikipedia.org/wiki/Timeline_of_the_English_Reformation" TargetMode="External"/><Relationship Id="rId16" Type="http://schemas.openxmlformats.org/officeDocument/2006/relationships/hyperlink" Target="https://en.wikipedia.org/wiki/London" TargetMode="External"/><Relationship Id="rId221" Type="http://schemas.openxmlformats.org/officeDocument/2006/relationships/hyperlink" Target="https://en.wikipedia.org/wiki/Myles_Coverdale#cite_ref-40" TargetMode="External"/><Relationship Id="rId242" Type="http://schemas.openxmlformats.org/officeDocument/2006/relationships/hyperlink" Target="https://en.wikipedia.org/wiki/Myles_Coverdale#cite_ref-ONDB_2-14" TargetMode="External"/><Relationship Id="rId263" Type="http://schemas.openxmlformats.org/officeDocument/2006/relationships/hyperlink" Target="http://www.oxforddnb.com/view/article/1472" TargetMode="External"/><Relationship Id="rId284" Type="http://schemas.openxmlformats.org/officeDocument/2006/relationships/hyperlink" Target="https://en.wikipedia.org/wiki/Myles_Coverdale#cite_ref-OUPBibleEng_13-0" TargetMode="External"/><Relationship Id="rId319" Type="http://schemas.openxmlformats.org/officeDocument/2006/relationships/hyperlink" Target="https://en.wikipedia.org/wiki/Myles_Coverdale#cite_ref-32" TargetMode="External"/><Relationship Id="rId37" Type="http://schemas.openxmlformats.org/officeDocument/2006/relationships/hyperlink" Target="https://en.wikipedia.org/wiki/Myles_Coverdale#cite_note-5" TargetMode="External"/><Relationship Id="rId58" Type="http://schemas.openxmlformats.org/officeDocument/2006/relationships/hyperlink" Target="https://en.wikipedia.org/wiki/Second_Council_of_Nicaea" TargetMode="External"/><Relationship Id="rId79" Type="http://schemas.openxmlformats.org/officeDocument/2006/relationships/hyperlink" Target="https://en.wikipedia.org/wiki/Book_of_Jonah" TargetMode="External"/><Relationship Id="rId102" Type="http://schemas.openxmlformats.org/officeDocument/2006/relationships/hyperlink" Target="https://en.wikipedia.org/wiki/Myles_Coverdale#cite_note-ODNBCromwellThos-25" TargetMode="External"/><Relationship Id="rId123" Type="http://schemas.openxmlformats.org/officeDocument/2006/relationships/hyperlink" Target="https://en.wikipedia.org/wiki/Exeter_Cathedral" TargetMode="External"/><Relationship Id="rId144" Type="http://schemas.openxmlformats.org/officeDocument/2006/relationships/hyperlink" Target="https://en.wikipedia.org/wiki/Warwickshire" TargetMode="External"/><Relationship Id="rId330" Type="http://schemas.openxmlformats.org/officeDocument/2006/relationships/hyperlink" Target="https://en.wikipedia.org/wiki/Special:BookSources/978-0-19-861412-8" TargetMode="External"/><Relationship Id="rId90" Type="http://schemas.openxmlformats.org/officeDocument/2006/relationships/hyperlink" Target="https://en.wikipedia.org/wiki/Edward_Whitchurch" TargetMode="External"/><Relationship Id="rId165" Type="http://schemas.openxmlformats.org/officeDocument/2006/relationships/hyperlink" Target="https://en.wikipedia.org/wiki/London_Bridge" TargetMode="External"/><Relationship Id="rId186" Type="http://schemas.openxmlformats.org/officeDocument/2006/relationships/hyperlink" Target="https://en.wikipedia.org/wiki/Johann_Walter" TargetMode="External"/><Relationship Id="rId351" Type="http://schemas.openxmlformats.org/officeDocument/2006/relationships/hyperlink" Target="https://en.wikipedia.org/wiki/Find_a_Grave" TargetMode="External"/><Relationship Id="rId211" Type="http://schemas.openxmlformats.org/officeDocument/2006/relationships/hyperlink" Target="https://en.wikipedia.org/wiki/Myles_Coverdale#cite_ref-16" TargetMode="External"/><Relationship Id="rId232" Type="http://schemas.openxmlformats.org/officeDocument/2006/relationships/hyperlink" Target="https://en.wikipedia.org/wiki/Myles_Coverdale#cite_ref-ONDB_2-4" TargetMode="External"/><Relationship Id="rId253" Type="http://schemas.openxmlformats.org/officeDocument/2006/relationships/hyperlink" Target="https://en.wikipedia.org/wiki/Dictionary_of_National_Biography#Oxford_Dictionary_of_National_Biography" TargetMode="External"/><Relationship Id="rId274" Type="http://schemas.openxmlformats.org/officeDocument/2006/relationships/hyperlink" Target="https://en.wikipedia.org/wiki/Myles_Coverdale#cite_ref-Hughes_10-1" TargetMode="External"/><Relationship Id="rId295" Type="http://schemas.openxmlformats.org/officeDocument/2006/relationships/hyperlink" Target="https://en.wikipedia.org/wiki/Myles_Coverdale#cite_ref-KenyonGrtBible_18-1" TargetMode="External"/><Relationship Id="rId309" Type="http://schemas.openxmlformats.org/officeDocument/2006/relationships/hyperlink" Target="https://web.archive.org/web/20121105012907/http:/www.berkshirehistory.com/bios/mcoverdale.html" TargetMode="External"/><Relationship Id="rId27" Type="http://schemas.openxmlformats.org/officeDocument/2006/relationships/hyperlink" Target="https://en.wikipedia.org/wiki/Myles_Coverdale#cite_note-BritLib-3" TargetMode="External"/><Relationship Id="rId48" Type="http://schemas.openxmlformats.org/officeDocument/2006/relationships/hyperlink" Target="https://en.wikipedia.org/wiki/St_Edward_King_and_Martyr,_Cambridge" TargetMode="External"/><Relationship Id="rId69" Type="http://schemas.openxmlformats.org/officeDocument/2006/relationships/hyperlink" Target="https://en.wikipedia.org/wiki/Myles_Coverdale#cite_note-ONDBTyndale-12" TargetMode="External"/><Relationship Id="rId113" Type="http://schemas.openxmlformats.org/officeDocument/2006/relationships/hyperlink" Target="https://en.wikipedia.org/wiki/Six_Articles_(1539)" TargetMode="External"/><Relationship Id="rId134" Type="http://schemas.openxmlformats.org/officeDocument/2006/relationships/hyperlink" Target="https://en.wikipedia.org/wiki/Latin_liturgical_rites" TargetMode="External"/><Relationship Id="rId320" Type="http://schemas.openxmlformats.org/officeDocument/2006/relationships/hyperlink" Target="https://books.google.com/books?id=XLaMuyFN-bQC&amp;q=sudeley+castle+chapel&amp;pg=PA162" TargetMode="External"/><Relationship Id="rId80" Type="http://schemas.openxmlformats.org/officeDocument/2006/relationships/hyperlink" Target="https://en.wikipedia.org/wiki/Old_Testament" TargetMode="External"/><Relationship Id="rId155" Type="http://schemas.openxmlformats.org/officeDocument/2006/relationships/hyperlink" Target="https://en.wikipedia.org/wiki/Christian_III_of_Denmark_and_Norway" TargetMode="External"/><Relationship Id="rId176" Type="http://schemas.openxmlformats.org/officeDocument/2006/relationships/hyperlink" Target="https://en.wikipedia.org/wiki/Bodleian_Library" TargetMode="External"/><Relationship Id="rId197" Type="http://schemas.openxmlformats.org/officeDocument/2006/relationships/hyperlink" Target="https://en.wikipedia.org/w/index.php?title=Myles_Coverdale&amp;action=edit&amp;section=12" TargetMode="External"/><Relationship Id="rId341" Type="http://schemas.openxmlformats.org/officeDocument/2006/relationships/hyperlink" Target="https://en.wikipedia.org/wiki/Myles_Coverdale#cite_ref-46" TargetMode="External"/><Relationship Id="rId201" Type="http://schemas.openxmlformats.org/officeDocument/2006/relationships/hyperlink" Target="https://en.wikipedia.org/wiki/Censorship_of_the_Bible#England" TargetMode="External"/><Relationship Id="rId222" Type="http://schemas.openxmlformats.org/officeDocument/2006/relationships/hyperlink" Target="https://en.wikipedia.org/wiki/Myles_Coverdale#cite_ref-43" TargetMode="External"/><Relationship Id="rId243" Type="http://schemas.openxmlformats.org/officeDocument/2006/relationships/hyperlink" Target="https://en.wikipedia.org/wiki/Myles_Coverdale#cite_ref-ONDB_2-15" TargetMode="External"/><Relationship Id="rId264" Type="http://schemas.openxmlformats.org/officeDocument/2006/relationships/hyperlink" Target="https://doi.org/10.1093%2Fref%3Aodnb%2F1472" TargetMode="External"/><Relationship Id="rId285" Type="http://schemas.openxmlformats.org/officeDocument/2006/relationships/hyperlink" Target="https://en.wikipedia.org/wiki/Myles_Coverdale#cite_ref-OUPBibleEng_13-1" TargetMode="External"/><Relationship Id="rId17" Type="http://schemas.openxmlformats.org/officeDocument/2006/relationships/hyperlink" Target="https://en.wikipedia.org/wiki/St_Bartholomew-by-the-Exchange" TargetMode="External"/><Relationship Id="rId38" Type="http://schemas.openxmlformats.org/officeDocument/2006/relationships/hyperlink" Target="https://en.wikipedia.org/wiki/Norfolk" TargetMode="External"/><Relationship Id="rId59" Type="http://schemas.openxmlformats.org/officeDocument/2006/relationships/hyperlink" Target="https://en.wikipedia.org/wiki/Confession_(Catholic_Church)" TargetMode="External"/><Relationship Id="rId103" Type="http://schemas.openxmlformats.org/officeDocument/2006/relationships/hyperlink" Target="https://en.wikipedia.org/wiki/Myles_Coverdale#cite_note-26" TargetMode="External"/><Relationship Id="rId124" Type="http://schemas.openxmlformats.org/officeDocument/2006/relationships/hyperlink" Target="https://en.wikipedia.org/wiki/Edward_VI" TargetMode="External"/><Relationship Id="rId310" Type="http://schemas.openxmlformats.org/officeDocument/2006/relationships/hyperlink" Target="http://www.berkshirehistory.com/bios/mcoverdale.html" TargetMode="External"/><Relationship Id="rId70" Type="http://schemas.openxmlformats.org/officeDocument/2006/relationships/hyperlink" Target="https://en.wikipedia.org/wiki/Holy_Roman_Emperor" TargetMode="External"/><Relationship Id="rId91" Type="http://schemas.openxmlformats.org/officeDocument/2006/relationships/hyperlink" Target="https://en.wikipedia.org/wiki/Myles_Coverdale#cite_note-KenyonGrtBible-18" TargetMode="External"/><Relationship Id="rId145" Type="http://schemas.openxmlformats.org/officeDocument/2006/relationships/hyperlink" Target="https://en.wikipedia.org/w/index.php?title=Myles_Coverdale&amp;action=edit&amp;section=7" TargetMode="External"/><Relationship Id="rId166" Type="http://schemas.openxmlformats.org/officeDocument/2006/relationships/hyperlink" Target="https://en.wikipedia.org/wiki/St_Michael_Paternoster_Royal" TargetMode="External"/><Relationship Id="rId187" Type="http://schemas.openxmlformats.org/officeDocument/2006/relationships/hyperlink" Target="https://en.wikipedia.org/wiki/A_Mighty_Fortress_Is_Our_God" TargetMode="External"/><Relationship Id="rId331" Type="http://schemas.openxmlformats.org/officeDocument/2006/relationships/hyperlink" Target="https://en.wikipedia.org/wiki/Myles_Coverdale#cite_ref-41" TargetMode="External"/><Relationship Id="rId352" Type="http://schemas.openxmlformats.org/officeDocument/2006/relationships/hyperlink" Target="http://www.prdl.org/author_view.php?a_id=214" TargetMode="External"/><Relationship Id="rId1" Type="http://schemas.openxmlformats.org/officeDocument/2006/relationships/notesMaster" Target="../notesMasters/notesMaster1.xml"/><Relationship Id="rId212" Type="http://schemas.openxmlformats.org/officeDocument/2006/relationships/hyperlink" Target="https://en.wikipedia.org/wiki/Myles_Coverdale#cite_ref-17" TargetMode="External"/><Relationship Id="rId233" Type="http://schemas.openxmlformats.org/officeDocument/2006/relationships/hyperlink" Target="https://en.wikipedia.org/wiki/Myles_Coverdale#cite_ref-ONDB_2-5" TargetMode="External"/><Relationship Id="rId254" Type="http://schemas.openxmlformats.org/officeDocument/2006/relationships/hyperlink" Target="https://en.wikipedia.org/wiki/Doi_(identifier)" TargetMode="External"/><Relationship Id="rId28" Type="http://schemas.openxmlformats.org/officeDocument/2006/relationships/hyperlink" Target="https://en.wikipedia.org/wiki/English_Reformation" TargetMode="External"/><Relationship Id="rId49" Type="http://schemas.openxmlformats.org/officeDocument/2006/relationships/hyperlink" Target="https://en.wikipedia.org/wiki/Myles_Coverdale#cite_note-VictCoHistAustinFriars-8" TargetMode="External"/><Relationship Id="rId114" Type="http://schemas.openxmlformats.org/officeDocument/2006/relationships/hyperlink" Target="https://en.wikipedia.org/w/index.php?title=Myles_Coverdale&amp;action=edit&amp;section=5" TargetMode="External"/><Relationship Id="rId275" Type="http://schemas.openxmlformats.org/officeDocument/2006/relationships/hyperlink" Target="https://en.wikipedia.org/wiki/Myles_Coverdale#cite_ref-Hughes_10-2" TargetMode="External"/><Relationship Id="rId296" Type="http://schemas.openxmlformats.org/officeDocument/2006/relationships/hyperlink" Target="https://en.wikipedia.org/wiki/Myles_Coverdale#cite_ref-KenyonGrtBible_18-2" TargetMode="External"/><Relationship Id="rId300" Type="http://schemas.openxmlformats.org/officeDocument/2006/relationships/hyperlink" Target="https://en.wikipedia.org/wiki/Myles_Coverdale#cite_ref-CoverdaleDiglotBodleian_23-0" TargetMode="External"/><Relationship Id="rId60" Type="http://schemas.openxmlformats.org/officeDocument/2006/relationships/hyperlink" Target="https://en.wikipedia.org/wiki/Henry_VIII_of_England" TargetMode="External"/><Relationship Id="rId81" Type="http://schemas.openxmlformats.org/officeDocument/2006/relationships/hyperlink" Target="https://en.wikipedia.org/wiki/Myles_Coverdale#cite_note-16" TargetMode="External"/><Relationship Id="rId135" Type="http://schemas.openxmlformats.org/officeDocument/2006/relationships/hyperlink" Target="https://en.wikipedia.org/wiki/Whitsun" TargetMode="External"/><Relationship Id="rId156" Type="http://schemas.openxmlformats.org/officeDocument/2006/relationships/hyperlink" Target="https://en.wikipedia.org/wiki/Denmark-Norway" TargetMode="External"/><Relationship Id="rId177" Type="http://schemas.openxmlformats.org/officeDocument/2006/relationships/hyperlink" Target="https://en.wikipedia.org/wiki/Myles_Coverdale#cite_note-BibleResearchPsalms-44" TargetMode="External"/><Relationship Id="rId198" Type="http://schemas.openxmlformats.org/officeDocument/2006/relationships/hyperlink" Target="https://en.wikipedia.org/wiki/Portal:Saints" TargetMode="External"/><Relationship Id="rId321" Type="http://schemas.openxmlformats.org/officeDocument/2006/relationships/hyperlink" Target="https://en.wikipedia.org/wiki/Myles_Coverdale#cite_ref-33" TargetMode="External"/><Relationship Id="rId342" Type="http://schemas.openxmlformats.org/officeDocument/2006/relationships/hyperlink" Target="https://en.wikipedia.org/w/index.php?title=Myles_Coverdale&amp;action=edit&amp;section=15" TargetMode="External"/><Relationship Id="rId202" Type="http://schemas.openxmlformats.org/officeDocument/2006/relationships/hyperlink" Target="https://en.wikipedia.org/w/index.php?title=Myles_Coverdale&amp;action=edit&amp;section=13" TargetMode="External"/><Relationship Id="rId223" Type="http://schemas.openxmlformats.org/officeDocument/2006/relationships/hyperlink" Target="https://en.wikipedia.org/wiki/Myles_Coverdale#cite_ref-47" TargetMode="External"/><Relationship Id="rId244" Type="http://schemas.openxmlformats.org/officeDocument/2006/relationships/hyperlink" Target="https://en.wikipedia.org/wiki/Myles_Coverdale#cite_ref-ONDB_2-16" TargetMode="External"/><Relationship Id="rId18" Type="http://schemas.openxmlformats.org/officeDocument/2006/relationships/hyperlink" Target="https://en.wikipedia.org/wiki/St_Magnus-the-Martyr" TargetMode="External"/><Relationship Id="rId39" Type="http://schemas.openxmlformats.org/officeDocument/2006/relationships/hyperlink" Target="https://en.wikipedia.org/wiki/Norwich" TargetMode="External"/><Relationship Id="rId265" Type="http://schemas.openxmlformats.org/officeDocument/2006/relationships/hyperlink" Target="https://en.wikipedia.org/wiki/Myles_Coverdale#cite_ref-VictCoHistAustinFriars_8-0" TargetMode="External"/><Relationship Id="rId286" Type="http://schemas.openxmlformats.org/officeDocument/2006/relationships/hyperlink" Target="https://en.wikipedia.org/wiki/Myles_Coverdale#cite_ref-OUPBibleEng_13-2" TargetMode="External"/><Relationship Id="rId50" Type="http://schemas.openxmlformats.org/officeDocument/2006/relationships/hyperlink" Target="https://en.wikipedia.org/wiki/Faggot_(unit)#Background" TargetMode="External"/><Relationship Id="rId104" Type="http://schemas.openxmlformats.org/officeDocument/2006/relationships/hyperlink" Target="https://en.wikipedia.org/wiki/Myles_Coverdale#cite_note-27" TargetMode="External"/><Relationship Id="rId125" Type="http://schemas.openxmlformats.org/officeDocument/2006/relationships/hyperlink" Target="https://en.wikipedia.org/wiki/Myles_Coverdale#cite_note-OxDicHist-31" TargetMode="External"/><Relationship Id="rId146" Type="http://schemas.openxmlformats.org/officeDocument/2006/relationships/hyperlink" Target="https://en.wikipedia.org/wiki/Peter_Martyr_Vermigli" TargetMode="External"/><Relationship Id="rId167" Type="http://schemas.openxmlformats.org/officeDocument/2006/relationships/hyperlink" Target="https://en.wikipedia.org/wiki/Myles_Coverdale#cite_note-41" TargetMode="External"/><Relationship Id="rId188" Type="http://schemas.openxmlformats.org/officeDocument/2006/relationships/hyperlink" Target="https://en.wikipedia.org/wiki/Queen%27s_College,_Oxford" TargetMode="External"/><Relationship Id="rId311" Type="http://schemas.openxmlformats.org/officeDocument/2006/relationships/hyperlink" Target="https://en.wikipedia.org/wiki/Myles_Coverdale#cite_ref-29" TargetMode="External"/><Relationship Id="rId332" Type="http://schemas.openxmlformats.org/officeDocument/2006/relationships/hyperlink" Target="https://en.wikipedia.org/wiki/Special:BookSources/0-684-84747-7" TargetMode="External"/><Relationship Id="rId353" Type="http://schemas.openxmlformats.org/officeDocument/2006/relationships/hyperlink" Target="https://en.wikipedia.org/wiki/Post-Reformation_Digital_Library" TargetMode="External"/><Relationship Id="rId71" Type="http://schemas.openxmlformats.org/officeDocument/2006/relationships/hyperlink" Target="https://en.wikipedia.org/wiki/Coverdale_Bible" TargetMode="External"/><Relationship Id="rId92" Type="http://schemas.openxmlformats.org/officeDocument/2006/relationships/hyperlink" Target="https://en.wikipedia.org/wiki/Paris" TargetMode="External"/><Relationship Id="rId213" Type="http://schemas.openxmlformats.org/officeDocument/2006/relationships/hyperlink" Target="https://en.wikipedia.org/wiki/Myles_Coverdale#cite_ref-19" TargetMode="External"/><Relationship Id="rId234" Type="http://schemas.openxmlformats.org/officeDocument/2006/relationships/hyperlink" Target="https://en.wikipedia.org/wiki/Myles_Coverdale#cite_ref-ONDB_2-6" TargetMode="External"/><Relationship Id="rId2" Type="http://schemas.openxmlformats.org/officeDocument/2006/relationships/slide" Target="../slides/slide15.xml"/><Relationship Id="rId29" Type="http://schemas.openxmlformats.org/officeDocument/2006/relationships/hyperlink" Target="https://en.wikipedia.org/wiki/John_Calvin" TargetMode="External"/><Relationship Id="rId255" Type="http://schemas.openxmlformats.org/officeDocument/2006/relationships/hyperlink" Target="https://doi.org/10.1093%2Fref%3Aodnb%2F6486" TargetMode="External"/><Relationship Id="rId276" Type="http://schemas.openxmlformats.org/officeDocument/2006/relationships/hyperlink" Target="https://en.wikipedia.org/wiki/Myles_Coverdale#cite_ref-Hughes_10-3" TargetMode="External"/><Relationship Id="rId297" Type="http://schemas.openxmlformats.org/officeDocument/2006/relationships/hyperlink" Target="http://www.bible-researcher.com/greatbible1.html" TargetMode="External"/><Relationship Id="rId40" Type="http://schemas.openxmlformats.org/officeDocument/2006/relationships/hyperlink" Target="https://en.wikipedia.org/wiki/Order_of_St_Augustine" TargetMode="External"/><Relationship Id="rId115" Type="http://schemas.openxmlformats.org/officeDocument/2006/relationships/hyperlink" Target="https://en.wikipedia.org/wiki/Strasbourg" TargetMode="External"/><Relationship Id="rId136" Type="http://schemas.openxmlformats.org/officeDocument/2006/relationships/hyperlink" Target="https://en.wikipedia.org/wiki/Myles_Coverdale#cite_note-33" TargetMode="External"/><Relationship Id="rId157" Type="http://schemas.openxmlformats.org/officeDocument/2006/relationships/hyperlink" Target="https://en.wikipedia.org/wiki/Wesel" TargetMode="External"/><Relationship Id="rId178" Type="http://schemas.openxmlformats.org/officeDocument/2006/relationships/hyperlink" Target="https://en.wikipedia.org/wiki/Myles_Coverdale#cite_note-LutheransOnline-45" TargetMode="External"/><Relationship Id="rId301" Type="http://schemas.openxmlformats.org/officeDocument/2006/relationships/hyperlink" Target="https://solo-aleph-prd.bodleian.ox.ac.uk/?func=direct&amp;local_base=BIB01&amp;doc_number=016413328&amp;format=999" TargetMode="External"/><Relationship Id="rId322" Type="http://schemas.openxmlformats.org/officeDocument/2006/relationships/hyperlink" Target="https://en.wikipedia.org/wiki/Eamon_Duffy" TargetMode="External"/><Relationship Id="rId343" Type="http://schemas.openxmlformats.org/officeDocument/2006/relationships/hyperlink" Target="https://en.wikipedia.org/wiki/Leslie_Stephen" TargetMode="External"/><Relationship Id="rId61" Type="http://schemas.openxmlformats.org/officeDocument/2006/relationships/hyperlink" Target="https://en.wikipedia.org/wiki/Lollardy" TargetMode="External"/><Relationship Id="rId82" Type="http://schemas.openxmlformats.org/officeDocument/2006/relationships/hyperlink" Target="https://en.wikipedia.org/wiki/Psalms" TargetMode="External"/><Relationship Id="rId199" Type="http://schemas.openxmlformats.org/officeDocument/2006/relationships/hyperlink" Target="https://en.wikipedia.org/wiki/Portal:Christianity" TargetMode="External"/><Relationship Id="rId203" Type="http://schemas.openxmlformats.org/officeDocument/2006/relationships/hyperlink" Target="https://en.wikipedia.org/wiki/Myles_Coverdale#cite_ref-4" TargetMode="External"/><Relationship Id="rId19" Type="http://schemas.openxmlformats.org/officeDocument/2006/relationships/hyperlink" Target="https://en.wikipedia.org/wiki/City_of_London" TargetMode="External"/><Relationship Id="rId224" Type="http://schemas.openxmlformats.org/officeDocument/2006/relationships/hyperlink" Target="https://en.wikipedia.org/wiki/Thomas_Tallis" TargetMode="External"/><Relationship Id="rId245" Type="http://schemas.openxmlformats.org/officeDocument/2006/relationships/hyperlink" Target="https://en.wikipedia.org/wiki/Myles_Coverdale#cite_ref-ONDB_2-17" TargetMode="External"/><Relationship Id="rId266" Type="http://schemas.openxmlformats.org/officeDocument/2006/relationships/hyperlink" Target="http://www.british-history.ac.uk/vch/cambs/vol2/pp287-290." TargetMode="External"/><Relationship Id="rId287" Type="http://schemas.openxmlformats.org/officeDocument/2006/relationships/hyperlink" Target="https://en.wikipedia.org/wiki/Myles_Coverdale#cite_ref-OUPBibleEng_13-3" TargetMode="External"/><Relationship Id="rId30" Type="http://schemas.openxmlformats.org/officeDocument/2006/relationships/hyperlink" Target="https://en.wikipedia.org/wiki/Augustine" TargetMode="External"/><Relationship Id="rId105" Type="http://schemas.openxmlformats.org/officeDocument/2006/relationships/hyperlink" Target="https://en.wikipedia.org/wiki/Newbury,_Berkshire" TargetMode="External"/><Relationship Id="rId126" Type="http://schemas.openxmlformats.org/officeDocument/2006/relationships/hyperlink" Target="https://en.wikipedia.org/wiki/Edward_Seymour,_1st_Duke_of_Somerset" TargetMode="External"/><Relationship Id="rId147" Type="http://schemas.openxmlformats.org/officeDocument/2006/relationships/hyperlink" Target="https://en.wikipedia.org/wiki/Magdalen_College" TargetMode="External"/><Relationship Id="rId168" Type="http://schemas.openxmlformats.org/officeDocument/2006/relationships/hyperlink" Target="https://en.wikipedia.org/wiki/Royal_Exchange,_London" TargetMode="External"/><Relationship Id="rId312" Type="http://schemas.openxmlformats.org/officeDocument/2006/relationships/hyperlink" Target="http://estc.bl.uk/F/3RPN9RKAUPES29NVL15RJ1F7EHVGA88RRIHCQMJLDXNX1MGC3Q-09895?func=full-set-set&amp;set_number=026668&amp;set_entry=000032&amp;format=999" TargetMode="External"/><Relationship Id="rId333" Type="http://schemas.openxmlformats.org/officeDocument/2006/relationships/hyperlink" Target="https://en.wikipedia.org/wiki/Myles_Coverdale#cite_ref-GS1748A_42-0" TargetMode="External"/><Relationship Id="rId51" Type="http://schemas.openxmlformats.org/officeDocument/2006/relationships/hyperlink" Target="https://en.wikipedia.org/wiki/St_Paul%27s_Cross" TargetMode="External"/><Relationship Id="rId72" Type="http://schemas.openxmlformats.org/officeDocument/2006/relationships/hyperlink" Target="https://en.wikipedia.org/w/index.php?title=Myles_Coverdale&amp;action=edit&amp;section=3" TargetMode="External"/><Relationship Id="rId93" Type="http://schemas.openxmlformats.org/officeDocument/2006/relationships/hyperlink" Target="https://en.wikipedia.org/wiki/Great_Bible" TargetMode="External"/><Relationship Id="rId189" Type="http://schemas.openxmlformats.org/officeDocument/2006/relationships/hyperlink" Target="https://www.queens.ox.ac.uk/events/special-lecture-celebrate-500th-anniversary-reformation" TargetMode="External"/><Relationship Id="rId3" Type="http://schemas.openxmlformats.org/officeDocument/2006/relationships/hyperlink" Target="https://en.wikipedia.org/wiki/Francis_Fry" TargetMode="External"/><Relationship Id="rId214" Type="http://schemas.openxmlformats.org/officeDocument/2006/relationships/hyperlink" Target="https://en.wikipedia.org/wiki/Myles_Coverdale#cite_ref-20" TargetMode="External"/><Relationship Id="rId235" Type="http://schemas.openxmlformats.org/officeDocument/2006/relationships/hyperlink" Target="https://en.wikipedia.org/wiki/Myles_Coverdale#cite_ref-ONDB_2-7" TargetMode="External"/><Relationship Id="rId256" Type="http://schemas.openxmlformats.org/officeDocument/2006/relationships/hyperlink" Target="https://www.oxforddnb.com/help/subscribe#public" TargetMode="External"/><Relationship Id="rId277" Type="http://schemas.openxmlformats.org/officeDocument/2006/relationships/hyperlink" Target="https://en.wikipedia.org/wiki/Myles_Coverdale#cite_ref-Hughes_10-4" TargetMode="External"/><Relationship Id="rId298" Type="http://schemas.openxmlformats.org/officeDocument/2006/relationships/hyperlink" Target="https://en.wikipedia.org/wiki/Myles_Coverdale#cite_ref-22" TargetMode="External"/><Relationship Id="rId116" Type="http://schemas.openxmlformats.org/officeDocument/2006/relationships/hyperlink" Target="https://en.wikipedia.org/wiki/T%C3%BCbingen" TargetMode="External"/><Relationship Id="rId137" Type="http://schemas.openxmlformats.org/officeDocument/2006/relationships/hyperlink" Target="https://en.wikipedia.org/wiki/Sampford_Courtenay" TargetMode="External"/><Relationship Id="rId158" Type="http://schemas.openxmlformats.org/officeDocument/2006/relationships/hyperlink" Target="https://en.wikipedia.org/wiki/Myles_Coverdale#cite_note-39" TargetMode="External"/><Relationship Id="rId302" Type="http://schemas.openxmlformats.org/officeDocument/2006/relationships/hyperlink" Target="https://en.wikipedia.org/wiki/Myles_Coverdale#cite_ref-ODNBCromwellThos_25-0" TargetMode="External"/><Relationship Id="rId323" Type="http://schemas.openxmlformats.org/officeDocument/2006/relationships/hyperlink" Target="https://en.wikipedia.org/wiki/Myles_Coverdale#cite_ref-Church_of_England_-_Sampford_Courtenay_34-0" TargetMode="External"/><Relationship Id="rId344" Type="http://schemas.openxmlformats.org/officeDocument/2006/relationships/hyperlink" Target="https://en.wikisource.org/wiki/Dictionary_of_National_Biography,_1885-1900/Coverdale,_Miles" TargetMode="External"/><Relationship Id="rId20" Type="http://schemas.openxmlformats.org/officeDocument/2006/relationships/hyperlink" Target="https://en.wikipedia.org/wiki/Catholicism" TargetMode="External"/><Relationship Id="rId41" Type="http://schemas.openxmlformats.org/officeDocument/2006/relationships/hyperlink" Target="https://en.wikipedia.org/wiki/Robert_Barnes_(martyr)" TargetMode="External"/><Relationship Id="rId62" Type="http://schemas.openxmlformats.org/officeDocument/2006/relationships/hyperlink" Target="https://en.wikipedia.org/wiki/Martin_Luther" TargetMode="External"/><Relationship Id="rId83" Type="http://schemas.openxmlformats.org/officeDocument/2006/relationships/hyperlink" Target="https://en.wikipedia.org/wiki/Psalter" TargetMode="External"/><Relationship Id="rId179" Type="http://schemas.openxmlformats.org/officeDocument/2006/relationships/hyperlink" Target="https://en.wikipedia.org/wiki/Handel%27s_Messiah" TargetMode="External"/><Relationship Id="rId190" Type="http://schemas.openxmlformats.org/officeDocument/2006/relationships/hyperlink" Target="https://en.wikipedia.org/wiki/Bodleian_Library,_Oxford" TargetMode="External"/><Relationship Id="rId204" Type="http://schemas.openxmlformats.org/officeDocument/2006/relationships/hyperlink" Target="https://en.wikipedia.org/wiki/York_Minster" TargetMode="External"/><Relationship Id="rId225" Type="http://schemas.openxmlformats.org/officeDocument/2006/relationships/hyperlink" Target="https://en.wikipedia.org/w/index.php?title=Myles_Coverdale&amp;action=edit&amp;section=14" TargetMode="External"/><Relationship Id="rId246" Type="http://schemas.openxmlformats.org/officeDocument/2006/relationships/hyperlink" Target="https://en.wikipedia.org/wiki/Myles_Coverdale#cite_ref-ONDB_2-18" TargetMode="External"/><Relationship Id="rId267" Type="http://schemas.openxmlformats.org/officeDocument/2006/relationships/hyperlink" Target="https://en.wikipedia.org/wiki/Myles_Coverdale#cite_ref-Duffy_1992_9-0" TargetMode="External"/><Relationship Id="rId288" Type="http://schemas.openxmlformats.org/officeDocument/2006/relationships/hyperlink" Target="https://archive.org/details/oxforddictionary00late" TargetMode="External"/><Relationship Id="rId106" Type="http://schemas.openxmlformats.org/officeDocument/2006/relationships/hyperlink" Target="https://en.wikipedia.org/wiki/Myles_Coverdale#cite_note-BerksHistCoverdale-28" TargetMode="External"/><Relationship Id="rId127" Type="http://schemas.openxmlformats.org/officeDocument/2006/relationships/hyperlink" Target="https://en.wikipedia.org/wiki/Lord_Protector" TargetMode="External"/><Relationship Id="rId313" Type="http://schemas.openxmlformats.org/officeDocument/2006/relationships/hyperlink" Target="https://en.wikipedia.org/wiki/Myles_Coverdale#cite_ref-30" TargetMode="External"/><Relationship Id="rId10" Type="http://schemas.openxmlformats.org/officeDocument/2006/relationships/hyperlink" Target="https://en.wikipedia.org/wiki/Church_of_England" TargetMode="External"/><Relationship Id="rId31" Type="http://schemas.openxmlformats.org/officeDocument/2006/relationships/hyperlink" Target="https://en.wikipedia.org/w/index.php?title=Myles_Coverdale&amp;action=edit&amp;section=1" TargetMode="External"/><Relationship Id="rId52" Type="http://schemas.openxmlformats.org/officeDocument/2006/relationships/hyperlink" Target="https://en.wikipedia.org/wiki/Thirty-nine_Articles#Six_Articles_(1539)" TargetMode="External"/><Relationship Id="rId73" Type="http://schemas.openxmlformats.org/officeDocument/2006/relationships/hyperlink" Target="https://en.wikipedia.org/wiki/Myles_Coverdale#cite_note-OUPBibleEng-13" TargetMode="External"/><Relationship Id="rId94" Type="http://schemas.openxmlformats.org/officeDocument/2006/relationships/hyperlink" Target="https://en.wikipedia.org/wiki/Myles_Coverdale#cite_note-19" TargetMode="External"/><Relationship Id="rId148" Type="http://schemas.openxmlformats.org/officeDocument/2006/relationships/hyperlink" Target="https://en.wikipedia.org/w/index.php?title=Myles_Coverdale&amp;action=edit&amp;section=8" TargetMode="External"/><Relationship Id="rId169" Type="http://schemas.openxmlformats.org/officeDocument/2006/relationships/hyperlink" Target="https://en.wikipedia.org/w/index.php?title=Myles_Coverdale&amp;action=edit&amp;section=10" TargetMode="External"/><Relationship Id="rId334" Type="http://schemas.openxmlformats.org/officeDocument/2006/relationships/hyperlink" Target="https://www.churchofengland.org/media/1237426/gs%201748a.pdf" TargetMode="External"/><Relationship Id="rId4" Type="http://schemas.openxmlformats.org/officeDocument/2006/relationships/hyperlink" Target="https://en.wikipedia.org/wiki/Myles_Coverdale" TargetMode="External"/><Relationship Id="rId180" Type="http://schemas.openxmlformats.org/officeDocument/2006/relationships/hyperlink" Target="https://en.wikipedia.org/wiki/Roman_Canon" TargetMode="External"/><Relationship Id="rId215" Type="http://schemas.openxmlformats.org/officeDocument/2006/relationships/hyperlink" Target="https://en.wikipedia.org/wiki/Myles_Coverdale#cite_ref-21" TargetMode="External"/><Relationship Id="rId236" Type="http://schemas.openxmlformats.org/officeDocument/2006/relationships/hyperlink" Target="https://en.wikipedia.org/wiki/Myles_Coverdale#cite_ref-ONDB_2-8" TargetMode="External"/><Relationship Id="rId257" Type="http://schemas.openxmlformats.org/officeDocument/2006/relationships/hyperlink" Target="https://en.wikipedia.org/wiki/Myles_Coverdale#cite_ref-BritLib_3-0" TargetMode="External"/><Relationship Id="rId278" Type="http://schemas.openxmlformats.org/officeDocument/2006/relationships/hyperlink" Target="https://www.escholar.manchester.ac.uk/api/datastream?publicationPid=uk-ac-man-scw:1m1698&amp;datastreamId=POST-PEER-REVIEW-PUBLISHERS-DOCUMENT.PDF" TargetMode="External"/><Relationship Id="rId303" Type="http://schemas.openxmlformats.org/officeDocument/2006/relationships/hyperlink" Target="https://en.wikipedia.org/wiki/Myles_Coverdale#cite_ref-ODNBCromwellThos_25-1" TargetMode="External"/><Relationship Id="rId42" Type="http://schemas.openxmlformats.org/officeDocument/2006/relationships/hyperlink" Target="https://en.wikipedia.org/wiki/Catholic_University_of_Leuven_(1834%E2%80%931968)" TargetMode="External"/><Relationship Id="rId84" Type="http://schemas.openxmlformats.org/officeDocument/2006/relationships/hyperlink" Target="https://en.wikipedia.org/wiki/1662_Book_of_Common_Prayer" TargetMode="External"/><Relationship Id="rId138" Type="http://schemas.openxmlformats.org/officeDocument/2006/relationships/hyperlink" Target="https://en.wikipedia.org/wiki/Myles_Coverdale#cite_note-Church_of_England_-_Sampford_Courtenay-34" TargetMode="External"/><Relationship Id="rId345" Type="http://schemas.openxmlformats.org/officeDocument/2006/relationships/hyperlink" Target="https://en.wikipedia.org/wiki/Dictionary_of_National_Biography" TargetMode="External"/><Relationship Id="rId191" Type="http://schemas.openxmlformats.org/officeDocument/2006/relationships/hyperlink" Target="https://en.wikipedia.org/wiki/Beinecke_Library" TargetMode="External"/><Relationship Id="rId205" Type="http://schemas.openxmlformats.org/officeDocument/2006/relationships/hyperlink" Target="https://www.flickr.com/photos/16349984@N07/15138422091/" TargetMode="External"/><Relationship Id="rId247" Type="http://schemas.openxmlformats.org/officeDocument/2006/relationships/hyperlink" Target="https://en.wikipedia.org/wiki/Myles_Coverdale#cite_ref-ONDB_2-19" TargetMode="External"/><Relationship Id="rId107" Type="http://schemas.openxmlformats.org/officeDocument/2006/relationships/hyperlink" Target="https://en.wikipedia.org/wiki/Myles_Coverdale#cite_note-29" TargetMode="External"/><Relationship Id="rId289" Type="http://schemas.openxmlformats.org/officeDocument/2006/relationships/hyperlink" Target="https://en.wikipedia.org/wiki/Special:BookSources/0-19-211655-X" TargetMode="External"/><Relationship Id="rId11" Type="http://schemas.openxmlformats.org/officeDocument/2006/relationships/hyperlink" Target="https://en.wikipedia.org/wiki/Diocese_of_Exeter" TargetMode="External"/><Relationship Id="rId53" Type="http://schemas.openxmlformats.org/officeDocument/2006/relationships/hyperlink" Target="https://en.wikipedia.org/wiki/Myles_Coverdale#cite_note-Duffy_1992-9" TargetMode="External"/><Relationship Id="rId149" Type="http://schemas.openxmlformats.org/officeDocument/2006/relationships/hyperlink" Target="https://en.wikipedia.org/wiki/Tuberculosis" TargetMode="External"/><Relationship Id="rId314" Type="http://schemas.openxmlformats.org/officeDocument/2006/relationships/hyperlink" Target="http://www.british-history.ac.uk/vch/berks/vol3/pp291-296" TargetMode="External"/><Relationship Id="rId95" Type="http://schemas.openxmlformats.org/officeDocument/2006/relationships/hyperlink" Target="https://en.wikipedia.org/wiki/University_of_Paris" TargetMode="External"/><Relationship Id="rId160" Type="http://schemas.openxmlformats.org/officeDocument/2006/relationships/hyperlink" Target="https://en.wikipedia.org/wiki/John_Knox" TargetMode="External"/><Relationship Id="rId216" Type="http://schemas.openxmlformats.org/officeDocument/2006/relationships/hyperlink" Target="https://en.wikipedia.org/wiki/Myles_Coverdale#cite_ref-24" TargetMode="External"/><Relationship Id="rId258" Type="http://schemas.openxmlformats.org/officeDocument/2006/relationships/hyperlink" Target="http://www.bl.uk/reshelp/findhelprestype/prbooks/earprintbib/earlyprintbib15351610/earlyprintedbibleseng1535.html" TargetMode="External"/><Relationship Id="rId22" Type="http://schemas.openxmlformats.org/officeDocument/2006/relationships/hyperlink" Target="https://en.wikipedia.org/wiki/Puritan" TargetMode="External"/><Relationship Id="rId64" Type="http://schemas.openxmlformats.org/officeDocument/2006/relationships/hyperlink" Target="https://en.wikipedia.org/wiki/Antwerp" TargetMode="External"/><Relationship Id="rId118" Type="http://schemas.openxmlformats.org/officeDocument/2006/relationships/hyperlink" Target="https://en.wikipedia.org/wiki/Martin_Bucer" TargetMode="External"/><Relationship Id="rId325" Type="http://schemas.openxmlformats.org/officeDocument/2006/relationships/hyperlink" Target="https://en.wikipedia.org/wiki/Myles_Coverdale#cite_ref-35" TargetMode="External"/><Relationship Id="rId171" Type="http://schemas.openxmlformats.org/officeDocument/2006/relationships/hyperlink" Target="https://en.wikipedia.org/wiki/Myles_Coverdale#cite_note-GS1748A-42" TargetMode="External"/><Relationship Id="rId227" Type="http://schemas.openxmlformats.org/officeDocument/2006/relationships/hyperlink" Target="https://books.google.co.uk/books?id=uTnNDwAAQBAJ&amp;pg=PA272&amp;lpg=PA272&amp;dq=quarterly+per+fess+indented+gules+and+or+bishop&amp;source=bl&amp;ots=Xjdl63LBgs&amp;sig=ACfU3U2bAizwIgNwNQoTSK_xZIcCfJYwXA&amp;hl=en&amp;sa=X&amp;ved=2ahUKEwjelJPzx73oAhX1QEEAHRSkCsUQ6AEwA3oECAcQAQ#v=onepage&amp;q=quarterly%20per%20fess%20indented%20gules%20and%20or%20bishop&amp;f=false" TargetMode="External"/><Relationship Id="rId269" Type="http://schemas.openxmlformats.org/officeDocument/2006/relationships/hyperlink" Target="https://en.wikipedia.org/wiki/Myles_Coverdale#cite_ref-Duffy_1992_9-2" TargetMode="External"/><Relationship Id="rId33" Type="http://schemas.openxmlformats.org/officeDocument/2006/relationships/hyperlink" Target="https://en.wikipedia.org/wiki/Yorkshire" TargetMode="External"/><Relationship Id="rId129" Type="http://schemas.openxmlformats.org/officeDocument/2006/relationships/hyperlink" Target="https://en.wikipedia.org/wiki/Catherine_Parr" TargetMode="External"/><Relationship Id="rId280" Type="http://schemas.openxmlformats.org/officeDocument/2006/relationships/hyperlink" Target="https://www.worldcat.org/issn/0301-102X" TargetMode="External"/><Relationship Id="rId336" Type="http://schemas.openxmlformats.org/officeDocument/2006/relationships/hyperlink" Target="https://en.wikipedia.org/wiki/Myles_Coverdale#cite_ref-BibleResearchPsalms_44-0" TargetMode="External"/><Relationship Id="rId75" Type="http://schemas.openxmlformats.org/officeDocument/2006/relationships/hyperlink" Target="https://en.wikipedia.org/wiki/Jacobus_van_Meteren" TargetMode="External"/><Relationship Id="rId140" Type="http://schemas.openxmlformats.org/officeDocument/2006/relationships/hyperlink" Target="https://en.wikipedia.org/wiki/John_Russell,_1st_Earl_of_Bedford" TargetMode="External"/><Relationship Id="rId182" Type="http://schemas.openxmlformats.org/officeDocument/2006/relationships/hyperlink" Target="https://en.wikipedia.org/wiki/Catholic_Church" TargetMode="External"/><Relationship Id="rId6" Type="http://schemas.openxmlformats.org/officeDocument/2006/relationships/hyperlink" Target="https://en.wikipedia.org/w/index.php?title=Myles_Coverdale&amp;action=edit" TargetMode="External"/><Relationship Id="rId238" Type="http://schemas.openxmlformats.org/officeDocument/2006/relationships/hyperlink" Target="https://en.wikipedia.org/wiki/Myles_Coverdale#cite_ref-ONDB_2-10" TargetMode="External"/><Relationship Id="rId291" Type="http://schemas.openxmlformats.org/officeDocument/2006/relationships/hyperlink" Target="https://en.wikipedia.org/wiki/Help:CS1_errors#generic_name" TargetMode="External"/><Relationship Id="rId305" Type="http://schemas.openxmlformats.org/officeDocument/2006/relationships/hyperlink" Target="https://doi.org/10.1093%2Fref%3Aodnb%2F6769" TargetMode="External"/><Relationship Id="rId347" Type="http://schemas.openxmlformats.org/officeDocument/2006/relationships/hyperlink" Target="https://en.wikisource.org/wiki/1911_Encyclop%C3%A6dia_Britannica/Coverdale,_Miles" TargetMode="External"/><Relationship Id="rId44" Type="http://schemas.openxmlformats.org/officeDocument/2006/relationships/hyperlink" Target="https://en.wikipedia.org/wiki/Myles_Coverdale#cite_note-7" TargetMode="External"/><Relationship Id="rId86" Type="http://schemas.openxmlformats.org/officeDocument/2006/relationships/hyperlink" Target="https://en.wikipedia.org/wiki/Myles_Coverdale#cite_note-17" TargetMode="External"/><Relationship Id="rId151" Type="http://schemas.openxmlformats.org/officeDocument/2006/relationships/hyperlink" Target="https://en.wikipedia.org/wiki/Lady_Jane_Grey" TargetMode="External"/><Relationship Id="rId193" Type="http://schemas.openxmlformats.org/officeDocument/2006/relationships/hyperlink" Target="http://www.oxforddnb.com/view/article/6486," TargetMode="External"/><Relationship Id="rId207" Type="http://schemas.openxmlformats.org/officeDocument/2006/relationships/hyperlink" Target="https://en.wikipedia.org/wiki/Myles_Coverdale#cite_ref-5" TargetMode="External"/><Relationship Id="rId249" Type="http://schemas.openxmlformats.org/officeDocument/2006/relationships/hyperlink" Target="https://en.wikipedia.org/wiki/Myles_Coverdale#cite_ref-ONDB_2-21" TargetMode="External"/><Relationship Id="rId13" Type="http://schemas.openxmlformats.org/officeDocument/2006/relationships/hyperlink" Target="https://en.wikipedia.org/wiki/Thomas_Cranmer" TargetMode="External"/><Relationship Id="rId109" Type="http://schemas.openxmlformats.org/officeDocument/2006/relationships/hyperlink" Target="https://en.wikipedia.org/wiki/Bucklebury" TargetMode="External"/><Relationship Id="rId260" Type="http://schemas.openxmlformats.org/officeDocument/2006/relationships/hyperlink" Target="https://en.wikipedia.org/wiki/Myles_Coverdale#cite_ref-ONDBBarnes_6-1" TargetMode="External"/><Relationship Id="rId316" Type="http://schemas.openxmlformats.org/officeDocument/2006/relationships/hyperlink" Target="https://en.wikipedia.org/wiki/Myles_Coverdale#cite_ref-OxDicHist_31-1" TargetMode="External"/><Relationship Id="rId55" Type="http://schemas.openxmlformats.org/officeDocument/2006/relationships/hyperlink" Target="https://en.wikipedia.org/wiki/Thomas_Cromwell" TargetMode="External"/><Relationship Id="rId97" Type="http://schemas.openxmlformats.org/officeDocument/2006/relationships/hyperlink" Target="https://en.wikipedia.org/wiki/Myles_Coverdale#cite_note-21" TargetMode="External"/><Relationship Id="rId120" Type="http://schemas.openxmlformats.org/officeDocument/2006/relationships/hyperlink" Target="https://en.wikipedia.org/wiki/Palatine_Zweibr%C3%BCcken" TargetMode="External"/><Relationship Id="rId162" Type="http://schemas.openxmlformats.org/officeDocument/2006/relationships/hyperlink" Target="https://en.wikipedia.org/w/index.php?title=Myles_Coverdale&amp;action=edit&amp;section=9" TargetMode="External"/><Relationship Id="rId218" Type="http://schemas.openxmlformats.org/officeDocument/2006/relationships/hyperlink" Target="https://en.wikipedia.org/wiki/Myles_Coverdale#cite_ref-36" TargetMode="External"/><Relationship Id="rId271" Type="http://schemas.openxmlformats.org/officeDocument/2006/relationships/hyperlink" Target="https://en.wikipedia.org/wiki/ISBN_(identifier)" TargetMode="External"/><Relationship Id="rId24" Type="http://schemas.openxmlformats.org/officeDocument/2006/relationships/hyperlink" Target="https://en.wikipedia.org/wiki/Bible" TargetMode="External"/><Relationship Id="rId66" Type="http://schemas.openxmlformats.org/officeDocument/2006/relationships/hyperlink" Target="https://en.wikipedia.org/wiki/Myles_Coverdale#cite_note-Hughes-10" TargetMode="External"/><Relationship Id="rId131" Type="http://schemas.openxmlformats.org/officeDocument/2006/relationships/hyperlink" Target="https://en.wikipedia.org/wiki/Prayer_Book_Rebellion" TargetMode="External"/><Relationship Id="rId327" Type="http://schemas.openxmlformats.org/officeDocument/2006/relationships/hyperlink" Target="https://en.wikipedia.org/wiki/Nicholas_Pocock" TargetMode="External"/><Relationship Id="rId173" Type="http://schemas.openxmlformats.org/officeDocument/2006/relationships/hyperlink" Target="https://en.wikipedia.org/wiki/Douay%E2%80%93Rheims_Bible" TargetMode="External"/><Relationship Id="rId229" Type="http://schemas.openxmlformats.org/officeDocument/2006/relationships/hyperlink" Target="https://en.wikipedia.org/wiki/Myles_Coverdale#cite_ref-ONDB_2-1" TargetMode="External"/><Relationship Id="rId240" Type="http://schemas.openxmlformats.org/officeDocument/2006/relationships/hyperlink" Target="https://en.wikipedia.org/wiki/Myles_Coverdale#cite_ref-ONDB_2-12" TargetMode="External"/><Relationship Id="rId35" Type="http://schemas.openxmlformats.org/officeDocument/2006/relationships/hyperlink" Target="https://en.wikipedia.org/wiki/University_of_Cambridge" TargetMode="External"/><Relationship Id="rId77" Type="http://schemas.openxmlformats.org/officeDocument/2006/relationships/hyperlink" Target="https://en.wikipedia.org/wiki/New_Testament" TargetMode="External"/><Relationship Id="rId100" Type="http://schemas.openxmlformats.org/officeDocument/2006/relationships/hyperlink" Target="https://en.wikipedia.org/wiki/Myles_Coverdale#cite_note-CoverdaleDiglotBodleian-23" TargetMode="External"/><Relationship Id="rId282" Type="http://schemas.openxmlformats.org/officeDocument/2006/relationships/hyperlink" Target="http://www.oxforddnb.com/view/article/27947" TargetMode="External"/><Relationship Id="rId338" Type="http://schemas.openxmlformats.org/officeDocument/2006/relationships/hyperlink" Target="https://en.wikipedia.org/wiki/Myles_Coverdale#cite_ref-LutheransOnline_45-0" TargetMode="External"/><Relationship Id="rId8" Type="http://schemas.openxmlformats.org/officeDocument/2006/relationships/hyperlink" Target="https://en.wikipedia.org/wiki/Miles_Coverdale_(cricketer)" TargetMode="External"/><Relationship Id="rId142" Type="http://schemas.openxmlformats.org/officeDocument/2006/relationships/hyperlink" Target="https://en.wikipedia.org/wiki/Battle_of_Sampford_Courtenay" TargetMode="External"/><Relationship Id="rId184" Type="http://schemas.openxmlformats.org/officeDocument/2006/relationships/hyperlink" Target="https://en.wikipedia.org/wiki/Veni_Creator_Spiritu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3" Type="http://schemas.openxmlformats.org/officeDocument/2006/relationships/hyperlink" Target="https://en.wikipedia.org/wiki/Frenchay" TargetMode="External"/><Relationship Id="rId18" Type="http://schemas.openxmlformats.org/officeDocument/2006/relationships/hyperlink" Target="https://en.wikipedia.org/wiki/South_Devon_Railway_Company" TargetMode="External"/><Relationship Id="rId26" Type="http://schemas.openxmlformats.org/officeDocument/2006/relationships/hyperlink" Target="https://en.wikipedia.org/wiki/King%27s_Weston" TargetMode="External"/><Relationship Id="rId39" Type="http://schemas.openxmlformats.org/officeDocument/2006/relationships/hyperlink" Target="https://en.wikipedia.org/wiki/American_Civil_War" TargetMode="External"/><Relationship Id="rId21" Type="http://schemas.openxmlformats.org/officeDocument/2006/relationships/hyperlink" Target="https://en.wikipedia.org/wiki/Society_of_Friends" TargetMode="External"/><Relationship Id="rId34" Type="http://schemas.openxmlformats.org/officeDocument/2006/relationships/hyperlink" Target="https://en.wikipedia.org/wiki/Tyndale%27s_New_Testament" TargetMode="External"/><Relationship Id="rId42" Type="http://schemas.openxmlformats.org/officeDocument/2006/relationships/hyperlink" Target="https://en.wikipedia.org/w/index.php?title=Francis_Fry&amp;action=edit&amp;section=4" TargetMode="External"/><Relationship Id="rId47" Type="http://schemas.openxmlformats.org/officeDocument/2006/relationships/hyperlink" Target="https://en.wikipedia.org/wiki/County_Wicklow" TargetMode="External"/><Relationship Id="rId50" Type="http://schemas.openxmlformats.org/officeDocument/2006/relationships/hyperlink" Target="https://en.wikipedia.org/wiki/Francis_Fry#cite_ref-2" TargetMode="External"/><Relationship Id="rId7" Type="http://schemas.openxmlformats.org/officeDocument/2006/relationships/hyperlink" Target="https://en.wikipedia.org/w/index.php?title=Francis_Fry&amp;action=history" TargetMode="External"/><Relationship Id="rId2" Type="http://schemas.openxmlformats.org/officeDocument/2006/relationships/slide" Target="../slides/slide22.xml"/><Relationship Id="rId16" Type="http://schemas.openxmlformats.org/officeDocument/2006/relationships/hyperlink" Target="https://en.wikipedia.org/wiki/Midland_Railway" TargetMode="External"/><Relationship Id="rId29" Type="http://schemas.openxmlformats.org/officeDocument/2006/relationships/hyperlink" Target="https://en.wikipedia.org/w/index.php?title=Francis_Fry&amp;action=edit&amp;section=3" TargetMode="External"/><Relationship Id="rId11" Type="http://schemas.openxmlformats.org/officeDocument/2006/relationships/hyperlink" Target="https://en.wikipedia.org/wiki/Joseph_Storrs_Fry" TargetMode="External"/><Relationship Id="rId24" Type="http://schemas.openxmlformats.org/officeDocument/2006/relationships/hyperlink" Target="https://en.wikipedia.org/w/index.php?title=Bristol_Philosophical_Society&amp;action=edit&amp;redlink=1" TargetMode="External"/><Relationship Id="rId32" Type="http://schemas.openxmlformats.org/officeDocument/2006/relationships/hyperlink" Target="https://en.wikipedia.org/wiki/Peter_Sch%C3%B6ffer_the_younger" TargetMode="External"/><Relationship Id="rId37" Type="http://schemas.openxmlformats.org/officeDocument/2006/relationships/hyperlink" Target="https://en.wikipedia.org/wiki/Oliver_Cromwell" TargetMode="External"/><Relationship Id="rId40" Type="http://schemas.openxmlformats.org/officeDocument/2006/relationships/hyperlink" Target="https://en.wikipedia.org/wiki/Great_Bible_of_1539" TargetMode="External"/><Relationship Id="rId45" Type="http://schemas.openxmlformats.org/officeDocument/2006/relationships/hyperlink" Target="https://en.wikipedia.org/w/index.php?title=Francis_Fry&amp;action=edit&amp;section=5" TargetMode="External"/><Relationship Id="rId53" Type="http://schemas.openxmlformats.org/officeDocument/2006/relationships/hyperlink" Target="https://en.wikipedia.org/wiki/Dictionary_of_National_Biography" TargetMode="External"/><Relationship Id="rId5" Type="http://schemas.openxmlformats.org/officeDocument/2006/relationships/hyperlink" Target="https://en.wikipedia.org/wiki/Talk:Francis_Fry" TargetMode="External"/><Relationship Id="rId10" Type="http://schemas.openxmlformats.org/officeDocument/2006/relationships/hyperlink" Target="https://en.wikipedia.org/wiki/Bristol" TargetMode="External"/><Relationship Id="rId19" Type="http://schemas.openxmlformats.org/officeDocument/2006/relationships/hyperlink" Target="https://en.wikipedia.org/wiki/Cotham,_Bristol" TargetMode="External"/><Relationship Id="rId31" Type="http://schemas.openxmlformats.org/officeDocument/2006/relationships/hyperlink" Target="https://en.wikipedia.org/wiki/Worms,_Germany" TargetMode="External"/><Relationship Id="rId44" Type="http://schemas.openxmlformats.org/officeDocument/2006/relationships/hyperlink" Target="https://en.wikipedia.org/wiki/Great_Bible" TargetMode="External"/><Relationship Id="rId52" Type="http://schemas.openxmlformats.org/officeDocument/2006/relationships/hyperlink" Target="https://en.wikisource.org/wiki/Dictionary_of_National_Biography,_1885-1900/Fry,_Francis" TargetMode="External"/><Relationship Id="rId4" Type="http://schemas.openxmlformats.org/officeDocument/2006/relationships/hyperlink" Target="https://en.wikipedia.org/wiki/Francis_Fry" TargetMode="External"/><Relationship Id="rId9" Type="http://schemas.openxmlformats.org/officeDocument/2006/relationships/hyperlink" Target="https://en.wikipedia.org/wiki/Westbury-on-Trym" TargetMode="External"/><Relationship Id="rId14" Type="http://schemas.openxmlformats.org/officeDocument/2006/relationships/hyperlink" Target="https://en.wikipedia.org/wiki/Croydon" TargetMode="External"/><Relationship Id="rId22" Type="http://schemas.openxmlformats.org/officeDocument/2006/relationships/hyperlink" Target="https://en.wikipedia.org/wiki/Abolitionism" TargetMode="External"/><Relationship Id="rId27" Type="http://schemas.openxmlformats.org/officeDocument/2006/relationships/hyperlink" Target="https://en.wikipedia.org/w/index.php?title=Francis_Fry&amp;action=edit&amp;section=2" TargetMode="External"/><Relationship Id="rId30" Type="http://schemas.openxmlformats.org/officeDocument/2006/relationships/hyperlink" Target="https://en.wikipedia.org/wiki/Munich" TargetMode="External"/><Relationship Id="rId35" Type="http://schemas.openxmlformats.org/officeDocument/2006/relationships/hyperlink" Target="https://en.wikipedia.org/wiki/Baptist_College,_Bristol" TargetMode="External"/><Relationship Id="rId43" Type="http://schemas.openxmlformats.org/officeDocument/2006/relationships/hyperlink" Target="https://en.wikipedia.org/wiki/Lord_Arthur_Hervey" TargetMode="External"/><Relationship Id="rId48" Type="http://schemas.openxmlformats.org/officeDocument/2006/relationships/hyperlink" Target="https://en.wikipedia.org/w/index.php?title=Francis_Fry&amp;action=edit&amp;section=6" TargetMode="External"/><Relationship Id="rId8" Type="http://schemas.openxmlformats.org/officeDocument/2006/relationships/hyperlink" Target="https://en.wikipedia.org/w/index.php?title=Francis_Fry&amp;action=edit&amp;section=1" TargetMode="External"/><Relationship Id="rId51" Type="http://schemas.openxmlformats.org/officeDocument/2006/relationships/hyperlink" Target="https://en.wikipedia.org/wiki/Public_domain" TargetMode="External"/><Relationship Id="rId3" Type="http://schemas.openxmlformats.org/officeDocument/2006/relationships/hyperlink" Target="https://en.wikipedia.org/wiki/Myles_Coverdale" TargetMode="External"/><Relationship Id="rId12" Type="http://schemas.openxmlformats.org/officeDocument/2006/relationships/hyperlink" Target="https://en.wikipedia.org/wiki/Fishponds" TargetMode="External"/><Relationship Id="rId17" Type="http://schemas.openxmlformats.org/officeDocument/2006/relationships/hyperlink" Target="https://en.wikipedia.org/wiki/Bristol_and_Exeter_Railway" TargetMode="External"/><Relationship Id="rId25" Type="http://schemas.openxmlformats.org/officeDocument/2006/relationships/hyperlink" Target="https://en.wikipedia.org/wiki/Bristol_City_Museum_and_Art_Gallery" TargetMode="External"/><Relationship Id="rId33" Type="http://schemas.openxmlformats.org/officeDocument/2006/relationships/hyperlink" Target="https://en.wikipedia.org/wiki/William_Tyndale" TargetMode="External"/><Relationship Id="rId38" Type="http://schemas.openxmlformats.org/officeDocument/2006/relationships/hyperlink" Target="https://en.wikipedia.org/wiki/George_Livermore" TargetMode="External"/><Relationship Id="rId46" Type="http://schemas.openxmlformats.org/officeDocument/2006/relationships/hyperlink" Target="https://en.wikipedia.org/wiki/Brittas,_Dublin" TargetMode="External"/><Relationship Id="rId20" Type="http://schemas.openxmlformats.org/officeDocument/2006/relationships/hyperlink" Target="https://en.wikipedia.org/wiki/William_Edward_Forster" TargetMode="External"/><Relationship Id="rId41" Type="http://schemas.openxmlformats.org/officeDocument/2006/relationships/hyperlink" Target="https://en.wikipedia.org/wiki/Miles_Coverdale" TargetMode="External"/><Relationship Id="rId1" Type="http://schemas.openxmlformats.org/officeDocument/2006/relationships/notesMaster" Target="../notesMasters/notesMaster1.xml"/><Relationship Id="rId6" Type="http://schemas.openxmlformats.org/officeDocument/2006/relationships/hyperlink" Target="https://en.wikipedia.org/w/index.php?title=Francis_Fry&amp;action=edit" TargetMode="External"/><Relationship Id="rId15" Type="http://schemas.openxmlformats.org/officeDocument/2006/relationships/hyperlink" Target="https://en.wikipedia.org/wiki/Bristol_and_Gloucester_Railway" TargetMode="External"/><Relationship Id="rId23" Type="http://schemas.openxmlformats.org/officeDocument/2006/relationships/hyperlink" Target="https://en.wikipedia.org/wiki/Francis_Fry#cite_note-1" TargetMode="External"/><Relationship Id="rId28" Type="http://schemas.openxmlformats.org/officeDocument/2006/relationships/hyperlink" Target="https://en.wikipedia.org/wiki/Francis_Fry#cite_note-2" TargetMode="External"/><Relationship Id="rId36" Type="http://schemas.openxmlformats.org/officeDocument/2006/relationships/hyperlink" Target="https://en.wikipedia.org/wiki/The_Souldiers_Pocket_Bible" TargetMode="External"/><Relationship Id="rId49" Type="http://schemas.openxmlformats.org/officeDocument/2006/relationships/hyperlink" Target="https://en.wikipedia.org/wiki/Francis_Fry#cite_ref-1" TargetMode="External"/></Relationships>
</file>

<file path=ppt/notesSlides/_rels/notesSlide18.xml.rels><?xml version="1.0" encoding="UTF-8" standalone="yes"?>
<Relationships xmlns="http://schemas.openxmlformats.org/package/2006/relationships"><Relationship Id="rId117" Type="http://schemas.openxmlformats.org/officeDocument/2006/relationships/hyperlink" Target="https://en.wikipedia.org/wiki/Konrad_Hubert" TargetMode="External"/><Relationship Id="rId299" Type="http://schemas.openxmlformats.org/officeDocument/2006/relationships/hyperlink" Target="http://estc.bl.uk/F/G61CUFB8PDE11GBIX3NT1NY3J5FHN5HY1XP7VQEKRKSM4AJI1C-03051?func=full-set-set&amp;set_number=050820&amp;set_entry=000010&amp;format=999" TargetMode="External"/><Relationship Id="rId21" Type="http://schemas.openxmlformats.org/officeDocument/2006/relationships/hyperlink" Target="https://en.wikipedia.org/wiki/Anglican" TargetMode="External"/><Relationship Id="rId63" Type="http://schemas.openxmlformats.org/officeDocument/2006/relationships/hyperlink" Target="https://en.wikipedia.org/w/index.php?title=Myles_Coverdale&amp;action=edit&amp;section=2" TargetMode="External"/><Relationship Id="rId159" Type="http://schemas.openxmlformats.org/officeDocument/2006/relationships/hyperlink" Target="https://en.wikipedia.org/wiki/Geneva_Bible" TargetMode="External"/><Relationship Id="rId324" Type="http://schemas.openxmlformats.org/officeDocument/2006/relationships/hyperlink" Target="http://www.achurchnearyou.com/sampford-courtenay-st-andrew/" TargetMode="External"/><Relationship Id="rId170" Type="http://schemas.openxmlformats.org/officeDocument/2006/relationships/hyperlink" Target="https://en.wikipedia.org/wiki/King_James_Version" TargetMode="External"/><Relationship Id="rId226" Type="http://schemas.openxmlformats.org/officeDocument/2006/relationships/hyperlink" Target="https://en.wikipedia.org/wiki/Myles_Coverdale#cite_ref-1" TargetMode="External"/><Relationship Id="rId268" Type="http://schemas.openxmlformats.org/officeDocument/2006/relationships/hyperlink" Target="https://en.wikipedia.org/wiki/Myles_Coverdale#cite_ref-Duffy_1992_9-1" TargetMode="External"/><Relationship Id="rId32" Type="http://schemas.openxmlformats.org/officeDocument/2006/relationships/hyperlink" Target="https://en.wikipedia.org/wiki/John_Bale" TargetMode="External"/><Relationship Id="rId74" Type="http://schemas.openxmlformats.org/officeDocument/2006/relationships/hyperlink" Target="https://en.wikipedia.org/wiki/Myles_Coverdale#cite_note-Latre-Place-14" TargetMode="External"/><Relationship Id="rId128" Type="http://schemas.openxmlformats.org/officeDocument/2006/relationships/hyperlink" Target="https://en.wikipedia.org/wiki/Duke_of_Somerset" TargetMode="External"/><Relationship Id="rId335" Type="http://schemas.openxmlformats.org/officeDocument/2006/relationships/hyperlink" Target="https://web.archive.org/web/20150402153923/https:/www.churchofengland.org/media/1237426/gs%201748a.pdf" TargetMode="External"/><Relationship Id="rId5" Type="http://schemas.openxmlformats.org/officeDocument/2006/relationships/hyperlink" Target="https://en.wikipedia.org/wiki/Talk:Myles_Coverdale" TargetMode="External"/><Relationship Id="rId181" Type="http://schemas.openxmlformats.org/officeDocument/2006/relationships/hyperlink" Target="https://en.wikipedia.org/wiki/Anglican_Use" TargetMode="External"/><Relationship Id="rId237" Type="http://schemas.openxmlformats.org/officeDocument/2006/relationships/hyperlink" Target="https://en.wikipedia.org/wiki/Myles_Coverdale#cite_ref-ONDB_2-9" TargetMode="External"/><Relationship Id="rId279" Type="http://schemas.openxmlformats.org/officeDocument/2006/relationships/hyperlink" Target="https://en.wikipedia.org/wiki/ISSN_(identifier)" TargetMode="External"/><Relationship Id="rId43" Type="http://schemas.openxmlformats.org/officeDocument/2006/relationships/hyperlink" Target="https://en.wikipedia.org/wiki/Myles_Coverdale#cite_note-ONDBBarnes-6" TargetMode="External"/><Relationship Id="rId139" Type="http://schemas.openxmlformats.org/officeDocument/2006/relationships/hyperlink" Target="https://en.wikipedia.org/wiki/Myles_Coverdale#cite_note-35" TargetMode="External"/><Relationship Id="rId290" Type="http://schemas.openxmlformats.org/officeDocument/2006/relationships/hyperlink" Target="https://en.wikipedia.org/wiki/Template:Cite_book" TargetMode="External"/><Relationship Id="rId304" Type="http://schemas.openxmlformats.org/officeDocument/2006/relationships/hyperlink" Target="http://www.oxforddnb.com/view/article/6769?docPos=1" TargetMode="External"/><Relationship Id="rId346" Type="http://schemas.openxmlformats.org/officeDocument/2006/relationships/hyperlink" Target="https://en.wikipedia.org/wiki/Albert_Pollard" TargetMode="External"/><Relationship Id="rId85" Type="http://schemas.openxmlformats.org/officeDocument/2006/relationships/hyperlink" Target="https://en.wikipedia.org/wiki/Book_of_Common_Prayer_(1962)" TargetMode="External"/><Relationship Id="rId150" Type="http://schemas.openxmlformats.org/officeDocument/2006/relationships/hyperlink" Target="https://en.wikipedia.org/wiki/Mary_I_of_England" TargetMode="External"/><Relationship Id="rId192" Type="http://schemas.openxmlformats.org/officeDocument/2006/relationships/hyperlink" Target="https://en.wikipedia.org/wiki/Yale" TargetMode="External"/><Relationship Id="rId206" Type="http://schemas.openxmlformats.org/officeDocument/2006/relationships/hyperlink" Target="https://en.wikipedia.org/wiki/Coverdale_(dale)" TargetMode="External"/><Relationship Id="rId248" Type="http://schemas.openxmlformats.org/officeDocument/2006/relationships/hyperlink" Target="https://en.wikipedia.org/wiki/Myles_Coverdale#cite_ref-ONDB_2-20" TargetMode="External"/><Relationship Id="rId12" Type="http://schemas.openxmlformats.org/officeDocument/2006/relationships/hyperlink" Target="https://en.wikipedia.org/wiki/John_Vesey" TargetMode="External"/><Relationship Id="rId108" Type="http://schemas.openxmlformats.org/officeDocument/2006/relationships/hyperlink" Target="https://en.wikipedia.org/wiki/Jack_O%27Newbury" TargetMode="External"/><Relationship Id="rId315" Type="http://schemas.openxmlformats.org/officeDocument/2006/relationships/hyperlink" Target="https://en.wikipedia.org/wiki/Myles_Coverdale#cite_ref-OxDicHist_31-0" TargetMode="External"/><Relationship Id="rId54" Type="http://schemas.openxmlformats.org/officeDocument/2006/relationships/hyperlink" Target="https://en.wikipedia.org/wiki/Smithfield,_London" TargetMode="External"/><Relationship Id="rId96" Type="http://schemas.openxmlformats.org/officeDocument/2006/relationships/hyperlink" Target="https://en.wikipedia.org/wiki/Myles_Coverdale#cite_note-20" TargetMode="External"/><Relationship Id="rId161" Type="http://schemas.openxmlformats.org/officeDocument/2006/relationships/hyperlink" Target="https://en.wikipedia.org/wiki/Wikipedia:Citation_needed" TargetMode="External"/><Relationship Id="rId217" Type="http://schemas.openxmlformats.org/officeDocument/2006/relationships/hyperlink" Target="https://en.wikipedia.org/wiki/Myles_Coverdale#cite_ref-27" TargetMode="External"/><Relationship Id="rId259" Type="http://schemas.openxmlformats.org/officeDocument/2006/relationships/hyperlink" Target="https://en.wikipedia.org/wiki/Myles_Coverdale#cite_ref-ONDBBarnes_6-0" TargetMode="External"/><Relationship Id="rId23" Type="http://schemas.openxmlformats.org/officeDocument/2006/relationships/hyperlink" Target="https://en.wikipedia.org/wiki/Myles_Coverdale#cite_note-1" TargetMode="External"/><Relationship Id="rId119" Type="http://schemas.openxmlformats.org/officeDocument/2006/relationships/hyperlink" Target="https://en.wikipedia.org/wiki/Bad_Bergzabern" TargetMode="External"/><Relationship Id="rId270" Type="http://schemas.openxmlformats.org/officeDocument/2006/relationships/hyperlink" Target="https://archive.org/details/strippingofaltar00duff" TargetMode="External"/><Relationship Id="rId326" Type="http://schemas.openxmlformats.org/officeDocument/2006/relationships/hyperlink" Target="https://en.wikipedia.org/wiki/Gilbert_Burnet" TargetMode="External"/><Relationship Id="rId65" Type="http://schemas.openxmlformats.org/officeDocument/2006/relationships/hyperlink" Target="https://en.wikipedia.org/wiki/William_Tyndale" TargetMode="External"/><Relationship Id="rId130" Type="http://schemas.openxmlformats.org/officeDocument/2006/relationships/hyperlink" Target="https://en.wikipedia.org/wiki/Myles_Coverdale#cite_note-32" TargetMode="External"/><Relationship Id="rId172" Type="http://schemas.openxmlformats.org/officeDocument/2006/relationships/hyperlink" Target="https://en.wikipedia.org/wiki/Bishops%27_Bible" TargetMode="External"/><Relationship Id="rId228" Type="http://schemas.openxmlformats.org/officeDocument/2006/relationships/hyperlink" Target="https://en.wikipedia.org/wiki/Myles_Coverdale#cite_ref-ONDB_2-0" TargetMode="External"/><Relationship Id="rId281" Type="http://schemas.openxmlformats.org/officeDocument/2006/relationships/hyperlink" Target="https://en.wikipedia.org/wiki/Myles_Coverdale#cite_ref-ONDBTyndale_12-0" TargetMode="External"/><Relationship Id="rId337" Type="http://schemas.openxmlformats.org/officeDocument/2006/relationships/hyperlink" Target="http://www.bible-researcher.com/prayerbook1.html" TargetMode="External"/><Relationship Id="rId34" Type="http://schemas.openxmlformats.org/officeDocument/2006/relationships/hyperlink" Target="https://en.wikipedia.org/wiki/Myles_Coverdale#cite_note-4" TargetMode="External"/><Relationship Id="rId76" Type="http://schemas.openxmlformats.org/officeDocument/2006/relationships/hyperlink" Target="https://en.wikipedia.org/wiki/Myles_Coverdale#cite_note-15" TargetMode="External"/><Relationship Id="rId141" Type="http://schemas.openxmlformats.org/officeDocument/2006/relationships/hyperlink" Target="https://en.wikipedia.org/wiki/Myles_Coverdale#cite_note-36" TargetMode="External"/><Relationship Id="rId7" Type="http://schemas.openxmlformats.org/officeDocument/2006/relationships/hyperlink" Target="https://en.wikipedia.org/w/index.php?title=Myles_Coverdale&amp;action=history" TargetMode="External"/><Relationship Id="rId183" Type="http://schemas.openxmlformats.org/officeDocument/2006/relationships/hyperlink" Target="https://en.wikipedia.org/wiki/Myles_Coverdale#cite_note-46" TargetMode="External"/><Relationship Id="rId239" Type="http://schemas.openxmlformats.org/officeDocument/2006/relationships/hyperlink" Target="https://en.wikipedia.org/wiki/Myles_Coverdale#cite_ref-ONDB_2-11" TargetMode="External"/><Relationship Id="rId250" Type="http://schemas.openxmlformats.org/officeDocument/2006/relationships/hyperlink" Target="https://en.wikipedia.org/wiki/Myles_Coverdale#cite_ref-ONDB_2-22" TargetMode="External"/><Relationship Id="rId292" Type="http://schemas.openxmlformats.org/officeDocument/2006/relationships/hyperlink" Target="https://en.wikipedia.org/wiki/Myles_Coverdale#cite_ref-Latre-Place_14-0" TargetMode="External"/><Relationship Id="rId306" Type="http://schemas.openxmlformats.org/officeDocument/2006/relationships/hyperlink" Target="https://en.wikipedia.org/wiki/Myles_Coverdale#cite_ref-26" TargetMode="External"/><Relationship Id="rId45" Type="http://schemas.openxmlformats.org/officeDocument/2006/relationships/hyperlink" Target="https://en.wikipedia.org/wiki/Erasmus" TargetMode="External"/><Relationship Id="rId87" Type="http://schemas.openxmlformats.org/officeDocument/2006/relationships/hyperlink" Target="https://en.wikipedia.org/w/index.php?title=Myles_Coverdale&amp;action=edit&amp;section=4" TargetMode="External"/><Relationship Id="rId110" Type="http://schemas.openxmlformats.org/officeDocument/2006/relationships/hyperlink" Target="https://en.wikipedia.org/wiki/Reading_Abbey" TargetMode="External"/><Relationship Id="rId348" Type="http://schemas.openxmlformats.org/officeDocument/2006/relationships/hyperlink" Target="https://en.wikipedia.org/wiki/Encyclop%C3%A6dia_Britannica_Eleventh_Edition" TargetMode="External"/><Relationship Id="rId152" Type="http://schemas.openxmlformats.org/officeDocument/2006/relationships/hyperlink" Target="https://en.wikipedia.org/wiki/Myles_Coverdale#cite_note-37" TargetMode="External"/><Relationship Id="rId194" Type="http://schemas.openxmlformats.org/officeDocument/2006/relationships/hyperlink" Target="https://en.wikipedia.org/wiki/Feast_day" TargetMode="External"/><Relationship Id="rId208" Type="http://schemas.openxmlformats.org/officeDocument/2006/relationships/hyperlink" Target="https://en.wikipedia.org/wiki/Myles_Coverdale#cite_ref-7" TargetMode="External"/><Relationship Id="rId261" Type="http://schemas.openxmlformats.org/officeDocument/2006/relationships/hyperlink" Target="https://en.wikipedia.org/wiki/Myles_Coverdale#cite_ref-ONDBBarnes_6-2" TargetMode="External"/><Relationship Id="rId14" Type="http://schemas.openxmlformats.org/officeDocument/2006/relationships/hyperlink" Target="https://en.wikipedia.org/wiki/North_Riding_of_Yorkshire" TargetMode="External"/><Relationship Id="rId56" Type="http://schemas.openxmlformats.org/officeDocument/2006/relationships/hyperlink" Target="https://en.wikipedia.org/wiki/Essex" TargetMode="External"/><Relationship Id="rId317" Type="http://schemas.openxmlformats.org/officeDocument/2006/relationships/hyperlink" Target="http://www.oxfordreference.com/view/10.1093/acref/9780199550371.001.0001/acref-9780199550371" TargetMode="External"/><Relationship Id="rId98" Type="http://schemas.openxmlformats.org/officeDocument/2006/relationships/hyperlink" Target="https://en.wikipedia.org/wiki/Vulgate" TargetMode="External"/><Relationship Id="rId121" Type="http://schemas.openxmlformats.org/officeDocument/2006/relationships/hyperlink" Target="https://en.wikipedia.org/wiki/Latin_school" TargetMode="External"/><Relationship Id="rId163" Type="http://schemas.openxmlformats.org/officeDocument/2006/relationships/hyperlink" Target="https://en.wikipedia.org/wiki/Myles_Coverdale#cite_note-40" TargetMode="External"/><Relationship Id="rId219" Type="http://schemas.openxmlformats.org/officeDocument/2006/relationships/hyperlink" Target="https://en.wikipedia.org/wiki/Myles_Coverdale#cite_ref-37" TargetMode="External"/><Relationship Id="rId230" Type="http://schemas.openxmlformats.org/officeDocument/2006/relationships/hyperlink" Target="https://en.wikipedia.org/wiki/Myles_Coverdale#cite_ref-ONDB_2-2" TargetMode="External"/><Relationship Id="rId251" Type="http://schemas.openxmlformats.org/officeDocument/2006/relationships/hyperlink" Target="https://en.wikipedia.org/wiki/Myles_Coverdale#cite_ref-ONDB_2-23" TargetMode="External"/><Relationship Id="rId25" Type="http://schemas.openxmlformats.org/officeDocument/2006/relationships/hyperlink" Target="https://en.wikipedia.org/wiki/Myles_Coverdale#cite_note-ONDB-2" TargetMode="External"/><Relationship Id="rId46" Type="http://schemas.openxmlformats.org/officeDocument/2006/relationships/hyperlink" Target="https://en.wikipedia.org/wiki/Christian_humanism" TargetMode="External"/><Relationship Id="rId67" Type="http://schemas.openxmlformats.org/officeDocument/2006/relationships/hyperlink" Target="https://en.wikipedia.org/wiki/Myles_Coverdale#cite_note-11" TargetMode="External"/><Relationship Id="rId272" Type="http://schemas.openxmlformats.org/officeDocument/2006/relationships/hyperlink" Target="https://en.wikipedia.org/wiki/Special:BookSources/0-300-05342-8" TargetMode="External"/><Relationship Id="rId293" Type="http://schemas.openxmlformats.org/officeDocument/2006/relationships/hyperlink" Target="http://www.tyndale.org/tsj08/latre.html" TargetMode="External"/><Relationship Id="rId307" Type="http://schemas.openxmlformats.org/officeDocument/2006/relationships/hyperlink" Target="https://en.wikipedia.org/wiki/Myles_Coverdale#cite_ref-BerksHistCoverdale_28-0" TargetMode="External"/><Relationship Id="rId328" Type="http://schemas.openxmlformats.org/officeDocument/2006/relationships/hyperlink" Target="https://en.wikipedia.org/wiki/Myles_Coverdale#cite_ref-39" TargetMode="External"/><Relationship Id="rId349" Type="http://schemas.openxmlformats.org/officeDocument/2006/relationships/hyperlink" Target="http://www.studylight.org/desk/?l=en&amp;query=Genesis+1&amp;translation=mcb" TargetMode="External"/><Relationship Id="rId88" Type="http://schemas.openxmlformats.org/officeDocument/2006/relationships/hyperlink" Target="https://en.wikipedia.org/wiki/Matthew_Bible" TargetMode="External"/><Relationship Id="rId111" Type="http://schemas.openxmlformats.org/officeDocument/2006/relationships/hyperlink" Target="https://en.wikipedia.org/wiki/Myles_Coverdale#cite_note-30" TargetMode="External"/><Relationship Id="rId132" Type="http://schemas.openxmlformats.org/officeDocument/2006/relationships/hyperlink" Target="https://en.wikipedia.org/wiki/Book_of_Common_Prayer" TargetMode="External"/><Relationship Id="rId153" Type="http://schemas.openxmlformats.org/officeDocument/2006/relationships/hyperlink" Target="https://en.wikipedia.org/wiki/Privy_Council" TargetMode="External"/><Relationship Id="rId174" Type="http://schemas.openxmlformats.org/officeDocument/2006/relationships/hyperlink" Target="https://en.wikipedia.org/wiki/Myles_Coverdale#cite_note-43" TargetMode="External"/><Relationship Id="rId195" Type="http://schemas.openxmlformats.org/officeDocument/2006/relationships/hyperlink" Target="https://en.wikipedia.org/wiki/Calendar_of_saints_(Episcopal_Church_in_the_United_States_of_America)" TargetMode="External"/><Relationship Id="rId209" Type="http://schemas.openxmlformats.org/officeDocument/2006/relationships/hyperlink" Target="https://en.wikipedia.org/wiki/Myles_Coverdale#cite_ref-11" TargetMode="External"/><Relationship Id="rId220" Type="http://schemas.openxmlformats.org/officeDocument/2006/relationships/hyperlink" Target="https://en.wikipedia.org/wiki/Myles_Coverdale#cite_ref-38" TargetMode="External"/><Relationship Id="rId241" Type="http://schemas.openxmlformats.org/officeDocument/2006/relationships/hyperlink" Target="https://en.wikipedia.org/wiki/Myles_Coverdale#cite_ref-ONDB_2-13" TargetMode="External"/><Relationship Id="rId15" Type="http://schemas.openxmlformats.org/officeDocument/2006/relationships/hyperlink" Target="https://en.wikipedia.org/wiki/England" TargetMode="External"/><Relationship Id="rId36" Type="http://schemas.openxmlformats.org/officeDocument/2006/relationships/hyperlink" Target="https://en.wikipedia.org/wiki/Canon_law" TargetMode="External"/><Relationship Id="rId57" Type="http://schemas.openxmlformats.org/officeDocument/2006/relationships/hyperlink" Target="https://en.wikipedia.org/wiki/Transubstantiation" TargetMode="External"/><Relationship Id="rId262" Type="http://schemas.openxmlformats.org/officeDocument/2006/relationships/hyperlink" Target="https://en.wikipedia.org/wiki/Myles_Coverdale#cite_ref-ONDBBarnes_6-3" TargetMode="External"/><Relationship Id="rId283" Type="http://schemas.openxmlformats.org/officeDocument/2006/relationships/hyperlink" Target="https://doi.org/10.1093%2Fref%3Aodnb%2F27947" TargetMode="External"/><Relationship Id="rId318" Type="http://schemas.openxmlformats.org/officeDocument/2006/relationships/hyperlink" Target="https://en.wikipedia.org/wiki/Special:BookSources/9780191726514" TargetMode="External"/><Relationship Id="rId339" Type="http://schemas.openxmlformats.org/officeDocument/2006/relationships/hyperlink" Target="https://web.archive.org/web/20150218185919/http:/www.lutheransonline.com/lo/675/FSLO-1059011476-804675.pdf" TargetMode="External"/><Relationship Id="rId78" Type="http://schemas.openxmlformats.org/officeDocument/2006/relationships/hyperlink" Target="https://en.wikipedia.org/wiki/Pentateuch" TargetMode="External"/><Relationship Id="rId99" Type="http://schemas.openxmlformats.org/officeDocument/2006/relationships/hyperlink" Target="https://en.wikipedia.org/wiki/Myles_Coverdale#cite_note-22" TargetMode="External"/><Relationship Id="rId101" Type="http://schemas.openxmlformats.org/officeDocument/2006/relationships/hyperlink" Target="https://en.wikipedia.org/wiki/Myles_Coverdale#cite_note-24" TargetMode="External"/><Relationship Id="rId122" Type="http://schemas.openxmlformats.org/officeDocument/2006/relationships/hyperlink" Target="https://en.wikipedia.org/w/index.php?title=Myles_Coverdale&amp;action=edit&amp;section=6" TargetMode="External"/><Relationship Id="rId143" Type="http://schemas.openxmlformats.org/officeDocument/2006/relationships/hyperlink" Target="https://en.wikipedia.org/wiki/Sutton_Coldfield" TargetMode="External"/><Relationship Id="rId164" Type="http://schemas.openxmlformats.org/officeDocument/2006/relationships/hyperlink" Target="https://en.wikipedia.org/wiki/St_Magnus_the_Martyr" TargetMode="External"/><Relationship Id="rId185" Type="http://schemas.openxmlformats.org/officeDocument/2006/relationships/hyperlink" Target="https://en.wikipedia.org/wiki/Myles_Coverdale#cite_note-47" TargetMode="External"/><Relationship Id="rId350" Type="http://schemas.openxmlformats.org/officeDocument/2006/relationships/hyperlink" Target="https://www.findagrave.com/memorial/6498" TargetMode="External"/><Relationship Id="rId9" Type="http://schemas.openxmlformats.org/officeDocument/2006/relationships/hyperlink" Target="https://en.wikipedia.org/wiki/Bishop_of_Exeter" TargetMode="External"/><Relationship Id="rId210" Type="http://schemas.openxmlformats.org/officeDocument/2006/relationships/hyperlink" Target="https://en.wikipedia.org/wiki/Myles_Coverdale#cite_ref-15" TargetMode="External"/><Relationship Id="rId26" Type="http://schemas.openxmlformats.org/officeDocument/2006/relationships/hyperlink" Target="https://en.wikipedia.org/wiki/English_language" TargetMode="External"/><Relationship Id="rId231" Type="http://schemas.openxmlformats.org/officeDocument/2006/relationships/hyperlink" Target="https://en.wikipedia.org/wiki/Myles_Coverdale#cite_ref-ONDB_2-3" TargetMode="External"/><Relationship Id="rId252" Type="http://schemas.openxmlformats.org/officeDocument/2006/relationships/hyperlink" Target="http://www.oxforddnb.com/view/article/6486?docPos=1" TargetMode="External"/><Relationship Id="rId273" Type="http://schemas.openxmlformats.org/officeDocument/2006/relationships/hyperlink" Target="https://en.wikipedia.org/wiki/Myles_Coverdale#cite_ref-Hughes_10-0" TargetMode="External"/><Relationship Id="rId294" Type="http://schemas.openxmlformats.org/officeDocument/2006/relationships/hyperlink" Target="https://en.wikipedia.org/wiki/Myles_Coverdale#cite_ref-KenyonGrtBible_18-0" TargetMode="External"/><Relationship Id="rId308" Type="http://schemas.openxmlformats.org/officeDocument/2006/relationships/hyperlink" Target="https://en.wikipedia.org/wiki/Richard_John_King" TargetMode="External"/><Relationship Id="rId329" Type="http://schemas.openxmlformats.org/officeDocument/2006/relationships/hyperlink" Target="https://www.oxforddnb.com/view/10.1093/ref:odnb/9780198614128.001.0001/odnb-9780198614128-e-6486" TargetMode="External"/><Relationship Id="rId47" Type="http://schemas.openxmlformats.org/officeDocument/2006/relationships/hyperlink" Target="https://en.wikipedia.org/wiki/Cardinal_Wolsey" TargetMode="External"/><Relationship Id="rId68" Type="http://schemas.openxmlformats.org/officeDocument/2006/relationships/hyperlink" Target="https://en.wikipedia.org/wiki/Stephen_Vaughan_(merchant)" TargetMode="External"/><Relationship Id="rId89" Type="http://schemas.openxmlformats.org/officeDocument/2006/relationships/hyperlink" Target="https://en.wikipedia.org/wiki/Richard_Grafton" TargetMode="External"/><Relationship Id="rId112" Type="http://schemas.openxmlformats.org/officeDocument/2006/relationships/hyperlink" Target="https://en.wikipedia.org/wiki/Stephen_Gardiner" TargetMode="External"/><Relationship Id="rId133" Type="http://schemas.openxmlformats.org/officeDocument/2006/relationships/hyperlink" Target="https://en.wikipedia.org/wiki/Act_of_Uniformity_1549" TargetMode="External"/><Relationship Id="rId154" Type="http://schemas.openxmlformats.org/officeDocument/2006/relationships/hyperlink" Target="https://en.wikipedia.org/wiki/Myles_Coverdale#cite_note-38" TargetMode="External"/><Relationship Id="rId175" Type="http://schemas.openxmlformats.org/officeDocument/2006/relationships/hyperlink" Target="https://en.wikipedia.org/wiki/Oliver_Cromwell" TargetMode="External"/><Relationship Id="rId340" Type="http://schemas.openxmlformats.org/officeDocument/2006/relationships/hyperlink" Target="https://www.lutheransonline.com/lo/675/FSLO-1059011476-804675.pdf" TargetMode="External"/><Relationship Id="rId196" Type="http://schemas.openxmlformats.org/officeDocument/2006/relationships/hyperlink" Target="https://en.wikipedia.org/w/index.php?title=Myles_Coverdale&amp;action=edit&amp;section=11" TargetMode="External"/><Relationship Id="rId200" Type="http://schemas.openxmlformats.org/officeDocument/2006/relationships/hyperlink" Target="https://en.wikipedia.org/wiki/Timeline_of_the_English_Reformation" TargetMode="External"/><Relationship Id="rId16" Type="http://schemas.openxmlformats.org/officeDocument/2006/relationships/hyperlink" Target="https://en.wikipedia.org/wiki/London" TargetMode="External"/><Relationship Id="rId221" Type="http://schemas.openxmlformats.org/officeDocument/2006/relationships/hyperlink" Target="https://en.wikipedia.org/wiki/Myles_Coverdale#cite_ref-40" TargetMode="External"/><Relationship Id="rId242" Type="http://schemas.openxmlformats.org/officeDocument/2006/relationships/hyperlink" Target="https://en.wikipedia.org/wiki/Myles_Coverdale#cite_ref-ONDB_2-14" TargetMode="External"/><Relationship Id="rId263" Type="http://schemas.openxmlformats.org/officeDocument/2006/relationships/hyperlink" Target="http://www.oxforddnb.com/view/article/1472" TargetMode="External"/><Relationship Id="rId284" Type="http://schemas.openxmlformats.org/officeDocument/2006/relationships/hyperlink" Target="https://en.wikipedia.org/wiki/Myles_Coverdale#cite_ref-OUPBibleEng_13-0" TargetMode="External"/><Relationship Id="rId319" Type="http://schemas.openxmlformats.org/officeDocument/2006/relationships/hyperlink" Target="https://en.wikipedia.org/wiki/Myles_Coverdale#cite_ref-32" TargetMode="External"/><Relationship Id="rId37" Type="http://schemas.openxmlformats.org/officeDocument/2006/relationships/hyperlink" Target="https://en.wikipedia.org/wiki/Myles_Coverdale#cite_note-5" TargetMode="External"/><Relationship Id="rId58" Type="http://schemas.openxmlformats.org/officeDocument/2006/relationships/hyperlink" Target="https://en.wikipedia.org/wiki/Second_Council_of_Nicaea" TargetMode="External"/><Relationship Id="rId79" Type="http://schemas.openxmlformats.org/officeDocument/2006/relationships/hyperlink" Target="https://en.wikipedia.org/wiki/Book_of_Jonah" TargetMode="External"/><Relationship Id="rId102" Type="http://schemas.openxmlformats.org/officeDocument/2006/relationships/hyperlink" Target="https://en.wikipedia.org/wiki/Myles_Coverdale#cite_note-ODNBCromwellThos-25" TargetMode="External"/><Relationship Id="rId123" Type="http://schemas.openxmlformats.org/officeDocument/2006/relationships/hyperlink" Target="https://en.wikipedia.org/wiki/Exeter_Cathedral" TargetMode="External"/><Relationship Id="rId144" Type="http://schemas.openxmlformats.org/officeDocument/2006/relationships/hyperlink" Target="https://en.wikipedia.org/wiki/Warwickshire" TargetMode="External"/><Relationship Id="rId330" Type="http://schemas.openxmlformats.org/officeDocument/2006/relationships/hyperlink" Target="https://en.wikipedia.org/wiki/Special:BookSources/978-0-19-861412-8" TargetMode="External"/><Relationship Id="rId90" Type="http://schemas.openxmlformats.org/officeDocument/2006/relationships/hyperlink" Target="https://en.wikipedia.org/wiki/Edward_Whitchurch" TargetMode="External"/><Relationship Id="rId165" Type="http://schemas.openxmlformats.org/officeDocument/2006/relationships/hyperlink" Target="https://en.wikipedia.org/wiki/London_Bridge" TargetMode="External"/><Relationship Id="rId186" Type="http://schemas.openxmlformats.org/officeDocument/2006/relationships/hyperlink" Target="https://en.wikipedia.org/wiki/Johann_Walter" TargetMode="External"/><Relationship Id="rId351" Type="http://schemas.openxmlformats.org/officeDocument/2006/relationships/hyperlink" Target="https://en.wikipedia.org/wiki/Find_a_Grave" TargetMode="External"/><Relationship Id="rId211" Type="http://schemas.openxmlformats.org/officeDocument/2006/relationships/hyperlink" Target="https://en.wikipedia.org/wiki/Myles_Coverdale#cite_ref-16" TargetMode="External"/><Relationship Id="rId232" Type="http://schemas.openxmlformats.org/officeDocument/2006/relationships/hyperlink" Target="https://en.wikipedia.org/wiki/Myles_Coverdale#cite_ref-ONDB_2-4" TargetMode="External"/><Relationship Id="rId253" Type="http://schemas.openxmlformats.org/officeDocument/2006/relationships/hyperlink" Target="https://en.wikipedia.org/wiki/Dictionary_of_National_Biography#Oxford_Dictionary_of_National_Biography" TargetMode="External"/><Relationship Id="rId274" Type="http://schemas.openxmlformats.org/officeDocument/2006/relationships/hyperlink" Target="https://en.wikipedia.org/wiki/Myles_Coverdale#cite_ref-Hughes_10-1" TargetMode="External"/><Relationship Id="rId295" Type="http://schemas.openxmlformats.org/officeDocument/2006/relationships/hyperlink" Target="https://en.wikipedia.org/wiki/Myles_Coverdale#cite_ref-KenyonGrtBible_18-1" TargetMode="External"/><Relationship Id="rId309" Type="http://schemas.openxmlformats.org/officeDocument/2006/relationships/hyperlink" Target="https://web.archive.org/web/20121105012907/http:/www.berkshirehistory.com/bios/mcoverdale.html" TargetMode="External"/><Relationship Id="rId27" Type="http://schemas.openxmlformats.org/officeDocument/2006/relationships/hyperlink" Target="https://en.wikipedia.org/wiki/Myles_Coverdale#cite_note-BritLib-3" TargetMode="External"/><Relationship Id="rId48" Type="http://schemas.openxmlformats.org/officeDocument/2006/relationships/hyperlink" Target="https://en.wikipedia.org/wiki/St_Edward_King_and_Martyr,_Cambridge" TargetMode="External"/><Relationship Id="rId69" Type="http://schemas.openxmlformats.org/officeDocument/2006/relationships/hyperlink" Target="https://en.wikipedia.org/wiki/Myles_Coverdale#cite_note-ONDBTyndale-12" TargetMode="External"/><Relationship Id="rId113" Type="http://schemas.openxmlformats.org/officeDocument/2006/relationships/hyperlink" Target="https://en.wikipedia.org/wiki/Six_Articles_(1539)" TargetMode="External"/><Relationship Id="rId134" Type="http://schemas.openxmlformats.org/officeDocument/2006/relationships/hyperlink" Target="https://en.wikipedia.org/wiki/Latin_liturgical_rites" TargetMode="External"/><Relationship Id="rId320" Type="http://schemas.openxmlformats.org/officeDocument/2006/relationships/hyperlink" Target="https://books.google.com/books?id=XLaMuyFN-bQC&amp;q=sudeley+castle+chapel&amp;pg=PA162" TargetMode="External"/><Relationship Id="rId80" Type="http://schemas.openxmlformats.org/officeDocument/2006/relationships/hyperlink" Target="https://en.wikipedia.org/wiki/Old_Testament" TargetMode="External"/><Relationship Id="rId155" Type="http://schemas.openxmlformats.org/officeDocument/2006/relationships/hyperlink" Target="https://en.wikipedia.org/wiki/Christian_III_of_Denmark_and_Norway" TargetMode="External"/><Relationship Id="rId176" Type="http://schemas.openxmlformats.org/officeDocument/2006/relationships/hyperlink" Target="https://en.wikipedia.org/wiki/Bodleian_Library" TargetMode="External"/><Relationship Id="rId197" Type="http://schemas.openxmlformats.org/officeDocument/2006/relationships/hyperlink" Target="https://en.wikipedia.org/w/index.php?title=Myles_Coverdale&amp;action=edit&amp;section=12" TargetMode="External"/><Relationship Id="rId341" Type="http://schemas.openxmlformats.org/officeDocument/2006/relationships/hyperlink" Target="https://en.wikipedia.org/wiki/Myles_Coverdale#cite_ref-46" TargetMode="External"/><Relationship Id="rId201" Type="http://schemas.openxmlformats.org/officeDocument/2006/relationships/hyperlink" Target="https://en.wikipedia.org/wiki/Censorship_of_the_Bible#England" TargetMode="External"/><Relationship Id="rId222" Type="http://schemas.openxmlformats.org/officeDocument/2006/relationships/hyperlink" Target="https://en.wikipedia.org/wiki/Myles_Coverdale#cite_ref-43" TargetMode="External"/><Relationship Id="rId243" Type="http://schemas.openxmlformats.org/officeDocument/2006/relationships/hyperlink" Target="https://en.wikipedia.org/wiki/Myles_Coverdale#cite_ref-ONDB_2-15" TargetMode="External"/><Relationship Id="rId264" Type="http://schemas.openxmlformats.org/officeDocument/2006/relationships/hyperlink" Target="https://doi.org/10.1093%2Fref%3Aodnb%2F1472" TargetMode="External"/><Relationship Id="rId285" Type="http://schemas.openxmlformats.org/officeDocument/2006/relationships/hyperlink" Target="https://en.wikipedia.org/wiki/Myles_Coverdale#cite_ref-OUPBibleEng_13-1" TargetMode="External"/><Relationship Id="rId17" Type="http://schemas.openxmlformats.org/officeDocument/2006/relationships/hyperlink" Target="https://en.wikipedia.org/wiki/St_Bartholomew-by-the-Exchange" TargetMode="External"/><Relationship Id="rId38" Type="http://schemas.openxmlformats.org/officeDocument/2006/relationships/hyperlink" Target="https://en.wikipedia.org/wiki/Norfolk" TargetMode="External"/><Relationship Id="rId59" Type="http://schemas.openxmlformats.org/officeDocument/2006/relationships/hyperlink" Target="https://en.wikipedia.org/wiki/Confession_(Catholic_Church)" TargetMode="External"/><Relationship Id="rId103" Type="http://schemas.openxmlformats.org/officeDocument/2006/relationships/hyperlink" Target="https://en.wikipedia.org/wiki/Myles_Coverdale#cite_note-26" TargetMode="External"/><Relationship Id="rId124" Type="http://schemas.openxmlformats.org/officeDocument/2006/relationships/hyperlink" Target="https://en.wikipedia.org/wiki/Edward_VI" TargetMode="External"/><Relationship Id="rId310" Type="http://schemas.openxmlformats.org/officeDocument/2006/relationships/hyperlink" Target="http://www.berkshirehistory.com/bios/mcoverdale.html" TargetMode="External"/><Relationship Id="rId70" Type="http://schemas.openxmlformats.org/officeDocument/2006/relationships/hyperlink" Target="https://en.wikipedia.org/wiki/Holy_Roman_Emperor" TargetMode="External"/><Relationship Id="rId91" Type="http://schemas.openxmlformats.org/officeDocument/2006/relationships/hyperlink" Target="https://en.wikipedia.org/wiki/Myles_Coverdale#cite_note-KenyonGrtBible-18" TargetMode="External"/><Relationship Id="rId145" Type="http://schemas.openxmlformats.org/officeDocument/2006/relationships/hyperlink" Target="https://en.wikipedia.org/w/index.php?title=Myles_Coverdale&amp;action=edit&amp;section=7" TargetMode="External"/><Relationship Id="rId166" Type="http://schemas.openxmlformats.org/officeDocument/2006/relationships/hyperlink" Target="https://en.wikipedia.org/wiki/St_Michael_Paternoster_Royal" TargetMode="External"/><Relationship Id="rId187" Type="http://schemas.openxmlformats.org/officeDocument/2006/relationships/hyperlink" Target="https://en.wikipedia.org/wiki/A_Mighty_Fortress_Is_Our_God" TargetMode="External"/><Relationship Id="rId331" Type="http://schemas.openxmlformats.org/officeDocument/2006/relationships/hyperlink" Target="https://en.wikipedia.org/wiki/Myles_Coverdale#cite_ref-41" TargetMode="External"/><Relationship Id="rId352" Type="http://schemas.openxmlformats.org/officeDocument/2006/relationships/hyperlink" Target="http://www.prdl.org/author_view.php?a_id=214" TargetMode="External"/><Relationship Id="rId1" Type="http://schemas.openxmlformats.org/officeDocument/2006/relationships/notesMaster" Target="../notesMasters/notesMaster1.xml"/><Relationship Id="rId212" Type="http://schemas.openxmlformats.org/officeDocument/2006/relationships/hyperlink" Target="https://en.wikipedia.org/wiki/Myles_Coverdale#cite_ref-17" TargetMode="External"/><Relationship Id="rId233" Type="http://schemas.openxmlformats.org/officeDocument/2006/relationships/hyperlink" Target="https://en.wikipedia.org/wiki/Myles_Coverdale#cite_ref-ONDB_2-5" TargetMode="External"/><Relationship Id="rId254" Type="http://schemas.openxmlformats.org/officeDocument/2006/relationships/hyperlink" Target="https://en.wikipedia.org/wiki/Doi_(identifier)" TargetMode="External"/><Relationship Id="rId28" Type="http://schemas.openxmlformats.org/officeDocument/2006/relationships/hyperlink" Target="https://en.wikipedia.org/wiki/English_Reformation" TargetMode="External"/><Relationship Id="rId49" Type="http://schemas.openxmlformats.org/officeDocument/2006/relationships/hyperlink" Target="https://en.wikipedia.org/wiki/Myles_Coverdale#cite_note-VictCoHistAustinFriars-8" TargetMode="External"/><Relationship Id="rId114" Type="http://schemas.openxmlformats.org/officeDocument/2006/relationships/hyperlink" Target="https://en.wikipedia.org/w/index.php?title=Myles_Coverdale&amp;action=edit&amp;section=5" TargetMode="External"/><Relationship Id="rId275" Type="http://schemas.openxmlformats.org/officeDocument/2006/relationships/hyperlink" Target="https://en.wikipedia.org/wiki/Myles_Coverdale#cite_ref-Hughes_10-2" TargetMode="External"/><Relationship Id="rId296" Type="http://schemas.openxmlformats.org/officeDocument/2006/relationships/hyperlink" Target="https://en.wikipedia.org/wiki/Myles_Coverdale#cite_ref-KenyonGrtBible_18-2" TargetMode="External"/><Relationship Id="rId300" Type="http://schemas.openxmlformats.org/officeDocument/2006/relationships/hyperlink" Target="https://en.wikipedia.org/wiki/Myles_Coverdale#cite_ref-CoverdaleDiglotBodleian_23-0" TargetMode="External"/><Relationship Id="rId60" Type="http://schemas.openxmlformats.org/officeDocument/2006/relationships/hyperlink" Target="https://en.wikipedia.org/wiki/Henry_VIII_of_England" TargetMode="External"/><Relationship Id="rId81" Type="http://schemas.openxmlformats.org/officeDocument/2006/relationships/hyperlink" Target="https://en.wikipedia.org/wiki/Myles_Coverdale#cite_note-16" TargetMode="External"/><Relationship Id="rId135" Type="http://schemas.openxmlformats.org/officeDocument/2006/relationships/hyperlink" Target="https://en.wikipedia.org/wiki/Whitsun" TargetMode="External"/><Relationship Id="rId156" Type="http://schemas.openxmlformats.org/officeDocument/2006/relationships/hyperlink" Target="https://en.wikipedia.org/wiki/Denmark-Norway" TargetMode="External"/><Relationship Id="rId177" Type="http://schemas.openxmlformats.org/officeDocument/2006/relationships/hyperlink" Target="https://en.wikipedia.org/wiki/Myles_Coverdale#cite_note-BibleResearchPsalms-44" TargetMode="External"/><Relationship Id="rId198" Type="http://schemas.openxmlformats.org/officeDocument/2006/relationships/hyperlink" Target="https://en.wikipedia.org/wiki/Portal:Saints" TargetMode="External"/><Relationship Id="rId321" Type="http://schemas.openxmlformats.org/officeDocument/2006/relationships/hyperlink" Target="https://en.wikipedia.org/wiki/Myles_Coverdale#cite_ref-33" TargetMode="External"/><Relationship Id="rId342" Type="http://schemas.openxmlformats.org/officeDocument/2006/relationships/hyperlink" Target="https://en.wikipedia.org/w/index.php?title=Myles_Coverdale&amp;action=edit&amp;section=15" TargetMode="External"/><Relationship Id="rId202" Type="http://schemas.openxmlformats.org/officeDocument/2006/relationships/hyperlink" Target="https://en.wikipedia.org/w/index.php?title=Myles_Coverdale&amp;action=edit&amp;section=13" TargetMode="External"/><Relationship Id="rId223" Type="http://schemas.openxmlformats.org/officeDocument/2006/relationships/hyperlink" Target="https://en.wikipedia.org/wiki/Myles_Coverdale#cite_ref-47" TargetMode="External"/><Relationship Id="rId244" Type="http://schemas.openxmlformats.org/officeDocument/2006/relationships/hyperlink" Target="https://en.wikipedia.org/wiki/Myles_Coverdale#cite_ref-ONDB_2-16" TargetMode="External"/><Relationship Id="rId18" Type="http://schemas.openxmlformats.org/officeDocument/2006/relationships/hyperlink" Target="https://en.wikipedia.org/wiki/St_Magnus-the-Martyr" TargetMode="External"/><Relationship Id="rId39" Type="http://schemas.openxmlformats.org/officeDocument/2006/relationships/hyperlink" Target="https://en.wikipedia.org/wiki/Norwich" TargetMode="External"/><Relationship Id="rId265" Type="http://schemas.openxmlformats.org/officeDocument/2006/relationships/hyperlink" Target="https://en.wikipedia.org/wiki/Myles_Coverdale#cite_ref-VictCoHistAustinFriars_8-0" TargetMode="External"/><Relationship Id="rId286" Type="http://schemas.openxmlformats.org/officeDocument/2006/relationships/hyperlink" Target="https://en.wikipedia.org/wiki/Myles_Coverdale#cite_ref-OUPBibleEng_13-2" TargetMode="External"/><Relationship Id="rId50" Type="http://schemas.openxmlformats.org/officeDocument/2006/relationships/hyperlink" Target="https://en.wikipedia.org/wiki/Faggot_(unit)#Background" TargetMode="External"/><Relationship Id="rId104" Type="http://schemas.openxmlformats.org/officeDocument/2006/relationships/hyperlink" Target="https://en.wikipedia.org/wiki/Myles_Coverdale#cite_note-27" TargetMode="External"/><Relationship Id="rId125" Type="http://schemas.openxmlformats.org/officeDocument/2006/relationships/hyperlink" Target="https://en.wikipedia.org/wiki/Myles_Coverdale#cite_note-OxDicHist-31" TargetMode="External"/><Relationship Id="rId146" Type="http://schemas.openxmlformats.org/officeDocument/2006/relationships/hyperlink" Target="https://en.wikipedia.org/wiki/Peter_Martyr_Vermigli" TargetMode="External"/><Relationship Id="rId167" Type="http://schemas.openxmlformats.org/officeDocument/2006/relationships/hyperlink" Target="https://en.wikipedia.org/wiki/Myles_Coverdale#cite_note-41" TargetMode="External"/><Relationship Id="rId188" Type="http://schemas.openxmlformats.org/officeDocument/2006/relationships/hyperlink" Target="https://en.wikipedia.org/wiki/Queen%27s_College,_Oxford" TargetMode="External"/><Relationship Id="rId311" Type="http://schemas.openxmlformats.org/officeDocument/2006/relationships/hyperlink" Target="https://en.wikipedia.org/wiki/Myles_Coverdale#cite_ref-29" TargetMode="External"/><Relationship Id="rId332" Type="http://schemas.openxmlformats.org/officeDocument/2006/relationships/hyperlink" Target="https://en.wikipedia.org/wiki/Special:BookSources/0-684-84747-7" TargetMode="External"/><Relationship Id="rId353" Type="http://schemas.openxmlformats.org/officeDocument/2006/relationships/hyperlink" Target="https://en.wikipedia.org/wiki/Post-Reformation_Digital_Library" TargetMode="External"/><Relationship Id="rId71" Type="http://schemas.openxmlformats.org/officeDocument/2006/relationships/hyperlink" Target="https://en.wikipedia.org/wiki/Coverdale_Bible" TargetMode="External"/><Relationship Id="rId92" Type="http://schemas.openxmlformats.org/officeDocument/2006/relationships/hyperlink" Target="https://en.wikipedia.org/wiki/Paris" TargetMode="External"/><Relationship Id="rId213" Type="http://schemas.openxmlformats.org/officeDocument/2006/relationships/hyperlink" Target="https://en.wikipedia.org/wiki/Myles_Coverdale#cite_ref-19" TargetMode="External"/><Relationship Id="rId234" Type="http://schemas.openxmlformats.org/officeDocument/2006/relationships/hyperlink" Target="https://en.wikipedia.org/wiki/Myles_Coverdale#cite_ref-ONDB_2-6" TargetMode="External"/><Relationship Id="rId2" Type="http://schemas.openxmlformats.org/officeDocument/2006/relationships/slide" Target="../slides/slide23.xml"/><Relationship Id="rId29" Type="http://schemas.openxmlformats.org/officeDocument/2006/relationships/hyperlink" Target="https://en.wikipedia.org/wiki/John_Calvin" TargetMode="External"/><Relationship Id="rId255" Type="http://schemas.openxmlformats.org/officeDocument/2006/relationships/hyperlink" Target="https://doi.org/10.1093%2Fref%3Aodnb%2F6486" TargetMode="External"/><Relationship Id="rId276" Type="http://schemas.openxmlformats.org/officeDocument/2006/relationships/hyperlink" Target="https://en.wikipedia.org/wiki/Myles_Coverdale#cite_ref-Hughes_10-3" TargetMode="External"/><Relationship Id="rId297" Type="http://schemas.openxmlformats.org/officeDocument/2006/relationships/hyperlink" Target="http://www.bible-researcher.com/greatbible1.html" TargetMode="External"/><Relationship Id="rId40" Type="http://schemas.openxmlformats.org/officeDocument/2006/relationships/hyperlink" Target="https://en.wikipedia.org/wiki/Order_of_St_Augustine" TargetMode="External"/><Relationship Id="rId115" Type="http://schemas.openxmlformats.org/officeDocument/2006/relationships/hyperlink" Target="https://en.wikipedia.org/wiki/Strasbourg" TargetMode="External"/><Relationship Id="rId136" Type="http://schemas.openxmlformats.org/officeDocument/2006/relationships/hyperlink" Target="https://en.wikipedia.org/wiki/Myles_Coverdale#cite_note-33" TargetMode="External"/><Relationship Id="rId157" Type="http://schemas.openxmlformats.org/officeDocument/2006/relationships/hyperlink" Target="https://en.wikipedia.org/wiki/Wesel" TargetMode="External"/><Relationship Id="rId178" Type="http://schemas.openxmlformats.org/officeDocument/2006/relationships/hyperlink" Target="https://en.wikipedia.org/wiki/Myles_Coverdale#cite_note-LutheransOnline-45" TargetMode="External"/><Relationship Id="rId301" Type="http://schemas.openxmlformats.org/officeDocument/2006/relationships/hyperlink" Target="https://solo-aleph-prd.bodleian.ox.ac.uk/?func=direct&amp;local_base=BIB01&amp;doc_number=016413328&amp;format=999" TargetMode="External"/><Relationship Id="rId322" Type="http://schemas.openxmlformats.org/officeDocument/2006/relationships/hyperlink" Target="https://en.wikipedia.org/wiki/Eamon_Duffy" TargetMode="External"/><Relationship Id="rId343" Type="http://schemas.openxmlformats.org/officeDocument/2006/relationships/hyperlink" Target="https://en.wikipedia.org/wiki/Leslie_Stephen" TargetMode="External"/><Relationship Id="rId61" Type="http://schemas.openxmlformats.org/officeDocument/2006/relationships/hyperlink" Target="https://en.wikipedia.org/wiki/Lollardy" TargetMode="External"/><Relationship Id="rId82" Type="http://schemas.openxmlformats.org/officeDocument/2006/relationships/hyperlink" Target="https://en.wikipedia.org/wiki/Psalms" TargetMode="External"/><Relationship Id="rId199" Type="http://schemas.openxmlformats.org/officeDocument/2006/relationships/hyperlink" Target="https://en.wikipedia.org/wiki/Portal:Christianity" TargetMode="External"/><Relationship Id="rId203" Type="http://schemas.openxmlformats.org/officeDocument/2006/relationships/hyperlink" Target="https://en.wikipedia.org/wiki/Myles_Coverdale#cite_ref-4" TargetMode="External"/><Relationship Id="rId19" Type="http://schemas.openxmlformats.org/officeDocument/2006/relationships/hyperlink" Target="https://en.wikipedia.org/wiki/City_of_London" TargetMode="External"/><Relationship Id="rId224" Type="http://schemas.openxmlformats.org/officeDocument/2006/relationships/hyperlink" Target="https://en.wikipedia.org/wiki/Thomas_Tallis" TargetMode="External"/><Relationship Id="rId245" Type="http://schemas.openxmlformats.org/officeDocument/2006/relationships/hyperlink" Target="https://en.wikipedia.org/wiki/Myles_Coverdale#cite_ref-ONDB_2-17" TargetMode="External"/><Relationship Id="rId266" Type="http://schemas.openxmlformats.org/officeDocument/2006/relationships/hyperlink" Target="http://www.british-history.ac.uk/vch/cambs/vol2/pp287-290." TargetMode="External"/><Relationship Id="rId287" Type="http://schemas.openxmlformats.org/officeDocument/2006/relationships/hyperlink" Target="https://en.wikipedia.org/wiki/Myles_Coverdale#cite_ref-OUPBibleEng_13-3" TargetMode="External"/><Relationship Id="rId30" Type="http://schemas.openxmlformats.org/officeDocument/2006/relationships/hyperlink" Target="https://en.wikipedia.org/wiki/Augustine" TargetMode="External"/><Relationship Id="rId105" Type="http://schemas.openxmlformats.org/officeDocument/2006/relationships/hyperlink" Target="https://en.wikipedia.org/wiki/Newbury,_Berkshire" TargetMode="External"/><Relationship Id="rId126" Type="http://schemas.openxmlformats.org/officeDocument/2006/relationships/hyperlink" Target="https://en.wikipedia.org/wiki/Edward_Seymour,_1st_Duke_of_Somerset" TargetMode="External"/><Relationship Id="rId147" Type="http://schemas.openxmlformats.org/officeDocument/2006/relationships/hyperlink" Target="https://en.wikipedia.org/wiki/Magdalen_College" TargetMode="External"/><Relationship Id="rId168" Type="http://schemas.openxmlformats.org/officeDocument/2006/relationships/hyperlink" Target="https://en.wikipedia.org/wiki/Royal_Exchange,_London" TargetMode="External"/><Relationship Id="rId312" Type="http://schemas.openxmlformats.org/officeDocument/2006/relationships/hyperlink" Target="http://estc.bl.uk/F/3RPN9RKAUPES29NVL15RJ1F7EHVGA88RRIHCQMJLDXNX1MGC3Q-09895?func=full-set-set&amp;set_number=026668&amp;set_entry=000032&amp;format=999" TargetMode="External"/><Relationship Id="rId333" Type="http://schemas.openxmlformats.org/officeDocument/2006/relationships/hyperlink" Target="https://en.wikipedia.org/wiki/Myles_Coverdale#cite_ref-GS1748A_42-0" TargetMode="External"/><Relationship Id="rId51" Type="http://schemas.openxmlformats.org/officeDocument/2006/relationships/hyperlink" Target="https://en.wikipedia.org/wiki/St_Paul%27s_Cross" TargetMode="External"/><Relationship Id="rId72" Type="http://schemas.openxmlformats.org/officeDocument/2006/relationships/hyperlink" Target="https://en.wikipedia.org/w/index.php?title=Myles_Coverdale&amp;action=edit&amp;section=3" TargetMode="External"/><Relationship Id="rId93" Type="http://schemas.openxmlformats.org/officeDocument/2006/relationships/hyperlink" Target="https://en.wikipedia.org/wiki/Great_Bible" TargetMode="External"/><Relationship Id="rId189" Type="http://schemas.openxmlformats.org/officeDocument/2006/relationships/hyperlink" Target="https://www.queens.ox.ac.uk/events/special-lecture-celebrate-500th-anniversary-reformation" TargetMode="External"/><Relationship Id="rId3" Type="http://schemas.openxmlformats.org/officeDocument/2006/relationships/hyperlink" Target="https://en.wikipedia.org/wiki/Francis_Fry" TargetMode="External"/><Relationship Id="rId214" Type="http://schemas.openxmlformats.org/officeDocument/2006/relationships/hyperlink" Target="https://en.wikipedia.org/wiki/Myles_Coverdale#cite_ref-20" TargetMode="External"/><Relationship Id="rId235" Type="http://schemas.openxmlformats.org/officeDocument/2006/relationships/hyperlink" Target="https://en.wikipedia.org/wiki/Myles_Coverdale#cite_ref-ONDB_2-7" TargetMode="External"/><Relationship Id="rId256" Type="http://schemas.openxmlformats.org/officeDocument/2006/relationships/hyperlink" Target="https://www.oxforddnb.com/help/subscribe#public" TargetMode="External"/><Relationship Id="rId277" Type="http://schemas.openxmlformats.org/officeDocument/2006/relationships/hyperlink" Target="https://en.wikipedia.org/wiki/Myles_Coverdale#cite_ref-Hughes_10-4" TargetMode="External"/><Relationship Id="rId298" Type="http://schemas.openxmlformats.org/officeDocument/2006/relationships/hyperlink" Target="https://en.wikipedia.org/wiki/Myles_Coverdale#cite_ref-22" TargetMode="External"/><Relationship Id="rId116" Type="http://schemas.openxmlformats.org/officeDocument/2006/relationships/hyperlink" Target="https://en.wikipedia.org/wiki/T%C3%BCbingen" TargetMode="External"/><Relationship Id="rId137" Type="http://schemas.openxmlformats.org/officeDocument/2006/relationships/hyperlink" Target="https://en.wikipedia.org/wiki/Sampford_Courtenay" TargetMode="External"/><Relationship Id="rId158" Type="http://schemas.openxmlformats.org/officeDocument/2006/relationships/hyperlink" Target="https://en.wikipedia.org/wiki/Myles_Coverdale#cite_note-39" TargetMode="External"/><Relationship Id="rId302" Type="http://schemas.openxmlformats.org/officeDocument/2006/relationships/hyperlink" Target="https://en.wikipedia.org/wiki/Myles_Coverdale#cite_ref-ODNBCromwellThos_25-0" TargetMode="External"/><Relationship Id="rId323" Type="http://schemas.openxmlformats.org/officeDocument/2006/relationships/hyperlink" Target="https://en.wikipedia.org/wiki/Myles_Coverdale#cite_ref-Church_of_England_-_Sampford_Courtenay_34-0" TargetMode="External"/><Relationship Id="rId344" Type="http://schemas.openxmlformats.org/officeDocument/2006/relationships/hyperlink" Target="https://en.wikisource.org/wiki/Dictionary_of_National_Biography,_1885-1900/Coverdale,_Miles" TargetMode="External"/><Relationship Id="rId20" Type="http://schemas.openxmlformats.org/officeDocument/2006/relationships/hyperlink" Target="https://en.wikipedia.org/wiki/Catholicism" TargetMode="External"/><Relationship Id="rId41" Type="http://schemas.openxmlformats.org/officeDocument/2006/relationships/hyperlink" Target="https://en.wikipedia.org/wiki/Robert_Barnes_(martyr)" TargetMode="External"/><Relationship Id="rId62" Type="http://schemas.openxmlformats.org/officeDocument/2006/relationships/hyperlink" Target="https://en.wikipedia.org/wiki/Martin_Luther" TargetMode="External"/><Relationship Id="rId83" Type="http://schemas.openxmlformats.org/officeDocument/2006/relationships/hyperlink" Target="https://en.wikipedia.org/wiki/Psalter" TargetMode="External"/><Relationship Id="rId179" Type="http://schemas.openxmlformats.org/officeDocument/2006/relationships/hyperlink" Target="https://en.wikipedia.org/wiki/Handel%27s_Messiah" TargetMode="External"/><Relationship Id="rId190" Type="http://schemas.openxmlformats.org/officeDocument/2006/relationships/hyperlink" Target="https://en.wikipedia.org/wiki/Bodleian_Library,_Oxford" TargetMode="External"/><Relationship Id="rId204" Type="http://schemas.openxmlformats.org/officeDocument/2006/relationships/hyperlink" Target="https://en.wikipedia.org/wiki/York_Minster" TargetMode="External"/><Relationship Id="rId225" Type="http://schemas.openxmlformats.org/officeDocument/2006/relationships/hyperlink" Target="https://en.wikipedia.org/w/index.php?title=Myles_Coverdale&amp;action=edit&amp;section=14" TargetMode="External"/><Relationship Id="rId246" Type="http://schemas.openxmlformats.org/officeDocument/2006/relationships/hyperlink" Target="https://en.wikipedia.org/wiki/Myles_Coverdale#cite_ref-ONDB_2-18" TargetMode="External"/><Relationship Id="rId267" Type="http://schemas.openxmlformats.org/officeDocument/2006/relationships/hyperlink" Target="https://en.wikipedia.org/wiki/Myles_Coverdale#cite_ref-Duffy_1992_9-0" TargetMode="External"/><Relationship Id="rId288" Type="http://schemas.openxmlformats.org/officeDocument/2006/relationships/hyperlink" Target="https://archive.org/details/oxforddictionary00late" TargetMode="External"/><Relationship Id="rId106" Type="http://schemas.openxmlformats.org/officeDocument/2006/relationships/hyperlink" Target="https://en.wikipedia.org/wiki/Myles_Coverdale#cite_note-BerksHistCoverdale-28" TargetMode="External"/><Relationship Id="rId127" Type="http://schemas.openxmlformats.org/officeDocument/2006/relationships/hyperlink" Target="https://en.wikipedia.org/wiki/Lord_Protector" TargetMode="External"/><Relationship Id="rId313" Type="http://schemas.openxmlformats.org/officeDocument/2006/relationships/hyperlink" Target="https://en.wikipedia.org/wiki/Myles_Coverdale#cite_ref-30" TargetMode="External"/><Relationship Id="rId10" Type="http://schemas.openxmlformats.org/officeDocument/2006/relationships/hyperlink" Target="https://en.wikipedia.org/wiki/Church_of_England" TargetMode="External"/><Relationship Id="rId31" Type="http://schemas.openxmlformats.org/officeDocument/2006/relationships/hyperlink" Target="https://en.wikipedia.org/w/index.php?title=Myles_Coverdale&amp;action=edit&amp;section=1" TargetMode="External"/><Relationship Id="rId52" Type="http://schemas.openxmlformats.org/officeDocument/2006/relationships/hyperlink" Target="https://en.wikipedia.org/wiki/Thirty-nine_Articles#Six_Articles_(1539)" TargetMode="External"/><Relationship Id="rId73" Type="http://schemas.openxmlformats.org/officeDocument/2006/relationships/hyperlink" Target="https://en.wikipedia.org/wiki/Myles_Coverdale#cite_note-OUPBibleEng-13" TargetMode="External"/><Relationship Id="rId94" Type="http://schemas.openxmlformats.org/officeDocument/2006/relationships/hyperlink" Target="https://en.wikipedia.org/wiki/Myles_Coverdale#cite_note-19" TargetMode="External"/><Relationship Id="rId148" Type="http://schemas.openxmlformats.org/officeDocument/2006/relationships/hyperlink" Target="https://en.wikipedia.org/w/index.php?title=Myles_Coverdale&amp;action=edit&amp;section=8" TargetMode="External"/><Relationship Id="rId169" Type="http://schemas.openxmlformats.org/officeDocument/2006/relationships/hyperlink" Target="https://en.wikipedia.org/w/index.php?title=Myles_Coverdale&amp;action=edit&amp;section=10" TargetMode="External"/><Relationship Id="rId334" Type="http://schemas.openxmlformats.org/officeDocument/2006/relationships/hyperlink" Target="https://www.churchofengland.org/media/1237426/gs%201748a.pdf" TargetMode="External"/><Relationship Id="rId4" Type="http://schemas.openxmlformats.org/officeDocument/2006/relationships/hyperlink" Target="https://en.wikipedia.org/wiki/Myles_Coverdale" TargetMode="External"/><Relationship Id="rId180" Type="http://schemas.openxmlformats.org/officeDocument/2006/relationships/hyperlink" Target="https://en.wikipedia.org/wiki/Roman_Canon" TargetMode="External"/><Relationship Id="rId215" Type="http://schemas.openxmlformats.org/officeDocument/2006/relationships/hyperlink" Target="https://en.wikipedia.org/wiki/Myles_Coverdale#cite_ref-21" TargetMode="External"/><Relationship Id="rId236" Type="http://schemas.openxmlformats.org/officeDocument/2006/relationships/hyperlink" Target="https://en.wikipedia.org/wiki/Myles_Coverdale#cite_ref-ONDB_2-8" TargetMode="External"/><Relationship Id="rId257" Type="http://schemas.openxmlformats.org/officeDocument/2006/relationships/hyperlink" Target="https://en.wikipedia.org/wiki/Myles_Coverdale#cite_ref-BritLib_3-0" TargetMode="External"/><Relationship Id="rId278" Type="http://schemas.openxmlformats.org/officeDocument/2006/relationships/hyperlink" Target="https://www.escholar.manchester.ac.uk/api/datastream?publicationPid=uk-ac-man-scw:1m1698&amp;datastreamId=POST-PEER-REVIEW-PUBLISHERS-DOCUMENT.PDF" TargetMode="External"/><Relationship Id="rId303" Type="http://schemas.openxmlformats.org/officeDocument/2006/relationships/hyperlink" Target="https://en.wikipedia.org/wiki/Myles_Coverdale#cite_ref-ODNBCromwellThos_25-1" TargetMode="External"/><Relationship Id="rId42" Type="http://schemas.openxmlformats.org/officeDocument/2006/relationships/hyperlink" Target="https://en.wikipedia.org/wiki/Catholic_University_of_Leuven_(1834%E2%80%931968)" TargetMode="External"/><Relationship Id="rId84" Type="http://schemas.openxmlformats.org/officeDocument/2006/relationships/hyperlink" Target="https://en.wikipedia.org/wiki/1662_Book_of_Common_Prayer" TargetMode="External"/><Relationship Id="rId138" Type="http://schemas.openxmlformats.org/officeDocument/2006/relationships/hyperlink" Target="https://en.wikipedia.org/wiki/Myles_Coverdale#cite_note-Church_of_England_-_Sampford_Courtenay-34" TargetMode="External"/><Relationship Id="rId345" Type="http://schemas.openxmlformats.org/officeDocument/2006/relationships/hyperlink" Target="https://en.wikipedia.org/wiki/Dictionary_of_National_Biography" TargetMode="External"/><Relationship Id="rId191" Type="http://schemas.openxmlformats.org/officeDocument/2006/relationships/hyperlink" Target="https://en.wikipedia.org/wiki/Beinecke_Library" TargetMode="External"/><Relationship Id="rId205" Type="http://schemas.openxmlformats.org/officeDocument/2006/relationships/hyperlink" Target="https://www.flickr.com/photos/16349984@N07/15138422091/" TargetMode="External"/><Relationship Id="rId247" Type="http://schemas.openxmlformats.org/officeDocument/2006/relationships/hyperlink" Target="https://en.wikipedia.org/wiki/Myles_Coverdale#cite_ref-ONDB_2-19" TargetMode="External"/><Relationship Id="rId107" Type="http://schemas.openxmlformats.org/officeDocument/2006/relationships/hyperlink" Target="https://en.wikipedia.org/wiki/Myles_Coverdale#cite_note-29" TargetMode="External"/><Relationship Id="rId289" Type="http://schemas.openxmlformats.org/officeDocument/2006/relationships/hyperlink" Target="https://en.wikipedia.org/wiki/Special:BookSources/0-19-211655-X" TargetMode="External"/><Relationship Id="rId11" Type="http://schemas.openxmlformats.org/officeDocument/2006/relationships/hyperlink" Target="https://en.wikipedia.org/wiki/Diocese_of_Exeter" TargetMode="External"/><Relationship Id="rId53" Type="http://schemas.openxmlformats.org/officeDocument/2006/relationships/hyperlink" Target="https://en.wikipedia.org/wiki/Myles_Coverdale#cite_note-Duffy_1992-9" TargetMode="External"/><Relationship Id="rId149" Type="http://schemas.openxmlformats.org/officeDocument/2006/relationships/hyperlink" Target="https://en.wikipedia.org/wiki/Tuberculosis" TargetMode="External"/><Relationship Id="rId314" Type="http://schemas.openxmlformats.org/officeDocument/2006/relationships/hyperlink" Target="http://www.british-history.ac.uk/vch/berks/vol3/pp291-296" TargetMode="External"/><Relationship Id="rId95" Type="http://schemas.openxmlformats.org/officeDocument/2006/relationships/hyperlink" Target="https://en.wikipedia.org/wiki/University_of_Paris" TargetMode="External"/><Relationship Id="rId160" Type="http://schemas.openxmlformats.org/officeDocument/2006/relationships/hyperlink" Target="https://en.wikipedia.org/wiki/John_Knox" TargetMode="External"/><Relationship Id="rId216" Type="http://schemas.openxmlformats.org/officeDocument/2006/relationships/hyperlink" Target="https://en.wikipedia.org/wiki/Myles_Coverdale#cite_ref-24" TargetMode="External"/><Relationship Id="rId258" Type="http://schemas.openxmlformats.org/officeDocument/2006/relationships/hyperlink" Target="http://www.bl.uk/reshelp/findhelprestype/prbooks/earprintbib/earlyprintbib15351610/earlyprintedbibleseng1535.html" TargetMode="External"/><Relationship Id="rId22" Type="http://schemas.openxmlformats.org/officeDocument/2006/relationships/hyperlink" Target="https://en.wikipedia.org/wiki/Puritan" TargetMode="External"/><Relationship Id="rId64" Type="http://schemas.openxmlformats.org/officeDocument/2006/relationships/hyperlink" Target="https://en.wikipedia.org/wiki/Antwerp" TargetMode="External"/><Relationship Id="rId118" Type="http://schemas.openxmlformats.org/officeDocument/2006/relationships/hyperlink" Target="https://en.wikipedia.org/wiki/Martin_Bucer" TargetMode="External"/><Relationship Id="rId325" Type="http://schemas.openxmlformats.org/officeDocument/2006/relationships/hyperlink" Target="https://en.wikipedia.org/wiki/Myles_Coverdale#cite_ref-35" TargetMode="External"/><Relationship Id="rId171" Type="http://schemas.openxmlformats.org/officeDocument/2006/relationships/hyperlink" Target="https://en.wikipedia.org/wiki/Myles_Coverdale#cite_note-GS1748A-42" TargetMode="External"/><Relationship Id="rId227" Type="http://schemas.openxmlformats.org/officeDocument/2006/relationships/hyperlink" Target="https://books.google.co.uk/books?id=uTnNDwAAQBAJ&amp;pg=PA272&amp;lpg=PA272&amp;dq=quarterly+per+fess+indented+gules+and+or+bishop&amp;source=bl&amp;ots=Xjdl63LBgs&amp;sig=ACfU3U2bAizwIgNwNQoTSK_xZIcCfJYwXA&amp;hl=en&amp;sa=X&amp;ved=2ahUKEwjelJPzx73oAhX1QEEAHRSkCsUQ6AEwA3oECAcQAQ#v=onepage&amp;q=quarterly%20per%20fess%20indented%20gules%20and%20or%20bishop&amp;f=false" TargetMode="External"/><Relationship Id="rId269" Type="http://schemas.openxmlformats.org/officeDocument/2006/relationships/hyperlink" Target="https://en.wikipedia.org/wiki/Myles_Coverdale#cite_ref-Duffy_1992_9-2" TargetMode="External"/><Relationship Id="rId33" Type="http://schemas.openxmlformats.org/officeDocument/2006/relationships/hyperlink" Target="https://en.wikipedia.org/wiki/Yorkshire" TargetMode="External"/><Relationship Id="rId129" Type="http://schemas.openxmlformats.org/officeDocument/2006/relationships/hyperlink" Target="https://en.wikipedia.org/wiki/Catherine_Parr" TargetMode="External"/><Relationship Id="rId280" Type="http://schemas.openxmlformats.org/officeDocument/2006/relationships/hyperlink" Target="https://www.worldcat.org/issn/0301-102X" TargetMode="External"/><Relationship Id="rId336" Type="http://schemas.openxmlformats.org/officeDocument/2006/relationships/hyperlink" Target="https://en.wikipedia.org/wiki/Myles_Coverdale#cite_ref-BibleResearchPsalms_44-0" TargetMode="External"/><Relationship Id="rId75" Type="http://schemas.openxmlformats.org/officeDocument/2006/relationships/hyperlink" Target="https://en.wikipedia.org/wiki/Jacobus_van_Meteren" TargetMode="External"/><Relationship Id="rId140" Type="http://schemas.openxmlformats.org/officeDocument/2006/relationships/hyperlink" Target="https://en.wikipedia.org/wiki/John_Russell,_1st_Earl_of_Bedford" TargetMode="External"/><Relationship Id="rId182" Type="http://schemas.openxmlformats.org/officeDocument/2006/relationships/hyperlink" Target="https://en.wikipedia.org/wiki/Catholic_Church" TargetMode="External"/><Relationship Id="rId6" Type="http://schemas.openxmlformats.org/officeDocument/2006/relationships/hyperlink" Target="https://en.wikipedia.org/w/index.php?title=Myles_Coverdale&amp;action=edit" TargetMode="External"/><Relationship Id="rId238" Type="http://schemas.openxmlformats.org/officeDocument/2006/relationships/hyperlink" Target="https://en.wikipedia.org/wiki/Myles_Coverdale#cite_ref-ONDB_2-10" TargetMode="External"/><Relationship Id="rId291" Type="http://schemas.openxmlformats.org/officeDocument/2006/relationships/hyperlink" Target="https://en.wikipedia.org/wiki/Help:CS1_errors#generic_name" TargetMode="External"/><Relationship Id="rId305" Type="http://schemas.openxmlformats.org/officeDocument/2006/relationships/hyperlink" Target="https://doi.org/10.1093%2Fref%3Aodnb%2F6769" TargetMode="External"/><Relationship Id="rId347" Type="http://schemas.openxmlformats.org/officeDocument/2006/relationships/hyperlink" Target="https://en.wikisource.org/wiki/1911_Encyclop%C3%A6dia_Britannica/Coverdale,_Miles" TargetMode="External"/><Relationship Id="rId44" Type="http://schemas.openxmlformats.org/officeDocument/2006/relationships/hyperlink" Target="https://en.wikipedia.org/wiki/Myles_Coverdale#cite_note-7" TargetMode="External"/><Relationship Id="rId86" Type="http://schemas.openxmlformats.org/officeDocument/2006/relationships/hyperlink" Target="https://en.wikipedia.org/wiki/Myles_Coverdale#cite_note-17" TargetMode="External"/><Relationship Id="rId151" Type="http://schemas.openxmlformats.org/officeDocument/2006/relationships/hyperlink" Target="https://en.wikipedia.org/wiki/Lady_Jane_Grey" TargetMode="External"/><Relationship Id="rId193" Type="http://schemas.openxmlformats.org/officeDocument/2006/relationships/hyperlink" Target="http://www.oxforddnb.com/view/article/6486," TargetMode="External"/><Relationship Id="rId207" Type="http://schemas.openxmlformats.org/officeDocument/2006/relationships/hyperlink" Target="https://en.wikipedia.org/wiki/Myles_Coverdale#cite_ref-5" TargetMode="External"/><Relationship Id="rId249" Type="http://schemas.openxmlformats.org/officeDocument/2006/relationships/hyperlink" Target="https://en.wikipedia.org/wiki/Myles_Coverdale#cite_ref-ONDB_2-21" TargetMode="External"/><Relationship Id="rId13" Type="http://schemas.openxmlformats.org/officeDocument/2006/relationships/hyperlink" Target="https://en.wikipedia.org/wiki/Thomas_Cranmer" TargetMode="External"/><Relationship Id="rId109" Type="http://schemas.openxmlformats.org/officeDocument/2006/relationships/hyperlink" Target="https://en.wikipedia.org/wiki/Bucklebury" TargetMode="External"/><Relationship Id="rId260" Type="http://schemas.openxmlformats.org/officeDocument/2006/relationships/hyperlink" Target="https://en.wikipedia.org/wiki/Myles_Coverdale#cite_ref-ONDBBarnes_6-1" TargetMode="External"/><Relationship Id="rId316" Type="http://schemas.openxmlformats.org/officeDocument/2006/relationships/hyperlink" Target="https://en.wikipedia.org/wiki/Myles_Coverdale#cite_ref-OxDicHist_31-1" TargetMode="External"/><Relationship Id="rId55" Type="http://schemas.openxmlformats.org/officeDocument/2006/relationships/hyperlink" Target="https://en.wikipedia.org/wiki/Thomas_Cromwell" TargetMode="External"/><Relationship Id="rId97" Type="http://schemas.openxmlformats.org/officeDocument/2006/relationships/hyperlink" Target="https://en.wikipedia.org/wiki/Myles_Coverdale#cite_note-21" TargetMode="External"/><Relationship Id="rId120" Type="http://schemas.openxmlformats.org/officeDocument/2006/relationships/hyperlink" Target="https://en.wikipedia.org/wiki/Palatine_Zweibr%C3%BCcken" TargetMode="External"/><Relationship Id="rId162" Type="http://schemas.openxmlformats.org/officeDocument/2006/relationships/hyperlink" Target="https://en.wikipedia.org/w/index.php?title=Myles_Coverdale&amp;action=edit&amp;section=9" TargetMode="External"/><Relationship Id="rId218" Type="http://schemas.openxmlformats.org/officeDocument/2006/relationships/hyperlink" Target="https://en.wikipedia.org/wiki/Myles_Coverdale#cite_ref-36" TargetMode="External"/><Relationship Id="rId271" Type="http://schemas.openxmlformats.org/officeDocument/2006/relationships/hyperlink" Target="https://en.wikipedia.org/wiki/ISBN_(identifier)" TargetMode="External"/><Relationship Id="rId24" Type="http://schemas.openxmlformats.org/officeDocument/2006/relationships/hyperlink" Target="https://en.wikipedia.org/wiki/Bible" TargetMode="External"/><Relationship Id="rId66" Type="http://schemas.openxmlformats.org/officeDocument/2006/relationships/hyperlink" Target="https://en.wikipedia.org/wiki/Myles_Coverdale#cite_note-Hughes-10" TargetMode="External"/><Relationship Id="rId131" Type="http://schemas.openxmlformats.org/officeDocument/2006/relationships/hyperlink" Target="https://en.wikipedia.org/wiki/Prayer_Book_Rebellion" TargetMode="External"/><Relationship Id="rId327" Type="http://schemas.openxmlformats.org/officeDocument/2006/relationships/hyperlink" Target="https://en.wikipedia.org/wiki/Nicholas_Pocock" TargetMode="External"/><Relationship Id="rId173" Type="http://schemas.openxmlformats.org/officeDocument/2006/relationships/hyperlink" Target="https://en.wikipedia.org/wiki/Douay%E2%80%93Rheims_Bible" TargetMode="External"/><Relationship Id="rId229" Type="http://schemas.openxmlformats.org/officeDocument/2006/relationships/hyperlink" Target="https://en.wikipedia.org/wiki/Myles_Coverdale#cite_ref-ONDB_2-1" TargetMode="External"/><Relationship Id="rId240" Type="http://schemas.openxmlformats.org/officeDocument/2006/relationships/hyperlink" Target="https://en.wikipedia.org/wiki/Myles_Coverdale#cite_ref-ONDB_2-12" TargetMode="External"/><Relationship Id="rId35" Type="http://schemas.openxmlformats.org/officeDocument/2006/relationships/hyperlink" Target="https://en.wikipedia.org/wiki/University_of_Cambridge" TargetMode="External"/><Relationship Id="rId77" Type="http://schemas.openxmlformats.org/officeDocument/2006/relationships/hyperlink" Target="https://en.wikipedia.org/wiki/New_Testament" TargetMode="External"/><Relationship Id="rId100" Type="http://schemas.openxmlformats.org/officeDocument/2006/relationships/hyperlink" Target="https://en.wikipedia.org/wiki/Myles_Coverdale#cite_note-CoverdaleDiglotBodleian-23" TargetMode="External"/><Relationship Id="rId282" Type="http://schemas.openxmlformats.org/officeDocument/2006/relationships/hyperlink" Target="http://www.oxforddnb.com/view/article/27947" TargetMode="External"/><Relationship Id="rId338" Type="http://schemas.openxmlformats.org/officeDocument/2006/relationships/hyperlink" Target="https://en.wikipedia.org/wiki/Myles_Coverdale#cite_ref-LutheransOnline_45-0" TargetMode="External"/><Relationship Id="rId8" Type="http://schemas.openxmlformats.org/officeDocument/2006/relationships/hyperlink" Target="https://en.wikipedia.org/wiki/Miles_Coverdale_(cricketer)" TargetMode="External"/><Relationship Id="rId142" Type="http://schemas.openxmlformats.org/officeDocument/2006/relationships/hyperlink" Target="https://en.wikipedia.org/wiki/Battle_of_Sampford_Courtenay" TargetMode="External"/><Relationship Id="rId184" Type="http://schemas.openxmlformats.org/officeDocument/2006/relationships/hyperlink" Target="https://en.wikipedia.org/wiki/Veni_Creator_Spiritu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history.co.uk/articles/henry-vii-v-henry-viii-never-the-twain-shall-meet" TargetMode="External"/><Relationship Id="rId13" Type="http://schemas.openxmlformats.org/officeDocument/2006/relationships/hyperlink" Target="https://www.history.co.uk/article/the-history-of-the-english-reformation" TargetMode="External"/><Relationship Id="rId18" Type="http://schemas.openxmlformats.org/officeDocument/2006/relationships/hyperlink" Target="https://www.history.co.uk/articles/who-was-henry-viii-s-most-unfortunate-wife" TargetMode="External"/><Relationship Id="rId26" Type="http://schemas.openxmlformats.org/officeDocument/2006/relationships/hyperlink" Target="https://www.history.co.uk/articles/the-nine-day-queen-what-if-lady-jane-grey-kept-the-throne" TargetMode="External"/><Relationship Id="rId3" Type="http://schemas.openxmlformats.org/officeDocument/2006/relationships/hyperlink" Target="https://www.history.co.uk/article/the-killer-king-how-many-people-did-henry-viii-execute#:~:text=It%20is%20estimated%20that%20during,up%20and%20down%20the%20country." TargetMode="External"/><Relationship Id="rId21" Type="http://schemas.openxmlformats.org/officeDocument/2006/relationships/hyperlink" Target="https://www.history.co.uk/shows/britains-bloodiest-dynasty/execution-in-the-middle-ages" TargetMode="External"/><Relationship Id="rId7" Type="http://schemas.openxmlformats.org/officeDocument/2006/relationships/hyperlink" Target="https://www.history.co.uk/articles/high-treason-executions-in-the-uk" TargetMode="External"/><Relationship Id="rId12" Type="http://schemas.openxmlformats.org/officeDocument/2006/relationships/hyperlink" Target="https://www.history.co.uk/biographies/anne-boleyn" TargetMode="External"/><Relationship Id="rId17" Type="http://schemas.openxmlformats.org/officeDocument/2006/relationships/hyperlink" Target="https://www.history.co.uk/articles/that-takes-guts-7-gory-execution-methods-from-tudor-england" TargetMode="External"/><Relationship Id="rId25" Type="http://schemas.openxmlformats.org/officeDocument/2006/relationships/hyperlink" Target="https://www.history.co.uk/article/8-famous-botched-executions" TargetMode="External"/><Relationship Id="rId2" Type="http://schemas.openxmlformats.org/officeDocument/2006/relationships/slide" Target="../slides/slide13.xml"/><Relationship Id="rId16" Type="http://schemas.openxmlformats.org/officeDocument/2006/relationships/hyperlink" Target="https://www.history.co.uk/articles/the-cuckold-king-did-catherine-howard-cheat-on-henry-viii" TargetMode="External"/><Relationship Id="rId20" Type="http://schemas.openxmlformats.org/officeDocument/2006/relationships/hyperlink" Target="https://www.history.co.uk/articles/the-law-is-an-ass-8-famous-animal-trials-from-history" TargetMode="External"/><Relationship Id="rId1" Type="http://schemas.openxmlformats.org/officeDocument/2006/relationships/notesMaster" Target="../notesMasters/notesMaster1.xml"/><Relationship Id="rId6" Type="http://schemas.openxmlformats.org/officeDocument/2006/relationships/hyperlink" Target="https://www.history.co.uk/biographies/henry-viii" TargetMode="External"/><Relationship Id="rId11" Type="http://schemas.openxmlformats.org/officeDocument/2006/relationships/hyperlink" Target="https://popup.taboola.com/en/?template=colorbox&amp;utm_source=aetn-history&amp;utm_medium=referral&amp;utm_content=thumbnails-mid:Mid%20Article%20Thumbnails:" TargetMode="External"/><Relationship Id="rId24" Type="http://schemas.openxmlformats.org/officeDocument/2006/relationships/hyperlink" Target="https://www.history.co.uk/articles/the-mary-rose-tudor-battleship" TargetMode="External"/><Relationship Id="rId5" Type="http://schemas.openxmlformats.org/officeDocument/2006/relationships/hyperlink" Target="https://www.history.co.uk/articles/kings-and-queens" TargetMode="External"/><Relationship Id="rId15" Type="http://schemas.openxmlformats.org/officeDocument/2006/relationships/hyperlink" Target="https://www.history.co.uk/article/the-rise-and-fall-of-the-boleyns" TargetMode="External"/><Relationship Id="rId23" Type="http://schemas.openxmlformats.org/officeDocument/2006/relationships/hyperlink" Target="https://www.history.co.uk/articles/weirdest-laws-in-history" TargetMode="External"/><Relationship Id="rId10" Type="http://schemas.openxmlformats.org/officeDocument/2006/relationships/hyperlink" Target="https://www.conflictnations.com/index.php?id=322&amp;lp=105&amp;L=0&amp;r=95001&amp;placement=aetn-history_1382907&amp;c=3576952951&amp;tblci=GiBriuHLkR134cjzGM5k_boN-x_EhzguAxuzd3xC9UKyUyC9kUAo5on02YLZ45tr#tblciGiBriuHLkR134cjzGM5k_boN-x_EhzguAxuzd3xC9UKyUyC9kUAo5on02YLZ45tr" TargetMode="External"/><Relationship Id="rId19" Type="http://schemas.openxmlformats.org/officeDocument/2006/relationships/hyperlink" Target="https://www.history.co.uk/articles/witchcraft-in-the-times-of-henry-viii-and-beyond" TargetMode="External"/><Relationship Id="rId4" Type="http://schemas.openxmlformats.org/officeDocument/2006/relationships/hyperlink" Target="https://www.history.co.uk/articles/tudor-history" TargetMode="External"/><Relationship Id="rId9" Type="http://schemas.openxmlformats.org/officeDocument/2006/relationships/hyperlink" Target="https://www.supremacy1914.com/?L=0&amp;r=95051&amp;placement=aetn-history_1382907&amp;c=3592879250&amp;tblci=GiBriuHLkR134cjzGM5k_boN-x_EhzguAxuzd3xC9UKyUyCnpEsombu8ibeb5oyPAQ#tblciGiBriuHLkR134cjzGM5k_boN-x_EhzguAxuzd3xC9UKyUyCnpEsombu8ibeb5oyPAQ" TargetMode="External"/><Relationship Id="rId14" Type="http://schemas.openxmlformats.org/officeDocument/2006/relationships/hyperlink" Target="https://www.history.co.uk/articles/guily-or-innocent-the-crimes-of-anne-boleyn" TargetMode="External"/><Relationship Id="rId22" Type="http://schemas.openxmlformats.org/officeDocument/2006/relationships/hyperlink" Target="https://www.history.co.uk/shows/britains-bloodiest-dynasty/articles/torture-in-the-middle-ages" TargetMode="External"/></Relationships>
</file>

<file path=ppt/notesSlides/_rels/notesSlide9.xml.rels><?xml version="1.0" encoding="UTF-8" standalone="yes"?>
<Relationships xmlns="http://schemas.openxmlformats.org/package/2006/relationships"><Relationship Id="rId117" Type="http://schemas.openxmlformats.org/officeDocument/2006/relationships/hyperlink" Target="https://en.wikipedia.org/wiki/Konrad_Hubert" TargetMode="External"/><Relationship Id="rId299" Type="http://schemas.openxmlformats.org/officeDocument/2006/relationships/hyperlink" Target="http://estc.bl.uk/F/G61CUFB8PDE11GBIX3NT1NY3J5FHN5HY1XP7VQEKRKSM4AJI1C-03051?func=full-set-set&amp;set_number=050820&amp;set_entry=000010&amp;format=999" TargetMode="External"/><Relationship Id="rId21" Type="http://schemas.openxmlformats.org/officeDocument/2006/relationships/hyperlink" Target="https://en.wikipedia.org/wiki/Anglican" TargetMode="External"/><Relationship Id="rId63" Type="http://schemas.openxmlformats.org/officeDocument/2006/relationships/hyperlink" Target="https://en.wikipedia.org/w/index.php?title=Myles_Coverdale&amp;action=edit&amp;section=2" TargetMode="External"/><Relationship Id="rId159" Type="http://schemas.openxmlformats.org/officeDocument/2006/relationships/hyperlink" Target="https://en.wikipedia.org/wiki/Geneva_Bible" TargetMode="External"/><Relationship Id="rId324" Type="http://schemas.openxmlformats.org/officeDocument/2006/relationships/hyperlink" Target="http://www.achurchnearyou.com/sampford-courtenay-st-andrew/" TargetMode="External"/><Relationship Id="rId170" Type="http://schemas.openxmlformats.org/officeDocument/2006/relationships/hyperlink" Target="https://en.wikipedia.org/wiki/King_James_Version" TargetMode="External"/><Relationship Id="rId226" Type="http://schemas.openxmlformats.org/officeDocument/2006/relationships/hyperlink" Target="https://en.wikipedia.org/wiki/Myles_Coverdale#cite_ref-1" TargetMode="External"/><Relationship Id="rId268" Type="http://schemas.openxmlformats.org/officeDocument/2006/relationships/hyperlink" Target="https://en.wikipedia.org/wiki/Myles_Coverdale#cite_ref-Duffy_1992_9-1" TargetMode="External"/><Relationship Id="rId32" Type="http://schemas.openxmlformats.org/officeDocument/2006/relationships/hyperlink" Target="https://en.wikipedia.org/wiki/John_Bale" TargetMode="External"/><Relationship Id="rId74" Type="http://schemas.openxmlformats.org/officeDocument/2006/relationships/hyperlink" Target="https://en.wikipedia.org/wiki/Myles_Coverdale#cite_note-Latre-Place-14" TargetMode="External"/><Relationship Id="rId128" Type="http://schemas.openxmlformats.org/officeDocument/2006/relationships/hyperlink" Target="https://en.wikipedia.org/wiki/Duke_of_Somerset" TargetMode="External"/><Relationship Id="rId335" Type="http://schemas.openxmlformats.org/officeDocument/2006/relationships/hyperlink" Target="https://web.archive.org/web/20150402153923/https:/www.churchofengland.org/media/1237426/gs%201748a.pdf" TargetMode="External"/><Relationship Id="rId5" Type="http://schemas.openxmlformats.org/officeDocument/2006/relationships/hyperlink" Target="https://en.wikipedia.org/wiki/Talk:Myles_Coverdale" TargetMode="External"/><Relationship Id="rId181" Type="http://schemas.openxmlformats.org/officeDocument/2006/relationships/hyperlink" Target="https://en.wikipedia.org/wiki/Anglican_Use" TargetMode="External"/><Relationship Id="rId237" Type="http://schemas.openxmlformats.org/officeDocument/2006/relationships/hyperlink" Target="https://en.wikipedia.org/wiki/Myles_Coverdale#cite_ref-ONDB_2-9" TargetMode="External"/><Relationship Id="rId279" Type="http://schemas.openxmlformats.org/officeDocument/2006/relationships/hyperlink" Target="https://en.wikipedia.org/wiki/ISSN_(identifier)" TargetMode="External"/><Relationship Id="rId43" Type="http://schemas.openxmlformats.org/officeDocument/2006/relationships/hyperlink" Target="https://en.wikipedia.org/wiki/Myles_Coverdale#cite_note-ONDBBarnes-6" TargetMode="External"/><Relationship Id="rId139" Type="http://schemas.openxmlformats.org/officeDocument/2006/relationships/hyperlink" Target="https://en.wikipedia.org/wiki/Myles_Coverdale#cite_note-35" TargetMode="External"/><Relationship Id="rId290" Type="http://schemas.openxmlformats.org/officeDocument/2006/relationships/hyperlink" Target="https://en.wikipedia.org/wiki/Template:Cite_book" TargetMode="External"/><Relationship Id="rId304" Type="http://schemas.openxmlformats.org/officeDocument/2006/relationships/hyperlink" Target="http://www.oxforddnb.com/view/article/6769?docPos=1" TargetMode="External"/><Relationship Id="rId346" Type="http://schemas.openxmlformats.org/officeDocument/2006/relationships/hyperlink" Target="https://en.wikipedia.org/wiki/Albert_Pollard" TargetMode="External"/><Relationship Id="rId85" Type="http://schemas.openxmlformats.org/officeDocument/2006/relationships/hyperlink" Target="https://en.wikipedia.org/wiki/Book_of_Common_Prayer_(1962)" TargetMode="External"/><Relationship Id="rId150" Type="http://schemas.openxmlformats.org/officeDocument/2006/relationships/hyperlink" Target="https://en.wikipedia.org/wiki/Mary_I_of_England" TargetMode="External"/><Relationship Id="rId192" Type="http://schemas.openxmlformats.org/officeDocument/2006/relationships/hyperlink" Target="https://en.wikipedia.org/wiki/Yale" TargetMode="External"/><Relationship Id="rId206" Type="http://schemas.openxmlformats.org/officeDocument/2006/relationships/hyperlink" Target="https://en.wikipedia.org/wiki/Coverdale_(dale)" TargetMode="External"/><Relationship Id="rId248" Type="http://schemas.openxmlformats.org/officeDocument/2006/relationships/hyperlink" Target="https://en.wikipedia.org/wiki/Myles_Coverdale#cite_ref-ONDB_2-20" TargetMode="External"/><Relationship Id="rId12" Type="http://schemas.openxmlformats.org/officeDocument/2006/relationships/hyperlink" Target="https://en.wikipedia.org/wiki/John_Vesey" TargetMode="External"/><Relationship Id="rId108" Type="http://schemas.openxmlformats.org/officeDocument/2006/relationships/hyperlink" Target="https://en.wikipedia.org/wiki/Jack_O%27Newbury" TargetMode="External"/><Relationship Id="rId315" Type="http://schemas.openxmlformats.org/officeDocument/2006/relationships/hyperlink" Target="https://en.wikipedia.org/wiki/Myles_Coverdale#cite_ref-OxDicHist_31-0" TargetMode="External"/><Relationship Id="rId54" Type="http://schemas.openxmlformats.org/officeDocument/2006/relationships/hyperlink" Target="https://en.wikipedia.org/wiki/Smithfield,_London" TargetMode="External"/><Relationship Id="rId96" Type="http://schemas.openxmlformats.org/officeDocument/2006/relationships/hyperlink" Target="https://en.wikipedia.org/wiki/Myles_Coverdale#cite_note-20" TargetMode="External"/><Relationship Id="rId161" Type="http://schemas.openxmlformats.org/officeDocument/2006/relationships/hyperlink" Target="https://en.wikipedia.org/wiki/Wikipedia:Citation_needed" TargetMode="External"/><Relationship Id="rId217" Type="http://schemas.openxmlformats.org/officeDocument/2006/relationships/hyperlink" Target="https://en.wikipedia.org/wiki/Myles_Coverdale#cite_ref-27" TargetMode="External"/><Relationship Id="rId259" Type="http://schemas.openxmlformats.org/officeDocument/2006/relationships/hyperlink" Target="https://en.wikipedia.org/wiki/Myles_Coverdale#cite_ref-ONDBBarnes_6-0" TargetMode="External"/><Relationship Id="rId23" Type="http://schemas.openxmlformats.org/officeDocument/2006/relationships/hyperlink" Target="https://en.wikipedia.org/wiki/Myles_Coverdale#cite_note-1" TargetMode="External"/><Relationship Id="rId119" Type="http://schemas.openxmlformats.org/officeDocument/2006/relationships/hyperlink" Target="https://en.wikipedia.org/wiki/Bad_Bergzabern" TargetMode="External"/><Relationship Id="rId270" Type="http://schemas.openxmlformats.org/officeDocument/2006/relationships/hyperlink" Target="https://archive.org/details/strippingofaltar00duff" TargetMode="External"/><Relationship Id="rId326" Type="http://schemas.openxmlformats.org/officeDocument/2006/relationships/hyperlink" Target="https://en.wikipedia.org/wiki/Gilbert_Burnet" TargetMode="External"/><Relationship Id="rId65" Type="http://schemas.openxmlformats.org/officeDocument/2006/relationships/hyperlink" Target="https://en.wikipedia.org/wiki/William_Tyndale" TargetMode="External"/><Relationship Id="rId130" Type="http://schemas.openxmlformats.org/officeDocument/2006/relationships/hyperlink" Target="https://en.wikipedia.org/wiki/Myles_Coverdale#cite_note-32" TargetMode="External"/><Relationship Id="rId172" Type="http://schemas.openxmlformats.org/officeDocument/2006/relationships/hyperlink" Target="https://en.wikipedia.org/wiki/Bishops%27_Bible" TargetMode="External"/><Relationship Id="rId228" Type="http://schemas.openxmlformats.org/officeDocument/2006/relationships/hyperlink" Target="https://en.wikipedia.org/wiki/Myles_Coverdale#cite_ref-ONDB_2-0" TargetMode="External"/><Relationship Id="rId281" Type="http://schemas.openxmlformats.org/officeDocument/2006/relationships/hyperlink" Target="https://en.wikipedia.org/wiki/Myles_Coverdale#cite_ref-ONDBTyndale_12-0" TargetMode="External"/><Relationship Id="rId337" Type="http://schemas.openxmlformats.org/officeDocument/2006/relationships/hyperlink" Target="http://www.bible-researcher.com/prayerbook1.html" TargetMode="External"/><Relationship Id="rId34" Type="http://schemas.openxmlformats.org/officeDocument/2006/relationships/hyperlink" Target="https://en.wikipedia.org/wiki/Myles_Coverdale#cite_note-4" TargetMode="External"/><Relationship Id="rId76" Type="http://schemas.openxmlformats.org/officeDocument/2006/relationships/hyperlink" Target="https://en.wikipedia.org/wiki/Myles_Coverdale#cite_note-15" TargetMode="External"/><Relationship Id="rId141" Type="http://schemas.openxmlformats.org/officeDocument/2006/relationships/hyperlink" Target="https://en.wikipedia.org/wiki/Myles_Coverdale#cite_note-36" TargetMode="External"/><Relationship Id="rId7" Type="http://schemas.openxmlformats.org/officeDocument/2006/relationships/hyperlink" Target="https://en.wikipedia.org/w/index.php?title=Myles_Coverdale&amp;action=history" TargetMode="External"/><Relationship Id="rId183" Type="http://schemas.openxmlformats.org/officeDocument/2006/relationships/hyperlink" Target="https://en.wikipedia.org/wiki/Myles_Coverdale#cite_note-46" TargetMode="External"/><Relationship Id="rId239" Type="http://schemas.openxmlformats.org/officeDocument/2006/relationships/hyperlink" Target="https://en.wikipedia.org/wiki/Myles_Coverdale#cite_ref-ONDB_2-11" TargetMode="External"/><Relationship Id="rId250" Type="http://schemas.openxmlformats.org/officeDocument/2006/relationships/hyperlink" Target="https://en.wikipedia.org/wiki/Myles_Coverdale#cite_ref-ONDB_2-22" TargetMode="External"/><Relationship Id="rId292" Type="http://schemas.openxmlformats.org/officeDocument/2006/relationships/hyperlink" Target="https://en.wikipedia.org/wiki/Myles_Coverdale#cite_ref-Latre-Place_14-0" TargetMode="External"/><Relationship Id="rId306" Type="http://schemas.openxmlformats.org/officeDocument/2006/relationships/hyperlink" Target="https://en.wikipedia.org/wiki/Myles_Coverdale#cite_ref-26" TargetMode="External"/><Relationship Id="rId45" Type="http://schemas.openxmlformats.org/officeDocument/2006/relationships/hyperlink" Target="https://en.wikipedia.org/wiki/Erasmus" TargetMode="External"/><Relationship Id="rId87" Type="http://schemas.openxmlformats.org/officeDocument/2006/relationships/hyperlink" Target="https://en.wikipedia.org/w/index.php?title=Myles_Coverdale&amp;action=edit&amp;section=4" TargetMode="External"/><Relationship Id="rId110" Type="http://schemas.openxmlformats.org/officeDocument/2006/relationships/hyperlink" Target="https://en.wikipedia.org/wiki/Reading_Abbey" TargetMode="External"/><Relationship Id="rId348" Type="http://schemas.openxmlformats.org/officeDocument/2006/relationships/hyperlink" Target="https://en.wikipedia.org/wiki/Encyclop%C3%A6dia_Britannica_Eleventh_Edition" TargetMode="External"/><Relationship Id="rId152" Type="http://schemas.openxmlformats.org/officeDocument/2006/relationships/hyperlink" Target="https://en.wikipedia.org/wiki/Myles_Coverdale#cite_note-37" TargetMode="External"/><Relationship Id="rId194" Type="http://schemas.openxmlformats.org/officeDocument/2006/relationships/hyperlink" Target="https://en.wikipedia.org/wiki/Feast_day" TargetMode="External"/><Relationship Id="rId208" Type="http://schemas.openxmlformats.org/officeDocument/2006/relationships/hyperlink" Target="https://en.wikipedia.org/wiki/Myles_Coverdale#cite_ref-7" TargetMode="External"/><Relationship Id="rId261" Type="http://schemas.openxmlformats.org/officeDocument/2006/relationships/hyperlink" Target="https://en.wikipedia.org/wiki/Myles_Coverdale#cite_ref-ONDBBarnes_6-2" TargetMode="External"/><Relationship Id="rId14" Type="http://schemas.openxmlformats.org/officeDocument/2006/relationships/hyperlink" Target="https://en.wikipedia.org/wiki/North_Riding_of_Yorkshire" TargetMode="External"/><Relationship Id="rId56" Type="http://schemas.openxmlformats.org/officeDocument/2006/relationships/hyperlink" Target="https://en.wikipedia.org/wiki/Essex" TargetMode="External"/><Relationship Id="rId317" Type="http://schemas.openxmlformats.org/officeDocument/2006/relationships/hyperlink" Target="http://www.oxfordreference.com/view/10.1093/acref/9780199550371.001.0001/acref-9780199550371" TargetMode="External"/><Relationship Id="rId98" Type="http://schemas.openxmlformats.org/officeDocument/2006/relationships/hyperlink" Target="https://en.wikipedia.org/wiki/Vulgate" TargetMode="External"/><Relationship Id="rId121" Type="http://schemas.openxmlformats.org/officeDocument/2006/relationships/hyperlink" Target="https://en.wikipedia.org/wiki/Latin_school" TargetMode="External"/><Relationship Id="rId163" Type="http://schemas.openxmlformats.org/officeDocument/2006/relationships/hyperlink" Target="https://en.wikipedia.org/wiki/Myles_Coverdale#cite_note-40" TargetMode="External"/><Relationship Id="rId219" Type="http://schemas.openxmlformats.org/officeDocument/2006/relationships/hyperlink" Target="https://en.wikipedia.org/wiki/Myles_Coverdale#cite_ref-37" TargetMode="External"/><Relationship Id="rId230" Type="http://schemas.openxmlformats.org/officeDocument/2006/relationships/hyperlink" Target="https://en.wikipedia.org/wiki/Myles_Coverdale#cite_ref-ONDB_2-2" TargetMode="External"/><Relationship Id="rId251" Type="http://schemas.openxmlformats.org/officeDocument/2006/relationships/hyperlink" Target="https://en.wikipedia.org/wiki/Myles_Coverdale#cite_ref-ONDB_2-23" TargetMode="External"/><Relationship Id="rId25" Type="http://schemas.openxmlformats.org/officeDocument/2006/relationships/hyperlink" Target="https://en.wikipedia.org/wiki/Myles_Coverdale#cite_note-ONDB-2" TargetMode="External"/><Relationship Id="rId46" Type="http://schemas.openxmlformats.org/officeDocument/2006/relationships/hyperlink" Target="https://en.wikipedia.org/wiki/Christian_humanism" TargetMode="External"/><Relationship Id="rId67" Type="http://schemas.openxmlformats.org/officeDocument/2006/relationships/hyperlink" Target="https://en.wikipedia.org/wiki/Myles_Coverdale#cite_note-11" TargetMode="External"/><Relationship Id="rId272" Type="http://schemas.openxmlformats.org/officeDocument/2006/relationships/hyperlink" Target="https://en.wikipedia.org/wiki/Special:BookSources/0-300-05342-8" TargetMode="External"/><Relationship Id="rId293" Type="http://schemas.openxmlformats.org/officeDocument/2006/relationships/hyperlink" Target="http://www.tyndale.org/tsj08/latre.html" TargetMode="External"/><Relationship Id="rId307" Type="http://schemas.openxmlformats.org/officeDocument/2006/relationships/hyperlink" Target="https://en.wikipedia.org/wiki/Myles_Coverdale#cite_ref-BerksHistCoverdale_28-0" TargetMode="External"/><Relationship Id="rId328" Type="http://schemas.openxmlformats.org/officeDocument/2006/relationships/hyperlink" Target="https://en.wikipedia.org/wiki/Myles_Coverdale#cite_ref-39" TargetMode="External"/><Relationship Id="rId349" Type="http://schemas.openxmlformats.org/officeDocument/2006/relationships/hyperlink" Target="http://www.studylight.org/desk/?l=en&amp;query=Genesis+1&amp;translation=mcb" TargetMode="External"/><Relationship Id="rId88" Type="http://schemas.openxmlformats.org/officeDocument/2006/relationships/hyperlink" Target="https://en.wikipedia.org/wiki/Matthew_Bible" TargetMode="External"/><Relationship Id="rId111" Type="http://schemas.openxmlformats.org/officeDocument/2006/relationships/hyperlink" Target="https://en.wikipedia.org/wiki/Myles_Coverdale#cite_note-30" TargetMode="External"/><Relationship Id="rId132" Type="http://schemas.openxmlformats.org/officeDocument/2006/relationships/hyperlink" Target="https://en.wikipedia.org/wiki/Book_of_Common_Prayer" TargetMode="External"/><Relationship Id="rId153" Type="http://schemas.openxmlformats.org/officeDocument/2006/relationships/hyperlink" Target="https://en.wikipedia.org/wiki/Privy_Council" TargetMode="External"/><Relationship Id="rId174" Type="http://schemas.openxmlformats.org/officeDocument/2006/relationships/hyperlink" Target="https://en.wikipedia.org/wiki/Myles_Coverdale#cite_note-43" TargetMode="External"/><Relationship Id="rId195" Type="http://schemas.openxmlformats.org/officeDocument/2006/relationships/hyperlink" Target="https://en.wikipedia.org/wiki/Calendar_of_saints_(Episcopal_Church_in_the_United_States_of_America)" TargetMode="External"/><Relationship Id="rId209" Type="http://schemas.openxmlformats.org/officeDocument/2006/relationships/hyperlink" Target="https://en.wikipedia.org/wiki/Myles_Coverdale#cite_ref-11" TargetMode="External"/><Relationship Id="rId220" Type="http://schemas.openxmlformats.org/officeDocument/2006/relationships/hyperlink" Target="https://en.wikipedia.org/wiki/Myles_Coverdale#cite_ref-38" TargetMode="External"/><Relationship Id="rId241" Type="http://schemas.openxmlformats.org/officeDocument/2006/relationships/hyperlink" Target="https://en.wikipedia.org/wiki/Myles_Coverdale#cite_ref-ONDB_2-13" TargetMode="External"/><Relationship Id="rId15" Type="http://schemas.openxmlformats.org/officeDocument/2006/relationships/hyperlink" Target="https://en.wikipedia.org/wiki/England" TargetMode="External"/><Relationship Id="rId36" Type="http://schemas.openxmlformats.org/officeDocument/2006/relationships/hyperlink" Target="https://en.wikipedia.org/wiki/Canon_law" TargetMode="External"/><Relationship Id="rId57" Type="http://schemas.openxmlformats.org/officeDocument/2006/relationships/hyperlink" Target="https://en.wikipedia.org/wiki/Transubstantiation" TargetMode="External"/><Relationship Id="rId262" Type="http://schemas.openxmlformats.org/officeDocument/2006/relationships/hyperlink" Target="https://en.wikipedia.org/wiki/Myles_Coverdale#cite_ref-ONDBBarnes_6-3" TargetMode="External"/><Relationship Id="rId283" Type="http://schemas.openxmlformats.org/officeDocument/2006/relationships/hyperlink" Target="https://doi.org/10.1093%2Fref%3Aodnb%2F27947" TargetMode="External"/><Relationship Id="rId318" Type="http://schemas.openxmlformats.org/officeDocument/2006/relationships/hyperlink" Target="https://en.wikipedia.org/wiki/Special:BookSources/9780191726514" TargetMode="External"/><Relationship Id="rId339" Type="http://schemas.openxmlformats.org/officeDocument/2006/relationships/hyperlink" Target="https://web.archive.org/web/20150218185919/http:/www.lutheransonline.com/lo/675/FSLO-1059011476-804675.pdf" TargetMode="External"/><Relationship Id="rId78" Type="http://schemas.openxmlformats.org/officeDocument/2006/relationships/hyperlink" Target="https://en.wikipedia.org/wiki/Pentateuch" TargetMode="External"/><Relationship Id="rId99" Type="http://schemas.openxmlformats.org/officeDocument/2006/relationships/hyperlink" Target="https://en.wikipedia.org/wiki/Myles_Coverdale#cite_note-22" TargetMode="External"/><Relationship Id="rId101" Type="http://schemas.openxmlformats.org/officeDocument/2006/relationships/hyperlink" Target="https://en.wikipedia.org/wiki/Myles_Coverdale#cite_note-24" TargetMode="External"/><Relationship Id="rId122" Type="http://schemas.openxmlformats.org/officeDocument/2006/relationships/hyperlink" Target="https://en.wikipedia.org/w/index.php?title=Myles_Coverdale&amp;action=edit&amp;section=6" TargetMode="External"/><Relationship Id="rId143" Type="http://schemas.openxmlformats.org/officeDocument/2006/relationships/hyperlink" Target="https://en.wikipedia.org/wiki/Sutton_Coldfield" TargetMode="External"/><Relationship Id="rId164" Type="http://schemas.openxmlformats.org/officeDocument/2006/relationships/hyperlink" Target="https://en.wikipedia.org/wiki/St_Magnus_the_Martyr" TargetMode="External"/><Relationship Id="rId185" Type="http://schemas.openxmlformats.org/officeDocument/2006/relationships/hyperlink" Target="https://en.wikipedia.org/wiki/Myles_Coverdale#cite_note-47" TargetMode="External"/><Relationship Id="rId350" Type="http://schemas.openxmlformats.org/officeDocument/2006/relationships/hyperlink" Target="https://www.findagrave.com/memorial/6498" TargetMode="External"/><Relationship Id="rId9" Type="http://schemas.openxmlformats.org/officeDocument/2006/relationships/hyperlink" Target="https://en.wikipedia.org/wiki/Bishop_of_Exeter" TargetMode="External"/><Relationship Id="rId210" Type="http://schemas.openxmlformats.org/officeDocument/2006/relationships/hyperlink" Target="https://en.wikipedia.org/wiki/Myles_Coverdale#cite_ref-15" TargetMode="External"/><Relationship Id="rId26" Type="http://schemas.openxmlformats.org/officeDocument/2006/relationships/hyperlink" Target="https://en.wikipedia.org/wiki/English_language" TargetMode="External"/><Relationship Id="rId231" Type="http://schemas.openxmlformats.org/officeDocument/2006/relationships/hyperlink" Target="https://en.wikipedia.org/wiki/Myles_Coverdale#cite_ref-ONDB_2-3" TargetMode="External"/><Relationship Id="rId252" Type="http://schemas.openxmlformats.org/officeDocument/2006/relationships/hyperlink" Target="http://www.oxforddnb.com/view/article/6486?docPos=1" TargetMode="External"/><Relationship Id="rId273" Type="http://schemas.openxmlformats.org/officeDocument/2006/relationships/hyperlink" Target="https://en.wikipedia.org/wiki/Myles_Coverdale#cite_ref-Hughes_10-0" TargetMode="External"/><Relationship Id="rId294" Type="http://schemas.openxmlformats.org/officeDocument/2006/relationships/hyperlink" Target="https://en.wikipedia.org/wiki/Myles_Coverdale#cite_ref-KenyonGrtBible_18-0" TargetMode="External"/><Relationship Id="rId308" Type="http://schemas.openxmlformats.org/officeDocument/2006/relationships/hyperlink" Target="https://en.wikipedia.org/wiki/Richard_John_King" TargetMode="External"/><Relationship Id="rId329" Type="http://schemas.openxmlformats.org/officeDocument/2006/relationships/hyperlink" Target="https://www.oxforddnb.com/view/10.1093/ref:odnb/9780198614128.001.0001/odnb-9780198614128-e-6486" TargetMode="External"/><Relationship Id="rId47" Type="http://schemas.openxmlformats.org/officeDocument/2006/relationships/hyperlink" Target="https://en.wikipedia.org/wiki/Cardinal_Wolsey" TargetMode="External"/><Relationship Id="rId68" Type="http://schemas.openxmlformats.org/officeDocument/2006/relationships/hyperlink" Target="https://en.wikipedia.org/wiki/Stephen_Vaughan_(merchant)" TargetMode="External"/><Relationship Id="rId89" Type="http://schemas.openxmlformats.org/officeDocument/2006/relationships/hyperlink" Target="https://en.wikipedia.org/wiki/Richard_Grafton" TargetMode="External"/><Relationship Id="rId112" Type="http://schemas.openxmlformats.org/officeDocument/2006/relationships/hyperlink" Target="https://en.wikipedia.org/wiki/Stephen_Gardiner" TargetMode="External"/><Relationship Id="rId133" Type="http://schemas.openxmlformats.org/officeDocument/2006/relationships/hyperlink" Target="https://en.wikipedia.org/wiki/Act_of_Uniformity_1549" TargetMode="External"/><Relationship Id="rId154" Type="http://schemas.openxmlformats.org/officeDocument/2006/relationships/hyperlink" Target="https://en.wikipedia.org/wiki/Myles_Coverdale#cite_note-38" TargetMode="External"/><Relationship Id="rId175" Type="http://schemas.openxmlformats.org/officeDocument/2006/relationships/hyperlink" Target="https://en.wikipedia.org/wiki/Oliver_Cromwell" TargetMode="External"/><Relationship Id="rId340" Type="http://schemas.openxmlformats.org/officeDocument/2006/relationships/hyperlink" Target="https://www.lutheransonline.com/lo/675/FSLO-1059011476-804675.pdf" TargetMode="External"/><Relationship Id="rId196" Type="http://schemas.openxmlformats.org/officeDocument/2006/relationships/hyperlink" Target="https://en.wikipedia.org/w/index.php?title=Myles_Coverdale&amp;action=edit&amp;section=11" TargetMode="External"/><Relationship Id="rId200" Type="http://schemas.openxmlformats.org/officeDocument/2006/relationships/hyperlink" Target="https://en.wikipedia.org/wiki/Timeline_of_the_English_Reformation" TargetMode="External"/><Relationship Id="rId16" Type="http://schemas.openxmlformats.org/officeDocument/2006/relationships/hyperlink" Target="https://en.wikipedia.org/wiki/London" TargetMode="External"/><Relationship Id="rId221" Type="http://schemas.openxmlformats.org/officeDocument/2006/relationships/hyperlink" Target="https://en.wikipedia.org/wiki/Myles_Coverdale#cite_ref-40" TargetMode="External"/><Relationship Id="rId242" Type="http://schemas.openxmlformats.org/officeDocument/2006/relationships/hyperlink" Target="https://en.wikipedia.org/wiki/Myles_Coverdale#cite_ref-ONDB_2-14" TargetMode="External"/><Relationship Id="rId263" Type="http://schemas.openxmlformats.org/officeDocument/2006/relationships/hyperlink" Target="http://www.oxforddnb.com/view/article/1472" TargetMode="External"/><Relationship Id="rId284" Type="http://schemas.openxmlformats.org/officeDocument/2006/relationships/hyperlink" Target="https://en.wikipedia.org/wiki/Myles_Coverdale#cite_ref-OUPBibleEng_13-0" TargetMode="External"/><Relationship Id="rId319" Type="http://schemas.openxmlformats.org/officeDocument/2006/relationships/hyperlink" Target="https://en.wikipedia.org/wiki/Myles_Coverdale#cite_ref-32" TargetMode="External"/><Relationship Id="rId37" Type="http://schemas.openxmlformats.org/officeDocument/2006/relationships/hyperlink" Target="https://en.wikipedia.org/wiki/Myles_Coverdale#cite_note-5" TargetMode="External"/><Relationship Id="rId58" Type="http://schemas.openxmlformats.org/officeDocument/2006/relationships/hyperlink" Target="https://en.wikipedia.org/wiki/Second_Council_of_Nicaea" TargetMode="External"/><Relationship Id="rId79" Type="http://schemas.openxmlformats.org/officeDocument/2006/relationships/hyperlink" Target="https://en.wikipedia.org/wiki/Book_of_Jonah" TargetMode="External"/><Relationship Id="rId102" Type="http://schemas.openxmlformats.org/officeDocument/2006/relationships/hyperlink" Target="https://en.wikipedia.org/wiki/Myles_Coverdale#cite_note-ODNBCromwellThos-25" TargetMode="External"/><Relationship Id="rId123" Type="http://schemas.openxmlformats.org/officeDocument/2006/relationships/hyperlink" Target="https://en.wikipedia.org/wiki/Exeter_Cathedral" TargetMode="External"/><Relationship Id="rId144" Type="http://schemas.openxmlformats.org/officeDocument/2006/relationships/hyperlink" Target="https://en.wikipedia.org/wiki/Warwickshire" TargetMode="External"/><Relationship Id="rId330" Type="http://schemas.openxmlformats.org/officeDocument/2006/relationships/hyperlink" Target="https://en.wikipedia.org/wiki/Special:BookSources/978-0-19-861412-8" TargetMode="External"/><Relationship Id="rId90" Type="http://schemas.openxmlformats.org/officeDocument/2006/relationships/hyperlink" Target="https://en.wikipedia.org/wiki/Edward_Whitchurch" TargetMode="External"/><Relationship Id="rId165" Type="http://schemas.openxmlformats.org/officeDocument/2006/relationships/hyperlink" Target="https://en.wikipedia.org/wiki/London_Bridge" TargetMode="External"/><Relationship Id="rId186" Type="http://schemas.openxmlformats.org/officeDocument/2006/relationships/hyperlink" Target="https://en.wikipedia.org/wiki/Johann_Walter" TargetMode="External"/><Relationship Id="rId351" Type="http://schemas.openxmlformats.org/officeDocument/2006/relationships/hyperlink" Target="https://en.wikipedia.org/wiki/Find_a_Grave" TargetMode="External"/><Relationship Id="rId211" Type="http://schemas.openxmlformats.org/officeDocument/2006/relationships/hyperlink" Target="https://en.wikipedia.org/wiki/Myles_Coverdale#cite_ref-16" TargetMode="External"/><Relationship Id="rId232" Type="http://schemas.openxmlformats.org/officeDocument/2006/relationships/hyperlink" Target="https://en.wikipedia.org/wiki/Myles_Coverdale#cite_ref-ONDB_2-4" TargetMode="External"/><Relationship Id="rId253" Type="http://schemas.openxmlformats.org/officeDocument/2006/relationships/hyperlink" Target="https://en.wikipedia.org/wiki/Dictionary_of_National_Biography#Oxford_Dictionary_of_National_Biography" TargetMode="External"/><Relationship Id="rId274" Type="http://schemas.openxmlformats.org/officeDocument/2006/relationships/hyperlink" Target="https://en.wikipedia.org/wiki/Myles_Coverdale#cite_ref-Hughes_10-1" TargetMode="External"/><Relationship Id="rId295" Type="http://schemas.openxmlformats.org/officeDocument/2006/relationships/hyperlink" Target="https://en.wikipedia.org/wiki/Myles_Coverdale#cite_ref-KenyonGrtBible_18-1" TargetMode="External"/><Relationship Id="rId309" Type="http://schemas.openxmlformats.org/officeDocument/2006/relationships/hyperlink" Target="https://web.archive.org/web/20121105012907/http:/www.berkshirehistory.com/bios/mcoverdale.html" TargetMode="External"/><Relationship Id="rId27" Type="http://schemas.openxmlformats.org/officeDocument/2006/relationships/hyperlink" Target="https://en.wikipedia.org/wiki/Myles_Coverdale#cite_note-BritLib-3" TargetMode="External"/><Relationship Id="rId48" Type="http://schemas.openxmlformats.org/officeDocument/2006/relationships/hyperlink" Target="https://en.wikipedia.org/wiki/St_Edward_King_and_Martyr,_Cambridge" TargetMode="External"/><Relationship Id="rId69" Type="http://schemas.openxmlformats.org/officeDocument/2006/relationships/hyperlink" Target="https://en.wikipedia.org/wiki/Myles_Coverdale#cite_note-ONDBTyndale-12" TargetMode="External"/><Relationship Id="rId113" Type="http://schemas.openxmlformats.org/officeDocument/2006/relationships/hyperlink" Target="https://en.wikipedia.org/wiki/Six_Articles_(1539)" TargetMode="External"/><Relationship Id="rId134" Type="http://schemas.openxmlformats.org/officeDocument/2006/relationships/hyperlink" Target="https://en.wikipedia.org/wiki/Latin_liturgical_rites" TargetMode="External"/><Relationship Id="rId320" Type="http://schemas.openxmlformats.org/officeDocument/2006/relationships/hyperlink" Target="https://books.google.com/books?id=XLaMuyFN-bQC&amp;q=sudeley+castle+chapel&amp;pg=PA162" TargetMode="External"/><Relationship Id="rId80" Type="http://schemas.openxmlformats.org/officeDocument/2006/relationships/hyperlink" Target="https://en.wikipedia.org/wiki/Old_Testament" TargetMode="External"/><Relationship Id="rId155" Type="http://schemas.openxmlformats.org/officeDocument/2006/relationships/hyperlink" Target="https://en.wikipedia.org/wiki/Christian_III_of_Denmark_and_Norway" TargetMode="External"/><Relationship Id="rId176" Type="http://schemas.openxmlformats.org/officeDocument/2006/relationships/hyperlink" Target="https://en.wikipedia.org/wiki/Bodleian_Library" TargetMode="External"/><Relationship Id="rId197" Type="http://schemas.openxmlformats.org/officeDocument/2006/relationships/hyperlink" Target="https://en.wikipedia.org/w/index.php?title=Myles_Coverdale&amp;action=edit&amp;section=12" TargetMode="External"/><Relationship Id="rId341" Type="http://schemas.openxmlformats.org/officeDocument/2006/relationships/hyperlink" Target="https://en.wikipedia.org/wiki/Myles_Coverdale#cite_ref-46" TargetMode="External"/><Relationship Id="rId201" Type="http://schemas.openxmlformats.org/officeDocument/2006/relationships/hyperlink" Target="https://en.wikipedia.org/wiki/Censorship_of_the_Bible#England" TargetMode="External"/><Relationship Id="rId222" Type="http://schemas.openxmlformats.org/officeDocument/2006/relationships/hyperlink" Target="https://en.wikipedia.org/wiki/Myles_Coverdale#cite_ref-43" TargetMode="External"/><Relationship Id="rId243" Type="http://schemas.openxmlformats.org/officeDocument/2006/relationships/hyperlink" Target="https://en.wikipedia.org/wiki/Myles_Coverdale#cite_ref-ONDB_2-15" TargetMode="External"/><Relationship Id="rId264" Type="http://schemas.openxmlformats.org/officeDocument/2006/relationships/hyperlink" Target="https://doi.org/10.1093%2Fref%3Aodnb%2F1472" TargetMode="External"/><Relationship Id="rId285" Type="http://schemas.openxmlformats.org/officeDocument/2006/relationships/hyperlink" Target="https://en.wikipedia.org/wiki/Myles_Coverdale#cite_ref-OUPBibleEng_13-1" TargetMode="External"/><Relationship Id="rId17" Type="http://schemas.openxmlformats.org/officeDocument/2006/relationships/hyperlink" Target="https://en.wikipedia.org/wiki/St_Bartholomew-by-the-Exchange" TargetMode="External"/><Relationship Id="rId38" Type="http://schemas.openxmlformats.org/officeDocument/2006/relationships/hyperlink" Target="https://en.wikipedia.org/wiki/Norfolk" TargetMode="External"/><Relationship Id="rId59" Type="http://schemas.openxmlformats.org/officeDocument/2006/relationships/hyperlink" Target="https://en.wikipedia.org/wiki/Confession_(Catholic_Church)" TargetMode="External"/><Relationship Id="rId103" Type="http://schemas.openxmlformats.org/officeDocument/2006/relationships/hyperlink" Target="https://en.wikipedia.org/wiki/Myles_Coverdale#cite_note-26" TargetMode="External"/><Relationship Id="rId124" Type="http://schemas.openxmlformats.org/officeDocument/2006/relationships/hyperlink" Target="https://en.wikipedia.org/wiki/Edward_VI" TargetMode="External"/><Relationship Id="rId310" Type="http://schemas.openxmlformats.org/officeDocument/2006/relationships/hyperlink" Target="http://www.berkshirehistory.com/bios/mcoverdale.html" TargetMode="External"/><Relationship Id="rId70" Type="http://schemas.openxmlformats.org/officeDocument/2006/relationships/hyperlink" Target="https://en.wikipedia.org/wiki/Holy_Roman_Emperor" TargetMode="External"/><Relationship Id="rId91" Type="http://schemas.openxmlformats.org/officeDocument/2006/relationships/hyperlink" Target="https://en.wikipedia.org/wiki/Myles_Coverdale#cite_note-KenyonGrtBible-18" TargetMode="External"/><Relationship Id="rId145" Type="http://schemas.openxmlformats.org/officeDocument/2006/relationships/hyperlink" Target="https://en.wikipedia.org/w/index.php?title=Myles_Coverdale&amp;action=edit&amp;section=7" TargetMode="External"/><Relationship Id="rId166" Type="http://schemas.openxmlformats.org/officeDocument/2006/relationships/hyperlink" Target="https://en.wikipedia.org/wiki/St_Michael_Paternoster_Royal" TargetMode="External"/><Relationship Id="rId187" Type="http://schemas.openxmlformats.org/officeDocument/2006/relationships/hyperlink" Target="https://en.wikipedia.org/wiki/A_Mighty_Fortress_Is_Our_God" TargetMode="External"/><Relationship Id="rId331" Type="http://schemas.openxmlformats.org/officeDocument/2006/relationships/hyperlink" Target="https://en.wikipedia.org/wiki/Myles_Coverdale#cite_ref-41" TargetMode="External"/><Relationship Id="rId352" Type="http://schemas.openxmlformats.org/officeDocument/2006/relationships/hyperlink" Target="http://www.prdl.org/author_view.php?a_id=214" TargetMode="External"/><Relationship Id="rId1" Type="http://schemas.openxmlformats.org/officeDocument/2006/relationships/notesMaster" Target="../notesMasters/notesMaster1.xml"/><Relationship Id="rId212" Type="http://schemas.openxmlformats.org/officeDocument/2006/relationships/hyperlink" Target="https://en.wikipedia.org/wiki/Myles_Coverdale#cite_ref-17" TargetMode="External"/><Relationship Id="rId233" Type="http://schemas.openxmlformats.org/officeDocument/2006/relationships/hyperlink" Target="https://en.wikipedia.org/wiki/Myles_Coverdale#cite_ref-ONDB_2-5" TargetMode="External"/><Relationship Id="rId254" Type="http://schemas.openxmlformats.org/officeDocument/2006/relationships/hyperlink" Target="https://en.wikipedia.org/wiki/Doi_(identifier)" TargetMode="External"/><Relationship Id="rId28" Type="http://schemas.openxmlformats.org/officeDocument/2006/relationships/hyperlink" Target="https://en.wikipedia.org/wiki/English_Reformation" TargetMode="External"/><Relationship Id="rId49" Type="http://schemas.openxmlformats.org/officeDocument/2006/relationships/hyperlink" Target="https://en.wikipedia.org/wiki/Myles_Coverdale#cite_note-VictCoHistAustinFriars-8" TargetMode="External"/><Relationship Id="rId114" Type="http://schemas.openxmlformats.org/officeDocument/2006/relationships/hyperlink" Target="https://en.wikipedia.org/w/index.php?title=Myles_Coverdale&amp;action=edit&amp;section=5" TargetMode="External"/><Relationship Id="rId275" Type="http://schemas.openxmlformats.org/officeDocument/2006/relationships/hyperlink" Target="https://en.wikipedia.org/wiki/Myles_Coverdale#cite_ref-Hughes_10-2" TargetMode="External"/><Relationship Id="rId296" Type="http://schemas.openxmlformats.org/officeDocument/2006/relationships/hyperlink" Target="https://en.wikipedia.org/wiki/Myles_Coverdale#cite_ref-KenyonGrtBible_18-2" TargetMode="External"/><Relationship Id="rId300" Type="http://schemas.openxmlformats.org/officeDocument/2006/relationships/hyperlink" Target="https://en.wikipedia.org/wiki/Myles_Coverdale#cite_ref-CoverdaleDiglotBodleian_23-0" TargetMode="External"/><Relationship Id="rId60" Type="http://schemas.openxmlformats.org/officeDocument/2006/relationships/hyperlink" Target="https://en.wikipedia.org/wiki/Henry_VIII_of_England" TargetMode="External"/><Relationship Id="rId81" Type="http://schemas.openxmlformats.org/officeDocument/2006/relationships/hyperlink" Target="https://en.wikipedia.org/wiki/Myles_Coverdale#cite_note-16" TargetMode="External"/><Relationship Id="rId135" Type="http://schemas.openxmlformats.org/officeDocument/2006/relationships/hyperlink" Target="https://en.wikipedia.org/wiki/Whitsun" TargetMode="External"/><Relationship Id="rId156" Type="http://schemas.openxmlformats.org/officeDocument/2006/relationships/hyperlink" Target="https://en.wikipedia.org/wiki/Denmark-Norway" TargetMode="External"/><Relationship Id="rId177" Type="http://schemas.openxmlformats.org/officeDocument/2006/relationships/hyperlink" Target="https://en.wikipedia.org/wiki/Myles_Coverdale#cite_note-BibleResearchPsalms-44" TargetMode="External"/><Relationship Id="rId198" Type="http://schemas.openxmlformats.org/officeDocument/2006/relationships/hyperlink" Target="https://en.wikipedia.org/wiki/Portal:Saints" TargetMode="External"/><Relationship Id="rId321" Type="http://schemas.openxmlformats.org/officeDocument/2006/relationships/hyperlink" Target="https://en.wikipedia.org/wiki/Myles_Coverdale#cite_ref-33" TargetMode="External"/><Relationship Id="rId342" Type="http://schemas.openxmlformats.org/officeDocument/2006/relationships/hyperlink" Target="https://en.wikipedia.org/w/index.php?title=Myles_Coverdale&amp;action=edit&amp;section=15" TargetMode="External"/><Relationship Id="rId202" Type="http://schemas.openxmlformats.org/officeDocument/2006/relationships/hyperlink" Target="https://en.wikipedia.org/w/index.php?title=Myles_Coverdale&amp;action=edit&amp;section=13" TargetMode="External"/><Relationship Id="rId223" Type="http://schemas.openxmlformats.org/officeDocument/2006/relationships/hyperlink" Target="https://en.wikipedia.org/wiki/Myles_Coverdale#cite_ref-47" TargetMode="External"/><Relationship Id="rId244" Type="http://schemas.openxmlformats.org/officeDocument/2006/relationships/hyperlink" Target="https://en.wikipedia.org/wiki/Myles_Coverdale#cite_ref-ONDB_2-16" TargetMode="External"/><Relationship Id="rId18" Type="http://schemas.openxmlformats.org/officeDocument/2006/relationships/hyperlink" Target="https://en.wikipedia.org/wiki/St_Magnus-the-Martyr" TargetMode="External"/><Relationship Id="rId39" Type="http://schemas.openxmlformats.org/officeDocument/2006/relationships/hyperlink" Target="https://en.wikipedia.org/wiki/Norwich" TargetMode="External"/><Relationship Id="rId265" Type="http://schemas.openxmlformats.org/officeDocument/2006/relationships/hyperlink" Target="https://en.wikipedia.org/wiki/Myles_Coverdale#cite_ref-VictCoHistAustinFriars_8-0" TargetMode="External"/><Relationship Id="rId286" Type="http://schemas.openxmlformats.org/officeDocument/2006/relationships/hyperlink" Target="https://en.wikipedia.org/wiki/Myles_Coverdale#cite_ref-OUPBibleEng_13-2" TargetMode="External"/><Relationship Id="rId50" Type="http://schemas.openxmlformats.org/officeDocument/2006/relationships/hyperlink" Target="https://en.wikipedia.org/wiki/Faggot_(unit)#Background" TargetMode="External"/><Relationship Id="rId104" Type="http://schemas.openxmlformats.org/officeDocument/2006/relationships/hyperlink" Target="https://en.wikipedia.org/wiki/Myles_Coverdale#cite_note-27" TargetMode="External"/><Relationship Id="rId125" Type="http://schemas.openxmlformats.org/officeDocument/2006/relationships/hyperlink" Target="https://en.wikipedia.org/wiki/Myles_Coverdale#cite_note-OxDicHist-31" TargetMode="External"/><Relationship Id="rId146" Type="http://schemas.openxmlformats.org/officeDocument/2006/relationships/hyperlink" Target="https://en.wikipedia.org/wiki/Peter_Martyr_Vermigli" TargetMode="External"/><Relationship Id="rId167" Type="http://schemas.openxmlformats.org/officeDocument/2006/relationships/hyperlink" Target="https://en.wikipedia.org/wiki/Myles_Coverdale#cite_note-41" TargetMode="External"/><Relationship Id="rId188" Type="http://schemas.openxmlformats.org/officeDocument/2006/relationships/hyperlink" Target="https://en.wikipedia.org/wiki/Queen%27s_College,_Oxford" TargetMode="External"/><Relationship Id="rId311" Type="http://schemas.openxmlformats.org/officeDocument/2006/relationships/hyperlink" Target="https://en.wikipedia.org/wiki/Myles_Coverdale#cite_ref-29" TargetMode="External"/><Relationship Id="rId332" Type="http://schemas.openxmlformats.org/officeDocument/2006/relationships/hyperlink" Target="https://en.wikipedia.org/wiki/Special:BookSources/0-684-84747-7" TargetMode="External"/><Relationship Id="rId353" Type="http://schemas.openxmlformats.org/officeDocument/2006/relationships/hyperlink" Target="https://en.wikipedia.org/wiki/Post-Reformation_Digital_Library" TargetMode="External"/><Relationship Id="rId71" Type="http://schemas.openxmlformats.org/officeDocument/2006/relationships/hyperlink" Target="https://en.wikipedia.org/wiki/Coverdale_Bible" TargetMode="External"/><Relationship Id="rId92" Type="http://schemas.openxmlformats.org/officeDocument/2006/relationships/hyperlink" Target="https://en.wikipedia.org/wiki/Paris" TargetMode="External"/><Relationship Id="rId213" Type="http://schemas.openxmlformats.org/officeDocument/2006/relationships/hyperlink" Target="https://en.wikipedia.org/wiki/Myles_Coverdale#cite_ref-19" TargetMode="External"/><Relationship Id="rId234" Type="http://schemas.openxmlformats.org/officeDocument/2006/relationships/hyperlink" Target="https://en.wikipedia.org/wiki/Myles_Coverdale#cite_ref-ONDB_2-6" TargetMode="External"/><Relationship Id="rId2" Type="http://schemas.openxmlformats.org/officeDocument/2006/relationships/slide" Target="../slides/slide14.xml"/><Relationship Id="rId29" Type="http://schemas.openxmlformats.org/officeDocument/2006/relationships/hyperlink" Target="https://en.wikipedia.org/wiki/John_Calvin" TargetMode="External"/><Relationship Id="rId255" Type="http://schemas.openxmlformats.org/officeDocument/2006/relationships/hyperlink" Target="https://doi.org/10.1093%2Fref%3Aodnb%2F6486" TargetMode="External"/><Relationship Id="rId276" Type="http://schemas.openxmlformats.org/officeDocument/2006/relationships/hyperlink" Target="https://en.wikipedia.org/wiki/Myles_Coverdale#cite_ref-Hughes_10-3" TargetMode="External"/><Relationship Id="rId297" Type="http://schemas.openxmlformats.org/officeDocument/2006/relationships/hyperlink" Target="http://www.bible-researcher.com/greatbible1.html" TargetMode="External"/><Relationship Id="rId40" Type="http://schemas.openxmlformats.org/officeDocument/2006/relationships/hyperlink" Target="https://en.wikipedia.org/wiki/Order_of_St_Augustine" TargetMode="External"/><Relationship Id="rId115" Type="http://schemas.openxmlformats.org/officeDocument/2006/relationships/hyperlink" Target="https://en.wikipedia.org/wiki/Strasbourg" TargetMode="External"/><Relationship Id="rId136" Type="http://schemas.openxmlformats.org/officeDocument/2006/relationships/hyperlink" Target="https://en.wikipedia.org/wiki/Myles_Coverdale#cite_note-33" TargetMode="External"/><Relationship Id="rId157" Type="http://schemas.openxmlformats.org/officeDocument/2006/relationships/hyperlink" Target="https://en.wikipedia.org/wiki/Wesel" TargetMode="External"/><Relationship Id="rId178" Type="http://schemas.openxmlformats.org/officeDocument/2006/relationships/hyperlink" Target="https://en.wikipedia.org/wiki/Myles_Coverdale#cite_note-LutheransOnline-45" TargetMode="External"/><Relationship Id="rId301" Type="http://schemas.openxmlformats.org/officeDocument/2006/relationships/hyperlink" Target="https://solo-aleph-prd.bodleian.ox.ac.uk/?func=direct&amp;local_base=BIB01&amp;doc_number=016413328&amp;format=999" TargetMode="External"/><Relationship Id="rId322" Type="http://schemas.openxmlformats.org/officeDocument/2006/relationships/hyperlink" Target="https://en.wikipedia.org/wiki/Eamon_Duffy" TargetMode="External"/><Relationship Id="rId343" Type="http://schemas.openxmlformats.org/officeDocument/2006/relationships/hyperlink" Target="https://en.wikipedia.org/wiki/Leslie_Stephen" TargetMode="External"/><Relationship Id="rId61" Type="http://schemas.openxmlformats.org/officeDocument/2006/relationships/hyperlink" Target="https://en.wikipedia.org/wiki/Lollardy" TargetMode="External"/><Relationship Id="rId82" Type="http://schemas.openxmlformats.org/officeDocument/2006/relationships/hyperlink" Target="https://en.wikipedia.org/wiki/Psalms" TargetMode="External"/><Relationship Id="rId199" Type="http://schemas.openxmlformats.org/officeDocument/2006/relationships/hyperlink" Target="https://en.wikipedia.org/wiki/Portal:Christianity" TargetMode="External"/><Relationship Id="rId203" Type="http://schemas.openxmlformats.org/officeDocument/2006/relationships/hyperlink" Target="https://en.wikipedia.org/wiki/Myles_Coverdale#cite_ref-4" TargetMode="External"/><Relationship Id="rId19" Type="http://schemas.openxmlformats.org/officeDocument/2006/relationships/hyperlink" Target="https://en.wikipedia.org/wiki/City_of_London" TargetMode="External"/><Relationship Id="rId224" Type="http://schemas.openxmlformats.org/officeDocument/2006/relationships/hyperlink" Target="https://en.wikipedia.org/wiki/Thomas_Tallis" TargetMode="External"/><Relationship Id="rId245" Type="http://schemas.openxmlformats.org/officeDocument/2006/relationships/hyperlink" Target="https://en.wikipedia.org/wiki/Myles_Coverdale#cite_ref-ONDB_2-17" TargetMode="External"/><Relationship Id="rId266" Type="http://schemas.openxmlformats.org/officeDocument/2006/relationships/hyperlink" Target="http://www.british-history.ac.uk/vch/cambs/vol2/pp287-290." TargetMode="External"/><Relationship Id="rId287" Type="http://schemas.openxmlformats.org/officeDocument/2006/relationships/hyperlink" Target="https://en.wikipedia.org/wiki/Myles_Coverdale#cite_ref-OUPBibleEng_13-3" TargetMode="External"/><Relationship Id="rId30" Type="http://schemas.openxmlformats.org/officeDocument/2006/relationships/hyperlink" Target="https://en.wikipedia.org/wiki/Augustine" TargetMode="External"/><Relationship Id="rId105" Type="http://schemas.openxmlformats.org/officeDocument/2006/relationships/hyperlink" Target="https://en.wikipedia.org/wiki/Newbury,_Berkshire" TargetMode="External"/><Relationship Id="rId126" Type="http://schemas.openxmlformats.org/officeDocument/2006/relationships/hyperlink" Target="https://en.wikipedia.org/wiki/Edward_Seymour,_1st_Duke_of_Somerset" TargetMode="External"/><Relationship Id="rId147" Type="http://schemas.openxmlformats.org/officeDocument/2006/relationships/hyperlink" Target="https://en.wikipedia.org/wiki/Magdalen_College" TargetMode="External"/><Relationship Id="rId168" Type="http://schemas.openxmlformats.org/officeDocument/2006/relationships/hyperlink" Target="https://en.wikipedia.org/wiki/Royal_Exchange,_London" TargetMode="External"/><Relationship Id="rId312" Type="http://schemas.openxmlformats.org/officeDocument/2006/relationships/hyperlink" Target="http://estc.bl.uk/F/3RPN9RKAUPES29NVL15RJ1F7EHVGA88RRIHCQMJLDXNX1MGC3Q-09895?func=full-set-set&amp;set_number=026668&amp;set_entry=000032&amp;format=999" TargetMode="External"/><Relationship Id="rId333" Type="http://schemas.openxmlformats.org/officeDocument/2006/relationships/hyperlink" Target="https://en.wikipedia.org/wiki/Myles_Coverdale#cite_ref-GS1748A_42-0" TargetMode="External"/><Relationship Id="rId51" Type="http://schemas.openxmlformats.org/officeDocument/2006/relationships/hyperlink" Target="https://en.wikipedia.org/wiki/St_Paul%27s_Cross" TargetMode="External"/><Relationship Id="rId72" Type="http://schemas.openxmlformats.org/officeDocument/2006/relationships/hyperlink" Target="https://en.wikipedia.org/w/index.php?title=Myles_Coverdale&amp;action=edit&amp;section=3" TargetMode="External"/><Relationship Id="rId93" Type="http://schemas.openxmlformats.org/officeDocument/2006/relationships/hyperlink" Target="https://en.wikipedia.org/wiki/Great_Bible" TargetMode="External"/><Relationship Id="rId189" Type="http://schemas.openxmlformats.org/officeDocument/2006/relationships/hyperlink" Target="https://www.queens.ox.ac.uk/events/special-lecture-celebrate-500th-anniversary-reformation" TargetMode="External"/><Relationship Id="rId3" Type="http://schemas.openxmlformats.org/officeDocument/2006/relationships/hyperlink" Target="https://en.wikipedia.org/wiki/Francis_Fry" TargetMode="External"/><Relationship Id="rId214" Type="http://schemas.openxmlformats.org/officeDocument/2006/relationships/hyperlink" Target="https://en.wikipedia.org/wiki/Myles_Coverdale#cite_ref-20" TargetMode="External"/><Relationship Id="rId235" Type="http://schemas.openxmlformats.org/officeDocument/2006/relationships/hyperlink" Target="https://en.wikipedia.org/wiki/Myles_Coverdale#cite_ref-ONDB_2-7" TargetMode="External"/><Relationship Id="rId256" Type="http://schemas.openxmlformats.org/officeDocument/2006/relationships/hyperlink" Target="https://www.oxforddnb.com/help/subscribe#public" TargetMode="External"/><Relationship Id="rId277" Type="http://schemas.openxmlformats.org/officeDocument/2006/relationships/hyperlink" Target="https://en.wikipedia.org/wiki/Myles_Coverdale#cite_ref-Hughes_10-4" TargetMode="External"/><Relationship Id="rId298" Type="http://schemas.openxmlformats.org/officeDocument/2006/relationships/hyperlink" Target="https://en.wikipedia.org/wiki/Myles_Coverdale#cite_ref-22" TargetMode="External"/><Relationship Id="rId116" Type="http://schemas.openxmlformats.org/officeDocument/2006/relationships/hyperlink" Target="https://en.wikipedia.org/wiki/T%C3%BCbingen" TargetMode="External"/><Relationship Id="rId137" Type="http://schemas.openxmlformats.org/officeDocument/2006/relationships/hyperlink" Target="https://en.wikipedia.org/wiki/Sampford_Courtenay" TargetMode="External"/><Relationship Id="rId158" Type="http://schemas.openxmlformats.org/officeDocument/2006/relationships/hyperlink" Target="https://en.wikipedia.org/wiki/Myles_Coverdale#cite_note-39" TargetMode="External"/><Relationship Id="rId302" Type="http://schemas.openxmlformats.org/officeDocument/2006/relationships/hyperlink" Target="https://en.wikipedia.org/wiki/Myles_Coverdale#cite_ref-ODNBCromwellThos_25-0" TargetMode="External"/><Relationship Id="rId323" Type="http://schemas.openxmlformats.org/officeDocument/2006/relationships/hyperlink" Target="https://en.wikipedia.org/wiki/Myles_Coverdale#cite_ref-Church_of_England_-_Sampford_Courtenay_34-0" TargetMode="External"/><Relationship Id="rId344" Type="http://schemas.openxmlformats.org/officeDocument/2006/relationships/hyperlink" Target="https://en.wikisource.org/wiki/Dictionary_of_National_Biography,_1885-1900/Coverdale,_Miles" TargetMode="External"/><Relationship Id="rId20" Type="http://schemas.openxmlformats.org/officeDocument/2006/relationships/hyperlink" Target="https://en.wikipedia.org/wiki/Catholicism" TargetMode="External"/><Relationship Id="rId41" Type="http://schemas.openxmlformats.org/officeDocument/2006/relationships/hyperlink" Target="https://en.wikipedia.org/wiki/Robert_Barnes_(martyr)" TargetMode="External"/><Relationship Id="rId62" Type="http://schemas.openxmlformats.org/officeDocument/2006/relationships/hyperlink" Target="https://en.wikipedia.org/wiki/Martin_Luther" TargetMode="External"/><Relationship Id="rId83" Type="http://schemas.openxmlformats.org/officeDocument/2006/relationships/hyperlink" Target="https://en.wikipedia.org/wiki/Psalter" TargetMode="External"/><Relationship Id="rId179" Type="http://schemas.openxmlformats.org/officeDocument/2006/relationships/hyperlink" Target="https://en.wikipedia.org/wiki/Handel%27s_Messiah" TargetMode="External"/><Relationship Id="rId190" Type="http://schemas.openxmlformats.org/officeDocument/2006/relationships/hyperlink" Target="https://en.wikipedia.org/wiki/Bodleian_Library,_Oxford" TargetMode="External"/><Relationship Id="rId204" Type="http://schemas.openxmlformats.org/officeDocument/2006/relationships/hyperlink" Target="https://en.wikipedia.org/wiki/York_Minster" TargetMode="External"/><Relationship Id="rId225" Type="http://schemas.openxmlformats.org/officeDocument/2006/relationships/hyperlink" Target="https://en.wikipedia.org/w/index.php?title=Myles_Coverdale&amp;action=edit&amp;section=14" TargetMode="External"/><Relationship Id="rId246" Type="http://schemas.openxmlformats.org/officeDocument/2006/relationships/hyperlink" Target="https://en.wikipedia.org/wiki/Myles_Coverdale#cite_ref-ONDB_2-18" TargetMode="External"/><Relationship Id="rId267" Type="http://schemas.openxmlformats.org/officeDocument/2006/relationships/hyperlink" Target="https://en.wikipedia.org/wiki/Myles_Coverdale#cite_ref-Duffy_1992_9-0" TargetMode="External"/><Relationship Id="rId288" Type="http://schemas.openxmlformats.org/officeDocument/2006/relationships/hyperlink" Target="https://archive.org/details/oxforddictionary00late" TargetMode="External"/><Relationship Id="rId106" Type="http://schemas.openxmlformats.org/officeDocument/2006/relationships/hyperlink" Target="https://en.wikipedia.org/wiki/Myles_Coverdale#cite_note-BerksHistCoverdale-28" TargetMode="External"/><Relationship Id="rId127" Type="http://schemas.openxmlformats.org/officeDocument/2006/relationships/hyperlink" Target="https://en.wikipedia.org/wiki/Lord_Protector" TargetMode="External"/><Relationship Id="rId313" Type="http://schemas.openxmlformats.org/officeDocument/2006/relationships/hyperlink" Target="https://en.wikipedia.org/wiki/Myles_Coverdale#cite_ref-30" TargetMode="External"/><Relationship Id="rId10" Type="http://schemas.openxmlformats.org/officeDocument/2006/relationships/hyperlink" Target="https://en.wikipedia.org/wiki/Church_of_England" TargetMode="External"/><Relationship Id="rId31" Type="http://schemas.openxmlformats.org/officeDocument/2006/relationships/hyperlink" Target="https://en.wikipedia.org/w/index.php?title=Myles_Coverdale&amp;action=edit&amp;section=1" TargetMode="External"/><Relationship Id="rId52" Type="http://schemas.openxmlformats.org/officeDocument/2006/relationships/hyperlink" Target="https://en.wikipedia.org/wiki/Thirty-nine_Articles#Six_Articles_(1539)" TargetMode="External"/><Relationship Id="rId73" Type="http://schemas.openxmlformats.org/officeDocument/2006/relationships/hyperlink" Target="https://en.wikipedia.org/wiki/Myles_Coverdale#cite_note-OUPBibleEng-13" TargetMode="External"/><Relationship Id="rId94" Type="http://schemas.openxmlformats.org/officeDocument/2006/relationships/hyperlink" Target="https://en.wikipedia.org/wiki/Myles_Coverdale#cite_note-19" TargetMode="External"/><Relationship Id="rId148" Type="http://schemas.openxmlformats.org/officeDocument/2006/relationships/hyperlink" Target="https://en.wikipedia.org/w/index.php?title=Myles_Coverdale&amp;action=edit&amp;section=8" TargetMode="External"/><Relationship Id="rId169" Type="http://schemas.openxmlformats.org/officeDocument/2006/relationships/hyperlink" Target="https://en.wikipedia.org/w/index.php?title=Myles_Coverdale&amp;action=edit&amp;section=10" TargetMode="External"/><Relationship Id="rId334" Type="http://schemas.openxmlformats.org/officeDocument/2006/relationships/hyperlink" Target="https://www.churchofengland.org/media/1237426/gs%201748a.pdf" TargetMode="External"/><Relationship Id="rId4" Type="http://schemas.openxmlformats.org/officeDocument/2006/relationships/hyperlink" Target="https://en.wikipedia.org/wiki/Myles_Coverdale" TargetMode="External"/><Relationship Id="rId180" Type="http://schemas.openxmlformats.org/officeDocument/2006/relationships/hyperlink" Target="https://en.wikipedia.org/wiki/Roman_Canon" TargetMode="External"/><Relationship Id="rId215" Type="http://schemas.openxmlformats.org/officeDocument/2006/relationships/hyperlink" Target="https://en.wikipedia.org/wiki/Myles_Coverdale#cite_ref-21" TargetMode="External"/><Relationship Id="rId236" Type="http://schemas.openxmlformats.org/officeDocument/2006/relationships/hyperlink" Target="https://en.wikipedia.org/wiki/Myles_Coverdale#cite_ref-ONDB_2-8" TargetMode="External"/><Relationship Id="rId257" Type="http://schemas.openxmlformats.org/officeDocument/2006/relationships/hyperlink" Target="https://en.wikipedia.org/wiki/Myles_Coverdale#cite_ref-BritLib_3-0" TargetMode="External"/><Relationship Id="rId278" Type="http://schemas.openxmlformats.org/officeDocument/2006/relationships/hyperlink" Target="https://www.escholar.manchester.ac.uk/api/datastream?publicationPid=uk-ac-man-scw:1m1698&amp;datastreamId=POST-PEER-REVIEW-PUBLISHERS-DOCUMENT.PDF" TargetMode="External"/><Relationship Id="rId303" Type="http://schemas.openxmlformats.org/officeDocument/2006/relationships/hyperlink" Target="https://en.wikipedia.org/wiki/Myles_Coverdale#cite_ref-ODNBCromwellThos_25-1" TargetMode="External"/><Relationship Id="rId42" Type="http://schemas.openxmlformats.org/officeDocument/2006/relationships/hyperlink" Target="https://en.wikipedia.org/wiki/Catholic_University_of_Leuven_(1834%E2%80%931968)" TargetMode="External"/><Relationship Id="rId84" Type="http://schemas.openxmlformats.org/officeDocument/2006/relationships/hyperlink" Target="https://en.wikipedia.org/wiki/1662_Book_of_Common_Prayer" TargetMode="External"/><Relationship Id="rId138" Type="http://schemas.openxmlformats.org/officeDocument/2006/relationships/hyperlink" Target="https://en.wikipedia.org/wiki/Myles_Coverdale#cite_note-Church_of_England_-_Sampford_Courtenay-34" TargetMode="External"/><Relationship Id="rId345" Type="http://schemas.openxmlformats.org/officeDocument/2006/relationships/hyperlink" Target="https://en.wikipedia.org/wiki/Dictionary_of_National_Biography" TargetMode="External"/><Relationship Id="rId191" Type="http://schemas.openxmlformats.org/officeDocument/2006/relationships/hyperlink" Target="https://en.wikipedia.org/wiki/Beinecke_Library" TargetMode="External"/><Relationship Id="rId205" Type="http://schemas.openxmlformats.org/officeDocument/2006/relationships/hyperlink" Target="https://www.flickr.com/photos/16349984@N07/15138422091/" TargetMode="External"/><Relationship Id="rId247" Type="http://schemas.openxmlformats.org/officeDocument/2006/relationships/hyperlink" Target="https://en.wikipedia.org/wiki/Myles_Coverdale#cite_ref-ONDB_2-19" TargetMode="External"/><Relationship Id="rId107" Type="http://schemas.openxmlformats.org/officeDocument/2006/relationships/hyperlink" Target="https://en.wikipedia.org/wiki/Myles_Coverdale#cite_note-29" TargetMode="External"/><Relationship Id="rId289" Type="http://schemas.openxmlformats.org/officeDocument/2006/relationships/hyperlink" Target="https://en.wikipedia.org/wiki/Special:BookSources/0-19-211655-X" TargetMode="External"/><Relationship Id="rId11" Type="http://schemas.openxmlformats.org/officeDocument/2006/relationships/hyperlink" Target="https://en.wikipedia.org/wiki/Diocese_of_Exeter" TargetMode="External"/><Relationship Id="rId53" Type="http://schemas.openxmlformats.org/officeDocument/2006/relationships/hyperlink" Target="https://en.wikipedia.org/wiki/Myles_Coverdale#cite_note-Duffy_1992-9" TargetMode="External"/><Relationship Id="rId149" Type="http://schemas.openxmlformats.org/officeDocument/2006/relationships/hyperlink" Target="https://en.wikipedia.org/wiki/Tuberculosis" TargetMode="External"/><Relationship Id="rId314" Type="http://schemas.openxmlformats.org/officeDocument/2006/relationships/hyperlink" Target="http://www.british-history.ac.uk/vch/berks/vol3/pp291-296" TargetMode="External"/><Relationship Id="rId95" Type="http://schemas.openxmlformats.org/officeDocument/2006/relationships/hyperlink" Target="https://en.wikipedia.org/wiki/University_of_Paris" TargetMode="External"/><Relationship Id="rId160" Type="http://schemas.openxmlformats.org/officeDocument/2006/relationships/hyperlink" Target="https://en.wikipedia.org/wiki/John_Knox" TargetMode="External"/><Relationship Id="rId216" Type="http://schemas.openxmlformats.org/officeDocument/2006/relationships/hyperlink" Target="https://en.wikipedia.org/wiki/Myles_Coverdale#cite_ref-24" TargetMode="External"/><Relationship Id="rId258" Type="http://schemas.openxmlformats.org/officeDocument/2006/relationships/hyperlink" Target="http://www.bl.uk/reshelp/findhelprestype/prbooks/earprintbib/earlyprintbib15351610/earlyprintedbibleseng1535.html" TargetMode="External"/><Relationship Id="rId22" Type="http://schemas.openxmlformats.org/officeDocument/2006/relationships/hyperlink" Target="https://en.wikipedia.org/wiki/Puritan" TargetMode="External"/><Relationship Id="rId64" Type="http://schemas.openxmlformats.org/officeDocument/2006/relationships/hyperlink" Target="https://en.wikipedia.org/wiki/Antwerp" TargetMode="External"/><Relationship Id="rId118" Type="http://schemas.openxmlformats.org/officeDocument/2006/relationships/hyperlink" Target="https://en.wikipedia.org/wiki/Martin_Bucer" TargetMode="External"/><Relationship Id="rId325" Type="http://schemas.openxmlformats.org/officeDocument/2006/relationships/hyperlink" Target="https://en.wikipedia.org/wiki/Myles_Coverdale#cite_ref-35" TargetMode="External"/><Relationship Id="rId171" Type="http://schemas.openxmlformats.org/officeDocument/2006/relationships/hyperlink" Target="https://en.wikipedia.org/wiki/Myles_Coverdale#cite_note-GS1748A-42" TargetMode="External"/><Relationship Id="rId227" Type="http://schemas.openxmlformats.org/officeDocument/2006/relationships/hyperlink" Target="https://books.google.co.uk/books?id=uTnNDwAAQBAJ&amp;pg=PA272&amp;lpg=PA272&amp;dq=quarterly+per+fess+indented+gules+and+or+bishop&amp;source=bl&amp;ots=Xjdl63LBgs&amp;sig=ACfU3U2bAizwIgNwNQoTSK_xZIcCfJYwXA&amp;hl=en&amp;sa=X&amp;ved=2ahUKEwjelJPzx73oAhX1QEEAHRSkCsUQ6AEwA3oECAcQAQ#v=onepage&amp;q=quarterly%20per%20fess%20indented%20gules%20and%20or%20bishop&amp;f=false" TargetMode="External"/><Relationship Id="rId269" Type="http://schemas.openxmlformats.org/officeDocument/2006/relationships/hyperlink" Target="https://en.wikipedia.org/wiki/Myles_Coverdale#cite_ref-Duffy_1992_9-2" TargetMode="External"/><Relationship Id="rId33" Type="http://schemas.openxmlformats.org/officeDocument/2006/relationships/hyperlink" Target="https://en.wikipedia.org/wiki/Yorkshire" TargetMode="External"/><Relationship Id="rId129" Type="http://schemas.openxmlformats.org/officeDocument/2006/relationships/hyperlink" Target="https://en.wikipedia.org/wiki/Catherine_Parr" TargetMode="External"/><Relationship Id="rId280" Type="http://schemas.openxmlformats.org/officeDocument/2006/relationships/hyperlink" Target="https://www.worldcat.org/issn/0301-102X" TargetMode="External"/><Relationship Id="rId336" Type="http://schemas.openxmlformats.org/officeDocument/2006/relationships/hyperlink" Target="https://en.wikipedia.org/wiki/Myles_Coverdale#cite_ref-BibleResearchPsalms_44-0" TargetMode="External"/><Relationship Id="rId75" Type="http://schemas.openxmlformats.org/officeDocument/2006/relationships/hyperlink" Target="https://en.wikipedia.org/wiki/Jacobus_van_Meteren" TargetMode="External"/><Relationship Id="rId140" Type="http://schemas.openxmlformats.org/officeDocument/2006/relationships/hyperlink" Target="https://en.wikipedia.org/wiki/John_Russell,_1st_Earl_of_Bedford" TargetMode="External"/><Relationship Id="rId182" Type="http://schemas.openxmlformats.org/officeDocument/2006/relationships/hyperlink" Target="https://en.wikipedia.org/wiki/Catholic_Church" TargetMode="External"/><Relationship Id="rId6" Type="http://schemas.openxmlformats.org/officeDocument/2006/relationships/hyperlink" Target="https://en.wikipedia.org/w/index.php?title=Myles_Coverdale&amp;action=edit" TargetMode="External"/><Relationship Id="rId238" Type="http://schemas.openxmlformats.org/officeDocument/2006/relationships/hyperlink" Target="https://en.wikipedia.org/wiki/Myles_Coverdale#cite_ref-ONDB_2-10" TargetMode="External"/><Relationship Id="rId291" Type="http://schemas.openxmlformats.org/officeDocument/2006/relationships/hyperlink" Target="https://en.wikipedia.org/wiki/Help:CS1_errors#generic_name" TargetMode="External"/><Relationship Id="rId305" Type="http://schemas.openxmlformats.org/officeDocument/2006/relationships/hyperlink" Target="https://doi.org/10.1093%2Fref%3Aodnb%2F6769" TargetMode="External"/><Relationship Id="rId347" Type="http://schemas.openxmlformats.org/officeDocument/2006/relationships/hyperlink" Target="https://en.wikisource.org/wiki/1911_Encyclop%C3%A6dia_Britannica/Coverdale,_Miles" TargetMode="External"/><Relationship Id="rId44" Type="http://schemas.openxmlformats.org/officeDocument/2006/relationships/hyperlink" Target="https://en.wikipedia.org/wiki/Myles_Coverdale#cite_note-7" TargetMode="External"/><Relationship Id="rId86" Type="http://schemas.openxmlformats.org/officeDocument/2006/relationships/hyperlink" Target="https://en.wikipedia.org/wiki/Myles_Coverdale#cite_note-17" TargetMode="External"/><Relationship Id="rId151" Type="http://schemas.openxmlformats.org/officeDocument/2006/relationships/hyperlink" Target="https://en.wikipedia.org/wiki/Lady_Jane_Grey" TargetMode="External"/><Relationship Id="rId193" Type="http://schemas.openxmlformats.org/officeDocument/2006/relationships/hyperlink" Target="http://www.oxforddnb.com/view/article/6486," TargetMode="External"/><Relationship Id="rId207" Type="http://schemas.openxmlformats.org/officeDocument/2006/relationships/hyperlink" Target="https://en.wikipedia.org/wiki/Myles_Coverdale#cite_ref-5" TargetMode="External"/><Relationship Id="rId249" Type="http://schemas.openxmlformats.org/officeDocument/2006/relationships/hyperlink" Target="https://en.wikipedia.org/wiki/Myles_Coverdale#cite_ref-ONDB_2-21" TargetMode="External"/><Relationship Id="rId13" Type="http://schemas.openxmlformats.org/officeDocument/2006/relationships/hyperlink" Target="https://en.wikipedia.org/wiki/Thomas_Cranmer" TargetMode="External"/><Relationship Id="rId109" Type="http://schemas.openxmlformats.org/officeDocument/2006/relationships/hyperlink" Target="https://en.wikipedia.org/wiki/Bucklebury" TargetMode="External"/><Relationship Id="rId260" Type="http://schemas.openxmlformats.org/officeDocument/2006/relationships/hyperlink" Target="https://en.wikipedia.org/wiki/Myles_Coverdale#cite_ref-ONDBBarnes_6-1" TargetMode="External"/><Relationship Id="rId316" Type="http://schemas.openxmlformats.org/officeDocument/2006/relationships/hyperlink" Target="https://en.wikipedia.org/wiki/Myles_Coverdale#cite_ref-OxDicHist_31-1" TargetMode="External"/><Relationship Id="rId55" Type="http://schemas.openxmlformats.org/officeDocument/2006/relationships/hyperlink" Target="https://en.wikipedia.org/wiki/Thomas_Cromwell" TargetMode="External"/><Relationship Id="rId97" Type="http://schemas.openxmlformats.org/officeDocument/2006/relationships/hyperlink" Target="https://en.wikipedia.org/wiki/Myles_Coverdale#cite_note-21" TargetMode="External"/><Relationship Id="rId120" Type="http://schemas.openxmlformats.org/officeDocument/2006/relationships/hyperlink" Target="https://en.wikipedia.org/wiki/Palatine_Zweibr%C3%BCcken" TargetMode="External"/><Relationship Id="rId162" Type="http://schemas.openxmlformats.org/officeDocument/2006/relationships/hyperlink" Target="https://en.wikipedia.org/w/index.php?title=Myles_Coverdale&amp;action=edit&amp;section=9" TargetMode="External"/><Relationship Id="rId218" Type="http://schemas.openxmlformats.org/officeDocument/2006/relationships/hyperlink" Target="https://en.wikipedia.org/wiki/Myles_Coverdale#cite_ref-36" TargetMode="External"/><Relationship Id="rId271" Type="http://schemas.openxmlformats.org/officeDocument/2006/relationships/hyperlink" Target="https://en.wikipedia.org/wiki/ISBN_(identifier)" TargetMode="External"/><Relationship Id="rId24" Type="http://schemas.openxmlformats.org/officeDocument/2006/relationships/hyperlink" Target="https://en.wikipedia.org/wiki/Bible" TargetMode="External"/><Relationship Id="rId66" Type="http://schemas.openxmlformats.org/officeDocument/2006/relationships/hyperlink" Target="https://en.wikipedia.org/wiki/Myles_Coverdale#cite_note-Hughes-10" TargetMode="External"/><Relationship Id="rId131" Type="http://schemas.openxmlformats.org/officeDocument/2006/relationships/hyperlink" Target="https://en.wikipedia.org/wiki/Prayer_Book_Rebellion" TargetMode="External"/><Relationship Id="rId327" Type="http://schemas.openxmlformats.org/officeDocument/2006/relationships/hyperlink" Target="https://en.wikipedia.org/wiki/Nicholas_Pocock" TargetMode="External"/><Relationship Id="rId173" Type="http://schemas.openxmlformats.org/officeDocument/2006/relationships/hyperlink" Target="https://en.wikipedia.org/wiki/Douay%E2%80%93Rheims_Bible" TargetMode="External"/><Relationship Id="rId229" Type="http://schemas.openxmlformats.org/officeDocument/2006/relationships/hyperlink" Target="https://en.wikipedia.org/wiki/Myles_Coverdale#cite_ref-ONDB_2-1" TargetMode="External"/><Relationship Id="rId240" Type="http://schemas.openxmlformats.org/officeDocument/2006/relationships/hyperlink" Target="https://en.wikipedia.org/wiki/Myles_Coverdale#cite_ref-ONDB_2-12" TargetMode="External"/><Relationship Id="rId35" Type="http://schemas.openxmlformats.org/officeDocument/2006/relationships/hyperlink" Target="https://en.wikipedia.org/wiki/University_of_Cambridge" TargetMode="External"/><Relationship Id="rId77" Type="http://schemas.openxmlformats.org/officeDocument/2006/relationships/hyperlink" Target="https://en.wikipedia.org/wiki/New_Testament" TargetMode="External"/><Relationship Id="rId100" Type="http://schemas.openxmlformats.org/officeDocument/2006/relationships/hyperlink" Target="https://en.wikipedia.org/wiki/Myles_Coverdale#cite_note-CoverdaleDiglotBodleian-23" TargetMode="External"/><Relationship Id="rId282" Type="http://schemas.openxmlformats.org/officeDocument/2006/relationships/hyperlink" Target="http://www.oxforddnb.com/view/article/27947" TargetMode="External"/><Relationship Id="rId338" Type="http://schemas.openxmlformats.org/officeDocument/2006/relationships/hyperlink" Target="https://en.wikipedia.org/wiki/Myles_Coverdale#cite_ref-LutheransOnline_45-0" TargetMode="External"/><Relationship Id="rId8" Type="http://schemas.openxmlformats.org/officeDocument/2006/relationships/hyperlink" Target="https://en.wikipedia.org/wiki/Miles_Coverdale_(cricketer)" TargetMode="External"/><Relationship Id="rId142" Type="http://schemas.openxmlformats.org/officeDocument/2006/relationships/hyperlink" Target="https://en.wikipedia.org/wiki/Battle_of_Sampford_Courtenay" TargetMode="External"/><Relationship Id="rId184" Type="http://schemas.openxmlformats.org/officeDocument/2006/relationships/hyperlink" Target="https://en.wikipedia.org/wiki/Veni_Creator_Spirit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1</a:t>
            </a:fld>
            <a:endParaRPr lang="en-US" dirty="0"/>
          </a:p>
        </p:txBody>
      </p:sp>
    </p:spTree>
    <p:extLst>
      <p:ext uri="{BB962C8B-B14F-4D97-AF65-F5344CB8AC3E}">
        <p14:creationId xmlns:p14="http://schemas.microsoft.com/office/powerpoint/2010/main" val="396091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hlinkClick r:id="rId3"/>
              </a:rPr>
              <a:t>Francis Fry – Wikipedia</a:t>
            </a:r>
            <a:endParaRPr lang="en-US" dirty="0"/>
          </a:p>
          <a:p>
            <a:endParaRPr lang="en-US" dirty="0"/>
          </a:p>
          <a:p>
            <a:endParaRPr lang="en-US" dirty="0"/>
          </a:p>
          <a:p>
            <a:endParaRPr lang="en-US" dirty="0"/>
          </a:p>
          <a:p>
            <a:endParaRPr lang="en-US" dirty="0"/>
          </a:p>
          <a:p>
            <a:br>
              <a:rPr lang="en-US" dirty="0">
                <a:effectLst/>
              </a:rPr>
            </a:br>
            <a:endParaRPr lang="en-US" b="0" dirty="0">
              <a:solidFill>
                <a:srgbClr val="54595D"/>
              </a:solidFill>
              <a:effectLst/>
            </a:endParaRPr>
          </a:p>
          <a:p>
            <a:r>
              <a:rPr lang="en-US" b="0" dirty="0">
                <a:solidFill>
                  <a:srgbClr val="000000"/>
                </a:solidFill>
                <a:effectLst/>
                <a:latin typeface="Linux Libertine"/>
              </a:rPr>
              <a:t>Myles Coverdale</a:t>
            </a:r>
          </a:p>
          <a:p>
            <a:r>
              <a:rPr lang="en-US" dirty="0">
                <a:effectLst/>
              </a:rPr>
              <a:t>13 languages</a:t>
            </a: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4" tooltip="View the content page [alt-shift-c]"/>
              </a:rPr>
              <a:t>Article</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5" tooltip="Discuss improvements to the content page [alt-shift-t]"/>
              </a:rPr>
              <a:t>Talk</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4"/>
              </a:rPr>
              <a:t>Read</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6" tooltip="Edit this page [alt-shift-e]"/>
              </a:rPr>
              <a:t>Edit</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7" tooltip="Past revisions of this page [alt-shift-h]"/>
              </a:rPr>
              <a:t>View history</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From Wikipedia, the free encyclopedia</a:t>
            </a:r>
          </a:p>
          <a:p>
            <a:pPr algn="l" rtl="0"/>
            <a:r>
              <a:rPr lang="en-US" b="0" i="1" dirty="0">
                <a:solidFill>
                  <a:srgbClr val="202122"/>
                </a:solidFill>
                <a:effectLst/>
                <a:latin typeface="Arial" panose="020B0604020202020204" pitchFamily="34" charset="0"/>
              </a:rPr>
              <a:t>For the Australian cricketer, see </a:t>
            </a:r>
            <a:r>
              <a:rPr lang="en-US" b="0" i="1" u="none" strike="noStrike" dirty="0">
                <a:solidFill>
                  <a:srgbClr val="3366CC"/>
                </a:solidFill>
                <a:effectLst/>
                <a:latin typeface="Arial" panose="020B0604020202020204" pitchFamily="34" charset="0"/>
                <a:hlinkClick r:id="rId8" tooltip="Miles Coverdale (cricketer)"/>
              </a:rPr>
              <a:t>Miles Coverdale (cricketer)</a:t>
            </a:r>
            <a:r>
              <a:rPr lang="en-US" b="0" i="1"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The Right Reverend</a:t>
            </a:r>
          </a:p>
          <a:p>
            <a:pPr algn="l" rtl="0"/>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Myles Coverdale</a:t>
            </a:r>
          </a:p>
          <a:p>
            <a:pPr algn="l" rtl="0" fontAlgn="t"/>
            <a:r>
              <a:rPr lang="en-US" b="0" i="0" u="none" strike="noStrike" dirty="0">
                <a:solidFill>
                  <a:srgbClr val="3366CC"/>
                </a:solidFill>
                <a:effectLst/>
                <a:latin typeface="Arial" panose="020B0604020202020204" pitchFamily="34" charset="0"/>
                <a:hlinkClick r:id="rId9" tooltip="Bishop of Exeter"/>
              </a:rPr>
              <a:t>Bishop of </a:t>
            </a:r>
            <a:r>
              <a:rPr lang="en-US" b="0" i="0" u="none" strike="noStrike" dirty="0" err="1">
                <a:solidFill>
                  <a:srgbClr val="3366CC"/>
                </a:solidFill>
                <a:effectLst/>
                <a:latin typeface="Arial" panose="020B0604020202020204" pitchFamily="34" charset="0"/>
                <a:hlinkClick r:id="rId9" tooltip="Bishop of Exeter"/>
              </a:rPr>
              <a:t>Exeter</a:t>
            </a:r>
            <a:r>
              <a:rPr lang="en-US" b="0" i="0" dirty="0" err="1">
                <a:solidFill>
                  <a:srgbClr val="202122"/>
                </a:solidFill>
                <a:effectLst/>
                <a:latin typeface="Arial" panose="020B0604020202020204" pitchFamily="34" charset="0"/>
              </a:rPr>
              <a:t>Church</a:t>
            </a:r>
            <a:r>
              <a:rPr lang="en-US" b="0" i="0" u="none" strike="noStrike" dirty="0" err="1">
                <a:solidFill>
                  <a:srgbClr val="3366CC"/>
                </a:solidFill>
                <a:effectLst/>
                <a:latin typeface="Arial" panose="020B0604020202020204" pitchFamily="34" charset="0"/>
                <a:hlinkClick r:id="rId10" tooltip="Church of England"/>
              </a:rPr>
              <a:t>Church</a:t>
            </a:r>
            <a:r>
              <a:rPr lang="en-US" b="0" i="0" u="none" strike="noStrike" dirty="0">
                <a:solidFill>
                  <a:srgbClr val="3366CC"/>
                </a:solidFill>
                <a:effectLst/>
                <a:latin typeface="Arial" panose="020B0604020202020204" pitchFamily="34" charset="0"/>
                <a:hlinkClick r:id="rId10" tooltip="Church of England"/>
              </a:rPr>
              <a:t> of England</a:t>
            </a:r>
            <a:r>
              <a:rPr lang="en-US" b="0" i="0" dirty="0">
                <a:solidFill>
                  <a:srgbClr val="202122"/>
                </a:solidFill>
                <a:effectLst/>
                <a:latin typeface="Arial" panose="020B0604020202020204" pitchFamily="34" charset="0"/>
              </a:rPr>
              <a:t>See</a:t>
            </a:r>
            <a:r>
              <a:rPr lang="en-US" b="0" i="0" u="none" strike="noStrike" dirty="0">
                <a:solidFill>
                  <a:srgbClr val="3366CC"/>
                </a:solidFill>
                <a:effectLst/>
                <a:latin typeface="Arial" panose="020B0604020202020204" pitchFamily="34" charset="0"/>
                <a:hlinkClick r:id="rId11" tooltip="Diocese of Exeter"/>
              </a:rPr>
              <a:t>Exeter</a:t>
            </a:r>
            <a:r>
              <a:rPr lang="en-US" b="0" i="0" dirty="0">
                <a:solidFill>
                  <a:srgbClr val="202122"/>
                </a:solidFill>
                <a:effectLst/>
                <a:latin typeface="Arial" panose="020B0604020202020204" pitchFamily="34" charset="0"/>
              </a:rPr>
              <a:t>Installed1551Term ended1553Predecessor</a:t>
            </a:r>
            <a:r>
              <a:rPr lang="en-US" b="0" i="0" u="none" strike="noStrike" dirty="0">
                <a:solidFill>
                  <a:srgbClr val="3366CC"/>
                </a:solidFill>
                <a:effectLst/>
                <a:latin typeface="Arial" panose="020B0604020202020204" pitchFamily="34" charset="0"/>
                <a:hlinkClick r:id="rId12" tooltip="John Vesey"/>
              </a:rPr>
              <a:t>John </a:t>
            </a:r>
            <a:r>
              <a:rPr lang="en-US" b="0" i="0" u="none" strike="noStrike" dirty="0" err="1">
                <a:solidFill>
                  <a:srgbClr val="3366CC"/>
                </a:solidFill>
                <a:effectLst/>
                <a:latin typeface="Arial" panose="020B0604020202020204" pitchFamily="34" charset="0"/>
                <a:hlinkClick r:id="rId12" tooltip="John Vesey"/>
              </a:rPr>
              <a:t>Vesey</a:t>
            </a:r>
            <a:r>
              <a:rPr lang="en-US" b="0" i="0" dirty="0" err="1">
                <a:solidFill>
                  <a:srgbClr val="202122"/>
                </a:solidFill>
                <a:effectLst/>
                <a:latin typeface="Arial" panose="020B0604020202020204" pitchFamily="34" charset="0"/>
              </a:rPr>
              <a:t>Successor</a:t>
            </a:r>
            <a:r>
              <a:rPr lang="en-US" b="0" i="0" u="none" strike="noStrike" dirty="0" err="1">
                <a:solidFill>
                  <a:srgbClr val="3366CC"/>
                </a:solidFill>
                <a:effectLst/>
                <a:latin typeface="Arial" panose="020B0604020202020204" pitchFamily="34" charset="0"/>
                <a:hlinkClick r:id="rId12" tooltip="John Vesey"/>
              </a:rPr>
              <a:t>John</a:t>
            </a:r>
            <a:r>
              <a:rPr lang="en-US" b="0" i="0" u="none" strike="noStrike" dirty="0">
                <a:solidFill>
                  <a:srgbClr val="3366CC"/>
                </a:solidFill>
                <a:effectLst/>
                <a:latin typeface="Arial" panose="020B0604020202020204" pitchFamily="34" charset="0"/>
                <a:hlinkClick r:id="rId12" tooltip="John Vesey"/>
              </a:rPr>
              <a:t> Vesey</a:t>
            </a:r>
            <a:r>
              <a:rPr lang="en-US" b="0" i="0" dirty="0">
                <a:solidFill>
                  <a:srgbClr val="202122"/>
                </a:solidFill>
                <a:effectLst/>
                <a:latin typeface="Arial" panose="020B0604020202020204" pitchFamily="34" charset="0"/>
              </a:rPr>
              <a:t>OrdersConsecration30 August 1551</a:t>
            </a:r>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by </a:t>
            </a:r>
            <a:r>
              <a:rPr lang="en-US" b="0" i="0" u="none" strike="noStrike" dirty="0">
                <a:solidFill>
                  <a:srgbClr val="3366CC"/>
                </a:solidFill>
                <a:effectLst/>
                <a:latin typeface="Arial" panose="020B0604020202020204" pitchFamily="34" charset="0"/>
                <a:hlinkClick r:id="rId13" tooltip="Thomas Cranmer"/>
              </a:rPr>
              <a:t>Thomas </a:t>
            </a:r>
            <a:r>
              <a:rPr lang="en-US" b="0" i="0" u="none" strike="noStrike" dirty="0" err="1">
                <a:solidFill>
                  <a:srgbClr val="3366CC"/>
                </a:solidFill>
                <a:effectLst/>
                <a:latin typeface="Arial" panose="020B0604020202020204" pitchFamily="34" charset="0"/>
                <a:hlinkClick r:id="rId13" tooltip="Thomas Cranmer"/>
              </a:rPr>
              <a:t>Cranmer</a:t>
            </a:r>
            <a:r>
              <a:rPr lang="en-US" b="0" i="0" dirty="0" err="1">
                <a:solidFill>
                  <a:srgbClr val="202122"/>
                </a:solidFill>
                <a:effectLst/>
                <a:latin typeface="Arial" panose="020B0604020202020204" pitchFamily="34" charset="0"/>
              </a:rPr>
              <a:t>Personal</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detailsBornc</a:t>
            </a:r>
            <a:r>
              <a:rPr lang="en-US" b="0" i="0" dirty="0">
                <a:solidFill>
                  <a:srgbClr val="202122"/>
                </a:solidFill>
                <a:effectLst/>
                <a:latin typeface="Arial" panose="020B0604020202020204" pitchFamily="34" charset="0"/>
              </a:rPr>
              <a:t>. 1488</a:t>
            </a:r>
            <a:br>
              <a:rPr lang="en-US" b="0" i="0" dirty="0">
                <a:solidFill>
                  <a:srgbClr val="202122"/>
                </a:solidFill>
                <a:effectLst/>
                <a:latin typeface="Arial" panose="020B0604020202020204" pitchFamily="34" charset="0"/>
              </a:rPr>
            </a:br>
            <a:r>
              <a:rPr lang="en-US" b="0" i="0" u="none" strike="noStrike" dirty="0">
                <a:solidFill>
                  <a:srgbClr val="3366CC"/>
                </a:solidFill>
                <a:effectLst/>
                <a:latin typeface="Arial" panose="020B0604020202020204" pitchFamily="34" charset="0"/>
                <a:hlinkClick r:id="rId14" tooltip="North Riding of Yorkshire"/>
              </a:rPr>
              <a:t>Yorkshire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5" tooltip="England"/>
              </a:rPr>
              <a:t>England</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Died20 January 1569 (aged 80-81)</a:t>
            </a:r>
            <a:br>
              <a:rPr lang="en-US" b="0" i="0" dirty="0">
                <a:solidFill>
                  <a:srgbClr val="202122"/>
                </a:solidFill>
                <a:effectLst/>
                <a:latin typeface="Arial" panose="020B0604020202020204" pitchFamily="34" charset="0"/>
              </a:rPr>
            </a:br>
            <a:r>
              <a:rPr lang="en-US" b="0" i="0" u="none" strike="noStrike" dirty="0">
                <a:solidFill>
                  <a:srgbClr val="3366CC"/>
                </a:solidFill>
                <a:effectLst/>
                <a:latin typeface="Arial" panose="020B0604020202020204" pitchFamily="34" charset="0"/>
                <a:hlinkClick r:id="rId16" tooltip="London"/>
              </a:rPr>
              <a:t>London</a:t>
            </a:r>
            <a:r>
              <a:rPr lang="en-US" b="0" i="0" dirty="0">
                <a:solidFill>
                  <a:srgbClr val="202122"/>
                </a:solidFill>
                <a:effectLst/>
                <a:latin typeface="Arial" panose="020B0604020202020204" pitchFamily="34" charset="0"/>
              </a:rPr>
              <a:t>, </a:t>
            </a:r>
            <a:r>
              <a:rPr lang="en-US" b="0" i="0" u="none" strike="noStrike" dirty="0" err="1">
                <a:solidFill>
                  <a:srgbClr val="3366CC"/>
                </a:solidFill>
                <a:effectLst/>
                <a:latin typeface="Arial" panose="020B0604020202020204" pitchFamily="34" charset="0"/>
                <a:hlinkClick r:id="rId15" tooltip="England"/>
              </a:rPr>
              <a:t>England</a:t>
            </a:r>
            <a:r>
              <a:rPr lang="en-US" b="0" i="0" dirty="0" err="1">
                <a:solidFill>
                  <a:srgbClr val="202122"/>
                </a:solidFill>
                <a:effectLst/>
                <a:latin typeface="Arial" panose="020B0604020202020204" pitchFamily="34" charset="0"/>
              </a:rPr>
              <a:t>BuriedChurch</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17" tooltip="St Bartholomew-by-the-Exchange"/>
              </a:rPr>
              <a:t>St Bartholomew-by-the-Exchange</a:t>
            </a:r>
            <a:r>
              <a:rPr lang="en-US" b="0" i="0" dirty="0">
                <a:solidFill>
                  <a:srgbClr val="202122"/>
                </a:solidFill>
                <a:effectLst/>
                <a:latin typeface="Arial" panose="020B0604020202020204" pitchFamily="34" charset="0"/>
              </a:rPr>
              <a:t>, then </a:t>
            </a:r>
            <a:r>
              <a:rPr lang="en-US" b="0" i="0" u="none" strike="noStrike" dirty="0">
                <a:solidFill>
                  <a:srgbClr val="3366CC"/>
                </a:solidFill>
                <a:effectLst/>
                <a:latin typeface="Arial" panose="020B0604020202020204" pitchFamily="34" charset="0"/>
                <a:hlinkClick r:id="rId18" tooltip="St Magnus-the-Martyr"/>
              </a:rPr>
              <a:t>St Magnus-the-Martyr</a:t>
            </a:r>
            <a:r>
              <a:rPr lang="en-US" b="0" i="0" dirty="0">
                <a:solidFill>
                  <a:srgbClr val="202122"/>
                </a:solidFill>
                <a:effectLst/>
                <a:latin typeface="Arial" panose="020B0604020202020204" pitchFamily="34" charset="0"/>
              </a:rPr>
              <a:t>, both in the </a:t>
            </a:r>
            <a:r>
              <a:rPr lang="en-US" b="0" i="0" u="none" strike="noStrike" dirty="0">
                <a:solidFill>
                  <a:srgbClr val="3366CC"/>
                </a:solidFill>
                <a:effectLst/>
                <a:latin typeface="Arial" panose="020B0604020202020204" pitchFamily="34" charset="0"/>
                <a:hlinkClick r:id="rId19" tooltip="City of London"/>
              </a:rPr>
              <a:t>City of </a:t>
            </a:r>
            <a:r>
              <a:rPr lang="en-US" b="0" i="0" u="none" strike="noStrike" dirty="0" err="1">
                <a:solidFill>
                  <a:srgbClr val="3366CC"/>
                </a:solidFill>
                <a:effectLst/>
                <a:latin typeface="Arial" panose="020B0604020202020204" pitchFamily="34" charset="0"/>
                <a:hlinkClick r:id="rId19" tooltip="City of London"/>
              </a:rPr>
              <a:t>London</a:t>
            </a:r>
            <a:r>
              <a:rPr lang="en-US" b="0" i="0" dirty="0" err="1">
                <a:solidFill>
                  <a:srgbClr val="202122"/>
                </a:solidFill>
                <a:effectLst/>
                <a:latin typeface="Arial" panose="020B0604020202020204" pitchFamily="34" charset="0"/>
              </a:rPr>
              <a:t>Denomination</a:t>
            </a:r>
            <a:r>
              <a:rPr lang="en-US" b="0" i="0" u="none" strike="noStrike" dirty="0" err="1">
                <a:solidFill>
                  <a:srgbClr val="3366CC"/>
                </a:solidFill>
                <a:effectLst/>
                <a:latin typeface="Arial" panose="020B0604020202020204" pitchFamily="34" charset="0"/>
                <a:hlinkClick r:id="rId20" tooltip="Catholicism"/>
              </a:rPr>
              <a:t>Catholicism</a:t>
            </a:r>
            <a:r>
              <a:rPr lang="en-US" b="0" i="0" dirty="0">
                <a:solidFill>
                  <a:srgbClr val="202122"/>
                </a:solidFill>
                <a:effectLst/>
                <a:latin typeface="Arial" panose="020B0604020202020204" pitchFamily="34" charset="0"/>
              </a:rPr>
              <a:t>; later an early </a:t>
            </a:r>
            <a:r>
              <a:rPr lang="en-US" b="0" i="0" u="none" strike="noStrike" dirty="0">
                <a:solidFill>
                  <a:srgbClr val="3366CC"/>
                </a:solidFill>
                <a:effectLst/>
                <a:latin typeface="Arial" panose="020B0604020202020204" pitchFamily="34" charset="0"/>
                <a:hlinkClick r:id="rId21" tooltip="Anglican"/>
              </a:rPr>
              <a:t>Anglican</a:t>
            </a:r>
            <a:r>
              <a:rPr lang="en-US" b="0" i="0" dirty="0">
                <a:solidFill>
                  <a:srgbClr val="202122"/>
                </a:solidFill>
                <a:effectLst/>
                <a:latin typeface="Arial" panose="020B0604020202020204" pitchFamily="34" charset="0"/>
              </a:rPr>
              <a:t> reformer and regarded as "proto-</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in his later life.</a:t>
            </a:r>
          </a:p>
          <a:p>
            <a:pPr algn="l" rtl="0"/>
            <a:r>
              <a:rPr lang="en-US" b="0" i="0" dirty="0">
                <a:solidFill>
                  <a:srgbClr val="202122"/>
                </a:solidFill>
                <a:effectLst/>
                <a:latin typeface="Arial" panose="020B0604020202020204" pitchFamily="34" charset="0"/>
              </a:rPr>
              <a:t>Arms of Myles Coverdale: </a:t>
            </a:r>
            <a:r>
              <a:rPr lang="en-US" b="0" i="1" dirty="0">
                <a:solidFill>
                  <a:srgbClr val="202122"/>
                </a:solidFill>
                <a:effectLst/>
                <a:latin typeface="Arial" panose="020B0604020202020204" pitchFamily="34" charset="0"/>
              </a:rPr>
              <a:t>Quarterly per fess indented gules and or, in chief a rose between two fleurs-de-lys in base a fleur-de-lys between two roses all counter-changed</a:t>
            </a:r>
            <a:r>
              <a:rPr lang="en-US" b="0" i="0" u="none" strike="noStrike" baseline="30000" dirty="0">
                <a:solidFill>
                  <a:srgbClr val="3366CC"/>
                </a:solidFill>
                <a:effectLst/>
                <a:latin typeface="Arial" panose="020B0604020202020204" pitchFamily="34" charset="0"/>
                <a:hlinkClick r:id="rId23"/>
              </a:rPr>
              <a:t>[1]</a:t>
            </a:r>
            <a:endParaRPr lang="en-US" b="0" i="0" dirty="0">
              <a:solidFill>
                <a:srgbClr val="202122"/>
              </a:solidFill>
              <a:effectLst/>
              <a:latin typeface="Arial" panose="020B0604020202020204" pitchFamily="34" charset="0"/>
            </a:endParaRPr>
          </a:p>
          <a:p>
            <a:pPr algn="l" rtl="0"/>
            <a:r>
              <a:rPr lang="en-US" b="1" i="0" dirty="0">
                <a:solidFill>
                  <a:srgbClr val="202122"/>
                </a:solidFill>
                <a:effectLst/>
                <a:latin typeface="Arial" panose="020B0604020202020204" pitchFamily="34" charset="0"/>
              </a:rPr>
              <a:t>Myles Coverdale</a:t>
            </a:r>
            <a:r>
              <a:rPr lang="en-US" b="0" i="0" dirty="0">
                <a:solidFill>
                  <a:srgbClr val="202122"/>
                </a:solidFill>
                <a:effectLst/>
                <a:latin typeface="Arial" panose="020B0604020202020204" pitchFamily="34" charset="0"/>
              </a:rPr>
              <a:t>, first name also spelt </a:t>
            </a:r>
            <a:r>
              <a:rPr lang="en-US" b="1" i="0" dirty="0">
                <a:solidFill>
                  <a:srgbClr val="202122"/>
                </a:solidFill>
                <a:effectLst/>
                <a:latin typeface="Arial" panose="020B0604020202020204" pitchFamily="34" charset="0"/>
              </a:rPr>
              <a:t>Miles</a:t>
            </a:r>
            <a:r>
              <a:rPr lang="en-US" b="0" i="0" dirty="0">
                <a:solidFill>
                  <a:srgbClr val="202122"/>
                </a:solidFill>
                <a:effectLst/>
                <a:latin typeface="Arial" panose="020B0604020202020204" pitchFamily="34" charset="0"/>
              </a:rPr>
              <a:t> (1488 – 20 January 1569), was an English ecclesiastical reformer chiefly known as a </a:t>
            </a:r>
            <a:r>
              <a:rPr lang="en-US" b="0" i="0" u="none" strike="noStrike" dirty="0">
                <a:solidFill>
                  <a:srgbClr val="3366CC"/>
                </a:solidFill>
                <a:effectLst/>
                <a:latin typeface="Arial" panose="020B0604020202020204" pitchFamily="34" charset="0"/>
                <a:hlinkClick r:id="rId24" tooltip="Bible"/>
              </a:rPr>
              <a:t>Bible</a:t>
            </a:r>
            <a:r>
              <a:rPr lang="en-US" b="0" i="0" dirty="0">
                <a:solidFill>
                  <a:srgbClr val="202122"/>
                </a:solidFill>
                <a:effectLst/>
                <a:latin typeface="Arial" panose="020B0604020202020204" pitchFamily="34" charset="0"/>
              </a:rPr>
              <a:t> translator, preacher and, briefly, </a:t>
            </a:r>
            <a:r>
              <a:rPr lang="en-US" b="0" i="0" u="none" strike="noStrike" dirty="0">
                <a:solidFill>
                  <a:srgbClr val="3366CC"/>
                </a:solidFill>
                <a:effectLst/>
                <a:latin typeface="Arial" panose="020B0604020202020204" pitchFamily="34" charset="0"/>
                <a:hlinkClick r:id="rId9" tooltip="Bishop of Exeter"/>
              </a:rPr>
              <a:t>Bishop of Exeter</a:t>
            </a:r>
            <a:r>
              <a:rPr lang="en-US" b="0" i="0" dirty="0">
                <a:solidFill>
                  <a:srgbClr val="202122"/>
                </a:solidFill>
                <a:effectLst/>
                <a:latin typeface="Arial" panose="020B0604020202020204" pitchFamily="34" charset="0"/>
              </a:rPr>
              <a:t> (1551–1553).</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In 1535, Coverdale produced the first complete printed translation of the Bible into </a:t>
            </a:r>
            <a:r>
              <a:rPr lang="en-US" b="0" i="0" u="none" strike="noStrike" dirty="0">
                <a:solidFill>
                  <a:srgbClr val="3366CC"/>
                </a:solidFill>
                <a:effectLst/>
                <a:latin typeface="Arial" panose="020B0604020202020204" pitchFamily="34" charset="0"/>
                <a:hlinkClick r:id="rId26" tooltip="English language"/>
              </a:rPr>
              <a:t>English</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7"/>
              </a:rPr>
              <a:t>[3]</a:t>
            </a:r>
            <a:r>
              <a:rPr lang="en-US" b="0" i="0" dirty="0">
                <a:solidFill>
                  <a:srgbClr val="202122"/>
                </a:solidFill>
                <a:effectLst/>
                <a:latin typeface="Arial" panose="020B0604020202020204" pitchFamily="34" charset="0"/>
              </a:rPr>
              <a:t> His theological development is a paradigm of the progress of the </a:t>
            </a:r>
            <a:r>
              <a:rPr lang="en-US" b="0" i="0" u="none" strike="noStrike" dirty="0">
                <a:solidFill>
                  <a:srgbClr val="3366CC"/>
                </a:solidFill>
                <a:effectLst/>
                <a:latin typeface="Arial" panose="020B0604020202020204" pitchFamily="34" charset="0"/>
                <a:hlinkClick r:id="rId28" tooltip="English Reformation"/>
              </a:rPr>
              <a:t>English Reformation</a:t>
            </a:r>
            <a:r>
              <a:rPr lang="en-US" b="0" i="0" dirty="0">
                <a:solidFill>
                  <a:srgbClr val="202122"/>
                </a:solidFill>
                <a:effectLst/>
                <a:latin typeface="Arial" panose="020B0604020202020204" pitchFamily="34" charset="0"/>
              </a:rPr>
              <a:t> from 1530 to 1552. By the time of his death, he had transitioned into an early </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affiliated to </a:t>
            </a:r>
            <a:r>
              <a:rPr lang="en-US" b="0" i="0" u="none" strike="noStrike" dirty="0">
                <a:solidFill>
                  <a:srgbClr val="3366CC"/>
                </a:solidFill>
                <a:effectLst/>
                <a:latin typeface="Arial" panose="020B0604020202020204" pitchFamily="34" charset="0"/>
                <a:hlinkClick r:id="rId29" tooltip="John Calvin"/>
              </a:rPr>
              <a:t>Calvin</a:t>
            </a:r>
            <a:r>
              <a:rPr lang="en-US" b="0" i="0" dirty="0">
                <a:solidFill>
                  <a:srgbClr val="202122"/>
                </a:solidFill>
                <a:effectLst/>
                <a:latin typeface="Arial" panose="020B0604020202020204" pitchFamily="34" charset="0"/>
              </a:rPr>
              <a:t>, yet still advocating the teachings of </a:t>
            </a:r>
            <a:r>
              <a:rPr lang="en-US" b="0" i="0" u="none" strike="noStrike" dirty="0">
                <a:solidFill>
                  <a:srgbClr val="3366CC"/>
                </a:solidFill>
                <a:effectLst/>
                <a:latin typeface="Arial" panose="020B0604020202020204" pitchFamily="34" charset="0"/>
                <a:hlinkClick r:id="rId30" tooltip="Augustine"/>
              </a:rPr>
              <a:t>Augustine</a:t>
            </a:r>
            <a:r>
              <a:rPr lang="en-US" b="0" i="0" dirty="0">
                <a:solidFill>
                  <a:srgbClr val="202122"/>
                </a:solidFill>
                <a:effectLst/>
                <a:latin typeface="Arial" panose="020B0604020202020204" pitchFamily="34" charset="0"/>
              </a:rPr>
              <a:t>.</a:t>
            </a:r>
          </a:p>
          <a:p>
            <a:pPr algn="l" rtl="0"/>
            <a:r>
              <a:rPr lang="en-US" b="0" i="0" dirty="0">
                <a:solidFill>
                  <a:srgbClr val="000000"/>
                </a:solidFill>
                <a:effectLst/>
                <a:latin typeface="Linux Libertine"/>
              </a:rPr>
              <a:t>Life to end of 1528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31" tooltip="Edit section: Life to end of 152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Regarding his probable birth county,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cites </a:t>
            </a:r>
            <a:r>
              <a:rPr lang="en-US" b="0" i="0" u="none" strike="noStrike" dirty="0">
                <a:solidFill>
                  <a:srgbClr val="3366CC"/>
                </a:solidFill>
                <a:effectLst/>
                <a:latin typeface="Arial" panose="020B0604020202020204" pitchFamily="34" charset="0"/>
                <a:hlinkClick r:id="rId32" tooltip="John Bale"/>
              </a:rPr>
              <a:t>John Bale</a:t>
            </a:r>
            <a:r>
              <a:rPr lang="en-US" b="0" i="0" dirty="0">
                <a:solidFill>
                  <a:srgbClr val="202122"/>
                </a:solidFill>
                <a:effectLst/>
                <a:latin typeface="Arial" panose="020B0604020202020204" pitchFamily="34" charset="0"/>
              </a:rPr>
              <a:t>, author of a sixteenth-century scriptorium, giving it as </a:t>
            </a:r>
            <a:r>
              <a:rPr lang="en-US" b="0" i="0" u="none" strike="noStrike" dirty="0">
                <a:solidFill>
                  <a:srgbClr val="3366CC"/>
                </a:solidFill>
                <a:effectLst/>
                <a:latin typeface="Arial" panose="020B0604020202020204" pitchFamily="34" charset="0"/>
                <a:hlinkClick r:id="rId33" tooltip="Yorkshire"/>
              </a:rPr>
              <a:t>Yorkshire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34"/>
              </a:rPr>
              <a:t>[note 1]</a:t>
            </a:r>
            <a:r>
              <a:rPr lang="en-US" b="0" i="0" dirty="0">
                <a:solidFill>
                  <a:srgbClr val="202122"/>
                </a:solidFill>
                <a:effectLst/>
                <a:latin typeface="Arial" panose="020B0604020202020204" pitchFamily="34" charset="0"/>
              </a:rPr>
              <a:t> His birth date is generally regarded as 1488.</a:t>
            </a:r>
          </a:p>
          <a:p>
            <a:pPr algn="l" rtl="0"/>
            <a:r>
              <a:rPr lang="en-US" b="0" i="0" dirty="0">
                <a:solidFill>
                  <a:srgbClr val="202122"/>
                </a:solidFill>
                <a:effectLst/>
                <a:latin typeface="Arial" panose="020B0604020202020204" pitchFamily="34" charset="0"/>
              </a:rPr>
              <a:t>Coverdale studied philosophy and theology at </a:t>
            </a:r>
            <a:r>
              <a:rPr lang="en-US" b="0" i="0" u="none" strike="noStrike" dirty="0">
                <a:solidFill>
                  <a:srgbClr val="3366CC"/>
                </a:solidFill>
                <a:effectLst/>
                <a:latin typeface="Arial" panose="020B0604020202020204" pitchFamily="34" charset="0"/>
                <a:hlinkClick r:id="rId35" tooltip="University of Cambridge"/>
              </a:rPr>
              <a:t>Cambridge</a:t>
            </a:r>
            <a:r>
              <a:rPr lang="en-US" b="0" i="0" dirty="0">
                <a:solidFill>
                  <a:srgbClr val="202122"/>
                </a:solidFill>
                <a:effectLst/>
                <a:latin typeface="Arial" panose="020B0604020202020204" pitchFamily="34" charset="0"/>
              </a:rPr>
              <a:t>, becoming bachelor of </a:t>
            </a:r>
            <a:r>
              <a:rPr lang="en-US" b="0" i="0" u="none" strike="noStrike" dirty="0">
                <a:solidFill>
                  <a:srgbClr val="3366CC"/>
                </a:solidFill>
                <a:effectLst/>
                <a:latin typeface="Arial" panose="020B0604020202020204" pitchFamily="34" charset="0"/>
                <a:hlinkClick r:id="rId36" tooltip="Canon law"/>
              </a:rPr>
              <a:t>canon law</a:t>
            </a:r>
            <a:r>
              <a:rPr lang="en-US" b="0" i="0" dirty="0">
                <a:solidFill>
                  <a:srgbClr val="202122"/>
                </a:solidFill>
                <a:effectLst/>
                <a:latin typeface="Arial" panose="020B0604020202020204" pitchFamily="34" charset="0"/>
              </a:rPr>
              <a:t> in 1513.</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37"/>
              </a:rPr>
              <a:t>[note 2]</a:t>
            </a:r>
            <a:r>
              <a:rPr lang="en-US" b="0" i="0" dirty="0">
                <a:solidFill>
                  <a:srgbClr val="202122"/>
                </a:solidFill>
                <a:effectLst/>
                <a:latin typeface="Arial" panose="020B0604020202020204" pitchFamily="34" charset="0"/>
              </a:rPr>
              <a:t> In 1514 John Underwood, a suffragan bishop and archdeacon of </a:t>
            </a:r>
            <a:r>
              <a:rPr lang="en-US" b="0" i="0" u="none" strike="noStrike" dirty="0">
                <a:solidFill>
                  <a:srgbClr val="3366CC"/>
                </a:solidFill>
                <a:effectLst/>
                <a:latin typeface="Arial" panose="020B0604020202020204" pitchFamily="34" charset="0"/>
                <a:hlinkClick r:id="rId38" tooltip="Norfolk"/>
              </a:rPr>
              <a:t>Norfolk</a:t>
            </a:r>
            <a:r>
              <a:rPr lang="en-US" b="0" i="0" dirty="0">
                <a:solidFill>
                  <a:srgbClr val="202122"/>
                </a:solidFill>
                <a:effectLst/>
                <a:latin typeface="Arial" panose="020B0604020202020204" pitchFamily="34" charset="0"/>
              </a:rPr>
              <a:t>, ordained him priest in </a:t>
            </a:r>
            <a:r>
              <a:rPr lang="en-US" b="0" i="0" u="none" strike="noStrike" dirty="0">
                <a:solidFill>
                  <a:srgbClr val="3366CC"/>
                </a:solidFill>
                <a:effectLst/>
                <a:latin typeface="Arial" panose="020B0604020202020204" pitchFamily="34" charset="0"/>
                <a:hlinkClick r:id="rId39" tooltip="Norwich"/>
              </a:rPr>
              <a:t>Norwich</a:t>
            </a:r>
            <a:r>
              <a:rPr lang="en-US" b="0" i="0" dirty="0">
                <a:solidFill>
                  <a:srgbClr val="202122"/>
                </a:solidFill>
                <a:effectLst/>
                <a:latin typeface="Arial" panose="020B0604020202020204" pitchFamily="34" charset="0"/>
              </a:rPr>
              <a:t>. He entered the house of the </a:t>
            </a:r>
            <a:r>
              <a:rPr lang="en-US" b="0" i="0" u="none" strike="noStrike" dirty="0">
                <a:solidFill>
                  <a:srgbClr val="3366CC"/>
                </a:solidFill>
                <a:effectLst/>
                <a:latin typeface="Arial" panose="020B0604020202020204" pitchFamily="34" charset="0"/>
                <a:hlinkClick r:id="rId40" tooltip="Order of St Augustine"/>
              </a:rPr>
              <a:t>Augustinian friars</a:t>
            </a:r>
            <a:r>
              <a:rPr lang="en-US" b="0" i="0" dirty="0">
                <a:solidFill>
                  <a:srgbClr val="202122"/>
                </a:solidFill>
                <a:effectLst/>
                <a:latin typeface="Arial" panose="020B0604020202020204" pitchFamily="34" charset="0"/>
              </a:rPr>
              <a:t> in Cambridge, where </a:t>
            </a:r>
            <a:r>
              <a:rPr lang="en-US" b="0" i="0" u="none" strike="noStrike" dirty="0">
                <a:solidFill>
                  <a:srgbClr val="3366CC"/>
                </a:solidFill>
                <a:effectLst/>
                <a:latin typeface="Arial" panose="020B0604020202020204" pitchFamily="34" charset="0"/>
                <a:hlinkClick r:id="rId41" tooltip="Robert Barnes (martyr)"/>
              </a:rPr>
              <a:t>Robert Barnes</a:t>
            </a:r>
            <a:r>
              <a:rPr lang="en-US" b="0" i="0" dirty="0">
                <a:solidFill>
                  <a:srgbClr val="202122"/>
                </a:solidFill>
                <a:effectLst/>
                <a:latin typeface="Arial" panose="020B0604020202020204" pitchFamily="34" charset="0"/>
              </a:rPr>
              <a:t> had returned from </a:t>
            </a:r>
            <a:r>
              <a:rPr lang="en-US" b="0" i="0" u="none" strike="noStrike" dirty="0">
                <a:solidFill>
                  <a:srgbClr val="3366CC"/>
                </a:solidFill>
                <a:effectLst/>
                <a:latin typeface="Arial" panose="020B0604020202020204" pitchFamily="34" charset="0"/>
                <a:hlinkClick r:id="rId42" tooltip="Catholic University of Leuven (1834–1968)"/>
              </a:rPr>
              <a:t>Louvain</a:t>
            </a:r>
            <a:r>
              <a:rPr lang="en-US" b="0" i="0" dirty="0">
                <a:solidFill>
                  <a:srgbClr val="202122"/>
                </a:solidFill>
                <a:effectLst/>
                <a:latin typeface="Arial" panose="020B0604020202020204" pitchFamily="34" charset="0"/>
              </a:rPr>
              <a:t> to become its prior. This is thought to have been about 1520–1525.</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According to </a:t>
            </a:r>
            <a:r>
              <a:rPr lang="en-US" b="0" i="0" dirty="0" err="1">
                <a:solidFill>
                  <a:srgbClr val="202122"/>
                </a:solidFill>
                <a:effectLst/>
                <a:latin typeface="Arial" panose="020B0604020202020204" pitchFamily="34" charset="0"/>
              </a:rPr>
              <a:t>Trueman</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Barnes returned to Cambridge in the early to mid-1520s.</a:t>
            </a:r>
            <a:r>
              <a:rPr lang="en-US" b="0" i="0" u="none" strike="noStrike" baseline="30000" dirty="0">
                <a:solidFill>
                  <a:srgbClr val="3366CC"/>
                </a:solidFill>
                <a:effectLst/>
                <a:latin typeface="Arial" panose="020B0604020202020204" pitchFamily="34" charset="0"/>
                <a:hlinkClick r:id="rId44"/>
              </a:rPr>
              <a:t>[note 3]</a:t>
            </a:r>
            <a:r>
              <a:rPr lang="en-US" b="0" i="0" dirty="0">
                <a:solidFill>
                  <a:srgbClr val="202122"/>
                </a:solidFill>
                <a:effectLst/>
                <a:latin typeface="Arial" panose="020B0604020202020204" pitchFamily="34" charset="0"/>
              </a:rPr>
              <a:t> At Louvain Barnes had studied under </a:t>
            </a:r>
            <a:r>
              <a:rPr lang="en-US" b="0" i="0" u="none" strike="noStrike" dirty="0">
                <a:solidFill>
                  <a:srgbClr val="3366CC"/>
                </a:solidFill>
                <a:effectLst/>
                <a:latin typeface="Arial" panose="020B0604020202020204" pitchFamily="34" charset="0"/>
                <a:hlinkClick r:id="rId45" tooltip="Erasmus"/>
              </a:rPr>
              <a:t>Erasmus</a:t>
            </a:r>
            <a:r>
              <a:rPr lang="en-US" b="0" i="0" dirty="0">
                <a:solidFill>
                  <a:srgbClr val="202122"/>
                </a:solidFill>
                <a:effectLst/>
                <a:latin typeface="Arial" panose="020B0604020202020204" pitchFamily="34" charset="0"/>
              </a:rPr>
              <a:t> and had developed </a:t>
            </a:r>
            <a:r>
              <a:rPr lang="en-US" b="0" i="0" u="none" strike="noStrike" dirty="0">
                <a:solidFill>
                  <a:srgbClr val="3366CC"/>
                </a:solidFill>
                <a:effectLst/>
                <a:latin typeface="Arial" panose="020B0604020202020204" pitchFamily="34" charset="0"/>
                <a:hlinkClick r:id="rId46" tooltip="Christian humanism"/>
              </a:rPr>
              <a:t>humanist</a:t>
            </a:r>
            <a:r>
              <a:rPr lang="en-US" b="0" i="0" dirty="0">
                <a:solidFill>
                  <a:srgbClr val="202122"/>
                </a:solidFill>
                <a:effectLst/>
                <a:latin typeface="Arial" panose="020B0604020202020204" pitchFamily="34" charset="0"/>
              </a:rPr>
              <a:t> sympathies. In Cambridge, he read aloud to his students from St. Paul's epistles in translation and taught from classical authors.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This undoubtedly influenced them towards </a:t>
            </a:r>
            <a:r>
              <a:rPr lang="en-US" b="0" i="0" u="none" strike="noStrike" dirty="0">
                <a:solidFill>
                  <a:srgbClr val="3366CC"/>
                </a:solidFill>
                <a:effectLst/>
                <a:latin typeface="Arial" panose="020B0604020202020204" pitchFamily="34" charset="0"/>
                <a:hlinkClick r:id="rId28" tooltip="English Reformation"/>
              </a:rPr>
              <a:t>Reform</a:t>
            </a:r>
            <a:r>
              <a:rPr lang="en-US" b="0" i="0" dirty="0">
                <a:solidFill>
                  <a:srgbClr val="202122"/>
                </a:solidFill>
                <a:effectLst/>
                <a:latin typeface="Arial" panose="020B0604020202020204" pitchFamily="34" charset="0"/>
              </a:rPr>
              <a:t>. In February 1526, Coverdale was part of a group of friars that travelled from Cambridge to London to present the </a:t>
            </a:r>
            <a:r>
              <a:rPr lang="en-US" b="0" i="0" dirty="0" err="1">
                <a:solidFill>
                  <a:srgbClr val="202122"/>
                </a:solidFill>
                <a:effectLst/>
                <a:latin typeface="Arial" panose="020B0604020202020204" pitchFamily="34" charset="0"/>
              </a:rPr>
              <a:t>defence</a:t>
            </a:r>
            <a:r>
              <a:rPr lang="en-US" b="0" i="0" dirty="0">
                <a:solidFill>
                  <a:srgbClr val="202122"/>
                </a:solidFill>
                <a:effectLst/>
                <a:latin typeface="Arial" panose="020B0604020202020204" pitchFamily="34" charset="0"/>
              </a:rPr>
              <a:t> of their superior, after Barnes was summoned before </a:t>
            </a:r>
            <a:r>
              <a:rPr lang="en-US" b="0" i="0" u="none" strike="noStrike" dirty="0">
                <a:solidFill>
                  <a:srgbClr val="3366CC"/>
                </a:solidFill>
                <a:effectLst/>
                <a:latin typeface="Arial" panose="020B0604020202020204" pitchFamily="34" charset="0"/>
                <a:hlinkClick r:id="rId47" tooltip="Cardinal Wolsey"/>
              </a:rPr>
              <a:t>Cardinal Wolsey</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Barnes had been arrested as a heretic after being accused of preaching Lutheran views in the church of </a:t>
            </a:r>
            <a:r>
              <a:rPr lang="en-US" b="0" i="0" u="none" strike="noStrike" dirty="0">
                <a:solidFill>
                  <a:srgbClr val="3366CC"/>
                </a:solidFill>
                <a:effectLst/>
                <a:latin typeface="Arial" panose="020B0604020202020204" pitchFamily="34" charset="0"/>
                <a:hlinkClick r:id="rId48" tooltip="St Edward King and Martyr, Cambridge"/>
              </a:rPr>
              <a:t>St Edward King and Martyr, Cambridge</a:t>
            </a:r>
            <a:r>
              <a:rPr lang="en-US" b="0" i="0" dirty="0">
                <a:solidFill>
                  <a:srgbClr val="202122"/>
                </a:solidFill>
                <a:effectLst/>
                <a:latin typeface="Arial" panose="020B0604020202020204" pitchFamily="34" charset="0"/>
              </a:rPr>
              <a:t> on Christmas Eve. Coverdale is said to have acted as Barnes' secretary during the trial.</a:t>
            </a:r>
            <a:r>
              <a:rPr lang="en-US" b="0" i="0" u="none" strike="noStrike" baseline="30000" dirty="0">
                <a:solidFill>
                  <a:srgbClr val="3366CC"/>
                </a:solidFill>
                <a:effectLst/>
                <a:latin typeface="Arial" panose="020B0604020202020204" pitchFamily="34" charset="0"/>
                <a:hlinkClick r:id="rId49"/>
              </a:rPr>
              <a:t>[5]</a:t>
            </a:r>
            <a:r>
              <a:rPr lang="en-US" b="0" i="0" dirty="0">
                <a:solidFill>
                  <a:srgbClr val="202122"/>
                </a:solidFill>
                <a:effectLst/>
                <a:latin typeface="Arial" panose="020B0604020202020204" pitchFamily="34" charset="0"/>
              </a:rPr>
              <a:t> By the standards of the time, Barnes received relatively lenient treatment, being made to do public penance by carrying a </a:t>
            </a:r>
            <a:r>
              <a:rPr lang="en-US" b="0" i="0" u="none" strike="noStrike" dirty="0">
                <a:solidFill>
                  <a:srgbClr val="3366CC"/>
                </a:solidFill>
                <a:effectLst/>
                <a:latin typeface="Arial" panose="020B0604020202020204" pitchFamily="34" charset="0"/>
                <a:hlinkClick r:id="rId50" tooltip="Faggot (unit)"/>
              </a:rPr>
              <a:t>faggot</a:t>
            </a:r>
            <a:r>
              <a:rPr lang="en-US" b="0" i="0" dirty="0">
                <a:solidFill>
                  <a:srgbClr val="202122"/>
                </a:solidFill>
                <a:effectLst/>
                <a:latin typeface="Arial" panose="020B0604020202020204" pitchFamily="34" charset="0"/>
              </a:rPr>
              <a:t> to </a:t>
            </a:r>
            <a:r>
              <a:rPr lang="en-US" b="0" i="0" u="none" strike="noStrike" dirty="0">
                <a:solidFill>
                  <a:srgbClr val="3366CC"/>
                </a:solidFill>
                <a:effectLst/>
                <a:latin typeface="Arial" panose="020B0604020202020204" pitchFamily="34" charset="0"/>
                <a:hlinkClick r:id="rId51" tooltip="St Paul's Cross"/>
              </a:rPr>
              <a:t>St Paul's Cross</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However on 10 June 1539, Parliament passed the </a:t>
            </a:r>
            <a:r>
              <a:rPr lang="en-US" b="0" i="0" u="none" strike="noStrike" dirty="0">
                <a:solidFill>
                  <a:srgbClr val="3366CC"/>
                </a:solidFill>
                <a:effectLst/>
                <a:latin typeface="Arial" panose="020B0604020202020204" pitchFamily="34" charset="0"/>
                <a:hlinkClick r:id="rId52" tooltip="Thirty-nine Articles"/>
              </a:rPr>
              <a:t>Act of Six Articles</a:t>
            </a:r>
            <a:r>
              <a:rPr lang="en-US" b="0" i="0" dirty="0">
                <a:solidFill>
                  <a:srgbClr val="202122"/>
                </a:solidFill>
                <a:effectLst/>
                <a:latin typeface="Arial" panose="020B0604020202020204" pitchFamily="34" charset="0"/>
              </a:rPr>
              <a:t>, marking a turning point in the progress of radical </a:t>
            </a:r>
            <a:r>
              <a:rPr lang="en-US" b="0" i="0" dirty="0" err="1">
                <a:solidFill>
                  <a:srgbClr val="202122"/>
                </a:solidFill>
                <a:effectLst/>
                <a:latin typeface="Arial" panose="020B0604020202020204" pitchFamily="34" charset="0"/>
              </a:rPr>
              <a:t>protestantism</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: 423–424 </a:t>
            </a:r>
            <a:r>
              <a:rPr lang="en-US" b="0" i="0" dirty="0">
                <a:solidFill>
                  <a:srgbClr val="202122"/>
                </a:solidFill>
                <a:effectLst/>
                <a:latin typeface="Arial" panose="020B0604020202020204" pitchFamily="34" charset="0"/>
              </a:rPr>
              <a:t> Barnes was burned at the stake on 30 July 1540, at </a:t>
            </a:r>
            <a:r>
              <a:rPr lang="en-US" b="0" i="0" u="none" strike="noStrike" dirty="0">
                <a:solidFill>
                  <a:srgbClr val="3366CC"/>
                </a:solidFill>
                <a:effectLst/>
                <a:latin typeface="Arial" panose="020B0604020202020204" pitchFamily="34" charset="0"/>
                <a:hlinkClick r:id="rId54" tooltip="Smithfield, London"/>
              </a:rPr>
              <a:t>Smithfield</a:t>
            </a:r>
            <a:r>
              <a:rPr lang="en-US" b="0" i="0" dirty="0">
                <a:solidFill>
                  <a:srgbClr val="202122"/>
                </a:solidFill>
                <a:effectLst/>
                <a:latin typeface="Arial" panose="020B0604020202020204" pitchFamily="34" charset="0"/>
              </a:rPr>
              <a:t>, along with two other reformers. Also executed that day were three Roman Catholics, who were hanged, drawn and quartered.</a:t>
            </a:r>
            <a:r>
              <a:rPr lang="en-US" b="0" i="0" u="none" strike="noStrike" baseline="30000" dirty="0">
                <a:solidFill>
                  <a:srgbClr val="3366CC"/>
                </a:solidFill>
                <a:effectLst/>
                <a:latin typeface="Arial" panose="020B0604020202020204" pitchFamily="34" charset="0"/>
                <a:hlinkClick r:id="rId43"/>
              </a:rPr>
              <a:t>[4]</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Coverdale probably met </a:t>
            </a:r>
            <a:r>
              <a:rPr lang="en-US" b="0" i="0" u="none" strike="noStrike" dirty="0">
                <a:solidFill>
                  <a:srgbClr val="3366CC"/>
                </a:solidFill>
                <a:effectLst/>
                <a:latin typeface="Arial" panose="020B0604020202020204" pitchFamily="34" charset="0"/>
                <a:hlinkClick r:id="rId55" tooltip="Thomas Cromwell"/>
              </a:rPr>
              <a:t>Thomas Cromwell</a:t>
            </a:r>
            <a:r>
              <a:rPr lang="en-US" b="0" i="0" dirty="0">
                <a:solidFill>
                  <a:srgbClr val="202122"/>
                </a:solidFill>
                <a:effectLst/>
                <a:latin typeface="Arial" panose="020B0604020202020204" pitchFamily="34" charset="0"/>
              </a:rPr>
              <a:t> some time before 1527. A letter survives showing that later, in 1531, he wrote to Cromwell, requesting his guidance on his </a:t>
            </a:r>
            <a:r>
              <a:rPr lang="en-US" b="0" i="0" dirty="0" err="1">
                <a:solidFill>
                  <a:srgbClr val="202122"/>
                </a:solidFill>
                <a:effectLst/>
                <a:latin typeface="Arial" panose="020B0604020202020204" pitchFamily="34" charset="0"/>
              </a:rPr>
              <a:t>behaviour</a:t>
            </a:r>
            <a:r>
              <a:rPr lang="en-US" b="0" i="0" dirty="0">
                <a:solidFill>
                  <a:srgbClr val="202122"/>
                </a:solidFill>
                <a:effectLst/>
                <a:latin typeface="Arial" panose="020B0604020202020204" pitchFamily="34" charset="0"/>
              </a:rPr>
              <a:t> and preaching; also stating his need for books.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By Lent 1528, he had left the Augustinians and, wearing simple garments, was preaching in </a:t>
            </a:r>
            <a:r>
              <a:rPr lang="en-US" b="0" i="0" u="none" strike="noStrike" dirty="0">
                <a:solidFill>
                  <a:srgbClr val="3366CC"/>
                </a:solidFill>
                <a:effectLst/>
                <a:latin typeface="Arial" panose="020B0604020202020204" pitchFamily="34" charset="0"/>
                <a:hlinkClick r:id="rId56" tooltip="Essex"/>
              </a:rPr>
              <a:t>Essex</a:t>
            </a:r>
            <a:r>
              <a:rPr lang="en-US" b="0" i="0" dirty="0">
                <a:solidFill>
                  <a:srgbClr val="202122"/>
                </a:solidFill>
                <a:effectLst/>
                <a:latin typeface="Arial" panose="020B0604020202020204" pitchFamily="34" charset="0"/>
              </a:rPr>
              <a:t> against </a:t>
            </a:r>
            <a:r>
              <a:rPr lang="en-US" b="0" i="0" u="none" strike="noStrike" dirty="0">
                <a:solidFill>
                  <a:srgbClr val="3366CC"/>
                </a:solidFill>
                <a:effectLst/>
                <a:latin typeface="Arial" panose="020B0604020202020204" pitchFamily="34" charset="0"/>
                <a:hlinkClick r:id="rId57" tooltip="Transubstantiation"/>
              </a:rPr>
              <a:t>transubstantiation</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58" tooltip="Second Council of Nicaea"/>
              </a:rPr>
              <a:t>veneration of sacred images</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9" tooltip="Confession (Catholic Church)"/>
              </a:rPr>
              <a:t>Confession</a:t>
            </a:r>
            <a:r>
              <a:rPr lang="en-US" b="0" i="0" dirty="0">
                <a:solidFill>
                  <a:srgbClr val="202122"/>
                </a:solidFill>
                <a:effectLst/>
                <a:latin typeface="Arial" panose="020B0604020202020204" pitchFamily="34" charset="0"/>
              </a:rPr>
              <a:t> to a Priest. At that date, such views were very dangerous, for the future course of the religious revolution that began during the reign of </a:t>
            </a:r>
            <a:r>
              <a:rPr lang="en-US" b="0" i="0" u="none" strike="noStrike" dirty="0">
                <a:solidFill>
                  <a:srgbClr val="3366CC"/>
                </a:solidFill>
                <a:effectLst/>
                <a:latin typeface="Arial" panose="020B0604020202020204" pitchFamily="34" charset="0"/>
                <a:hlinkClick r:id="rId60" tooltip="Henry VIII of England"/>
              </a:rPr>
              <a:t>Henry VIII</a:t>
            </a:r>
            <a:r>
              <a:rPr lang="en-US" b="0" i="0" dirty="0">
                <a:solidFill>
                  <a:srgbClr val="202122"/>
                </a:solidFill>
                <a:effectLst/>
                <a:latin typeface="Arial" panose="020B0604020202020204" pitchFamily="34" charset="0"/>
              </a:rPr>
              <a:t> was as yet very uncertain. Reforms, both of the forms proposed by </a:t>
            </a:r>
            <a:r>
              <a:rPr lang="en-US" b="0" i="0" u="none" strike="noStrike" dirty="0">
                <a:solidFill>
                  <a:srgbClr val="3366CC"/>
                </a:solidFill>
                <a:effectLst/>
                <a:latin typeface="Arial" panose="020B0604020202020204" pitchFamily="34" charset="0"/>
                <a:hlinkClick r:id="rId61" tooltip="Lollardy"/>
              </a:rPr>
              <a:t>Lollardy</a:t>
            </a:r>
            <a:r>
              <a:rPr lang="en-US" b="0" i="0" dirty="0">
                <a:solidFill>
                  <a:srgbClr val="202122"/>
                </a:solidFill>
                <a:effectLst/>
                <a:latin typeface="Arial" panose="020B0604020202020204" pitchFamily="34" charset="0"/>
              </a:rPr>
              <a:t>, and those preached by </a:t>
            </a:r>
            <a:r>
              <a:rPr lang="en-US" b="0" i="0" u="none" strike="noStrike" dirty="0">
                <a:solidFill>
                  <a:srgbClr val="3366CC"/>
                </a:solidFill>
                <a:effectLst/>
                <a:latin typeface="Arial" panose="020B0604020202020204" pitchFamily="34" charset="0"/>
                <a:hlinkClick r:id="rId62" tooltip="Martin Luther"/>
              </a:rPr>
              <a:t>Luther</a:t>
            </a:r>
            <a:r>
              <a:rPr lang="en-US" b="0" i="0" dirty="0">
                <a:solidFill>
                  <a:srgbClr val="202122"/>
                </a:solidFill>
                <a:effectLst/>
                <a:latin typeface="Arial" panose="020B0604020202020204" pitchFamily="34" charset="0"/>
              </a:rPr>
              <a:t>, were being pursued by a vigorous campaign against heresy.</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: 379–380 </a:t>
            </a:r>
            <a:r>
              <a:rPr lang="en-US" b="0" i="0" dirty="0">
                <a:solidFill>
                  <a:srgbClr val="202122"/>
                </a:solidFill>
                <a:effectLst/>
                <a:latin typeface="Arial" panose="020B0604020202020204" pitchFamily="34" charset="0"/>
              </a:rPr>
              <a:t> Consequently, towards the end of 1528, Coverdale fled from England to the Continent.</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First exile, 1528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63" tooltip="Edit section: First exile, 152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From 1528 to 1535 Coverdale spent most of his time in continental Europe, mainly in </a:t>
            </a:r>
            <a:r>
              <a:rPr lang="en-US" b="0" i="0" u="none" strike="noStrike" dirty="0">
                <a:solidFill>
                  <a:srgbClr val="3366CC"/>
                </a:solidFill>
                <a:effectLst/>
                <a:latin typeface="Arial" panose="020B0604020202020204" pitchFamily="34" charset="0"/>
                <a:hlinkClick r:id="rId64" tooltip="Antwerp"/>
              </a:rPr>
              <a:t>Antwerp</a:t>
            </a:r>
            <a:r>
              <a:rPr lang="en-US" b="0" i="0" dirty="0">
                <a:solidFill>
                  <a:srgbClr val="202122"/>
                </a:solidFill>
                <a:effectLst/>
                <a:latin typeface="Arial" panose="020B0604020202020204" pitchFamily="34" charset="0"/>
              </a:rPr>
              <a:t>. Celia Hughes believes that upon arriving there, he rendered considerable assistance to </a:t>
            </a:r>
            <a:r>
              <a:rPr lang="en-US" b="0" i="0" u="none" strike="noStrike" dirty="0">
                <a:solidFill>
                  <a:srgbClr val="3366CC"/>
                </a:solidFill>
                <a:effectLst/>
                <a:latin typeface="Arial" panose="020B0604020202020204" pitchFamily="34" charset="0"/>
                <a:hlinkClick r:id="rId65" tooltip="William Tyndale"/>
              </a:rPr>
              <a:t>William Tyndale</a:t>
            </a:r>
            <a:r>
              <a:rPr lang="en-US" b="0" i="0" dirty="0">
                <a:solidFill>
                  <a:srgbClr val="202122"/>
                </a:solidFill>
                <a:effectLst/>
                <a:latin typeface="Arial" panose="020B0604020202020204" pitchFamily="34" charset="0"/>
              </a:rPr>
              <a:t> in his revisions and partial completion of his English versions of the Bible.</a:t>
            </a:r>
            <a:r>
              <a:rPr lang="en-US" b="0" i="0" u="none" strike="noStrike" baseline="30000" dirty="0">
                <a:solidFill>
                  <a:srgbClr val="3366CC"/>
                </a:solidFill>
                <a:effectLst/>
                <a:latin typeface="Arial" panose="020B0604020202020204" pitchFamily="34" charset="0"/>
                <a:hlinkClick r:id="rId66"/>
              </a:rPr>
              <a:t>[7]</a:t>
            </a:r>
            <a:r>
              <a:rPr lang="en-US" b="0" i="0" baseline="30000" dirty="0">
                <a:solidFill>
                  <a:srgbClr val="202122"/>
                </a:solidFill>
                <a:effectLst/>
                <a:latin typeface="Arial" panose="020B0604020202020204" pitchFamily="34" charset="0"/>
              </a:rPr>
              <a:t>: 100 </a:t>
            </a:r>
            <a:r>
              <a:rPr lang="en-US" b="0" i="0" u="none" strike="noStrike" baseline="30000" dirty="0">
                <a:solidFill>
                  <a:srgbClr val="3366CC"/>
                </a:solidFill>
                <a:effectLst/>
                <a:latin typeface="Arial" panose="020B0604020202020204" pitchFamily="34" charset="0"/>
                <a:hlinkClick r:id="rId67"/>
              </a:rPr>
              <a:t>[note 4]</a:t>
            </a:r>
            <a:r>
              <a:rPr lang="en-US" b="0" i="0" dirty="0">
                <a:solidFill>
                  <a:srgbClr val="202122"/>
                </a:solidFill>
                <a:effectLst/>
                <a:latin typeface="Arial" panose="020B0604020202020204" pitchFamily="34" charset="0"/>
              </a:rPr>
              <a:t> In 1531, Tyndale spoke to </a:t>
            </a:r>
            <a:r>
              <a:rPr lang="en-US" b="0" i="0" u="none" strike="noStrike" dirty="0">
                <a:solidFill>
                  <a:srgbClr val="3366CC"/>
                </a:solidFill>
                <a:effectLst/>
                <a:latin typeface="Arial" panose="020B0604020202020204" pitchFamily="34" charset="0"/>
                <a:hlinkClick r:id="rId68" tooltip="Stephen Vaughan (merchant)"/>
              </a:rPr>
              <a:t>Stephen Vaughan</a:t>
            </a:r>
            <a:r>
              <a:rPr lang="en-US" b="0" i="0" dirty="0">
                <a:solidFill>
                  <a:srgbClr val="202122"/>
                </a:solidFill>
                <a:effectLst/>
                <a:latin typeface="Arial" panose="020B0604020202020204" pitchFamily="34" charset="0"/>
              </a:rPr>
              <a:t> of his poverty and the hardships of exile, although he was relatively safe in the English House in Antwerp, where the inhabitants supposedly enjoyed diplomatic immunity.</a:t>
            </a:r>
            <a:r>
              <a:rPr lang="en-US" b="0" i="0" u="none" strike="noStrike" baseline="30000" dirty="0">
                <a:solidFill>
                  <a:srgbClr val="3366CC"/>
                </a:solidFill>
                <a:effectLst/>
                <a:latin typeface="Arial" panose="020B0604020202020204" pitchFamily="34" charset="0"/>
                <a:hlinkClick r:id="rId69"/>
              </a:rPr>
              <a:t>[8]</a:t>
            </a:r>
            <a:r>
              <a:rPr lang="en-US" b="0" i="0" dirty="0">
                <a:solidFill>
                  <a:srgbClr val="202122"/>
                </a:solidFill>
                <a:effectLst/>
                <a:latin typeface="Arial" panose="020B0604020202020204" pitchFamily="34" charset="0"/>
              </a:rPr>
              <a:t> However, in the spring of 1535 a "debauched and villainous young Englishman wanting money" named Henry Phillips insinuated himself into Tyndale's trust. Phillips had gambled away money from his father and had fled abroad. He promised the authorities of the </a:t>
            </a:r>
            <a:r>
              <a:rPr lang="en-US" b="0" i="0" u="none" strike="noStrike" dirty="0">
                <a:solidFill>
                  <a:srgbClr val="3366CC"/>
                </a:solidFill>
                <a:effectLst/>
                <a:latin typeface="Arial" panose="020B0604020202020204" pitchFamily="34" charset="0"/>
                <a:hlinkClick r:id="rId70" tooltip="Holy Roman Emperor"/>
              </a:rPr>
              <a:t>Holy Roman Emperor</a:t>
            </a:r>
            <a:r>
              <a:rPr lang="en-US" b="0" i="0" dirty="0">
                <a:solidFill>
                  <a:srgbClr val="202122"/>
                </a:solidFill>
                <a:effectLst/>
                <a:latin typeface="Arial" panose="020B0604020202020204" pitchFamily="34" charset="0"/>
              </a:rPr>
              <a:t> that he would betray Tyndale for cash. On the morning of 21 May 1535, having arranged for the imperial officers to be ready, Phillips tricked Tyndale into leaving the English House, whereupon he was immediately seized. Tyndale languished in prison throughout the remainder of 1535 and despite attempts to have him released, </a:t>
            </a:r>
            <a:r>
              <a:rPr lang="en-US" b="0" i="0" dirty="0" err="1">
                <a:solidFill>
                  <a:srgbClr val="202122"/>
                </a:solidFill>
                <a:effectLst/>
                <a:latin typeface="Arial" panose="020B0604020202020204" pitchFamily="34" charset="0"/>
              </a:rPr>
              <a:t>organised</a:t>
            </a:r>
            <a:r>
              <a:rPr lang="en-US" b="0" i="0" dirty="0">
                <a:solidFill>
                  <a:srgbClr val="202122"/>
                </a:solidFill>
                <a:effectLst/>
                <a:latin typeface="Arial" panose="020B0604020202020204" pitchFamily="34" charset="0"/>
              </a:rPr>
              <a:t> by Cromwell through Thomas Poyntz at the English House, Tyndale was strangled and burned at the stake in October 1536. Meanwhile Coverdale continued his work alone to produce what became the first complete English Bible in print, namely the </a:t>
            </a:r>
            <a:r>
              <a:rPr lang="en-US" b="0" i="0" u="none" strike="noStrike" dirty="0">
                <a:solidFill>
                  <a:srgbClr val="3366CC"/>
                </a:solidFill>
                <a:effectLst/>
                <a:latin typeface="Arial" panose="020B0604020202020204" pitchFamily="34" charset="0"/>
                <a:hlinkClick r:id="rId71" tooltip="Coverdale Bible"/>
              </a:rPr>
              <a:t>Coverdale Bible</a:t>
            </a:r>
            <a:r>
              <a:rPr lang="en-US" b="0" i="0" dirty="0">
                <a:solidFill>
                  <a:srgbClr val="202122"/>
                </a:solidFill>
                <a:effectLst/>
                <a:latin typeface="Arial" panose="020B0604020202020204" pitchFamily="34" charset="0"/>
              </a:rPr>
              <a:t>. Not yet proficient in Hebrew or Greek, he used Latin, English and German sources plus the translations of Tyndale himself.</a:t>
            </a:r>
          </a:p>
          <a:p>
            <a:pPr algn="l" rtl="0"/>
            <a:r>
              <a:rPr lang="en-US" b="0" i="0" dirty="0">
                <a:solidFill>
                  <a:srgbClr val="000000"/>
                </a:solidFill>
                <a:effectLst/>
                <a:latin typeface="Linux Libertine"/>
              </a:rPr>
              <a:t>Coverdale's translation of the Bible, 1535</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72" tooltip="Edit section: Coverdale's translation of the Bible, 1535"/>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1534 Canterbury Convocation petitioned Henry VIII that the whole Bible might be translated into English. Consequently, in 1535, Coverdale dedicated this complete Bible to the King.</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: 201 </a:t>
            </a:r>
            <a:r>
              <a:rPr lang="en-US" b="0" i="0" dirty="0">
                <a:solidFill>
                  <a:srgbClr val="202122"/>
                </a:solidFill>
                <a:effectLst/>
                <a:latin typeface="Arial" panose="020B0604020202020204" pitchFamily="34" charset="0"/>
              </a:rPr>
              <a:t> After much scholarly debate, it is now considered very probable that the place of printing of the Coverdale Bible was </a:t>
            </a:r>
            <a:r>
              <a:rPr lang="en-US" b="0" i="0" u="none" strike="noStrike" dirty="0">
                <a:solidFill>
                  <a:srgbClr val="3366CC"/>
                </a:solidFill>
                <a:effectLst/>
                <a:latin typeface="Arial" panose="020B0604020202020204" pitchFamily="34" charset="0"/>
                <a:hlinkClick r:id="rId64" tooltip="Antwerp"/>
              </a:rPr>
              <a:t>Antwerp</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74"/>
              </a:rPr>
              <a:t>[10]</a:t>
            </a:r>
            <a:r>
              <a:rPr lang="en-US" b="0" i="0" dirty="0">
                <a:solidFill>
                  <a:srgbClr val="202122"/>
                </a:solidFill>
                <a:effectLst/>
                <a:latin typeface="Arial" panose="020B0604020202020204" pitchFamily="34" charset="0"/>
              </a:rPr>
              <a:t> The printing was financed by </a:t>
            </a:r>
            <a:r>
              <a:rPr lang="en-US" b="0" i="0" u="none" strike="noStrike" dirty="0">
                <a:solidFill>
                  <a:srgbClr val="3366CC"/>
                </a:solidFill>
                <a:effectLst/>
                <a:latin typeface="Arial" panose="020B0604020202020204" pitchFamily="34" charset="0"/>
                <a:hlinkClick r:id="rId75" tooltip="Jacobus van Meteren"/>
              </a:rPr>
              <a:t>Jacobus van </a:t>
            </a:r>
            <a:r>
              <a:rPr lang="en-US" b="0" i="0" u="none" strike="noStrike" dirty="0" err="1">
                <a:solidFill>
                  <a:srgbClr val="3366CC"/>
                </a:solidFill>
                <a:effectLst/>
                <a:latin typeface="Arial" panose="020B0604020202020204" pitchFamily="34" charset="0"/>
                <a:hlinkClick r:id="rId75" tooltip="Jacobus van Meteren"/>
              </a:rPr>
              <a:t>Meteren</a:t>
            </a:r>
            <a:r>
              <a:rPr lang="en-US" b="0" i="0" dirty="0">
                <a:solidFill>
                  <a:srgbClr val="202122"/>
                </a:solidFill>
                <a:effectLst/>
                <a:latin typeface="Arial" panose="020B0604020202020204" pitchFamily="34" charset="0"/>
              </a:rPr>
              <a:t>. The printing of the first edition was finished on 4 October 1535.</a:t>
            </a:r>
            <a:r>
              <a:rPr lang="en-US" b="0" i="0" u="none" strike="noStrike" baseline="30000" dirty="0">
                <a:solidFill>
                  <a:srgbClr val="3366CC"/>
                </a:solidFill>
                <a:effectLst/>
                <a:latin typeface="Arial" panose="020B0604020202020204" pitchFamily="34" charset="0"/>
                <a:hlinkClick r:id="rId76"/>
              </a:rPr>
              <a:t>[note 5]</a:t>
            </a:r>
            <a:r>
              <a:rPr lang="en-US" b="0" i="0" dirty="0">
                <a:solidFill>
                  <a:srgbClr val="202122"/>
                </a:solidFill>
                <a:effectLst/>
                <a:latin typeface="Arial" panose="020B0604020202020204" pitchFamily="34" charset="0"/>
              </a:rPr>
              <a:t> Coverdale based the text in part on Tyndale's translation of the </a:t>
            </a:r>
            <a:r>
              <a:rPr lang="en-US" b="0" i="0" u="none" strike="noStrike" dirty="0">
                <a:solidFill>
                  <a:srgbClr val="3366CC"/>
                </a:solidFill>
                <a:effectLst/>
                <a:latin typeface="Arial" panose="020B0604020202020204" pitchFamily="34" charset="0"/>
                <a:hlinkClick r:id="rId77" tooltip="New Testament"/>
              </a:rPr>
              <a:t>New Testament</a:t>
            </a:r>
            <a:r>
              <a:rPr lang="en-US" b="0" i="0" dirty="0">
                <a:solidFill>
                  <a:srgbClr val="202122"/>
                </a:solidFill>
                <a:effectLst/>
                <a:latin typeface="Arial" panose="020B0604020202020204" pitchFamily="34" charset="0"/>
              </a:rPr>
              <a:t> (following Tyndale's November 1534 Antwerp edition) and of those books which were translated by Tyndale: the </a:t>
            </a:r>
            <a:r>
              <a:rPr lang="en-US" b="0" i="0" u="none" strike="noStrike" dirty="0">
                <a:solidFill>
                  <a:srgbClr val="3366CC"/>
                </a:solidFill>
                <a:effectLst/>
                <a:latin typeface="Arial" panose="020B0604020202020204" pitchFamily="34" charset="0"/>
                <a:hlinkClick r:id="rId78" tooltip="Pentateuch"/>
              </a:rPr>
              <a:t>Pentateuch</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79" tooltip="Book of Jonah"/>
              </a:rPr>
              <a:t>Book of Jonah</a:t>
            </a:r>
            <a:r>
              <a:rPr lang="en-US" b="0" i="0" dirty="0">
                <a:solidFill>
                  <a:srgbClr val="202122"/>
                </a:solidFill>
                <a:effectLst/>
                <a:latin typeface="Arial" panose="020B0604020202020204" pitchFamily="34" charset="0"/>
              </a:rPr>
              <a:t>. Other </a:t>
            </a:r>
            <a:r>
              <a:rPr lang="en-US" b="0" i="0" u="none" strike="noStrike" dirty="0">
                <a:solidFill>
                  <a:srgbClr val="3366CC"/>
                </a:solidFill>
                <a:effectLst/>
                <a:latin typeface="Arial" panose="020B0604020202020204" pitchFamily="34" charset="0"/>
                <a:hlinkClick r:id="rId80" tooltip="Old Testament"/>
              </a:rPr>
              <a:t>Old Testament</a:t>
            </a:r>
            <a:r>
              <a:rPr lang="en-US" b="0" i="0" dirty="0">
                <a:solidFill>
                  <a:srgbClr val="202122"/>
                </a:solidFill>
                <a:effectLst/>
                <a:latin typeface="Arial" panose="020B0604020202020204" pitchFamily="34" charset="0"/>
              </a:rPr>
              <a:t> books he translated from the German of Luther and others.</a:t>
            </a:r>
            <a:r>
              <a:rPr lang="en-US" b="0" i="0" u="none" strike="noStrike" baseline="30000" dirty="0">
                <a:solidFill>
                  <a:srgbClr val="3366CC"/>
                </a:solidFill>
                <a:effectLst/>
                <a:latin typeface="Arial" panose="020B0604020202020204" pitchFamily="34" charset="0"/>
                <a:hlinkClick r:id="rId81"/>
              </a:rPr>
              <a:t>[note 6]</a:t>
            </a:r>
            <a:r>
              <a:rPr lang="en-US" b="0" i="0" dirty="0">
                <a:solidFill>
                  <a:srgbClr val="202122"/>
                </a:solidFill>
                <a:effectLst/>
                <a:latin typeface="Arial" panose="020B0604020202020204" pitchFamily="34" charset="0"/>
              </a:rPr>
              <a:t> Based on Coverdale's translation of the Book of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in his 1535 Bible, his later </a:t>
            </a:r>
            <a:r>
              <a:rPr lang="en-US" b="0" i="0" u="none" strike="noStrike" dirty="0">
                <a:solidFill>
                  <a:srgbClr val="3366CC"/>
                </a:solidFill>
                <a:effectLst/>
                <a:latin typeface="Arial" panose="020B0604020202020204" pitchFamily="34" charset="0"/>
                <a:hlinkClick r:id="rId83" tooltip="Psalter"/>
              </a:rPr>
              <a:t>Psalter</a:t>
            </a:r>
            <a:r>
              <a:rPr lang="en-US" b="0" i="0" dirty="0">
                <a:solidFill>
                  <a:srgbClr val="202122"/>
                </a:solidFill>
                <a:effectLst/>
                <a:latin typeface="Arial" panose="020B0604020202020204" pitchFamily="34" charset="0"/>
              </a:rPr>
              <a:t> has remained in use in the </a:t>
            </a:r>
            <a:r>
              <a:rPr lang="en-US" b="0" i="0" u="none" strike="noStrike" dirty="0">
                <a:solidFill>
                  <a:srgbClr val="3366CC"/>
                </a:solidFill>
                <a:effectLst/>
                <a:latin typeface="Arial" panose="020B0604020202020204" pitchFamily="34" charset="0"/>
                <a:hlinkClick r:id="rId84" tooltip="1662 Book of Common Prayer"/>
              </a:rPr>
              <a:t>1662 </a:t>
            </a:r>
            <a:r>
              <a:rPr lang="en-US" b="0" i="1" u="none" strike="noStrike" dirty="0">
                <a:solidFill>
                  <a:srgbClr val="3366CC"/>
                </a:solidFill>
                <a:effectLst/>
                <a:latin typeface="Arial" panose="020B0604020202020204" pitchFamily="34" charset="0"/>
                <a:hlinkClick r:id="rId84" tooltip="1662 Book of Common Prayer"/>
              </a:rPr>
              <a:t>Book of Common Prayer</a:t>
            </a:r>
            <a:r>
              <a:rPr lang="en-US" b="0" i="0" dirty="0">
                <a:solidFill>
                  <a:srgbClr val="202122"/>
                </a:solidFill>
                <a:effectLst/>
                <a:latin typeface="Arial" panose="020B0604020202020204" pitchFamily="34" charset="0"/>
              </a:rPr>
              <a:t> to the present day, and is retained with various minor corrections in the 1926 Irish </a:t>
            </a:r>
            <a:r>
              <a:rPr lang="en-US" b="0" i="1" dirty="0">
                <a:solidFill>
                  <a:srgbClr val="202122"/>
                </a:solidFill>
                <a:effectLst/>
                <a:latin typeface="Arial" panose="020B0604020202020204" pitchFamily="34" charset="0"/>
              </a:rPr>
              <a:t>Book of Common Prayer</a:t>
            </a:r>
            <a:r>
              <a:rPr lang="en-US" b="0" i="0" dirty="0">
                <a:solidFill>
                  <a:srgbClr val="202122"/>
                </a:solidFill>
                <a:effectLst/>
                <a:latin typeface="Arial" panose="020B0604020202020204" pitchFamily="34" charset="0"/>
              </a:rPr>
              <a:t>, the 1928 US Episcopal </a:t>
            </a:r>
            <a:r>
              <a:rPr lang="en-US" b="0" i="1" dirty="0">
                <a:solidFill>
                  <a:srgbClr val="202122"/>
                </a:solidFill>
                <a:effectLst/>
                <a:latin typeface="Arial" panose="020B0604020202020204" pitchFamily="34" charset="0"/>
              </a:rPr>
              <a:t>Book of Common Prayer</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85" tooltip="Book of Common Prayer (1962)"/>
              </a:rPr>
              <a:t>1962 Canadian </a:t>
            </a:r>
            <a:r>
              <a:rPr lang="en-US" b="0" i="1" u="none" strike="noStrike" dirty="0">
                <a:solidFill>
                  <a:srgbClr val="3366CC"/>
                </a:solidFill>
                <a:effectLst/>
                <a:latin typeface="Arial" panose="020B0604020202020204" pitchFamily="34" charset="0"/>
                <a:hlinkClick r:id="rId85" tooltip="Book of Common Prayer (1962)"/>
              </a:rPr>
              <a:t>Book of Common Prayer</a:t>
            </a:r>
            <a:r>
              <a:rPr lang="en-US" b="0" i="0" dirty="0">
                <a:solidFill>
                  <a:srgbClr val="202122"/>
                </a:solidFill>
                <a:effectLst/>
                <a:latin typeface="Arial" panose="020B0604020202020204" pitchFamily="34" charset="0"/>
              </a:rPr>
              <a:t>, etc.</a:t>
            </a:r>
            <a:r>
              <a:rPr lang="en-US" b="0" i="0" u="none" strike="noStrike" baseline="30000" dirty="0">
                <a:solidFill>
                  <a:srgbClr val="3366CC"/>
                </a:solidFill>
                <a:effectLst/>
                <a:latin typeface="Arial" panose="020B0604020202020204" pitchFamily="34" charset="0"/>
                <a:hlinkClick r:id="rId86"/>
              </a:rPr>
              <a:t>[note 7]</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Further translations, 1537–1539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87" tooltip="Edit section: Further translations, 1537–153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1537 the </a:t>
            </a:r>
            <a:r>
              <a:rPr lang="en-US" b="0" i="0" u="none" strike="noStrike" dirty="0">
                <a:solidFill>
                  <a:srgbClr val="3366CC"/>
                </a:solidFill>
                <a:effectLst/>
                <a:latin typeface="Arial" panose="020B0604020202020204" pitchFamily="34" charset="0"/>
                <a:hlinkClick r:id="rId88" tooltip="Matthew Bible"/>
              </a:rPr>
              <a:t>Matthew Bible</a:t>
            </a:r>
            <a:r>
              <a:rPr lang="en-US" b="0" i="0" dirty="0">
                <a:solidFill>
                  <a:srgbClr val="202122"/>
                </a:solidFill>
                <a:effectLst/>
                <a:latin typeface="Arial" panose="020B0604020202020204" pitchFamily="34" charset="0"/>
              </a:rPr>
              <a:t> was printed, also in Antwerp, at the expense of </a:t>
            </a:r>
            <a:r>
              <a:rPr lang="en-US" b="0" i="0" u="none" strike="noStrike" dirty="0">
                <a:solidFill>
                  <a:srgbClr val="3366CC"/>
                </a:solidFill>
                <a:effectLst/>
                <a:latin typeface="Arial" panose="020B0604020202020204" pitchFamily="34" charset="0"/>
                <a:hlinkClick r:id="rId89" tooltip="Richard Grafton"/>
              </a:rPr>
              <a:t>Richard Grafton</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90" tooltip="Edward Whitchurch"/>
              </a:rPr>
              <a:t>Edward </a:t>
            </a:r>
            <a:r>
              <a:rPr lang="en-US" b="0" i="0" u="none" strike="noStrike" dirty="0" err="1">
                <a:solidFill>
                  <a:srgbClr val="3366CC"/>
                </a:solidFill>
                <a:effectLst/>
                <a:latin typeface="Arial" panose="020B0604020202020204" pitchFamily="34" charset="0"/>
                <a:hlinkClick r:id="rId90" tooltip="Edward Whitchurch"/>
              </a:rPr>
              <a:t>Whitchurch</a:t>
            </a:r>
            <a:r>
              <a:rPr lang="en-US" b="0" i="0" dirty="0">
                <a:solidFill>
                  <a:srgbClr val="202122"/>
                </a:solidFill>
                <a:effectLst/>
                <a:latin typeface="Arial" panose="020B0604020202020204" pitchFamily="34" charset="0"/>
              </a:rPr>
              <a:t> who issued it in London.</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: 1058 </a:t>
            </a:r>
            <a:r>
              <a:rPr lang="en-US" b="0" i="0" dirty="0">
                <a:solidFill>
                  <a:srgbClr val="202122"/>
                </a:solidFill>
                <a:effectLst/>
                <a:latin typeface="Arial" panose="020B0604020202020204" pitchFamily="34" charset="0"/>
              </a:rPr>
              <a:t> It comprised Tyndale's Pentateuch; a version of Joshua 2 and Chronicles translated from the Hebrew, probably by Tyndale and not previously published; the remainder of the Old Testament from Coverdale; Tyndale's New Testament from 1535. It was dedicated to Henry VIII who licensed it for general reading. "Thomas Matthew", the supposed editor, was an alias for John Rogers.</a:t>
            </a:r>
          </a:p>
          <a:p>
            <a:pPr algn="l" rtl="0"/>
            <a:r>
              <a:rPr lang="en-US" b="0" i="0" dirty="0">
                <a:solidFill>
                  <a:srgbClr val="202122"/>
                </a:solidFill>
                <a:effectLst/>
                <a:latin typeface="Arial" panose="020B0604020202020204" pitchFamily="34" charset="0"/>
              </a:rPr>
              <a:t>The Matthew Bible was theologically controversial.</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Furthermore it bore evidence of its origin from Tyndale. If Henry VIII had become aware of this, the position of Cromwell and Cranmer would have been precarious. Consequently in 1538 Coverdale was sent to </a:t>
            </a:r>
            <a:r>
              <a:rPr lang="en-US" b="0" i="0" u="none" strike="noStrike" dirty="0">
                <a:solidFill>
                  <a:srgbClr val="3366CC"/>
                </a:solidFill>
                <a:effectLst/>
                <a:latin typeface="Arial" panose="020B0604020202020204" pitchFamily="34" charset="0"/>
                <a:hlinkClick r:id="rId92" tooltip="Paris"/>
              </a:rPr>
              <a:t>Paris</a:t>
            </a:r>
            <a:r>
              <a:rPr lang="en-US" b="0" i="0" dirty="0">
                <a:solidFill>
                  <a:srgbClr val="202122"/>
                </a:solidFill>
                <a:effectLst/>
                <a:latin typeface="Arial" panose="020B0604020202020204" pitchFamily="34" charset="0"/>
              </a:rPr>
              <a:t> by Cromwell to superintend the printing of the planned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94"/>
              </a:rPr>
              <a:t>[note 8]</a:t>
            </a:r>
            <a:r>
              <a:rPr lang="en-US" b="0" i="0" dirty="0">
                <a:solidFill>
                  <a:srgbClr val="202122"/>
                </a:solidFill>
                <a:effectLst/>
                <a:latin typeface="Arial" panose="020B0604020202020204" pitchFamily="34" charset="0"/>
              </a:rPr>
              <a:t> François </a:t>
            </a:r>
            <a:r>
              <a:rPr lang="en-US" b="0" i="0" dirty="0" err="1">
                <a:solidFill>
                  <a:srgbClr val="202122"/>
                </a:solidFill>
                <a:effectLst/>
                <a:latin typeface="Arial" panose="020B0604020202020204" pitchFamily="34" charset="0"/>
              </a:rPr>
              <a:t>Regnault</a:t>
            </a:r>
            <a:r>
              <a:rPr lang="en-US" b="0" i="0" dirty="0">
                <a:solidFill>
                  <a:srgbClr val="202122"/>
                </a:solidFill>
                <a:effectLst/>
                <a:latin typeface="Arial" panose="020B0604020202020204" pitchFamily="34" charset="0"/>
              </a:rPr>
              <a:t>, who had supplied all English service books from 1519 to 1534, was selected as the printer because his typography was more sumptuous than that available in England.</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According to Kenyon, the assent of the French king was obtained.</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In May 1538 printing began. Nevertheless, a coalition of English bishops together with French theologians at the </a:t>
            </a:r>
            <a:r>
              <a:rPr lang="en-US" b="0" i="0" u="none" strike="noStrike" dirty="0">
                <a:solidFill>
                  <a:srgbClr val="3366CC"/>
                </a:solidFill>
                <a:effectLst/>
                <a:latin typeface="Arial" panose="020B0604020202020204" pitchFamily="34" charset="0"/>
                <a:hlinkClick r:id="rId95" tooltip="University of Paris"/>
              </a:rPr>
              <a:t>Sorbonne</a:t>
            </a:r>
            <a:r>
              <a:rPr lang="en-US" b="0" i="0" dirty="0">
                <a:solidFill>
                  <a:srgbClr val="202122"/>
                </a:solidFill>
                <a:effectLst/>
                <a:latin typeface="Arial" panose="020B0604020202020204" pitchFamily="34" charset="0"/>
              </a:rPr>
              <a:t> interfered with the operations and the Pope issued an edict that the English Bibles should be burned and the presses stopped. Some completed sheets were seized, but Coverdale rescued others, together with the type, transferring them to London.</a:t>
            </a:r>
            <a:r>
              <a:rPr lang="en-US" b="0" i="0" u="none" strike="noStrike" baseline="30000" dirty="0">
                <a:solidFill>
                  <a:srgbClr val="3366CC"/>
                </a:solidFill>
                <a:effectLst/>
                <a:latin typeface="Arial" panose="020B0604020202020204" pitchFamily="34" charset="0"/>
                <a:hlinkClick r:id="rId96"/>
              </a:rPr>
              <a:t>[note 9]</a:t>
            </a:r>
            <a:r>
              <a:rPr lang="en-US" b="0" i="0" dirty="0">
                <a:solidFill>
                  <a:srgbClr val="202122"/>
                </a:solidFill>
                <a:effectLst/>
                <a:latin typeface="Arial" panose="020B0604020202020204" pitchFamily="34" charset="0"/>
              </a:rPr>
              <a:t> Ultimately, the work was completed in London by Grafton and </a:t>
            </a:r>
            <a:r>
              <a:rPr lang="en-US" b="0" i="0" dirty="0" err="1">
                <a:solidFill>
                  <a:srgbClr val="202122"/>
                </a:solidFill>
                <a:effectLst/>
                <a:latin typeface="Arial" panose="020B0604020202020204" pitchFamily="34" charset="0"/>
              </a:rPr>
              <a:t>Whitchurch</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97"/>
              </a:rPr>
              <a:t>[note 10]</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Also in 1538, editions were published, both in Paris and in London, of a diglot (dual-language) New Testament. In this, Coverdale compared the Latin </a:t>
            </a:r>
            <a:r>
              <a:rPr lang="en-US" b="0" i="0" u="none" strike="noStrike" dirty="0">
                <a:solidFill>
                  <a:srgbClr val="3366CC"/>
                </a:solidFill>
                <a:effectLst/>
                <a:latin typeface="Arial" panose="020B0604020202020204" pitchFamily="34" charset="0"/>
                <a:hlinkClick r:id="rId98" tooltip="Vulgate"/>
              </a:rPr>
              <a:t>Vulgate</a:t>
            </a:r>
            <a:r>
              <a:rPr lang="en-US" b="0" i="0" dirty="0">
                <a:solidFill>
                  <a:srgbClr val="202122"/>
                </a:solidFill>
                <a:effectLst/>
                <a:latin typeface="Arial" panose="020B0604020202020204" pitchFamily="34" charset="0"/>
              </a:rPr>
              <a:t> text with his own English translation, in parallel columns on each page.</a:t>
            </a:r>
            <a:r>
              <a:rPr lang="en-US" b="0" i="0" u="none" strike="noStrike" baseline="30000" dirty="0">
                <a:solidFill>
                  <a:srgbClr val="3366CC"/>
                </a:solidFill>
                <a:effectLst/>
                <a:latin typeface="Arial" panose="020B0604020202020204" pitchFamily="34" charset="0"/>
                <a:hlinkClick r:id="rId99"/>
              </a:rPr>
              <a:t>[12]</a:t>
            </a:r>
            <a:r>
              <a:rPr lang="en-US" b="0" i="0" u="none" strike="noStrike" baseline="30000" dirty="0">
                <a:solidFill>
                  <a:srgbClr val="3366CC"/>
                </a:solidFill>
                <a:effectLst/>
                <a:latin typeface="Arial" panose="020B0604020202020204" pitchFamily="34" charset="0"/>
                <a:hlinkClick r:id="rId100"/>
              </a:rPr>
              <a:t>[13]</a:t>
            </a:r>
            <a:r>
              <a:rPr lang="en-US" b="0" i="0" u="none" strike="noStrike" baseline="30000" dirty="0">
                <a:solidFill>
                  <a:srgbClr val="3366CC"/>
                </a:solidFill>
                <a:effectLst/>
                <a:latin typeface="Arial" panose="020B0604020202020204" pitchFamily="34" charset="0"/>
                <a:hlinkClick r:id="rId101"/>
              </a:rPr>
              <a:t>[note 11]</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An injunction was issued by Cromwell in September 1538, strengthening an earlier one that had been issued but widely ignored in 1536. This second injunction firmly declared opposition to "pilgrimages, feigned relics, or images, or any such superstitions" whilst correspondingly placing heavy emphasis on scripture as "the very lively word of God". Coverdale’s Great Bible was now almost ready for circulation and the injunction called for the use of "one book of the whole Bible of the largest volume" in every English church.</a:t>
            </a:r>
            <a:r>
              <a:rPr lang="en-US" b="0" i="0" u="none" strike="noStrike" baseline="30000" dirty="0">
                <a:solidFill>
                  <a:srgbClr val="3366CC"/>
                </a:solidFill>
                <a:effectLst/>
                <a:latin typeface="Arial" panose="020B0604020202020204" pitchFamily="34" charset="0"/>
                <a:hlinkClick r:id="rId102"/>
              </a:rPr>
              <a:t>[14]</a:t>
            </a:r>
            <a:r>
              <a:rPr lang="en-US" b="0" i="0" u="none" strike="noStrike" baseline="30000" dirty="0">
                <a:solidFill>
                  <a:srgbClr val="3366CC"/>
                </a:solidFill>
                <a:effectLst/>
                <a:latin typeface="Arial" panose="020B0604020202020204" pitchFamily="34" charset="0"/>
                <a:hlinkClick r:id="rId103"/>
              </a:rPr>
              <a:t>[15]</a:t>
            </a:r>
            <a:r>
              <a:rPr lang="en-US" b="0" i="0" dirty="0">
                <a:solidFill>
                  <a:srgbClr val="202122"/>
                </a:solidFill>
                <a:effectLst/>
                <a:latin typeface="Arial" panose="020B0604020202020204" pitchFamily="34" charset="0"/>
              </a:rPr>
              <a:t> However at the time insufficient Great Bibles were actually printed in London so an edition of the Matthew Bible that had been re-edited by Coverdale started to be used.</a:t>
            </a:r>
            <a:r>
              <a:rPr lang="en-US" b="0" i="0" u="none" strike="noStrike" baseline="30000" dirty="0">
                <a:solidFill>
                  <a:srgbClr val="3366CC"/>
                </a:solidFill>
                <a:effectLst/>
                <a:latin typeface="Arial" panose="020B0604020202020204" pitchFamily="34" charset="0"/>
                <a:hlinkClick r:id="rId104"/>
              </a:rPr>
              <a:t>[note 12]</a:t>
            </a:r>
            <a:r>
              <a:rPr lang="en-US" b="0" i="0" dirty="0">
                <a:solidFill>
                  <a:srgbClr val="202122"/>
                </a:solidFill>
                <a:effectLst/>
                <a:latin typeface="Arial" panose="020B0604020202020204" pitchFamily="34" charset="0"/>
              </a:rPr>
              <a:t> The laity were also intended to learn other core items of worship in English, including the Creed, the Lord's Prayer and the Ten Commandments.</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: 406 </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In February 1539, Coverdale was in </a:t>
            </a:r>
            <a:r>
              <a:rPr lang="en-US" b="0" i="0" u="none" strike="noStrike" dirty="0">
                <a:solidFill>
                  <a:srgbClr val="3366CC"/>
                </a:solidFill>
                <a:effectLst/>
                <a:latin typeface="Arial" panose="020B0604020202020204" pitchFamily="34" charset="0"/>
                <a:hlinkClick r:id="rId105" tooltip="Newbury, Berkshire"/>
              </a:rPr>
              <a:t>Newbury</a:t>
            </a:r>
            <a:r>
              <a:rPr lang="en-US" b="0" i="0" dirty="0">
                <a:solidFill>
                  <a:srgbClr val="202122"/>
                </a:solidFill>
                <a:effectLst/>
                <a:latin typeface="Arial" panose="020B0604020202020204" pitchFamily="34" charset="0"/>
              </a:rPr>
              <a:t> communicating with </a:t>
            </a:r>
            <a:r>
              <a:rPr lang="en-US" b="0" i="0" u="none" strike="noStrike" dirty="0">
                <a:solidFill>
                  <a:srgbClr val="3366CC"/>
                </a:solidFill>
                <a:effectLst/>
                <a:latin typeface="Arial" panose="020B0604020202020204" pitchFamily="34" charset="0"/>
                <a:hlinkClick r:id="rId55" tooltip="Thomas Cromwell"/>
              </a:rPr>
              <a:t>Thomas Cromwell</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106"/>
              </a:rPr>
              <a:t>[16]</a:t>
            </a:r>
            <a:r>
              <a:rPr lang="en-US" b="0" i="0" dirty="0">
                <a:solidFill>
                  <a:srgbClr val="202122"/>
                </a:solidFill>
                <a:effectLst/>
                <a:latin typeface="Arial" panose="020B0604020202020204" pitchFamily="34" charset="0"/>
              </a:rPr>
              <a:t> The printing of the London edition of the Great Bible was in progress.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It was finally published in April of the same year.</a:t>
            </a:r>
            <a:r>
              <a:rPr lang="en-US" b="0" i="0" u="none" strike="noStrike" baseline="30000" dirty="0">
                <a:solidFill>
                  <a:srgbClr val="3366CC"/>
                </a:solidFill>
                <a:effectLst/>
                <a:latin typeface="Arial" panose="020B0604020202020204" pitchFamily="34" charset="0"/>
                <a:hlinkClick r:id="rId107"/>
              </a:rPr>
              <a:t>[17]</a:t>
            </a:r>
            <a:r>
              <a:rPr lang="en-US" b="0" i="0" dirty="0">
                <a:solidFill>
                  <a:srgbClr val="202122"/>
                </a:solidFill>
                <a:effectLst/>
                <a:latin typeface="Arial" panose="020B0604020202020204" pitchFamily="34" charset="0"/>
              </a:rPr>
              <a:t> John Winchcombe, son of "</a:t>
            </a:r>
            <a:r>
              <a:rPr lang="en-US" b="0" i="0" u="none" strike="noStrike" dirty="0">
                <a:solidFill>
                  <a:srgbClr val="3366CC"/>
                </a:solidFill>
                <a:effectLst/>
                <a:latin typeface="Arial" panose="020B0604020202020204" pitchFamily="34" charset="0"/>
                <a:hlinkClick r:id="rId108" tooltip="Jack O'Newbury"/>
              </a:rPr>
              <a:t>Jack </a:t>
            </a:r>
            <a:r>
              <a:rPr lang="en-US" b="0" i="0" u="none" strike="noStrike" dirty="0" err="1">
                <a:solidFill>
                  <a:srgbClr val="3366CC"/>
                </a:solidFill>
                <a:effectLst/>
                <a:latin typeface="Arial" panose="020B0604020202020204" pitchFamily="34" charset="0"/>
                <a:hlinkClick r:id="rId108" tooltip="Jack O'Newbury"/>
              </a:rPr>
              <a:t>O'Newbury</a:t>
            </a:r>
            <a:r>
              <a:rPr lang="en-US" b="0" i="0" dirty="0">
                <a:solidFill>
                  <a:srgbClr val="202122"/>
                </a:solidFill>
                <a:effectLst/>
                <a:latin typeface="Arial" panose="020B0604020202020204" pitchFamily="34" charset="0"/>
              </a:rPr>
              <a:t>", a famous clothier, served as a confidential messenger to Coverdale who was performing an ecclesiastical visitation. Coverdale commended Winchcombe for </a:t>
            </a:r>
            <a:r>
              <a:rPr lang="en-US" b="0" i="1" dirty="0">
                <a:solidFill>
                  <a:srgbClr val="202122"/>
                </a:solidFill>
                <a:effectLst/>
                <a:latin typeface="Arial" panose="020B0604020202020204" pitchFamily="34" charset="0"/>
              </a:rPr>
              <a:t>his true heart towards the King's Highness</a:t>
            </a:r>
            <a:r>
              <a:rPr lang="en-US" b="0" i="0" dirty="0">
                <a:solidFill>
                  <a:srgbClr val="202122"/>
                </a:solidFill>
                <a:effectLst/>
                <a:latin typeface="Arial" panose="020B0604020202020204" pitchFamily="34" charset="0"/>
              </a:rPr>
              <a:t> and in 1540, Henry VIII granted to Winchcombe the manor of </a:t>
            </a:r>
            <a:r>
              <a:rPr lang="en-US" b="0" i="0" u="none" strike="noStrike" dirty="0" err="1">
                <a:solidFill>
                  <a:srgbClr val="3366CC"/>
                </a:solidFill>
                <a:effectLst/>
                <a:latin typeface="Arial" panose="020B0604020202020204" pitchFamily="34" charset="0"/>
                <a:hlinkClick r:id="rId109" tooltip="Bucklebury"/>
              </a:rPr>
              <a:t>Bucklebury</a:t>
            </a:r>
            <a:r>
              <a:rPr lang="en-US" b="0" i="0" dirty="0">
                <a:solidFill>
                  <a:srgbClr val="202122"/>
                </a:solidFill>
                <a:effectLst/>
                <a:latin typeface="Arial" panose="020B0604020202020204" pitchFamily="34" charset="0"/>
              </a:rPr>
              <a:t>, a former demesne of </a:t>
            </a:r>
            <a:r>
              <a:rPr lang="en-US" b="0" i="0" u="none" strike="noStrike" dirty="0">
                <a:solidFill>
                  <a:srgbClr val="3366CC"/>
                </a:solidFill>
                <a:effectLst/>
                <a:latin typeface="Arial" panose="020B0604020202020204" pitchFamily="34" charset="0"/>
                <a:hlinkClick r:id="rId110" tooltip="Reading Abbey"/>
              </a:rPr>
              <a:t>Reading Abbey</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111"/>
              </a:rPr>
              <a:t>[18]</a:t>
            </a:r>
            <a:r>
              <a:rPr lang="en-US" b="0" i="0" dirty="0">
                <a:solidFill>
                  <a:srgbClr val="202122"/>
                </a:solidFill>
                <a:effectLst/>
                <a:latin typeface="Arial" panose="020B0604020202020204" pitchFamily="34" charset="0"/>
              </a:rPr>
              <a:t> Also from Newbury, Coverdale reported to Cromwell via Winchcombe about breaches in the king's laws against </a:t>
            </a:r>
            <a:r>
              <a:rPr lang="en-US" b="0" i="0" dirty="0" err="1">
                <a:solidFill>
                  <a:srgbClr val="202122"/>
                </a:solidFill>
                <a:effectLst/>
                <a:latin typeface="Arial" panose="020B0604020202020204" pitchFamily="34" charset="0"/>
              </a:rPr>
              <a:t>papism</a:t>
            </a:r>
            <a:r>
              <a:rPr lang="en-US" b="0" i="0" dirty="0">
                <a:solidFill>
                  <a:srgbClr val="202122"/>
                </a:solidFill>
                <a:effectLst/>
                <a:latin typeface="Arial" panose="020B0604020202020204" pitchFamily="34" charset="0"/>
              </a:rPr>
              <a:t>, sought out churches in the district where the sanctity of Becket was still maintained, and arranged to burn primers and other church books which had not been altered to match the king's proceedings.</a:t>
            </a:r>
          </a:p>
          <a:p>
            <a:pPr algn="l" rtl="0"/>
            <a:r>
              <a:rPr lang="en-US" b="0" i="0" dirty="0">
                <a:solidFill>
                  <a:srgbClr val="202122"/>
                </a:solidFill>
                <a:effectLst/>
                <a:latin typeface="Arial" panose="020B0604020202020204" pitchFamily="34" charset="0"/>
              </a:rPr>
              <a:t>Sometime between 1535 and 1540 (the exact dates being uncertain), separate printings were made of Coverdale's translations into English of the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These first versions of his psalm renditions were based mainly or completely upon his translation of the Book of Psalms in the 1535 Coverdale Bible.</a:t>
            </a:r>
          </a:p>
          <a:p>
            <a:pPr algn="l" rtl="0"/>
            <a:r>
              <a:rPr lang="en-US" b="0" i="0" dirty="0">
                <a:solidFill>
                  <a:srgbClr val="202122"/>
                </a:solidFill>
                <a:effectLst/>
                <a:latin typeface="Arial" panose="020B0604020202020204" pitchFamily="34" charset="0"/>
              </a:rPr>
              <a:t>In the final years of the decade, the conservative clerics, led by </a:t>
            </a:r>
            <a:r>
              <a:rPr lang="en-US" b="0" i="0" u="none" strike="noStrike" dirty="0">
                <a:solidFill>
                  <a:srgbClr val="3366CC"/>
                </a:solidFill>
                <a:effectLst/>
                <a:latin typeface="Arial" panose="020B0604020202020204" pitchFamily="34" charset="0"/>
                <a:hlinkClick r:id="rId112" tooltip="Stephen Gardiner"/>
              </a:rPr>
              <a:t>Stephen Gardiner</a:t>
            </a:r>
            <a:r>
              <a:rPr lang="en-US" b="0" i="0" dirty="0">
                <a:solidFill>
                  <a:srgbClr val="202122"/>
                </a:solidFill>
                <a:effectLst/>
                <a:latin typeface="Arial" panose="020B0604020202020204" pitchFamily="34" charset="0"/>
              </a:rPr>
              <a:t>, bishop of Winchester, were rapidly recovering their power and influence, opposing Cromwell's policies.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On 28 June 1539 the Act of </a:t>
            </a:r>
            <a:r>
              <a:rPr lang="en-US" b="0" i="0" u="none" strike="noStrike" dirty="0">
                <a:solidFill>
                  <a:srgbClr val="3366CC"/>
                </a:solidFill>
                <a:effectLst/>
                <a:latin typeface="Arial" panose="020B0604020202020204" pitchFamily="34" charset="0"/>
                <a:hlinkClick r:id="rId113" tooltip="Six Articles (1539)"/>
              </a:rPr>
              <a:t>Six Articles</a:t>
            </a:r>
            <a:r>
              <a:rPr lang="en-US" b="0" i="0" dirty="0">
                <a:solidFill>
                  <a:srgbClr val="202122"/>
                </a:solidFill>
                <a:effectLst/>
                <a:latin typeface="Arial" panose="020B0604020202020204" pitchFamily="34" charset="0"/>
              </a:rPr>
              <a:t> became law, ending official tolerance of religious reform. Cromwell was executed on 28 July 1540.</a:t>
            </a:r>
            <a:r>
              <a:rPr lang="en-US" b="0" i="0" u="none" strike="noStrike" baseline="30000" dirty="0">
                <a:solidFill>
                  <a:srgbClr val="3366CC"/>
                </a:solidFill>
                <a:effectLst/>
                <a:latin typeface="Arial" panose="020B0604020202020204" pitchFamily="34" charset="0"/>
                <a:hlinkClick r:id="rId102"/>
              </a:rPr>
              <a:t>[14]</a:t>
            </a:r>
            <a:r>
              <a:rPr lang="en-US" b="0" i="0" dirty="0">
                <a:solidFill>
                  <a:srgbClr val="202122"/>
                </a:solidFill>
                <a:effectLst/>
                <a:latin typeface="Arial" panose="020B0604020202020204" pitchFamily="34" charset="0"/>
              </a:rPr>
              <a:t> This was close to the date of the burning of Coverdale's Augustinian mentor Robert Barnes. Cromwell had protected Coverdale since at least 1527 and the latter was obliged to seek refuge again.</a:t>
            </a:r>
          </a:p>
          <a:p>
            <a:pPr algn="l" rtl="0"/>
            <a:r>
              <a:rPr lang="en-US" b="0" i="0" dirty="0">
                <a:solidFill>
                  <a:srgbClr val="000000"/>
                </a:solidFill>
                <a:effectLst/>
                <a:latin typeface="Linux Libertine"/>
              </a:rPr>
              <a:t>Second exile, 1540–1547</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14" tooltip="Edit section: Second exile, 1540–1547"/>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April 1540 there was a second edition of the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 this time with a prologue by the Archbishop of Canterbury, </a:t>
            </a:r>
            <a:r>
              <a:rPr lang="en-US" b="0" i="0" u="none" strike="noStrike" dirty="0">
                <a:solidFill>
                  <a:srgbClr val="3366CC"/>
                </a:solidFill>
                <a:effectLst/>
                <a:latin typeface="Arial" panose="020B0604020202020204" pitchFamily="34" charset="0"/>
                <a:hlinkClick r:id="rId13" tooltip="Thomas Cranmer"/>
              </a:rPr>
              <a:t>Thomas Cranmer</a:t>
            </a:r>
            <a:r>
              <a:rPr lang="en-US" b="0" i="0" dirty="0">
                <a:solidFill>
                  <a:srgbClr val="202122"/>
                </a:solidFill>
                <a:effectLst/>
                <a:latin typeface="Arial" panose="020B0604020202020204" pitchFamily="34" charset="0"/>
              </a:rPr>
              <a:t>. For this reason, the Great Bible is sometimes known as Cranmer’s Bible although he had no part in its translation. According to Kenyon,</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there were seven editions in total, up until the end of 1541, with the later versions including some revisions.</a:t>
            </a:r>
          </a:p>
          <a:p>
            <a:pPr algn="l" rtl="0"/>
            <a:r>
              <a:rPr lang="en-US" b="0" i="0" dirty="0">
                <a:solidFill>
                  <a:srgbClr val="202122"/>
                </a:solidFill>
                <a:effectLst/>
                <a:latin typeface="Arial" panose="020B0604020202020204" pitchFamily="34" charset="0"/>
              </a:rPr>
              <a:t>Before leaving England, Coverdale married Elizabeth </a:t>
            </a:r>
            <a:r>
              <a:rPr lang="en-US" b="0" i="0" dirty="0" err="1">
                <a:solidFill>
                  <a:srgbClr val="202122"/>
                </a:solidFill>
                <a:effectLst/>
                <a:latin typeface="Arial" panose="020B0604020202020204" pitchFamily="34" charset="0"/>
              </a:rPr>
              <a:t>Macheson</a:t>
            </a:r>
            <a:r>
              <a:rPr lang="en-US" b="0" i="0" dirty="0">
                <a:solidFill>
                  <a:srgbClr val="202122"/>
                </a:solidFill>
                <a:effectLst/>
                <a:latin typeface="Arial" panose="020B0604020202020204" pitchFamily="34" charset="0"/>
              </a:rPr>
              <a:t> (d. 1565), a Scotswoman of noble family who had come to England with her sister and brother-in-law as religious exiles from Scotland.</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They went first to </a:t>
            </a:r>
            <a:r>
              <a:rPr lang="en-US" b="0" i="0" u="none" strike="noStrike" dirty="0">
                <a:solidFill>
                  <a:srgbClr val="3366CC"/>
                </a:solidFill>
                <a:effectLst/>
                <a:latin typeface="Arial" panose="020B0604020202020204" pitchFamily="34" charset="0"/>
                <a:hlinkClick r:id="rId115" tooltip="Strasbourg"/>
              </a:rPr>
              <a:t>Strasbourg</a:t>
            </a:r>
            <a:r>
              <a:rPr lang="en-US" b="0" i="0" dirty="0">
                <a:solidFill>
                  <a:srgbClr val="202122"/>
                </a:solidFill>
                <a:effectLst/>
                <a:latin typeface="Arial" panose="020B0604020202020204" pitchFamily="34" charset="0"/>
              </a:rPr>
              <a:t>, where they remained for about three years. He translated books from Latin and German and wrote an important </a:t>
            </a:r>
            <a:r>
              <a:rPr lang="en-US" b="0" i="0" dirty="0" err="1">
                <a:solidFill>
                  <a:srgbClr val="202122"/>
                </a:solidFill>
                <a:effectLst/>
                <a:latin typeface="Arial" panose="020B0604020202020204" pitchFamily="34" charset="0"/>
              </a:rPr>
              <a:t>defence</a:t>
            </a:r>
            <a:r>
              <a:rPr lang="en-US" b="0" i="0" dirty="0">
                <a:solidFill>
                  <a:srgbClr val="202122"/>
                </a:solidFill>
                <a:effectLst/>
                <a:latin typeface="Arial" panose="020B0604020202020204" pitchFamily="34" charset="0"/>
              </a:rPr>
              <a:t> of Barnes. This is regarded as his most significant reforming statement apart from his Bible prefaces. He received the degree of DTh from </a:t>
            </a:r>
            <a:r>
              <a:rPr lang="en-US" b="0" i="0" u="none" strike="noStrike" dirty="0">
                <a:solidFill>
                  <a:srgbClr val="3366CC"/>
                </a:solidFill>
                <a:effectLst/>
                <a:latin typeface="Arial" panose="020B0604020202020204" pitchFamily="34" charset="0"/>
                <a:hlinkClick r:id="rId116" tooltip="Tübingen"/>
              </a:rPr>
              <a:t>Tübingen</a:t>
            </a:r>
            <a:r>
              <a:rPr lang="en-US" b="0" i="0" dirty="0">
                <a:solidFill>
                  <a:srgbClr val="202122"/>
                </a:solidFill>
                <a:effectLst/>
                <a:latin typeface="Arial" panose="020B0604020202020204" pitchFamily="34" charset="0"/>
              </a:rPr>
              <a:t> and visited Denmark, where he wrote reforming tracts. In Strasbourg he befriended </a:t>
            </a:r>
            <a:r>
              <a:rPr lang="en-US" b="0" i="0" u="none" strike="noStrike" dirty="0">
                <a:solidFill>
                  <a:srgbClr val="3366CC"/>
                </a:solidFill>
                <a:effectLst/>
                <a:latin typeface="Arial" panose="020B0604020202020204" pitchFamily="34" charset="0"/>
                <a:hlinkClick r:id="rId117" tooltip="Konrad Hubert"/>
              </a:rPr>
              <a:t>Conrad Hubert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18" tooltip="Martin Bucer"/>
              </a:rPr>
              <a:t>Martin </a:t>
            </a:r>
            <a:r>
              <a:rPr lang="en-US" b="0" i="0" u="none" strike="noStrike" dirty="0" err="1">
                <a:solidFill>
                  <a:srgbClr val="3366CC"/>
                </a:solidFill>
                <a:effectLst/>
                <a:latin typeface="Arial" panose="020B0604020202020204" pitchFamily="34" charset="0"/>
                <a:hlinkClick r:id="rId118" tooltip="Martin Bucer"/>
              </a:rPr>
              <a:t>Bucer</a:t>
            </a:r>
            <a:r>
              <a:rPr lang="en-US" b="0" i="0" dirty="0" err="1">
                <a:solidFill>
                  <a:srgbClr val="202122"/>
                </a:solidFill>
                <a:effectLst/>
                <a:latin typeface="Arial" panose="020B0604020202020204" pitchFamily="34" charset="0"/>
              </a:rPr>
              <a:t>'s</a:t>
            </a:r>
            <a:r>
              <a:rPr lang="en-US" b="0" i="0" dirty="0">
                <a:solidFill>
                  <a:srgbClr val="202122"/>
                </a:solidFill>
                <a:effectLst/>
                <a:latin typeface="Arial" panose="020B0604020202020204" pitchFamily="34" charset="0"/>
              </a:rPr>
              <a:t> secretary and a preacher at the church of St Thomas. Hubert was a native of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 (now </a:t>
            </a:r>
            <a:r>
              <a:rPr lang="en-US" b="0" i="0" u="none" strike="noStrike" dirty="0">
                <a:solidFill>
                  <a:srgbClr val="3366CC"/>
                </a:solidFill>
                <a:effectLst/>
                <a:latin typeface="Arial" panose="020B0604020202020204" pitchFamily="34" charset="0"/>
                <a:hlinkClick r:id="rId119" tooltip="Bad Bergzabern"/>
              </a:rPr>
              <a:t>Bad </a:t>
            </a:r>
            <a:r>
              <a:rPr lang="en-US" b="0" i="0" u="none" strike="noStrike" dirty="0" err="1">
                <a:solidFill>
                  <a:srgbClr val="3366CC"/>
                </a:solidFill>
                <a:effectLst/>
                <a:latin typeface="Arial" panose="020B0604020202020204" pitchFamily="34" charset="0"/>
                <a:hlinkClick r:id="rId119" tooltip="Bad Bergzabern"/>
              </a:rPr>
              <a:t>Bergzabern</a:t>
            </a:r>
            <a:r>
              <a:rPr lang="en-US" b="0" i="0" dirty="0">
                <a:solidFill>
                  <a:srgbClr val="202122"/>
                </a:solidFill>
                <a:effectLst/>
                <a:latin typeface="Arial" panose="020B0604020202020204" pitchFamily="34" charset="0"/>
              </a:rPr>
              <a:t>) in the duchy of </a:t>
            </a:r>
            <a:r>
              <a:rPr lang="en-US" b="0" i="0" u="none" strike="noStrike" dirty="0">
                <a:solidFill>
                  <a:srgbClr val="3366CC"/>
                </a:solidFill>
                <a:effectLst/>
                <a:latin typeface="Arial" panose="020B0604020202020204" pitchFamily="34" charset="0"/>
                <a:hlinkClick r:id="rId120" tooltip="Palatine Zweibrücken"/>
              </a:rPr>
              <a:t>Palatine </a:t>
            </a:r>
            <a:r>
              <a:rPr lang="en-US" b="0" i="0" u="none" strike="noStrike" dirty="0" err="1">
                <a:solidFill>
                  <a:srgbClr val="3366CC"/>
                </a:solidFill>
                <a:effectLst/>
                <a:latin typeface="Arial" panose="020B0604020202020204" pitchFamily="34" charset="0"/>
                <a:hlinkClick r:id="rId120" tooltip="Palatine Zweibrücken"/>
              </a:rPr>
              <a:t>Zweibrücken</a:t>
            </a:r>
            <a:r>
              <a:rPr lang="en-US" b="0" i="0" dirty="0">
                <a:solidFill>
                  <a:srgbClr val="202122"/>
                </a:solidFill>
                <a:effectLst/>
                <a:latin typeface="Arial" panose="020B0604020202020204" pitchFamily="34" charset="0"/>
              </a:rPr>
              <a:t>. In September 1543, on the recommendation of Hubert, Coverdale became assistant minister in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 as well as schoolmaster in the town's </a:t>
            </a:r>
            <a:r>
              <a:rPr lang="en-US" b="0" i="0" u="none" strike="noStrike" dirty="0">
                <a:solidFill>
                  <a:srgbClr val="3366CC"/>
                </a:solidFill>
                <a:effectLst/>
                <a:latin typeface="Arial" panose="020B0604020202020204" pitchFamily="34" charset="0"/>
                <a:hlinkClick r:id="rId121" tooltip="Latin school"/>
              </a:rPr>
              <a:t>grammar school</a:t>
            </a:r>
            <a:r>
              <a:rPr lang="en-US" b="0" i="0" dirty="0">
                <a:solidFill>
                  <a:srgbClr val="202122"/>
                </a:solidFill>
                <a:effectLst/>
                <a:latin typeface="Arial" panose="020B0604020202020204" pitchFamily="34" charset="0"/>
              </a:rPr>
              <a:t>. During this period, he opposed </a:t>
            </a:r>
            <a:r>
              <a:rPr lang="en-US" b="0" i="0" u="none" strike="noStrike" dirty="0">
                <a:solidFill>
                  <a:srgbClr val="3366CC"/>
                </a:solidFill>
                <a:effectLst/>
                <a:latin typeface="Arial" panose="020B0604020202020204" pitchFamily="34" charset="0"/>
                <a:hlinkClick r:id="rId62" tooltip="Martin Luther"/>
              </a:rPr>
              <a:t>Martin Luther</a:t>
            </a:r>
            <a:r>
              <a:rPr lang="en-US" b="0" i="0" dirty="0">
                <a:solidFill>
                  <a:srgbClr val="202122"/>
                </a:solidFill>
                <a:effectLst/>
                <a:latin typeface="Arial" panose="020B0604020202020204" pitchFamily="34" charset="0"/>
              </a:rPr>
              <a:t>'s attack on the Reformed view of the Lord's Supper. He also began to learn Hebrew, becoming competent in the language, as had been Tyndale.</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Return to England, 1548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22" tooltip="Edit section: Return to England, 154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u="none" strike="noStrike" dirty="0">
                <a:solidFill>
                  <a:srgbClr val="3366CC"/>
                </a:solidFill>
                <a:effectLst/>
                <a:latin typeface="Arial" panose="020B0604020202020204" pitchFamily="34" charset="0"/>
                <a:hlinkClick r:id="rId123" tooltip="Exeter Cathedral"/>
              </a:rPr>
              <a:t>Exeter Cathedral</a:t>
            </a:r>
            <a:r>
              <a:rPr lang="en-US" b="0" i="0" dirty="0">
                <a:solidFill>
                  <a:srgbClr val="202122"/>
                </a:solidFill>
                <a:effectLst/>
                <a:latin typeface="Arial" panose="020B0604020202020204" pitchFamily="34" charset="0"/>
              </a:rPr>
              <a:t> - West Window</a:t>
            </a:r>
          </a:p>
          <a:p>
            <a:pPr algn="l" rtl="0"/>
            <a:r>
              <a:rPr lang="en-US" b="0" i="0" u="none" strike="noStrike" dirty="0">
                <a:solidFill>
                  <a:srgbClr val="3366CC"/>
                </a:solidFill>
                <a:effectLst/>
                <a:latin typeface="Arial" panose="020B0604020202020204" pitchFamily="34" charset="0"/>
                <a:hlinkClick r:id="rId124" tooltip="Edward VI"/>
              </a:rPr>
              <a:t>Edward VI</a:t>
            </a:r>
            <a:r>
              <a:rPr lang="en-US" b="0" i="0" dirty="0">
                <a:solidFill>
                  <a:srgbClr val="202122"/>
                </a:solidFill>
                <a:effectLst/>
                <a:latin typeface="Arial" panose="020B0604020202020204" pitchFamily="34" charset="0"/>
              </a:rPr>
              <a:t> (1547–53) was only 9 years old</a:t>
            </a:r>
            <a:r>
              <a:rPr lang="en-US" b="0" i="0" u="none" strike="noStrike" baseline="30000" dirty="0">
                <a:solidFill>
                  <a:srgbClr val="3366CC"/>
                </a:solidFill>
                <a:effectLst/>
                <a:latin typeface="Arial" panose="020B0604020202020204" pitchFamily="34" charset="0"/>
                <a:hlinkClick r:id="rId125"/>
              </a:rPr>
              <a:t>[19]</a:t>
            </a:r>
            <a:r>
              <a:rPr lang="en-US" b="0" i="0" dirty="0">
                <a:solidFill>
                  <a:srgbClr val="202122"/>
                </a:solidFill>
                <a:effectLst/>
                <a:latin typeface="Arial" panose="020B0604020202020204" pitchFamily="34" charset="0"/>
              </a:rPr>
              <a:t> when he succeeded his father on 28 January 1547. For most of his reign he was being educated, whilst his uncle, </a:t>
            </a:r>
            <a:r>
              <a:rPr lang="en-US" b="0" i="0" u="none" strike="noStrike" dirty="0">
                <a:solidFill>
                  <a:srgbClr val="3366CC"/>
                </a:solidFill>
                <a:effectLst/>
                <a:latin typeface="Arial" panose="020B0604020202020204" pitchFamily="34" charset="0"/>
                <a:hlinkClick r:id="rId126" tooltip="Edward Seymour, 1st Duke of Somerset"/>
              </a:rPr>
              <a:t>Edward Seymour, 1st Earl of Hertford</a:t>
            </a:r>
            <a:r>
              <a:rPr lang="en-US" b="0" i="0" dirty="0">
                <a:solidFill>
                  <a:srgbClr val="202122"/>
                </a:solidFill>
                <a:effectLst/>
                <a:latin typeface="Arial" panose="020B0604020202020204" pitchFamily="34" charset="0"/>
              </a:rPr>
              <a:t>, acted as </a:t>
            </a:r>
            <a:r>
              <a:rPr lang="en-US" b="0" i="0" u="none" strike="noStrike" dirty="0">
                <a:solidFill>
                  <a:srgbClr val="3366CC"/>
                </a:solidFill>
                <a:effectLst/>
                <a:latin typeface="Arial" panose="020B0604020202020204" pitchFamily="34" charset="0"/>
                <a:hlinkClick r:id="rId127" tooltip="Lord Protector"/>
              </a:rPr>
              <a:t>Lord Protector of the Realm</a:t>
            </a:r>
            <a:r>
              <a:rPr lang="en-US" b="0" i="0" dirty="0">
                <a:solidFill>
                  <a:srgbClr val="202122"/>
                </a:solidFill>
                <a:effectLst/>
                <a:latin typeface="Arial" panose="020B0604020202020204" pitchFamily="34" charset="0"/>
              </a:rPr>
              <a:t> and Governor of the King's Person. Immediately upon receiving these appointments he became </a:t>
            </a:r>
            <a:r>
              <a:rPr lang="en-US" b="0" i="0" u="none" strike="noStrike" dirty="0">
                <a:solidFill>
                  <a:srgbClr val="3366CC"/>
                </a:solidFill>
                <a:effectLst/>
                <a:latin typeface="Arial" panose="020B0604020202020204" pitchFamily="34" charset="0"/>
                <a:hlinkClick r:id="rId128" tooltip="Duke of Somerset"/>
              </a:rPr>
              <a:t>Duke of Somerset</a:t>
            </a:r>
            <a:r>
              <a:rPr lang="en-US" b="0" i="0" dirty="0">
                <a:solidFill>
                  <a:srgbClr val="202122"/>
                </a:solidFill>
                <a:effectLst/>
                <a:latin typeface="Arial" panose="020B0604020202020204" pitchFamily="34" charset="0"/>
              </a:rPr>
              <a:t>. Coverdale did not immediately return to England, although the prospects looked better for him. Religious policy followed that of the chief ministers and during Edward's reign this moved towards Protestantism. However in March 1548 he wrote to </a:t>
            </a:r>
            <a:r>
              <a:rPr lang="en-US" b="0" i="0" u="none" strike="noStrike" dirty="0">
                <a:solidFill>
                  <a:srgbClr val="3366CC"/>
                </a:solidFill>
                <a:effectLst/>
                <a:latin typeface="Arial" panose="020B0604020202020204" pitchFamily="34" charset="0"/>
                <a:hlinkClick r:id="rId29" tooltip="John Calvin"/>
              </a:rPr>
              <a:t>John Calvin</a:t>
            </a:r>
            <a:r>
              <a:rPr lang="en-US" b="0" i="0" dirty="0">
                <a:solidFill>
                  <a:srgbClr val="202122"/>
                </a:solidFill>
                <a:effectLst/>
                <a:latin typeface="Arial" panose="020B0604020202020204" pitchFamily="34" charset="0"/>
              </a:rPr>
              <a:t> that he was now returning, after eight years of exile for his faith. He was well received at the court of the new monarch. He became a royal chaplain in Windsor, and was appointed almoner to the queen dowager, </a:t>
            </a:r>
            <a:r>
              <a:rPr lang="en-US" b="0" i="0" u="none" strike="noStrike" dirty="0">
                <a:solidFill>
                  <a:srgbClr val="3366CC"/>
                </a:solidFill>
                <a:effectLst/>
                <a:latin typeface="Arial" panose="020B0604020202020204" pitchFamily="34" charset="0"/>
                <a:hlinkClick r:id="rId129" tooltip="Catherine Parr"/>
              </a:rPr>
              <a:t>Catherine Parr</a:t>
            </a:r>
            <a:r>
              <a:rPr lang="en-US" b="0" i="0" dirty="0">
                <a:solidFill>
                  <a:srgbClr val="202122"/>
                </a:solidFill>
                <a:effectLst/>
                <a:latin typeface="Arial" panose="020B0604020202020204" pitchFamily="34" charset="0"/>
              </a:rPr>
              <a:t>. At Parr's funeral in September 1548, Coverdale delivered what would later be said to have been his "1st Protestant sermon".</a:t>
            </a:r>
            <a:r>
              <a:rPr lang="en-US" b="0" i="0" u="none" strike="noStrike" baseline="30000" dirty="0">
                <a:solidFill>
                  <a:srgbClr val="3366CC"/>
                </a:solidFill>
                <a:effectLst/>
                <a:latin typeface="Arial" panose="020B0604020202020204" pitchFamily="34" charset="0"/>
                <a:hlinkClick r:id="rId130"/>
              </a:rPr>
              <a:t>[20]</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On 10 June 1549, the </a:t>
            </a:r>
            <a:r>
              <a:rPr lang="en-US" b="0" i="0" u="none" strike="noStrike" dirty="0">
                <a:solidFill>
                  <a:srgbClr val="3366CC"/>
                </a:solidFill>
                <a:effectLst/>
                <a:latin typeface="Arial" panose="020B0604020202020204" pitchFamily="34" charset="0"/>
                <a:hlinkClick r:id="rId131" tooltip="Prayer Book Rebellion"/>
              </a:rPr>
              <a:t>Prayer Book Rebellion</a:t>
            </a:r>
            <a:r>
              <a:rPr lang="en-US" b="0" i="0" dirty="0">
                <a:solidFill>
                  <a:srgbClr val="202122"/>
                </a:solidFill>
                <a:effectLst/>
                <a:latin typeface="Arial" panose="020B0604020202020204" pitchFamily="34" charset="0"/>
              </a:rPr>
              <a:t> broke out in Devon and Cornwall. There, Coverdale was directly involved in preaching and pacification attempts.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Recognising</a:t>
            </a:r>
            <a:r>
              <a:rPr lang="en-US" b="0" i="0" dirty="0">
                <a:solidFill>
                  <a:srgbClr val="202122"/>
                </a:solidFill>
                <a:effectLst/>
                <a:latin typeface="Arial" panose="020B0604020202020204" pitchFamily="34" charset="0"/>
              </a:rPr>
              <a:t> the continuing unpopularity of the </a:t>
            </a:r>
            <a:r>
              <a:rPr lang="en-US" b="0" i="0" u="none" strike="noStrike" dirty="0">
                <a:solidFill>
                  <a:srgbClr val="3366CC"/>
                </a:solidFill>
                <a:effectLst/>
                <a:latin typeface="Arial" panose="020B0604020202020204" pitchFamily="34" charset="0"/>
                <a:hlinkClick r:id="rId132" tooltip="Book of Common Prayer"/>
              </a:rPr>
              <a:t>Book of Common Prayer</a:t>
            </a:r>
            <a:r>
              <a:rPr lang="en-US" b="0" i="0" dirty="0">
                <a:solidFill>
                  <a:srgbClr val="202122"/>
                </a:solidFill>
                <a:effectLst/>
                <a:latin typeface="Arial" panose="020B0604020202020204" pitchFamily="34" charset="0"/>
              </a:rPr>
              <a:t> in such areas, the </a:t>
            </a:r>
            <a:r>
              <a:rPr lang="en-US" b="0" i="0" u="none" strike="noStrike" dirty="0">
                <a:solidFill>
                  <a:srgbClr val="3366CC"/>
                </a:solidFill>
                <a:effectLst/>
                <a:latin typeface="Arial" panose="020B0604020202020204" pitchFamily="34" charset="0"/>
                <a:hlinkClick r:id="rId133" tooltip="Act of Uniformity 1549"/>
              </a:rPr>
              <a:t>Act of Uniformity</a:t>
            </a:r>
            <a:r>
              <a:rPr lang="en-US" b="0" i="0" dirty="0">
                <a:solidFill>
                  <a:srgbClr val="202122"/>
                </a:solidFill>
                <a:effectLst/>
                <a:latin typeface="Arial" panose="020B0604020202020204" pitchFamily="34" charset="0"/>
              </a:rPr>
              <a:t> had been introduced, making the </a:t>
            </a:r>
            <a:r>
              <a:rPr lang="en-US" b="0" i="0" u="none" strike="noStrike" dirty="0">
                <a:solidFill>
                  <a:srgbClr val="3366CC"/>
                </a:solidFill>
                <a:effectLst/>
                <a:latin typeface="Arial" panose="020B0604020202020204" pitchFamily="34" charset="0"/>
                <a:hlinkClick r:id="rId134" tooltip="Latin liturgical rites"/>
              </a:rPr>
              <a:t>Latin liturgical rites</a:t>
            </a:r>
            <a:r>
              <a:rPr lang="en-US" b="0" i="0" dirty="0">
                <a:solidFill>
                  <a:srgbClr val="202122"/>
                </a:solidFill>
                <a:effectLst/>
                <a:latin typeface="Arial" panose="020B0604020202020204" pitchFamily="34" charset="0"/>
              </a:rPr>
              <a:t> unlawful from </a:t>
            </a:r>
            <a:r>
              <a:rPr lang="en-US" b="0" i="0" u="none" strike="noStrike" dirty="0">
                <a:solidFill>
                  <a:srgbClr val="3366CC"/>
                </a:solidFill>
                <a:effectLst/>
                <a:latin typeface="Arial" panose="020B0604020202020204" pitchFamily="34" charset="0"/>
                <a:hlinkClick r:id="rId135" tooltip="Whitsun"/>
              </a:rPr>
              <a:t>Whitsunday</a:t>
            </a:r>
            <a:r>
              <a:rPr lang="en-US" b="0" i="0" dirty="0">
                <a:solidFill>
                  <a:srgbClr val="202122"/>
                </a:solidFill>
                <a:effectLst/>
                <a:latin typeface="Arial" panose="020B0604020202020204" pitchFamily="34" charset="0"/>
              </a:rPr>
              <a:t> 1549 onward. The west-country rebels complained that the new English liturgy was "but </a:t>
            </a:r>
            <a:r>
              <a:rPr lang="en-US" b="0" i="0" dirty="0" err="1">
                <a:solidFill>
                  <a:srgbClr val="202122"/>
                </a:solidFill>
                <a:effectLst/>
                <a:latin typeface="Arial" panose="020B0604020202020204" pitchFamily="34" charset="0"/>
              </a:rPr>
              <a:t>lyke</a:t>
            </a:r>
            <a:r>
              <a:rPr lang="en-US" b="0" i="0" dirty="0">
                <a:solidFill>
                  <a:srgbClr val="202122"/>
                </a:solidFill>
                <a:effectLst/>
                <a:latin typeface="Arial" panose="020B0604020202020204" pitchFamily="34" charset="0"/>
              </a:rPr>
              <a:t> a Christmas game" – men and women should form separate files to receive communion, reminding them of country dancing.</a:t>
            </a:r>
            <a:r>
              <a:rPr lang="en-US" b="0" i="0" u="none" strike="noStrike" baseline="30000" dirty="0">
                <a:solidFill>
                  <a:srgbClr val="3366CC"/>
                </a:solidFill>
                <a:effectLst/>
                <a:latin typeface="Arial" panose="020B0604020202020204" pitchFamily="34" charset="0"/>
                <a:hlinkClick r:id="rId136"/>
              </a:rPr>
              <a:t>[21]</a:t>
            </a:r>
            <a:r>
              <a:rPr lang="en-US" b="0" i="0" dirty="0">
                <a:solidFill>
                  <a:srgbClr val="202122"/>
                </a:solidFill>
                <a:effectLst/>
                <a:latin typeface="Arial" panose="020B0604020202020204" pitchFamily="34" charset="0"/>
              </a:rPr>
              <a:t> The direct spark of rebellion occurred at </a:t>
            </a:r>
            <a:r>
              <a:rPr lang="en-US" b="0" i="0" u="none" strike="noStrike" dirty="0" err="1">
                <a:solidFill>
                  <a:srgbClr val="3366CC"/>
                </a:solidFill>
                <a:effectLst/>
                <a:latin typeface="Arial" panose="020B0604020202020204" pitchFamily="34" charset="0"/>
                <a:hlinkClick r:id="rId137" tooltip="Sampford Courtenay"/>
              </a:rPr>
              <a:t>Sampford</a:t>
            </a:r>
            <a:r>
              <a:rPr lang="en-US" b="0" i="0" u="none" strike="noStrike" dirty="0">
                <a:solidFill>
                  <a:srgbClr val="3366CC"/>
                </a:solidFill>
                <a:effectLst/>
                <a:latin typeface="Arial" panose="020B0604020202020204" pitchFamily="34" charset="0"/>
                <a:hlinkClick r:id="rId137" tooltip="Sampford Courtenay"/>
              </a:rPr>
              <a:t> Courtenay</a:t>
            </a:r>
            <a:r>
              <a:rPr lang="en-US" b="0" i="0" dirty="0">
                <a:solidFill>
                  <a:srgbClr val="202122"/>
                </a:solidFill>
                <a:effectLst/>
                <a:latin typeface="Arial" panose="020B0604020202020204" pitchFamily="34" charset="0"/>
              </a:rPr>
              <a:t> where, in attempting to enforce the orders, an altercation led to a death, with a proponent of the changes being run through with a pitchfork.</a:t>
            </a:r>
            <a:r>
              <a:rPr lang="en-US" b="0" i="0" u="none" strike="noStrike" baseline="30000" dirty="0">
                <a:solidFill>
                  <a:srgbClr val="3366CC"/>
                </a:solidFill>
                <a:effectLst/>
                <a:latin typeface="Arial" panose="020B0604020202020204" pitchFamily="34" charset="0"/>
                <a:hlinkClick r:id="rId138"/>
              </a:rPr>
              <a:t>[22]</a:t>
            </a:r>
            <a:r>
              <a:rPr lang="en-US" b="0" i="0" dirty="0">
                <a:solidFill>
                  <a:srgbClr val="202122"/>
                </a:solidFill>
                <a:effectLst/>
                <a:latin typeface="Arial" panose="020B0604020202020204" pitchFamily="34" charset="0"/>
              </a:rPr>
              <a:t> Unrest was said also to have been </a:t>
            </a:r>
            <a:r>
              <a:rPr lang="en-US" b="0" i="0" dirty="0" err="1">
                <a:solidFill>
                  <a:srgbClr val="202122"/>
                </a:solidFill>
                <a:effectLst/>
                <a:latin typeface="Arial" panose="020B0604020202020204" pitchFamily="34" charset="0"/>
              </a:rPr>
              <a:t>fuelled</a:t>
            </a:r>
            <a:r>
              <a:rPr lang="en-US" b="0" i="0" dirty="0">
                <a:solidFill>
                  <a:srgbClr val="202122"/>
                </a:solidFill>
                <a:effectLst/>
                <a:latin typeface="Arial" panose="020B0604020202020204" pitchFamily="34" charset="0"/>
              </a:rPr>
              <a:t> by several years of increasing social dissatisfaction.</a:t>
            </a:r>
            <a:r>
              <a:rPr lang="en-US" b="0" i="0" u="none" strike="noStrike" baseline="30000" dirty="0">
                <a:solidFill>
                  <a:srgbClr val="3366CC"/>
                </a:solidFill>
                <a:effectLst/>
                <a:latin typeface="Arial" panose="020B0604020202020204" pitchFamily="34" charset="0"/>
                <a:hlinkClick r:id="rId139"/>
              </a:rPr>
              <a:t>[23]</a:t>
            </a:r>
            <a:r>
              <a:rPr lang="en-US" b="0" i="0" dirty="0">
                <a:solidFill>
                  <a:srgbClr val="202122"/>
                </a:solidFill>
                <a:effectLst/>
                <a:latin typeface="Arial" panose="020B0604020202020204" pitchFamily="34" charset="0"/>
              </a:rPr>
              <a:t> Lord </a:t>
            </a:r>
            <a:r>
              <a:rPr lang="en-US" b="0" i="0" u="none" strike="noStrike" dirty="0">
                <a:solidFill>
                  <a:srgbClr val="3366CC"/>
                </a:solidFill>
                <a:effectLst/>
                <a:latin typeface="Arial" panose="020B0604020202020204" pitchFamily="34" charset="0"/>
                <a:hlinkClick r:id="rId140" tooltip="John Russell, 1st Earl of Bedford"/>
              </a:rPr>
              <a:t>John Russell, 1st Earl of Bedford</a:t>
            </a:r>
            <a:r>
              <a:rPr lang="en-US" b="0" i="0" dirty="0">
                <a:solidFill>
                  <a:srgbClr val="202122"/>
                </a:solidFill>
                <a:effectLst/>
                <a:latin typeface="Arial" panose="020B0604020202020204" pitchFamily="34" charset="0"/>
              </a:rPr>
              <a:t> was sent by the Lord Protector to put down the rapidly spreading rebellion and Coverdale accompanied him as chaplain.</a:t>
            </a:r>
            <a:r>
              <a:rPr lang="en-US" b="0" i="0" u="none" strike="noStrike" baseline="30000" dirty="0">
                <a:solidFill>
                  <a:srgbClr val="3366CC"/>
                </a:solidFill>
                <a:effectLst/>
                <a:latin typeface="Arial" panose="020B0604020202020204" pitchFamily="34" charset="0"/>
                <a:hlinkClick r:id="rId141"/>
              </a:rPr>
              <a:t>[note 13]</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142" tooltip="Battle of Sampford Courtenay"/>
              </a:rPr>
              <a:t>Battle of </a:t>
            </a:r>
            <a:r>
              <a:rPr lang="en-US" b="0" i="0" u="none" strike="noStrike" dirty="0" err="1">
                <a:solidFill>
                  <a:srgbClr val="3366CC"/>
                </a:solidFill>
                <a:effectLst/>
                <a:latin typeface="Arial" panose="020B0604020202020204" pitchFamily="34" charset="0"/>
                <a:hlinkClick r:id="rId142" tooltip="Battle of Sampford Courtenay"/>
              </a:rPr>
              <a:t>Sampford</a:t>
            </a:r>
            <a:r>
              <a:rPr lang="en-US" b="0" i="0" u="none" strike="noStrike" dirty="0">
                <a:solidFill>
                  <a:srgbClr val="3366CC"/>
                </a:solidFill>
                <a:effectLst/>
                <a:latin typeface="Arial" panose="020B0604020202020204" pitchFamily="34" charset="0"/>
                <a:hlinkClick r:id="rId142" tooltip="Battle of Sampford Courtenay"/>
              </a:rPr>
              <a:t> Courtenay</a:t>
            </a:r>
            <a:r>
              <a:rPr lang="en-US" b="0" i="0" dirty="0">
                <a:solidFill>
                  <a:srgbClr val="202122"/>
                </a:solidFill>
                <a:effectLst/>
                <a:latin typeface="Arial" panose="020B0604020202020204" pitchFamily="34" charset="0"/>
              </a:rPr>
              <a:t> effectively ended the rebellion by the end of August. However Coverdale remained in Devon for several more months, helping to pacify the people and doing the work that properly belonged to the Bishop of Exeter. The incumbent, </a:t>
            </a:r>
            <a:r>
              <a:rPr lang="en-US" b="0" i="0" u="none" strike="noStrike" dirty="0">
                <a:solidFill>
                  <a:srgbClr val="3366CC"/>
                </a:solidFill>
                <a:effectLst/>
                <a:latin typeface="Arial" panose="020B0604020202020204" pitchFamily="34" charset="0"/>
                <a:hlinkClick r:id="rId12" tooltip="John Vesey"/>
              </a:rPr>
              <a:t>John Vesey</a:t>
            </a:r>
            <a:r>
              <a:rPr lang="en-US" b="0" i="0" dirty="0">
                <a:solidFill>
                  <a:srgbClr val="202122"/>
                </a:solidFill>
                <a:effectLst/>
                <a:latin typeface="Arial" panose="020B0604020202020204" pitchFamily="34" charset="0"/>
              </a:rPr>
              <a:t>, was eighty-six, and had not stirred from </a:t>
            </a:r>
            <a:r>
              <a:rPr lang="en-US" b="0" i="0" u="none" strike="noStrike" dirty="0">
                <a:solidFill>
                  <a:srgbClr val="3366CC"/>
                </a:solidFill>
                <a:effectLst/>
                <a:latin typeface="Arial" panose="020B0604020202020204" pitchFamily="34" charset="0"/>
                <a:hlinkClick r:id="rId143" tooltip="Sutton Coldfield"/>
              </a:rPr>
              <a:t>Sutton </a:t>
            </a:r>
            <a:r>
              <a:rPr lang="en-US" b="0" i="0" u="none" strike="noStrike" dirty="0" err="1">
                <a:solidFill>
                  <a:srgbClr val="3366CC"/>
                </a:solidFill>
                <a:effectLst/>
                <a:latin typeface="Arial" panose="020B0604020202020204" pitchFamily="34" charset="0"/>
                <a:hlinkClick r:id="rId143" tooltip="Sutton Coldfield"/>
              </a:rPr>
              <a:t>Coldfield</a:t>
            </a:r>
            <a:r>
              <a:rPr lang="en-US" b="0" i="0" dirty="0">
                <a:solidFill>
                  <a:srgbClr val="202122"/>
                </a:solidFill>
                <a:effectLst/>
                <a:latin typeface="Arial" panose="020B0604020202020204" pitchFamily="34" charset="0"/>
              </a:rPr>
              <a:t> in </a:t>
            </a:r>
            <a:r>
              <a:rPr lang="en-US" b="0" i="0" u="none" strike="noStrike" dirty="0">
                <a:solidFill>
                  <a:srgbClr val="3366CC"/>
                </a:solidFill>
                <a:effectLst/>
                <a:latin typeface="Arial" panose="020B0604020202020204" pitchFamily="34" charset="0"/>
                <a:hlinkClick r:id="rId144" tooltip="Warwickshire"/>
              </a:rPr>
              <a:t>Warwickshire</a:t>
            </a:r>
            <a:r>
              <a:rPr lang="en-US" b="0" i="0" dirty="0">
                <a:solidFill>
                  <a:srgbClr val="202122"/>
                </a:solidFill>
                <a:effectLst/>
                <a:latin typeface="Arial" panose="020B0604020202020204" pitchFamily="34" charset="0"/>
              </a:rPr>
              <a:t>, his birthplace and long-term residence.</a:t>
            </a:r>
          </a:p>
          <a:p>
            <a:pPr algn="l" rtl="0"/>
            <a:r>
              <a:rPr lang="en-US" b="0" i="0" dirty="0">
                <a:solidFill>
                  <a:srgbClr val="000000"/>
                </a:solidFill>
                <a:effectLst/>
                <a:latin typeface="Linux Libertine"/>
              </a:rPr>
              <a:t>Bishop of Exeter, 1551</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45" tooltip="Edit section: Bishop of Exeter, 1551"/>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Coverdale spent Easter 1551 in Oxford with the Florentine-born Augustinian reformer </a:t>
            </a:r>
            <a:r>
              <a:rPr lang="en-US" b="0" i="0" u="none" strike="noStrike" dirty="0">
                <a:solidFill>
                  <a:srgbClr val="3366CC"/>
                </a:solidFill>
                <a:effectLst/>
                <a:latin typeface="Arial" panose="020B0604020202020204" pitchFamily="34" charset="0"/>
                <a:hlinkClick r:id="rId146" tooltip="Peter Martyr Vermigli"/>
              </a:rPr>
              <a:t>Peter Martyr </a:t>
            </a:r>
            <a:r>
              <a:rPr lang="en-US" b="0" i="0" u="none" strike="noStrike" dirty="0" err="1">
                <a:solidFill>
                  <a:srgbClr val="3366CC"/>
                </a:solidFill>
                <a:effectLst/>
                <a:latin typeface="Arial" panose="020B0604020202020204" pitchFamily="34" charset="0"/>
                <a:hlinkClick r:id="rId146" tooltip="Peter Martyr Vermigli"/>
              </a:rPr>
              <a:t>Vermigli</a:t>
            </a:r>
            <a:r>
              <a:rPr lang="en-US" b="0" i="0" dirty="0">
                <a:solidFill>
                  <a:srgbClr val="202122"/>
                </a:solidFill>
                <a:effectLst/>
                <a:latin typeface="Arial" panose="020B0604020202020204" pitchFamily="34" charset="0"/>
              </a:rPr>
              <a:t>. At that time, Martyr was Regius Professor of divinity, belonging to </a:t>
            </a:r>
            <a:r>
              <a:rPr lang="en-US" b="0" i="0" u="none" strike="noStrike" dirty="0">
                <a:solidFill>
                  <a:srgbClr val="3366CC"/>
                </a:solidFill>
                <a:effectLst/>
                <a:latin typeface="Arial" panose="020B0604020202020204" pitchFamily="34" charset="0"/>
                <a:hlinkClick r:id="rId147" tooltip="Magdalen College"/>
              </a:rPr>
              <a:t>Magdalen College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: 1267 </a:t>
            </a:r>
            <a:r>
              <a:rPr lang="en-US" b="0" i="0" dirty="0">
                <a:solidFill>
                  <a:srgbClr val="202122"/>
                </a:solidFill>
                <a:effectLst/>
                <a:latin typeface="Arial" panose="020B0604020202020204" pitchFamily="34" charset="0"/>
              </a:rPr>
              <a:t> He had been assisting Cranmer with a revision of the Anglican prayer book.</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Coverdale attended Martyr's lectures on the Epistle to the Romans and Martyr called him a "a good man who in former years acted as parish minister in Germany" who now "</a:t>
            </a:r>
            <a:r>
              <a:rPr lang="en-US" b="0" i="0" dirty="0" err="1">
                <a:solidFill>
                  <a:srgbClr val="202122"/>
                </a:solidFill>
                <a:effectLst/>
                <a:latin typeface="Arial" panose="020B0604020202020204" pitchFamily="34" charset="0"/>
              </a:rPr>
              <a:t>labours</a:t>
            </a:r>
            <a:r>
              <a:rPr lang="en-US" b="0" i="0" dirty="0">
                <a:solidFill>
                  <a:srgbClr val="202122"/>
                </a:solidFill>
                <a:effectLst/>
                <a:latin typeface="Arial" panose="020B0604020202020204" pitchFamily="34" charset="0"/>
              </a:rPr>
              <a:t> greatly in Devon in preaching and explaining the Scriptures". He predicted that Coverdale would become </a:t>
            </a:r>
            <a:r>
              <a:rPr lang="en-US" b="0" i="0" u="none" strike="noStrike" dirty="0">
                <a:solidFill>
                  <a:srgbClr val="3366CC"/>
                </a:solidFill>
                <a:effectLst/>
                <a:latin typeface="Arial" panose="020B0604020202020204" pitchFamily="34" charset="0"/>
                <a:hlinkClick r:id="rId9" tooltip="Bishop of Exeter"/>
              </a:rPr>
              <a:t>Bishop of Exeter</a:t>
            </a:r>
            <a:r>
              <a:rPr lang="en-US" b="0" i="0" dirty="0">
                <a:solidFill>
                  <a:srgbClr val="202122"/>
                </a:solidFill>
                <a:effectLst/>
                <a:latin typeface="Arial" panose="020B0604020202020204" pitchFamily="34" charset="0"/>
              </a:rPr>
              <a:t> and this took place on 14 August 1551 when </a:t>
            </a:r>
            <a:r>
              <a:rPr lang="en-US" b="0" i="0" u="none" strike="noStrike" dirty="0">
                <a:solidFill>
                  <a:srgbClr val="3366CC"/>
                </a:solidFill>
                <a:effectLst/>
                <a:latin typeface="Arial" panose="020B0604020202020204" pitchFamily="34" charset="0"/>
                <a:hlinkClick r:id="rId12" tooltip="John Vesey"/>
              </a:rPr>
              <a:t>John Vesey</a:t>
            </a:r>
            <a:r>
              <a:rPr lang="en-US" b="0" i="0" dirty="0">
                <a:solidFill>
                  <a:srgbClr val="202122"/>
                </a:solidFill>
                <a:effectLst/>
                <a:latin typeface="Arial" panose="020B0604020202020204" pitchFamily="34" charset="0"/>
              </a:rPr>
              <a:t> was ejected from his see.</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Third exile, 1553–1559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48" tooltip="Edit section: Third exile, 1553–155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Edward VI died of </a:t>
            </a:r>
            <a:r>
              <a:rPr lang="en-US" b="0" i="0" u="none" strike="noStrike" dirty="0">
                <a:solidFill>
                  <a:srgbClr val="3366CC"/>
                </a:solidFill>
                <a:effectLst/>
                <a:latin typeface="Arial" panose="020B0604020202020204" pitchFamily="34" charset="0"/>
                <a:hlinkClick r:id="rId149" tooltip="Tuberculosis"/>
              </a:rPr>
              <a:t>tuberculosis</a:t>
            </a:r>
            <a:r>
              <a:rPr lang="en-US" b="0" i="0" dirty="0">
                <a:solidFill>
                  <a:srgbClr val="202122"/>
                </a:solidFill>
                <a:effectLst/>
                <a:latin typeface="Arial" panose="020B0604020202020204" pitchFamily="34" charset="0"/>
              </a:rPr>
              <a:t> on 6 July 1553.</a:t>
            </a:r>
            <a:r>
              <a:rPr lang="en-US" b="0" i="0" u="none" strike="noStrike" baseline="30000" dirty="0">
                <a:solidFill>
                  <a:srgbClr val="3366CC"/>
                </a:solidFill>
                <a:effectLst/>
                <a:latin typeface="Arial" panose="020B0604020202020204" pitchFamily="34" charset="0"/>
                <a:hlinkClick r:id="rId125"/>
              </a:rPr>
              <a:t>[19]</a:t>
            </a:r>
            <a:r>
              <a:rPr lang="en-US" b="0" i="0" dirty="0">
                <a:solidFill>
                  <a:srgbClr val="202122"/>
                </a:solidFill>
                <a:effectLst/>
                <a:latin typeface="Arial" panose="020B0604020202020204" pitchFamily="34" charset="0"/>
              </a:rPr>
              <a:t> Shortly before, he had attempted to deter a Roman Catholic revival by switching the succession from </a:t>
            </a:r>
            <a:r>
              <a:rPr lang="en-US" b="0" i="0" u="none" strike="noStrike" dirty="0">
                <a:solidFill>
                  <a:srgbClr val="3366CC"/>
                </a:solidFill>
                <a:effectLst/>
                <a:latin typeface="Arial" panose="020B0604020202020204" pitchFamily="34" charset="0"/>
                <a:hlinkClick r:id="rId150" tooltip="Mary I of England"/>
              </a:rPr>
              <a:t>Mary daughter of Henry VIII and Catherine of Aragon</a:t>
            </a:r>
            <a:r>
              <a:rPr lang="en-US" b="0" i="0" dirty="0">
                <a:solidFill>
                  <a:srgbClr val="202122"/>
                </a:solidFill>
                <a:effectLst/>
                <a:latin typeface="Arial" panose="020B0604020202020204" pitchFamily="34" charset="0"/>
              </a:rPr>
              <a:t> to </a:t>
            </a:r>
            <a:r>
              <a:rPr lang="en-US" b="0" i="0" u="none" strike="noStrike" dirty="0">
                <a:solidFill>
                  <a:srgbClr val="3366CC"/>
                </a:solidFill>
                <a:effectLst/>
                <a:latin typeface="Arial" panose="020B0604020202020204" pitchFamily="34" charset="0"/>
                <a:hlinkClick r:id="rId151" tooltip="Lady Jane Grey"/>
              </a:rPr>
              <a:t>Lady Jane Grey</a:t>
            </a:r>
            <a:r>
              <a:rPr lang="en-US" b="0" i="0" dirty="0">
                <a:solidFill>
                  <a:srgbClr val="202122"/>
                </a:solidFill>
                <a:effectLst/>
                <a:latin typeface="Arial" panose="020B0604020202020204" pitchFamily="34" charset="0"/>
              </a:rPr>
              <a:t>. However his settlement of the succession lasted barely a fortnight. After a brief struggle between the opposing factions, Mary was proclaimed Queen of England on 19 July.</a:t>
            </a:r>
            <a:r>
              <a:rPr lang="en-US" b="0" i="0" u="none" strike="noStrike" baseline="30000" dirty="0">
                <a:solidFill>
                  <a:srgbClr val="3366CC"/>
                </a:solidFill>
                <a:effectLst/>
                <a:latin typeface="Arial" panose="020B0604020202020204" pitchFamily="34" charset="0"/>
                <a:hlinkClick r:id="rId152"/>
              </a:rPr>
              <a:t>[note 14]</a:t>
            </a:r>
            <a:r>
              <a:rPr lang="en-US" b="0" i="0" dirty="0">
                <a:solidFill>
                  <a:srgbClr val="202122"/>
                </a:solidFill>
                <a:effectLst/>
                <a:latin typeface="Arial" panose="020B0604020202020204" pitchFamily="34" charset="0"/>
              </a:rPr>
              <a:t> The renewed danger to reformers such as Coverdale was obvious.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He was summoned almost immediately to appear before the </a:t>
            </a:r>
            <a:r>
              <a:rPr lang="en-US" b="0" i="0" u="none" strike="noStrike" dirty="0">
                <a:solidFill>
                  <a:srgbClr val="3366CC"/>
                </a:solidFill>
                <a:effectLst/>
                <a:latin typeface="Arial" panose="020B0604020202020204" pitchFamily="34" charset="0"/>
                <a:hlinkClick r:id="rId153" tooltip="Privy Council"/>
              </a:rPr>
              <a:t>Privy Council</a:t>
            </a:r>
            <a:r>
              <a:rPr lang="en-US" b="0" i="0" dirty="0">
                <a:solidFill>
                  <a:srgbClr val="202122"/>
                </a:solidFill>
                <a:effectLst/>
                <a:latin typeface="Arial" panose="020B0604020202020204" pitchFamily="34" charset="0"/>
              </a:rPr>
              <a:t> and on 1 September he was placed under house arrest in Exeter.</a:t>
            </a:r>
            <a:r>
              <a:rPr lang="en-US" b="0" i="0" u="none" strike="noStrike" baseline="30000" dirty="0">
                <a:solidFill>
                  <a:srgbClr val="3366CC"/>
                </a:solidFill>
                <a:effectLst/>
                <a:latin typeface="Arial" panose="020B0604020202020204" pitchFamily="34" charset="0"/>
                <a:hlinkClick r:id="rId154"/>
              </a:rPr>
              <a:t>[note 15]</a:t>
            </a:r>
            <a:r>
              <a:rPr lang="en-US" b="0" i="0" dirty="0">
                <a:solidFill>
                  <a:srgbClr val="202122"/>
                </a:solidFill>
                <a:effectLst/>
                <a:latin typeface="Arial" panose="020B0604020202020204" pitchFamily="34" charset="0"/>
              </a:rPr>
              <a:t> On 18 September, he was ejected from his see and Vesey, now ninety and still in Warwickshire, was reinstated. Following an intervention by his brother-in-law, chaplain to King </a:t>
            </a:r>
            <a:r>
              <a:rPr lang="en-US" b="0" i="0" u="none" strike="noStrike" dirty="0">
                <a:solidFill>
                  <a:srgbClr val="3366CC"/>
                </a:solidFill>
                <a:effectLst/>
                <a:latin typeface="Arial" panose="020B0604020202020204" pitchFamily="34" charset="0"/>
                <a:hlinkClick r:id="rId155" tooltip="Christian III of Denmark and Norway"/>
              </a:rPr>
              <a:t>Christian III</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156" tooltip="Denmark-Norway"/>
              </a:rPr>
              <a:t>Denmark-Norway</a:t>
            </a:r>
            <a:r>
              <a:rPr lang="en-US" b="0" i="0" dirty="0">
                <a:solidFill>
                  <a:srgbClr val="202122"/>
                </a:solidFill>
                <a:effectLst/>
                <a:latin typeface="Arial" panose="020B0604020202020204" pitchFamily="34" charset="0"/>
              </a:rPr>
              <a:t>, Coverdale and his wife were permitted to leave for that country. They then went on to </a:t>
            </a:r>
            <a:r>
              <a:rPr lang="en-US" b="0" i="0" u="none" strike="noStrike" dirty="0">
                <a:solidFill>
                  <a:srgbClr val="3366CC"/>
                </a:solidFill>
                <a:effectLst/>
                <a:latin typeface="Arial" panose="020B0604020202020204" pitchFamily="34" charset="0"/>
                <a:hlinkClick r:id="rId157" tooltip="Wesel"/>
              </a:rPr>
              <a:t>Wesel</a:t>
            </a:r>
            <a:r>
              <a:rPr lang="en-US" b="0" i="0" dirty="0">
                <a:solidFill>
                  <a:srgbClr val="202122"/>
                </a:solidFill>
                <a:effectLst/>
                <a:latin typeface="Arial" panose="020B0604020202020204" pitchFamily="34" charset="0"/>
              </a:rPr>
              <a:t>, and finally back to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On 24 October 1558, Coverdale received leave to settle in Geneva.</a:t>
            </a:r>
            <a:r>
              <a:rPr lang="en-US" b="0" i="0" u="none" strike="noStrike" baseline="30000" dirty="0">
                <a:solidFill>
                  <a:srgbClr val="3366CC"/>
                </a:solidFill>
                <a:effectLst/>
                <a:latin typeface="Arial" panose="020B0604020202020204" pitchFamily="34" charset="0"/>
                <a:hlinkClick r:id="rId158"/>
              </a:rPr>
              <a:t>[24]</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Commenting on his contribution to the </a:t>
            </a:r>
            <a:r>
              <a:rPr lang="en-US" b="0" i="0" u="none" strike="noStrike" dirty="0">
                <a:solidFill>
                  <a:srgbClr val="3366CC"/>
                </a:solidFill>
                <a:effectLst/>
                <a:latin typeface="Arial" panose="020B0604020202020204" pitchFamily="34" charset="0"/>
                <a:hlinkClick r:id="rId159" tooltip="Geneva Bible"/>
              </a:rPr>
              <a:t>Geneva Bible</a:t>
            </a:r>
            <a:r>
              <a:rPr lang="en-US" b="0" i="0" dirty="0">
                <a:solidFill>
                  <a:srgbClr val="202122"/>
                </a:solidFill>
                <a:effectLst/>
                <a:latin typeface="Arial" panose="020B0604020202020204" pitchFamily="34" charset="0"/>
              </a:rPr>
              <a:t> (the exact details of which are scarce),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"Although his Hebrew, and ... now his Greek, could not match the local scholars' skills, Coverdale would no doubt have special things to offer as one who nearly two dozen years before had first translated the whole Bible ... the only Englishman to have done so, and then revised it under royal authority for the successive editions of the Great Bible." On 29 November 1558 Coverdale was godfather to </a:t>
            </a:r>
            <a:r>
              <a:rPr lang="en-US" b="0" i="0" u="none" strike="noStrike" dirty="0">
                <a:solidFill>
                  <a:srgbClr val="3366CC"/>
                </a:solidFill>
                <a:effectLst/>
                <a:latin typeface="Arial" panose="020B0604020202020204" pitchFamily="34" charset="0"/>
                <a:hlinkClick r:id="rId160" tooltip="John Knox"/>
              </a:rPr>
              <a:t>John Knox</a:t>
            </a:r>
            <a:r>
              <a:rPr lang="en-US" b="0" i="0" dirty="0">
                <a:solidFill>
                  <a:srgbClr val="202122"/>
                </a:solidFill>
                <a:effectLst/>
                <a:latin typeface="Arial" panose="020B0604020202020204" pitchFamily="34" charset="0"/>
              </a:rPr>
              <a:t>'s son. On 16 December he became an elder of the English church in Geneva, and participated in a reconciling letter from its leaders to other English churches on the continent.</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London, 1559–1569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62" tooltip="Edit section: London, 1559–156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August 1559, Coverdale and his family returned to London, where they lodged with the Duchess of Suffolk, whom they had known at Wesel.</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He was appointed as preacher and tutor to her children. He wrote to William Cole in Geneva, saying that the duchess had "like us, the greatest abhorrence of the ceremonies" (meaning the increasing reversion to the use of vestments).</a:t>
            </a:r>
            <a:r>
              <a:rPr lang="en-US" b="0" i="0" u="none" strike="noStrike" baseline="30000" dirty="0">
                <a:solidFill>
                  <a:srgbClr val="3366CC"/>
                </a:solidFill>
                <a:effectLst/>
                <a:latin typeface="Arial" panose="020B0604020202020204" pitchFamily="34" charset="0"/>
                <a:hlinkClick r:id="rId163"/>
              </a:rPr>
              <a:t>[note 16]</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His stance on vestments was one of the reasons why he was not reinstated to his bishopric. However Hughes believes that it is likely that in his own opinion, he felt too elderly to undertake the responsibility properly.</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From 1564 to 1566, he was rector of </a:t>
            </a:r>
            <a:r>
              <a:rPr lang="en-US" b="0" i="0" u="none" strike="noStrike" dirty="0">
                <a:solidFill>
                  <a:srgbClr val="3366CC"/>
                </a:solidFill>
                <a:effectLst/>
                <a:latin typeface="Arial" panose="020B0604020202020204" pitchFamily="34" charset="0"/>
                <a:hlinkClick r:id="rId164" tooltip="St Magnus the Martyr"/>
              </a:rPr>
              <a:t>St Magnus the Martyr</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19" tooltip="City of London"/>
              </a:rPr>
              <a:t>City of London</a:t>
            </a:r>
            <a:r>
              <a:rPr lang="en-US" b="0" i="0" dirty="0">
                <a:solidFill>
                  <a:srgbClr val="202122"/>
                </a:solidFill>
                <a:effectLst/>
                <a:latin typeface="Arial" panose="020B0604020202020204" pitchFamily="34" charset="0"/>
              </a:rPr>
              <a:t> near </a:t>
            </a:r>
            <a:r>
              <a:rPr lang="en-US" b="0" i="0" u="none" strike="noStrike" dirty="0">
                <a:solidFill>
                  <a:srgbClr val="3366CC"/>
                </a:solidFill>
                <a:effectLst/>
                <a:latin typeface="Arial" panose="020B0604020202020204" pitchFamily="34" charset="0"/>
                <a:hlinkClick r:id="rId165" tooltip="London Bridge"/>
              </a:rPr>
              <a:t>London Bridge</a:t>
            </a:r>
            <a:r>
              <a:rPr lang="en-US" b="0" i="0" dirty="0">
                <a:solidFill>
                  <a:srgbClr val="202122"/>
                </a:solidFill>
                <a:effectLst/>
                <a:latin typeface="Arial" panose="020B0604020202020204" pitchFamily="34" charset="0"/>
              </a:rPr>
              <a:t>. Coverdale’s first wife, Elizabeth, died early in September 1565, and was buried in </a:t>
            </a:r>
            <a:r>
              <a:rPr lang="en-US" b="0" i="0" u="none" strike="noStrike" dirty="0">
                <a:solidFill>
                  <a:srgbClr val="3366CC"/>
                </a:solidFill>
                <a:effectLst/>
                <a:latin typeface="Arial" panose="020B0604020202020204" pitchFamily="34" charset="0"/>
                <a:hlinkClick r:id="rId166" tooltip="St Michael Paternoster Royal"/>
              </a:rPr>
              <a:t>St Michael Paternoster Royal</a:t>
            </a:r>
            <a:r>
              <a:rPr lang="en-US" b="0" i="0" dirty="0">
                <a:solidFill>
                  <a:srgbClr val="202122"/>
                </a:solidFill>
                <a:effectLst/>
                <a:latin typeface="Arial" panose="020B0604020202020204" pitchFamily="34" charset="0"/>
              </a:rPr>
              <a:t>, City of London, on the 8th. On 7 April 1566 he married his second wife, Katherine, at the same church.</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After the summer of 1566, when he had resigned his last living at St Magnus, Coverdale became popular in early </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circles, because of his quiet but firm stance against ceremonies and elaborate clerical dress.</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Due to his opposition to official church practices, he died in poverty aged 80 or 81 on 20 January 1569, in </a:t>
            </a:r>
            <a:r>
              <a:rPr lang="en-US" b="0" i="0" u="none" strike="noStrike" dirty="0">
                <a:solidFill>
                  <a:srgbClr val="3366CC"/>
                </a:solidFill>
                <a:effectLst/>
                <a:latin typeface="Arial" panose="020B0604020202020204" pitchFamily="34" charset="0"/>
                <a:hlinkClick r:id="rId16" tooltip="London"/>
              </a:rPr>
              <a:t>London</a:t>
            </a:r>
            <a:r>
              <a:rPr lang="en-US" b="0" i="0" dirty="0">
                <a:solidFill>
                  <a:srgbClr val="202122"/>
                </a:solidFill>
                <a:effectLst/>
                <a:latin typeface="Arial" panose="020B0604020202020204" pitchFamily="34" charset="0"/>
              </a:rPr>
              <a:t> and was buried at </a:t>
            </a:r>
            <a:r>
              <a:rPr lang="en-US" b="0" i="0" u="none" strike="noStrike" dirty="0">
                <a:solidFill>
                  <a:srgbClr val="3366CC"/>
                </a:solidFill>
                <a:effectLst/>
                <a:latin typeface="Arial" panose="020B0604020202020204" pitchFamily="34" charset="0"/>
                <a:hlinkClick r:id="rId17" tooltip="St Bartholomew-by-the-Exchange"/>
              </a:rPr>
              <a:t>St Bartholomew-by-the-Exchange</a:t>
            </a:r>
            <a:r>
              <a:rPr lang="en-US" b="0" i="0" dirty="0">
                <a:solidFill>
                  <a:srgbClr val="202122"/>
                </a:solidFill>
                <a:effectLst/>
                <a:latin typeface="Arial" panose="020B0604020202020204" pitchFamily="34" charset="0"/>
              </a:rPr>
              <a:t> with a multitude of mourners present.</a:t>
            </a:r>
            <a:r>
              <a:rPr lang="en-US" b="0" i="0" u="none" strike="noStrike" baseline="30000" dirty="0">
                <a:solidFill>
                  <a:srgbClr val="3366CC"/>
                </a:solidFill>
                <a:effectLst/>
                <a:latin typeface="Arial" panose="020B0604020202020204" pitchFamily="34" charset="0"/>
                <a:hlinkClick r:id="rId167"/>
              </a:rPr>
              <a:t>[25]</a:t>
            </a:r>
            <a:r>
              <a:rPr lang="en-US" b="0" i="0" dirty="0">
                <a:solidFill>
                  <a:srgbClr val="202122"/>
                </a:solidFill>
                <a:effectLst/>
                <a:latin typeface="Arial" panose="020B0604020202020204" pitchFamily="34" charset="0"/>
              </a:rPr>
              <a:t> When that church was demolished in 1840 to make way for the new </a:t>
            </a:r>
            <a:r>
              <a:rPr lang="en-US" b="0" i="0" u="none" strike="noStrike" dirty="0">
                <a:solidFill>
                  <a:srgbClr val="3366CC"/>
                </a:solidFill>
                <a:effectLst/>
                <a:latin typeface="Arial" panose="020B0604020202020204" pitchFamily="34" charset="0"/>
                <a:hlinkClick r:id="rId168" tooltip="Royal Exchange, London"/>
              </a:rPr>
              <a:t>Royal Exchange</a:t>
            </a:r>
            <a:r>
              <a:rPr lang="en-US" b="0" i="0" dirty="0">
                <a:solidFill>
                  <a:srgbClr val="202122"/>
                </a:solidFill>
                <a:effectLst/>
                <a:latin typeface="Arial" panose="020B0604020202020204" pitchFamily="34" charset="0"/>
              </a:rPr>
              <a:t>, his remains were moved to St Magnus, where there is a tablet in his memory on the east wall, close to the altar.</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Coverdale left no will and on 23 January 1569 letters of administration were granted to his second wife, Katherine.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that it appears that he has no living descendants.</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Legacy</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69" tooltip="Edit section: Legacy"/>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Coverdale's legacy has been far-reaching, especially that of his first complete English Bible of 1535. For the 400th anniversary of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70" tooltip="King James Version"/>
              </a:rPr>
              <a:t>King James Bible</a:t>
            </a:r>
            <a:r>
              <a:rPr lang="en-US" b="0" i="0" dirty="0">
                <a:solidFill>
                  <a:srgbClr val="202122"/>
                </a:solidFill>
                <a:effectLst/>
                <a:latin typeface="Arial" panose="020B0604020202020204" pitchFamily="34" charset="0"/>
              </a:rPr>
              <a:t>, in 2011, the Church of England issued a resolution, which was endorsed by the General Synod.</a:t>
            </a:r>
            <a:r>
              <a:rPr lang="en-US" b="0" i="0" u="none" strike="noStrike" baseline="30000" dirty="0">
                <a:solidFill>
                  <a:srgbClr val="3366CC"/>
                </a:solidFill>
                <a:effectLst/>
                <a:latin typeface="Arial" panose="020B0604020202020204" pitchFamily="34" charset="0"/>
                <a:hlinkClick r:id="rId171"/>
              </a:rPr>
              <a:t>[26]</a:t>
            </a:r>
            <a:r>
              <a:rPr lang="en-US" b="0" i="0" dirty="0">
                <a:solidFill>
                  <a:srgbClr val="202122"/>
                </a:solidFill>
                <a:effectLst/>
                <a:latin typeface="Arial" panose="020B0604020202020204" pitchFamily="34" charset="0"/>
              </a:rPr>
              <a:t> Starting with the Coverdale Bible, the text included a brief description of the continuing significance of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King James Bible (1611) and its immediate antecedents:</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71" tooltip="Coverdale Bible"/>
              </a:rPr>
              <a:t>Coverdale Bible</a:t>
            </a:r>
            <a:r>
              <a:rPr lang="en-US" b="0" i="0" dirty="0">
                <a:solidFill>
                  <a:srgbClr val="202122"/>
                </a:solidFill>
                <a:effectLst/>
                <a:latin typeface="Arial" panose="020B0604020202020204" pitchFamily="34" charset="0"/>
              </a:rPr>
              <a:t> (1535)</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88" tooltip="Matthew Bible"/>
              </a:rPr>
              <a:t>Matthew Bible</a:t>
            </a:r>
            <a:r>
              <a:rPr lang="en-US" b="0" i="0" dirty="0">
                <a:solidFill>
                  <a:srgbClr val="202122"/>
                </a:solidFill>
                <a:effectLst/>
                <a:latin typeface="Arial" panose="020B0604020202020204" pitchFamily="34" charset="0"/>
              </a:rPr>
              <a:t> (1537)</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 (1539)</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59" tooltip="Geneva Bible"/>
              </a:rPr>
              <a:t>Geneva Bible</a:t>
            </a:r>
            <a:r>
              <a:rPr lang="en-US" b="0" i="0" dirty="0">
                <a:solidFill>
                  <a:srgbClr val="202122"/>
                </a:solidFill>
                <a:effectLst/>
                <a:latin typeface="Arial" panose="020B0604020202020204" pitchFamily="34" charset="0"/>
              </a:rPr>
              <a:t> (1557, the New Testament; 1560, the whole Bible)</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72" tooltip="Bishops' Bible"/>
              </a:rPr>
              <a:t>Bishops' Bible</a:t>
            </a:r>
            <a:r>
              <a:rPr lang="en-US" b="0" i="0" dirty="0">
                <a:solidFill>
                  <a:srgbClr val="202122"/>
                </a:solidFill>
                <a:effectLst/>
                <a:latin typeface="Arial" panose="020B0604020202020204" pitchFamily="34" charset="0"/>
              </a:rPr>
              <a:t> (1568)</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73" tooltip="Douay–Rheims Bible"/>
              </a:rPr>
              <a:t>Rheims-Douai Bible</a:t>
            </a:r>
            <a:r>
              <a:rPr lang="en-US" b="0" i="0" dirty="0">
                <a:solidFill>
                  <a:srgbClr val="202122"/>
                </a:solidFill>
                <a:effectLst/>
                <a:latin typeface="Arial" panose="020B0604020202020204" pitchFamily="34" charset="0"/>
              </a:rPr>
              <a:t> (1582, the New Testament; 1609-1610, the whole Bible)</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70" tooltip="King James Version"/>
              </a:rPr>
              <a:t>King James Bible</a:t>
            </a:r>
            <a:r>
              <a:rPr lang="en-US" b="0" i="0" dirty="0">
                <a:solidFill>
                  <a:srgbClr val="202122"/>
                </a:solidFill>
                <a:effectLst/>
                <a:latin typeface="Arial" panose="020B0604020202020204" pitchFamily="34" charset="0"/>
              </a:rPr>
              <a:t> (1611)</a:t>
            </a:r>
          </a:p>
          <a:p>
            <a:pPr algn="l" rtl="0"/>
            <a:r>
              <a:rPr lang="en-US" b="0" i="0" dirty="0">
                <a:solidFill>
                  <a:srgbClr val="202122"/>
                </a:solidFill>
                <a:effectLst/>
                <a:latin typeface="Arial" panose="020B0604020202020204" pitchFamily="34" charset="0"/>
              </a:rPr>
              <a:t>As indicated above, Coverdale was involved with the first four of the above. He was partially responsible for </a:t>
            </a:r>
            <a:r>
              <a:rPr lang="en-US" b="0" i="0" u="none" strike="noStrike" dirty="0">
                <a:solidFill>
                  <a:srgbClr val="3366CC"/>
                </a:solidFill>
                <a:effectLst/>
                <a:latin typeface="Arial" panose="020B0604020202020204" pitchFamily="34" charset="0"/>
                <a:hlinkClick r:id="rId88" tooltip="Matthew Bible"/>
              </a:rPr>
              <a:t>Matthew's Bible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174"/>
              </a:rPr>
              <a:t>[note 17]</a:t>
            </a:r>
            <a:r>
              <a:rPr lang="en-US" b="0" i="0" dirty="0">
                <a:solidFill>
                  <a:srgbClr val="202122"/>
                </a:solidFill>
                <a:effectLst/>
                <a:latin typeface="Arial" panose="020B0604020202020204" pitchFamily="34" charset="0"/>
              </a:rPr>
              <a:t> In addition to those mentioned above, he produced a diglot New Testament in 1538.</a:t>
            </a:r>
            <a:r>
              <a:rPr lang="en-US" b="0" i="0" u="none" strike="noStrike" baseline="30000" dirty="0">
                <a:solidFill>
                  <a:srgbClr val="3366CC"/>
                </a:solidFill>
                <a:effectLst/>
                <a:latin typeface="Arial" panose="020B0604020202020204" pitchFamily="34" charset="0"/>
                <a:hlinkClick r:id="rId66"/>
              </a:rPr>
              <a:t>[7]</a:t>
            </a:r>
            <a:r>
              <a:rPr lang="en-US" b="0" i="0" baseline="30000" dirty="0">
                <a:solidFill>
                  <a:srgbClr val="202122"/>
                </a:solidFill>
                <a:effectLst/>
                <a:latin typeface="Arial" panose="020B0604020202020204" pitchFamily="34" charset="0"/>
              </a:rPr>
              <a:t>: 101 </a:t>
            </a:r>
            <a:r>
              <a:rPr lang="en-US" b="0" i="0" dirty="0">
                <a:solidFill>
                  <a:srgbClr val="202122"/>
                </a:solidFill>
                <a:effectLst/>
                <a:latin typeface="Arial" panose="020B0604020202020204" pitchFamily="34" charset="0"/>
              </a:rPr>
              <a:t> He was extensively involved with editing and producing the Great Bible. He was also part of the group of "Geneva Exiles" who produced the </a:t>
            </a:r>
            <a:r>
              <a:rPr lang="en-US" b="0" i="0" u="none" strike="noStrike" dirty="0">
                <a:solidFill>
                  <a:srgbClr val="3366CC"/>
                </a:solidFill>
                <a:effectLst/>
                <a:latin typeface="Arial" panose="020B0604020202020204" pitchFamily="34" charset="0"/>
                <a:hlinkClick r:id="rId159" tooltip="Geneva Bible"/>
              </a:rPr>
              <a:t>Geneva Bible</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 the edition preferred, some ninety-five years later, by </a:t>
            </a:r>
            <a:r>
              <a:rPr lang="en-US" b="0" i="0" u="none" strike="noStrike" dirty="0">
                <a:solidFill>
                  <a:srgbClr val="3366CC"/>
                </a:solidFill>
                <a:effectLst/>
                <a:latin typeface="Arial" panose="020B0604020202020204" pitchFamily="34" charset="0"/>
                <a:hlinkClick r:id="rId175" tooltip="Oliver Cromwell"/>
              </a:rPr>
              <a:t>Oliver Cromwell</a:t>
            </a:r>
            <a:r>
              <a:rPr lang="en-US" b="0" i="0" dirty="0">
                <a:solidFill>
                  <a:srgbClr val="202122"/>
                </a:solidFill>
                <a:effectLst/>
                <a:latin typeface="Arial" panose="020B0604020202020204" pitchFamily="34" charset="0"/>
              </a:rPr>
              <a:t>'s army and his Parliamentarians.</a:t>
            </a:r>
          </a:p>
          <a:p>
            <a:pPr algn="l" rtl="0"/>
            <a:r>
              <a:rPr lang="en-US" b="0" i="0" dirty="0">
                <a:solidFill>
                  <a:srgbClr val="202122"/>
                </a:solidFill>
                <a:effectLst/>
                <a:latin typeface="Arial" panose="020B0604020202020204" pitchFamily="34" charset="0"/>
              </a:rPr>
              <a:t>Fragment of Miles Coverdale's </a:t>
            </a:r>
            <a:r>
              <a:rPr lang="en-US" b="0" i="1" dirty="0" err="1">
                <a:solidFill>
                  <a:srgbClr val="202122"/>
                </a:solidFill>
                <a:effectLst/>
                <a:latin typeface="Arial" panose="020B0604020202020204" pitchFamily="34" charset="0"/>
              </a:rPr>
              <a:t>Goostly</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Psalmes</a:t>
            </a:r>
            <a:r>
              <a:rPr lang="en-US" b="0" i="1" dirty="0">
                <a:solidFill>
                  <a:srgbClr val="202122"/>
                </a:solidFill>
                <a:effectLst/>
                <a:latin typeface="Arial" panose="020B0604020202020204" pitchFamily="34" charset="0"/>
              </a:rPr>
              <a:t> and </a:t>
            </a:r>
            <a:r>
              <a:rPr lang="en-US" b="0" i="1" dirty="0" err="1">
                <a:solidFill>
                  <a:srgbClr val="202122"/>
                </a:solidFill>
                <a:effectLst/>
                <a:latin typeface="Arial" panose="020B0604020202020204" pitchFamily="34" charset="0"/>
              </a:rPr>
              <a:t>Spirituall</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Songes</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176" tooltip="Bodleian Library"/>
              </a:rPr>
              <a:t>Bodleian Library</a:t>
            </a:r>
            <a:r>
              <a:rPr lang="en-US" b="0" i="0" dirty="0">
                <a:solidFill>
                  <a:srgbClr val="202122"/>
                </a:solidFill>
                <a:effectLst/>
                <a:latin typeface="Arial" panose="020B0604020202020204" pitchFamily="34" charset="0"/>
              </a:rPr>
              <a:t>, Oxford</a:t>
            </a:r>
          </a:p>
          <a:p>
            <a:pPr algn="l" rtl="0"/>
            <a:r>
              <a:rPr lang="en-US" b="0" i="0" dirty="0">
                <a:solidFill>
                  <a:srgbClr val="202122"/>
                </a:solidFill>
                <a:effectLst/>
                <a:latin typeface="Arial" panose="020B0604020202020204" pitchFamily="34" charset="0"/>
              </a:rPr>
              <a:t>Coverdale's translation of the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(based on Luther's version and the Latin Vulgate) have a particular importance in the history of the English Bible.</a:t>
            </a:r>
            <a:r>
              <a:rPr lang="en-US" b="0" i="0" u="none" strike="noStrike" baseline="30000" dirty="0">
                <a:solidFill>
                  <a:srgbClr val="3366CC"/>
                </a:solidFill>
                <a:effectLst/>
                <a:latin typeface="Arial" panose="020B0604020202020204" pitchFamily="34" charset="0"/>
                <a:hlinkClick r:id="rId177"/>
              </a:rPr>
              <a:t>[27]</a:t>
            </a:r>
            <a:r>
              <a:rPr lang="en-US" b="0" i="0" dirty="0">
                <a:solidFill>
                  <a:srgbClr val="202122"/>
                </a:solidFill>
                <a:effectLst/>
                <a:latin typeface="Arial" panose="020B0604020202020204" pitchFamily="34" charset="0"/>
              </a:rPr>
              <a:t> His translation is still used in the Anglican </a:t>
            </a:r>
            <a:r>
              <a:rPr lang="en-US" b="0" i="0" u="none" strike="noStrike" dirty="0">
                <a:solidFill>
                  <a:srgbClr val="3366CC"/>
                </a:solidFill>
                <a:effectLst/>
                <a:latin typeface="Arial" panose="020B0604020202020204" pitchFamily="34" charset="0"/>
                <a:hlinkClick r:id="rId132" tooltip="Book of Common Prayer"/>
              </a:rPr>
              <a:t>Book of Common Prayer</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73"/>
              </a:rPr>
              <a:t>[9]</a:t>
            </a:r>
            <a:r>
              <a:rPr lang="en-US" b="0" i="0" dirty="0">
                <a:solidFill>
                  <a:srgbClr val="202122"/>
                </a:solidFill>
                <a:effectLst/>
                <a:latin typeface="Arial" panose="020B0604020202020204" pitchFamily="34" charset="0"/>
              </a:rPr>
              <a:t> It is the most familiar translation for many in the Anglican Communion worldwide, particularly those in collegiate and cathedral churches.</a:t>
            </a:r>
            <a:r>
              <a:rPr lang="en-US" b="0" i="0" u="none" strike="noStrike" baseline="30000" dirty="0">
                <a:solidFill>
                  <a:srgbClr val="3366CC"/>
                </a:solidFill>
                <a:effectLst/>
                <a:latin typeface="Arial" panose="020B0604020202020204" pitchFamily="34" charset="0"/>
                <a:hlinkClick r:id="rId178"/>
              </a:rPr>
              <a:t>[28]</a:t>
            </a:r>
            <a:r>
              <a:rPr lang="en-US" b="0" i="0" dirty="0">
                <a:solidFill>
                  <a:srgbClr val="202122"/>
                </a:solidFill>
                <a:effectLst/>
                <a:latin typeface="Arial" panose="020B0604020202020204" pitchFamily="34" charset="0"/>
              </a:rPr>
              <a:t> Many musical settings of the psalms also make use of the Coverdale translation. For example Coverdale's renderings are used in </a:t>
            </a:r>
            <a:r>
              <a:rPr lang="en-US" b="0" i="0" u="none" strike="noStrike" dirty="0">
                <a:solidFill>
                  <a:srgbClr val="3366CC"/>
                </a:solidFill>
                <a:effectLst/>
                <a:latin typeface="Arial" panose="020B0604020202020204" pitchFamily="34" charset="0"/>
                <a:hlinkClick r:id="rId179" tooltip="Handel's Messiah"/>
              </a:rPr>
              <a:t>Handel's </a:t>
            </a:r>
            <a:r>
              <a:rPr lang="en-US" b="0" i="1" u="none" strike="noStrike" dirty="0">
                <a:solidFill>
                  <a:srgbClr val="3366CC"/>
                </a:solidFill>
                <a:effectLst/>
                <a:latin typeface="Arial" panose="020B0604020202020204" pitchFamily="34" charset="0"/>
                <a:hlinkClick r:id="rId179" tooltip="Handel's Messiah"/>
              </a:rPr>
              <a:t>Messiah</a:t>
            </a:r>
            <a:r>
              <a:rPr lang="en-US" b="0" i="0" dirty="0">
                <a:solidFill>
                  <a:srgbClr val="202122"/>
                </a:solidFill>
                <a:effectLst/>
                <a:latin typeface="Arial" panose="020B0604020202020204" pitchFamily="34" charset="0"/>
              </a:rPr>
              <a:t>, based on the Prayer Book Psalter rather than the King James Bible version. His translation of the </a:t>
            </a:r>
            <a:r>
              <a:rPr lang="en-US" b="0" i="0" u="none" strike="noStrike" dirty="0">
                <a:solidFill>
                  <a:srgbClr val="3366CC"/>
                </a:solidFill>
                <a:effectLst/>
                <a:latin typeface="Arial" panose="020B0604020202020204" pitchFamily="34" charset="0"/>
                <a:hlinkClick r:id="rId180" tooltip="Roman Canon"/>
              </a:rPr>
              <a:t>Roman Canon</a:t>
            </a:r>
            <a:r>
              <a:rPr lang="en-US" b="0" i="0" dirty="0">
                <a:solidFill>
                  <a:srgbClr val="202122"/>
                </a:solidFill>
                <a:effectLst/>
                <a:latin typeface="Arial" panose="020B0604020202020204" pitchFamily="34" charset="0"/>
              </a:rPr>
              <a:t> is still used in some Anglican and </a:t>
            </a:r>
            <a:r>
              <a:rPr lang="en-US" b="0" i="0" u="none" strike="noStrike" dirty="0">
                <a:solidFill>
                  <a:srgbClr val="3366CC"/>
                </a:solidFill>
                <a:effectLst/>
                <a:latin typeface="Arial" panose="020B0604020202020204" pitchFamily="34" charset="0"/>
                <a:hlinkClick r:id="rId181" tooltip="Anglican Use"/>
              </a:rPr>
              <a:t>Anglican Use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82" tooltip="Catholic Church"/>
              </a:rPr>
              <a:t>Roman Catholic</a:t>
            </a:r>
            <a:r>
              <a:rPr lang="en-US" b="0" i="0" dirty="0">
                <a:solidFill>
                  <a:srgbClr val="202122"/>
                </a:solidFill>
                <a:effectLst/>
                <a:latin typeface="Arial" panose="020B0604020202020204" pitchFamily="34" charset="0"/>
              </a:rPr>
              <a:t> churches. Less well known is Coverdale’s early involvement in hymn books. Celia Hughes believes that in the days of renewed biblical suppression after 1543, the most important work of Coverdale, apart from his principal Bible translation, was his </a:t>
            </a:r>
            <a:r>
              <a:rPr lang="en-US" b="0" i="1" dirty="0">
                <a:solidFill>
                  <a:srgbClr val="202122"/>
                </a:solidFill>
                <a:effectLst/>
                <a:latin typeface="Arial" panose="020B0604020202020204" pitchFamily="34" charset="0"/>
              </a:rPr>
              <a:t>Ghostly Psalms and Spiritual Songs</a:t>
            </a:r>
            <a:r>
              <a:rPr lang="en-US" b="0" i="0" dirty="0">
                <a:solidFill>
                  <a:srgbClr val="202122"/>
                </a:solidFill>
                <a:effectLst/>
                <a:latin typeface="Arial" panose="020B0604020202020204" pitchFamily="34" charset="0"/>
              </a:rPr>
              <a:t> .</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This she calls "the first English hymn book" and "the only one until the publication of the collection by </a:t>
            </a:r>
            <a:r>
              <a:rPr lang="en-US" b="0" i="0" dirty="0" err="1">
                <a:solidFill>
                  <a:srgbClr val="202122"/>
                </a:solidFill>
                <a:effectLst/>
                <a:latin typeface="Arial" panose="020B0604020202020204" pitchFamily="34" charset="0"/>
              </a:rPr>
              <a:t>Sternhold</a:t>
            </a:r>
            <a:r>
              <a:rPr lang="en-US" b="0" i="0" dirty="0">
                <a:solidFill>
                  <a:srgbClr val="202122"/>
                </a:solidFill>
                <a:effectLst/>
                <a:latin typeface="Arial" panose="020B0604020202020204" pitchFamily="34" charset="0"/>
              </a:rPr>
              <a:t> and Hopkins." (This was more than twenty years later). The undated print probably was done parallel to his Bible translation in 1535.</a:t>
            </a:r>
            <a:r>
              <a:rPr lang="en-US" b="0" i="0" u="none" strike="noStrike" baseline="30000" dirty="0">
                <a:solidFill>
                  <a:srgbClr val="3366CC"/>
                </a:solidFill>
                <a:effectLst/>
                <a:latin typeface="Arial" panose="020B0604020202020204" pitchFamily="34" charset="0"/>
                <a:hlinkClick r:id="rId183"/>
              </a:rPr>
              <a:t>[29]</a:t>
            </a:r>
            <a:r>
              <a:rPr lang="en-US" b="0" i="0" dirty="0">
                <a:solidFill>
                  <a:srgbClr val="202122"/>
                </a:solidFill>
                <a:effectLst/>
                <a:latin typeface="Arial" panose="020B0604020202020204" pitchFamily="34" charset="0"/>
              </a:rPr>
              <a:t> Coverdale’s first three hymns are based on the Latin </a:t>
            </a:r>
            <a:r>
              <a:rPr lang="en-US" b="0" i="0" u="none" strike="noStrike" dirty="0" err="1">
                <a:solidFill>
                  <a:srgbClr val="3366CC"/>
                </a:solidFill>
                <a:effectLst/>
                <a:latin typeface="Arial" panose="020B0604020202020204" pitchFamily="34" charset="0"/>
                <a:hlinkClick r:id="rId184" tooltip="Veni Creator Spiritus"/>
              </a:rPr>
              <a:t>Veni</a:t>
            </a:r>
            <a:r>
              <a:rPr lang="en-US" b="0" i="0" u="none" strike="noStrike" dirty="0">
                <a:solidFill>
                  <a:srgbClr val="3366CC"/>
                </a:solidFill>
                <a:effectLst/>
                <a:latin typeface="Arial" panose="020B0604020202020204" pitchFamily="34" charset="0"/>
                <a:hlinkClick r:id="rId184" tooltip="Veni Creator Spiritus"/>
              </a:rPr>
              <a:t> Creator Spiritus</a:t>
            </a:r>
            <a:r>
              <a:rPr lang="en-US" b="0" i="0" dirty="0">
                <a:solidFill>
                  <a:srgbClr val="202122"/>
                </a:solidFill>
                <a:effectLst/>
                <a:latin typeface="Arial" panose="020B0604020202020204" pitchFamily="34" charset="0"/>
              </a:rPr>
              <a:t>, preceding its other English translations such as that of 1625 by Bishop J. </a:t>
            </a:r>
            <a:r>
              <a:rPr lang="en-US" b="0" i="0" dirty="0" err="1">
                <a:solidFill>
                  <a:srgbClr val="202122"/>
                </a:solidFill>
                <a:effectLst/>
                <a:latin typeface="Arial" panose="020B0604020202020204" pitchFamily="34" charset="0"/>
              </a:rPr>
              <a:t>Cosin</a:t>
            </a:r>
            <a:r>
              <a:rPr lang="en-US" b="0" i="0" dirty="0">
                <a:solidFill>
                  <a:srgbClr val="202122"/>
                </a:solidFill>
                <a:effectLst/>
                <a:latin typeface="Arial" panose="020B0604020202020204" pitchFamily="34" charset="0"/>
              </a:rPr>
              <a:t> by more than ninety years.</a:t>
            </a:r>
            <a:r>
              <a:rPr lang="en-US" b="0" i="0" u="none" strike="noStrike" baseline="30000" dirty="0">
                <a:solidFill>
                  <a:srgbClr val="3366CC"/>
                </a:solidFill>
                <a:effectLst/>
                <a:latin typeface="Arial" panose="020B0604020202020204" pitchFamily="34" charset="0"/>
                <a:hlinkClick r:id="rId185"/>
              </a:rPr>
              <a:t>[note 18]</a:t>
            </a:r>
            <a:r>
              <a:rPr lang="en-US" b="0" i="0" dirty="0">
                <a:solidFill>
                  <a:srgbClr val="202122"/>
                </a:solidFill>
                <a:effectLst/>
                <a:latin typeface="Arial" panose="020B0604020202020204" pitchFamily="34" charset="0"/>
              </a:rPr>
              <a:t> However, the majority of the hymns are based on the Protestant hymnbooks from Germany, particularly </a:t>
            </a:r>
            <a:r>
              <a:rPr lang="en-US" b="0" i="0" u="none" strike="noStrike" dirty="0">
                <a:solidFill>
                  <a:srgbClr val="3366CC"/>
                </a:solidFill>
                <a:effectLst/>
                <a:latin typeface="Arial" panose="020B0604020202020204" pitchFamily="34" charset="0"/>
                <a:hlinkClick r:id="rId186" tooltip="Johann Walter"/>
              </a:rPr>
              <a:t>Johann Walter</a:t>
            </a:r>
            <a:r>
              <a:rPr lang="en-US" b="0" i="0" dirty="0">
                <a:solidFill>
                  <a:srgbClr val="202122"/>
                </a:solidFill>
                <a:effectLst/>
                <a:latin typeface="Arial" panose="020B0604020202020204" pitchFamily="34" charset="0"/>
              </a:rPr>
              <a:t>'s settings of </a:t>
            </a:r>
            <a:r>
              <a:rPr lang="en-US" b="0" i="0" u="none" strike="noStrike" dirty="0">
                <a:solidFill>
                  <a:srgbClr val="3366CC"/>
                </a:solidFill>
                <a:effectLst/>
                <a:latin typeface="Arial" panose="020B0604020202020204" pitchFamily="34" charset="0"/>
                <a:hlinkClick r:id="rId62" tooltip="Martin Luther"/>
              </a:rPr>
              <a:t>Martin Luther</a:t>
            </a:r>
            <a:r>
              <a:rPr lang="en-US" b="0" i="0" dirty="0">
                <a:solidFill>
                  <a:srgbClr val="202122"/>
                </a:solidFill>
                <a:effectLst/>
                <a:latin typeface="Arial" panose="020B0604020202020204" pitchFamily="34" charset="0"/>
              </a:rPr>
              <a:t>'s hymns such as </a:t>
            </a:r>
            <a:r>
              <a:rPr lang="en-US" b="0" i="1" u="none" strike="noStrike" dirty="0">
                <a:solidFill>
                  <a:srgbClr val="3366CC"/>
                </a:solidFill>
                <a:effectLst/>
                <a:latin typeface="Arial" panose="020B0604020202020204" pitchFamily="34" charset="0"/>
                <a:hlinkClick r:id="rId187" tooltip="A Mighty Fortress Is Our God"/>
              </a:rPr>
              <a:t>Ein </a:t>
            </a:r>
            <a:r>
              <a:rPr lang="en-US" b="0" i="1" u="none" strike="noStrike" dirty="0" err="1">
                <a:solidFill>
                  <a:srgbClr val="3366CC"/>
                </a:solidFill>
                <a:effectLst/>
                <a:latin typeface="Arial" panose="020B0604020202020204" pitchFamily="34" charset="0"/>
                <a:hlinkClick r:id="rId187" tooltip="A Mighty Fortress Is Our God"/>
              </a:rPr>
              <a:t>feste</a:t>
            </a:r>
            <a:r>
              <a:rPr lang="en-US" b="0" i="1" u="none" strike="noStrike" dirty="0">
                <a:solidFill>
                  <a:srgbClr val="3366CC"/>
                </a:solidFill>
                <a:effectLst/>
                <a:latin typeface="Arial" panose="020B0604020202020204" pitchFamily="34" charset="0"/>
                <a:hlinkClick r:id="rId187" tooltip="A Mighty Fortress Is Our God"/>
              </a:rPr>
              <a:t> Burg</a:t>
            </a:r>
            <a:r>
              <a:rPr lang="en-US" b="0" i="0" dirty="0">
                <a:solidFill>
                  <a:srgbClr val="202122"/>
                </a:solidFill>
                <a:effectLst/>
                <a:latin typeface="Arial" panose="020B0604020202020204" pitchFamily="34" charset="0"/>
              </a:rPr>
              <a:t>. Coverdale intended his </a:t>
            </a:r>
            <a:r>
              <a:rPr lang="en-US" b="0" i="1" dirty="0">
                <a:solidFill>
                  <a:srgbClr val="202122"/>
                </a:solidFill>
                <a:effectLst/>
                <a:latin typeface="Arial" panose="020B0604020202020204" pitchFamily="34" charset="0"/>
              </a:rPr>
              <a:t>"godly songs" for "our young men ... and our women spinning at the wheels."</a:t>
            </a:r>
            <a:r>
              <a:rPr lang="en-US" b="0" i="0" dirty="0">
                <a:solidFill>
                  <a:srgbClr val="202122"/>
                </a:solidFill>
                <a:effectLst/>
                <a:latin typeface="Arial" panose="020B0604020202020204" pitchFamily="34" charset="0"/>
              </a:rPr>
              <a:t> Thus Hughes argues that he </a:t>
            </a:r>
            <a:r>
              <a:rPr lang="en-US" b="0" i="0" dirty="0" err="1">
                <a:solidFill>
                  <a:srgbClr val="202122"/>
                </a:solidFill>
                <a:effectLst/>
                <a:latin typeface="Arial" panose="020B0604020202020204" pitchFamily="34" charset="0"/>
              </a:rPr>
              <a:t>realised</a:t>
            </a:r>
            <a:r>
              <a:rPr lang="en-US" b="0" i="0" dirty="0">
                <a:solidFill>
                  <a:srgbClr val="202122"/>
                </a:solidFill>
                <a:effectLst/>
                <a:latin typeface="Arial" panose="020B0604020202020204" pitchFamily="34" charset="0"/>
              </a:rPr>
              <a:t> that for the less-privileged, his scriptural teaching could be learnt and retained more readily by song rather than by direct access to the Bible, which could often be prohibited. However, his hymnbook also ended up on the list of forbidden books in 1539, and only one complete copy of it survives which is today held in </a:t>
            </a:r>
            <a:r>
              <a:rPr lang="en-US" b="0" i="0" u="none" strike="noStrike" dirty="0">
                <a:solidFill>
                  <a:srgbClr val="3366CC"/>
                </a:solidFill>
                <a:effectLst/>
                <a:latin typeface="Arial" panose="020B0604020202020204" pitchFamily="34" charset="0"/>
                <a:hlinkClick r:id="rId188" tooltip="Queen's College, Oxford"/>
              </a:rPr>
              <a:t>Queen's College, Oxford</a:t>
            </a:r>
            <a:r>
              <a:rPr lang="en-US" b="0" i="0" dirty="0">
                <a:solidFill>
                  <a:srgbClr val="202122"/>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89"/>
              </a:rPr>
              <a:t>[1]</a:t>
            </a:r>
            <a:r>
              <a:rPr lang="en-US" b="0" i="0" dirty="0">
                <a:solidFill>
                  <a:srgbClr val="202122"/>
                </a:solidFill>
                <a:effectLst/>
                <a:latin typeface="Arial" panose="020B0604020202020204" pitchFamily="34" charset="0"/>
              </a:rPr>
              <a:t> Two fragments survived as binding material and are now in the </a:t>
            </a:r>
            <a:r>
              <a:rPr lang="en-US" b="0" i="0" u="none" strike="noStrike" dirty="0">
                <a:solidFill>
                  <a:srgbClr val="3366CC"/>
                </a:solidFill>
                <a:effectLst/>
                <a:latin typeface="Arial" panose="020B0604020202020204" pitchFamily="34" charset="0"/>
                <a:hlinkClick r:id="rId190" tooltip="Bodleian Library, Oxford"/>
              </a:rPr>
              <a:t>Bodleian Library, Oxford</a:t>
            </a:r>
            <a:r>
              <a:rPr lang="en-US" b="0" i="0" dirty="0">
                <a:solidFill>
                  <a:srgbClr val="202122"/>
                </a:solidFill>
                <a:effectLst/>
                <a:latin typeface="Arial" panose="020B0604020202020204" pitchFamily="34" charset="0"/>
              </a:rPr>
              <a:t>, and in the </a:t>
            </a:r>
            <a:r>
              <a:rPr lang="en-US" b="0" i="0" u="none" strike="noStrike" dirty="0">
                <a:solidFill>
                  <a:srgbClr val="3366CC"/>
                </a:solidFill>
                <a:effectLst/>
                <a:latin typeface="Arial" panose="020B0604020202020204" pitchFamily="34" charset="0"/>
                <a:hlinkClick r:id="rId191" tooltip="Beinecke Library"/>
              </a:rPr>
              <a:t>Beinecke Library</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192" tooltip="Yale"/>
              </a:rPr>
              <a:t>Yale</a:t>
            </a:r>
            <a:r>
              <a:rPr lang="en-US" b="0" i="0" dirty="0">
                <a:solidFill>
                  <a:srgbClr val="202122"/>
                </a:solidFill>
                <a:effectLst/>
                <a:latin typeface="Arial" panose="020B0604020202020204" pitchFamily="34" charset="0"/>
              </a:rPr>
              <a:t>.</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Miles Coverdale was a man who was loved all his life for that ‘singular uprightness’ recorded on his tomb. He was always in demand as a preacher of the gospel. He was an assiduous bishop. He pressed forward with great work in the face of the complexities and adversities produced by official policies. His gift to posterity has been from his scholarship as a translator; from his steadily developing sense of English rhythms, spoken and sung; and from his incalculable shaping of the nation's moral and religious sense through the reading aloud in every parish from his ‘Bible of the largest size’.</a:t>
            </a:r>
          </a:p>
          <a:p>
            <a:pPr algn="l" rtl="0"/>
            <a:r>
              <a:rPr lang="en-US" b="0" i="0" dirty="0">
                <a:solidFill>
                  <a:srgbClr val="202122"/>
                </a:solidFill>
                <a:effectLst/>
                <a:latin typeface="Arial" panose="020B0604020202020204" pitchFamily="34" charset="0"/>
              </a:rPr>
              <a:t>David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‘Coverdale, Miles (1488–1569)’, Oxford Dictionary of National Biography, Oxford University Press, 2004; online </a:t>
            </a:r>
            <a:r>
              <a:rPr lang="en-US" b="0" i="0" dirty="0" err="1">
                <a:solidFill>
                  <a:srgbClr val="202122"/>
                </a:solidFill>
                <a:effectLst/>
                <a:latin typeface="Arial" panose="020B0604020202020204" pitchFamily="34" charset="0"/>
              </a:rPr>
              <a:t>edn</a:t>
            </a:r>
            <a:r>
              <a:rPr lang="en-US" b="0" i="0" dirty="0">
                <a:solidFill>
                  <a:srgbClr val="202122"/>
                </a:solidFill>
                <a:effectLst/>
                <a:latin typeface="Arial" panose="020B0604020202020204" pitchFamily="34" charset="0"/>
              </a:rPr>
              <a:t>, October 2009 </a:t>
            </a:r>
            <a:r>
              <a:rPr lang="en-US" b="0" i="0" u="none" strike="noStrike" dirty="0">
                <a:solidFill>
                  <a:srgbClr val="3366CC"/>
                </a:solidFill>
                <a:effectLst/>
                <a:latin typeface="Arial" panose="020B0604020202020204" pitchFamily="34" charset="0"/>
                <a:hlinkClick r:id="rId193"/>
              </a:rPr>
              <a:t>accessed 15 February 2015</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Coverdale is </a:t>
            </a:r>
            <a:r>
              <a:rPr lang="en-US" b="0" i="0" dirty="0" err="1">
                <a:solidFill>
                  <a:srgbClr val="202122"/>
                </a:solidFill>
                <a:effectLst/>
                <a:latin typeface="Arial" panose="020B0604020202020204" pitchFamily="34" charset="0"/>
              </a:rPr>
              <a:t>honoured</a:t>
            </a:r>
            <a:r>
              <a:rPr lang="en-US" b="0" i="0" dirty="0">
                <a:solidFill>
                  <a:srgbClr val="202122"/>
                </a:solidFill>
                <a:effectLst/>
                <a:latin typeface="Arial" panose="020B0604020202020204" pitchFamily="34" charset="0"/>
              </a:rPr>
              <a:t>, together with </a:t>
            </a:r>
            <a:r>
              <a:rPr lang="en-US" b="0" i="0" u="none" strike="noStrike" dirty="0">
                <a:solidFill>
                  <a:srgbClr val="3366CC"/>
                </a:solidFill>
                <a:effectLst/>
                <a:latin typeface="Arial" panose="020B0604020202020204" pitchFamily="34" charset="0"/>
                <a:hlinkClick r:id="rId65" tooltip="William Tyndale"/>
              </a:rPr>
              <a:t>William Tyndale</a:t>
            </a:r>
            <a:r>
              <a:rPr lang="en-US" b="0" i="0" dirty="0">
                <a:solidFill>
                  <a:srgbClr val="202122"/>
                </a:solidFill>
                <a:effectLst/>
                <a:latin typeface="Arial" panose="020B0604020202020204" pitchFamily="34" charset="0"/>
              </a:rPr>
              <a:t>, with a </a:t>
            </a:r>
            <a:r>
              <a:rPr lang="en-US" b="0" i="0" u="none" strike="noStrike" dirty="0">
                <a:solidFill>
                  <a:srgbClr val="3366CC"/>
                </a:solidFill>
                <a:effectLst/>
                <a:latin typeface="Arial" panose="020B0604020202020204" pitchFamily="34" charset="0"/>
                <a:hlinkClick r:id="rId194" tooltip="Feast day"/>
              </a:rPr>
              <a:t>feast day</a:t>
            </a:r>
            <a:r>
              <a:rPr lang="en-US" b="0" i="0" dirty="0">
                <a:solidFill>
                  <a:srgbClr val="202122"/>
                </a:solidFill>
                <a:effectLst/>
                <a:latin typeface="Arial" panose="020B0604020202020204" pitchFamily="34" charset="0"/>
              </a:rPr>
              <a:t> on the </a:t>
            </a:r>
            <a:r>
              <a:rPr lang="en-US" b="0" i="0" u="none" strike="noStrike" dirty="0">
                <a:solidFill>
                  <a:srgbClr val="3366CC"/>
                </a:solidFill>
                <a:effectLst/>
                <a:latin typeface="Arial" panose="020B0604020202020204" pitchFamily="34" charset="0"/>
                <a:hlinkClick r:id="rId195" tooltip="Calendar of saints (Episcopal Church in the United States of America)"/>
              </a:rPr>
              <a:t>liturgical calendar of the Episcopal Church (USA)</a:t>
            </a:r>
            <a:r>
              <a:rPr lang="en-US" b="0" i="0" dirty="0">
                <a:solidFill>
                  <a:srgbClr val="202122"/>
                </a:solidFill>
                <a:effectLst/>
                <a:latin typeface="Arial" panose="020B0604020202020204" pitchFamily="34" charset="0"/>
              </a:rPr>
              <a:t> on 6 October. His extensive contacts with English and Continental Reformers was integral to the development of successive versions of the Bible in the English language.</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Works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96" tooltip="Edit section: Work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0" i="1" dirty="0">
                <a:solidFill>
                  <a:srgbClr val="202122"/>
                </a:solidFill>
                <a:effectLst/>
                <a:latin typeface="Arial" panose="020B0604020202020204" pitchFamily="34" charset="0"/>
              </a:rPr>
              <a:t>Remains of Myles Coverdale: Containing Prologues to the Translation of the Bible, Treatise on Death, Hope of the Faithful, Exhortation to the Carrying of Christ's Cross, Exposition Upon the Twenty-Second Psalm, Confutation of the Treatise of John Standish, </a:t>
            </a:r>
            <a:r>
              <a:rPr lang="en-US" b="0" i="1" dirty="0" err="1">
                <a:solidFill>
                  <a:srgbClr val="202122"/>
                </a:solidFill>
                <a:effectLst/>
                <a:latin typeface="Arial" panose="020B0604020202020204" pitchFamily="34" charset="0"/>
              </a:rPr>
              <a:t>Defence</a:t>
            </a:r>
            <a:r>
              <a:rPr lang="en-US" b="0" i="1" dirty="0">
                <a:solidFill>
                  <a:srgbClr val="202122"/>
                </a:solidFill>
                <a:effectLst/>
                <a:latin typeface="Arial" panose="020B0604020202020204" pitchFamily="34" charset="0"/>
              </a:rPr>
              <a:t> of a Certain Poor Christian Man, Letters, Ghostly Psalms and Spiritual Songs.</a:t>
            </a:r>
            <a:r>
              <a:rPr lang="en-US" b="0" i="0" dirty="0">
                <a:solidFill>
                  <a:srgbClr val="202122"/>
                </a:solidFill>
                <a:effectLst/>
                <a:latin typeface="Arial" panose="020B0604020202020204" pitchFamily="34" charset="0"/>
              </a:rPr>
              <a:t> (1846)</a:t>
            </a:r>
          </a:p>
          <a:p>
            <a:pPr algn="l" rtl="0">
              <a:buFont typeface="Arial" panose="020B0604020202020204" pitchFamily="34" charset="0"/>
              <a:buChar char="•"/>
            </a:pPr>
            <a:r>
              <a:rPr lang="en-US" b="0" i="1" dirty="0">
                <a:solidFill>
                  <a:srgbClr val="202122"/>
                </a:solidFill>
                <a:effectLst/>
                <a:latin typeface="Arial" panose="020B0604020202020204" pitchFamily="34" charset="0"/>
              </a:rPr>
              <a:t>Writings and Translations of Myles Coverdale: The Old Faith, A Spiritual and Most Precious Pearl, Fruitful Lessons, A Treatise on the Lord's Supper, Order of the Church in Denmark, Abridgment of the Enchiridion of Erasmus</a:t>
            </a:r>
            <a:r>
              <a:rPr lang="en-US" b="0" i="0" dirty="0">
                <a:solidFill>
                  <a:srgbClr val="202122"/>
                </a:solidFill>
                <a:effectLst/>
                <a:latin typeface="Arial" panose="020B0604020202020204" pitchFamily="34" charset="0"/>
              </a:rPr>
              <a:t> (1844)</a:t>
            </a:r>
          </a:p>
          <a:p>
            <a:pPr algn="l" rtl="0">
              <a:buFont typeface="Arial" panose="020B0604020202020204" pitchFamily="34" charset="0"/>
              <a:buChar char="•"/>
            </a:pPr>
            <a:r>
              <a:rPr lang="en-US" b="0" i="1" dirty="0">
                <a:solidFill>
                  <a:srgbClr val="202122"/>
                </a:solidFill>
                <a:effectLst/>
                <a:latin typeface="Arial" panose="020B0604020202020204" pitchFamily="34" charset="0"/>
              </a:rPr>
              <a:t>Memorials Of The Right Reverend Father In God Myles Coverdale, Sometime Lord Bishop Of Exeter; Who First Translated The Whole Bible Into English: Together With Divers Matters Relating To The Promulgation Of The Bible, In The Reign Of Henry The Eighth</a:t>
            </a:r>
            <a:r>
              <a:rPr lang="en-US" b="0" i="0" dirty="0">
                <a:solidFill>
                  <a:srgbClr val="202122"/>
                </a:solidFill>
                <a:effectLst/>
                <a:latin typeface="Arial" panose="020B0604020202020204" pitchFamily="34" charset="0"/>
              </a:rPr>
              <a:t> (1838)</a:t>
            </a:r>
          </a:p>
          <a:p>
            <a:pPr algn="l" rtl="0">
              <a:buFont typeface="Arial" panose="020B0604020202020204" pitchFamily="34" charset="0"/>
              <a:buChar char="•"/>
            </a:pPr>
            <a:r>
              <a:rPr lang="en-US" b="0" i="1" dirty="0">
                <a:solidFill>
                  <a:srgbClr val="202122"/>
                </a:solidFill>
                <a:effectLst/>
                <a:latin typeface="Arial" panose="020B0604020202020204" pitchFamily="34" charset="0"/>
              </a:rPr>
              <a:t>The Letters Of The Martyrs: Collected And Published In 1564 With A Preface By Miles Coverdale</a:t>
            </a:r>
            <a:r>
              <a:rPr lang="en-US" b="0" i="0" dirty="0">
                <a:solidFill>
                  <a:srgbClr val="202122"/>
                </a:solidFill>
                <a:effectLst/>
                <a:latin typeface="Arial" panose="020B0604020202020204" pitchFamily="34" charset="0"/>
              </a:rPr>
              <a:t> (1838)</a:t>
            </a:r>
          </a:p>
          <a:p>
            <a:pPr algn="l" rtl="0"/>
            <a:r>
              <a:rPr lang="en-US" b="0" i="0" dirty="0">
                <a:solidFill>
                  <a:srgbClr val="000000"/>
                </a:solidFill>
                <a:effectLst/>
                <a:latin typeface="Linux Libertine"/>
              </a:rPr>
              <a:t>See also</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97" tooltip="Edit section: See also"/>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1" i="1" u="none" strike="noStrike" dirty="0">
                <a:solidFill>
                  <a:srgbClr val="3366CC"/>
                </a:solidFill>
                <a:effectLst/>
                <a:latin typeface="Arial" panose="020B0604020202020204" pitchFamily="34" charset="0"/>
                <a:hlinkClick r:id="rId198" tooltip="Portal:Saints"/>
              </a:rPr>
              <a:t>Saints portal</a:t>
            </a:r>
            <a:endParaRPr lang="en-US" b="1" i="1" dirty="0">
              <a:solidFill>
                <a:srgbClr val="202122"/>
              </a:solidFill>
              <a:effectLst/>
              <a:latin typeface="Arial" panose="020B0604020202020204" pitchFamily="34" charset="0"/>
            </a:endParaRPr>
          </a:p>
          <a:p>
            <a:pPr algn="l" rtl="0">
              <a:buFont typeface="Arial" panose="020B0604020202020204" pitchFamily="34" charset="0"/>
              <a:buChar char="•"/>
            </a:pPr>
            <a:r>
              <a:rPr lang="en-US" b="1" i="1" u="none" strike="noStrike" dirty="0">
                <a:solidFill>
                  <a:srgbClr val="3366CC"/>
                </a:solidFill>
                <a:effectLst/>
                <a:latin typeface="Arial" panose="020B0604020202020204" pitchFamily="34" charset="0"/>
                <a:hlinkClick r:id="rId199" tooltip="Portal:Christianity"/>
              </a:rPr>
              <a:t>Christianity portal</a:t>
            </a:r>
            <a:endParaRPr lang="en-US" b="1" i="1"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82" tooltip="Psalms"/>
              </a:rPr>
              <a:t>Psalms</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200" tooltip="Timeline of the English Reformation"/>
              </a:rPr>
              <a:t>Timeline of the English Reformation</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201" tooltip="Censorship of the Bible"/>
              </a:rPr>
              <a:t>Censorship of the Bible § England</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Notes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02" tooltip="Edit section: Note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03" tooltip="Jump up"/>
              </a:rPr>
              <a:t>^</a:t>
            </a:r>
            <a:r>
              <a:rPr lang="en-US" b="0" i="0" dirty="0">
                <a:solidFill>
                  <a:srgbClr val="202122"/>
                </a:solidFill>
                <a:effectLst/>
                <a:latin typeface="Arial" panose="020B0604020202020204" pitchFamily="34" charset="0"/>
              </a:rPr>
              <a:t> According to a bronze plaque on the wall of the former </a:t>
            </a:r>
            <a:r>
              <a:rPr lang="en-US" b="0" i="0" u="none" strike="noStrike" dirty="0">
                <a:solidFill>
                  <a:srgbClr val="3366CC"/>
                </a:solidFill>
                <a:effectLst/>
                <a:latin typeface="Arial" panose="020B0604020202020204" pitchFamily="34" charset="0"/>
                <a:hlinkClick r:id="rId204" tooltip="York Minster"/>
              </a:rPr>
              <a:t>York Minster</a:t>
            </a:r>
            <a:r>
              <a:rPr lang="en-US" b="0" i="0" dirty="0">
                <a:solidFill>
                  <a:srgbClr val="202122"/>
                </a:solidFill>
                <a:effectLst/>
                <a:latin typeface="Arial" panose="020B0604020202020204" pitchFamily="34" charset="0"/>
              </a:rPr>
              <a:t> library, he was believed to have been born in York circa 1488. </a:t>
            </a:r>
            <a:r>
              <a:rPr lang="en-US" b="0" i="1" dirty="0">
                <a:solidFill>
                  <a:srgbClr val="202122"/>
                </a:solidFill>
                <a:effectLst/>
                <a:latin typeface="Arial" panose="020B0604020202020204" pitchFamily="34" charset="0"/>
              </a:rPr>
              <a:t>Anon. (4 September 2014). </a:t>
            </a:r>
            <a:r>
              <a:rPr lang="en-US" b="0" i="1" u="none" strike="noStrike" dirty="0">
                <a:solidFill>
                  <a:srgbClr val="3366CC"/>
                </a:solidFill>
                <a:effectLst/>
                <a:latin typeface="Arial" panose="020B0604020202020204" pitchFamily="34" charset="0"/>
                <a:hlinkClick r:id="rId205"/>
              </a:rPr>
              <a:t>"Bronze commemorative plaque on wall of former York Minster Library"</a:t>
            </a:r>
            <a:r>
              <a:rPr lang="en-US" b="0" i="1" dirty="0">
                <a:solidFill>
                  <a:srgbClr val="202122"/>
                </a:solidFill>
                <a:effectLst/>
                <a:latin typeface="Arial" panose="020B0604020202020204" pitchFamily="34" charset="0"/>
              </a:rPr>
              <a:t>. Retrieved 15 February 2015.</a:t>
            </a:r>
            <a:r>
              <a:rPr lang="en-US" b="0" i="0" dirty="0">
                <a:solidFill>
                  <a:srgbClr val="202122"/>
                </a:solidFill>
                <a:effectLst/>
                <a:latin typeface="Arial" panose="020B0604020202020204" pitchFamily="34" charset="0"/>
              </a:rPr>
              <a:t> However, the exact birth location of York does not appear to be corroborated. An older source (Berkshire History – based on Article of 1903) even suggests his birthplace as </a:t>
            </a:r>
            <a:r>
              <a:rPr lang="en-US" b="0" i="0" u="none" strike="noStrike" dirty="0">
                <a:solidFill>
                  <a:srgbClr val="3366CC"/>
                </a:solidFill>
                <a:effectLst/>
                <a:latin typeface="Arial" panose="020B0604020202020204" pitchFamily="34" charset="0"/>
                <a:hlinkClick r:id="rId206" tooltip="Coverdale (dale)"/>
              </a:rPr>
              <a:t>Coverdale</a:t>
            </a:r>
            <a:r>
              <a:rPr lang="en-US" b="0" i="0" dirty="0">
                <a:solidFill>
                  <a:srgbClr val="202122"/>
                </a:solidFill>
                <a:effectLst/>
                <a:latin typeface="Arial" panose="020B0604020202020204" pitchFamily="34" charset="0"/>
              </a:rPr>
              <a:t>, a hamlet in North Yorkshire, but neither is this elsewhere substantiated.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that no details are known of his parentage or early education, so simply </a:t>
            </a:r>
            <a:r>
              <a:rPr lang="en-US" b="0" i="1" dirty="0">
                <a:solidFill>
                  <a:srgbClr val="202122"/>
                </a:solidFill>
                <a:effectLst/>
                <a:latin typeface="Arial" panose="020B0604020202020204" pitchFamily="34" charset="0"/>
              </a:rPr>
              <a:t>Yorkshire</a:t>
            </a:r>
            <a:r>
              <a:rPr lang="en-US" b="0" i="0" dirty="0">
                <a:solidFill>
                  <a:srgbClr val="202122"/>
                </a:solidFill>
                <a:effectLst/>
                <a:latin typeface="Arial" panose="020B0604020202020204" pitchFamily="34" charset="0"/>
              </a:rPr>
              <a:t> is the safest conclusion.</a:t>
            </a:r>
          </a:p>
          <a:p>
            <a:pPr algn="l" rtl="0">
              <a:buFont typeface="+mj-lt"/>
              <a:buAutoNum type="arabicPeriod"/>
            </a:pPr>
            <a:r>
              <a:rPr lang="en-US" b="1" i="0" u="none" strike="noStrike" dirty="0">
                <a:solidFill>
                  <a:srgbClr val="3366CC"/>
                </a:solidFill>
                <a:effectLst/>
                <a:latin typeface="Arial" panose="020B0604020202020204" pitchFamily="34" charset="0"/>
                <a:hlinkClick r:id="rId207"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states "BCL according to Cooper, </a:t>
            </a:r>
            <a:r>
              <a:rPr lang="en-US" b="0" i="0" dirty="0" err="1">
                <a:solidFill>
                  <a:srgbClr val="202122"/>
                </a:solidFill>
                <a:effectLst/>
                <a:latin typeface="Arial" panose="020B0604020202020204" pitchFamily="34" charset="0"/>
              </a:rPr>
              <a:t>BTh</a:t>
            </a:r>
            <a:r>
              <a:rPr lang="en-US" b="0" i="0" dirty="0">
                <a:solidFill>
                  <a:srgbClr val="202122"/>
                </a:solidFill>
                <a:effectLst/>
                <a:latin typeface="Arial" panose="020B0604020202020204" pitchFamily="34" charset="0"/>
              </a:rPr>
              <a:t> according to Foxe." At the time, such students had to gain proficiency in both subjects.</a:t>
            </a:r>
          </a:p>
          <a:p>
            <a:pPr algn="l" rtl="0">
              <a:buFont typeface="+mj-lt"/>
              <a:buAutoNum type="arabicPeriod"/>
            </a:pPr>
            <a:r>
              <a:rPr lang="en-US" b="1" i="0" u="none" strike="noStrike" dirty="0">
                <a:solidFill>
                  <a:srgbClr val="3366CC"/>
                </a:solidFill>
                <a:effectLst/>
                <a:latin typeface="Arial" panose="020B0604020202020204" pitchFamily="34" charset="0"/>
                <a:hlinkClick r:id="rId208" tooltip="Jump up"/>
              </a:rPr>
              <a:t>^</a:t>
            </a:r>
            <a:r>
              <a:rPr lang="en-US" b="0" i="0" dirty="0">
                <a:solidFill>
                  <a:srgbClr val="202122"/>
                </a:solidFill>
                <a:effectLst/>
                <a:latin typeface="Arial" panose="020B0604020202020204" pitchFamily="34" charset="0"/>
              </a:rPr>
              <a:t> But </a:t>
            </a:r>
            <a:r>
              <a:rPr lang="en-US" b="0" i="0" dirty="0" err="1">
                <a:solidFill>
                  <a:srgbClr val="202122"/>
                </a:solidFill>
                <a:effectLst/>
                <a:latin typeface="Arial" panose="020B0604020202020204" pitchFamily="34" charset="0"/>
              </a:rPr>
              <a:t>Trueman</a:t>
            </a:r>
            <a:r>
              <a:rPr lang="en-US" b="0" i="0" dirty="0">
                <a:solidFill>
                  <a:srgbClr val="202122"/>
                </a:solidFill>
                <a:effectLst/>
                <a:latin typeface="Arial" panose="020B0604020202020204" pitchFamily="34" charset="0"/>
              </a:rPr>
              <a:t> also says that Barnes was incorporated </a:t>
            </a:r>
            <a:r>
              <a:rPr lang="en-US" b="0" i="0" dirty="0" err="1">
                <a:solidFill>
                  <a:srgbClr val="202122"/>
                </a:solidFill>
                <a:effectLst/>
                <a:latin typeface="Arial" panose="020B0604020202020204" pitchFamily="34" charset="0"/>
              </a:rPr>
              <a:t>BTh</a:t>
            </a:r>
            <a:r>
              <a:rPr lang="en-US" b="0" i="0" dirty="0">
                <a:solidFill>
                  <a:srgbClr val="202122"/>
                </a:solidFill>
                <a:effectLst/>
                <a:latin typeface="Arial" panose="020B0604020202020204" pitchFamily="34" charset="0"/>
              </a:rPr>
              <a:t> in Cambridge university in 1522-3, followed in 1523 by the award of a DTh., so Barnes' return from Louvain was probably in about 1522.</a:t>
            </a:r>
          </a:p>
          <a:p>
            <a:pPr algn="l" rtl="0">
              <a:buFont typeface="+mj-lt"/>
              <a:buAutoNum type="arabicPeriod"/>
            </a:pPr>
            <a:r>
              <a:rPr lang="en-US" b="1" i="0" u="none" strike="noStrike" dirty="0">
                <a:solidFill>
                  <a:srgbClr val="3366CC"/>
                </a:solidFill>
                <a:effectLst/>
                <a:latin typeface="Arial" panose="020B0604020202020204" pitchFamily="34" charset="0"/>
                <a:hlinkClick r:id="rId209" tooltip="Jump up"/>
              </a:rPr>
              <a:t>^</a:t>
            </a:r>
            <a:r>
              <a:rPr lang="en-US" b="0" i="0" dirty="0">
                <a:solidFill>
                  <a:srgbClr val="202122"/>
                </a:solidFill>
                <a:effectLst/>
                <a:latin typeface="Arial" panose="020B0604020202020204" pitchFamily="34" charset="0"/>
              </a:rPr>
              <a:t> Hughes cites four twentieth century authors in support of this view, having said that some older biographers discount the suggestion.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states firmly that Coverdale and Rodgers were with Tyndale in Antwerp in 1534, whilst discounting the account of Foxe (1563) that Coverdale travelled to Hamburg to assist Tyndale in planned printing work.</a:t>
            </a:r>
          </a:p>
          <a:p>
            <a:pPr algn="l" rtl="0">
              <a:buFont typeface="+mj-lt"/>
              <a:buAutoNum type="arabicPeriod"/>
            </a:pPr>
            <a:r>
              <a:rPr lang="en-US" b="1" i="0" u="none" strike="noStrike" dirty="0">
                <a:solidFill>
                  <a:srgbClr val="3366CC"/>
                </a:solidFill>
                <a:effectLst/>
                <a:latin typeface="Arial" panose="020B0604020202020204" pitchFamily="34" charset="0"/>
                <a:hlinkClick r:id="rId210" tooltip="Jump up"/>
              </a:rPr>
              <a:t>^</a:t>
            </a:r>
            <a:r>
              <a:rPr lang="en-US" b="0" i="0" dirty="0">
                <a:solidFill>
                  <a:srgbClr val="202122"/>
                </a:solidFill>
                <a:effectLst/>
                <a:latin typeface="Arial" panose="020B0604020202020204" pitchFamily="34" charset="0"/>
              </a:rPr>
              <a:t> The colophon of the bible itself states this exact date.</a:t>
            </a:r>
          </a:p>
          <a:p>
            <a:pPr algn="l" rtl="0">
              <a:buFont typeface="+mj-lt"/>
              <a:buAutoNum type="arabicPeriod"/>
            </a:pPr>
            <a:r>
              <a:rPr lang="en-US" b="1" i="0" u="none" strike="noStrike" dirty="0">
                <a:solidFill>
                  <a:srgbClr val="3366CC"/>
                </a:solidFill>
                <a:effectLst/>
                <a:latin typeface="Arial" panose="020B0604020202020204" pitchFamily="34" charset="0"/>
                <a:hlinkClick r:id="rId211" tooltip="Jump up"/>
              </a:rPr>
              <a:t>^</a:t>
            </a:r>
            <a:r>
              <a:rPr lang="en-US" b="0" i="0" dirty="0">
                <a:solidFill>
                  <a:srgbClr val="202122"/>
                </a:solidFill>
                <a:effectLst/>
                <a:latin typeface="Arial" panose="020B0604020202020204" pitchFamily="34" charset="0"/>
              </a:rPr>
              <a:t> In his dedication to King Henry, Coverdale explains that he has ‘with a clear conscience purely and faithfully translated this out of five sundry interpreters’.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explains that this means Tyndale, Luther, the Vulgate, the Zürich Bible, and </a:t>
            </a:r>
            <a:r>
              <a:rPr lang="en-US" b="0" i="0" dirty="0" err="1">
                <a:solidFill>
                  <a:srgbClr val="202122"/>
                </a:solidFill>
                <a:effectLst/>
                <a:latin typeface="Arial" panose="020B0604020202020204" pitchFamily="34" charset="0"/>
              </a:rPr>
              <a:t>Pagninus's</a:t>
            </a:r>
            <a:r>
              <a:rPr lang="en-US" b="0" i="0" dirty="0">
                <a:solidFill>
                  <a:srgbClr val="202122"/>
                </a:solidFill>
                <a:effectLst/>
                <a:latin typeface="Arial" panose="020B0604020202020204" pitchFamily="34" charset="0"/>
              </a:rPr>
              <a:t> Latin translation of the Hebrew.</a:t>
            </a:r>
          </a:p>
          <a:p>
            <a:pPr algn="l" rtl="0">
              <a:buFont typeface="+mj-lt"/>
              <a:buAutoNum type="arabicPeriod"/>
            </a:pPr>
            <a:r>
              <a:rPr lang="en-US" b="1" i="0" u="none" strike="noStrike" dirty="0">
                <a:solidFill>
                  <a:srgbClr val="3366CC"/>
                </a:solidFill>
                <a:effectLst/>
                <a:latin typeface="Arial" panose="020B0604020202020204" pitchFamily="34" charset="0"/>
                <a:hlinkClick r:id="rId212" tooltip="Jump up"/>
              </a:rPr>
              <a:t>^</a:t>
            </a:r>
            <a:r>
              <a:rPr lang="en-US" b="0" i="0" dirty="0">
                <a:solidFill>
                  <a:srgbClr val="202122"/>
                </a:solidFill>
                <a:effectLst/>
                <a:latin typeface="Arial" panose="020B0604020202020204" pitchFamily="34" charset="0"/>
              </a:rPr>
              <a:t> The following is Guido </a:t>
            </a:r>
            <a:r>
              <a:rPr lang="en-US" b="0" i="0" dirty="0" err="1">
                <a:solidFill>
                  <a:srgbClr val="202122"/>
                </a:solidFill>
                <a:effectLst/>
                <a:latin typeface="Arial" panose="020B0604020202020204" pitchFamily="34" charset="0"/>
              </a:rPr>
              <a:t>Latré's</a:t>
            </a:r>
            <a:r>
              <a:rPr lang="en-US" b="0" i="0" dirty="0">
                <a:solidFill>
                  <a:srgbClr val="202122"/>
                </a:solidFill>
                <a:effectLst/>
                <a:latin typeface="Arial" panose="020B0604020202020204" pitchFamily="34" charset="0"/>
              </a:rPr>
              <a:t> citation for: </a:t>
            </a:r>
            <a:r>
              <a:rPr lang="en-US" b="0" i="1" dirty="0">
                <a:solidFill>
                  <a:srgbClr val="202122"/>
                </a:solidFill>
                <a:effectLst/>
                <a:latin typeface="Arial" panose="020B0604020202020204" pitchFamily="34" charset="0"/>
              </a:rPr>
              <a:t>... it was Coverdale's glory to produce the first printed English Bible, and to leave to posterity a permanent memorial of his genius in that most musical version of the Psalter which passed into the Book of Common Prayer, and has endeared itself to generations of Englishmen.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Darlow,T.H</a:t>
            </a:r>
            <a:r>
              <a:rPr lang="en-US" b="0" i="0" dirty="0">
                <a:solidFill>
                  <a:srgbClr val="202122"/>
                </a:solidFill>
                <a:effectLst/>
                <a:latin typeface="Arial" panose="020B0604020202020204" pitchFamily="34" charset="0"/>
              </a:rPr>
              <a:t>. &amp; </a:t>
            </a:r>
            <a:r>
              <a:rPr lang="en-US" b="0" i="0" dirty="0" err="1">
                <a:solidFill>
                  <a:srgbClr val="202122"/>
                </a:solidFill>
                <a:effectLst/>
                <a:latin typeface="Arial" panose="020B0604020202020204" pitchFamily="34" charset="0"/>
              </a:rPr>
              <a:t>Moule,H.F</a:t>
            </a:r>
            <a:r>
              <a:rPr lang="en-US" b="0" i="0" dirty="0">
                <a:solidFill>
                  <a:srgbClr val="202122"/>
                </a:solidFill>
                <a:effectLst/>
                <a:latin typeface="Arial" panose="020B0604020202020204" pitchFamily="34" charset="0"/>
              </a:rPr>
              <a:t>., Historical Catalogue of the printed Editions of Holy Scripture in the Library of the British and Foreign Bible Society, 2 vols., London and New York, 1963 (1st ed. 1903) p.6</a:t>
            </a:r>
          </a:p>
          <a:p>
            <a:pPr algn="l" rtl="0">
              <a:buFont typeface="+mj-lt"/>
              <a:buAutoNum type="arabicPeriod"/>
            </a:pPr>
            <a:r>
              <a:rPr lang="en-US" b="1" i="0" u="none" strike="noStrike" dirty="0">
                <a:solidFill>
                  <a:srgbClr val="3366CC"/>
                </a:solidFill>
                <a:effectLst/>
                <a:latin typeface="Arial" panose="020B0604020202020204" pitchFamily="34" charset="0"/>
                <a:hlinkClick r:id="rId213" tooltip="Jump up"/>
              </a:rPr>
              <a:t>^</a:t>
            </a:r>
            <a:r>
              <a:rPr lang="en-US" b="0" i="0" dirty="0">
                <a:solidFill>
                  <a:srgbClr val="202122"/>
                </a:solidFill>
                <a:effectLst/>
                <a:latin typeface="Arial" panose="020B0604020202020204" pitchFamily="34" charset="0"/>
              </a:rPr>
              <a:t> The description ‘Great Bible’ is justified, since it measured 337 mm by 235 mm.</a:t>
            </a:r>
          </a:p>
          <a:p>
            <a:pPr algn="l" rtl="0">
              <a:buFont typeface="+mj-lt"/>
              <a:buAutoNum type="arabicPeriod"/>
            </a:pPr>
            <a:r>
              <a:rPr lang="en-US" b="1" i="0" u="none" strike="noStrike" dirty="0">
                <a:solidFill>
                  <a:srgbClr val="3366CC"/>
                </a:solidFill>
                <a:effectLst/>
                <a:latin typeface="Arial" panose="020B0604020202020204" pitchFamily="34" charset="0"/>
                <a:hlinkClick r:id="rId214" tooltip="Jump up"/>
              </a:rPr>
              <a:t>^</a:t>
            </a:r>
            <a:r>
              <a:rPr lang="en-US" b="0" i="0" dirty="0">
                <a:solidFill>
                  <a:srgbClr val="202122"/>
                </a:solidFill>
                <a:effectLst/>
                <a:latin typeface="Arial" panose="020B0604020202020204" pitchFamily="34" charset="0"/>
              </a:rPr>
              <a:t> A further detail, possibly apocryphal, is that additional sheets were re-purchased as waste paper from a tradesman to whom they had been sold. Foxe (1563) wrote that they had been proffered as hat linings</a:t>
            </a:r>
          </a:p>
          <a:p>
            <a:pPr algn="l" rtl="0">
              <a:buFont typeface="+mj-lt"/>
              <a:buAutoNum type="arabicPeriod"/>
            </a:pPr>
            <a:r>
              <a:rPr lang="en-US" b="1" i="0" u="none" strike="noStrike" dirty="0">
                <a:solidFill>
                  <a:srgbClr val="3366CC"/>
                </a:solidFill>
                <a:effectLst/>
                <a:latin typeface="Arial" panose="020B0604020202020204" pitchFamily="34" charset="0"/>
                <a:hlinkClick r:id="rId215" tooltip="Jump up"/>
              </a:rPr>
              <a:t>^</a:t>
            </a:r>
            <a:r>
              <a:rPr lang="en-US" b="0" i="0" dirty="0">
                <a:solidFill>
                  <a:srgbClr val="202122"/>
                </a:solidFill>
                <a:effectLst/>
                <a:latin typeface="Arial" panose="020B0604020202020204" pitchFamily="34" charset="0"/>
              </a:rPr>
              <a:t> A special copy on vellum, with illuminations, was prepared for Cromwell himself, and is now in the library of St. John’s College, Cambridge.</a:t>
            </a:r>
          </a:p>
          <a:p>
            <a:pPr algn="l" rtl="0">
              <a:buFont typeface="+mj-lt"/>
              <a:buAutoNum type="arabicPeriod"/>
            </a:pPr>
            <a:r>
              <a:rPr lang="en-US" b="1" i="0" u="none" strike="noStrike" dirty="0">
                <a:solidFill>
                  <a:srgbClr val="3366CC"/>
                </a:solidFill>
                <a:effectLst/>
                <a:latin typeface="Arial" panose="020B0604020202020204" pitchFamily="34" charset="0"/>
                <a:hlinkClick r:id="rId216" tooltip="Jump up"/>
              </a:rPr>
              <a:t>^</a:t>
            </a:r>
            <a:r>
              <a:rPr lang="en-US" b="0" i="0" dirty="0">
                <a:solidFill>
                  <a:srgbClr val="202122"/>
                </a:solidFill>
                <a:effectLst/>
                <a:latin typeface="Arial" panose="020B0604020202020204" pitchFamily="34" charset="0"/>
              </a:rPr>
              <a:t> General Note </a:t>
            </a:r>
            <a:r>
              <a:rPr lang="en-US" b="0" i="1" dirty="0">
                <a:solidFill>
                  <a:srgbClr val="202122"/>
                </a:solidFill>
                <a:effectLst/>
                <a:latin typeface="Arial" panose="020B0604020202020204" pitchFamily="34" charset="0"/>
              </a:rPr>
              <a:t>(by Bodleian Library)</a:t>
            </a:r>
            <a:r>
              <a:rPr lang="en-US" b="0" i="0" dirty="0">
                <a:solidFill>
                  <a:srgbClr val="202122"/>
                </a:solidFill>
                <a:effectLst/>
                <a:latin typeface="Arial" panose="020B0604020202020204" pitchFamily="34" charset="0"/>
              </a:rPr>
              <a:t>: English and Latin in parallel columns; the calendar is printed partly in red; this edition repudiated by Coverdale on account of the faulty printing.</a:t>
            </a:r>
          </a:p>
          <a:p>
            <a:pPr algn="l" rtl="0">
              <a:buFont typeface="+mj-lt"/>
              <a:buAutoNum type="arabicPeriod"/>
            </a:pPr>
            <a:r>
              <a:rPr lang="en-US" b="1" i="0" u="none" strike="noStrike" dirty="0">
                <a:solidFill>
                  <a:srgbClr val="3366CC"/>
                </a:solidFill>
                <a:effectLst/>
                <a:latin typeface="Arial" panose="020B0604020202020204" pitchFamily="34" charset="0"/>
                <a:hlinkClick r:id="rId217"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Rychard</a:t>
            </a:r>
            <a:r>
              <a:rPr lang="en-US" b="0" i="0" dirty="0">
                <a:solidFill>
                  <a:srgbClr val="202122"/>
                </a:solidFill>
                <a:effectLst/>
                <a:latin typeface="Arial" panose="020B0604020202020204" pitchFamily="34" charset="0"/>
              </a:rPr>
              <a:t> Grafton and Edward </a:t>
            </a:r>
            <a:r>
              <a:rPr lang="en-US" b="0" i="0" dirty="0" err="1">
                <a:solidFill>
                  <a:srgbClr val="202122"/>
                </a:solidFill>
                <a:effectLst/>
                <a:latin typeface="Arial" panose="020B0604020202020204" pitchFamily="34" charset="0"/>
              </a:rPr>
              <a:t>Whitchurch</a:t>
            </a:r>
            <a:r>
              <a:rPr lang="en-US" b="0" i="0" dirty="0">
                <a:solidFill>
                  <a:srgbClr val="202122"/>
                </a:solidFill>
                <a:effectLst/>
                <a:latin typeface="Arial" panose="020B0604020202020204" pitchFamily="34" charset="0"/>
              </a:rPr>
              <a:t> finally printed the London large folio edition of the Great Bible in 1539. Coverdale compiled it, based largely on the 1537 Matthew’s Bible, which had been printed in Antwerp from translations by Tyndale and Coverdale.</a:t>
            </a:r>
          </a:p>
          <a:p>
            <a:pPr algn="l" rtl="0">
              <a:buFont typeface="+mj-lt"/>
              <a:buAutoNum type="arabicPeriod"/>
            </a:pPr>
            <a:r>
              <a:rPr lang="en-US" b="1" i="0" u="none" strike="noStrike" dirty="0">
                <a:solidFill>
                  <a:srgbClr val="3366CC"/>
                </a:solidFill>
                <a:effectLst/>
                <a:latin typeface="Arial" panose="020B0604020202020204" pitchFamily="34" charset="0"/>
                <a:hlinkClick r:id="rId218" tooltip="Jump up"/>
              </a:rPr>
              <a:t>^</a:t>
            </a:r>
            <a:r>
              <a:rPr lang="en-US" b="0" i="0" dirty="0">
                <a:solidFill>
                  <a:srgbClr val="202122"/>
                </a:solidFill>
                <a:effectLst/>
                <a:latin typeface="Arial" panose="020B0604020202020204" pitchFamily="34" charset="0"/>
              </a:rPr>
              <a:t> A later writer recalled that ‘none of the clergy were ready to risk life with Russell's expedition but old Father Coverdale’ (A </a:t>
            </a:r>
            <a:r>
              <a:rPr lang="en-US" b="0" i="0" dirty="0" err="1">
                <a:solidFill>
                  <a:srgbClr val="202122"/>
                </a:solidFill>
                <a:effectLst/>
                <a:latin typeface="Arial" panose="020B0604020202020204" pitchFamily="34" charset="0"/>
              </a:rPr>
              <a:t>Brieff</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Discours</a:t>
            </a:r>
            <a:r>
              <a:rPr lang="en-US" b="0" i="0" dirty="0">
                <a:solidFill>
                  <a:srgbClr val="202122"/>
                </a:solidFill>
                <a:effectLst/>
                <a:latin typeface="Arial" panose="020B0604020202020204" pitchFamily="34" charset="0"/>
              </a:rPr>
              <a:t>, cited by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p. 232). On the field at Woodbury Windmill, Coverdale ‘caused general thanksgiving to be made unto God’ (</a:t>
            </a:r>
            <a:r>
              <a:rPr lang="en-US" b="0" i="0" dirty="0" err="1">
                <a:solidFill>
                  <a:srgbClr val="202122"/>
                </a:solidFill>
                <a:effectLst/>
                <a:latin typeface="Arial" panose="020B0604020202020204" pitchFamily="34" charset="0"/>
              </a:rPr>
              <a:t>Mozley</a:t>
            </a:r>
            <a:r>
              <a:rPr lang="en-US" b="0" i="0" dirty="0">
                <a:solidFill>
                  <a:srgbClr val="202122"/>
                </a:solidFill>
                <a:effectLst/>
                <a:latin typeface="Arial" panose="020B0604020202020204" pitchFamily="34" charset="0"/>
              </a:rPr>
              <a:t> – see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15).</a:t>
            </a:r>
          </a:p>
          <a:p>
            <a:pPr algn="l" rtl="0">
              <a:buFont typeface="+mj-lt"/>
              <a:buAutoNum type="arabicPeriod"/>
            </a:pPr>
            <a:r>
              <a:rPr lang="en-US" b="1" i="0" u="none" strike="noStrike" dirty="0">
                <a:solidFill>
                  <a:srgbClr val="3366CC"/>
                </a:solidFill>
                <a:effectLst/>
                <a:latin typeface="Arial" panose="020B0604020202020204" pitchFamily="34" charset="0"/>
                <a:hlinkClick r:id="rId219" tooltip="Jump up"/>
              </a:rPr>
              <a:t>^</a:t>
            </a:r>
            <a:r>
              <a:rPr lang="en-US" b="0" i="0" dirty="0">
                <a:solidFill>
                  <a:srgbClr val="202122"/>
                </a:solidFill>
                <a:effectLst/>
                <a:latin typeface="Arial" panose="020B0604020202020204" pitchFamily="34" charset="0"/>
              </a:rPr>
              <a:t> Her reign was dated from 24 July.</a:t>
            </a:r>
          </a:p>
          <a:p>
            <a:pPr algn="l" rtl="0">
              <a:buFont typeface="+mj-lt"/>
              <a:buAutoNum type="arabicPeriod"/>
            </a:pPr>
            <a:r>
              <a:rPr lang="en-US" b="1" i="0" u="none" strike="noStrike" dirty="0">
                <a:solidFill>
                  <a:srgbClr val="3366CC"/>
                </a:solidFill>
                <a:effectLst/>
                <a:latin typeface="Arial" panose="020B0604020202020204" pitchFamily="34" charset="0"/>
                <a:hlinkClick r:id="rId220" tooltip="Jump up"/>
              </a:rPr>
              <a:t>^</a:t>
            </a:r>
            <a:r>
              <a:rPr lang="en-US" b="0" i="0" dirty="0">
                <a:solidFill>
                  <a:srgbClr val="202122"/>
                </a:solidFill>
                <a:effectLst/>
                <a:latin typeface="Arial" panose="020B0604020202020204" pitchFamily="34" charset="0"/>
              </a:rPr>
              <a:t> In November 1553 and April 1554 both Peter Martyr and the king of Denmark refer to him as having been a prisoner.</a:t>
            </a:r>
          </a:p>
          <a:p>
            <a:pPr algn="l" rtl="0">
              <a:buFont typeface="+mj-lt"/>
              <a:buAutoNum type="arabicPeriod"/>
            </a:pPr>
            <a:r>
              <a:rPr lang="en-US" b="1" i="0" u="none" strike="noStrike" dirty="0">
                <a:solidFill>
                  <a:srgbClr val="3366CC"/>
                </a:solidFill>
                <a:effectLst/>
                <a:latin typeface="Arial" panose="020B0604020202020204" pitchFamily="34" charset="0"/>
                <a:hlinkClick r:id="rId221"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cites </a:t>
            </a:r>
            <a:r>
              <a:rPr lang="en-US" b="0" i="1" dirty="0" err="1">
                <a:solidFill>
                  <a:srgbClr val="202122"/>
                </a:solidFill>
                <a:effectLst/>
                <a:latin typeface="Arial" panose="020B0604020202020204" pitchFamily="34" charset="0"/>
              </a:rPr>
              <a:t>Mozley</a:t>
            </a:r>
            <a:r>
              <a:rPr lang="en-US" b="0" i="1" dirty="0">
                <a:solidFill>
                  <a:srgbClr val="202122"/>
                </a:solidFill>
                <a:effectLst/>
                <a:latin typeface="Arial" panose="020B0604020202020204" pitchFamily="34" charset="0"/>
              </a:rPr>
              <a:t>, 23,</a:t>
            </a:r>
            <a:r>
              <a:rPr lang="en-US" b="0" i="0" dirty="0">
                <a:solidFill>
                  <a:srgbClr val="202122"/>
                </a:solidFill>
                <a:effectLst/>
                <a:latin typeface="Arial" panose="020B0604020202020204" pitchFamily="34" charset="0"/>
              </a:rPr>
              <a:t> in support of this detail, which is useful in illustrating how, by that time, Coverdale's theology had developed beyond the accepted mainstream of the Elizabethan reforms.</a:t>
            </a:r>
          </a:p>
          <a:p>
            <a:pPr algn="l" rtl="0">
              <a:buFont typeface="+mj-lt"/>
              <a:buAutoNum type="arabicPeriod"/>
            </a:pPr>
            <a:r>
              <a:rPr lang="en-US" b="1" i="0" u="none" strike="noStrike" dirty="0">
                <a:solidFill>
                  <a:srgbClr val="3366CC"/>
                </a:solidFill>
                <a:effectLst/>
                <a:latin typeface="Arial" panose="020B0604020202020204" pitchFamily="34" charset="0"/>
                <a:hlinkClick r:id="rId222" tooltip="Jump up"/>
              </a:rPr>
              <a:t>^</a:t>
            </a:r>
            <a:r>
              <a:rPr lang="en-US" b="0" i="0" dirty="0">
                <a:solidFill>
                  <a:srgbClr val="202122"/>
                </a:solidFill>
                <a:effectLst/>
                <a:latin typeface="Arial" panose="020B0604020202020204" pitchFamily="34" charset="0"/>
              </a:rPr>
              <a:t> According to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the second half of the Old Testament of the Matthew's Bible was Coverdale's translation.</a:t>
            </a:r>
          </a:p>
          <a:p>
            <a:pPr algn="l" rtl="0">
              <a:buFont typeface="+mj-lt"/>
              <a:buAutoNum type="arabicPeriod"/>
            </a:pPr>
            <a:r>
              <a:rPr lang="en-US" b="1" i="0" u="none" strike="noStrike" dirty="0">
                <a:solidFill>
                  <a:srgbClr val="3366CC"/>
                </a:solidFill>
                <a:effectLst/>
                <a:latin typeface="Arial" panose="020B0604020202020204" pitchFamily="34" charset="0"/>
                <a:hlinkClick r:id="rId223" tooltip="Jump up"/>
              </a:rPr>
              <a:t>^</a:t>
            </a:r>
            <a:r>
              <a:rPr lang="en-US" b="0" i="0" dirty="0">
                <a:solidFill>
                  <a:srgbClr val="202122"/>
                </a:solidFill>
                <a:effectLst/>
                <a:latin typeface="Arial" panose="020B0604020202020204" pitchFamily="34" charset="0"/>
              </a:rPr>
              <a:t> Still used as Hymn No. 153 of the English Hymnal – "Come Holy Ghost, our souls inspire, ..." (NEH No. 138) with English words by Bishop </a:t>
            </a:r>
            <a:r>
              <a:rPr lang="en-US" b="0" i="0" dirty="0" err="1">
                <a:solidFill>
                  <a:srgbClr val="202122"/>
                </a:solidFill>
                <a:effectLst/>
                <a:latin typeface="Arial" panose="020B0604020202020204" pitchFamily="34" charset="0"/>
              </a:rPr>
              <a:t>Cosin</a:t>
            </a:r>
            <a:r>
              <a:rPr lang="en-US" b="0" i="0" dirty="0">
                <a:solidFill>
                  <a:srgbClr val="202122"/>
                </a:solidFill>
                <a:effectLst/>
                <a:latin typeface="Arial" panose="020B0604020202020204" pitchFamily="34" charset="0"/>
              </a:rPr>
              <a:t>, music by </a:t>
            </a:r>
            <a:r>
              <a:rPr lang="en-US" b="0" i="0" u="none" strike="noStrike" dirty="0">
                <a:solidFill>
                  <a:srgbClr val="3366CC"/>
                </a:solidFill>
                <a:effectLst/>
                <a:latin typeface="Arial" panose="020B0604020202020204" pitchFamily="34" charset="0"/>
                <a:hlinkClick r:id="rId224" tooltip="Thomas Tallis"/>
              </a:rPr>
              <a:t>Thomas Tallis</a:t>
            </a:r>
            <a:r>
              <a:rPr lang="en-US" b="0" i="0" dirty="0">
                <a:solidFill>
                  <a:srgbClr val="202122"/>
                </a:solidFill>
                <a:effectLst/>
                <a:latin typeface="Arial" panose="020B0604020202020204" pitchFamily="34" charset="0"/>
              </a:rPr>
              <a:t>. See The English Hymnal – With Tunes, First ed. Ralph Vaughan Williams, London: Oxford University Press, 1906.</a:t>
            </a:r>
          </a:p>
          <a:p>
            <a:pPr algn="l" rtl="0"/>
            <a:r>
              <a:rPr lang="en-US" b="0" i="0" dirty="0">
                <a:solidFill>
                  <a:srgbClr val="000000"/>
                </a:solidFill>
                <a:effectLst/>
                <a:latin typeface="Linux Libertine"/>
              </a:rPr>
              <a:t>References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25" tooltip="Edit section: Reference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26" tooltip="Jump up"/>
              </a:rPr>
              <a: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27"/>
              </a:rPr>
              <a:t>George Oliver, </a:t>
            </a:r>
            <a:r>
              <a:rPr lang="en-US" b="0" i="1" u="none" strike="noStrike" dirty="0">
                <a:solidFill>
                  <a:srgbClr val="3366CC"/>
                </a:solidFill>
                <a:effectLst/>
                <a:latin typeface="Arial" panose="020B0604020202020204" pitchFamily="34" charset="0"/>
                <a:hlinkClick r:id="rId227"/>
              </a:rPr>
              <a:t>Lives of the Bishops of Exeter</a:t>
            </a:r>
            <a:r>
              <a:rPr lang="en-US" b="0" i="0" u="none" strike="noStrike" dirty="0">
                <a:solidFill>
                  <a:srgbClr val="3366CC"/>
                </a:solidFill>
                <a:effectLst/>
                <a:latin typeface="Arial" panose="020B0604020202020204" pitchFamily="34" charset="0"/>
                <a:hlinkClick r:id="rId227"/>
              </a:rPr>
              <a:t>, p.272</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28"/>
              </a:rPr>
              <a:t>Jump up </a:t>
            </a:r>
            <a:r>
              <a:rPr lang="en-US" b="0" i="0" u="none" strike="noStrike" dirty="0" err="1">
                <a:solidFill>
                  <a:srgbClr val="3366CC"/>
                </a:solidFill>
                <a:effectLst/>
                <a:latin typeface="Arial" panose="020B0604020202020204" pitchFamily="34" charset="0"/>
                <a:hlinkClick r:id="rId228"/>
              </a:rPr>
              <a:t>to:</a:t>
            </a:r>
            <a:r>
              <a:rPr lang="en-US" b="1" i="1" u="none" strike="noStrike" baseline="30000" dirty="0" err="1">
                <a:solidFill>
                  <a:srgbClr val="3366CC"/>
                </a:solidFill>
                <a:effectLst/>
                <a:latin typeface="Arial" panose="020B0604020202020204" pitchFamily="34" charset="0"/>
                <a:hlinkClick r:id="rId228"/>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29"/>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0"/>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1"/>
              </a:rPr>
              <a:t>d</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2"/>
              </a:rPr>
              <a:t>e</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3"/>
              </a:rPr>
              <a:t>f</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4"/>
              </a:rPr>
              <a:t>g</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5"/>
              </a:rPr>
              <a:t>h</a:t>
            </a:r>
            <a:r>
              <a:rPr lang="en-US" b="0" i="0" dirty="0">
                <a:solidFill>
                  <a:srgbClr val="202122"/>
                </a:solidFill>
                <a:effectLst/>
                <a:latin typeface="Arial" panose="020B0604020202020204" pitchFamily="34" charset="0"/>
              </a:rPr>
              <a:t> </a:t>
            </a:r>
            <a:r>
              <a:rPr lang="en-US" b="1" i="1" u="none" strike="noStrike" baseline="30000" dirty="0" err="1">
                <a:solidFill>
                  <a:srgbClr val="3366CC"/>
                </a:solidFill>
                <a:effectLst/>
                <a:latin typeface="Arial" panose="020B0604020202020204" pitchFamily="34" charset="0"/>
                <a:hlinkClick r:id="rId236"/>
              </a:rPr>
              <a:t>i</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7"/>
              </a:rPr>
              <a:t>j</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8"/>
              </a:rPr>
              <a:t>k</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9"/>
              </a:rPr>
              <a:t>l</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0"/>
              </a:rPr>
              <a:t>m</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1"/>
              </a:rPr>
              <a:t>n</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2"/>
              </a:rPr>
              <a:t>o</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3"/>
              </a:rPr>
              <a:t>p</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4"/>
              </a:rPr>
              <a:t>q</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5"/>
              </a:rPr>
              <a:t>r</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6"/>
              </a:rPr>
              <a:t>s</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7"/>
              </a:rPr>
              <a:t>t</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8"/>
              </a:rPr>
              <a:t>u</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9"/>
              </a:rPr>
              <a:t>v</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50"/>
              </a:rPr>
              <a:t>w</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51"/>
              </a:rPr>
              <a:t>x</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252"/>
              </a:rPr>
              <a:t>"Coverdale, Miles (1488–1569)"</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55"/>
              </a:rPr>
              <a:t>10.1093/</a:t>
            </a:r>
            <a:r>
              <a:rPr lang="en-US" b="0" i="1" u="none" strike="noStrike" dirty="0" err="1">
                <a:solidFill>
                  <a:srgbClr val="3366CC"/>
                </a:solidFill>
                <a:effectLst/>
                <a:latin typeface="Arial" panose="020B0604020202020204" pitchFamily="34" charset="0"/>
                <a:hlinkClick r:id="rId255"/>
              </a:rPr>
              <a:t>ref:odnb</a:t>
            </a:r>
            <a:r>
              <a:rPr lang="en-US" b="0" i="1" u="none" strike="noStrike" dirty="0">
                <a:solidFill>
                  <a:srgbClr val="3366CC"/>
                </a:solidFill>
                <a:effectLst/>
                <a:latin typeface="Arial" panose="020B0604020202020204" pitchFamily="34" charset="0"/>
                <a:hlinkClick r:id="rId255"/>
              </a:rPr>
              <a:t>/6486</a:t>
            </a:r>
            <a:r>
              <a:rPr lang="en-US" b="0" i="1" dirty="0">
                <a:solidFill>
                  <a:srgbClr val="202122"/>
                </a:solidFill>
                <a:effectLst/>
                <a:latin typeface="Arial" panose="020B0604020202020204" pitchFamily="34" charset="0"/>
              </a:rPr>
              <a:t>. Retrieved 17 February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57"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258"/>
              </a:rPr>
              <a:t>"Early Printed Bibles – in English – 1535–1610"</a:t>
            </a:r>
            <a:r>
              <a:rPr lang="en-US" b="0" i="1" dirty="0">
                <a:solidFill>
                  <a:srgbClr val="202122"/>
                </a:solidFill>
                <a:effectLst/>
                <a:latin typeface="Arial" panose="020B0604020202020204" pitchFamily="34" charset="0"/>
              </a:rPr>
              <a:t>. British Library – Help for Researchers – Coverdale Bible. The British Library Board. Retrieved 4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59"/>
              </a:rPr>
              <a:t>Jump up </a:t>
            </a:r>
            <a:r>
              <a:rPr lang="en-US" b="0" i="0" u="none" strike="noStrike" dirty="0" err="1">
                <a:solidFill>
                  <a:srgbClr val="3366CC"/>
                </a:solidFill>
                <a:effectLst/>
                <a:latin typeface="Arial" panose="020B0604020202020204" pitchFamily="34" charset="0"/>
                <a:hlinkClick r:id="rId259"/>
              </a:rPr>
              <a:t>to:</a:t>
            </a:r>
            <a:r>
              <a:rPr lang="en-US" b="1" i="1" u="none" strike="noStrike" baseline="30000" dirty="0" err="1">
                <a:solidFill>
                  <a:srgbClr val="3366CC"/>
                </a:solidFill>
                <a:effectLst/>
                <a:latin typeface="Arial" panose="020B0604020202020204" pitchFamily="34" charset="0"/>
                <a:hlinkClick r:id="rId259"/>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0"/>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1"/>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2"/>
              </a:rPr>
              <a:t>d</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Trueman</a:t>
            </a:r>
            <a:r>
              <a:rPr lang="en-US" b="0" i="1" dirty="0">
                <a:solidFill>
                  <a:srgbClr val="202122"/>
                </a:solidFill>
                <a:effectLst/>
                <a:latin typeface="Arial" panose="020B0604020202020204" pitchFamily="34" charset="0"/>
              </a:rPr>
              <a:t>, Carl R. (2004). </a:t>
            </a:r>
            <a:r>
              <a:rPr lang="en-US" b="0" i="1" u="none" strike="noStrike" dirty="0">
                <a:solidFill>
                  <a:srgbClr val="3366CC"/>
                </a:solidFill>
                <a:effectLst/>
                <a:latin typeface="Arial" panose="020B0604020202020204" pitchFamily="34" charset="0"/>
                <a:hlinkClick r:id="rId263"/>
              </a:rPr>
              <a:t>"Barnes, Robert (c.1495–1540)"</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64"/>
              </a:rPr>
              <a:t>10.1093/</a:t>
            </a:r>
            <a:r>
              <a:rPr lang="en-US" b="0" i="1" u="none" strike="noStrike" dirty="0" err="1">
                <a:solidFill>
                  <a:srgbClr val="3366CC"/>
                </a:solidFill>
                <a:effectLst/>
                <a:latin typeface="Arial" panose="020B0604020202020204" pitchFamily="34" charset="0"/>
                <a:hlinkClick r:id="rId264"/>
              </a:rPr>
              <a:t>ref:odnb</a:t>
            </a:r>
            <a:r>
              <a:rPr lang="en-US" b="0" i="1" u="none" strike="noStrike" dirty="0">
                <a:solidFill>
                  <a:srgbClr val="3366CC"/>
                </a:solidFill>
                <a:effectLst/>
                <a:latin typeface="Arial" panose="020B0604020202020204" pitchFamily="34" charset="0"/>
                <a:hlinkClick r:id="rId264"/>
              </a:rPr>
              <a:t>/1472</a:t>
            </a:r>
            <a:r>
              <a:rPr lang="en-US" b="0" i="1" dirty="0">
                <a:solidFill>
                  <a:srgbClr val="202122"/>
                </a:solidFill>
                <a:effectLst/>
                <a:latin typeface="Arial" panose="020B0604020202020204" pitchFamily="34" charset="0"/>
              </a:rPr>
              <a:t>. Retrieved 1 April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65"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Salzman, L.F. (ed.). </a:t>
            </a:r>
            <a:r>
              <a:rPr lang="en-US" b="0" i="1" u="none" strike="noStrike" dirty="0">
                <a:solidFill>
                  <a:srgbClr val="3366CC"/>
                </a:solidFill>
                <a:effectLst/>
                <a:latin typeface="Arial" panose="020B0604020202020204" pitchFamily="34" charset="0"/>
                <a:hlinkClick r:id="rId266"/>
              </a:rPr>
              <a:t>"'Friaries: Austin friars, Cambridge.' A History of the County of Cambridge and the Isle of Ely: Volume 2 pp287-290"</a:t>
            </a:r>
            <a:r>
              <a:rPr lang="en-US" b="0" i="1" dirty="0">
                <a:solidFill>
                  <a:srgbClr val="202122"/>
                </a:solidFill>
                <a:effectLst/>
                <a:latin typeface="Arial" panose="020B0604020202020204" pitchFamily="34" charset="0"/>
              </a:rPr>
              <a:t>. British History online. London: Victoria County History, 1948. Retrieved 2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67"/>
              </a:rPr>
              <a:t>Jump up </a:t>
            </a:r>
            <a:r>
              <a:rPr lang="en-US" b="0" i="0" u="none" strike="noStrike" dirty="0" err="1">
                <a:solidFill>
                  <a:srgbClr val="3366CC"/>
                </a:solidFill>
                <a:effectLst/>
                <a:latin typeface="Arial" panose="020B0604020202020204" pitchFamily="34" charset="0"/>
                <a:hlinkClick r:id="rId267"/>
              </a:rPr>
              <a:t>to:</a:t>
            </a:r>
            <a:r>
              <a:rPr lang="en-US" b="1" i="1" u="none" strike="noStrike" baseline="30000" dirty="0" err="1">
                <a:solidFill>
                  <a:srgbClr val="3366CC"/>
                </a:solidFill>
                <a:effectLst/>
                <a:latin typeface="Arial" panose="020B0604020202020204" pitchFamily="34" charset="0"/>
                <a:hlinkClick r:id="rId267"/>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8"/>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9"/>
              </a:rPr>
              <a:t>c</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Duffy, Eamon. (1992). </a:t>
            </a:r>
            <a:r>
              <a:rPr lang="en-US" b="0" i="1" u="none" strike="noStrike" dirty="0">
                <a:solidFill>
                  <a:srgbClr val="3366CC"/>
                </a:solidFill>
                <a:effectLst/>
                <a:latin typeface="Arial" panose="020B0604020202020204" pitchFamily="34" charset="0"/>
                <a:hlinkClick r:id="rId270"/>
              </a:rPr>
              <a:t>The Stripping of the Altars</a:t>
            </a:r>
            <a:r>
              <a:rPr lang="en-US" b="0" i="1" dirty="0">
                <a:solidFill>
                  <a:srgbClr val="202122"/>
                </a:solidFill>
                <a:effectLst/>
                <a:latin typeface="Arial" panose="020B0604020202020204" pitchFamily="34" charset="0"/>
              </a:rPr>
              <a:t>. New Haven &amp; London: Yale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72" tooltip="Special:BookSources/0-300-05342-8"/>
              </a:rPr>
              <a:t>0-300-05342-8</a:t>
            </a:r>
            <a:r>
              <a:rPr lang="en-US" b="0" i="1"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73"/>
              </a:rPr>
              <a:t>Jump up </a:t>
            </a:r>
            <a:r>
              <a:rPr lang="en-US" b="0" i="0" u="none" strike="noStrike" dirty="0" err="1">
                <a:solidFill>
                  <a:srgbClr val="3366CC"/>
                </a:solidFill>
                <a:effectLst/>
                <a:latin typeface="Arial" panose="020B0604020202020204" pitchFamily="34" charset="0"/>
                <a:hlinkClick r:id="rId273"/>
              </a:rPr>
              <a:t>to:</a:t>
            </a:r>
            <a:r>
              <a:rPr lang="en-US" b="1" i="1" u="none" strike="noStrike" baseline="30000" dirty="0" err="1">
                <a:solidFill>
                  <a:srgbClr val="3366CC"/>
                </a:solidFill>
                <a:effectLst/>
                <a:latin typeface="Arial" panose="020B0604020202020204" pitchFamily="34" charset="0"/>
                <a:hlinkClick r:id="rId273"/>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4"/>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5"/>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6"/>
              </a:rPr>
              <a:t>d</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7"/>
              </a:rPr>
              <a:t>e</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Hughes, Celia (1982). </a:t>
            </a:r>
            <a:r>
              <a:rPr lang="en-US" b="0" i="1" u="none" strike="noStrike" dirty="0">
                <a:solidFill>
                  <a:srgbClr val="3366CC"/>
                </a:solidFill>
                <a:effectLst/>
                <a:latin typeface="Arial" panose="020B0604020202020204" pitchFamily="34" charset="0"/>
                <a:hlinkClick r:id="rId278"/>
              </a:rPr>
              <a:t>"Coverdale's alter ego"</a:t>
            </a:r>
            <a:r>
              <a:rPr lang="en-US" b="0" i="1" dirty="0">
                <a:solidFill>
                  <a:srgbClr val="202122"/>
                </a:solidFill>
                <a:effectLst/>
                <a:latin typeface="Arial" panose="020B0604020202020204" pitchFamily="34" charset="0"/>
              </a:rPr>
              <a:t> (PDF). Bulletin of the John Rylands Library. Manchester, UK: John Rylands University Library. </a:t>
            </a:r>
            <a:r>
              <a:rPr lang="en-US" b="1" i="1" dirty="0">
                <a:solidFill>
                  <a:srgbClr val="202122"/>
                </a:solidFill>
                <a:effectLst/>
                <a:latin typeface="Arial" panose="020B0604020202020204" pitchFamily="34" charset="0"/>
              </a:rPr>
              <a:t>65</a:t>
            </a:r>
            <a:r>
              <a:rPr lang="en-US" b="0" i="1" dirty="0">
                <a:solidFill>
                  <a:srgbClr val="202122"/>
                </a:solidFill>
                <a:effectLst/>
                <a:latin typeface="Arial" panose="020B0604020202020204" pitchFamily="34" charset="0"/>
              </a:rPr>
              <a:t> (1): 100–124. </a:t>
            </a:r>
            <a:r>
              <a:rPr lang="en-US" b="0" i="1" u="none" strike="noStrike" dirty="0">
                <a:solidFill>
                  <a:srgbClr val="3366CC"/>
                </a:solidFill>
                <a:effectLst/>
                <a:latin typeface="Arial" panose="020B0604020202020204" pitchFamily="34" charset="0"/>
                <a:hlinkClick r:id="rId279" tooltip="ISSN (identifier)"/>
              </a:rPr>
              <a:t>ISSN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80"/>
              </a:rPr>
              <a:t>0301-102X</a:t>
            </a:r>
            <a:r>
              <a:rPr lang="en-US" b="0" i="1" dirty="0">
                <a:solidFill>
                  <a:srgbClr val="202122"/>
                </a:solidFill>
                <a:effectLst/>
                <a:latin typeface="Arial" panose="020B0604020202020204" pitchFamily="34" charset="0"/>
              </a:rPr>
              <a:t>. Retrieved 29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81"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282"/>
              </a:rPr>
              <a:t>"Tyndale, William (c.1494–1536)"</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83"/>
              </a:rPr>
              <a:t>10.1093/</a:t>
            </a:r>
            <a:r>
              <a:rPr lang="en-US" b="0" i="1" u="none" strike="noStrike" dirty="0" err="1">
                <a:solidFill>
                  <a:srgbClr val="3366CC"/>
                </a:solidFill>
                <a:effectLst/>
                <a:latin typeface="Arial" panose="020B0604020202020204" pitchFamily="34" charset="0"/>
                <a:hlinkClick r:id="rId283"/>
              </a:rPr>
              <a:t>ref:odnb</a:t>
            </a:r>
            <a:r>
              <a:rPr lang="en-US" b="0" i="1" u="none" strike="noStrike" dirty="0">
                <a:solidFill>
                  <a:srgbClr val="3366CC"/>
                </a:solidFill>
                <a:effectLst/>
                <a:latin typeface="Arial" panose="020B0604020202020204" pitchFamily="34" charset="0"/>
                <a:hlinkClick r:id="rId283"/>
              </a:rPr>
              <a:t>/27947</a:t>
            </a:r>
            <a:r>
              <a:rPr lang="en-US" b="0" i="1" dirty="0">
                <a:solidFill>
                  <a:srgbClr val="202122"/>
                </a:solidFill>
                <a:effectLst/>
                <a:latin typeface="Arial" panose="020B0604020202020204" pitchFamily="34" charset="0"/>
              </a:rPr>
              <a:t>. Retrieved 11 April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84"/>
              </a:rPr>
              <a:t>Jump up </a:t>
            </a:r>
            <a:r>
              <a:rPr lang="en-US" b="0" i="0" u="none" strike="noStrike" dirty="0" err="1">
                <a:solidFill>
                  <a:srgbClr val="3366CC"/>
                </a:solidFill>
                <a:effectLst/>
                <a:latin typeface="Arial" panose="020B0604020202020204" pitchFamily="34" charset="0"/>
                <a:hlinkClick r:id="rId284"/>
              </a:rPr>
              <a:t>to:</a:t>
            </a:r>
            <a:r>
              <a:rPr lang="en-US" b="1" i="1" u="none" strike="noStrike" baseline="30000" dirty="0" err="1">
                <a:solidFill>
                  <a:srgbClr val="3366CC"/>
                </a:solidFill>
                <a:effectLst/>
                <a:latin typeface="Arial" panose="020B0604020202020204" pitchFamily="34" charset="0"/>
                <a:hlinkClick r:id="rId284"/>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5"/>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6"/>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7"/>
              </a:rPr>
              <a:t>d</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Cross 1st ed., F.L.; Livingstone 3rd. ed., E.A. (2006). </a:t>
            </a:r>
            <a:r>
              <a:rPr lang="en-US" b="0" i="1" u="none" strike="noStrike" dirty="0">
                <a:solidFill>
                  <a:srgbClr val="3366CC"/>
                </a:solidFill>
                <a:effectLst/>
                <a:latin typeface="Arial" panose="020B0604020202020204" pitchFamily="34" charset="0"/>
                <a:hlinkClick r:id="rId288"/>
              </a:rPr>
              <a:t>Article title: Bible, English versions The Oxford Dictionary of the Christian Church</a:t>
            </a:r>
            <a:r>
              <a:rPr lang="en-US" b="0" i="1" dirty="0">
                <a:solidFill>
                  <a:srgbClr val="202122"/>
                </a:solidFill>
                <a:effectLst/>
                <a:latin typeface="Arial" panose="020B0604020202020204" pitchFamily="34" charset="0"/>
              </a:rPr>
              <a:t> (3rd rev. ed.). Oxford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89" tooltip="Special:BookSources/0-19-211655-X"/>
              </a:rPr>
              <a:t>0-19-211655-X</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t>
            </a:r>
            <a:r>
              <a:rPr lang="en-US" b="0" i="0" dirty="0">
                <a:solidFill>
                  <a:srgbClr val="DD3333"/>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90" tooltip="Template:Cite book"/>
              </a:rPr>
              <a:t>cite book</a:t>
            </a:r>
            <a:r>
              <a:rPr lang="en-US" b="0" i="0" dirty="0">
                <a:solidFill>
                  <a:srgbClr val="DD3333"/>
                </a:solidFill>
                <a:effectLst/>
                <a:latin typeface="Arial" panose="020B0604020202020204" pitchFamily="34" charset="0"/>
              </a:rPr>
              <a:t>}}: |last1= has generic name (</a:t>
            </a:r>
            <a:r>
              <a:rPr lang="en-US" b="0" i="0" u="none" strike="noStrike" dirty="0">
                <a:solidFill>
                  <a:srgbClr val="3366CC"/>
                </a:solidFill>
                <a:effectLst/>
                <a:latin typeface="Arial" panose="020B0604020202020204" pitchFamily="34" charset="0"/>
                <a:hlinkClick r:id="rId291" tooltip="Help:CS1 errors"/>
              </a:rPr>
              <a:t>help</a:t>
            </a:r>
            <a:r>
              <a:rPr lang="en-US" b="0" i="0" dirty="0">
                <a:solidFill>
                  <a:srgbClr val="DD3333"/>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92"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Latré</a:t>
            </a:r>
            <a:r>
              <a:rPr lang="en-US" b="0" i="1" dirty="0">
                <a:solidFill>
                  <a:srgbClr val="202122"/>
                </a:solidFill>
                <a:effectLst/>
                <a:latin typeface="Arial" panose="020B0604020202020204" pitchFamily="34" charset="0"/>
              </a:rPr>
              <a:t>, Guido. </a:t>
            </a:r>
            <a:r>
              <a:rPr lang="en-US" b="0" i="1" u="none" strike="noStrike" dirty="0">
                <a:solidFill>
                  <a:srgbClr val="3366CC"/>
                </a:solidFill>
                <a:effectLst/>
                <a:latin typeface="Arial" panose="020B0604020202020204" pitchFamily="34" charset="0"/>
                <a:hlinkClick r:id="rId293"/>
              </a:rPr>
              <a:t>"The Place of Printing of the Coverdale Bible"</a:t>
            </a:r>
            <a:r>
              <a:rPr lang="en-US" b="0" i="1" dirty="0">
                <a:solidFill>
                  <a:srgbClr val="202122"/>
                </a:solidFill>
                <a:effectLst/>
                <a:latin typeface="Arial" panose="020B0604020202020204" pitchFamily="34" charset="0"/>
              </a:rPr>
              <a:t>. Tyndale org. K. U. Leuven and Université </a:t>
            </a:r>
            <a:r>
              <a:rPr lang="en-US" b="0" i="1" dirty="0" err="1">
                <a:solidFill>
                  <a:srgbClr val="202122"/>
                </a:solidFill>
                <a:effectLst/>
                <a:latin typeface="Arial" panose="020B0604020202020204" pitchFamily="34" charset="0"/>
              </a:rPr>
              <a:t>Catholique</a:t>
            </a:r>
            <a:r>
              <a:rPr lang="en-US" b="0" i="1" dirty="0">
                <a:solidFill>
                  <a:srgbClr val="202122"/>
                </a:solidFill>
                <a:effectLst/>
                <a:latin typeface="Arial" panose="020B0604020202020204" pitchFamily="34" charset="0"/>
              </a:rPr>
              <a:t> de Louvain, Belgium, 2000. Retrieved 7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94"/>
              </a:rPr>
              <a:t>Jump up </a:t>
            </a:r>
            <a:r>
              <a:rPr lang="en-US" b="0" i="0" u="none" strike="noStrike" dirty="0" err="1">
                <a:solidFill>
                  <a:srgbClr val="3366CC"/>
                </a:solidFill>
                <a:effectLst/>
                <a:latin typeface="Arial" panose="020B0604020202020204" pitchFamily="34" charset="0"/>
                <a:hlinkClick r:id="rId294"/>
              </a:rPr>
              <a:t>to:</a:t>
            </a:r>
            <a:r>
              <a:rPr lang="en-US" b="1" i="1" u="none" strike="noStrike" baseline="30000" dirty="0" err="1">
                <a:solidFill>
                  <a:srgbClr val="3366CC"/>
                </a:solidFill>
                <a:effectLst/>
                <a:latin typeface="Arial" panose="020B0604020202020204" pitchFamily="34" charset="0"/>
                <a:hlinkClick r:id="rId294"/>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95"/>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96"/>
              </a:rPr>
              <a:t>c</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Kenyon, Sir Frederic G. </a:t>
            </a:r>
            <a:r>
              <a:rPr lang="en-US" b="0" i="1" u="none" strike="noStrike" dirty="0">
                <a:solidFill>
                  <a:srgbClr val="3366CC"/>
                </a:solidFill>
                <a:effectLst/>
                <a:latin typeface="Arial" panose="020B0604020202020204" pitchFamily="34" charset="0"/>
                <a:hlinkClick r:id="rId297"/>
              </a:rPr>
              <a:t>"The Great Bible (1539–1541) – from Dictionary of the Bible"</a:t>
            </a:r>
            <a:r>
              <a:rPr lang="en-US" b="0" i="1" dirty="0">
                <a:solidFill>
                  <a:srgbClr val="202122"/>
                </a:solidFill>
                <a:effectLst/>
                <a:latin typeface="Arial" panose="020B0604020202020204" pitchFamily="34" charset="0"/>
              </a:rPr>
              <a:t>. Charles Scribner’s Sons, New York, 1909. Retrieved 14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98"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299"/>
              </a:rPr>
              <a:t>"English Short Title Catalogue – New Testament, Latin, Coverdale, 1538. Original title – The New </a:t>
            </a:r>
            <a:r>
              <a:rPr lang="en-US" b="0" i="1" u="none" strike="noStrike" dirty="0" err="1">
                <a:solidFill>
                  <a:srgbClr val="3366CC"/>
                </a:solidFill>
                <a:effectLst/>
                <a:latin typeface="Arial" panose="020B0604020202020204" pitchFamily="34" charset="0"/>
                <a:hlinkClick r:id="rId299"/>
              </a:rPr>
              <a:t>Testamen</a:t>
            </a:r>
            <a:r>
              <a:rPr lang="en-US" b="0" i="1" u="none" strike="noStrike" dirty="0">
                <a:solidFill>
                  <a:srgbClr val="3366CC"/>
                </a:solidFill>
                <a:effectLst/>
                <a:latin typeface="Arial" panose="020B0604020202020204" pitchFamily="34" charset="0"/>
                <a:hlinkClick r:id="rId299"/>
              </a:rPr>
              <a:t> [sic] both in Latin and English after the vulgare </a:t>
            </a:r>
            <a:r>
              <a:rPr lang="en-US" b="0" i="1" u="none" strike="noStrike" dirty="0" err="1">
                <a:solidFill>
                  <a:srgbClr val="3366CC"/>
                </a:solidFill>
                <a:effectLst/>
                <a:latin typeface="Arial" panose="020B0604020202020204" pitchFamily="34" charset="0"/>
                <a:hlinkClick r:id="rId299"/>
              </a:rPr>
              <a:t>texte</a:t>
            </a:r>
            <a:r>
              <a:rPr lang="en-US" b="0" i="1" u="none" strike="noStrike" dirty="0">
                <a:solidFill>
                  <a:srgbClr val="3366CC"/>
                </a:solidFill>
                <a:effectLst/>
                <a:latin typeface="Arial" panose="020B0604020202020204" pitchFamily="34" charset="0"/>
                <a:hlinkClick r:id="rId299"/>
              </a:rPr>
              <a:t>, which is red in the </a:t>
            </a:r>
            <a:r>
              <a:rPr lang="en-US" b="0" i="1" u="none" strike="noStrike" dirty="0" err="1">
                <a:solidFill>
                  <a:srgbClr val="3366CC"/>
                </a:solidFill>
                <a:effectLst/>
                <a:latin typeface="Arial" panose="020B0604020202020204" pitchFamily="34" charset="0"/>
                <a:hlinkClick r:id="rId299"/>
              </a:rPr>
              <a:t>churche</a:t>
            </a:r>
            <a:r>
              <a:rPr lang="en-US" b="0" i="1" u="none" strike="noStrike" dirty="0">
                <a:solidFill>
                  <a:srgbClr val="3366CC"/>
                </a:solidFill>
                <a:effectLst/>
                <a:latin typeface="Arial" panose="020B0604020202020204" pitchFamily="34" charset="0"/>
                <a:hlinkClick r:id="rId299"/>
              </a:rPr>
              <a:t> translated and corrected by Myles </a:t>
            </a:r>
            <a:r>
              <a:rPr lang="en-US" b="0" i="1" u="none" strike="noStrike" dirty="0" err="1">
                <a:solidFill>
                  <a:srgbClr val="3366CC"/>
                </a:solidFill>
                <a:effectLst/>
                <a:latin typeface="Arial" panose="020B0604020202020204" pitchFamily="34" charset="0"/>
                <a:hlinkClick r:id="rId299"/>
              </a:rPr>
              <a:t>Couerdale</a:t>
            </a:r>
            <a:r>
              <a:rPr lang="en-US" b="0" i="1" u="none" strike="noStrike" dirty="0">
                <a:solidFill>
                  <a:srgbClr val="3366CC"/>
                </a:solidFill>
                <a:effectLst/>
                <a:latin typeface="Arial" panose="020B0604020202020204" pitchFamily="34" charset="0"/>
                <a:hlinkClick r:id="rId299"/>
              </a:rPr>
              <a:t>"</a:t>
            </a:r>
            <a:r>
              <a:rPr lang="en-US" b="0" i="1" dirty="0">
                <a:solidFill>
                  <a:srgbClr val="202122"/>
                </a:solidFill>
                <a:effectLst/>
                <a:latin typeface="Arial" panose="020B0604020202020204" pitchFamily="34" charset="0"/>
              </a:rPr>
              <a:t>. British Library. British Library Board – Original publishers: Paris :</a:t>
            </a:r>
            <a:r>
              <a:rPr lang="en-US" b="0" i="1" dirty="0" err="1">
                <a:solidFill>
                  <a:srgbClr val="202122"/>
                </a:solidFill>
                <a:effectLst/>
                <a:latin typeface="Arial" panose="020B0604020202020204" pitchFamily="34" charset="0"/>
              </a:rPr>
              <a:t>Fraunces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Regnault</a:t>
            </a:r>
            <a:r>
              <a:rPr lang="en-US" b="0" i="1" dirty="0">
                <a:solidFill>
                  <a:srgbClr val="202122"/>
                </a:solidFill>
                <a:effectLst/>
                <a:latin typeface="Arial" panose="020B0604020202020204" pitchFamily="34" charset="0"/>
              </a:rPr>
              <a:t> ..., </a:t>
            </a:r>
            <a:r>
              <a:rPr lang="en-US" b="0" i="1" dirty="0" err="1">
                <a:solidFill>
                  <a:srgbClr val="202122"/>
                </a:solidFill>
                <a:effectLst/>
                <a:latin typeface="Arial" panose="020B0604020202020204" pitchFamily="34" charset="0"/>
              </a:rPr>
              <a:t>prynted</a:t>
            </a:r>
            <a:r>
              <a:rPr lang="en-US" b="0" i="1" dirty="0">
                <a:solidFill>
                  <a:srgbClr val="202122"/>
                </a:solidFill>
                <a:effectLst/>
                <a:latin typeface="Arial" panose="020B0604020202020204" pitchFamily="34" charset="0"/>
              </a:rPr>
              <a:t> for Richard Grafton and Edward </a:t>
            </a:r>
            <a:r>
              <a:rPr lang="en-US" b="0" i="1" dirty="0" err="1">
                <a:solidFill>
                  <a:srgbClr val="202122"/>
                </a:solidFill>
                <a:effectLst/>
                <a:latin typeface="Arial" panose="020B0604020202020204" pitchFamily="34" charset="0"/>
              </a:rPr>
              <a:t>Whitchurch</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cytezens</a:t>
            </a:r>
            <a:r>
              <a:rPr lang="en-US" b="0" i="1" dirty="0">
                <a:solidFill>
                  <a:srgbClr val="202122"/>
                </a:solidFill>
                <a:effectLst/>
                <a:latin typeface="Arial" panose="020B0604020202020204" pitchFamily="34" charset="0"/>
              </a:rPr>
              <a:t> of London, </a:t>
            </a:r>
            <a:r>
              <a:rPr lang="en-US" b="0" i="1" dirty="0" err="1">
                <a:solidFill>
                  <a:srgbClr val="202122"/>
                </a:solidFill>
                <a:effectLst/>
                <a:latin typeface="Arial" panose="020B0604020202020204" pitchFamily="34" charset="0"/>
              </a:rPr>
              <a:t>M.ccccc.xxxviii</a:t>
            </a:r>
            <a:r>
              <a:rPr lang="en-US" b="0" i="1" dirty="0">
                <a:solidFill>
                  <a:srgbClr val="202122"/>
                </a:solidFill>
                <a:effectLst/>
                <a:latin typeface="Arial" panose="020B0604020202020204" pitchFamily="34" charset="0"/>
              </a:rPr>
              <a:t> [1538] in </a:t>
            </a:r>
            <a:r>
              <a:rPr lang="en-US" b="0" i="1" dirty="0" err="1">
                <a:solidFill>
                  <a:srgbClr val="202122"/>
                </a:solidFill>
                <a:effectLst/>
                <a:latin typeface="Arial" panose="020B0604020202020204" pitchFamily="34" charset="0"/>
              </a:rPr>
              <a:t>Nouembre</a:t>
            </a:r>
            <a:r>
              <a:rPr lang="en-US" b="0" i="1" dirty="0">
                <a:solidFill>
                  <a:srgbClr val="202122"/>
                </a:solidFill>
                <a:effectLst/>
                <a:latin typeface="Arial" panose="020B0604020202020204" pitchFamily="34" charset="0"/>
              </a:rPr>
              <a:t>. Cum gratia &amp; </a:t>
            </a:r>
            <a:r>
              <a:rPr lang="en-US" b="0" i="1" dirty="0" err="1">
                <a:solidFill>
                  <a:srgbClr val="202122"/>
                </a:solidFill>
                <a:effectLst/>
                <a:latin typeface="Arial" panose="020B0604020202020204" pitchFamily="34" charset="0"/>
              </a:rPr>
              <a:t>priuilegio</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regis</a:t>
            </a:r>
            <a:r>
              <a:rPr lang="en-US" b="0" i="1" dirty="0">
                <a:solidFill>
                  <a:srgbClr val="202122"/>
                </a:solidFill>
                <a:effectLst/>
                <a:latin typeface="Arial" panose="020B0604020202020204" pitchFamily="34" charset="0"/>
              </a:rPr>
              <a:t>. Retrieved 16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00"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Coverdale, Myles. </a:t>
            </a:r>
            <a:r>
              <a:rPr lang="en-US" b="0" i="1" u="none" strike="noStrike" dirty="0">
                <a:solidFill>
                  <a:srgbClr val="3366CC"/>
                </a:solidFill>
                <a:effectLst/>
                <a:latin typeface="Arial" panose="020B0604020202020204" pitchFamily="34" charset="0"/>
                <a:hlinkClick r:id="rId301"/>
              </a:rPr>
              <a:t>"The </a:t>
            </a:r>
            <a:r>
              <a:rPr lang="en-US" b="0" i="1" u="none" strike="noStrike" dirty="0" err="1">
                <a:solidFill>
                  <a:srgbClr val="3366CC"/>
                </a:solidFill>
                <a:effectLst/>
                <a:latin typeface="Arial" panose="020B0604020202020204" pitchFamily="34" charset="0"/>
                <a:hlinkClick r:id="rId301"/>
              </a:rPr>
              <a:t>newe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testamente</a:t>
            </a:r>
            <a:r>
              <a:rPr lang="en-US" b="0" i="1" u="none" strike="noStrike" dirty="0">
                <a:solidFill>
                  <a:srgbClr val="3366CC"/>
                </a:solidFill>
                <a:effectLst/>
                <a:latin typeface="Arial" panose="020B0604020202020204" pitchFamily="34" charset="0"/>
                <a:hlinkClick r:id="rId301"/>
              </a:rPr>
              <a:t> [electronic resource] : both </a:t>
            </a:r>
            <a:r>
              <a:rPr lang="en-US" b="0" i="1" u="none" strike="noStrike" dirty="0" err="1">
                <a:solidFill>
                  <a:srgbClr val="3366CC"/>
                </a:solidFill>
                <a:effectLst/>
                <a:latin typeface="Arial" panose="020B0604020202020204" pitchFamily="34" charset="0"/>
                <a:hlinkClick r:id="rId301"/>
              </a:rPr>
              <a:t>Latine</a:t>
            </a:r>
            <a:r>
              <a:rPr lang="en-US" b="0" i="1" u="none" strike="noStrike" dirty="0">
                <a:solidFill>
                  <a:srgbClr val="3366CC"/>
                </a:solidFill>
                <a:effectLst/>
                <a:latin typeface="Arial" panose="020B0604020202020204" pitchFamily="34" charset="0"/>
                <a:hlinkClick r:id="rId301"/>
              </a:rPr>
              <a:t> and </a:t>
            </a:r>
            <a:r>
              <a:rPr lang="en-US" b="0" i="1" u="none" strike="noStrike" dirty="0" err="1">
                <a:solidFill>
                  <a:srgbClr val="3366CC"/>
                </a:solidFill>
                <a:effectLst/>
                <a:latin typeface="Arial" panose="020B0604020202020204" pitchFamily="34" charset="0"/>
                <a:hlinkClick r:id="rId301"/>
              </a:rPr>
              <a:t>Englyshe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ech</a:t>
            </a:r>
            <a:r>
              <a:rPr lang="en-US" b="0" i="1" u="none" strike="noStrike" dirty="0">
                <a:solidFill>
                  <a:srgbClr val="3366CC"/>
                </a:solidFill>
                <a:effectLst/>
                <a:latin typeface="Arial" panose="020B0604020202020204" pitchFamily="34" charset="0"/>
                <a:hlinkClick r:id="rId301"/>
              </a:rPr>
              <a:t> correspondent to the other after the vulgare </a:t>
            </a:r>
            <a:r>
              <a:rPr lang="en-US" b="0" i="1" u="none" strike="noStrike" dirty="0" err="1">
                <a:solidFill>
                  <a:srgbClr val="3366CC"/>
                </a:solidFill>
                <a:effectLst/>
                <a:latin typeface="Arial" panose="020B0604020202020204" pitchFamily="34" charset="0"/>
                <a:hlinkClick r:id="rId301"/>
              </a:rPr>
              <a:t>texte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communely</a:t>
            </a:r>
            <a:r>
              <a:rPr lang="en-US" b="0" i="1" u="none" strike="noStrike" dirty="0">
                <a:solidFill>
                  <a:srgbClr val="3366CC"/>
                </a:solidFill>
                <a:effectLst/>
                <a:latin typeface="Arial" panose="020B0604020202020204" pitchFamily="34" charset="0"/>
                <a:hlinkClick r:id="rId301"/>
              </a:rPr>
              <a:t> called S. </a:t>
            </a:r>
            <a:r>
              <a:rPr lang="en-US" b="0" i="1" u="none" strike="noStrike" dirty="0" err="1">
                <a:solidFill>
                  <a:srgbClr val="3366CC"/>
                </a:solidFill>
                <a:effectLst/>
                <a:latin typeface="Arial" panose="020B0604020202020204" pitchFamily="34" charset="0"/>
                <a:hlinkClick r:id="rId301"/>
              </a:rPr>
              <a:t>Ieroms</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Faythfully</a:t>
            </a:r>
            <a:r>
              <a:rPr lang="en-US" b="0" i="1" u="none" strike="noStrike" dirty="0">
                <a:solidFill>
                  <a:srgbClr val="3366CC"/>
                </a:solidFill>
                <a:effectLst/>
                <a:latin typeface="Arial" panose="020B0604020202020204" pitchFamily="34" charset="0"/>
                <a:hlinkClick r:id="rId301"/>
              </a:rPr>
              <a:t> translated by Myles </a:t>
            </a:r>
            <a:r>
              <a:rPr lang="en-US" b="0" i="1" u="none" strike="noStrike" dirty="0" err="1">
                <a:solidFill>
                  <a:srgbClr val="3366CC"/>
                </a:solidFill>
                <a:effectLst/>
                <a:latin typeface="Arial" panose="020B0604020202020204" pitchFamily="34" charset="0"/>
                <a:hlinkClick r:id="rId301"/>
              </a:rPr>
              <a:t>Couerdale</a:t>
            </a:r>
            <a:r>
              <a:rPr lang="en-US" b="0" i="1" u="none" strike="noStrike" dirty="0">
                <a:solidFill>
                  <a:srgbClr val="3366CC"/>
                </a:solidFill>
                <a:effectLst/>
                <a:latin typeface="Arial" panose="020B0604020202020204" pitchFamily="34" charset="0"/>
                <a:hlinkClick r:id="rId301"/>
              </a:rPr>
              <a:t>. Anno. M.CCCCC.XXXVIII. Coverdale, Miles"</a:t>
            </a:r>
            <a:r>
              <a:rPr lang="en-US" b="0" i="1" dirty="0">
                <a:solidFill>
                  <a:srgbClr val="202122"/>
                </a:solidFill>
                <a:effectLst/>
                <a:latin typeface="Arial" panose="020B0604020202020204" pitchFamily="34" charset="0"/>
              </a:rPr>
              <a:t>. SOLO – Search Oxford Libraries Online. Printed in </a:t>
            </a:r>
            <a:r>
              <a:rPr lang="en-US" b="0" i="1" dirty="0" err="1">
                <a:solidFill>
                  <a:srgbClr val="202122"/>
                </a:solidFill>
                <a:effectLst/>
                <a:latin typeface="Arial" panose="020B0604020202020204" pitchFamily="34" charset="0"/>
              </a:rPr>
              <a:t>Southwarke</a:t>
            </a:r>
            <a:r>
              <a:rPr lang="en-US" b="0" i="1" dirty="0">
                <a:solidFill>
                  <a:srgbClr val="202122"/>
                </a:solidFill>
                <a:effectLst/>
                <a:latin typeface="Arial" panose="020B0604020202020204" pitchFamily="34" charset="0"/>
              </a:rPr>
              <a:t> : By </a:t>
            </a:r>
            <a:r>
              <a:rPr lang="en-US" b="0" i="1" dirty="0" err="1">
                <a:solidFill>
                  <a:srgbClr val="202122"/>
                </a:solidFill>
                <a:effectLst/>
                <a:latin typeface="Arial" panose="020B0604020202020204" pitchFamily="34" charset="0"/>
              </a:rPr>
              <a:t>Iames</a:t>
            </a:r>
            <a:r>
              <a:rPr lang="en-US" b="0" i="1" dirty="0">
                <a:solidFill>
                  <a:srgbClr val="202122"/>
                </a:solidFill>
                <a:effectLst/>
                <a:latin typeface="Arial" panose="020B0604020202020204" pitchFamily="34" charset="0"/>
              </a:rPr>
              <a:t> Nicholson. Set forth </a:t>
            </a:r>
            <a:r>
              <a:rPr lang="en-US" b="0" i="1" dirty="0" err="1">
                <a:solidFill>
                  <a:srgbClr val="202122"/>
                </a:solidFill>
                <a:effectLst/>
                <a:latin typeface="Arial" panose="020B0604020202020204" pitchFamily="34" charset="0"/>
              </a:rPr>
              <a:t>wyth</a:t>
            </a:r>
            <a:r>
              <a:rPr lang="en-US" b="0" i="1" dirty="0">
                <a:solidFill>
                  <a:srgbClr val="202122"/>
                </a:solidFill>
                <a:effectLst/>
                <a:latin typeface="Arial" panose="020B0604020202020204" pitchFamily="34" charset="0"/>
              </a:rPr>
              <a:t> the </a:t>
            </a:r>
            <a:r>
              <a:rPr lang="en-US" b="0" i="1" dirty="0" err="1">
                <a:solidFill>
                  <a:srgbClr val="202122"/>
                </a:solidFill>
                <a:effectLst/>
                <a:latin typeface="Arial" panose="020B0604020202020204" pitchFamily="34" charset="0"/>
              </a:rPr>
              <a:t>Kynges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moost</a:t>
            </a:r>
            <a:r>
              <a:rPr lang="en-US" b="0" i="1" dirty="0">
                <a:solidFill>
                  <a:srgbClr val="202122"/>
                </a:solidFill>
                <a:effectLst/>
                <a:latin typeface="Arial" panose="020B0604020202020204" pitchFamily="34" charset="0"/>
              </a:rPr>
              <a:t> gracious </a:t>
            </a:r>
            <a:r>
              <a:rPr lang="en-US" b="0" i="1" dirty="0" err="1">
                <a:solidFill>
                  <a:srgbClr val="202122"/>
                </a:solidFill>
                <a:effectLst/>
                <a:latin typeface="Arial" panose="020B0604020202020204" pitchFamily="34" charset="0"/>
              </a:rPr>
              <a:t>licence</a:t>
            </a:r>
            <a:r>
              <a:rPr lang="en-US" b="0" i="1" dirty="0">
                <a:solidFill>
                  <a:srgbClr val="202122"/>
                </a:solidFill>
                <a:effectLst/>
                <a:latin typeface="Arial" panose="020B0604020202020204" pitchFamily="34" charset="0"/>
              </a:rPr>
              <a:t>, 1538. Retrieved 14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02"/>
              </a:rPr>
              <a:t>Jump up </a:t>
            </a:r>
            <a:r>
              <a:rPr lang="en-US" b="0" i="0" u="none" strike="noStrike" dirty="0" err="1">
                <a:solidFill>
                  <a:srgbClr val="3366CC"/>
                </a:solidFill>
                <a:effectLst/>
                <a:latin typeface="Arial" panose="020B0604020202020204" pitchFamily="34" charset="0"/>
                <a:hlinkClick r:id="rId302"/>
              </a:rPr>
              <a:t>to:</a:t>
            </a:r>
            <a:r>
              <a:rPr lang="en-US" b="1" i="1" u="none" strike="noStrike" baseline="30000" dirty="0" err="1">
                <a:solidFill>
                  <a:srgbClr val="3366CC"/>
                </a:solidFill>
                <a:effectLst/>
                <a:latin typeface="Arial" panose="020B0604020202020204" pitchFamily="34" charset="0"/>
                <a:hlinkClick r:id="rId302"/>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303"/>
              </a:rPr>
              <a:t>b</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Leithead</a:t>
            </a:r>
            <a:r>
              <a:rPr lang="en-US" b="0" i="1" dirty="0">
                <a:solidFill>
                  <a:srgbClr val="202122"/>
                </a:solidFill>
                <a:effectLst/>
                <a:latin typeface="Arial" panose="020B0604020202020204" pitchFamily="34" charset="0"/>
              </a:rPr>
              <a:t>, Howard (2004). </a:t>
            </a:r>
            <a:r>
              <a:rPr lang="en-US" b="0" i="1" u="none" strike="noStrike" dirty="0">
                <a:solidFill>
                  <a:srgbClr val="3366CC"/>
                </a:solidFill>
                <a:effectLst/>
                <a:latin typeface="Arial" panose="020B0604020202020204" pitchFamily="34" charset="0"/>
                <a:hlinkClick r:id="rId304"/>
              </a:rPr>
              <a:t>"Oxford DNB Article: </a:t>
            </a:r>
            <a:r>
              <a:rPr lang="en-US" b="0" i="1" u="none" strike="noStrike" dirty="0" err="1">
                <a:solidFill>
                  <a:srgbClr val="3366CC"/>
                </a:solidFill>
                <a:effectLst/>
                <a:latin typeface="Arial" panose="020B0604020202020204" pitchFamily="34" charset="0"/>
                <a:hlinkClick r:id="rId304"/>
              </a:rPr>
              <a:t>Cromwell,Thomas</a:t>
            </a:r>
            <a:r>
              <a:rPr lang="en-US" b="0" i="1" u="none" strike="noStrike" dirty="0">
                <a:solidFill>
                  <a:srgbClr val="3366CC"/>
                </a:solidFill>
                <a:effectLst/>
                <a:latin typeface="Arial" panose="020B0604020202020204" pitchFamily="34" charset="0"/>
                <a:hlinkClick r:id="rId304"/>
              </a:rPr>
              <a:t>"</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305"/>
              </a:rPr>
              <a:t>10.1093/</a:t>
            </a:r>
            <a:r>
              <a:rPr lang="en-US" b="0" i="1" u="none" strike="noStrike" dirty="0" err="1">
                <a:solidFill>
                  <a:srgbClr val="3366CC"/>
                </a:solidFill>
                <a:effectLst/>
                <a:latin typeface="Arial" panose="020B0604020202020204" pitchFamily="34" charset="0"/>
                <a:hlinkClick r:id="rId305"/>
              </a:rPr>
              <a:t>ref:odnb</a:t>
            </a:r>
            <a:r>
              <a:rPr lang="en-US" b="0" i="1" u="none" strike="noStrike" dirty="0">
                <a:solidFill>
                  <a:srgbClr val="3366CC"/>
                </a:solidFill>
                <a:effectLst/>
                <a:latin typeface="Arial" panose="020B0604020202020204" pitchFamily="34" charset="0"/>
                <a:hlinkClick r:id="rId305"/>
              </a:rPr>
              <a:t>/6769</a:t>
            </a:r>
            <a:r>
              <a:rPr lang="en-US" b="0" i="1" dirty="0">
                <a:solidFill>
                  <a:srgbClr val="202122"/>
                </a:solidFill>
                <a:effectLst/>
                <a:latin typeface="Arial" panose="020B0604020202020204" pitchFamily="34" charset="0"/>
              </a:rPr>
              <a:t>. Retrieved 5 March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06" tooltip="Jump up"/>
              </a:rPr>
              <a:t>^</a:t>
            </a:r>
            <a:r>
              <a:rPr lang="en-US" b="0" i="0" dirty="0">
                <a:solidFill>
                  <a:srgbClr val="202122"/>
                </a:solidFill>
                <a:effectLst/>
                <a:latin typeface="Arial" panose="020B0604020202020204" pitchFamily="34" charset="0"/>
              </a:rPr>
              <a:t> Rex, Richard, "The Crisis of Obedience: God’s Word and Henry’s Reformation", </a:t>
            </a:r>
            <a:r>
              <a:rPr lang="en-US" b="0" i="1" dirty="0">
                <a:solidFill>
                  <a:srgbClr val="202122"/>
                </a:solidFill>
                <a:effectLst/>
                <a:latin typeface="Arial" panose="020B0604020202020204" pitchFamily="34" charset="0"/>
              </a:rPr>
              <a:t>The Historical Journal</a:t>
            </a:r>
            <a:r>
              <a:rPr lang="en-US" b="0" i="0" dirty="0">
                <a:solidFill>
                  <a:srgbClr val="202122"/>
                </a:solidFill>
                <a:effectLst/>
                <a:latin typeface="Arial" panose="020B0604020202020204" pitchFamily="34" charset="0"/>
              </a:rPr>
              <a:t>, V. 39, no. 4, December 1996, pp. 893–4.</a:t>
            </a:r>
          </a:p>
          <a:p>
            <a:pPr algn="l" rtl="0">
              <a:buFont typeface="+mj-lt"/>
              <a:buAutoNum type="arabicPeriod"/>
            </a:pPr>
            <a:r>
              <a:rPr lang="en-US" b="1" i="0" u="none" strike="noStrike" dirty="0">
                <a:solidFill>
                  <a:srgbClr val="3366CC"/>
                </a:solidFill>
                <a:effectLst/>
                <a:latin typeface="Arial" panose="020B0604020202020204" pitchFamily="34" charset="0"/>
                <a:hlinkClick r:id="rId307" tooltip="Jump up"/>
              </a:rPr>
              <a:t>^</a:t>
            </a:r>
            <a:r>
              <a:rPr lang="en-US" b="0" i="0"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08" tooltip="Richard John King"/>
              </a:rPr>
              <a:t>King, Richard John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09"/>
              </a:rPr>
              <a:t>"Berkshire History: Biographies: Miles Coverdale (1488–1569)"</a:t>
            </a:r>
            <a:r>
              <a:rPr lang="en-US" b="0" i="1" dirty="0">
                <a:solidFill>
                  <a:srgbClr val="202122"/>
                </a:solidFill>
                <a:effectLst/>
                <a:latin typeface="Arial" panose="020B0604020202020204" pitchFamily="34" charset="0"/>
              </a:rPr>
              <a:t>. Berkshire History. David Nash Ford. Archived from </a:t>
            </a:r>
            <a:r>
              <a:rPr lang="en-US" b="0" i="1" u="none" strike="noStrike" dirty="0">
                <a:solidFill>
                  <a:srgbClr val="3366CC"/>
                </a:solidFill>
                <a:effectLst/>
                <a:latin typeface="Arial" panose="020B0604020202020204" pitchFamily="34" charset="0"/>
                <a:hlinkClick r:id="rId310"/>
              </a:rPr>
              <a:t>the original</a:t>
            </a:r>
            <a:r>
              <a:rPr lang="en-US" b="0" i="1" dirty="0">
                <a:solidFill>
                  <a:srgbClr val="202122"/>
                </a:solidFill>
                <a:effectLst/>
                <a:latin typeface="Arial" panose="020B0604020202020204" pitchFamily="34" charset="0"/>
              </a:rPr>
              <a:t> on 5 November 2012. Retrieved 5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11"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312"/>
              </a:rPr>
              <a:t>"English Short Title Catalogue – Full View of Record – Uniform title – English Great Bible"</a:t>
            </a:r>
            <a:r>
              <a:rPr lang="en-US" b="0" i="1" dirty="0">
                <a:solidFill>
                  <a:srgbClr val="202122"/>
                </a:solidFill>
                <a:effectLst/>
                <a:latin typeface="Arial" panose="020B0604020202020204" pitchFamily="34" charset="0"/>
              </a:rPr>
              <a:t>. British Library. British Library Board – Original publisher </a:t>
            </a:r>
            <a:r>
              <a:rPr lang="en-US" b="0" i="1" dirty="0" err="1">
                <a:solidFill>
                  <a:srgbClr val="202122"/>
                </a:solidFill>
                <a:effectLst/>
                <a:latin typeface="Arial" panose="020B0604020202020204" pitchFamily="34" charset="0"/>
              </a:rPr>
              <a:t>Rychard</a:t>
            </a:r>
            <a:r>
              <a:rPr lang="en-US" b="0" i="1" dirty="0">
                <a:solidFill>
                  <a:srgbClr val="202122"/>
                </a:solidFill>
                <a:effectLst/>
                <a:latin typeface="Arial" panose="020B0604020202020204" pitchFamily="34" charset="0"/>
              </a:rPr>
              <a:t> Grafton and Edward </a:t>
            </a:r>
            <a:r>
              <a:rPr lang="en-US" b="0" i="1" dirty="0" err="1">
                <a:solidFill>
                  <a:srgbClr val="202122"/>
                </a:solidFill>
                <a:effectLst/>
                <a:latin typeface="Arial" panose="020B0604020202020204" pitchFamily="34" charset="0"/>
              </a:rPr>
              <a:t>Whitchurch</a:t>
            </a:r>
            <a:r>
              <a:rPr lang="en-US" b="0" i="1" dirty="0">
                <a:solidFill>
                  <a:srgbClr val="202122"/>
                </a:solidFill>
                <a:effectLst/>
                <a:latin typeface="Arial" panose="020B0604020202020204" pitchFamily="34" charset="0"/>
              </a:rPr>
              <a:t>, Cum </a:t>
            </a:r>
            <a:r>
              <a:rPr lang="en-US" b="0" i="1" dirty="0" err="1">
                <a:solidFill>
                  <a:srgbClr val="202122"/>
                </a:solidFill>
                <a:effectLst/>
                <a:latin typeface="Arial" panose="020B0604020202020204" pitchFamily="34" charset="0"/>
              </a:rPr>
              <a:t>priuilegio</a:t>
            </a:r>
            <a:r>
              <a:rPr lang="en-US" b="0" i="1" dirty="0">
                <a:solidFill>
                  <a:srgbClr val="202122"/>
                </a:solidFill>
                <a:effectLst/>
                <a:latin typeface="Arial" panose="020B0604020202020204" pitchFamily="34" charset="0"/>
              </a:rPr>
              <a:t> ad </a:t>
            </a:r>
            <a:r>
              <a:rPr lang="en-US" b="0" i="1" dirty="0" err="1">
                <a:solidFill>
                  <a:srgbClr val="202122"/>
                </a:solidFill>
                <a:effectLst/>
                <a:latin typeface="Arial" panose="020B0604020202020204" pitchFamily="34" charset="0"/>
              </a:rPr>
              <a:t>imprimendum</a:t>
            </a:r>
            <a:r>
              <a:rPr lang="en-US" b="0" i="1" dirty="0">
                <a:solidFill>
                  <a:srgbClr val="202122"/>
                </a:solidFill>
                <a:effectLst/>
                <a:latin typeface="Arial" panose="020B0604020202020204" pitchFamily="34" charset="0"/>
              </a:rPr>
              <a:t> solum, April 1539. Retrieved 16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13"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Ditchfield</a:t>
            </a:r>
            <a:r>
              <a:rPr lang="en-US" b="0" i="1" dirty="0">
                <a:solidFill>
                  <a:srgbClr val="202122"/>
                </a:solidFill>
                <a:effectLst/>
                <a:latin typeface="Arial" panose="020B0604020202020204" pitchFamily="34" charset="0"/>
              </a:rPr>
              <a:t>, P H; Page, W. </a:t>
            </a:r>
            <a:r>
              <a:rPr lang="en-US" b="0" i="1" u="none" strike="noStrike" dirty="0">
                <a:solidFill>
                  <a:srgbClr val="3366CC"/>
                </a:solidFill>
                <a:effectLst/>
                <a:latin typeface="Arial" panose="020B0604020202020204" pitchFamily="34" charset="0"/>
                <a:hlinkClick r:id="rId314"/>
              </a:rPr>
              <a:t>"'Parishes: </a:t>
            </a:r>
            <a:r>
              <a:rPr lang="en-US" b="0" i="1" u="none" strike="noStrike" dirty="0" err="1">
                <a:solidFill>
                  <a:srgbClr val="3366CC"/>
                </a:solidFill>
                <a:effectLst/>
                <a:latin typeface="Arial" panose="020B0604020202020204" pitchFamily="34" charset="0"/>
                <a:hlinkClick r:id="rId314"/>
              </a:rPr>
              <a:t>Bucklebury</a:t>
            </a:r>
            <a:r>
              <a:rPr lang="en-US" b="0" i="1" u="none" strike="noStrike" dirty="0">
                <a:solidFill>
                  <a:srgbClr val="3366CC"/>
                </a:solidFill>
                <a:effectLst/>
                <a:latin typeface="Arial" panose="020B0604020202020204" pitchFamily="34" charset="0"/>
                <a:hlinkClick r:id="rId314"/>
              </a:rPr>
              <a:t>.' A History of the County of Berkshire: Volume 3, pp291 – 296"</a:t>
            </a:r>
            <a:r>
              <a:rPr lang="en-US" b="0" i="1" dirty="0">
                <a:solidFill>
                  <a:srgbClr val="202122"/>
                </a:solidFill>
                <a:effectLst/>
                <a:latin typeface="Arial" panose="020B0604020202020204" pitchFamily="34" charset="0"/>
              </a:rPr>
              <a:t>. British History Online. London: Victoria County History, 1923. Retrieved 10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15"/>
              </a:rPr>
              <a:t>Jump up </a:t>
            </a:r>
            <a:r>
              <a:rPr lang="en-US" b="0" i="0" u="none" strike="noStrike" dirty="0" err="1">
                <a:solidFill>
                  <a:srgbClr val="3366CC"/>
                </a:solidFill>
                <a:effectLst/>
                <a:latin typeface="Arial" panose="020B0604020202020204" pitchFamily="34" charset="0"/>
                <a:hlinkClick r:id="rId315"/>
              </a:rPr>
              <a:t>to:</a:t>
            </a:r>
            <a:r>
              <a:rPr lang="en-US" b="1" i="1" u="none" strike="noStrike" baseline="30000" dirty="0" err="1">
                <a:solidFill>
                  <a:srgbClr val="3366CC"/>
                </a:solidFill>
                <a:effectLst/>
                <a:latin typeface="Arial" panose="020B0604020202020204" pitchFamily="34" charset="0"/>
                <a:hlinkClick r:id="rId315"/>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316"/>
              </a:rPr>
              <a:t>b</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Cannon, John (2009). </a:t>
            </a:r>
            <a:r>
              <a:rPr lang="en-US" b="0" i="1" u="none" strike="noStrike" dirty="0">
                <a:solidFill>
                  <a:srgbClr val="3366CC"/>
                </a:solidFill>
                <a:effectLst/>
                <a:latin typeface="Arial" panose="020B0604020202020204" pitchFamily="34" charset="0"/>
                <a:hlinkClick r:id="rId317"/>
              </a:rPr>
              <a:t>A Dictionary of British History</a:t>
            </a:r>
            <a:r>
              <a:rPr lang="en-US" b="0" i="1" dirty="0">
                <a:solidFill>
                  <a:srgbClr val="202122"/>
                </a:solidFill>
                <a:effectLst/>
                <a:latin typeface="Arial" panose="020B0604020202020204" pitchFamily="34" charset="0"/>
              </a:rPr>
              <a:t>. Oxford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18" tooltip="Special:BookSources/9780191726514"/>
              </a:rPr>
              <a:t>9780191726514</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(entry Edward VI).</a:t>
            </a:r>
          </a:p>
          <a:p>
            <a:pPr algn="l" rtl="0">
              <a:buFont typeface="+mj-lt"/>
              <a:buAutoNum type="arabicPeriod"/>
            </a:pPr>
            <a:r>
              <a:rPr lang="en-US" b="1" i="0" u="none" strike="noStrike" dirty="0">
                <a:solidFill>
                  <a:srgbClr val="3366CC"/>
                </a:solidFill>
                <a:effectLst/>
                <a:latin typeface="Arial" panose="020B0604020202020204" pitchFamily="34" charset="0"/>
                <a:hlinkClick r:id="rId319"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Murray, John (1872). </a:t>
            </a:r>
            <a:r>
              <a:rPr lang="en-US" b="0" i="1" u="none" strike="noStrike" dirty="0">
                <a:solidFill>
                  <a:srgbClr val="3366CC"/>
                </a:solidFill>
                <a:effectLst/>
                <a:latin typeface="Arial" panose="020B0604020202020204" pitchFamily="34" charset="0"/>
                <a:hlinkClick r:id="rId320"/>
              </a:rPr>
              <a:t>A Handbook for </a:t>
            </a:r>
            <a:r>
              <a:rPr lang="en-US" b="0" i="1" u="none" strike="noStrike" dirty="0" err="1">
                <a:solidFill>
                  <a:srgbClr val="3366CC"/>
                </a:solidFill>
                <a:effectLst/>
                <a:latin typeface="Arial" panose="020B0604020202020204" pitchFamily="34" charset="0"/>
                <a:hlinkClick r:id="rId320"/>
              </a:rPr>
              <a:t>Travellers</a:t>
            </a:r>
            <a:r>
              <a:rPr lang="en-US" b="0" i="1" u="none" strike="noStrike" dirty="0">
                <a:solidFill>
                  <a:srgbClr val="3366CC"/>
                </a:solidFill>
                <a:effectLst/>
                <a:latin typeface="Arial" panose="020B0604020202020204" pitchFamily="34" charset="0"/>
                <a:hlinkClick r:id="rId320"/>
              </a:rPr>
              <a:t> in Gloucestershire, Worcestershire, and Herefordshire</a:t>
            </a:r>
            <a:r>
              <a:rPr lang="en-US" b="0" i="1" dirty="0">
                <a:solidFill>
                  <a:srgbClr val="202122"/>
                </a:solidFill>
                <a:effectLst/>
                <a:latin typeface="Arial" panose="020B0604020202020204" pitchFamily="34" charset="0"/>
              </a:rPr>
              <a:t>. Gloucestershire: J Murray. pp. 162–163.</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21" tooltip="Jump up"/>
              </a:rPr>
              <a: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22" tooltip="Eamon Duffy"/>
              </a:rPr>
              <a:t>Eamon Duffy</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voices of </a:t>
            </a:r>
            <a:r>
              <a:rPr lang="en-US" b="0" i="1" dirty="0" err="1">
                <a:solidFill>
                  <a:srgbClr val="202122"/>
                </a:solidFill>
                <a:effectLst/>
                <a:latin typeface="Arial" panose="020B0604020202020204" pitchFamily="34" charset="0"/>
              </a:rPr>
              <a:t>Morebath</a:t>
            </a:r>
            <a:r>
              <a:rPr lang="en-US" b="0" i="1" dirty="0">
                <a:solidFill>
                  <a:srgbClr val="202122"/>
                </a:solidFill>
                <a:effectLst/>
                <a:latin typeface="Arial" panose="020B0604020202020204" pitchFamily="34" charset="0"/>
              </a:rPr>
              <a:t>: reformation and rebellion in an English village</a:t>
            </a:r>
            <a:r>
              <a:rPr lang="en-US" b="0" i="0" dirty="0">
                <a:solidFill>
                  <a:srgbClr val="202122"/>
                </a:solidFill>
                <a:effectLst/>
                <a:latin typeface="Arial" panose="020B0604020202020204" pitchFamily="34" charset="0"/>
              </a:rPr>
              <a:t>, New Haven, Conn.: Yale University Press, p. 133.</a:t>
            </a:r>
          </a:p>
          <a:p>
            <a:pPr algn="l" rtl="0">
              <a:buFont typeface="+mj-lt"/>
              <a:buAutoNum type="arabicPeriod"/>
            </a:pPr>
            <a:r>
              <a:rPr lang="en-US" b="1" i="0" u="none" strike="noStrike" dirty="0">
                <a:solidFill>
                  <a:srgbClr val="3366CC"/>
                </a:solidFill>
                <a:effectLst/>
                <a:latin typeface="Arial" panose="020B0604020202020204" pitchFamily="34" charset="0"/>
                <a:hlinkClick r:id="rId323"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Church of England – A Christian presence in every community. </a:t>
            </a:r>
            <a:r>
              <a:rPr lang="en-US" b="0" i="1" u="none" strike="noStrike" dirty="0">
                <a:solidFill>
                  <a:srgbClr val="3366CC"/>
                </a:solidFill>
                <a:effectLst/>
                <a:latin typeface="Arial" panose="020B0604020202020204" pitchFamily="34" charset="0"/>
                <a:hlinkClick r:id="rId324"/>
              </a:rPr>
              <a:t>"A Church Near You"</a:t>
            </a:r>
            <a:r>
              <a:rPr lang="en-US" b="0" i="1" dirty="0">
                <a:solidFill>
                  <a:srgbClr val="202122"/>
                </a:solidFill>
                <a:effectLst/>
                <a:latin typeface="Arial" panose="020B0604020202020204" pitchFamily="34" charset="0"/>
              </a:rPr>
              <a:t>. St Andrew, </a:t>
            </a:r>
            <a:r>
              <a:rPr lang="en-US" b="0" i="1" dirty="0" err="1">
                <a:solidFill>
                  <a:srgbClr val="202122"/>
                </a:solidFill>
                <a:effectLst/>
                <a:latin typeface="Arial" panose="020B0604020202020204" pitchFamily="34" charset="0"/>
              </a:rPr>
              <a:t>Sampford</a:t>
            </a:r>
            <a:r>
              <a:rPr lang="en-US" b="0" i="1" dirty="0">
                <a:solidFill>
                  <a:srgbClr val="202122"/>
                </a:solidFill>
                <a:effectLst/>
                <a:latin typeface="Arial" panose="020B0604020202020204" pitchFamily="34" charset="0"/>
              </a:rPr>
              <a:t> Courtenay. © 2015 Archbishops' Council. Retrieved 7 May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25" tooltip="Jump up"/>
              </a:rPr>
              <a:t>^</a:t>
            </a:r>
            <a:r>
              <a:rPr lang="en-US" b="0" i="0" dirty="0">
                <a:solidFill>
                  <a:srgbClr val="202122"/>
                </a:solidFill>
                <a:effectLst/>
                <a:latin typeface="Arial" panose="020B0604020202020204" pitchFamily="34" charset="0"/>
              </a:rPr>
              <a:t> Somerset to Sir Philip Hobby, 24 August 1549. In: </a:t>
            </a:r>
            <a:r>
              <a:rPr lang="en-US" b="0" i="0" u="none" strike="noStrike" dirty="0">
                <a:solidFill>
                  <a:srgbClr val="3366CC"/>
                </a:solidFill>
                <a:effectLst/>
                <a:latin typeface="Arial" panose="020B0604020202020204" pitchFamily="34" charset="0"/>
                <a:hlinkClick r:id="rId326" tooltip="Gilbert Burnet"/>
              </a:rPr>
              <a:t>Gilbert Burnet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history of the Reformation of the Church of England</a:t>
            </a:r>
            <a:r>
              <a:rPr lang="en-US" b="0" i="0" dirty="0">
                <a:solidFill>
                  <a:srgbClr val="202122"/>
                </a:solidFill>
                <a:effectLst/>
                <a:latin typeface="Arial" panose="020B0604020202020204" pitchFamily="34" charset="0"/>
              </a:rPr>
              <a:t>, ed. </a:t>
            </a:r>
            <a:r>
              <a:rPr lang="en-US" b="0" i="0" u="none" strike="noStrike" dirty="0">
                <a:solidFill>
                  <a:srgbClr val="3366CC"/>
                </a:solidFill>
                <a:effectLst/>
                <a:latin typeface="Arial" panose="020B0604020202020204" pitchFamily="34" charset="0"/>
                <a:hlinkClick r:id="rId327" tooltip="Nicholas Pocock"/>
              </a:rPr>
              <a:t>Nicholas Pocock</a:t>
            </a:r>
            <a:r>
              <a:rPr lang="en-US" b="0" i="0" dirty="0">
                <a:solidFill>
                  <a:srgbClr val="202122"/>
                </a:solidFill>
                <a:effectLst/>
                <a:latin typeface="Arial" panose="020B0604020202020204" pitchFamily="34" charset="0"/>
              </a:rPr>
              <a:t>, Oxford: Clarendon Press, 1865, vol. V., pp. 250–151. Cited in: Roger B. Manning, "Violence and social conflict in mid-Tudor rebellions," </a:t>
            </a:r>
            <a:r>
              <a:rPr lang="en-US" b="0" i="1" dirty="0">
                <a:solidFill>
                  <a:srgbClr val="202122"/>
                </a:solidFill>
                <a:effectLst/>
                <a:latin typeface="Arial" panose="020B0604020202020204" pitchFamily="34" charset="0"/>
              </a:rPr>
              <a:t>Journal of British Studies</a:t>
            </a:r>
            <a:r>
              <a:rPr lang="en-US" b="0" i="0" dirty="0">
                <a:solidFill>
                  <a:srgbClr val="202122"/>
                </a:solidFill>
                <a:effectLst/>
                <a:latin typeface="Arial" panose="020B0604020202020204" pitchFamily="34" charset="0"/>
              </a:rPr>
              <a:t>, vol. 16, 1977, pp. 18–40 (here p. 28)</a:t>
            </a:r>
          </a:p>
          <a:p>
            <a:pPr algn="l" rtl="0">
              <a:buFont typeface="+mj-lt"/>
              <a:buAutoNum type="arabicPeriod"/>
            </a:pPr>
            <a:r>
              <a:rPr lang="en-US" b="1" i="0" u="none" strike="noStrike" dirty="0">
                <a:solidFill>
                  <a:srgbClr val="3366CC"/>
                </a:solidFill>
                <a:effectLst/>
                <a:latin typeface="Arial" panose="020B0604020202020204" pitchFamily="34" charset="0"/>
                <a:hlinkClick r:id="rId328"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329"/>
              </a:rPr>
              <a:t>"Coverdale, Miles (1488–1569), Bible translator and bishop of Exeter"</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55"/>
              </a:rPr>
              <a:t>10.1093/</a:t>
            </a:r>
            <a:r>
              <a:rPr lang="en-US" b="0" i="1" u="none" strike="noStrike" dirty="0" err="1">
                <a:solidFill>
                  <a:srgbClr val="3366CC"/>
                </a:solidFill>
                <a:effectLst/>
                <a:latin typeface="Arial" panose="020B0604020202020204" pitchFamily="34" charset="0"/>
                <a:hlinkClick r:id="rId255"/>
              </a:rPr>
              <a:t>ref:odnb</a:t>
            </a:r>
            <a:r>
              <a:rPr lang="en-US" b="0" i="1" u="none" strike="noStrike" dirty="0">
                <a:solidFill>
                  <a:srgbClr val="3366CC"/>
                </a:solidFill>
                <a:effectLst/>
                <a:latin typeface="Arial" panose="020B0604020202020204" pitchFamily="34" charset="0"/>
                <a:hlinkClick r:id="rId255"/>
              </a:rPr>
              <a:t>/6486</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30" tooltip="Special:BookSources/978-0-19-861412-8"/>
              </a:rPr>
              <a:t>978-0-19-861412-8</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1" tooltip="Jump up"/>
              </a:rPr>
              <a:t>^</a:t>
            </a:r>
            <a:r>
              <a:rPr lang="en-US" b="0" i="0" dirty="0">
                <a:solidFill>
                  <a:srgbClr val="202122"/>
                </a:solidFill>
                <a:effectLst/>
                <a:latin typeface="Arial" panose="020B0604020202020204" pitchFamily="34" charset="0"/>
              </a:rPr>
              <a:t> Bobrick, Benson. (2001). </a:t>
            </a:r>
            <a:r>
              <a:rPr lang="en-US" b="0" i="1" dirty="0">
                <a:solidFill>
                  <a:srgbClr val="202122"/>
                </a:solidFill>
                <a:effectLst/>
                <a:latin typeface="Arial" panose="020B0604020202020204" pitchFamily="34" charset="0"/>
              </a:rPr>
              <a:t>Wide as the Waters: the story of the English Bible and the revolution it inspired.</a:t>
            </a:r>
            <a:r>
              <a:rPr lang="en-US" b="0" i="0" dirty="0">
                <a:solidFill>
                  <a:srgbClr val="202122"/>
                </a:solidFill>
                <a:effectLst/>
                <a:latin typeface="Arial" panose="020B0604020202020204" pitchFamily="34" charset="0"/>
              </a:rPr>
              <a:t> New York: Simon &amp; Schuster. </a:t>
            </a:r>
            <a:r>
              <a:rPr lang="en-US" b="0" i="0" u="none" strike="noStrike" dirty="0">
                <a:solidFill>
                  <a:srgbClr val="3366CC"/>
                </a:solidFill>
                <a:effectLst/>
                <a:latin typeface="Arial" panose="020B0604020202020204" pitchFamily="34" charset="0"/>
                <a:hlinkClick r:id="rId271" tooltip="ISBN (identifier)"/>
              </a:rPr>
              <a:t>ISBN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32" tooltip="Special:BookSources/0-684-84747-7"/>
              </a:rPr>
              <a:t>0-684-84747-7</a:t>
            </a:r>
            <a:r>
              <a:rPr lang="en-US" b="0" i="0" dirty="0">
                <a:solidFill>
                  <a:srgbClr val="202122"/>
                </a:solidFill>
                <a:effectLst/>
                <a:latin typeface="Arial" panose="020B0604020202020204" pitchFamily="34" charset="0"/>
              </a:rPr>
              <a:t>. p. 180.</a:t>
            </a:r>
          </a:p>
          <a:p>
            <a:pPr algn="l" rtl="0">
              <a:buFont typeface="+mj-lt"/>
              <a:buAutoNum type="arabicPeriod"/>
            </a:pPr>
            <a:r>
              <a:rPr lang="en-US" b="1" i="0" u="none" strike="noStrike" dirty="0">
                <a:solidFill>
                  <a:srgbClr val="3366CC"/>
                </a:solidFill>
                <a:effectLst/>
                <a:latin typeface="Arial" panose="020B0604020202020204" pitchFamily="34" charset="0"/>
                <a:hlinkClick r:id="rId333"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334"/>
              </a:rPr>
              <a:t>"Diocesan Synod Motion – Confidence in The Bible – 11/04/2011"</a:t>
            </a:r>
            <a:r>
              <a:rPr lang="en-US" b="0" i="1" dirty="0">
                <a:solidFill>
                  <a:srgbClr val="202122"/>
                </a:solidFill>
                <a:effectLst/>
                <a:latin typeface="Arial" panose="020B0604020202020204" pitchFamily="34" charset="0"/>
              </a:rPr>
              <a:t> (PDF). Church of England. Church of England General Synod. </a:t>
            </a:r>
            <a:r>
              <a:rPr lang="en-US" b="0" i="1" u="none" strike="noStrike" dirty="0">
                <a:solidFill>
                  <a:srgbClr val="3366CC"/>
                </a:solidFill>
                <a:effectLst/>
                <a:latin typeface="Arial" panose="020B0604020202020204" pitchFamily="34" charset="0"/>
                <a:hlinkClick r:id="rId335"/>
              </a:rPr>
              <a:t>Archived</a:t>
            </a:r>
            <a:r>
              <a:rPr lang="en-US" b="0" i="1" dirty="0">
                <a:solidFill>
                  <a:srgbClr val="202122"/>
                </a:solidFill>
                <a:effectLst/>
                <a:latin typeface="Arial" panose="020B0604020202020204" pitchFamily="34" charset="0"/>
              </a:rPr>
              <a:t> (PDF) from the original on 2 April 2015. Retrieved 28 February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6"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Marlowe, Michael D. </a:t>
            </a:r>
            <a:r>
              <a:rPr lang="en-US" b="0" i="1" u="none" strike="noStrike" dirty="0">
                <a:solidFill>
                  <a:srgbClr val="3366CC"/>
                </a:solidFill>
                <a:effectLst/>
                <a:latin typeface="Arial" panose="020B0604020202020204" pitchFamily="34" charset="0"/>
                <a:hlinkClick r:id="rId337"/>
              </a:rPr>
              <a:t>"Coverdale's Psalms"</a:t>
            </a:r>
            <a:r>
              <a:rPr lang="en-US" b="0" i="1" dirty="0">
                <a:solidFill>
                  <a:srgbClr val="202122"/>
                </a:solidFill>
                <a:effectLst/>
                <a:latin typeface="Arial" panose="020B0604020202020204" pitchFamily="34" charset="0"/>
              </a:rPr>
              <a:t>. Bible Research – Internet Resources for Students of Scripture Online since February 2001. Michael D. Marlowe, 2001 – 2012. Retrieved 20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8"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Peterson W S and Macys V. </a:t>
            </a:r>
            <a:r>
              <a:rPr lang="en-US" b="0" i="1" u="none" strike="noStrike" dirty="0">
                <a:solidFill>
                  <a:srgbClr val="3366CC"/>
                </a:solidFill>
                <a:effectLst/>
                <a:latin typeface="Arial" panose="020B0604020202020204" pitchFamily="34" charset="0"/>
                <a:hlinkClick r:id="rId339"/>
              </a:rPr>
              <a:t>"Psalms – The Coverdale translation"</a:t>
            </a:r>
            <a:r>
              <a:rPr lang="en-US" b="0" i="1" dirty="0">
                <a:solidFill>
                  <a:srgbClr val="202122"/>
                </a:solidFill>
                <a:effectLst/>
                <a:latin typeface="Arial" panose="020B0604020202020204" pitchFamily="34" charset="0"/>
              </a:rPr>
              <a:t> (PDF). Little Gidding: English Spiritual Traditions – 2000. Authors. Archived from </a:t>
            </a:r>
            <a:r>
              <a:rPr lang="en-US" b="0" i="1" u="none" strike="noStrike" dirty="0">
                <a:solidFill>
                  <a:srgbClr val="3366CC"/>
                </a:solidFill>
                <a:effectLst/>
                <a:latin typeface="Arial" panose="020B0604020202020204" pitchFamily="34" charset="0"/>
                <a:hlinkClick r:id="rId340"/>
              </a:rPr>
              <a:t>the original</a:t>
            </a:r>
            <a:r>
              <a:rPr lang="en-US" b="0" i="1" dirty="0">
                <a:solidFill>
                  <a:srgbClr val="202122"/>
                </a:solidFill>
                <a:effectLst/>
                <a:latin typeface="Arial" panose="020B0604020202020204" pitchFamily="34" charset="0"/>
              </a:rPr>
              <a:t> (PDF) on 18 February 2015. Retrieved 13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41"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Leaver, Robin A. (1982). "A Newly-Discovered Fragment of Coverdale's </a:t>
            </a:r>
            <a:r>
              <a:rPr lang="en-US" b="0" i="1" dirty="0" err="1">
                <a:solidFill>
                  <a:srgbClr val="202122"/>
                </a:solidFill>
                <a:effectLst/>
                <a:latin typeface="Arial" panose="020B0604020202020204" pitchFamily="34" charset="0"/>
              </a:rPr>
              <a:t>Goostly</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Psalmes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Jahrbuch</a:t>
            </a:r>
            <a:r>
              <a:rPr lang="en-US" b="0" i="1" dirty="0">
                <a:solidFill>
                  <a:srgbClr val="202122"/>
                </a:solidFill>
                <a:effectLst/>
                <a:latin typeface="Arial" panose="020B0604020202020204" pitchFamily="34" charset="0"/>
              </a:rPr>
              <a:t> für </a:t>
            </a:r>
            <a:r>
              <a:rPr lang="en-US" b="0" i="1" dirty="0" err="1">
                <a:solidFill>
                  <a:srgbClr val="202122"/>
                </a:solidFill>
                <a:effectLst/>
                <a:latin typeface="Arial" panose="020B0604020202020204" pitchFamily="34" charset="0"/>
              </a:rPr>
              <a:t>Liturgik</a:t>
            </a:r>
            <a:r>
              <a:rPr lang="en-US" b="0" i="1" dirty="0">
                <a:solidFill>
                  <a:srgbClr val="202122"/>
                </a:solidFill>
                <a:effectLst/>
                <a:latin typeface="Arial" panose="020B0604020202020204" pitchFamily="34" charset="0"/>
              </a:rPr>
              <a:t> und </a:t>
            </a:r>
            <a:r>
              <a:rPr lang="en-US" b="0" i="1" dirty="0" err="1">
                <a:solidFill>
                  <a:srgbClr val="202122"/>
                </a:solidFill>
                <a:effectLst/>
                <a:latin typeface="Arial" panose="020B0604020202020204" pitchFamily="34" charset="0"/>
              </a:rPr>
              <a:t>Hymnologie</a:t>
            </a:r>
            <a:r>
              <a:rPr lang="en-US" b="0" i="1" dirty="0">
                <a:solidFill>
                  <a:srgbClr val="202122"/>
                </a:solidFill>
                <a:effectLst/>
                <a:latin typeface="Arial" panose="020B0604020202020204" pitchFamily="34" charset="0"/>
              </a:rPr>
              <a:t>. </a:t>
            </a:r>
            <a:r>
              <a:rPr lang="en-US" b="1" i="1" dirty="0">
                <a:solidFill>
                  <a:srgbClr val="202122"/>
                </a:solidFill>
                <a:effectLst/>
                <a:latin typeface="Arial" panose="020B0604020202020204" pitchFamily="34" charset="0"/>
              </a:rPr>
              <a:t>26</a:t>
            </a:r>
            <a:r>
              <a:rPr lang="en-US" b="0" i="1" dirty="0">
                <a:solidFill>
                  <a:srgbClr val="202122"/>
                </a:solidFill>
                <a:effectLst/>
                <a:latin typeface="Arial" panose="020B0604020202020204" pitchFamily="34" charset="0"/>
              </a:rPr>
              <a:t>: 130–150.</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External links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342" tooltip="Edit section: External link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0" i="1" u="none" strike="noStrike" dirty="0">
                <a:solidFill>
                  <a:srgbClr val="3366CC"/>
                </a:solidFill>
                <a:effectLst/>
                <a:latin typeface="Arial" panose="020B0604020202020204" pitchFamily="34" charset="0"/>
                <a:hlinkClick r:id="rId343" tooltip="Leslie Stephen"/>
              </a:rPr>
              <a:t>Stephen, Leslie</a:t>
            </a:r>
            <a:r>
              <a:rPr lang="en-US" b="0" i="1" dirty="0">
                <a:solidFill>
                  <a:srgbClr val="202122"/>
                </a:solidFill>
                <a:effectLst/>
                <a:latin typeface="Arial" panose="020B0604020202020204" pitchFamily="34" charset="0"/>
              </a:rPr>
              <a:t>, ed. (1887). </a:t>
            </a:r>
            <a:r>
              <a:rPr lang="en-US" b="0" i="1" u="none" strike="noStrike" dirty="0">
                <a:solidFill>
                  <a:srgbClr val="3366CC"/>
                </a:solidFill>
                <a:effectLst/>
                <a:latin typeface="Arial" panose="020B0604020202020204" pitchFamily="34" charset="0"/>
                <a:hlinkClick r:id="rId344"/>
              </a:rPr>
              <a:t>"Coverdale, Miles" </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45" tooltip="Dictionary of National Biography"/>
              </a:rPr>
              <a:t>Dictionary of National Biography</a:t>
            </a:r>
            <a:r>
              <a:rPr lang="en-US" b="0" i="1" dirty="0">
                <a:solidFill>
                  <a:srgbClr val="202122"/>
                </a:solidFill>
                <a:effectLst/>
                <a:latin typeface="Arial" panose="020B0604020202020204" pitchFamily="34" charset="0"/>
              </a:rPr>
              <a:t>. Vol. 12. London: Smith, Elder &amp; Co.</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1" u="none" strike="noStrike" dirty="0">
                <a:solidFill>
                  <a:srgbClr val="3366CC"/>
                </a:solidFill>
                <a:effectLst/>
                <a:latin typeface="Arial" panose="020B0604020202020204" pitchFamily="34" charset="0"/>
                <a:hlinkClick r:id="rId346" tooltip="Albert Pollard"/>
              </a:rPr>
              <a:t>Pollard, Albert Frederick</a:t>
            </a:r>
            <a:r>
              <a:rPr lang="en-US" b="0" i="1" dirty="0">
                <a:solidFill>
                  <a:srgbClr val="202122"/>
                </a:solidFill>
                <a:effectLst/>
                <a:latin typeface="Arial" panose="020B0604020202020204" pitchFamily="34" charset="0"/>
              </a:rPr>
              <a:t> (1911). </a:t>
            </a:r>
            <a:r>
              <a:rPr lang="en-US" b="0" i="1" u="none" strike="noStrike" dirty="0">
                <a:solidFill>
                  <a:srgbClr val="3366CC"/>
                </a:solidFill>
                <a:effectLst/>
                <a:latin typeface="Arial" panose="020B0604020202020204" pitchFamily="34" charset="0"/>
                <a:hlinkClick r:id="rId347"/>
              </a:rPr>
              <a:t>"Coverdale, Miles" </a:t>
            </a:r>
            <a:r>
              <a:rPr lang="en-US" b="0" i="1" dirty="0">
                <a:solidFill>
                  <a:srgbClr val="202122"/>
                </a:solidFill>
                <a:effectLst/>
                <a:latin typeface="Arial" panose="020B0604020202020204" pitchFamily="34" charset="0"/>
              </a:rPr>
              <a:t>. In Chisholm, Hugh (ed.). </a:t>
            </a:r>
            <a:r>
              <a:rPr lang="en-US" b="0" i="1" u="none" strike="noStrike" dirty="0" err="1">
                <a:solidFill>
                  <a:srgbClr val="3366CC"/>
                </a:solidFill>
                <a:effectLst/>
                <a:latin typeface="Arial" panose="020B0604020202020204" pitchFamily="34" charset="0"/>
                <a:hlinkClick r:id="rId348" tooltip="Encyclopædia Britannica Eleventh Edition"/>
              </a:rPr>
              <a:t>Encyclopædia</a:t>
            </a:r>
            <a:r>
              <a:rPr lang="en-US" b="0" i="1" u="none" strike="noStrike" dirty="0">
                <a:solidFill>
                  <a:srgbClr val="3366CC"/>
                </a:solidFill>
                <a:effectLst/>
                <a:latin typeface="Arial" panose="020B0604020202020204" pitchFamily="34" charset="0"/>
                <a:hlinkClick r:id="rId348" tooltip="Encyclopædia Britannica Eleventh Edition"/>
              </a:rPr>
              <a:t> Britannica</a:t>
            </a:r>
            <a:r>
              <a:rPr lang="en-US" b="0" i="1" dirty="0">
                <a:solidFill>
                  <a:srgbClr val="202122"/>
                </a:solidFill>
                <a:effectLst/>
                <a:latin typeface="Arial" panose="020B0604020202020204" pitchFamily="34" charset="0"/>
              </a:rPr>
              <a:t>. Vol. 7 (11th ed.). Cambridge University Press. pp. 343–344.</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49"/>
              </a:rPr>
              <a:t>Coverdale Bible online</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50"/>
              </a:rPr>
              <a:t>Myles Coverdale</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351" tooltip="Find a Grave"/>
              </a:rPr>
              <a:t>Find a Grave</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09"/>
              </a:rPr>
              <a:t>Royal Berkshire History: Miles Coverdale (1488–1569)</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52"/>
              </a:rPr>
              <a:t>Works by Myles Coverdale</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353" tooltip="Post-Reformation Digital Library"/>
              </a:rPr>
              <a:t>Post-Reformation Digital Library</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15</a:t>
            </a:fld>
            <a:endParaRPr lang="en-US" dirty="0"/>
          </a:p>
        </p:txBody>
      </p:sp>
    </p:spTree>
    <p:extLst>
      <p:ext uri="{BB962C8B-B14F-4D97-AF65-F5344CB8AC3E}">
        <p14:creationId xmlns:p14="http://schemas.microsoft.com/office/powerpoint/2010/main" val="3028771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https://en.wikipedia.org/wiki/New_Testament</a:t>
            </a:r>
          </a:p>
          <a:p>
            <a:endParaRPr lang="en-US" dirty="0"/>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16</a:t>
            </a:fld>
            <a:endParaRPr lang="en-US" dirty="0"/>
          </a:p>
        </p:txBody>
      </p:sp>
    </p:spTree>
    <p:extLst>
      <p:ext uri="{BB962C8B-B14F-4D97-AF65-F5344CB8AC3E}">
        <p14:creationId xmlns:p14="http://schemas.microsoft.com/office/powerpoint/2010/main" val="405375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https://en.wikipedia.org/wiki/New_Testament</a:t>
            </a:r>
          </a:p>
          <a:p>
            <a:endParaRPr lang="en-US" dirty="0"/>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17</a:t>
            </a:fld>
            <a:endParaRPr lang="en-US" dirty="0"/>
          </a:p>
        </p:txBody>
      </p:sp>
    </p:spTree>
    <p:extLst>
      <p:ext uri="{BB962C8B-B14F-4D97-AF65-F5344CB8AC3E}">
        <p14:creationId xmlns:p14="http://schemas.microsoft.com/office/powerpoint/2010/main" val="385706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18</a:t>
            </a:fld>
            <a:endParaRPr lang="en-US" dirty="0"/>
          </a:p>
        </p:txBody>
      </p:sp>
    </p:spTree>
    <p:extLst>
      <p:ext uri="{BB962C8B-B14F-4D97-AF65-F5344CB8AC3E}">
        <p14:creationId xmlns:p14="http://schemas.microsoft.com/office/powerpoint/2010/main" val="205148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19</a:t>
            </a:fld>
            <a:endParaRPr lang="en-US" dirty="0"/>
          </a:p>
        </p:txBody>
      </p:sp>
    </p:spTree>
    <p:extLst>
      <p:ext uri="{BB962C8B-B14F-4D97-AF65-F5344CB8AC3E}">
        <p14:creationId xmlns:p14="http://schemas.microsoft.com/office/powerpoint/2010/main" val="3573532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https://en.wikipedia.org/wiki/New_Testament</a:t>
            </a:r>
          </a:p>
          <a:p>
            <a:endParaRPr lang="en-US" dirty="0"/>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20</a:t>
            </a:fld>
            <a:endParaRPr lang="en-US" dirty="0"/>
          </a:p>
        </p:txBody>
      </p:sp>
    </p:spTree>
    <p:extLst>
      <p:ext uri="{BB962C8B-B14F-4D97-AF65-F5344CB8AC3E}">
        <p14:creationId xmlns:p14="http://schemas.microsoft.com/office/powerpoint/2010/main" val="147109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21</a:t>
            </a:fld>
            <a:endParaRPr lang="en-US" dirty="0"/>
          </a:p>
        </p:txBody>
      </p:sp>
    </p:spTree>
    <p:extLst>
      <p:ext uri="{BB962C8B-B14F-4D97-AF65-F5344CB8AC3E}">
        <p14:creationId xmlns:p14="http://schemas.microsoft.com/office/powerpoint/2010/main" val="17961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Myles Coverdale - Wikipedia</a:t>
            </a:r>
            <a:endParaRPr lang="en-US" dirty="0">
              <a:solidFill>
                <a:srgbClr val="202122"/>
              </a:solidFill>
              <a:latin typeface="Arial" panose="020B0604020202020204" pitchFamily="34" charset="0"/>
            </a:endParaRPr>
          </a:p>
          <a:p>
            <a:endParaRPr lang="en-US" b="0" i="0" dirty="0">
              <a:solidFill>
                <a:srgbClr val="202122"/>
              </a:solidFill>
              <a:effectLst/>
              <a:latin typeface="Arial" panose="020B0604020202020204" pitchFamily="34" charset="0"/>
            </a:endParaRPr>
          </a:p>
          <a:p>
            <a:r>
              <a:rPr lang="en-US" dirty="0">
                <a:hlinkClick r:id="rId4"/>
              </a:rPr>
              <a:t>Francis Fry - Wikipedia</a:t>
            </a:r>
            <a:br>
              <a:rPr lang="en-US" dirty="0">
                <a:effectLst/>
              </a:rPr>
            </a:br>
            <a:endParaRPr lang="en-US" b="0" dirty="0">
              <a:solidFill>
                <a:srgbClr val="54595D"/>
              </a:solidFill>
              <a:effectLst/>
            </a:endParaRPr>
          </a:p>
          <a:p>
            <a:r>
              <a:rPr lang="en-US" b="0" dirty="0">
                <a:solidFill>
                  <a:srgbClr val="000000"/>
                </a:solidFill>
                <a:effectLst/>
                <a:latin typeface="Linux Libertine"/>
              </a:rPr>
              <a:t>Francis Fry</a:t>
            </a:r>
          </a:p>
          <a:p>
            <a:r>
              <a:rPr lang="en-US" dirty="0">
                <a:effectLst/>
              </a:rPr>
              <a:t>2 languages</a:t>
            </a: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4" tooltip="View the content page [alt-shift-c]"/>
              </a:rPr>
              <a:t>Article</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5" tooltip="Discuss improvements to the content page [alt-shift-t]"/>
              </a:rPr>
              <a:t>Talk</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4"/>
              </a:rPr>
              <a:t>Read</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6" tooltip="Edit this page [alt-shift-e]"/>
              </a:rPr>
              <a:t>Edit</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7" tooltip="Past revisions of this page [alt-shift-h]"/>
              </a:rPr>
              <a:t>View history</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From Wikipedia, the free encyclopedia</a:t>
            </a:r>
          </a:p>
          <a:p>
            <a:pPr algn="l" rtl="0"/>
            <a:r>
              <a:rPr lang="en-US" b="0" i="0" dirty="0">
                <a:solidFill>
                  <a:srgbClr val="202122"/>
                </a:solidFill>
                <a:effectLst/>
                <a:latin typeface="Arial" panose="020B0604020202020204" pitchFamily="34" charset="0"/>
              </a:rPr>
              <a:t>Francis Fry</a:t>
            </a:r>
          </a:p>
          <a:p>
            <a:pPr algn="l" rtl="0"/>
            <a:r>
              <a:rPr lang="en-US" b="1" i="0" dirty="0">
                <a:solidFill>
                  <a:srgbClr val="202122"/>
                </a:solidFill>
                <a:effectLst/>
                <a:latin typeface="Arial" panose="020B0604020202020204" pitchFamily="34" charset="0"/>
              </a:rPr>
              <a:t>Francis Fry</a:t>
            </a:r>
            <a:r>
              <a:rPr lang="en-US" b="0" i="0" dirty="0">
                <a:solidFill>
                  <a:srgbClr val="202122"/>
                </a:solidFill>
                <a:effectLst/>
                <a:latin typeface="Arial" panose="020B0604020202020204" pitchFamily="34" charset="0"/>
              </a:rPr>
              <a:t> (1803–1886), was an English businessman and bibliographer.</a:t>
            </a:r>
          </a:p>
          <a:p>
            <a:pPr algn="l" rtl="0"/>
            <a:r>
              <a:rPr lang="en-US" b="0" i="0" dirty="0">
                <a:solidFill>
                  <a:srgbClr val="000000"/>
                </a:solidFill>
                <a:effectLst/>
                <a:latin typeface="Linux Libertine"/>
              </a:rPr>
              <a:t>Life</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8" tooltip="Edit section: Life"/>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Fry was born at </a:t>
            </a:r>
            <a:r>
              <a:rPr lang="en-US" b="0" i="0" u="none" strike="noStrike" dirty="0">
                <a:solidFill>
                  <a:srgbClr val="3366CC"/>
                </a:solidFill>
                <a:effectLst/>
                <a:latin typeface="Arial" panose="020B0604020202020204" pitchFamily="34" charset="0"/>
                <a:hlinkClick r:id="rId9" tooltip="Westbury-on-Trym"/>
              </a:rPr>
              <a:t>Westbury-on-Trym</a:t>
            </a:r>
            <a:r>
              <a:rPr lang="en-US" b="0" i="0" dirty="0">
                <a:solidFill>
                  <a:srgbClr val="202122"/>
                </a:solidFill>
                <a:effectLst/>
                <a:latin typeface="Arial" panose="020B0604020202020204" pitchFamily="34" charset="0"/>
              </a:rPr>
              <a:t>, near </a:t>
            </a:r>
            <a:r>
              <a:rPr lang="en-US" b="0" i="0" u="none" strike="noStrike" dirty="0">
                <a:solidFill>
                  <a:srgbClr val="3366CC"/>
                </a:solidFill>
                <a:effectLst/>
                <a:latin typeface="Arial" panose="020B0604020202020204" pitchFamily="34" charset="0"/>
                <a:hlinkClick r:id="rId10" tooltip="Bristol"/>
              </a:rPr>
              <a:t>Bristol</a:t>
            </a:r>
            <a:r>
              <a:rPr lang="en-US" b="0" i="0" dirty="0">
                <a:solidFill>
                  <a:srgbClr val="202122"/>
                </a:solidFill>
                <a:effectLst/>
                <a:latin typeface="Arial" panose="020B0604020202020204" pitchFamily="34" charset="0"/>
              </a:rPr>
              <a:t>, on 28 October 1803, the second son of </a:t>
            </a:r>
            <a:r>
              <a:rPr lang="en-US" b="0" i="0" u="none" strike="noStrike" dirty="0">
                <a:solidFill>
                  <a:srgbClr val="3366CC"/>
                </a:solidFill>
                <a:effectLst/>
                <a:latin typeface="Arial" panose="020B0604020202020204" pitchFamily="34" charset="0"/>
                <a:hlinkClick r:id="rId11" tooltip="Joseph Storrs Fry"/>
              </a:rPr>
              <a:t>Joseph Storrs Fry</a:t>
            </a:r>
            <a:r>
              <a:rPr lang="en-US" b="0" i="0" dirty="0">
                <a:solidFill>
                  <a:srgbClr val="202122"/>
                </a:solidFill>
                <a:effectLst/>
                <a:latin typeface="Arial" panose="020B0604020202020204" pitchFamily="34" charset="0"/>
              </a:rPr>
              <a:t>. He was educated at a large school at </a:t>
            </a:r>
            <a:r>
              <a:rPr lang="en-US" b="0" i="0" u="none" strike="noStrike" dirty="0">
                <a:solidFill>
                  <a:srgbClr val="3366CC"/>
                </a:solidFill>
                <a:effectLst/>
                <a:latin typeface="Arial" panose="020B0604020202020204" pitchFamily="34" charset="0"/>
                <a:hlinkClick r:id="rId12" tooltip="Fishponds"/>
              </a:rPr>
              <a:t>Fishponds</a:t>
            </a:r>
            <a:r>
              <a:rPr lang="en-US" b="0" i="0" dirty="0">
                <a:solidFill>
                  <a:srgbClr val="202122"/>
                </a:solidFill>
                <a:effectLst/>
                <a:latin typeface="Arial" panose="020B0604020202020204" pitchFamily="34" charset="0"/>
              </a:rPr>
              <a:t>, in the </a:t>
            </a:r>
            <a:r>
              <a:rPr lang="en-US" b="0" i="0" dirty="0" err="1">
                <a:solidFill>
                  <a:srgbClr val="202122"/>
                </a:solidFill>
                <a:effectLst/>
                <a:latin typeface="Arial" panose="020B0604020202020204" pitchFamily="34" charset="0"/>
              </a:rPr>
              <a:t>neighbourhood</a:t>
            </a:r>
            <a:r>
              <a:rPr lang="en-US" b="0" i="0" dirty="0">
                <a:solidFill>
                  <a:srgbClr val="202122"/>
                </a:solidFill>
                <a:effectLst/>
                <a:latin typeface="Arial" panose="020B0604020202020204" pitchFamily="34" charset="0"/>
              </a:rPr>
              <a:t> of </a:t>
            </a:r>
            <a:r>
              <a:rPr lang="en-US" b="0" i="0" u="none" strike="noStrike" dirty="0" err="1">
                <a:solidFill>
                  <a:srgbClr val="3366CC"/>
                </a:solidFill>
                <a:effectLst/>
                <a:latin typeface="Arial" panose="020B0604020202020204" pitchFamily="34" charset="0"/>
                <a:hlinkClick r:id="rId13" tooltip="Frenchay"/>
              </a:rPr>
              <a:t>Frenchay</a:t>
            </a:r>
            <a:r>
              <a:rPr lang="en-US" b="0" i="0" dirty="0">
                <a:solidFill>
                  <a:srgbClr val="202122"/>
                </a:solidFill>
                <a:effectLst/>
                <a:latin typeface="Arial" panose="020B0604020202020204" pitchFamily="34" charset="0"/>
              </a:rPr>
              <a:t>, kept by a Quaker named Joel Lean, and began business training at </a:t>
            </a:r>
            <a:r>
              <a:rPr lang="en-US" b="0" i="0" u="none" strike="noStrike" dirty="0">
                <a:solidFill>
                  <a:srgbClr val="3366CC"/>
                </a:solidFill>
                <a:effectLst/>
                <a:latin typeface="Arial" panose="020B0604020202020204" pitchFamily="34" charset="0"/>
                <a:hlinkClick r:id="rId14" tooltip="Croydon"/>
              </a:rPr>
              <a:t>Croydon</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From his twentieth year to middle age he devoted himself to the rapidly increasing business of the firm of J. S. Fry &amp; Sons, cocoa and chocolate manufacturers, at Bristol, in which he was later a partner. He took a part in the introduction of railways in the west of England, and was a member of the board of the </a:t>
            </a:r>
            <a:r>
              <a:rPr lang="en-US" b="0" i="0" u="none" strike="noStrike" dirty="0">
                <a:solidFill>
                  <a:srgbClr val="3366CC"/>
                </a:solidFill>
                <a:effectLst/>
                <a:latin typeface="Arial" panose="020B0604020202020204" pitchFamily="34" charset="0"/>
                <a:hlinkClick r:id="rId15" tooltip="Bristol and Gloucester Railway"/>
              </a:rPr>
              <a:t>Bristol and Gloucester Railway</a:t>
            </a:r>
            <a:r>
              <a:rPr lang="en-US" b="0" i="0" dirty="0">
                <a:solidFill>
                  <a:srgbClr val="202122"/>
                </a:solidFill>
                <a:effectLst/>
                <a:latin typeface="Arial" panose="020B0604020202020204" pitchFamily="34" charset="0"/>
              </a:rPr>
              <a:t>, which held its first sitting 11 July 1839, retaining his position during various amalgamations of the line until its union with the </a:t>
            </a:r>
            <a:r>
              <a:rPr lang="en-US" b="0" i="0" u="none" strike="noStrike" dirty="0">
                <a:solidFill>
                  <a:srgbClr val="3366CC"/>
                </a:solidFill>
                <a:effectLst/>
                <a:latin typeface="Arial" panose="020B0604020202020204" pitchFamily="34" charset="0"/>
                <a:hlinkClick r:id="rId16" tooltip="Midland Railway"/>
              </a:rPr>
              <a:t>Midland Railway</a:t>
            </a:r>
            <a:r>
              <a:rPr lang="en-US" b="0" i="0" dirty="0">
                <a:solidFill>
                  <a:srgbClr val="202122"/>
                </a:solidFill>
                <a:effectLst/>
                <a:latin typeface="Arial" panose="020B0604020202020204" pitchFamily="34" charset="0"/>
              </a:rPr>
              <a:t>. He was also a director of the </a:t>
            </a:r>
            <a:r>
              <a:rPr lang="en-US" b="0" i="0" u="none" strike="noStrike" dirty="0">
                <a:solidFill>
                  <a:srgbClr val="3366CC"/>
                </a:solidFill>
                <a:effectLst/>
                <a:latin typeface="Arial" panose="020B0604020202020204" pitchFamily="34" charset="0"/>
                <a:hlinkClick r:id="rId17" tooltip="Bristol and Exeter Railway"/>
              </a:rPr>
              <a:t>Bristol and Exeter Railway</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18" tooltip="South Devon Railway Company"/>
              </a:rPr>
              <a:t>South Devon Railway</a:t>
            </a:r>
            <a:r>
              <a:rPr lang="en-US" b="0" i="0" dirty="0">
                <a:solidFill>
                  <a:srgbClr val="202122"/>
                </a:solidFill>
                <a:effectLst/>
                <a:latin typeface="Arial" panose="020B0604020202020204" pitchFamily="34" charset="0"/>
              </a:rPr>
              <a:t>, and other companies. He took a major share in managing the Bristol Waterworks (1846) until his death.</a:t>
            </a:r>
          </a:p>
          <a:p>
            <a:pPr algn="l" rtl="0"/>
            <a:r>
              <a:rPr lang="en-US" b="0" i="0" dirty="0">
                <a:solidFill>
                  <a:srgbClr val="202122"/>
                </a:solidFill>
                <a:effectLst/>
                <a:latin typeface="Arial" panose="020B0604020202020204" pitchFamily="34" charset="0"/>
              </a:rPr>
              <a:t>In 1839 he moved to </a:t>
            </a:r>
            <a:r>
              <a:rPr lang="en-US" b="0" i="0" u="none" strike="noStrike" dirty="0">
                <a:solidFill>
                  <a:srgbClr val="3366CC"/>
                </a:solidFill>
                <a:effectLst/>
                <a:latin typeface="Arial" panose="020B0604020202020204" pitchFamily="34" charset="0"/>
                <a:hlinkClick r:id="rId19" tooltip="Cotham, Bristol"/>
              </a:rPr>
              <a:t>Cotham, Bristol</a:t>
            </a:r>
            <a:r>
              <a:rPr lang="en-US" b="0" i="0" dirty="0">
                <a:solidFill>
                  <a:srgbClr val="202122"/>
                </a:solidFill>
                <a:effectLst/>
                <a:latin typeface="Arial" panose="020B0604020202020204" pitchFamily="34" charset="0"/>
              </a:rPr>
              <a:t>, and built a house close to the old Tower. With William Forster, father of </a:t>
            </a:r>
            <a:r>
              <a:rPr lang="en-US" b="0" i="0" u="none" strike="noStrike" dirty="0">
                <a:solidFill>
                  <a:srgbClr val="3366CC"/>
                </a:solidFill>
                <a:effectLst/>
                <a:latin typeface="Arial" panose="020B0604020202020204" pitchFamily="34" charset="0"/>
                <a:hlinkClick r:id="rId20" tooltip="William Edward Forster"/>
              </a:rPr>
              <a:t>William Edward Forster</a:t>
            </a:r>
            <a:r>
              <a:rPr lang="en-US" b="0" i="0" dirty="0">
                <a:solidFill>
                  <a:srgbClr val="202122"/>
                </a:solidFill>
                <a:effectLst/>
                <a:latin typeface="Arial" panose="020B0604020202020204" pitchFamily="34" charset="0"/>
              </a:rPr>
              <a:t>, and Robert Alsop, he visited Northern Italy in 1850, as a deputation from the </a:t>
            </a:r>
            <a:r>
              <a:rPr lang="en-US" b="0" i="0" u="none" strike="noStrike" dirty="0">
                <a:solidFill>
                  <a:srgbClr val="3366CC"/>
                </a:solidFill>
                <a:effectLst/>
                <a:latin typeface="Arial" panose="020B0604020202020204" pitchFamily="34" charset="0"/>
                <a:hlinkClick r:id="rId21" tooltip="Society of Friends"/>
              </a:rPr>
              <a:t>Society of Friends</a:t>
            </a:r>
            <a:r>
              <a:rPr lang="en-US" b="0" i="0" dirty="0">
                <a:solidFill>
                  <a:srgbClr val="202122"/>
                </a:solidFill>
                <a:effectLst/>
                <a:latin typeface="Arial" panose="020B0604020202020204" pitchFamily="34" charset="0"/>
              </a:rPr>
              <a:t> to various crowned heads, asking for their support in the </a:t>
            </a:r>
            <a:r>
              <a:rPr lang="en-US" b="0" i="0" u="none" strike="noStrike" dirty="0">
                <a:solidFill>
                  <a:srgbClr val="3366CC"/>
                </a:solidFill>
                <a:effectLst/>
                <a:latin typeface="Arial" panose="020B0604020202020204" pitchFamily="34" charset="0"/>
                <a:hlinkClick r:id="rId22" tooltip="Abolitionism"/>
              </a:rPr>
              <a:t>abolition of slavery</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3"/>
              </a:rPr>
              <a:t>[1]</a:t>
            </a:r>
            <a:r>
              <a:rPr lang="en-US" b="0" i="0" dirty="0">
                <a:solidFill>
                  <a:srgbClr val="202122"/>
                </a:solidFill>
                <a:effectLst/>
                <a:latin typeface="Arial" panose="020B0604020202020204" pitchFamily="34" charset="0"/>
              </a:rPr>
              <a:t> In 1852 he made proposals to the railway companies for a general parcel service throughout the United Kingdom.</a:t>
            </a:r>
          </a:p>
          <a:p>
            <a:pPr algn="l" rtl="0"/>
            <a:r>
              <a:rPr lang="en-US" b="0" i="0" dirty="0">
                <a:solidFill>
                  <a:srgbClr val="202122"/>
                </a:solidFill>
                <a:effectLst/>
                <a:latin typeface="Arial" panose="020B0604020202020204" pitchFamily="34" charset="0"/>
              </a:rPr>
              <a:t>He was a member of the committee of the </a:t>
            </a:r>
            <a:r>
              <a:rPr lang="en-US" b="0" i="0" u="none" strike="noStrike" dirty="0">
                <a:solidFill>
                  <a:srgbClr val="DD3333"/>
                </a:solidFill>
                <a:effectLst/>
                <a:latin typeface="Arial" panose="020B0604020202020204" pitchFamily="34" charset="0"/>
                <a:hlinkClick r:id="rId24" tooltip="Bristol Philosophical Society (page does not exist)"/>
              </a:rPr>
              <a:t>Bristol Philosophical Society</a:t>
            </a:r>
            <a:r>
              <a:rPr lang="en-US" b="0" i="0" dirty="0">
                <a:solidFill>
                  <a:srgbClr val="202122"/>
                </a:solidFill>
                <a:effectLst/>
                <a:latin typeface="Arial" panose="020B0604020202020204" pitchFamily="34" charset="0"/>
              </a:rPr>
              <a:t>, as well as of the </a:t>
            </a:r>
            <a:r>
              <a:rPr lang="en-US" b="0" i="0" u="none" strike="noStrike" dirty="0">
                <a:solidFill>
                  <a:srgbClr val="3366CC"/>
                </a:solidFill>
                <a:effectLst/>
                <a:latin typeface="Arial" panose="020B0604020202020204" pitchFamily="34" charset="0"/>
                <a:hlinkClick r:id="rId25" tooltip="Bristol City Museum and Art Gallery"/>
              </a:rPr>
              <a:t>Bristol Museum and Library</a:t>
            </a:r>
            <a:r>
              <a:rPr lang="en-US" b="0" i="0" dirty="0">
                <a:solidFill>
                  <a:srgbClr val="202122"/>
                </a:solidFill>
                <a:effectLst/>
                <a:latin typeface="Arial" panose="020B0604020202020204" pitchFamily="34" charset="0"/>
              </a:rPr>
              <a:t>. He took an interest in other associations for social improvement. He died 12 November 1886, soon after the completion of his eighty-third year and was buried in the Friends' graveyard at </a:t>
            </a:r>
            <a:r>
              <a:rPr lang="en-US" b="0" i="0" u="none" strike="noStrike" dirty="0">
                <a:solidFill>
                  <a:srgbClr val="3366CC"/>
                </a:solidFill>
                <a:effectLst/>
                <a:latin typeface="Arial" panose="020B0604020202020204" pitchFamily="34" charset="0"/>
                <a:hlinkClick r:id="rId26" tooltip="King's Weston"/>
              </a:rPr>
              <a:t>King's Weston</a:t>
            </a:r>
            <a:r>
              <a:rPr lang="en-US" b="0" i="0" dirty="0">
                <a:solidFill>
                  <a:srgbClr val="202122"/>
                </a:solidFill>
                <a:effectLst/>
                <a:latin typeface="Arial" panose="020B0604020202020204" pitchFamily="34" charset="0"/>
              </a:rPr>
              <a:t>, near Bristol.</a:t>
            </a:r>
          </a:p>
          <a:p>
            <a:pPr algn="l" rtl="0"/>
            <a:r>
              <a:rPr lang="en-US" b="0" i="0" dirty="0">
                <a:solidFill>
                  <a:srgbClr val="000000"/>
                </a:solidFill>
                <a:effectLst/>
                <a:latin typeface="Linux Libertine"/>
              </a:rPr>
              <a:t>Collector</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7" tooltip="Edit section: Collector"/>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Books and </a:t>
            </a:r>
            <a:r>
              <a:rPr lang="en-US" b="0" i="0" dirty="0" err="1">
                <a:solidFill>
                  <a:srgbClr val="202122"/>
                </a:solidFill>
                <a:effectLst/>
                <a:latin typeface="Arial" panose="020B0604020202020204" pitchFamily="34" charset="0"/>
              </a:rPr>
              <a:t>china</a:t>
            </a:r>
            <a:r>
              <a:rPr lang="en-US" b="0" i="0" dirty="0">
                <a:solidFill>
                  <a:srgbClr val="202122"/>
                </a:solidFill>
                <a:effectLst/>
                <a:latin typeface="Arial" panose="020B0604020202020204" pitchFamily="34" charset="0"/>
              </a:rPr>
              <a:t> formed his chief study. His collection of specimens produced at the Bristol factory between 1768 and 1781 was particularly complete. Many examples were described by Hugh Owen</a:t>
            </a:r>
            <a:r>
              <a:rPr lang="en-US" b="0" i="0" u="none" strike="noStrike" baseline="30000" dirty="0">
                <a:solidFill>
                  <a:srgbClr val="3366CC"/>
                </a:solidFill>
                <a:effectLst/>
                <a:latin typeface="Arial" panose="020B0604020202020204" pitchFamily="34" charset="0"/>
                <a:hlinkClick r:id="rId28"/>
              </a:rPr>
              <a:t>[2]</a:t>
            </a:r>
            <a:r>
              <a:rPr lang="en-US" b="0" i="0" dirty="0">
                <a:solidFill>
                  <a:srgbClr val="202122"/>
                </a:solidFill>
                <a:effectLst/>
                <a:latin typeface="Arial" panose="020B0604020202020204" pitchFamily="34" charset="0"/>
              </a:rPr>
              <a:t> His collection of bibles and testaments numbered nearly thirteen hundred, chiefly English, especially editions of the versions of Tyndale, Coverdale, and Cranmer, but with a number of first editions in other languages.</a:t>
            </a:r>
          </a:p>
          <a:p>
            <a:pPr algn="l" rtl="0"/>
            <a:r>
              <a:rPr lang="en-US" b="0" i="0" dirty="0">
                <a:solidFill>
                  <a:srgbClr val="000000"/>
                </a:solidFill>
                <a:effectLst/>
                <a:latin typeface="Linux Libertine"/>
              </a:rPr>
              <a:t>Bibliographer and editor</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9" tooltip="Edit section: Bibliographer and editor"/>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He catalogued the library of the Monthly Meeting at Bristol in 1860. On a visit to Germany, a discovery made by Fry at </a:t>
            </a:r>
            <a:r>
              <a:rPr lang="en-US" b="0" i="0" u="none" strike="noStrike" dirty="0">
                <a:solidFill>
                  <a:srgbClr val="3366CC"/>
                </a:solidFill>
                <a:effectLst/>
                <a:latin typeface="Arial" panose="020B0604020202020204" pitchFamily="34" charset="0"/>
                <a:hlinkClick r:id="rId30" tooltip="Munich"/>
              </a:rPr>
              <a:t>Munich</a:t>
            </a:r>
            <a:r>
              <a:rPr lang="en-US" b="0" i="0" dirty="0">
                <a:solidFill>
                  <a:srgbClr val="202122"/>
                </a:solidFill>
                <a:effectLst/>
                <a:latin typeface="Arial" panose="020B0604020202020204" pitchFamily="34" charset="0"/>
              </a:rPr>
              <a:t>, about books printed at </a:t>
            </a:r>
            <a:r>
              <a:rPr lang="en-US" b="0" i="0" u="none" strike="noStrike" dirty="0">
                <a:solidFill>
                  <a:srgbClr val="3366CC"/>
                </a:solidFill>
                <a:effectLst/>
                <a:latin typeface="Arial" panose="020B0604020202020204" pitchFamily="34" charset="0"/>
                <a:hlinkClick r:id="rId31" tooltip="Worms, Germany"/>
              </a:rPr>
              <a:t>Worms</a:t>
            </a:r>
            <a:r>
              <a:rPr lang="en-US" b="0" i="0" dirty="0">
                <a:solidFill>
                  <a:srgbClr val="202122"/>
                </a:solidFill>
                <a:effectLst/>
                <a:latin typeface="Arial" panose="020B0604020202020204" pitchFamily="34" charset="0"/>
              </a:rPr>
              <a:t> by </a:t>
            </a:r>
            <a:r>
              <a:rPr lang="en-US" b="0" i="0" u="none" strike="noStrike" dirty="0">
                <a:solidFill>
                  <a:srgbClr val="3366CC"/>
                </a:solidFill>
                <a:effectLst/>
                <a:latin typeface="Arial" panose="020B0604020202020204" pitchFamily="34" charset="0"/>
                <a:hlinkClick r:id="rId32" tooltip="Peter Schöffer the younger"/>
              </a:rPr>
              <a:t>Peter Schöffer the younger</a:t>
            </a:r>
            <a:r>
              <a:rPr lang="en-US" b="0" i="0" dirty="0">
                <a:solidFill>
                  <a:srgbClr val="202122"/>
                </a:solidFill>
                <a:effectLst/>
                <a:latin typeface="Arial" panose="020B0604020202020204" pitchFamily="34" charset="0"/>
              </a:rPr>
              <a:t>, enabled him to decide that </a:t>
            </a:r>
            <a:r>
              <a:rPr lang="en-US" b="0" i="0" u="none" strike="noStrike" dirty="0">
                <a:solidFill>
                  <a:srgbClr val="3366CC"/>
                </a:solidFill>
                <a:effectLst/>
                <a:latin typeface="Arial" panose="020B0604020202020204" pitchFamily="34" charset="0"/>
                <a:hlinkClick r:id="rId33" tooltip="William Tyndale"/>
              </a:rPr>
              <a:t>William Tyndale</a:t>
            </a:r>
            <a:r>
              <a:rPr lang="en-US" b="0" i="0" dirty="0">
                <a:solidFill>
                  <a:srgbClr val="202122"/>
                </a:solidFill>
                <a:effectLst/>
                <a:latin typeface="Arial" panose="020B0604020202020204" pitchFamily="34" charset="0"/>
              </a:rPr>
              <a:t>'s first English New Testament came from Schöffer's press. Two years later Fry produced his facsimile reprint, by means of tracing and lithography, of </a:t>
            </a:r>
            <a:r>
              <a:rPr lang="en-US" b="0" i="0" u="none" strike="noStrike" dirty="0">
                <a:solidFill>
                  <a:srgbClr val="3366CC"/>
                </a:solidFill>
                <a:effectLst/>
                <a:latin typeface="Arial" panose="020B0604020202020204" pitchFamily="34" charset="0"/>
                <a:hlinkClick r:id="rId34" tooltip="Tyndale's New Testament"/>
              </a:rPr>
              <a:t>Tyndale's New Testament</a:t>
            </a:r>
            <a:r>
              <a:rPr lang="en-US" b="0" i="0" dirty="0">
                <a:solidFill>
                  <a:srgbClr val="202122"/>
                </a:solidFill>
                <a:effectLst/>
                <a:latin typeface="Arial" panose="020B0604020202020204" pitchFamily="34" charset="0"/>
              </a:rPr>
              <a:t> (1525 or 1526), the first complete edition printed in English, from the only perfect copy known at the time, later in the </a:t>
            </a:r>
            <a:r>
              <a:rPr lang="en-US" b="0" i="0" u="none" strike="noStrike" dirty="0">
                <a:solidFill>
                  <a:srgbClr val="3366CC"/>
                </a:solidFill>
                <a:effectLst/>
                <a:latin typeface="Arial" panose="020B0604020202020204" pitchFamily="34" charset="0"/>
                <a:hlinkClick r:id="rId35" tooltip="Baptist College, Bristol"/>
              </a:rPr>
              <a:t>Baptist College, Bristol</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In the same year he edited a facsimile reprint of the pamphlet known as </a:t>
            </a:r>
            <a:r>
              <a:rPr lang="en-US" b="0" i="1" u="none" strike="noStrike" dirty="0">
                <a:solidFill>
                  <a:srgbClr val="3366CC"/>
                </a:solidFill>
                <a:effectLst/>
                <a:latin typeface="Arial" panose="020B0604020202020204" pitchFamily="34" charset="0"/>
                <a:hlinkClick r:id="rId36" tooltip="The Souldiers Pocket Bible"/>
              </a:rPr>
              <a:t>The </a:t>
            </a:r>
            <a:r>
              <a:rPr lang="en-US" b="0" i="1" u="none" strike="noStrike" dirty="0" err="1">
                <a:solidFill>
                  <a:srgbClr val="3366CC"/>
                </a:solidFill>
                <a:effectLst/>
                <a:latin typeface="Arial" panose="020B0604020202020204" pitchFamily="34" charset="0"/>
                <a:hlinkClick r:id="rId36" tooltip="The Souldiers Pocket Bible"/>
              </a:rPr>
              <a:t>Souldiers</a:t>
            </a:r>
            <a:r>
              <a:rPr lang="en-US" b="0" i="1" u="none" strike="noStrike" dirty="0">
                <a:solidFill>
                  <a:srgbClr val="3366CC"/>
                </a:solidFill>
                <a:effectLst/>
                <a:latin typeface="Arial" panose="020B0604020202020204" pitchFamily="34" charset="0"/>
                <a:hlinkClick r:id="rId36" tooltip="The Souldiers Pocket Bible"/>
              </a:rPr>
              <a:t> Pocket Bible</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distributed to </a:t>
            </a:r>
            <a:r>
              <a:rPr lang="en-US" b="0" i="0" u="none" strike="noStrike" dirty="0">
                <a:solidFill>
                  <a:srgbClr val="3366CC"/>
                </a:solidFill>
                <a:effectLst/>
                <a:latin typeface="Arial" panose="020B0604020202020204" pitchFamily="34" charset="0"/>
                <a:hlinkClick r:id="rId37" tooltip="Oliver Cromwell"/>
              </a:rPr>
              <a:t>Oliver Cromwell</a:t>
            </a:r>
            <a:r>
              <a:rPr lang="en-US" b="0" i="0" dirty="0">
                <a:solidFill>
                  <a:srgbClr val="202122"/>
                </a:solidFill>
                <a:effectLst/>
                <a:latin typeface="Arial" panose="020B0604020202020204" pitchFamily="34" charset="0"/>
              </a:rPr>
              <a:t>'s army, and discovered by </a:t>
            </a:r>
            <a:r>
              <a:rPr lang="en-US" b="0" i="0" u="none" strike="noStrike" dirty="0">
                <a:solidFill>
                  <a:srgbClr val="3366CC"/>
                </a:solidFill>
                <a:effectLst/>
                <a:latin typeface="Arial" panose="020B0604020202020204" pitchFamily="34" charset="0"/>
                <a:hlinkClick r:id="rId38" tooltip="George Livermore"/>
              </a:rPr>
              <a:t>George Livermore</a:t>
            </a:r>
            <a:r>
              <a:rPr lang="en-US" b="0" i="0" dirty="0">
                <a:solidFill>
                  <a:srgbClr val="202122"/>
                </a:solidFill>
                <a:effectLst/>
                <a:latin typeface="Arial" panose="020B0604020202020204" pitchFamily="34" charset="0"/>
              </a:rPr>
              <a:t> of Boston, who had himself reprinted it the previous year. Several editions were circulated among the soldiers during the </a:t>
            </a:r>
            <a:r>
              <a:rPr lang="en-US" b="0" i="0" u="none" strike="noStrike" dirty="0">
                <a:solidFill>
                  <a:srgbClr val="3366CC"/>
                </a:solidFill>
                <a:effectLst/>
                <a:latin typeface="Arial" panose="020B0604020202020204" pitchFamily="34" charset="0"/>
                <a:hlinkClick r:id="rId39" tooltip="American Civil War"/>
              </a:rPr>
              <a:t>American Civil War</a:t>
            </a:r>
            <a:r>
              <a:rPr lang="en-US" b="0" i="0" dirty="0">
                <a:solidFill>
                  <a:srgbClr val="202122"/>
                </a:solidFill>
                <a:effectLst/>
                <a:latin typeface="Arial" panose="020B0604020202020204" pitchFamily="34" charset="0"/>
              </a:rPr>
              <a:t>. The altered and enlarged edition, </a:t>
            </a:r>
            <a:r>
              <a:rPr lang="en-US" b="0" i="1" dirty="0">
                <a:solidFill>
                  <a:srgbClr val="202122"/>
                </a:solidFill>
                <a:effectLst/>
                <a:latin typeface="Arial" panose="020B0604020202020204" pitchFamily="34" charset="0"/>
              </a:rPr>
              <a:t>The Christian Soldier's Penny Bible</a:t>
            </a:r>
            <a:r>
              <a:rPr lang="en-US" b="0" i="0" dirty="0">
                <a:solidFill>
                  <a:srgbClr val="202122"/>
                </a:solidFill>
                <a:effectLst/>
                <a:latin typeface="Arial" panose="020B0604020202020204" pitchFamily="34" charset="0"/>
              </a:rPr>
              <a:t> (1693), was also facsimiled and edited by Fry.</a:t>
            </a:r>
          </a:p>
          <a:p>
            <a:pPr algn="l" rtl="0"/>
            <a:r>
              <a:rPr lang="en-US" b="0" i="0" dirty="0">
                <a:solidFill>
                  <a:srgbClr val="202122"/>
                </a:solidFill>
                <a:effectLst/>
                <a:latin typeface="Arial" panose="020B0604020202020204" pitchFamily="34" charset="0"/>
              </a:rPr>
              <a:t>In 1863 he issued a couple of small rare pieces illustrative of Tyndale's version, and in 1865 published his bibliographical treatise on the </a:t>
            </a:r>
            <a:r>
              <a:rPr lang="en-US" b="0" i="0" u="none" strike="noStrike" dirty="0">
                <a:solidFill>
                  <a:srgbClr val="3366CC"/>
                </a:solidFill>
                <a:effectLst/>
                <a:latin typeface="Arial" panose="020B0604020202020204" pitchFamily="34" charset="0"/>
                <a:hlinkClick r:id="rId40" tooltip="Great Bible of 1539"/>
              </a:rPr>
              <a:t>Great Bible of 1539</a:t>
            </a:r>
            <a:r>
              <a:rPr lang="en-US" b="0" i="0" dirty="0">
                <a:solidFill>
                  <a:srgbClr val="202122"/>
                </a:solidFill>
                <a:effectLst/>
                <a:latin typeface="Arial" panose="020B0604020202020204" pitchFamily="34" charset="0"/>
              </a:rPr>
              <a:t>, the six editions of Cranmer's Bible of 1540 and 1541, and the five editions of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Version. Fry visited private and public libraries to collate different copies of these bibles. This work was followed by his account of </a:t>
            </a:r>
            <a:r>
              <a:rPr lang="en-US" b="0" i="0" u="none" strike="noStrike" dirty="0">
                <a:solidFill>
                  <a:srgbClr val="3366CC"/>
                </a:solidFill>
                <a:effectLst/>
                <a:latin typeface="Arial" panose="020B0604020202020204" pitchFamily="34" charset="0"/>
                <a:hlinkClick r:id="rId41" tooltip="Miles Coverdale"/>
              </a:rPr>
              <a:t>Miles Coverdale</a:t>
            </a:r>
            <a:r>
              <a:rPr lang="en-US" b="0" i="0" dirty="0">
                <a:solidFill>
                  <a:srgbClr val="202122"/>
                </a:solidFill>
                <a:effectLst/>
                <a:latin typeface="Arial" panose="020B0604020202020204" pitchFamily="34" charset="0"/>
              </a:rPr>
              <a:t>'s translation of the Scriptures, and his description of forty editions of Tyndale's version, most of them having variants.</a:t>
            </a:r>
          </a:p>
          <a:p>
            <a:pPr algn="l" rtl="0"/>
            <a:r>
              <a:rPr lang="en-US" b="0" i="0" dirty="0">
                <a:solidFill>
                  <a:srgbClr val="000000"/>
                </a:solidFill>
                <a:effectLst/>
                <a:latin typeface="Linux Libertine"/>
              </a:rPr>
              <a:t>Works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42" tooltip="Edit section: Work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0" i="0" dirty="0">
                <a:solidFill>
                  <a:srgbClr val="202122"/>
                </a:solidFill>
                <a:effectLst/>
                <a:latin typeface="Arial" panose="020B0604020202020204" pitchFamily="34" charset="0"/>
              </a:rPr>
              <a:t>‘A Catalogue of Books in the Library belonging to the Monthly Meeting in Bristol,’ 3rd edit. Bristol, 1860.</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First New Testament printed in the English Language (1525 or 1526), translated from the Greek by William Tyndale, reproduced in facsimile, with an Introduction,’ Bristol, 1862.</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Souldiers</a:t>
            </a:r>
            <a:r>
              <a:rPr lang="en-US" b="0" i="0" dirty="0">
                <a:solidFill>
                  <a:srgbClr val="202122"/>
                </a:solidFill>
                <a:effectLst/>
                <a:latin typeface="Arial" panose="020B0604020202020204" pitchFamily="34" charset="0"/>
              </a:rPr>
              <a:t> Pocket Bible, printed at London by G. B. and R. W. for G. C. 1643, reproduced in facsimile, with an Introduction,’ London, 1862, (this consists of texts of Scripture, chiefly from the Geneva version, with special applications).</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Christian Soldiers Penny Bible, London, printed by R. Smith for Sam. Wade, 1693, reproduced in facsimile with an Introductory Note,’ London, 1862 (the previous work altered, with the texts from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version somewhat incorrectly quoted).</a:t>
            </a:r>
          </a:p>
          <a:p>
            <a:pPr algn="l" rtl="0">
              <a:buFont typeface="Arial" panose="020B0604020202020204" pitchFamily="34" charset="0"/>
              <a:buChar char="•"/>
            </a:pPr>
            <a:r>
              <a:rPr lang="en-US" b="0" i="0" dirty="0">
                <a:solidFill>
                  <a:srgbClr val="202122"/>
                </a:solidFill>
                <a:effectLst/>
                <a:latin typeface="Arial" panose="020B0604020202020204" pitchFamily="34" charset="0"/>
              </a:rPr>
              <a:t>‘A proper </a:t>
            </a:r>
            <a:r>
              <a:rPr lang="en-US" b="0" i="0" dirty="0" err="1">
                <a:solidFill>
                  <a:srgbClr val="202122"/>
                </a:solidFill>
                <a:effectLst/>
                <a:latin typeface="Arial" panose="020B0604020202020204" pitchFamily="34" charset="0"/>
              </a:rPr>
              <a:t>Dyaloge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betwene</a:t>
            </a:r>
            <a:r>
              <a:rPr lang="en-US" b="0" i="0" dirty="0">
                <a:solidFill>
                  <a:srgbClr val="202122"/>
                </a:solidFill>
                <a:effectLst/>
                <a:latin typeface="Arial" panose="020B0604020202020204" pitchFamily="34" charset="0"/>
              </a:rPr>
              <a:t> a </a:t>
            </a:r>
            <a:r>
              <a:rPr lang="en-US" b="0" i="0" dirty="0" err="1">
                <a:solidFill>
                  <a:srgbClr val="202122"/>
                </a:solidFill>
                <a:effectLst/>
                <a:latin typeface="Arial" panose="020B0604020202020204" pitchFamily="34" charset="0"/>
              </a:rPr>
              <a:t>gentillman</a:t>
            </a:r>
            <a:r>
              <a:rPr lang="en-US" b="0" i="0" dirty="0">
                <a:solidFill>
                  <a:srgbClr val="202122"/>
                </a:solidFill>
                <a:effectLst/>
                <a:latin typeface="Arial" panose="020B0604020202020204" pitchFamily="34" charset="0"/>
              </a:rPr>
              <a:t> and a husbandman </a:t>
            </a:r>
            <a:r>
              <a:rPr lang="en-US" b="0" i="0" dirty="0" err="1">
                <a:solidFill>
                  <a:srgbClr val="202122"/>
                </a:solidFill>
                <a:effectLst/>
                <a:latin typeface="Arial" panose="020B0604020202020204" pitchFamily="34" charset="0"/>
              </a:rPr>
              <a:t>eche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complaynynge</a:t>
            </a:r>
            <a:r>
              <a:rPr lang="en-US" b="0" i="0" dirty="0">
                <a:solidFill>
                  <a:srgbClr val="202122"/>
                </a:solidFill>
                <a:effectLst/>
                <a:latin typeface="Arial" panose="020B0604020202020204" pitchFamily="34" charset="0"/>
              </a:rPr>
              <a:t> to other their miserable calamite through the </a:t>
            </a:r>
            <a:r>
              <a:rPr lang="en-US" b="0" i="0" dirty="0" err="1">
                <a:solidFill>
                  <a:srgbClr val="202122"/>
                </a:solidFill>
                <a:effectLst/>
                <a:latin typeface="Arial" panose="020B0604020202020204" pitchFamily="34" charset="0"/>
              </a:rPr>
              <a:t>ambicion</a:t>
            </a:r>
            <a:r>
              <a:rPr lang="en-US" b="0" i="0" dirty="0">
                <a:solidFill>
                  <a:srgbClr val="202122"/>
                </a:solidFill>
                <a:effectLst/>
                <a:latin typeface="Arial" panose="020B0604020202020204" pitchFamily="34" charset="0"/>
              </a:rPr>
              <a:t> of </a:t>
            </a:r>
            <a:r>
              <a:rPr lang="en-US" b="0" i="0" dirty="0" err="1">
                <a:solidFill>
                  <a:srgbClr val="202122"/>
                </a:solidFill>
                <a:effectLst/>
                <a:latin typeface="Arial" panose="020B0604020202020204" pitchFamily="34" charset="0"/>
              </a:rPr>
              <a:t>clergye</a:t>
            </a:r>
            <a:r>
              <a:rPr lang="en-US" b="0" i="0" dirty="0">
                <a:solidFill>
                  <a:srgbClr val="202122"/>
                </a:solidFill>
                <a:effectLst/>
                <a:latin typeface="Arial" panose="020B0604020202020204" pitchFamily="34" charset="0"/>
              </a:rPr>
              <a:t> with a compendious olde </a:t>
            </a:r>
            <a:r>
              <a:rPr lang="en-US" b="0" i="0" dirty="0" err="1">
                <a:solidFill>
                  <a:srgbClr val="202122"/>
                </a:solidFill>
                <a:effectLst/>
                <a:latin typeface="Arial" panose="020B0604020202020204" pitchFamily="34" charset="0"/>
              </a:rPr>
              <a:t>treatyse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shewynge</a:t>
            </a:r>
            <a:r>
              <a:rPr lang="en-US" b="0" i="0" dirty="0">
                <a:solidFill>
                  <a:srgbClr val="202122"/>
                </a:solidFill>
                <a:effectLst/>
                <a:latin typeface="Arial" panose="020B0604020202020204" pitchFamily="34" charset="0"/>
              </a:rPr>
              <a:t> howe that we ought to have the Scripture in </a:t>
            </a:r>
            <a:r>
              <a:rPr lang="en-US" b="0" i="0" dirty="0" err="1">
                <a:solidFill>
                  <a:srgbClr val="202122"/>
                </a:solidFill>
                <a:effectLst/>
                <a:latin typeface="Arial" panose="020B0604020202020204" pitchFamily="34" charset="0"/>
              </a:rPr>
              <a:t>Englysshe</a:t>
            </a:r>
            <a:r>
              <a:rPr lang="en-US" b="0" i="0" dirty="0">
                <a:solidFill>
                  <a:srgbClr val="202122"/>
                </a:solidFill>
                <a:effectLst/>
                <a:latin typeface="Arial" panose="020B0604020202020204" pitchFamily="34" charset="0"/>
              </a:rPr>
              <a:t>, Hans </a:t>
            </a:r>
            <a:r>
              <a:rPr lang="en-US" b="0" i="0" dirty="0" err="1">
                <a:solidFill>
                  <a:srgbClr val="202122"/>
                </a:solidFill>
                <a:effectLst/>
                <a:latin typeface="Arial" panose="020B0604020202020204" pitchFamily="34" charset="0"/>
              </a:rPr>
              <a:t>Luft</a:t>
            </a:r>
            <a:r>
              <a:rPr lang="en-US" b="0" i="0" dirty="0">
                <a:solidFill>
                  <a:srgbClr val="202122"/>
                </a:solidFill>
                <a:effectLst/>
                <a:latin typeface="Arial" panose="020B0604020202020204" pitchFamily="34" charset="0"/>
              </a:rPr>
              <a:t>, 1530, reproduced in facsimile, with an Introduction,’ London, 1863.</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prophete</a:t>
            </a:r>
            <a:r>
              <a:rPr lang="en-US" b="0" i="0" dirty="0">
                <a:solidFill>
                  <a:srgbClr val="202122"/>
                </a:solidFill>
                <a:effectLst/>
                <a:latin typeface="Arial" panose="020B0604020202020204" pitchFamily="34" charset="0"/>
              </a:rPr>
              <a:t> Jonas, with an Introduction by Wm. Tyndale, reproduced in facsimile, to which is added Coverdale's version of Jonah, with an Introduction,’ London, 1863, (these two works reproduced from unique copies in the library of </a:t>
            </a:r>
            <a:r>
              <a:rPr lang="en-US" b="0" i="0" u="none" strike="noStrike" dirty="0">
                <a:solidFill>
                  <a:srgbClr val="3366CC"/>
                </a:solidFill>
                <a:effectLst/>
                <a:latin typeface="Arial" panose="020B0604020202020204" pitchFamily="34" charset="0"/>
                <a:hlinkClick r:id="rId43" tooltip="Lord Arthur Hervey"/>
              </a:rPr>
              <a:t>Lord Arthur Hervey</a:t>
            </a:r>
            <a:r>
              <a:rPr lang="en-US" b="0" i="0" dirty="0">
                <a:solidFill>
                  <a:srgbClr val="202122"/>
                </a:solidFill>
                <a:effectLst/>
                <a:latin typeface="Arial" panose="020B0604020202020204" pitchFamily="34" charset="0"/>
              </a:rPr>
              <a:t>).</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Standard Edition of the English New Testament of the Genevan Version,’ London, 1864, (reprinted from the 'Journal of Sacred Literature,’ July 1864).</a:t>
            </a:r>
          </a:p>
          <a:p>
            <a:pPr algn="l" rtl="0">
              <a:buFont typeface="Arial" panose="020B0604020202020204" pitchFamily="34" charset="0"/>
              <a:buChar char="•"/>
            </a:pPr>
            <a:r>
              <a:rPr lang="en-US" b="0" i="0" dirty="0">
                <a:solidFill>
                  <a:srgbClr val="202122"/>
                </a:solidFill>
                <a:effectLst/>
                <a:latin typeface="Arial" panose="020B0604020202020204" pitchFamily="34" charset="0"/>
              </a:rPr>
              <a:t>‘A Description of the </a:t>
            </a:r>
            <a:r>
              <a:rPr lang="en-US" b="0" i="0" u="none" strike="noStrike" dirty="0">
                <a:solidFill>
                  <a:srgbClr val="3366CC"/>
                </a:solidFill>
                <a:effectLst/>
                <a:latin typeface="Arial" panose="020B0604020202020204" pitchFamily="34" charset="0"/>
                <a:hlinkClick r:id="rId44" tooltip="Great Bible"/>
              </a:rPr>
              <a:t>Great Bible</a:t>
            </a:r>
            <a:r>
              <a:rPr lang="en-US" b="0" i="0" dirty="0">
                <a:solidFill>
                  <a:srgbClr val="202122"/>
                </a:solidFill>
                <a:effectLst/>
                <a:latin typeface="Arial" panose="020B0604020202020204" pitchFamily="34" charset="0"/>
              </a:rPr>
              <a:t>, 1539, and the six editions of Cranmer's Bible, 1540 and 1541, printed by Grafton and </a:t>
            </a:r>
            <a:r>
              <a:rPr lang="en-US" b="0" i="0" dirty="0" err="1">
                <a:solidFill>
                  <a:srgbClr val="202122"/>
                </a:solidFill>
                <a:effectLst/>
                <a:latin typeface="Arial" panose="020B0604020202020204" pitchFamily="34" charset="0"/>
              </a:rPr>
              <a:t>Whitchurch</a:t>
            </a:r>
            <a:r>
              <a:rPr lang="en-US" b="0" i="0" dirty="0">
                <a:solidFill>
                  <a:srgbClr val="202122"/>
                </a:solidFill>
                <a:effectLst/>
                <a:latin typeface="Arial" panose="020B0604020202020204" pitchFamily="34" charset="0"/>
              </a:rPr>
              <a:t>; also of the editions in large folio of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Version printed in 1611, 1613, 1617, 1634, 1640; illustrated with titles and with passages from the editions, the genealogies and the maps, copied in facsimile, also with an identification of every leaf of the first seven and of many leaves of the other editions, on fifty-one plates, together with an original leaf of each of the editions described,’ London, 1865, folio. *‘The Bible by Coverdale, 1535, remarks on the titles, the year of publication, &amp;c., with facsimiles,’ London, 1867.</a:t>
            </a:r>
          </a:p>
          <a:p>
            <a:pPr algn="l" rtl="0">
              <a:buFont typeface="Arial" panose="020B0604020202020204" pitchFamily="34" charset="0"/>
              <a:buChar char="•"/>
            </a:pPr>
            <a:r>
              <a:rPr lang="en-US" b="0" i="0" dirty="0">
                <a:solidFill>
                  <a:srgbClr val="202122"/>
                </a:solidFill>
                <a:effectLst/>
                <a:latin typeface="Arial" panose="020B0604020202020204" pitchFamily="34" charset="0"/>
              </a:rPr>
              <a:t>‘A List of most of the Words noticed exhibiting the peculiar orthography used in Tindale's New Testament,’ Bristol, 1871, (single sheet, circulated to inquire as to the edition 'finished in 1535').</a:t>
            </a:r>
          </a:p>
          <a:p>
            <a:pPr algn="l" rtl="0">
              <a:buFont typeface="Arial" panose="020B0604020202020204" pitchFamily="34" charset="0"/>
              <a:buChar char="•"/>
            </a:pPr>
            <a:r>
              <a:rPr lang="en-US" b="0" i="0" dirty="0">
                <a:solidFill>
                  <a:srgbClr val="202122"/>
                </a:solidFill>
                <a:effectLst/>
                <a:latin typeface="Arial" panose="020B0604020202020204" pitchFamily="34" charset="0"/>
              </a:rPr>
              <a:t>‘A Bibliographical Description of the Editions of the New Testament, Tyndale's Version in English, with numerous readings, comparisons of texts, and historical notices, the notes in full from the edition of November 1534, an account of two octavo editions of the New Testament of the Bishop's version, without numbers to the verses, illustrated with 73 plates,’ London, 1878.</a:t>
            </a:r>
          </a:p>
          <a:p>
            <a:pPr algn="l" rtl="0">
              <a:buFont typeface="Arial" panose="020B0604020202020204" pitchFamily="34" charset="0"/>
              <a:buChar char="•"/>
            </a:pPr>
            <a:r>
              <a:rPr lang="en-US" b="0" i="0" dirty="0">
                <a:solidFill>
                  <a:srgbClr val="202122"/>
                </a:solidFill>
                <a:effectLst/>
                <a:latin typeface="Arial" panose="020B0604020202020204" pitchFamily="34" charset="0"/>
              </a:rPr>
              <a:t>‘Description of a Title-page of a New Testament dated anno 1532,’ Bristol, 1885, (with facsimile of title-page, two leaves).</a:t>
            </a:r>
          </a:p>
          <a:p>
            <a:pPr algn="l" rtl="0"/>
            <a:r>
              <a:rPr lang="en-US" b="0" i="0" dirty="0">
                <a:solidFill>
                  <a:srgbClr val="000000"/>
                </a:solidFill>
                <a:effectLst/>
                <a:latin typeface="Linux Libertine"/>
              </a:rPr>
              <a:t>Family</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45" tooltip="Edit section: Family"/>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1833 he married Matilda, only daughter of Daniel and Anne Penrose, of </a:t>
            </a:r>
            <a:r>
              <a:rPr lang="en-US" b="0" i="0" u="none" strike="noStrike" dirty="0" err="1">
                <a:solidFill>
                  <a:srgbClr val="3366CC"/>
                </a:solidFill>
                <a:effectLst/>
                <a:latin typeface="Arial" panose="020B0604020202020204" pitchFamily="34" charset="0"/>
                <a:hlinkClick r:id="rId46" tooltip="Brittas, Dublin"/>
              </a:rPr>
              <a:t>Brittas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7" tooltip="County Wicklow"/>
              </a:rPr>
              <a:t>County </a:t>
            </a:r>
            <a:r>
              <a:rPr lang="en-US" b="0" i="0" u="none" strike="noStrike" dirty="0" err="1">
                <a:solidFill>
                  <a:srgbClr val="3366CC"/>
                </a:solidFill>
                <a:effectLst/>
                <a:latin typeface="Arial" panose="020B0604020202020204" pitchFamily="34" charset="0"/>
                <a:hlinkClick r:id="rId47" tooltip="County Wicklow"/>
              </a:rPr>
              <a:t>Wicklow</a:t>
            </a:r>
            <a:r>
              <a:rPr lang="en-US" b="0" i="0" dirty="0">
                <a:solidFill>
                  <a:srgbClr val="202122"/>
                </a:solidFill>
                <a:effectLst/>
                <a:latin typeface="Arial" panose="020B0604020202020204" pitchFamily="34" charset="0"/>
              </a:rPr>
              <a:t>.</a:t>
            </a:r>
          </a:p>
          <a:p>
            <a:pPr algn="l" rtl="0"/>
            <a:r>
              <a:rPr lang="en-US" b="0" i="0" dirty="0">
                <a:solidFill>
                  <a:srgbClr val="000000"/>
                </a:solidFill>
                <a:effectLst/>
                <a:latin typeface="Linux Libertine"/>
              </a:rPr>
              <a:t>References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48" tooltip="Edit section: Reference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49" tooltip="Jump up"/>
              </a:rPr>
              <a:t>^</a:t>
            </a:r>
            <a:r>
              <a:rPr lang="en-US" b="0" i="0" dirty="0">
                <a:solidFill>
                  <a:srgbClr val="202122"/>
                </a:solidFill>
                <a:effectLst/>
                <a:latin typeface="Arial" panose="020B0604020202020204" pitchFamily="34" charset="0"/>
              </a:rPr>
              <a:t> B. Seebohm, Memoirs of William Forster, 1865, ii. 284</a:t>
            </a:r>
          </a:p>
          <a:p>
            <a:pPr algn="l" rtl="0">
              <a:buFont typeface="+mj-lt"/>
              <a:buAutoNum type="arabicPeriod"/>
            </a:pPr>
            <a:r>
              <a:rPr lang="en-US" b="1" i="0" u="none" strike="noStrike" dirty="0">
                <a:solidFill>
                  <a:srgbClr val="3366CC"/>
                </a:solidFill>
                <a:effectLst/>
                <a:latin typeface="Arial" panose="020B0604020202020204" pitchFamily="34" charset="0"/>
                <a:hlinkClick r:id="rId50" tooltip="Jump up"/>
              </a:rPr>
              <a:t>^</a:t>
            </a:r>
            <a:r>
              <a:rPr lang="en-US" b="0" i="0" dirty="0">
                <a:solidFill>
                  <a:srgbClr val="202122"/>
                </a:solidFill>
                <a:effectLst/>
                <a:latin typeface="Arial" panose="020B0604020202020204" pitchFamily="34" charset="0"/>
              </a:rPr>
              <a:t> Two Centuries of Ceramic Art in Bristol, 1873, pp. 78–9, 97, 243, &amp;c.</a:t>
            </a:r>
          </a:p>
          <a:p>
            <a:pPr algn="l" rtl="0"/>
            <a:r>
              <a:rPr lang="en-US" b="0" i="0" dirty="0">
                <a:solidFill>
                  <a:srgbClr val="202122"/>
                </a:solidFill>
                <a:effectLst/>
                <a:latin typeface="Arial" panose="020B0604020202020204" pitchFamily="34" charset="0"/>
              </a:rPr>
              <a:t> This article incorporates text from a publication now in the </a:t>
            </a:r>
            <a:r>
              <a:rPr lang="en-US" b="0" i="0" u="none" strike="noStrike" dirty="0">
                <a:solidFill>
                  <a:srgbClr val="3366CC"/>
                </a:solidFill>
                <a:effectLst/>
                <a:latin typeface="Arial" panose="020B0604020202020204" pitchFamily="34" charset="0"/>
                <a:hlinkClick r:id="rId51" tooltip="Public domain"/>
              </a:rPr>
              <a:t>public domain</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52" tooltip="s:Dictionary of National Biography, 1885-1900/Fry, Francis"/>
              </a:rPr>
              <a:t>Fry, Francis</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53" tooltip="Dictionary of National Biography"/>
              </a:rPr>
              <a:t>Dictionary of National Biography</a:t>
            </a:r>
            <a:r>
              <a:rPr lang="en-US" b="0" i="1" dirty="0">
                <a:solidFill>
                  <a:srgbClr val="202122"/>
                </a:solidFill>
                <a:effectLst/>
                <a:latin typeface="Arial" panose="020B0604020202020204" pitchFamily="34" charset="0"/>
              </a:rPr>
              <a:t>. London: Smith, Elder &amp; Co. 1885–1900.</a:t>
            </a:r>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2A976B8-1CE9-2D40-B14A-B238F67007C8}" type="slidenum">
              <a:rPr lang="en-US" smtClean="0"/>
              <a:t>22</a:t>
            </a:fld>
            <a:endParaRPr lang="en-US" dirty="0"/>
          </a:p>
        </p:txBody>
      </p:sp>
    </p:spTree>
    <p:extLst>
      <p:ext uri="{BB962C8B-B14F-4D97-AF65-F5344CB8AC3E}">
        <p14:creationId xmlns:p14="http://schemas.microsoft.com/office/powerpoint/2010/main" val="4256032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hlinkClick r:id="rId3"/>
              </a:rPr>
              <a:t>Francis Fry – Wikipedia</a:t>
            </a:r>
            <a:endParaRPr lang="en-US" dirty="0"/>
          </a:p>
          <a:p>
            <a:endParaRPr lang="en-US" dirty="0"/>
          </a:p>
          <a:p>
            <a:endParaRPr lang="en-US" dirty="0"/>
          </a:p>
          <a:p>
            <a:endParaRPr lang="en-US" dirty="0"/>
          </a:p>
          <a:p>
            <a:endParaRPr lang="en-US" dirty="0"/>
          </a:p>
          <a:p>
            <a:br>
              <a:rPr lang="en-US" dirty="0">
                <a:effectLst/>
              </a:rPr>
            </a:br>
            <a:endParaRPr lang="en-US" b="0" dirty="0">
              <a:solidFill>
                <a:srgbClr val="54595D"/>
              </a:solidFill>
              <a:effectLst/>
            </a:endParaRPr>
          </a:p>
          <a:p>
            <a:r>
              <a:rPr lang="en-US" b="0" dirty="0">
                <a:solidFill>
                  <a:srgbClr val="000000"/>
                </a:solidFill>
                <a:effectLst/>
                <a:latin typeface="Linux Libertine"/>
              </a:rPr>
              <a:t>Myles Coverdale</a:t>
            </a:r>
          </a:p>
          <a:p>
            <a:r>
              <a:rPr lang="en-US" dirty="0">
                <a:effectLst/>
              </a:rPr>
              <a:t>13 languages</a:t>
            </a: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4" tooltip="View the content page [alt-shift-c]"/>
              </a:rPr>
              <a:t>Article</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5" tooltip="Discuss improvements to the content page [alt-shift-t]"/>
              </a:rPr>
              <a:t>Talk</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4"/>
              </a:rPr>
              <a:t>Read</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6" tooltip="Edit this page [alt-shift-e]"/>
              </a:rPr>
              <a:t>Edit</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7" tooltip="Past revisions of this page [alt-shift-h]"/>
              </a:rPr>
              <a:t>View history</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From Wikipedia, the free encyclopedia</a:t>
            </a:r>
          </a:p>
          <a:p>
            <a:pPr algn="l" rtl="0"/>
            <a:r>
              <a:rPr lang="en-US" b="0" i="1" dirty="0">
                <a:solidFill>
                  <a:srgbClr val="202122"/>
                </a:solidFill>
                <a:effectLst/>
                <a:latin typeface="Arial" panose="020B0604020202020204" pitchFamily="34" charset="0"/>
              </a:rPr>
              <a:t>For the Australian cricketer, see </a:t>
            </a:r>
            <a:r>
              <a:rPr lang="en-US" b="0" i="1" u="none" strike="noStrike" dirty="0">
                <a:solidFill>
                  <a:srgbClr val="3366CC"/>
                </a:solidFill>
                <a:effectLst/>
                <a:latin typeface="Arial" panose="020B0604020202020204" pitchFamily="34" charset="0"/>
                <a:hlinkClick r:id="rId8" tooltip="Miles Coverdale (cricketer)"/>
              </a:rPr>
              <a:t>Miles Coverdale (cricketer)</a:t>
            </a:r>
            <a:r>
              <a:rPr lang="en-US" b="0" i="1"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The Right Reverend</a:t>
            </a:r>
          </a:p>
          <a:p>
            <a:pPr algn="l" rtl="0"/>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Myles Coverdale</a:t>
            </a:r>
          </a:p>
          <a:p>
            <a:pPr algn="l" rtl="0" fontAlgn="t"/>
            <a:r>
              <a:rPr lang="en-US" b="0" i="0" u="none" strike="noStrike" dirty="0">
                <a:solidFill>
                  <a:srgbClr val="3366CC"/>
                </a:solidFill>
                <a:effectLst/>
                <a:latin typeface="Arial" panose="020B0604020202020204" pitchFamily="34" charset="0"/>
                <a:hlinkClick r:id="rId9" tooltip="Bishop of Exeter"/>
              </a:rPr>
              <a:t>Bishop of </a:t>
            </a:r>
            <a:r>
              <a:rPr lang="en-US" b="0" i="0" u="none" strike="noStrike" dirty="0" err="1">
                <a:solidFill>
                  <a:srgbClr val="3366CC"/>
                </a:solidFill>
                <a:effectLst/>
                <a:latin typeface="Arial" panose="020B0604020202020204" pitchFamily="34" charset="0"/>
                <a:hlinkClick r:id="rId9" tooltip="Bishop of Exeter"/>
              </a:rPr>
              <a:t>Exeter</a:t>
            </a:r>
            <a:r>
              <a:rPr lang="en-US" b="0" i="0" dirty="0" err="1">
                <a:solidFill>
                  <a:srgbClr val="202122"/>
                </a:solidFill>
                <a:effectLst/>
                <a:latin typeface="Arial" panose="020B0604020202020204" pitchFamily="34" charset="0"/>
              </a:rPr>
              <a:t>Church</a:t>
            </a:r>
            <a:r>
              <a:rPr lang="en-US" b="0" i="0" u="none" strike="noStrike" dirty="0" err="1">
                <a:solidFill>
                  <a:srgbClr val="3366CC"/>
                </a:solidFill>
                <a:effectLst/>
                <a:latin typeface="Arial" panose="020B0604020202020204" pitchFamily="34" charset="0"/>
                <a:hlinkClick r:id="rId10" tooltip="Church of England"/>
              </a:rPr>
              <a:t>Church</a:t>
            </a:r>
            <a:r>
              <a:rPr lang="en-US" b="0" i="0" u="none" strike="noStrike" dirty="0">
                <a:solidFill>
                  <a:srgbClr val="3366CC"/>
                </a:solidFill>
                <a:effectLst/>
                <a:latin typeface="Arial" panose="020B0604020202020204" pitchFamily="34" charset="0"/>
                <a:hlinkClick r:id="rId10" tooltip="Church of England"/>
              </a:rPr>
              <a:t> of England</a:t>
            </a:r>
            <a:r>
              <a:rPr lang="en-US" b="0" i="0" dirty="0">
                <a:solidFill>
                  <a:srgbClr val="202122"/>
                </a:solidFill>
                <a:effectLst/>
                <a:latin typeface="Arial" panose="020B0604020202020204" pitchFamily="34" charset="0"/>
              </a:rPr>
              <a:t>See</a:t>
            </a:r>
            <a:r>
              <a:rPr lang="en-US" b="0" i="0" u="none" strike="noStrike" dirty="0">
                <a:solidFill>
                  <a:srgbClr val="3366CC"/>
                </a:solidFill>
                <a:effectLst/>
                <a:latin typeface="Arial" panose="020B0604020202020204" pitchFamily="34" charset="0"/>
                <a:hlinkClick r:id="rId11" tooltip="Diocese of Exeter"/>
              </a:rPr>
              <a:t>Exeter</a:t>
            </a:r>
            <a:r>
              <a:rPr lang="en-US" b="0" i="0" dirty="0">
                <a:solidFill>
                  <a:srgbClr val="202122"/>
                </a:solidFill>
                <a:effectLst/>
                <a:latin typeface="Arial" panose="020B0604020202020204" pitchFamily="34" charset="0"/>
              </a:rPr>
              <a:t>Installed1551Term ended1553Predecessor</a:t>
            </a:r>
            <a:r>
              <a:rPr lang="en-US" b="0" i="0" u="none" strike="noStrike" dirty="0">
                <a:solidFill>
                  <a:srgbClr val="3366CC"/>
                </a:solidFill>
                <a:effectLst/>
                <a:latin typeface="Arial" panose="020B0604020202020204" pitchFamily="34" charset="0"/>
                <a:hlinkClick r:id="rId12" tooltip="John Vesey"/>
              </a:rPr>
              <a:t>John </a:t>
            </a:r>
            <a:r>
              <a:rPr lang="en-US" b="0" i="0" u="none" strike="noStrike" dirty="0" err="1">
                <a:solidFill>
                  <a:srgbClr val="3366CC"/>
                </a:solidFill>
                <a:effectLst/>
                <a:latin typeface="Arial" panose="020B0604020202020204" pitchFamily="34" charset="0"/>
                <a:hlinkClick r:id="rId12" tooltip="John Vesey"/>
              </a:rPr>
              <a:t>Vesey</a:t>
            </a:r>
            <a:r>
              <a:rPr lang="en-US" b="0" i="0" dirty="0" err="1">
                <a:solidFill>
                  <a:srgbClr val="202122"/>
                </a:solidFill>
                <a:effectLst/>
                <a:latin typeface="Arial" panose="020B0604020202020204" pitchFamily="34" charset="0"/>
              </a:rPr>
              <a:t>Successor</a:t>
            </a:r>
            <a:r>
              <a:rPr lang="en-US" b="0" i="0" u="none" strike="noStrike" dirty="0" err="1">
                <a:solidFill>
                  <a:srgbClr val="3366CC"/>
                </a:solidFill>
                <a:effectLst/>
                <a:latin typeface="Arial" panose="020B0604020202020204" pitchFamily="34" charset="0"/>
                <a:hlinkClick r:id="rId12" tooltip="John Vesey"/>
              </a:rPr>
              <a:t>John</a:t>
            </a:r>
            <a:r>
              <a:rPr lang="en-US" b="0" i="0" u="none" strike="noStrike" dirty="0">
                <a:solidFill>
                  <a:srgbClr val="3366CC"/>
                </a:solidFill>
                <a:effectLst/>
                <a:latin typeface="Arial" panose="020B0604020202020204" pitchFamily="34" charset="0"/>
                <a:hlinkClick r:id="rId12" tooltip="John Vesey"/>
              </a:rPr>
              <a:t> Vesey</a:t>
            </a:r>
            <a:r>
              <a:rPr lang="en-US" b="0" i="0" dirty="0">
                <a:solidFill>
                  <a:srgbClr val="202122"/>
                </a:solidFill>
                <a:effectLst/>
                <a:latin typeface="Arial" panose="020B0604020202020204" pitchFamily="34" charset="0"/>
              </a:rPr>
              <a:t>OrdersConsecration30 August 1551</a:t>
            </a:r>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by </a:t>
            </a:r>
            <a:r>
              <a:rPr lang="en-US" b="0" i="0" u="none" strike="noStrike" dirty="0">
                <a:solidFill>
                  <a:srgbClr val="3366CC"/>
                </a:solidFill>
                <a:effectLst/>
                <a:latin typeface="Arial" panose="020B0604020202020204" pitchFamily="34" charset="0"/>
                <a:hlinkClick r:id="rId13" tooltip="Thomas Cranmer"/>
              </a:rPr>
              <a:t>Thomas </a:t>
            </a:r>
            <a:r>
              <a:rPr lang="en-US" b="0" i="0" u="none" strike="noStrike" dirty="0" err="1">
                <a:solidFill>
                  <a:srgbClr val="3366CC"/>
                </a:solidFill>
                <a:effectLst/>
                <a:latin typeface="Arial" panose="020B0604020202020204" pitchFamily="34" charset="0"/>
                <a:hlinkClick r:id="rId13" tooltip="Thomas Cranmer"/>
              </a:rPr>
              <a:t>Cranmer</a:t>
            </a:r>
            <a:r>
              <a:rPr lang="en-US" b="0" i="0" dirty="0" err="1">
                <a:solidFill>
                  <a:srgbClr val="202122"/>
                </a:solidFill>
                <a:effectLst/>
                <a:latin typeface="Arial" panose="020B0604020202020204" pitchFamily="34" charset="0"/>
              </a:rPr>
              <a:t>Personal</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detailsBornc</a:t>
            </a:r>
            <a:r>
              <a:rPr lang="en-US" b="0" i="0" dirty="0">
                <a:solidFill>
                  <a:srgbClr val="202122"/>
                </a:solidFill>
                <a:effectLst/>
                <a:latin typeface="Arial" panose="020B0604020202020204" pitchFamily="34" charset="0"/>
              </a:rPr>
              <a:t>. 1488</a:t>
            </a:r>
            <a:br>
              <a:rPr lang="en-US" b="0" i="0" dirty="0">
                <a:solidFill>
                  <a:srgbClr val="202122"/>
                </a:solidFill>
                <a:effectLst/>
                <a:latin typeface="Arial" panose="020B0604020202020204" pitchFamily="34" charset="0"/>
              </a:rPr>
            </a:br>
            <a:r>
              <a:rPr lang="en-US" b="0" i="0" u="none" strike="noStrike" dirty="0">
                <a:solidFill>
                  <a:srgbClr val="3366CC"/>
                </a:solidFill>
                <a:effectLst/>
                <a:latin typeface="Arial" panose="020B0604020202020204" pitchFamily="34" charset="0"/>
                <a:hlinkClick r:id="rId14" tooltip="North Riding of Yorkshire"/>
              </a:rPr>
              <a:t>Yorkshire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5" tooltip="England"/>
              </a:rPr>
              <a:t>England</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Died20 January 1569 (aged 80-81)</a:t>
            </a:r>
            <a:br>
              <a:rPr lang="en-US" b="0" i="0" dirty="0">
                <a:solidFill>
                  <a:srgbClr val="202122"/>
                </a:solidFill>
                <a:effectLst/>
                <a:latin typeface="Arial" panose="020B0604020202020204" pitchFamily="34" charset="0"/>
              </a:rPr>
            </a:br>
            <a:r>
              <a:rPr lang="en-US" b="0" i="0" u="none" strike="noStrike" dirty="0">
                <a:solidFill>
                  <a:srgbClr val="3366CC"/>
                </a:solidFill>
                <a:effectLst/>
                <a:latin typeface="Arial" panose="020B0604020202020204" pitchFamily="34" charset="0"/>
                <a:hlinkClick r:id="rId16" tooltip="London"/>
              </a:rPr>
              <a:t>London</a:t>
            </a:r>
            <a:r>
              <a:rPr lang="en-US" b="0" i="0" dirty="0">
                <a:solidFill>
                  <a:srgbClr val="202122"/>
                </a:solidFill>
                <a:effectLst/>
                <a:latin typeface="Arial" panose="020B0604020202020204" pitchFamily="34" charset="0"/>
              </a:rPr>
              <a:t>, </a:t>
            </a:r>
            <a:r>
              <a:rPr lang="en-US" b="0" i="0" u="none" strike="noStrike" dirty="0" err="1">
                <a:solidFill>
                  <a:srgbClr val="3366CC"/>
                </a:solidFill>
                <a:effectLst/>
                <a:latin typeface="Arial" panose="020B0604020202020204" pitchFamily="34" charset="0"/>
                <a:hlinkClick r:id="rId15" tooltip="England"/>
              </a:rPr>
              <a:t>England</a:t>
            </a:r>
            <a:r>
              <a:rPr lang="en-US" b="0" i="0" dirty="0" err="1">
                <a:solidFill>
                  <a:srgbClr val="202122"/>
                </a:solidFill>
                <a:effectLst/>
                <a:latin typeface="Arial" panose="020B0604020202020204" pitchFamily="34" charset="0"/>
              </a:rPr>
              <a:t>BuriedChurch</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17" tooltip="St Bartholomew-by-the-Exchange"/>
              </a:rPr>
              <a:t>St Bartholomew-by-the-Exchange</a:t>
            </a:r>
            <a:r>
              <a:rPr lang="en-US" b="0" i="0" dirty="0">
                <a:solidFill>
                  <a:srgbClr val="202122"/>
                </a:solidFill>
                <a:effectLst/>
                <a:latin typeface="Arial" panose="020B0604020202020204" pitchFamily="34" charset="0"/>
              </a:rPr>
              <a:t>, then </a:t>
            </a:r>
            <a:r>
              <a:rPr lang="en-US" b="0" i="0" u="none" strike="noStrike" dirty="0">
                <a:solidFill>
                  <a:srgbClr val="3366CC"/>
                </a:solidFill>
                <a:effectLst/>
                <a:latin typeface="Arial" panose="020B0604020202020204" pitchFamily="34" charset="0"/>
                <a:hlinkClick r:id="rId18" tooltip="St Magnus-the-Martyr"/>
              </a:rPr>
              <a:t>St Magnus-the-Martyr</a:t>
            </a:r>
            <a:r>
              <a:rPr lang="en-US" b="0" i="0" dirty="0">
                <a:solidFill>
                  <a:srgbClr val="202122"/>
                </a:solidFill>
                <a:effectLst/>
                <a:latin typeface="Arial" panose="020B0604020202020204" pitchFamily="34" charset="0"/>
              </a:rPr>
              <a:t>, both in the </a:t>
            </a:r>
            <a:r>
              <a:rPr lang="en-US" b="0" i="0" u="none" strike="noStrike" dirty="0">
                <a:solidFill>
                  <a:srgbClr val="3366CC"/>
                </a:solidFill>
                <a:effectLst/>
                <a:latin typeface="Arial" panose="020B0604020202020204" pitchFamily="34" charset="0"/>
                <a:hlinkClick r:id="rId19" tooltip="City of London"/>
              </a:rPr>
              <a:t>City of </a:t>
            </a:r>
            <a:r>
              <a:rPr lang="en-US" b="0" i="0" u="none" strike="noStrike" dirty="0" err="1">
                <a:solidFill>
                  <a:srgbClr val="3366CC"/>
                </a:solidFill>
                <a:effectLst/>
                <a:latin typeface="Arial" panose="020B0604020202020204" pitchFamily="34" charset="0"/>
                <a:hlinkClick r:id="rId19" tooltip="City of London"/>
              </a:rPr>
              <a:t>London</a:t>
            </a:r>
            <a:r>
              <a:rPr lang="en-US" b="0" i="0" dirty="0" err="1">
                <a:solidFill>
                  <a:srgbClr val="202122"/>
                </a:solidFill>
                <a:effectLst/>
                <a:latin typeface="Arial" panose="020B0604020202020204" pitchFamily="34" charset="0"/>
              </a:rPr>
              <a:t>Denomination</a:t>
            </a:r>
            <a:r>
              <a:rPr lang="en-US" b="0" i="0" u="none" strike="noStrike" dirty="0" err="1">
                <a:solidFill>
                  <a:srgbClr val="3366CC"/>
                </a:solidFill>
                <a:effectLst/>
                <a:latin typeface="Arial" panose="020B0604020202020204" pitchFamily="34" charset="0"/>
                <a:hlinkClick r:id="rId20" tooltip="Catholicism"/>
              </a:rPr>
              <a:t>Catholicism</a:t>
            </a:r>
            <a:r>
              <a:rPr lang="en-US" b="0" i="0" dirty="0">
                <a:solidFill>
                  <a:srgbClr val="202122"/>
                </a:solidFill>
                <a:effectLst/>
                <a:latin typeface="Arial" panose="020B0604020202020204" pitchFamily="34" charset="0"/>
              </a:rPr>
              <a:t>; later an early </a:t>
            </a:r>
            <a:r>
              <a:rPr lang="en-US" b="0" i="0" u="none" strike="noStrike" dirty="0">
                <a:solidFill>
                  <a:srgbClr val="3366CC"/>
                </a:solidFill>
                <a:effectLst/>
                <a:latin typeface="Arial" panose="020B0604020202020204" pitchFamily="34" charset="0"/>
                <a:hlinkClick r:id="rId21" tooltip="Anglican"/>
              </a:rPr>
              <a:t>Anglican</a:t>
            </a:r>
            <a:r>
              <a:rPr lang="en-US" b="0" i="0" dirty="0">
                <a:solidFill>
                  <a:srgbClr val="202122"/>
                </a:solidFill>
                <a:effectLst/>
                <a:latin typeface="Arial" panose="020B0604020202020204" pitchFamily="34" charset="0"/>
              </a:rPr>
              <a:t> reformer and regarded as "proto-</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in his later life.</a:t>
            </a:r>
          </a:p>
          <a:p>
            <a:pPr algn="l" rtl="0"/>
            <a:r>
              <a:rPr lang="en-US" b="0" i="0" dirty="0">
                <a:solidFill>
                  <a:srgbClr val="202122"/>
                </a:solidFill>
                <a:effectLst/>
                <a:latin typeface="Arial" panose="020B0604020202020204" pitchFamily="34" charset="0"/>
              </a:rPr>
              <a:t>Arms of Myles Coverdale: </a:t>
            </a:r>
            <a:r>
              <a:rPr lang="en-US" b="0" i="1" dirty="0">
                <a:solidFill>
                  <a:srgbClr val="202122"/>
                </a:solidFill>
                <a:effectLst/>
                <a:latin typeface="Arial" panose="020B0604020202020204" pitchFamily="34" charset="0"/>
              </a:rPr>
              <a:t>Quarterly per fess indented gules and or, in chief a rose between two fleurs-de-lys in base a fleur-de-lys between two roses all counter-changed</a:t>
            </a:r>
            <a:r>
              <a:rPr lang="en-US" b="0" i="0" u="none" strike="noStrike" baseline="30000" dirty="0">
                <a:solidFill>
                  <a:srgbClr val="3366CC"/>
                </a:solidFill>
                <a:effectLst/>
                <a:latin typeface="Arial" panose="020B0604020202020204" pitchFamily="34" charset="0"/>
                <a:hlinkClick r:id="rId23"/>
              </a:rPr>
              <a:t>[1]</a:t>
            </a:r>
            <a:endParaRPr lang="en-US" b="0" i="0" dirty="0">
              <a:solidFill>
                <a:srgbClr val="202122"/>
              </a:solidFill>
              <a:effectLst/>
              <a:latin typeface="Arial" panose="020B0604020202020204" pitchFamily="34" charset="0"/>
            </a:endParaRPr>
          </a:p>
          <a:p>
            <a:pPr algn="l" rtl="0"/>
            <a:r>
              <a:rPr lang="en-US" b="1" i="0" dirty="0">
                <a:solidFill>
                  <a:srgbClr val="202122"/>
                </a:solidFill>
                <a:effectLst/>
                <a:latin typeface="Arial" panose="020B0604020202020204" pitchFamily="34" charset="0"/>
              </a:rPr>
              <a:t>Myles Coverdale</a:t>
            </a:r>
            <a:r>
              <a:rPr lang="en-US" b="0" i="0" dirty="0">
                <a:solidFill>
                  <a:srgbClr val="202122"/>
                </a:solidFill>
                <a:effectLst/>
                <a:latin typeface="Arial" panose="020B0604020202020204" pitchFamily="34" charset="0"/>
              </a:rPr>
              <a:t>, first name also spelt </a:t>
            </a:r>
            <a:r>
              <a:rPr lang="en-US" b="1" i="0" dirty="0">
                <a:solidFill>
                  <a:srgbClr val="202122"/>
                </a:solidFill>
                <a:effectLst/>
                <a:latin typeface="Arial" panose="020B0604020202020204" pitchFamily="34" charset="0"/>
              </a:rPr>
              <a:t>Miles</a:t>
            </a:r>
            <a:r>
              <a:rPr lang="en-US" b="0" i="0" dirty="0">
                <a:solidFill>
                  <a:srgbClr val="202122"/>
                </a:solidFill>
                <a:effectLst/>
                <a:latin typeface="Arial" panose="020B0604020202020204" pitchFamily="34" charset="0"/>
              </a:rPr>
              <a:t> (1488 – 20 January 1569), was an English ecclesiastical reformer chiefly known as a </a:t>
            </a:r>
            <a:r>
              <a:rPr lang="en-US" b="0" i="0" u="none" strike="noStrike" dirty="0">
                <a:solidFill>
                  <a:srgbClr val="3366CC"/>
                </a:solidFill>
                <a:effectLst/>
                <a:latin typeface="Arial" panose="020B0604020202020204" pitchFamily="34" charset="0"/>
                <a:hlinkClick r:id="rId24" tooltip="Bible"/>
              </a:rPr>
              <a:t>Bible</a:t>
            </a:r>
            <a:r>
              <a:rPr lang="en-US" b="0" i="0" dirty="0">
                <a:solidFill>
                  <a:srgbClr val="202122"/>
                </a:solidFill>
                <a:effectLst/>
                <a:latin typeface="Arial" panose="020B0604020202020204" pitchFamily="34" charset="0"/>
              </a:rPr>
              <a:t> translator, preacher and, briefly, </a:t>
            </a:r>
            <a:r>
              <a:rPr lang="en-US" b="0" i="0" u="none" strike="noStrike" dirty="0">
                <a:solidFill>
                  <a:srgbClr val="3366CC"/>
                </a:solidFill>
                <a:effectLst/>
                <a:latin typeface="Arial" panose="020B0604020202020204" pitchFamily="34" charset="0"/>
                <a:hlinkClick r:id="rId9" tooltip="Bishop of Exeter"/>
              </a:rPr>
              <a:t>Bishop of Exeter</a:t>
            </a:r>
            <a:r>
              <a:rPr lang="en-US" b="0" i="0" dirty="0">
                <a:solidFill>
                  <a:srgbClr val="202122"/>
                </a:solidFill>
                <a:effectLst/>
                <a:latin typeface="Arial" panose="020B0604020202020204" pitchFamily="34" charset="0"/>
              </a:rPr>
              <a:t> (1551–1553).</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In 1535, Coverdale produced the first complete printed translation of the Bible into </a:t>
            </a:r>
            <a:r>
              <a:rPr lang="en-US" b="0" i="0" u="none" strike="noStrike" dirty="0">
                <a:solidFill>
                  <a:srgbClr val="3366CC"/>
                </a:solidFill>
                <a:effectLst/>
                <a:latin typeface="Arial" panose="020B0604020202020204" pitchFamily="34" charset="0"/>
                <a:hlinkClick r:id="rId26" tooltip="English language"/>
              </a:rPr>
              <a:t>English</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7"/>
              </a:rPr>
              <a:t>[3]</a:t>
            </a:r>
            <a:r>
              <a:rPr lang="en-US" b="0" i="0" dirty="0">
                <a:solidFill>
                  <a:srgbClr val="202122"/>
                </a:solidFill>
                <a:effectLst/>
                <a:latin typeface="Arial" panose="020B0604020202020204" pitchFamily="34" charset="0"/>
              </a:rPr>
              <a:t> His theological development is a paradigm of the progress of the </a:t>
            </a:r>
            <a:r>
              <a:rPr lang="en-US" b="0" i="0" u="none" strike="noStrike" dirty="0">
                <a:solidFill>
                  <a:srgbClr val="3366CC"/>
                </a:solidFill>
                <a:effectLst/>
                <a:latin typeface="Arial" panose="020B0604020202020204" pitchFamily="34" charset="0"/>
                <a:hlinkClick r:id="rId28" tooltip="English Reformation"/>
              </a:rPr>
              <a:t>English Reformation</a:t>
            </a:r>
            <a:r>
              <a:rPr lang="en-US" b="0" i="0" dirty="0">
                <a:solidFill>
                  <a:srgbClr val="202122"/>
                </a:solidFill>
                <a:effectLst/>
                <a:latin typeface="Arial" panose="020B0604020202020204" pitchFamily="34" charset="0"/>
              </a:rPr>
              <a:t> from 1530 to 1552. By the time of his death, he had transitioned into an early </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affiliated to </a:t>
            </a:r>
            <a:r>
              <a:rPr lang="en-US" b="0" i="0" u="none" strike="noStrike" dirty="0">
                <a:solidFill>
                  <a:srgbClr val="3366CC"/>
                </a:solidFill>
                <a:effectLst/>
                <a:latin typeface="Arial" panose="020B0604020202020204" pitchFamily="34" charset="0"/>
                <a:hlinkClick r:id="rId29" tooltip="John Calvin"/>
              </a:rPr>
              <a:t>Calvin</a:t>
            </a:r>
            <a:r>
              <a:rPr lang="en-US" b="0" i="0" dirty="0">
                <a:solidFill>
                  <a:srgbClr val="202122"/>
                </a:solidFill>
                <a:effectLst/>
                <a:latin typeface="Arial" panose="020B0604020202020204" pitchFamily="34" charset="0"/>
              </a:rPr>
              <a:t>, yet still advocating the teachings of </a:t>
            </a:r>
            <a:r>
              <a:rPr lang="en-US" b="0" i="0" u="none" strike="noStrike" dirty="0">
                <a:solidFill>
                  <a:srgbClr val="3366CC"/>
                </a:solidFill>
                <a:effectLst/>
                <a:latin typeface="Arial" panose="020B0604020202020204" pitchFamily="34" charset="0"/>
                <a:hlinkClick r:id="rId30" tooltip="Augustine"/>
              </a:rPr>
              <a:t>Augustine</a:t>
            </a:r>
            <a:r>
              <a:rPr lang="en-US" b="0" i="0" dirty="0">
                <a:solidFill>
                  <a:srgbClr val="202122"/>
                </a:solidFill>
                <a:effectLst/>
                <a:latin typeface="Arial" panose="020B0604020202020204" pitchFamily="34" charset="0"/>
              </a:rPr>
              <a:t>.</a:t>
            </a:r>
          </a:p>
          <a:p>
            <a:pPr algn="l" rtl="0"/>
            <a:r>
              <a:rPr lang="en-US" b="0" i="0" dirty="0">
                <a:solidFill>
                  <a:srgbClr val="000000"/>
                </a:solidFill>
                <a:effectLst/>
                <a:latin typeface="Linux Libertine"/>
              </a:rPr>
              <a:t>Life to end of 1528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31" tooltip="Edit section: Life to end of 152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Regarding his probable birth county,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cites </a:t>
            </a:r>
            <a:r>
              <a:rPr lang="en-US" b="0" i="0" u="none" strike="noStrike" dirty="0">
                <a:solidFill>
                  <a:srgbClr val="3366CC"/>
                </a:solidFill>
                <a:effectLst/>
                <a:latin typeface="Arial" panose="020B0604020202020204" pitchFamily="34" charset="0"/>
                <a:hlinkClick r:id="rId32" tooltip="John Bale"/>
              </a:rPr>
              <a:t>John Bale</a:t>
            </a:r>
            <a:r>
              <a:rPr lang="en-US" b="0" i="0" dirty="0">
                <a:solidFill>
                  <a:srgbClr val="202122"/>
                </a:solidFill>
                <a:effectLst/>
                <a:latin typeface="Arial" panose="020B0604020202020204" pitchFamily="34" charset="0"/>
              </a:rPr>
              <a:t>, author of a sixteenth-century scriptorium, giving it as </a:t>
            </a:r>
            <a:r>
              <a:rPr lang="en-US" b="0" i="0" u="none" strike="noStrike" dirty="0">
                <a:solidFill>
                  <a:srgbClr val="3366CC"/>
                </a:solidFill>
                <a:effectLst/>
                <a:latin typeface="Arial" panose="020B0604020202020204" pitchFamily="34" charset="0"/>
                <a:hlinkClick r:id="rId33" tooltip="Yorkshire"/>
              </a:rPr>
              <a:t>Yorkshire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34"/>
              </a:rPr>
              <a:t>[note 1]</a:t>
            </a:r>
            <a:r>
              <a:rPr lang="en-US" b="0" i="0" dirty="0">
                <a:solidFill>
                  <a:srgbClr val="202122"/>
                </a:solidFill>
                <a:effectLst/>
                <a:latin typeface="Arial" panose="020B0604020202020204" pitchFamily="34" charset="0"/>
              </a:rPr>
              <a:t> His birth date is generally regarded as 1488.</a:t>
            </a:r>
          </a:p>
          <a:p>
            <a:pPr algn="l" rtl="0"/>
            <a:r>
              <a:rPr lang="en-US" b="0" i="0" dirty="0">
                <a:solidFill>
                  <a:srgbClr val="202122"/>
                </a:solidFill>
                <a:effectLst/>
                <a:latin typeface="Arial" panose="020B0604020202020204" pitchFamily="34" charset="0"/>
              </a:rPr>
              <a:t>Coverdale studied philosophy and theology at </a:t>
            </a:r>
            <a:r>
              <a:rPr lang="en-US" b="0" i="0" u="none" strike="noStrike" dirty="0">
                <a:solidFill>
                  <a:srgbClr val="3366CC"/>
                </a:solidFill>
                <a:effectLst/>
                <a:latin typeface="Arial" panose="020B0604020202020204" pitchFamily="34" charset="0"/>
                <a:hlinkClick r:id="rId35" tooltip="University of Cambridge"/>
              </a:rPr>
              <a:t>Cambridge</a:t>
            </a:r>
            <a:r>
              <a:rPr lang="en-US" b="0" i="0" dirty="0">
                <a:solidFill>
                  <a:srgbClr val="202122"/>
                </a:solidFill>
                <a:effectLst/>
                <a:latin typeface="Arial" panose="020B0604020202020204" pitchFamily="34" charset="0"/>
              </a:rPr>
              <a:t>, becoming bachelor of </a:t>
            </a:r>
            <a:r>
              <a:rPr lang="en-US" b="0" i="0" u="none" strike="noStrike" dirty="0">
                <a:solidFill>
                  <a:srgbClr val="3366CC"/>
                </a:solidFill>
                <a:effectLst/>
                <a:latin typeface="Arial" panose="020B0604020202020204" pitchFamily="34" charset="0"/>
                <a:hlinkClick r:id="rId36" tooltip="Canon law"/>
              </a:rPr>
              <a:t>canon law</a:t>
            </a:r>
            <a:r>
              <a:rPr lang="en-US" b="0" i="0" dirty="0">
                <a:solidFill>
                  <a:srgbClr val="202122"/>
                </a:solidFill>
                <a:effectLst/>
                <a:latin typeface="Arial" panose="020B0604020202020204" pitchFamily="34" charset="0"/>
              </a:rPr>
              <a:t> in 1513.</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37"/>
              </a:rPr>
              <a:t>[note 2]</a:t>
            </a:r>
            <a:r>
              <a:rPr lang="en-US" b="0" i="0" dirty="0">
                <a:solidFill>
                  <a:srgbClr val="202122"/>
                </a:solidFill>
                <a:effectLst/>
                <a:latin typeface="Arial" panose="020B0604020202020204" pitchFamily="34" charset="0"/>
              </a:rPr>
              <a:t> In 1514 John Underwood, a suffragan bishop and archdeacon of </a:t>
            </a:r>
            <a:r>
              <a:rPr lang="en-US" b="0" i="0" u="none" strike="noStrike" dirty="0">
                <a:solidFill>
                  <a:srgbClr val="3366CC"/>
                </a:solidFill>
                <a:effectLst/>
                <a:latin typeface="Arial" panose="020B0604020202020204" pitchFamily="34" charset="0"/>
                <a:hlinkClick r:id="rId38" tooltip="Norfolk"/>
              </a:rPr>
              <a:t>Norfolk</a:t>
            </a:r>
            <a:r>
              <a:rPr lang="en-US" b="0" i="0" dirty="0">
                <a:solidFill>
                  <a:srgbClr val="202122"/>
                </a:solidFill>
                <a:effectLst/>
                <a:latin typeface="Arial" panose="020B0604020202020204" pitchFamily="34" charset="0"/>
              </a:rPr>
              <a:t>, ordained him priest in </a:t>
            </a:r>
            <a:r>
              <a:rPr lang="en-US" b="0" i="0" u="none" strike="noStrike" dirty="0">
                <a:solidFill>
                  <a:srgbClr val="3366CC"/>
                </a:solidFill>
                <a:effectLst/>
                <a:latin typeface="Arial" panose="020B0604020202020204" pitchFamily="34" charset="0"/>
                <a:hlinkClick r:id="rId39" tooltip="Norwich"/>
              </a:rPr>
              <a:t>Norwich</a:t>
            </a:r>
            <a:r>
              <a:rPr lang="en-US" b="0" i="0" dirty="0">
                <a:solidFill>
                  <a:srgbClr val="202122"/>
                </a:solidFill>
                <a:effectLst/>
                <a:latin typeface="Arial" panose="020B0604020202020204" pitchFamily="34" charset="0"/>
              </a:rPr>
              <a:t>. He entered the house of the </a:t>
            </a:r>
            <a:r>
              <a:rPr lang="en-US" b="0" i="0" u="none" strike="noStrike" dirty="0">
                <a:solidFill>
                  <a:srgbClr val="3366CC"/>
                </a:solidFill>
                <a:effectLst/>
                <a:latin typeface="Arial" panose="020B0604020202020204" pitchFamily="34" charset="0"/>
                <a:hlinkClick r:id="rId40" tooltip="Order of St Augustine"/>
              </a:rPr>
              <a:t>Augustinian friars</a:t>
            </a:r>
            <a:r>
              <a:rPr lang="en-US" b="0" i="0" dirty="0">
                <a:solidFill>
                  <a:srgbClr val="202122"/>
                </a:solidFill>
                <a:effectLst/>
                <a:latin typeface="Arial" panose="020B0604020202020204" pitchFamily="34" charset="0"/>
              </a:rPr>
              <a:t> in Cambridge, where </a:t>
            </a:r>
            <a:r>
              <a:rPr lang="en-US" b="0" i="0" u="none" strike="noStrike" dirty="0">
                <a:solidFill>
                  <a:srgbClr val="3366CC"/>
                </a:solidFill>
                <a:effectLst/>
                <a:latin typeface="Arial" panose="020B0604020202020204" pitchFamily="34" charset="0"/>
                <a:hlinkClick r:id="rId41" tooltip="Robert Barnes (martyr)"/>
              </a:rPr>
              <a:t>Robert Barnes</a:t>
            </a:r>
            <a:r>
              <a:rPr lang="en-US" b="0" i="0" dirty="0">
                <a:solidFill>
                  <a:srgbClr val="202122"/>
                </a:solidFill>
                <a:effectLst/>
                <a:latin typeface="Arial" panose="020B0604020202020204" pitchFamily="34" charset="0"/>
              </a:rPr>
              <a:t> had returned from </a:t>
            </a:r>
            <a:r>
              <a:rPr lang="en-US" b="0" i="0" u="none" strike="noStrike" dirty="0">
                <a:solidFill>
                  <a:srgbClr val="3366CC"/>
                </a:solidFill>
                <a:effectLst/>
                <a:latin typeface="Arial" panose="020B0604020202020204" pitchFamily="34" charset="0"/>
                <a:hlinkClick r:id="rId42" tooltip="Catholic University of Leuven (1834–1968)"/>
              </a:rPr>
              <a:t>Louvain</a:t>
            </a:r>
            <a:r>
              <a:rPr lang="en-US" b="0" i="0" dirty="0">
                <a:solidFill>
                  <a:srgbClr val="202122"/>
                </a:solidFill>
                <a:effectLst/>
                <a:latin typeface="Arial" panose="020B0604020202020204" pitchFamily="34" charset="0"/>
              </a:rPr>
              <a:t> to become its prior. This is thought to have been about 1520–1525.</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According to </a:t>
            </a:r>
            <a:r>
              <a:rPr lang="en-US" b="0" i="0" dirty="0" err="1">
                <a:solidFill>
                  <a:srgbClr val="202122"/>
                </a:solidFill>
                <a:effectLst/>
                <a:latin typeface="Arial" panose="020B0604020202020204" pitchFamily="34" charset="0"/>
              </a:rPr>
              <a:t>Trueman</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Barnes returned to Cambridge in the early to mid-1520s.</a:t>
            </a:r>
            <a:r>
              <a:rPr lang="en-US" b="0" i="0" u="none" strike="noStrike" baseline="30000" dirty="0">
                <a:solidFill>
                  <a:srgbClr val="3366CC"/>
                </a:solidFill>
                <a:effectLst/>
                <a:latin typeface="Arial" panose="020B0604020202020204" pitchFamily="34" charset="0"/>
                <a:hlinkClick r:id="rId44"/>
              </a:rPr>
              <a:t>[note 3]</a:t>
            </a:r>
            <a:r>
              <a:rPr lang="en-US" b="0" i="0" dirty="0">
                <a:solidFill>
                  <a:srgbClr val="202122"/>
                </a:solidFill>
                <a:effectLst/>
                <a:latin typeface="Arial" panose="020B0604020202020204" pitchFamily="34" charset="0"/>
              </a:rPr>
              <a:t> At Louvain Barnes had studied under </a:t>
            </a:r>
            <a:r>
              <a:rPr lang="en-US" b="0" i="0" u="none" strike="noStrike" dirty="0">
                <a:solidFill>
                  <a:srgbClr val="3366CC"/>
                </a:solidFill>
                <a:effectLst/>
                <a:latin typeface="Arial" panose="020B0604020202020204" pitchFamily="34" charset="0"/>
                <a:hlinkClick r:id="rId45" tooltip="Erasmus"/>
              </a:rPr>
              <a:t>Erasmus</a:t>
            </a:r>
            <a:r>
              <a:rPr lang="en-US" b="0" i="0" dirty="0">
                <a:solidFill>
                  <a:srgbClr val="202122"/>
                </a:solidFill>
                <a:effectLst/>
                <a:latin typeface="Arial" panose="020B0604020202020204" pitchFamily="34" charset="0"/>
              </a:rPr>
              <a:t> and had developed </a:t>
            </a:r>
            <a:r>
              <a:rPr lang="en-US" b="0" i="0" u="none" strike="noStrike" dirty="0">
                <a:solidFill>
                  <a:srgbClr val="3366CC"/>
                </a:solidFill>
                <a:effectLst/>
                <a:latin typeface="Arial" panose="020B0604020202020204" pitchFamily="34" charset="0"/>
                <a:hlinkClick r:id="rId46" tooltip="Christian humanism"/>
              </a:rPr>
              <a:t>humanist</a:t>
            </a:r>
            <a:r>
              <a:rPr lang="en-US" b="0" i="0" dirty="0">
                <a:solidFill>
                  <a:srgbClr val="202122"/>
                </a:solidFill>
                <a:effectLst/>
                <a:latin typeface="Arial" panose="020B0604020202020204" pitchFamily="34" charset="0"/>
              </a:rPr>
              <a:t> sympathies. In Cambridge, he read aloud to his students from St. Paul's epistles in translation and taught from classical authors.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This undoubtedly influenced them towards </a:t>
            </a:r>
            <a:r>
              <a:rPr lang="en-US" b="0" i="0" u="none" strike="noStrike" dirty="0">
                <a:solidFill>
                  <a:srgbClr val="3366CC"/>
                </a:solidFill>
                <a:effectLst/>
                <a:latin typeface="Arial" panose="020B0604020202020204" pitchFamily="34" charset="0"/>
                <a:hlinkClick r:id="rId28" tooltip="English Reformation"/>
              </a:rPr>
              <a:t>Reform</a:t>
            </a:r>
            <a:r>
              <a:rPr lang="en-US" b="0" i="0" dirty="0">
                <a:solidFill>
                  <a:srgbClr val="202122"/>
                </a:solidFill>
                <a:effectLst/>
                <a:latin typeface="Arial" panose="020B0604020202020204" pitchFamily="34" charset="0"/>
              </a:rPr>
              <a:t>. In February 1526, Coverdale was part of a group of friars that travelled from Cambridge to London to present the </a:t>
            </a:r>
            <a:r>
              <a:rPr lang="en-US" b="0" i="0" dirty="0" err="1">
                <a:solidFill>
                  <a:srgbClr val="202122"/>
                </a:solidFill>
                <a:effectLst/>
                <a:latin typeface="Arial" panose="020B0604020202020204" pitchFamily="34" charset="0"/>
              </a:rPr>
              <a:t>defence</a:t>
            </a:r>
            <a:r>
              <a:rPr lang="en-US" b="0" i="0" dirty="0">
                <a:solidFill>
                  <a:srgbClr val="202122"/>
                </a:solidFill>
                <a:effectLst/>
                <a:latin typeface="Arial" panose="020B0604020202020204" pitchFamily="34" charset="0"/>
              </a:rPr>
              <a:t> of their superior, after Barnes was summoned before </a:t>
            </a:r>
            <a:r>
              <a:rPr lang="en-US" b="0" i="0" u="none" strike="noStrike" dirty="0">
                <a:solidFill>
                  <a:srgbClr val="3366CC"/>
                </a:solidFill>
                <a:effectLst/>
                <a:latin typeface="Arial" panose="020B0604020202020204" pitchFamily="34" charset="0"/>
                <a:hlinkClick r:id="rId47" tooltip="Cardinal Wolsey"/>
              </a:rPr>
              <a:t>Cardinal Wolsey</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Barnes had been arrested as a heretic after being accused of preaching Lutheran views in the church of </a:t>
            </a:r>
            <a:r>
              <a:rPr lang="en-US" b="0" i="0" u="none" strike="noStrike" dirty="0">
                <a:solidFill>
                  <a:srgbClr val="3366CC"/>
                </a:solidFill>
                <a:effectLst/>
                <a:latin typeface="Arial" panose="020B0604020202020204" pitchFamily="34" charset="0"/>
                <a:hlinkClick r:id="rId48" tooltip="St Edward King and Martyr, Cambridge"/>
              </a:rPr>
              <a:t>St Edward King and Martyr, Cambridge</a:t>
            </a:r>
            <a:r>
              <a:rPr lang="en-US" b="0" i="0" dirty="0">
                <a:solidFill>
                  <a:srgbClr val="202122"/>
                </a:solidFill>
                <a:effectLst/>
                <a:latin typeface="Arial" panose="020B0604020202020204" pitchFamily="34" charset="0"/>
              </a:rPr>
              <a:t> on Christmas Eve. Coverdale is said to have acted as Barnes' secretary during the trial.</a:t>
            </a:r>
            <a:r>
              <a:rPr lang="en-US" b="0" i="0" u="none" strike="noStrike" baseline="30000" dirty="0">
                <a:solidFill>
                  <a:srgbClr val="3366CC"/>
                </a:solidFill>
                <a:effectLst/>
                <a:latin typeface="Arial" panose="020B0604020202020204" pitchFamily="34" charset="0"/>
                <a:hlinkClick r:id="rId49"/>
              </a:rPr>
              <a:t>[5]</a:t>
            </a:r>
            <a:r>
              <a:rPr lang="en-US" b="0" i="0" dirty="0">
                <a:solidFill>
                  <a:srgbClr val="202122"/>
                </a:solidFill>
                <a:effectLst/>
                <a:latin typeface="Arial" panose="020B0604020202020204" pitchFamily="34" charset="0"/>
              </a:rPr>
              <a:t> By the standards of the time, Barnes received relatively lenient treatment, being made to do public penance by carrying a </a:t>
            </a:r>
            <a:r>
              <a:rPr lang="en-US" b="0" i="0" u="none" strike="noStrike" dirty="0">
                <a:solidFill>
                  <a:srgbClr val="3366CC"/>
                </a:solidFill>
                <a:effectLst/>
                <a:latin typeface="Arial" panose="020B0604020202020204" pitchFamily="34" charset="0"/>
                <a:hlinkClick r:id="rId50" tooltip="Faggot (unit)"/>
              </a:rPr>
              <a:t>faggot</a:t>
            </a:r>
            <a:r>
              <a:rPr lang="en-US" b="0" i="0" dirty="0">
                <a:solidFill>
                  <a:srgbClr val="202122"/>
                </a:solidFill>
                <a:effectLst/>
                <a:latin typeface="Arial" panose="020B0604020202020204" pitchFamily="34" charset="0"/>
              </a:rPr>
              <a:t> to </a:t>
            </a:r>
            <a:r>
              <a:rPr lang="en-US" b="0" i="0" u="none" strike="noStrike" dirty="0">
                <a:solidFill>
                  <a:srgbClr val="3366CC"/>
                </a:solidFill>
                <a:effectLst/>
                <a:latin typeface="Arial" panose="020B0604020202020204" pitchFamily="34" charset="0"/>
                <a:hlinkClick r:id="rId51" tooltip="St Paul's Cross"/>
              </a:rPr>
              <a:t>St Paul's Cross</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However on 10 June 1539, Parliament passed the </a:t>
            </a:r>
            <a:r>
              <a:rPr lang="en-US" b="0" i="0" u="none" strike="noStrike" dirty="0">
                <a:solidFill>
                  <a:srgbClr val="3366CC"/>
                </a:solidFill>
                <a:effectLst/>
                <a:latin typeface="Arial" panose="020B0604020202020204" pitchFamily="34" charset="0"/>
                <a:hlinkClick r:id="rId52" tooltip="Thirty-nine Articles"/>
              </a:rPr>
              <a:t>Act of Six Articles</a:t>
            </a:r>
            <a:r>
              <a:rPr lang="en-US" b="0" i="0" dirty="0">
                <a:solidFill>
                  <a:srgbClr val="202122"/>
                </a:solidFill>
                <a:effectLst/>
                <a:latin typeface="Arial" panose="020B0604020202020204" pitchFamily="34" charset="0"/>
              </a:rPr>
              <a:t>, marking a turning point in the progress of radical </a:t>
            </a:r>
            <a:r>
              <a:rPr lang="en-US" b="0" i="0" dirty="0" err="1">
                <a:solidFill>
                  <a:srgbClr val="202122"/>
                </a:solidFill>
                <a:effectLst/>
                <a:latin typeface="Arial" panose="020B0604020202020204" pitchFamily="34" charset="0"/>
              </a:rPr>
              <a:t>protestantism</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: 423–424 </a:t>
            </a:r>
            <a:r>
              <a:rPr lang="en-US" b="0" i="0" dirty="0">
                <a:solidFill>
                  <a:srgbClr val="202122"/>
                </a:solidFill>
                <a:effectLst/>
                <a:latin typeface="Arial" panose="020B0604020202020204" pitchFamily="34" charset="0"/>
              </a:rPr>
              <a:t> Barnes was burned at the stake on 30 July 1540, at </a:t>
            </a:r>
            <a:r>
              <a:rPr lang="en-US" b="0" i="0" u="none" strike="noStrike" dirty="0">
                <a:solidFill>
                  <a:srgbClr val="3366CC"/>
                </a:solidFill>
                <a:effectLst/>
                <a:latin typeface="Arial" panose="020B0604020202020204" pitchFamily="34" charset="0"/>
                <a:hlinkClick r:id="rId54" tooltip="Smithfield, London"/>
              </a:rPr>
              <a:t>Smithfield</a:t>
            </a:r>
            <a:r>
              <a:rPr lang="en-US" b="0" i="0" dirty="0">
                <a:solidFill>
                  <a:srgbClr val="202122"/>
                </a:solidFill>
                <a:effectLst/>
                <a:latin typeface="Arial" panose="020B0604020202020204" pitchFamily="34" charset="0"/>
              </a:rPr>
              <a:t>, along with two other reformers. Also executed that day were three Roman Catholics, who were hanged, drawn and quartered.</a:t>
            </a:r>
            <a:r>
              <a:rPr lang="en-US" b="0" i="0" u="none" strike="noStrike" baseline="30000" dirty="0">
                <a:solidFill>
                  <a:srgbClr val="3366CC"/>
                </a:solidFill>
                <a:effectLst/>
                <a:latin typeface="Arial" panose="020B0604020202020204" pitchFamily="34" charset="0"/>
                <a:hlinkClick r:id="rId43"/>
              </a:rPr>
              <a:t>[4]</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Coverdale probably met </a:t>
            </a:r>
            <a:r>
              <a:rPr lang="en-US" b="0" i="0" u="none" strike="noStrike" dirty="0">
                <a:solidFill>
                  <a:srgbClr val="3366CC"/>
                </a:solidFill>
                <a:effectLst/>
                <a:latin typeface="Arial" panose="020B0604020202020204" pitchFamily="34" charset="0"/>
                <a:hlinkClick r:id="rId55" tooltip="Thomas Cromwell"/>
              </a:rPr>
              <a:t>Thomas Cromwell</a:t>
            </a:r>
            <a:r>
              <a:rPr lang="en-US" b="0" i="0" dirty="0">
                <a:solidFill>
                  <a:srgbClr val="202122"/>
                </a:solidFill>
                <a:effectLst/>
                <a:latin typeface="Arial" panose="020B0604020202020204" pitchFamily="34" charset="0"/>
              </a:rPr>
              <a:t> some time before 1527. A letter survives showing that later, in 1531, he wrote to Cromwell, requesting his guidance on his </a:t>
            </a:r>
            <a:r>
              <a:rPr lang="en-US" b="0" i="0" dirty="0" err="1">
                <a:solidFill>
                  <a:srgbClr val="202122"/>
                </a:solidFill>
                <a:effectLst/>
                <a:latin typeface="Arial" panose="020B0604020202020204" pitchFamily="34" charset="0"/>
              </a:rPr>
              <a:t>behaviour</a:t>
            </a:r>
            <a:r>
              <a:rPr lang="en-US" b="0" i="0" dirty="0">
                <a:solidFill>
                  <a:srgbClr val="202122"/>
                </a:solidFill>
                <a:effectLst/>
                <a:latin typeface="Arial" panose="020B0604020202020204" pitchFamily="34" charset="0"/>
              </a:rPr>
              <a:t> and preaching; also stating his need for books.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By Lent 1528, he had left the Augustinians and, wearing simple garments, was preaching in </a:t>
            </a:r>
            <a:r>
              <a:rPr lang="en-US" b="0" i="0" u="none" strike="noStrike" dirty="0">
                <a:solidFill>
                  <a:srgbClr val="3366CC"/>
                </a:solidFill>
                <a:effectLst/>
                <a:latin typeface="Arial" panose="020B0604020202020204" pitchFamily="34" charset="0"/>
                <a:hlinkClick r:id="rId56" tooltip="Essex"/>
              </a:rPr>
              <a:t>Essex</a:t>
            </a:r>
            <a:r>
              <a:rPr lang="en-US" b="0" i="0" dirty="0">
                <a:solidFill>
                  <a:srgbClr val="202122"/>
                </a:solidFill>
                <a:effectLst/>
                <a:latin typeface="Arial" panose="020B0604020202020204" pitchFamily="34" charset="0"/>
              </a:rPr>
              <a:t> against </a:t>
            </a:r>
            <a:r>
              <a:rPr lang="en-US" b="0" i="0" u="none" strike="noStrike" dirty="0">
                <a:solidFill>
                  <a:srgbClr val="3366CC"/>
                </a:solidFill>
                <a:effectLst/>
                <a:latin typeface="Arial" panose="020B0604020202020204" pitchFamily="34" charset="0"/>
                <a:hlinkClick r:id="rId57" tooltip="Transubstantiation"/>
              </a:rPr>
              <a:t>transubstantiation</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58" tooltip="Second Council of Nicaea"/>
              </a:rPr>
              <a:t>veneration of sacred images</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9" tooltip="Confession (Catholic Church)"/>
              </a:rPr>
              <a:t>Confession</a:t>
            </a:r>
            <a:r>
              <a:rPr lang="en-US" b="0" i="0" dirty="0">
                <a:solidFill>
                  <a:srgbClr val="202122"/>
                </a:solidFill>
                <a:effectLst/>
                <a:latin typeface="Arial" panose="020B0604020202020204" pitchFamily="34" charset="0"/>
              </a:rPr>
              <a:t> to a Priest. At that date, such views were very dangerous, for the future course of the religious revolution that began during the reign of </a:t>
            </a:r>
            <a:r>
              <a:rPr lang="en-US" b="0" i="0" u="none" strike="noStrike" dirty="0">
                <a:solidFill>
                  <a:srgbClr val="3366CC"/>
                </a:solidFill>
                <a:effectLst/>
                <a:latin typeface="Arial" panose="020B0604020202020204" pitchFamily="34" charset="0"/>
                <a:hlinkClick r:id="rId60" tooltip="Henry VIII of England"/>
              </a:rPr>
              <a:t>Henry VIII</a:t>
            </a:r>
            <a:r>
              <a:rPr lang="en-US" b="0" i="0" dirty="0">
                <a:solidFill>
                  <a:srgbClr val="202122"/>
                </a:solidFill>
                <a:effectLst/>
                <a:latin typeface="Arial" panose="020B0604020202020204" pitchFamily="34" charset="0"/>
              </a:rPr>
              <a:t> was as yet very uncertain. Reforms, both of the forms proposed by </a:t>
            </a:r>
            <a:r>
              <a:rPr lang="en-US" b="0" i="0" u="none" strike="noStrike" dirty="0">
                <a:solidFill>
                  <a:srgbClr val="3366CC"/>
                </a:solidFill>
                <a:effectLst/>
                <a:latin typeface="Arial" panose="020B0604020202020204" pitchFamily="34" charset="0"/>
                <a:hlinkClick r:id="rId61" tooltip="Lollardy"/>
              </a:rPr>
              <a:t>Lollardy</a:t>
            </a:r>
            <a:r>
              <a:rPr lang="en-US" b="0" i="0" dirty="0">
                <a:solidFill>
                  <a:srgbClr val="202122"/>
                </a:solidFill>
                <a:effectLst/>
                <a:latin typeface="Arial" panose="020B0604020202020204" pitchFamily="34" charset="0"/>
              </a:rPr>
              <a:t>, and those preached by </a:t>
            </a:r>
            <a:r>
              <a:rPr lang="en-US" b="0" i="0" u="none" strike="noStrike" dirty="0">
                <a:solidFill>
                  <a:srgbClr val="3366CC"/>
                </a:solidFill>
                <a:effectLst/>
                <a:latin typeface="Arial" panose="020B0604020202020204" pitchFamily="34" charset="0"/>
                <a:hlinkClick r:id="rId62" tooltip="Martin Luther"/>
              </a:rPr>
              <a:t>Luther</a:t>
            </a:r>
            <a:r>
              <a:rPr lang="en-US" b="0" i="0" dirty="0">
                <a:solidFill>
                  <a:srgbClr val="202122"/>
                </a:solidFill>
                <a:effectLst/>
                <a:latin typeface="Arial" panose="020B0604020202020204" pitchFamily="34" charset="0"/>
              </a:rPr>
              <a:t>, were being pursued by a vigorous campaign against heresy.</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: 379–380 </a:t>
            </a:r>
            <a:r>
              <a:rPr lang="en-US" b="0" i="0" dirty="0">
                <a:solidFill>
                  <a:srgbClr val="202122"/>
                </a:solidFill>
                <a:effectLst/>
                <a:latin typeface="Arial" panose="020B0604020202020204" pitchFamily="34" charset="0"/>
              </a:rPr>
              <a:t> Consequently, towards the end of 1528, Coverdale fled from England to the Continent.</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First exile, 1528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63" tooltip="Edit section: First exile, 152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From 1528 to 1535 Coverdale spent most of his time in continental Europe, mainly in </a:t>
            </a:r>
            <a:r>
              <a:rPr lang="en-US" b="0" i="0" u="none" strike="noStrike" dirty="0">
                <a:solidFill>
                  <a:srgbClr val="3366CC"/>
                </a:solidFill>
                <a:effectLst/>
                <a:latin typeface="Arial" panose="020B0604020202020204" pitchFamily="34" charset="0"/>
                <a:hlinkClick r:id="rId64" tooltip="Antwerp"/>
              </a:rPr>
              <a:t>Antwerp</a:t>
            </a:r>
            <a:r>
              <a:rPr lang="en-US" b="0" i="0" dirty="0">
                <a:solidFill>
                  <a:srgbClr val="202122"/>
                </a:solidFill>
                <a:effectLst/>
                <a:latin typeface="Arial" panose="020B0604020202020204" pitchFamily="34" charset="0"/>
              </a:rPr>
              <a:t>. Celia Hughes believes that upon arriving there, he rendered considerable assistance to </a:t>
            </a:r>
            <a:r>
              <a:rPr lang="en-US" b="0" i="0" u="none" strike="noStrike" dirty="0">
                <a:solidFill>
                  <a:srgbClr val="3366CC"/>
                </a:solidFill>
                <a:effectLst/>
                <a:latin typeface="Arial" panose="020B0604020202020204" pitchFamily="34" charset="0"/>
                <a:hlinkClick r:id="rId65" tooltip="William Tyndale"/>
              </a:rPr>
              <a:t>William Tyndale</a:t>
            </a:r>
            <a:r>
              <a:rPr lang="en-US" b="0" i="0" dirty="0">
                <a:solidFill>
                  <a:srgbClr val="202122"/>
                </a:solidFill>
                <a:effectLst/>
                <a:latin typeface="Arial" panose="020B0604020202020204" pitchFamily="34" charset="0"/>
              </a:rPr>
              <a:t> in his revisions and partial completion of his English versions of the Bible.</a:t>
            </a:r>
            <a:r>
              <a:rPr lang="en-US" b="0" i="0" u="none" strike="noStrike" baseline="30000" dirty="0">
                <a:solidFill>
                  <a:srgbClr val="3366CC"/>
                </a:solidFill>
                <a:effectLst/>
                <a:latin typeface="Arial" panose="020B0604020202020204" pitchFamily="34" charset="0"/>
                <a:hlinkClick r:id="rId66"/>
              </a:rPr>
              <a:t>[7]</a:t>
            </a:r>
            <a:r>
              <a:rPr lang="en-US" b="0" i="0" baseline="30000" dirty="0">
                <a:solidFill>
                  <a:srgbClr val="202122"/>
                </a:solidFill>
                <a:effectLst/>
                <a:latin typeface="Arial" panose="020B0604020202020204" pitchFamily="34" charset="0"/>
              </a:rPr>
              <a:t>: 100 </a:t>
            </a:r>
            <a:r>
              <a:rPr lang="en-US" b="0" i="0" u="none" strike="noStrike" baseline="30000" dirty="0">
                <a:solidFill>
                  <a:srgbClr val="3366CC"/>
                </a:solidFill>
                <a:effectLst/>
                <a:latin typeface="Arial" panose="020B0604020202020204" pitchFamily="34" charset="0"/>
                <a:hlinkClick r:id="rId67"/>
              </a:rPr>
              <a:t>[note 4]</a:t>
            </a:r>
            <a:r>
              <a:rPr lang="en-US" b="0" i="0" dirty="0">
                <a:solidFill>
                  <a:srgbClr val="202122"/>
                </a:solidFill>
                <a:effectLst/>
                <a:latin typeface="Arial" panose="020B0604020202020204" pitchFamily="34" charset="0"/>
              </a:rPr>
              <a:t> In 1531, Tyndale spoke to </a:t>
            </a:r>
            <a:r>
              <a:rPr lang="en-US" b="0" i="0" u="none" strike="noStrike" dirty="0">
                <a:solidFill>
                  <a:srgbClr val="3366CC"/>
                </a:solidFill>
                <a:effectLst/>
                <a:latin typeface="Arial" panose="020B0604020202020204" pitchFamily="34" charset="0"/>
                <a:hlinkClick r:id="rId68" tooltip="Stephen Vaughan (merchant)"/>
              </a:rPr>
              <a:t>Stephen Vaughan</a:t>
            </a:r>
            <a:r>
              <a:rPr lang="en-US" b="0" i="0" dirty="0">
                <a:solidFill>
                  <a:srgbClr val="202122"/>
                </a:solidFill>
                <a:effectLst/>
                <a:latin typeface="Arial" panose="020B0604020202020204" pitchFamily="34" charset="0"/>
              </a:rPr>
              <a:t> of his poverty and the hardships of exile, although he was relatively safe in the English House in Antwerp, where the inhabitants supposedly enjoyed diplomatic immunity.</a:t>
            </a:r>
            <a:r>
              <a:rPr lang="en-US" b="0" i="0" u="none" strike="noStrike" baseline="30000" dirty="0">
                <a:solidFill>
                  <a:srgbClr val="3366CC"/>
                </a:solidFill>
                <a:effectLst/>
                <a:latin typeface="Arial" panose="020B0604020202020204" pitchFamily="34" charset="0"/>
                <a:hlinkClick r:id="rId69"/>
              </a:rPr>
              <a:t>[8]</a:t>
            </a:r>
            <a:r>
              <a:rPr lang="en-US" b="0" i="0" dirty="0">
                <a:solidFill>
                  <a:srgbClr val="202122"/>
                </a:solidFill>
                <a:effectLst/>
                <a:latin typeface="Arial" panose="020B0604020202020204" pitchFamily="34" charset="0"/>
              </a:rPr>
              <a:t> However, in the spring of 1535 a "debauched and villainous young Englishman wanting money" named Henry Phillips insinuated himself into Tyndale's trust. Phillips had gambled away money from his father and had fled abroad. He promised the authorities of the </a:t>
            </a:r>
            <a:r>
              <a:rPr lang="en-US" b="0" i="0" u="none" strike="noStrike" dirty="0">
                <a:solidFill>
                  <a:srgbClr val="3366CC"/>
                </a:solidFill>
                <a:effectLst/>
                <a:latin typeface="Arial" panose="020B0604020202020204" pitchFamily="34" charset="0"/>
                <a:hlinkClick r:id="rId70" tooltip="Holy Roman Emperor"/>
              </a:rPr>
              <a:t>Holy Roman Emperor</a:t>
            </a:r>
            <a:r>
              <a:rPr lang="en-US" b="0" i="0" dirty="0">
                <a:solidFill>
                  <a:srgbClr val="202122"/>
                </a:solidFill>
                <a:effectLst/>
                <a:latin typeface="Arial" panose="020B0604020202020204" pitchFamily="34" charset="0"/>
              </a:rPr>
              <a:t> that he would betray Tyndale for cash. On the morning of 21 May 1535, having arranged for the imperial officers to be ready, Phillips tricked Tyndale into leaving the English House, whereupon he was immediately seized. Tyndale languished in prison throughout the remainder of 1535 and despite attempts to have him released, </a:t>
            </a:r>
            <a:r>
              <a:rPr lang="en-US" b="0" i="0" dirty="0" err="1">
                <a:solidFill>
                  <a:srgbClr val="202122"/>
                </a:solidFill>
                <a:effectLst/>
                <a:latin typeface="Arial" panose="020B0604020202020204" pitchFamily="34" charset="0"/>
              </a:rPr>
              <a:t>organised</a:t>
            </a:r>
            <a:r>
              <a:rPr lang="en-US" b="0" i="0" dirty="0">
                <a:solidFill>
                  <a:srgbClr val="202122"/>
                </a:solidFill>
                <a:effectLst/>
                <a:latin typeface="Arial" panose="020B0604020202020204" pitchFamily="34" charset="0"/>
              </a:rPr>
              <a:t> by Cromwell through Thomas Poyntz at the English House, Tyndale was strangled and burned at the stake in October 1536. Meanwhile Coverdale continued his work alone to produce what became the first complete English Bible in print, namely the </a:t>
            </a:r>
            <a:r>
              <a:rPr lang="en-US" b="0" i="0" u="none" strike="noStrike" dirty="0">
                <a:solidFill>
                  <a:srgbClr val="3366CC"/>
                </a:solidFill>
                <a:effectLst/>
                <a:latin typeface="Arial" panose="020B0604020202020204" pitchFamily="34" charset="0"/>
                <a:hlinkClick r:id="rId71" tooltip="Coverdale Bible"/>
              </a:rPr>
              <a:t>Coverdale Bible</a:t>
            </a:r>
            <a:r>
              <a:rPr lang="en-US" b="0" i="0" dirty="0">
                <a:solidFill>
                  <a:srgbClr val="202122"/>
                </a:solidFill>
                <a:effectLst/>
                <a:latin typeface="Arial" panose="020B0604020202020204" pitchFamily="34" charset="0"/>
              </a:rPr>
              <a:t>. Not yet proficient in Hebrew or Greek, he used Latin, English and German sources plus the translations of Tyndale himself.</a:t>
            </a:r>
          </a:p>
          <a:p>
            <a:pPr algn="l" rtl="0"/>
            <a:r>
              <a:rPr lang="en-US" b="0" i="0" dirty="0">
                <a:solidFill>
                  <a:srgbClr val="000000"/>
                </a:solidFill>
                <a:effectLst/>
                <a:latin typeface="Linux Libertine"/>
              </a:rPr>
              <a:t>Coverdale's translation of the Bible, 1535</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72" tooltip="Edit section: Coverdale's translation of the Bible, 1535"/>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1534 Canterbury Convocation petitioned Henry VIII that the whole Bible might be translated into English. Consequently, in 1535, Coverdale dedicated this complete Bible to the King.</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: 201 </a:t>
            </a:r>
            <a:r>
              <a:rPr lang="en-US" b="0" i="0" dirty="0">
                <a:solidFill>
                  <a:srgbClr val="202122"/>
                </a:solidFill>
                <a:effectLst/>
                <a:latin typeface="Arial" panose="020B0604020202020204" pitchFamily="34" charset="0"/>
              </a:rPr>
              <a:t> After much scholarly debate, it is now considered very probable that the place of printing of the Coverdale Bible was </a:t>
            </a:r>
            <a:r>
              <a:rPr lang="en-US" b="0" i="0" u="none" strike="noStrike" dirty="0">
                <a:solidFill>
                  <a:srgbClr val="3366CC"/>
                </a:solidFill>
                <a:effectLst/>
                <a:latin typeface="Arial" panose="020B0604020202020204" pitchFamily="34" charset="0"/>
                <a:hlinkClick r:id="rId64" tooltip="Antwerp"/>
              </a:rPr>
              <a:t>Antwerp</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74"/>
              </a:rPr>
              <a:t>[10]</a:t>
            </a:r>
            <a:r>
              <a:rPr lang="en-US" b="0" i="0" dirty="0">
                <a:solidFill>
                  <a:srgbClr val="202122"/>
                </a:solidFill>
                <a:effectLst/>
                <a:latin typeface="Arial" panose="020B0604020202020204" pitchFamily="34" charset="0"/>
              </a:rPr>
              <a:t> The printing was financed by </a:t>
            </a:r>
            <a:r>
              <a:rPr lang="en-US" b="0" i="0" u="none" strike="noStrike" dirty="0">
                <a:solidFill>
                  <a:srgbClr val="3366CC"/>
                </a:solidFill>
                <a:effectLst/>
                <a:latin typeface="Arial" panose="020B0604020202020204" pitchFamily="34" charset="0"/>
                <a:hlinkClick r:id="rId75" tooltip="Jacobus van Meteren"/>
              </a:rPr>
              <a:t>Jacobus van </a:t>
            </a:r>
            <a:r>
              <a:rPr lang="en-US" b="0" i="0" u="none" strike="noStrike" dirty="0" err="1">
                <a:solidFill>
                  <a:srgbClr val="3366CC"/>
                </a:solidFill>
                <a:effectLst/>
                <a:latin typeface="Arial" panose="020B0604020202020204" pitchFamily="34" charset="0"/>
                <a:hlinkClick r:id="rId75" tooltip="Jacobus van Meteren"/>
              </a:rPr>
              <a:t>Meteren</a:t>
            </a:r>
            <a:r>
              <a:rPr lang="en-US" b="0" i="0" dirty="0">
                <a:solidFill>
                  <a:srgbClr val="202122"/>
                </a:solidFill>
                <a:effectLst/>
                <a:latin typeface="Arial" panose="020B0604020202020204" pitchFamily="34" charset="0"/>
              </a:rPr>
              <a:t>. The printing of the first edition was finished on 4 October 1535.</a:t>
            </a:r>
            <a:r>
              <a:rPr lang="en-US" b="0" i="0" u="none" strike="noStrike" baseline="30000" dirty="0">
                <a:solidFill>
                  <a:srgbClr val="3366CC"/>
                </a:solidFill>
                <a:effectLst/>
                <a:latin typeface="Arial" panose="020B0604020202020204" pitchFamily="34" charset="0"/>
                <a:hlinkClick r:id="rId76"/>
              </a:rPr>
              <a:t>[note 5]</a:t>
            </a:r>
            <a:r>
              <a:rPr lang="en-US" b="0" i="0" dirty="0">
                <a:solidFill>
                  <a:srgbClr val="202122"/>
                </a:solidFill>
                <a:effectLst/>
                <a:latin typeface="Arial" panose="020B0604020202020204" pitchFamily="34" charset="0"/>
              </a:rPr>
              <a:t> Coverdale based the text in part on Tyndale's translation of the </a:t>
            </a:r>
            <a:r>
              <a:rPr lang="en-US" b="0" i="0" u="none" strike="noStrike" dirty="0">
                <a:solidFill>
                  <a:srgbClr val="3366CC"/>
                </a:solidFill>
                <a:effectLst/>
                <a:latin typeface="Arial" panose="020B0604020202020204" pitchFamily="34" charset="0"/>
                <a:hlinkClick r:id="rId77" tooltip="New Testament"/>
              </a:rPr>
              <a:t>New Testament</a:t>
            </a:r>
            <a:r>
              <a:rPr lang="en-US" b="0" i="0" dirty="0">
                <a:solidFill>
                  <a:srgbClr val="202122"/>
                </a:solidFill>
                <a:effectLst/>
                <a:latin typeface="Arial" panose="020B0604020202020204" pitchFamily="34" charset="0"/>
              </a:rPr>
              <a:t> (following Tyndale's November 1534 Antwerp edition) and of those books which were translated by Tyndale: the </a:t>
            </a:r>
            <a:r>
              <a:rPr lang="en-US" b="0" i="0" u="none" strike="noStrike" dirty="0">
                <a:solidFill>
                  <a:srgbClr val="3366CC"/>
                </a:solidFill>
                <a:effectLst/>
                <a:latin typeface="Arial" panose="020B0604020202020204" pitchFamily="34" charset="0"/>
                <a:hlinkClick r:id="rId78" tooltip="Pentateuch"/>
              </a:rPr>
              <a:t>Pentateuch</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79" tooltip="Book of Jonah"/>
              </a:rPr>
              <a:t>Book of Jonah</a:t>
            </a:r>
            <a:r>
              <a:rPr lang="en-US" b="0" i="0" dirty="0">
                <a:solidFill>
                  <a:srgbClr val="202122"/>
                </a:solidFill>
                <a:effectLst/>
                <a:latin typeface="Arial" panose="020B0604020202020204" pitchFamily="34" charset="0"/>
              </a:rPr>
              <a:t>. Other </a:t>
            </a:r>
            <a:r>
              <a:rPr lang="en-US" b="0" i="0" u="none" strike="noStrike" dirty="0">
                <a:solidFill>
                  <a:srgbClr val="3366CC"/>
                </a:solidFill>
                <a:effectLst/>
                <a:latin typeface="Arial" panose="020B0604020202020204" pitchFamily="34" charset="0"/>
                <a:hlinkClick r:id="rId80" tooltip="Old Testament"/>
              </a:rPr>
              <a:t>Old Testament</a:t>
            </a:r>
            <a:r>
              <a:rPr lang="en-US" b="0" i="0" dirty="0">
                <a:solidFill>
                  <a:srgbClr val="202122"/>
                </a:solidFill>
                <a:effectLst/>
                <a:latin typeface="Arial" panose="020B0604020202020204" pitchFamily="34" charset="0"/>
              </a:rPr>
              <a:t> books he translated from the German of Luther and others.</a:t>
            </a:r>
            <a:r>
              <a:rPr lang="en-US" b="0" i="0" u="none" strike="noStrike" baseline="30000" dirty="0">
                <a:solidFill>
                  <a:srgbClr val="3366CC"/>
                </a:solidFill>
                <a:effectLst/>
                <a:latin typeface="Arial" panose="020B0604020202020204" pitchFamily="34" charset="0"/>
                <a:hlinkClick r:id="rId81"/>
              </a:rPr>
              <a:t>[note 6]</a:t>
            </a:r>
            <a:r>
              <a:rPr lang="en-US" b="0" i="0" dirty="0">
                <a:solidFill>
                  <a:srgbClr val="202122"/>
                </a:solidFill>
                <a:effectLst/>
                <a:latin typeface="Arial" panose="020B0604020202020204" pitchFamily="34" charset="0"/>
              </a:rPr>
              <a:t> Based on Coverdale's translation of the Book of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in his 1535 Bible, his later </a:t>
            </a:r>
            <a:r>
              <a:rPr lang="en-US" b="0" i="0" u="none" strike="noStrike" dirty="0">
                <a:solidFill>
                  <a:srgbClr val="3366CC"/>
                </a:solidFill>
                <a:effectLst/>
                <a:latin typeface="Arial" panose="020B0604020202020204" pitchFamily="34" charset="0"/>
                <a:hlinkClick r:id="rId83" tooltip="Psalter"/>
              </a:rPr>
              <a:t>Psalter</a:t>
            </a:r>
            <a:r>
              <a:rPr lang="en-US" b="0" i="0" dirty="0">
                <a:solidFill>
                  <a:srgbClr val="202122"/>
                </a:solidFill>
                <a:effectLst/>
                <a:latin typeface="Arial" panose="020B0604020202020204" pitchFamily="34" charset="0"/>
              </a:rPr>
              <a:t> has remained in use in the </a:t>
            </a:r>
            <a:r>
              <a:rPr lang="en-US" b="0" i="0" u="none" strike="noStrike" dirty="0">
                <a:solidFill>
                  <a:srgbClr val="3366CC"/>
                </a:solidFill>
                <a:effectLst/>
                <a:latin typeface="Arial" panose="020B0604020202020204" pitchFamily="34" charset="0"/>
                <a:hlinkClick r:id="rId84" tooltip="1662 Book of Common Prayer"/>
              </a:rPr>
              <a:t>1662 </a:t>
            </a:r>
            <a:r>
              <a:rPr lang="en-US" b="0" i="1" u="none" strike="noStrike" dirty="0">
                <a:solidFill>
                  <a:srgbClr val="3366CC"/>
                </a:solidFill>
                <a:effectLst/>
                <a:latin typeface="Arial" panose="020B0604020202020204" pitchFamily="34" charset="0"/>
                <a:hlinkClick r:id="rId84" tooltip="1662 Book of Common Prayer"/>
              </a:rPr>
              <a:t>Book of Common Prayer</a:t>
            </a:r>
            <a:r>
              <a:rPr lang="en-US" b="0" i="0" dirty="0">
                <a:solidFill>
                  <a:srgbClr val="202122"/>
                </a:solidFill>
                <a:effectLst/>
                <a:latin typeface="Arial" panose="020B0604020202020204" pitchFamily="34" charset="0"/>
              </a:rPr>
              <a:t> to the present day, and is retained with various minor corrections in the 1926 Irish </a:t>
            </a:r>
            <a:r>
              <a:rPr lang="en-US" b="0" i="1" dirty="0">
                <a:solidFill>
                  <a:srgbClr val="202122"/>
                </a:solidFill>
                <a:effectLst/>
                <a:latin typeface="Arial" panose="020B0604020202020204" pitchFamily="34" charset="0"/>
              </a:rPr>
              <a:t>Book of Common Prayer</a:t>
            </a:r>
            <a:r>
              <a:rPr lang="en-US" b="0" i="0" dirty="0">
                <a:solidFill>
                  <a:srgbClr val="202122"/>
                </a:solidFill>
                <a:effectLst/>
                <a:latin typeface="Arial" panose="020B0604020202020204" pitchFamily="34" charset="0"/>
              </a:rPr>
              <a:t>, the 1928 US Episcopal </a:t>
            </a:r>
            <a:r>
              <a:rPr lang="en-US" b="0" i="1" dirty="0">
                <a:solidFill>
                  <a:srgbClr val="202122"/>
                </a:solidFill>
                <a:effectLst/>
                <a:latin typeface="Arial" panose="020B0604020202020204" pitchFamily="34" charset="0"/>
              </a:rPr>
              <a:t>Book of Common Prayer</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85" tooltip="Book of Common Prayer (1962)"/>
              </a:rPr>
              <a:t>1962 Canadian </a:t>
            </a:r>
            <a:r>
              <a:rPr lang="en-US" b="0" i="1" u="none" strike="noStrike" dirty="0">
                <a:solidFill>
                  <a:srgbClr val="3366CC"/>
                </a:solidFill>
                <a:effectLst/>
                <a:latin typeface="Arial" panose="020B0604020202020204" pitchFamily="34" charset="0"/>
                <a:hlinkClick r:id="rId85" tooltip="Book of Common Prayer (1962)"/>
              </a:rPr>
              <a:t>Book of Common Prayer</a:t>
            </a:r>
            <a:r>
              <a:rPr lang="en-US" b="0" i="0" dirty="0">
                <a:solidFill>
                  <a:srgbClr val="202122"/>
                </a:solidFill>
                <a:effectLst/>
                <a:latin typeface="Arial" panose="020B0604020202020204" pitchFamily="34" charset="0"/>
              </a:rPr>
              <a:t>, etc.</a:t>
            </a:r>
            <a:r>
              <a:rPr lang="en-US" b="0" i="0" u="none" strike="noStrike" baseline="30000" dirty="0">
                <a:solidFill>
                  <a:srgbClr val="3366CC"/>
                </a:solidFill>
                <a:effectLst/>
                <a:latin typeface="Arial" panose="020B0604020202020204" pitchFamily="34" charset="0"/>
                <a:hlinkClick r:id="rId86"/>
              </a:rPr>
              <a:t>[note 7]</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Further translations, 1537–1539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87" tooltip="Edit section: Further translations, 1537–153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1537 the </a:t>
            </a:r>
            <a:r>
              <a:rPr lang="en-US" b="0" i="0" u="none" strike="noStrike" dirty="0">
                <a:solidFill>
                  <a:srgbClr val="3366CC"/>
                </a:solidFill>
                <a:effectLst/>
                <a:latin typeface="Arial" panose="020B0604020202020204" pitchFamily="34" charset="0"/>
                <a:hlinkClick r:id="rId88" tooltip="Matthew Bible"/>
              </a:rPr>
              <a:t>Matthew Bible</a:t>
            </a:r>
            <a:r>
              <a:rPr lang="en-US" b="0" i="0" dirty="0">
                <a:solidFill>
                  <a:srgbClr val="202122"/>
                </a:solidFill>
                <a:effectLst/>
                <a:latin typeface="Arial" panose="020B0604020202020204" pitchFamily="34" charset="0"/>
              </a:rPr>
              <a:t> was printed, also in Antwerp, at the expense of </a:t>
            </a:r>
            <a:r>
              <a:rPr lang="en-US" b="0" i="0" u="none" strike="noStrike" dirty="0">
                <a:solidFill>
                  <a:srgbClr val="3366CC"/>
                </a:solidFill>
                <a:effectLst/>
                <a:latin typeface="Arial" panose="020B0604020202020204" pitchFamily="34" charset="0"/>
                <a:hlinkClick r:id="rId89" tooltip="Richard Grafton"/>
              </a:rPr>
              <a:t>Richard Grafton</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90" tooltip="Edward Whitchurch"/>
              </a:rPr>
              <a:t>Edward </a:t>
            </a:r>
            <a:r>
              <a:rPr lang="en-US" b="0" i="0" u="none" strike="noStrike" dirty="0" err="1">
                <a:solidFill>
                  <a:srgbClr val="3366CC"/>
                </a:solidFill>
                <a:effectLst/>
                <a:latin typeface="Arial" panose="020B0604020202020204" pitchFamily="34" charset="0"/>
                <a:hlinkClick r:id="rId90" tooltip="Edward Whitchurch"/>
              </a:rPr>
              <a:t>Whitchurch</a:t>
            </a:r>
            <a:r>
              <a:rPr lang="en-US" b="0" i="0" dirty="0">
                <a:solidFill>
                  <a:srgbClr val="202122"/>
                </a:solidFill>
                <a:effectLst/>
                <a:latin typeface="Arial" panose="020B0604020202020204" pitchFamily="34" charset="0"/>
              </a:rPr>
              <a:t> who issued it in London.</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: 1058 </a:t>
            </a:r>
            <a:r>
              <a:rPr lang="en-US" b="0" i="0" dirty="0">
                <a:solidFill>
                  <a:srgbClr val="202122"/>
                </a:solidFill>
                <a:effectLst/>
                <a:latin typeface="Arial" panose="020B0604020202020204" pitchFamily="34" charset="0"/>
              </a:rPr>
              <a:t> It comprised Tyndale's Pentateuch; a version of Joshua 2 and Chronicles translated from the Hebrew, probably by Tyndale and not previously published; the remainder of the Old Testament from Coverdale; Tyndale's New Testament from 1535. It was dedicated to Henry VIII who licensed it for general reading. "Thomas Matthew", the supposed editor, was an alias for John Rogers.</a:t>
            </a:r>
          </a:p>
          <a:p>
            <a:pPr algn="l" rtl="0"/>
            <a:r>
              <a:rPr lang="en-US" b="0" i="0" dirty="0">
                <a:solidFill>
                  <a:srgbClr val="202122"/>
                </a:solidFill>
                <a:effectLst/>
                <a:latin typeface="Arial" panose="020B0604020202020204" pitchFamily="34" charset="0"/>
              </a:rPr>
              <a:t>The Matthew Bible was theologically controversial.</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Furthermore it bore evidence of its origin from Tyndale. If Henry VIII had become aware of this, the position of Cromwell and Cranmer would have been precarious. Consequently in 1538 Coverdale was sent to </a:t>
            </a:r>
            <a:r>
              <a:rPr lang="en-US" b="0" i="0" u="none" strike="noStrike" dirty="0">
                <a:solidFill>
                  <a:srgbClr val="3366CC"/>
                </a:solidFill>
                <a:effectLst/>
                <a:latin typeface="Arial" panose="020B0604020202020204" pitchFamily="34" charset="0"/>
                <a:hlinkClick r:id="rId92" tooltip="Paris"/>
              </a:rPr>
              <a:t>Paris</a:t>
            </a:r>
            <a:r>
              <a:rPr lang="en-US" b="0" i="0" dirty="0">
                <a:solidFill>
                  <a:srgbClr val="202122"/>
                </a:solidFill>
                <a:effectLst/>
                <a:latin typeface="Arial" panose="020B0604020202020204" pitchFamily="34" charset="0"/>
              </a:rPr>
              <a:t> by Cromwell to superintend the printing of the planned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94"/>
              </a:rPr>
              <a:t>[note 8]</a:t>
            </a:r>
            <a:r>
              <a:rPr lang="en-US" b="0" i="0" dirty="0">
                <a:solidFill>
                  <a:srgbClr val="202122"/>
                </a:solidFill>
                <a:effectLst/>
                <a:latin typeface="Arial" panose="020B0604020202020204" pitchFamily="34" charset="0"/>
              </a:rPr>
              <a:t> François </a:t>
            </a:r>
            <a:r>
              <a:rPr lang="en-US" b="0" i="0" dirty="0" err="1">
                <a:solidFill>
                  <a:srgbClr val="202122"/>
                </a:solidFill>
                <a:effectLst/>
                <a:latin typeface="Arial" panose="020B0604020202020204" pitchFamily="34" charset="0"/>
              </a:rPr>
              <a:t>Regnault</a:t>
            </a:r>
            <a:r>
              <a:rPr lang="en-US" b="0" i="0" dirty="0">
                <a:solidFill>
                  <a:srgbClr val="202122"/>
                </a:solidFill>
                <a:effectLst/>
                <a:latin typeface="Arial" panose="020B0604020202020204" pitchFamily="34" charset="0"/>
              </a:rPr>
              <a:t>, who had supplied all English service books from 1519 to 1534, was selected as the printer because his typography was more sumptuous than that available in England.</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According to Kenyon, the assent of the French king was obtained.</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In May 1538 printing began. Nevertheless, a coalition of English bishops together with French theologians at the </a:t>
            </a:r>
            <a:r>
              <a:rPr lang="en-US" b="0" i="0" u="none" strike="noStrike" dirty="0">
                <a:solidFill>
                  <a:srgbClr val="3366CC"/>
                </a:solidFill>
                <a:effectLst/>
                <a:latin typeface="Arial" panose="020B0604020202020204" pitchFamily="34" charset="0"/>
                <a:hlinkClick r:id="rId95" tooltip="University of Paris"/>
              </a:rPr>
              <a:t>Sorbonne</a:t>
            </a:r>
            <a:r>
              <a:rPr lang="en-US" b="0" i="0" dirty="0">
                <a:solidFill>
                  <a:srgbClr val="202122"/>
                </a:solidFill>
                <a:effectLst/>
                <a:latin typeface="Arial" panose="020B0604020202020204" pitchFamily="34" charset="0"/>
              </a:rPr>
              <a:t> interfered with the operations and the Pope issued an edict that the English Bibles should be burned and the presses stopped. Some completed sheets were seized, but Coverdale rescued others, together with the type, transferring them to London.</a:t>
            </a:r>
            <a:r>
              <a:rPr lang="en-US" b="0" i="0" u="none" strike="noStrike" baseline="30000" dirty="0">
                <a:solidFill>
                  <a:srgbClr val="3366CC"/>
                </a:solidFill>
                <a:effectLst/>
                <a:latin typeface="Arial" panose="020B0604020202020204" pitchFamily="34" charset="0"/>
                <a:hlinkClick r:id="rId96"/>
              </a:rPr>
              <a:t>[note 9]</a:t>
            </a:r>
            <a:r>
              <a:rPr lang="en-US" b="0" i="0" dirty="0">
                <a:solidFill>
                  <a:srgbClr val="202122"/>
                </a:solidFill>
                <a:effectLst/>
                <a:latin typeface="Arial" panose="020B0604020202020204" pitchFamily="34" charset="0"/>
              </a:rPr>
              <a:t> Ultimately, the work was completed in London by Grafton and </a:t>
            </a:r>
            <a:r>
              <a:rPr lang="en-US" b="0" i="0" dirty="0" err="1">
                <a:solidFill>
                  <a:srgbClr val="202122"/>
                </a:solidFill>
                <a:effectLst/>
                <a:latin typeface="Arial" panose="020B0604020202020204" pitchFamily="34" charset="0"/>
              </a:rPr>
              <a:t>Whitchurch</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97"/>
              </a:rPr>
              <a:t>[note 10]</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Also in 1538, editions were published, both in Paris and in London, of a diglot (dual-language) New Testament. In this, Coverdale compared the Latin </a:t>
            </a:r>
            <a:r>
              <a:rPr lang="en-US" b="0" i="0" u="none" strike="noStrike" dirty="0">
                <a:solidFill>
                  <a:srgbClr val="3366CC"/>
                </a:solidFill>
                <a:effectLst/>
                <a:latin typeface="Arial" panose="020B0604020202020204" pitchFamily="34" charset="0"/>
                <a:hlinkClick r:id="rId98" tooltip="Vulgate"/>
              </a:rPr>
              <a:t>Vulgate</a:t>
            </a:r>
            <a:r>
              <a:rPr lang="en-US" b="0" i="0" dirty="0">
                <a:solidFill>
                  <a:srgbClr val="202122"/>
                </a:solidFill>
                <a:effectLst/>
                <a:latin typeface="Arial" panose="020B0604020202020204" pitchFamily="34" charset="0"/>
              </a:rPr>
              <a:t> text with his own English translation, in parallel columns on each page.</a:t>
            </a:r>
            <a:r>
              <a:rPr lang="en-US" b="0" i="0" u="none" strike="noStrike" baseline="30000" dirty="0">
                <a:solidFill>
                  <a:srgbClr val="3366CC"/>
                </a:solidFill>
                <a:effectLst/>
                <a:latin typeface="Arial" panose="020B0604020202020204" pitchFamily="34" charset="0"/>
                <a:hlinkClick r:id="rId99"/>
              </a:rPr>
              <a:t>[12]</a:t>
            </a:r>
            <a:r>
              <a:rPr lang="en-US" b="0" i="0" u="none" strike="noStrike" baseline="30000" dirty="0">
                <a:solidFill>
                  <a:srgbClr val="3366CC"/>
                </a:solidFill>
                <a:effectLst/>
                <a:latin typeface="Arial" panose="020B0604020202020204" pitchFamily="34" charset="0"/>
                <a:hlinkClick r:id="rId100"/>
              </a:rPr>
              <a:t>[13]</a:t>
            </a:r>
            <a:r>
              <a:rPr lang="en-US" b="0" i="0" u="none" strike="noStrike" baseline="30000" dirty="0">
                <a:solidFill>
                  <a:srgbClr val="3366CC"/>
                </a:solidFill>
                <a:effectLst/>
                <a:latin typeface="Arial" panose="020B0604020202020204" pitchFamily="34" charset="0"/>
                <a:hlinkClick r:id="rId101"/>
              </a:rPr>
              <a:t>[note 11]</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An injunction was issued by Cromwell in September 1538, strengthening an earlier one that had been issued but widely ignored in 1536. This second injunction firmly declared opposition to "pilgrimages, feigned relics, or images, or any such superstitions" whilst correspondingly placing heavy emphasis on scripture as "the very lively word of God". Coverdale’s Great Bible was now almost ready for circulation and the injunction called for the use of "one book of the whole Bible of the largest volume" in every English church.</a:t>
            </a:r>
            <a:r>
              <a:rPr lang="en-US" b="0" i="0" u="none" strike="noStrike" baseline="30000" dirty="0">
                <a:solidFill>
                  <a:srgbClr val="3366CC"/>
                </a:solidFill>
                <a:effectLst/>
                <a:latin typeface="Arial" panose="020B0604020202020204" pitchFamily="34" charset="0"/>
                <a:hlinkClick r:id="rId102"/>
              </a:rPr>
              <a:t>[14]</a:t>
            </a:r>
            <a:r>
              <a:rPr lang="en-US" b="0" i="0" u="none" strike="noStrike" baseline="30000" dirty="0">
                <a:solidFill>
                  <a:srgbClr val="3366CC"/>
                </a:solidFill>
                <a:effectLst/>
                <a:latin typeface="Arial" panose="020B0604020202020204" pitchFamily="34" charset="0"/>
                <a:hlinkClick r:id="rId103"/>
              </a:rPr>
              <a:t>[15]</a:t>
            </a:r>
            <a:r>
              <a:rPr lang="en-US" b="0" i="0" dirty="0">
                <a:solidFill>
                  <a:srgbClr val="202122"/>
                </a:solidFill>
                <a:effectLst/>
                <a:latin typeface="Arial" panose="020B0604020202020204" pitchFamily="34" charset="0"/>
              </a:rPr>
              <a:t> However at the time insufficient Great Bibles were actually printed in London so an edition of the Matthew Bible that had been re-edited by Coverdale started to be used.</a:t>
            </a:r>
            <a:r>
              <a:rPr lang="en-US" b="0" i="0" u="none" strike="noStrike" baseline="30000" dirty="0">
                <a:solidFill>
                  <a:srgbClr val="3366CC"/>
                </a:solidFill>
                <a:effectLst/>
                <a:latin typeface="Arial" panose="020B0604020202020204" pitchFamily="34" charset="0"/>
                <a:hlinkClick r:id="rId104"/>
              </a:rPr>
              <a:t>[note 12]</a:t>
            </a:r>
            <a:r>
              <a:rPr lang="en-US" b="0" i="0" dirty="0">
                <a:solidFill>
                  <a:srgbClr val="202122"/>
                </a:solidFill>
                <a:effectLst/>
                <a:latin typeface="Arial" panose="020B0604020202020204" pitchFamily="34" charset="0"/>
              </a:rPr>
              <a:t> The laity were also intended to learn other core items of worship in English, including the Creed, the Lord's Prayer and the Ten Commandments.</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: 406 </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In February 1539, Coverdale was in </a:t>
            </a:r>
            <a:r>
              <a:rPr lang="en-US" b="0" i="0" u="none" strike="noStrike" dirty="0">
                <a:solidFill>
                  <a:srgbClr val="3366CC"/>
                </a:solidFill>
                <a:effectLst/>
                <a:latin typeface="Arial" panose="020B0604020202020204" pitchFamily="34" charset="0"/>
                <a:hlinkClick r:id="rId105" tooltip="Newbury, Berkshire"/>
              </a:rPr>
              <a:t>Newbury</a:t>
            </a:r>
            <a:r>
              <a:rPr lang="en-US" b="0" i="0" dirty="0">
                <a:solidFill>
                  <a:srgbClr val="202122"/>
                </a:solidFill>
                <a:effectLst/>
                <a:latin typeface="Arial" panose="020B0604020202020204" pitchFamily="34" charset="0"/>
              </a:rPr>
              <a:t> communicating with </a:t>
            </a:r>
            <a:r>
              <a:rPr lang="en-US" b="0" i="0" u="none" strike="noStrike" dirty="0">
                <a:solidFill>
                  <a:srgbClr val="3366CC"/>
                </a:solidFill>
                <a:effectLst/>
                <a:latin typeface="Arial" panose="020B0604020202020204" pitchFamily="34" charset="0"/>
                <a:hlinkClick r:id="rId55" tooltip="Thomas Cromwell"/>
              </a:rPr>
              <a:t>Thomas Cromwell</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106"/>
              </a:rPr>
              <a:t>[16]</a:t>
            </a:r>
            <a:r>
              <a:rPr lang="en-US" b="0" i="0" dirty="0">
                <a:solidFill>
                  <a:srgbClr val="202122"/>
                </a:solidFill>
                <a:effectLst/>
                <a:latin typeface="Arial" panose="020B0604020202020204" pitchFamily="34" charset="0"/>
              </a:rPr>
              <a:t> The printing of the London edition of the Great Bible was in progress.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It was finally published in April of the same year.</a:t>
            </a:r>
            <a:r>
              <a:rPr lang="en-US" b="0" i="0" u="none" strike="noStrike" baseline="30000" dirty="0">
                <a:solidFill>
                  <a:srgbClr val="3366CC"/>
                </a:solidFill>
                <a:effectLst/>
                <a:latin typeface="Arial" panose="020B0604020202020204" pitchFamily="34" charset="0"/>
                <a:hlinkClick r:id="rId107"/>
              </a:rPr>
              <a:t>[17]</a:t>
            </a:r>
            <a:r>
              <a:rPr lang="en-US" b="0" i="0" dirty="0">
                <a:solidFill>
                  <a:srgbClr val="202122"/>
                </a:solidFill>
                <a:effectLst/>
                <a:latin typeface="Arial" panose="020B0604020202020204" pitchFamily="34" charset="0"/>
              </a:rPr>
              <a:t> John Winchcombe, son of "</a:t>
            </a:r>
            <a:r>
              <a:rPr lang="en-US" b="0" i="0" u="none" strike="noStrike" dirty="0">
                <a:solidFill>
                  <a:srgbClr val="3366CC"/>
                </a:solidFill>
                <a:effectLst/>
                <a:latin typeface="Arial" panose="020B0604020202020204" pitchFamily="34" charset="0"/>
                <a:hlinkClick r:id="rId108" tooltip="Jack O'Newbury"/>
              </a:rPr>
              <a:t>Jack </a:t>
            </a:r>
            <a:r>
              <a:rPr lang="en-US" b="0" i="0" u="none" strike="noStrike" dirty="0" err="1">
                <a:solidFill>
                  <a:srgbClr val="3366CC"/>
                </a:solidFill>
                <a:effectLst/>
                <a:latin typeface="Arial" panose="020B0604020202020204" pitchFamily="34" charset="0"/>
                <a:hlinkClick r:id="rId108" tooltip="Jack O'Newbury"/>
              </a:rPr>
              <a:t>O'Newbury</a:t>
            </a:r>
            <a:r>
              <a:rPr lang="en-US" b="0" i="0" dirty="0">
                <a:solidFill>
                  <a:srgbClr val="202122"/>
                </a:solidFill>
                <a:effectLst/>
                <a:latin typeface="Arial" panose="020B0604020202020204" pitchFamily="34" charset="0"/>
              </a:rPr>
              <a:t>", a famous clothier, served as a confidential messenger to Coverdale who was performing an ecclesiastical visitation. Coverdale commended Winchcombe for </a:t>
            </a:r>
            <a:r>
              <a:rPr lang="en-US" b="0" i="1" dirty="0">
                <a:solidFill>
                  <a:srgbClr val="202122"/>
                </a:solidFill>
                <a:effectLst/>
                <a:latin typeface="Arial" panose="020B0604020202020204" pitchFamily="34" charset="0"/>
              </a:rPr>
              <a:t>his true heart towards the King's Highness</a:t>
            </a:r>
            <a:r>
              <a:rPr lang="en-US" b="0" i="0" dirty="0">
                <a:solidFill>
                  <a:srgbClr val="202122"/>
                </a:solidFill>
                <a:effectLst/>
                <a:latin typeface="Arial" panose="020B0604020202020204" pitchFamily="34" charset="0"/>
              </a:rPr>
              <a:t> and in 1540, Henry VIII granted to Winchcombe the manor of </a:t>
            </a:r>
            <a:r>
              <a:rPr lang="en-US" b="0" i="0" u="none" strike="noStrike" dirty="0" err="1">
                <a:solidFill>
                  <a:srgbClr val="3366CC"/>
                </a:solidFill>
                <a:effectLst/>
                <a:latin typeface="Arial" panose="020B0604020202020204" pitchFamily="34" charset="0"/>
                <a:hlinkClick r:id="rId109" tooltip="Bucklebury"/>
              </a:rPr>
              <a:t>Bucklebury</a:t>
            </a:r>
            <a:r>
              <a:rPr lang="en-US" b="0" i="0" dirty="0">
                <a:solidFill>
                  <a:srgbClr val="202122"/>
                </a:solidFill>
                <a:effectLst/>
                <a:latin typeface="Arial" panose="020B0604020202020204" pitchFamily="34" charset="0"/>
              </a:rPr>
              <a:t>, a former demesne of </a:t>
            </a:r>
            <a:r>
              <a:rPr lang="en-US" b="0" i="0" u="none" strike="noStrike" dirty="0">
                <a:solidFill>
                  <a:srgbClr val="3366CC"/>
                </a:solidFill>
                <a:effectLst/>
                <a:latin typeface="Arial" panose="020B0604020202020204" pitchFamily="34" charset="0"/>
                <a:hlinkClick r:id="rId110" tooltip="Reading Abbey"/>
              </a:rPr>
              <a:t>Reading Abbey</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111"/>
              </a:rPr>
              <a:t>[18]</a:t>
            </a:r>
            <a:r>
              <a:rPr lang="en-US" b="0" i="0" dirty="0">
                <a:solidFill>
                  <a:srgbClr val="202122"/>
                </a:solidFill>
                <a:effectLst/>
                <a:latin typeface="Arial" panose="020B0604020202020204" pitchFamily="34" charset="0"/>
              </a:rPr>
              <a:t> Also from Newbury, Coverdale reported to Cromwell via Winchcombe about breaches in the king's laws against </a:t>
            </a:r>
            <a:r>
              <a:rPr lang="en-US" b="0" i="0" dirty="0" err="1">
                <a:solidFill>
                  <a:srgbClr val="202122"/>
                </a:solidFill>
                <a:effectLst/>
                <a:latin typeface="Arial" panose="020B0604020202020204" pitchFamily="34" charset="0"/>
              </a:rPr>
              <a:t>papism</a:t>
            </a:r>
            <a:r>
              <a:rPr lang="en-US" b="0" i="0" dirty="0">
                <a:solidFill>
                  <a:srgbClr val="202122"/>
                </a:solidFill>
                <a:effectLst/>
                <a:latin typeface="Arial" panose="020B0604020202020204" pitchFamily="34" charset="0"/>
              </a:rPr>
              <a:t>, sought out churches in the district where the sanctity of Becket was still maintained, and arranged to burn primers and other church books which had not been altered to match the king's proceedings.</a:t>
            </a:r>
          </a:p>
          <a:p>
            <a:pPr algn="l" rtl="0"/>
            <a:r>
              <a:rPr lang="en-US" b="0" i="0" dirty="0">
                <a:solidFill>
                  <a:srgbClr val="202122"/>
                </a:solidFill>
                <a:effectLst/>
                <a:latin typeface="Arial" panose="020B0604020202020204" pitchFamily="34" charset="0"/>
              </a:rPr>
              <a:t>Sometime between 1535 and 1540 (the exact dates being uncertain), separate printings were made of Coverdale's translations into English of the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These first versions of his psalm renditions were based mainly or completely upon his translation of the Book of Psalms in the 1535 Coverdale Bible.</a:t>
            </a:r>
          </a:p>
          <a:p>
            <a:pPr algn="l" rtl="0"/>
            <a:r>
              <a:rPr lang="en-US" b="0" i="0" dirty="0">
                <a:solidFill>
                  <a:srgbClr val="202122"/>
                </a:solidFill>
                <a:effectLst/>
                <a:latin typeface="Arial" panose="020B0604020202020204" pitchFamily="34" charset="0"/>
              </a:rPr>
              <a:t>In the final years of the decade, the conservative clerics, led by </a:t>
            </a:r>
            <a:r>
              <a:rPr lang="en-US" b="0" i="0" u="none" strike="noStrike" dirty="0">
                <a:solidFill>
                  <a:srgbClr val="3366CC"/>
                </a:solidFill>
                <a:effectLst/>
                <a:latin typeface="Arial" panose="020B0604020202020204" pitchFamily="34" charset="0"/>
                <a:hlinkClick r:id="rId112" tooltip="Stephen Gardiner"/>
              </a:rPr>
              <a:t>Stephen Gardiner</a:t>
            </a:r>
            <a:r>
              <a:rPr lang="en-US" b="0" i="0" dirty="0">
                <a:solidFill>
                  <a:srgbClr val="202122"/>
                </a:solidFill>
                <a:effectLst/>
                <a:latin typeface="Arial" panose="020B0604020202020204" pitchFamily="34" charset="0"/>
              </a:rPr>
              <a:t>, bishop of Winchester, were rapidly recovering their power and influence, opposing Cromwell's policies.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On 28 June 1539 the Act of </a:t>
            </a:r>
            <a:r>
              <a:rPr lang="en-US" b="0" i="0" u="none" strike="noStrike" dirty="0">
                <a:solidFill>
                  <a:srgbClr val="3366CC"/>
                </a:solidFill>
                <a:effectLst/>
                <a:latin typeface="Arial" panose="020B0604020202020204" pitchFamily="34" charset="0"/>
                <a:hlinkClick r:id="rId113" tooltip="Six Articles (1539)"/>
              </a:rPr>
              <a:t>Six Articles</a:t>
            </a:r>
            <a:r>
              <a:rPr lang="en-US" b="0" i="0" dirty="0">
                <a:solidFill>
                  <a:srgbClr val="202122"/>
                </a:solidFill>
                <a:effectLst/>
                <a:latin typeface="Arial" panose="020B0604020202020204" pitchFamily="34" charset="0"/>
              </a:rPr>
              <a:t> became law, ending official tolerance of religious reform. Cromwell was executed on 28 July 1540.</a:t>
            </a:r>
            <a:r>
              <a:rPr lang="en-US" b="0" i="0" u="none" strike="noStrike" baseline="30000" dirty="0">
                <a:solidFill>
                  <a:srgbClr val="3366CC"/>
                </a:solidFill>
                <a:effectLst/>
                <a:latin typeface="Arial" panose="020B0604020202020204" pitchFamily="34" charset="0"/>
                <a:hlinkClick r:id="rId102"/>
              </a:rPr>
              <a:t>[14]</a:t>
            </a:r>
            <a:r>
              <a:rPr lang="en-US" b="0" i="0" dirty="0">
                <a:solidFill>
                  <a:srgbClr val="202122"/>
                </a:solidFill>
                <a:effectLst/>
                <a:latin typeface="Arial" panose="020B0604020202020204" pitchFamily="34" charset="0"/>
              </a:rPr>
              <a:t> This was close to the date of the burning of Coverdale's Augustinian mentor Robert Barnes. Cromwell had protected Coverdale since at least 1527 and the latter was obliged to seek refuge again.</a:t>
            </a:r>
          </a:p>
          <a:p>
            <a:pPr algn="l" rtl="0"/>
            <a:r>
              <a:rPr lang="en-US" b="0" i="0" dirty="0">
                <a:solidFill>
                  <a:srgbClr val="000000"/>
                </a:solidFill>
                <a:effectLst/>
                <a:latin typeface="Linux Libertine"/>
              </a:rPr>
              <a:t>Second exile, 1540–1547</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14" tooltip="Edit section: Second exile, 1540–1547"/>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April 1540 there was a second edition of the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 this time with a prologue by the Archbishop of Canterbury, </a:t>
            </a:r>
            <a:r>
              <a:rPr lang="en-US" b="0" i="0" u="none" strike="noStrike" dirty="0">
                <a:solidFill>
                  <a:srgbClr val="3366CC"/>
                </a:solidFill>
                <a:effectLst/>
                <a:latin typeface="Arial" panose="020B0604020202020204" pitchFamily="34" charset="0"/>
                <a:hlinkClick r:id="rId13" tooltip="Thomas Cranmer"/>
              </a:rPr>
              <a:t>Thomas Cranmer</a:t>
            </a:r>
            <a:r>
              <a:rPr lang="en-US" b="0" i="0" dirty="0">
                <a:solidFill>
                  <a:srgbClr val="202122"/>
                </a:solidFill>
                <a:effectLst/>
                <a:latin typeface="Arial" panose="020B0604020202020204" pitchFamily="34" charset="0"/>
              </a:rPr>
              <a:t>. For this reason, the Great Bible is sometimes known as Cranmer’s Bible although he had no part in its translation. According to Kenyon,</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there were seven editions in total, up until the end of 1541, with the later versions including some revisions.</a:t>
            </a:r>
          </a:p>
          <a:p>
            <a:pPr algn="l" rtl="0"/>
            <a:r>
              <a:rPr lang="en-US" b="0" i="0" dirty="0">
                <a:solidFill>
                  <a:srgbClr val="202122"/>
                </a:solidFill>
                <a:effectLst/>
                <a:latin typeface="Arial" panose="020B0604020202020204" pitchFamily="34" charset="0"/>
              </a:rPr>
              <a:t>Before leaving England, Coverdale married Elizabeth </a:t>
            </a:r>
            <a:r>
              <a:rPr lang="en-US" b="0" i="0" dirty="0" err="1">
                <a:solidFill>
                  <a:srgbClr val="202122"/>
                </a:solidFill>
                <a:effectLst/>
                <a:latin typeface="Arial" panose="020B0604020202020204" pitchFamily="34" charset="0"/>
              </a:rPr>
              <a:t>Macheson</a:t>
            </a:r>
            <a:r>
              <a:rPr lang="en-US" b="0" i="0" dirty="0">
                <a:solidFill>
                  <a:srgbClr val="202122"/>
                </a:solidFill>
                <a:effectLst/>
                <a:latin typeface="Arial" panose="020B0604020202020204" pitchFamily="34" charset="0"/>
              </a:rPr>
              <a:t> (d. 1565), a Scotswoman of noble family who had come to England with her sister and brother-in-law as religious exiles from Scotland.</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They went first to </a:t>
            </a:r>
            <a:r>
              <a:rPr lang="en-US" b="0" i="0" u="none" strike="noStrike" dirty="0">
                <a:solidFill>
                  <a:srgbClr val="3366CC"/>
                </a:solidFill>
                <a:effectLst/>
                <a:latin typeface="Arial" panose="020B0604020202020204" pitchFamily="34" charset="0"/>
                <a:hlinkClick r:id="rId115" tooltip="Strasbourg"/>
              </a:rPr>
              <a:t>Strasbourg</a:t>
            </a:r>
            <a:r>
              <a:rPr lang="en-US" b="0" i="0" dirty="0">
                <a:solidFill>
                  <a:srgbClr val="202122"/>
                </a:solidFill>
                <a:effectLst/>
                <a:latin typeface="Arial" panose="020B0604020202020204" pitchFamily="34" charset="0"/>
              </a:rPr>
              <a:t>, where they remained for about three years. He translated books from Latin and German and wrote an important </a:t>
            </a:r>
            <a:r>
              <a:rPr lang="en-US" b="0" i="0" dirty="0" err="1">
                <a:solidFill>
                  <a:srgbClr val="202122"/>
                </a:solidFill>
                <a:effectLst/>
                <a:latin typeface="Arial" panose="020B0604020202020204" pitchFamily="34" charset="0"/>
              </a:rPr>
              <a:t>defence</a:t>
            </a:r>
            <a:r>
              <a:rPr lang="en-US" b="0" i="0" dirty="0">
                <a:solidFill>
                  <a:srgbClr val="202122"/>
                </a:solidFill>
                <a:effectLst/>
                <a:latin typeface="Arial" panose="020B0604020202020204" pitchFamily="34" charset="0"/>
              </a:rPr>
              <a:t> of Barnes. This is regarded as his most significant reforming statement apart from his Bible prefaces. He received the degree of DTh from </a:t>
            </a:r>
            <a:r>
              <a:rPr lang="en-US" b="0" i="0" u="none" strike="noStrike" dirty="0">
                <a:solidFill>
                  <a:srgbClr val="3366CC"/>
                </a:solidFill>
                <a:effectLst/>
                <a:latin typeface="Arial" panose="020B0604020202020204" pitchFamily="34" charset="0"/>
                <a:hlinkClick r:id="rId116" tooltip="Tübingen"/>
              </a:rPr>
              <a:t>Tübingen</a:t>
            </a:r>
            <a:r>
              <a:rPr lang="en-US" b="0" i="0" dirty="0">
                <a:solidFill>
                  <a:srgbClr val="202122"/>
                </a:solidFill>
                <a:effectLst/>
                <a:latin typeface="Arial" panose="020B0604020202020204" pitchFamily="34" charset="0"/>
              </a:rPr>
              <a:t> and visited Denmark, where he wrote reforming tracts. In Strasbourg he befriended </a:t>
            </a:r>
            <a:r>
              <a:rPr lang="en-US" b="0" i="0" u="none" strike="noStrike" dirty="0">
                <a:solidFill>
                  <a:srgbClr val="3366CC"/>
                </a:solidFill>
                <a:effectLst/>
                <a:latin typeface="Arial" panose="020B0604020202020204" pitchFamily="34" charset="0"/>
                <a:hlinkClick r:id="rId117" tooltip="Konrad Hubert"/>
              </a:rPr>
              <a:t>Conrad Hubert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18" tooltip="Martin Bucer"/>
              </a:rPr>
              <a:t>Martin </a:t>
            </a:r>
            <a:r>
              <a:rPr lang="en-US" b="0" i="0" u="none" strike="noStrike" dirty="0" err="1">
                <a:solidFill>
                  <a:srgbClr val="3366CC"/>
                </a:solidFill>
                <a:effectLst/>
                <a:latin typeface="Arial" panose="020B0604020202020204" pitchFamily="34" charset="0"/>
                <a:hlinkClick r:id="rId118" tooltip="Martin Bucer"/>
              </a:rPr>
              <a:t>Bucer</a:t>
            </a:r>
            <a:r>
              <a:rPr lang="en-US" b="0" i="0" dirty="0" err="1">
                <a:solidFill>
                  <a:srgbClr val="202122"/>
                </a:solidFill>
                <a:effectLst/>
                <a:latin typeface="Arial" panose="020B0604020202020204" pitchFamily="34" charset="0"/>
              </a:rPr>
              <a:t>'s</a:t>
            </a:r>
            <a:r>
              <a:rPr lang="en-US" b="0" i="0" dirty="0">
                <a:solidFill>
                  <a:srgbClr val="202122"/>
                </a:solidFill>
                <a:effectLst/>
                <a:latin typeface="Arial" panose="020B0604020202020204" pitchFamily="34" charset="0"/>
              </a:rPr>
              <a:t> secretary and a preacher at the church of St Thomas. Hubert was a native of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 (now </a:t>
            </a:r>
            <a:r>
              <a:rPr lang="en-US" b="0" i="0" u="none" strike="noStrike" dirty="0">
                <a:solidFill>
                  <a:srgbClr val="3366CC"/>
                </a:solidFill>
                <a:effectLst/>
                <a:latin typeface="Arial" panose="020B0604020202020204" pitchFamily="34" charset="0"/>
                <a:hlinkClick r:id="rId119" tooltip="Bad Bergzabern"/>
              </a:rPr>
              <a:t>Bad </a:t>
            </a:r>
            <a:r>
              <a:rPr lang="en-US" b="0" i="0" u="none" strike="noStrike" dirty="0" err="1">
                <a:solidFill>
                  <a:srgbClr val="3366CC"/>
                </a:solidFill>
                <a:effectLst/>
                <a:latin typeface="Arial" panose="020B0604020202020204" pitchFamily="34" charset="0"/>
                <a:hlinkClick r:id="rId119" tooltip="Bad Bergzabern"/>
              </a:rPr>
              <a:t>Bergzabern</a:t>
            </a:r>
            <a:r>
              <a:rPr lang="en-US" b="0" i="0" dirty="0">
                <a:solidFill>
                  <a:srgbClr val="202122"/>
                </a:solidFill>
                <a:effectLst/>
                <a:latin typeface="Arial" panose="020B0604020202020204" pitchFamily="34" charset="0"/>
              </a:rPr>
              <a:t>) in the duchy of </a:t>
            </a:r>
            <a:r>
              <a:rPr lang="en-US" b="0" i="0" u="none" strike="noStrike" dirty="0">
                <a:solidFill>
                  <a:srgbClr val="3366CC"/>
                </a:solidFill>
                <a:effectLst/>
                <a:latin typeface="Arial" panose="020B0604020202020204" pitchFamily="34" charset="0"/>
                <a:hlinkClick r:id="rId120" tooltip="Palatine Zweibrücken"/>
              </a:rPr>
              <a:t>Palatine </a:t>
            </a:r>
            <a:r>
              <a:rPr lang="en-US" b="0" i="0" u="none" strike="noStrike" dirty="0" err="1">
                <a:solidFill>
                  <a:srgbClr val="3366CC"/>
                </a:solidFill>
                <a:effectLst/>
                <a:latin typeface="Arial" panose="020B0604020202020204" pitchFamily="34" charset="0"/>
                <a:hlinkClick r:id="rId120" tooltip="Palatine Zweibrücken"/>
              </a:rPr>
              <a:t>Zweibrücken</a:t>
            </a:r>
            <a:r>
              <a:rPr lang="en-US" b="0" i="0" dirty="0">
                <a:solidFill>
                  <a:srgbClr val="202122"/>
                </a:solidFill>
                <a:effectLst/>
                <a:latin typeface="Arial" panose="020B0604020202020204" pitchFamily="34" charset="0"/>
              </a:rPr>
              <a:t>. In September 1543, on the recommendation of Hubert, Coverdale became assistant minister in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 as well as schoolmaster in the town's </a:t>
            </a:r>
            <a:r>
              <a:rPr lang="en-US" b="0" i="0" u="none" strike="noStrike" dirty="0">
                <a:solidFill>
                  <a:srgbClr val="3366CC"/>
                </a:solidFill>
                <a:effectLst/>
                <a:latin typeface="Arial" panose="020B0604020202020204" pitchFamily="34" charset="0"/>
                <a:hlinkClick r:id="rId121" tooltip="Latin school"/>
              </a:rPr>
              <a:t>grammar school</a:t>
            </a:r>
            <a:r>
              <a:rPr lang="en-US" b="0" i="0" dirty="0">
                <a:solidFill>
                  <a:srgbClr val="202122"/>
                </a:solidFill>
                <a:effectLst/>
                <a:latin typeface="Arial" panose="020B0604020202020204" pitchFamily="34" charset="0"/>
              </a:rPr>
              <a:t>. During this period, he opposed </a:t>
            </a:r>
            <a:r>
              <a:rPr lang="en-US" b="0" i="0" u="none" strike="noStrike" dirty="0">
                <a:solidFill>
                  <a:srgbClr val="3366CC"/>
                </a:solidFill>
                <a:effectLst/>
                <a:latin typeface="Arial" panose="020B0604020202020204" pitchFamily="34" charset="0"/>
                <a:hlinkClick r:id="rId62" tooltip="Martin Luther"/>
              </a:rPr>
              <a:t>Martin Luther</a:t>
            </a:r>
            <a:r>
              <a:rPr lang="en-US" b="0" i="0" dirty="0">
                <a:solidFill>
                  <a:srgbClr val="202122"/>
                </a:solidFill>
                <a:effectLst/>
                <a:latin typeface="Arial" panose="020B0604020202020204" pitchFamily="34" charset="0"/>
              </a:rPr>
              <a:t>'s attack on the Reformed view of the Lord's Supper. He also began to learn Hebrew, becoming competent in the language, as had been Tyndale.</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Return to England, 1548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22" tooltip="Edit section: Return to England, 154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u="none" strike="noStrike" dirty="0">
                <a:solidFill>
                  <a:srgbClr val="3366CC"/>
                </a:solidFill>
                <a:effectLst/>
                <a:latin typeface="Arial" panose="020B0604020202020204" pitchFamily="34" charset="0"/>
                <a:hlinkClick r:id="rId123" tooltip="Exeter Cathedral"/>
              </a:rPr>
              <a:t>Exeter Cathedral</a:t>
            </a:r>
            <a:r>
              <a:rPr lang="en-US" b="0" i="0" dirty="0">
                <a:solidFill>
                  <a:srgbClr val="202122"/>
                </a:solidFill>
                <a:effectLst/>
                <a:latin typeface="Arial" panose="020B0604020202020204" pitchFamily="34" charset="0"/>
              </a:rPr>
              <a:t> - West Window</a:t>
            </a:r>
          </a:p>
          <a:p>
            <a:pPr algn="l" rtl="0"/>
            <a:r>
              <a:rPr lang="en-US" b="0" i="0" u="none" strike="noStrike" dirty="0">
                <a:solidFill>
                  <a:srgbClr val="3366CC"/>
                </a:solidFill>
                <a:effectLst/>
                <a:latin typeface="Arial" panose="020B0604020202020204" pitchFamily="34" charset="0"/>
                <a:hlinkClick r:id="rId124" tooltip="Edward VI"/>
              </a:rPr>
              <a:t>Edward VI</a:t>
            </a:r>
            <a:r>
              <a:rPr lang="en-US" b="0" i="0" dirty="0">
                <a:solidFill>
                  <a:srgbClr val="202122"/>
                </a:solidFill>
                <a:effectLst/>
                <a:latin typeface="Arial" panose="020B0604020202020204" pitchFamily="34" charset="0"/>
              </a:rPr>
              <a:t> (1547–53) was only 9 years old</a:t>
            </a:r>
            <a:r>
              <a:rPr lang="en-US" b="0" i="0" u="none" strike="noStrike" baseline="30000" dirty="0">
                <a:solidFill>
                  <a:srgbClr val="3366CC"/>
                </a:solidFill>
                <a:effectLst/>
                <a:latin typeface="Arial" panose="020B0604020202020204" pitchFamily="34" charset="0"/>
                <a:hlinkClick r:id="rId125"/>
              </a:rPr>
              <a:t>[19]</a:t>
            </a:r>
            <a:r>
              <a:rPr lang="en-US" b="0" i="0" dirty="0">
                <a:solidFill>
                  <a:srgbClr val="202122"/>
                </a:solidFill>
                <a:effectLst/>
                <a:latin typeface="Arial" panose="020B0604020202020204" pitchFamily="34" charset="0"/>
              </a:rPr>
              <a:t> when he succeeded his father on 28 January 1547. For most of his reign he was being educated, whilst his uncle, </a:t>
            </a:r>
            <a:r>
              <a:rPr lang="en-US" b="0" i="0" u="none" strike="noStrike" dirty="0">
                <a:solidFill>
                  <a:srgbClr val="3366CC"/>
                </a:solidFill>
                <a:effectLst/>
                <a:latin typeface="Arial" panose="020B0604020202020204" pitchFamily="34" charset="0"/>
                <a:hlinkClick r:id="rId126" tooltip="Edward Seymour, 1st Duke of Somerset"/>
              </a:rPr>
              <a:t>Edward Seymour, 1st Earl of Hertford</a:t>
            </a:r>
            <a:r>
              <a:rPr lang="en-US" b="0" i="0" dirty="0">
                <a:solidFill>
                  <a:srgbClr val="202122"/>
                </a:solidFill>
                <a:effectLst/>
                <a:latin typeface="Arial" panose="020B0604020202020204" pitchFamily="34" charset="0"/>
              </a:rPr>
              <a:t>, acted as </a:t>
            </a:r>
            <a:r>
              <a:rPr lang="en-US" b="0" i="0" u="none" strike="noStrike" dirty="0">
                <a:solidFill>
                  <a:srgbClr val="3366CC"/>
                </a:solidFill>
                <a:effectLst/>
                <a:latin typeface="Arial" panose="020B0604020202020204" pitchFamily="34" charset="0"/>
                <a:hlinkClick r:id="rId127" tooltip="Lord Protector"/>
              </a:rPr>
              <a:t>Lord Protector of the Realm</a:t>
            </a:r>
            <a:r>
              <a:rPr lang="en-US" b="0" i="0" dirty="0">
                <a:solidFill>
                  <a:srgbClr val="202122"/>
                </a:solidFill>
                <a:effectLst/>
                <a:latin typeface="Arial" panose="020B0604020202020204" pitchFamily="34" charset="0"/>
              </a:rPr>
              <a:t> and Governor of the King's Person. Immediately upon receiving these appointments he became </a:t>
            </a:r>
            <a:r>
              <a:rPr lang="en-US" b="0" i="0" u="none" strike="noStrike" dirty="0">
                <a:solidFill>
                  <a:srgbClr val="3366CC"/>
                </a:solidFill>
                <a:effectLst/>
                <a:latin typeface="Arial" panose="020B0604020202020204" pitchFamily="34" charset="0"/>
                <a:hlinkClick r:id="rId128" tooltip="Duke of Somerset"/>
              </a:rPr>
              <a:t>Duke of Somerset</a:t>
            </a:r>
            <a:r>
              <a:rPr lang="en-US" b="0" i="0" dirty="0">
                <a:solidFill>
                  <a:srgbClr val="202122"/>
                </a:solidFill>
                <a:effectLst/>
                <a:latin typeface="Arial" panose="020B0604020202020204" pitchFamily="34" charset="0"/>
              </a:rPr>
              <a:t>. Coverdale did not immediately return to England, although the prospects looked better for him. Religious policy followed that of the chief ministers and during Edward's reign this moved towards Protestantism. However in March 1548 he wrote to </a:t>
            </a:r>
            <a:r>
              <a:rPr lang="en-US" b="0" i="0" u="none" strike="noStrike" dirty="0">
                <a:solidFill>
                  <a:srgbClr val="3366CC"/>
                </a:solidFill>
                <a:effectLst/>
                <a:latin typeface="Arial" panose="020B0604020202020204" pitchFamily="34" charset="0"/>
                <a:hlinkClick r:id="rId29" tooltip="John Calvin"/>
              </a:rPr>
              <a:t>John Calvin</a:t>
            </a:r>
            <a:r>
              <a:rPr lang="en-US" b="0" i="0" dirty="0">
                <a:solidFill>
                  <a:srgbClr val="202122"/>
                </a:solidFill>
                <a:effectLst/>
                <a:latin typeface="Arial" panose="020B0604020202020204" pitchFamily="34" charset="0"/>
              </a:rPr>
              <a:t> that he was now returning, after eight years of exile for his faith. He was well received at the court of the new monarch. He became a royal chaplain in Windsor, and was appointed almoner to the queen dowager, </a:t>
            </a:r>
            <a:r>
              <a:rPr lang="en-US" b="0" i="0" u="none" strike="noStrike" dirty="0">
                <a:solidFill>
                  <a:srgbClr val="3366CC"/>
                </a:solidFill>
                <a:effectLst/>
                <a:latin typeface="Arial" panose="020B0604020202020204" pitchFamily="34" charset="0"/>
                <a:hlinkClick r:id="rId129" tooltip="Catherine Parr"/>
              </a:rPr>
              <a:t>Catherine Parr</a:t>
            </a:r>
            <a:r>
              <a:rPr lang="en-US" b="0" i="0" dirty="0">
                <a:solidFill>
                  <a:srgbClr val="202122"/>
                </a:solidFill>
                <a:effectLst/>
                <a:latin typeface="Arial" panose="020B0604020202020204" pitchFamily="34" charset="0"/>
              </a:rPr>
              <a:t>. At Parr's funeral in September 1548, Coverdale delivered what would later be said to have been his "1st Protestant sermon".</a:t>
            </a:r>
            <a:r>
              <a:rPr lang="en-US" b="0" i="0" u="none" strike="noStrike" baseline="30000" dirty="0">
                <a:solidFill>
                  <a:srgbClr val="3366CC"/>
                </a:solidFill>
                <a:effectLst/>
                <a:latin typeface="Arial" panose="020B0604020202020204" pitchFamily="34" charset="0"/>
                <a:hlinkClick r:id="rId130"/>
              </a:rPr>
              <a:t>[20]</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On 10 June 1549, the </a:t>
            </a:r>
            <a:r>
              <a:rPr lang="en-US" b="0" i="0" u="none" strike="noStrike" dirty="0">
                <a:solidFill>
                  <a:srgbClr val="3366CC"/>
                </a:solidFill>
                <a:effectLst/>
                <a:latin typeface="Arial" panose="020B0604020202020204" pitchFamily="34" charset="0"/>
                <a:hlinkClick r:id="rId131" tooltip="Prayer Book Rebellion"/>
              </a:rPr>
              <a:t>Prayer Book Rebellion</a:t>
            </a:r>
            <a:r>
              <a:rPr lang="en-US" b="0" i="0" dirty="0">
                <a:solidFill>
                  <a:srgbClr val="202122"/>
                </a:solidFill>
                <a:effectLst/>
                <a:latin typeface="Arial" panose="020B0604020202020204" pitchFamily="34" charset="0"/>
              </a:rPr>
              <a:t> broke out in Devon and Cornwall. There, Coverdale was directly involved in preaching and pacification attempts.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Recognising</a:t>
            </a:r>
            <a:r>
              <a:rPr lang="en-US" b="0" i="0" dirty="0">
                <a:solidFill>
                  <a:srgbClr val="202122"/>
                </a:solidFill>
                <a:effectLst/>
                <a:latin typeface="Arial" panose="020B0604020202020204" pitchFamily="34" charset="0"/>
              </a:rPr>
              <a:t> the continuing unpopularity of the </a:t>
            </a:r>
            <a:r>
              <a:rPr lang="en-US" b="0" i="0" u="none" strike="noStrike" dirty="0">
                <a:solidFill>
                  <a:srgbClr val="3366CC"/>
                </a:solidFill>
                <a:effectLst/>
                <a:latin typeface="Arial" panose="020B0604020202020204" pitchFamily="34" charset="0"/>
                <a:hlinkClick r:id="rId132" tooltip="Book of Common Prayer"/>
              </a:rPr>
              <a:t>Book of Common Prayer</a:t>
            </a:r>
            <a:r>
              <a:rPr lang="en-US" b="0" i="0" dirty="0">
                <a:solidFill>
                  <a:srgbClr val="202122"/>
                </a:solidFill>
                <a:effectLst/>
                <a:latin typeface="Arial" panose="020B0604020202020204" pitchFamily="34" charset="0"/>
              </a:rPr>
              <a:t> in such areas, the </a:t>
            </a:r>
            <a:r>
              <a:rPr lang="en-US" b="0" i="0" u="none" strike="noStrike" dirty="0">
                <a:solidFill>
                  <a:srgbClr val="3366CC"/>
                </a:solidFill>
                <a:effectLst/>
                <a:latin typeface="Arial" panose="020B0604020202020204" pitchFamily="34" charset="0"/>
                <a:hlinkClick r:id="rId133" tooltip="Act of Uniformity 1549"/>
              </a:rPr>
              <a:t>Act of Uniformity</a:t>
            </a:r>
            <a:r>
              <a:rPr lang="en-US" b="0" i="0" dirty="0">
                <a:solidFill>
                  <a:srgbClr val="202122"/>
                </a:solidFill>
                <a:effectLst/>
                <a:latin typeface="Arial" panose="020B0604020202020204" pitchFamily="34" charset="0"/>
              </a:rPr>
              <a:t> had been introduced, making the </a:t>
            </a:r>
            <a:r>
              <a:rPr lang="en-US" b="0" i="0" u="none" strike="noStrike" dirty="0">
                <a:solidFill>
                  <a:srgbClr val="3366CC"/>
                </a:solidFill>
                <a:effectLst/>
                <a:latin typeface="Arial" panose="020B0604020202020204" pitchFamily="34" charset="0"/>
                <a:hlinkClick r:id="rId134" tooltip="Latin liturgical rites"/>
              </a:rPr>
              <a:t>Latin liturgical rites</a:t>
            </a:r>
            <a:r>
              <a:rPr lang="en-US" b="0" i="0" dirty="0">
                <a:solidFill>
                  <a:srgbClr val="202122"/>
                </a:solidFill>
                <a:effectLst/>
                <a:latin typeface="Arial" panose="020B0604020202020204" pitchFamily="34" charset="0"/>
              </a:rPr>
              <a:t> unlawful from </a:t>
            </a:r>
            <a:r>
              <a:rPr lang="en-US" b="0" i="0" u="none" strike="noStrike" dirty="0">
                <a:solidFill>
                  <a:srgbClr val="3366CC"/>
                </a:solidFill>
                <a:effectLst/>
                <a:latin typeface="Arial" panose="020B0604020202020204" pitchFamily="34" charset="0"/>
                <a:hlinkClick r:id="rId135" tooltip="Whitsun"/>
              </a:rPr>
              <a:t>Whitsunday</a:t>
            </a:r>
            <a:r>
              <a:rPr lang="en-US" b="0" i="0" dirty="0">
                <a:solidFill>
                  <a:srgbClr val="202122"/>
                </a:solidFill>
                <a:effectLst/>
                <a:latin typeface="Arial" panose="020B0604020202020204" pitchFamily="34" charset="0"/>
              </a:rPr>
              <a:t> 1549 onward. The west-country rebels complained that the new English liturgy was "but </a:t>
            </a:r>
            <a:r>
              <a:rPr lang="en-US" b="0" i="0" dirty="0" err="1">
                <a:solidFill>
                  <a:srgbClr val="202122"/>
                </a:solidFill>
                <a:effectLst/>
                <a:latin typeface="Arial" panose="020B0604020202020204" pitchFamily="34" charset="0"/>
              </a:rPr>
              <a:t>lyke</a:t>
            </a:r>
            <a:r>
              <a:rPr lang="en-US" b="0" i="0" dirty="0">
                <a:solidFill>
                  <a:srgbClr val="202122"/>
                </a:solidFill>
                <a:effectLst/>
                <a:latin typeface="Arial" panose="020B0604020202020204" pitchFamily="34" charset="0"/>
              </a:rPr>
              <a:t> a Christmas game" – men and women should form separate files to receive communion, reminding them of country dancing.</a:t>
            </a:r>
            <a:r>
              <a:rPr lang="en-US" b="0" i="0" u="none" strike="noStrike" baseline="30000" dirty="0">
                <a:solidFill>
                  <a:srgbClr val="3366CC"/>
                </a:solidFill>
                <a:effectLst/>
                <a:latin typeface="Arial" panose="020B0604020202020204" pitchFamily="34" charset="0"/>
                <a:hlinkClick r:id="rId136"/>
              </a:rPr>
              <a:t>[21]</a:t>
            </a:r>
            <a:r>
              <a:rPr lang="en-US" b="0" i="0" dirty="0">
                <a:solidFill>
                  <a:srgbClr val="202122"/>
                </a:solidFill>
                <a:effectLst/>
                <a:latin typeface="Arial" panose="020B0604020202020204" pitchFamily="34" charset="0"/>
              </a:rPr>
              <a:t> The direct spark of rebellion occurred at </a:t>
            </a:r>
            <a:r>
              <a:rPr lang="en-US" b="0" i="0" u="none" strike="noStrike" dirty="0" err="1">
                <a:solidFill>
                  <a:srgbClr val="3366CC"/>
                </a:solidFill>
                <a:effectLst/>
                <a:latin typeface="Arial" panose="020B0604020202020204" pitchFamily="34" charset="0"/>
                <a:hlinkClick r:id="rId137" tooltip="Sampford Courtenay"/>
              </a:rPr>
              <a:t>Sampford</a:t>
            </a:r>
            <a:r>
              <a:rPr lang="en-US" b="0" i="0" u="none" strike="noStrike" dirty="0">
                <a:solidFill>
                  <a:srgbClr val="3366CC"/>
                </a:solidFill>
                <a:effectLst/>
                <a:latin typeface="Arial" panose="020B0604020202020204" pitchFamily="34" charset="0"/>
                <a:hlinkClick r:id="rId137" tooltip="Sampford Courtenay"/>
              </a:rPr>
              <a:t> Courtenay</a:t>
            </a:r>
            <a:r>
              <a:rPr lang="en-US" b="0" i="0" dirty="0">
                <a:solidFill>
                  <a:srgbClr val="202122"/>
                </a:solidFill>
                <a:effectLst/>
                <a:latin typeface="Arial" panose="020B0604020202020204" pitchFamily="34" charset="0"/>
              </a:rPr>
              <a:t> where, in attempting to enforce the orders, an altercation led to a death, with a proponent of the changes being run through with a pitchfork.</a:t>
            </a:r>
            <a:r>
              <a:rPr lang="en-US" b="0" i="0" u="none" strike="noStrike" baseline="30000" dirty="0">
                <a:solidFill>
                  <a:srgbClr val="3366CC"/>
                </a:solidFill>
                <a:effectLst/>
                <a:latin typeface="Arial" panose="020B0604020202020204" pitchFamily="34" charset="0"/>
                <a:hlinkClick r:id="rId138"/>
              </a:rPr>
              <a:t>[22]</a:t>
            </a:r>
            <a:r>
              <a:rPr lang="en-US" b="0" i="0" dirty="0">
                <a:solidFill>
                  <a:srgbClr val="202122"/>
                </a:solidFill>
                <a:effectLst/>
                <a:latin typeface="Arial" panose="020B0604020202020204" pitchFamily="34" charset="0"/>
              </a:rPr>
              <a:t> Unrest was said also to have been </a:t>
            </a:r>
            <a:r>
              <a:rPr lang="en-US" b="0" i="0" dirty="0" err="1">
                <a:solidFill>
                  <a:srgbClr val="202122"/>
                </a:solidFill>
                <a:effectLst/>
                <a:latin typeface="Arial" panose="020B0604020202020204" pitchFamily="34" charset="0"/>
              </a:rPr>
              <a:t>fuelled</a:t>
            </a:r>
            <a:r>
              <a:rPr lang="en-US" b="0" i="0" dirty="0">
                <a:solidFill>
                  <a:srgbClr val="202122"/>
                </a:solidFill>
                <a:effectLst/>
                <a:latin typeface="Arial" panose="020B0604020202020204" pitchFamily="34" charset="0"/>
              </a:rPr>
              <a:t> by several years of increasing social dissatisfaction.</a:t>
            </a:r>
            <a:r>
              <a:rPr lang="en-US" b="0" i="0" u="none" strike="noStrike" baseline="30000" dirty="0">
                <a:solidFill>
                  <a:srgbClr val="3366CC"/>
                </a:solidFill>
                <a:effectLst/>
                <a:latin typeface="Arial" panose="020B0604020202020204" pitchFamily="34" charset="0"/>
                <a:hlinkClick r:id="rId139"/>
              </a:rPr>
              <a:t>[23]</a:t>
            </a:r>
            <a:r>
              <a:rPr lang="en-US" b="0" i="0" dirty="0">
                <a:solidFill>
                  <a:srgbClr val="202122"/>
                </a:solidFill>
                <a:effectLst/>
                <a:latin typeface="Arial" panose="020B0604020202020204" pitchFamily="34" charset="0"/>
              </a:rPr>
              <a:t> Lord </a:t>
            </a:r>
            <a:r>
              <a:rPr lang="en-US" b="0" i="0" u="none" strike="noStrike" dirty="0">
                <a:solidFill>
                  <a:srgbClr val="3366CC"/>
                </a:solidFill>
                <a:effectLst/>
                <a:latin typeface="Arial" panose="020B0604020202020204" pitchFamily="34" charset="0"/>
                <a:hlinkClick r:id="rId140" tooltip="John Russell, 1st Earl of Bedford"/>
              </a:rPr>
              <a:t>John Russell, 1st Earl of Bedford</a:t>
            </a:r>
            <a:r>
              <a:rPr lang="en-US" b="0" i="0" dirty="0">
                <a:solidFill>
                  <a:srgbClr val="202122"/>
                </a:solidFill>
                <a:effectLst/>
                <a:latin typeface="Arial" panose="020B0604020202020204" pitchFamily="34" charset="0"/>
              </a:rPr>
              <a:t> was sent by the Lord Protector to put down the rapidly spreading rebellion and Coverdale accompanied him as chaplain.</a:t>
            </a:r>
            <a:r>
              <a:rPr lang="en-US" b="0" i="0" u="none" strike="noStrike" baseline="30000" dirty="0">
                <a:solidFill>
                  <a:srgbClr val="3366CC"/>
                </a:solidFill>
                <a:effectLst/>
                <a:latin typeface="Arial" panose="020B0604020202020204" pitchFamily="34" charset="0"/>
                <a:hlinkClick r:id="rId141"/>
              </a:rPr>
              <a:t>[note 13]</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142" tooltip="Battle of Sampford Courtenay"/>
              </a:rPr>
              <a:t>Battle of </a:t>
            </a:r>
            <a:r>
              <a:rPr lang="en-US" b="0" i="0" u="none" strike="noStrike" dirty="0" err="1">
                <a:solidFill>
                  <a:srgbClr val="3366CC"/>
                </a:solidFill>
                <a:effectLst/>
                <a:latin typeface="Arial" panose="020B0604020202020204" pitchFamily="34" charset="0"/>
                <a:hlinkClick r:id="rId142" tooltip="Battle of Sampford Courtenay"/>
              </a:rPr>
              <a:t>Sampford</a:t>
            </a:r>
            <a:r>
              <a:rPr lang="en-US" b="0" i="0" u="none" strike="noStrike" dirty="0">
                <a:solidFill>
                  <a:srgbClr val="3366CC"/>
                </a:solidFill>
                <a:effectLst/>
                <a:latin typeface="Arial" panose="020B0604020202020204" pitchFamily="34" charset="0"/>
                <a:hlinkClick r:id="rId142" tooltip="Battle of Sampford Courtenay"/>
              </a:rPr>
              <a:t> Courtenay</a:t>
            </a:r>
            <a:r>
              <a:rPr lang="en-US" b="0" i="0" dirty="0">
                <a:solidFill>
                  <a:srgbClr val="202122"/>
                </a:solidFill>
                <a:effectLst/>
                <a:latin typeface="Arial" panose="020B0604020202020204" pitchFamily="34" charset="0"/>
              </a:rPr>
              <a:t> effectively ended the rebellion by the end of August. However Coverdale remained in Devon for several more months, helping to pacify the people and doing the work that properly belonged to the Bishop of Exeter. The incumbent, </a:t>
            </a:r>
            <a:r>
              <a:rPr lang="en-US" b="0" i="0" u="none" strike="noStrike" dirty="0">
                <a:solidFill>
                  <a:srgbClr val="3366CC"/>
                </a:solidFill>
                <a:effectLst/>
                <a:latin typeface="Arial" panose="020B0604020202020204" pitchFamily="34" charset="0"/>
                <a:hlinkClick r:id="rId12" tooltip="John Vesey"/>
              </a:rPr>
              <a:t>John Vesey</a:t>
            </a:r>
            <a:r>
              <a:rPr lang="en-US" b="0" i="0" dirty="0">
                <a:solidFill>
                  <a:srgbClr val="202122"/>
                </a:solidFill>
                <a:effectLst/>
                <a:latin typeface="Arial" panose="020B0604020202020204" pitchFamily="34" charset="0"/>
              </a:rPr>
              <a:t>, was eighty-six, and had not stirred from </a:t>
            </a:r>
            <a:r>
              <a:rPr lang="en-US" b="0" i="0" u="none" strike="noStrike" dirty="0">
                <a:solidFill>
                  <a:srgbClr val="3366CC"/>
                </a:solidFill>
                <a:effectLst/>
                <a:latin typeface="Arial" panose="020B0604020202020204" pitchFamily="34" charset="0"/>
                <a:hlinkClick r:id="rId143" tooltip="Sutton Coldfield"/>
              </a:rPr>
              <a:t>Sutton </a:t>
            </a:r>
            <a:r>
              <a:rPr lang="en-US" b="0" i="0" u="none" strike="noStrike" dirty="0" err="1">
                <a:solidFill>
                  <a:srgbClr val="3366CC"/>
                </a:solidFill>
                <a:effectLst/>
                <a:latin typeface="Arial" panose="020B0604020202020204" pitchFamily="34" charset="0"/>
                <a:hlinkClick r:id="rId143" tooltip="Sutton Coldfield"/>
              </a:rPr>
              <a:t>Coldfield</a:t>
            </a:r>
            <a:r>
              <a:rPr lang="en-US" b="0" i="0" dirty="0">
                <a:solidFill>
                  <a:srgbClr val="202122"/>
                </a:solidFill>
                <a:effectLst/>
                <a:latin typeface="Arial" panose="020B0604020202020204" pitchFamily="34" charset="0"/>
              </a:rPr>
              <a:t> in </a:t>
            </a:r>
            <a:r>
              <a:rPr lang="en-US" b="0" i="0" u="none" strike="noStrike" dirty="0">
                <a:solidFill>
                  <a:srgbClr val="3366CC"/>
                </a:solidFill>
                <a:effectLst/>
                <a:latin typeface="Arial" panose="020B0604020202020204" pitchFamily="34" charset="0"/>
                <a:hlinkClick r:id="rId144" tooltip="Warwickshire"/>
              </a:rPr>
              <a:t>Warwickshire</a:t>
            </a:r>
            <a:r>
              <a:rPr lang="en-US" b="0" i="0" dirty="0">
                <a:solidFill>
                  <a:srgbClr val="202122"/>
                </a:solidFill>
                <a:effectLst/>
                <a:latin typeface="Arial" panose="020B0604020202020204" pitchFamily="34" charset="0"/>
              </a:rPr>
              <a:t>, his birthplace and long-term residence.</a:t>
            </a:r>
          </a:p>
          <a:p>
            <a:pPr algn="l" rtl="0"/>
            <a:r>
              <a:rPr lang="en-US" b="0" i="0" dirty="0">
                <a:solidFill>
                  <a:srgbClr val="000000"/>
                </a:solidFill>
                <a:effectLst/>
                <a:latin typeface="Linux Libertine"/>
              </a:rPr>
              <a:t>Bishop of Exeter, 1551</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45" tooltip="Edit section: Bishop of Exeter, 1551"/>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Coverdale spent Easter 1551 in Oxford with the Florentine-born Augustinian reformer </a:t>
            </a:r>
            <a:r>
              <a:rPr lang="en-US" b="0" i="0" u="none" strike="noStrike" dirty="0">
                <a:solidFill>
                  <a:srgbClr val="3366CC"/>
                </a:solidFill>
                <a:effectLst/>
                <a:latin typeface="Arial" panose="020B0604020202020204" pitchFamily="34" charset="0"/>
                <a:hlinkClick r:id="rId146" tooltip="Peter Martyr Vermigli"/>
              </a:rPr>
              <a:t>Peter Martyr </a:t>
            </a:r>
            <a:r>
              <a:rPr lang="en-US" b="0" i="0" u="none" strike="noStrike" dirty="0" err="1">
                <a:solidFill>
                  <a:srgbClr val="3366CC"/>
                </a:solidFill>
                <a:effectLst/>
                <a:latin typeface="Arial" panose="020B0604020202020204" pitchFamily="34" charset="0"/>
                <a:hlinkClick r:id="rId146" tooltip="Peter Martyr Vermigli"/>
              </a:rPr>
              <a:t>Vermigli</a:t>
            </a:r>
            <a:r>
              <a:rPr lang="en-US" b="0" i="0" dirty="0">
                <a:solidFill>
                  <a:srgbClr val="202122"/>
                </a:solidFill>
                <a:effectLst/>
                <a:latin typeface="Arial" panose="020B0604020202020204" pitchFamily="34" charset="0"/>
              </a:rPr>
              <a:t>. At that time, Martyr was Regius Professor of divinity, belonging to </a:t>
            </a:r>
            <a:r>
              <a:rPr lang="en-US" b="0" i="0" u="none" strike="noStrike" dirty="0">
                <a:solidFill>
                  <a:srgbClr val="3366CC"/>
                </a:solidFill>
                <a:effectLst/>
                <a:latin typeface="Arial" panose="020B0604020202020204" pitchFamily="34" charset="0"/>
                <a:hlinkClick r:id="rId147" tooltip="Magdalen College"/>
              </a:rPr>
              <a:t>Magdalen College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: 1267 </a:t>
            </a:r>
            <a:r>
              <a:rPr lang="en-US" b="0" i="0" dirty="0">
                <a:solidFill>
                  <a:srgbClr val="202122"/>
                </a:solidFill>
                <a:effectLst/>
                <a:latin typeface="Arial" panose="020B0604020202020204" pitchFamily="34" charset="0"/>
              </a:rPr>
              <a:t> He had been assisting Cranmer with a revision of the Anglican prayer book.</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Coverdale attended Martyr's lectures on the Epistle to the Romans and Martyr called him a "a good man who in former years acted as parish minister in Germany" who now "</a:t>
            </a:r>
            <a:r>
              <a:rPr lang="en-US" b="0" i="0" dirty="0" err="1">
                <a:solidFill>
                  <a:srgbClr val="202122"/>
                </a:solidFill>
                <a:effectLst/>
                <a:latin typeface="Arial" panose="020B0604020202020204" pitchFamily="34" charset="0"/>
              </a:rPr>
              <a:t>labours</a:t>
            </a:r>
            <a:r>
              <a:rPr lang="en-US" b="0" i="0" dirty="0">
                <a:solidFill>
                  <a:srgbClr val="202122"/>
                </a:solidFill>
                <a:effectLst/>
                <a:latin typeface="Arial" panose="020B0604020202020204" pitchFamily="34" charset="0"/>
              </a:rPr>
              <a:t> greatly in Devon in preaching and explaining the Scriptures". He predicted that Coverdale would become </a:t>
            </a:r>
            <a:r>
              <a:rPr lang="en-US" b="0" i="0" u="none" strike="noStrike" dirty="0">
                <a:solidFill>
                  <a:srgbClr val="3366CC"/>
                </a:solidFill>
                <a:effectLst/>
                <a:latin typeface="Arial" panose="020B0604020202020204" pitchFamily="34" charset="0"/>
                <a:hlinkClick r:id="rId9" tooltip="Bishop of Exeter"/>
              </a:rPr>
              <a:t>Bishop of Exeter</a:t>
            </a:r>
            <a:r>
              <a:rPr lang="en-US" b="0" i="0" dirty="0">
                <a:solidFill>
                  <a:srgbClr val="202122"/>
                </a:solidFill>
                <a:effectLst/>
                <a:latin typeface="Arial" panose="020B0604020202020204" pitchFamily="34" charset="0"/>
              </a:rPr>
              <a:t> and this took place on 14 August 1551 when </a:t>
            </a:r>
            <a:r>
              <a:rPr lang="en-US" b="0" i="0" u="none" strike="noStrike" dirty="0">
                <a:solidFill>
                  <a:srgbClr val="3366CC"/>
                </a:solidFill>
                <a:effectLst/>
                <a:latin typeface="Arial" panose="020B0604020202020204" pitchFamily="34" charset="0"/>
                <a:hlinkClick r:id="rId12" tooltip="John Vesey"/>
              </a:rPr>
              <a:t>John Vesey</a:t>
            </a:r>
            <a:r>
              <a:rPr lang="en-US" b="0" i="0" dirty="0">
                <a:solidFill>
                  <a:srgbClr val="202122"/>
                </a:solidFill>
                <a:effectLst/>
                <a:latin typeface="Arial" panose="020B0604020202020204" pitchFamily="34" charset="0"/>
              </a:rPr>
              <a:t> was ejected from his see.</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Third exile, 1553–1559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48" tooltip="Edit section: Third exile, 1553–155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Edward VI died of </a:t>
            </a:r>
            <a:r>
              <a:rPr lang="en-US" b="0" i="0" u="none" strike="noStrike" dirty="0">
                <a:solidFill>
                  <a:srgbClr val="3366CC"/>
                </a:solidFill>
                <a:effectLst/>
                <a:latin typeface="Arial" panose="020B0604020202020204" pitchFamily="34" charset="0"/>
                <a:hlinkClick r:id="rId149" tooltip="Tuberculosis"/>
              </a:rPr>
              <a:t>tuberculosis</a:t>
            </a:r>
            <a:r>
              <a:rPr lang="en-US" b="0" i="0" dirty="0">
                <a:solidFill>
                  <a:srgbClr val="202122"/>
                </a:solidFill>
                <a:effectLst/>
                <a:latin typeface="Arial" panose="020B0604020202020204" pitchFamily="34" charset="0"/>
              </a:rPr>
              <a:t> on 6 July 1553.</a:t>
            </a:r>
            <a:r>
              <a:rPr lang="en-US" b="0" i="0" u="none" strike="noStrike" baseline="30000" dirty="0">
                <a:solidFill>
                  <a:srgbClr val="3366CC"/>
                </a:solidFill>
                <a:effectLst/>
                <a:latin typeface="Arial" panose="020B0604020202020204" pitchFamily="34" charset="0"/>
                <a:hlinkClick r:id="rId125"/>
              </a:rPr>
              <a:t>[19]</a:t>
            </a:r>
            <a:r>
              <a:rPr lang="en-US" b="0" i="0" dirty="0">
                <a:solidFill>
                  <a:srgbClr val="202122"/>
                </a:solidFill>
                <a:effectLst/>
                <a:latin typeface="Arial" panose="020B0604020202020204" pitchFamily="34" charset="0"/>
              </a:rPr>
              <a:t> Shortly before, he had attempted to deter a Roman Catholic revival by switching the succession from </a:t>
            </a:r>
            <a:r>
              <a:rPr lang="en-US" b="0" i="0" u="none" strike="noStrike" dirty="0">
                <a:solidFill>
                  <a:srgbClr val="3366CC"/>
                </a:solidFill>
                <a:effectLst/>
                <a:latin typeface="Arial" panose="020B0604020202020204" pitchFamily="34" charset="0"/>
                <a:hlinkClick r:id="rId150" tooltip="Mary I of England"/>
              </a:rPr>
              <a:t>Mary daughter of Henry VIII and Catherine of Aragon</a:t>
            </a:r>
            <a:r>
              <a:rPr lang="en-US" b="0" i="0" dirty="0">
                <a:solidFill>
                  <a:srgbClr val="202122"/>
                </a:solidFill>
                <a:effectLst/>
                <a:latin typeface="Arial" panose="020B0604020202020204" pitchFamily="34" charset="0"/>
              </a:rPr>
              <a:t> to </a:t>
            </a:r>
            <a:r>
              <a:rPr lang="en-US" b="0" i="0" u="none" strike="noStrike" dirty="0">
                <a:solidFill>
                  <a:srgbClr val="3366CC"/>
                </a:solidFill>
                <a:effectLst/>
                <a:latin typeface="Arial" panose="020B0604020202020204" pitchFamily="34" charset="0"/>
                <a:hlinkClick r:id="rId151" tooltip="Lady Jane Grey"/>
              </a:rPr>
              <a:t>Lady Jane Grey</a:t>
            </a:r>
            <a:r>
              <a:rPr lang="en-US" b="0" i="0" dirty="0">
                <a:solidFill>
                  <a:srgbClr val="202122"/>
                </a:solidFill>
                <a:effectLst/>
                <a:latin typeface="Arial" panose="020B0604020202020204" pitchFamily="34" charset="0"/>
              </a:rPr>
              <a:t>. However his settlement of the succession lasted barely a fortnight. After a brief struggle between the opposing factions, Mary was proclaimed Queen of England on 19 July.</a:t>
            </a:r>
            <a:r>
              <a:rPr lang="en-US" b="0" i="0" u="none" strike="noStrike" baseline="30000" dirty="0">
                <a:solidFill>
                  <a:srgbClr val="3366CC"/>
                </a:solidFill>
                <a:effectLst/>
                <a:latin typeface="Arial" panose="020B0604020202020204" pitchFamily="34" charset="0"/>
                <a:hlinkClick r:id="rId152"/>
              </a:rPr>
              <a:t>[note 14]</a:t>
            </a:r>
            <a:r>
              <a:rPr lang="en-US" b="0" i="0" dirty="0">
                <a:solidFill>
                  <a:srgbClr val="202122"/>
                </a:solidFill>
                <a:effectLst/>
                <a:latin typeface="Arial" panose="020B0604020202020204" pitchFamily="34" charset="0"/>
              </a:rPr>
              <a:t> The renewed danger to reformers such as Coverdale was obvious.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He was summoned almost immediately to appear before the </a:t>
            </a:r>
            <a:r>
              <a:rPr lang="en-US" b="0" i="0" u="none" strike="noStrike" dirty="0">
                <a:solidFill>
                  <a:srgbClr val="3366CC"/>
                </a:solidFill>
                <a:effectLst/>
                <a:latin typeface="Arial" panose="020B0604020202020204" pitchFamily="34" charset="0"/>
                <a:hlinkClick r:id="rId153" tooltip="Privy Council"/>
              </a:rPr>
              <a:t>Privy Council</a:t>
            </a:r>
            <a:r>
              <a:rPr lang="en-US" b="0" i="0" dirty="0">
                <a:solidFill>
                  <a:srgbClr val="202122"/>
                </a:solidFill>
                <a:effectLst/>
                <a:latin typeface="Arial" panose="020B0604020202020204" pitchFamily="34" charset="0"/>
              </a:rPr>
              <a:t> and on 1 September he was placed under house arrest in Exeter.</a:t>
            </a:r>
            <a:r>
              <a:rPr lang="en-US" b="0" i="0" u="none" strike="noStrike" baseline="30000" dirty="0">
                <a:solidFill>
                  <a:srgbClr val="3366CC"/>
                </a:solidFill>
                <a:effectLst/>
                <a:latin typeface="Arial" panose="020B0604020202020204" pitchFamily="34" charset="0"/>
                <a:hlinkClick r:id="rId154"/>
              </a:rPr>
              <a:t>[note 15]</a:t>
            </a:r>
            <a:r>
              <a:rPr lang="en-US" b="0" i="0" dirty="0">
                <a:solidFill>
                  <a:srgbClr val="202122"/>
                </a:solidFill>
                <a:effectLst/>
                <a:latin typeface="Arial" panose="020B0604020202020204" pitchFamily="34" charset="0"/>
              </a:rPr>
              <a:t> On 18 September, he was ejected from his see and Vesey, now ninety and still in Warwickshire, was reinstated. Following an intervention by his brother-in-law, chaplain to King </a:t>
            </a:r>
            <a:r>
              <a:rPr lang="en-US" b="0" i="0" u="none" strike="noStrike" dirty="0">
                <a:solidFill>
                  <a:srgbClr val="3366CC"/>
                </a:solidFill>
                <a:effectLst/>
                <a:latin typeface="Arial" panose="020B0604020202020204" pitchFamily="34" charset="0"/>
                <a:hlinkClick r:id="rId155" tooltip="Christian III of Denmark and Norway"/>
              </a:rPr>
              <a:t>Christian III</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156" tooltip="Denmark-Norway"/>
              </a:rPr>
              <a:t>Denmark-Norway</a:t>
            </a:r>
            <a:r>
              <a:rPr lang="en-US" b="0" i="0" dirty="0">
                <a:solidFill>
                  <a:srgbClr val="202122"/>
                </a:solidFill>
                <a:effectLst/>
                <a:latin typeface="Arial" panose="020B0604020202020204" pitchFamily="34" charset="0"/>
              </a:rPr>
              <a:t>, Coverdale and his wife were permitted to leave for that country. They then went on to </a:t>
            </a:r>
            <a:r>
              <a:rPr lang="en-US" b="0" i="0" u="none" strike="noStrike" dirty="0">
                <a:solidFill>
                  <a:srgbClr val="3366CC"/>
                </a:solidFill>
                <a:effectLst/>
                <a:latin typeface="Arial" panose="020B0604020202020204" pitchFamily="34" charset="0"/>
                <a:hlinkClick r:id="rId157" tooltip="Wesel"/>
              </a:rPr>
              <a:t>Wesel</a:t>
            </a:r>
            <a:r>
              <a:rPr lang="en-US" b="0" i="0" dirty="0">
                <a:solidFill>
                  <a:srgbClr val="202122"/>
                </a:solidFill>
                <a:effectLst/>
                <a:latin typeface="Arial" panose="020B0604020202020204" pitchFamily="34" charset="0"/>
              </a:rPr>
              <a:t>, and finally back to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On 24 October 1558, Coverdale received leave to settle in Geneva.</a:t>
            </a:r>
            <a:r>
              <a:rPr lang="en-US" b="0" i="0" u="none" strike="noStrike" baseline="30000" dirty="0">
                <a:solidFill>
                  <a:srgbClr val="3366CC"/>
                </a:solidFill>
                <a:effectLst/>
                <a:latin typeface="Arial" panose="020B0604020202020204" pitchFamily="34" charset="0"/>
                <a:hlinkClick r:id="rId158"/>
              </a:rPr>
              <a:t>[24]</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Commenting on his contribution to the </a:t>
            </a:r>
            <a:r>
              <a:rPr lang="en-US" b="0" i="0" u="none" strike="noStrike" dirty="0">
                <a:solidFill>
                  <a:srgbClr val="3366CC"/>
                </a:solidFill>
                <a:effectLst/>
                <a:latin typeface="Arial" panose="020B0604020202020204" pitchFamily="34" charset="0"/>
                <a:hlinkClick r:id="rId159" tooltip="Geneva Bible"/>
              </a:rPr>
              <a:t>Geneva Bible</a:t>
            </a:r>
            <a:r>
              <a:rPr lang="en-US" b="0" i="0" dirty="0">
                <a:solidFill>
                  <a:srgbClr val="202122"/>
                </a:solidFill>
                <a:effectLst/>
                <a:latin typeface="Arial" panose="020B0604020202020204" pitchFamily="34" charset="0"/>
              </a:rPr>
              <a:t> (the exact details of which are scarce),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"Although his Hebrew, and ... now his Greek, could not match the local scholars' skills, Coverdale would no doubt have special things to offer as one who nearly two dozen years before had first translated the whole Bible ... the only Englishman to have done so, and then revised it under royal authority for the successive editions of the Great Bible." On 29 November 1558 Coverdale was godfather to </a:t>
            </a:r>
            <a:r>
              <a:rPr lang="en-US" b="0" i="0" u="none" strike="noStrike" dirty="0">
                <a:solidFill>
                  <a:srgbClr val="3366CC"/>
                </a:solidFill>
                <a:effectLst/>
                <a:latin typeface="Arial" panose="020B0604020202020204" pitchFamily="34" charset="0"/>
                <a:hlinkClick r:id="rId160" tooltip="John Knox"/>
              </a:rPr>
              <a:t>John Knox</a:t>
            </a:r>
            <a:r>
              <a:rPr lang="en-US" b="0" i="0" dirty="0">
                <a:solidFill>
                  <a:srgbClr val="202122"/>
                </a:solidFill>
                <a:effectLst/>
                <a:latin typeface="Arial" panose="020B0604020202020204" pitchFamily="34" charset="0"/>
              </a:rPr>
              <a:t>'s son. On 16 December he became an elder of the English church in Geneva, and participated in a reconciling letter from its leaders to other English churches on the continent.</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London, 1559–1569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62" tooltip="Edit section: London, 1559–156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August 1559, Coverdale and his family returned to London, where they lodged with the Duchess of Suffolk, whom they had known at Wesel.</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He was appointed as preacher and tutor to her children. He wrote to William Cole in Geneva, saying that the duchess had "like us, the greatest abhorrence of the ceremonies" (meaning the increasing reversion to the use of vestments).</a:t>
            </a:r>
            <a:r>
              <a:rPr lang="en-US" b="0" i="0" u="none" strike="noStrike" baseline="30000" dirty="0">
                <a:solidFill>
                  <a:srgbClr val="3366CC"/>
                </a:solidFill>
                <a:effectLst/>
                <a:latin typeface="Arial" panose="020B0604020202020204" pitchFamily="34" charset="0"/>
                <a:hlinkClick r:id="rId163"/>
              </a:rPr>
              <a:t>[note 16]</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His stance on vestments was one of the reasons why he was not reinstated to his bishopric. However Hughes believes that it is likely that in his own opinion, he felt too elderly to undertake the responsibility properly.</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From 1564 to 1566, he was rector of </a:t>
            </a:r>
            <a:r>
              <a:rPr lang="en-US" b="0" i="0" u="none" strike="noStrike" dirty="0">
                <a:solidFill>
                  <a:srgbClr val="3366CC"/>
                </a:solidFill>
                <a:effectLst/>
                <a:latin typeface="Arial" panose="020B0604020202020204" pitchFamily="34" charset="0"/>
                <a:hlinkClick r:id="rId164" tooltip="St Magnus the Martyr"/>
              </a:rPr>
              <a:t>St Magnus the Martyr</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19" tooltip="City of London"/>
              </a:rPr>
              <a:t>City of London</a:t>
            </a:r>
            <a:r>
              <a:rPr lang="en-US" b="0" i="0" dirty="0">
                <a:solidFill>
                  <a:srgbClr val="202122"/>
                </a:solidFill>
                <a:effectLst/>
                <a:latin typeface="Arial" panose="020B0604020202020204" pitchFamily="34" charset="0"/>
              </a:rPr>
              <a:t> near </a:t>
            </a:r>
            <a:r>
              <a:rPr lang="en-US" b="0" i="0" u="none" strike="noStrike" dirty="0">
                <a:solidFill>
                  <a:srgbClr val="3366CC"/>
                </a:solidFill>
                <a:effectLst/>
                <a:latin typeface="Arial" panose="020B0604020202020204" pitchFamily="34" charset="0"/>
                <a:hlinkClick r:id="rId165" tooltip="London Bridge"/>
              </a:rPr>
              <a:t>London Bridge</a:t>
            </a:r>
            <a:r>
              <a:rPr lang="en-US" b="0" i="0" dirty="0">
                <a:solidFill>
                  <a:srgbClr val="202122"/>
                </a:solidFill>
                <a:effectLst/>
                <a:latin typeface="Arial" panose="020B0604020202020204" pitchFamily="34" charset="0"/>
              </a:rPr>
              <a:t>. Coverdale’s first wife, Elizabeth, died early in September 1565, and was buried in </a:t>
            </a:r>
            <a:r>
              <a:rPr lang="en-US" b="0" i="0" u="none" strike="noStrike" dirty="0">
                <a:solidFill>
                  <a:srgbClr val="3366CC"/>
                </a:solidFill>
                <a:effectLst/>
                <a:latin typeface="Arial" panose="020B0604020202020204" pitchFamily="34" charset="0"/>
                <a:hlinkClick r:id="rId166" tooltip="St Michael Paternoster Royal"/>
              </a:rPr>
              <a:t>St Michael Paternoster Royal</a:t>
            </a:r>
            <a:r>
              <a:rPr lang="en-US" b="0" i="0" dirty="0">
                <a:solidFill>
                  <a:srgbClr val="202122"/>
                </a:solidFill>
                <a:effectLst/>
                <a:latin typeface="Arial" panose="020B0604020202020204" pitchFamily="34" charset="0"/>
              </a:rPr>
              <a:t>, City of London, on the 8th. On 7 April 1566 he married his second wife, Katherine, at the same church.</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After the summer of 1566, when he had resigned his last living at St Magnus, Coverdale became popular in early </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circles, because of his quiet but firm stance against ceremonies and elaborate clerical dress.</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Due to his opposition to official church practices, he died in poverty aged 80 or 81 on 20 January 1569, in </a:t>
            </a:r>
            <a:r>
              <a:rPr lang="en-US" b="0" i="0" u="none" strike="noStrike" dirty="0">
                <a:solidFill>
                  <a:srgbClr val="3366CC"/>
                </a:solidFill>
                <a:effectLst/>
                <a:latin typeface="Arial" panose="020B0604020202020204" pitchFamily="34" charset="0"/>
                <a:hlinkClick r:id="rId16" tooltip="London"/>
              </a:rPr>
              <a:t>London</a:t>
            </a:r>
            <a:r>
              <a:rPr lang="en-US" b="0" i="0" dirty="0">
                <a:solidFill>
                  <a:srgbClr val="202122"/>
                </a:solidFill>
                <a:effectLst/>
                <a:latin typeface="Arial" panose="020B0604020202020204" pitchFamily="34" charset="0"/>
              </a:rPr>
              <a:t> and was buried at </a:t>
            </a:r>
            <a:r>
              <a:rPr lang="en-US" b="0" i="0" u="none" strike="noStrike" dirty="0">
                <a:solidFill>
                  <a:srgbClr val="3366CC"/>
                </a:solidFill>
                <a:effectLst/>
                <a:latin typeface="Arial" panose="020B0604020202020204" pitchFamily="34" charset="0"/>
                <a:hlinkClick r:id="rId17" tooltip="St Bartholomew-by-the-Exchange"/>
              </a:rPr>
              <a:t>St Bartholomew-by-the-Exchange</a:t>
            </a:r>
            <a:r>
              <a:rPr lang="en-US" b="0" i="0" dirty="0">
                <a:solidFill>
                  <a:srgbClr val="202122"/>
                </a:solidFill>
                <a:effectLst/>
                <a:latin typeface="Arial" panose="020B0604020202020204" pitchFamily="34" charset="0"/>
              </a:rPr>
              <a:t> with a multitude of mourners present.</a:t>
            </a:r>
            <a:r>
              <a:rPr lang="en-US" b="0" i="0" u="none" strike="noStrike" baseline="30000" dirty="0">
                <a:solidFill>
                  <a:srgbClr val="3366CC"/>
                </a:solidFill>
                <a:effectLst/>
                <a:latin typeface="Arial" panose="020B0604020202020204" pitchFamily="34" charset="0"/>
                <a:hlinkClick r:id="rId167"/>
              </a:rPr>
              <a:t>[25]</a:t>
            </a:r>
            <a:r>
              <a:rPr lang="en-US" b="0" i="0" dirty="0">
                <a:solidFill>
                  <a:srgbClr val="202122"/>
                </a:solidFill>
                <a:effectLst/>
                <a:latin typeface="Arial" panose="020B0604020202020204" pitchFamily="34" charset="0"/>
              </a:rPr>
              <a:t> When that church was demolished in 1840 to make way for the new </a:t>
            </a:r>
            <a:r>
              <a:rPr lang="en-US" b="0" i="0" u="none" strike="noStrike" dirty="0">
                <a:solidFill>
                  <a:srgbClr val="3366CC"/>
                </a:solidFill>
                <a:effectLst/>
                <a:latin typeface="Arial" panose="020B0604020202020204" pitchFamily="34" charset="0"/>
                <a:hlinkClick r:id="rId168" tooltip="Royal Exchange, London"/>
              </a:rPr>
              <a:t>Royal Exchange</a:t>
            </a:r>
            <a:r>
              <a:rPr lang="en-US" b="0" i="0" dirty="0">
                <a:solidFill>
                  <a:srgbClr val="202122"/>
                </a:solidFill>
                <a:effectLst/>
                <a:latin typeface="Arial" panose="020B0604020202020204" pitchFamily="34" charset="0"/>
              </a:rPr>
              <a:t>, his remains were moved to St Magnus, where there is a tablet in his memory on the east wall, close to the altar.</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Coverdale left no will and on 23 January 1569 letters of administration were granted to his second wife, Katherine.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that it appears that he has no living descendants.</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Legacy</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69" tooltip="Edit section: Legacy"/>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Coverdale's legacy has been far-reaching, especially that of his first complete English Bible of 1535. For the 400th anniversary of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70" tooltip="King James Version"/>
              </a:rPr>
              <a:t>King James Bible</a:t>
            </a:r>
            <a:r>
              <a:rPr lang="en-US" b="0" i="0" dirty="0">
                <a:solidFill>
                  <a:srgbClr val="202122"/>
                </a:solidFill>
                <a:effectLst/>
                <a:latin typeface="Arial" panose="020B0604020202020204" pitchFamily="34" charset="0"/>
              </a:rPr>
              <a:t>, in 2011, the Church of England issued a resolution, which was endorsed by the General Synod.</a:t>
            </a:r>
            <a:r>
              <a:rPr lang="en-US" b="0" i="0" u="none" strike="noStrike" baseline="30000" dirty="0">
                <a:solidFill>
                  <a:srgbClr val="3366CC"/>
                </a:solidFill>
                <a:effectLst/>
                <a:latin typeface="Arial" panose="020B0604020202020204" pitchFamily="34" charset="0"/>
                <a:hlinkClick r:id="rId171"/>
              </a:rPr>
              <a:t>[26]</a:t>
            </a:r>
            <a:r>
              <a:rPr lang="en-US" b="0" i="0" dirty="0">
                <a:solidFill>
                  <a:srgbClr val="202122"/>
                </a:solidFill>
                <a:effectLst/>
                <a:latin typeface="Arial" panose="020B0604020202020204" pitchFamily="34" charset="0"/>
              </a:rPr>
              <a:t> Starting with the Coverdale Bible, the text included a brief description of the continuing significance of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King James Bible (1611) and its immediate antecedents:</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71" tooltip="Coverdale Bible"/>
              </a:rPr>
              <a:t>Coverdale Bible</a:t>
            </a:r>
            <a:r>
              <a:rPr lang="en-US" b="0" i="0" dirty="0">
                <a:solidFill>
                  <a:srgbClr val="202122"/>
                </a:solidFill>
                <a:effectLst/>
                <a:latin typeface="Arial" panose="020B0604020202020204" pitchFamily="34" charset="0"/>
              </a:rPr>
              <a:t> (1535)</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88" tooltip="Matthew Bible"/>
              </a:rPr>
              <a:t>Matthew Bible</a:t>
            </a:r>
            <a:r>
              <a:rPr lang="en-US" b="0" i="0" dirty="0">
                <a:solidFill>
                  <a:srgbClr val="202122"/>
                </a:solidFill>
                <a:effectLst/>
                <a:latin typeface="Arial" panose="020B0604020202020204" pitchFamily="34" charset="0"/>
              </a:rPr>
              <a:t> (1537)</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 (1539)</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59" tooltip="Geneva Bible"/>
              </a:rPr>
              <a:t>Geneva Bible</a:t>
            </a:r>
            <a:r>
              <a:rPr lang="en-US" b="0" i="0" dirty="0">
                <a:solidFill>
                  <a:srgbClr val="202122"/>
                </a:solidFill>
                <a:effectLst/>
                <a:latin typeface="Arial" panose="020B0604020202020204" pitchFamily="34" charset="0"/>
              </a:rPr>
              <a:t> (1557, the New Testament; 1560, the whole Bible)</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72" tooltip="Bishops' Bible"/>
              </a:rPr>
              <a:t>Bishops' Bible</a:t>
            </a:r>
            <a:r>
              <a:rPr lang="en-US" b="0" i="0" dirty="0">
                <a:solidFill>
                  <a:srgbClr val="202122"/>
                </a:solidFill>
                <a:effectLst/>
                <a:latin typeface="Arial" panose="020B0604020202020204" pitchFamily="34" charset="0"/>
              </a:rPr>
              <a:t> (1568)</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73" tooltip="Douay–Rheims Bible"/>
              </a:rPr>
              <a:t>Rheims-Douai Bible</a:t>
            </a:r>
            <a:r>
              <a:rPr lang="en-US" b="0" i="0" dirty="0">
                <a:solidFill>
                  <a:srgbClr val="202122"/>
                </a:solidFill>
                <a:effectLst/>
                <a:latin typeface="Arial" panose="020B0604020202020204" pitchFamily="34" charset="0"/>
              </a:rPr>
              <a:t> (1582, the New Testament; 1609-1610, the whole Bible)</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70" tooltip="King James Version"/>
              </a:rPr>
              <a:t>King James Bible</a:t>
            </a:r>
            <a:r>
              <a:rPr lang="en-US" b="0" i="0" dirty="0">
                <a:solidFill>
                  <a:srgbClr val="202122"/>
                </a:solidFill>
                <a:effectLst/>
                <a:latin typeface="Arial" panose="020B0604020202020204" pitchFamily="34" charset="0"/>
              </a:rPr>
              <a:t> (1611)</a:t>
            </a:r>
          </a:p>
          <a:p>
            <a:pPr algn="l" rtl="0"/>
            <a:r>
              <a:rPr lang="en-US" b="0" i="0" dirty="0">
                <a:solidFill>
                  <a:srgbClr val="202122"/>
                </a:solidFill>
                <a:effectLst/>
                <a:latin typeface="Arial" panose="020B0604020202020204" pitchFamily="34" charset="0"/>
              </a:rPr>
              <a:t>As indicated above, Coverdale was involved with the first four of the above. He was partially responsible for </a:t>
            </a:r>
            <a:r>
              <a:rPr lang="en-US" b="0" i="0" u="none" strike="noStrike" dirty="0">
                <a:solidFill>
                  <a:srgbClr val="3366CC"/>
                </a:solidFill>
                <a:effectLst/>
                <a:latin typeface="Arial" panose="020B0604020202020204" pitchFamily="34" charset="0"/>
                <a:hlinkClick r:id="rId88" tooltip="Matthew Bible"/>
              </a:rPr>
              <a:t>Matthew's Bible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174"/>
              </a:rPr>
              <a:t>[note 17]</a:t>
            </a:r>
            <a:r>
              <a:rPr lang="en-US" b="0" i="0" dirty="0">
                <a:solidFill>
                  <a:srgbClr val="202122"/>
                </a:solidFill>
                <a:effectLst/>
                <a:latin typeface="Arial" panose="020B0604020202020204" pitchFamily="34" charset="0"/>
              </a:rPr>
              <a:t> In addition to those mentioned above, he produced a diglot New Testament in 1538.</a:t>
            </a:r>
            <a:r>
              <a:rPr lang="en-US" b="0" i="0" u="none" strike="noStrike" baseline="30000" dirty="0">
                <a:solidFill>
                  <a:srgbClr val="3366CC"/>
                </a:solidFill>
                <a:effectLst/>
                <a:latin typeface="Arial" panose="020B0604020202020204" pitchFamily="34" charset="0"/>
                <a:hlinkClick r:id="rId66"/>
              </a:rPr>
              <a:t>[7]</a:t>
            </a:r>
            <a:r>
              <a:rPr lang="en-US" b="0" i="0" baseline="30000" dirty="0">
                <a:solidFill>
                  <a:srgbClr val="202122"/>
                </a:solidFill>
                <a:effectLst/>
                <a:latin typeface="Arial" panose="020B0604020202020204" pitchFamily="34" charset="0"/>
              </a:rPr>
              <a:t>: 101 </a:t>
            </a:r>
            <a:r>
              <a:rPr lang="en-US" b="0" i="0" dirty="0">
                <a:solidFill>
                  <a:srgbClr val="202122"/>
                </a:solidFill>
                <a:effectLst/>
                <a:latin typeface="Arial" panose="020B0604020202020204" pitchFamily="34" charset="0"/>
              </a:rPr>
              <a:t> He was extensively involved with editing and producing the Great Bible. He was also part of the group of "Geneva Exiles" who produced the </a:t>
            </a:r>
            <a:r>
              <a:rPr lang="en-US" b="0" i="0" u="none" strike="noStrike" dirty="0">
                <a:solidFill>
                  <a:srgbClr val="3366CC"/>
                </a:solidFill>
                <a:effectLst/>
                <a:latin typeface="Arial" panose="020B0604020202020204" pitchFamily="34" charset="0"/>
                <a:hlinkClick r:id="rId159" tooltip="Geneva Bible"/>
              </a:rPr>
              <a:t>Geneva Bible</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 the edition preferred, some ninety-five years later, by </a:t>
            </a:r>
            <a:r>
              <a:rPr lang="en-US" b="0" i="0" u="none" strike="noStrike" dirty="0">
                <a:solidFill>
                  <a:srgbClr val="3366CC"/>
                </a:solidFill>
                <a:effectLst/>
                <a:latin typeface="Arial" panose="020B0604020202020204" pitchFamily="34" charset="0"/>
                <a:hlinkClick r:id="rId175" tooltip="Oliver Cromwell"/>
              </a:rPr>
              <a:t>Oliver Cromwell</a:t>
            </a:r>
            <a:r>
              <a:rPr lang="en-US" b="0" i="0" dirty="0">
                <a:solidFill>
                  <a:srgbClr val="202122"/>
                </a:solidFill>
                <a:effectLst/>
                <a:latin typeface="Arial" panose="020B0604020202020204" pitchFamily="34" charset="0"/>
              </a:rPr>
              <a:t>'s army and his Parliamentarians.</a:t>
            </a:r>
          </a:p>
          <a:p>
            <a:pPr algn="l" rtl="0"/>
            <a:r>
              <a:rPr lang="en-US" b="0" i="0" dirty="0">
                <a:solidFill>
                  <a:srgbClr val="202122"/>
                </a:solidFill>
                <a:effectLst/>
                <a:latin typeface="Arial" panose="020B0604020202020204" pitchFamily="34" charset="0"/>
              </a:rPr>
              <a:t>Fragment of Miles Coverdale's </a:t>
            </a:r>
            <a:r>
              <a:rPr lang="en-US" b="0" i="1" dirty="0" err="1">
                <a:solidFill>
                  <a:srgbClr val="202122"/>
                </a:solidFill>
                <a:effectLst/>
                <a:latin typeface="Arial" panose="020B0604020202020204" pitchFamily="34" charset="0"/>
              </a:rPr>
              <a:t>Goostly</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Psalmes</a:t>
            </a:r>
            <a:r>
              <a:rPr lang="en-US" b="0" i="1" dirty="0">
                <a:solidFill>
                  <a:srgbClr val="202122"/>
                </a:solidFill>
                <a:effectLst/>
                <a:latin typeface="Arial" panose="020B0604020202020204" pitchFamily="34" charset="0"/>
              </a:rPr>
              <a:t> and </a:t>
            </a:r>
            <a:r>
              <a:rPr lang="en-US" b="0" i="1" dirty="0" err="1">
                <a:solidFill>
                  <a:srgbClr val="202122"/>
                </a:solidFill>
                <a:effectLst/>
                <a:latin typeface="Arial" panose="020B0604020202020204" pitchFamily="34" charset="0"/>
              </a:rPr>
              <a:t>Spirituall</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Songes</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176" tooltip="Bodleian Library"/>
              </a:rPr>
              <a:t>Bodleian Library</a:t>
            </a:r>
            <a:r>
              <a:rPr lang="en-US" b="0" i="0" dirty="0">
                <a:solidFill>
                  <a:srgbClr val="202122"/>
                </a:solidFill>
                <a:effectLst/>
                <a:latin typeface="Arial" panose="020B0604020202020204" pitchFamily="34" charset="0"/>
              </a:rPr>
              <a:t>, Oxford</a:t>
            </a:r>
          </a:p>
          <a:p>
            <a:pPr algn="l" rtl="0"/>
            <a:r>
              <a:rPr lang="en-US" b="0" i="0" dirty="0">
                <a:solidFill>
                  <a:srgbClr val="202122"/>
                </a:solidFill>
                <a:effectLst/>
                <a:latin typeface="Arial" panose="020B0604020202020204" pitchFamily="34" charset="0"/>
              </a:rPr>
              <a:t>Coverdale's translation of the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(based on Luther's version and the Latin Vulgate) have a particular importance in the history of the English Bible.</a:t>
            </a:r>
            <a:r>
              <a:rPr lang="en-US" b="0" i="0" u="none" strike="noStrike" baseline="30000" dirty="0">
                <a:solidFill>
                  <a:srgbClr val="3366CC"/>
                </a:solidFill>
                <a:effectLst/>
                <a:latin typeface="Arial" panose="020B0604020202020204" pitchFamily="34" charset="0"/>
                <a:hlinkClick r:id="rId177"/>
              </a:rPr>
              <a:t>[27]</a:t>
            </a:r>
            <a:r>
              <a:rPr lang="en-US" b="0" i="0" dirty="0">
                <a:solidFill>
                  <a:srgbClr val="202122"/>
                </a:solidFill>
                <a:effectLst/>
                <a:latin typeface="Arial" panose="020B0604020202020204" pitchFamily="34" charset="0"/>
              </a:rPr>
              <a:t> His translation is still used in the Anglican </a:t>
            </a:r>
            <a:r>
              <a:rPr lang="en-US" b="0" i="0" u="none" strike="noStrike" dirty="0">
                <a:solidFill>
                  <a:srgbClr val="3366CC"/>
                </a:solidFill>
                <a:effectLst/>
                <a:latin typeface="Arial" panose="020B0604020202020204" pitchFamily="34" charset="0"/>
                <a:hlinkClick r:id="rId132" tooltip="Book of Common Prayer"/>
              </a:rPr>
              <a:t>Book of Common Prayer</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73"/>
              </a:rPr>
              <a:t>[9]</a:t>
            </a:r>
            <a:r>
              <a:rPr lang="en-US" b="0" i="0" dirty="0">
                <a:solidFill>
                  <a:srgbClr val="202122"/>
                </a:solidFill>
                <a:effectLst/>
                <a:latin typeface="Arial" panose="020B0604020202020204" pitchFamily="34" charset="0"/>
              </a:rPr>
              <a:t> It is the most familiar translation for many in the Anglican Communion worldwide, particularly those in collegiate and cathedral churches.</a:t>
            </a:r>
            <a:r>
              <a:rPr lang="en-US" b="0" i="0" u="none" strike="noStrike" baseline="30000" dirty="0">
                <a:solidFill>
                  <a:srgbClr val="3366CC"/>
                </a:solidFill>
                <a:effectLst/>
                <a:latin typeface="Arial" panose="020B0604020202020204" pitchFamily="34" charset="0"/>
                <a:hlinkClick r:id="rId178"/>
              </a:rPr>
              <a:t>[28]</a:t>
            </a:r>
            <a:r>
              <a:rPr lang="en-US" b="0" i="0" dirty="0">
                <a:solidFill>
                  <a:srgbClr val="202122"/>
                </a:solidFill>
                <a:effectLst/>
                <a:latin typeface="Arial" panose="020B0604020202020204" pitchFamily="34" charset="0"/>
              </a:rPr>
              <a:t> Many musical settings of the psalms also make use of the Coverdale translation. For example Coverdale's renderings are used in </a:t>
            </a:r>
            <a:r>
              <a:rPr lang="en-US" b="0" i="0" u="none" strike="noStrike" dirty="0">
                <a:solidFill>
                  <a:srgbClr val="3366CC"/>
                </a:solidFill>
                <a:effectLst/>
                <a:latin typeface="Arial" panose="020B0604020202020204" pitchFamily="34" charset="0"/>
                <a:hlinkClick r:id="rId179" tooltip="Handel's Messiah"/>
              </a:rPr>
              <a:t>Handel's </a:t>
            </a:r>
            <a:r>
              <a:rPr lang="en-US" b="0" i="1" u="none" strike="noStrike" dirty="0">
                <a:solidFill>
                  <a:srgbClr val="3366CC"/>
                </a:solidFill>
                <a:effectLst/>
                <a:latin typeface="Arial" panose="020B0604020202020204" pitchFamily="34" charset="0"/>
                <a:hlinkClick r:id="rId179" tooltip="Handel's Messiah"/>
              </a:rPr>
              <a:t>Messiah</a:t>
            </a:r>
            <a:r>
              <a:rPr lang="en-US" b="0" i="0" dirty="0">
                <a:solidFill>
                  <a:srgbClr val="202122"/>
                </a:solidFill>
                <a:effectLst/>
                <a:latin typeface="Arial" panose="020B0604020202020204" pitchFamily="34" charset="0"/>
              </a:rPr>
              <a:t>, based on the Prayer Book Psalter rather than the King James Bible version. His translation of the </a:t>
            </a:r>
            <a:r>
              <a:rPr lang="en-US" b="0" i="0" u="none" strike="noStrike" dirty="0">
                <a:solidFill>
                  <a:srgbClr val="3366CC"/>
                </a:solidFill>
                <a:effectLst/>
                <a:latin typeface="Arial" panose="020B0604020202020204" pitchFamily="34" charset="0"/>
                <a:hlinkClick r:id="rId180" tooltip="Roman Canon"/>
              </a:rPr>
              <a:t>Roman Canon</a:t>
            </a:r>
            <a:r>
              <a:rPr lang="en-US" b="0" i="0" dirty="0">
                <a:solidFill>
                  <a:srgbClr val="202122"/>
                </a:solidFill>
                <a:effectLst/>
                <a:latin typeface="Arial" panose="020B0604020202020204" pitchFamily="34" charset="0"/>
              </a:rPr>
              <a:t> is still used in some Anglican and </a:t>
            </a:r>
            <a:r>
              <a:rPr lang="en-US" b="0" i="0" u="none" strike="noStrike" dirty="0">
                <a:solidFill>
                  <a:srgbClr val="3366CC"/>
                </a:solidFill>
                <a:effectLst/>
                <a:latin typeface="Arial" panose="020B0604020202020204" pitchFamily="34" charset="0"/>
                <a:hlinkClick r:id="rId181" tooltip="Anglican Use"/>
              </a:rPr>
              <a:t>Anglican Use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82" tooltip="Catholic Church"/>
              </a:rPr>
              <a:t>Roman Catholic</a:t>
            </a:r>
            <a:r>
              <a:rPr lang="en-US" b="0" i="0" dirty="0">
                <a:solidFill>
                  <a:srgbClr val="202122"/>
                </a:solidFill>
                <a:effectLst/>
                <a:latin typeface="Arial" panose="020B0604020202020204" pitchFamily="34" charset="0"/>
              </a:rPr>
              <a:t> churches. Less well known is Coverdale’s early involvement in hymn books. Celia Hughes believes that in the days of renewed biblical suppression after 1543, the most important work of Coverdale, apart from his principal Bible translation, was his </a:t>
            </a:r>
            <a:r>
              <a:rPr lang="en-US" b="0" i="1" dirty="0">
                <a:solidFill>
                  <a:srgbClr val="202122"/>
                </a:solidFill>
                <a:effectLst/>
                <a:latin typeface="Arial" panose="020B0604020202020204" pitchFamily="34" charset="0"/>
              </a:rPr>
              <a:t>Ghostly Psalms and Spiritual Songs</a:t>
            </a:r>
            <a:r>
              <a:rPr lang="en-US" b="0" i="0" dirty="0">
                <a:solidFill>
                  <a:srgbClr val="202122"/>
                </a:solidFill>
                <a:effectLst/>
                <a:latin typeface="Arial" panose="020B0604020202020204" pitchFamily="34" charset="0"/>
              </a:rPr>
              <a:t> .</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This she calls "the first English hymn book" and "the only one until the publication of the collection by </a:t>
            </a:r>
            <a:r>
              <a:rPr lang="en-US" b="0" i="0" dirty="0" err="1">
                <a:solidFill>
                  <a:srgbClr val="202122"/>
                </a:solidFill>
                <a:effectLst/>
                <a:latin typeface="Arial" panose="020B0604020202020204" pitchFamily="34" charset="0"/>
              </a:rPr>
              <a:t>Sternhold</a:t>
            </a:r>
            <a:r>
              <a:rPr lang="en-US" b="0" i="0" dirty="0">
                <a:solidFill>
                  <a:srgbClr val="202122"/>
                </a:solidFill>
                <a:effectLst/>
                <a:latin typeface="Arial" panose="020B0604020202020204" pitchFamily="34" charset="0"/>
              </a:rPr>
              <a:t> and Hopkins." (This was more than twenty years later). The undated print probably was done parallel to his Bible translation in 1535.</a:t>
            </a:r>
            <a:r>
              <a:rPr lang="en-US" b="0" i="0" u="none" strike="noStrike" baseline="30000" dirty="0">
                <a:solidFill>
                  <a:srgbClr val="3366CC"/>
                </a:solidFill>
                <a:effectLst/>
                <a:latin typeface="Arial" panose="020B0604020202020204" pitchFamily="34" charset="0"/>
                <a:hlinkClick r:id="rId183"/>
              </a:rPr>
              <a:t>[29]</a:t>
            </a:r>
            <a:r>
              <a:rPr lang="en-US" b="0" i="0" dirty="0">
                <a:solidFill>
                  <a:srgbClr val="202122"/>
                </a:solidFill>
                <a:effectLst/>
                <a:latin typeface="Arial" panose="020B0604020202020204" pitchFamily="34" charset="0"/>
              </a:rPr>
              <a:t> Coverdale’s first three hymns are based on the Latin </a:t>
            </a:r>
            <a:r>
              <a:rPr lang="en-US" b="0" i="0" u="none" strike="noStrike" dirty="0" err="1">
                <a:solidFill>
                  <a:srgbClr val="3366CC"/>
                </a:solidFill>
                <a:effectLst/>
                <a:latin typeface="Arial" panose="020B0604020202020204" pitchFamily="34" charset="0"/>
                <a:hlinkClick r:id="rId184" tooltip="Veni Creator Spiritus"/>
              </a:rPr>
              <a:t>Veni</a:t>
            </a:r>
            <a:r>
              <a:rPr lang="en-US" b="0" i="0" u="none" strike="noStrike" dirty="0">
                <a:solidFill>
                  <a:srgbClr val="3366CC"/>
                </a:solidFill>
                <a:effectLst/>
                <a:latin typeface="Arial" panose="020B0604020202020204" pitchFamily="34" charset="0"/>
                <a:hlinkClick r:id="rId184" tooltip="Veni Creator Spiritus"/>
              </a:rPr>
              <a:t> Creator Spiritus</a:t>
            </a:r>
            <a:r>
              <a:rPr lang="en-US" b="0" i="0" dirty="0">
                <a:solidFill>
                  <a:srgbClr val="202122"/>
                </a:solidFill>
                <a:effectLst/>
                <a:latin typeface="Arial" panose="020B0604020202020204" pitchFamily="34" charset="0"/>
              </a:rPr>
              <a:t>, preceding its other English translations such as that of 1625 by Bishop J. </a:t>
            </a:r>
            <a:r>
              <a:rPr lang="en-US" b="0" i="0" dirty="0" err="1">
                <a:solidFill>
                  <a:srgbClr val="202122"/>
                </a:solidFill>
                <a:effectLst/>
                <a:latin typeface="Arial" panose="020B0604020202020204" pitchFamily="34" charset="0"/>
              </a:rPr>
              <a:t>Cosin</a:t>
            </a:r>
            <a:r>
              <a:rPr lang="en-US" b="0" i="0" dirty="0">
                <a:solidFill>
                  <a:srgbClr val="202122"/>
                </a:solidFill>
                <a:effectLst/>
                <a:latin typeface="Arial" panose="020B0604020202020204" pitchFamily="34" charset="0"/>
              </a:rPr>
              <a:t> by more than ninety years.</a:t>
            </a:r>
            <a:r>
              <a:rPr lang="en-US" b="0" i="0" u="none" strike="noStrike" baseline="30000" dirty="0">
                <a:solidFill>
                  <a:srgbClr val="3366CC"/>
                </a:solidFill>
                <a:effectLst/>
                <a:latin typeface="Arial" panose="020B0604020202020204" pitchFamily="34" charset="0"/>
                <a:hlinkClick r:id="rId185"/>
              </a:rPr>
              <a:t>[note 18]</a:t>
            </a:r>
            <a:r>
              <a:rPr lang="en-US" b="0" i="0" dirty="0">
                <a:solidFill>
                  <a:srgbClr val="202122"/>
                </a:solidFill>
                <a:effectLst/>
                <a:latin typeface="Arial" panose="020B0604020202020204" pitchFamily="34" charset="0"/>
              </a:rPr>
              <a:t> However, the majority of the hymns are based on the Protestant hymnbooks from Germany, particularly </a:t>
            </a:r>
            <a:r>
              <a:rPr lang="en-US" b="0" i="0" u="none" strike="noStrike" dirty="0">
                <a:solidFill>
                  <a:srgbClr val="3366CC"/>
                </a:solidFill>
                <a:effectLst/>
                <a:latin typeface="Arial" panose="020B0604020202020204" pitchFamily="34" charset="0"/>
                <a:hlinkClick r:id="rId186" tooltip="Johann Walter"/>
              </a:rPr>
              <a:t>Johann Walter</a:t>
            </a:r>
            <a:r>
              <a:rPr lang="en-US" b="0" i="0" dirty="0">
                <a:solidFill>
                  <a:srgbClr val="202122"/>
                </a:solidFill>
                <a:effectLst/>
                <a:latin typeface="Arial" panose="020B0604020202020204" pitchFamily="34" charset="0"/>
              </a:rPr>
              <a:t>'s settings of </a:t>
            </a:r>
            <a:r>
              <a:rPr lang="en-US" b="0" i="0" u="none" strike="noStrike" dirty="0">
                <a:solidFill>
                  <a:srgbClr val="3366CC"/>
                </a:solidFill>
                <a:effectLst/>
                <a:latin typeface="Arial" panose="020B0604020202020204" pitchFamily="34" charset="0"/>
                <a:hlinkClick r:id="rId62" tooltip="Martin Luther"/>
              </a:rPr>
              <a:t>Martin Luther</a:t>
            </a:r>
            <a:r>
              <a:rPr lang="en-US" b="0" i="0" dirty="0">
                <a:solidFill>
                  <a:srgbClr val="202122"/>
                </a:solidFill>
                <a:effectLst/>
                <a:latin typeface="Arial" panose="020B0604020202020204" pitchFamily="34" charset="0"/>
              </a:rPr>
              <a:t>'s hymns such as </a:t>
            </a:r>
            <a:r>
              <a:rPr lang="en-US" b="0" i="1" u="none" strike="noStrike" dirty="0">
                <a:solidFill>
                  <a:srgbClr val="3366CC"/>
                </a:solidFill>
                <a:effectLst/>
                <a:latin typeface="Arial" panose="020B0604020202020204" pitchFamily="34" charset="0"/>
                <a:hlinkClick r:id="rId187" tooltip="A Mighty Fortress Is Our God"/>
              </a:rPr>
              <a:t>Ein </a:t>
            </a:r>
            <a:r>
              <a:rPr lang="en-US" b="0" i="1" u="none" strike="noStrike" dirty="0" err="1">
                <a:solidFill>
                  <a:srgbClr val="3366CC"/>
                </a:solidFill>
                <a:effectLst/>
                <a:latin typeface="Arial" panose="020B0604020202020204" pitchFamily="34" charset="0"/>
                <a:hlinkClick r:id="rId187" tooltip="A Mighty Fortress Is Our God"/>
              </a:rPr>
              <a:t>feste</a:t>
            </a:r>
            <a:r>
              <a:rPr lang="en-US" b="0" i="1" u="none" strike="noStrike" dirty="0">
                <a:solidFill>
                  <a:srgbClr val="3366CC"/>
                </a:solidFill>
                <a:effectLst/>
                <a:latin typeface="Arial" panose="020B0604020202020204" pitchFamily="34" charset="0"/>
                <a:hlinkClick r:id="rId187" tooltip="A Mighty Fortress Is Our God"/>
              </a:rPr>
              <a:t> Burg</a:t>
            </a:r>
            <a:r>
              <a:rPr lang="en-US" b="0" i="0" dirty="0">
                <a:solidFill>
                  <a:srgbClr val="202122"/>
                </a:solidFill>
                <a:effectLst/>
                <a:latin typeface="Arial" panose="020B0604020202020204" pitchFamily="34" charset="0"/>
              </a:rPr>
              <a:t>. Coverdale intended his </a:t>
            </a:r>
            <a:r>
              <a:rPr lang="en-US" b="0" i="1" dirty="0">
                <a:solidFill>
                  <a:srgbClr val="202122"/>
                </a:solidFill>
                <a:effectLst/>
                <a:latin typeface="Arial" panose="020B0604020202020204" pitchFamily="34" charset="0"/>
              </a:rPr>
              <a:t>"godly songs" for "our young men ... and our women spinning at the wheels."</a:t>
            </a:r>
            <a:r>
              <a:rPr lang="en-US" b="0" i="0" dirty="0">
                <a:solidFill>
                  <a:srgbClr val="202122"/>
                </a:solidFill>
                <a:effectLst/>
                <a:latin typeface="Arial" panose="020B0604020202020204" pitchFamily="34" charset="0"/>
              </a:rPr>
              <a:t> Thus Hughes argues that he </a:t>
            </a:r>
            <a:r>
              <a:rPr lang="en-US" b="0" i="0" dirty="0" err="1">
                <a:solidFill>
                  <a:srgbClr val="202122"/>
                </a:solidFill>
                <a:effectLst/>
                <a:latin typeface="Arial" panose="020B0604020202020204" pitchFamily="34" charset="0"/>
              </a:rPr>
              <a:t>realised</a:t>
            </a:r>
            <a:r>
              <a:rPr lang="en-US" b="0" i="0" dirty="0">
                <a:solidFill>
                  <a:srgbClr val="202122"/>
                </a:solidFill>
                <a:effectLst/>
                <a:latin typeface="Arial" panose="020B0604020202020204" pitchFamily="34" charset="0"/>
              </a:rPr>
              <a:t> that for the less-privileged, his scriptural teaching could be learnt and retained more readily by song rather than by direct access to the Bible, which could often be prohibited. However, his hymnbook also ended up on the list of forbidden books in 1539, and only one complete copy of it survives which is today held in </a:t>
            </a:r>
            <a:r>
              <a:rPr lang="en-US" b="0" i="0" u="none" strike="noStrike" dirty="0">
                <a:solidFill>
                  <a:srgbClr val="3366CC"/>
                </a:solidFill>
                <a:effectLst/>
                <a:latin typeface="Arial" panose="020B0604020202020204" pitchFamily="34" charset="0"/>
                <a:hlinkClick r:id="rId188" tooltip="Queen's College, Oxford"/>
              </a:rPr>
              <a:t>Queen's College, Oxford</a:t>
            </a:r>
            <a:r>
              <a:rPr lang="en-US" b="0" i="0" dirty="0">
                <a:solidFill>
                  <a:srgbClr val="202122"/>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89"/>
              </a:rPr>
              <a:t>[1]</a:t>
            </a:r>
            <a:r>
              <a:rPr lang="en-US" b="0" i="0" dirty="0">
                <a:solidFill>
                  <a:srgbClr val="202122"/>
                </a:solidFill>
                <a:effectLst/>
                <a:latin typeface="Arial" panose="020B0604020202020204" pitchFamily="34" charset="0"/>
              </a:rPr>
              <a:t> Two fragments survived as binding material and are now in the </a:t>
            </a:r>
            <a:r>
              <a:rPr lang="en-US" b="0" i="0" u="none" strike="noStrike" dirty="0">
                <a:solidFill>
                  <a:srgbClr val="3366CC"/>
                </a:solidFill>
                <a:effectLst/>
                <a:latin typeface="Arial" panose="020B0604020202020204" pitchFamily="34" charset="0"/>
                <a:hlinkClick r:id="rId190" tooltip="Bodleian Library, Oxford"/>
              </a:rPr>
              <a:t>Bodleian Library, Oxford</a:t>
            </a:r>
            <a:r>
              <a:rPr lang="en-US" b="0" i="0" dirty="0">
                <a:solidFill>
                  <a:srgbClr val="202122"/>
                </a:solidFill>
                <a:effectLst/>
                <a:latin typeface="Arial" panose="020B0604020202020204" pitchFamily="34" charset="0"/>
              </a:rPr>
              <a:t>, and in the </a:t>
            </a:r>
            <a:r>
              <a:rPr lang="en-US" b="0" i="0" u="none" strike="noStrike" dirty="0">
                <a:solidFill>
                  <a:srgbClr val="3366CC"/>
                </a:solidFill>
                <a:effectLst/>
                <a:latin typeface="Arial" panose="020B0604020202020204" pitchFamily="34" charset="0"/>
                <a:hlinkClick r:id="rId191" tooltip="Beinecke Library"/>
              </a:rPr>
              <a:t>Beinecke Library</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192" tooltip="Yale"/>
              </a:rPr>
              <a:t>Yale</a:t>
            </a:r>
            <a:r>
              <a:rPr lang="en-US" b="0" i="0" dirty="0">
                <a:solidFill>
                  <a:srgbClr val="202122"/>
                </a:solidFill>
                <a:effectLst/>
                <a:latin typeface="Arial" panose="020B0604020202020204" pitchFamily="34" charset="0"/>
              </a:rPr>
              <a:t>.</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Miles Coverdale was a man who was loved all his life for that ‘singular uprightness’ recorded on his tomb. He was always in demand as a preacher of the gospel. He was an assiduous bishop. He pressed forward with great work in the face of the complexities and adversities produced by official policies. His gift to posterity has been from his scholarship as a translator; from his steadily developing sense of English rhythms, spoken and sung; and from his incalculable shaping of the nation's moral and religious sense through the reading aloud in every parish from his ‘Bible of the largest size’.</a:t>
            </a:r>
          </a:p>
          <a:p>
            <a:pPr algn="l" rtl="0"/>
            <a:r>
              <a:rPr lang="en-US" b="0" i="0" dirty="0">
                <a:solidFill>
                  <a:srgbClr val="202122"/>
                </a:solidFill>
                <a:effectLst/>
                <a:latin typeface="Arial" panose="020B0604020202020204" pitchFamily="34" charset="0"/>
              </a:rPr>
              <a:t>David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‘Coverdale, Miles (1488–1569)’, Oxford Dictionary of National Biography, Oxford University Press, 2004; online </a:t>
            </a:r>
            <a:r>
              <a:rPr lang="en-US" b="0" i="0" dirty="0" err="1">
                <a:solidFill>
                  <a:srgbClr val="202122"/>
                </a:solidFill>
                <a:effectLst/>
                <a:latin typeface="Arial" panose="020B0604020202020204" pitchFamily="34" charset="0"/>
              </a:rPr>
              <a:t>edn</a:t>
            </a:r>
            <a:r>
              <a:rPr lang="en-US" b="0" i="0" dirty="0">
                <a:solidFill>
                  <a:srgbClr val="202122"/>
                </a:solidFill>
                <a:effectLst/>
                <a:latin typeface="Arial" panose="020B0604020202020204" pitchFamily="34" charset="0"/>
              </a:rPr>
              <a:t>, October 2009 </a:t>
            </a:r>
            <a:r>
              <a:rPr lang="en-US" b="0" i="0" u="none" strike="noStrike" dirty="0">
                <a:solidFill>
                  <a:srgbClr val="3366CC"/>
                </a:solidFill>
                <a:effectLst/>
                <a:latin typeface="Arial" panose="020B0604020202020204" pitchFamily="34" charset="0"/>
                <a:hlinkClick r:id="rId193"/>
              </a:rPr>
              <a:t>accessed 15 February 2015</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Coverdale is </a:t>
            </a:r>
            <a:r>
              <a:rPr lang="en-US" b="0" i="0" dirty="0" err="1">
                <a:solidFill>
                  <a:srgbClr val="202122"/>
                </a:solidFill>
                <a:effectLst/>
                <a:latin typeface="Arial" panose="020B0604020202020204" pitchFamily="34" charset="0"/>
              </a:rPr>
              <a:t>honoured</a:t>
            </a:r>
            <a:r>
              <a:rPr lang="en-US" b="0" i="0" dirty="0">
                <a:solidFill>
                  <a:srgbClr val="202122"/>
                </a:solidFill>
                <a:effectLst/>
                <a:latin typeface="Arial" panose="020B0604020202020204" pitchFamily="34" charset="0"/>
              </a:rPr>
              <a:t>, together with </a:t>
            </a:r>
            <a:r>
              <a:rPr lang="en-US" b="0" i="0" u="none" strike="noStrike" dirty="0">
                <a:solidFill>
                  <a:srgbClr val="3366CC"/>
                </a:solidFill>
                <a:effectLst/>
                <a:latin typeface="Arial" panose="020B0604020202020204" pitchFamily="34" charset="0"/>
                <a:hlinkClick r:id="rId65" tooltip="William Tyndale"/>
              </a:rPr>
              <a:t>William Tyndale</a:t>
            </a:r>
            <a:r>
              <a:rPr lang="en-US" b="0" i="0" dirty="0">
                <a:solidFill>
                  <a:srgbClr val="202122"/>
                </a:solidFill>
                <a:effectLst/>
                <a:latin typeface="Arial" panose="020B0604020202020204" pitchFamily="34" charset="0"/>
              </a:rPr>
              <a:t>, with a </a:t>
            </a:r>
            <a:r>
              <a:rPr lang="en-US" b="0" i="0" u="none" strike="noStrike" dirty="0">
                <a:solidFill>
                  <a:srgbClr val="3366CC"/>
                </a:solidFill>
                <a:effectLst/>
                <a:latin typeface="Arial" panose="020B0604020202020204" pitchFamily="34" charset="0"/>
                <a:hlinkClick r:id="rId194" tooltip="Feast day"/>
              </a:rPr>
              <a:t>feast day</a:t>
            </a:r>
            <a:r>
              <a:rPr lang="en-US" b="0" i="0" dirty="0">
                <a:solidFill>
                  <a:srgbClr val="202122"/>
                </a:solidFill>
                <a:effectLst/>
                <a:latin typeface="Arial" panose="020B0604020202020204" pitchFamily="34" charset="0"/>
              </a:rPr>
              <a:t> on the </a:t>
            </a:r>
            <a:r>
              <a:rPr lang="en-US" b="0" i="0" u="none" strike="noStrike" dirty="0">
                <a:solidFill>
                  <a:srgbClr val="3366CC"/>
                </a:solidFill>
                <a:effectLst/>
                <a:latin typeface="Arial" panose="020B0604020202020204" pitchFamily="34" charset="0"/>
                <a:hlinkClick r:id="rId195" tooltip="Calendar of saints (Episcopal Church in the United States of America)"/>
              </a:rPr>
              <a:t>liturgical calendar of the Episcopal Church (USA)</a:t>
            </a:r>
            <a:r>
              <a:rPr lang="en-US" b="0" i="0" dirty="0">
                <a:solidFill>
                  <a:srgbClr val="202122"/>
                </a:solidFill>
                <a:effectLst/>
                <a:latin typeface="Arial" panose="020B0604020202020204" pitchFamily="34" charset="0"/>
              </a:rPr>
              <a:t> on 6 October. His extensive contacts with English and Continental Reformers was integral to the development of successive versions of the Bible in the English language.</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Works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96" tooltip="Edit section: Work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0" i="1" dirty="0">
                <a:solidFill>
                  <a:srgbClr val="202122"/>
                </a:solidFill>
                <a:effectLst/>
                <a:latin typeface="Arial" panose="020B0604020202020204" pitchFamily="34" charset="0"/>
              </a:rPr>
              <a:t>Remains of Myles Coverdale: Containing Prologues to the Translation of the Bible, Treatise on Death, Hope of the Faithful, Exhortation to the Carrying of Christ's Cross, Exposition Upon the Twenty-Second Psalm, Confutation of the Treatise of John Standish, </a:t>
            </a:r>
            <a:r>
              <a:rPr lang="en-US" b="0" i="1" dirty="0" err="1">
                <a:solidFill>
                  <a:srgbClr val="202122"/>
                </a:solidFill>
                <a:effectLst/>
                <a:latin typeface="Arial" panose="020B0604020202020204" pitchFamily="34" charset="0"/>
              </a:rPr>
              <a:t>Defence</a:t>
            </a:r>
            <a:r>
              <a:rPr lang="en-US" b="0" i="1" dirty="0">
                <a:solidFill>
                  <a:srgbClr val="202122"/>
                </a:solidFill>
                <a:effectLst/>
                <a:latin typeface="Arial" panose="020B0604020202020204" pitchFamily="34" charset="0"/>
              </a:rPr>
              <a:t> of a Certain Poor Christian Man, Letters, Ghostly Psalms and Spiritual Songs.</a:t>
            </a:r>
            <a:r>
              <a:rPr lang="en-US" b="0" i="0" dirty="0">
                <a:solidFill>
                  <a:srgbClr val="202122"/>
                </a:solidFill>
                <a:effectLst/>
                <a:latin typeface="Arial" panose="020B0604020202020204" pitchFamily="34" charset="0"/>
              </a:rPr>
              <a:t> (1846)</a:t>
            </a:r>
          </a:p>
          <a:p>
            <a:pPr algn="l" rtl="0">
              <a:buFont typeface="Arial" panose="020B0604020202020204" pitchFamily="34" charset="0"/>
              <a:buChar char="•"/>
            </a:pPr>
            <a:r>
              <a:rPr lang="en-US" b="0" i="1" dirty="0">
                <a:solidFill>
                  <a:srgbClr val="202122"/>
                </a:solidFill>
                <a:effectLst/>
                <a:latin typeface="Arial" panose="020B0604020202020204" pitchFamily="34" charset="0"/>
              </a:rPr>
              <a:t>Writings and Translations of Myles Coverdale: The Old Faith, A Spiritual and Most Precious Pearl, Fruitful Lessons, A Treatise on the Lord's Supper, Order of the Church in Denmark, Abridgment of the Enchiridion of Erasmus</a:t>
            </a:r>
            <a:r>
              <a:rPr lang="en-US" b="0" i="0" dirty="0">
                <a:solidFill>
                  <a:srgbClr val="202122"/>
                </a:solidFill>
                <a:effectLst/>
                <a:latin typeface="Arial" panose="020B0604020202020204" pitchFamily="34" charset="0"/>
              </a:rPr>
              <a:t> (1844)</a:t>
            </a:r>
          </a:p>
          <a:p>
            <a:pPr algn="l" rtl="0">
              <a:buFont typeface="Arial" panose="020B0604020202020204" pitchFamily="34" charset="0"/>
              <a:buChar char="•"/>
            </a:pPr>
            <a:r>
              <a:rPr lang="en-US" b="0" i="1" dirty="0">
                <a:solidFill>
                  <a:srgbClr val="202122"/>
                </a:solidFill>
                <a:effectLst/>
                <a:latin typeface="Arial" panose="020B0604020202020204" pitchFamily="34" charset="0"/>
              </a:rPr>
              <a:t>Memorials Of The Right Reverend Father In God Myles Coverdale, Sometime Lord Bishop Of Exeter; Who First Translated The Whole Bible Into English: Together With Divers Matters Relating To The Promulgation Of The Bible, In The Reign Of Henry The Eighth</a:t>
            </a:r>
            <a:r>
              <a:rPr lang="en-US" b="0" i="0" dirty="0">
                <a:solidFill>
                  <a:srgbClr val="202122"/>
                </a:solidFill>
                <a:effectLst/>
                <a:latin typeface="Arial" panose="020B0604020202020204" pitchFamily="34" charset="0"/>
              </a:rPr>
              <a:t> (1838)</a:t>
            </a:r>
          </a:p>
          <a:p>
            <a:pPr algn="l" rtl="0">
              <a:buFont typeface="Arial" panose="020B0604020202020204" pitchFamily="34" charset="0"/>
              <a:buChar char="•"/>
            </a:pPr>
            <a:r>
              <a:rPr lang="en-US" b="0" i="1" dirty="0">
                <a:solidFill>
                  <a:srgbClr val="202122"/>
                </a:solidFill>
                <a:effectLst/>
                <a:latin typeface="Arial" panose="020B0604020202020204" pitchFamily="34" charset="0"/>
              </a:rPr>
              <a:t>The Letters Of The Martyrs: Collected And Published In 1564 With A Preface By Miles Coverdale</a:t>
            </a:r>
            <a:r>
              <a:rPr lang="en-US" b="0" i="0" dirty="0">
                <a:solidFill>
                  <a:srgbClr val="202122"/>
                </a:solidFill>
                <a:effectLst/>
                <a:latin typeface="Arial" panose="020B0604020202020204" pitchFamily="34" charset="0"/>
              </a:rPr>
              <a:t> (1838)</a:t>
            </a:r>
          </a:p>
          <a:p>
            <a:pPr algn="l" rtl="0"/>
            <a:r>
              <a:rPr lang="en-US" b="0" i="0" dirty="0">
                <a:solidFill>
                  <a:srgbClr val="000000"/>
                </a:solidFill>
                <a:effectLst/>
                <a:latin typeface="Linux Libertine"/>
              </a:rPr>
              <a:t>See also</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97" tooltip="Edit section: See also"/>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1" i="1" u="none" strike="noStrike" dirty="0">
                <a:solidFill>
                  <a:srgbClr val="3366CC"/>
                </a:solidFill>
                <a:effectLst/>
                <a:latin typeface="Arial" panose="020B0604020202020204" pitchFamily="34" charset="0"/>
                <a:hlinkClick r:id="rId198" tooltip="Portal:Saints"/>
              </a:rPr>
              <a:t>Saints portal</a:t>
            </a:r>
            <a:endParaRPr lang="en-US" b="1" i="1" dirty="0">
              <a:solidFill>
                <a:srgbClr val="202122"/>
              </a:solidFill>
              <a:effectLst/>
              <a:latin typeface="Arial" panose="020B0604020202020204" pitchFamily="34" charset="0"/>
            </a:endParaRPr>
          </a:p>
          <a:p>
            <a:pPr algn="l" rtl="0">
              <a:buFont typeface="Arial" panose="020B0604020202020204" pitchFamily="34" charset="0"/>
              <a:buChar char="•"/>
            </a:pPr>
            <a:r>
              <a:rPr lang="en-US" b="1" i="1" u="none" strike="noStrike" dirty="0">
                <a:solidFill>
                  <a:srgbClr val="3366CC"/>
                </a:solidFill>
                <a:effectLst/>
                <a:latin typeface="Arial" panose="020B0604020202020204" pitchFamily="34" charset="0"/>
                <a:hlinkClick r:id="rId199" tooltip="Portal:Christianity"/>
              </a:rPr>
              <a:t>Christianity portal</a:t>
            </a:r>
            <a:endParaRPr lang="en-US" b="1" i="1"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82" tooltip="Psalms"/>
              </a:rPr>
              <a:t>Psalms</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200" tooltip="Timeline of the English Reformation"/>
              </a:rPr>
              <a:t>Timeline of the English Reformation</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201" tooltip="Censorship of the Bible"/>
              </a:rPr>
              <a:t>Censorship of the Bible § England</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Notes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02" tooltip="Edit section: Note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03" tooltip="Jump up"/>
              </a:rPr>
              <a:t>^</a:t>
            </a:r>
            <a:r>
              <a:rPr lang="en-US" b="0" i="0" dirty="0">
                <a:solidFill>
                  <a:srgbClr val="202122"/>
                </a:solidFill>
                <a:effectLst/>
                <a:latin typeface="Arial" panose="020B0604020202020204" pitchFamily="34" charset="0"/>
              </a:rPr>
              <a:t> According to a bronze plaque on the wall of the former </a:t>
            </a:r>
            <a:r>
              <a:rPr lang="en-US" b="0" i="0" u="none" strike="noStrike" dirty="0">
                <a:solidFill>
                  <a:srgbClr val="3366CC"/>
                </a:solidFill>
                <a:effectLst/>
                <a:latin typeface="Arial" panose="020B0604020202020204" pitchFamily="34" charset="0"/>
                <a:hlinkClick r:id="rId204" tooltip="York Minster"/>
              </a:rPr>
              <a:t>York Minster</a:t>
            </a:r>
            <a:r>
              <a:rPr lang="en-US" b="0" i="0" dirty="0">
                <a:solidFill>
                  <a:srgbClr val="202122"/>
                </a:solidFill>
                <a:effectLst/>
                <a:latin typeface="Arial" panose="020B0604020202020204" pitchFamily="34" charset="0"/>
              </a:rPr>
              <a:t> library, he was believed to have been born in York circa 1488. </a:t>
            </a:r>
            <a:r>
              <a:rPr lang="en-US" b="0" i="1" dirty="0">
                <a:solidFill>
                  <a:srgbClr val="202122"/>
                </a:solidFill>
                <a:effectLst/>
                <a:latin typeface="Arial" panose="020B0604020202020204" pitchFamily="34" charset="0"/>
              </a:rPr>
              <a:t>Anon. (4 September 2014). </a:t>
            </a:r>
            <a:r>
              <a:rPr lang="en-US" b="0" i="1" u="none" strike="noStrike" dirty="0">
                <a:solidFill>
                  <a:srgbClr val="3366CC"/>
                </a:solidFill>
                <a:effectLst/>
                <a:latin typeface="Arial" panose="020B0604020202020204" pitchFamily="34" charset="0"/>
                <a:hlinkClick r:id="rId205"/>
              </a:rPr>
              <a:t>"Bronze commemorative plaque on wall of former York Minster Library"</a:t>
            </a:r>
            <a:r>
              <a:rPr lang="en-US" b="0" i="1" dirty="0">
                <a:solidFill>
                  <a:srgbClr val="202122"/>
                </a:solidFill>
                <a:effectLst/>
                <a:latin typeface="Arial" panose="020B0604020202020204" pitchFamily="34" charset="0"/>
              </a:rPr>
              <a:t>. Retrieved 15 February 2015.</a:t>
            </a:r>
            <a:r>
              <a:rPr lang="en-US" b="0" i="0" dirty="0">
                <a:solidFill>
                  <a:srgbClr val="202122"/>
                </a:solidFill>
                <a:effectLst/>
                <a:latin typeface="Arial" panose="020B0604020202020204" pitchFamily="34" charset="0"/>
              </a:rPr>
              <a:t> However, the exact birth location of York does not appear to be corroborated. An older source (Berkshire History – based on Article of 1903) even suggests his birthplace as </a:t>
            </a:r>
            <a:r>
              <a:rPr lang="en-US" b="0" i="0" u="none" strike="noStrike" dirty="0">
                <a:solidFill>
                  <a:srgbClr val="3366CC"/>
                </a:solidFill>
                <a:effectLst/>
                <a:latin typeface="Arial" panose="020B0604020202020204" pitchFamily="34" charset="0"/>
                <a:hlinkClick r:id="rId206" tooltip="Coverdale (dale)"/>
              </a:rPr>
              <a:t>Coverdale</a:t>
            </a:r>
            <a:r>
              <a:rPr lang="en-US" b="0" i="0" dirty="0">
                <a:solidFill>
                  <a:srgbClr val="202122"/>
                </a:solidFill>
                <a:effectLst/>
                <a:latin typeface="Arial" panose="020B0604020202020204" pitchFamily="34" charset="0"/>
              </a:rPr>
              <a:t>, a hamlet in North Yorkshire, but neither is this elsewhere substantiated.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that no details are known of his parentage or early education, so simply </a:t>
            </a:r>
            <a:r>
              <a:rPr lang="en-US" b="0" i="1" dirty="0">
                <a:solidFill>
                  <a:srgbClr val="202122"/>
                </a:solidFill>
                <a:effectLst/>
                <a:latin typeface="Arial" panose="020B0604020202020204" pitchFamily="34" charset="0"/>
              </a:rPr>
              <a:t>Yorkshire</a:t>
            </a:r>
            <a:r>
              <a:rPr lang="en-US" b="0" i="0" dirty="0">
                <a:solidFill>
                  <a:srgbClr val="202122"/>
                </a:solidFill>
                <a:effectLst/>
                <a:latin typeface="Arial" panose="020B0604020202020204" pitchFamily="34" charset="0"/>
              </a:rPr>
              <a:t> is the safest conclusion.</a:t>
            </a:r>
          </a:p>
          <a:p>
            <a:pPr algn="l" rtl="0">
              <a:buFont typeface="+mj-lt"/>
              <a:buAutoNum type="arabicPeriod"/>
            </a:pPr>
            <a:r>
              <a:rPr lang="en-US" b="1" i="0" u="none" strike="noStrike" dirty="0">
                <a:solidFill>
                  <a:srgbClr val="3366CC"/>
                </a:solidFill>
                <a:effectLst/>
                <a:latin typeface="Arial" panose="020B0604020202020204" pitchFamily="34" charset="0"/>
                <a:hlinkClick r:id="rId207"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states "BCL according to Cooper, </a:t>
            </a:r>
            <a:r>
              <a:rPr lang="en-US" b="0" i="0" dirty="0" err="1">
                <a:solidFill>
                  <a:srgbClr val="202122"/>
                </a:solidFill>
                <a:effectLst/>
                <a:latin typeface="Arial" panose="020B0604020202020204" pitchFamily="34" charset="0"/>
              </a:rPr>
              <a:t>BTh</a:t>
            </a:r>
            <a:r>
              <a:rPr lang="en-US" b="0" i="0" dirty="0">
                <a:solidFill>
                  <a:srgbClr val="202122"/>
                </a:solidFill>
                <a:effectLst/>
                <a:latin typeface="Arial" panose="020B0604020202020204" pitchFamily="34" charset="0"/>
              </a:rPr>
              <a:t> according to Foxe." At the time, such students had to gain proficiency in both subjects.</a:t>
            </a:r>
          </a:p>
          <a:p>
            <a:pPr algn="l" rtl="0">
              <a:buFont typeface="+mj-lt"/>
              <a:buAutoNum type="arabicPeriod"/>
            </a:pPr>
            <a:r>
              <a:rPr lang="en-US" b="1" i="0" u="none" strike="noStrike" dirty="0">
                <a:solidFill>
                  <a:srgbClr val="3366CC"/>
                </a:solidFill>
                <a:effectLst/>
                <a:latin typeface="Arial" panose="020B0604020202020204" pitchFamily="34" charset="0"/>
                <a:hlinkClick r:id="rId208" tooltip="Jump up"/>
              </a:rPr>
              <a:t>^</a:t>
            </a:r>
            <a:r>
              <a:rPr lang="en-US" b="0" i="0" dirty="0">
                <a:solidFill>
                  <a:srgbClr val="202122"/>
                </a:solidFill>
                <a:effectLst/>
                <a:latin typeface="Arial" panose="020B0604020202020204" pitchFamily="34" charset="0"/>
              </a:rPr>
              <a:t> But </a:t>
            </a:r>
            <a:r>
              <a:rPr lang="en-US" b="0" i="0" dirty="0" err="1">
                <a:solidFill>
                  <a:srgbClr val="202122"/>
                </a:solidFill>
                <a:effectLst/>
                <a:latin typeface="Arial" panose="020B0604020202020204" pitchFamily="34" charset="0"/>
              </a:rPr>
              <a:t>Trueman</a:t>
            </a:r>
            <a:r>
              <a:rPr lang="en-US" b="0" i="0" dirty="0">
                <a:solidFill>
                  <a:srgbClr val="202122"/>
                </a:solidFill>
                <a:effectLst/>
                <a:latin typeface="Arial" panose="020B0604020202020204" pitchFamily="34" charset="0"/>
              </a:rPr>
              <a:t> also says that Barnes was incorporated </a:t>
            </a:r>
            <a:r>
              <a:rPr lang="en-US" b="0" i="0" dirty="0" err="1">
                <a:solidFill>
                  <a:srgbClr val="202122"/>
                </a:solidFill>
                <a:effectLst/>
                <a:latin typeface="Arial" panose="020B0604020202020204" pitchFamily="34" charset="0"/>
              </a:rPr>
              <a:t>BTh</a:t>
            </a:r>
            <a:r>
              <a:rPr lang="en-US" b="0" i="0" dirty="0">
                <a:solidFill>
                  <a:srgbClr val="202122"/>
                </a:solidFill>
                <a:effectLst/>
                <a:latin typeface="Arial" panose="020B0604020202020204" pitchFamily="34" charset="0"/>
              </a:rPr>
              <a:t> in Cambridge university in 1522-3, followed in 1523 by the award of a DTh., so Barnes' return from Louvain was probably in about 1522.</a:t>
            </a:r>
          </a:p>
          <a:p>
            <a:pPr algn="l" rtl="0">
              <a:buFont typeface="+mj-lt"/>
              <a:buAutoNum type="arabicPeriod"/>
            </a:pPr>
            <a:r>
              <a:rPr lang="en-US" b="1" i="0" u="none" strike="noStrike" dirty="0">
                <a:solidFill>
                  <a:srgbClr val="3366CC"/>
                </a:solidFill>
                <a:effectLst/>
                <a:latin typeface="Arial" panose="020B0604020202020204" pitchFamily="34" charset="0"/>
                <a:hlinkClick r:id="rId209" tooltip="Jump up"/>
              </a:rPr>
              <a:t>^</a:t>
            </a:r>
            <a:r>
              <a:rPr lang="en-US" b="0" i="0" dirty="0">
                <a:solidFill>
                  <a:srgbClr val="202122"/>
                </a:solidFill>
                <a:effectLst/>
                <a:latin typeface="Arial" panose="020B0604020202020204" pitchFamily="34" charset="0"/>
              </a:rPr>
              <a:t> Hughes cites four twentieth century authors in support of this view, having said that some older biographers discount the suggestion.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states firmly that Coverdale and Rodgers were with Tyndale in Antwerp in 1534, whilst discounting the account of Foxe (1563) that Coverdale travelled to Hamburg to assist Tyndale in planned printing work.</a:t>
            </a:r>
          </a:p>
          <a:p>
            <a:pPr algn="l" rtl="0">
              <a:buFont typeface="+mj-lt"/>
              <a:buAutoNum type="arabicPeriod"/>
            </a:pPr>
            <a:r>
              <a:rPr lang="en-US" b="1" i="0" u="none" strike="noStrike" dirty="0">
                <a:solidFill>
                  <a:srgbClr val="3366CC"/>
                </a:solidFill>
                <a:effectLst/>
                <a:latin typeface="Arial" panose="020B0604020202020204" pitchFamily="34" charset="0"/>
                <a:hlinkClick r:id="rId210" tooltip="Jump up"/>
              </a:rPr>
              <a:t>^</a:t>
            </a:r>
            <a:r>
              <a:rPr lang="en-US" b="0" i="0" dirty="0">
                <a:solidFill>
                  <a:srgbClr val="202122"/>
                </a:solidFill>
                <a:effectLst/>
                <a:latin typeface="Arial" panose="020B0604020202020204" pitchFamily="34" charset="0"/>
              </a:rPr>
              <a:t> The colophon of the bible itself states this exact date.</a:t>
            </a:r>
          </a:p>
          <a:p>
            <a:pPr algn="l" rtl="0">
              <a:buFont typeface="+mj-lt"/>
              <a:buAutoNum type="arabicPeriod"/>
            </a:pPr>
            <a:r>
              <a:rPr lang="en-US" b="1" i="0" u="none" strike="noStrike" dirty="0">
                <a:solidFill>
                  <a:srgbClr val="3366CC"/>
                </a:solidFill>
                <a:effectLst/>
                <a:latin typeface="Arial" panose="020B0604020202020204" pitchFamily="34" charset="0"/>
                <a:hlinkClick r:id="rId211" tooltip="Jump up"/>
              </a:rPr>
              <a:t>^</a:t>
            </a:r>
            <a:r>
              <a:rPr lang="en-US" b="0" i="0" dirty="0">
                <a:solidFill>
                  <a:srgbClr val="202122"/>
                </a:solidFill>
                <a:effectLst/>
                <a:latin typeface="Arial" panose="020B0604020202020204" pitchFamily="34" charset="0"/>
              </a:rPr>
              <a:t> In his dedication to King Henry, Coverdale explains that he has ‘with a clear conscience purely and faithfully translated this out of five sundry interpreters’.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explains that this means Tyndale, Luther, the Vulgate, the Zürich Bible, and </a:t>
            </a:r>
            <a:r>
              <a:rPr lang="en-US" b="0" i="0" dirty="0" err="1">
                <a:solidFill>
                  <a:srgbClr val="202122"/>
                </a:solidFill>
                <a:effectLst/>
                <a:latin typeface="Arial" panose="020B0604020202020204" pitchFamily="34" charset="0"/>
              </a:rPr>
              <a:t>Pagninus's</a:t>
            </a:r>
            <a:r>
              <a:rPr lang="en-US" b="0" i="0" dirty="0">
                <a:solidFill>
                  <a:srgbClr val="202122"/>
                </a:solidFill>
                <a:effectLst/>
                <a:latin typeface="Arial" panose="020B0604020202020204" pitchFamily="34" charset="0"/>
              </a:rPr>
              <a:t> Latin translation of the Hebrew.</a:t>
            </a:r>
          </a:p>
          <a:p>
            <a:pPr algn="l" rtl="0">
              <a:buFont typeface="+mj-lt"/>
              <a:buAutoNum type="arabicPeriod"/>
            </a:pPr>
            <a:r>
              <a:rPr lang="en-US" b="1" i="0" u="none" strike="noStrike" dirty="0">
                <a:solidFill>
                  <a:srgbClr val="3366CC"/>
                </a:solidFill>
                <a:effectLst/>
                <a:latin typeface="Arial" panose="020B0604020202020204" pitchFamily="34" charset="0"/>
                <a:hlinkClick r:id="rId212" tooltip="Jump up"/>
              </a:rPr>
              <a:t>^</a:t>
            </a:r>
            <a:r>
              <a:rPr lang="en-US" b="0" i="0" dirty="0">
                <a:solidFill>
                  <a:srgbClr val="202122"/>
                </a:solidFill>
                <a:effectLst/>
                <a:latin typeface="Arial" panose="020B0604020202020204" pitchFamily="34" charset="0"/>
              </a:rPr>
              <a:t> The following is Guido </a:t>
            </a:r>
            <a:r>
              <a:rPr lang="en-US" b="0" i="0" dirty="0" err="1">
                <a:solidFill>
                  <a:srgbClr val="202122"/>
                </a:solidFill>
                <a:effectLst/>
                <a:latin typeface="Arial" panose="020B0604020202020204" pitchFamily="34" charset="0"/>
              </a:rPr>
              <a:t>Latré's</a:t>
            </a:r>
            <a:r>
              <a:rPr lang="en-US" b="0" i="0" dirty="0">
                <a:solidFill>
                  <a:srgbClr val="202122"/>
                </a:solidFill>
                <a:effectLst/>
                <a:latin typeface="Arial" panose="020B0604020202020204" pitchFamily="34" charset="0"/>
              </a:rPr>
              <a:t> citation for: </a:t>
            </a:r>
            <a:r>
              <a:rPr lang="en-US" b="0" i="1" dirty="0">
                <a:solidFill>
                  <a:srgbClr val="202122"/>
                </a:solidFill>
                <a:effectLst/>
                <a:latin typeface="Arial" panose="020B0604020202020204" pitchFamily="34" charset="0"/>
              </a:rPr>
              <a:t>... it was Coverdale's glory to produce the first printed English Bible, and to leave to posterity a permanent memorial of his genius in that most musical version of the Psalter which passed into the Book of Common Prayer, and has endeared itself to generations of Englishmen.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Darlow,T.H</a:t>
            </a:r>
            <a:r>
              <a:rPr lang="en-US" b="0" i="0" dirty="0">
                <a:solidFill>
                  <a:srgbClr val="202122"/>
                </a:solidFill>
                <a:effectLst/>
                <a:latin typeface="Arial" panose="020B0604020202020204" pitchFamily="34" charset="0"/>
              </a:rPr>
              <a:t>. &amp; </a:t>
            </a:r>
            <a:r>
              <a:rPr lang="en-US" b="0" i="0" dirty="0" err="1">
                <a:solidFill>
                  <a:srgbClr val="202122"/>
                </a:solidFill>
                <a:effectLst/>
                <a:latin typeface="Arial" panose="020B0604020202020204" pitchFamily="34" charset="0"/>
              </a:rPr>
              <a:t>Moule,H.F</a:t>
            </a:r>
            <a:r>
              <a:rPr lang="en-US" b="0" i="0" dirty="0">
                <a:solidFill>
                  <a:srgbClr val="202122"/>
                </a:solidFill>
                <a:effectLst/>
                <a:latin typeface="Arial" panose="020B0604020202020204" pitchFamily="34" charset="0"/>
              </a:rPr>
              <a:t>., Historical Catalogue of the printed Editions of Holy Scripture in the Library of the British and Foreign Bible Society, 2 vols., London and New York, 1963 (1st ed. 1903) p.6</a:t>
            </a:r>
          </a:p>
          <a:p>
            <a:pPr algn="l" rtl="0">
              <a:buFont typeface="+mj-lt"/>
              <a:buAutoNum type="arabicPeriod"/>
            </a:pPr>
            <a:r>
              <a:rPr lang="en-US" b="1" i="0" u="none" strike="noStrike" dirty="0">
                <a:solidFill>
                  <a:srgbClr val="3366CC"/>
                </a:solidFill>
                <a:effectLst/>
                <a:latin typeface="Arial" panose="020B0604020202020204" pitchFamily="34" charset="0"/>
                <a:hlinkClick r:id="rId213" tooltip="Jump up"/>
              </a:rPr>
              <a:t>^</a:t>
            </a:r>
            <a:r>
              <a:rPr lang="en-US" b="0" i="0" dirty="0">
                <a:solidFill>
                  <a:srgbClr val="202122"/>
                </a:solidFill>
                <a:effectLst/>
                <a:latin typeface="Arial" panose="020B0604020202020204" pitchFamily="34" charset="0"/>
              </a:rPr>
              <a:t> The description ‘Great Bible’ is justified, since it measured 337 mm by 235 mm.</a:t>
            </a:r>
          </a:p>
          <a:p>
            <a:pPr algn="l" rtl="0">
              <a:buFont typeface="+mj-lt"/>
              <a:buAutoNum type="arabicPeriod"/>
            </a:pPr>
            <a:r>
              <a:rPr lang="en-US" b="1" i="0" u="none" strike="noStrike" dirty="0">
                <a:solidFill>
                  <a:srgbClr val="3366CC"/>
                </a:solidFill>
                <a:effectLst/>
                <a:latin typeface="Arial" panose="020B0604020202020204" pitchFamily="34" charset="0"/>
                <a:hlinkClick r:id="rId214" tooltip="Jump up"/>
              </a:rPr>
              <a:t>^</a:t>
            </a:r>
            <a:r>
              <a:rPr lang="en-US" b="0" i="0" dirty="0">
                <a:solidFill>
                  <a:srgbClr val="202122"/>
                </a:solidFill>
                <a:effectLst/>
                <a:latin typeface="Arial" panose="020B0604020202020204" pitchFamily="34" charset="0"/>
              </a:rPr>
              <a:t> A further detail, possibly apocryphal, is that additional sheets were re-purchased as waste paper from a tradesman to whom they had been sold. Foxe (1563) wrote that they had been proffered as hat linings</a:t>
            </a:r>
          </a:p>
          <a:p>
            <a:pPr algn="l" rtl="0">
              <a:buFont typeface="+mj-lt"/>
              <a:buAutoNum type="arabicPeriod"/>
            </a:pPr>
            <a:r>
              <a:rPr lang="en-US" b="1" i="0" u="none" strike="noStrike" dirty="0">
                <a:solidFill>
                  <a:srgbClr val="3366CC"/>
                </a:solidFill>
                <a:effectLst/>
                <a:latin typeface="Arial" panose="020B0604020202020204" pitchFamily="34" charset="0"/>
                <a:hlinkClick r:id="rId215" tooltip="Jump up"/>
              </a:rPr>
              <a:t>^</a:t>
            </a:r>
            <a:r>
              <a:rPr lang="en-US" b="0" i="0" dirty="0">
                <a:solidFill>
                  <a:srgbClr val="202122"/>
                </a:solidFill>
                <a:effectLst/>
                <a:latin typeface="Arial" panose="020B0604020202020204" pitchFamily="34" charset="0"/>
              </a:rPr>
              <a:t> A special copy on vellum, with illuminations, was prepared for Cromwell himself, and is now in the library of St. John’s College, Cambridge.</a:t>
            </a:r>
          </a:p>
          <a:p>
            <a:pPr algn="l" rtl="0">
              <a:buFont typeface="+mj-lt"/>
              <a:buAutoNum type="arabicPeriod"/>
            </a:pPr>
            <a:r>
              <a:rPr lang="en-US" b="1" i="0" u="none" strike="noStrike" dirty="0">
                <a:solidFill>
                  <a:srgbClr val="3366CC"/>
                </a:solidFill>
                <a:effectLst/>
                <a:latin typeface="Arial" panose="020B0604020202020204" pitchFamily="34" charset="0"/>
                <a:hlinkClick r:id="rId216" tooltip="Jump up"/>
              </a:rPr>
              <a:t>^</a:t>
            </a:r>
            <a:r>
              <a:rPr lang="en-US" b="0" i="0" dirty="0">
                <a:solidFill>
                  <a:srgbClr val="202122"/>
                </a:solidFill>
                <a:effectLst/>
                <a:latin typeface="Arial" panose="020B0604020202020204" pitchFamily="34" charset="0"/>
              </a:rPr>
              <a:t> General Note </a:t>
            </a:r>
            <a:r>
              <a:rPr lang="en-US" b="0" i="1" dirty="0">
                <a:solidFill>
                  <a:srgbClr val="202122"/>
                </a:solidFill>
                <a:effectLst/>
                <a:latin typeface="Arial" panose="020B0604020202020204" pitchFamily="34" charset="0"/>
              </a:rPr>
              <a:t>(by Bodleian Library)</a:t>
            </a:r>
            <a:r>
              <a:rPr lang="en-US" b="0" i="0" dirty="0">
                <a:solidFill>
                  <a:srgbClr val="202122"/>
                </a:solidFill>
                <a:effectLst/>
                <a:latin typeface="Arial" panose="020B0604020202020204" pitchFamily="34" charset="0"/>
              </a:rPr>
              <a:t>: English and Latin in parallel columns; the calendar is printed partly in red; this edition repudiated by Coverdale on account of the faulty printing.</a:t>
            </a:r>
          </a:p>
          <a:p>
            <a:pPr algn="l" rtl="0">
              <a:buFont typeface="+mj-lt"/>
              <a:buAutoNum type="arabicPeriod"/>
            </a:pPr>
            <a:r>
              <a:rPr lang="en-US" b="1" i="0" u="none" strike="noStrike" dirty="0">
                <a:solidFill>
                  <a:srgbClr val="3366CC"/>
                </a:solidFill>
                <a:effectLst/>
                <a:latin typeface="Arial" panose="020B0604020202020204" pitchFamily="34" charset="0"/>
                <a:hlinkClick r:id="rId217"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Rychard</a:t>
            </a:r>
            <a:r>
              <a:rPr lang="en-US" b="0" i="0" dirty="0">
                <a:solidFill>
                  <a:srgbClr val="202122"/>
                </a:solidFill>
                <a:effectLst/>
                <a:latin typeface="Arial" panose="020B0604020202020204" pitchFamily="34" charset="0"/>
              </a:rPr>
              <a:t> Grafton and Edward </a:t>
            </a:r>
            <a:r>
              <a:rPr lang="en-US" b="0" i="0" dirty="0" err="1">
                <a:solidFill>
                  <a:srgbClr val="202122"/>
                </a:solidFill>
                <a:effectLst/>
                <a:latin typeface="Arial" panose="020B0604020202020204" pitchFamily="34" charset="0"/>
              </a:rPr>
              <a:t>Whitchurch</a:t>
            </a:r>
            <a:r>
              <a:rPr lang="en-US" b="0" i="0" dirty="0">
                <a:solidFill>
                  <a:srgbClr val="202122"/>
                </a:solidFill>
                <a:effectLst/>
                <a:latin typeface="Arial" panose="020B0604020202020204" pitchFamily="34" charset="0"/>
              </a:rPr>
              <a:t> finally printed the London large folio edition of the Great Bible in 1539. Coverdale compiled it, based largely on the 1537 Matthew’s Bible, which had been printed in Antwerp from translations by Tyndale and Coverdale.</a:t>
            </a:r>
          </a:p>
          <a:p>
            <a:pPr algn="l" rtl="0">
              <a:buFont typeface="+mj-lt"/>
              <a:buAutoNum type="arabicPeriod"/>
            </a:pPr>
            <a:r>
              <a:rPr lang="en-US" b="1" i="0" u="none" strike="noStrike" dirty="0">
                <a:solidFill>
                  <a:srgbClr val="3366CC"/>
                </a:solidFill>
                <a:effectLst/>
                <a:latin typeface="Arial" panose="020B0604020202020204" pitchFamily="34" charset="0"/>
                <a:hlinkClick r:id="rId218" tooltip="Jump up"/>
              </a:rPr>
              <a:t>^</a:t>
            </a:r>
            <a:r>
              <a:rPr lang="en-US" b="0" i="0" dirty="0">
                <a:solidFill>
                  <a:srgbClr val="202122"/>
                </a:solidFill>
                <a:effectLst/>
                <a:latin typeface="Arial" panose="020B0604020202020204" pitchFamily="34" charset="0"/>
              </a:rPr>
              <a:t> A later writer recalled that ‘none of the clergy were ready to risk life with Russell's expedition but old Father Coverdale’ (A </a:t>
            </a:r>
            <a:r>
              <a:rPr lang="en-US" b="0" i="0" dirty="0" err="1">
                <a:solidFill>
                  <a:srgbClr val="202122"/>
                </a:solidFill>
                <a:effectLst/>
                <a:latin typeface="Arial" panose="020B0604020202020204" pitchFamily="34" charset="0"/>
              </a:rPr>
              <a:t>Brieff</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Discours</a:t>
            </a:r>
            <a:r>
              <a:rPr lang="en-US" b="0" i="0" dirty="0">
                <a:solidFill>
                  <a:srgbClr val="202122"/>
                </a:solidFill>
                <a:effectLst/>
                <a:latin typeface="Arial" panose="020B0604020202020204" pitchFamily="34" charset="0"/>
              </a:rPr>
              <a:t>, cited by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p. 232). On the field at Woodbury Windmill, Coverdale ‘caused general thanksgiving to be made unto God’ (</a:t>
            </a:r>
            <a:r>
              <a:rPr lang="en-US" b="0" i="0" dirty="0" err="1">
                <a:solidFill>
                  <a:srgbClr val="202122"/>
                </a:solidFill>
                <a:effectLst/>
                <a:latin typeface="Arial" panose="020B0604020202020204" pitchFamily="34" charset="0"/>
              </a:rPr>
              <a:t>Mozley</a:t>
            </a:r>
            <a:r>
              <a:rPr lang="en-US" b="0" i="0" dirty="0">
                <a:solidFill>
                  <a:srgbClr val="202122"/>
                </a:solidFill>
                <a:effectLst/>
                <a:latin typeface="Arial" panose="020B0604020202020204" pitchFamily="34" charset="0"/>
              </a:rPr>
              <a:t> – see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15).</a:t>
            </a:r>
          </a:p>
          <a:p>
            <a:pPr algn="l" rtl="0">
              <a:buFont typeface="+mj-lt"/>
              <a:buAutoNum type="arabicPeriod"/>
            </a:pPr>
            <a:r>
              <a:rPr lang="en-US" b="1" i="0" u="none" strike="noStrike" dirty="0">
                <a:solidFill>
                  <a:srgbClr val="3366CC"/>
                </a:solidFill>
                <a:effectLst/>
                <a:latin typeface="Arial" panose="020B0604020202020204" pitchFamily="34" charset="0"/>
                <a:hlinkClick r:id="rId219" tooltip="Jump up"/>
              </a:rPr>
              <a:t>^</a:t>
            </a:r>
            <a:r>
              <a:rPr lang="en-US" b="0" i="0" dirty="0">
                <a:solidFill>
                  <a:srgbClr val="202122"/>
                </a:solidFill>
                <a:effectLst/>
                <a:latin typeface="Arial" panose="020B0604020202020204" pitchFamily="34" charset="0"/>
              </a:rPr>
              <a:t> Her reign was dated from 24 July.</a:t>
            </a:r>
          </a:p>
          <a:p>
            <a:pPr algn="l" rtl="0">
              <a:buFont typeface="+mj-lt"/>
              <a:buAutoNum type="arabicPeriod"/>
            </a:pPr>
            <a:r>
              <a:rPr lang="en-US" b="1" i="0" u="none" strike="noStrike" dirty="0">
                <a:solidFill>
                  <a:srgbClr val="3366CC"/>
                </a:solidFill>
                <a:effectLst/>
                <a:latin typeface="Arial" panose="020B0604020202020204" pitchFamily="34" charset="0"/>
                <a:hlinkClick r:id="rId220" tooltip="Jump up"/>
              </a:rPr>
              <a:t>^</a:t>
            </a:r>
            <a:r>
              <a:rPr lang="en-US" b="0" i="0" dirty="0">
                <a:solidFill>
                  <a:srgbClr val="202122"/>
                </a:solidFill>
                <a:effectLst/>
                <a:latin typeface="Arial" panose="020B0604020202020204" pitchFamily="34" charset="0"/>
              </a:rPr>
              <a:t> In November 1553 and April 1554 both Peter Martyr and the king of Denmark refer to him as having been a prisoner.</a:t>
            </a:r>
          </a:p>
          <a:p>
            <a:pPr algn="l" rtl="0">
              <a:buFont typeface="+mj-lt"/>
              <a:buAutoNum type="arabicPeriod"/>
            </a:pPr>
            <a:r>
              <a:rPr lang="en-US" b="1" i="0" u="none" strike="noStrike" dirty="0">
                <a:solidFill>
                  <a:srgbClr val="3366CC"/>
                </a:solidFill>
                <a:effectLst/>
                <a:latin typeface="Arial" panose="020B0604020202020204" pitchFamily="34" charset="0"/>
                <a:hlinkClick r:id="rId221"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cites </a:t>
            </a:r>
            <a:r>
              <a:rPr lang="en-US" b="0" i="1" dirty="0" err="1">
                <a:solidFill>
                  <a:srgbClr val="202122"/>
                </a:solidFill>
                <a:effectLst/>
                <a:latin typeface="Arial" panose="020B0604020202020204" pitchFamily="34" charset="0"/>
              </a:rPr>
              <a:t>Mozley</a:t>
            </a:r>
            <a:r>
              <a:rPr lang="en-US" b="0" i="1" dirty="0">
                <a:solidFill>
                  <a:srgbClr val="202122"/>
                </a:solidFill>
                <a:effectLst/>
                <a:latin typeface="Arial" panose="020B0604020202020204" pitchFamily="34" charset="0"/>
              </a:rPr>
              <a:t>, 23,</a:t>
            </a:r>
            <a:r>
              <a:rPr lang="en-US" b="0" i="0" dirty="0">
                <a:solidFill>
                  <a:srgbClr val="202122"/>
                </a:solidFill>
                <a:effectLst/>
                <a:latin typeface="Arial" panose="020B0604020202020204" pitchFamily="34" charset="0"/>
              </a:rPr>
              <a:t> in support of this detail, which is useful in illustrating how, by that time, Coverdale's theology had developed beyond the accepted mainstream of the Elizabethan reforms.</a:t>
            </a:r>
          </a:p>
          <a:p>
            <a:pPr algn="l" rtl="0">
              <a:buFont typeface="+mj-lt"/>
              <a:buAutoNum type="arabicPeriod"/>
            </a:pPr>
            <a:r>
              <a:rPr lang="en-US" b="1" i="0" u="none" strike="noStrike" dirty="0">
                <a:solidFill>
                  <a:srgbClr val="3366CC"/>
                </a:solidFill>
                <a:effectLst/>
                <a:latin typeface="Arial" panose="020B0604020202020204" pitchFamily="34" charset="0"/>
                <a:hlinkClick r:id="rId222" tooltip="Jump up"/>
              </a:rPr>
              <a:t>^</a:t>
            </a:r>
            <a:r>
              <a:rPr lang="en-US" b="0" i="0" dirty="0">
                <a:solidFill>
                  <a:srgbClr val="202122"/>
                </a:solidFill>
                <a:effectLst/>
                <a:latin typeface="Arial" panose="020B0604020202020204" pitchFamily="34" charset="0"/>
              </a:rPr>
              <a:t> According to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the second half of the Old Testament of the Matthew's Bible was Coverdale's translation.</a:t>
            </a:r>
          </a:p>
          <a:p>
            <a:pPr algn="l" rtl="0">
              <a:buFont typeface="+mj-lt"/>
              <a:buAutoNum type="arabicPeriod"/>
            </a:pPr>
            <a:r>
              <a:rPr lang="en-US" b="1" i="0" u="none" strike="noStrike" dirty="0">
                <a:solidFill>
                  <a:srgbClr val="3366CC"/>
                </a:solidFill>
                <a:effectLst/>
                <a:latin typeface="Arial" panose="020B0604020202020204" pitchFamily="34" charset="0"/>
                <a:hlinkClick r:id="rId223" tooltip="Jump up"/>
              </a:rPr>
              <a:t>^</a:t>
            </a:r>
            <a:r>
              <a:rPr lang="en-US" b="0" i="0" dirty="0">
                <a:solidFill>
                  <a:srgbClr val="202122"/>
                </a:solidFill>
                <a:effectLst/>
                <a:latin typeface="Arial" panose="020B0604020202020204" pitchFamily="34" charset="0"/>
              </a:rPr>
              <a:t> Still used as Hymn No. 153 of the English Hymnal – "Come Holy Ghost, our souls inspire, ..." (NEH No. 138) with English words by Bishop </a:t>
            </a:r>
            <a:r>
              <a:rPr lang="en-US" b="0" i="0" dirty="0" err="1">
                <a:solidFill>
                  <a:srgbClr val="202122"/>
                </a:solidFill>
                <a:effectLst/>
                <a:latin typeface="Arial" panose="020B0604020202020204" pitchFamily="34" charset="0"/>
              </a:rPr>
              <a:t>Cosin</a:t>
            </a:r>
            <a:r>
              <a:rPr lang="en-US" b="0" i="0" dirty="0">
                <a:solidFill>
                  <a:srgbClr val="202122"/>
                </a:solidFill>
                <a:effectLst/>
                <a:latin typeface="Arial" panose="020B0604020202020204" pitchFamily="34" charset="0"/>
              </a:rPr>
              <a:t>, music by </a:t>
            </a:r>
            <a:r>
              <a:rPr lang="en-US" b="0" i="0" u="none" strike="noStrike" dirty="0">
                <a:solidFill>
                  <a:srgbClr val="3366CC"/>
                </a:solidFill>
                <a:effectLst/>
                <a:latin typeface="Arial" panose="020B0604020202020204" pitchFamily="34" charset="0"/>
                <a:hlinkClick r:id="rId224" tooltip="Thomas Tallis"/>
              </a:rPr>
              <a:t>Thomas Tallis</a:t>
            </a:r>
            <a:r>
              <a:rPr lang="en-US" b="0" i="0" dirty="0">
                <a:solidFill>
                  <a:srgbClr val="202122"/>
                </a:solidFill>
                <a:effectLst/>
                <a:latin typeface="Arial" panose="020B0604020202020204" pitchFamily="34" charset="0"/>
              </a:rPr>
              <a:t>. See The English Hymnal – With Tunes, First ed. Ralph Vaughan Williams, London: Oxford University Press, 1906.</a:t>
            </a:r>
          </a:p>
          <a:p>
            <a:pPr algn="l" rtl="0"/>
            <a:r>
              <a:rPr lang="en-US" b="0" i="0" dirty="0">
                <a:solidFill>
                  <a:srgbClr val="000000"/>
                </a:solidFill>
                <a:effectLst/>
                <a:latin typeface="Linux Libertine"/>
              </a:rPr>
              <a:t>References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25" tooltip="Edit section: Reference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26" tooltip="Jump up"/>
              </a:rPr>
              <a: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27"/>
              </a:rPr>
              <a:t>George Oliver, </a:t>
            </a:r>
            <a:r>
              <a:rPr lang="en-US" b="0" i="1" u="none" strike="noStrike" dirty="0">
                <a:solidFill>
                  <a:srgbClr val="3366CC"/>
                </a:solidFill>
                <a:effectLst/>
                <a:latin typeface="Arial" panose="020B0604020202020204" pitchFamily="34" charset="0"/>
                <a:hlinkClick r:id="rId227"/>
              </a:rPr>
              <a:t>Lives of the Bishops of Exeter</a:t>
            </a:r>
            <a:r>
              <a:rPr lang="en-US" b="0" i="0" u="none" strike="noStrike" dirty="0">
                <a:solidFill>
                  <a:srgbClr val="3366CC"/>
                </a:solidFill>
                <a:effectLst/>
                <a:latin typeface="Arial" panose="020B0604020202020204" pitchFamily="34" charset="0"/>
                <a:hlinkClick r:id="rId227"/>
              </a:rPr>
              <a:t>, p.272</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28"/>
              </a:rPr>
              <a:t>Jump up </a:t>
            </a:r>
            <a:r>
              <a:rPr lang="en-US" b="0" i="0" u="none" strike="noStrike" dirty="0" err="1">
                <a:solidFill>
                  <a:srgbClr val="3366CC"/>
                </a:solidFill>
                <a:effectLst/>
                <a:latin typeface="Arial" panose="020B0604020202020204" pitchFamily="34" charset="0"/>
                <a:hlinkClick r:id="rId228"/>
              </a:rPr>
              <a:t>to:</a:t>
            </a:r>
            <a:r>
              <a:rPr lang="en-US" b="1" i="1" u="none" strike="noStrike" baseline="30000" dirty="0" err="1">
                <a:solidFill>
                  <a:srgbClr val="3366CC"/>
                </a:solidFill>
                <a:effectLst/>
                <a:latin typeface="Arial" panose="020B0604020202020204" pitchFamily="34" charset="0"/>
                <a:hlinkClick r:id="rId228"/>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29"/>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0"/>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1"/>
              </a:rPr>
              <a:t>d</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2"/>
              </a:rPr>
              <a:t>e</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3"/>
              </a:rPr>
              <a:t>f</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4"/>
              </a:rPr>
              <a:t>g</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5"/>
              </a:rPr>
              <a:t>h</a:t>
            </a:r>
            <a:r>
              <a:rPr lang="en-US" b="0" i="0" dirty="0">
                <a:solidFill>
                  <a:srgbClr val="202122"/>
                </a:solidFill>
                <a:effectLst/>
                <a:latin typeface="Arial" panose="020B0604020202020204" pitchFamily="34" charset="0"/>
              </a:rPr>
              <a:t> </a:t>
            </a:r>
            <a:r>
              <a:rPr lang="en-US" b="1" i="1" u="none" strike="noStrike" baseline="30000" dirty="0" err="1">
                <a:solidFill>
                  <a:srgbClr val="3366CC"/>
                </a:solidFill>
                <a:effectLst/>
                <a:latin typeface="Arial" panose="020B0604020202020204" pitchFamily="34" charset="0"/>
                <a:hlinkClick r:id="rId236"/>
              </a:rPr>
              <a:t>i</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7"/>
              </a:rPr>
              <a:t>j</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8"/>
              </a:rPr>
              <a:t>k</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9"/>
              </a:rPr>
              <a:t>l</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0"/>
              </a:rPr>
              <a:t>m</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1"/>
              </a:rPr>
              <a:t>n</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2"/>
              </a:rPr>
              <a:t>o</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3"/>
              </a:rPr>
              <a:t>p</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4"/>
              </a:rPr>
              <a:t>q</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5"/>
              </a:rPr>
              <a:t>r</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6"/>
              </a:rPr>
              <a:t>s</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7"/>
              </a:rPr>
              <a:t>t</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8"/>
              </a:rPr>
              <a:t>u</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9"/>
              </a:rPr>
              <a:t>v</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50"/>
              </a:rPr>
              <a:t>w</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51"/>
              </a:rPr>
              <a:t>x</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252"/>
              </a:rPr>
              <a:t>"Coverdale, Miles (1488–1569)"</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55"/>
              </a:rPr>
              <a:t>10.1093/</a:t>
            </a:r>
            <a:r>
              <a:rPr lang="en-US" b="0" i="1" u="none" strike="noStrike" dirty="0" err="1">
                <a:solidFill>
                  <a:srgbClr val="3366CC"/>
                </a:solidFill>
                <a:effectLst/>
                <a:latin typeface="Arial" panose="020B0604020202020204" pitchFamily="34" charset="0"/>
                <a:hlinkClick r:id="rId255"/>
              </a:rPr>
              <a:t>ref:odnb</a:t>
            </a:r>
            <a:r>
              <a:rPr lang="en-US" b="0" i="1" u="none" strike="noStrike" dirty="0">
                <a:solidFill>
                  <a:srgbClr val="3366CC"/>
                </a:solidFill>
                <a:effectLst/>
                <a:latin typeface="Arial" panose="020B0604020202020204" pitchFamily="34" charset="0"/>
                <a:hlinkClick r:id="rId255"/>
              </a:rPr>
              <a:t>/6486</a:t>
            </a:r>
            <a:r>
              <a:rPr lang="en-US" b="0" i="1" dirty="0">
                <a:solidFill>
                  <a:srgbClr val="202122"/>
                </a:solidFill>
                <a:effectLst/>
                <a:latin typeface="Arial" panose="020B0604020202020204" pitchFamily="34" charset="0"/>
              </a:rPr>
              <a:t>. Retrieved 17 February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57"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258"/>
              </a:rPr>
              <a:t>"Early Printed Bibles – in English – 1535–1610"</a:t>
            </a:r>
            <a:r>
              <a:rPr lang="en-US" b="0" i="1" dirty="0">
                <a:solidFill>
                  <a:srgbClr val="202122"/>
                </a:solidFill>
                <a:effectLst/>
                <a:latin typeface="Arial" panose="020B0604020202020204" pitchFamily="34" charset="0"/>
              </a:rPr>
              <a:t>. British Library – Help for Researchers – Coverdale Bible. The British Library Board. Retrieved 4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59"/>
              </a:rPr>
              <a:t>Jump up </a:t>
            </a:r>
            <a:r>
              <a:rPr lang="en-US" b="0" i="0" u="none" strike="noStrike" dirty="0" err="1">
                <a:solidFill>
                  <a:srgbClr val="3366CC"/>
                </a:solidFill>
                <a:effectLst/>
                <a:latin typeface="Arial" panose="020B0604020202020204" pitchFamily="34" charset="0"/>
                <a:hlinkClick r:id="rId259"/>
              </a:rPr>
              <a:t>to:</a:t>
            </a:r>
            <a:r>
              <a:rPr lang="en-US" b="1" i="1" u="none" strike="noStrike" baseline="30000" dirty="0" err="1">
                <a:solidFill>
                  <a:srgbClr val="3366CC"/>
                </a:solidFill>
                <a:effectLst/>
                <a:latin typeface="Arial" panose="020B0604020202020204" pitchFamily="34" charset="0"/>
                <a:hlinkClick r:id="rId259"/>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0"/>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1"/>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2"/>
              </a:rPr>
              <a:t>d</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Trueman</a:t>
            </a:r>
            <a:r>
              <a:rPr lang="en-US" b="0" i="1" dirty="0">
                <a:solidFill>
                  <a:srgbClr val="202122"/>
                </a:solidFill>
                <a:effectLst/>
                <a:latin typeface="Arial" panose="020B0604020202020204" pitchFamily="34" charset="0"/>
              </a:rPr>
              <a:t>, Carl R. (2004). </a:t>
            </a:r>
            <a:r>
              <a:rPr lang="en-US" b="0" i="1" u="none" strike="noStrike" dirty="0">
                <a:solidFill>
                  <a:srgbClr val="3366CC"/>
                </a:solidFill>
                <a:effectLst/>
                <a:latin typeface="Arial" panose="020B0604020202020204" pitchFamily="34" charset="0"/>
                <a:hlinkClick r:id="rId263"/>
              </a:rPr>
              <a:t>"Barnes, Robert (c.1495–1540)"</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64"/>
              </a:rPr>
              <a:t>10.1093/</a:t>
            </a:r>
            <a:r>
              <a:rPr lang="en-US" b="0" i="1" u="none" strike="noStrike" dirty="0" err="1">
                <a:solidFill>
                  <a:srgbClr val="3366CC"/>
                </a:solidFill>
                <a:effectLst/>
                <a:latin typeface="Arial" panose="020B0604020202020204" pitchFamily="34" charset="0"/>
                <a:hlinkClick r:id="rId264"/>
              </a:rPr>
              <a:t>ref:odnb</a:t>
            </a:r>
            <a:r>
              <a:rPr lang="en-US" b="0" i="1" u="none" strike="noStrike" dirty="0">
                <a:solidFill>
                  <a:srgbClr val="3366CC"/>
                </a:solidFill>
                <a:effectLst/>
                <a:latin typeface="Arial" panose="020B0604020202020204" pitchFamily="34" charset="0"/>
                <a:hlinkClick r:id="rId264"/>
              </a:rPr>
              <a:t>/1472</a:t>
            </a:r>
            <a:r>
              <a:rPr lang="en-US" b="0" i="1" dirty="0">
                <a:solidFill>
                  <a:srgbClr val="202122"/>
                </a:solidFill>
                <a:effectLst/>
                <a:latin typeface="Arial" panose="020B0604020202020204" pitchFamily="34" charset="0"/>
              </a:rPr>
              <a:t>. Retrieved 1 April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65"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Salzman, L.F. (ed.). </a:t>
            </a:r>
            <a:r>
              <a:rPr lang="en-US" b="0" i="1" u="none" strike="noStrike" dirty="0">
                <a:solidFill>
                  <a:srgbClr val="3366CC"/>
                </a:solidFill>
                <a:effectLst/>
                <a:latin typeface="Arial" panose="020B0604020202020204" pitchFamily="34" charset="0"/>
                <a:hlinkClick r:id="rId266"/>
              </a:rPr>
              <a:t>"'Friaries: Austin friars, Cambridge.' A History of the County of Cambridge and the Isle of Ely: Volume 2 pp287-290"</a:t>
            </a:r>
            <a:r>
              <a:rPr lang="en-US" b="0" i="1" dirty="0">
                <a:solidFill>
                  <a:srgbClr val="202122"/>
                </a:solidFill>
                <a:effectLst/>
                <a:latin typeface="Arial" panose="020B0604020202020204" pitchFamily="34" charset="0"/>
              </a:rPr>
              <a:t>. British History online. London: Victoria County History, 1948. Retrieved 2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67"/>
              </a:rPr>
              <a:t>Jump up </a:t>
            </a:r>
            <a:r>
              <a:rPr lang="en-US" b="0" i="0" u="none" strike="noStrike" dirty="0" err="1">
                <a:solidFill>
                  <a:srgbClr val="3366CC"/>
                </a:solidFill>
                <a:effectLst/>
                <a:latin typeface="Arial" panose="020B0604020202020204" pitchFamily="34" charset="0"/>
                <a:hlinkClick r:id="rId267"/>
              </a:rPr>
              <a:t>to:</a:t>
            </a:r>
            <a:r>
              <a:rPr lang="en-US" b="1" i="1" u="none" strike="noStrike" baseline="30000" dirty="0" err="1">
                <a:solidFill>
                  <a:srgbClr val="3366CC"/>
                </a:solidFill>
                <a:effectLst/>
                <a:latin typeface="Arial" panose="020B0604020202020204" pitchFamily="34" charset="0"/>
                <a:hlinkClick r:id="rId267"/>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8"/>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9"/>
              </a:rPr>
              <a:t>c</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Duffy, Eamon. (1992). </a:t>
            </a:r>
            <a:r>
              <a:rPr lang="en-US" b="0" i="1" u="none" strike="noStrike" dirty="0">
                <a:solidFill>
                  <a:srgbClr val="3366CC"/>
                </a:solidFill>
                <a:effectLst/>
                <a:latin typeface="Arial" panose="020B0604020202020204" pitchFamily="34" charset="0"/>
                <a:hlinkClick r:id="rId270"/>
              </a:rPr>
              <a:t>The Stripping of the Altars</a:t>
            </a:r>
            <a:r>
              <a:rPr lang="en-US" b="0" i="1" dirty="0">
                <a:solidFill>
                  <a:srgbClr val="202122"/>
                </a:solidFill>
                <a:effectLst/>
                <a:latin typeface="Arial" panose="020B0604020202020204" pitchFamily="34" charset="0"/>
              </a:rPr>
              <a:t>. New Haven &amp; London: Yale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72" tooltip="Special:BookSources/0-300-05342-8"/>
              </a:rPr>
              <a:t>0-300-05342-8</a:t>
            </a:r>
            <a:r>
              <a:rPr lang="en-US" b="0" i="1"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73"/>
              </a:rPr>
              <a:t>Jump up </a:t>
            </a:r>
            <a:r>
              <a:rPr lang="en-US" b="0" i="0" u="none" strike="noStrike" dirty="0" err="1">
                <a:solidFill>
                  <a:srgbClr val="3366CC"/>
                </a:solidFill>
                <a:effectLst/>
                <a:latin typeface="Arial" panose="020B0604020202020204" pitchFamily="34" charset="0"/>
                <a:hlinkClick r:id="rId273"/>
              </a:rPr>
              <a:t>to:</a:t>
            </a:r>
            <a:r>
              <a:rPr lang="en-US" b="1" i="1" u="none" strike="noStrike" baseline="30000" dirty="0" err="1">
                <a:solidFill>
                  <a:srgbClr val="3366CC"/>
                </a:solidFill>
                <a:effectLst/>
                <a:latin typeface="Arial" panose="020B0604020202020204" pitchFamily="34" charset="0"/>
                <a:hlinkClick r:id="rId273"/>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4"/>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5"/>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6"/>
              </a:rPr>
              <a:t>d</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7"/>
              </a:rPr>
              <a:t>e</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Hughes, Celia (1982). </a:t>
            </a:r>
            <a:r>
              <a:rPr lang="en-US" b="0" i="1" u="none" strike="noStrike" dirty="0">
                <a:solidFill>
                  <a:srgbClr val="3366CC"/>
                </a:solidFill>
                <a:effectLst/>
                <a:latin typeface="Arial" panose="020B0604020202020204" pitchFamily="34" charset="0"/>
                <a:hlinkClick r:id="rId278"/>
              </a:rPr>
              <a:t>"Coverdale's alter ego"</a:t>
            </a:r>
            <a:r>
              <a:rPr lang="en-US" b="0" i="1" dirty="0">
                <a:solidFill>
                  <a:srgbClr val="202122"/>
                </a:solidFill>
                <a:effectLst/>
                <a:latin typeface="Arial" panose="020B0604020202020204" pitchFamily="34" charset="0"/>
              </a:rPr>
              <a:t> (PDF). Bulletin of the John Rylands Library. Manchester, UK: John Rylands University Library. </a:t>
            </a:r>
            <a:r>
              <a:rPr lang="en-US" b="1" i="1" dirty="0">
                <a:solidFill>
                  <a:srgbClr val="202122"/>
                </a:solidFill>
                <a:effectLst/>
                <a:latin typeface="Arial" panose="020B0604020202020204" pitchFamily="34" charset="0"/>
              </a:rPr>
              <a:t>65</a:t>
            </a:r>
            <a:r>
              <a:rPr lang="en-US" b="0" i="1" dirty="0">
                <a:solidFill>
                  <a:srgbClr val="202122"/>
                </a:solidFill>
                <a:effectLst/>
                <a:latin typeface="Arial" panose="020B0604020202020204" pitchFamily="34" charset="0"/>
              </a:rPr>
              <a:t> (1): 100–124. </a:t>
            </a:r>
            <a:r>
              <a:rPr lang="en-US" b="0" i="1" u="none" strike="noStrike" dirty="0">
                <a:solidFill>
                  <a:srgbClr val="3366CC"/>
                </a:solidFill>
                <a:effectLst/>
                <a:latin typeface="Arial" panose="020B0604020202020204" pitchFamily="34" charset="0"/>
                <a:hlinkClick r:id="rId279" tooltip="ISSN (identifier)"/>
              </a:rPr>
              <a:t>ISSN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80"/>
              </a:rPr>
              <a:t>0301-102X</a:t>
            </a:r>
            <a:r>
              <a:rPr lang="en-US" b="0" i="1" dirty="0">
                <a:solidFill>
                  <a:srgbClr val="202122"/>
                </a:solidFill>
                <a:effectLst/>
                <a:latin typeface="Arial" panose="020B0604020202020204" pitchFamily="34" charset="0"/>
              </a:rPr>
              <a:t>. Retrieved 29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81"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282"/>
              </a:rPr>
              <a:t>"Tyndale, William (c.1494–1536)"</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83"/>
              </a:rPr>
              <a:t>10.1093/</a:t>
            </a:r>
            <a:r>
              <a:rPr lang="en-US" b="0" i="1" u="none" strike="noStrike" dirty="0" err="1">
                <a:solidFill>
                  <a:srgbClr val="3366CC"/>
                </a:solidFill>
                <a:effectLst/>
                <a:latin typeface="Arial" panose="020B0604020202020204" pitchFamily="34" charset="0"/>
                <a:hlinkClick r:id="rId283"/>
              </a:rPr>
              <a:t>ref:odnb</a:t>
            </a:r>
            <a:r>
              <a:rPr lang="en-US" b="0" i="1" u="none" strike="noStrike" dirty="0">
                <a:solidFill>
                  <a:srgbClr val="3366CC"/>
                </a:solidFill>
                <a:effectLst/>
                <a:latin typeface="Arial" panose="020B0604020202020204" pitchFamily="34" charset="0"/>
                <a:hlinkClick r:id="rId283"/>
              </a:rPr>
              <a:t>/27947</a:t>
            </a:r>
            <a:r>
              <a:rPr lang="en-US" b="0" i="1" dirty="0">
                <a:solidFill>
                  <a:srgbClr val="202122"/>
                </a:solidFill>
                <a:effectLst/>
                <a:latin typeface="Arial" panose="020B0604020202020204" pitchFamily="34" charset="0"/>
              </a:rPr>
              <a:t>. Retrieved 11 April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84"/>
              </a:rPr>
              <a:t>Jump up </a:t>
            </a:r>
            <a:r>
              <a:rPr lang="en-US" b="0" i="0" u="none" strike="noStrike" dirty="0" err="1">
                <a:solidFill>
                  <a:srgbClr val="3366CC"/>
                </a:solidFill>
                <a:effectLst/>
                <a:latin typeface="Arial" panose="020B0604020202020204" pitchFamily="34" charset="0"/>
                <a:hlinkClick r:id="rId284"/>
              </a:rPr>
              <a:t>to:</a:t>
            </a:r>
            <a:r>
              <a:rPr lang="en-US" b="1" i="1" u="none" strike="noStrike" baseline="30000" dirty="0" err="1">
                <a:solidFill>
                  <a:srgbClr val="3366CC"/>
                </a:solidFill>
                <a:effectLst/>
                <a:latin typeface="Arial" panose="020B0604020202020204" pitchFamily="34" charset="0"/>
                <a:hlinkClick r:id="rId284"/>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5"/>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6"/>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7"/>
              </a:rPr>
              <a:t>d</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Cross 1st ed., F.L.; Livingstone 3rd. ed., E.A. (2006). </a:t>
            </a:r>
            <a:r>
              <a:rPr lang="en-US" b="0" i="1" u="none" strike="noStrike" dirty="0">
                <a:solidFill>
                  <a:srgbClr val="3366CC"/>
                </a:solidFill>
                <a:effectLst/>
                <a:latin typeface="Arial" panose="020B0604020202020204" pitchFamily="34" charset="0"/>
                <a:hlinkClick r:id="rId288"/>
              </a:rPr>
              <a:t>Article title: Bible, English versions The Oxford Dictionary of the Christian Church</a:t>
            </a:r>
            <a:r>
              <a:rPr lang="en-US" b="0" i="1" dirty="0">
                <a:solidFill>
                  <a:srgbClr val="202122"/>
                </a:solidFill>
                <a:effectLst/>
                <a:latin typeface="Arial" panose="020B0604020202020204" pitchFamily="34" charset="0"/>
              </a:rPr>
              <a:t> (3rd rev. ed.). Oxford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89" tooltip="Special:BookSources/0-19-211655-X"/>
              </a:rPr>
              <a:t>0-19-211655-X</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t>
            </a:r>
            <a:r>
              <a:rPr lang="en-US" b="0" i="0" dirty="0">
                <a:solidFill>
                  <a:srgbClr val="DD3333"/>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90" tooltip="Template:Cite book"/>
              </a:rPr>
              <a:t>cite book</a:t>
            </a:r>
            <a:r>
              <a:rPr lang="en-US" b="0" i="0" dirty="0">
                <a:solidFill>
                  <a:srgbClr val="DD3333"/>
                </a:solidFill>
                <a:effectLst/>
                <a:latin typeface="Arial" panose="020B0604020202020204" pitchFamily="34" charset="0"/>
              </a:rPr>
              <a:t>}}: |last1= has generic name (</a:t>
            </a:r>
            <a:r>
              <a:rPr lang="en-US" b="0" i="0" u="none" strike="noStrike" dirty="0">
                <a:solidFill>
                  <a:srgbClr val="3366CC"/>
                </a:solidFill>
                <a:effectLst/>
                <a:latin typeface="Arial" panose="020B0604020202020204" pitchFamily="34" charset="0"/>
                <a:hlinkClick r:id="rId291" tooltip="Help:CS1 errors"/>
              </a:rPr>
              <a:t>help</a:t>
            </a:r>
            <a:r>
              <a:rPr lang="en-US" b="0" i="0" dirty="0">
                <a:solidFill>
                  <a:srgbClr val="DD3333"/>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92"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Latré</a:t>
            </a:r>
            <a:r>
              <a:rPr lang="en-US" b="0" i="1" dirty="0">
                <a:solidFill>
                  <a:srgbClr val="202122"/>
                </a:solidFill>
                <a:effectLst/>
                <a:latin typeface="Arial" panose="020B0604020202020204" pitchFamily="34" charset="0"/>
              </a:rPr>
              <a:t>, Guido. </a:t>
            </a:r>
            <a:r>
              <a:rPr lang="en-US" b="0" i="1" u="none" strike="noStrike" dirty="0">
                <a:solidFill>
                  <a:srgbClr val="3366CC"/>
                </a:solidFill>
                <a:effectLst/>
                <a:latin typeface="Arial" panose="020B0604020202020204" pitchFamily="34" charset="0"/>
                <a:hlinkClick r:id="rId293"/>
              </a:rPr>
              <a:t>"The Place of Printing of the Coverdale Bible"</a:t>
            </a:r>
            <a:r>
              <a:rPr lang="en-US" b="0" i="1" dirty="0">
                <a:solidFill>
                  <a:srgbClr val="202122"/>
                </a:solidFill>
                <a:effectLst/>
                <a:latin typeface="Arial" panose="020B0604020202020204" pitchFamily="34" charset="0"/>
              </a:rPr>
              <a:t>. Tyndale org. K. U. Leuven and Université </a:t>
            </a:r>
            <a:r>
              <a:rPr lang="en-US" b="0" i="1" dirty="0" err="1">
                <a:solidFill>
                  <a:srgbClr val="202122"/>
                </a:solidFill>
                <a:effectLst/>
                <a:latin typeface="Arial" panose="020B0604020202020204" pitchFamily="34" charset="0"/>
              </a:rPr>
              <a:t>Catholique</a:t>
            </a:r>
            <a:r>
              <a:rPr lang="en-US" b="0" i="1" dirty="0">
                <a:solidFill>
                  <a:srgbClr val="202122"/>
                </a:solidFill>
                <a:effectLst/>
                <a:latin typeface="Arial" panose="020B0604020202020204" pitchFamily="34" charset="0"/>
              </a:rPr>
              <a:t> de Louvain, Belgium, 2000. Retrieved 7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94"/>
              </a:rPr>
              <a:t>Jump up </a:t>
            </a:r>
            <a:r>
              <a:rPr lang="en-US" b="0" i="0" u="none" strike="noStrike" dirty="0" err="1">
                <a:solidFill>
                  <a:srgbClr val="3366CC"/>
                </a:solidFill>
                <a:effectLst/>
                <a:latin typeface="Arial" panose="020B0604020202020204" pitchFamily="34" charset="0"/>
                <a:hlinkClick r:id="rId294"/>
              </a:rPr>
              <a:t>to:</a:t>
            </a:r>
            <a:r>
              <a:rPr lang="en-US" b="1" i="1" u="none" strike="noStrike" baseline="30000" dirty="0" err="1">
                <a:solidFill>
                  <a:srgbClr val="3366CC"/>
                </a:solidFill>
                <a:effectLst/>
                <a:latin typeface="Arial" panose="020B0604020202020204" pitchFamily="34" charset="0"/>
                <a:hlinkClick r:id="rId294"/>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95"/>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96"/>
              </a:rPr>
              <a:t>c</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Kenyon, Sir Frederic G. </a:t>
            </a:r>
            <a:r>
              <a:rPr lang="en-US" b="0" i="1" u="none" strike="noStrike" dirty="0">
                <a:solidFill>
                  <a:srgbClr val="3366CC"/>
                </a:solidFill>
                <a:effectLst/>
                <a:latin typeface="Arial" panose="020B0604020202020204" pitchFamily="34" charset="0"/>
                <a:hlinkClick r:id="rId297"/>
              </a:rPr>
              <a:t>"The Great Bible (1539–1541) – from Dictionary of the Bible"</a:t>
            </a:r>
            <a:r>
              <a:rPr lang="en-US" b="0" i="1" dirty="0">
                <a:solidFill>
                  <a:srgbClr val="202122"/>
                </a:solidFill>
                <a:effectLst/>
                <a:latin typeface="Arial" panose="020B0604020202020204" pitchFamily="34" charset="0"/>
              </a:rPr>
              <a:t>. Charles Scribner’s Sons, New York, 1909. Retrieved 14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98"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299"/>
              </a:rPr>
              <a:t>"English Short Title Catalogue – New Testament, Latin, Coverdale, 1538. Original title – The New </a:t>
            </a:r>
            <a:r>
              <a:rPr lang="en-US" b="0" i="1" u="none" strike="noStrike" dirty="0" err="1">
                <a:solidFill>
                  <a:srgbClr val="3366CC"/>
                </a:solidFill>
                <a:effectLst/>
                <a:latin typeface="Arial" panose="020B0604020202020204" pitchFamily="34" charset="0"/>
                <a:hlinkClick r:id="rId299"/>
              </a:rPr>
              <a:t>Testamen</a:t>
            </a:r>
            <a:r>
              <a:rPr lang="en-US" b="0" i="1" u="none" strike="noStrike" dirty="0">
                <a:solidFill>
                  <a:srgbClr val="3366CC"/>
                </a:solidFill>
                <a:effectLst/>
                <a:latin typeface="Arial" panose="020B0604020202020204" pitchFamily="34" charset="0"/>
                <a:hlinkClick r:id="rId299"/>
              </a:rPr>
              <a:t> [sic] both in Latin and English after the vulgare </a:t>
            </a:r>
            <a:r>
              <a:rPr lang="en-US" b="0" i="1" u="none" strike="noStrike" dirty="0" err="1">
                <a:solidFill>
                  <a:srgbClr val="3366CC"/>
                </a:solidFill>
                <a:effectLst/>
                <a:latin typeface="Arial" panose="020B0604020202020204" pitchFamily="34" charset="0"/>
                <a:hlinkClick r:id="rId299"/>
              </a:rPr>
              <a:t>texte</a:t>
            </a:r>
            <a:r>
              <a:rPr lang="en-US" b="0" i="1" u="none" strike="noStrike" dirty="0">
                <a:solidFill>
                  <a:srgbClr val="3366CC"/>
                </a:solidFill>
                <a:effectLst/>
                <a:latin typeface="Arial" panose="020B0604020202020204" pitchFamily="34" charset="0"/>
                <a:hlinkClick r:id="rId299"/>
              </a:rPr>
              <a:t>, which is red in the </a:t>
            </a:r>
            <a:r>
              <a:rPr lang="en-US" b="0" i="1" u="none" strike="noStrike" dirty="0" err="1">
                <a:solidFill>
                  <a:srgbClr val="3366CC"/>
                </a:solidFill>
                <a:effectLst/>
                <a:latin typeface="Arial" panose="020B0604020202020204" pitchFamily="34" charset="0"/>
                <a:hlinkClick r:id="rId299"/>
              </a:rPr>
              <a:t>churche</a:t>
            </a:r>
            <a:r>
              <a:rPr lang="en-US" b="0" i="1" u="none" strike="noStrike" dirty="0">
                <a:solidFill>
                  <a:srgbClr val="3366CC"/>
                </a:solidFill>
                <a:effectLst/>
                <a:latin typeface="Arial" panose="020B0604020202020204" pitchFamily="34" charset="0"/>
                <a:hlinkClick r:id="rId299"/>
              </a:rPr>
              <a:t> translated and corrected by Myles </a:t>
            </a:r>
            <a:r>
              <a:rPr lang="en-US" b="0" i="1" u="none" strike="noStrike" dirty="0" err="1">
                <a:solidFill>
                  <a:srgbClr val="3366CC"/>
                </a:solidFill>
                <a:effectLst/>
                <a:latin typeface="Arial" panose="020B0604020202020204" pitchFamily="34" charset="0"/>
                <a:hlinkClick r:id="rId299"/>
              </a:rPr>
              <a:t>Couerdale</a:t>
            </a:r>
            <a:r>
              <a:rPr lang="en-US" b="0" i="1" u="none" strike="noStrike" dirty="0">
                <a:solidFill>
                  <a:srgbClr val="3366CC"/>
                </a:solidFill>
                <a:effectLst/>
                <a:latin typeface="Arial" panose="020B0604020202020204" pitchFamily="34" charset="0"/>
                <a:hlinkClick r:id="rId299"/>
              </a:rPr>
              <a:t>"</a:t>
            </a:r>
            <a:r>
              <a:rPr lang="en-US" b="0" i="1" dirty="0">
                <a:solidFill>
                  <a:srgbClr val="202122"/>
                </a:solidFill>
                <a:effectLst/>
                <a:latin typeface="Arial" panose="020B0604020202020204" pitchFamily="34" charset="0"/>
              </a:rPr>
              <a:t>. British Library. British Library Board – Original publishers: Paris :</a:t>
            </a:r>
            <a:r>
              <a:rPr lang="en-US" b="0" i="1" dirty="0" err="1">
                <a:solidFill>
                  <a:srgbClr val="202122"/>
                </a:solidFill>
                <a:effectLst/>
                <a:latin typeface="Arial" panose="020B0604020202020204" pitchFamily="34" charset="0"/>
              </a:rPr>
              <a:t>Fraunces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Regnault</a:t>
            </a:r>
            <a:r>
              <a:rPr lang="en-US" b="0" i="1" dirty="0">
                <a:solidFill>
                  <a:srgbClr val="202122"/>
                </a:solidFill>
                <a:effectLst/>
                <a:latin typeface="Arial" panose="020B0604020202020204" pitchFamily="34" charset="0"/>
              </a:rPr>
              <a:t> ..., </a:t>
            </a:r>
            <a:r>
              <a:rPr lang="en-US" b="0" i="1" dirty="0" err="1">
                <a:solidFill>
                  <a:srgbClr val="202122"/>
                </a:solidFill>
                <a:effectLst/>
                <a:latin typeface="Arial" panose="020B0604020202020204" pitchFamily="34" charset="0"/>
              </a:rPr>
              <a:t>prynted</a:t>
            </a:r>
            <a:r>
              <a:rPr lang="en-US" b="0" i="1" dirty="0">
                <a:solidFill>
                  <a:srgbClr val="202122"/>
                </a:solidFill>
                <a:effectLst/>
                <a:latin typeface="Arial" panose="020B0604020202020204" pitchFamily="34" charset="0"/>
              </a:rPr>
              <a:t> for Richard Grafton and Edward </a:t>
            </a:r>
            <a:r>
              <a:rPr lang="en-US" b="0" i="1" dirty="0" err="1">
                <a:solidFill>
                  <a:srgbClr val="202122"/>
                </a:solidFill>
                <a:effectLst/>
                <a:latin typeface="Arial" panose="020B0604020202020204" pitchFamily="34" charset="0"/>
              </a:rPr>
              <a:t>Whitchurch</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cytezens</a:t>
            </a:r>
            <a:r>
              <a:rPr lang="en-US" b="0" i="1" dirty="0">
                <a:solidFill>
                  <a:srgbClr val="202122"/>
                </a:solidFill>
                <a:effectLst/>
                <a:latin typeface="Arial" panose="020B0604020202020204" pitchFamily="34" charset="0"/>
              </a:rPr>
              <a:t> of London, </a:t>
            </a:r>
            <a:r>
              <a:rPr lang="en-US" b="0" i="1" dirty="0" err="1">
                <a:solidFill>
                  <a:srgbClr val="202122"/>
                </a:solidFill>
                <a:effectLst/>
                <a:latin typeface="Arial" panose="020B0604020202020204" pitchFamily="34" charset="0"/>
              </a:rPr>
              <a:t>M.ccccc.xxxviii</a:t>
            </a:r>
            <a:r>
              <a:rPr lang="en-US" b="0" i="1" dirty="0">
                <a:solidFill>
                  <a:srgbClr val="202122"/>
                </a:solidFill>
                <a:effectLst/>
                <a:latin typeface="Arial" panose="020B0604020202020204" pitchFamily="34" charset="0"/>
              </a:rPr>
              <a:t> [1538] in </a:t>
            </a:r>
            <a:r>
              <a:rPr lang="en-US" b="0" i="1" dirty="0" err="1">
                <a:solidFill>
                  <a:srgbClr val="202122"/>
                </a:solidFill>
                <a:effectLst/>
                <a:latin typeface="Arial" panose="020B0604020202020204" pitchFamily="34" charset="0"/>
              </a:rPr>
              <a:t>Nouembre</a:t>
            </a:r>
            <a:r>
              <a:rPr lang="en-US" b="0" i="1" dirty="0">
                <a:solidFill>
                  <a:srgbClr val="202122"/>
                </a:solidFill>
                <a:effectLst/>
                <a:latin typeface="Arial" panose="020B0604020202020204" pitchFamily="34" charset="0"/>
              </a:rPr>
              <a:t>. Cum gratia &amp; </a:t>
            </a:r>
            <a:r>
              <a:rPr lang="en-US" b="0" i="1" dirty="0" err="1">
                <a:solidFill>
                  <a:srgbClr val="202122"/>
                </a:solidFill>
                <a:effectLst/>
                <a:latin typeface="Arial" panose="020B0604020202020204" pitchFamily="34" charset="0"/>
              </a:rPr>
              <a:t>priuilegio</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regis</a:t>
            </a:r>
            <a:r>
              <a:rPr lang="en-US" b="0" i="1" dirty="0">
                <a:solidFill>
                  <a:srgbClr val="202122"/>
                </a:solidFill>
                <a:effectLst/>
                <a:latin typeface="Arial" panose="020B0604020202020204" pitchFamily="34" charset="0"/>
              </a:rPr>
              <a:t>. Retrieved 16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00"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Coverdale, Myles. </a:t>
            </a:r>
            <a:r>
              <a:rPr lang="en-US" b="0" i="1" u="none" strike="noStrike" dirty="0">
                <a:solidFill>
                  <a:srgbClr val="3366CC"/>
                </a:solidFill>
                <a:effectLst/>
                <a:latin typeface="Arial" panose="020B0604020202020204" pitchFamily="34" charset="0"/>
                <a:hlinkClick r:id="rId301"/>
              </a:rPr>
              <a:t>"The </a:t>
            </a:r>
            <a:r>
              <a:rPr lang="en-US" b="0" i="1" u="none" strike="noStrike" dirty="0" err="1">
                <a:solidFill>
                  <a:srgbClr val="3366CC"/>
                </a:solidFill>
                <a:effectLst/>
                <a:latin typeface="Arial" panose="020B0604020202020204" pitchFamily="34" charset="0"/>
                <a:hlinkClick r:id="rId301"/>
              </a:rPr>
              <a:t>newe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testamente</a:t>
            </a:r>
            <a:r>
              <a:rPr lang="en-US" b="0" i="1" u="none" strike="noStrike" dirty="0">
                <a:solidFill>
                  <a:srgbClr val="3366CC"/>
                </a:solidFill>
                <a:effectLst/>
                <a:latin typeface="Arial" panose="020B0604020202020204" pitchFamily="34" charset="0"/>
                <a:hlinkClick r:id="rId301"/>
              </a:rPr>
              <a:t> [electronic resource] : both </a:t>
            </a:r>
            <a:r>
              <a:rPr lang="en-US" b="0" i="1" u="none" strike="noStrike" dirty="0" err="1">
                <a:solidFill>
                  <a:srgbClr val="3366CC"/>
                </a:solidFill>
                <a:effectLst/>
                <a:latin typeface="Arial" panose="020B0604020202020204" pitchFamily="34" charset="0"/>
                <a:hlinkClick r:id="rId301"/>
              </a:rPr>
              <a:t>Latine</a:t>
            </a:r>
            <a:r>
              <a:rPr lang="en-US" b="0" i="1" u="none" strike="noStrike" dirty="0">
                <a:solidFill>
                  <a:srgbClr val="3366CC"/>
                </a:solidFill>
                <a:effectLst/>
                <a:latin typeface="Arial" panose="020B0604020202020204" pitchFamily="34" charset="0"/>
                <a:hlinkClick r:id="rId301"/>
              </a:rPr>
              <a:t> and </a:t>
            </a:r>
            <a:r>
              <a:rPr lang="en-US" b="0" i="1" u="none" strike="noStrike" dirty="0" err="1">
                <a:solidFill>
                  <a:srgbClr val="3366CC"/>
                </a:solidFill>
                <a:effectLst/>
                <a:latin typeface="Arial" panose="020B0604020202020204" pitchFamily="34" charset="0"/>
                <a:hlinkClick r:id="rId301"/>
              </a:rPr>
              <a:t>Englyshe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ech</a:t>
            </a:r>
            <a:r>
              <a:rPr lang="en-US" b="0" i="1" u="none" strike="noStrike" dirty="0">
                <a:solidFill>
                  <a:srgbClr val="3366CC"/>
                </a:solidFill>
                <a:effectLst/>
                <a:latin typeface="Arial" panose="020B0604020202020204" pitchFamily="34" charset="0"/>
                <a:hlinkClick r:id="rId301"/>
              </a:rPr>
              <a:t> correspondent to the other after the vulgare </a:t>
            </a:r>
            <a:r>
              <a:rPr lang="en-US" b="0" i="1" u="none" strike="noStrike" dirty="0" err="1">
                <a:solidFill>
                  <a:srgbClr val="3366CC"/>
                </a:solidFill>
                <a:effectLst/>
                <a:latin typeface="Arial" panose="020B0604020202020204" pitchFamily="34" charset="0"/>
                <a:hlinkClick r:id="rId301"/>
              </a:rPr>
              <a:t>texte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communely</a:t>
            </a:r>
            <a:r>
              <a:rPr lang="en-US" b="0" i="1" u="none" strike="noStrike" dirty="0">
                <a:solidFill>
                  <a:srgbClr val="3366CC"/>
                </a:solidFill>
                <a:effectLst/>
                <a:latin typeface="Arial" panose="020B0604020202020204" pitchFamily="34" charset="0"/>
                <a:hlinkClick r:id="rId301"/>
              </a:rPr>
              <a:t> called S. </a:t>
            </a:r>
            <a:r>
              <a:rPr lang="en-US" b="0" i="1" u="none" strike="noStrike" dirty="0" err="1">
                <a:solidFill>
                  <a:srgbClr val="3366CC"/>
                </a:solidFill>
                <a:effectLst/>
                <a:latin typeface="Arial" panose="020B0604020202020204" pitchFamily="34" charset="0"/>
                <a:hlinkClick r:id="rId301"/>
              </a:rPr>
              <a:t>Ieroms</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Faythfully</a:t>
            </a:r>
            <a:r>
              <a:rPr lang="en-US" b="0" i="1" u="none" strike="noStrike" dirty="0">
                <a:solidFill>
                  <a:srgbClr val="3366CC"/>
                </a:solidFill>
                <a:effectLst/>
                <a:latin typeface="Arial" panose="020B0604020202020204" pitchFamily="34" charset="0"/>
                <a:hlinkClick r:id="rId301"/>
              </a:rPr>
              <a:t> translated by Myles </a:t>
            </a:r>
            <a:r>
              <a:rPr lang="en-US" b="0" i="1" u="none" strike="noStrike" dirty="0" err="1">
                <a:solidFill>
                  <a:srgbClr val="3366CC"/>
                </a:solidFill>
                <a:effectLst/>
                <a:latin typeface="Arial" panose="020B0604020202020204" pitchFamily="34" charset="0"/>
                <a:hlinkClick r:id="rId301"/>
              </a:rPr>
              <a:t>Couerdale</a:t>
            </a:r>
            <a:r>
              <a:rPr lang="en-US" b="0" i="1" u="none" strike="noStrike" dirty="0">
                <a:solidFill>
                  <a:srgbClr val="3366CC"/>
                </a:solidFill>
                <a:effectLst/>
                <a:latin typeface="Arial" panose="020B0604020202020204" pitchFamily="34" charset="0"/>
                <a:hlinkClick r:id="rId301"/>
              </a:rPr>
              <a:t>. Anno. M.CCCCC.XXXVIII. Coverdale, Miles"</a:t>
            </a:r>
            <a:r>
              <a:rPr lang="en-US" b="0" i="1" dirty="0">
                <a:solidFill>
                  <a:srgbClr val="202122"/>
                </a:solidFill>
                <a:effectLst/>
                <a:latin typeface="Arial" panose="020B0604020202020204" pitchFamily="34" charset="0"/>
              </a:rPr>
              <a:t>. SOLO – Search Oxford Libraries Online. Printed in </a:t>
            </a:r>
            <a:r>
              <a:rPr lang="en-US" b="0" i="1" dirty="0" err="1">
                <a:solidFill>
                  <a:srgbClr val="202122"/>
                </a:solidFill>
                <a:effectLst/>
                <a:latin typeface="Arial" panose="020B0604020202020204" pitchFamily="34" charset="0"/>
              </a:rPr>
              <a:t>Southwarke</a:t>
            </a:r>
            <a:r>
              <a:rPr lang="en-US" b="0" i="1" dirty="0">
                <a:solidFill>
                  <a:srgbClr val="202122"/>
                </a:solidFill>
                <a:effectLst/>
                <a:latin typeface="Arial" panose="020B0604020202020204" pitchFamily="34" charset="0"/>
              </a:rPr>
              <a:t> : By </a:t>
            </a:r>
            <a:r>
              <a:rPr lang="en-US" b="0" i="1" dirty="0" err="1">
                <a:solidFill>
                  <a:srgbClr val="202122"/>
                </a:solidFill>
                <a:effectLst/>
                <a:latin typeface="Arial" panose="020B0604020202020204" pitchFamily="34" charset="0"/>
              </a:rPr>
              <a:t>Iames</a:t>
            </a:r>
            <a:r>
              <a:rPr lang="en-US" b="0" i="1" dirty="0">
                <a:solidFill>
                  <a:srgbClr val="202122"/>
                </a:solidFill>
                <a:effectLst/>
                <a:latin typeface="Arial" panose="020B0604020202020204" pitchFamily="34" charset="0"/>
              </a:rPr>
              <a:t> Nicholson. Set forth </a:t>
            </a:r>
            <a:r>
              <a:rPr lang="en-US" b="0" i="1" dirty="0" err="1">
                <a:solidFill>
                  <a:srgbClr val="202122"/>
                </a:solidFill>
                <a:effectLst/>
                <a:latin typeface="Arial" panose="020B0604020202020204" pitchFamily="34" charset="0"/>
              </a:rPr>
              <a:t>wyth</a:t>
            </a:r>
            <a:r>
              <a:rPr lang="en-US" b="0" i="1" dirty="0">
                <a:solidFill>
                  <a:srgbClr val="202122"/>
                </a:solidFill>
                <a:effectLst/>
                <a:latin typeface="Arial" panose="020B0604020202020204" pitchFamily="34" charset="0"/>
              </a:rPr>
              <a:t> the </a:t>
            </a:r>
            <a:r>
              <a:rPr lang="en-US" b="0" i="1" dirty="0" err="1">
                <a:solidFill>
                  <a:srgbClr val="202122"/>
                </a:solidFill>
                <a:effectLst/>
                <a:latin typeface="Arial" panose="020B0604020202020204" pitchFamily="34" charset="0"/>
              </a:rPr>
              <a:t>Kynges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moost</a:t>
            </a:r>
            <a:r>
              <a:rPr lang="en-US" b="0" i="1" dirty="0">
                <a:solidFill>
                  <a:srgbClr val="202122"/>
                </a:solidFill>
                <a:effectLst/>
                <a:latin typeface="Arial" panose="020B0604020202020204" pitchFamily="34" charset="0"/>
              </a:rPr>
              <a:t> gracious </a:t>
            </a:r>
            <a:r>
              <a:rPr lang="en-US" b="0" i="1" dirty="0" err="1">
                <a:solidFill>
                  <a:srgbClr val="202122"/>
                </a:solidFill>
                <a:effectLst/>
                <a:latin typeface="Arial" panose="020B0604020202020204" pitchFamily="34" charset="0"/>
              </a:rPr>
              <a:t>licence</a:t>
            </a:r>
            <a:r>
              <a:rPr lang="en-US" b="0" i="1" dirty="0">
                <a:solidFill>
                  <a:srgbClr val="202122"/>
                </a:solidFill>
                <a:effectLst/>
                <a:latin typeface="Arial" panose="020B0604020202020204" pitchFamily="34" charset="0"/>
              </a:rPr>
              <a:t>, 1538. Retrieved 14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02"/>
              </a:rPr>
              <a:t>Jump up </a:t>
            </a:r>
            <a:r>
              <a:rPr lang="en-US" b="0" i="0" u="none" strike="noStrike" dirty="0" err="1">
                <a:solidFill>
                  <a:srgbClr val="3366CC"/>
                </a:solidFill>
                <a:effectLst/>
                <a:latin typeface="Arial" panose="020B0604020202020204" pitchFamily="34" charset="0"/>
                <a:hlinkClick r:id="rId302"/>
              </a:rPr>
              <a:t>to:</a:t>
            </a:r>
            <a:r>
              <a:rPr lang="en-US" b="1" i="1" u="none" strike="noStrike" baseline="30000" dirty="0" err="1">
                <a:solidFill>
                  <a:srgbClr val="3366CC"/>
                </a:solidFill>
                <a:effectLst/>
                <a:latin typeface="Arial" panose="020B0604020202020204" pitchFamily="34" charset="0"/>
                <a:hlinkClick r:id="rId302"/>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303"/>
              </a:rPr>
              <a:t>b</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Leithead</a:t>
            </a:r>
            <a:r>
              <a:rPr lang="en-US" b="0" i="1" dirty="0">
                <a:solidFill>
                  <a:srgbClr val="202122"/>
                </a:solidFill>
                <a:effectLst/>
                <a:latin typeface="Arial" panose="020B0604020202020204" pitchFamily="34" charset="0"/>
              </a:rPr>
              <a:t>, Howard (2004). </a:t>
            </a:r>
            <a:r>
              <a:rPr lang="en-US" b="0" i="1" u="none" strike="noStrike" dirty="0">
                <a:solidFill>
                  <a:srgbClr val="3366CC"/>
                </a:solidFill>
                <a:effectLst/>
                <a:latin typeface="Arial" panose="020B0604020202020204" pitchFamily="34" charset="0"/>
                <a:hlinkClick r:id="rId304"/>
              </a:rPr>
              <a:t>"Oxford DNB Article: </a:t>
            </a:r>
            <a:r>
              <a:rPr lang="en-US" b="0" i="1" u="none" strike="noStrike" dirty="0" err="1">
                <a:solidFill>
                  <a:srgbClr val="3366CC"/>
                </a:solidFill>
                <a:effectLst/>
                <a:latin typeface="Arial" panose="020B0604020202020204" pitchFamily="34" charset="0"/>
                <a:hlinkClick r:id="rId304"/>
              </a:rPr>
              <a:t>Cromwell,Thomas</a:t>
            </a:r>
            <a:r>
              <a:rPr lang="en-US" b="0" i="1" u="none" strike="noStrike" dirty="0">
                <a:solidFill>
                  <a:srgbClr val="3366CC"/>
                </a:solidFill>
                <a:effectLst/>
                <a:latin typeface="Arial" panose="020B0604020202020204" pitchFamily="34" charset="0"/>
                <a:hlinkClick r:id="rId304"/>
              </a:rPr>
              <a:t>"</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305"/>
              </a:rPr>
              <a:t>10.1093/</a:t>
            </a:r>
            <a:r>
              <a:rPr lang="en-US" b="0" i="1" u="none" strike="noStrike" dirty="0" err="1">
                <a:solidFill>
                  <a:srgbClr val="3366CC"/>
                </a:solidFill>
                <a:effectLst/>
                <a:latin typeface="Arial" panose="020B0604020202020204" pitchFamily="34" charset="0"/>
                <a:hlinkClick r:id="rId305"/>
              </a:rPr>
              <a:t>ref:odnb</a:t>
            </a:r>
            <a:r>
              <a:rPr lang="en-US" b="0" i="1" u="none" strike="noStrike" dirty="0">
                <a:solidFill>
                  <a:srgbClr val="3366CC"/>
                </a:solidFill>
                <a:effectLst/>
                <a:latin typeface="Arial" panose="020B0604020202020204" pitchFamily="34" charset="0"/>
                <a:hlinkClick r:id="rId305"/>
              </a:rPr>
              <a:t>/6769</a:t>
            </a:r>
            <a:r>
              <a:rPr lang="en-US" b="0" i="1" dirty="0">
                <a:solidFill>
                  <a:srgbClr val="202122"/>
                </a:solidFill>
                <a:effectLst/>
                <a:latin typeface="Arial" panose="020B0604020202020204" pitchFamily="34" charset="0"/>
              </a:rPr>
              <a:t>. Retrieved 5 March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06" tooltip="Jump up"/>
              </a:rPr>
              <a:t>^</a:t>
            </a:r>
            <a:r>
              <a:rPr lang="en-US" b="0" i="0" dirty="0">
                <a:solidFill>
                  <a:srgbClr val="202122"/>
                </a:solidFill>
                <a:effectLst/>
                <a:latin typeface="Arial" panose="020B0604020202020204" pitchFamily="34" charset="0"/>
              </a:rPr>
              <a:t> Rex, Richard, "The Crisis of Obedience: God’s Word and Henry’s Reformation", </a:t>
            </a:r>
            <a:r>
              <a:rPr lang="en-US" b="0" i="1" dirty="0">
                <a:solidFill>
                  <a:srgbClr val="202122"/>
                </a:solidFill>
                <a:effectLst/>
                <a:latin typeface="Arial" panose="020B0604020202020204" pitchFamily="34" charset="0"/>
              </a:rPr>
              <a:t>The Historical Journal</a:t>
            </a:r>
            <a:r>
              <a:rPr lang="en-US" b="0" i="0" dirty="0">
                <a:solidFill>
                  <a:srgbClr val="202122"/>
                </a:solidFill>
                <a:effectLst/>
                <a:latin typeface="Arial" panose="020B0604020202020204" pitchFamily="34" charset="0"/>
              </a:rPr>
              <a:t>, V. 39, no. 4, December 1996, pp. 893–4.</a:t>
            </a:r>
          </a:p>
          <a:p>
            <a:pPr algn="l" rtl="0">
              <a:buFont typeface="+mj-lt"/>
              <a:buAutoNum type="arabicPeriod"/>
            </a:pPr>
            <a:r>
              <a:rPr lang="en-US" b="1" i="0" u="none" strike="noStrike" dirty="0">
                <a:solidFill>
                  <a:srgbClr val="3366CC"/>
                </a:solidFill>
                <a:effectLst/>
                <a:latin typeface="Arial" panose="020B0604020202020204" pitchFamily="34" charset="0"/>
                <a:hlinkClick r:id="rId307" tooltip="Jump up"/>
              </a:rPr>
              <a:t>^</a:t>
            </a:r>
            <a:r>
              <a:rPr lang="en-US" b="0" i="0"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08" tooltip="Richard John King"/>
              </a:rPr>
              <a:t>King, Richard John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09"/>
              </a:rPr>
              <a:t>"Berkshire History: Biographies: Miles Coverdale (1488–1569)"</a:t>
            </a:r>
            <a:r>
              <a:rPr lang="en-US" b="0" i="1" dirty="0">
                <a:solidFill>
                  <a:srgbClr val="202122"/>
                </a:solidFill>
                <a:effectLst/>
                <a:latin typeface="Arial" panose="020B0604020202020204" pitchFamily="34" charset="0"/>
              </a:rPr>
              <a:t>. Berkshire History. David Nash Ford. Archived from </a:t>
            </a:r>
            <a:r>
              <a:rPr lang="en-US" b="0" i="1" u="none" strike="noStrike" dirty="0">
                <a:solidFill>
                  <a:srgbClr val="3366CC"/>
                </a:solidFill>
                <a:effectLst/>
                <a:latin typeface="Arial" panose="020B0604020202020204" pitchFamily="34" charset="0"/>
                <a:hlinkClick r:id="rId310"/>
              </a:rPr>
              <a:t>the original</a:t>
            </a:r>
            <a:r>
              <a:rPr lang="en-US" b="0" i="1" dirty="0">
                <a:solidFill>
                  <a:srgbClr val="202122"/>
                </a:solidFill>
                <a:effectLst/>
                <a:latin typeface="Arial" panose="020B0604020202020204" pitchFamily="34" charset="0"/>
              </a:rPr>
              <a:t> on 5 November 2012. Retrieved 5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11"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312"/>
              </a:rPr>
              <a:t>"English Short Title Catalogue – Full View of Record – Uniform title – English Great Bible"</a:t>
            </a:r>
            <a:r>
              <a:rPr lang="en-US" b="0" i="1" dirty="0">
                <a:solidFill>
                  <a:srgbClr val="202122"/>
                </a:solidFill>
                <a:effectLst/>
                <a:latin typeface="Arial" panose="020B0604020202020204" pitchFamily="34" charset="0"/>
              </a:rPr>
              <a:t>. British Library. British Library Board – Original publisher </a:t>
            </a:r>
            <a:r>
              <a:rPr lang="en-US" b="0" i="1" dirty="0" err="1">
                <a:solidFill>
                  <a:srgbClr val="202122"/>
                </a:solidFill>
                <a:effectLst/>
                <a:latin typeface="Arial" panose="020B0604020202020204" pitchFamily="34" charset="0"/>
              </a:rPr>
              <a:t>Rychard</a:t>
            </a:r>
            <a:r>
              <a:rPr lang="en-US" b="0" i="1" dirty="0">
                <a:solidFill>
                  <a:srgbClr val="202122"/>
                </a:solidFill>
                <a:effectLst/>
                <a:latin typeface="Arial" panose="020B0604020202020204" pitchFamily="34" charset="0"/>
              </a:rPr>
              <a:t> Grafton and Edward </a:t>
            </a:r>
            <a:r>
              <a:rPr lang="en-US" b="0" i="1" dirty="0" err="1">
                <a:solidFill>
                  <a:srgbClr val="202122"/>
                </a:solidFill>
                <a:effectLst/>
                <a:latin typeface="Arial" panose="020B0604020202020204" pitchFamily="34" charset="0"/>
              </a:rPr>
              <a:t>Whitchurch</a:t>
            </a:r>
            <a:r>
              <a:rPr lang="en-US" b="0" i="1" dirty="0">
                <a:solidFill>
                  <a:srgbClr val="202122"/>
                </a:solidFill>
                <a:effectLst/>
                <a:latin typeface="Arial" panose="020B0604020202020204" pitchFamily="34" charset="0"/>
              </a:rPr>
              <a:t>, Cum </a:t>
            </a:r>
            <a:r>
              <a:rPr lang="en-US" b="0" i="1" dirty="0" err="1">
                <a:solidFill>
                  <a:srgbClr val="202122"/>
                </a:solidFill>
                <a:effectLst/>
                <a:latin typeface="Arial" panose="020B0604020202020204" pitchFamily="34" charset="0"/>
              </a:rPr>
              <a:t>priuilegio</a:t>
            </a:r>
            <a:r>
              <a:rPr lang="en-US" b="0" i="1" dirty="0">
                <a:solidFill>
                  <a:srgbClr val="202122"/>
                </a:solidFill>
                <a:effectLst/>
                <a:latin typeface="Arial" panose="020B0604020202020204" pitchFamily="34" charset="0"/>
              </a:rPr>
              <a:t> ad </a:t>
            </a:r>
            <a:r>
              <a:rPr lang="en-US" b="0" i="1" dirty="0" err="1">
                <a:solidFill>
                  <a:srgbClr val="202122"/>
                </a:solidFill>
                <a:effectLst/>
                <a:latin typeface="Arial" panose="020B0604020202020204" pitchFamily="34" charset="0"/>
              </a:rPr>
              <a:t>imprimendum</a:t>
            </a:r>
            <a:r>
              <a:rPr lang="en-US" b="0" i="1" dirty="0">
                <a:solidFill>
                  <a:srgbClr val="202122"/>
                </a:solidFill>
                <a:effectLst/>
                <a:latin typeface="Arial" panose="020B0604020202020204" pitchFamily="34" charset="0"/>
              </a:rPr>
              <a:t> solum, April 1539. Retrieved 16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13"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Ditchfield</a:t>
            </a:r>
            <a:r>
              <a:rPr lang="en-US" b="0" i="1" dirty="0">
                <a:solidFill>
                  <a:srgbClr val="202122"/>
                </a:solidFill>
                <a:effectLst/>
                <a:latin typeface="Arial" panose="020B0604020202020204" pitchFamily="34" charset="0"/>
              </a:rPr>
              <a:t>, P H; Page, W. </a:t>
            </a:r>
            <a:r>
              <a:rPr lang="en-US" b="0" i="1" u="none" strike="noStrike" dirty="0">
                <a:solidFill>
                  <a:srgbClr val="3366CC"/>
                </a:solidFill>
                <a:effectLst/>
                <a:latin typeface="Arial" panose="020B0604020202020204" pitchFamily="34" charset="0"/>
                <a:hlinkClick r:id="rId314"/>
              </a:rPr>
              <a:t>"'Parishes: </a:t>
            </a:r>
            <a:r>
              <a:rPr lang="en-US" b="0" i="1" u="none" strike="noStrike" dirty="0" err="1">
                <a:solidFill>
                  <a:srgbClr val="3366CC"/>
                </a:solidFill>
                <a:effectLst/>
                <a:latin typeface="Arial" panose="020B0604020202020204" pitchFamily="34" charset="0"/>
                <a:hlinkClick r:id="rId314"/>
              </a:rPr>
              <a:t>Bucklebury</a:t>
            </a:r>
            <a:r>
              <a:rPr lang="en-US" b="0" i="1" u="none" strike="noStrike" dirty="0">
                <a:solidFill>
                  <a:srgbClr val="3366CC"/>
                </a:solidFill>
                <a:effectLst/>
                <a:latin typeface="Arial" panose="020B0604020202020204" pitchFamily="34" charset="0"/>
                <a:hlinkClick r:id="rId314"/>
              </a:rPr>
              <a:t>.' A History of the County of Berkshire: Volume 3, pp291 – 296"</a:t>
            </a:r>
            <a:r>
              <a:rPr lang="en-US" b="0" i="1" dirty="0">
                <a:solidFill>
                  <a:srgbClr val="202122"/>
                </a:solidFill>
                <a:effectLst/>
                <a:latin typeface="Arial" panose="020B0604020202020204" pitchFamily="34" charset="0"/>
              </a:rPr>
              <a:t>. British History Online. London: Victoria County History, 1923. Retrieved 10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15"/>
              </a:rPr>
              <a:t>Jump up </a:t>
            </a:r>
            <a:r>
              <a:rPr lang="en-US" b="0" i="0" u="none" strike="noStrike" dirty="0" err="1">
                <a:solidFill>
                  <a:srgbClr val="3366CC"/>
                </a:solidFill>
                <a:effectLst/>
                <a:latin typeface="Arial" panose="020B0604020202020204" pitchFamily="34" charset="0"/>
                <a:hlinkClick r:id="rId315"/>
              </a:rPr>
              <a:t>to:</a:t>
            </a:r>
            <a:r>
              <a:rPr lang="en-US" b="1" i="1" u="none" strike="noStrike" baseline="30000" dirty="0" err="1">
                <a:solidFill>
                  <a:srgbClr val="3366CC"/>
                </a:solidFill>
                <a:effectLst/>
                <a:latin typeface="Arial" panose="020B0604020202020204" pitchFamily="34" charset="0"/>
                <a:hlinkClick r:id="rId315"/>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316"/>
              </a:rPr>
              <a:t>b</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Cannon, John (2009). </a:t>
            </a:r>
            <a:r>
              <a:rPr lang="en-US" b="0" i="1" u="none" strike="noStrike" dirty="0">
                <a:solidFill>
                  <a:srgbClr val="3366CC"/>
                </a:solidFill>
                <a:effectLst/>
                <a:latin typeface="Arial" panose="020B0604020202020204" pitchFamily="34" charset="0"/>
                <a:hlinkClick r:id="rId317"/>
              </a:rPr>
              <a:t>A Dictionary of British History</a:t>
            </a:r>
            <a:r>
              <a:rPr lang="en-US" b="0" i="1" dirty="0">
                <a:solidFill>
                  <a:srgbClr val="202122"/>
                </a:solidFill>
                <a:effectLst/>
                <a:latin typeface="Arial" panose="020B0604020202020204" pitchFamily="34" charset="0"/>
              </a:rPr>
              <a:t>. Oxford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18" tooltip="Special:BookSources/9780191726514"/>
              </a:rPr>
              <a:t>9780191726514</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(entry Edward VI).</a:t>
            </a:r>
          </a:p>
          <a:p>
            <a:pPr algn="l" rtl="0">
              <a:buFont typeface="+mj-lt"/>
              <a:buAutoNum type="arabicPeriod"/>
            </a:pPr>
            <a:r>
              <a:rPr lang="en-US" b="1" i="0" u="none" strike="noStrike" dirty="0">
                <a:solidFill>
                  <a:srgbClr val="3366CC"/>
                </a:solidFill>
                <a:effectLst/>
                <a:latin typeface="Arial" panose="020B0604020202020204" pitchFamily="34" charset="0"/>
                <a:hlinkClick r:id="rId319"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Murray, John (1872). </a:t>
            </a:r>
            <a:r>
              <a:rPr lang="en-US" b="0" i="1" u="none" strike="noStrike" dirty="0">
                <a:solidFill>
                  <a:srgbClr val="3366CC"/>
                </a:solidFill>
                <a:effectLst/>
                <a:latin typeface="Arial" panose="020B0604020202020204" pitchFamily="34" charset="0"/>
                <a:hlinkClick r:id="rId320"/>
              </a:rPr>
              <a:t>A Handbook for </a:t>
            </a:r>
            <a:r>
              <a:rPr lang="en-US" b="0" i="1" u="none" strike="noStrike" dirty="0" err="1">
                <a:solidFill>
                  <a:srgbClr val="3366CC"/>
                </a:solidFill>
                <a:effectLst/>
                <a:latin typeface="Arial" panose="020B0604020202020204" pitchFamily="34" charset="0"/>
                <a:hlinkClick r:id="rId320"/>
              </a:rPr>
              <a:t>Travellers</a:t>
            </a:r>
            <a:r>
              <a:rPr lang="en-US" b="0" i="1" u="none" strike="noStrike" dirty="0">
                <a:solidFill>
                  <a:srgbClr val="3366CC"/>
                </a:solidFill>
                <a:effectLst/>
                <a:latin typeface="Arial" panose="020B0604020202020204" pitchFamily="34" charset="0"/>
                <a:hlinkClick r:id="rId320"/>
              </a:rPr>
              <a:t> in Gloucestershire, Worcestershire, and Herefordshire</a:t>
            </a:r>
            <a:r>
              <a:rPr lang="en-US" b="0" i="1" dirty="0">
                <a:solidFill>
                  <a:srgbClr val="202122"/>
                </a:solidFill>
                <a:effectLst/>
                <a:latin typeface="Arial" panose="020B0604020202020204" pitchFamily="34" charset="0"/>
              </a:rPr>
              <a:t>. Gloucestershire: J Murray. pp. 162–163.</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21" tooltip="Jump up"/>
              </a:rPr>
              <a: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22" tooltip="Eamon Duffy"/>
              </a:rPr>
              <a:t>Eamon Duffy</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voices of </a:t>
            </a:r>
            <a:r>
              <a:rPr lang="en-US" b="0" i="1" dirty="0" err="1">
                <a:solidFill>
                  <a:srgbClr val="202122"/>
                </a:solidFill>
                <a:effectLst/>
                <a:latin typeface="Arial" panose="020B0604020202020204" pitchFamily="34" charset="0"/>
              </a:rPr>
              <a:t>Morebath</a:t>
            </a:r>
            <a:r>
              <a:rPr lang="en-US" b="0" i="1" dirty="0">
                <a:solidFill>
                  <a:srgbClr val="202122"/>
                </a:solidFill>
                <a:effectLst/>
                <a:latin typeface="Arial" panose="020B0604020202020204" pitchFamily="34" charset="0"/>
              </a:rPr>
              <a:t>: reformation and rebellion in an English village</a:t>
            </a:r>
            <a:r>
              <a:rPr lang="en-US" b="0" i="0" dirty="0">
                <a:solidFill>
                  <a:srgbClr val="202122"/>
                </a:solidFill>
                <a:effectLst/>
                <a:latin typeface="Arial" panose="020B0604020202020204" pitchFamily="34" charset="0"/>
              </a:rPr>
              <a:t>, New Haven, Conn.: Yale University Press, p. 133.</a:t>
            </a:r>
          </a:p>
          <a:p>
            <a:pPr algn="l" rtl="0">
              <a:buFont typeface="+mj-lt"/>
              <a:buAutoNum type="arabicPeriod"/>
            </a:pPr>
            <a:r>
              <a:rPr lang="en-US" b="1" i="0" u="none" strike="noStrike" dirty="0">
                <a:solidFill>
                  <a:srgbClr val="3366CC"/>
                </a:solidFill>
                <a:effectLst/>
                <a:latin typeface="Arial" panose="020B0604020202020204" pitchFamily="34" charset="0"/>
                <a:hlinkClick r:id="rId323"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Church of England – A Christian presence in every community. </a:t>
            </a:r>
            <a:r>
              <a:rPr lang="en-US" b="0" i="1" u="none" strike="noStrike" dirty="0">
                <a:solidFill>
                  <a:srgbClr val="3366CC"/>
                </a:solidFill>
                <a:effectLst/>
                <a:latin typeface="Arial" panose="020B0604020202020204" pitchFamily="34" charset="0"/>
                <a:hlinkClick r:id="rId324"/>
              </a:rPr>
              <a:t>"A Church Near You"</a:t>
            </a:r>
            <a:r>
              <a:rPr lang="en-US" b="0" i="1" dirty="0">
                <a:solidFill>
                  <a:srgbClr val="202122"/>
                </a:solidFill>
                <a:effectLst/>
                <a:latin typeface="Arial" panose="020B0604020202020204" pitchFamily="34" charset="0"/>
              </a:rPr>
              <a:t>. St Andrew, </a:t>
            </a:r>
            <a:r>
              <a:rPr lang="en-US" b="0" i="1" dirty="0" err="1">
                <a:solidFill>
                  <a:srgbClr val="202122"/>
                </a:solidFill>
                <a:effectLst/>
                <a:latin typeface="Arial" panose="020B0604020202020204" pitchFamily="34" charset="0"/>
              </a:rPr>
              <a:t>Sampford</a:t>
            </a:r>
            <a:r>
              <a:rPr lang="en-US" b="0" i="1" dirty="0">
                <a:solidFill>
                  <a:srgbClr val="202122"/>
                </a:solidFill>
                <a:effectLst/>
                <a:latin typeface="Arial" panose="020B0604020202020204" pitchFamily="34" charset="0"/>
              </a:rPr>
              <a:t> Courtenay. © 2015 Archbishops' Council. Retrieved 7 May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25" tooltip="Jump up"/>
              </a:rPr>
              <a:t>^</a:t>
            </a:r>
            <a:r>
              <a:rPr lang="en-US" b="0" i="0" dirty="0">
                <a:solidFill>
                  <a:srgbClr val="202122"/>
                </a:solidFill>
                <a:effectLst/>
                <a:latin typeface="Arial" panose="020B0604020202020204" pitchFamily="34" charset="0"/>
              </a:rPr>
              <a:t> Somerset to Sir Philip Hobby, 24 August 1549. In: </a:t>
            </a:r>
            <a:r>
              <a:rPr lang="en-US" b="0" i="0" u="none" strike="noStrike" dirty="0">
                <a:solidFill>
                  <a:srgbClr val="3366CC"/>
                </a:solidFill>
                <a:effectLst/>
                <a:latin typeface="Arial" panose="020B0604020202020204" pitchFamily="34" charset="0"/>
                <a:hlinkClick r:id="rId326" tooltip="Gilbert Burnet"/>
              </a:rPr>
              <a:t>Gilbert Burnet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history of the Reformation of the Church of England</a:t>
            </a:r>
            <a:r>
              <a:rPr lang="en-US" b="0" i="0" dirty="0">
                <a:solidFill>
                  <a:srgbClr val="202122"/>
                </a:solidFill>
                <a:effectLst/>
                <a:latin typeface="Arial" panose="020B0604020202020204" pitchFamily="34" charset="0"/>
              </a:rPr>
              <a:t>, ed. </a:t>
            </a:r>
            <a:r>
              <a:rPr lang="en-US" b="0" i="0" u="none" strike="noStrike" dirty="0">
                <a:solidFill>
                  <a:srgbClr val="3366CC"/>
                </a:solidFill>
                <a:effectLst/>
                <a:latin typeface="Arial" panose="020B0604020202020204" pitchFamily="34" charset="0"/>
                <a:hlinkClick r:id="rId327" tooltip="Nicholas Pocock"/>
              </a:rPr>
              <a:t>Nicholas Pocock</a:t>
            </a:r>
            <a:r>
              <a:rPr lang="en-US" b="0" i="0" dirty="0">
                <a:solidFill>
                  <a:srgbClr val="202122"/>
                </a:solidFill>
                <a:effectLst/>
                <a:latin typeface="Arial" panose="020B0604020202020204" pitchFamily="34" charset="0"/>
              </a:rPr>
              <a:t>, Oxford: Clarendon Press, 1865, vol. V., pp. 250–151. Cited in: Roger B. Manning, "Violence and social conflict in mid-Tudor rebellions," </a:t>
            </a:r>
            <a:r>
              <a:rPr lang="en-US" b="0" i="1" dirty="0">
                <a:solidFill>
                  <a:srgbClr val="202122"/>
                </a:solidFill>
                <a:effectLst/>
                <a:latin typeface="Arial" panose="020B0604020202020204" pitchFamily="34" charset="0"/>
              </a:rPr>
              <a:t>Journal of British Studies</a:t>
            </a:r>
            <a:r>
              <a:rPr lang="en-US" b="0" i="0" dirty="0">
                <a:solidFill>
                  <a:srgbClr val="202122"/>
                </a:solidFill>
                <a:effectLst/>
                <a:latin typeface="Arial" panose="020B0604020202020204" pitchFamily="34" charset="0"/>
              </a:rPr>
              <a:t>, vol. 16, 1977, pp. 18–40 (here p. 28)</a:t>
            </a:r>
          </a:p>
          <a:p>
            <a:pPr algn="l" rtl="0">
              <a:buFont typeface="+mj-lt"/>
              <a:buAutoNum type="arabicPeriod"/>
            </a:pPr>
            <a:r>
              <a:rPr lang="en-US" b="1" i="0" u="none" strike="noStrike" dirty="0">
                <a:solidFill>
                  <a:srgbClr val="3366CC"/>
                </a:solidFill>
                <a:effectLst/>
                <a:latin typeface="Arial" panose="020B0604020202020204" pitchFamily="34" charset="0"/>
                <a:hlinkClick r:id="rId328"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329"/>
              </a:rPr>
              <a:t>"Coverdale, Miles (1488–1569), Bible translator and bishop of Exeter"</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55"/>
              </a:rPr>
              <a:t>10.1093/</a:t>
            </a:r>
            <a:r>
              <a:rPr lang="en-US" b="0" i="1" u="none" strike="noStrike" dirty="0" err="1">
                <a:solidFill>
                  <a:srgbClr val="3366CC"/>
                </a:solidFill>
                <a:effectLst/>
                <a:latin typeface="Arial" panose="020B0604020202020204" pitchFamily="34" charset="0"/>
                <a:hlinkClick r:id="rId255"/>
              </a:rPr>
              <a:t>ref:odnb</a:t>
            </a:r>
            <a:r>
              <a:rPr lang="en-US" b="0" i="1" u="none" strike="noStrike" dirty="0">
                <a:solidFill>
                  <a:srgbClr val="3366CC"/>
                </a:solidFill>
                <a:effectLst/>
                <a:latin typeface="Arial" panose="020B0604020202020204" pitchFamily="34" charset="0"/>
                <a:hlinkClick r:id="rId255"/>
              </a:rPr>
              <a:t>/6486</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30" tooltip="Special:BookSources/978-0-19-861412-8"/>
              </a:rPr>
              <a:t>978-0-19-861412-8</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1" tooltip="Jump up"/>
              </a:rPr>
              <a:t>^</a:t>
            </a:r>
            <a:r>
              <a:rPr lang="en-US" b="0" i="0" dirty="0">
                <a:solidFill>
                  <a:srgbClr val="202122"/>
                </a:solidFill>
                <a:effectLst/>
                <a:latin typeface="Arial" panose="020B0604020202020204" pitchFamily="34" charset="0"/>
              </a:rPr>
              <a:t> Bobrick, Benson. (2001). </a:t>
            </a:r>
            <a:r>
              <a:rPr lang="en-US" b="0" i="1" dirty="0">
                <a:solidFill>
                  <a:srgbClr val="202122"/>
                </a:solidFill>
                <a:effectLst/>
                <a:latin typeface="Arial" panose="020B0604020202020204" pitchFamily="34" charset="0"/>
              </a:rPr>
              <a:t>Wide as the Waters: the story of the English Bible and the revolution it inspired.</a:t>
            </a:r>
            <a:r>
              <a:rPr lang="en-US" b="0" i="0" dirty="0">
                <a:solidFill>
                  <a:srgbClr val="202122"/>
                </a:solidFill>
                <a:effectLst/>
                <a:latin typeface="Arial" panose="020B0604020202020204" pitchFamily="34" charset="0"/>
              </a:rPr>
              <a:t> New York: Simon &amp; Schuster. </a:t>
            </a:r>
            <a:r>
              <a:rPr lang="en-US" b="0" i="0" u="none" strike="noStrike" dirty="0">
                <a:solidFill>
                  <a:srgbClr val="3366CC"/>
                </a:solidFill>
                <a:effectLst/>
                <a:latin typeface="Arial" panose="020B0604020202020204" pitchFamily="34" charset="0"/>
                <a:hlinkClick r:id="rId271" tooltip="ISBN (identifier)"/>
              </a:rPr>
              <a:t>ISBN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32" tooltip="Special:BookSources/0-684-84747-7"/>
              </a:rPr>
              <a:t>0-684-84747-7</a:t>
            </a:r>
            <a:r>
              <a:rPr lang="en-US" b="0" i="0" dirty="0">
                <a:solidFill>
                  <a:srgbClr val="202122"/>
                </a:solidFill>
                <a:effectLst/>
                <a:latin typeface="Arial" panose="020B0604020202020204" pitchFamily="34" charset="0"/>
              </a:rPr>
              <a:t>. p. 180.</a:t>
            </a:r>
          </a:p>
          <a:p>
            <a:pPr algn="l" rtl="0">
              <a:buFont typeface="+mj-lt"/>
              <a:buAutoNum type="arabicPeriod"/>
            </a:pPr>
            <a:r>
              <a:rPr lang="en-US" b="1" i="0" u="none" strike="noStrike" dirty="0">
                <a:solidFill>
                  <a:srgbClr val="3366CC"/>
                </a:solidFill>
                <a:effectLst/>
                <a:latin typeface="Arial" panose="020B0604020202020204" pitchFamily="34" charset="0"/>
                <a:hlinkClick r:id="rId333"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334"/>
              </a:rPr>
              <a:t>"Diocesan Synod Motion – Confidence in The Bible – 11/04/2011"</a:t>
            </a:r>
            <a:r>
              <a:rPr lang="en-US" b="0" i="1" dirty="0">
                <a:solidFill>
                  <a:srgbClr val="202122"/>
                </a:solidFill>
                <a:effectLst/>
                <a:latin typeface="Arial" panose="020B0604020202020204" pitchFamily="34" charset="0"/>
              </a:rPr>
              <a:t> (PDF). Church of England. Church of England General Synod. </a:t>
            </a:r>
            <a:r>
              <a:rPr lang="en-US" b="0" i="1" u="none" strike="noStrike" dirty="0">
                <a:solidFill>
                  <a:srgbClr val="3366CC"/>
                </a:solidFill>
                <a:effectLst/>
                <a:latin typeface="Arial" panose="020B0604020202020204" pitchFamily="34" charset="0"/>
                <a:hlinkClick r:id="rId335"/>
              </a:rPr>
              <a:t>Archived</a:t>
            </a:r>
            <a:r>
              <a:rPr lang="en-US" b="0" i="1" dirty="0">
                <a:solidFill>
                  <a:srgbClr val="202122"/>
                </a:solidFill>
                <a:effectLst/>
                <a:latin typeface="Arial" panose="020B0604020202020204" pitchFamily="34" charset="0"/>
              </a:rPr>
              <a:t> (PDF) from the original on 2 April 2015. Retrieved 28 February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6"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Marlowe, Michael D. </a:t>
            </a:r>
            <a:r>
              <a:rPr lang="en-US" b="0" i="1" u="none" strike="noStrike" dirty="0">
                <a:solidFill>
                  <a:srgbClr val="3366CC"/>
                </a:solidFill>
                <a:effectLst/>
                <a:latin typeface="Arial" panose="020B0604020202020204" pitchFamily="34" charset="0"/>
                <a:hlinkClick r:id="rId337"/>
              </a:rPr>
              <a:t>"Coverdale's Psalms"</a:t>
            </a:r>
            <a:r>
              <a:rPr lang="en-US" b="0" i="1" dirty="0">
                <a:solidFill>
                  <a:srgbClr val="202122"/>
                </a:solidFill>
                <a:effectLst/>
                <a:latin typeface="Arial" panose="020B0604020202020204" pitchFamily="34" charset="0"/>
              </a:rPr>
              <a:t>. Bible Research – Internet Resources for Students of Scripture Online since February 2001. Michael D. Marlowe, 2001 – 2012. Retrieved 20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8"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Peterson W S and Macys V. </a:t>
            </a:r>
            <a:r>
              <a:rPr lang="en-US" b="0" i="1" u="none" strike="noStrike" dirty="0">
                <a:solidFill>
                  <a:srgbClr val="3366CC"/>
                </a:solidFill>
                <a:effectLst/>
                <a:latin typeface="Arial" panose="020B0604020202020204" pitchFamily="34" charset="0"/>
                <a:hlinkClick r:id="rId339"/>
              </a:rPr>
              <a:t>"Psalms – The Coverdale translation"</a:t>
            </a:r>
            <a:r>
              <a:rPr lang="en-US" b="0" i="1" dirty="0">
                <a:solidFill>
                  <a:srgbClr val="202122"/>
                </a:solidFill>
                <a:effectLst/>
                <a:latin typeface="Arial" panose="020B0604020202020204" pitchFamily="34" charset="0"/>
              </a:rPr>
              <a:t> (PDF). Little Gidding: English Spiritual Traditions – 2000. Authors. Archived from </a:t>
            </a:r>
            <a:r>
              <a:rPr lang="en-US" b="0" i="1" u="none" strike="noStrike" dirty="0">
                <a:solidFill>
                  <a:srgbClr val="3366CC"/>
                </a:solidFill>
                <a:effectLst/>
                <a:latin typeface="Arial" panose="020B0604020202020204" pitchFamily="34" charset="0"/>
                <a:hlinkClick r:id="rId340"/>
              </a:rPr>
              <a:t>the original</a:t>
            </a:r>
            <a:r>
              <a:rPr lang="en-US" b="0" i="1" dirty="0">
                <a:solidFill>
                  <a:srgbClr val="202122"/>
                </a:solidFill>
                <a:effectLst/>
                <a:latin typeface="Arial" panose="020B0604020202020204" pitchFamily="34" charset="0"/>
              </a:rPr>
              <a:t> (PDF) on 18 February 2015. Retrieved 13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41"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Leaver, Robin A. (1982). "A Newly-Discovered Fragment of Coverdale's </a:t>
            </a:r>
            <a:r>
              <a:rPr lang="en-US" b="0" i="1" dirty="0" err="1">
                <a:solidFill>
                  <a:srgbClr val="202122"/>
                </a:solidFill>
                <a:effectLst/>
                <a:latin typeface="Arial" panose="020B0604020202020204" pitchFamily="34" charset="0"/>
              </a:rPr>
              <a:t>Goostly</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Psalmes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Jahrbuch</a:t>
            </a:r>
            <a:r>
              <a:rPr lang="en-US" b="0" i="1" dirty="0">
                <a:solidFill>
                  <a:srgbClr val="202122"/>
                </a:solidFill>
                <a:effectLst/>
                <a:latin typeface="Arial" panose="020B0604020202020204" pitchFamily="34" charset="0"/>
              </a:rPr>
              <a:t> für </a:t>
            </a:r>
            <a:r>
              <a:rPr lang="en-US" b="0" i="1" dirty="0" err="1">
                <a:solidFill>
                  <a:srgbClr val="202122"/>
                </a:solidFill>
                <a:effectLst/>
                <a:latin typeface="Arial" panose="020B0604020202020204" pitchFamily="34" charset="0"/>
              </a:rPr>
              <a:t>Liturgik</a:t>
            </a:r>
            <a:r>
              <a:rPr lang="en-US" b="0" i="1" dirty="0">
                <a:solidFill>
                  <a:srgbClr val="202122"/>
                </a:solidFill>
                <a:effectLst/>
                <a:latin typeface="Arial" panose="020B0604020202020204" pitchFamily="34" charset="0"/>
              </a:rPr>
              <a:t> und </a:t>
            </a:r>
            <a:r>
              <a:rPr lang="en-US" b="0" i="1" dirty="0" err="1">
                <a:solidFill>
                  <a:srgbClr val="202122"/>
                </a:solidFill>
                <a:effectLst/>
                <a:latin typeface="Arial" panose="020B0604020202020204" pitchFamily="34" charset="0"/>
              </a:rPr>
              <a:t>Hymnologie</a:t>
            </a:r>
            <a:r>
              <a:rPr lang="en-US" b="0" i="1" dirty="0">
                <a:solidFill>
                  <a:srgbClr val="202122"/>
                </a:solidFill>
                <a:effectLst/>
                <a:latin typeface="Arial" panose="020B0604020202020204" pitchFamily="34" charset="0"/>
              </a:rPr>
              <a:t>. </a:t>
            </a:r>
            <a:r>
              <a:rPr lang="en-US" b="1" i="1" dirty="0">
                <a:solidFill>
                  <a:srgbClr val="202122"/>
                </a:solidFill>
                <a:effectLst/>
                <a:latin typeface="Arial" panose="020B0604020202020204" pitchFamily="34" charset="0"/>
              </a:rPr>
              <a:t>26</a:t>
            </a:r>
            <a:r>
              <a:rPr lang="en-US" b="0" i="1" dirty="0">
                <a:solidFill>
                  <a:srgbClr val="202122"/>
                </a:solidFill>
                <a:effectLst/>
                <a:latin typeface="Arial" panose="020B0604020202020204" pitchFamily="34" charset="0"/>
              </a:rPr>
              <a:t>: 130–150.</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External links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342" tooltip="Edit section: External link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0" i="1" u="none" strike="noStrike" dirty="0">
                <a:solidFill>
                  <a:srgbClr val="3366CC"/>
                </a:solidFill>
                <a:effectLst/>
                <a:latin typeface="Arial" panose="020B0604020202020204" pitchFamily="34" charset="0"/>
                <a:hlinkClick r:id="rId343" tooltip="Leslie Stephen"/>
              </a:rPr>
              <a:t>Stephen, Leslie</a:t>
            </a:r>
            <a:r>
              <a:rPr lang="en-US" b="0" i="1" dirty="0">
                <a:solidFill>
                  <a:srgbClr val="202122"/>
                </a:solidFill>
                <a:effectLst/>
                <a:latin typeface="Arial" panose="020B0604020202020204" pitchFamily="34" charset="0"/>
              </a:rPr>
              <a:t>, ed. (1887). </a:t>
            </a:r>
            <a:r>
              <a:rPr lang="en-US" b="0" i="1" u="none" strike="noStrike" dirty="0">
                <a:solidFill>
                  <a:srgbClr val="3366CC"/>
                </a:solidFill>
                <a:effectLst/>
                <a:latin typeface="Arial" panose="020B0604020202020204" pitchFamily="34" charset="0"/>
                <a:hlinkClick r:id="rId344"/>
              </a:rPr>
              <a:t>"Coverdale, Miles" </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45" tooltip="Dictionary of National Biography"/>
              </a:rPr>
              <a:t>Dictionary of National Biography</a:t>
            </a:r>
            <a:r>
              <a:rPr lang="en-US" b="0" i="1" dirty="0">
                <a:solidFill>
                  <a:srgbClr val="202122"/>
                </a:solidFill>
                <a:effectLst/>
                <a:latin typeface="Arial" panose="020B0604020202020204" pitchFamily="34" charset="0"/>
              </a:rPr>
              <a:t>. Vol. 12. London: Smith, Elder &amp; Co.</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1" u="none" strike="noStrike" dirty="0">
                <a:solidFill>
                  <a:srgbClr val="3366CC"/>
                </a:solidFill>
                <a:effectLst/>
                <a:latin typeface="Arial" panose="020B0604020202020204" pitchFamily="34" charset="0"/>
                <a:hlinkClick r:id="rId346" tooltip="Albert Pollard"/>
              </a:rPr>
              <a:t>Pollard, Albert Frederick</a:t>
            </a:r>
            <a:r>
              <a:rPr lang="en-US" b="0" i="1" dirty="0">
                <a:solidFill>
                  <a:srgbClr val="202122"/>
                </a:solidFill>
                <a:effectLst/>
                <a:latin typeface="Arial" panose="020B0604020202020204" pitchFamily="34" charset="0"/>
              </a:rPr>
              <a:t> (1911). </a:t>
            </a:r>
            <a:r>
              <a:rPr lang="en-US" b="0" i="1" u="none" strike="noStrike" dirty="0">
                <a:solidFill>
                  <a:srgbClr val="3366CC"/>
                </a:solidFill>
                <a:effectLst/>
                <a:latin typeface="Arial" panose="020B0604020202020204" pitchFamily="34" charset="0"/>
                <a:hlinkClick r:id="rId347"/>
              </a:rPr>
              <a:t>"Coverdale, Miles" </a:t>
            </a:r>
            <a:r>
              <a:rPr lang="en-US" b="0" i="1" dirty="0">
                <a:solidFill>
                  <a:srgbClr val="202122"/>
                </a:solidFill>
                <a:effectLst/>
                <a:latin typeface="Arial" panose="020B0604020202020204" pitchFamily="34" charset="0"/>
              </a:rPr>
              <a:t>. In Chisholm, Hugh (ed.). </a:t>
            </a:r>
            <a:r>
              <a:rPr lang="en-US" b="0" i="1" u="none" strike="noStrike" dirty="0" err="1">
                <a:solidFill>
                  <a:srgbClr val="3366CC"/>
                </a:solidFill>
                <a:effectLst/>
                <a:latin typeface="Arial" panose="020B0604020202020204" pitchFamily="34" charset="0"/>
                <a:hlinkClick r:id="rId348" tooltip="Encyclopædia Britannica Eleventh Edition"/>
              </a:rPr>
              <a:t>Encyclopædia</a:t>
            </a:r>
            <a:r>
              <a:rPr lang="en-US" b="0" i="1" u="none" strike="noStrike" dirty="0">
                <a:solidFill>
                  <a:srgbClr val="3366CC"/>
                </a:solidFill>
                <a:effectLst/>
                <a:latin typeface="Arial" panose="020B0604020202020204" pitchFamily="34" charset="0"/>
                <a:hlinkClick r:id="rId348" tooltip="Encyclopædia Britannica Eleventh Edition"/>
              </a:rPr>
              <a:t> Britannica</a:t>
            </a:r>
            <a:r>
              <a:rPr lang="en-US" b="0" i="1" dirty="0">
                <a:solidFill>
                  <a:srgbClr val="202122"/>
                </a:solidFill>
                <a:effectLst/>
                <a:latin typeface="Arial" panose="020B0604020202020204" pitchFamily="34" charset="0"/>
              </a:rPr>
              <a:t>. Vol. 7 (11th ed.). Cambridge University Press. pp. 343–344.</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49"/>
              </a:rPr>
              <a:t>Coverdale Bible online</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50"/>
              </a:rPr>
              <a:t>Myles Coverdale</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351" tooltip="Find a Grave"/>
              </a:rPr>
              <a:t>Find a Grave</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09"/>
              </a:rPr>
              <a:t>Royal Berkshire History: Miles Coverdale (1488–1569)</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52"/>
              </a:rPr>
              <a:t>Works by Myles Coverdale</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353" tooltip="Post-Reformation Digital Library"/>
              </a:rPr>
              <a:t>Post-Reformation Digital Library</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23</a:t>
            </a:fld>
            <a:endParaRPr lang="en-US" dirty="0"/>
          </a:p>
        </p:txBody>
      </p:sp>
    </p:spTree>
    <p:extLst>
      <p:ext uri="{BB962C8B-B14F-4D97-AF65-F5344CB8AC3E}">
        <p14:creationId xmlns:p14="http://schemas.microsoft.com/office/powerpoint/2010/main" val="422853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0" i="0" dirty="0">
                <a:solidFill>
                  <a:srgbClr val="333333"/>
                </a:solidFill>
                <a:effectLst/>
                <a:latin typeface="inherit"/>
              </a:rPr>
              <a:t>The Great Bible 1539</a:t>
            </a:r>
          </a:p>
          <a:p>
            <a:pPr algn="l"/>
            <a:r>
              <a:rPr lang="en-US" b="0" i="0" dirty="0">
                <a:solidFill>
                  <a:srgbClr val="333333"/>
                </a:solidFill>
                <a:effectLst/>
                <a:latin typeface="Segoe UI" panose="020B0502040204020203" pitchFamily="34" charset="0"/>
              </a:rPr>
              <a:t>The Great Bible of 1539 was the first authorized edition of the Bible in English, authorized by King Henry VIII of England to be read aloud in the church services of the Church of England. The Great Bible was prepared by Myles Coverdale, working under commission of Thomas, Lord Cromwell, Secretary to Henry VIII and Vicar General. In 1538, Cromwell directed the clergy to provide "one book of the bible of the largest volume in English, and the same set up in some convenient place within the said church that ye have care of, whereas your parishioners may most commodiously resort to the same and read it."</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24</a:t>
            </a:fld>
            <a:endParaRPr lang="en-US" dirty="0"/>
          </a:p>
        </p:txBody>
      </p:sp>
    </p:spTree>
    <p:extLst>
      <p:ext uri="{BB962C8B-B14F-4D97-AF65-F5344CB8AC3E}">
        <p14:creationId xmlns:p14="http://schemas.microsoft.com/office/powerpoint/2010/main" val="177889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2</a:t>
            </a:fld>
            <a:endParaRPr lang="en-US" dirty="0"/>
          </a:p>
        </p:txBody>
      </p:sp>
    </p:spTree>
    <p:extLst>
      <p:ext uri="{BB962C8B-B14F-4D97-AF65-F5344CB8AC3E}">
        <p14:creationId xmlns:p14="http://schemas.microsoft.com/office/powerpoint/2010/main" val="13289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0" i="0" dirty="0">
                <a:solidFill>
                  <a:srgbClr val="333333"/>
                </a:solidFill>
                <a:effectLst/>
                <a:latin typeface="inherit"/>
              </a:rPr>
              <a:t>The Great Bible 1539</a:t>
            </a:r>
          </a:p>
          <a:p>
            <a:pPr algn="l"/>
            <a:r>
              <a:rPr lang="en-US" b="0" i="0" dirty="0">
                <a:solidFill>
                  <a:srgbClr val="333333"/>
                </a:solidFill>
                <a:effectLst/>
                <a:latin typeface="Segoe UI" panose="020B0502040204020203" pitchFamily="34" charset="0"/>
              </a:rPr>
              <a:t>The Great Bible of 1539 was the first authorized edition of the Bible in English, authorized by King Henry VIII of England to be read aloud in the church services of the Church of England. The Great Bible was prepared by Myles Coverdale, working under commission of Thomas, Lord Cromwell, Secretary to Henry VIII and Vicar General. In 1538, Cromwell directed the clergy to provide "one book of the bible of the largest volume in English, and the same set up in some convenient place within the said church that ye have care of, whereas your parishioners may most commodiously resort to the same and read it."</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25</a:t>
            </a:fld>
            <a:endParaRPr lang="en-US" dirty="0"/>
          </a:p>
        </p:txBody>
      </p:sp>
    </p:spTree>
    <p:extLst>
      <p:ext uri="{BB962C8B-B14F-4D97-AF65-F5344CB8AC3E}">
        <p14:creationId xmlns:p14="http://schemas.microsoft.com/office/powerpoint/2010/main" val="471858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26</a:t>
            </a:fld>
            <a:endParaRPr lang="en-US" dirty="0"/>
          </a:p>
        </p:txBody>
      </p:sp>
    </p:spTree>
    <p:extLst>
      <p:ext uri="{BB962C8B-B14F-4D97-AF65-F5344CB8AC3E}">
        <p14:creationId xmlns:p14="http://schemas.microsoft.com/office/powerpoint/2010/main" val="380072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0" i="0" dirty="0">
                <a:solidFill>
                  <a:srgbClr val="333333"/>
                </a:solidFill>
                <a:effectLst/>
                <a:latin typeface="inherit"/>
              </a:rPr>
              <a:t>The Great Bible 1539</a:t>
            </a:r>
          </a:p>
          <a:p>
            <a:pPr algn="l"/>
            <a:r>
              <a:rPr lang="en-US" b="0" i="0" dirty="0">
                <a:solidFill>
                  <a:srgbClr val="333333"/>
                </a:solidFill>
                <a:effectLst/>
                <a:latin typeface="Segoe UI" panose="020B0502040204020203" pitchFamily="34" charset="0"/>
              </a:rPr>
              <a:t>The Great Bible of 1539 was the first authorized edition of the Bible in English, authorized by King Henry VIII of England to be read aloud in the church services of the Church of England. The Great Bible was prepared by Myles Coverdale, working under commission of Thomas, Lord Cromwell, Secretary to Henry VIII and Vicar General. In 1538, Cromwell directed the clergy to provide "one book of the bible of the largest volume in English, and the same set up in some convenient place within the said church that ye have care of, whereas your parishioners may most commodiously resort to the same and read it."</a:t>
            </a: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27</a:t>
            </a:fld>
            <a:endParaRPr lang="en-US" dirty="0"/>
          </a:p>
        </p:txBody>
      </p:sp>
    </p:spTree>
    <p:extLst>
      <p:ext uri="{BB962C8B-B14F-4D97-AF65-F5344CB8AC3E}">
        <p14:creationId xmlns:p14="http://schemas.microsoft.com/office/powerpoint/2010/main" val="791126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28</a:t>
            </a:fld>
            <a:endParaRPr lang="en-US" dirty="0"/>
          </a:p>
        </p:txBody>
      </p:sp>
    </p:spTree>
    <p:extLst>
      <p:ext uri="{BB962C8B-B14F-4D97-AF65-F5344CB8AC3E}">
        <p14:creationId xmlns:p14="http://schemas.microsoft.com/office/powerpoint/2010/main" val="3555397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29</a:t>
            </a:fld>
            <a:endParaRPr lang="en-US" dirty="0"/>
          </a:p>
        </p:txBody>
      </p:sp>
    </p:spTree>
    <p:extLst>
      <p:ext uri="{BB962C8B-B14F-4D97-AF65-F5344CB8AC3E}">
        <p14:creationId xmlns:p14="http://schemas.microsoft.com/office/powerpoint/2010/main" val="4096254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30</a:t>
            </a:fld>
            <a:endParaRPr lang="en-US" dirty="0"/>
          </a:p>
        </p:txBody>
      </p:sp>
    </p:spTree>
    <p:extLst>
      <p:ext uri="{BB962C8B-B14F-4D97-AF65-F5344CB8AC3E}">
        <p14:creationId xmlns:p14="http://schemas.microsoft.com/office/powerpoint/2010/main" val="284038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31</a:t>
            </a:fld>
            <a:endParaRPr lang="en-US" dirty="0"/>
          </a:p>
        </p:txBody>
      </p:sp>
    </p:spTree>
    <p:extLst>
      <p:ext uri="{BB962C8B-B14F-4D97-AF65-F5344CB8AC3E}">
        <p14:creationId xmlns:p14="http://schemas.microsoft.com/office/powerpoint/2010/main" val="2044396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32</a:t>
            </a:fld>
            <a:endParaRPr lang="en-US" dirty="0"/>
          </a:p>
        </p:txBody>
      </p:sp>
    </p:spTree>
    <p:extLst>
      <p:ext uri="{BB962C8B-B14F-4D97-AF65-F5344CB8AC3E}">
        <p14:creationId xmlns:p14="http://schemas.microsoft.com/office/powerpoint/2010/main" val="3379619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33</a:t>
            </a:fld>
            <a:endParaRPr lang="en-US" dirty="0"/>
          </a:p>
        </p:txBody>
      </p:sp>
    </p:spTree>
    <p:extLst>
      <p:ext uri="{BB962C8B-B14F-4D97-AF65-F5344CB8AC3E}">
        <p14:creationId xmlns:p14="http://schemas.microsoft.com/office/powerpoint/2010/main" val="1919535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34</a:t>
            </a:fld>
            <a:endParaRPr lang="en-US" dirty="0"/>
          </a:p>
        </p:txBody>
      </p:sp>
    </p:spTree>
    <p:extLst>
      <p:ext uri="{BB962C8B-B14F-4D97-AF65-F5344CB8AC3E}">
        <p14:creationId xmlns:p14="http://schemas.microsoft.com/office/powerpoint/2010/main" val="283410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a:t>
            </a:fld>
            <a:endParaRPr lang="en-US" dirty="0"/>
          </a:p>
        </p:txBody>
      </p:sp>
    </p:spTree>
    <p:extLst>
      <p:ext uri="{BB962C8B-B14F-4D97-AF65-F5344CB8AC3E}">
        <p14:creationId xmlns:p14="http://schemas.microsoft.com/office/powerpoint/2010/main" val="1174248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35</a:t>
            </a:fld>
            <a:endParaRPr lang="en-US" dirty="0"/>
          </a:p>
        </p:txBody>
      </p:sp>
    </p:spTree>
    <p:extLst>
      <p:ext uri="{BB962C8B-B14F-4D97-AF65-F5344CB8AC3E}">
        <p14:creationId xmlns:p14="http://schemas.microsoft.com/office/powerpoint/2010/main" val="3958086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36</a:t>
            </a:fld>
            <a:endParaRPr lang="en-US" dirty="0"/>
          </a:p>
        </p:txBody>
      </p:sp>
    </p:spTree>
    <p:extLst>
      <p:ext uri="{BB962C8B-B14F-4D97-AF65-F5344CB8AC3E}">
        <p14:creationId xmlns:p14="http://schemas.microsoft.com/office/powerpoint/2010/main" val="1729498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37</a:t>
            </a:fld>
            <a:endParaRPr lang="en-US" dirty="0"/>
          </a:p>
        </p:txBody>
      </p:sp>
    </p:spTree>
    <p:extLst>
      <p:ext uri="{BB962C8B-B14F-4D97-AF65-F5344CB8AC3E}">
        <p14:creationId xmlns:p14="http://schemas.microsoft.com/office/powerpoint/2010/main" val="3614752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39</a:t>
            </a:fld>
            <a:endParaRPr lang="en-US" dirty="0"/>
          </a:p>
        </p:txBody>
      </p:sp>
    </p:spTree>
    <p:extLst>
      <p:ext uri="{BB962C8B-B14F-4D97-AF65-F5344CB8AC3E}">
        <p14:creationId xmlns:p14="http://schemas.microsoft.com/office/powerpoint/2010/main" val="3782202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40</a:t>
            </a:fld>
            <a:endParaRPr lang="en-US" dirty="0"/>
          </a:p>
        </p:txBody>
      </p:sp>
    </p:spTree>
    <p:extLst>
      <p:ext uri="{BB962C8B-B14F-4D97-AF65-F5344CB8AC3E}">
        <p14:creationId xmlns:p14="http://schemas.microsoft.com/office/powerpoint/2010/main" val="840368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41</a:t>
            </a:fld>
            <a:endParaRPr lang="en-US" dirty="0"/>
          </a:p>
        </p:txBody>
      </p:sp>
    </p:spTree>
    <p:extLst>
      <p:ext uri="{BB962C8B-B14F-4D97-AF65-F5344CB8AC3E}">
        <p14:creationId xmlns:p14="http://schemas.microsoft.com/office/powerpoint/2010/main" val="297390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4</a:t>
            </a:fld>
            <a:endParaRPr lang="en-US" dirty="0"/>
          </a:p>
        </p:txBody>
      </p:sp>
    </p:spTree>
    <p:extLst>
      <p:ext uri="{BB962C8B-B14F-4D97-AF65-F5344CB8AC3E}">
        <p14:creationId xmlns:p14="http://schemas.microsoft.com/office/powerpoint/2010/main" val="232996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5</a:t>
            </a:fld>
            <a:endParaRPr lang="en-US" dirty="0"/>
          </a:p>
        </p:txBody>
      </p:sp>
    </p:spTree>
    <p:extLst>
      <p:ext uri="{BB962C8B-B14F-4D97-AF65-F5344CB8AC3E}">
        <p14:creationId xmlns:p14="http://schemas.microsoft.com/office/powerpoint/2010/main" val="84184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6</a:t>
            </a:fld>
            <a:endParaRPr lang="en-US" dirty="0"/>
          </a:p>
        </p:txBody>
      </p:sp>
    </p:spTree>
    <p:extLst>
      <p:ext uri="{BB962C8B-B14F-4D97-AF65-F5344CB8AC3E}">
        <p14:creationId xmlns:p14="http://schemas.microsoft.com/office/powerpoint/2010/main" val="341039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976B8-1CE9-2D40-B14A-B238F67007C8}" type="slidenum">
              <a:rPr lang="en-US" smtClean="0"/>
              <a:t>11</a:t>
            </a:fld>
            <a:endParaRPr lang="en-US" dirty="0"/>
          </a:p>
        </p:txBody>
      </p:sp>
    </p:spTree>
    <p:extLst>
      <p:ext uri="{BB962C8B-B14F-4D97-AF65-F5344CB8AC3E}">
        <p14:creationId xmlns:p14="http://schemas.microsoft.com/office/powerpoint/2010/main" val="7030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solidFill>
                <a:srgbClr val="333333"/>
              </a:solidFill>
              <a:latin typeface="Segoe UI" panose="020B0502040204020203" pitchFamily="34" charset="0"/>
            </a:endParaRPr>
          </a:p>
          <a:p>
            <a:pPr algn="l"/>
            <a:r>
              <a:rPr lang="en-US" dirty="0">
                <a:hlinkClick r:id="rId3"/>
              </a:rPr>
              <a:t>The killer king: How many people did Henry VIII execute? | Sky HISTORY TV Channel</a:t>
            </a:r>
            <a:endParaRPr lang="en-US" b="0" i="0" dirty="0">
              <a:solidFill>
                <a:srgbClr val="333333"/>
              </a:solidFill>
              <a:effectLst/>
              <a:latin typeface="Segoe UI" panose="020B0502040204020203" pitchFamily="34" charset="0"/>
            </a:endParaRPr>
          </a:p>
          <a:p>
            <a:pPr algn="l"/>
            <a:endParaRPr lang="en-US" dirty="0">
              <a:solidFill>
                <a:srgbClr val="333333"/>
              </a:solidFill>
              <a:latin typeface="Segoe UI" panose="020B0502040204020203" pitchFamily="34" charset="0"/>
            </a:endParaRPr>
          </a:p>
          <a:p>
            <a:pPr algn="l"/>
            <a:endParaRPr lang="en-US" b="0" i="0" dirty="0">
              <a:solidFill>
                <a:srgbClr val="333333"/>
              </a:solidFill>
              <a:effectLst/>
              <a:latin typeface="Segoe UI" panose="020B0502040204020203" pitchFamily="34" charset="0"/>
            </a:endParaRPr>
          </a:p>
          <a:p>
            <a:pPr algn="l"/>
            <a:r>
              <a:rPr lang="en-US" b="0" i="0" cap="all" dirty="0">
                <a:solidFill>
                  <a:srgbClr val="000000"/>
                </a:solidFill>
                <a:effectLst/>
                <a:latin typeface="Bebas Neue" panose="020B0604020202020204" pitchFamily="34" charset="0"/>
              </a:rPr>
              <a:t>THE KILLER KING: HOW MANY PEOPLE DID HENRY VIII EXECUTE?</a:t>
            </a:r>
          </a:p>
          <a:p>
            <a:r>
              <a:rPr lang="en-US" dirty="0">
                <a:effectLst/>
              </a:rPr>
              <a:t>  </a:t>
            </a:r>
          </a:p>
          <a:p>
            <a:r>
              <a:rPr lang="en-US" b="0" u="none" strike="noStrike" dirty="0">
                <a:solidFill>
                  <a:srgbClr val="000000"/>
                </a:solidFill>
                <a:effectLst/>
                <a:latin typeface="Roboto" panose="02000000000000000000" pitchFamily="2" charset="0"/>
                <a:hlinkClick r:id="rId4"/>
              </a:rPr>
              <a:t>Tudor </a:t>
            </a:r>
            <a:r>
              <a:rPr lang="en-US" b="0" u="none" strike="noStrike" dirty="0" err="1">
                <a:solidFill>
                  <a:srgbClr val="000000"/>
                </a:solidFill>
                <a:effectLst/>
                <a:latin typeface="Roboto" panose="02000000000000000000" pitchFamily="2" charset="0"/>
                <a:hlinkClick r:id="rId4"/>
              </a:rPr>
              <a:t>History</a:t>
            </a:r>
            <a:r>
              <a:rPr lang="en-US" b="0" u="none" strike="noStrike" dirty="0" err="1">
                <a:solidFill>
                  <a:srgbClr val="000000"/>
                </a:solidFill>
                <a:effectLst/>
                <a:latin typeface="Roboto" panose="02000000000000000000" pitchFamily="2" charset="0"/>
                <a:hlinkClick r:id="rId5"/>
              </a:rPr>
              <a:t>Kings</a:t>
            </a:r>
            <a:r>
              <a:rPr lang="en-US" b="0" u="none" strike="noStrike" dirty="0">
                <a:solidFill>
                  <a:srgbClr val="000000"/>
                </a:solidFill>
                <a:effectLst/>
                <a:latin typeface="Roboto" panose="02000000000000000000" pitchFamily="2" charset="0"/>
                <a:hlinkClick r:id="rId5"/>
              </a:rPr>
              <a:t> and Queens</a:t>
            </a:r>
            <a:endParaRPr lang="en-US" dirty="0">
              <a:effectLst/>
            </a:endParaRPr>
          </a:p>
          <a:p>
            <a:r>
              <a:rPr lang="en-US" b="0" u="none" strike="noStrike" dirty="0">
                <a:solidFill>
                  <a:srgbClr val="EB0028"/>
                </a:solidFill>
                <a:effectLst/>
                <a:latin typeface="Roboto" panose="02000000000000000000" pitchFamily="2" charset="0"/>
                <a:hlinkClick r:id="rId6"/>
              </a:rPr>
              <a:t>Henry VIII (1491 – 1547)</a:t>
            </a:r>
            <a:r>
              <a:rPr lang="en-US" b="0" dirty="0">
                <a:solidFill>
                  <a:srgbClr val="1F1F1F"/>
                </a:solidFill>
                <a:effectLst/>
                <a:latin typeface="Roboto" panose="02000000000000000000" pitchFamily="2" charset="0"/>
              </a:rPr>
              <a:t> is perhaps the most well known of all England’s monarchs, notably for the fact that he had six wives and beheaded two of them. Besides presiding over sweeping changes that brought the nation into the Protestant Reformation and changed England’s faith, the infamous monarch, ridiculed for his obesity, was also subject to raging mood swings and paranoia. It is estimated that during his 36 years of rule over England he executed up to 57,000 people, many of whom were either members of the clergy or ordinary citizens and nobles who had taken part in uprisings and protests up and down the country.</a:t>
            </a:r>
          </a:p>
          <a:p>
            <a:r>
              <a:rPr lang="en-US" b="0" dirty="0">
                <a:solidFill>
                  <a:srgbClr val="1F1F1F"/>
                </a:solidFill>
                <a:effectLst/>
                <a:latin typeface="Roboto" panose="02000000000000000000" pitchFamily="2" charset="0"/>
              </a:rPr>
              <a:t>Victims of Henry VIII’s turbulent reign, who were either executed by him or killed in his name, fell into three principal categories - Heresy, </a:t>
            </a:r>
            <a:r>
              <a:rPr lang="en-US" b="0" u="none" strike="noStrike" dirty="0">
                <a:solidFill>
                  <a:srgbClr val="EB0028"/>
                </a:solidFill>
                <a:effectLst/>
                <a:latin typeface="Roboto" panose="02000000000000000000" pitchFamily="2" charset="0"/>
                <a:hlinkClick r:id="rId7"/>
              </a:rPr>
              <a:t>Treason</a:t>
            </a:r>
            <a:r>
              <a:rPr lang="en-US" b="0" dirty="0">
                <a:solidFill>
                  <a:srgbClr val="1F1F1F"/>
                </a:solidFill>
                <a:effectLst/>
                <a:latin typeface="Roboto" panose="02000000000000000000" pitchFamily="2" charset="0"/>
              </a:rPr>
              <a:t> and Denial of his Royal Supremacy as Head of the English Church.</a:t>
            </a:r>
          </a:p>
          <a:p>
            <a:r>
              <a:rPr lang="en-US" b="0" u="none" strike="noStrike" cap="all" dirty="0">
                <a:solidFill>
                  <a:srgbClr val="1F1F1F"/>
                </a:solidFill>
                <a:effectLst/>
                <a:latin typeface="Bebas Neue" panose="020B0604020202020204" pitchFamily="34" charset="0"/>
                <a:hlinkClick r:id="rId8"/>
              </a:rPr>
              <a:t>READ MORE ABOUT: TUDOR HISTORY</a:t>
            </a:r>
          </a:p>
          <a:p>
            <a:r>
              <a:rPr lang="en-US" b="0" u="none" strike="noStrike" dirty="0">
                <a:solidFill>
                  <a:srgbClr val="110F0D"/>
                </a:solidFill>
                <a:effectLst/>
                <a:latin typeface="Roboto" panose="02000000000000000000" pitchFamily="2" charset="0"/>
                <a:hlinkClick r:id="rId8"/>
              </a:rPr>
              <a:t>The lives of Henry VII and Henry VIII: Never the twain shall meet</a:t>
            </a:r>
          </a:p>
          <a:p>
            <a:r>
              <a:rPr lang="en-US" b="0" u="none" strike="noStrike" dirty="0">
                <a:solidFill>
                  <a:srgbClr val="1F1F1F"/>
                </a:solidFill>
                <a:effectLst/>
                <a:latin typeface="Roboto" panose="02000000000000000000" pitchFamily="2" charset="0"/>
                <a:hlinkClick r:id="rId8"/>
              </a:rPr>
              <a:t>by Richard Bevan</a:t>
            </a:r>
          </a:p>
          <a:p>
            <a:r>
              <a:rPr lang="en-US" b="0" dirty="0">
                <a:solidFill>
                  <a:srgbClr val="1F1F1F"/>
                </a:solidFill>
                <a:effectLst/>
                <a:latin typeface="Roboto" panose="02000000000000000000" pitchFamily="2" charset="0"/>
              </a:rPr>
              <a:t>Simply broadcasting or discussing an opinion against the paranoid king could put even the most influential of citizens, including nobility in the Tower of London. Worse fates were to await those who he believed were against him; for if someone dared to be against Henry, they were also against God. Such an offence was dealt with by the relatively humane swift swing of the axe. But for those accused of heresy, witchcraft and treason a far worse fate was in store for condemned victims through the barbaric acts of being burned at the stake or hanged, drawn and quartered. It is interesting to note that members of aristocracy and gentry could not be legally tortured unlike commoners.</a:t>
            </a:r>
          </a:p>
          <a:p>
            <a:pPr algn="l" rtl="0"/>
            <a:r>
              <a:rPr lang="en-US" b="1" u="none" strike="noStrike" dirty="0">
                <a:solidFill>
                  <a:srgbClr val="1F1F1F"/>
                </a:solidFill>
                <a:effectLst/>
                <a:latin typeface="Roboto" panose="02000000000000000000" pitchFamily="2" charset="0"/>
                <a:hlinkClick r:id="rId9" tooltip="What if Germany had won WW1? Game simulates historical scenarios"/>
              </a:rPr>
              <a:t>What if Germany had won WW1? Game simulates historical </a:t>
            </a:r>
            <a:r>
              <a:rPr lang="en-US" b="1" u="none" strike="noStrike" dirty="0" err="1">
                <a:solidFill>
                  <a:srgbClr val="1F1F1F"/>
                </a:solidFill>
                <a:effectLst/>
                <a:latin typeface="Roboto" panose="02000000000000000000" pitchFamily="2" charset="0"/>
                <a:hlinkClick r:id="rId9" tooltip="What if Germany had won WW1? Game simulates historical scenarios"/>
              </a:rPr>
              <a:t>scenarios</a:t>
            </a:r>
            <a:r>
              <a:rPr lang="en-US" b="1" u="none" strike="noStrike" dirty="0" err="1">
                <a:solidFill>
                  <a:srgbClr val="999999"/>
                </a:solidFill>
                <a:effectLst/>
                <a:latin typeface="Roboto" panose="02000000000000000000" pitchFamily="2" charset="0"/>
                <a:hlinkClick r:id="rId9" tooltip="What if Germany had won WW1? Game simulates historical scenarios"/>
              </a:rPr>
              <a:t>Historical</a:t>
            </a:r>
            <a:r>
              <a:rPr lang="en-US" b="1" u="none" strike="noStrike" dirty="0">
                <a:solidFill>
                  <a:srgbClr val="999999"/>
                </a:solidFill>
                <a:effectLst/>
                <a:latin typeface="Roboto" panose="02000000000000000000" pitchFamily="2" charset="0"/>
                <a:hlinkClick r:id="rId9" tooltip="What if Germany had won WW1? Game simulates historical scenarios"/>
              </a:rPr>
              <a:t> Strategy </a:t>
            </a:r>
            <a:r>
              <a:rPr lang="en-US" b="1" u="none" strike="noStrike" dirty="0" err="1">
                <a:solidFill>
                  <a:srgbClr val="999999"/>
                </a:solidFill>
                <a:effectLst/>
                <a:latin typeface="Roboto" panose="02000000000000000000" pitchFamily="2" charset="0"/>
                <a:hlinkClick r:id="rId9" tooltip="What if Germany had won WW1? Game simulates historical scenarios"/>
              </a:rPr>
              <a:t>Game</a:t>
            </a:r>
            <a:r>
              <a:rPr lang="en-US" b="0" u="none" strike="noStrike" dirty="0" err="1">
                <a:solidFill>
                  <a:srgbClr val="EB0028"/>
                </a:solidFill>
                <a:effectLst/>
                <a:latin typeface="Roboto" panose="02000000000000000000" pitchFamily="2" charset="0"/>
                <a:hlinkClick r:id="rId9" tooltip="What if Germany had won WW1? Game simulates historical scenarios"/>
              </a:rPr>
              <a:t>Play</a:t>
            </a:r>
            <a:r>
              <a:rPr lang="en-US" b="0" u="none" strike="noStrike" dirty="0">
                <a:solidFill>
                  <a:srgbClr val="EB0028"/>
                </a:solidFill>
                <a:effectLst/>
                <a:latin typeface="Roboto" panose="02000000000000000000" pitchFamily="2" charset="0"/>
                <a:hlinkClick r:id="rId9" tooltip="What if Germany had won WW1? Game simulates historical scenarios"/>
              </a:rPr>
              <a:t> Now</a:t>
            </a:r>
            <a:endParaRPr lang="en-US" dirty="0">
              <a:solidFill>
                <a:srgbClr val="000000"/>
              </a:solidFill>
              <a:effectLst/>
            </a:endParaRPr>
          </a:p>
          <a:p>
            <a:pPr algn="l" rtl="0"/>
            <a:r>
              <a:rPr lang="en-US" b="1" u="none" strike="noStrike" dirty="0">
                <a:solidFill>
                  <a:srgbClr val="1F1F1F"/>
                </a:solidFill>
                <a:effectLst/>
                <a:latin typeface="Roboto" panose="02000000000000000000" pitchFamily="2" charset="0"/>
                <a:hlinkClick r:id="rId10" tooltip="Would your strategy save the US? This game simulates contemporary conflicts"/>
              </a:rPr>
              <a:t>Would your strategy save the US? This game simulates contemporary </a:t>
            </a:r>
            <a:r>
              <a:rPr lang="en-US" b="1" u="none" strike="noStrike" dirty="0" err="1">
                <a:solidFill>
                  <a:srgbClr val="1F1F1F"/>
                </a:solidFill>
                <a:effectLst/>
                <a:latin typeface="Roboto" panose="02000000000000000000" pitchFamily="2" charset="0"/>
                <a:hlinkClick r:id="rId10" tooltip="Would your strategy save the US? This game simulates contemporary conflicts"/>
              </a:rPr>
              <a:t>conflicts</a:t>
            </a:r>
            <a:r>
              <a:rPr lang="en-US" b="1" u="none" strike="noStrike" dirty="0" err="1">
                <a:solidFill>
                  <a:srgbClr val="999999"/>
                </a:solidFill>
                <a:effectLst/>
                <a:latin typeface="Roboto" panose="02000000000000000000" pitchFamily="2" charset="0"/>
                <a:hlinkClick r:id="rId10" tooltip="Would your strategy save the US? This game simulates contemporary conflicts"/>
              </a:rPr>
              <a:t>Politics</a:t>
            </a:r>
            <a:r>
              <a:rPr lang="en-US" b="1" u="none" strike="noStrike" dirty="0">
                <a:solidFill>
                  <a:srgbClr val="999999"/>
                </a:solidFill>
                <a:effectLst/>
                <a:latin typeface="Roboto" panose="02000000000000000000" pitchFamily="2" charset="0"/>
                <a:hlinkClick r:id="rId10" tooltip="Would your strategy save the US? This game simulates contemporary conflicts"/>
              </a:rPr>
              <a:t> </a:t>
            </a:r>
            <a:r>
              <a:rPr lang="en-US" b="1" u="none" strike="noStrike" dirty="0" err="1">
                <a:solidFill>
                  <a:srgbClr val="999999"/>
                </a:solidFill>
                <a:effectLst/>
                <a:latin typeface="Roboto" panose="02000000000000000000" pitchFamily="2" charset="0"/>
                <a:hlinkClick r:id="rId10" tooltip="Would your strategy save the US? This game simulates contemporary conflicts"/>
              </a:rPr>
              <a:t>Simulation</a:t>
            </a:r>
            <a:r>
              <a:rPr lang="en-US" b="0" u="none" strike="noStrike" dirty="0" err="1">
                <a:solidFill>
                  <a:srgbClr val="EB0028"/>
                </a:solidFill>
                <a:effectLst/>
                <a:latin typeface="Roboto" panose="02000000000000000000" pitchFamily="2" charset="0"/>
                <a:hlinkClick r:id="rId10" tooltip="Would your strategy save the US? This game simulates contemporary conflicts"/>
              </a:rPr>
              <a:t>Play</a:t>
            </a:r>
            <a:r>
              <a:rPr lang="en-US" b="0" u="none" strike="noStrike" dirty="0">
                <a:solidFill>
                  <a:srgbClr val="EB0028"/>
                </a:solidFill>
                <a:effectLst/>
                <a:latin typeface="Roboto" panose="02000000000000000000" pitchFamily="2" charset="0"/>
                <a:hlinkClick r:id="rId10" tooltip="Would your strategy save the US? This game simulates contemporary conflicts"/>
              </a:rPr>
              <a:t> Now</a:t>
            </a:r>
            <a:endParaRPr lang="en-US" dirty="0">
              <a:solidFill>
                <a:srgbClr val="000000"/>
              </a:solidFill>
              <a:effectLst/>
            </a:endParaRPr>
          </a:p>
          <a:p>
            <a:pPr algn="l" rtl="0"/>
            <a:r>
              <a:rPr lang="en-US" b="0" u="none" strike="noStrike" dirty="0">
                <a:solidFill>
                  <a:srgbClr val="000000"/>
                </a:solidFill>
                <a:effectLst/>
                <a:latin typeface="Roboto" panose="02000000000000000000" pitchFamily="2" charset="0"/>
                <a:hlinkClick r:id="rId11"/>
              </a:rPr>
              <a:t>by Taboola</a:t>
            </a:r>
            <a:endParaRPr lang="en-US" dirty="0">
              <a:effectLst/>
              <a:latin typeface="Arial" panose="020B0604020202020204" pitchFamily="34" charset="0"/>
            </a:endParaRPr>
          </a:p>
          <a:p>
            <a:pPr algn="l" rtl="0"/>
            <a:r>
              <a:rPr lang="en-US" b="0" u="none" strike="noStrike" dirty="0">
                <a:solidFill>
                  <a:srgbClr val="000000"/>
                </a:solidFill>
                <a:effectLst/>
                <a:latin typeface="Roboto" panose="02000000000000000000" pitchFamily="2" charset="0"/>
                <a:hlinkClick r:id="rId11"/>
              </a:rPr>
              <a:t>Sponsored Links</a:t>
            </a:r>
            <a:endParaRPr lang="en-US" dirty="0">
              <a:effectLst/>
              <a:latin typeface="Arial" panose="020B0604020202020204" pitchFamily="34" charset="0"/>
            </a:endParaRPr>
          </a:p>
          <a:p>
            <a:r>
              <a:rPr lang="en-US" b="0" dirty="0">
                <a:solidFill>
                  <a:srgbClr val="1F1F1F"/>
                </a:solidFill>
                <a:effectLst/>
                <a:latin typeface="Roboto" panose="02000000000000000000" pitchFamily="2" charset="0"/>
              </a:rPr>
              <a:t>The following victims of Henry’s displeasure and rage represent only a small proportion of executions which increased in volume during and after the English Reformation. Whether these unfortunates were once adored royal wives, close friends, respected advisors or simply perceived as enemies of the state, they all contribute to a tally of death that makes Henry VIII the most prolific serial killer England has known.</a:t>
            </a:r>
          </a:p>
          <a:p>
            <a:r>
              <a:rPr lang="en-US" b="0" u="none" strike="noStrike" cap="all" dirty="0">
                <a:solidFill>
                  <a:srgbClr val="1F1F1F"/>
                </a:solidFill>
                <a:effectLst/>
                <a:latin typeface="Bebas Neue" panose="020B0604020202020204" pitchFamily="34" charset="0"/>
                <a:hlinkClick r:id="rId7"/>
              </a:rPr>
              <a:t>READ MORE ABOUT: BRITISH HISTORY</a:t>
            </a:r>
          </a:p>
          <a:p>
            <a:r>
              <a:rPr lang="en-US" b="0" u="none" strike="noStrike" dirty="0">
                <a:solidFill>
                  <a:srgbClr val="110F0D"/>
                </a:solidFill>
                <a:effectLst/>
                <a:latin typeface="Roboto" panose="02000000000000000000" pitchFamily="2" charset="0"/>
                <a:hlinkClick r:id="rId7"/>
              </a:rPr>
              <a:t>8 people executed for high treason in the UK</a:t>
            </a:r>
          </a:p>
          <a:p>
            <a:br>
              <a:rPr lang="en-US" dirty="0">
                <a:effectLst/>
              </a:rPr>
            </a:br>
            <a:endParaRPr lang="en-US" b="0" dirty="0">
              <a:solidFill>
                <a:srgbClr val="1F1F1F"/>
              </a:solidFill>
              <a:effectLst/>
              <a:latin typeface="Roboto" panose="02000000000000000000" pitchFamily="2" charset="0"/>
            </a:endParaRPr>
          </a:p>
          <a:p>
            <a:r>
              <a:rPr lang="en-US" b="0" cap="all" dirty="0">
                <a:effectLst/>
                <a:latin typeface="Bebas Neue" panose="020B0604020202020204" pitchFamily="34" charset="0"/>
              </a:rPr>
              <a:t>THE ROYAL KILLINGS</a:t>
            </a:r>
          </a:p>
          <a:p>
            <a:r>
              <a:rPr lang="en-US" b="0" dirty="0">
                <a:effectLst/>
                <a:latin typeface="Roboto" panose="02000000000000000000" pitchFamily="2" charset="0"/>
              </a:rPr>
              <a:t>Queen Anne Boleyn (1501-1536)</a:t>
            </a:r>
          </a:p>
          <a:p>
            <a:r>
              <a:rPr lang="en-US" b="0" u="none" strike="noStrike" dirty="0">
                <a:solidFill>
                  <a:srgbClr val="EB0028"/>
                </a:solidFill>
                <a:effectLst/>
                <a:latin typeface="Roboto" panose="02000000000000000000" pitchFamily="2" charset="0"/>
                <a:hlinkClick r:id="rId12"/>
              </a:rPr>
              <a:t>Anne Boleyn</a:t>
            </a:r>
            <a:r>
              <a:rPr lang="en-US" b="0" dirty="0">
                <a:solidFill>
                  <a:srgbClr val="1F1F1F"/>
                </a:solidFill>
                <a:effectLst/>
                <a:latin typeface="Roboto" panose="02000000000000000000" pitchFamily="2" charset="0"/>
              </a:rPr>
              <a:t> was King Henry’s second and possibly most infamous wife for whom the King changed England’s religion and separated from the Church of Rome to marry and sire a much longed-for male heir with. Having failed in delivering a son </a:t>
            </a:r>
            <a:r>
              <a:rPr lang="en-US" b="0" u="none" strike="noStrike" dirty="0">
                <a:solidFill>
                  <a:srgbClr val="EB0028"/>
                </a:solidFill>
                <a:effectLst/>
                <a:latin typeface="Roboto" panose="02000000000000000000" pitchFamily="2" charset="0"/>
                <a:hlinkClick r:id="rId13"/>
              </a:rPr>
              <a:t>Anne found herself in the midst of a conspiracy</a:t>
            </a:r>
            <a:r>
              <a:rPr lang="en-US" b="0" dirty="0">
                <a:solidFill>
                  <a:srgbClr val="1F1F1F"/>
                </a:solidFill>
                <a:effectLst/>
                <a:latin typeface="Roboto" panose="02000000000000000000" pitchFamily="2" charset="0"/>
              </a:rPr>
              <a:t> concocted by Henry’s advisor Thomas Cromwell and accused of infidelity with five men including her own brother George Boleyn (Viscount Rochford) and sentenced to death. Anne was famously dispatched by a French swordsman while her brother and the four other accused, Sir William Brereton, musician Mark Smeaton, Henry Norris and Sir Francis Weston, were beheaded by the axe on Tower Hill on the 17 May 1536.</a:t>
            </a:r>
          </a:p>
          <a:p>
            <a:r>
              <a:rPr lang="en-US" b="0" u="none" strike="noStrike" cap="all" dirty="0">
                <a:solidFill>
                  <a:srgbClr val="1F1F1F"/>
                </a:solidFill>
                <a:effectLst/>
                <a:latin typeface="Bebas Neue" panose="020B0604020202020204" pitchFamily="34" charset="0"/>
                <a:hlinkClick r:id="rId14"/>
              </a:rPr>
              <a:t>READ MORE ABOUT: TUDOR HISTORY</a:t>
            </a:r>
          </a:p>
          <a:p>
            <a:r>
              <a:rPr lang="en-US" b="0" u="none" strike="noStrike" dirty="0">
                <a:solidFill>
                  <a:srgbClr val="110F0D"/>
                </a:solidFill>
                <a:effectLst/>
                <a:latin typeface="Roboto" panose="02000000000000000000" pitchFamily="2" charset="0"/>
                <a:hlinkClick r:id="rId14"/>
              </a:rPr>
              <a:t>Guilty or innocent?: The crimes of Anne Boleyn</a:t>
            </a:r>
          </a:p>
          <a:p>
            <a:r>
              <a:rPr lang="en-US" b="0" u="none" strike="noStrike" dirty="0">
                <a:solidFill>
                  <a:srgbClr val="1F1F1F"/>
                </a:solidFill>
                <a:effectLst/>
                <a:latin typeface="Roboto" panose="02000000000000000000" pitchFamily="2" charset="0"/>
                <a:hlinkClick r:id="rId14"/>
              </a:rPr>
              <a:t>by Jo Rowan</a:t>
            </a:r>
          </a:p>
          <a:p>
            <a:r>
              <a:rPr lang="en-US" b="0" dirty="0">
                <a:solidFill>
                  <a:srgbClr val="1F1F1F"/>
                </a:solidFill>
                <a:effectLst/>
                <a:latin typeface="Roboto" panose="02000000000000000000" pitchFamily="2" charset="0"/>
              </a:rPr>
              <a:t>Only Smeaton, being a commoner, was tortured and his false confession used to condemn the Queen. All accused were believed to have been innocent of the charges. Anne was executed in a private setting in the Tower of London on the 19th May 1536.</a:t>
            </a:r>
          </a:p>
          <a:p>
            <a:r>
              <a:rPr lang="en-US" b="1" dirty="0">
                <a:effectLst/>
                <a:latin typeface="Roboto" panose="02000000000000000000" pitchFamily="2" charset="0"/>
              </a:rPr>
              <a:t>George Boleyn (Viscount Rochford) (1503-1536)</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Queen Anne’s younger brother, who according to his arrest along with four other accused men was accused of incestuous relations with his sister. Although it is known that George was a sexual libertine there is no evidence he had relations with Anne.</a:t>
            </a:r>
          </a:p>
          <a:p>
            <a:r>
              <a:rPr lang="en-US" b="0" dirty="0">
                <a:solidFill>
                  <a:srgbClr val="1F1F1F"/>
                </a:solidFill>
                <a:effectLst/>
                <a:latin typeface="Roboto" panose="02000000000000000000" pitchFamily="2" charset="0"/>
              </a:rPr>
              <a:t>George and Anne were close and affectionate to each other unlike the Queen’s relationship with her sister Mary (former mistress of Henry VIII) which was strained. There is evidence to suggest that George, who became Viscount Rochford and rose to a high position in the court, may have been betrayed by his wife, Jane Parker (sister-in-law to Anne) who contributed testimonies to the trial of Anne, alleging intimate indiscretions with George.</a:t>
            </a:r>
          </a:p>
          <a:p>
            <a:r>
              <a:rPr lang="en-US" b="0" dirty="0">
                <a:solidFill>
                  <a:srgbClr val="1F1F1F"/>
                </a:solidFill>
                <a:effectLst/>
                <a:latin typeface="Roboto" panose="02000000000000000000" pitchFamily="2" charset="0"/>
              </a:rPr>
              <a:t>Some historians claim that Rochford was actually homosexual or bisexual and had relations with some of the defendants such as musician Mark Smeaton. The former Viscount of Rochford and Anne’s much-loved brother was executed on Tower Hill on 17 May 1536 along with the four other accused men. Rochford’s last words mainly promoted his new Protestant faith.</a:t>
            </a:r>
          </a:p>
          <a:p>
            <a:r>
              <a:rPr lang="en-US" b="0" u="none" strike="noStrike" cap="all" dirty="0">
                <a:solidFill>
                  <a:srgbClr val="1F1F1F"/>
                </a:solidFill>
                <a:effectLst/>
                <a:latin typeface="Bebas Neue" panose="020B0604020202020204" pitchFamily="34" charset="0"/>
                <a:hlinkClick r:id="rId15"/>
              </a:rPr>
              <a:t>READ MORE ABOUT: KINGS AND QUEENS</a:t>
            </a:r>
          </a:p>
          <a:p>
            <a:r>
              <a:rPr lang="en-US" b="0" u="none" strike="noStrike" dirty="0">
                <a:solidFill>
                  <a:srgbClr val="110F0D"/>
                </a:solidFill>
                <a:effectLst/>
                <a:latin typeface="Roboto" panose="02000000000000000000" pitchFamily="2" charset="0"/>
                <a:hlinkClick r:id="rId15"/>
              </a:rPr>
              <a:t>The Rise and Fall of the </a:t>
            </a:r>
            <a:r>
              <a:rPr lang="en-US" b="0" u="none" strike="noStrike" dirty="0" err="1">
                <a:solidFill>
                  <a:srgbClr val="110F0D"/>
                </a:solidFill>
                <a:effectLst/>
                <a:latin typeface="Roboto" panose="02000000000000000000" pitchFamily="2" charset="0"/>
                <a:hlinkClick r:id="rId15"/>
              </a:rPr>
              <a:t>Boleyns</a:t>
            </a:r>
            <a:endParaRPr lang="en-US" b="0" u="none" strike="noStrike" dirty="0">
              <a:solidFill>
                <a:srgbClr val="110F0D"/>
              </a:solidFill>
              <a:effectLst/>
              <a:latin typeface="Roboto" panose="02000000000000000000" pitchFamily="2" charset="0"/>
              <a:hlinkClick r:id="rId15"/>
            </a:endParaRPr>
          </a:p>
          <a:p>
            <a:r>
              <a:rPr lang="en-US" b="0" u="none" strike="noStrike" dirty="0">
                <a:solidFill>
                  <a:srgbClr val="1F1F1F"/>
                </a:solidFill>
                <a:effectLst/>
                <a:latin typeface="Roboto" panose="02000000000000000000" pitchFamily="2" charset="0"/>
                <a:hlinkClick r:id="rId15"/>
              </a:rPr>
              <a:t>by Richard Bevan</a:t>
            </a:r>
          </a:p>
          <a:p>
            <a:br>
              <a:rPr lang="en-US" dirty="0">
                <a:effectLst/>
              </a:rPr>
            </a:br>
            <a:endParaRPr lang="en-US" b="0" dirty="0">
              <a:solidFill>
                <a:srgbClr val="1F1F1F"/>
              </a:solidFill>
              <a:effectLst/>
              <a:latin typeface="Roboto" panose="02000000000000000000" pitchFamily="2" charset="0"/>
            </a:endParaRPr>
          </a:p>
          <a:p>
            <a:r>
              <a:rPr lang="en-US" b="1" dirty="0">
                <a:effectLst/>
                <a:latin typeface="Roboto" panose="02000000000000000000" pitchFamily="2" charset="0"/>
              </a:rPr>
              <a:t>Jane Boleyn (nee Parker) Viscountess Rochford (1505-1542)</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If ever there was an ironic twist to the litany of victims of Henry VIII, the journey of Lady Jane Parker who may have </a:t>
            </a:r>
            <a:r>
              <a:rPr lang="en-US" b="0" dirty="0" err="1">
                <a:solidFill>
                  <a:srgbClr val="1F1F1F"/>
                </a:solidFill>
                <a:effectLst/>
                <a:latin typeface="Roboto" panose="02000000000000000000" pitchFamily="2" charset="0"/>
              </a:rPr>
              <a:t>wilfully</a:t>
            </a:r>
            <a:r>
              <a:rPr lang="en-US" b="0" dirty="0">
                <a:solidFill>
                  <a:srgbClr val="1F1F1F"/>
                </a:solidFill>
                <a:effectLst/>
                <a:latin typeface="Roboto" panose="02000000000000000000" pitchFamily="2" charset="0"/>
              </a:rPr>
              <a:t> contributed to accusations of sexual misconduct between her husband (George Boleyn) and Queen Anne Boleyn, is a potent example.</a:t>
            </a:r>
          </a:p>
          <a:p>
            <a:r>
              <a:rPr lang="en-US" b="0" dirty="0">
                <a:solidFill>
                  <a:srgbClr val="1F1F1F"/>
                </a:solidFill>
                <a:effectLst/>
                <a:latin typeface="Roboto" panose="02000000000000000000" pitchFamily="2" charset="0"/>
              </a:rPr>
              <a:t>Whether Parker had intended to harm her husband and Queen Anne is still a case of conjecture but seven years after Anne Boleyn was beheaded, Parker was herself executed for her explicit involvement in acting as ‘agent’ in arranging and assisting Queen Catherine Howard’s secret assignations with Thomas Culpepper. Parker became the third Boleyn member to lose her head. She was executed on the same day as Queen Catherine, directly after on the same scaffold. Both bodies were buried in an unmarked grave in the Tower grounds.</a:t>
            </a:r>
          </a:p>
          <a:p>
            <a:r>
              <a:rPr lang="en-US" b="0" u="none" strike="noStrike" cap="all" dirty="0">
                <a:solidFill>
                  <a:srgbClr val="1F1F1F"/>
                </a:solidFill>
                <a:effectLst/>
                <a:latin typeface="Bebas Neue" panose="020B0604020202020204" pitchFamily="34" charset="0"/>
                <a:hlinkClick r:id="rId16"/>
              </a:rPr>
              <a:t>READ MORE ABOUT: TUDOR HISTORY</a:t>
            </a:r>
          </a:p>
          <a:p>
            <a:r>
              <a:rPr lang="en-US" b="0" u="none" strike="noStrike" dirty="0">
                <a:solidFill>
                  <a:srgbClr val="110F0D"/>
                </a:solidFill>
                <a:effectLst/>
                <a:latin typeface="Roboto" panose="02000000000000000000" pitchFamily="2" charset="0"/>
                <a:hlinkClick r:id="rId16"/>
              </a:rPr>
              <a:t>The cuckold king: Did Catherine Howard cheat on Henry VIII?</a:t>
            </a:r>
          </a:p>
          <a:p>
            <a:r>
              <a:rPr lang="en-US" b="0" u="none" strike="noStrike" dirty="0">
                <a:solidFill>
                  <a:srgbClr val="1F1F1F"/>
                </a:solidFill>
                <a:effectLst/>
                <a:latin typeface="Roboto" panose="02000000000000000000" pitchFamily="2" charset="0"/>
                <a:hlinkClick r:id="rId16"/>
              </a:rPr>
              <a:t>by Richard Bevan</a:t>
            </a:r>
          </a:p>
          <a:p>
            <a:br>
              <a:rPr lang="en-US" dirty="0">
                <a:effectLst/>
              </a:rPr>
            </a:br>
            <a:endParaRPr lang="en-US" b="0" dirty="0">
              <a:solidFill>
                <a:srgbClr val="1F1F1F"/>
              </a:solidFill>
              <a:effectLst/>
              <a:latin typeface="Roboto" panose="02000000000000000000" pitchFamily="2" charset="0"/>
            </a:endParaRPr>
          </a:p>
          <a:p>
            <a:r>
              <a:rPr lang="en-US" b="1" dirty="0">
                <a:effectLst/>
                <a:latin typeface="Roboto" panose="02000000000000000000" pitchFamily="2" charset="0"/>
              </a:rPr>
              <a:t>Queen Catherine Howard (1523-1541)</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Unlike Anne Boleyn, young Catherine lacked her older cousin’s prestigious education, experience and social skills. But she possessed what the ageing and obese King Henry most desired, youth, a girlish nature and disposition to submissiveness. Catherine was about 17 when she married the 49- year-old monarch days after Henry had obtained an annulment from Anne of Cleves.</a:t>
            </a:r>
          </a:p>
          <a:p>
            <a:r>
              <a:rPr lang="en-US" b="0" dirty="0">
                <a:solidFill>
                  <a:srgbClr val="1F1F1F"/>
                </a:solidFill>
                <a:effectLst/>
                <a:latin typeface="Roboto" panose="02000000000000000000" pitchFamily="2" charset="0"/>
              </a:rPr>
              <a:t>Catherine’s immaturity and desperation to become pregnant may have encouraged her to be coerced into an ongoing affair with a handsome courtier Thomas Culpepper, who was a distant cousin of both Boleyn and Howard. But it was to be her less than chaste past that caught up with the naive teenager with revelations that she had sexual relations at fifteen with an older predatory rake, Francis Dereham. During Catherine’s interrogation, it was the discovery of a ‘precontract’ of marriage to Dereham that sealed her fate as it was a treasonable offence to knowingly conceal sexual history before marriage to the King.</a:t>
            </a:r>
          </a:p>
          <a:p>
            <a:r>
              <a:rPr lang="en-US" b="0" u="none" strike="noStrike" cap="all" dirty="0">
                <a:solidFill>
                  <a:srgbClr val="1F1F1F"/>
                </a:solidFill>
                <a:effectLst/>
                <a:latin typeface="Bebas Neue" panose="020B0604020202020204" pitchFamily="34" charset="0"/>
                <a:hlinkClick r:id="rId17"/>
              </a:rPr>
              <a:t>READ MORE ABOUT: TUDOR HISTORY</a:t>
            </a:r>
          </a:p>
          <a:p>
            <a:r>
              <a:rPr lang="en-US" b="0" u="none" strike="noStrike" dirty="0">
                <a:solidFill>
                  <a:srgbClr val="110F0D"/>
                </a:solidFill>
                <a:effectLst/>
                <a:latin typeface="Roboto" panose="02000000000000000000" pitchFamily="2" charset="0"/>
                <a:hlinkClick r:id="rId17"/>
              </a:rPr>
              <a:t>That takes guts: 7 gory execution methods from Tudor England</a:t>
            </a:r>
          </a:p>
          <a:p>
            <a:r>
              <a:rPr lang="en-US" b="0" u="none" strike="noStrike" dirty="0">
                <a:solidFill>
                  <a:srgbClr val="1F1F1F"/>
                </a:solidFill>
                <a:effectLst/>
                <a:latin typeface="Roboto" panose="02000000000000000000" pitchFamily="2" charset="0"/>
                <a:hlinkClick r:id="rId17"/>
              </a:rPr>
              <a:t>by James </a:t>
            </a:r>
            <a:r>
              <a:rPr lang="en-US" b="0" u="none" strike="noStrike" dirty="0" err="1">
                <a:solidFill>
                  <a:srgbClr val="1F1F1F"/>
                </a:solidFill>
                <a:effectLst/>
                <a:latin typeface="Roboto" panose="02000000000000000000" pitchFamily="2" charset="0"/>
                <a:hlinkClick r:id="rId17"/>
              </a:rPr>
              <a:t>Brigden</a:t>
            </a:r>
            <a:endParaRPr lang="en-US" b="0" u="none" strike="noStrike" dirty="0">
              <a:solidFill>
                <a:srgbClr val="1F1F1F"/>
              </a:solidFill>
              <a:effectLst/>
              <a:latin typeface="Roboto" panose="02000000000000000000" pitchFamily="2" charset="0"/>
              <a:hlinkClick r:id="rId17"/>
            </a:endParaRPr>
          </a:p>
          <a:p>
            <a:r>
              <a:rPr lang="en-US" b="0" dirty="0">
                <a:solidFill>
                  <a:srgbClr val="1F1F1F"/>
                </a:solidFill>
                <a:effectLst/>
                <a:latin typeface="Roboto" panose="02000000000000000000" pitchFamily="2" charset="0"/>
              </a:rPr>
              <a:t>Under the ‘bill of attainder’ Catherine was sentenced to death with no formal trial. It is </a:t>
            </a:r>
            <a:r>
              <a:rPr lang="en-US" b="0" dirty="0" err="1">
                <a:solidFill>
                  <a:srgbClr val="1F1F1F"/>
                </a:solidFill>
                <a:effectLst/>
                <a:latin typeface="Roboto" panose="02000000000000000000" pitchFamily="2" charset="0"/>
              </a:rPr>
              <a:t>rumoured</a:t>
            </a:r>
            <a:r>
              <a:rPr lang="en-US" b="0" dirty="0">
                <a:solidFill>
                  <a:srgbClr val="1F1F1F"/>
                </a:solidFill>
                <a:effectLst/>
                <a:latin typeface="Roboto" panose="02000000000000000000" pitchFamily="2" charset="0"/>
              </a:rPr>
              <a:t> that on being first arrested the hysterical Catherine was dragged screaming down a corridor at Hampton Court. Incarcerated at </a:t>
            </a:r>
            <a:r>
              <a:rPr lang="en-US" b="0" dirty="0" err="1">
                <a:solidFill>
                  <a:srgbClr val="1F1F1F"/>
                </a:solidFill>
                <a:effectLst/>
                <a:latin typeface="Roboto" panose="02000000000000000000" pitchFamily="2" charset="0"/>
              </a:rPr>
              <a:t>Syon</a:t>
            </a:r>
            <a:r>
              <a:rPr lang="en-US" b="0" dirty="0">
                <a:solidFill>
                  <a:srgbClr val="1F1F1F"/>
                </a:solidFill>
                <a:effectLst/>
                <a:latin typeface="Roboto" panose="02000000000000000000" pitchFamily="2" charset="0"/>
              </a:rPr>
              <a:t> Abbey in </a:t>
            </a:r>
            <a:r>
              <a:rPr lang="en-US" b="0" dirty="0" err="1">
                <a:solidFill>
                  <a:srgbClr val="1F1F1F"/>
                </a:solidFill>
                <a:effectLst/>
                <a:latin typeface="Roboto" panose="02000000000000000000" pitchFamily="2" charset="0"/>
              </a:rPr>
              <a:t>Isleworth</a:t>
            </a:r>
            <a:r>
              <a:rPr lang="en-US" b="0" dirty="0">
                <a:solidFill>
                  <a:srgbClr val="1F1F1F"/>
                </a:solidFill>
                <a:effectLst/>
                <a:latin typeface="Roboto" panose="02000000000000000000" pitchFamily="2" charset="0"/>
              </a:rPr>
              <a:t>, Middlesex during a bitterly cold winter she was later transported to the Tower down the Thames and beheaded on Tower Green, on the same spot as her unfortunate cousin Anne Boleyn. Legend has it that the tragic young teenage Queen requested the executioner’s block in her cell so she could practice her last moments of living with poise and dignity.</a:t>
            </a:r>
          </a:p>
          <a:p>
            <a:r>
              <a:rPr lang="en-US" b="1" dirty="0">
                <a:effectLst/>
                <a:latin typeface="Roboto" panose="02000000000000000000" pitchFamily="2" charset="0"/>
              </a:rPr>
              <a:t>Francis Dereham (1506- 1541) &amp; Thomas Culpepper (1514-1541)</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The opportunist and social-climbing Francis Dereham had not continued sexual relations with Catherine Howard while she was Queen in his role at court as Gentleman Usher of the Queen’s Chamber. However it was his confession under torture that she was having relations with his rival, Thomas Culpepper, that led to both young men being arrested and sentenced to death.</a:t>
            </a:r>
          </a:p>
          <a:p>
            <a:r>
              <a:rPr lang="en-US" b="0" cap="all" dirty="0">
                <a:solidFill>
                  <a:srgbClr val="1F1F1F"/>
                </a:solidFill>
                <a:effectLst/>
                <a:latin typeface="Roboto" panose="02000000000000000000" pitchFamily="2" charset="0"/>
              </a:rPr>
              <a:t>'IN HENRY’S EYES, DEREHAM HAD ‘SPOILED’ THE ILL-FATED QUEEN'</a:t>
            </a:r>
          </a:p>
          <a:p>
            <a:r>
              <a:rPr lang="en-US" b="0" dirty="0">
                <a:solidFill>
                  <a:srgbClr val="1F1F1F"/>
                </a:solidFill>
                <a:effectLst/>
                <a:latin typeface="Roboto" panose="02000000000000000000" pitchFamily="2" charset="0"/>
              </a:rPr>
              <a:t>Bizarrely and possibly reflecting Henry’s perverse egotism, the enraged King decided on bestowing a more brutal execution for Dereham. In Henry’s eyes, Dereham had ‘spoiled’ the ill-fated Queen, whom the King had believed was a virgin on their wedding night. Both accused men were executed together on the scaffold at </a:t>
            </a:r>
            <a:r>
              <a:rPr lang="en-US" b="0" dirty="0" err="1">
                <a:solidFill>
                  <a:srgbClr val="1F1F1F"/>
                </a:solidFill>
                <a:effectLst/>
                <a:latin typeface="Roboto" panose="02000000000000000000" pitchFamily="2" charset="0"/>
              </a:rPr>
              <a:t>Tyburn</a:t>
            </a:r>
            <a:r>
              <a:rPr lang="en-US" b="0" dirty="0">
                <a:solidFill>
                  <a:srgbClr val="1F1F1F"/>
                </a:solidFill>
                <a:effectLst/>
                <a:latin typeface="Roboto" panose="02000000000000000000" pitchFamily="2" charset="0"/>
              </a:rPr>
              <a:t> with Dereham suffering the </a:t>
            </a:r>
            <a:r>
              <a:rPr lang="en-US" b="0" dirty="0" err="1">
                <a:solidFill>
                  <a:srgbClr val="1F1F1F"/>
                </a:solidFill>
                <a:effectLst/>
                <a:latin typeface="Roboto" panose="02000000000000000000" pitchFamily="2" charset="0"/>
              </a:rPr>
              <a:t>cruellest</a:t>
            </a:r>
            <a:r>
              <a:rPr lang="en-US" b="0" dirty="0">
                <a:solidFill>
                  <a:srgbClr val="1F1F1F"/>
                </a:solidFill>
                <a:effectLst/>
                <a:latin typeface="Roboto" panose="02000000000000000000" pitchFamily="2" charset="0"/>
              </a:rPr>
              <a:t> and most painful fate of being hanged, </a:t>
            </a:r>
            <a:r>
              <a:rPr lang="en-US" b="0" dirty="0" err="1">
                <a:solidFill>
                  <a:srgbClr val="1F1F1F"/>
                </a:solidFill>
                <a:effectLst/>
                <a:latin typeface="Roboto" panose="02000000000000000000" pitchFamily="2" charset="0"/>
              </a:rPr>
              <a:t>disembowelled</a:t>
            </a:r>
            <a:r>
              <a:rPr lang="en-US" b="0" dirty="0">
                <a:solidFill>
                  <a:srgbClr val="1F1F1F"/>
                </a:solidFill>
                <a:effectLst/>
                <a:latin typeface="Roboto" panose="02000000000000000000" pitchFamily="2" charset="0"/>
              </a:rPr>
              <a:t> alive and his body quartered. Culpepper, who in an act of cowardly self-preservation blamed the Queen for their sexual assignations, got off lightly due to his closeness to the King with a swift blow of the axe. Both ‘traitors’ heads were put on spikes on Tower Bridge.</a:t>
            </a:r>
          </a:p>
          <a:p>
            <a:r>
              <a:rPr lang="en-US" b="0" u="none" strike="noStrike" cap="all" dirty="0">
                <a:solidFill>
                  <a:srgbClr val="1F1F1F"/>
                </a:solidFill>
                <a:effectLst/>
                <a:latin typeface="Bebas Neue" panose="020B0604020202020204" pitchFamily="34" charset="0"/>
                <a:hlinkClick r:id="rId18"/>
              </a:rPr>
              <a:t>READ MORE ABOUT: KINGS AND QUEENS</a:t>
            </a:r>
          </a:p>
          <a:p>
            <a:r>
              <a:rPr lang="en-US" b="0" u="none" strike="noStrike" dirty="0">
                <a:solidFill>
                  <a:srgbClr val="110F0D"/>
                </a:solidFill>
                <a:effectLst/>
                <a:latin typeface="Roboto" panose="02000000000000000000" pitchFamily="2" charset="0"/>
                <a:hlinkClick r:id="rId18"/>
              </a:rPr>
              <a:t>Who was Henry VIII's most unfortunate wife?</a:t>
            </a:r>
          </a:p>
          <a:p>
            <a:r>
              <a:rPr lang="en-US" b="0" u="none" strike="noStrike" dirty="0">
                <a:solidFill>
                  <a:srgbClr val="1F1F1F"/>
                </a:solidFill>
                <a:effectLst/>
                <a:latin typeface="Roboto" panose="02000000000000000000" pitchFamily="2" charset="0"/>
                <a:hlinkClick r:id="rId18"/>
              </a:rPr>
              <a:t>by Richard Bevan</a:t>
            </a:r>
          </a:p>
          <a:p>
            <a:br>
              <a:rPr lang="en-US" dirty="0">
                <a:effectLst/>
              </a:rPr>
            </a:br>
            <a:endParaRPr lang="en-US" b="0" dirty="0">
              <a:solidFill>
                <a:srgbClr val="1F1F1F"/>
              </a:solidFill>
              <a:effectLst/>
              <a:latin typeface="Roboto" panose="02000000000000000000" pitchFamily="2" charset="0"/>
            </a:endParaRPr>
          </a:p>
          <a:p>
            <a:r>
              <a:rPr lang="en-US" b="0" cap="all" dirty="0">
                <a:effectLst/>
                <a:latin typeface="Bebas Neue" panose="020B0604020202020204" pitchFamily="34" charset="0"/>
              </a:rPr>
              <a:t>KING HENRY’S RIGHT HAND MEN</a:t>
            </a:r>
          </a:p>
          <a:p>
            <a:r>
              <a:rPr lang="en-US" b="0" dirty="0">
                <a:solidFill>
                  <a:srgbClr val="1F1F1F"/>
                </a:solidFill>
                <a:effectLst/>
                <a:latin typeface="Roboto" panose="02000000000000000000" pitchFamily="2" charset="0"/>
              </a:rPr>
              <a:t>Two of Henry's closest advisors and who died on his orders were Sir Thomas More and Thomas Cromwell, the latter ironically helping to seal the fate of More, was himself executed by Henry for treason. Both men’s fates were associated with King Henry’s matrimonial affairs that stemmed from one simple obsession – the need for a male heir.</a:t>
            </a:r>
          </a:p>
          <a:p>
            <a:r>
              <a:rPr lang="en-US" b="1" dirty="0">
                <a:effectLst/>
                <a:latin typeface="Roboto" panose="02000000000000000000" pitchFamily="2" charset="0"/>
              </a:rPr>
              <a:t>Sir Thomas More (1478-1535)</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Sir Thomas More was an English lawyer, author, statesman and close friend and advisor to Henry VIII. His downfall from high office was due to his opposition of the annulment of the King’s marriage to Catherine of Aragon, and also his opposition to Henry's break from the Catholic Church that was headed by the Pope in Rome.</a:t>
            </a:r>
          </a:p>
          <a:p>
            <a:r>
              <a:rPr lang="en-US" b="0" cap="all" dirty="0">
                <a:solidFill>
                  <a:srgbClr val="1F1F1F"/>
                </a:solidFill>
                <a:effectLst/>
                <a:latin typeface="Roboto" panose="02000000000000000000" pitchFamily="2" charset="0"/>
              </a:rPr>
              <a:t>'I DIE THE KING’S GOOD SERVANT, AND GOD’S FIRST’</a:t>
            </a:r>
          </a:p>
          <a:p>
            <a:r>
              <a:rPr lang="en-US" b="0" dirty="0">
                <a:solidFill>
                  <a:srgbClr val="1F1F1F"/>
                </a:solidFill>
                <a:effectLst/>
                <a:latin typeface="Roboto" panose="02000000000000000000" pitchFamily="2" charset="0"/>
              </a:rPr>
              <a:t>More was </a:t>
            </a:r>
            <a:r>
              <a:rPr lang="en-US" b="0" dirty="0" err="1">
                <a:solidFill>
                  <a:srgbClr val="1F1F1F"/>
                </a:solidFill>
                <a:effectLst/>
                <a:latin typeface="Roboto" panose="02000000000000000000" pitchFamily="2" charset="0"/>
              </a:rPr>
              <a:t>canonised</a:t>
            </a:r>
            <a:r>
              <a:rPr lang="en-US" b="0" dirty="0">
                <a:solidFill>
                  <a:srgbClr val="1F1F1F"/>
                </a:solidFill>
                <a:effectLst/>
                <a:latin typeface="Roboto" panose="02000000000000000000" pitchFamily="2" charset="0"/>
              </a:rPr>
              <a:t> by Pope Pius XI in 1935 as a martyr. Having refused to attend the coronation of Henry’s new wife Anne Boleyn he was later accused of treason mainly through his association with other known ‘heretics’ such as the infamous Elizabeth Barton (the Nun of Kent) who had prophesied that the king would die if he married Anne Boleyn. More also refused to acknowledge Henry as Supreme Head of the Church of England. Unlike many other victims of Henry, More was offered many opportunities to sign an Oath and save him from execution. He is alleged to have said on the scaffold 'I die the King’s good servant, and God’s first’ before he was beheaded.</a:t>
            </a:r>
          </a:p>
          <a:p>
            <a:r>
              <a:rPr lang="en-US" b="1" dirty="0">
                <a:effectLst/>
                <a:latin typeface="Roboto" panose="02000000000000000000" pitchFamily="2" charset="0"/>
              </a:rPr>
              <a:t>Thomas Cromwell (1485-1540)</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The ‘upstart’ Cromwell, uncharacteristically came from a trade background unlike the most powerful men in the court who descended from nobility, was an English lawyer and chief minister to King Henry. Never short of enemies or cynics who despised his lowly background, Cromwell was instrumental in attaining the divorce King Henry needed to marry Anne Boleyn.</a:t>
            </a:r>
          </a:p>
          <a:p>
            <a:r>
              <a:rPr lang="en-US" b="0" dirty="0">
                <a:solidFill>
                  <a:srgbClr val="1F1F1F"/>
                </a:solidFill>
                <a:effectLst/>
                <a:latin typeface="Roboto" panose="02000000000000000000" pitchFamily="2" charset="0"/>
              </a:rPr>
              <a:t>It was a campaign of high risk that saw Europe’s religion turned on its head. Unfortunately for the much admired and trusted Cromwell his own head was to be the price when he displeased the King over the debacle of Henry’s fourth wife, Anne of Cleves. For Henry disliked Anne intensely and blamed Cromwell for the embarrassment. The once-powerful Chief Minister was arraigned under a bill of attainder, accused of treason and sentenced to death without trial. He was executed on Tower Hill in 1540 and his head placed on a spike on London Bridge.</a:t>
            </a:r>
          </a:p>
          <a:p>
            <a:r>
              <a:rPr lang="en-US" b="0" u="none" strike="noStrike" cap="all" dirty="0">
                <a:solidFill>
                  <a:srgbClr val="1F1F1F"/>
                </a:solidFill>
                <a:effectLst/>
                <a:latin typeface="Bebas Neue" panose="020B0604020202020204" pitchFamily="34" charset="0"/>
                <a:hlinkClick r:id="rId13"/>
              </a:rPr>
              <a:t>READ MORE ABOUT: BRITISH HISTORY</a:t>
            </a:r>
          </a:p>
          <a:p>
            <a:r>
              <a:rPr lang="en-US" b="0" u="none" strike="noStrike" dirty="0">
                <a:solidFill>
                  <a:srgbClr val="110F0D"/>
                </a:solidFill>
                <a:effectLst/>
                <a:latin typeface="Roboto" panose="02000000000000000000" pitchFamily="2" charset="0"/>
                <a:hlinkClick r:id="rId13"/>
              </a:rPr>
              <a:t>The history of the English Reformation</a:t>
            </a:r>
          </a:p>
          <a:p>
            <a:r>
              <a:rPr lang="en-US" b="0" u="none" strike="noStrike" dirty="0">
                <a:solidFill>
                  <a:srgbClr val="1F1F1F"/>
                </a:solidFill>
                <a:effectLst/>
                <a:latin typeface="Roboto" panose="02000000000000000000" pitchFamily="2" charset="0"/>
                <a:hlinkClick r:id="rId13"/>
              </a:rPr>
              <a:t>by Richard Bevan</a:t>
            </a:r>
          </a:p>
          <a:p>
            <a:br>
              <a:rPr lang="en-US" dirty="0">
                <a:effectLst/>
              </a:rPr>
            </a:br>
            <a:endParaRPr lang="en-US" b="0" dirty="0">
              <a:solidFill>
                <a:srgbClr val="1F1F1F"/>
              </a:solidFill>
              <a:effectLst/>
              <a:latin typeface="Roboto" panose="02000000000000000000" pitchFamily="2" charset="0"/>
            </a:endParaRPr>
          </a:p>
          <a:p>
            <a:r>
              <a:rPr lang="en-US" b="0" cap="all" dirty="0">
                <a:effectLst/>
                <a:latin typeface="Bebas Neue" panose="020B0604020202020204" pitchFamily="34" charset="0"/>
              </a:rPr>
              <a:t>KILLING HERETICS</a:t>
            </a:r>
          </a:p>
          <a:p>
            <a:r>
              <a:rPr lang="en-US" b="0" dirty="0">
                <a:solidFill>
                  <a:srgbClr val="1F1F1F"/>
                </a:solidFill>
                <a:effectLst/>
                <a:latin typeface="Roboto" panose="02000000000000000000" pitchFamily="2" charset="0"/>
              </a:rPr>
              <a:t>Being accused of conspiring with the devil through witchcraft or </a:t>
            </a:r>
            <a:r>
              <a:rPr lang="en-US" b="0" dirty="0" err="1">
                <a:solidFill>
                  <a:srgbClr val="1F1F1F"/>
                </a:solidFill>
                <a:effectLst/>
                <a:latin typeface="Roboto" panose="02000000000000000000" pitchFamily="2" charset="0"/>
              </a:rPr>
              <a:t>practising</a:t>
            </a:r>
            <a:r>
              <a:rPr lang="en-US" b="0" dirty="0">
                <a:solidFill>
                  <a:srgbClr val="1F1F1F"/>
                </a:solidFill>
                <a:effectLst/>
                <a:latin typeface="Roboto" panose="02000000000000000000" pitchFamily="2" charset="0"/>
              </a:rPr>
              <a:t> incantations was one way people found themselves in Henry's crosshairs. The fate facing those accused of heresy was arrest and a hideous death either by being burned at the stake or through public hanging.</a:t>
            </a:r>
          </a:p>
          <a:p>
            <a:r>
              <a:rPr lang="en-US" b="1" dirty="0">
                <a:effectLst/>
                <a:latin typeface="Roboto" panose="02000000000000000000" pitchFamily="2" charset="0"/>
              </a:rPr>
              <a:t>Elizabeth Barton</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Elizabeth Barton became famous throughout the land at the time of King Henry's reign. Yet as a self-proclaimed teller of divine revelations, she managed to escape the usual grisly fate of being burnt at the stake</a:t>
            </a:r>
            <a:br>
              <a:rPr lang="en-US" b="0" dirty="0">
                <a:solidFill>
                  <a:srgbClr val="1F1F1F"/>
                </a:solidFill>
                <a:effectLst/>
                <a:latin typeface="Roboto" panose="02000000000000000000" pitchFamily="2" charset="0"/>
              </a:rPr>
            </a:br>
            <a:r>
              <a:rPr lang="en-US" b="0" dirty="0">
                <a:solidFill>
                  <a:srgbClr val="1F1F1F"/>
                </a:solidFill>
                <a:effectLst/>
                <a:latin typeface="Roboto" panose="02000000000000000000" pitchFamily="2" charset="0"/>
              </a:rPr>
              <a:t>As a 19-year-old domestic servant, Barton first predicted the death of a child in the household where she worked and went on to make more prophecies that appeared to come true.</a:t>
            </a:r>
          </a:p>
          <a:p>
            <a:r>
              <a:rPr lang="en-US" b="0" dirty="0">
                <a:solidFill>
                  <a:srgbClr val="1F1F1F"/>
                </a:solidFill>
                <a:effectLst/>
                <a:latin typeface="Roboto" panose="02000000000000000000" pitchFamily="2" charset="0"/>
              </a:rPr>
              <a:t>Bestowed with several monikers such as the Nun of Kent and The Mad Maid of Kent, Barton’s reputation soon reached the ears of King Henry’s court after she had become a nun. Investigated by the Catholic church to check Barton was not offending their teachings, her fame increased by the time she met Cardinal Wolsey. Through Wolsey, Barton had meetings with King Henry himself whom she impressed with her revelations that suited his own beliefs and politics.</a:t>
            </a:r>
          </a:p>
          <a:p>
            <a:r>
              <a:rPr lang="en-US" b="0" u="none" strike="noStrike" cap="all" dirty="0">
                <a:solidFill>
                  <a:srgbClr val="1F1F1F"/>
                </a:solidFill>
                <a:effectLst/>
                <a:latin typeface="Bebas Neue" panose="020B0604020202020204" pitchFamily="34" charset="0"/>
                <a:hlinkClick r:id="rId19"/>
              </a:rPr>
              <a:t>READ MORE ABOUT: TUDOR HISTORY</a:t>
            </a:r>
          </a:p>
          <a:p>
            <a:r>
              <a:rPr lang="en-US" b="0" u="none" strike="noStrike" dirty="0">
                <a:solidFill>
                  <a:srgbClr val="110F0D"/>
                </a:solidFill>
                <a:effectLst/>
                <a:latin typeface="Roboto" panose="02000000000000000000" pitchFamily="2" charset="0"/>
                <a:hlinkClick r:id="rId19"/>
              </a:rPr>
              <a:t>Witchcraft in the times of Henry VIII and beyond</a:t>
            </a:r>
          </a:p>
          <a:p>
            <a:r>
              <a:rPr lang="en-US" b="0" u="none" strike="noStrike" dirty="0">
                <a:solidFill>
                  <a:srgbClr val="1F1F1F"/>
                </a:solidFill>
                <a:effectLst/>
                <a:latin typeface="Roboto" panose="02000000000000000000" pitchFamily="2" charset="0"/>
                <a:hlinkClick r:id="rId19"/>
              </a:rPr>
              <a:t>by Richard Bevan</a:t>
            </a:r>
          </a:p>
          <a:p>
            <a:r>
              <a:rPr lang="en-US" b="0" dirty="0">
                <a:solidFill>
                  <a:srgbClr val="1F1F1F"/>
                </a:solidFill>
                <a:effectLst/>
                <a:latin typeface="Roboto" panose="02000000000000000000" pitchFamily="2" charset="0"/>
              </a:rPr>
              <a:t>However, this brief moment of royal patronage changed drastically when Barton became outspoken against Henry’s intention to obtain an annulment for his marriage to Catherine of Aragon. When Barton prophesied that the King would die within a few months if he married Anne Boleyn events turned against the outspoken nun who found herself arrested for treason.</a:t>
            </a:r>
          </a:p>
          <a:p>
            <a:r>
              <a:rPr lang="en-US" b="0" dirty="0">
                <a:solidFill>
                  <a:srgbClr val="1F1F1F"/>
                </a:solidFill>
                <a:effectLst/>
                <a:latin typeface="Roboto" panose="02000000000000000000" pitchFamily="2" charset="0"/>
              </a:rPr>
              <a:t>Forced to confess that her revelations were fabrications Barton was found guilty of false prophecies and for being involved in a conspiracy to kill the King. Barton was 28 years of age when she was hanged at </a:t>
            </a:r>
            <a:r>
              <a:rPr lang="en-US" b="0" dirty="0" err="1">
                <a:solidFill>
                  <a:srgbClr val="1F1F1F"/>
                </a:solidFill>
                <a:effectLst/>
                <a:latin typeface="Roboto" panose="02000000000000000000" pitchFamily="2" charset="0"/>
              </a:rPr>
              <a:t>Tyburn</a:t>
            </a:r>
            <a:r>
              <a:rPr lang="en-US" b="0" dirty="0">
                <a:solidFill>
                  <a:srgbClr val="1F1F1F"/>
                </a:solidFill>
                <a:effectLst/>
                <a:latin typeface="Roboto" panose="02000000000000000000" pitchFamily="2" charset="0"/>
              </a:rPr>
              <a:t> on 20 April 1534.</a:t>
            </a:r>
          </a:p>
          <a:p>
            <a:r>
              <a:rPr lang="en-US" b="1" dirty="0">
                <a:effectLst/>
                <a:latin typeface="Roboto" panose="02000000000000000000" pitchFamily="2" charset="0"/>
              </a:rPr>
              <a:t>Anne Askew (1521-1546)</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Askew is a woman who is remembered for taking a stand against the church's oppression and who actively fought and challenged male control. She also became the first Englishwoman to demand a divorce on spiritual grounds. Condemned as a heretic Askew was tortured in the Tower of London on the rack. Apart from </a:t>
            </a:r>
            <a:r>
              <a:rPr lang="en-US" b="0" i="1" dirty="0">
                <a:solidFill>
                  <a:srgbClr val="1F1F1F"/>
                </a:solidFill>
                <a:effectLst/>
                <a:latin typeface="Roboto" panose="02000000000000000000" pitchFamily="2" charset="0"/>
              </a:rPr>
              <a:t>Margaret Cheyne</a:t>
            </a:r>
            <a:r>
              <a:rPr lang="en-US" b="0" dirty="0">
                <a:solidFill>
                  <a:srgbClr val="1F1F1F"/>
                </a:solidFill>
                <a:effectLst/>
                <a:latin typeface="Roboto" panose="02000000000000000000" pitchFamily="2" charset="0"/>
              </a:rPr>
              <a:t> who was burned at the stake for high treason in 1537 under Henry’s reign, Askew is only the second woman on record known to have received such barbaric cruelty in the Tower.</a:t>
            </a:r>
          </a:p>
          <a:p>
            <a:r>
              <a:rPr lang="en-US" b="0" dirty="0">
                <a:solidFill>
                  <a:srgbClr val="1F1F1F"/>
                </a:solidFill>
                <a:effectLst/>
                <a:latin typeface="Roboto" panose="02000000000000000000" pitchFamily="2" charset="0"/>
              </a:rPr>
              <a:t>Today she is lauded as a martyr for the Protestant faith.</a:t>
            </a:r>
          </a:p>
          <a:p>
            <a:r>
              <a:rPr lang="en-US" b="0" dirty="0">
                <a:solidFill>
                  <a:srgbClr val="1F1F1F"/>
                </a:solidFill>
                <a:effectLst/>
                <a:latin typeface="Roboto" panose="02000000000000000000" pitchFamily="2" charset="0"/>
              </a:rPr>
              <a:t>While held in the Tower, the condemned Askew was stretched on the rack to reveal names of fellow Protestant preachers after she had been arrested for acting as a ‘</a:t>
            </a:r>
            <a:r>
              <a:rPr lang="en-US" b="0" dirty="0" err="1">
                <a:solidFill>
                  <a:srgbClr val="1F1F1F"/>
                </a:solidFill>
                <a:effectLst/>
                <a:latin typeface="Roboto" panose="02000000000000000000" pitchFamily="2" charset="0"/>
              </a:rPr>
              <a:t>gospeller</a:t>
            </a:r>
            <a:r>
              <a:rPr lang="en-US" b="0" dirty="0">
                <a:solidFill>
                  <a:srgbClr val="1F1F1F"/>
                </a:solidFill>
                <a:effectLst/>
                <a:latin typeface="Roboto" panose="02000000000000000000" pitchFamily="2" charset="0"/>
              </a:rPr>
              <a:t>’ of the new faith (Protestant) in the streets of London. Caught up in the struggle between religious traditionalists (Catholics) and reformers (Protestants) Henry had outlawed the word of evangelicals due to the possibility of an alliance with the Catholic Emperor Charles V. The search was on for high ranking Protestant preachers which Askew was believed to know.</a:t>
            </a:r>
          </a:p>
          <a:p>
            <a:r>
              <a:rPr lang="en-US" b="0" dirty="0">
                <a:solidFill>
                  <a:srgbClr val="1F1F1F"/>
                </a:solidFill>
                <a:effectLst/>
                <a:latin typeface="Roboto" panose="02000000000000000000" pitchFamily="2" charset="0"/>
              </a:rPr>
              <a:t>Asked to reveal her sources, Askew was placed on the infamous rack and tortured twice. The second time was so brutal where her body was raised five inches off the rack table that her shoulders and hips were pulled from their sockets and her elbows and knees were dislocated. Her screams could be heard outside the White Tower where she was being held. Despite the excruciating pain, which caused her to faint, she remained silent and refused to give names.</a:t>
            </a:r>
          </a:p>
          <a:p>
            <a:r>
              <a:rPr lang="en-US" b="0" u="none" strike="noStrike" cap="all" dirty="0">
                <a:solidFill>
                  <a:srgbClr val="1F1F1F"/>
                </a:solidFill>
                <a:effectLst/>
                <a:latin typeface="Bebas Neue" panose="020B0604020202020204" pitchFamily="34" charset="0"/>
                <a:hlinkClick r:id="rId20"/>
              </a:rPr>
              <a:t>READ MORE ABOUT: MEDIEVAL HISTORY</a:t>
            </a:r>
          </a:p>
          <a:p>
            <a:r>
              <a:rPr lang="en-US" b="0" u="none" strike="noStrike" dirty="0">
                <a:solidFill>
                  <a:srgbClr val="110F0D"/>
                </a:solidFill>
                <a:effectLst/>
                <a:latin typeface="Roboto" panose="02000000000000000000" pitchFamily="2" charset="0"/>
                <a:hlinkClick r:id="rId20"/>
              </a:rPr>
              <a:t>The law is an ass: 8 famous animal trials from history</a:t>
            </a:r>
          </a:p>
          <a:p>
            <a:r>
              <a:rPr lang="en-US" b="0" u="none" strike="noStrike" dirty="0">
                <a:solidFill>
                  <a:srgbClr val="1F1F1F"/>
                </a:solidFill>
                <a:effectLst/>
                <a:latin typeface="Roboto" panose="02000000000000000000" pitchFamily="2" charset="0"/>
                <a:hlinkClick r:id="rId20"/>
              </a:rPr>
              <a:t>by James </a:t>
            </a:r>
            <a:r>
              <a:rPr lang="en-US" b="0" u="none" strike="noStrike" dirty="0" err="1">
                <a:solidFill>
                  <a:srgbClr val="1F1F1F"/>
                </a:solidFill>
                <a:effectLst/>
                <a:latin typeface="Roboto" panose="02000000000000000000" pitchFamily="2" charset="0"/>
                <a:hlinkClick r:id="rId20"/>
              </a:rPr>
              <a:t>Brigden</a:t>
            </a:r>
            <a:endParaRPr lang="en-US" b="0" u="none" strike="noStrike" dirty="0">
              <a:solidFill>
                <a:srgbClr val="1F1F1F"/>
              </a:solidFill>
              <a:effectLst/>
              <a:latin typeface="Roboto" panose="02000000000000000000" pitchFamily="2" charset="0"/>
              <a:hlinkClick r:id="rId20"/>
            </a:endParaRPr>
          </a:p>
          <a:p>
            <a:r>
              <a:rPr lang="en-US" b="0" dirty="0">
                <a:solidFill>
                  <a:srgbClr val="1F1F1F"/>
                </a:solidFill>
                <a:effectLst/>
                <a:latin typeface="Roboto" panose="02000000000000000000" pitchFamily="2" charset="0"/>
              </a:rPr>
              <a:t>On 16 July 1546 Askew, together with three men condemned as heretics, were taken to Smithfield in London to be burned at the stake. Due to her painful injuries and being unable to walk, Askew was carried in a chair to the stake where she was dragged to a seat and chained to the post.</a:t>
            </a:r>
          </a:p>
          <a:p>
            <a:r>
              <a:rPr lang="en-US" b="0" dirty="0">
                <a:solidFill>
                  <a:srgbClr val="1F1F1F"/>
                </a:solidFill>
                <a:effectLst/>
                <a:latin typeface="Roboto" panose="02000000000000000000" pitchFamily="2" charset="0"/>
              </a:rPr>
              <a:t>Compassionate </a:t>
            </a:r>
            <a:r>
              <a:rPr lang="en-US" b="0" dirty="0" err="1">
                <a:solidFill>
                  <a:srgbClr val="1F1F1F"/>
                </a:solidFill>
                <a:effectLst/>
                <a:latin typeface="Roboto" panose="02000000000000000000" pitchFamily="2" charset="0"/>
              </a:rPr>
              <a:t>sympathisers</a:t>
            </a:r>
            <a:r>
              <a:rPr lang="en-US" b="0" dirty="0">
                <a:solidFill>
                  <a:srgbClr val="1F1F1F"/>
                </a:solidFill>
                <a:effectLst/>
                <a:latin typeface="Roboto" panose="02000000000000000000" pitchFamily="2" charset="0"/>
              </a:rPr>
              <a:t> had managed to sneak pouches of gunpowder to the prisoners to alleviate their suffering. Documents of the heinous spectacle note how the public admired </a:t>
            </a:r>
            <a:r>
              <a:rPr lang="en-US" b="0" dirty="0" err="1">
                <a:solidFill>
                  <a:srgbClr val="1F1F1F"/>
                </a:solidFill>
                <a:effectLst/>
                <a:latin typeface="Roboto" panose="02000000000000000000" pitchFamily="2" charset="0"/>
              </a:rPr>
              <a:t>Askew’s</a:t>
            </a:r>
            <a:r>
              <a:rPr lang="en-US" b="0" dirty="0">
                <a:solidFill>
                  <a:srgbClr val="1F1F1F"/>
                </a:solidFill>
                <a:effectLst/>
                <a:latin typeface="Roboto" panose="02000000000000000000" pitchFamily="2" charset="0"/>
              </a:rPr>
              <a:t> bravery as the flames leapt to her chest. An explosion of fire killed all five condemned in a matter of seconds.</a:t>
            </a:r>
          </a:p>
          <a:p>
            <a:r>
              <a:rPr lang="en-US" b="1" dirty="0">
                <a:effectLst/>
                <a:latin typeface="Roboto" panose="02000000000000000000" pitchFamily="2" charset="0"/>
              </a:rPr>
              <a:t>Mabel </a:t>
            </a:r>
            <a:r>
              <a:rPr lang="en-US" b="1" dirty="0" err="1">
                <a:effectLst/>
                <a:latin typeface="Roboto" panose="02000000000000000000" pitchFamily="2" charset="0"/>
              </a:rPr>
              <a:t>Brigge</a:t>
            </a:r>
            <a:r>
              <a:rPr lang="en-US" b="1" dirty="0">
                <a:effectLst/>
                <a:latin typeface="Roboto" panose="02000000000000000000" pitchFamily="2" charset="0"/>
              </a:rPr>
              <a:t> (1506-1536)</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Mabel </a:t>
            </a:r>
            <a:r>
              <a:rPr lang="en-US" b="0" dirty="0" err="1">
                <a:solidFill>
                  <a:srgbClr val="1F1F1F"/>
                </a:solidFill>
                <a:effectLst/>
                <a:latin typeface="Roboto" panose="02000000000000000000" pitchFamily="2" charset="0"/>
              </a:rPr>
              <a:t>Brigge</a:t>
            </a:r>
            <a:r>
              <a:rPr lang="en-US" b="0" dirty="0">
                <a:solidFill>
                  <a:srgbClr val="1F1F1F"/>
                </a:solidFill>
                <a:effectLst/>
                <a:latin typeface="Roboto" panose="02000000000000000000" pitchFamily="2" charset="0"/>
              </a:rPr>
              <a:t> was a widow from Yorkshire who worked as a servant in a number of households. She had a habit of fasting which was often associated with spiritual and pagan rituals. But in the case of </a:t>
            </a:r>
            <a:r>
              <a:rPr lang="en-US" b="0" dirty="0" err="1">
                <a:solidFill>
                  <a:srgbClr val="1F1F1F"/>
                </a:solidFill>
                <a:effectLst/>
                <a:latin typeface="Roboto" panose="02000000000000000000" pitchFamily="2" charset="0"/>
              </a:rPr>
              <a:t>Brigge</a:t>
            </a:r>
            <a:r>
              <a:rPr lang="en-US" b="0" dirty="0">
                <a:solidFill>
                  <a:srgbClr val="1F1F1F"/>
                </a:solidFill>
                <a:effectLst/>
                <a:latin typeface="Roboto" panose="02000000000000000000" pitchFamily="2" charset="0"/>
              </a:rPr>
              <a:t> her fasts were believed to be a way to cast spells for other people. </a:t>
            </a:r>
            <a:r>
              <a:rPr lang="en-US" b="0" dirty="0" err="1">
                <a:solidFill>
                  <a:srgbClr val="1F1F1F"/>
                </a:solidFill>
                <a:effectLst/>
                <a:latin typeface="Roboto" panose="02000000000000000000" pitchFamily="2" charset="0"/>
              </a:rPr>
              <a:t>Brigge’s</a:t>
            </a:r>
            <a:r>
              <a:rPr lang="en-US" b="0" dirty="0">
                <a:solidFill>
                  <a:srgbClr val="1F1F1F"/>
                </a:solidFill>
                <a:effectLst/>
                <a:latin typeface="Roboto" panose="02000000000000000000" pitchFamily="2" charset="0"/>
              </a:rPr>
              <a:t> crime was performing a ‘black fast’ which involved avoiding milk and meat for three days as part of a pact requested by another woman, Isobel Buck, to recover some money the latter had lost.</a:t>
            </a:r>
          </a:p>
          <a:p>
            <a:r>
              <a:rPr lang="en-US" b="0" dirty="0" err="1">
                <a:solidFill>
                  <a:srgbClr val="1F1F1F"/>
                </a:solidFill>
                <a:effectLst/>
                <a:latin typeface="Roboto" panose="02000000000000000000" pitchFamily="2" charset="0"/>
              </a:rPr>
              <a:t>Brigge’s</a:t>
            </a:r>
            <a:r>
              <a:rPr lang="en-US" b="0" dirty="0">
                <a:solidFill>
                  <a:srgbClr val="1F1F1F"/>
                </a:solidFill>
                <a:effectLst/>
                <a:latin typeface="Roboto" panose="02000000000000000000" pitchFamily="2" charset="0"/>
              </a:rPr>
              <a:t> employers John and Agnes </a:t>
            </a:r>
            <a:r>
              <a:rPr lang="en-US" b="0" dirty="0" err="1">
                <a:solidFill>
                  <a:srgbClr val="1F1F1F"/>
                </a:solidFill>
                <a:effectLst/>
                <a:latin typeface="Roboto" panose="02000000000000000000" pitchFamily="2" charset="0"/>
              </a:rPr>
              <a:t>Lokkar</a:t>
            </a:r>
            <a:r>
              <a:rPr lang="en-US" b="0" dirty="0">
                <a:solidFill>
                  <a:srgbClr val="1F1F1F"/>
                </a:solidFill>
                <a:effectLst/>
                <a:latin typeface="Roboto" panose="02000000000000000000" pitchFamily="2" charset="0"/>
              </a:rPr>
              <a:t> reported </a:t>
            </a:r>
            <a:r>
              <a:rPr lang="en-US" b="0" dirty="0" err="1">
                <a:solidFill>
                  <a:srgbClr val="1F1F1F"/>
                </a:solidFill>
                <a:effectLst/>
                <a:latin typeface="Roboto" panose="02000000000000000000" pitchFamily="2" charset="0"/>
              </a:rPr>
              <a:t>Brigge</a:t>
            </a:r>
            <a:r>
              <a:rPr lang="en-US" b="0" dirty="0">
                <a:solidFill>
                  <a:srgbClr val="1F1F1F"/>
                </a:solidFill>
                <a:effectLst/>
                <a:latin typeface="Roboto" panose="02000000000000000000" pitchFamily="2" charset="0"/>
              </a:rPr>
              <a:t> to the authorities after she had revealed she had carried out a similar fast to kill a man who was found dead with a broken neck. The </a:t>
            </a:r>
            <a:r>
              <a:rPr lang="en-US" b="0" dirty="0" err="1">
                <a:solidFill>
                  <a:srgbClr val="1F1F1F"/>
                </a:solidFill>
                <a:effectLst/>
                <a:latin typeface="Roboto" panose="02000000000000000000" pitchFamily="2" charset="0"/>
              </a:rPr>
              <a:t>Lokkars</a:t>
            </a:r>
            <a:r>
              <a:rPr lang="en-US" b="0" dirty="0">
                <a:solidFill>
                  <a:srgbClr val="1F1F1F"/>
                </a:solidFill>
                <a:effectLst/>
                <a:latin typeface="Roboto" panose="02000000000000000000" pitchFamily="2" charset="0"/>
              </a:rPr>
              <a:t> believed </a:t>
            </a:r>
            <a:r>
              <a:rPr lang="en-US" b="0" dirty="0" err="1">
                <a:solidFill>
                  <a:srgbClr val="1F1F1F"/>
                </a:solidFill>
                <a:effectLst/>
                <a:latin typeface="Roboto" panose="02000000000000000000" pitchFamily="2" charset="0"/>
              </a:rPr>
              <a:t>Brigge</a:t>
            </a:r>
            <a:r>
              <a:rPr lang="en-US" b="0" dirty="0">
                <a:solidFill>
                  <a:srgbClr val="1F1F1F"/>
                </a:solidFill>
                <a:effectLst/>
                <a:latin typeface="Roboto" panose="02000000000000000000" pitchFamily="2" charset="0"/>
              </a:rPr>
              <a:t> was </a:t>
            </a:r>
            <a:r>
              <a:rPr lang="en-US" b="0" dirty="0" err="1">
                <a:solidFill>
                  <a:srgbClr val="1F1F1F"/>
                </a:solidFill>
                <a:effectLst/>
                <a:latin typeface="Roboto" panose="02000000000000000000" pitchFamily="2" charset="0"/>
              </a:rPr>
              <a:t>practising</a:t>
            </a:r>
            <a:r>
              <a:rPr lang="en-US" b="0" dirty="0">
                <a:solidFill>
                  <a:srgbClr val="1F1F1F"/>
                </a:solidFill>
                <a:effectLst/>
                <a:latin typeface="Roboto" panose="02000000000000000000" pitchFamily="2" charset="0"/>
              </a:rPr>
              <a:t> witchcraft and using the black fast to kill both Henry VIII and his right-hand advisor the Duke of Norfolk. </a:t>
            </a:r>
            <a:r>
              <a:rPr lang="en-US" b="0" dirty="0" err="1">
                <a:solidFill>
                  <a:srgbClr val="1F1F1F"/>
                </a:solidFill>
                <a:effectLst/>
                <a:latin typeface="Roboto" panose="02000000000000000000" pitchFamily="2" charset="0"/>
              </a:rPr>
              <a:t>Brigge</a:t>
            </a:r>
            <a:r>
              <a:rPr lang="en-US" b="0" dirty="0">
                <a:solidFill>
                  <a:srgbClr val="1F1F1F"/>
                </a:solidFill>
                <a:effectLst/>
                <a:latin typeface="Roboto" panose="02000000000000000000" pitchFamily="2" charset="0"/>
              </a:rPr>
              <a:t> and Buck were arrested and tried at York and both found guilty resulting in </a:t>
            </a:r>
            <a:r>
              <a:rPr lang="en-US" b="0" dirty="0" err="1">
                <a:solidFill>
                  <a:srgbClr val="1F1F1F"/>
                </a:solidFill>
                <a:effectLst/>
                <a:latin typeface="Roboto" panose="02000000000000000000" pitchFamily="2" charset="0"/>
              </a:rPr>
              <a:t>Brigge</a:t>
            </a:r>
            <a:r>
              <a:rPr lang="en-US" b="0" dirty="0">
                <a:solidFill>
                  <a:srgbClr val="1F1F1F"/>
                </a:solidFill>
                <a:effectLst/>
                <a:latin typeface="Roboto" panose="02000000000000000000" pitchFamily="2" charset="0"/>
              </a:rPr>
              <a:t> being executed on 7 April, 1538.</a:t>
            </a:r>
          </a:p>
          <a:p>
            <a:r>
              <a:rPr lang="en-US" b="0" u="none" strike="noStrike" cap="all" dirty="0">
                <a:solidFill>
                  <a:srgbClr val="1F1F1F"/>
                </a:solidFill>
                <a:effectLst/>
                <a:latin typeface="Bebas Neue" panose="020B0604020202020204" pitchFamily="34" charset="0"/>
                <a:hlinkClick r:id="rId21"/>
              </a:rPr>
              <a:t>READ MORE ABOUT: MEDIEVAL HISTORY</a:t>
            </a:r>
          </a:p>
          <a:p>
            <a:r>
              <a:rPr lang="en-US" b="0" u="none" strike="noStrike" dirty="0">
                <a:solidFill>
                  <a:srgbClr val="110F0D"/>
                </a:solidFill>
                <a:effectLst/>
                <a:latin typeface="Roboto" panose="02000000000000000000" pitchFamily="2" charset="0"/>
                <a:hlinkClick r:id="rId21"/>
              </a:rPr>
              <a:t>Execution in the Middle Ages</a:t>
            </a:r>
          </a:p>
          <a:p>
            <a:br>
              <a:rPr lang="en-US" dirty="0">
                <a:effectLst/>
              </a:rPr>
            </a:br>
            <a:endParaRPr lang="en-US" b="0" dirty="0">
              <a:solidFill>
                <a:srgbClr val="1F1F1F"/>
              </a:solidFill>
              <a:effectLst/>
              <a:latin typeface="Roboto" panose="02000000000000000000" pitchFamily="2" charset="0"/>
            </a:endParaRPr>
          </a:p>
          <a:p>
            <a:r>
              <a:rPr lang="en-US" b="0" cap="all" dirty="0">
                <a:effectLst/>
                <a:latin typeface="Bebas Neue" panose="020B0604020202020204" pitchFamily="34" charset="0"/>
              </a:rPr>
              <a:t>EXECUTIONS FOR REFUSING THE OATH OF SUPREMACY</a:t>
            </a:r>
          </a:p>
          <a:p>
            <a:r>
              <a:rPr lang="en-US" b="1" dirty="0">
                <a:effectLst/>
                <a:latin typeface="Roboto" panose="02000000000000000000" pitchFamily="2" charset="0"/>
              </a:rPr>
              <a:t>Carthusian Monks</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During the Reformation, there were some monks who refused to comply with Henry VIII’s Act of Supremacy and executed for maintaining their allegiance to the Pope. The Houses of the Carthusian monks was such an order and which paid a heavy price for all ten of their monasteries in the British Isles. The Order founded in 1054 by St Bruno was systematically persecuted and banned. Many of its monks (also known as hermits) who refused to sign the Oath of Supremacy (accepting Henry as the Head of the English Church) were tortured, burned at the stake and left to starve to death in cells.</a:t>
            </a:r>
          </a:p>
          <a:p>
            <a:r>
              <a:rPr lang="en-US" b="0" dirty="0">
                <a:solidFill>
                  <a:srgbClr val="1F1F1F"/>
                </a:solidFill>
                <a:effectLst/>
                <a:latin typeface="Roboto" panose="02000000000000000000" pitchFamily="2" charset="0"/>
              </a:rPr>
              <a:t>One of the most barbaric examples of annihilation was at the London Charterhouse (today in Charterhouse Square) where most members of the house were arrested, interrogated and when found guilty left to face </a:t>
            </a:r>
            <a:r>
              <a:rPr lang="en-US" b="0" dirty="0" err="1">
                <a:solidFill>
                  <a:srgbClr val="1F1F1F"/>
                </a:solidFill>
                <a:effectLst/>
                <a:latin typeface="Roboto" panose="02000000000000000000" pitchFamily="2" charset="0"/>
              </a:rPr>
              <a:t>agonising</a:t>
            </a:r>
            <a:r>
              <a:rPr lang="en-US" b="0" dirty="0">
                <a:solidFill>
                  <a:srgbClr val="1F1F1F"/>
                </a:solidFill>
                <a:effectLst/>
                <a:latin typeface="Roboto" panose="02000000000000000000" pitchFamily="2" charset="0"/>
              </a:rPr>
              <a:t> deaths. Monks were </a:t>
            </a:r>
            <a:r>
              <a:rPr lang="en-US" b="0" dirty="0" err="1">
                <a:solidFill>
                  <a:srgbClr val="1F1F1F"/>
                </a:solidFill>
                <a:effectLst/>
                <a:latin typeface="Roboto" panose="02000000000000000000" pitchFamily="2" charset="0"/>
              </a:rPr>
              <a:t>disembowelled</a:t>
            </a:r>
            <a:r>
              <a:rPr lang="en-US" b="0" dirty="0">
                <a:solidFill>
                  <a:srgbClr val="1F1F1F"/>
                </a:solidFill>
                <a:effectLst/>
                <a:latin typeface="Roboto" panose="02000000000000000000" pitchFamily="2" charset="0"/>
              </a:rPr>
              <a:t> while still alive, beheaded and quartered with the body being hacked into four pieces. Arrests and executions took place in four main stages targeting Charterhouses between 1535 -37.</a:t>
            </a:r>
          </a:p>
          <a:p>
            <a:r>
              <a:rPr lang="en-US" b="0" u="none" strike="noStrike" cap="all" dirty="0">
                <a:solidFill>
                  <a:srgbClr val="1F1F1F"/>
                </a:solidFill>
                <a:effectLst/>
                <a:latin typeface="Bebas Neue" panose="020B0604020202020204" pitchFamily="34" charset="0"/>
                <a:hlinkClick r:id="rId22"/>
              </a:rPr>
              <a:t>READ MORE ABOUT: MEDIEVAL HISTORY</a:t>
            </a:r>
          </a:p>
          <a:p>
            <a:r>
              <a:rPr lang="en-US" b="0" u="none" strike="noStrike" dirty="0">
                <a:solidFill>
                  <a:srgbClr val="110F0D"/>
                </a:solidFill>
                <a:effectLst/>
                <a:latin typeface="Roboto" panose="02000000000000000000" pitchFamily="2" charset="0"/>
                <a:hlinkClick r:id="rId22"/>
              </a:rPr>
              <a:t>Torture in the Middle Ages</a:t>
            </a:r>
          </a:p>
          <a:p>
            <a:br>
              <a:rPr lang="en-US" dirty="0">
                <a:effectLst/>
              </a:rPr>
            </a:br>
            <a:endParaRPr lang="en-US" b="0" dirty="0">
              <a:solidFill>
                <a:srgbClr val="1F1F1F"/>
              </a:solidFill>
              <a:effectLst/>
              <a:latin typeface="Roboto" panose="02000000000000000000" pitchFamily="2" charset="0"/>
            </a:endParaRPr>
          </a:p>
          <a:p>
            <a:r>
              <a:rPr lang="en-US" b="1" dirty="0">
                <a:effectLst/>
                <a:latin typeface="Roboto" panose="02000000000000000000" pitchFamily="2" charset="0"/>
              </a:rPr>
              <a:t>Hanged in chains</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On 14 May 1535 three leading Carthusians; </a:t>
            </a:r>
            <a:r>
              <a:rPr lang="en-US" b="0" dirty="0" err="1">
                <a:solidFill>
                  <a:srgbClr val="1F1F1F"/>
                </a:solidFill>
                <a:effectLst/>
                <a:latin typeface="Roboto" panose="02000000000000000000" pitchFamily="2" charset="0"/>
              </a:rPr>
              <a:t>Doms</a:t>
            </a:r>
            <a:r>
              <a:rPr lang="en-US" b="0" dirty="0">
                <a:solidFill>
                  <a:srgbClr val="1F1F1F"/>
                </a:solidFill>
                <a:effectLst/>
                <a:latin typeface="Roboto" panose="02000000000000000000" pitchFamily="2" charset="0"/>
              </a:rPr>
              <a:t> John Houghton, Robert Lawrence and Augustine Webster from the houses of </a:t>
            </a:r>
            <a:r>
              <a:rPr lang="en-US" b="0" dirty="0" err="1">
                <a:solidFill>
                  <a:srgbClr val="1F1F1F"/>
                </a:solidFill>
                <a:effectLst/>
                <a:latin typeface="Roboto" panose="02000000000000000000" pitchFamily="2" charset="0"/>
              </a:rPr>
              <a:t>Beavale</a:t>
            </a:r>
            <a:r>
              <a:rPr lang="en-US" b="0" dirty="0">
                <a:solidFill>
                  <a:srgbClr val="1F1F1F"/>
                </a:solidFill>
                <a:effectLst/>
                <a:latin typeface="Roboto" panose="02000000000000000000" pitchFamily="2" charset="0"/>
              </a:rPr>
              <a:t> and </a:t>
            </a:r>
            <a:r>
              <a:rPr lang="en-US" b="0" dirty="0" err="1">
                <a:solidFill>
                  <a:srgbClr val="1F1F1F"/>
                </a:solidFill>
                <a:effectLst/>
                <a:latin typeface="Roboto" panose="02000000000000000000" pitchFamily="2" charset="0"/>
              </a:rPr>
              <a:t>Axholme</a:t>
            </a:r>
            <a:r>
              <a:rPr lang="en-US" b="0" dirty="0">
                <a:solidFill>
                  <a:srgbClr val="1F1F1F"/>
                </a:solidFill>
                <a:effectLst/>
                <a:latin typeface="Roboto" panose="02000000000000000000" pitchFamily="2" charset="0"/>
              </a:rPr>
              <a:t> were executed together with fifteen other monks. The merciless authorities then turned to monks at the London house who, after their arrest and interrogation, were painfully held hanging from chains in prison for thirteen days before being hanged at </a:t>
            </a:r>
            <a:r>
              <a:rPr lang="en-US" b="0" dirty="0" err="1">
                <a:solidFill>
                  <a:srgbClr val="1F1F1F"/>
                </a:solidFill>
                <a:effectLst/>
                <a:latin typeface="Roboto" panose="02000000000000000000" pitchFamily="2" charset="0"/>
              </a:rPr>
              <a:t>Tyburn</a:t>
            </a:r>
            <a:r>
              <a:rPr lang="en-US" b="0" dirty="0">
                <a:solidFill>
                  <a:srgbClr val="1F1F1F"/>
                </a:solidFill>
                <a:effectLst/>
                <a:latin typeface="Roboto" panose="02000000000000000000" pitchFamily="2" charset="0"/>
              </a:rPr>
              <a:t>.</a:t>
            </a:r>
          </a:p>
          <a:p>
            <a:r>
              <a:rPr lang="en-US" b="0" dirty="0">
                <a:solidFill>
                  <a:srgbClr val="1F1F1F"/>
                </a:solidFill>
                <a:effectLst/>
                <a:latin typeface="Roboto" panose="02000000000000000000" pitchFamily="2" charset="0"/>
              </a:rPr>
              <a:t>Other condemned monks from Charterhouse of St Michael in Hull, Yorkshire, were found guilty on trumped-up charges of treason and were hanged in chains on York’s battlements until dead. One monk, Sebastian </a:t>
            </a:r>
            <a:r>
              <a:rPr lang="en-US" b="0" dirty="0" err="1">
                <a:solidFill>
                  <a:srgbClr val="1F1F1F"/>
                </a:solidFill>
                <a:effectLst/>
                <a:latin typeface="Roboto" panose="02000000000000000000" pitchFamily="2" charset="0"/>
              </a:rPr>
              <a:t>Newdigate</a:t>
            </a:r>
            <a:r>
              <a:rPr lang="en-US" b="0" dirty="0">
                <a:solidFill>
                  <a:srgbClr val="1F1F1F"/>
                </a:solidFill>
                <a:effectLst/>
                <a:latin typeface="Roboto" panose="02000000000000000000" pitchFamily="2" charset="0"/>
              </a:rPr>
              <a:t>, was a friend of the King who visited the monk twice in prison to try and persuade him to renounce his faith and accept the Oath, but all in vain. The remaining twenty hermits and lay brothers at London Charterhouse were arrested and taken to </a:t>
            </a:r>
            <a:r>
              <a:rPr lang="en-US" b="0" dirty="0" err="1">
                <a:solidFill>
                  <a:srgbClr val="1F1F1F"/>
                </a:solidFill>
                <a:effectLst/>
                <a:latin typeface="Roboto" panose="02000000000000000000" pitchFamily="2" charset="0"/>
              </a:rPr>
              <a:t>Newgate</a:t>
            </a:r>
            <a:r>
              <a:rPr lang="en-US" b="0" dirty="0">
                <a:solidFill>
                  <a:srgbClr val="1F1F1F"/>
                </a:solidFill>
                <a:effectLst/>
                <a:latin typeface="Roboto" panose="02000000000000000000" pitchFamily="2" charset="0"/>
              </a:rPr>
              <a:t> prison in May 1535. Chained standing to posts they were left to starve to death.</a:t>
            </a:r>
          </a:p>
          <a:p>
            <a:r>
              <a:rPr lang="en-US" b="1" dirty="0">
                <a:effectLst/>
                <a:latin typeface="Roboto" panose="02000000000000000000" pitchFamily="2" charset="0"/>
              </a:rPr>
              <a:t>John Fisher</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Fisher, a Catholic Bishop and cardinal who was arrested and condemned for treason, is a reminder of how even the most high ranking of clergy in the country was fair game in Henry’s merciless quest to silence dissenters. The theologian who later became Bishop of Rochester and served as Chancellor of the University of Cambridge was possibly targeted by Henry, not just because Fisher refused to accept the King as the Supreme Head of the English Church, but also because the Yorkshire born cleric had passionately supported Henry’s first wife Catherine of Aragon during the King’s attempt to attain an annulment. Fisher controversially declared during court proceedings at the time that he was prepared to die in his </a:t>
            </a:r>
            <a:r>
              <a:rPr lang="en-US" b="0" dirty="0" err="1">
                <a:solidFill>
                  <a:srgbClr val="1F1F1F"/>
                </a:solidFill>
                <a:effectLst/>
                <a:latin typeface="Roboto" panose="02000000000000000000" pitchFamily="2" charset="0"/>
              </a:rPr>
              <a:t>defence</a:t>
            </a:r>
            <a:r>
              <a:rPr lang="en-US" b="0" dirty="0">
                <a:solidFill>
                  <a:srgbClr val="1F1F1F"/>
                </a:solidFill>
                <a:effectLst/>
                <a:latin typeface="Roboto" panose="02000000000000000000" pitchFamily="2" charset="0"/>
              </a:rPr>
              <a:t> of the ‘indissolubility of marriage’. Henry had a long memory.</a:t>
            </a:r>
          </a:p>
          <a:p>
            <a:r>
              <a:rPr lang="en-US" b="0" u="none" strike="noStrike" cap="all" dirty="0">
                <a:solidFill>
                  <a:srgbClr val="1F1F1F"/>
                </a:solidFill>
                <a:effectLst/>
                <a:latin typeface="Bebas Neue" panose="020B0604020202020204" pitchFamily="34" charset="0"/>
                <a:hlinkClick r:id="rId23"/>
              </a:rPr>
              <a:t>READ MORE ABOUT: ANCIENT HISTORY</a:t>
            </a:r>
          </a:p>
          <a:p>
            <a:r>
              <a:rPr lang="en-US" b="0" u="none" strike="noStrike" dirty="0">
                <a:solidFill>
                  <a:srgbClr val="110F0D"/>
                </a:solidFill>
                <a:effectLst/>
                <a:latin typeface="Roboto" panose="02000000000000000000" pitchFamily="2" charset="0"/>
                <a:hlinkClick r:id="rId23"/>
              </a:rPr>
              <a:t>Weirdest laws in history</a:t>
            </a:r>
          </a:p>
          <a:p>
            <a:r>
              <a:rPr lang="en-US" b="0" u="none" strike="noStrike" dirty="0">
                <a:solidFill>
                  <a:srgbClr val="1F1F1F"/>
                </a:solidFill>
                <a:effectLst/>
                <a:latin typeface="Roboto" panose="02000000000000000000" pitchFamily="2" charset="0"/>
                <a:hlinkClick r:id="rId23"/>
              </a:rPr>
              <a:t>by BP Perry</a:t>
            </a:r>
          </a:p>
          <a:p>
            <a:r>
              <a:rPr lang="en-US" b="0" dirty="0">
                <a:solidFill>
                  <a:srgbClr val="1F1F1F"/>
                </a:solidFill>
                <a:effectLst/>
                <a:latin typeface="Roboto" panose="02000000000000000000" pitchFamily="2" charset="0"/>
              </a:rPr>
              <a:t>A staunch supporter of the Pope and the Catholic Church when Fisher and other bishops appealed to the Holy See after encroachments on the Catholic Church, Henry had them arrested on the basis that such appeals were forbidden. A brief imprisonment was followed by Fisher’s re-arrest for treason for refusing to accept Henry as the Supreme Head of the Church of England.</a:t>
            </a:r>
          </a:p>
          <a:p>
            <a:r>
              <a:rPr lang="en-US" b="0" dirty="0">
                <a:solidFill>
                  <a:srgbClr val="1F1F1F"/>
                </a:solidFill>
                <a:effectLst/>
                <a:latin typeface="Roboto" panose="02000000000000000000" pitchFamily="2" charset="0"/>
              </a:rPr>
              <a:t>Fisher was tried by a court of seventeen which included Henry’s right-hand man, Thomas Cromwell, and Anne Boleyn’s father Thomas Boleyn. Because Fisher was deprived of his status as Bishop of Rochester he was tried as a commoner and feared the worst kind of execution. Public outcry resulted in the original sentence of hanging, drawing and quartering to a more humane beheading on the scaffold. At Tower Hill on 22 June 1535 Fisher faced his execution with impressive calm and dignity although his headless body was stripped and left naked on the scaffold before being thrown into a rough grave. His head was placed on a pole on London Bridge.</a:t>
            </a:r>
          </a:p>
          <a:p>
            <a:r>
              <a:rPr lang="en-US" b="0" u="none" strike="noStrike" cap="all" dirty="0">
                <a:solidFill>
                  <a:srgbClr val="1F1F1F"/>
                </a:solidFill>
                <a:effectLst/>
                <a:latin typeface="Bebas Neue" panose="020B0604020202020204" pitchFamily="34" charset="0"/>
                <a:hlinkClick r:id="rId24"/>
              </a:rPr>
              <a:t>READ MORE ABOUT: TUDOR HISTORY</a:t>
            </a:r>
          </a:p>
          <a:p>
            <a:r>
              <a:rPr lang="en-US" b="0" u="none" strike="noStrike" dirty="0">
                <a:solidFill>
                  <a:srgbClr val="110F0D"/>
                </a:solidFill>
                <a:effectLst/>
                <a:latin typeface="Roboto" panose="02000000000000000000" pitchFamily="2" charset="0"/>
                <a:hlinkClick r:id="rId24"/>
              </a:rPr>
              <a:t>The Mary Rose: Tudor battleship</a:t>
            </a:r>
          </a:p>
          <a:p>
            <a:r>
              <a:rPr lang="en-US" b="0" u="none" strike="noStrike" dirty="0">
                <a:solidFill>
                  <a:srgbClr val="1F1F1F"/>
                </a:solidFill>
                <a:effectLst/>
                <a:latin typeface="Roboto" panose="02000000000000000000" pitchFamily="2" charset="0"/>
                <a:hlinkClick r:id="rId24"/>
              </a:rPr>
              <a:t>by Sky HISTORY</a:t>
            </a:r>
          </a:p>
          <a:p>
            <a:br>
              <a:rPr lang="en-US" dirty="0">
                <a:effectLst/>
              </a:rPr>
            </a:br>
            <a:endParaRPr lang="en-US" b="0" dirty="0">
              <a:solidFill>
                <a:srgbClr val="1F1F1F"/>
              </a:solidFill>
              <a:effectLst/>
              <a:latin typeface="Roboto" panose="02000000000000000000" pitchFamily="2" charset="0"/>
            </a:endParaRPr>
          </a:p>
          <a:p>
            <a:r>
              <a:rPr lang="en-US" b="1" dirty="0">
                <a:effectLst/>
                <a:latin typeface="Roboto" panose="02000000000000000000" pitchFamily="2" charset="0"/>
              </a:rPr>
              <a:t>The Pilgrimage of Grace executions</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Led by London lawyer Robert Aske the ‘Pilgrimage of Grace’ uprising which began in Yorkshire and spread to Cumberland, Northumberland and Lancashire was the most serious of rebellions during Henry’s reign. It was a spontaneous mass protest and rebellion against the policies of the Crown associated with Henry’s advisor Thomas Cromwell.</a:t>
            </a:r>
          </a:p>
          <a:p>
            <a:r>
              <a:rPr lang="en-US" b="0" dirty="0">
                <a:solidFill>
                  <a:srgbClr val="1F1F1F"/>
                </a:solidFill>
                <a:effectLst/>
                <a:latin typeface="Roboto" panose="02000000000000000000" pitchFamily="2" charset="0"/>
              </a:rPr>
              <a:t>The rebellion was initiated after a poor harvest in 1535 led to high food prices. Due to King Henry’s Reformation which saw many monasteries dissolved, the poor were unable to turn to them for food and shelter. The rebellion also involved a religious and political angle in that many people who had loved Queen Catherine were appalled by the King’s divorce and his marriage to Anne Boleyn while also seeing their Catholic faith betrayed by new Protestant doctrines.</a:t>
            </a:r>
          </a:p>
          <a:p>
            <a:r>
              <a:rPr lang="en-US" b="0" dirty="0">
                <a:solidFill>
                  <a:srgbClr val="1F1F1F"/>
                </a:solidFill>
                <a:effectLst/>
                <a:latin typeface="Roboto" panose="02000000000000000000" pitchFamily="2" charset="0"/>
              </a:rPr>
              <a:t>Aske’s rebellion was viewed as a serious threat to the Crown as the barrister assembled between 30-40,000 people and occupied York. The Duke of Norfolk was assigned the task to quell both the Pilgrimage of Grace rebellion and a new rising called </a:t>
            </a:r>
            <a:r>
              <a:rPr lang="en-US" b="0" dirty="0" err="1">
                <a:solidFill>
                  <a:srgbClr val="1F1F1F"/>
                </a:solidFill>
                <a:effectLst/>
                <a:latin typeface="Roboto" panose="02000000000000000000" pitchFamily="2" charset="0"/>
              </a:rPr>
              <a:t>Bigod’s</a:t>
            </a:r>
            <a:r>
              <a:rPr lang="en-US" b="0" dirty="0">
                <a:solidFill>
                  <a:srgbClr val="1F1F1F"/>
                </a:solidFill>
                <a:effectLst/>
                <a:latin typeface="Roboto" panose="02000000000000000000" pitchFamily="2" charset="0"/>
              </a:rPr>
              <a:t> Rebellion led by one Sir Francis </a:t>
            </a:r>
            <a:r>
              <a:rPr lang="en-US" b="0" dirty="0" err="1">
                <a:solidFill>
                  <a:srgbClr val="1F1F1F"/>
                </a:solidFill>
                <a:effectLst/>
                <a:latin typeface="Roboto" panose="02000000000000000000" pitchFamily="2" charset="0"/>
              </a:rPr>
              <a:t>Bigod</a:t>
            </a:r>
            <a:r>
              <a:rPr lang="en-US" b="0" dirty="0">
                <a:solidFill>
                  <a:srgbClr val="1F1F1F"/>
                </a:solidFill>
                <a:effectLst/>
                <a:latin typeface="Roboto" panose="02000000000000000000" pitchFamily="2" charset="0"/>
              </a:rPr>
              <a:t>.</a:t>
            </a:r>
          </a:p>
          <a:p>
            <a:r>
              <a:rPr lang="en-US" b="0" dirty="0">
                <a:solidFill>
                  <a:srgbClr val="1F1F1F"/>
                </a:solidFill>
                <a:effectLst/>
                <a:latin typeface="Roboto" panose="02000000000000000000" pitchFamily="2" charset="0"/>
              </a:rPr>
              <a:t>Despite pardons from Norfolk being reneged by Henry the Duke was able to put down the rebellions leading to the arrests of Aske and </a:t>
            </a:r>
            <a:r>
              <a:rPr lang="en-US" b="0" dirty="0" err="1">
                <a:solidFill>
                  <a:srgbClr val="1F1F1F"/>
                </a:solidFill>
                <a:effectLst/>
                <a:latin typeface="Roboto" panose="02000000000000000000" pitchFamily="2" charset="0"/>
              </a:rPr>
              <a:t>Bigod</a:t>
            </a:r>
            <a:r>
              <a:rPr lang="en-US" b="0" dirty="0">
                <a:solidFill>
                  <a:srgbClr val="1F1F1F"/>
                </a:solidFill>
                <a:effectLst/>
                <a:latin typeface="Roboto" panose="02000000000000000000" pitchFamily="2" charset="0"/>
              </a:rPr>
              <a:t>. Two hundred and sixteen rebels were executed which included lords, knights and abbots. </a:t>
            </a:r>
            <a:r>
              <a:rPr lang="en-US" b="0" dirty="0" err="1">
                <a:solidFill>
                  <a:srgbClr val="1F1F1F"/>
                </a:solidFill>
                <a:effectLst/>
                <a:latin typeface="Roboto" panose="02000000000000000000" pitchFamily="2" charset="0"/>
              </a:rPr>
              <a:t>Bigod</a:t>
            </a:r>
            <a:r>
              <a:rPr lang="en-US" b="0" dirty="0">
                <a:solidFill>
                  <a:srgbClr val="1F1F1F"/>
                </a:solidFill>
                <a:effectLst/>
                <a:latin typeface="Roboto" panose="02000000000000000000" pitchFamily="2" charset="0"/>
              </a:rPr>
              <a:t> was hanged at </a:t>
            </a:r>
            <a:r>
              <a:rPr lang="en-US" b="0" dirty="0" err="1">
                <a:solidFill>
                  <a:srgbClr val="1F1F1F"/>
                </a:solidFill>
                <a:effectLst/>
                <a:latin typeface="Roboto" panose="02000000000000000000" pitchFamily="2" charset="0"/>
              </a:rPr>
              <a:t>Tyburn</a:t>
            </a:r>
            <a:r>
              <a:rPr lang="en-US" b="0" dirty="0">
                <a:solidFill>
                  <a:srgbClr val="1F1F1F"/>
                </a:solidFill>
                <a:effectLst/>
                <a:latin typeface="Roboto" panose="02000000000000000000" pitchFamily="2" charset="0"/>
              </a:rPr>
              <a:t> while Aske suffered the </a:t>
            </a:r>
            <a:r>
              <a:rPr lang="en-US" b="0" dirty="0" err="1">
                <a:solidFill>
                  <a:srgbClr val="1F1F1F"/>
                </a:solidFill>
                <a:effectLst/>
                <a:latin typeface="Roboto" panose="02000000000000000000" pitchFamily="2" charset="0"/>
              </a:rPr>
              <a:t>crueller</a:t>
            </a:r>
            <a:r>
              <a:rPr lang="en-US" b="0" dirty="0">
                <a:solidFill>
                  <a:srgbClr val="1F1F1F"/>
                </a:solidFill>
                <a:effectLst/>
                <a:latin typeface="Roboto" panose="02000000000000000000" pitchFamily="2" charset="0"/>
              </a:rPr>
              <a:t> fate of being hanged in chains at Clifford’s Tower in York. In one case the rebel Sir Nicholas Tempest was hanged, drawn, and quartered while his wife Margaret Stafford suffered being burnt at the stake.</a:t>
            </a:r>
          </a:p>
          <a:p>
            <a:r>
              <a:rPr lang="en-US" b="0" u="none" strike="noStrike" cap="all" dirty="0">
                <a:solidFill>
                  <a:srgbClr val="1F1F1F"/>
                </a:solidFill>
                <a:effectLst/>
                <a:latin typeface="Bebas Neue" panose="020B0604020202020204" pitchFamily="34" charset="0"/>
                <a:hlinkClick r:id="rId25"/>
              </a:rPr>
              <a:t>READ MORE ABOUT: MEDIEVAL HISTORY</a:t>
            </a:r>
          </a:p>
          <a:p>
            <a:r>
              <a:rPr lang="en-US" b="0" u="none" strike="noStrike" dirty="0">
                <a:solidFill>
                  <a:srgbClr val="110F0D"/>
                </a:solidFill>
                <a:effectLst/>
                <a:latin typeface="Roboto" panose="02000000000000000000" pitchFamily="2" charset="0"/>
                <a:hlinkClick r:id="rId25"/>
              </a:rPr>
              <a:t>8 Famous Botched Executions</a:t>
            </a:r>
          </a:p>
          <a:p>
            <a:br>
              <a:rPr lang="en-US" dirty="0">
                <a:effectLst/>
              </a:rPr>
            </a:br>
            <a:endParaRPr lang="en-US" b="0" dirty="0">
              <a:solidFill>
                <a:srgbClr val="1F1F1F"/>
              </a:solidFill>
              <a:effectLst/>
              <a:latin typeface="Roboto" panose="02000000000000000000" pitchFamily="2" charset="0"/>
            </a:endParaRPr>
          </a:p>
          <a:p>
            <a:r>
              <a:rPr lang="en-US" b="0" dirty="0">
                <a:effectLst/>
                <a:latin typeface="Roboto" panose="02000000000000000000" pitchFamily="2" charset="0"/>
              </a:rPr>
              <a:t>Margaret Pole, Countess of Surrey (1473 – 1541)</a:t>
            </a:r>
          </a:p>
          <a:p>
            <a:r>
              <a:rPr lang="en-US" b="0" dirty="0">
                <a:solidFill>
                  <a:srgbClr val="1F1F1F"/>
                </a:solidFill>
                <a:effectLst/>
                <a:latin typeface="Roboto" panose="02000000000000000000" pitchFamily="2" charset="0"/>
              </a:rPr>
              <a:t>Beatified as a martyr for the Catholic Church, </a:t>
            </a:r>
            <a:r>
              <a:rPr lang="en-US" b="0" u="none" strike="noStrike" dirty="0">
                <a:solidFill>
                  <a:srgbClr val="EB0028"/>
                </a:solidFill>
                <a:effectLst/>
                <a:latin typeface="Roboto" panose="02000000000000000000" pitchFamily="2" charset="0"/>
                <a:hlinkClick r:id="rId25"/>
              </a:rPr>
              <a:t>Margaret Pole’s treatment by Henry VIII</a:t>
            </a:r>
            <a:r>
              <a:rPr lang="en-US" b="0" dirty="0">
                <a:solidFill>
                  <a:srgbClr val="1F1F1F"/>
                </a:solidFill>
                <a:effectLst/>
                <a:latin typeface="Roboto" panose="02000000000000000000" pitchFamily="2" charset="0"/>
              </a:rPr>
              <a:t> was particularly cruel, particularly in light of the Countess of Surrey’s advancing age. A peeress in her own right she had been left a little land by her husband and raised five surviving children. Margaret became a lady-in-waiting to Catherine of Aragon, Henry VIII’s first wife. Later she devoted her third son Reginald Pole to the Church where he became the Archbishop of Canterbury. By 1538 the Countess had become one of the richest women in the country due to her handling of her lands.</a:t>
            </a:r>
          </a:p>
          <a:p>
            <a:r>
              <a:rPr lang="en-US" b="0" dirty="0">
                <a:solidFill>
                  <a:srgbClr val="1F1F1F"/>
                </a:solidFill>
                <a:effectLst/>
                <a:latin typeface="Roboto" panose="02000000000000000000" pitchFamily="2" charset="0"/>
              </a:rPr>
              <a:t>Despite Margaret’s high standing at court, she fell out of </a:t>
            </a:r>
            <a:r>
              <a:rPr lang="en-US" b="0" dirty="0" err="1">
                <a:solidFill>
                  <a:srgbClr val="1F1F1F"/>
                </a:solidFill>
                <a:effectLst/>
                <a:latin typeface="Roboto" panose="02000000000000000000" pitchFamily="2" charset="0"/>
              </a:rPr>
              <a:t>favour</a:t>
            </a:r>
            <a:r>
              <a:rPr lang="en-US" b="0" dirty="0">
                <a:solidFill>
                  <a:srgbClr val="1F1F1F"/>
                </a:solidFill>
                <a:effectLst/>
                <a:latin typeface="Roboto" panose="02000000000000000000" pitchFamily="2" charset="0"/>
              </a:rPr>
              <a:t> with King Henry when he married Anne Boleyn. After Henry declared his first daughter Lady Mary a bastard, Margaret, a supporter of Mary refused to hand over the young lady’s jewels and gold plate. She was only allowed to return to court after Boleyn had been executed.</a:t>
            </a:r>
          </a:p>
          <a:p>
            <a:r>
              <a:rPr lang="en-US" b="0" dirty="0">
                <a:solidFill>
                  <a:srgbClr val="1F1F1F"/>
                </a:solidFill>
                <a:effectLst/>
                <a:latin typeface="Roboto" panose="02000000000000000000" pitchFamily="2" charset="0"/>
              </a:rPr>
              <a:t>Responsibility for the Countess's downfall lay with her sons Reginald and Geoffrey. Reginald Pole had been suggested as a future husband for Lady Mary by the King's enemies and he was linked to the Pilgrimage of Grace rebels who planned to move on London and install a Catholic government. Reginald’s brother Geoffrey Pole was arrested in association with plots against the King which led to the Countess herself being imprisoned, as it was assumed she supported her sons’ treasonable activities. The Countess was incarcerated in the Tower of London for two years but in what could be considered salubrious surroundings compared to most prisoners cells.</a:t>
            </a:r>
          </a:p>
          <a:p>
            <a:r>
              <a:rPr lang="en-US" b="0" u="none" strike="noStrike" cap="all" dirty="0">
                <a:solidFill>
                  <a:srgbClr val="1F1F1F"/>
                </a:solidFill>
                <a:effectLst/>
                <a:latin typeface="Bebas Neue" panose="020B0604020202020204" pitchFamily="34" charset="0"/>
                <a:hlinkClick r:id="rId26"/>
              </a:rPr>
              <a:t>READ MORE ABOUT: TUDOR HISTORY</a:t>
            </a:r>
          </a:p>
          <a:p>
            <a:r>
              <a:rPr lang="en-US" b="0" u="none" strike="noStrike" dirty="0">
                <a:solidFill>
                  <a:srgbClr val="110F0D"/>
                </a:solidFill>
                <a:effectLst/>
                <a:latin typeface="Roboto" panose="02000000000000000000" pitchFamily="2" charset="0"/>
                <a:hlinkClick r:id="rId26"/>
              </a:rPr>
              <a:t>What if Lady Jane Grey had kept the throne?</a:t>
            </a:r>
          </a:p>
          <a:p>
            <a:r>
              <a:rPr lang="en-US" b="0" dirty="0">
                <a:solidFill>
                  <a:srgbClr val="1F1F1F"/>
                </a:solidFill>
                <a:effectLst/>
                <a:latin typeface="Roboto" panose="02000000000000000000" pitchFamily="2" charset="0"/>
              </a:rPr>
              <a:t>On the 27 May 1541 the now 67-year-old Countess was told she was to be executed within the hour. In what has become as one of the most infamous of executions of a noblewoman, the baffled Margaret was led to a corner of the Tower where, instead of a scaffold, the executioner’s wooden block, raised a few inches from the ground awaited the terrified woman. Refusing to lay her head on the block she is alleged to have challenged the executioner to ‘take it as he could’.</a:t>
            </a:r>
          </a:p>
          <a:p>
            <a:r>
              <a:rPr lang="en-US" b="0" dirty="0">
                <a:solidFill>
                  <a:srgbClr val="1F1F1F"/>
                </a:solidFill>
                <a:effectLst/>
                <a:latin typeface="Roboto" panose="02000000000000000000" pitchFamily="2" charset="0"/>
              </a:rPr>
              <a:t>As described in Burke’s Peerage, the killing was carried out by a 'blundering youth' rather than a skilled executioner who hacked at the Countess’ head and shoulders to pieces while she had tried to escape. One account which may be apocryphal described the </a:t>
            </a:r>
            <a:r>
              <a:rPr lang="en-US" b="0" dirty="0" err="1">
                <a:solidFill>
                  <a:srgbClr val="1F1F1F"/>
                </a:solidFill>
                <a:effectLst/>
                <a:latin typeface="Roboto" panose="02000000000000000000" pitchFamily="2" charset="0"/>
              </a:rPr>
              <a:t>axeman</a:t>
            </a:r>
            <a:r>
              <a:rPr lang="en-US" b="0" dirty="0">
                <a:solidFill>
                  <a:srgbClr val="1F1F1F"/>
                </a:solidFill>
                <a:effectLst/>
                <a:latin typeface="Roboto" panose="02000000000000000000" pitchFamily="2" charset="0"/>
              </a:rPr>
              <a:t> chasing the distraught Countess before striking her. Buried in the chapel of St Peter and Vincula within the Tower, Margaret Pole was beatified by Pope Leo XIII on 29 December 1886.</a:t>
            </a:r>
          </a:p>
          <a:p>
            <a:r>
              <a:rPr lang="en-US" b="0" cap="all" dirty="0">
                <a:effectLst/>
                <a:latin typeface="Bebas Neue" panose="020B0604020202020204" pitchFamily="34" charset="0"/>
              </a:rPr>
              <a:t>THE LAST EXECUTION BY KING HENRY</a:t>
            </a:r>
          </a:p>
          <a:p>
            <a:r>
              <a:rPr lang="en-US" b="1" dirty="0">
                <a:effectLst/>
                <a:latin typeface="Roboto" panose="02000000000000000000" pitchFamily="2" charset="0"/>
              </a:rPr>
              <a:t>Henry Howard, Earl of Surrey (1517 – 1547)</a:t>
            </a:r>
            <a:endParaRPr lang="en-US" b="0" dirty="0">
              <a:effectLst/>
              <a:latin typeface="Roboto" panose="02000000000000000000" pitchFamily="2" charset="0"/>
            </a:endParaRPr>
          </a:p>
          <a:p>
            <a:r>
              <a:rPr lang="en-US" b="0" dirty="0">
                <a:solidFill>
                  <a:srgbClr val="1F1F1F"/>
                </a:solidFill>
                <a:effectLst/>
                <a:latin typeface="Roboto" panose="02000000000000000000" pitchFamily="2" charset="0"/>
              </a:rPr>
              <a:t>The nobleman, soldier and founder of English Renaissance poetry was a first cousin of both Queen Anne Boleyn and Queen Catherine Howard and followed them in their tragic footsteps to the block. The son of Thomas Howard, the Duke of Norfolk who was also the queen's uncle, young Henry Howard, Earl of Surrey, was also known to be quarrelsome and possessing of a violent temper.</a:t>
            </a:r>
          </a:p>
          <a:p>
            <a:r>
              <a:rPr lang="en-US" b="0" dirty="0">
                <a:solidFill>
                  <a:srgbClr val="1F1F1F"/>
                </a:solidFill>
                <a:effectLst/>
                <a:latin typeface="Roboto" panose="02000000000000000000" pitchFamily="2" charset="0"/>
              </a:rPr>
              <a:t>Surrey’s reckless </a:t>
            </a:r>
            <a:r>
              <a:rPr lang="en-US" b="0" dirty="0" err="1">
                <a:solidFill>
                  <a:srgbClr val="1F1F1F"/>
                </a:solidFill>
                <a:effectLst/>
                <a:latin typeface="Roboto" panose="02000000000000000000" pitchFamily="2" charset="0"/>
              </a:rPr>
              <a:t>behaviour</a:t>
            </a:r>
            <a:r>
              <a:rPr lang="en-US" b="0" dirty="0">
                <a:solidFill>
                  <a:srgbClr val="1F1F1F"/>
                </a:solidFill>
                <a:effectLst/>
                <a:latin typeface="Roboto" panose="02000000000000000000" pitchFamily="2" charset="0"/>
              </a:rPr>
              <a:t> including illegally quartering the royal arms, -- altering his coat of arms without the King's permissions - and encouraging his own sister Mary to seduce the aged King Henry to become his mistress. It was speculated that Surrey was plotting to the take the crown from the King’s own son, the future Edward VI</a:t>
            </a:r>
          </a:p>
          <a:p>
            <a:r>
              <a:rPr lang="en-US" b="0" dirty="0">
                <a:solidFill>
                  <a:srgbClr val="1F1F1F"/>
                </a:solidFill>
                <a:effectLst/>
                <a:latin typeface="Roboto" panose="02000000000000000000" pitchFamily="2" charset="0"/>
              </a:rPr>
              <a:t>Together with Surrey, the enraged king also had his father the Duke of Norfolk arrested and imprisoned on charges of treason.</a:t>
            </a:r>
            <a:br>
              <a:rPr lang="en-US" b="0" dirty="0">
                <a:solidFill>
                  <a:srgbClr val="1F1F1F"/>
                </a:solidFill>
                <a:effectLst/>
                <a:latin typeface="Roboto" panose="02000000000000000000" pitchFamily="2" charset="0"/>
              </a:rPr>
            </a:br>
            <a:r>
              <a:rPr lang="en-US" b="0" dirty="0">
                <a:solidFill>
                  <a:srgbClr val="1F1F1F"/>
                </a:solidFill>
                <a:effectLst/>
                <a:latin typeface="Roboto" panose="02000000000000000000" pitchFamily="2" charset="0"/>
              </a:rPr>
              <a:t>On 19 January 1547 the Earl of Surrey was beheaded on Tower Hill days before the planned execution of his father the once trusted right-hand man to Henry who was spared death due to the king own death.</a:t>
            </a:r>
          </a:p>
          <a:p>
            <a:r>
              <a:rPr lang="en-US" b="0" dirty="0">
                <a:effectLst/>
                <a:latin typeface="Roboto" panose="02000000000000000000" pitchFamily="2" charset="0"/>
              </a:rPr>
              <a:t>Written by:</a:t>
            </a:r>
          </a:p>
          <a:p>
            <a:r>
              <a:rPr lang="en-US" b="0" cap="all" dirty="0">
                <a:effectLst/>
                <a:latin typeface="Bebas Neue" panose="020B0604020202020204" pitchFamily="34" charset="0"/>
              </a:rPr>
              <a:t>RICHARD BEVAN</a:t>
            </a:r>
          </a:p>
          <a:p>
            <a:r>
              <a:rPr lang="en-US" b="0" i="1" dirty="0">
                <a:solidFill>
                  <a:srgbClr val="5A5A5A"/>
                </a:solidFill>
                <a:effectLst/>
                <a:latin typeface="Roboto" panose="02000000000000000000" pitchFamily="2" charset="0"/>
              </a:rPr>
              <a:t>Richard Bevan is an MA Screenwriter/playwright and freelance writer </a:t>
            </a:r>
            <a:r>
              <a:rPr lang="en-US" b="0" i="1" dirty="0" err="1">
                <a:solidFill>
                  <a:srgbClr val="5A5A5A"/>
                </a:solidFill>
                <a:effectLst/>
                <a:latin typeface="Roboto" panose="02000000000000000000" pitchFamily="2" charset="0"/>
              </a:rPr>
              <a:t>specialising</a:t>
            </a:r>
            <a:r>
              <a:rPr lang="en-US" b="0" i="1" dirty="0">
                <a:solidFill>
                  <a:srgbClr val="5A5A5A"/>
                </a:solidFill>
                <a:effectLst/>
                <a:latin typeface="Roboto" panose="02000000000000000000" pitchFamily="2" charset="0"/>
              </a:rPr>
              <a:t> in history and crime investigation writing.  He is currently contributing to Sky HISTORY channel. Represented by WGM Atlantic agency.</a:t>
            </a:r>
          </a:p>
          <a:p>
            <a:pPr algn="l"/>
            <a:endParaRPr lang="en-US" b="0" i="0" dirty="0">
              <a:solidFill>
                <a:srgbClr val="333333"/>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13</a:t>
            </a:fld>
            <a:endParaRPr lang="en-US" dirty="0"/>
          </a:p>
        </p:txBody>
      </p:sp>
    </p:spTree>
    <p:extLst>
      <p:ext uri="{BB962C8B-B14F-4D97-AF65-F5344CB8AC3E}">
        <p14:creationId xmlns:p14="http://schemas.microsoft.com/office/powerpoint/2010/main" val="385223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hlinkClick r:id="rId3"/>
              </a:rPr>
              <a:t>Francis Fry – Wikipedia</a:t>
            </a:r>
            <a:endParaRPr lang="en-US" dirty="0"/>
          </a:p>
          <a:p>
            <a:endParaRPr lang="en-US" dirty="0"/>
          </a:p>
          <a:p>
            <a:endParaRPr lang="en-US" dirty="0"/>
          </a:p>
          <a:p>
            <a:endParaRPr lang="en-US" dirty="0"/>
          </a:p>
          <a:p>
            <a:endParaRPr lang="en-US" dirty="0"/>
          </a:p>
          <a:p>
            <a:br>
              <a:rPr lang="en-US" dirty="0">
                <a:effectLst/>
              </a:rPr>
            </a:br>
            <a:endParaRPr lang="en-US" b="0" dirty="0">
              <a:solidFill>
                <a:srgbClr val="54595D"/>
              </a:solidFill>
              <a:effectLst/>
            </a:endParaRPr>
          </a:p>
          <a:p>
            <a:r>
              <a:rPr lang="en-US" b="0" dirty="0">
                <a:solidFill>
                  <a:srgbClr val="000000"/>
                </a:solidFill>
                <a:effectLst/>
                <a:latin typeface="Linux Libertine"/>
              </a:rPr>
              <a:t>Myles Coverdale</a:t>
            </a:r>
          </a:p>
          <a:p>
            <a:r>
              <a:rPr lang="en-US" dirty="0">
                <a:effectLst/>
              </a:rPr>
              <a:t>13 languages</a:t>
            </a: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4" tooltip="View the content page [alt-shift-c]"/>
              </a:rPr>
              <a:t>Article</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5" tooltip="Discuss improvements to the content page [alt-shift-t]"/>
              </a:rPr>
              <a:t>Talk</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4"/>
              </a:rPr>
              <a:t>Read</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6" tooltip="Edit this page [alt-shift-e]"/>
              </a:rPr>
              <a:t>Edit</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7" tooltip="Past revisions of this page [alt-shift-h]"/>
              </a:rPr>
              <a:t>View history</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From Wikipedia, the free encyclopedia</a:t>
            </a:r>
          </a:p>
          <a:p>
            <a:pPr algn="l" rtl="0"/>
            <a:r>
              <a:rPr lang="en-US" b="0" i="1" dirty="0">
                <a:solidFill>
                  <a:srgbClr val="202122"/>
                </a:solidFill>
                <a:effectLst/>
                <a:latin typeface="Arial" panose="020B0604020202020204" pitchFamily="34" charset="0"/>
              </a:rPr>
              <a:t>For the Australian cricketer, see </a:t>
            </a:r>
            <a:r>
              <a:rPr lang="en-US" b="0" i="1" u="none" strike="noStrike" dirty="0">
                <a:solidFill>
                  <a:srgbClr val="3366CC"/>
                </a:solidFill>
                <a:effectLst/>
                <a:latin typeface="Arial" panose="020B0604020202020204" pitchFamily="34" charset="0"/>
                <a:hlinkClick r:id="rId8" tooltip="Miles Coverdale (cricketer)"/>
              </a:rPr>
              <a:t>Miles Coverdale (cricketer)</a:t>
            </a:r>
            <a:r>
              <a:rPr lang="en-US" b="0" i="1"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The Right Reverend</a:t>
            </a:r>
          </a:p>
          <a:p>
            <a:pPr algn="l" rtl="0"/>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Myles Coverdale</a:t>
            </a:r>
          </a:p>
          <a:p>
            <a:pPr algn="l" rtl="0" fontAlgn="t"/>
            <a:r>
              <a:rPr lang="en-US" b="0" i="0" u="none" strike="noStrike" dirty="0">
                <a:solidFill>
                  <a:srgbClr val="3366CC"/>
                </a:solidFill>
                <a:effectLst/>
                <a:latin typeface="Arial" panose="020B0604020202020204" pitchFamily="34" charset="0"/>
                <a:hlinkClick r:id="rId9" tooltip="Bishop of Exeter"/>
              </a:rPr>
              <a:t>Bishop of </a:t>
            </a:r>
            <a:r>
              <a:rPr lang="en-US" b="0" i="0" u="none" strike="noStrike" dirty="0" err="1">
                <a:solidFill>
                  <a:srgbClr val="3366CC"/>
                </a:solidFill>
                <a:effectLst/>
                <a:latin typeface="Arial" panose="020B0604020202020204" pitchFamily="34" charset="0"/>
                <a:hlinkClick r:id="rId9" tooltip="Bishop of Exeter"/>
              </a:rPr>
              <a:t>Exeter</a:t>
            </a:r>
            <a:r>
              <a:rPr lang="en-US" b="0" i="0" dirty="0" err="1">
                <a:solidFill>
                  <a:srgbClr val="202122"/>
                </a:solidFill>
                <a:effectLst/>
                <a:latin typeface="Arial" panose="020B0604020202020204" pitchFamily="34" charset="0"/>
              </a:rPr>
              <a:t>Church</a:t>
            </a:r>
            <a:r>
              <a:rPr lang="en-US" b="0" i="0" u="none" strike="noStrike" dirty="0" err="1">
                <a:solidFill>
                  <a:srgbClr val="3366CC"/>
                </a:solidFill>
                <a:effectLst/>
                <a:latin typeface="Arial" panose="020B0604020202020204" pitchFamily="34" charset="0"/>
                <a:hlinkClick r:id="rId10" tooltip="Church of England"/>
              </a:rPr>
              <a:t>Church</a:t>
            </a:r>
            <a:r>
              <a:rPr lang="en-US" b="0" i="0" u="none" strike="noStrike" dirty="0">
                <a:solidFill>
                  <a:srgbClr val="3366CC"/>
                </a:solidFill>
                <a:effectLst/>
                <a:latin typeface="Arial" panose="020B0604020202020204" pitchFamily="34" charset="0"/>
                <a:hlinkClick r:id="rId10" tooltip="Church of England"/>
              </a:rPr>
              <a:t> of England</a:t>
            </a:r>
            <a:r>
              <a:rPr lang="en-US" b="0" i="0" dirty="0">
                <a:solidFill>
                  <a:srgbClr val="202122"/>
                </a:solidFill>
                <a:effectLst/>
                <a:latin typeface="Arial" panose="020B0604020202020204" pitchFamily="34" charset="0"/>
              </a:rPr>
              <a:t>See</a:t>
            </a:r>
            <a:r>
              <a:rPr lang="en-US" b="0" i="0" u="none" strike="noStrike" dirty="0">
                <a:solidFill>
                  <a:srgbClr val="3366CC"/>
                </a:solidFill>
                <a:effectLst/>
                <a:latin typeface="Arial" panose="020B0604020202020204" pitchFamily="34" charset="0"/>
                <a:hlinkClick r:id="rId11" tooltip="Diocese of Exeter"/>
              </a:rPr>
              <a:t>Exeter</a:t>
            </a:r>
            <a:r>
              <a:rPr lang="en-US" b="0" i="0" dirty="0">
                <a:solidFill>
                  <a:srgbClr val="202122"/>
                </a:solidFill>
                <a:effectLst/>
                <a:latin typeface="Arial" panose="020B0604020202020204" pitchFamily="34" charset="0"/>
              </a:rPr>
              <a:t>Installed1551Term ended1553Predecessor</a:t>
            </a:r>
            <a:r>
              <a:rPr lang="en-US" b="0" i="0" u="none" strike="noStrike" dirty="0">
                <a:solidFill>
                  <a:srgbClr val="3366CC"/>
                </a:solidFill>
                <a:effectLst/>
                <a:latin typeface="Arial" panose="020B0604020202020204" pitchFamily="34" charset="0"/>
                <a:hlinkClick r:id="rId12" tooltip="John Vesey"/>
              </a:rPr>
              <a:t>John </a:t>
            </a:r>
            <a:r>
              <a:rPr lang="en-US" b="0" i="0" u="none" strike="noStrike" dirty="0" err="1">
                <a:solidFill>
                  <a:srgbClr val="3366CC"/>
                </a:solidFill>
                <a:effectLst/>
                <a:latin typeface="Arial" panose="020B0604020202020204" pitchFamily="34" charset="0"/>
                <a:hlinkClick r:id="rId12" tooltip="John Vesey"/>
              </a:rPr>
              <a:t>Vesey</a:t>
            </a:r>
            <a:r>
              <a:rPr lang="en-US" b="0" i="0" dirty="0" err="1">
                <a:solidFill>
                  <a:srgbClr val="202122"/>
                </a:solidFill>
                <a:effectLst/>
                <a:latin typeface="Arial" panose="020B0604020202020204" pitchFamily="34" charset="0"/>
              </a:rPr>
              <a:t>Successor</a:t>
            </a:r>
            <a:r>
              <a:rPr lang="en-US" b="0" i="0" u="none" strike="noStrike" dirty="0" err="1">
                <a:solidFill>
                  <a:srgbClr val="3366CC"/>
                </a:solidFill>
                <a:effectLst/>
                <a:latin typeface="Arial" panose="020B0604020202020204" pitchFamily="34" charset="0"/>
                <a:hlinkClick r:id="rId12" tooltip="John Vesey"/>
              </a:rPr>
              <a:t>John</a:t>
            </a:r>
            <a:r>
              <a:rPr lang="en-US" b="0" i="0" u="none" strike="noStrike" dirty="0">
                <a:solidFill>
                  <a:srgbClr val="3366CC"/>
                </a:solidFill>
                <a:effectLst/>
                <a:latin typeface="Arial" panose="020B0604020202020204" pitchFamily="34" charset="0"/>
                <a:hlinkClick r:id="rId12" tooltip="John Vesey"/>
              </a:rPr>
              <a:t> Vesey</a:t>
            </a:r>
            <a:r>
              <a:rPr lang="en-US" b="0" i="0" dirty="0">
                <a:solidFill>
                  <a:srgbClr val="202122"/>
                </a:solidFill>
                <a:effectLst/>
                <a:latin typeface="Arial" panose="020B0604020202020204" pitchFamily="34" charset="0"/>
              </a:rPr>
              <a:t>OrdersConsecration30 August 1551</a:t>
            </a:r>
            <a:br>
              <a:rPr lang="en-US" b="0" i="0" dirty="0">
                <a:solidFill>
                  <a:srgbClr val="202122"/>
                </a:solidFill>
                <a:effectLst/>
                <a:latin typeface="Arial" panose="020B0604020202020204" pitchFamily="34" charset="0"/>
              </a:rPr>
            </a:br>
            <a:r>
              <a:rPr lang="en-US" b="0" i="0" dirty="0">
                <a:solidFill>
                  <a:srgbClr val="202122"/>
                </a:solidFill>
                <a:effectLst/>
                <a:latin typeface="Arial" panose="020B0604020202020204" pitchFamily="34" charset="0"/>
              </a:rPr>
              <a:t>by </a:t>
            </a:r>
            <a:r>
              <a:rPr lang="en-US" b="0" i="0" u="none" strike="noStrike" dirty="0">
                <a:solidFill>
                  <a:srgbClr val="3366CC"/>
                </a:solidFill>
                <a:effectLst/>
                <a:latin typeface="Arial" panose="020B0604020202020204" pitchFamily="34" charset="0"/>
                <a:hlinkClick r:id="rId13" tooltip="Thomas Cranmer"/>
              </a:rPr>
              <a:t>Thomas </a:t>
            </a:r>
            <a:r>
              <a:rPr lang="en-US" b="0" i="0" u="none" strike="noStrike" dirty="0" err="1">
                <a:solidFill>
                  <a:srgbClr val="3366CC"/>
                </a:solidFill>
                <a:effectLst/>
                <a:latin typeface="Arial" panose="020B0604020202020204" pitchFamily="34" charset="0"/>
                <a:hlinkClick r:id="rId13" tooltip="Thomas Cranmer"/>
              </a:rPr>
              <a:t>Cranmer</a:t>
            </a:r>
            <a:r>
              <a:rPr lang="en-US" b="0" i="0" dirty="0" err="1">
                <a:solidFill>
                  <a:srgbClr val="202122"/>
                </a:solidFill>
                <a:effectLst/>
                <a:latin typeface="Arial" panose="020B0604020202020204" pitchFamily="34" charset="0"/>
              </a:rPr>
              <a:t>Personal</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detailsBornc</a:t>
            </a:r>
            <a:r>
              <a:rPr lang="en-US" b="0" i="0" dirty="0">
                <a:solidFill>
                  <a:srgbClr val="202122"/>
                </a:solidFill>
                <a:effectLst/>
                <a:latin typeface="Arial" panose="020B0604020202020204" pitchFamily="34" charset="0"/>
              </a:rPr>
              <a:t>. 1488</a:t>
            </a:r>
            <a:br>
              <a:rPr lang="en-US" b="0" i="0" dirty="0">
                <a:solidFill>
                  <a:srgbClr val="202122"/>
                </a:solidFill>
                <a:effectLst/>
                <a:latin typeface="Arial" panose="020B0604020202020204" pitchFamily="34" charset="0"/>
              </a:rPr>
            </a:br>
            <a:r>
              <a:rPr lang="en-US" b="0" i="0" u="none" strike="noStrike" dirty="0">
                <a:solidFill>
                  <a:srgbClr val="3366CC"/>
                </a:solidFill>
                <a:effectLst/>
                <a:latin typeface="Arial" panose="020B0604020202020204" pitchFamily="34" charset="0"/>
                <a:hlinkClick r:id="rId14" tooltip="North Riding of Yorkshire"/>
              </a:rPr>
              <a:t>Yorkshire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5" tooltip="England"/>
              </a:rPr>
              <a:t>England</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Died20 January 1569 (aged 80-81)</a:t>
            </a:r>
            <a:br>
              <a:rPr lang="en-US" b="0" i="0" dirty="0">
                <a:solidFill>
                  <a:srgbClr val="202122"/>
                </a:solidFill>
                <a:effectLst/>
                <a:latin typeface="Arial" panose="020B0604020202020204" pitchFamily="34" charset="0"/>
              </a:rPr>
            </a:br>
            <a:r>
              <a:rPr lang="en-US" b="0" i="0" u="none" strike="noStrike" dirty="0">
                <a:solidFill>
                  <a:srgbClr val="3366CC"/>
                </a:solidFill>
                <a:effectLst/>
                <a:latin typeface="Arial" panose="020B0604020202020204" pitchFamily="34" charset="0"/>
                <a:hlinkClick r:id="rId16" tooltip="London"/>
              </a:rPr>
              <a:t>London</a:t>
            </a:r>
            <a:r>
              <a:rPr lang="en-US" b="0" i="0" dirty="0">
                <a:solidFill>
                  <a:srgbClr val="202122"/>
                </a:solidFill>
                <a:effectLst/>
                <a:latin typeface="Arial" panose="020B0604020202020204" pitchFamily="34" charset="0"/>
              </a:rPr>
              <a:t>, </a:t>
            </a:r>
            <a:r>
              <a:rPr lang="en-US" b="0" i="0" u="none" strike="noStrike" dirty="0" err="1">
                <a:solidFill>
                  <a:srgbClr val="3366CC"/>
                </a:solidFill>
                <a:effectLst/>
                <a:latin typeface="Arial" panose="020B0604020202020204" pitchFamily="34" charset="0"/>
                <a:hlinkClick r:id="rId15" tooltip="England"/>
              </a:rPr>
              <a:t>England</a:t>
            </a:r>
            <a:r>
              <a:rPr lang="en-US" b="0" i="0" dirty="0" err="1">
                <a:solidFill>
                  <a:srgbClr val="202122"/>
                </a:solidFill>
                <a:effectLst/>
                <a:latin typeface="Arial" panose="020B0604020202020204" pitchFamily="34" charset="0"/>
              </a:rPr>
              <a:t>BuriedChurch</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17" tooltip="St Bartholomew-by-the-Exchange"/>
              </a:rPr>
              <a:t>St Bartholomew-by-the-Exchange</a:t>
            </a:r>
            <a:r>
              <a:rPr lang="en-US" b="0" i="0" dirty="0">
                <a:solidFill>
                  <a:srgbClr val="202122"/>
                </a:solidFill>
                <a:effectLst/>
                <a:latin typeface="Arial" panose="020B0604020202020204" pitchFamily="34" charset="0"/>
              </a:rPr>
              <a:t>, then </a:t>
            </a:r>
            <a:r>
              <a:rPr lang="en-US" b="0" i="0" u="none" strike="noStrike" dirty="0">
                <a:solidFill>
                  <a:srgbClr val="3366CC"/>
                </a:solidFill>
                <a:effectLst/>
                <a:latin typeface="Arial" panose="020B0604020202020204" pitchFamily="34" charset="0"/>
                <a:hlinkClick r:id="rId18" tooltip="St Magnus-the-Martyr"/>
              </a:rPr>
              <a:t>St Magnus-the-Martyr</a:t>
            </a:r>
            <a:r>
              <a:rPr lang="en-US" b="0" i="0" dirty="0">
                <a:solidFill>
                  <a:srgbClr val="202122"/>
                </a:solidFill>
                <a:effectLst/>
                <a:latin typeface="Arial" panose="020B0604020202020204" pitchFamily="34" charset="0"/>
              </a:rPr>
              <a:t>, both in the </a:t>
            </a:r>
            <a:r>
              <a:rPr lang="en-US" b="0" i="0" u="none" strike="noStrike" dirty="0">
                <a:solidFill>
                  <a:srgbClr val="3366CC"/>
                </a:solidFill>
                <a:effectLst/>
                <a:latin typeface="Arial" panose="020B0604020202020204" pitchFamily="34" charset="0"/>
                <a:hlinkClick r:id="rId19" tooltip="City of London"/>
              </a:rPr>
              <a:t>City of </a:t>
            </a:r>
            <a:r>
              <a:rPr lang="en-US" b="0" i="0" u="none" strike="noStrike" dirty="0" err="1">
                <a:solidFill>
                  <a:srgbClr val="3366CC"/>
                </a:solidFill>
                <a:effectLst/>
                <a:latin typeface="Arial" panose="020B0604020202020204" pitchFamily="34" charset="0"/>
                <a:hlinkClick r:id="rId19" tooltip="City of London"/>
              </a:rPr>
              <a:t>London</a:t>
            </a:r>
            <a:r>
              <a:rPr lang="en-US" b="0" i="0" dirty="0" err="1">
                <a:solidFill>
                  <a:srgbClr val="202122"/>
                </a:solidFill>
                <a:effectLst/>
                <a:latin typeface="Arial" panose="020B0604020202020204" pitchFamily="34" charset="0"/>
              </a:rPr>
              <a:t>Denomination</a:t>
            </a:r>
            <a:r>
              <a:rPr lang="en-US" b="0" i="0" u="none" strike="noStrike" dirty="0" err="1">
                <a:solidFill>
                  <a:srgbClr val="3366CC"/>
                </a:solidFill>
                <a:effectLst/>
                <a:latin typeface="Arial" panose="020B0604020202020204" pitchFamily="34" charset="0"/>
                <a:hlinkClick r:id="rId20" tooltip="Catholicism"/>
              </a:rPr>
              <a:t>Catholicism</a:t>
            </a:r>
            <a:r>
              <a:rPr lang="en-US" b="0" i="0" dirty="0">
                <a:solidFill>
                  <a:srgbClr val="202122"/>
                </a:solidFill>
                <a:effectLst/>
                <a:latin typeface="Arial" panose="020B0604020202020204" pitchFamily="34" charset="0"/>
              </a:rPr>
              <a:t>; later an early </a:t>
            </a:r>
            <a:r>
              <a:rPr lang="en-US" b="0" i="0" u="none" strike="noStrike" dirty="0">
                <a:solidFill>
                  <a:srgbClr val="3366CC"/>
                </a:solidFill>
                <a:effectLst/>
                <a:latin typeface="Arial" panose="020B0604020202020204" pitchFamily="34" charset="0"/>
                <a:hlinkClick r:id="rId21" tooltip="Anglican"/>
              </a:rPr>
              <a:t>Anglican</a:t>
            </a:r>
            <a:r>
              <a:rPr lang="en-US" b="0" i="0" dirty="0">
                <a:solidFill>
                  <a:srgbClr val="202122"/>
                </a:solidFill>
                <a:effectLst/>
                <a:latin typeface="Arial" panose="020B0604020202020204" pitchFamily="34" charset="0"/>
              </a:rPr>
              <a:t> reformer and regarded as "proto-</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in his later life.</a:t>
            </a:r>
          </a:p>
          <a:p>
            <a:pPr algn="l" rtl="0"/>
            <a:r>
              <a:rPr lang="en-US" b="0" i="0" dirty="0">
                <a:solidFill>
                  <a:srgbClr val="202122"/>
                </a:solidFill>
                <a:effectLst/>
                <a:latin typeface="Arial" panose="020B0604020202020204" pitchFamily="34" charset="0"/>
              </a:rPr>
              <a:t>Arms of Myles Coverdale: </a:t>
            </a:r>
            <a:r>
              <a:rPr lang="en-US" b="0" i="1" dirty="0">
                <a:solidFill>
                  <a:srgbClr val="202122"/>
                </a:solidFill>
                <a:effectLst/>
                <a:latin typeface="Arial" panose="020B0604020202020204" pitchFamily="34" charset="0"/>
              </a:rPr>
              <a:t>Quarterly per fess indented gules and or, in chief a rose between two fleurs-de-lys in base a fleur-de-lys between two roses all counter-changed</a:t>
            </a:r>
            <a:r>
              <a:rPr lang="en-US" b="0" i="0" u="none" strike="noStrike" baseline="30000" dirty="0">
                <a:solidFill>
                  <a:srgbClr val="3366CC"/>
                </a:solidFill>
                <a:effectLst/>
                <a:latin typeface="Arial" panose="020B0604020202020204" pitchFamily="34" charset="0"/>
                <a:hlinkClick r:id="rId23"/>
              </a:rPr>
              <a:t>[1]</a:t>
            </a:r>
            <a:endParaRPr lang="en-US" b="0" i="0" dirty="0">
              <a:solidFill>
                <a:srgbClr val="202122"/>
              </a:solidFill>
              <a:effectLst/>
              <a:latin typeface="Arial" panose="020B0604020202020204" pitchFamily="34" charset="0"/>
            </a:endParaRPr>
          </a:p>
          <a:p>
            <a:pPr algn="l" rtl="0"/>
            <a:r>
              <a:rPr lang="en-US" b="1" i="0" dirty="0">
                <a:solidFill>
                  <a:srgbClr val="202122"/>
                </a:solidFill>
                <a:effectLst/>
                <a:latin typeface="Arial" panose="020B0604020202020204" pitchFamily="34" charset="0"/>
              </a:rPr>
              <a:t>Myles Coverdale</a:t>
            </a:r>
            <a:r>
              <a:rPr lang="en-US" b="0" i="0" dirty="0">
                <a:solidFill>
                  <a:srgbClr val="202122"/>
                </a:solidFill>
                <a:effectLst/>
                <a:latin typeface="Arial" panose="020B0604020202020204" pitchFamily="34" charset="0"/>
              </a:rPr>
              <a:t>, first name also spelt </a:t>
            </a:r>
            <a:r>
              <a:rPr lang="en-US" b="1" i="0" dirty="0">
                <a:solidFill>
                  <a:srgbClr val="202122"/>
                </a:solidFill>
                <a:effectLst/>
                <a:latin typeface="Arial" panose="020B0604020202020204" pitchFamily="34" charset="0"/>
              </a:rPr>
              <a:t>Miles</a:t>
            </a:r>
            <a:r>
              <a:rPr lang="en-US" b="0" i="0" dirty="0">
                <a:solidFill>
                  <a:srgbClr val="202122"/>
                </a:solidFill>
                <a:effectLst/>
                <a:latin typeface="Arial" panose="020B0604020202020204" pitchFamily="34" charset="0"/>
              </a:rPr>
              <a:t> (1488 – 20 January 1569), was an English ecclesiastical reformer chiefly known as a </a:t>
            </a:r>
            <a:r>
              <a:rPr lang="en-US" b="0" i="0" u="none" strike="noStrike" dirty="0">
                <a:solidFill>
                  <a:srgbClr val="3366CC"/>
                </a:solidFill>
                <a:effectLst/>
                <a:latin typeface="Arial" panose="020B0604020202020204" pitchFamily="34" charset="0"/>
                <a:hlinkClick r:id="rId24" tooltip="Bible"/>
              </a:rPr>
              <a:t>Bible</a:t>
            </a:r>
            <a:r>
              <a:rPr lang="en-US" b="0" i="0" dirty="0">
                <a:solidFill>
                  <a:srgbClr val="202122"/>
                </a:solidFill>
                <a:effectLst/>
                <a:latin typeface="Arial" panose="020B0604020202020204" pitchFamily="34" charset="0"/>
              </a:rPr>
              <a:t> translator, preacher and, briefly, </a:t>
            </a:r>
            <a:r>
              <a:rPr lang="en-US" b="0" i="0" u="none" strike="noStrike" dirty="0">
                <a:solidFill>
                  <a:srgbClr val="3366CC"/>
                </a:solidFill>
                <a:effectLst/>
                <a:latin typeface="Arial" panose="020B0604020202020204" pitchFamily="34" charset="0"/>
                <a:hlinkClick r:id="rId9" tooltip="Bishop of Exeter"/>
              </a:rPr>
              <a:t>Bishop of Exeter</a:t>
            </a:r>
            <a:r>
              <a:rPr lang="en-US" b="0" i="0" dirty="0">
                <a:solidFill>
                  <a:srgbClr val="202122"/>
                </a:solidFill>
                <a:effectLst/>
                <a:latin typeface="Arial" panose="020B0604020202020204" pitchFamily="34" charset="0"/>
              </a:rPr>
              <a:t> (1551–1553).</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In 1535, Coverdale produced the first complete printed translation of the Bible into </a:t>
            </a:r>
            <a:r>
              <a:rPr lang="en-US" b="0" i="0" u="none" strike="noStrike" dirty="0">
                <a:solidFill>
                  <a:srgbClr val="3366CC"/>
                </a:solidFill>
                <a:effectLst/>
                <a:latin typeface="Arial" panose="020B0604020202020204" pitchFamily="34" charset="0"/>
                <a:hlinkClick r:id="rId26" tooltip="English language"/>
              </a:rPr>
              <a:t>English</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7"/>
              </a:rPr>
              <a:t>[3]</a:t>
            </a:r>
            <a:r>
              <a:rPr lang="en-US" b="0" i="0" dirty="0">
                <a:solidFill>
                  <a:srgbClr val="202122"/>
                </a:solidFill>
                <a:effectLst/>
                <a:latin typeface="Arial" panose="020B0604020202020204" pitchFamily="34" charset="0"/>
              </a:rPr>
              <a:t> His theological development is a paradigm of the progress of the </a:t>
            </a:r>
            <a:r>
              <a:rPr lang="en-US" b="0" i="0" u="none" strike="noStrike" dirty="0">
                <a:solidFill>
                  <a:srgbClr val="3366CC"/>
                </a:solidFill>
                <a:effectLst/>
                <a:latin typeface="Arial" panose="020B0604020202020204" pitchFamily="34" charset="0"/>
                <a:hlinkClick r:id="rId28" tooltip="English Reformation"/>
              </a:rPr>
              <a:t>English Reformation</a:t>
            </a:r>
            <a:r>
              <a:rPr lang="en-US" b="0" i="0" dirty="0">
                <a:solidFill>
                  <a:srgbClr val="202122"/>
                </a:solidFill>
                <a:effectLst/>
                <a:latin typeface="Arial" panose="020B0604020202020204" pitchFamily="34" charset="0"/>
              </a:rPr>
              <a:t> from 1530 to 1552. By the time of his death, he had transitioned into an early </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affiliated to </a:t>
            </a:r>
            <a:r>
              <a:rPr lang="en-US" b="0" i="0" u="none" strike="noStrike" dirty="0">
                <a:solidFill>
                  <a:srgbClr val="3366CC"/>
                </a:solidFill>
                <a:effectLst/>
                <a:latin typeface="Arial" panose="020B0604020202020204" pitchFamily="34" charset="0"/>
                <a:hlinkClick r:id="rId29" tooltip="John Calvin"/>
              </a:rPr>
              <a:t>Calvin</a:t>
            </a:r>
            <a:r>
              <a:rPr lang="en-US" b="0" i="0" dirty="0">
                <a:solidFill>
                  <a:srgbClr val="202122"/>
                </a:solidFill>
                <a:effectLst/>
                <a:latin typeface="Arial" panose="020B0604020202020204" pitchFamily="34" charset="0"/>
              </a:rPr>
              <a:t>, yet still advocating the teachings of </a:t>
            </a:r>
            <a:r>
              <a:rPr lang="en-US" b="0" i="0" u="none" strike="noStrike" dirty="0">
                <a:solidFill>
                  <a:srgbClr val="3366CC"/>
                </a:solidFill>
                <a:effectLst/>
                <a:latin typeface="Arial" panose="020B0604020202020204" pitchFamily="34" charset="0"/>
                <a:hlinkClick r:id="rId30" tooltip="Augustine"/>
              </a:rPr>
              <a:t>Augustine</a:t>
            </a:r>
            <a:r>
              <a:rPr lang="en-US" b="0" i="0" dirty="0">
                <a:solidFill>
                  <a:srgbClr val="202122"/>
                </a:solidFill>
                <a:effectLst/>
                <a:latin typeface="Arial" panose="020B0604020202020204" pitchFamily="34" charset="0"/>
              </a:rPr>
              <a:t>.</a:t>
            </a:r>
          </a:p>
          <a:p>
            <a:pPr algn="l" rtl="0"/>
            <a:r>
              <a:rPr lang="en-US" b="0" i="0" dirty="0">
                <a:solidFill>
                  <a:srgbClr val="000000"/>
                </a:solidFill>
                <a:effectLst/>
                <a:latin typeface="Linux Libertine"/>
              </a:rPr>
              <a:t>Life to end of 1528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31" tooltip="Edit section: Life to end of 152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Regarding his probable birth county,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cites </a:t>
            </a:r>
            <a:r>
              <a:rPr lang="en-US" b="0" i="0" u="none" strike="noStrike" dirty="0">
                <a:solidFill>
                  <a:srgbClr val="3366CC"/>
                </a:solidFill>
                <a:effectLst/>
                <a:latin typeface="Arial" panose="020B0604020202020204" pitchFamily="34" charset="0"/>
                <a:hlinkClick r:id="rId32" tooltip="John Bale"/>
              </a:rPr>
              <a:t>John Bale</a:t>
            </a:r>
            <a:r>
              <a:rPr lang="en-US" b="0" i="0" dirty="0">
                <a:solidFill>
                  <a:srgbClr val="202122"/>
                </a:solidFill>
                <a:effectLst/>
                <a:latin typeface="Arial" panose="020B0604020202020204" pitchFamily="34" charset="0"/>
              </a:rPr>
              <a:t>, author of a sixteenth-century scriptorium, giving it as </a:t>
            </a:r>
            <a:r>
              <a:rPr lang="en-US" b="0" i="0" u="none" strike="noStrike" dirty="0">
                <a:solidFill>
                  <a:srgbClr val="3366CC"/>
                </a:solidFill>
                <a:effectLst/>
                <a:latin typeface="Arial" panose="020B0604020202020204" pitchFamily="34" charset="0"/>
                <a:hlinkClick r:id="rId33" tooltip="Yorkshire"/>
              </a:rPr>
              <a:t>Yorkshire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34"/>
              </a:rPr>
              <a:t>[note 1]</a:t>
            </a:r>
            <a:r>
              <a:rPr lang="en-US" b="0" i="0" dirty="0">
                <a:solidFill>
                  <a:srgbClr val="202122"/>
                </a:solidFill>
                <a:effectLst/>
                <a:latin typeface="Arial" panose="020B0604020202020204" pitchFamily="34" charset="0"/>
              </a:rPr>
              <a:t> His birth date is generally regarded as 1488.</a:t>
            </a:r>
          </a:p>
          <a:p>
            <a:pPr algn="l" rtl="0"/>
            <a:r>
              <a:rPr lang="en-US" b="0" i="0" dirty="0">
                <a:solidFill>
                  <a:srgbClr val="202122"/>
                </a:solidFill>
                <a:effectLst/>
                <a:latin typeface="Arial" panose="020B0604020202020204" pitchFamily="34" charset="0"/>
              </a:rPr>
              <a:t>Coverdale studied philosophy and theology at </a:t>
            </a:r>
            <a:r>
              <a:rPr lang="en-US" b="0" i="0" u="none" strike="noStrike" dirty="0">
                <a:solidFill>
                  <a:srgbClr val="3366CC"/>
                </a:solidFill>
                <a:effectLst/>
                <a:latin typeface="Arial" panose="020B0604020202020204" pitchFamily="34" charset="0"/>
                <a:hlinkClick r:id="rId35" tooltip="University of Cambridge"/>
              </a:rPr>
              <a:t>Cambridge</a:t>
            </a:r>
            <a:r>
              <a:rPr lang="en-US" b="0" i="0" dirty="0">
                <a:solidFill>
                  <a:srgbClr val="202122"/>
                </a:solidFill>
                <a:effectLst/>
                <a:latin typeface="Arial" panose="020B0604020202020204" pitchFamily="34" charset="0"/>
              </a:rPr>
              <a:t>, becoming bachelor of </a:t>
            </a:r>
            <a:r>
              <a:rPr lang="en-US" b="0" i="0" u="none" strike="noStrike" dirty="0">
                <a:solidFill>
                  <a:srgbClr val="3366CC"/>
                </a:solidFill>
                <a:effectLst/>
                <a:latin typeface="Arial" panose="020B0604020202020204" pitchFamily="34" charset="0"/>
                <a:hlinkClick r:id="rId36" tooltip="Canon law"/>
              </a:rPr>
              <a:t>canon law</a:t>
            </a:r>
            <a:r>
              <a:rPr lang="en-US" b="0" i="0" dirty="0">
                <a:solidFill>
                  <a:srgbClr val="202122"/>
                </a:solidFill>
                <a:effectLst/>
                <a:latin typeface="Arial" panose="020B0604020202020204" pitchFamily="34" charset="0"/>
              </a:rPr>
              <a:t> in 1513.</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37"/>
              </a:rPr>
              <a:t>[note 2]</a:t>
            </a:r>
            <a:r>
              <a:rPr lang="en-US" b="0" i="0" dirty="0">
                <a:solidFill>
                  <a:srgbClr val="202122"/>
                </a:solidFill>
                <a:effectLst/>
                <a:latin typeface="Arial" panose="020B0604020202020204" pitchFamily="34" charset="0"/>
              </a:rPr>
              <a:t> In 1514 John Underwood, a suffragan bishop and archdeacon of </a:t>
            </a:r>
            <a:r>
              <a:rPr lang="en-US" b="0" i="0" u="none" strike="noStrike" dirty="0">
                <a:solidFill>
                  <a:srgbClr val="3366CC"/>
                </a:solidFill>
                <a:effectLst/>
                <a:latin typeface="Arial" panose="020B0604020202020204" pitchFamily="34" charset="0"/>
                <a:hlinkClick r:id="rId38" tooltip="Norfolk"/>
              </a:rPr>
              <a:t>Norfolk</a:t>
            </a:r>
            <a:r>
              <a:rPr lang="en-US" b="0" i="0" dirty="0">
                <a:solidFill>
                  <a:srgbClr val="202122"/>
                </a:solidFill>
                <a:effectLst/>
                <a:latin typeface="Arial" panose="020B0604020202020204" pitchFamily="34" charset="0"/>
              </a:rPr>
              <a:t>, ordained him priest in </a:t>
            </a:r>
            <a:r>
              <a:rPr lang="en-US" b="0" i="0" u="none" strike="noStrike" dirty="0">
                <a:solidFill>
                  <a:srgbClr val="3366CC"/>
                </a:solidFill>
                <a:effectLst/>
                <a:latin typeface="Arial" panose="020B0604020202020204" pitchFamily="34" charset="0"/>
                <a:hlinkClick r:id="rId39" tooltip="Norwich"/>
              </a:rPr>
              <a:t>Norwich</a:t>
            </a:r>
            <a:r>
              <a:rPr lang="en-US" b="0" i="0" dirty="0">
                <a:solidFill>
                  <a:srgbClr val="202122"/>
                </a:solidFill>
                <a:effectLst/>
                <a:latin typeface="Arial" panose="020B0604020202020204" pitchFamily="34" charset="0"/>
              </a:rPr>
              <a:t>. He entered the house of the </a:t>
            </a:r>
            <a:r>
              <a:rPr lang="en-US" b="0" i="0" u="none" strike="noStrike" dirty="0">
                <a:solidFill>
                  <a:srgbClr val="3366CC"/>
                </a:solidFill>
                <a:effectLst/>
                <a:latin typeface="Arial" panose="020B0604020202020204" pitchFamily="34" charset="0"/>
                <a:hlinkClick r:id="rId40" tooltip="Order of St Augustine"/>
              </a:rPr>
              <a:t>Augustinian friars</a:t>
            </a:r>
            <a:r>
              <a:rPr lang="en-US" b="0" i="0" dirty="0">
                <a:solidFill>
                  <a:srgbClr val="202122"/>
                </a:solidFill>
                <a:effectLst/>
                <a:latin typeface="Arial" panose="020B0604020202020204" pitchFamily="34" charset="0"/>
              </a:rPr>
              <a:t> in Cambridge, where </a:t>
            </a:r>
            <a:r>
              <a:rPr lang="en-US" b="0" i="0" u="none" strike="noStrike" dirty="0">
                <a:solidFill>
                  <a:srgbClr val="3366CC"/>
                </a:solidFill>
                <a:effectLst/>
                <a:latin typeface="Arial" panose="020B0604020202020204" pitchFamily="34" charset="0"/>
                <a:hlinkClick r:id="rId41" tooltip="Robert Barnes (martyr)"/>
              </a:rPr>
              <a:t>Robert Barnes</a:t>
            </a:r>
            <a:r>
              <a:rPr lang="en-US" b="0" i="0" dirty="0">
                <a:solidFill>
                  <a:srgbClr val="202122"/>
                </a:solidFill>
                <a:effectLst/>
                <a:latin typeface="Arial" panose="020B0604020202020204" pitchFamily="34" charset="0"/>
              </a:rPr>
              <a:t> had returned from </a:t>
            </a:r>
            <a:r>
              <a:rPr lang="en-US" b="0" i="0" u="none" strike="noStrike" dirty="0">
                <a:solidFill>
                  <a:srgbClr val="3366CC"/>
                </a:solidFill>
                <a:effectLst/>
                <a:latin typeface="Arial" panose="020B0604020202020204" pitchFamily="34" charset="0"/>
                <a:hlinkClick r:id="rId42" tooltip="Catholic University of Leuven (1834–1968)"/>
              </a:rPr>
              <a:t>Louvain</a:t>
            </a:r>
            <a:r>
              <a:rPr lang="en-US" b="0" i="0" dirty="0">
                <a:solidFill>
                  <a:srgbClr val="202122"/>
                </a:solidFill>
                <a:effectLst/>
                <a:latin typeface="Arial" panose="020B0604020202020204" pitchFamily="34" charset="0"/>
              </a:rPr>
              <a:t> to become its prior. This is thought to have been about 1520–1525.</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According to </a:t>
            </a:r>
            <a:r>
              <a:rPr lang="en-US" b="0" i="0" dirty="0" err="1">
                <a:solidFill>
                  <a:srgbClr val="202122"/>
                </a:solidFill>
                <a:effectLst/>
                <a:latin typeface="Arial" panose="020B0604020202020204" pitchFamily="34" charset="0"/>
              </a:rPr>
              <a:t>Trueman</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Barnes returned to Cambridge in the early to mid-1520s.</a:t>
            </a:r>
            <a:r>
              <a:rPr lang="en-US" b="0" i="0" u="none" strike="noStrike" baseline="30000" dirty="0">
                <a:solidFill>
                  <a:srgbClr val="3366CC"/>
                </a:solidFill>
                <a:effectLst/>
                <a:latin typeface="Arial" panose="020B0604020202020204" pitchFamily="34" charset="0"/>
                <a:hlinkClick r:id="rId44"/>
              </a:rPr>
              <a:t>[note 3]</a:t>
            </a:r>
            <a:r>
              <a:rPr lang="en-US" b="0" i="0" dirty="0">
                <a:solidFill>
                  <a:srgbClr val="202122"/>
                </a:solidFill>
                <a:effectLst/>
                <a:latin typeface="Arial" panose="020B0604020202020204" pitchFamily="34" charset="0"/>
              </a:rPr>
              <a:t> At Louvain Barnes had studied under </a:t>
            </a:r>
            <a:r>
              <a:rPr lang="en-US" b="0" i="0" u="none" strike="noStrike" dirty="0">
                <a:solidFill>
                  <a:srgbClr val="3366CC"/>
                </a:solidFill>
                <a:effectLst/>
                <a:latin typeface="Arial" panose="020B0604020202020204" pitchFamily="34" charset="0"/>
                <a:hlinkClick r:id="rId45" tooltip="Erasmus"/>
              </a:rPr>
              <a:t>Erasmus</a:t>
            </a:r>
            <a:r>
              <a:rPr lang="en-US" b="0" i="0" dirty="0">
                <a:solidFill>
                  <a:srgbClr val="202122"/>
                </a:solidFill>
                <a:effectLst/>
                <a:latin typeface="Arial" panose="020B0604020202020204" pitchFamily="34" charset="0"/>
              </a:rPr>
              <a:t> and had developed </a:t>
            </a:r>
            <a:r>
              <a:rPr lang="en-US" b="0" i="0" u="none" strike="noStrike" dirty="0">
                <a:solidFill>
                  <a:srgbClr val="3366CC"/>
                </a:solidFill>
                <a:effectLst/>
                <a:latin typeface="Arial" panose="020B0604020202020204" pitchFamily="34" charset="0"/>
                <a:hlinkClick r:id="rId46" tooltip="Christian humanism"/>
              </a:rPr>
              <a:t>humanist</a:t>
            </a:r>
            <a:r>
              <a:rPr lang="en-US" b="0" i="0" dirty="0">
                <a:solidFill>
                  <a:srgbClr val="202122"/>
                </a:solidFill>
                <a:effectLst/>
                <a:latin typeface="Arial" panose="020B0604020202020204" pitchFamily="34" charset="0"/>
              </a:rPr>
              <a:t> sympathies. In Cambridge, he read aloud to his students from St. Paul's epistles in translation and taught from classical authors.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This undoubtedly influenced them towards </a:t>
            </a:r>
            <a:r>
              <a:rPr lang="en-US" b="0" i="0" u="none" strike="noStrike" dirty="0">
                <a:solidFill>
                  <a:srgbClr val="3366CC"/>
                </a:solidFill>
                <a:effectLst/>
                <a:latin typeface="Arial" panose="020B0604020202020204" pitchFamily="34" charset="0"/>
                <a:hlinkClick r:id="rId28" tooltip="English Reformation"/>
              </a:rPr>
              <a:t>Reform</a:t>
            </a:r>
            <a:r>
              <a:rPr lang="en-US" b="0" i="0" dirty="0">
                <a:solidFill>
                  <a:srgbClr val="202122"/>
                </a:solidFill>
                <a:effectLst/>
                <a:latin typeface="Arial" panose="020B0604020202020204" pitchFamily="34" charset="0"/>
              </a:rPr>
              <a:t>. In February 1526, Coverdale was part of a group of friars that travelled from Cambridge to London to present the </a:t>
            </a:r>
            <a:r>
              <a:rPr lang="en-US" b="0" i="0" dirty="0" err="1">
                <a:solidFill>
                  <a:srgbClr val="202122"/>
                </a:solidFill>
                <a:effectLst/>
                <a:latin typeface="Arial" panose="020B0604020202020204" pitchFamily="34" charset="0"/>
              </a:rPr>
              <a:t>defence</a:t>
            </a:r>
            <a:r>
              <a:rPr lang="en-US" b="0" i="0" dirty="0">
                <a:solidFill>
                  <a:srgbClr val="202122"/>
                </a:solidFill>
                <a:effectLst/>
                <a:latin typeface="Arial" panose="020B0604020202020204" pitchFamily="34" charset="0"/>
              </a:rPr>
              <a:t> of their superior, after Barnes was summoned before </a:t>
            </a:r>
            <a:r>
              <a:rPr lang="en-US" b="0" i="0" u="none" strike="noStrike" dirty="0">
                <a:solidFill>
                  <a:srgbClr val="3366CC"/>
                </a:solidFill>
                <a:effectLst/>
                <a:latin typeface="Arial" panose="020B0604020202020204" pitchFamily="34" charset="0"/>
                <a:hlinkClick r:id="rId47" tooltip="Cardinal Wolsey"/>
              </a:rPr>
              <a:t>Cardinal Wolsey</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Barnes had been arrested as a heretic after being accused of preaching Lutheran views in the church of </a:t>
            </a:r>
            <a:r>
              <a:rPr lang="en-US" b="0" i="0" u="none" strike="noStrike" dirty="0">
                <a:solidFill>
                  <a:srgbClr val="3366CC"/>
                </a:solidFill>
                <a:effectLst/>
                <a:latin typeface="Arial" panose="020B0604020202020204" pitchFamily="34" charset="0"/>
                <a:hlinkClick r:id="rId48" tooltip="St Edward King and Martyr, Cambridge"/>
              </a:rPr>
              <a:t>St Edward King and Martyr, Cambridge</a:t>
            </a:r>
            <a:r>
              <a:rPr lang="en-US" b="0" i="0" dirty="0">
                <a:solidFill>
                  <a:srgbClr val="202122"/>
                </a:solidFill>
                <a:effectLst/>
                <a:latin typeface="Arial" panose="020B0604020202020204" pitchFamily="34" charset="0"/>
              </a:rPr>
              <a:t> on Christmas Eve. Coverdale is said to have acted as Barnes' secretary during the trial.</a:t>
            </a:r>
            <a:r>
              <a:rPr lang="en-US" b="0" i="0" u="none" strike="noStrike" baseline="30000" dirty="0">
                <a:solidFill>
                  <a:srgbClr val="3366CC"/>
                </a:solidFill>
                <a:effectLst/>
                <a:latin typeface="Arial" panose="020B0604020202020204" pitchFamily="34" charset="0"/>
                <a:hlinkClick r:id="rId49"/>
              </a:rPr>
              <a:t>[5]</a:t>
            </a:r>
            <a:r>
              <a:rPr lang="en-US" b="0" i="0" dirty="0">
                <a:solidFill>
                  <a:srgbClr val="202122"/>
                </a:solidFill>
                <a:effectLst/>
                <a:latin typeface="Arial" panose="020B0604020202020204" pitchFamily="34" charset="0"/>
              </a:rPr>
              <a:t> By the standards of the time, Barnes received relatively lenient treatment, being made to do public penance by carrying a </a:t>
            </a:r>
            <a:r>
              <a:rPr lang="en-US" b="0" i="0" u="none" strike="noStrike" dirty="0">
                <a:solidFill>
                  <a:srgbClr val="3366CC"/>
                </a:solidFill>
                <a:effectLst/>
                <a:latin typeface="Arial" panose="020B0604020202020204" pitchFamily="34" charset="0"/>
                <a:hlinkClick r:id="rId50" tooltip="Faggot (unit)"/>
              </a:rPr>
              <a:t>faggot</a:t>
            </a:r>
            <a:r>
              <a:rPr lang="en-US" b="0" i="0" dirty="0">
                <a:solidFill>
                  <a:srgbClr val="202122"/>
                </a:solidFill>
                <a:effectLst/>
                <a:latin typeface="Arial" panose="020B0604020202020204" pitchFamily="34" charset="0"/>
              </a:rPr>
              <a:t> to </a:t>
            </a:r>
            <a:r>
              <a:rPr lang="en-US" b="0" i="0" u="none" strike="noStrike" dirty="0">
                <a:solidFill>
                  <a:srgbClr val="3366CC"/>
                </a:solidFill>
                <a:effectLst/>
                <a:latin typeface="Arial" panose="020B0604020202020204" pitchFamily="34" charset="0"/>
                <a:hlinkClick r:id="rId51" tooltip="St Paul's Cross"/>
              </a:rPr>
              <a:t>St Paul's Cross</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43"/>
              </a:rPr>
              <a:t>[4]</a:t>
            </a:r>
            <a:r>
              <a:rPr lang="en-US" b="0" i="0" dirty="0">
                <a:solidFill>
                  <a:srgbClr val="202122"/>
                </a:solidFill>
                <a:effectLst/>
                <a:latin typeface="Arial" panose="020B0604020202020204" pitchFamily="34" charset="0"/>
              </a:rPr>
              <a:t> However on 10 June 1539, Parliament passed the </a:t>
            </a:r>
            <a:r>
              <a:rPr lang="en-US" b="0" i="0" u="none" strike="noStrike" dirty="0">
                <a:solidFill>
                  <a:srgbClr val="3366CC"/>
                </a:solidFill>
                <a:effectLst/>
                <a:latin typeface="Arial" panose="020B0604020202020204" pitchFamily="34" charset="0"/>
                <a:hlinkClick r:id="rId52" tooltip="Thirty-nine Articles"/>
              </a:rPr>
              <a:t>Act of Six Articles</a:t>
            </a:r>
            <a:r>
              <a:rPr lang="en-US" b="0" i="0" dirty="0">
                <a:solidFill>
                  <a:srgbClr val="202122"/>
                </a:solidFill>
                <a:effectLst/>
                <a:latin typeface="Arial" panose="020B0604020202020204" pitchFamily="34" charset="0"/>
              </a:rPr>
              <a:t>, marking a turning point in the progress of radical </a:t>
            </a:r>
            <a:r>
              <a:rPr lang="en-US" b="0" i="0" dirty="0" err="1">
                <a:solidFill>
                  <a:srgbClr val="202122"/>
                </a:solidFill>
                <a:effectLst/>
                <a:latin typeface="Arial" panose="020B0604020202020204" pitchFamily="34" charset="0"/>
              </a:rPr>
              <a:t>protestantism</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: 423–424 </a:t>
            </a:r>
            <a:r>
              <a:rPr lang="en-US" b="0" i="0" dirty="0">
                <a:solidFill>
                  <a:srgbClr val="202122"/>
                </a:solidFill>
                <a:effectLst/>
                <a:latin typeface="Arial" panose="020B0604020202020204" pitchFamily="34" charset="0"/>
              </a:rPr>
              <a:t> Barnes was burned at the stake on 30 July 1540, at </a:t>
            </a:r>
            <a:r>
              <a:rPr lang="en-US" b="0" i="0" u="none" strike="noStrike" dirty="0">
                <a:solidFill>
                  <a:srgbClr val="3366CC"/>
                </a:solidFill>
                <a:effectLst/>
                <a:latin typeface="Arial" panose="020B0604020202020204" pitchFamily="34" charset="0"/>
                <a:hlinkClick r:id="rId54" tooltip="Smithfield, London"/>
              </a:rPr>
              <a:t>Smithfield</a:t>
            </a:r>
            <a:r>
              <a:rPr lang="en-US" b="0" i="0" dirty="0">
                <a:solidFill>
                  <a:srgbClr val="202122"/>
                </a:solidFill>
                <a:effectLst/>
                <a:latin typeface="Arial" panose="020B0604020202020204" pitchFamily="34" charset="0"/>
              </a:rPr>
              <a:t>, along with two other reformers. Also executed that day were three Roman Catholics, who were hanged, drawn and quartered.</a:t>
            </a:r>
            <a:r>
              <a:rPr lang="en-US" b="0" i="0" u="none" strike="noStrike" baseline="30000" dirty="0">
                <a:solidFill>
                  <a:srgbClr val="3366CC"/>
                </a:solidFill>
                <a:effectLst/>
                <a:latin typeface="Arial" panose="020B0604020202020204" pitchFamily="34" charset="0"/>
                <a:hlinkClick r:id="rId43"/>
              </a:rPr>
              <a:t>[4]</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Coverdale probably met </a:t>
            </a:r>
            <a:r>
              <a:rPr lang="en-US" b="0" i="0" u="none" strike="noStrike" dirty="0">
                <a:solidFill>
                  <a:srgbClr val="3366CC"/>
                </a:solidFill>
                <a:effectLst/>
                <a:latin typeface="Arial" panose="020B0604020202020204" pitchFamily="34" charset="0"/>
                <a:hlinkClick r:id="rId55" tooltip="Thomas Cromwell"/>
              </a:rPr>
              <a:t>Thomas Cromwell</a:t>
            </a:r>
            <a:r>
              <a:rPr lang="en-US" b="0" i="0" dirty="0">
                <a:solidFill>
                  <a:srgbClr val="202122"/>
                </a:solidFill>
                <a:effectLst/>
                <a:latin typeface="Arial" panose="020B0604020202020204" pitchFamily="34" charset="0"/>
              </a:rPr>
              <a:t> some time before 1527. A letter survives showing that later, in 1531, he wrote to Cromwell, requesting his guidance on his </a:t>
            </a:r>
            <a:r>
              <a:rPr lang="en-US" b="0" i="0" dirty="0" err="1">
                <a:solidFill>
                  <a:srgbClr val="202122"/>
                </a:solidFill>
                <a:effectLst/>
                <a:latin typeface="Arial" panose="020B0604020202020204" pitchFamily="34" charset="0"/>
              </a:rPr>
              <a:t>behaviour</a:t>
            </a:r>
            <a:r>
              <a:rPr lang="en-US" b="0" i="0" dirty="0">
                <a:solidFill>
                  <a:srgbClr val="202122"/>
                </a:solidFill>
                <a:effectLst/>
                <a:latin typeface="Arial" panose="020B0604020202020204" pitchFamily="34" charset="0"/>
              </a:rPr>
              <a:t> and preaching; also stating his need for books.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By Lent 1528, he had left the Augustinians and, wearing simple garments, was preaching in </a:t>
            </a:r>
            <a:r>
              <a:rPr lang="en-US" b="0" i="0" u="none" strike="noStrike" dirty="0">
                <a:solidFill>
                  <a:srgbClr val="3366CC"/>
                </a:solidFill>
                <a:effectLst/>
                <a:latin typeface="Arial" panose="020B0604020202020204" pitchFamily="34" charset="0"/>
                <a:hlinkClick r:id="rId56" tooltip="Essex"/>
              </a:rPr>
              <a:t>Essex</a:t>
            </a:r>
            <a:r>
              <a:rPr lang="en-US" b="0" i="0" dirty="0">
                <a:solidFill>
                  <a:srgbClr val="202122"/>
                </a:solidFill>
                <a:effectLst/>
                <a:latin typeface="Arial" panose="020B0604020202020204" pitchFamily="34" charset="0"/>
              </a:rPr>
              <a:t> against </a:t>
            </a:r>
            <a:r>
              <a:rPr lang="en-US" b="0" i="0" u="none" strike="noStrike" dirty="0">
                <a:solidFill>
                  <a:srgbClr val="3366CC"/>
                </a:solidFill>
                <a:effectLst/>
                <a:latin typeface="Arial" panose="020B0604020202020204" pitchFamily="34" charset="0"/>
                <a:hlinkClick r:id="rId57" tooltip="Transubstantiation"/>
              </a:rPr>
              <a:t>transubstantiation</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58" tooltip="Second Council of Nicaea"/>
              </a:rPr>
              <a:t>veneration of sacred images</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9" tooltip="Confession (Catholic Church)"/>
              </a:rPr>
              <a:t>Confession</a:t>
            </a:r>
            <a:r>
              <a:rPr lang="en-US" b="0" i="0" dirty="0">
                <a:solidFill>
                  <a:srgbClr val="202122"/>
                </a:solidFill>
                <a:effectLst/>
                <a:latin typeface="Arial" panose="020B0604020202020204" pitchFamily="34" charset="0"/>
              </a:rPr>
              <a:t> to a Priest. At that date, such views were very dangerous, for the future course of the religious revolution that began during the reign of </a:t>
            </a:r>
            <a:r>
              <a:rPr lang="en-US" b="0" i="0" u="none" strike="noStrike" dirty="0">
                <a:solidFill>
                  <a:srgbClr val="3366CC"/>
                </a:solidFill>
                <a:effectLst/>
                <a:latin typeface="Arial" panose="020B0604020202020204" pitchFamily="34" charset="0"/>
                <a:hlinkClick r:id="rId60" tooltip="Henry VIII of England"/>
              </a:rPr>
              <a:t>Henry VIII</a:t>
            </a:r>
            <a:r>
              <a:rPr lang="en-US" b="0" i="0" dirty="0">
                <a:solidFill>
                  <a:srgbClr val="202122"/>
                </a:solidFill>
                <a:effectLst/>
                <a:latin typeface="Arial" panose="020B0604020202020204" pitchFamily="34" charset="0"/>
              </a:rPr>
              <a:t> was as yet very uncertain. Reforms, both of the forms proposed by </a:t>
            </a:r>
            <a:r>
              <a:rPr lang="en-US" b="0" i="0" u="none" strike="noStrike" dirty="0">
                <a:solidFill>
                  <a:srgbClr val="3366CC"/>
                </a:solidFill>
                <a:effectLst/>
                <a:latin typeface="Arial" panose="020B0604020202020204" pitchFamily="34" charset="0"/>
                <a:hlinkClick r:id="rId61" tooltip="Lollardy"/>
              </a:rPr>
              <a:t>Lollardy</a:t>
            </a:r>
            <a:r>
              <a:rPr lang="en-US" b="0" i="0" dirty="0">
                <a:solidFill>
                  <a:srgbClr val="202122"/>
                </a:solidFill>
                <a:effectLst/>
                <a:latin typeface="Arial" panose="020B0604020202020204" pitchFamily="34" charset="0"/>
              </a:rPr>
              <a:t>, and those preached by </a:t>
            </a:r>
            <a:r>
              <a:rPr lang="en-US" b="0" i="0" u="none" strike="noStrike" dirty="0">
                <a:solidFill>
                  <a:srgbClr val="3366CC"/>
                </a:solidFill>
                <a:effectLst/>
                <a:latin typeface="Arial" panose="020B0604020202020204" pitchFamily="34" charset="0"/>
                <a:hlinkClick r:id="rId62" tooltip="Martin Luther"/>
              </a:rPr>
              <a:t>Luther</a:t>
            </a:r>
            <a:r>
              <a:rPr lang="en-US" b="0" i="0" dirty="0">
                <a:solidFill>
                  <a:srgbClr val="202122"/>
                </a:solidFill>
                <a:effectLst/>
                <a:latin typeface="Arial" panose="020B0604020202020204" pitchFamily="34" charset="0"/>
              </a:rPr>
              <a:t>, were being pursued by a vigorous campaign against heresy.</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: 379–380 </a:t>
            </a:r>
            <a:r>
              <a:rPr lang="en-US" b="0" i="0" dirty="0">
                <a:solidFill>
                  <a:srgbClr val="202122"/>
                </a:solidFill>
                <a:effectLst/>
                <a:latin typeface="Arial" panose="020B0604020202020204" pitchFamily="34" charset="0"/>
              </a:rPr>
              <a:t> Consequently, towards the end of 1528, Coverdale fled from England to the Continent.</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First exile, 1528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63" tooltip="Edit section: First exile, 152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From 1528 to 1535 Coverdale spent most of his time in continental Europe, mainly in </a:t>
            </a:r>
            <a:r>
              <a:rPr lang="en-US" b="0" i="0" u="none" strike="noStrike" dirty="0">
                <a:solidFill>
                  <a:srgbClr val="3366CC"/>
                </a:solidFill>
                <a:effectLst/>
                <a:latin typeface="Arial" panose="020B0604020202020204" pitchFamily="34" charset="0"/>
                <a:hlinkClick r:id="rId64" tooltip="Antwerp"/>
              </a:rPr>
              <a:t>Antwerp</a:t>
            </a:r>
            <a:r>
              <a:rPr lang="en-US" b="0" i="0" dirty="0">
                <a:solidFill>
                  <a:srgbClr val="202122"/>
                </a:solidFill>
                <a:effectLst/>
                <a:latin typeface="Arial" panose="020B0604020202020204" pitchFamily="34" charset="0"/>
              </a:rPr>
              <a:t>. Celia Hughes believes that upon arriving there, he rendered considerable assistance to </a:t>
            </a:r>
            <a:r>
              <a:rPr lang="en-US" b="0" i="0" u="none" strike="noStrike" dirty="0">
                <a:solidFill>
                  <a:srgbClr val="3366CC"/>
                </a:solidFill>
                <a:effectLst/>
                <a:latin typeface="Arial" panose="020B0604020202020204" pitchFamily="34" charset="0"/>
                <a:hlinkClick r:id="rId65" tooltip="William Tyndale"/>
              </a:rPr>
              <a:t>William Tyndale</a:t>
            </a:r>
            <a:r>
              <a:rPr lang="en-US" b="0" i="0" dirty="0">
                <a:solidFill>
                  <a:srgbClr val="202122"/>
                </a:solidFill>
                <a:effectLst/>
                <a:latin typeface="Arial" panose="020B0604020202020204" pitchFamily="34" charset="0"/>
              </a:rPr>
              <a:t> in his revisions and partial completion of his English versions of the Bible.</a:t>
            </a:r>
            <a:r>
              <a:rPr lang="en-US" b="0" i="0" u="none" strike="noStrike" baseline="30000" dirty="0">
                <a:solidFill>
                  <a:srgbClr val="3366CC"/>
                </a:solidFill>
                <a:effectLst/>
                <a:latin typeface="Arial" panose="020B0604020202020204" pitchFamily="34" charset="0"/>
                <a:hlinkClick r:id="rId66"/>
              </a:rPr>
              <a:t>[7]</a:t>
            </a:r>
            <a:r>
              <a:rPr lang="en-US" b="0" i="0" baseline="30000" dirty="0">
                <a:solidFill>
                  <a:srgbClr val="202122"/>
                </a:solidFill>
                <a:effectLst/>
                <a:latin typeface="Arial" panose="020B0604020202020204" pitchFamily="34" charset="0"/>
              </a:rPr>
              <a:t>: 100 </a:t>
            </a:r>
            <a:r>
              <a:rPr lang="en-US" b="0" i="0" u="none" strike="noStrike" baseline="30000" dirty="0">
                <a:solidFill>
                  <a:srgbClr val="3366CC"/>
                </a:solidFill>
                <a:effectLst/>
                <a:latin typeface="Arial" panose="020B0604020202020204" pitchFamily="34" charset="0"/>
                <a:hlinkClick r:id="rId67"/>
              </a:rPr>
              <a:t>[note 4]</a:t>
            </a:r>
            <a:r>
              <a:rPr lang="en-US" b="0" i="0" dirty="0">
                <a:solidFill>
                  <a:srgbClr val="202122"/>
                </a:solidFill>
                <a:effectLst/>
                <a:latin typeface="Arial" panose="020B0604020202020204" pitchFamily="34" charset="0"/>
              </a:rPr>
              <a:t> In 1531, Tyndale spoke to </a:t>
            </a:r>
            <a:r>
              <a:rPr lang="en-US" b="0" i="0" u="none" strike="noStrike" dirty="0">
                <a:solidFill>
                  <a:srgbClr val="3366CC"/>
                </a:solidFill>
                <a:effectLst/>
                <a:latin typeface="Arial" panose="020B0604020202020204" pitchFamily="34" charset="0"/>
                <a:hlinkClick r:id="rId68" tooltip="Stephen Vaughan (merchant)"/>
              </a:rPr>
              <a:t>Stephen Vaughan</a:t>
            </a:r>
            <a:r>
              <a:rPr lang="en-US" b="0" i="0" dirty="0">
                <a:solidFill>
                  <a:srgbClr val="202122"/>
                </a:solidFill>
                <a:effectLst/>
                <a:latin typeface="Arial" panose="020B0604020202020204" pitchFamily="34" charset="0"/>
              </a:rPr>
              <a:t> of his poverty and the hardships of exile, although he was relatively safe in the English House in Antwerp, where the inhabitants supposedly enjoyed diplomatic immunity.</a:t>
            </a:r>
            <a:r>
              <a:rPr lang="en-US" b="0" i="0" u="none" strike="noStrike" baseline="30000" dirty="0">
                <a:solidFill>
                  <a:srgbClr val="3366CC"/>
                </a:solidFill>
                <a:effectLst/>
                <a:latin typeface="Arial" panose="020B0604020202020204" pitchFamily="34" charset="0"/>
                <a:hlinkClick r:id="rId69"/>
              </a:rPr>
              <a:t>[8]</a:t>
            </a:r>
            <a:r>
              <a:rPr lang="en-US" b="0" i="0" dirty="0">
                <a:solidFill>
                  <a:srgbClr val="202122"/>
                </a:solidFill>
                <a:effectLst/>
                <a:latin typeface="Arial" panose="020B0604020202020204" pitchFamily="34" charset="0"/>
              </a:rPr>
              <a:t> However, in the spring of 1535 a "debauched and villainous young Englishman wanting money" named Henry Phillips insinuated himself into Tyndale's trust. Phillips had gambled away money from his father and had fled abroad. He promised the authorities of the </a:t>
            </a:r>
            <a:r>
              <a:rPr lang="en-US" b="0" i="0" u="none" strike="noStrike" dirty="0">
                <a:solidFill>
                  <a:srgbClr val="3366CC"/>
                </a:solidFill>
                <a:effectLst/>
                <a:latin typeface="Arial" panose="020B0604020202020204" pitchFamily="34" charset="0"/>
                <a:hlinkClick r:id="rId70" tooltip="Holy Roman Emperor"/>
              </a:rPr>
              <a:t>Holy Roman Emperor</a:t>
            </a:r>
            <a:r>
              <a:rPr lang="en-US" b="0" i="0" dirty="0">
                <a:solidFill>
                  <a:srgbClr val="202122"/>
                </a:solidFill>
                <a:effectLst/>
                <a:latin typeface="Arial" panose="020B0604020202020204" pitchFamily="34" charset="0"/>
              </a:rPr>
              <a:t> that he would betray Tyndale for cash. On the morning of 21 May 1535, having arranged for the imperial officers to be ready, Phillips tricked Tyndale into leaving the English House, whereupon he was immediately seized. Tyndale languished in prison throughout the remainder of 1535 and despite attempts to have him released, </a:t>
            </a:r>
            <a:r>
              <a:rPr lang="en-US" b="0" i="0" dirty="0" err="1">
                <a:solidFill>
                  <a:srgbClr val="202122"/>
                </a:solidFill>
                <a:effectLst/>
                <a:latin typeface="Arial" panose="020B0604020202020204" pitchFamily="34" charset="0"/>
              </a:rPr>
              <a:t>organised</a:t>
            </a:r>
            <a:r>
              <a:rPr lang="en-US" b="0" i="0" dirty="0">
                <a:solidFill>
                  <a:srgbClr val="202122"/>
                </a:solidFill>
                <a:effectLst/>
                <a:latin typeface="Arial" panose="020B0604020202020204" pitchFamily="34" charset="0"/>
              </a:rPr>
              <a:t> by Cromwell through Thomas Poyntz at the English House, Tyndale was strangled and burned at the stake in October 1536. Meanwhile Coverdale continued his work alone to produce what became the first complete English Bible in print, namely the </a:t>
            </a:r>
            <a:r>
              <a:rPr lang="en-US" b="0" i="0" u="none" strike="noStrike" dirty="0">
                <a:solidFill>
                  <a:srgbClr val="3366CC"/>
                </a:solidFill>
                <a:effectLst/>
                <a:latin typeface="Arial" panose="020B0604020202020204" pitchFamily="34" charset="0"/>
                <a:hlinkClick r:id="rId71" tooltip="Coverdale Bible"/>
              </a:rPr>
              <a:t>Coverdale Bible</a:t>
            </a:r>
            <a:r>
              <a:rPr lang="en-US" b="0" i="0" dirty="0">
                <a:solidFill>
                  <a:srgbClr val="202122"/>
                </a:solidFill>
                <a:effectLst/>
                <a:latin typeface="Arial" panose="020B0604020202020204" pitchFamily="34" charset="0"/>
              </a:rPr>
              <a:t>. Not yet proficient in Hebrew or Greek, he used Latin, English and German sources plus the translations of Tyndale himself.</a:t>
            </a:r>
          </a:p>
          <a:p>
            <a:pPr algn="l" rtl="0"/>
            <a:r>
              <a:rPr lang="en-US" b="0" i="0" dirty="0">
                <a:solidFill>
                  <a:srgbClr val="000000"/>
                </a:solidFill>
                <a:effectLst/>
                <a:latin typeface="Linux Libertine"/>
              </a:rPr>
              <a:t>Coverdale's translation of the Bible, 1535</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72" tooltip="Edit section: Coverdale's translation of the Bible, 1535"/>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1534 Canterbury Convocation petitioned Henry VIII that the whole Bible might be translated into English. Consequently, in 1535, Coverdale dedicated this complete Bible to the King.</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: 201 </a:t>
            </a:r>
            <a:r>
              <a:rPr lang="en-US" b="0" i="0" dirty="0">
                <a:solidFill>
                  <a:srgbClr val="202122"/>
                </a:solidFill>
                <a:effectLst/>
                <a:latin typeface="Arial" panose="020B0604020202020204" pitchFamily="34" charset="0"/>
              </a:rPr>
              <a:t> After much scholarly debate, it is now considered very probable that the place of printing of the Coverdale Bible was </a:t>
            </a:r>
            <a:r>
              <a:rPr lang="en-US" b="0" i="0" u="none" strike="noStrike" dirty="0">
                <a:solidFill>
                  <a:srgbClr val="3366CC"/>
                </a:solidFill>
                <a:effectLst/>
                <a:latin typeface="Arial" panose="020B0604020202020204" pitchFamily="34" charset="0"/>
                <a:hlinkClick r:id="rId64" tooltip="Antwerp"/>
              </a:rPr>
              <a:t>Antwerp</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74"/>
              </a:rPr>
              <a:t>[10]</a:t>
            </a:r>
            <a:r>
              <a:rPr lang="en-US" b="0" i="0" dirty="0">
                <a:solidFill>
                  <a:srgbClr val="202122"/>
                </a:solidFill>
                <a:effectLst/>
                <a:latin typeface="Arial" panose="020B0604020202020204" pitchFamily="34" charset="0"/>
              </a:rPr>
              <a:t> The printing was financed by </a:t>
            </a:r>
            <a:r>
              <a:rPr lang="en-US" b="0" i="0" u="none" strike="noStrike" dirty="0">
                <a:solidFill>
                  <a:srgbClr val="3366CC"/>
                </a:solidFill>
                <a:effectLst/>
                <a:latin typeface="Arial" panose="020B0604020202020204" pitchFamily="34" charset="0"/>
                <a:hlinkClick r:id="rId75" tooltip="Jacobus van Meteren"/>
              </a:rPr>
              <a:t>Jacobus van </a:t>
            </a:r>
            <a:r>
              <a:rPr lang="en-US" b="0" i="0" u="none" strike="noStrike" dirty="0" err="1">
                <a:solidFill>
                  <a:srgbClr val="3366CC"/>
                </a:solidFill>
                <a:effectLst/>
                <a:latin typeface="Arial" panose="020B0604020202020204" pitchFamily="34" charset="0"/>
                <a:hlinkClick r:id="rId75" tooltip="Jacobus van Meteren"/>
              </a:rPr>
              <a:t>Meteren</a:t>
            </a:r>
            <a:r>
              <a:rPr lang="en-US" b="0" i="0" dirty="0">
                <a:solidFill>
                  <a:srgbClr val="202122"/>
                </a:solidFill>
                <a:effectLst/>
                <a:latin typeface="Arial" panose="020B0604020202020204" pitchFamily="34" charset="0"/>
              </a:rPr>
              <a:t>. The printing of the first edition was finished on 4 October 1535.</a:t>
            </a:r>
            <a:r>
              <a:rPr lang="en-US" b="0" i="0" u="none" strike="noStrike" baseline="30000" dirty="0">
                <a:solidFill>
                  <a:srgbClr val="3366CC"/>
                </a:solidFill>
                <a:effectLst/>
                <a:latin typeface="Arial" panose="020B0604020202020204" pitchFamily="34" charset="0"/>
                <a:hlinkClick r:id="rId76"/>
              </a:rPr>
              <a:t>[note 5]</a:t>
            </a:r>
            <a:r>
              <a:rPr lang="en-US" b="0" i="0" dirty="0">
                <a:solidFill>
                  <a:srgbClr val="202122"/>
                </a:solidFill>
                <a:effectLst/>
                <a:latin typeface="Arial" panose="020B0604020202020204" pitchFamily="34" charset="0"/>
              </a:rPr>
              <a:t> Coverdale based the text in part on Tyndale's translation of the </a:t>
            </a:r>
            <a:r>
              <a:rPr lang="en-US" b="0" i="0" u="none" strike="noStrike" dirty="0">
                <a:solidFill>
                  <a:srgbClr val="3366CC"/>
                </a:solidFill>
                <a:effectLst/>
                <a:latin typeface="Arial" panose="020B0604020202020204" pitchFamily="34" charset="0"/>
                <a:hlinkClick r:id="rId77" tooltip="New Testament"/>
              </a:rPr>
              <a:t>New Testament</a:t>
            </a:r>
            <a:r>
              <a:rPr lang="en-US" b="0" i="0" dirty="0">
                <a:solidFill>
                  <a:srgbClr val="202122"/>
                </a:solidFill>
                <a:effectLst/>
                <a:latin typeface="Arial" panose="020B0604020202020204" pitchFamily="34" charset="0"/>
              </a:rPr>
              <a:t> (following Tyndale's November 1534 Antwerp edition) and of those books which were translated by Tyndale: the </a:t>
            </a:r>
            <a:r>
              <a:rPr lang="en-US" b="0" i="0" u="none" strike="noStrike" dirty="0">
                <a:solidFill>
                  <a:srgbClr val="3366CC"/>
                </a:solidFill>
                <a:effectLst/>
                <a:latin typeface="Arial" panose="020B0604020202020204" pitchFamily="34" charset="0"/>
                <a:hlinkClick r:id="rId78" tooltip="Pentateuch"/>
              </a:rPr>
              <a:t>Pentateuch</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79" tooltip="Book of Jonah"/>
              </a:rPr>
              <a:t>Book of Jonah</a:t>
            </a:r>
            <a:r>
              <a:rPr lang="en-US" b="0" i="0" dirty="0">
                <a:solidFill>
                  <a:srgbClr val="202122"/>
                </a:solidFill>
                <a:effectLst/>
                <a:latin typeface="Arial" panose="020B0604020202020204" pitchFamily="34" charset="0"/>
              </a:rPr>
              <a:t>. Other </a:t>
            </a:r>
            <a:r>
              <a:rPr lang="en-US" b="0" i="0" u="none" strike="noStrike" dirty="0">
                <a:solidFill>
                  <a:srgbClr val="3366CC"/>
                </a:solidFill>
                <a:effectLst/>
                <a:latin typeface="Arial" panose="020B0604020202020204" pitchFamily="34" charset="0"/>
                <a:hlinkClick r:id="rId80" tooltip="Old Testament"/>
              </a:rPr>
              <a:t>Old Testament</a:t>
            </a:r>
            <a:r>
              <a:rPr lang="en-US" b="0" i="0" dirty="0">
                <a:solidFill>
                  <a:srgbClr val="202122"/>
                </a:solidFill>
                <a:effectLst/>
                <a:latin typeface="Arial" panose="020B0604020202020204" pitchFamily="34" charset="0"/>
              </a:rPr>
              <a:t> books he translated from the German of Luther and others.</a:t>
            </a:r>
            <a:r>
              <a:rPr lang="en-US" b="0" i="0" u="none" strike="noStrike" baseline="30000" dirty="0">
                <a:solidFill>
                  <a:srgbClr val="3366CC"/>
                </a:solidFill>
                <a:effectLst/>
                <a:latin typeface="Arial" panose="020B0604020202020204" pitchFamily="34" charset="0"/>
                <a:hlinkClick r:id="rId81"/>
              </a:rPr>
              <a:t>[note 6]</a:t>
            </a:r>
            <a:r>
              <a:rPr lang="en-US" b="0" i="0" dirty="0">
                <a:solidFill>
                  <a:srgbClr val="202122"/>
                </a:solidFill>
                <a:effectLst/>
                <a:latin typeface="Arial" panose="020B0604020202020204" pitchFamily="34" charset="0"/>
              </a:rPr>
              <a:t> Based on Coverdale's translation of the Book of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in his 1535 Bible, his later </a:t>
            </a:r>
            <a:r>
              <a:rPr lang="en-US" b="0" i="0" u="none" strike="noStrike" dirty="0">
                <a:solidFill>
                  <a:srgbClr val="3366CC"/>
                </a:solidFill>
                <a:effectLst/>
                <a:latin typeface="Arial" panose="020B0604020202020204" pitchFamily="34" charset="0"/>
                <a:hlinkClick r:id="rId83" tooltip="Psalter"/>
              </a:rPr>
              <a:t>Psalter</a:t>
            </a:r>
            <a:r>
              <a:rPr lang="en-US" b="0" i="0" dirty="0">
                <a:solidFill>
                  <a:srgbClr val="202122"/>
                </a:solidFill>
                <a:effectLst/>
                <a:latin typeface="Arial" panose="020B0604020202020204" pitchFamily="34" charset="0"/>
              </a:rPr>
              <a:t> has remained in use in the </a:t>
            </a:r>
            <a:r>
              <a:rPr lang="en-US" b="0" i="0" u="none" strike="noStrike" dirty="0">
                <a:solidFill>
                  <a:srgbClr val="3366CC"/>
                </a:solidFill>
                <a:effectLst/>
                <a:latin typeface="Arial" panose="020B0604020202020204" pitchFamily="34" charset="0"/>
                <a:hlinkClick r:id="rId84" tooltip="1662 Book of Common Prayer"/>
              </a:rPr>
              <a:t>1662 </a:t>
            </a:r>
            <a:r>
              <a:rPr lang="en-US" b="0" i="1" u="none" strike="noStrike" dirty="0">
                <a:solidFill>
                  <a:srgbClr val="3366CC"/>
                </a:solidFill>
                <a:effectLst/>
                <a:latin typeface="Arial" panose="020B0604020202020204" pitchFamily="34" charset="0"/>
                <a:hlinkClick r:id="rId84" tooltip="1662 Book of Common Prayer"/>
              </a:rPr>
              <a:t>Book of Common Prayer</a:t>
            </a:r>
            <a:r>
              <a:rPr lang="en-US" b="0" i="0" dirty="0">
                <a:solidFill>
                  <a:srgbClr val="202122"/>
                </a:solidFill>
                <a:effectLst/>
                <a:latin typeface="Arial" panose="020B0604020202020204" pitchFamily="34" charset="0"/>
              </a:rPr>
              <a:t> to the present day, and is retained with various minor corrections in the 1926 Irish </a:t>
            </a:r>
            <a:r>
              <a:rPr lang="en-US" b="0" i="1" dirty="0">
                <a:solidFill>
                  <a:srgbClr val="202122"/>
                </a:solidFill>
                <a:effectLst/>
                <a:latin typeface="Arial" panose="020B0604020202020204" pitchFamily="34" charset="0"/>
              </a:rPr>
              <a:t>Book of Common Prayer</a:t>
            </a:r>
            <a:r>
              <a:rPr lang="en-US" b="0" i="0" dirty="0">
                <a:solidFill>
                  <a:srgbClr val="202122"/>
                </a:solidFill>
                <a:effectLst/>
                <a:latin typeface="Arial" panose="020B0604020202020204" pitchFamily="34" charset="0"/>
              </a:rPr>
              <a:t>, the 1928 US Episcopal </a:t>
            </a:r>
            <a:r>
              <a:rPr lang="en-US" b="0" i="1" dirty="0">
                <a:solidFill>
                  <a:srgbClr val="202122"/>
                </a:solidFill>
                <a:effectLst/>
                <a:latin typeface="Arial" panose="020B0604020202020204" pitchFamily="34" charset="0"/>
              </a:rPr>
              <a:t>Book of Common Prayer</a:t>
            </a:r>
            <a:r>
              <a:rPr lang="en-US" b="0" i="0" dirty="0">
                <a:solidFill>
                  <a:srgbClr val="202122"/>
                </a:solidFill>
                <a:effectLst/>
                <a:latin typeface="Arial" panose="020B0604020202020204" pitchFamily="34" charset="0"/>
              </a:rPr>
              <a:t>, and the </a:t>
            </a:r>
            <a:r>
              <a:rPr lang="en-US" b="0" i="0" u="none" strike="noStrike" dirty="0">
                <a:solidFill>
                  <a:srgbClr val="3366CC"/>
                </a:solidFill>
                <a:effectLst/>
                <a:latin typeface="Arial" panose="020B0604020202020204" pitchFamily="34" charset="0"/>
                <a:hlinkClick r:id="rId85" tooltip="Book of Common Prayer (1962)"/>
              </a:rPr>
              <a:t>1962 Canadian </a:t>
            </a:r>
            <a:r>
              <a:rPr lang="en-US" b="0" i="1" u="none" strike="noStrike" dirty="0">
                <a:solidFill>
                  <a:srgbClr val="3366CC"/>
                </a:solidFill>
                <a:effectLst/>
                <a:latin typeface="Arial" panose="020B0604020202020204" pitchFamily="34" charset="0"/>
                <a:hlinkClick r:id="rId85" tooltip="Book of Common Prayer (1962)"/>
              </a:rPr>
              <a:t>Book of Common Prayer</a:t>
            </a:r>
            <a:r>
              <a:rPr lang="en-US" b="0" i="0" dirty="0">
                <a:solidFill>
                  <a:srgbClr val="202122"/>
                </a:solidFill>
                <a:effectLst/>
                <a:latin typeface="Arial" panose="020B0604020202020204" pitchFamily="34" charset="0"/>
              </a:rPr>
              <a:t>, etc.</a:t>
            </a:r>
            <a:r>
              <a:rPr lang="en-US" b="0" i="0" u="none" strike="noStrike" baseline="30000" dirty="0">
                <a:solidFill>
                  <a:srgbClr val="3366CC"/>
                </a:solidFill>
                <a:effectLst/>
                <a:latin typeface="Arial" panose="020B0604020202020204" pitchFamily="34" charset="0"/>
                <a:hlinkClick r:id="rId86"/>
              </a:rPr>
              <a:t>[note 7]</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Further translations, 1537–1539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87" tooltip="Edit section: Further translations, 1537–153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1537 the </a:t>
            </a:r>
            <a:r>
              <a:rPr lang="en-US" b="0" i="0" u="none" strike="noStrike" dirty="0">
                <a:solidFill>
                  <a:srgbClr val="3366CC"/>
                </a:solidFill>
                <a:effectLst/>
                <a:latin typeface="Arial" panose="020B0604020202020204" pitchFamily="34" charset="0"/>
                <a:hlinkClick r:id="rId88" tooltip="Matthew Bible"/>
              </a:rPr>
              <a:t>Matthew Bible</a:t>
            </a:r>
            <a:r>
              <a:rPr lang="en-US" b="0" i="0" dirty="0">
                <a:solidFill>
                  <a:srgbClr val="202122"/>
                </a:solidFill>
                <a:effectLst/>
                <a:latin typeface="Arial" panose="020B0604020202020204" pitchFamily="34" charset="0"/>
              </a:rPr>
              <a:t> was printed, also in Antwerp, at the expense of </a:t>
            </a:r>
            <a:r>
              <a:rPr lang="en-US" b="0" i="0" u="none" strike="noStrike" dirty="0">
                <a:solidFill>
                  <a:srgbClr val="3366CC"/>
                </a:solidFill>
                <a:effectLst/>
                <a:latin typeface="Arial" panose="020B0604020202020204" pitchFamily="34" charset="0"/>
                <a:hlinkClick r:id="rId89" tooltip="Richard Grafton"/>
              </a:rPr>
              <a:t>Richard Grafton</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90" tooltip="Edward Whitchurch"/>
              </a:rPr>
              <a:t>Edward </a:t>
            </a:r>
            <a:r>
              <a:rPr lang="en-US" b="0" i="0" u="none" strike="noStrike" dirty="0" err="1">
                <a:solidFill>
                  <a:srgbClr val="3366CC"/>
                </a:solidFill>
                <a:effectLst/>
                <a:latin typeface="Arial" panose="020B0604020202020204" pitchFamily="34" charset="0"/>
                <a:hlinkClick r:id="rId90" tooltip="Edward Whitchurch"/>
              </a:rPr>
              <a:t>Whitchurch</a:t>
            </a:r>
            <a:r>
              <a:rPr lang="en-US" b="0" i="0" dirty="0">
                <a:solidFill>
                  <a:srgbClr val="202122"/>
                </a:solidFill>
                <a:effectLst/>
                <a:latin typeface="Arial" panose="020B0604020202020204" pitchFamily="34" charset="0"/>
              </a:rPr>
              <a:t> who issued it in London.</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: 1058 </a:t>
            </a:r>
            <a:r>
              <a:rPr lang="en-US" b="0" i="0" dirty="0">
                <a:solidFill>
                  <a:srgbClr val="202122"/>
                </a:solidFill>
                <a:effectLst/>
                <a:latin typeface="Arial" panose="020B0604020202020204" pitchFamily="34" charset="0"/>
              </a:rPr>
              <a:t> It comprised Tyndale's Pentateuch; a version of Joshua 2 and Chronicles translated from the Hebrew, probably by Tyndale and not previously published; the remainder of the Old Testament from Coverdale; Tyndale's New Testament from 1535. It was dedicated to Henry VIII who licensed it for general reading. "Thomas Matthew", the supposed editor, was an alias for John Rogers.</a:t>
            </a:r>
          </a:p>
          <a:p>
            <a:pPr algn="l" rtl="0"/>
            <a:r>
              <a:rPr lang="en-US" b="0" i="0" dirty="0">
                <a:solidFill>
                  <a:srgbClr val="202122"/>
                </a:solidFill>
                <a:effectLst/>
                <a:latin typeface="Arial" panose="020B0604020202020204" pitchFamily="34" charset="0"/>
              </a:rPr>
              <a:t>The Matthew Bible was theologically controversial.</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Furthermore it bore evidence of its origin from Tyndale. If Henry VIII had become aware of this, the position of Cromwell and Cranmer would have been precarious. Consequently in 1538 Coverdale was sent to </a:t>
            </a:r>
            <a:r>
              <a:rPr lang="en-US" b="0" i="0" u="none" strike="noStrike" dirty="0">
                <a:solidFill>
                  <a:srgbClr val="3366CC"/>
                </a:solidFill>
                <a:effectLst/>
                <a:latin typeface="Arial" panose="020B0604020202020204" pitchFamily="34" charset="0"/>
                <a:hlinkClick r:id="rId92" tooltip="Paris"/>
              </a:rPr>
              <a:t>Paris</a:t>
            </a:r>
            <a:r>
              <a:rPr lang="en-US" b="0" i="0" dirty="0">
                <a:solidFill>
                  <a:srgbClr val="202122"/>
                </a:solidFill>
                <a:effectLst/>
                <a:latin typeface="Arial" panose="020B0604020202020204" pitchFamily="34" charset="0"/>
              </a:rPr>
              <a:t> by Cromwell to superintend the printing of the planned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94"/>
              </a:rPr>
              <a:t>[note 8]</a:t>
            </a:r>
            <a:r>
              <a:rPr lang="en-US" b="0" i="0" dirty="0">
                <a:solidFill>
                  <a:srgbClr val="202122"/>
                </a:solidFill>
                <a:effectLst/>
                <a:latin typeface="Arial" panose="020B0604020202020204" pitchFamily="34" charset="0"/>
              </a:rPr>
              <a:t> François </a:t>
            </a:r>
            <a:r>
              <a:rPr lang="en-US" b="0" i="0" dirty="0" err="1">
                <a:solidFill>
                  <a:srgbClr val="202122"/>
                </a:solidFill>
                <a:effectLst/>
                <a:latin typeface="Arial" panose="020B0604020202020204" pitchFamily="34" charset="0"/>
              </a:rPr>
              <a:t>Regnault</a:t>
            </a:r>
            <a:r>
              <a:rPr lang="en-US" b="0" i="0" dirty="0">
                <a:solidFill>
                  <a:srgbClr val="202122"/>
                </a:solidFill>
                <a:effectLst/>
                <a:latin typeface="Arial" panose="020B0604020202020204" pitchFamily="34" charset="0"/>
              </a:rPr>
              <a:t>, who had supplied all English service books from 1519 to 1534, was selected as the printer because his typography was more sumptuous than that available in England.</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According to Kenyon, the assent of the French king was obtained.</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In May 1538 printing began. Nevertheless, a coalition of English bishops together with French theologians at the </a:t>
            </a:r>
            <a:r>
              <a:rPr lang="en-US" b="0" i="0" u="none" strike="noStrike" dirty="0">
                <a:solidFill>
                  <a:srgbClr val="3366CC"/>
                </a:solidFill>
                <a:effectLst/>
                <a:latin typeface="Arial" panose="020B0604020202020204" pitchFamily="34" charset="0"/>
                <a:hlinkClick r:id="rId95" tooltip="University of Paris"/>
              </a:rPr>
              <a:t>Sorbonne</a:t>
            </a:r>
            <a:r>
              <a:rPr lang="en-US" b="0" i="0" dirty="0">
                <a:solidFill>
                  <a:srgbClr val="202122"/>
                </a:solidFill>
                <a:effectLst/>
                <a:latin typeface="Arial" panose="020B0604020202020204" pitchFamily="34" charset="0"/>
              </a:rPr>
              <a:t> interfered with the operations and the Pope issued an edict that the English Bibles should be burned and the presses stopped. Some completed sheets were seized, but Coverdale rescued others, together with the type, transferring them to London.</a:t>
            </a:r>
            <a:r>
              <a:rPr lang="en-US" b="0" i="0" u="none" strike="noStrike" baseline="30000" dirty="0">
                <a:solidFill>
                  <a:srgbClr val="3366CC"/>
                </a:solidFill>
                <a:effectLst/>
                <a:latin typeface="Arial" panose="020B0604020202020204" pitchFamily="34" charset="0"/>
                <a:hlinkClick r:id="rId96"/>
              </a:rPr>
              <a:t>[note 9]</a:t>
            </a:r>
            <a:r>
              <a:rPr lang="en-US" b="0" i="0" dirty="0">
                <a:solidFill>
                  <a:srgbClr val="202122"/>
                </a:solidFill>
                <a:effectLst/>
                <a:latin typeface="Arial" panose="020B0604020202020204" pitchFamily="34" charset="0"/>
              </a:rPr>
              <a:t> Ultimately, the work was completed in London by Grafton and </a:t>
            </a:r>
            <a:r>
              <a:rPr lang="en-US" b="0" i="0" dirty="0" err="1">
                <a:solidFill>
                  <a:srgbClr val="202122"/>
                </a:solidFill>
                <a:effectLst/>
                <a:latin typeface="Arial" panose="020B0604020202020204" pitchFamily="34" charset="0"/>
              </a:rPr>
              <a:t>Whitchurch</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97"/>
              </a:rPr>
              <a:t>[note 10]</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Also in 1538, editions were published, both in Paris and in London, of a diglot (dual-language) New Testament. In this, Coverdale compared the Latin </a:t>
            </a:r>
            <a:r>
              <a:rPr lang="en-US" b="0" i="0" u="none" strike="noStrike" dirty="0">
                <a:solidFill>
                  <a:srgbClr val="3366CC"/>
                </a:solidFill>
                <a:effectLst/>
                <a:latin typeface="Arial" panose="020B0604020202020204" pitchFamily="34" charset="0"/>
                <a:hlinkClick r:id="rId98" tooltip="Vulgate"/>
              </a:rPr>
              <a:t>Vulgate</a:t>
            </a:r>
            <a:r>
              <a:rPr lang="en-US" b="0" i="0" dirty="0">
                <a:solidFill>
                  <a:srgbClr val="202122"/>
                </a:solidFill>
                <a:effectLst/>
                <a:latin typeface="Arial" panose="020B0604020202020204" pitchFamily="34" charset="0"/>
              </a:rPr>
              <a:t> text with his own English translation, in parallel columns on each page.</a:t>
            </a:r>
            <a:r>
              <a:rPr lang="en-US" b="0" i="0" u="none" strike="noStrike" baseline="30000" dirty="0">
                <a:solidFill>
                  <a:srgbClr val="3366CC"/>
                </a:solidFill>
                <a:effectLst/>
                <a:latin typeface="Arial" panose="020B0604020202020204" pitchFamily="34" charset="0"/>
                <a:hlinkClick r:id="rId99"/>
              </a:rPr>
              <a:t>[12]</a:t>
            </a:r>
            <a:r>
              <a:rPr lang="en-US" b="0" i="0" u="none" strike="noStrike" baseline="30000" dirty="0">
                <a:solidFill>
                  <a:srgbClr val="3366CC"/>
                </a:solidFill>
                <a:effectLst/>
                <a:latin typeface="Arial" panose="020B0604020202020204" pitchFamily="34" charset="0"/>
                <a:hlinkClick r:id="rId100"/>
              </a:rPr>
              <a:t>[13]</a:t>
            </a:r>
            <a:r>
              <a:rPr lang="en-US" b="0" i="0" u="none" strike="noStrike" baseline="30000" dirty="0">
                <a:solidFill>
                  <a:srgbClr val="3366CC"/>
                </a:solidFill>
                <a:effectLst/>
                <a:latin typeface="Arial" panose="020B0604020202020204" pitchFamily="34" charset="0"/>
                <a:hlinkClick r:id="rId101"/>
              </a:rPr>
              <a:t>[note 11]</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An injunction was issued by Cromwell in September 1538, strengthening an earlier one that had been issued but widely ignored in 1536. This second injunction firmly declared opposition to "pilgrimages, feigned relics, or images, or any such superstitions" whilst correspondingly placing heavy emphasis on scripture as "the very lively word of God". Coverdale’s Great Bible was now almost ready for circulation and the injunction called for the use of "one book of the whole Bible of the largest volume" in every English church.</a:t>
            </a:r>
            <a:r>
              <a:rPr lang="en-US" b="0" i="0" u="none" strike="noStrike" baseline="30000" dirty="0">
                <a:solidFill>
                  <a:srgbClr val="3366CC"/>
                </a:solidFill>
                <a:effectLst/>
                <a:latin typeface="Arial" panose="020B0604020202020204" pitchFamily="34" charset="0"/>
                <a:hlinkClick r:id="rId102"/>
              </a:rPr>
              <a:t>[14]</a:t>
            </a:r>
            <a:r>
              <a:rPr lang="en-US" b="0" i="0" u="none" strike="noStrike" baseline="30000" dirty="0">
                <a:solidFill>
                  <a:srgbClr val="3366CC"/>
                </a:solidFill>
                <a:effectLst/>
                <a:latin typeface="Arial" panose="020B0604020202020204" pitchFamily="34" charset="0"/>
                <a:hlinkClick r:id="rId103"/>
              </a:rPr>
              <a:t>[15]</a:t>
            </a:r>
            <a:r>
              <a:rPr lang="en-US" b="0" i="0" dirty="0">
                <a:solidFill>
                  <a:srgbClr val="202122"/>
                </a:solidFill>
                <a:effectLst/>
                <a:latin typeface="Arial" panose="020B0604020202020204" pitchFamily="34" charset="0"/>
              </a:rPr>
              <a:t> However at the time insufficient Great Bibles were actually printed in London so an edition of the Matthew Bible that had been re-edited by Coverdale started to be used.</a:t>
            </a:r>
            <a:r>
              <a:rPr lang="en-US" b="0" i="0" u="none" strike="noStrike" baseline="30000" dirty="0">
                <a:solidFill>
                  <a:srgbClr val="3366CC"/>
                </a:solidFill>
                <a:effectLst/>
                <a:latin typeface="Arial" panose="020B0604020202020204" pitchFamily="34" charset="0"/>
                <a:hlinkClick r:id="rId104"/>
              </a:rPr>
              <a:t>[note 12]</a:t>
            </a:r>
            <a:r>
              <a:rPr lang="en-US" b="0" i="0" dirty="0">
                <a:solidFill>
                  <a:srgbClr val="202122"/>
                </a:solidFill>
                <a:effectLst/>
                <a:latin typeface="Arial" panose="020B0604020202020204" pitchFamily="34" charset="0"/>
              </a:rPr>
              <a:t> The laity were also intended to learn other core items of worship in English, including the Creed, the Lord's Prayer and the Ten Commandments.</a:t>
            </a:r>
            <a:r>
              <a:rPr lang="en-US" b="0" i="0" u="none" strike="noStrike" baseline="30000" dirty="0">
                <a:solidFill>
                  <a:srgbClr val="3366CC"/>
                </a:solidFill>
                <a:effectLst/>
                <a:latin typeface="Arial" panose="020B0604020202020204" pitchFamily="34" charset="0"/>
                <a:hlinkClick r:id="rId53"/>
              </a:rPr>
              <a:t>[6]</a:t>
            </a:r>
            <a:r>
              <a:rPr lang="en-US" b="0" i="0" baseline="30000" dirty="0">
                <a:solidFill>
                  <a:srgbClr val="202122"/>
                </a:solidFill>
                <a:effectLst/>
                <a:latin typeface="Arial" panose="020B0604020202020204" pitchFamily="34" charset="0"/>
              </a:rPr>
              <a:t>: 406 </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In February 1539, Coverdale was in </a:t>
            </a:r>
            <a:r>
              <a:rPr lang="en-US" b="0" i="0" u="none" strike="noStrike" dirty="0">
                <a:solidFill>
                  <a:srgbClr val="3366CC"/>
                </a:solidFill>
                <a:effectLst/>
                <a:latin typeface="Arial" panose="020B0604020202020204" pitchFamily="34" charset="0"/>
                <a:hlinkClick r:id="rId105" tooltip="Newbury, Berkshire"/>
              </a:rPr>
              <a:t>Newbury</a:t>
            </a:r>
            <a:r>
              <a:rPr lang="en-US" b="0" i="0" dirty="0">
                <a:solidFill>
                  <a:srgbClr val="202122"/>
                </a:solidFill>
                <a:effectLst/>
                <a:latin typeface="Arial" panose="020B0604020202020204" pitchFamily="34" charset="0"/>
              </a:rPr>
              <a:t> communicating with </a:t>
            </a:r>
            <a:r>
              <a:rPr lang="en-US" b="0" i="0" u="none" strike="noStrike" dirty="0">
                <a:solidFill>
                  <a:srgbClr val="3366CC"/>
                </a:solidFill>
                <a:effectLst/>
                <a:latin typeface="Arial" panose="020B0604020202020204" pitchFamily="34" charset="0"/>
                <a:hlinkClick r:id="rId55" tooltip="Thomas Cromwell"/>
              </a:rPr>
              <a:t>Thomas Cromwell</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106"/>
              </a:rPr>
              <a:t>[16]</a:t>
            </a:r>
            <a:r>
              <a:rPr lang="en-US" b="0" i="0" dirty="0">
                <a:solidFill>
                  <a:srgbClr val="202122"/>
                </a:solidFill>
                <a:effectLst/>
                <a:latin typeface="Arial" panose="020B0604020202020204" pitchFamily="34" charset="0"/>
              </a:rPr>
              <a:t> The printing of the London edition of the Great Bible was in progress.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It was finally published in April of the same year.</a:t>
            </a:r>
            <a:r>
              <a:rPr lang="en-US" b="0" i="0" u="none" strike="noStrike" baseline="30000" dirty="0">
                <a:solidFill>
                  <a:srgbClr val="3366CC"/>
                </a:solidFill>
                <a:effectLst/>
                <a:latin typeface="Arial" panose="020B0604020202020204" pitchFamily="34" charset="0"/>
                <a:hlinkClick r:id="rId107"/>
              </a:rPr>
              <a:t>[17]</a:t>
            </a:r>
            <a:r>
              <a:rPr lang="en-US" b="0" i="0" dirty="0">
                <a:solidFill>
                  <a:srgbClr val="202122"/>
                </a:solidFill>
                <a:effectLst/>
                <a:latin typeface="Arial" panose="020B0604020202020204" pitchFamily="34" charset="0"/>
              </a:rPr>
              <a:t> John Winchcombe, son of "</a:t>
            </a:r>
            <a:r>
              <a:rPr lang="en-US" b="0" i="0" u="none" strike="noStrike" dirty="0">
                <a:solidFill>
                  <a:srgbClr val="3366CC"/>
                </a:solidFill>
                <a:effectLst/>
                <a:latin typeface="Arial" panose="020B0604020202020204" pitchFamily="34" charset="0"/>
                <a:hlinkClick r:id="rId108" tooltip="Jack O'Newbury"/>
              </a:rPr>
              <a:t>Jack </a:t>
            </a:r>
            <a:r>
              <a:rPr lang="en-US" b="0" i="0" u="none" strike="noStrike" dirty="0" err="1">
                <a:solidFill>
                  <a:srgbClr val="3366CC"/>
                </a:solidFill>
                <a:effectLst/>
                <a:latin typeface="Arial" panose="020B0604020202020204" pitchFamily="34" charset="0"/>
                <a:hlinkClick r:id="rId108" tooltip="Jack O'Newbury"/>
              </a:rPr>
              <a:t>O'Newbury</a:t>
            </a:r>
            <a:r>
              <a:rPr lang="en-US" b="0" i="0" dirty="0">
                <a:solidFill>
                  <a:srgbClr val="202122"/>
                </a:solidFill>
                <a:effectLst/>
                <a:latin typeface="Arial" panose="020B0604020202020204" pitchFamily="34" charset="0"/>
              </a:rPr>
              <a:t>", a famous clothier, served as a confidential messenger to Coverdale who was performing an ecclesiastical visitation. Coverdale commended Winchcombe for </a:t>
            </a:r>
            <a:r>
              <a:rPr lang="en-US" b="0" i="1" dirty="0">
                <a:solidFill>
                  <a:srgbClr val="202122"/>
                </a:solidFill>
                <a:effectLst/>
                <a:latin typeface="Arial" panose="020B0604020202020204" pitchFamily="34" charset="0"/>
              </a:rPr>
              <a:t>his true heart towards the King's Highness</a:t>
            </a:r>
            <a:r>
              <a:rPr lang="en-US" b="0" i="0" dirty="0">
                <a:solidFill>
                  <a:srgbClr val="202122"/>
                </a:solidFill>
                <a:effectLst/>
                <a:latin typeface="Arial" panose="020B0604020202020204" pitchFamily="34" charset="0"/>
              </a:rPr>
              <a:t> and in 1540, Henry VIII granted to Winchcombe the manor of </a:t>
            </a:r>
            <a:r>
              <a:rPr lang="en-US" b="0" i="0" u="none" strike="noStrike" dirty="0" err="1">
                <a:solidFill>
                  <a:srgbClr val="3366CC"/>
                </a:solidFill>
                <a:effectLst/>
                <a:latin typeface="Arial" panose="020B0604020202020204" pitchFamily="34" charset="0"/>
                <a:hlinkClick r:id="rId109" tooltip="Bucklebury"/>
              </a:rPr>
              <a:t>Bucklebury</a:t>
            </a:r>
            <a:r>
              <a:rPr lang="en-US" b="0" i="0" dirty="0">
                <a:solidFill>
                  <a:srgbClr val="202122"/>
                </a:solidFill>
                <a:effectLst/>
                <a:latin typeface="Arial" panose="020B0604020202020204" pitchFamily="34" charset="0"/>
              </a:rPr>
              <a:t>, a former demesne of </a:t>
            </a:r>
            <a:r>
              <a:rPr lang="en-US" b="0" i="0" u="none" strike="noStrike" dirty="0">
                <a:solidFill>
                  <a:srgbClr val="3366CC"/>
                </a:solidFill>
                <a:effectLst/>
                <a:latin typeface="Arial" panose="020B0604020202020204" pitchFamily="34" charset="0"/>
                <a:hlinkClick r:id="rId110" tooltip="Reading Abbey"/>
              </a:rPr>
              <a:t>Reading Abbey</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111"/>
              </a:rPr>
              <a:t>[18]</a:t>
            </a:r>
            <a:r>
              <a:rPr lang="en-US" b="0" i="0" dirty="0">
                <a:solidFill>
                  <a:srgbClr val="202122"/>
                </a:solidFill>
                <a:effectLst/>
                <a:latin typeface="Arial" panose="020B0604020202020204" pitchFamily="34" charset="0"/>
              </a:rPr>
              <a:t> Also from Newbury, Coverdale reported to Cromwell via Winchcombe about breaches in the king's laws against </a:t>
            </a:r>
            <a:r>
              <a:rPr lang="en-US" b="0" i="0" dirty="0" err="1">
                <a:solidFill>
                  <a:srgbClr val="202122"/>
                </a:solidFill>
                <a:effectLst/>
                <a:latin typeface="Arial" panose="020B0604020202020204" pitchFamily="34" charset="0"/>
              </a:rPr>
              <a:t>papism</a:t>
            </a:r>
            <a:r>
              <a:rPr lang="en-US" b="0" i="0" dirty="0">
                <a:solidFill>
                  <a:srgbClr val="202122"/>
                </a:solidFill>
                <a:effectLst/>
                <a:latin typeface="Arial" panose="020B0604020202020204" pitchFamily="34" charset="0"/>
              </a:rPr>
              <a:t>, sought out churches in the district where the sanctity of Becket was still maintained, and arranged to burn primers and other church books which had not been altered to match the king's proceedings.</a:t>
            </a:r>
          </a:p>
          <a:p>
            <a:pPr algn="l" rtl="0"/>
            <a:r>
              <a:rPr lang="en-US" b="0" i="0" dirty="0">
                <a:solidFill>
                  <a:srgbClr val="202122"/>
                </a:solidFill>
                <a:effectLst/>
                <a:latin typeface="Arial" panose="020B0604020202020204" pitchFamily="34" charset="0"/>
              </a:rPr>
              <a:t>Sometime between 1535 and 1540 (the exact dates being uncertain), separate printings were made of Coverdale's translations into English of the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These first versions of his psalm renditions were based mainly or completely upon his translation of the Book of Psalms in the 1535 Coverdale Bible.</a:t>
            </a:r>
          </a:p>
          <a:p>
            <a:pPr algn="l" rtl="0"/>
            <a:r>
              <a:rPr lang="en-US" b="0" i="0" dirty="0">
                <a:solidFill>
                  <a:srgbClr val="202122"/>
                </a:solidFill>
                <a:effectLst/>
                <a:latin typeface="Arial" panose="020B0604020202020204" pitchFamily="34" charset="0"/>
              </a:rPr>
              <a:t>In the final years of the decade, the conservative clerics, led by </a:t>
            </a:r>
            <a:r>
              <a:rPr lang="en-US" b="0" i="0" u="none" strike="noStrike" dirty="0">
                <a:solidFill>
                  <a:srgbClr val="3366CC"/>
                </a:solidFill>
                <a:effectLst/>
                <a:latin typeface="Arial" panose="020B0604020202020204" pitchFamily="34" charset="0"/>
                <a:hlinkClick r:id="rId112" tooltip="Stephen Gardiner"/>
              </a:rPr>
              <a:t>Stephen Gardiner</a:t>
            </a:r>
            <a:r>
              <a:rPr lang="en-US" b="0" i="0" dirty="0">
                <a:solidFill>
                  <a:srgbClr val="202122"/>
                </a:solidFill>
                <a:effectLst/>
                <a:latin typeface="Arial" panose="020B0604020202020204" pitchFamily="34" charset="0"/>
              </a:rPr>
              <a:t>, bishop of Winchester, were rapidly recovering their power and influence, opposing Cromwell's policies.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On 28 June 1539 the Act of </a:t>
            </a:r>
            <a:r>
              <a:rPr lang="en-US" b="0" i="0" u="none" strike="noStrike" dirty="0">
                <a:solidFill>
                  <a:srgbClr val="3366CC"/>
                </a:solidFill>
                <a:effectLst/>
                <a:latin typeface="Arial" panose="020B0604020202020204" pitchFamily="34" charset="0"/>
                <a:hlinkClick r:id="rId113" tooltip="Six Articles (1539)"/>
              </a:rPr>
              <a:t>Six Articles</a:t>
            </a:r>
            <a:r>
              <a:rPr lang="en-US" b="0" i="0" dirty="0">
                <a:solidFill>
                  <a:srgbClr val="202122"/>
                </a:solidFill>
                <a:effectLst/>
                <a:latin typeface="Arial" panose="020B0604020202020204" pitchFamily="34" charset="0"/>
              </a:rPr>
              <a:t> became law, ending official tolerance of religious reform. Cromwell was executed on 28 July 1540.</a:t>
            </a:r>
            <a:r>
              <a:rPr lang="en-US" b="0" i="0" u="none" strike="noStrike" baseline="30000" dirty="0">
                <a:solidFill>
                  <a:srgbClr val="3366CC"/>
                </a:solidFill>
                <a:effectLst/>
                <a:latin typeface="Arial" panose="020B0604020202020204" pitchFamily="34" charset="0"/>
                <a:hlinkClick r:id="rId102"/>
              </a:rPr>
              <a:t>[14]</a:t>
            </a:r>
            <a:r>
              <a:rPr lang="en-US" b="0" i="0" dirty="0">
                <a:solidFill>
                  <a:srgbClr val="202122"/>
                </a:solidFill>
                <a:effectLst/>
                <a:latin typeface="Arial" panose="020B0604020202020204" pitchFamily="34" charset="0"/>
              </a:rPr>
              <a:t> This was close to the date of the burning of Coverdale's Augustinian mentor Robert Barnes. Cromwell had protected Coverdale since at least 1527 and the latter was obliged to seek refuge again.</a:t>
            </a:r>
          </a:p>
          <a:p>
            <a:pPr algn="l" rtl="0"/>
            <a:r>
              <a:rPr lang="en-US" b="0" i="0" dirty="0">
                <a:solidFill>
                  <a:srgbClr val="000000"/>
                </a:solidFill>
                <a:effectLst/>
                <a:latin typeface="Linux Libertine"/>
              </a:rPr>
              <a:t>Second exile, 1540–1547</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14" tooltip="Edit section: Second exile, 1540–1547"/>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April 1540 there was a second edition of the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 this time with a prologue by the Archbishop of Canterbury, </a:t>
            </a:r>
            <a:r>
              <a:rPr lang="en-US" b="0" i="0" u="none" strike="noStrike" dirty="0">
                <a:solidFill>
                  <a:srgbClr val="3366CC"/>
                </a:solidFill>
                <a:effectLst/>
                <a:latin typeface="Arial" panose="020B0604020202020204" pitchFamily="34" charset="0"/>
                <a:hlinkClick r:id="rId13" tooltip="Thomas Cranmer"/>
              </a:rPr>
              <a:t>Thomas Cranmer</a:t>
            </a:r>
            <a:r>
              <a:rPr lang="en-US" b="0" i="0" dirty="0">
                <a:solidFill>
                  <a:srgbClr val="202122"/>
                </a:solidFill>
                <a:effectLst/>
                <a:latin typeface="Arial" panose="020B0604020202020204" pitchFamily="34" charset="0"/>
              </a:rPr>
              <a:t>. For this reason, the Great Bible is sometimes known as Cranmer’s Bible although he had no part in its translation. According to Kenyon,</a:t>
            </a:r>
            <a:r>
              <a:rPr lang="en-US" b="0" i="0" u="none" strike="noStrike" baseline="30000" dirty="0">
                <a:solidFill>
                  <a:srgbClr val="3366CC"/>
                </a:solidFill>
                <a:effectLst/>
                <a:latin typeface="Arial" panose="020B0604020202020204" pitchFamily="34" charset="0"/>
                <a:hlinkClick r:id="rId91"/>
              </a:rPr>
              <a:t>[11]</a:t>
            </a:r>
            <a:r>
              <a:rPr lang="en-US" b="0" i="0" dirty="0">
                <a:solidFill>
                  <a:srgbClr val="202122"/>
                </a:solidFill>
                <a:effectLst/>
                <a:latin typeface="Arial" panose="020B0604020202020204" pitchFamily="34" charset="0"/>
              </a:rPr>
              <a:t> there were seven editions in total, up until the end of 1541, with the later versions including some revisions.</a:t>
            </a:r>
          </a:p>
          <a:p>
            <a:pPr algn="l" rtl="0"/>
            <a:r>
              <a:rPr lang="en-US" b="0" i="0" dirty="0">
                <a:solidFill>
                  <a:srgbClr val="202122"/>
                </a:solidFill>
                <a:effectLst/>
                <a:latin typeface="Arial" panose="020B0604020202020204" pitchFamily="34" charset="0"/>
              </a:rPr>
              <a:t>Before leaving England, Coverdale married Elizabeth </a:t>
            </a:r>
            <a:r>
              <a:rPr lang="en-US" b="0" i="0" dirty="0" err="1">
                <a:solidFill>
                  <a:srgbClr val="202122"/>
                </a:solidFill>
                <a:effectLst/>
                <a:latin typeface="Arial" panose="020B0604020202020204" pitchFamily="34" charset="0"/>
              </a:rPr>
              <a:t>Macheson</a:t>
            </a:r>
            <a:r>
              <a:rPr lang="en-US" b="0" i="0" dirty="0">
                <a:solidFill>
                  <a:srgbClr val="202122"/>
                </a:solidFill>
                <a:effectLst/>
                <a:latin typeface="Arial" panose="020B0604020202020204" pitchFamily="34" charset="0"/>
              </a:rPr>
              <a:t> (d. 1565), a Scotswoman of noble family who had come to England with her sister and brother-in-law as religious exiles from Scotland.</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They went first to </a:t>
            </a:r>
            <a:r>
              <a:rPr lang="en-US" b="0" i="0" u="none" strike="noStrike" dirty="0">
                <a:solidFill>
                  <a:srgbClr val="3366CC"/>
                </a:solidFill>
                <a:effectLst/>
                <a:latin typeface="Arial" panose="020B0604020202020204" pitchFamily="34" charset="0"/>
                <a:hlinkClick r:id="rId115" tooltip="Strasbourg"/>
              </a:rPr>
              <a:t>Strasbourg</a:t>
            </a:r>
            <a:r>
              <a:rPr lang="en-US" b="0" i="0" dirty="0">
                <a:solidFill>
                  <a:srgbClr val="202122"/>
                </a:solidFill>
                <a:effectLst/>
                <a:latin typeface="Arial" panose="020B0604020202020204" pitchFamily="34" charset="0"/>
              </a:rPr>
              <a:t>, where they remained for about three years. He translated books from Latin and German and wrote an important </a:t>
            </a:r>
            <a:r>
              <a:rPr lang="en-US" b="0" i="0" dirty="0" err="1">
                <a:solidFill>
                  <a:srgbClr val="202122"/>
                </a:solidFill>
                <a:effectLst/>
                <a:latin typeface="Arial" panose="020B0604020202020204" pitchFamily="34" charset="0"/>
              </a:rPr>
              <a:t>defence</a:t>
            </a:r>
            <a:r>
              <a:rPr lang="en-US" b="0" i="0" dirty="0">
                <a:solidFill>
                  <a:srgbClr val="202122"/>
                </a:solidFill>
                <a:effectLst/>
                <a:latin typeface="Arial" panose="020B0604020202020204" pitchFamily="34" charset="0"/>
              </a:rPr>
              <a:t> of Barnes. This is regarded as his most significant reforming statement apart from his Bible prefaces. He received the degree of DTh from </a:t>
            </a:r>
            <a:r>
              <a:rPr lang="en-US" b="0" i="0" u="none" strike="noStrike" dirty="0">
                <a:solidFill>
                  <a:srgbClr val="3366CC"/>
                </a:solidFill>
                <a:effectLst/>
                <a:latin typeface="Arial" panose="020B0604020202020204" pitchFamily="34" charset="0"/>
                <a:hlinkClick r:id="rId116" tooltip="Tübingen"/>
              </a:rPr>
              <a:t>Tübingen</a:t>
            </a:r>
            <a:r>
              <a:rPr lang="en-US" b="0" i="0" dirty="0">
                <a:solidFill>
                  <a:srgbClr val="202122"/>
                </a:solidFill>
                <a:effectLst/>
                <a:latin typeface="Arial" panose="020B0604020202020204" pitchFamily="34" charset="0"/>
              </a:rPr>
              <a:t> and visited Denmark, where he wrote reforming tracts. In Strasbourg he befriended </a:t>
            </a:r>
            <a:r>
              <a:rPr lang="en-US" b="0" i="0" u="none" strike="noStrike" dirty="0">
                <a:solidFill>
                  <a:srgbClr val="3366CC"/>
                </a:solidFill>
                <a:effectLst/>
                <a:latin typeface="Arial" panose="020B0604020202020204" pitchFamily="34" charset="0"/>
                <a:hlinkClick r:id="rId117" tooltip="Konrad Hubert"/>
              </a:rPr>
              <a:t>Conrad Hubert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18" tooltip="Martin Bucer"/>
              </a:rPr>
              <a:t>Martin </a:t>
            </a:r>
            <a:r>
              <a:rPr lang="en-US" b="0" i="0" u="none" strike="noStrike" dirty="0" err="1">
                <a:solidFill>
                  <a:srgbClr val="3366CC"/>
                </a:solidFill>
                <a:effectLst/>
                <a:latin typeface="Arial" panose="020B0604020202020204" pitchFamily="34" charset="0"/>
                <a:hlinkClick r:id="rId118" tooltip="Martin Bucer"/>
              </a:rPr>
              <a:t>Bucer</a:t>
            </a:r>
            <a:r>
              <a:rPr lang="en-US" b="0" i="0" dirty="0" err="1">
                <a:solidFill>
                  <a:srgbClr val="202122"/>
                </a:solidFill>
                <a:effectLst/>
                <a:latin typeface="Arial" panose="020B0604020202020204" pitchFamily="34" charset="0"/>
              </a:rPr>
              <a:t>'s</a:t>
            </a:r>
            <a:r>
              <a:rPr lang="en-US" b="0" i="0" dirty="0">
                <a:solidFill>
                  <a:srgbClr val="202122"/>
                </a:solidFill>
                <a:effectLst/>
                <a:latin typeface="Arial" panose="020B0604020202020204" pitchFamily="34" charset="0"/>
              </a:rPr>
              <a:t> secretary and a preacher at the church of St Thomas. Hubert was a native of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 (now </a:t>
            </a:r>
            <a:r>
              <a:rPr lang="en-US" b="0" i="0" u="none" strike="noStrike" dirty="0">
                <a:solidFill>
                  <a:srgbClr val="3366CC"/>
                </a:solidFill>
                <a:effectLst/>
                <a:latin typeface="Arial" panose="020B0604020202020204" pitchFamily="34" charset="0"/>
                <a:hlinkClick r:id="rId119" tooltip="Bad Bergzabern"/>
              </a:rPr>
              <a:t>Bad </a:t>
            </a:r>
            <a:r>
              <a:rPr lang="en-US" b="0" i="0" u="none" strike="noStrike" dirty="0" err="1">
                <a:solidFill>
                  <a:srgbClr val="3366CC"/>
                </a:solidFill>
                <a:effectLst/>
                <a:latin typeface="Arial" panose="020B0604020202020204" pitchFamily="34" charset="0"/>
                <a:hlinkClick r:id="rId119" tooltip="Bad Bergzabern"/>
              </a:rPr>
              <a:t>Bergzabern</a:t>
            </a:r>
            <a:r>
              <a:rPr lang="en-US" b="0" i="0" dirty="0">
                <a:solidFill>
                  <a:srgbClr val="202122"/>
                </a:solidFill>
                <a:effectLst/>
                <a:latin typeface="Arial" panose="020B0604020202020204" pitchFamily="34" charset="0"/>
              </a:rPr>
              <a:t>) in the duchy of </a:t>
            </a:r>
            <a:r>
              <a:rPr lang="en-US" b="0" i="0" u="none" strike="noStrike" dirty="0">
                <a:solidFill>
                  <a:srgbClr val="3366CC"/>
                </a:solidFill>
                <a:effectLst/>
                <a:latin typeface="Arial" panose="020B0604020202020204" pitchFamily="34" charset="0"/>
                <a:hlinkClick r:id="rId120" tooltip="Palatine Zweibrücken"/>
              </a:rPr>
              <a:t>Palatine </a:t>
            </a:r>
            <a:r>
              <a:rPr lang="en-US" b="0" i="0" u="none" strike="noStrike" dirty="0" err="1">
                <a:solidFill>
                  <a:srgbClr val="3366CC"/>
                </a:solidFill>
                <a:effectLst/>
                <a:latin typeface="Arial" panose="020B0604020202020204" pitchFamily="34" charset="0"/>
                <a:hlinkClick r:id="rId120" tooltip="Palatine Zweibrücken"/>
              </a:rPr>
              <a:t>Zweibrücken</a:t>
            </a:r>
            <a:r>
              <a:rPr lang="en-US" b="0" i="0" dirty="0">
                <a:solidFill>
                  <a:srgbClr val="202122"/>
                </a:solidFill>
                <a:effectLst/>
                <a:latin typeface="Arial" panose="020B0604020202020204" pitchFamily="34" charset="0"/>
              </a:rPr>
              <a:t>. In September 1543, on the recommendation of Hubert, Coverdale became assistant minister in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 as well as schoolmaster in the town's </a:t>
            </a:r>
            <a:r>
              <a:rPr lang="en-US" b="0" i="0" u="none" strike="noStrike" dirty="0">
                <a:solidFill>
                  <a:srgbClr val="3366CC"/>
                </a:solidFill>
                <a:effectLst/>
                <a:latin typeface="Arial" panose="020B0604020202020204" pitchFamily="34" charset="0"/>
                <a:hlinkClick r:id="rId121" tooltip="Latin school"/>
              </a:rPr>
              <a:t>grammar school</a:t>
            </a:r>
            <a:r>
              <a:rPr lang="en-US" b="0" i="0" dirty="0">
                <a:solidFill>
                  <a:srgbClr val="202122"/>
                </a:solidFill>
                <a:effectLst/>
                <a:latin typeface="Arial" panose="020B0604020202020204" pitchFamily="34" charset="0"/>
              </a:rPr>
              <a:t>. During this period, he opposed </a:t>
            </a:r>
            <a:r>
              <a:rPr lang="en-US" b="0" i="0" u="none" strike="noStrike" dirty="0">
                <a:solidFill>
                  <a:srgbClr val="3366CC"/>
                </a:solidFill>
                <a:effectLst/>
                <a:latin typeface="Arial" panose="020B0604020202020204" pitchFamily="34" charset="0"/>
                <a:hlinkClick r:id="rId62" tooltip="Martin Luther"/>
              </a:rPr>
              <a:t>Martin Luther</a:t>
            </a:r>
            <a:r>
              <a:rPr lang="en-US" b="0" i="0" dirty="0">
                <a:solidFill>
                  <a:srgbClr val="202122"/>
                </a:solidFill>
                <a:effectLst/>
                <a:latin typeface="Arial" panose="020B0604020202020204" pitchFamily="34" charset="0"/>
              </a:rPr>
              <a:t>'s attack on the Reformed view of the Lord's Supper. He also began to learn Hebrew, becoming competent in the language, as had been Tyndale.</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Return to England, 1548</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22" tooltip="Edit section: Return to England, 1548"/>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u="none" strike="noStrike" dirty="0">
                <a:solidFill>
                  <a:srgbClr val="3366CC"/>
                </a:solidFill>
                <a:effectLst/>
                <a:latin typeface="Arial" panose="020B0604020202020204" pitchFamily="34" charset="0"/>
                <a:hlinkClick r:id="rId123" tooltip="Exeter Cathedral"/>
              </a:rPr>
              <a:t>Exeter Cathedral</a:t>
            </a:r>
            <a:r>
              <a:rPr lang="en-US" b="0" i="0" dirty="0">
                <a:solidFill>
                  <a:srgbClr val="202122"/>
                </a:solidFill>
                <a:effectLst/>
                <a:latin typeface="Arial" panose="020B0604020202020204" pitchFamily="34" charset="0"/>
              </a:rPr>
              <a:t> - West Window</a:t>
            </a:r>
          </a:p>
          <a:p>
            <a:pPr algn="l" rtl="0"/>
            <a:r>
              <a:rPr lang="en-US" b="0" i="0" u="none" strike="noStrike" dirty="0">
                <a:solidFill>
                  <a:srgbClr val="3366CC"/>
                </a:solidFill>
                <a:effectLst/>
                <a:latin typeface="Arial" panose="020B0604020202020204" pitchFamily="34" charset="0"/>
                <a:hlinkClick r:id="rId124" tooltip="Edward VI"/>
              </a:rPr>
              <a:t>Edward VI</a:t>
            </a:r>
            <a:r>
              <a:rPr lang="en-US" b="0" i="0" dirty="0">
                <a:solidFill>
                  <a:srgbClr val="202122"/>
                </a:solidFill>
                <a:effectLst/>
                <a:latin typeface="Arial" panose="020B0604020202020204" pitchFamily="34" charset="0"/>
              </a:rPr>
              <a:t> (1547–53) was only 9 years old</a:t>
            </a:r>
            <a:r>
              <a:rPr lang="en-US" b="0" i="0" u="none" strike="noStrike" baseline="30000" dirty="0">
                <a:solidFill>
                  <a:srgbClr val="3366CC"/>
                </a:solidFill>
                <a:effectLst/>
                <a:latin typeface="Arial" panose="020B0604020202020204" pitchFamily="34" charset="0"/>
                <a:hlinkClick r:id="rId125"/>
              </a:rPr>
              <a:t>[19]</a:t>
            </a:r>
            <a:r>
              <a:rPr lang="en-US" b="0" i="0" dirty="0">
                <a:solidFill>
                  <a:srgbClr val="202122"/>
                </a:solidFill>
                <a:effectLst/>
                <a:latin typeface="Arial" panose="020B0604020202020204" pitchFamily="34" charset="0"/>
              </a:rPr>
              <a:t> when he succeeded his father on 28 January 1547. For most of his reign he was being educated, whilst his uncle, </a:t>
            </a:r>
            <a:r>
              <a:rPr lang="en-US" b="0" i="0" u="none" strike="noStrike" dirty="0">
                <a:solidFill>
                  <a:srgbClr val="3366CC"/>
                </a:solidFill>
                <a:effectLst/>
                <a:latin typeface="Arial" panose="020B0604020202020204" pitchFamily="34" charset="0"/>
                <a:hlinkClick r:id="rId126" tooltip="Edward Seymour, 1st Duke of Somerset"/>
              </a:rPr>
              <a:t>Edward Seymour, 1st Earl of Hertford</a:t>
            </a:r>
            <a:r>
              <a:rPr lang="en-US" b="0" i="0" dirty="0">
                <a:solidFill>
                  <a:srgbClr val="202122"/>
                </a:solidFill>
                <a:effectLst/>
                <a:latin typeface="Arial" panose="020B0604020202020204" pitchFamily="34" charset="0"/>
              </a:rPr>
              <a:t>, acted as </a:t>
            </a:r>
            <a:r>
              <a:rPr lang="en-US" b="0" i="0" u="none" strike="noStrike" dirty="0">
                <a:solidFill>
                  <a:srgbClr val="3366CC"/>
                </a:solidFill>
                <a:effectLst/>
                <a:latin typeface="Arial" panose="020B0604020202020204" pitchFamily="34" charset="0"/>
                <a:hlinkClick r:id="rId127" tooltip="Lord Protector"/>
              </a:rPr>
              <a:t>Lord Protector of the Realm</a:t>
            </a:r>
            <a:r>
              <a:rPr lang="en-US" b="0" i="0" dirty="0">
                <a:solidFill>
                  <a:srgbClr val="202122"/>
                </a:solidFill>
                <a:effectLst/>
                <a:latin typeface="Arial" panose="020B0604020202020204" pitchFamily="34" charset="0"/>
              </a:rPr>
              <a:t> and Governor of the King's Person. Immediately upon receiving these appointments he became </a:t>
            </a:r>
            <a:r>
              <a:rPr lang="en-US" b="0" i="0" u="none" strike="noStrike" dirty="0">
                <a:solidFill>
                  <a:srgbClr val="3366CC"/>
                </a:solidFill>
                <a:effectLst/>
                <a:latin typeface="Arial" panose="020B0604020202020204" pitchFamily="34" charset="0"/>
                <a:hlinkClick r:id="rId128" tooltip="Duke of Somerset"/>
              </a:rPr>
              <a:t>Duke of Somerset</a:t>
            </a:r>
            <a:r>
              <a:rPr lang="en-US" b="0" i="0" dirty="0">
                <a:solidFill>
                  <a:srgbClr val="202122"/>
                </a:solidFill>
                <a:effectLst/>
                <a:latin typeface="Arial" panose="020B0604020202020204" pitchFamily="34" charset="0"/>
              </a:rPr>
              <a:t>. Coverdale did not immediately return to England, although the prospects looked better for him. Religious policy followed that of the chief ministers and during Edward's reign this moved towards Protestantism. However in March 1548 he wrote to </a:t>
            </a:r>
            <a:r>
              <a:rPr lang="en-US" b="0" i="0" u="none" strike="noStrike" dirty="0">
                <a:solidFill>
                  <a:srgbClr val="3366CC"/>
                </a:solidFill>
                <a:effectLst/>
                <a:latin typeface="Arial" panose="020B0604020202020204" pitchFamily="34" charset="0"/>
                <a:hlinkClick r:id="rId29" tooltip="John Calvin"/>
              </a:rPr>
              <a:t>John Calvin</a:t>
            </a:r>
            <a:r>
              <a:rPr lang="en-US" b="0" i="0" dirty="0">
                <a:solidFill>
                  <a:srgbClr val="202122"/>
                </a:solidFill>
                <a:effectLst/>
                <a:latin typeface="Arial" panose="020B0604020202020204" pitchFamily="34" charset="0"/>
              </a:rPr>
              <a:t> that he was now returning, after eight years of exile for his faith. He was well received at the court of the new monarch. He became a royal chaplain in Windsor, and was appointed almoner to the queen dowager, </a:t>
            </a:r>
            <a:r>
              <a:rPr lang="en-US" b="0" i="0" u="none" strike="noStrike" dirty="0">
                <a:solidFill>
                  <a:srgbClr val="3366CC"/>
                </a:solidFill>
                <a:effectLst/>
                <a:latin typeface="Arial" panose="020B0604020202020204" pitchFamily="34" charset="0"/>
                <a:hlinkClick r:id="rId129" tooltip="Catherine Parr"/>
              </a:rPr>
              <a:t>Catherine Parr</a:t>
            </a:r>
            <a:r>
              <a:rPr lang="en-US" b="0" i="0" dirty="0">
                <a:solidFill>
                  <a:srgbClr val="202122"/>
                </a:solidFill>
                <a:effectLst/>
                <a:latin typeface="Arial" panose="020B0604020202020204" pitchFamily="34" charset="0"/>
              </a:rPr>
              <a:t>. At Parr's funeral in September 1548, Coverdale delivered what would later be said to have been his "1st Protestant sermon".</a:t>
            </a:r>
            <a:r>
              <a:rPr lang="en-US" b="0" i="0" u="none" strike="noStrike" baseline="30000" dirty="0">
                <a:solidFill>
                  <a:srgbClr val="3366CC"/>
                </a:solidFill>
                <a:effectLst/>
                <a:latin typeface="Arial" panose="020B0604020202020204" pitchFamily="34" charset="0"/>
                <a:hlinkClick r:id="rId130"/>
              </a:rPr>
              <a:t>[20]</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On 10 June 1549, the </a:t>
            </a:r>
            <a:r>
              <a:rPr lang="en-US" b="0" i="0" u="none" strike="noStrike" dirty="0">
                <a:solidFill>
                  <a:srgbClr val="3366CC"/>
                </a:solidFill>
                <a:effectLst/>
                <a:latin typeface="Arial" panose="020B0604020202020204" pitchFamily="34" charset="0"/>
                <a:hlinkClick r:id="rId131" tooltip="Prayer Book Rebellion"/>
              </a:rPr>
              <a:t>Prayer Book Rebellion</a:t>
            </a:r>
            <a:r>
              <a:rPr lang="en-US" b="0" i="0" dirty="0">
                <a:solidFill>
                  <a:srgbClr val="202122"/>
                </a:solidFill>
                <a:effectLst/>
                <a:latin typeface="Arial" panose="020B0604020202020204" pitchFamily="34" charset="0"/>
              </a:rPr>
              <a:t> broke out in Devon and Cornwall. There, Coverdale was directly involved in preaching and pacification attempts.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Recognising</a:t>
            </a:r>
            <a:r>
              <a:rPr lang="en-US" b="0" i="0" dirty="0">
                <a:solidFill>
                  <a:srgbClr val="202122"/>
                </a:solidFill>
                <a:effectLst/>
                <a:latin typeface="Arial" panose="020B0604020202020204" pitchFamily="34" charset="0"/>
              </a:rPr>
              <a:t> the continuing unpopularity of the </a:t>
            </a:r>
            <a:r>
              <a:rPr lang="en-US" b="0" i="0" u="none" strike="noStrike" dirty="0">
                <a:solidFill>
                  <a:srgbClr val="3366CC"/>
                </a:solidFill>
                <a:effectLst/>
                <a:latin typeface="Arial" panose="020B0604020202020204" pitchFamily="34" charset="0"/>
                <a:hlinkClick r:id="rId132" tooltip="Book of Common Prayer"/>
              </a:rPr>
              <a:t>Book of Common Prayer</a:t>
            </a:r>
            <a:r>
              <a:rPr lang="en-US" b="0" i="0" dirty="0">
                <a:solidFill>
                  <a:srgbClr val="202122"/>
                </a:solidFill>
                <a:effectLst/>
                <a:latin typeface="Arial" panose="020B0604020202020204" pitchFamily="34" charset="0"/>
              </a:rPr>
              <a:t> in such areas, the </a:t>
            </a:r>
            <a:r>
              <a:rPr lang="en-US" b="0" i="0" u="none" strike="noStrike" dirty="0">
                <a:solidFill>
                  <a:srgbClr val="3366CC"/>
                </a:solidFill>
                <a:effectLst/>
                <a:latin typeface="Arial" panose="020B0604020202020204" pitchFamily="34" charset="0"/>
                <a:hlinkClick r:id="rId133" tooltip="Act of Uniformity 1549"/>
              </a:rPr>
              <a:t>Act of Uniformity</a:t>
            </a:r>
            <a:r>
              <a:rPr lang="en-US" b="0" i="0" dirty="0">
                <a:solidFill>
                  <a:srgbClr val="202122"/>
                </a:solidFill>
                <a:effectLst/>
                <a:latin typeface="Arial" panose="020B0604020202020204" pitchFamily="34" charset="0"/>
              </a:rPr>
              <a:t> had been introduced, making the </a:t>
            </a:r>
            <a:r>
              <a:rPr lang="en-US" b="0" i="0" u="none" strike="noStrike" dirty="0">
                <a:solidFill>
                  <a:srgbClr val="3366CC"/>
                </a:solidFill>
                <a:effectLst/>
                <a:latin typeface="Arial" panose="020B0604020202020204" pitchFamily="34" charset="0"/>
                <a:hlinkClick r:id="rId134" tooltip="Latin liturgical rites"/>
              </a:rPr>
              <a:t>Latin liturgical rites</a:t>
            </a:r>
            <a:r>
              <a:rPr lang="en-US" b="0" i="0" dirty="0">
                <a:solidFill>
                  <a:srgbClr val="202122"/>
                </a:solidFill>
                <a:effectLst/>
                <a:latin typeface="Arial" panose="020B0604020202020204" pitchFamily="34" charset="0"/>
              </a:rPr>
              <a:t> unlawful from </a:t>
            </a:r>
            <a:r>
              <a:rPr lang="en-US" b="0" i="0" u="none" strike="noStrike" dirty="0">
                <a:solidFill>
                  <a:srgbClr val="3366CC"/>
                </a:solidFill>
                <a:effectLst/>
                <a:latin typeface="Arial" panose="020B0604020202020204" pitchFamily="34" charset="0"/>
                <a:hlinkClick r:id="rId135" tooltip="Whitsun"/>
              </a:rPr>
              <a:t>Whitsunday</a:t>
            </a:r>
            <a:r>
              <a:rPr lang="en-US" b="0" i="0" dirty="0">
                <a:solidFill>
                  <a:srgbClr val="202122"/>
                </a:solidFill>
                <a:effectLst/>
                <a:latin typeface="Arial" panose="020B0604020202020204" pitchFamily="34" charset="0"/>
              </a:rPr>
              <a:t> 1549 onward. The west-country rebels complained that the new English liturgy was "but </a:t>
            </a:r>
            <a:r>
              <a:rPr lang="en-US" b="0" i="0" dirty="0" err="1">
                <a:solidFill>
                  <a:srgbClr val="202122"/>
                </a:solidFill>
                <a:effectLst/>
                <a:latin typeface="Arial" panose="020B0604020202020204" pitchFamily="34" charset="0"/>
              </a:rPr>
              <a:t>lyke</a:t>
            </a:r>
            <a:r>
              <a:rPr lang="en-US" b="0" i="0" dirty="0">
                <a:solidFill>
                  <a:srgbClr val="202122"/>
                </a:solidFill>
                <a:effectLst/>
                <a:latin typeface="Arial" panose="020B0604020202020204" pitchFamily="34" charset="0"/>
              </a:rPr>
              <a:t> a Christmas game" – men and women should form separate files to receive communion, reminding them of country dancing.</a:t>
            </a:r>
            <a:r>
              <a:rPr lang="en-US" b="0" i="0" u="none" strike="noStrike" baseline="30000" dirty="0">
                <a:solidFill>
                  <a:srgbClr val="3366CC"/>
                </a:solidFill>
                <a:effectLst/>
                <a:latin typeface="Arial" panose="020B0604020202020204" pitchFamily="34" charset="0"/>
                <a:hlinkClick r:id="rId136"/>
              </a:rPr>
              <a:t>[21]</a:t>
            </a:r>
            <a:r>
              <a:rPr lang="en-US" b="0" i="0" dirty="0">
                <a:solidFill>
                  <a:srgbClr val="202122"/>
                </a:solidFill>
                <a:effectLst/>
                <a:latin typeface="Arial" panose="020B0604020202020204" pitchFamily="34" charset="0"/>
              </a:rPr>
              <a:t> The direct spark of rebellion occurred at </a:t>
            </a:r>
            <a:r>
              <a:rPr lang="en-US" b="0" i="0" u="none" strike="noStrike" dirty="0" err="1">
                <a:solidFill>
                  <a:srgbClr val="3366CC"/>
                </a:solidFill>
                <a:effectLst/>
                <a:latin typeface="Arial" panose="020B0604020202020204" pitchFamily="34" charset="0"/>
                <a:hlinkClick r:id="rId137" tooltip="Sampford Courtenay"/>
              </a:rPr>
              <a:t>Sampford</a:t>
            </a:r>
            <a:r>
              <a:rPr lang="en-US" b="0" i="0" u="none" strike="noStrike" dirty="0">
                <a:solidFill>
                  <a:srgbClr val="3366CC"/>
                </a:solidFill>
                <a:effectLst/>
                <a:latin typeface="Arial" panose="020B0604020202020204" pitchFamily="34" charset="0"/>
                <a:hlinkClick r:id="rId137" tooltip="Sampford Courtenay"/>
              </a:rPr>
              <a:t> Courtenay</a:t>
            </a:r>
            <a:r>
              <a:rPr lang="en-US" b="0" i="0" dirty="0">
                <a:solidFill>
                  <a:srgbClr val="202122"/>
                </a:solidFill>
                <a:effectLst/>
                <a:latin typeface="Arial" panose="020B0604020202020204" pitchFamily="34" charset="0"/>
              </a:rPr>
              <a:t> where, in attempting to enforce the orders, an altercation led to a death, with a proponent of the changes being run through with a pitchfork.</a:t>
            </a:r>
            <a:r>
              <a:rPr lang="en-US" b="0" i="0" u="none" strike="noStrike" baseline="30000" dirty="0">
                <a:solidFill>
                  <a:srgbClr val="3366CC"/>
                </a:solidFill>
                <a:effectLst/>
                <a:latin typeface="Arial" panose="020B0604020202020204" pitchFamily="34" charset="0"/>
                <a:hlinkClick r:id="rId138"/>
              </a:rPr>
              <a:t>[22]</a:t>
            </a:r>
            <a:r>
              <a:rPr lang="en-US" b="0" i="0" dirty="0">
                <a:solidFill>
                  <a:srgbClr val="202122"/>
                </a:solidFill>
                <a:effectLst/>
                <a:latin typeface="Arial" panose="020B0604020202020204" pitchFamily="34" charset="0"/>
              </a:rPr>
              <a:t> Unrest was said also to have been </a:t>
            </a:r>
            <a:r>
              <a:rPr lang="en-US" b="0" i="0" dirty="0" err="1">
                <a:solidFill>
                  <a:srgbClr val="202122"/>
                </a:solidFill>
                <a:effectLst/>
                <a:latin typeface="Arial" panose="020B0604020202020204" pitchFamily="34" charset="0"/>
              </a:rPr>
              <a:t>fuelled</a:t>
            </a:r>
            <a:r>
              <a:rPr lang="en-US" b="0" i="0" dirty="0">
                <a:solidFill>
                  <a:srgbClr val="202122"/>
                </a:solidFill>
                <a:effectLst/>
                <a:latin typeface="Arial" panose="020B0604020202020204" pitchFamily="34" charset="0"/>
              </a:rPr>
              <a:t> by several years of increasing social dissatisfaction.</a:t>
            </a:r>
            <a:r>
              <a:rPr lang="en-US" b="0" i="0" u="none" strike="noStrike" baseline="30000" dirty="0">
                <a:solidFill>
                  <a:srgbClr val="3366CC"/>
                </a:solidFill>
                <a:effectLst/>
                <a:latin typeface="Arial" panose="020B0604020202020204" pitchFamily="34" charset="0"/>
                <a:hlinkClick r:id="rId139"/>
              </a:rPr>
              <a:t>[23]</a:t>
            </a:r>
            <a:r>
              <a:rPr lang="en-US" b="0" i="0" dirty="0">
                <a:solidFill>
                  <a:srgbClr val="202122"/>
                </a:solidFill>
                <a:effectLst/>
                <a:latin typeface="Arial" panose="020B0604020202020204" pitchFamily="34" charset="0"/>
              </a:rPr>
              <a:t> Lord </a:t>
            </a:r>
            <a:r>
              <a:rPr lang="en-US" b="0" i="0" u="none" strike="noStrike" dirty="0">
                <a:solidFill>
                  <a:srgbClr val="3366CC"/>
                </a:solidFill>
                <a:effectLst/>
                <a:latin typeface="Arial" panose="020B0604020202020204" pitchFamily="34" charset="0"/>
                <a:hlinkClick r:id="rId140" tooltip="John Russell, 1st Earl of Bedford"/>
              </a:rPr>
              <a:t>John Russell, 1st Earl of Bedford</a:t>
            </a:r>
            <a:r>
              <a:rPr lang="en-US" b="0" i="0" dirty="0">
                <a:solidFill>
                  <a:srgbClr val="202122"/>
                </a:solidFill>
                <a:effectLst/>
                <a:latin typeface="Arial" panose="020B0604020202020204" pitchFamily="34" charset="0"/>
              </a:rPr>
              <a:t> was sent by the Lord Protector to put down the rapidly spreading rebellion and Coverdale accompanied him as chaplain.</a:t>
            </a:r>
            <a:r>
              <a:rPr lang="en-US" b="0" i="0" u="none" strike="noStrike" baseline="30000" dirty="0">
                <a:solidFill>
                  <a:srgbClr val="3366CC"/>
                </a:solidFill>
                <a:effectLst/>
                <a:latin typeface="Arial" panose="020B0604020202020204" pitchFamily="34" charset="0"/>
                <a:hlinkClick r:id="rId141"/>
              </a:rPr>
              <a:t>[note 13]</a:t>
            </a:r>
            <a:r>
              <a:rPr lang="en-US" b="0" i="0" dirty="0">
                <a:solidFill>
                  <a:srgbClr val="202122"/>
                </a:solidFill>
                <a:effectLst/>
                <a:latin typeface="Arial" panose="020B0604020202020204" pitchFamily="34" charset="0"/>
              </a:rPr>
              <a:t> The </a:t>
            </a:r>
            <a:r>
              <a:rPr lang="en-US" b="0" i="0" u="none" strike="noStrike" dirty="0">
                <a:solidFill>
                  <a:srgbClr val="3366CC"/>
                </a:solidFill>
                <a:effectLst/>
                <a:latin typeface="Arial" panose="020B0604020202020204" pitchFamily="34" charset="0"/>
                <a:hlinkClick r:id="rId142" tooltip="Battle of Sampford Courtenay"/>
              </a:rPr>
              <a:t>Battle of </a:t>
            </a:r>
            <a:r>
              <a:rPr lang="en-US" b="0" i="0" u="none" strike="noStrike" dirty="0" err="1">
                <a:solidFill>
                  <a:srgbClr val="3366CC"/>
                </a:solidFill>
                <a:effectLst/>
                <a:latin typeface="Arial" panose="020B0604020202020204" pitchFamily="34" charset="0"/>
                <a:hlinkClick r:id="rId142" tooltip="Battle of Sampford Courtenay"/>
              </a:rPr>
              <a:t>Sampford</a:t>
            </a:r>
            <a:r>
              <a:rPr lang="en-US" b="0" i="0" u="none" strike="noStrike" dirty="0">
                <a:solidFill>
                  <a:srgbClr val="3366CC"/>
                </a:solidFill>
                <a:effectLst/>
                <a:latin typeface="Arial" panose="020B0604020202020204" pitchFamily="34" charset="0"/>
                <a:hlinkClick r:id="rId142" tooltip="Battle of Sampford Courtenay"/>
              </a:rPr>
              <a:t> Courtenay</a:t>
            </a:r>
            <a:r>
              <a:rPr lang="en-US" b="0" i="0" dirty="0">
                <a:solidFill>
                  <a:srgbClr val="202122"/>
                </a:solidFill>
                <a:effectLst/>
                <a:latin typeface="Arial" panose="020B0604020202020204" pitchFamily="34" charset="0"/>
              </a:rPr>
              <a:t> effectively ended the rebellion by the end of August. However Coverdale remained in Devon for several more months, helping to pacify the people and doing the work that properly belonged to the Bishop of Exeter. The incumbent, </a:t>
            </a:r>
            <a:r>
              <a:rPr lang="en-US" b="0" i="0" u="none" strike="noStrike" dirty="0">
                <a:solidFill>
                  <a:srgbClr val="3366CC"/>
                </a:solidFill>
                <a:effectLst/>
                <a:latin typeface="Arial" panose="020B0604020202020204" pitchFamily="34" charset="0"/>
                <a:hlinkClick r:id="rId12" tooltip="John Vesey"/>
              </a:rPr>
              <a:t>John Vesey</a:t>
            </a:r>
            <a:r>
              <a:rPr lang="en-US" b="0" i="0" dirty="0">
                <a:solidFill>
                  <a:srgbClr val="202122"/>
                </a:solidFill>
                <a:effectLst/>
                <a:latin typeface="Arial" panose="020B0604020202020204" pitchFamily="34" charset="0"/>
              </a:rPr>
              <a:t>, was eighty-six, and had not stirred from </a:t>
            </a:r>
            <a:r>
              <a:rPr lang="en-US" b="0" i="0" u="none" strike="noStrike" dirty="0">
                <a:solidFill>
                  <a:srgbClr val="3366CC"/>
                </a:solidFill>
                <a:effectLst/>
                <a:latin typeface="Arial" panose="020B0604020202020204" pitchFamily="34" charset="0"/>
                <a:hlinkClick r:id="rId143" tooltip="Sutton Coldfield"/>
              </a:rPr>
              <a:t>Sutton </a:t>
            </a:r>
            <a:r>
              <a:rPr lang="en-US" b="0" i="0" u="none" strike="noStrike" dirty="0" err="1">
                <a:solidFill>
                  <a:srgbClr val="3366CC"/>
                </a:solidFill>
                <a:effectLst/>
                <a:latin typeface="Arial" panose="020B0604020202020204" pitchFamily="34" charset="0"/>
                <a:hlinkClick r:id="rId143" tooltip="Sutton Coldfield"/>
              </a:rPr>
              <a:t>Coldfield</a:t>
            </a:r>
            <a:r>
              <a:rPr lang="en-US" b="0" i="0" dirty="0">
                <a:solidFill>
                  <a:srgbClr val="202122"/>
                </a:solidFill>
                <a:effectLst/>
                <a:latin typeface="Arial" panose="020B0604020202020204" pitchFamily="34" charset="0"/>
              </a:rPr>
              <a:t> in </a:t>
            </a:r>
            <a:r>
              <a:rPr lang="en-US" b="0" i="0" u="none" strike="noStrike" dirty="0">
                <a:solidFill>
                  <a:srgbClr val="3366CC"/>
                </a:solidFill>
                <a:effectLst/>
                <a:latin typeface="Arial" panose="020B0604020202020204" pitchFamily="34" charset="0"/>
                <a:hlinkClick r:id="rId144" tooltip="Warwickshire"/>
              </a:rPr>
              <a:t>Warwickshire</a:t>
            </a:r>
            <a:r>
              <a:rPr lang="en-US" b="0" i="0" dirty="0">
                <a:solidFill>
                  <a:srgbClr val="202122"/>
                </a:solidFill>
                <a:effectLst/>
                <a:latin typeface="Arial" panose="020B0604020202020204" pitchFamily="34" charset="0"/>
              </a:rPr>
              <a:t>, his birthplace and long-term residence.</a:t>
            </a:r>
          </a:p>
          <a:p>
            <a:pPr algn="l" rtl="0"/>
            <a:r>
              <a:rPr lang="en-US" b="0" i="0" dirty="0">
                <a:solidFill>
                  <a:srgbClr val="000000"/>
                </a:solidFill>
                <a:effectLst/>
                <a:latin typeface="Linux Libertine"/>
              </a:rPr>
              <a:t>Bishop of Exeter, 1551</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45" tooltip="Edit section: Bishop of Exeter, 1551"/>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Coverdale spent Easter 1551 in Oxford with the Florentine-born Augustinian reformer </a:t>
            </a:r>
            <a:r>
              <a:rPr lang="en-US" b="0" i="0" u="none" strike="noStrike" dirty="0">
                <a:solidFill>
                  <a:srgbClr val="3366CC"/>
                </a:solidFill>
                <a:effectLst/>
                <a:latin typeface="Arial" panose="020B0604020202020204" pitchFamily="34" charset="0"/>
                <a:hlinkClick r:id="rId146" tooltip="Peter Martyr Vermigli"/>
              </a:rPr>
              <a:t>Peter Martyr </a:t>
            </a:r>
            <a:r>
              <a:rPr lang="en-US" b="0" i="0" u="none" strike="noStrike" dirty="0" err="1">
                <a:solidFill>
                  <a:srgbClr val="3366CC"/>
                </a:solidFill>
                <a:effectLst/>
                <a:latin typeface="Arial" panose="020B0604020202020204" pitchFamily="34" charset="0"/>
                <a:hlinkClick r:id="rId146" tooltip="Peter Martyr Vermigli"/>
              </a:rPr>
              <a:t>Vermigli</a:t>
            </a:r>
            <a:r>
              <a:rPr lang="en-US" b="0" i="0" dirty="0">
                <a:solidFill>
                  <a:srgbClr val="202122"/>
                </a:solidFill>
                <a:effectLst/>
                <a:latin typeface="Arial" panose="020B0604020202020204" pitchFamily="34" charset="0"/>
              </a:rPr>
              <a:t>. At that time, Martyr was Regius Professor of divinity, belonging to </a:t>
            </a:r>
            <a:r>
              <a:rPr lang="en-US" b="0" i="0" u="none" strike="noStrike" dirty="0">
                <a:solidFill>
                  <a:srgbClr val="3366CC"/>
                </a:solidFill>
                <a:effectLst/>
                <a:latin typeface="Arial" panose="020B0604020202020204" pitchFamily="34" charset="0"/>
                <a:hlinkClick r:id="rId147" tooltip="Magdalen College"/>
              </a:rPr>
              <a:t>Magdalen College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73"/>
              </a:rPr>
              <a:t>[9]</a:t>
            </a:r>
            <a:r>
              <a:rPr lang="en-US" b="0" i="0" baseline="30000" dirty="0">
                <a:solidFill>
                  <a:srgbClr val="202122"/>
                </a:solidFill>
                <a:effectLst/>
                <a:latin typeface="Arial" panose="020B0604020202020204" pitchFamily="34" charset="0"/>
              </a:rPr>
              <a:t>: 1267 </a:t>
            </a:r>
            <a:r>
              <a:rPr lang="en-US" b="0" i="0" dirty="0">
                <a:solidFill>
                  <a:srgbClr val="202122"/>
                </a:solidFill>
                <a:effectLst/>
                <a:latin typeface="Arial" panose="020B0604020202020204" pitchFamily="34" charset="0"/>
              </a:rPr>
              <a:t> He had been assisting Cranmer with a revision of the Anglican prayer book.</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Coverdale attended Martyr's lectures on the Epistle to the Romans and Martyr called him a "a good man who in former years acted as parish minister in Germany" who now "</a:t>
            </a:r>
            <a:r>
              <a:rPr lang="en-US" b="0" i="0" dirty="0" err="1">
                <a:solidFill>
                  <a:srgbClr val="202122"/>
                </a:solidFill>
                <a:effectLst/>
                <a:latin typeface="Arial" panose="020B0604020202020204" pitchFamily="34" charset="0"/>
              </a:rPr>
              <a:t>labours</a:t>
            </a:r>
            <a:r>
              <a:rPr lang="en-US" b="0" i="0" dirty="0">
                <a:solidFill>
                  <a:srgbClr val="202122"/>
                </a:solidFill>
                <a:effectLst/>
                <a:latin typeface="Arial" panose="020B0604020202020204" pitchFamily="34" charset="0"/>
              </a:rPr>
              <a:t> greatly in Devon in preaching and explaining the Scriptures". He predicted that Coverdale would become </a:t>
            </a:r>
            <a:r>
              <a:rPr lang="en-US" b="0" i="0" u="none" strike="noStrike" dirty="0">
                <a:solidFill>
                  <a:srgbClr val="3366CC"/>
                </a:solidFill>
                <a:effectLst/>
                <a:latin typeface="Arial" panose="020B0604020202020204" pitchFamily="34" charset="0"/>
                <a:hlinkClick r:id="rId9" tooltip="Bishop of Exeter"/>
              </a:rPr>
              <a:t>Bishop of Exeter</a:t>
            </a:r>
            <a:r>
              <a:rPr lang="en-US" b="0" i="0" dirty="0">
                <a:solidFill>
                  <a:srgbClr val="202122"/>
                </a:solidFill>
                <a:effectLst/>
                <a:latin typeface="Arial" panose="020B0604020202020204" pitchFamily="34" charset="0"/>
              </a:rPr>
              <a:t> and this took place on 14 August 1551 when </a:t>
            </a:r>
            <a:r>
              <a:rPr lang="en-US" b="0" i="0" u="none" strike="noStrike" dirty="0">
                <a:solidFill>
                  <a:srgbClr val="3366CC"/>
                </a:solidFill>
                <a:effectLst/>
                <a:latin typeface="Arial" panose="020B0604020202020204" pitchFamily="34" charset="0"/>
                <a:hlinkClick r:id="rId12" tooltip="John Vesey"/>
              </a:rPr>
              <a:t>John Vesey</a:t>
            </a:r>
            <a:r>
              <a:rPr lang="en-US" b="0" i="0" dirty="0">
                <a:solidFill>
                  <a:srgbClr val="202122"/>
                </a:solidFill>
                <a:effectLst/>
                <a:latin typeface="Arial" panose="020B0604020202020204" pitchFamily="34" charset="0"/>
              </a:rPr>
              <a:t> was ejected from his see.</a:t>
            </a:r>
            <a:r>
              <a:rPr lang="en-US" b="0" i="0" u="none" strike="noStrike" baseline="30000" dirty="0">
                <a:solidFill>
                  <a:srgbClr val="3366CC"/>
                </a:solidFill>
                <a:effectLst/>
                <a:latin typeface="Arial" panose="020B0604020202020204" pitchFamily="34" charset="0"/>
                <a:hlinkClick r:id="rId25"/>
              </a:rPr>
              <a:t>[2]</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Third exile, 1553–1559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48" tooltip="Edit section: Third exile, 1553–155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Edward VI died of </a:t>
            </a:r>
            <a:r>
              <a:rPr lang="en-US" b="0" i="0" u="none" strike="noStrike" dirty="0">
                <a:solidFill>
                  <a:srgbClr val="3366CC"/>
                </a:solidFill>
                <a:effectLst/>
                <a:latin typeface="Arial" panose="020B0604020202020204" pitchFamily="34" charset="0"/>
                <a:hlinkClick r:id="rId149" tooltip="Tuberculosis"/>
              </a:rPr>
              <a:t>tuberculosis</a:t>
            </a:r>
            <a:r>
              <a:rPr lang="en-US" b="0" i="0" dirty="0">
                <a:solidFill>
                  <a:srgbClr val="202122"/>
                </a:solidFill>
                <a:effectLst/>
                <a:latin typeface="Arial" panose="020B0604020202020204" pitchFamily="34" charset="0"/>
              </a:rPr>
              <a:t> on 6 July 1553.</a:t>
            </a:r>
            <a:r>
              <a:rPr lang="en-US" b="0" i="0" u="none" strike="noStrike" baseline="30000" dirty="0">
                <a:solidFill>
                  <a:srgbClr val="3366CC"/>
                </a:solidFill>
                <a:effectLst/>
                <a:latin typeface="Arial" panose="020B0604020202020204" pitchFamily="34" charset="0"/>
                <a:hlinkClick r:id="rId125"/>
              </a:rPr>
              <a:t>[19]</a:t>
            </a:r>
            <a:r>
              <a:rPr lang="en-US" b="0" i="0" dirty="0">
                <a:solidFill>
                  <a:srgbClr val="202122"/>
                </a:solidFill>
                <a:effectLst/>
                <a:latin typeface="Arial" panose="020B0604020202020204" pitchFamily="34" charset="0"/>
              </a:rPr>
              <a:t> Shortly before, he had attempted to deter a Roman Catholic revival by switching the succession from </a:t>
            </a:r>
            <a:r>
              <a:rPr lang="en-US" b="0" i="0" u="none" strike="noStrike" dirty="0">
                <a:solidFill>
                  <a:srgbClr val="3366CC"/>
                </a:solidFill>
                <a:effectLst/>
                <a:latin typeface="Arial" panose="020B0604020202020204" pitchFamily="34" charset="0"/>
                <a:hlinkClick r:id="rId150" tooltip="Mary I of England"/>
              </a:rPr>
              <a:t>Mary daughter of Henry VIII and Catherine of Aragon</a:t>
            </a:r>
            <a:r>
              <a:rPr lang="en-US" b="0" i="0" dirty="0">
                <a:solidFill>
                  <a:srgbClr val="202122"/>
                </a:solidFill>
                <a:effectLst/>
                <a:latin typeface="Arial" panose="020B0604020202020204" pitchFamily="34" charset="0"/>
              </a:rPr>
              <a:t> to </a:t>
            </a:r>
            <a:r>
              <a:rPr lang="en-US" b="0" i="0" u="none" strike="noStrike" dirty="0">
                <a:solidFill>
                  <a:srgbClr val="3366CC"/>
                </a:solidFill>
                <a:effectLst/>
                <a:latin typeface="Arial" panose="020B0604020202020204" pitchFamily="34" charset="0"/>
                <a:hlinkClick r:id="rId151" tooltip="Lady Jane Grey"/>
              </a:rPr>
              <a:t>Lady Jane Grey</a:t>
            </a:r>
            <a:r>
              <a:rPr lang="en-US" b="0" i="0" dirty="0">
                <a:solidFill>
                  <a:srgbClr val="202122"/>
                </a:solidFill>
                <a:effectLst/>
                <a:latin typeface="Arial" panose="020B0604020202020204" pitchFamily="34" charset="0"/>
              </a:rPr>
              <a:t>. However his settlement of the succession lasted barely a fortnight. After a brief struggle between the opposing factions, Mary was proclaimed Queen of England on 19 July.</a:t>
            </a:r>
            <a:r>
              <a:rPr lang="en-US" b="0" i="0" u="none" strike="noStrike" baseline="30000" dirty="0">
                <a:solidFill>
                  <a:srgbClr val="3366CC"/>
                </a:solidFill>
                <a:effectLst/>
                <a:latin typeface="Arial" panose="020B0604020202020204" pitchFamily="34" charset="0"/>
                <a:hlinkClick r:id="rId152"/>
              </a:rPr>
              <a:t>[note 14]</a:t>
            </a:r>
            <a:r>
              <a:rPr lang="en-US" b="0" i="0" dirty="0">
                <a:solidFill>
                  <a:srgbClr val="202122"/>
                </a:solidFill>
                <a:effectLst/>
                <a:latin typeface="Arial" panose="020B0604020202020204" pitchFamily="34" charset="0"/>
              </a:rPr>
              <a:t> The renewed danger to reformers such as Coverdale was obvious.</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He was summoned almost immediately to appear before the </a:t>
            </a:r>
            <a:r>
              <a:rPr lang="en-US" b="0" i="0" u="none" strike="noStrike" dirty="0">
                <a:solidFill>
                  <a:srgbClr val="3366CC"/>
                </a:solidFill>
                <a:effectLst/>
                <a:latin typeface="Arial" panose="020B0604020202020204" pitchFamily="34" charset="0"/>
                <a:hlinkClick r:id="rId153" tooltip="Privy Council"/>
              </a:rPr>
              <a:t>Privy Council</a:t>
            </a:r>
            <a:r>
              <a:rPr lang="en-US" b="0" i="0" dirty="0">
                <a:solidFill>
                  <a:srgbClr val="202122"/>
                </a:solidFill>
                <a:effectLst/>
                <a:latin typeface="Arial" panose="020B0604020202020204" pitchFamily="34" charset="0"/>
              </a:rPr>
              <a:t> and on 1 September he was placed under house arrest in Exeter.</a:t>
            </a:r>
            <a:r>
              <a:rPr lang="en-US" b="0" i="0" u="none" strike="noStrike" baseline="30000" dirty="0">
                <a:solidFill>
                  <a:srgbClr val="3366CC"/>
                </a:solidFill>
                <a:effectLst/>
                <a:latin typeface="Arial" panose="020B0604020202020204" pitchFamily="34" charset="0"/>
                <a:hlinkClick r:id="rId154"/>
              </a:rPr>
              <a:t>[note 15]</a:t>
            </a:r>
            <a:r>
              <a:rPr lang="en-US" b="0" i="0" dirty="0">
                <a:solidFill>
                  <a:srgbClr val="202122"/>
                </a:solidFill>
                <a:effectLst/>
                <a:latin typeface="Arial" panose="020B0604020202020204" pitchFamily="34" charset="0"/>
              </a:rPr>
              <a:t> On 18 September, he was ejected from his see and Vesey, now ninety and still in Warwickshire, was reinstated. Following an intervention by his brother-in-law, chaplain to King </a:t>
            </a:r>
            <a:r>
              <a:rPr lang="en-US" b="0" i="0" u="none" strike="noStrike" dirty="0">
                <a:solidFill>
                  <a:srgbClr val="3366CC"/>
                </a:solidFill>
                <a:effectLst/>
                <a:latin typeface="Arial" panose="020B0604020202020204" pitchFamily="34" charset="0"/>
                <a:hlinkClick r:id="rId155" tooltip="Christian III of Denmark and Norway"/>
              </a:rPr>
              <a:t>Christian III</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156" tooltip="Denmark-Norway"/>
              </a:rPr>
              <a:t>Denmark-Norway</a:t>
            </a:r>
            <a:r>
              <a:rPr lang="en-US" b="0" i="0" dirty="0">
                <a:solidFill>
                  <a:srgbClr val="202122"/>
                </a:solidFill>
                <a:effectLst/>
                <a:latin typeface="Arial" panose="020B0604020202020204" pitchFamily="34" charset="0"/>
              </a:rPr>
              <a:t>, Coverdale and his wife were permitted to leave for that country. They then went on to </a:t>
            </a:r>
            <a:r>
              <a:rPr lang="en-US" b="0" i="0" u="none" strike="noStrike" dirty="0">
                <a:solidFill>
                  <a:srgbClr val="3366CC"/>
                </a:solidFill>
                <a:effectLst/>
                <a:latin typeface="Arial" panose="020B0604020202020204" pitchFamily="34" charset="0"/>
                <a:hlinkClick r:id="rId157" tooltip="Wesel"/>
              </a:rPr>
              <a:t>Wesel</a:t>
            </a:r>
            <a:r>
              <a:rPr lang="en-US" b="0" i="0" dirty="0">
                <a:solidFill>
                  <a:srgbClr val="202122"/>
                </a:solidFill>
                <a:effectLst/>
                <a:latin typeface="Arial" panose="020B0604020202020204" pitchFamily="34" charset="0"/>
              </a:rPr>
              <a:t>, and finally back to </a:t>
            </a:r>
            <a:r>
              <a:rPr lang="en-US" b="0" i="0" dirty="0" err="1">
                <a:solidFill>
                  <a:srgbClr val="202122"/>
                </a:solidFill>
                <a:effectLst/>
                <a:latin typeface="Arial" panose="020B0604020202020204" pitchFamily="34" charset="0"/>
              </a:rPr>
              <a:t>Bergzabern</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On 24 October 1558, Coverdale received leave to settle in Geneva.</a:t>
            </a:r>
            <a:r>
              <a:rPr lang="en-US" b="0" i="0" u="none" strike="noStrike" baseline="30000" dirty="0">
                <a:solidFill>
                  <a:srgbClr val="3366CC"/>
                </a:solidFill>
                <a:effectLst/>
                <a:latin typeface="Arial" panose="020B0604020202020204" pitchFamily="34" charset="0"/>
                <a:hlinkClick r:id="rId158"/>
              </a:rPr>
              <a:t>[24]</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Commenting on his contribution to the </a:t>
            </a:r>
            <a:r>
              <a:rPr lang="en-US" b="0" i="0" u="none" strike="noStrike" dirty="0">
                <a:solidFill>
                  <a:srgbClr val="3366CC"/>
                </a:solidFill>
                <a:effectLst/>
                <a:latin typeface="Arial" panose="020B0604020202020204" pitchFamily="34" charset="0"/>
                <a:hlinkClick r:id="rId159" tooltip="Geneva Bible"/>
              </a:rPr>
              <a:t>Geneva Bible</a:t>
            </a:r>
            <a:r>
              <a:rPr lang="en-US" b="0" i="0" dirty="0">
                <a:solidFill>
                  <a:srgbClr val="202122"/>
                </a:solidFill>
                <a:effectLst/>
                <a:latin typeface="Arial" panose="020B0604020202020204" pitchFamily="34" charset="0"/>
              </a:rPr>
              <a:t> (the exact details of which are scarce),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"Although his Hebrew, and ... now his Greek, could not match the local scholars' skills, Coverdale would no doubt have special things to offer as one who nearly two dozen years before had first translated the whole Bible ... the only Englishman to have done so, and then revised it under royal authority for the successive editions of the Great Bible." On 29 November 1558 Coverdale was godfather to </a:t>
            </a:r>
            <a:r>
              <a:rPr lang="en-US" b="0" i="0" u="none" strike="noStrike" dirty="0">
                <a:solidFill>
                  <a:srgbClr val="3366CC"/>
                </a:solidFill>
                <a:effectLst/>
                <a:latin typeface="Arial" panose="020B0604020202020204" pitchFamily="34" charset="0"/>
                <a:hlinkClick r:id="rId160" tooltip="John Knox"/>
              </a:rPr>
              <a:t>John Knox</a:t>
            </a:r>
            <a:r>
              <a:rPr lang="en-US" b="0" i="0" dirty="0">
                <a:solidFill>
                  <a:srgbClr val="202122"/>
                </a:solidFill>
                <a:effectLst/>
                <a:latin typeface="Arial" panose="020B0604020202020204" pitchFamily="34" charset="0"/>
              </a:rPr>
              <a:t>'s son. On 16 December he became an elder of the English church in Geneva, and participated in a reconciling letter from its leaders to other English churches on the continent.</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London, 1559–1569</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62" tooltip="Edit section: London, 1559–1569"/>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In August 1559, Coverdale and his family returned to London, where they lodged with the Duchess of Suffolk, whom they had known at Wesel.</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He was appointed as preacher and tutor to her children. He wrote to William Cole in Geneva, saying that the duchess had "like us, the greatest abhorrence of the ceremonies" (meaning the increasing reversion to the use of vestments).</a:t>
            </a:r>
            <a:r>
              <a:rPr lang="en-US" b="0" i="0" u="none" strike="noStrike" baseline="30000" dirty="0">
                <a:solidFill>
                  <a:srgbClr val="3366CC"/>
                </a:solidFill>
                <a:effectLst/>
                <a:latin typeface="Arial" panose="020B0604020202020204" pitchFamily="34" charset="0"/>
                <a:hlinkClick r:id="rId163"/>
              </a:rPr>
              <a:t>[note 16]</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His stance on vestments was one of the reasons why he was not reinstated to his bishopric. However Hughes believes that it is likely that in his own opinion, he felt too elderly to undertake the responsibility properly.</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From 1564 to 1566, he was rector of </a:t>
            </a:r>
            <a:r>
              <a:rPr lang="en-US" b="0" i="0" u="none" strike="noStrike" dirty="0">
                <a:solidFill>
                  <a:srgbClr val="3366CC"/>
                </a:solidFill>
                <a:effectLst/>
                <a:latin typeface="Arial" panose="020B0604020202020204" pitchFamily="34" charset="0"/>
                <a:hlinkClick r:id="rId164" tooltip="St Magnus the Martyr"/>
              </a:rPr>
              <a:t>St Magnus the Martyr</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19" tooltip="City of London"/>
              </a:rPr>
              <a:t>City of London</a:t>
            </a:r>
            <a:r>
              <a:rPr lang="en-US" b="0" i="0" dirty="0">
                <a:solidFill>
                  <a:srgbClr val="202122"/>
                </a:solidFill>
                <a:effectLst/>
                <a:latin typeface="Arial" panose="020B0604020202020204" pitchFamily="34" charset="0"/>
              </a:rPr>
              <a:t> near </a:t>
            </a:r>
            <a:r>
              <a:rPr lang="en-US" b="0" i="0" u="none" strike="noStrike" dirty="0">
                <a:solidFill>
                  <a:srgbClr val="3366CC"/>
                </a:solidFill>
                <a:effectLst/>
                <a:latin typeface="Arial" panose="020B0604020202020204" pitchFamily="34" charset="0"/>
                <a:hlinkClick r:id="rId165" tooltip="London Bridge"/>
              </a:rPr>
              <a:t>London Bridge</a:t>
            </a:r>
            <a:r>
              <a:rPr lang="en-US" b="0" i="0" dirty="0">
                <a:solidFill>
                  <a:srgbClr val="202122"/>
                </a:solidFill>
                <a:effectLst/>
                <a:latin typeface="Arial" panose="020B0604020202020204" pitchFamily="34" charset="0"/>
              </a:rPr>
              <a:t>. Coverdale’s first wife, Elizabeth, died early in September 1565, and was buried in </a:t>
            </a:r>
            <a:r>
              <a:rPr lang="en-US" b="0" i="0" u="none" strike="noStrike" dirty="0">
                <a:solidFill>
                  <a:srgbClr val="3366CC"/>
                </a:solidFill>
                <a:effectLst/>
                <a:latin typeface="Arial" panose="020B0604020202020204" pitchFamily="34" charset="0"/>
                <a:hlinkClick r:id="rId166" tooltip="St Michael Paternoster Royal"/>
              </a:rPr>
              <a:t>St Michael Paternoster Royal</a:t>
            </a:r>
            <a:r>
              <a:rPr lang="en-US" b="0" i="0" dirty="0">
                <a:solidFill>
                  <a:srgbClr val="202122"/>
                </a:solidFill>
                <a:effectLst/>
                <a:latin typeface="Arial" panose="020B0604020202020204" pitchFamily="34" charset="0"/>
              </a:rPr>
              <a:t>, City of London, on the 8th. On 7 April 1566 he married his second wife, Katherine, at the same church.</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After the summer of 1566, when he had resigned his last living at St Magnus, Coverdale became popular in early </a:t>
            </a:r>
            <a:r>
              <a:rPr lang="en-US" b="0" i="0" u="none" strike="noStrike" dirty="0">
                <a:solidFill>
                  <a:srgbClr val="3366CC"/>
                </a:solidFill>
                <a:effectLst/>
                <a:latin typeface="Arial" panose="020B0604020202020204" pitchFamily="34" charset="0"/>
                <a:hlinkClick r:id="rId22" tooltip="Puritan"/>
              </a:rPr>
              <a:t>Puritan</a:t>
            </a:r>
            <a:r>
              <a:rPr lang="en-US" b="0" i="0" dirty="0">
                <a:solidFill>
                  <a:srgbClr val="202122"/>
                </a:solidFill>
                <a:effectLst/>
                <a:latin typeface="Arial" panose="020B0604020202020204" pitchFamily="34" charset="0"/>
              </a:rPr>
              <a:t> circles, because of his quiet but firm stance against ceremonies and elaborate clerical dress.</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Due to his opposition to official church practices, he died in poverty aged 80 or 81 on 20 January 1569, in </a:t>
            </a:r>
            <a:r>
              <a:rPr lang="en-US" b="0" i="0" u="none" strike="noStrike" dirty="0">
                <a:solidFill>
                  <a:srgbClr val="3366CC"/>
                </a:solidFill>
                <a:effectLst/>
                <a:latin typeface="Arial" panose="020B0604020202020204" pitchFamily="34" charset="0"/>
                <a:hlinkClick r:id="rId16" tooltip="London"/>
              </a:rPr>
              <a:t>London</a:t>
            </a:r>
            <a:r>
              <a:rPr lang="en-US" b="0" i="0" dirty="0">
                <a:solidFill>
                  <a:srgbClr val="202122"/>
                </a:solidFill>
                <a:effectLst/>
                <a:latin typeface="Arial" panose="020B0604020202020204" pitchFamily="34" charset="0"/>
              </a:rPr>
              <a:t> and was buried at </a:t>
            </a:r>
            <a:r>
              <a:rPr lang="en-US" b="0" i="0" u="none" strike="noStrike" dirty="0">
                <a:solidFill>
                  <a:srgbClr val="3366CC"/>
                </a:solidFill>
                <a:effectLst/>
                <a:latin typeface="Arial" panose="020B0604020202020204" pitchFamily="34" charset="0"/>
                <a:hlinkClick r:id="rId17" tooltip="St Bartholomew-by-the-Exchange"/>
              </a:rPr>
              <a:t>St Bartholomew-by-the-Exchange</a:t>
            </a:r>
            <a:r>
              <a:rPr lang="en-US" b="0" i="0" dirty="0">
                <a:solidFill>
                  <a:srgbClr val="202122"/>
                </a:solidFill>
                <a:effectLst/>
                <a:latin typeface="Arial" panose="020B0604020202020204" pitchFamily="34" charset="0"/>
              </a:rPr>
              <a:t> with a multitude of mourners present.</a:t>
            </a:r>
            <a:r>
              <a:rPr lang="en-US" b="0" i="0" u="none" strike="noStrike" baseline="30000" dirty="0">
                <a:solidFill>
                  <a:srgbClr val="3366CC"/>
                </a:solidFill>
                <a:effectLst/>
                <a:latin typeface="Arial" panose="020B0604020202020204" pitchFamily="34" charset="0"/>
                <a:hlinkClick r:id="rId167"/>
              </a:rPr>
              <a:t>[25]</a:t>
            </a:r>
            <a:r>
              <a:rPr lang="en-US" b="0" i="0" dirty="0">
                <a:solidFill>
                  <a:srgbClr val="202122"/>
                </a:solidFill>
                <a:effectLst/>
                <a:latin typeface="Arial" panose="020B0604020202020204" pitchFamily="34" charset="0"/>
              </a:rPr>
              <a:t> When that church was demolished in 1840 to make way for the new </a:t>
            </a:r>
            <a:r>
              <a:rPr lang="en-US" b="0" i="0" u="none" strike="noStrike" dirty="0">
                <a:solidFill>
                  <a:srgbClr val="3366CC"/>
                </a:solidFill>
                <a:effectLst/>
                <a:latin typeface="Arial" panose="020B0604020202020204" pitchFamily="34" charset="0"/>
                <a:hlinkClick r:id="rId168" tooltip="Royal Exchange, London"/>
              </a:rPr>
              <a:t>Royal Exchange</a:t>
            </a:r>
            <a:r>
              <a:rPr lang="en-US" b="0" i="0" dirty="0">
                <a:solidFill>
                  <a:srgbClr val="202122"/>
                </a:solidFill>
                <a:effectLst/>
                <a:latin typeface="Arial" panose="020B0604020202020204" pitchFamily="34" charset="0"/>
              </a:rPr>
              <a:t>, his remains were moved to St Magnus, where there is a tablet in his memory on the east wall, close to the altar.</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Coverdale left no will and on 23 January 1569 letters of administration were granted to his second wife, Katherine.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that it appears that he has no living descendants.</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Legacy</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69" tooltip="Edit section: Legacy"/>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r>
              <a:rPr lang="en-US" b="0" i="0" dirty="0">
                <a:solidFill>
                  <a:srgbClr val="202122"/>
                </a:solidFill>
                <a:effectLst/>
                <a:latin typeface="Arial" panose="020B0604020202020204" pitchFamily="34" charset="0"/>
              </a:rPr>
              <a:t>Coverdale's legacy has been far-reaching, especially that of his first complete English Bible of 1535. For the 400th anniversary of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70" tooltip="King James Version"/>
              </a:rPr>
              <a:t>King James Bible</a:t>
            </a:r>
            <a:r>
              <a:rPr lang="en-US" b="0" i="0" dirty="0">
                <a:solidFill>
                  <a:srgbClr val="202122"/>
                </a:solidFill>
                <a:effectLst/>
                <a:latin typeface="Arial" panose="020B0604020202020204" pitchFamily="34" charset="0"/>
              </a:rPr>
              <a:t>, in 2011, the Church of England issued a resolution, which was endorsed by the General Synod.</a:t>
            </a:r>
            <a:r>
              <a:rPr lang="en-US" b="0" i="0" u="none" strike="noStrike" baseline="30000" dirty="0">
                <a:solidFill>
                  <a:srgbClr val="3366CC"/>
                </a:solidFill>
                <a:effectLst/>
                <a:latin typeface="Arial" panose="020B0604020202020204" pitchFamily="34" charset="0"/>
                <a:hlinkClick r:id="rId171"/>
              </a:rPr>
              <a:t>[26]</a:t>
            </a:r>
            <a:r>
              <a:rPr lang="en-US" b="0" i="0" dirty="0">
                <a:solidFill>
                  <a:srgbClr val="202122"/>
                </a:solidFill>
                <a:effectLst/>
                <a:latin typeface="Arial" panose="020B0604020202020204" pitchFamily="34" charset="0"/>
              </a:rPr>
              <a:t> Starting with the Coverdale Bible, the text included a brief description of the continuing significance of 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King James Bible (1611) and its immediate antecedents:</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71" tooltip="Coverdale Bible"/>
              </a:rPr>
              <a:t>Coverdale Bible</a:t>
            </a:r>
            <a:r>
              <a:rPr lang="en-US" b="0" i="0" dirty="0">
                <a:solidFill>
                  <a:srgbClr val="202122"/>
                </a:solidFill>
                <a:effectLst/>
                <a:latin typeface="Arial" panose="020B0604020202020204" pitchFamily="34" charset="0"/>
              </a:rPr>
              <a:t> (1535)</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88" tooltip="Matthew Bible"/>
              </a:rPr>
              <a:t>Matthew Bible</a:t>
            </a:r>
            <a:r>
              <a:rPr lang="en-US" b="0" i="0" dirty="0">
                <a:solidFill>
                  <a:srgbClr val="202122"/>
                </a:solidFill>
                <a:effectLst/>
                <a:latin typeface="Arial" panose="020B0604020202020204" pitchFamily="34" charset="0"/>
              </a:rPr>
              <a:t> (1537)</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93" tooltip="Great Bible"/>
              </a:rPr>
              <a:t>Great Bible</a:t>
            </a:r>
            <a:r>
              <a:rPr lang="en-US" b="0" i="0" dirty="0">
                <a:solidFill>
                  <a:srgbClr val="202122"/>
                </a:solidFill>
                <a:effectLst/>
                <a:latin typeface="Arial" panose="020B0604020202020204" pitchFamily="34" charset="0"/>
              </a:rPr>
              <a:t> (1539)</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59" tooltip="Geneva Bible"/>
              </a:rPr>
              <a:t>Geneva Bible</a:t>
            </a:r>
            <a:r>
              <a:rPr lang="en-US" b="0" i="0" dirty="0">
                <a:solidFill>
                  <a:srgbClr val="202122"/>
                </a:solidFill>
                <a:effectLst/>
                <a:latin typeface="Arial" panose="020B0604020202020204" pitchFamily="34" charset="0"/>
              </a:rPr>
              <a:t> (1557, the New Testament; 1560, the whole Bible)</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72" tooltip="Bishops' Bible"/>
              </a:rPr>
              <a:t>Bishops' Bible</a:t>
            </a:r>
            <a:r>
              <a:rPr lang="en-US" b="0" i="0" dirty="0">
                <a:solidFill>
                  <a:srgbClr val="202122"/>
                </a:solidFill>
                <a:effectLst/>
                <a:latin typeface="Arial" panose="020B0604020202020204" pitchFamily="34" charset="0"/>
              </a:rPr>
              <a:t> (1568)</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173" tooltip="Douay–Rheims Bible"/>
              </a:rPr>
              <a:t>Rheims-Douai Bible</a:t>
            </a:r>
            <a:r>
              <a:rPr lang="en-US" b="0" i="0" dirty="0">
                <a:solidFill>
                  <a:srgbClr val="202122"/>
                </a:solidFill>
                <a:effectLst/>
                <a:latin typeface="Arial" panose="020B0604020202020204" pitchFamily="34" charset="0"/>
              </a:rPr>
              <a:t> (1582, the New Testament; 1609-1610, the whole Bible)</a:t>
            </a:r>
          </a:p>
          <a:p>
            <a:pPr algn="l" rtl="0">
              <a:buFont typeface="Arial" panose="020B0604020202020204" pitchFamily="34" charset="0"/>
              <a:buChar char="•"/>
            </a:pPr>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Authorised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70" tooltip="King James Version"/>
              </a:rPr>
              <a:t>King James Bible</a:t>
            </a:r>
            <a:r>
              <a:rPr lang="en-US" b="0" i="0" dirty="0">
                <a:solidFill>
                  <a:srgbClr val="202122"/>
                </a:solidFill>
                <a:effectLst/>
                <a:latin typeface="Arial" panose="020B0604020202020204" pitchFamily="34" charset="0"/>
              </a:rPr>
              <a:t> (1611)</a:t>
            </a:r>
          </a:p>
          <a:p>
            <a:pPr algn="l" rtl="0"/>
            <a:r>
              <a:rPr lang="en-US" b="0" i="0" dirty="0">
                <a:solidFill>
                  <a:srgbClr val="202122"/>
                </a:solidFill>
                <a:effectLst/>
                <a:latin typeface="Arial" panose="020B0604020202020204" pitchFamily="34" charset="0"/>
              </a:rPr>
              <a:t>As indicated above, Coverdale was involved with the first four of the above. He was partially responsible for </a:t>
            </a:r>
            <a:r>
              <a:rPr lang="en-US" b="0" i="0" u="none" strike="noStrike" dirty="0">
                <a:solidFill>
                  <a:srgbClr val="3366CC"/>
                </a:solidFill>
                <a:effectLst/>
                <a:latin typeface="Arial" panose="020B0604020202020204" pitchFamily="34" charset="0"/>
                <a:hlinkClick r:id="rId88" tooltip="Matthew Bible"/>
              </a:rPr>
              <a:t>Matthew's Bible</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25"/>
              </a:rPr>
              <a:t>[2]</a:t>
            </a:r>
            <a:r>
              <a:rPr lang="en-US" b="0" i="0" u="none" strike="noStrike" baseline="30000" dirty="0">
                <a:solidFill>
                  <a:srgbClr val="3366CC"/>
                </a:solidFill>
                <a:effectLst/>
                <a:latin typeface="Arial" panose="020B0604020202020204" pitchFamily="34" charset="0"/>
                <a:hlinkClick r:id="rId174"/>
              </a:rPr>
              <a:t>[note 17]</a:t>
            </a:r>
            <a:r>
              <a:rPr lang="en-US" b="0" i="0" dirty="0">
                <a:solidFill>
                  <a:srgbClr val="202122"/>
                </a:solidFill>
                <a:effectLst/>
                <a:latin typeface="Arial" panose="020B0604020202020204" pitchFamily="34" charset="0"/>
              </a:rPr>
              <a:t> In addition to those mentioned above, he produced a diglot New Testament in 1538.</a:t>
            </a:r>
            <a:r>
              <a:rPr lang="en-US" b="0" i="0" u="none" strike="noStrike" baseline="30000" dirty="0">
                <a:solidFill>
                  <a:srgbClr val="3366CC"/>
                </a:solidFill>
                <a:effectLst/>
                <a:latin typeface="Arial" panose="020B0604020202020204" pitchFamily="34" charset="0"/>
                <a:hlinkClick r:id="rId66"/>
              </a:rPr>
              <a:t>[7]</a:t>
            </a:r>
            <a:r>
              <a:rPr lang="en-US" b="0" i="0" baseline="30000" dirty="0">
                <a:solidFill>
                  <a:srgbClr val="202122"/>
                </a:solidFill>
                <a:effectLst/>
                <a:latin typeface="Arial" panose="020B0604020202020204" pitchFamily="34" charset="0"/>
              </a:rPr>
              <a:t>: 101 </a:t>
            </a:r>
            <a:r>
              <a:rPr lang="en-US" b="0" i="0" dirty="0">
                <a:solidFill>
                  <a:srgbClr val="202122"/>
                </a:solidFill>
                <a:effectLst/>
                <a:latin typeface="Arial" panose="020B0604020202020204" pitchFamily="34" charset="0"/>
              </a:rPr>
              <a:t> He was extensively involved with editing and producing the Great Bible. He was also part of the group of "Geneva Exiles" who produced the </a:t>
            </a:r>
            <a:r>
              <a:rPr lang="en-US" b="0" i="0" u="none" strike="noStrike" dirty="0">
                <a:solidFill>
                  <a:srgbClr val="3366CC"/>
                </a:solidFill>
                <a:effectLst/>
                <a:latin typeface="Arial" panose="020B0604020202020204" pitchFamily="34" charset="0"/>
                <a:hlinkClick r:id="rId159" tooltip="Geneva Bible"/>
              </a:rPr>
              <a:t>Geneva Bible</a:t>
            </a:r>
            <a:r>
              <a:rPr lang="en-US" b="0" i="0" u="none" strike="noStrike" baseline="30000" dirty="0">
                <a:solidFill>
                  <a:srgbClr val="3366CC"/>
                </a:solidFill>
                <a:effectLst/>
                <a:latin typeface="Arial" panose="020B0604020202020204" pitchFamily="34" charset="0"/>
                <a:hlinkClick r:id="rId25"/>
              </a:rPr>
              <a:t>[2]</a:t>
            </a:r>
            <a:r>
              <a:rPr lang="en-US" b="0" i="0" dirty="0">
                <a:solidFill>
                  <a:srgbClr val="202122"/>
                </a:solidFill>
                <a:effectLst/>
                <a:latin typeface="Arial" panose="020B0604020202020204" pitchFamily="34" charset="0"/>
              </a:rPr>
              <a:t> – the edition preferred, some ninety-five years later, by </a:t>
            </a:r>
            <a:r>
              <a:rPr lang="en-US" b="0" i="0" u="none" strike="noStrike" dirty="0">
                <a:solidFill>
                  <a:srgbClr val="3366CC"/>
                </a:solidFill>
                <a:effectLst/>
                <a:latin typeface="Arial" panose="020B0604020202020204" pitchFamily="34" charset="0"/>
                <a:hlinkClick r:id="rId175" tooltip="Oliver Cromwell"/>
              </a:rPr>
              <a:t>Oliver Cromwell</a:t>
            </a:r>
            <a:r>
              <a:rPr lang="en-US" b="0" i="0" dirty="0">
                <a:solidFill>
                  <a:srgbClr val="202122"/>
                </a:solidFill>
                <a:effectLst/>
                <a:latin typeface="Arial" panose="020B0604020202020204" pitchFamily="34" charset="0"/>
              </a:rPr>
              <a:t>'s army and his Parliamentarians.</a:t>
            </a:r>
          </a:p>
          <a:p>
            <a:pPr algn="l" rtl="0"/>
            <a:r>
              <a:rPr lang="en-US" b="0" i="0" dirty="0">
                <a:solidFill>
                  <a:srgbClr val="202122"/>
                </a:solidFill>
                <a:effectLst/>
                <a:latin typeface="Arial" panose="020B0604020202020204" pitchFamily="34" charset="0"/>
              </a:rPr>
              <a:t>Fragment of Miles Coverdale's </a:t>
            </a:r>
            <a:r>
              <a:rPr lang="en-US" b="0" i="1" dirty="0" err="1">
                <a:solidFill>
                  <a:srgbClr val="202122"/>
                </a:solidFill>
                <a:effectLst/>
                <a:latin typeface="Arial" panose="020B0604020202020204" pitchFamily="34" charset="0"/>
              </a:rPr>
              <a:t>Goostly</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Psalmes</a:t>
            </a:r>
            <a:r>
              <a:rPr lang="en-US" b="0" i="1" dirty="0">
                <a:solidFill>
                  <a:srgbClr val="202122"/>
                </a:solidFill>
                <a:effectLst/>
                <a:latin typeface="Arial" panose="020B0604020202020204" pitchFamily="34" charset="0"/>
              </a:rPr>
              <a:t> and </a:t>
            </a:r>
            <a:r>
              <a:rPr lang="en-US" b="0" i="1" dirty="0" err="1">
                <a:solidFill>
                  <a:srgbClr val="202122"/>
                </a:solidFill>
                <a:effectLst/>
                <a:latin typeface="Arial" panose="020B0604020202020204" pitchFamily="34" charset="0"/>
              </a:rPr>
              <a:t>Spirituall</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Songes</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176" tooltip="Bodleian Library"/>
              </a:rPr>
              <a:t>Bodleian Library</a:t>
            </a:r>
            <a:r>
              <a:rPr lang="en-US" b="0" i="0" dirty="0">
                <a:solidFill>
                  <a:srgbClr val="202122"/>
                </a:solidFill>
                <a:effectLst/>
                <a:latin typeface="Arial" panose="020B0604020202020204" pitchFamily="34" charset="0"/>
              </a:rPr>
              <a:t>, Oxford</a:t>
            </a:r>
          </a:p>
          <a:p>
            <a:pPr algn="l" rtl="0"/>
            <a:r>
              <a:rPr lang="en-US" b="0" i="0" dirty="0">
                <a:solidFill>
                  <a:srgbClr val="202122"/>
                </a:solidFill>
                <a:effectLst/>
                <a:latin typeface="Arial" panose="020B0604020202020204" pitchFamily="34" charset="0"/>
              </a:rPr>
              <a:t>Coverdale's translation of the </a:t>
            </a:r>
            <a:r>
              <a:rPr lang="en-US" b="0" i="0" u="none" strike="noStrike" dirty="0">
                <a:solidFill>
                  <a:srgbClr val="3366CC"/>
                </a:solidFill>
                <a:effectLst/>
                <a:latin typeface="Arial" panose="020B0604020202020204" pitchFamily="34" charset="0"/>
                <a:hlinkClick r:id="rId82" tooltip="Psalms"/>
              </a:rPr>
              <a:t>Psalms</a:t>
            </a:r>
            <a:r>
              <a:rPr lang="en-US" b="0" i="0" dirty="0">
                <a:solidFill>
                  <a:srgbClr val="202122"/>
                </a:solidFill>
                <a:effectLst/>
                <a:latin typeface="Arial" panose="020B0604020202020204" pitchFamily="34" charset="0"/>
              </a:rPr>
              <a:t> (based on Luther's version and the Latin Vulgate) have a particular importance in the history of the English Bible.</a:t>
            </a:r>
            <a:r>
              <a:rPr lang="en-US" b="0" i="0" u="none" strike="noStrike" baseline="30000" dirty="0">
                <a:solidFill>
                  <a:srgbClr val="3366CC"/>
                </a:solidFill>
                <a:effectLst/>
                <a:latin typeface="Arial" panose="020B0604020202020204" pitchFamily="34" charset="0"/>
                <a:hlinkClick r:id="rId177"/>
              </a:rPr>
              <a:t>[27]</a:t>
            </a:r>
            <a:r>
              <a:rPr lang="en-US" b="0" i="0" dirty="0">
                <a:solidFill>
                  <a:srgbClr val="202122"/>
                </a:solidFill>
                <a:effectLst/>
                <a:latin typeface="Arial" panose="020B0604020202020204" pitchFamily="34" charset="0"/>
              </a:rPr>
              <a:t> His translation is still used in the Anglican </a:t>
            </a:r>
            <a:r>
              <a:rPr lang="en-US" b="0" i="0" u="none" strike="noStrike" dirty="0">
                <a:solidFill>
                  <a:srgbClr val="3366CC"/>
                </a:solidFill>
                <a:effectLst/>
                <a:latin typeface="Arial" panose="020B0604020202020204" pitchFamily="34" charset="0"/>
                <a:hlinkClick r:id="rId132" tooltip="Book of Common Prayer"/>
              </a:rPr>
              <a:t>Book of Common Prayer</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73"/>
              </a:rPr>
              <a:t>[9]</a:t>
            </a:r>
            <a:r>
              <a:rPr lang="en-US" b="0" i="0" dirty="0">
                <a:solidFill>
                  <a:srgbClr val="202122"/>
                </a:solidFill>
                <a:effectLst/>
                <a:latin typeface="Arial" panose="020B0604020202020204" pitchFamily="34" charset="0"/>
              </a:rPr>
              <a:t> It is the most familiar translation for many in the Anglican Communion worldwide, particularly those in collegiate and cathedral churches.</a:t>
            </a:r>
            <a:r>
              <a:rPr lang="en-US" b="0" i="0" u="none" strike="noStrike" baseline="30000" dirty="0">
                <a:solidFill>
                  <a:srgbClr val="3366CC"/>
                </a:solidFill>
                <a:effectLst/>
                <a:latin typeface="Arial" panose="020B0604020202020204" pitchFamily="34" charset="0"/>
                <a:hlinkClick r:id="rId178"/>
              </a:rPr>
              <a:t>[28]</a:t>
            </a:r>
            <a:r>
              <a:rPr lang="en-US" b="0" i="0" dirty="0">
                <a:solidFill>
                  <a:srgbClr val="202122"/>
                </a:solidFill>
                <a:effectLst/>
                <a:latin typeface="Arial" panose="020B0604020202020204" pitchFamily="34" charset="0"/>
              </a:rPr>
              <a:t> Many musical settings of the psalms also make use of the Coverdale translation. For example Coverdale's renderings are used in </a:t>
            </a:r>
            <a:r>
              <a:rPr lang="en-US" b="0" i="0" u="none" strike="noStrike" dirty="0">
                <a:solidFill>
                  <a:srgbClr val="3366CC"/>
                </a:solidFill>
                <a:effectLst/>
                <a:latin typeface="Arial" panose="020B0604020202020204" pitchFamily="34" charset="0"/>
                <a:hlinkClick r:id="rId179" tooltip="Handel's Messiah"/>
              </a:rPr>
              <a:t>Handel's </a:t>
            </a:r>
            <a:r>
              <a:rPr lang="en-US" b="0" i="1" u="none" strike="noStrike" dirty="0">
                <a:solidFill>
                  <a:srgbClr val="3366CC"/>
                </a:solidFill>
                <a:effectLst/>
                <a:latin typeface="Arial" panose="020B0604020202020204" pitchFamily="34" charset="0"/>
                <a:hlinkClick r:id="rId179" tooltip="Handel's Messiah"/>
              </a:rPr>
              <a:t>Messiah</a:t>
            </a:r>
            <a:r>
              <a:rPr lang="en-US" b="0" i="0" dirty="0">
                <a:solidFill>
                  <a:srgbClr val="202122"/>
                </a:solidFill>
                <a:effectLst/>
                <a:latin typeface="Arial" panose="020B0604020202020204" pitchFamily="34" charset="0"/>
              </a:rPr>
              <a:t>, based on the Prayer Book Psalter rather than the King James Bible version. His translation of the </a:t>
            </a:r>
            <a:r>
              <a:rPr lang="en-US" b="0" i="0" u="none" strike="noStrike" dirty="0">
                <a:solidFill>
                  <a:srgbClr val="3366CC"/>
                </a:solidFill>
                <a:effectLst/>
                <a:latin typeface="Arial" panose="020B0604020202020204" pitchFamily="34" charset="0"/>
                <a:hlinkClick r:id="rId180" tooltip="Roman Canon"/>
              </a:rPr>
              <a:t>Roman Canon</a:t>
            </a:r>
            <a:r>
              <a:rPr lang="en-US" b="0" i="0" dirty="0">
                <a:solidFill>
                  <a:srgbClr val="202122"/>
                </a:solidFill>
                <a:effectLst/>
                <a:latin typeface="Arial" panose="020B0604020202020204" pitchFamily="34" charset="0"/>
              </a:rPr>
              <a:t> is still used in some Anglican and </a:t>
            </a:r>
            <a:r>
              <a:rPr lang="en-US" b="0" i="0" u="none" strike="noStrike" dirty="0">
                <a:solidFill>
                  <a:srgbClr val="3366CC"/>
                </a:solidFill>
                <a:effectLst/>
                <a:latin typeface="Arial" panose="020B0604020202020204" pitchFamily="34" charset="0"/>
                <a:hlinkClick r:id="rId181" tooltip="Anglican Use"/>
              </a:rPr>
              <a:t>Anglican Use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82" tooltip="Catholic Church"/>
              </a:rPr>
              <a:t>Roman Catholic</a:t>
            </a:r>
            <a:r>
              <a:rPr lang="en-US" b="0" i="0" dirty="0">
                <a:solidFill>
                  <a:srgbClr val="202122"/>
                </a:solidFill>
                <a:effectLst/>
                <a:latin typeface="Arial" panose="020B0604020202020204" pitchFamily="34" charset="0"/>
              </a:rPr>
              <a:t> churches. Less well known is Coverdale’s early involvement in hymn books. Celia Hughes believes that in the days of renewed biblical suppression after 1543, the most important work of Coverdale, apart from his principal Bible translation, was his </a:t>
            </a:r>
            <a:r>
              <a:rPr lang="en-US" b="0" i="1" dirty="0">
                <a:solidFill>
                  <a:srgbClr val="202122"/>
                </a:solidFill>
                <a:effectLst/>
                <a:latin typeface="Arial" panose="020B0604020202020204" pitchFamily="34" charset="0"/>
              </a:rPr>
              <a:t>Ghostly Psalms and Spiritual Songs</a:t>
            </a:r>
            <a:r>
              <a:rPr lang="en-US" b="0" i="0" dirty="0">
                <a:solidFill>
                  <a:srgbClr val="202122"/>
                </a:solidFill>
                <a:effectLst/>
                <a:latin typeface="Arial" panose="020B0604020202020204" pitchFamily="34" charset="0"/>
              </a:rPr>
              <a:t> .</a:t>
            </a:r>
            <a:r>
              <a:rPr lang="en-US" b="0" i="0" u="none" strike="noStrike" baseline="30000" dirty="0">
                <a:solidFill>
                  <a:srgbClr val="3366CC"/>
                </a:solidFill>
                <a:effectLst/>
                <a:latin typeface="Arial" panose="020B0604020202020204" pitchFamily="34" charset="0"/>
                <a:hlinkClick r:id="rId66"/>
              </a:rPr>
              <a:t>[7]</a:t>
            </a:r>
            <a:r>
              <a:rPr lang="en-US" b="0" i="0" dirty="0">
                <a:solidFill>
                  <a:srgbClr val="202122"/>
                </a:solidFill>
                <a:effectLst/>
                <a:latin typeface="Arial" panose="020B0604020202020204" pitchFamily="34" charset="0"/>
              </a:rPr>
              <a:t> This she calls "the first English hymn book" and "the only one until the publication of the collection by </a:t>
            </a:r>
            <a:r>
              <a:rPr lang="en-US" b="0" i="0" dirty="0" err="1">
                <a:solidFill>
                  <a:srgbClr val="202122"/>
                </a:solidFill>
                <a:effectLst/>
                <a:latin typeface="Arial" panose="020B0604020202020204" pitchFamily="34" charset="0"/>
              </a:rPr>
              <a:t>Sternhold</a:t>
            </a:r>
            <a:r>
              <a:rPr lang="en-US" b="0" i="0" dirty="0">
                <a:solidFill>
                  <a:srgbClr val="202122"/>
                </a:solidFill>
                <a:effectLst/>
                <a:latin typeface="Arial" panose="020B0604020202020204" pitchFamily="34" charset="0"/>
              </a:rPr>
              <a:t> and Hopkins." (This was more than twenty years later). The undated print probably was done parallel to his Bible translation in 1535.</a:t>
            </a:r>
            <a:r>
              <a:rPr lang="en-US" b="0" i="0" u="none" strike="noStrike" baseline="30000" dirty="0">
                <a:solidFill>
                  <a:srgbClr val="3366CC"/>
                </a:solidFill>
                <a:effectLst/>
                <a:latin typeface="Arial" panose="020B0604020202020204" pitchFamily="34" charset="0"/>
                <a:hlinkClick r:id="rId183"/>
              </a:rPr>
              <a:t>[29]</a:t>
            </a:r>
            <a:r>
              <a:rPr lang="en-US" b="0" i="0" dirty="0">
                <a:solidFill>
                  <a:srgbClr val="202122"/>
                </a:solidFill>
                <a:effectLst/>
                <a:latin typeface="Arial" panose="020B0604020202020204" pitchFamily="34" charset="0"/>
              </a:rPr>
              <a:t> Coverdale’s first three hymns are based on the Latin </a:t>
            </a:r>
            <a:r>
              <a:rPr lang="en-US" b="0" i="0" u="none" strike="noStrike" dirty="0" err="1">
                <a:solidFill>
                  <a:srgbClr val="3366CC"/>
                </a:solidFill>
                <a:effectLst/>
                <a:latin typeface="Arial" panose="020B0604020202020204" pitchFamily="34" charset="0"/>
                <a:hlinkClick r:id="rId184" tooltip="Veni Creator Spiritus"/>
              </a:rPr>
              <a:t>Veni</a:t>
            </a:r>
            <a:r>
              <a:rPr lang="en-US" b="0" i="0" u="none" strike="noStrike" dirty="0">
                <a:solidFill>
                  <a:srgbClr val="3366CC"/>
                </a:solidFill>
                <a:effectLst/>
                <a:latin typeface="Arial" panose="020B0604020202020204" pitchFamily="34" charset="0"/>
                <a:hlinkClick r:id="rId184" tooltip="Veni Creator Spiritus"/>
              </a:rPr>
              <a:t> Creator Spiritus</a:t>
            </a:r>
            <a:r>
              <a:rPr lang="en-US" b="0" i="0" dirty="0">
                <a:solidFill>
                  <a:srgbClr val="202122"/>
                </a:solidFill>
                <a:effectLst/>
                <a:latin typeface="Arial" panose="020B0604020202020204" pitchFamily="34" charset="0"/>
              </a:rPr>
              <a:t>, preceding its other English translations such as that of 1625 by Bishop J. </a:t>
            </a:r>
            <a:r>
              <a:rPr lang="en-US" b="0" i="0" dirty="0" err="1">
                <a:solidFill>
                  <a:srgbClr val="202122"/>
                </a:solidFill>
                <a:effectLst/>
                <a:latin typeface="Arial" panose="020B0604020202020204" pitchFamily="34" charset="0"/>
              </a:rPr>
              <a:t>Cosin</a:t>
            </a:r>
            <a:r>
              <a:rPr lang="en-US" b="0" i="0" dirty="0">
                <a:solidFill>
                  <a:srgbClr val="202122"/>
                </a:solidFill>
                <a:effectLst/>
                <a:latin typeface="Arial" panose="020B0604020202020204" pitchFamily="34" charset="0"/>
              </a:rPr>
              <a:t> by more than ninety years.</a:t>
            </a:r>
            <a:r>
              <a:rPr lang="en-US" b="0" i="0" u="none" strike="noStrike" baseline="30000" dirty="0">
                <a:solidFill>
                  <a:srgbClr val="3366CC"/>
                </a:solidFill>
                <a:effectLst/>
                <a:latin typeface="Arial" panose="020B0604020202020204" pitchFamily="34" charset="0"/>
                <a:hlinkClick r:id="rId185"/>
              </a:rPr>
              <a:t>[note 18]</a:t>
            </a:r>
            <a:r>
              <a:rPr lang="en-US" b="0" i="0" dirty="0">
                <a:solidFill>
                  <a:srgbClr val="202122"/>
                </a:solidFill>
                <a:effectLst/>
                <a:latin typeface="Arial" panose="020B0604020202020204" pitchFamily="34" charset="0"/>
              </a:rPr>
              <a:t> However, the majority of the hymns are based on the Protestant hymnbooks from Germany, particularly </a:t>
            </a:r>
            <a:r>
              <a:rPr lang="en-US" b="0" i="0" u="none" strike="noStrike" dirty="0">
                <a:solidFill>
                  <a:srgbClr val="3366CC"/>
                </a:solidFill>
                <a:effectLst/>
                <a:latin typeface="Arial" panose="020B0604020202020204" pitchFamily="34" charset="0"/>
                <a:hlinkClick r:id="rId186" tooltip="Johann Walter"/>
              </a:rPr>
              <a:t>Johann Walter</a:t>
            </a:r>
            <a:r>
              <a:rPr lang="en-US" b="0" i="0" dirty="0">
                <a:solidFill>
                  <a:srgbClr val="202122"/>
                </a:solidFill>
                <a:effectLst/>
                <a:latin typeface="Arial" panose="020B0604020202020204" pitchFamily="34" charset="0"/>
              </a:rPr>
              <a:t>'s settings of </a:t>
            </a:r>
            <a:r>
              <a:rPr lang="en-US" b="0" i="0" u="none" strike="noStrike" dirty="0">
                <a:solidFill>
                  <a:srgbClr val="3366CC"/>
                </a:solidFill>
                <a:effectLst/>
                <a:latin typeface="Arial" panose="020B0604020202020204" pitchFamily="34" charset="0"/>
                <a:hlinkClick r:id="rId62" tooltip="Martin Luther"/>
              </a:rPr>
              <a:t>Martin Luther</a:t>
            </a:r>
            <a:r>
              <a:rPr lang="en-US" b="0" i="0" dirty="0">
                <a:solidFill>
                  <a:srgbClr val="202122"/>
                </a:solidFill>
                <a:effectLst/>
                <a:latin typeface="Arial" panose="020B0604020202020204" pitchFamily="34" charset="0"/>
              </a:rPr>
              <a:t>'s hymns such as </a:t>
            </a:r>
            <a:r>
              <a:rPr lang="en-US" b="0" i="1" u="none" strike="noStrike" dirty="0">
                <a:solidFill>
                  <a:srgbClr val="3366CC"/>
                </a:solidFill>
                <a:effectLst/>
                <a:latin typeface="Arial" panose="020B0604020202020204" pitchFamily="34" charset="0"/>
                <a:hlinkClick r:id="rId187" tooltip="A Mighty Fortress Is Our God"/>
              </a:rPr>
              <a:t>Ein </a:t>
            </a:r>
            <a:r>
              <a:rPr lang="en-US" b="0" i="1" u="none" strike="noStrike" dirty="0" err="1">
                <a:solidFill>
                  <a:srgbClr val="3366CC"/>
                </a:solidFill>
                <a:effectLst/>
                <a:latin typeface="Arial" panose="020B0604020202020204" pitchFamily="34" charset="0"/>
                <a:hlinkClick r:id="rId187" tooltip="A Mighty Fortress Is Our God"/>
              </a:rPr>
              <a:t>feste</a:t>
            </a:r>
            <a:r>
              <a:rPr lang="en-US" b="0" i="1" u="none" strike="noStrike" dirty="0">
                <a:solidFill>
                  <a:srgbClr val="3366CC"/>
                </a:solidFill>
                <a:effectLst/>
                <a:latin typeface="Arial" panose="020B0604020202020204" pitchFamily="34" charset="0"/>
                <a:hlinkClick r:id="rId187" tooltip="A Mighty Fortress Is Our God"/>
              </a:rPr>
              <a:t> Burg</a:t>
            </a:r>
            <a:r>
              <a:rPr lang="en-US" b="0" i="0" dirty="0">
                <a:solidFill>
                  <a:srgbClr val="202122"/>
                </a:solidFill>
                <a:effectLst/>
                <a:latin typeface="Arial" panose="020B0604020202020204" pitchFamily="34" charset="0"/>
              </a:rPr>
              <a:t>. Coverdale intended his </a:t>
            </a:r>
            <a:r>
              <a:rPr lang="en-US" b="0" i="1" dirty="0">
                <a:solidFill>
                  <a:srgbClr val="202122"/>
                </a:solidFill>
                <a:effectLst/>
                <a:latin typeface="Arial" panose="020B0604020202020204" pitchFamily="34" charset="0"/>
              </a:rPr>
              <a:t>"godly songs" for "our young men ... and our women spinning at the wheels."</a:t>
            </a:r>
            <a:r>
              <a:rPr lang="en-US" b="0" i="0" dirty="0">
                <a:solidFill>
                  <a:srgbClr val="202122"/>
                </a:solidFill>
                <a:effectLst/>
                <a:latin typeface="Arial" panose="020B0604020202020204" pitchFamily="34" charset="0"/>
              </a:rPr>
              <a:t> Thus Hughes argues that he </a:t>
            </a:r>
            <a:r>
              <a:rPr lang="en-US" b="0" i="0" dirty="0" err="1">
                <a:solidFill>
                  <a:srgbClr val="202122"/>
                </a:solidFill>
                <a:effectLst/>
                <a:latin typeface="Arial" panose="020B0604020202020204" pitchFamily="34" charset="0"/>
              </a:rPr>
              <a:t>realised</a:t>
            </a:r>
            <a:r>
              <a:rPr lang="en-US" b="0" i="0" dirty="0">
                <a:solidFill>
                  <a:srgbClr val="202122"/>
                </a:solidFill>
                <a:effectLst/>
                <a:latin typeface="Arial" panose="020B0604020202020204" pitchFamily="34" charset="0"/>
              </a:rPr>
              <a:t> that for the less-privileged, his scriptural teaching could be learnt and retained more readily by song rather than by direct access to the Bible, which could often be prohibited. However, his hymnbook also ended up on the list of forbidden books in 1539, and only one complete copy of it survives which is today held in </a:t>
            </a:r>
            <a:r>
              <a:rPr lang="en-US" b="0" i="0" u="none" strike="noStrike" dirty="0">
                <a:solidFill>
                  <a:srgbClr val="3366CC"/>
                </a:solidFill>
                <a:effectLst/>
                <a:latin typeface="Arial" panose="020B0604020202020204" pitchFamily="34" charset="0"/>
                <a:hlinkClick r:id="rId188" tooltip="Queen's College, Oxford"/>
              </a:rPr>
              <a:t>Queen's College, Oxford</a:t>
            </a:r>
            <a:r>
              <a:rPr lang="en-US" b="0" i="0" dirty="0">
                <a:solidFill>
                  <a:srgbClr val="202122"/>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89"/>
              </a:rPr>
              <a:t>[1]</a:t>
            </a:r>
            <a:r>
              <a:rPr lang="en-US" b="0" i="0" dirty="0">
                <a:solidFill>
                  <a:srgbClr val="202122"/>
                </a:solidFill>
                <a:effectLst/>
                <a:latin typeface="Arial" panose="020B0604020202020204" pitchFamily="34" charset="0"/>
              </a:rPr>
              <a:t> Two fragments survived as binding material and are now in the </a:t>
            </a:r>
            <a:r>
              <a:rPr lang="en-US" b="0" i="0" u="none" strike="noStrike" dirty="0">
                <a:solidFill>
                  <a:srgbClr val="3366CC"/>
                </a:solidFill>
                <a:effectLst/>
                <a:latin typeface="Arial" panose="020B0604020202020204" pitchFamily="34" charset="0"/>
                <a:hlinkClick r:id="rId190" tooltip="Bodleian Library, Oxford"/>
              </a:rPr>
              <a:t>Bodleian Library, Oxford</a:t>
            </a:r>
            <a:r>
              <a:rPr lang="en-US" b="0" i="0" dirty="0">
                <a:solidFill>
                  <a:srgbClr val="202122"/>
                </a:solidFill>
                <a:effectLst/>
                <a:latin typeface="Arial" panose="020B0604020202020204" pitchFamily="34" charset="0"/>
              </a:rPr>
              <a:t>, and in the </a:t>
            </a:r>
            <a:r>
              <a:rPr lang="en-US" b="0" i="0" u="none" strike="noStrike" dirty="0">
                <a:solidFill>
                  <a:srgbClr val="3366CC"/>
                </a:solidFill>
                <a:effectLst/>
                <a:latin typeface="Arial" panose="020B0604020202020204" pitchFamily="34" charset="0"/>
                <a:hlinkClick r:id="rId191" tooltip="Beinecke Library"/>
              </a:rPr>
              <a:t>Beinecke Library</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192" tooltip="Yale"/>
              </a:rPr>
              <a:t>Yale</a:t>
            </a:r>
            <a:r>
              <a:rPr lang="en-US" b="0" i="0" dirty="0">
                <a:solidFill>
                  <a:srgbClr val="202122"/>
                </a:solidFill>
                <a:effectLst/>
                <a:latin typeface="Arial" panose="020B0604020202020204" pitchFamily="34" charset="0"/>
              </a:rPr>
              <a:t>.</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202122"/>
                </a:solidFill>
                <a:effectLst/>
                <a:latin typeface="Arial" panose="020B0604020202020204" pitchFamily="34" charset="0"/>
              </a:rPr>
              <a:t>Miles Coverdale was a man who was loved all his life for that ‘singular uprightness’ recorded on his tomb. He was always in demand as a preacher of the gospel. He was an assiduous bishop. He pressed forward with great work in the face of the complexities and adversities produced by official policies. His gift to posterity has been from his scholarship as a translator; from his steadily developing sense of English rhythms, spoken and sung; and from his incalculable shaping of the nation's moral and religious sense through the reading aloud in every parish from his ‘Bible of the largest size’.</a:t>
            </a:r>
          </a:p>
          <a:p>
            <a:pPr algn="l" rtl="0"/>
            <a:r>
              <a:rPr lang="en-US" b="0" i="0" dirty="0">
                <a:solidFill>
                  <a:srgbClr val="202122"/>
                </a:solidFill>
                <a:effectLst/>
                <a:latin typeface="Arial" panose="020B0604020202020204" pitchFamily="34" charset="0"/>
              </a:rPr>
              <a:t>David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‘Coverdale, Miles (1488–1569)’, Oxford Dictionary of National Biography, Oxford University Press, 2004; online </a:t>
            </a:r>
            <a:r>
              <a:rPr lang="en-US" b="0" i="0" dirty="0" err="1">
                <a:solidFill>
                  <a:srgbClr val="202122"/>
                </a:solidFill>
                <a:effectLst/>
                <a:latin typeface="Arial" panose="020B0604020202020204" pitchFamily="34" charset="0"/>
              </a:rPr>
              <a:t>edn</a:t>
            </a:r>
            <a:r>
              <a:rPr lang="en-US" b="0" i="0" dirty="0">
                <a:solidFill>
                  <a:srgbClr val="202122"/>
                </a:solidFill>
                <a:effectLst/>
                <a:latin typeface="Arial" panose="020B0604020202020204" pitchFamily="34" charset="0"/>
              </a:rPr>
              <a:t>, October 2009 </a:t>
            </a:r>
            <a:r>
              <a:rPr lang="en-US" b="0" i="0" u="none" strike="noStrike" dirty="0">
                <a:solidFill>
                  <a:srgbClr val="3366CC"/>
                </a:solidFill>
                <a:effectLst/>
                <a:latin typeface="Arial" panose="020B0604020202020204" pitchFamily="34" charset="0"/>
                <a:hlinkClick r:id="rId193"/>
              </a:rPr>
              <a:t>accessed 15 February 2015</a:t>
            </a:r>
            <a:r>
              <a:rPr lang="en-US" b="0" i="0" dirty="0">
                <a:solidFill>
                  <a:srgbClr val="202122"/>
                </a:solidFill>
                <a:effectLst/>
                <a:latin typeface="Arial" panose="020B0604020202020204" pitchFamily="34" charset="0"/>
              </a:rPr>
              <a:t>.</a:t>
            </a:r>
          </a:p>
          <a:p>
            <a:pPr algn="l" rtl="0"/>
            <a:r>
              <a:rPr lang="en-US" b="0" i="0" dirty="0">
                <a:solidFill>
                  <a:srgbClr val="202122"/>
                </a:solidFill>
                <a:effectLst/>
                <a:latin typeface="Arial" panose="020B0604020202020204" pitchFamily="34" charset="0"/>
              </a:rPr>
              <a:t>Coverdale is </a:t>
            </a:r>
            <a:r>
              <a:rPr lang="en-US" b="0" i="0" dirty="0" err="1">
                <a:solidFill>
                  <a:srgbClr val="202122"/>
                </a:solidFill>
                <a:effectLst/>
                <a:latin typeface="Arial" panose="020B0604020202020204" pitchFamily="34" charset="0"/>
              </a:rPr>
              <a:t>honoured</a:t>
            </a:r>
            <a:r>
              <a:rPr lang="en-US" b="0" i="0" dirty="0">
                <a:solidFill>
                  <a:srgbClr val="202122"/>
                </a:solidFill>
                <a:effectLst/>
                <a:latin typeface="Arial" panose="020B0604020202020204" pitchFamily="34" charset="0"/>
              </a:rPr>
              <a:t>, together with </a:t>
            </a:r>
            <a:r>
              <a:rPr lang="en-US" b="0" i="0" u="none" strike="noStrike" dirty="0">
                <a:solidFill>
                  <a:srgbClr val="3366CC"/>
                </a:solidFill>
                <a:effectLst/>
                <a:latin typeface="Arial" panose="020B0604020202020204" pitchFamily="34" charset="0"/>
                <a:hlinkClick r:id="rId65" tooltip="William Tyndale"/>
              </a:rPr>
              <a:t>William Tyndale</a:t>
            </a:r>
            <a:r>
              <a:rPr lang="en-US" b="0" i="0" dirty="0">
                <a:solidFill>
                  <a:srgbClr val="202122"/>
                </a:solidFill>
                <a:effectLst/>
                <a:latin typeface="Arial" panose="020B0604020202020204" pitchFamily="34" charset="0"/>
              </a:rPr>
              <a:t>, with a </a:t>
            </a:r>
            <a:r>
              <a:rPr lang="en-US" b="0" i="0" u="none" strike="noStrike" dirty="0">
                <a:solidFill>
                  <a:srgbClr val="3366CC"/>
                </a:solidFill>
                <a:effectLst/>
                <a:latin typeface="Arial" panose="020B0604020202020204" pitchFamily="34" charset="0"/>
                <a:hlinkClick r:id="rId194" tooltip="Feast day"/>
              </a:rPr>
              <a:t>feast day</a:t>
            </a:r>
            <a:r>
              <a:rPr lang="en-US" b="0" i="0" dirty="0">
                <a:solidFill>
                  <a:srgbClr val="202122"/>
                </a:solidFill>
                <a:effectLst/>
                <a:latin typeface="Arial" panose="020B0604020202020204" pitchFamily="34" charset="0"/>
              </a:rPr>
              <a:t> on the </a:t>
            </a:r>
            <a:r>
              <a:rPr lang="en-US" b="0" i="0" u="none" strike="noStrike" dirty="0">
                <a:solidFill>
                  <a:srgbClr val="3366CC"/>
                </a:solidFill>
                <a:effectLst/>
                <a:latin typeface="Arial" panose="020B0604020202020204" pitchFamily="34" charset="0"/>
                <a:hlinkClick r:id="rId195" tooltip="Calendar of saints (Episcopal Church in the United States of America)"/>
              </a:rPr>
              <a:t>liturgical calendar of the Episcopal Church (USA)</a:t>
            </a:r>
            <a:r>
              <a:rPr lang="en-US" b="0" i="0" dirty="0">
                <a:solidFill>
                  <a:srgbClr val="202122"/>
                </a:solidFill>
                <a:effectLst/>
                <a:latin typeface="Arial" panose="020B0604020202020204" pitchFamily="34" charset="0"/>
              </a:rPr>
              <a:t> on 6 October. His extensive contacts with English and Continental Reformers was integral to the development of successive versions of the Bible in the English language.</a:t>
            </a:r>
            <a:r>
              <a:rPr lang="en-US" b="0" i="0" baseline="30000" dirty="0">
                <a:solidFill>
                  <a:srgbClr val="202122"/>
                </a:solidFill>
                <a:effectLst/>
                <a:latin typeface="Arial" panose="020B0604020202020204" pitchFamily="34" charset="0"/>
              </a:rPr>
              <a:t>[</a:t>
            </a:r>
            <a:r>
              <a:rPr lang="en-US" b="0" i="1" u="none" strike="noStrike" baseline="30000" dirty="0">
                <a:solidFill>
                  <a:srgbClr val="3366CC"/>
                </a:solidFill>
                <a:effectLst/>
                <a:latin typeface="Arial" panose="020B0604020202020204" pitchFamily="34" charset="0"/>
                <a:hlinkClick r:id="rId161"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Works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96" tooltip="Edit section: Work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0" i="1" dirty="0">
                <a:solidFill>
                  <a:srgbClr val="202122"/>
                </a:solidFill>
                <a:effectLst/>
                <a:latin typeface="Arial" panose="020B0604020202020204" pitchFamily="34" charset="0"/>
              </a:rPr>
              <a:t>Remains of Myles Coverdale: Containing Prologues to the Translation of the Bible, Treatise on Death, Hope of the Faithful, Exhortation to the Carrying of Christ's Cross, Exposition Upon the Twenty-Second Psalm, Confutation of the Treatise of John Standish, </a:t>
            </a:r>
            <a:r>
              <a:rPr lang="en-US" b="0" i="1" dirty="0" err="1">
                <a:solidFill>
                  <a:srgbClr val="202122"/>
                </a:solidFill>
                <a:effectLst/>
                <a:latin typeface="Arial" panose="020B0604020202020204" pitchFamily="34" charset="0"/>
              </a:rPr>
              <a:t>Defence</a:t>
            </a:r>
            <a:r>
              <a:rPr lang="en-US" b="0" i="1" dirty="0">
                <a:solidFill>
                  <a:srgbClr val="202122"/>
                </a:solidFill>
                <a:effectLst/>
                <a:latin typeface="Arial" panose="020B0604020202020204" pitchFamily="34" charset="0"/>
              </a:rPr>
              <a:t> of a Certain Poor Christian Man, Letters, Ghostly Psalms and Spiritual Songs.</a:t>
            </a:r>
            <a:r>
              <a:rPr lang="en-US" b="0" i="0" dirty="0">
                <a:solidFill>
                  <a:srgbClr val="202122"/>
                </a:solidFill>
                <a:effectLst/>
                <a:latin typeface="Arial" panose="020B0604020202020204" pitchFamily="34" charset="0"/>
              </a:rPr>
              <a:t> (1846)</a:t>
            </a:r>
          </a:p>
          <a:p>
            <a:pPr algn="l" rtl="0">
              <a:buFont typeface="Arial" panose="020B0604020202020204" pitchFamily="34" charset="0"/>
              <a:buChar char="•"/>
            </a:pPr>
            <a:r>
              <a:rPr lang="en-US" b="0" i="1" dirty="0">
                <a:solidFill>
                  <a:srgbClr val="202122"/>
                </a:solidFill>
                <a:effectLst/>
                <a:latin typeface="Arial" panose="020B0604020202020204" pitchFamily="34" charset="0"/>
              </a:rPr>
              <a:t>Writings and Translations of Myles Coverdale: The Old Faith, A Spiritual and Most Precious Pearl, Fruitful Lessons, A Treatise on the Lord's Supper, Order of the Church in Denmark, Abridgment of the Enchiridion of Erasmus</a:t>
            </a:r>
            <a:r>
              <a:rPr lang="en-US" b="0" i="0" dirty="0">
                <a:solidFill>
                  <a:srgbClr val="202122"/>
                </a:solidFill>
                <a:effectLst/>
                <a:latin typeface="Arial" panose="020B0604020202020204" pitchFamily="34" charset="0"/>
              </a:rPr>
              <a:t> (1844)</a:t>
            </a:r>
          </a:p>
          <a:p>
            <a:pPr algn="l" rtl="0">
              <a:buFont typeface="Arial" panose="020B0604020202020204" pitchFamily="34" charset="0"/>
              <a:buChar char="•"/>
            </a:pPr>
            <a:r>
              <a:rPr lang="en-US" b="0" i="1" dirty="0">
                <a:solidFill>
                  <a:srgbClr val="202122"/>
                </a:solidFill>
                <a:effectLst/>
                <a:latin typeface="Arial" panose="020B0604020202020204" pitchFamily="34" charset="0"/>
              </a:rPr>
              <a:t>Memorials Of The Right Reverend Father In God Myles Coverdale, Sometime Lord Bishop Of Exeter; Who First Translated The Whole Bible Into English: Together With Divers Matters Relating To The Promulgation Of The Bible, In The Reign Of Henry The Eighth</a:t>
            </a:r>
            <a:r>
              <a:rPr lang="en-US" b="0" i="0" dirty="0">
                <a:solidFill>
                  <a:srgbClr val="202122"/>
                </a:solidFill>
                <a:effectLst/>
                <a:latin typeface="Arial" panose="020B0604020202020204" pitchFamily="34" charset="0"/>
              </a:rPr>
              <a:t> (1838)</a:t>
            </a:r>
          </a:p>
          <a:p>
            <a:pPr algn="l" rtl="0">
              <a:buFont typeface="Arial" panose="020B0604020202020204" pitchFamily="34" charset="0"/>
              <a:buChar char="•"/>
            </a:pPr>
            <a:r>
              <a:rPr lang="en-US" b="0" i="1" dirty="0">
                <a:solidFill>
                  <a:srgbClr val="202122"/>
                </a:solidFill>
                <a:effectLst/>
                <a:latin typeface="Arial" panose="020B0604020202020204" pitchFamily="34" charset="0"/>
              </a:rPr>
              <a:t>The Letters Of The Martyrs: Collected And Published In 1564 With A Preface By Miles Coverdale</a:t>
            </a:r>
            <a:r>
              <a:rPr lang="en-US" b="0" i="0" dirty="0">
                <a:solidFill>
                  <a:srgbClr val="202122"/>
                </a:solidFill>
                <a:effectLst/>
                <a:latin typeface="Arial" panose="020B0604020202020204" pitchFamily="34" charset="0"/>
              </a:rPr>
              <a:t> (1838)</a:t>
            </a:r>
          </a:p>
          <a:p>
            <a:pPr algn="l" rtl="0"/>
            <a:r>
              <a:rPr lang="en-US" b="0" i="0" dirty="0">
                <a:solidFill>
                  <a:srgbClr val="000000"/>
                </a:solidFill>
                <a:effectLst/>
                <a:latin typeface="Linux Libertine"/>
              </a:rPr>
              <a:t>See also</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197" tooltip="Edit section: See also"/>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1" i="1" u="none" strike="noStrike" dirty="0">
                <a:solidFill>
                  <a:srgbClr val="3366CC"/>
                </a:solidFill>
                <a:effectLst/>
                <a:latin typeface="Arial" panose="020B0604020202020204" pitchFamily="34" charset="0"/>
                <a:hlinkClick r:id="rId198" tooltip="Portal:Saints"/>
              </a:rPr>
              <a:t>Saints portal</a:t>
            </a:r>
            <a:endParaRPr lang="en-US" b="1" i="1" dirty="0">
              <a:solidFill>
                <a:srgbClr val="202122"/>
              </a:solidFill>
              <a:effectLst/>
              <a:latin typeface="Arial" panose="020B0604020202020204" pitchFamily="34" charset="0"/>
            </a:endParaRPr>
          </a:p>
          <a:p>
            <a:pPr algn="l" rtl="0">
              <a:buFont typeface="Arial" panose="020B0604020202020204" pitchFamily="34" charset="0"/>
              <a:buChar char="•"/>
            </a:pPr>
            <a:r>
              <a:rPr lang="en-US" b="1" i="1" u="none" strike="noStrike" dirty="0">
                <a:solidFill>
                  <a:srgbClr val="3366CC"/>
                </a:solidFill>
                <a:effectLst/>
                <a:latin typeface="Arial" panose="020B0604020202020204" pitchFamily="34" charset="0"/>
                <a:hlinkClick r:id="rId199" tooltip="Portal:Christianity"/>
              </a:rPr>
              <a:t>Christianity portal</a:t>
            </a:r>
            <a:endParaRPr lang="en-US" b="1" i="1"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82" tooltip="Psalms"/>
              </a:rPr>
              <a:t>Psalms</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200" tooltip="Timeline of the English Reformation"/>
              </a:rPr>
              <a:t>Timeline of the English Reformation</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201" tooltip="Censorship of the Bible"/>
              </a:rPr>
              <a:t>Censorship of the Bible § England</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Notes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02" tooltip="Edit section: Note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03" tooltip="Jump up"/>
              </a:rPr>
              <a:t>^</a:t>
            </a:r>
            <a:r>
              <a:rPr lang="en-US" b="0" i="0" dirty="0">
                <a:solidFill>
                  <a:srgbClr val="202122"/>
                </a:solidFill>
                <a:effectLst/>
                <a:latin typeface="Arial" panose="020B0604020202020204" pitchFamily="34" charset="0"/>
              </a:rPr>
              <a:t> According to a bronze plaque on the wall of the former </a:t>
            </a:r>
            <a:r>
              <a:rPr lang="en-US" b="0" i="0" u="none" strike="noStrike" dirty="0">
                <a:solidFill>
                  <a:srgbClr val="3366CC"/>
                </a:solidFill>
                <a:effectLst/>
                <a:latin typeface="Arial" panose="020B0604020202020204" pitchFamily="34" charset="0"/>
                <a:hlinkClick r:id="rId204" tooltip="York Minster"/>
              </a:rPr>
              <a:t>York Minster</a:t>
            </a:r>
            <a:r>
              <a:rPr lang="en-US" b="0" i="0" dirty="0">
                <a:solidFill>
                  <a:srgbClr val="202122"/>
                </a:solidFill>
                <a:effectLst/>
                <a:latin typeface="Arial" panose="020B0604020202020204" pitchFamily="34" charset="0"/>
              </a:rPr>
              <a:t> library, he was believed to have been born in York circa 1488. </a:t>
            </a:r>
            <a:r>
              <a:rPr lang="en-US" b="0" i="1" dirty="0">
                <a:solidFill>
                  <a:srgbClr val="202122"/>
                </a:solidFill>
                <a:effectLst/>
                <a:latin typeface="Arial" panose="020B0604020202020204" pitchFamily="34" charset="0"/>
              </a:rPr>
              <a:t>Anon. (4 September 2014). </a:t>
            </a:r>
            <a:r>
              <a:rPr lang="en-US" b="0" i="1" u="none" strike="noStrike" dirty="0">
                <a:solidFill>
                  <a:srgbClr val="3366CC"/>
                </a:solidFill>
                <a:effectLst/>
                <a:latin typeface="Arial" panose="020B0604020202020204" pitchFamily="34" charset="0"/>
                <a:hlinkClick r:id="rId205"/>
              </a:rPr>
              <a:t>"Bronze commemorative plaque on wall of former York Minster Library"</a:t>
            </a:r>
            <a:r>
              <a:rPr lang="en-US" b="0" i="1" dirty="0">
                <a:solidFill>
                  <a:srgbClr val="202122"/>
                </a:solidFill>
                <a:effectLst/>
                <a:latin typeface="Arial" panose="020B0604020202020204" pitchFamily="34" charset="0"/>
              </a:rPr>
              <a:t>. Retrieved 15 February 2015.</a:t>
            </a:r>
            <a:r>
              <a:rPr lang="en-US" b="0" i="0" dirty="0">
                <a:solidFill>
                  <a:srgbClr val="202122"/>
                </a:solidFill>
                <a:effectLst/>
                <a:latin typeface="Arial" panose="020B0604020202020204" pitchFamily="34" charset="0"/>
              </a:rPr>
              <a:t> However, the exact birth location of York does not appear to be corroborated. An older source (Berkshire History – based on Article of 1903) even suggests his birthplace as </a:t>
            </a:r>
            <a:r>
              <a:rPr lang="en-US" b="0" i="0" u="none" strike="noStrike" dirty="0">
                <a:solidFill>
                  <a:srgbClr val="3366CC"/>
                </a:solidFill>
                <a:effectLst/>
                <a:latin typeface="Arial" panose="020B0604020202020204" pitchFamily="34" charset="0"/>
                <a:hlinkClick r:id="rId206" tooltip="Coverdale (dale)"/>
              </a:rPr>
              <a:t>Coverdale</a:t>
            </a:r>
            <a:r>
              <a:rPr lang="en-US" b="0" i="0" dirty="0">
                <a:solidFill>
                  <a:srgbClr val="202122"/>
                </a:solidFill>
                <a:effectLst/>
                <a:latin typeface="Arial" panose="020B0604020202020204" pitchFamily="34" charset="0"/>
              </a:rPr>
              <a:t>, a hamlet in North Yorkshire, but neither is this elsewhere substantiated.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says that no details are known of his parentage or early education, so simply </a:t>
            </a:r>
            <a:r>
              <a:rPr lang="en-US" b="0" i="1" dirty="0">
                <a:solidFill>
                  <a:srgbClr val="202122"/>
                </a:solidFill>
                <a:effectLst/>
                <a:latin typeface="Arial" panose="020B0604020202020204" pitchFamily="34" charset="0"/>
              </a:rPr>
              <a:t>Yorkshire</a:t>
            </a:r>
            <a:r>
              <a:rPr lang="en-US" b="0" i="0" dirty="0">
                <a:solidFill>
                  <a:srgbClr val="202122"/>
                </a:solidFill>
                <a:effectLst/>
                <a:latin typeface="Arial" panose="020B0604020202020204" pitchFamily="34" charset="0"/>
              </a:rPr>
              <a:t> is the safest conclusion.</a:t>
            </a:r>
          </a:p>
          <a:p>
            <a:pPr algn="l" rtl="0">
              <a:buFont typeface="+mj-lt"/>
              <a:buAutoNum type="arabicPeriod"/>
            </a:pPr>
            <a:r>
              <a:rPr lang="en-US" b="1" i="0" u="none" strike="noStrike" dirty="0">
                <a:solidFill>
                  <a:srgbClr val="3366CC"/>
                </a:solidFill>
                <a:effectLst/>
                <a:latin typeface="Arial" panose="020B0604020202020204" pitchFamily="34" charset="0"/>
                <a:hlinkClick r:id="rId207"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states "BCL according to Cooper, </a:t>
            </a:r>
            <a:r>
              <a:rPr lang="en-US" b="0" i="0" dirty="0" err="1">
                <a:solidFill>
                  <a:srgbClr val="202122"/>
                </a:solidFill>
                <a:effectLst/>
                <a:latin typeface="Arial" panose="020B0604020202020204" pitchFamily="34" charset="0"/>
              </a:rPr>
              <a:t>BTh</a:t>
            </a:r>
            <a:r>
              <a:rPr lang="en-US" b="0" i="0" dirty="0">
                <a:solidFill>
                  <a:srgbClr val="202122"/>
                </a:solidFill>
                <a:effectLst/>
                <a:latin typeface="Arial" panose="020B0604020202020204" pitchFamily="34" charset="0"/>
              </a:rPr>
              <a:t> according to Foxe." At the time, such students had to gain proficiency in both subjects.</a:t>
            </a:r>
          </a:p>
          <a:p>
            <a:pPr algn="l" rtl="0">
              <a:buFont typeface="+mj-lt"/>
              <a:buAutoNum type="arabicPeriod"/>
            </a:pPr>
            <a:r>
              <a:rPr lang="en-US" b="1" i="0" u="none" strike="noStrike" dirty="0">
                <a:solidFill>
                  <a:srgbClr val="3366CC"/>
                </a:solidFill>
                <a:effectLst/>
                <a:latin typeface="Arial" panose="020B0604020202020204" pitchFamily="34" charset="0"/>
                <a:hlinkClick r:id="rId208" tooltip="Jump up"/>
              </a:rPr>
              <a:t>^</a:t>
            </a:r>
            <a:r>
              <a:rPr lang="en-US" b="0" i="0" dirty="0">
                <a:solidFill>
                  <a:srgbClr val="202122"/>
                </a:solidFill>
                <a:effectLst/>
                <a:latin typeface="Arial" panose="020B0604020202020204" pitchFamily="34" charset="0"/>
              </a:rPr>
              <a:t> But </a:t>
            </a:r>
            <a:r>
              <a:rPr lang="en-US" b="0" i="0" dirty="0" err="1">
                <a:solidFill>
                  <a:srgbClr val="202122"/>
                </a:solidFill>
                <a:effectLst/>
                <a:latin typeface="Arial" panose="020B0604020202020204" pitchFamily="34" charset="0"/>
              </a:rPr>
              <a:t>Trueman</a:t>
            </a:r>
            <a:r>
              <a:rPr lang="en-US" b="0" i="0" dirty="0">
                <a:solidFill>
                  <a:srgbClr val="202122"/>
                </a:solidFill>
                <a:effectLst/>
                <a:latin typeface="Arial" panose="020B0604020202020204" pitchFamily="34" charset="0"/>
              </a:rPr>
              <a:t> also says that Barnes was incorporated </a:t>
            </a:r>
            <a:r>
              <a:rPr lang="en-US" b="0" i="0" dirty="0" err="1">
                <a:solidFill>
                  <a:srgbClr val="202122"/>
                </a:solidFill>
                <a:effectLst/>
                <a:latin typeface="Arial" panose="020B0604020202020204" pitchFamily="34" charset="0"/>
              </a:rPr>
              <a:t>BTh</a:t>
            </a:r>
            <a:r>
              <a:rPr lang="en-US" b="0" i="0" dirty="0">
                <a:solidFill>
                  <a:srgbClr val="202122"/>
                </a:solidFill>
                <a:effectLst/>
                <a:latin typeface="Arial" panose="020B0604020202020204" pitchFamily="34" charset="0"/>
              </a:rPr>
              <a:t> in Cambridge university in 1522-3, followed in 1523 by the award of a DTh., so Barnes' return from Louvain was probably in about 1522.</a:t>
            </a:r>
          </a:p>
          <a:p>
            <a:pPr algn="l" rtl="0">
              <a:buFont typeface="+mj-lt"/>
              <a:buAutoNum type="arabicPeriod"/>
            </a:pPr>
            <a:r>
              <a:rPr lang="en-US" b="1" i="0" u="none" strike="noStrike" dirty="0">
                <a:solidFill>
                  <a:srgbClr val="3366CC"/>
                </a:solidFill>
                <a:effectLst/>
                <a:latin typeface="Arial" panose="020B0604020202020204" pitchFamily="34" charset="0"/>
                <a:hlinkClick r:id="rId209" tooltip="Jump up"/>
              </a:rPr>
              <a:t>^</a:t>
            </a:r>
            <a:r>
              <a:rPr lang="en-US" b="0" i="0" dirty="0">
                <a:solidFill>
                  <a:srgbClr val="202122"/>
                </a:solidFill>
                <a:effectLst/>
                <a:latin typeface="Arial" panose="020B0604020202020204" pitchFamily="34" charset="0"/>
              </a:rPr>
              <a:t> Hughes cites four twentieth century authors in support of this view, having said that some older biographers discount the suggestion.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states firmly that Coverdale and Rodgers were with Tyndale in Antwerp in 1534, whilst discounting the account of Foxe (1563) that Coverdale travelled to Hamburg to assist Tyndale in planned printing work.</a:t>
            </a:r>
          </a:p>
          <a:p>
            <a:pPr algn="l" rtl="0">
              <a:buFont typeface="+mj-lt"/>
              <a:buAutoNum type="arabicPeriod"/>
            </a:pPr>
            <a:r>
              <a:rPr lang="en-US" b="1" i="0" u="none" strike="noStrike" dirty="0">
                <a:solidFill>
                  <a:srgbClr val="3366CC"/>
                </a:solidFill>
                <a:effectLst/>
                <a:latin typeface="Arial" panose="020B0604020202020204" pitchFamily="34" charset="0"/>
                <a:hlinkClick r:id="rId210" tooltip="Jump up"/>
              </a:rPr>
              <a:t>^</a:t>
            </a:r>
            <a:r>
              <a:rPr lang="en-US" b="0" i="0" dirty="0">
                <a:solidFill>
                  <a:srgbClr val="202122"/>
                </a:solidFill>
                <a:effectLst/>
                <a:latin typeface="Arial" panose="020B0604020202020204" pitchFamily="34" charset="0"/>
              </a:rPr>
              <a:t> The colophon of the bible itself states this exact date.</a:t>
            </a:r>
          </a:p>
          <a:p>
            <a:pPr algn="l" rtl="0">
              <a:buFont typeface="+mj-lt"/>
              <a:buAutoNum type="arabicPeriod"/>
            </a:pPr>
            <a:r>
              <a:rPr lang="en-US" b="1" i="0" u="none" strike="noStrike" dirty="0">
                <a:solidFill>
                  <a:srgbClr val="3366CC"/>
                </a:solidFill>
                <a:effectLst/>
                <a:latin typeface="Arial" panose="020B0604020202020204" pitchFamily="34" charset="0"/>
                <a:hlinkClick r:id="rId211" tooltip="Jump up"/>
              </a:rPr>
              <a:t>^</a:t>
            </a:r>
            <a:r>
              <a:rPr lang="en-US" b="0" i="0" dirty="0">
                <a:solidFill>
                  <a:srgbClr val="202122"/>
                </a:solidFill>
                <a:effectLst/>
                <a:latin typeface="Arial" panose="020B0604020202020204" pitchFamily="34" charset="0"/>
              </a:rPr>
              <a:t> In his dedication to King Henry, Coverdale explains that he has ‘with a clear conscience purely and faithfully translated this out of five sundry interpreters’.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explains that this means Tyndale, Luther, the Vulgate, the Zürich Bible, and </a:t>
            </a:r>
            <a:r>
              <a:rPr lang="en-US" b="0" i="0" dirty="0" err="1">
                <a:solidFill>
                  <a:srgbClr val="202122"/>
                </a:solidFill>
                <a:effectLst/>
                <a:latin typeface="Arial" panose="020B0604020202020204" pitchFamily="34" charset="0"/>
              </a:rPr>
              <a:t>Pagninus's</a:t>
            </a:r>
            <a:r>
              <a:rPr lang="en-US" b="0" i="0" dirty="0">
                <a:solidFill>
                  <a:srgbClr val="202122"/>
                </a:solidFill>
                <a:effectLst/>
                <a:latin typeface="Arial" panose="020B0604020202020204" pitchFamily="34" charset="0"/>
              </a:rPr>
              <a:t> Latin translation of the Hebrew.</a:t>
            </a:r>
          </a:p>
          <a:p>
            <a:pPr algn="l" rtl="0">
              <a:buFont typeface="+mj-lt"/>
              <a:buAutoNum type="arabicPeriod"/>
            </a:pPr>
            <a:r>
              <a:rPr lang="en-US" b="1" i="0" u="none" strike="noStrike" dirty="0">
                <a:solidFill>
                  <a:srgbClr val="3366CC"/>
                </a:solidFill>
                <a:effectLst/>
                <a:latin typeface="Arial" panose="020B0604020202020204" pitchFamily="34" charset="0"/>
                <a:hlinkClick r:id="rId212" tooltip="Jump up"/>
              </a:rPr>
              <a:t>^</a:t>
            </a:r>
            <a:r>
              <a:rPr lang="en-US" b="0" i="0" dirty="0">
                <a:solidFill>
                  <a:srgbClr val="202122"/>
                </a:solidFill>
                <a:effectLst/>
                <a:latin typeface="Arial" panose="020B0604020202020204" pitchFamily="34" charset="0"/>
              </a:rPr>
              <a:t> The following is Guido </a:t>
            </a:r>
            <a:r>
              <a:rPr lang="en-US" b="0" i="0" dirty="0" err="1">
                <a:solidFill>
                  <a:srgbClr val="202122"/>
                </a:solidFill>
                <a:effectLst/>
                <a:latin typeface="Arial" panose="020B0604020202020204" pitchFamily="34" charset="0"/>
              </a:rPr>
              <a:t>Latré's</a:t>
            </a:r>
            <a:r>
              <a:rPr lang="en-US" b="0" i="0" dirty="0">
                <a:solidFill>
                  <a:srgbClr val="202122"/>
                </a:solidFill>
                <a:effectLst/>
                <a:latin typeface="Arial" panose="020B0604020202020204" pitchFamily="34" charset="0"/>
              </a:rPr>
              <a:t> citation for: </a:t>
            </a:r>
            <a:r>
              <a:rPr lang="en-US" b="0" i="1" dirty="0">
                <a:solidFill>
                  <a:srgbClr val="202122"/>
                </a:solidFill>
                <a:effectLst/>
                <a:latin typeface="Arial" panose="020B0604020202020204" pitchFamily="34" charset="0"/>
              </a:rPr>
              <a:t>... it was Coverdale's glory to produce the first printed English Bible, and to leave to posterity a permanent memorial of his genius in that most musical version of the Psalter which passed into the Book of Common Prayer, and has endeared itself to generations of Englishmen.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Darlow,T.H</a:t>
            </a:r>
            <a:r>
              <a:rPr lang="en-US" b="0" i="0" dirty="0">
                <a:solidFill>
                  <a:srgbClr val="202122"/>
                </a:solidFill>
                <a:effectLst/>
                <a:latin typeface="Arial" panose="020B0604020202020204" pitchFamily="34" charset="0"/>
              </a:rPr>
              <a:t>. &amp; </a:t>
            </a:r>
            <a:r>
              <a:rPr lang="en-US" b="0" i="0" dirty="0" err="1">
                <a:solidFill>
                  <a:srgbClr val="202122"/>
                </a:solidFill>
                <a:effectLst/>
                <a:latin typeface="Arial" panose="020B0604020202020204" pitchFamily="34" charset="0"/>
              </a:rPr>
              <a:t>Moule,H.F</a:t>
            </a:r>
            <a:r>
              <a:rPr lang="en-US" b="0" i="0" dirty="0">
                <a:solidFill>
                  <a:srgbClr val="202122"/>
                </a:solidFill>
                <a:effectLst/>
                <a:latin typeface="Arial" panose="020B0604020202020204" pitchFamily="34" charset="0"/>
              </a:rPr>
              <a:t>., Historical Catalogue of the printed Editions of Holy Scripture in the Library of the British and Foreign Bible Society, 2 vols., London and New York, 1963 (1st ed. 1903) p.6</a:t>
            </a:r>
          </a:p>
          <a:p>
            <a:pPr algn="l" rtl="0">
              <a:buFont typeface="+mj-lt"/>
              <a:buAutoNum type="arabicPeriod"/>
            </a:pPr>
            <a:r>
              <a:rPr lang="en-US" b="1" i="0" u="none" strike="noStrike" dirty="0">
                <a:solidFill>
                  <a:srgbClr val="3366CC"/>
                </a:solidFill>
                <a:effectLst/>
                <a:latin typeface="Arial" panose="020B0604020202020204" pitchFamily="34" charset="0"/>
                <a:hlinkClick r:id="rId213" tooltip="Jump up"/>
              </a:rPr>
              <a:t>^</a:t>
            </a:r>
            <a:r>
              <a:rPr lang="en-US" b="0" i="0" dirty="0">
                <a:solidFill>
                  <a:srgbClr val="202122"/>
                </a:solidFill>
                <a:effectLst/>
                <a:latin typeface="Arial" panose="020B0604020202020204" pitchFamily="34" charset="0"/>
              </a:rPr>
              <a:t> The description ‘Great Bible’ is justified, since it measured 337 mm by 235 mm.</a:t>
            </a:r>
          </a:p>
          <a:p>
            <a:pPr algn="l" rtl="0">
              <a:buFont typeface="+mj-lt"/>
              <a:buAutoNum type="arabicPeriod"/>
            </a:pPr>
            <a:r>
              <a:rPr lang="en-US" b="1" i="0" u="none" strike="noStrike" dirty="0">
                <a:solidFill>
                  <a:srgbClr val="3366CC"/>
                </a:solidFill>
                <a:effectLst/>
                <a:latin typeface="Arial" panose="020B0604020202020204" pitchFamily="34" charset="0"/>
                <a:hlinkClick r:id="rId214" tooltip="Jump up"/>
              </a:rPr>
              <a:t>^</a:t>
            </a:r>
            <a:r>
              <a:rPr lang="en-US" b="0" i="0" dirty="0">
                <a:solidFill>
                  <a:srgbClr val="202122"/>
                </a:solidFill>
                <a:effectLst/>
                <a:latin typeface="Arial" panose="020B0604020202020204" pitchFamily="34" charset="0"/>
              </a:rPr>
              <a:t> A further detail, possibly apocryphal, is that additional sheets were re-purchased as waste paper from a tradesman to whom they had been sold. Foxe (1563) wrote that they had been proffered as hat linings</a:t>
            </a:r>
          </a:p>
          <a:p>
            <a:pPr algn="l" rtl="0">
              <a:buFont typeface="+mj-lt"/>
              <a:buAutoNum type="arabicPeriod"/>
            </a:pPr>
            <a:r>
              <a:rPr lang="en-US" b="1" i="0" u="none" strike="noStrike" dirty="0">
                <a:solidFill>
                  <a:srgbClr val="3366CC"/>
                </a:solidFill>
                <a:effectLst/>
                <a:latin typeface="Arial" panose="020B0604020202020204" pitchFamily="34" charset="0"/>
                <a:hlinkClick r:id="rId215" tooltip="Jump up"/>
              </a:rPr>
              <a:t>^</a:t>
            </a:r>
            <a:r>
              <a:rPr lang="en-US" b="0" i="0" dirty="0">
                <a:solidFill>
                  <a:srgbClr val="202122"/>
                </a:solidFill>
                <a:effectLst/>
                <a:latin typeface="Arial" panose="020B0604020202020204" pitchFamily="34" charset="0"/>
              </a:rPr>
              <a:t> A special copy on vellum, with illuminations, was prepared for Cromwell himself, and is now in the library of St. John’s College, Cambridge.</a:t>
            </a:r>
          </a:p>
          <a:p>
            <a:pPr algn="l" rtl="0">
              <a:buFont typeface="+mj-lt"/>
              <a:buAutoNum type="arabicPeriod"/>
            </a:pPr>
            <a:r>
              <a:rPr lang="en-US" b="1" i="0" u="none" strike="noStrike" dirty="0">
                <a:solidFill>
                  <a:srgbClr val="3366CC"/>
                </a:solidFill>
                <a:effectLst/>
                <a:latin typeface="Arial" panose="020B0604020202020204" pitchFamily="34" charset="0"/>
                <a:hlinkClick r:id="rId216" tooltip="Jump up"/>
              </a:rPr>
              <a:t>^</a:t>
            </a:r>
            <a:r>
              <a:rPr lang="en-US" b="0" i="0" dirty="0">
                <a:solidFill>
                  <a:srgbClr val="202122"/>
                </a:solidFill>
                <a:effectLst/>
                <a:latin typeface="Arial" panose="020B0604020202020204" pitchFamily="34" charset="0"/>
              </a:rPr>
              <a:t> General Note </a:t>
            </a:r>
            <a:r>
              <a:rPr lang="en-US" b="0" i="1" dirty="0">
                <a:solidFill>
                  <a:srgbClr val="202122"/>
                </a:solidFill>
                <a:effectLst/>
                <a:latin typeface="Arial" panose="020B0604020202020204" pitchFamily="34" charset="0"/>
              </a:rPr>
              <a:t>(by Bodleian Library)</a:t>
            </a:r>
            <a:r>
              <a:rPr lang="en-US" b="0" i="0" dirty="0">
                <a:solidFill>
                  <a:srgbClr val="202122"/>
                </a:solidFill>
                <a:effectLst/>
                <a:latin typeface="Arial" panose="020B0604020202020204" pitchFamily="34" charset="0"/>
              </a:rPr>
              <a:t>: English and Latin in parallel columns; the calendar is printed partly in red; this edition repudiated by Coverdale on account of the faulty printing.</a:t>
            </a:r>
          </a:p>
          <a:p>
            <a:pPr algn="l" rtl="0">
              <a:buFont typeface="+mj-lt"/>
              <a:buAutoNum type="arabicPeriod"/>
            </a:pPr>
            <a:r>
              <a:rPr lang="en-US" b="1" i="0" u="none" strike="noStrike" dirty="0">
                <a:solidFill>
                  <a:srgbClr val="3366CC"/>
                </a:solidFill>
                <a:effectLst/>
                <a:latin typeface="Arial" panose="020B0604020202020204" pitchFamily="34" charset="0"/>
                <a:hlinkClick r:id="rId217"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Rychard</a:t>
            </a:r>
            <a:r>
              <a:rPr lang="en-US" b="0" i="0" dirty="0">
                <a:solidFill>
                  <a:srgbClr val="202122"/>
                </a:solidFill>
                <a:effectLst/>
                <a:latin typeface="Arial" panose="020B0604020202020204" pitchFamily="34" charset="0"/>
              </a:rPr>
              <a:t> Grafton and Edward </a:t>
            </a:r>
            <a:r>
              <a:rPr lang="en-US" b="0" i="0" dirty="0" err="1">
                <a:solidFill>
                  <a:srgbClr val="202122"/>
                </a:solidFill>
                <a:effectLst/>
                <a:latin typeface="Arial" panose="020B0604020202020204" pitchFamily="34" charset="0"/>
              </a:rPr>
              <a:t>Whitchurch</a:t>
            </a:r>
            <a:r>
              <a:rPr lang="en-US" b="0" i="0" dirty="0">
                <a:solidFill>
                  <a:srgbClr val="202122"/>
                </a:solidFill>
                <a:effectLst/>
                <a:latin typeface="Arial" panose="020B0604020202020204" pitchFamily="34" charset="0"/>
              </a:rPr>
              <a:t> finally printed the London large folio edition of the Great Bible in 1539. Coverdale compiled it, based largely on the 1537 Matthew’s Bible, which had been printed in Antwerp from translations by Tyndale and Coverdale.</a:t>
            </a:r>
          </a:p>
          <a:p>
            <a:pPr algn="l" rtl="0">
              <a:buFont typeface="+mj-lt"/>
              <a:buAutoNum type="arabicPeriod"/>
            </a:pPr>
            <a:r>
              <a:rPr lang="en-US" b="1" i="0" u="none" strike="noStrike" dirty="0">
                <a:solidFill>
                  <a:srgbClr val="3366CC"/>
                </a:solidFill>
                <a:effectLst/>
                <a:latin typeface="Arial" panose="020B0604020202020204" pitchFamily="34" charset="0"/>
                <a:hlinkClick r:id="rId218" tooltip="Jump up"/>
              </a:rPr>
              <a:t>^</a:t>
            </a:r>
            <a:r>
              <a:rPr lang="en-US" b="0" i="0" dirty="0">
                <a:solidFill>
                  <a:srgbClr val="202122"/>
                </a:solidFill>
                <a:effectLst/>
                <a:latin typeface="Arial" panose="020B0604020202020204" pitchFamily="34" charset="0"/>
              </a:rPr>
              <a:t> A later writer recalled that ‘none of the clergy were ready to risk life with Russell's expedition but old Father Coverdale’ (A </a:t>
            </a:r>
            <a:r>
              <a:rPr lang="en-US" b="0" i="0" dirty="0" err="1">
                <a:solidFill>
                  <a:srgbClr val="202122"/>
                </a:solidFill>
                <a:effectLst/>
                <a:latin typeface="Arial" panose="020B0604020202020204" pitchFamily="34" charset="0"/>
              </a:rPr>
              <a:t>Brieff</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Discours</a:t>
            </a:r>
            <a:r>
              <a:rPr lang="en-US" b="0" i="0" dirty="0">
                <a:solidFill>
                  <a:srgbClr val="202122"/>
                </a:solidFill>
                <a:effectLst/>
                <a:latin typeface="Arial" panose="020B0604020202020204" pitchFamily="34" charset="0"/>
              </a:rPr>
              <a:t>, cited by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p. 232). On the field at Woodbury Windmill, Coverdale ‘caused general thanksgiving to be made unto God’ (</a:t>
            </a:r>
            <a:r>
              <a:rPr lang="en-US" b="0" i="0" dirty="0" err="1">
                <a:solidFill>
                  <a:srgbClr val="202122"/>
                </a:solidFill>
                <a:effectLst/>
                <a:latin typeface="Arial" panose="020B0604020202020204" pitchFamily="34" charset="0"/>
              </a:rPr>
              <a:t>Mozley</a:t>
            </a:r>
            <a:r>
              <a:rPr lang="en-US" b="0" i="0" dirty="0">
                <a:solidFill>
                  <a:srgbClr val="202122"/>
                </a:solidFill>
                <a:effectLst/>
                <a:latin typeface="Arial" panose="020B0604020202020204" pitchFamily="34" charset="0"/>
              </a:rPr>
              <a:t> – see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15).</a:t>
            </a:r>
          </a:p>
          <a:p>
            <a:pPr algn="l" rtl="0">
              <a:buFont typeface="+mj-lt"/>
              <a:buAutoNum type="arabicPeriod"/>
            </a:pPr>
            <a:r>
              <a:rPr lang="en-US" b="1" i="0" u="none" strike="noStrike" dirty="0">
                <a:solidFill>
                  <a:srgbClr val="3366CC"/>
                </a:solidFill>
                <a:effectLst/>
                <a:latin typeface="Arial" panose="020B0604020202020204" pitchFamily="34" charset="0"/>
                <a:hlinkClick r:id="rId219" tooltip="Jump up"/>
              </a:rPr>
              <a:t>^</a:t>
            </a:r>
            <a:r>
              <a:rPr lang="en-US" b="0" i="0" dirty="0">
                <a:solidFill>
                  <a:srgbClr val="202122"/>
                </a:solidFill>
                <a:effectLst/>
                <a:latin typeface="Arial" panose="020B0604020202020204" pitchFamily="34" charset="0"/>
              </a:rPr>
              <a:t> Her reign was dated from 24 July.</a:t>
            </a:r>
          </a:p>
          <a:p>
            <a:pPr algn="l" rtl="0">
              <a:buFont typeface="+mj-lt"/>
              <a:buAutoNum type="arabicPeriod"/>
            </a:pPr>
            <a:r>
              <a:rPr lang="en-US" b="1" i="0" u="none" strike="noStrike" dirty="0">
                <a:solidFill>
                  <a:srgbClr val="3366CC"/>
                </a:solidFill>
                <a:effectLst/>
                <a:latin typeface="Arial" panose="020B0604020202020204" pitchFamily="34" charset="0"/>
                <a:hlinkClick r:id="rId220" tooltip="Jump up"/>
              </a:rPr>
              <a:t>^</a:t>
            </a:r>
            <a:r>
              <a:rPr lang="en-US" b="0" i="0" dirty="0">
                <a:solidFill>
                  <a:srgbClr val="202122"/>
                </a:solidFill>
                <a:effectLst/>
                <a:latin typeface="Arial" panose="020B0604020202020204" pitchFamily="34" charset="0"/>
              </a:rPr>
              <a:t> In November 1553 and April 1554 both Peter Martyr and the king of Denmark refer to him as having been a prisoner.</a:t>
            </a:r>
          </a:p>
          <a:p>
            <a:pPr algn="l" rtl="0">
              <a:buFont typeface="+mj-lt"/>
              <a:buAutoNum type="arabicPeriod"/>
            </a:pPr>
            <a:r>
              <a:rPr lang="en-US" b="1" i="0" u="none" strike="noStrike" dirty="0">
                <a:solidFill>
                  <a:srgbClr val="3366CC"/>
                </a:solidFill>
                <a:effectLst/>
                <a:latin typeface="Arial" panose="020B0604020202020204" pitchFamily="34" charset="0"/>
                <a:hlinkClick r:id="rId221" tooltip="Jump up"/>
              </a:rPr>
              <a: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cites </a:t>
            </a:r>
            <a:r>
              <a:rPr lang="en-US" b="0" i="1" dirty="0" err="1">
                <a:solidFill>
                  <a:srgbClr val="202122"/>
                </a:solidFill>
                <a:effectLst/>
                <a:latin typeface="Arial" panose="020B0604020202020204" pitchFamily="34" charset="0"/>
              </a:rPr>
              <a:t>Mozley</a:t>
            </a:r>
            <a:r>
              <a:rPr lang="en-US" b="0" i="1" dirty="0">
                <a:solidFill>
                  <a:srgbClr val="202122"/>
                </a:solidFill>
                <a:effectLst/>
                <a:latin typeface="Arial" panose="020B0604020202020204" pitchFamily="34" charset="0"/>
              </a:rPr>
              <a:t>, 23,</a:t>
            </a:r>
            <a:r>
              <a:rPr lang="en-US" b="0" i="0" dirty="0">
                <a:solidFill>
                  <a:srgbClr val="202122"/>
                </a:solidFill>
                <a:effectLst/>
                <a:latin typeface="Arial" panose="020B0604020202020204" pitchFamily="34" charset="0"/>
              </a:rPr>
              <a:t> in support of this detail, which is useful in illustrating how, by that time, Coverdale's theology had developed beyond the accepted mainstream of the Elizabethan reforms.</a:t>
            </a:r>
          </a:p>
          <a:p>
            <a:pPr algn="l" rtl="0">
              <a:buFont typeface="+mj-lt"/>
              <a:buAutoNum type="arabicPeriod"/>
            </a:pPr>
            <a:r>
              <a:rPr lang="en-US" b="1" i="0" u="none" strike="noStrike" dirty="0">
                <a:solidFill>
                  <a:srgbClr val="3366CC"/>
                </a:solidFill>
                <a:effectLst/>
                <a:latin typeface="Arial" panose="020B0604020202020204" pitchFamily="34" charset="0"/>
                <a:hlinkClick r:id="rId222" tooltip="Jump up"/>
              </a:rPr>
              <a:t>^</a:t>
            </a:r>
            <a:r>
              <a:rPr lang="en-US" b="0" i="0" dirty="0">
                <a:solidFill>
                  <a:srgbClr val="202122"/>
                </a:solidFill>
                <a:effectLst/>
                <a:latin typeface="Arial" panose="020B0604020202020204" pitchFamily="34" charset="0"/>
              </a:rPr>
              <a:t> According to </a:t>
            </a:r>
            <a:r>
              <a:rPr lang="en-US" b="0" i="0" dirty="0" err="1">
                <a:solidFill>
                  <a:srgbClr val="202122"/>
                </a:solidFill>
                <a:effectLst/>
                <a:latin typeface="Arial" panose="020B0604020202020204" pitchFamily="34" charset="0"/>
              </a:rPr>
              <a:t>Daniell</a:t>
            </a:r>
            <a:r>
              <a:rPr lang="en-US" b="0" i="0" dirty="0">
                <a:solidFill>
                  <a:srgbClr val="202122"/>
                </a:solidFill>
                <a:effectLst/>
                <a:latin typeface="Arial" panose="020B0604020202020204" pitchFamily="34" charset="0"/>
              </a:rPr>
              <a:t>, the second half of the Old Testament of the Matthew's Bible was Coverdale's translation.</a:t>
            </a:r>
          </a:p>
          <a:p>
            <a:pPr algn="l" rtl="0">
              <a:buFont typeface="+mj-lt"/>
              <a:buAutoNum type="arabicPeriod"/>
            </a:pPr>
            <a:r>
              <a:rPr lang="en-US" b="1" i="0" u="none" strike="noStrike" dirty="0">
                <a:solidFill>
                  <a:srgbClr val="3366CC"/>
                </a:solidFill>
                <a:effectLst/>
                <a:latin typeface="Arial" panose="020B0604020202020204" pitchFamily="34" charset="0"/>
                <a:hlinkClick r:id="rId223" tooltip="Jump up"/>
              </a:rPr>
              <a:t>^</a:t>
            </a:r>
            <a:r>
              <a:rPr lang="en-US" b="0" i="0" dirty="0">
                <a:solidFill>
                  <a:srgbClr val="202122"/>
                </a:solidFill>
                <a:effectLst/>
                <a:latin typeface="Arial" panose="020B0604020202020204" pitchFamily="34" charset="0"/>
              </a:rPr>
              <a:t> Still used as Hymn No. 153 of the English Hymnal – "Come Holy Ghost, our souls inspire, ..." (NEH No. 138) with English words by Bishop </a:t>
            </a:r>
            <a:r>
              <a:rPr lang="en-US" b="0" i="0" dirty="0" err="1">
                <a:solidFill>
                  <a:srgbClr val="202122"/>
                </a:solidFill>
                <a:effectLst/>
                <a:latin typeface="Arial" panose="020B0604020202020204" pitchFamily="34" charset="0"/>
              </a:rPr>
              <a:t>Cosin</a:t>
            </a:r>
            <a:r>
              <a:rPr lang="en-US" b="0" i="0" dirty="0">
                <a:solidFill>
                  <a:srgbClr val="202122"/>
                </a:solidFill>
                <a:effectLst/>
                <a:latin typeface="Arial" panose="020B0604020202020204" pitchFamily="34" charset="0"/>
              </a:rPr>
              <a:t>, music by </a:t>
            </a:r>
            <a:r>
              <a:rPr lang="en-US" b="0" i="0" u="none" strike="noStrike" dirty="0">
                <a:solidFill>
                  <a:srgbClr val="3366CC"/>
                </a:solidFill>
                <a:effectLst/>
                <a:latin typeface="Arial" panose="020B0604020202020204" pitchFamily="34" charset="0"/>
                <a:hlinkClick r:id="rId224" tooltip="Thomas Tallis"/>
              </a:rPr>
              <a:t>Thomas Tallis</a:t>
            </a:r>
            <a:r>
              <a:rPr lang="en-US" b="0" i="0" dirty="0">
                <a:solidFill>
                  <a:srgbClr val="202122"/>
                </a:solidFill>
                <a:effectLst/>
                <a:latin typeface="Arial" panose="020B0604020202020204" pitchFamily="34" charset="0"/>
              </a:rPr>
              <a:t>. See The English Hymnal – With Tunes, First ed. Ralph Vaughan Williams, London: Oxford University Press, 1906.</a:t>
            </a:r>
          </a:p>
          <a:p>
            <a:pPr algn="l" rtl="0"/>
            <a:r>
              <a:rPr lang="en-US" b="0" i="0" dirty="0">
                <a:solidFill>
                  <a:srgbClr val="000000"/>
                </a:solidFill>
                <a:effectLst/>
                <a:latin typeface="Linux Libertine"/>
              </a:rPr>
              <a:t>References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25" tooltip="Edit section: Reference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26" tooltip="Jump up"/>
              </a:rPr>
              <a: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27"/>
              </a:rPr>
              <a:t>George Oliver, </a:t>
            </a:r>
            <a:r>
              <a:rPr lang="en-US" b="0" i="1" u="none" strike="noStrike" dirty="0">
                <a:solidFill>
                  <a:srgbClr val="3366CC"/>
                </a:solidFill>
                <a:effectLst/>
                <a:latin typeface="Arial" panose="020B0604020202020204" pitchFamily="34" charset="0"/>
                <a:hlinkClick r:id="rId227"/>
              </a:rPr>
              <a:t>Lives of the Bishops of Exeter</a:t>
            </a:r>
            <a:r>
              <a:rPr lang="en-US" b="0" i="0" u="none" strike="noStrike" dirty="0">
                <a:solidFill>
                  <a:srgbClr val="3366CC"/>
                </a:solidFill>
                <a:effectLst/>
                <a:latin typeface="Arial" panose="020B0604020202020204" pitchFamily="34" charset="0"/>
                <a:hlinkClick r:id="rId227"/>
              </a:rPr>
              <a:t>, p.272</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28"/>
              </a:rPr>
              <a:t>Jump up </a:t>
            </a:r>
            <a:r>
              <a:rPr lang="en-US" b="0" i="0" u="none" strike="noStrike" dirty="0" err="1">
                <a:solidFill>
                  <a:srgbClr val="3366CC"/>
                </a:solidFill>
                <a:effectLst/>
                <a:latin typeface="Arial" panose="020B0604020202020204" pitchFamily="34" charset="0"/>
                <a:hlinkClick r:id="rId228"/>
              </a:rPr>
              <a:t>to:</a:t>
            </a:r>
            <a:r>
              <a:rPr lang="en-US" b="1" i="1" u="none" strike="noStrike" baseline="30000" dirty="0" err="1">
                <a:solidFill>
                  <a:srgbClr val="3366CC"/>
                </a:solidFill>
                <a:effectLst/>
                <a:latin typeface="Arial" panose="020B0604020202020204" pitchFamily="34" charset="0"/>
                <a:hlinkClick r:id="rId228"/>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29"/>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0"/>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1"/>
              </a:rPr>
              <a:t>d</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2"/>
              </a:rPr>
              <a:t>e</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3"/>
              </a:rPr>
              <a:t>f</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4"/>
              </a:rPr>
              <a:t>g</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5"/>
              </a:rPr>
              <a:t>h</a:t>
            </a:r>
            <a:r>
              <a:rPr lang="en-US" b="0" i="0" dirty="0">
                <a:solidFill>
                  <a:srgbClr val="202122"/>
                </a:solidFill>
                <a:effectLst/>
                <a:latin typeface="Arial" panose="020B0604020202020204" pitchFamily="34" charset="0"/>
              </a:rPr>
              <a:t> </a:t>
            </a:r>
            <a:r>
              <a:rPr lang="en-US" b="1" i="1" u="none" strike="noStrike" baseline="30000" dirty="0" err="1">
                <a:solidFill>
                  <a:srgbClr val="3366CC"/>
                </a:solidFill>
                <a:effectLst/>
                <a:latin typeface="Arial" panose="020B0604020202020204" pitchFamily="34" charset="0"/>
                <a:hlinkClick r:id="rId236"/>
              </a:rPr>
              <a:t>i</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7"/>
              </a:rPr>
              <a:t>j</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8"/>
              </a:rPr>
              <a:t>k</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39"/>
              </a:rPr>
              <a:t>l</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0"/>
              </a:rPr>
              <a:t>m</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1"/>
              </a:rPr>
              <a:t>n</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2"/>
              </a:rPr>
              <a:t>o</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3"/>
              </a:rPr>
              <a:t>p</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4"/>
              </a:rPr>
              <a:t>q</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5"/>
              </a:rPr>
              <a:t>r</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6"/>
              </a:rPr>
              <a:t>s</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7"/>
              </a:rPr>
              <a:t>t</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8"/>
              </a:rPr>
              <a:t>u</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49"/>
              </a:rPr>
              <a:t>v</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50"/>
              </a:rPr>
              <a:t>w</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51"/>
              </a:rPr>
              <a:t>x</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252"/>
              </a:rPr>
              <a:t>"Coverdale, Miles (1488–1569)"</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55"/>
              </a:rPr>
              <a:t>10.1093/</a:t>
            </a:r>
            <a:r>
              <a:rPr lang="en-US" b="0" i="1" u="none" strike="noStrike" dirty="0" err="1">
                <a:solidFill>
                  <a:srgbClr val="3366CC"/>
                </a:solidFill>
                <a:effectLst/>
                <a:latin typeface="Arial" panose="020B0604020202020204" pitchFamily="34" charset="0"/>
                <a:hlinkClick r:id="rId255"/>
              </a:rPr>
              <a:t>ref:odnb</a:t>
            </a:r>
            <a:r>
              <a:rPr lang="en-US" b="0" i="1" u="none" strike="noStrike" dirty="0">
                <a:solidFill>
                  <a:srgbClr val="3366CC"/>
                </a:solidFill>
                <a:effectLst/>
                <a:latin typeface="Arial" panose="020B0604020202020204" pitchFamily="34" charset="0"/>
                <a:hlinkClick r:id="rId255"/>
              </a:rPr>
              <a:t>/6486</a:t>
            </a:r>
            <a:r>
              <a:rPr lang="en-US" b="0" i="1" dirty="0">
                <a:solidFill>
                  <a:srgbClr val="202122"/>
                </a:solidFill>
                <a:effectLst/>
                <a:latin typeface="Arial" panose="020B0604020202020204" pitchFamily="34" charset="0"/>
              </a:rPr>
              <a:t>. Retrieved 17 February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57"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258"/>
              </a:rPr>
              <a:t>"Early Printed Bibles – in English – 1535–1610"</a:t>
            </a:r>
            <a:r>
              <a:rPr lang="en-US" b="0" i="1" dirty="0">
                <a:solidFill>
                  <a:srgbClr val="202122"/>
                </a:solidFill>
                <a:effectLst/>
                <a:latin typeface="Arial" panose="020B0604020202020204" pitchFamily="34" charset="0"/>
              </a:rPr>
              <a:t>. British Library – Help for Researchers – Coverdale Bible. The British Library Board. Retrieved 4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59"/>
              </a:rPr>
              <a:t>Jump up </a:t>
            </a:r>
            <a:r>
              <a:rPr lang="en-US" b="0" i="0" u="none" strike="noStrike" dirty="0" err="1">
                <a:solidFill>
                  <a:srgbClr val="3366CC"/>
                </a:solidFill>
                <a:effectLst/>
                <a:latin typeface="Arial" panose="020B0604020202020204" pitchFamily="34" charset="0"/>
                <a:hlinkClick r:id="rId259"/>
              </a:rPr>
              <a:t>to:</a:t>
            </a:r>
            <a:r>
              <a:rPr lang="en-US" b="1" i="1" u="none" strike="noStrike" baseline="30000" dirty="0" err="1">
                <a:solidFill>
                  <a:srgbClr val="3366CC"/>
                </a:solidFill>
                <a:effectLst/>
                <a:latin typeface="Arial" panose="020B0604020202020204" pitchFamily="34" charset="0"/>
                <a:hlinkClick r:id="rId259"/>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0"/>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1"/>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2"/>
              </a:rPr>
              <a:t>d</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Trueman</a:t>
            </a:r>
            <a:r>
              <a:rPr lang="en-US" b="0" i="1" dirty="0">
                <a:solidFill>
                  <a:srgbClr val="202122"/>
                </a:solidFill>
                <a:effectLst/>
                <a:latin typeface="Arial" panose="020B0604020202020204" pitchFamily="34" charset="0"/>
              </a:rPr>
              <a:t>, Carl R. (2004). </a:t>
            </a:r>
            <a:r>
              <a:rPr lang="en-US" b="0" i="1" u="none" strike="noStrike" dirty="0">
                <a:solidFill>
                  <a:srgbClr val="3366CC"/>
                </a:solidFill>
                <a:effectLst/>
                <a:latin typeface="Arial" panose="020B0604020202020204" pitchFamily="34" charset="0"/>
                <a:hlinkClick r:id="rId263"/>
              </a:rPr>
              <a:t>"Barnes, Robert (c.1495–1540)"</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64"/>
              </a:rPr>
              <a:t>10.1093/</a:t>
            </a:r>
            <a:r>
              <a:rPr lang="en-US" b="0" i="1" u="none" strike="noStrike" dirty="0" err="1">
                <a:solidFill>
                  <a:srgbClr val="3366CC"/>
                </a:solidFill>
                <a:effectLst/>
                <a:latin typeface="Arial" panose="020B0604020202020204" pitchFamily="34" charset="0"/>
                <a:hlinkClick r:id="rId264"/>
              </a:rPr>
              <a:t>ref:odnb</a:t>
            </a:r>
            <a:r>
              <a:rPr lang="en-US" b="0" i="1" u="none" strike="noStrike" dirty="0">
                <a:solidFill>
                  <a:srgbClr val="3366CC"/>
                </a:solidFill>
                <a:effectLst/>
                <a:latin typeface="Arial" panose="020B0604020202020204" pitchFamily="34" charset="0"/>
                <a:hlinkClick r:id="rId264"/>
              </a:rPr>
              <a:t>/1472</a:t>
            </a:r>
            <a:r>
              <a:rPr lang="en-US" b="0" i="1" dirty="0">
                <a:solidFill>
                  <a:srgbClr val="202122"/>
                </a:solidFill>
                <a:effectLst/>
                <a:latin typeface="Arial" panose="020B0604020202020204" pitchFamily="34" charset="0"/>
              </a:rPr>
              <a:t>. Retrieved 1 April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65"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Salzman, L.F. (ed.). </a:t>
            </a:r>
            <a:r>
              <a:rPr lang="en-US" b="0" i="1" u="none" strike="noStrike" dirty="0">
                <a:solidFill>
                  <a:srgbClr val="3366CC"/>
                </a:solidFill>
                <a:effectLst/>
                <a:latin typeface="Arial" panose="020B0604020202020204" pitchFamily="34" charset="0"/>
                <a:hlinkClick r:id="rId266"/>
              </a:rPr>
              <a:t>"'Friaries: Austin friars, Cambridge.' A History of the County of Cambridge and the Isle of Ely: Volume 2 pp287-290"</a:t>
            </a:r>
            <a:r>
              <a:rPr lang="en-US" b="0" i="1" dirty="0">
                <a:solidFill>
                  <a:srgbClr val="202122"/>
                </a:solidFill>
                <a:effectLst/>
                <a:latin typeface="Arial" panose="020B0604020202020204" pitchFamily="34" charset="0"/>
              </a:rPr>
              <a:t>. British History online. London: Victoria County History, 1948. Retrieved 2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67"/>
              </a:rPr>
              <a:t>Jump up </a:t>
            </a:r>
            <a:r>
              <a:rPr lang="en-US" b="0" i="0" u="none" strike="noStrike" dirty="0" err="1">
                <a:solidFill>
                  <a:srgbClr val="3366CC"/>
                </a:solidFill>
                <a:effectLst/>
                <a:latin typeface="Arial" panose="020B0604020202020204" pitchFamily="34" charset="0"/>
                <a:hlinkClick r:id="rId267"/>
              </a:rPr>
              <a:t>to:</a:t>
            </a:r>
            <a:r>
              <a:rPr lang="en-US" b="1" i="1" u="none" strike="noStrike" baseline="30000" dirty="0" err="1">
                <a:solidFill>
                  <a:srgbClr val="3366CC"/>
                </a:solidFill>
                <a:effectLst/>
                <a:latin typeface="Arial" panose="020B0604020202020204" pitchFamily="34" charset="0"/>
                <a:hlinkClick r:id="rId267"/>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8"/>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69"/>
              </a:rPr>
              <a:t>c</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Duffy, Eamon. (1992). </a:t>
            </a:r>
            <a:r>
              <a:rPr lang="en-US" b="0" i="1" u="none" strike="noStrike" dirty="0">
                <a:solidFill>
                  <a:srgbClr val="3366CC"/>
                </a:solidFill>
                <a:effectLst/>
                <a:latin typeface="Arial" panose="020B0604020202020204" pitchFamily="34" charset="0"/>
                <a:hlinkClick r:id="rId270"/>
              </a:rPr>
              <a:t>The Stripping of the Altars</a:t>
            </a:r>
            <a:r>
              <a:rPr lang="en-US" b="0" i="1" dirty="0">
                <a:solidFill>
                  <a:srgbClr val="202122"/>
                </a:solidFill>
                <a:effectLst/>
                <a:latin typeface="Arial" panose="020B0604020202020204" pitchFamily="34" charset="0"/>
              </a:rPr>
              <a:t>. New Haven &amp; London: Yale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72" tooltip="Special:BookSources/0-300-05342-8"/>
              </a:rPr>
              <a:t>0-300-05342-8</a:t>
            </a:r>
            <a:r>
              <a:rPr lang="en-US" b="0" i="1"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73"/>
              </a:rPr>
              <a:t>Jump up </a:t>
            </a:r>
            <a:r>
              <a:rPr lang="en-US" b="0" i="0" u="none" strike="noStrike" dirty="0" err="1">
                <a:solidFill>
                  <a:srgbClr val="3366CC"/>
                </a:solidFill>
                <a:effectLst/>
                <a:latin typeface="Arial" panose="020B0604020202020204" pitchFamily="34" charset="0"/>
                <a:hlinkClick r:id="rId273"/>
              </a:rPr>
              <a:t>to:</a:t>
            </a:r>
            <a:r>
              <a:rPr lang="en-US" b="1" i="1" u="none" strike="noStrike" baseline="30000" dirty="0" err="1">
                <a:solidFill>
                  <a:srgbClr val="3366CC"/>
                </a:solidFill>
                <a:effectLst/>
                <a:latin typeface="Arial" panose="020B0604020202020204" pitchFamily="34" charset="0"/>
                <a:hlinkClick r:id="rId273"/>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4"/>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5"/>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6"/>
              </a:rPr>
              <a:t>d</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77"/>
              </a:rPr>
              <a:t>e</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Hughes, Celia (1982). </a:t>
            </a:r>
            <a:r>
              <a:rPr lang="en-US" b="0" i="1" u="none" strike="noStrike" dirty="0">
                <a:solidFill>
                  <a:srgbClr val="3366CC"/>
                </a:solidFill>
                <a:effectLst/>
                <a:latin typeface="Arial" panose="020B0604020202020204" pitchFamily="34" charset="0"/>
                <a:hlinkClick r:id="rId278"/>
              </a:rPr>
              <a:t>"Coverdale's alter ego"</a:t>
            </a:r>
            <a:r>
              <a:rPr lang="en-US" b="0" i="1" dirty="0">
                <a:solidFill>
                  <a:srgbClr val="202122"/>
                </a:solidFill>
                <a:effectLst/>
                <a:latin typeface="Arial" panose="020B0604020202020204" pitchFamily="34" charset="0"/>
              </a:rPr>
              <a:t> (PDF). Bulletin of the John Rylands Library. Manchester, UK: John Rylands University Library. </a:t>
            </a:r>
            <a:r>
              <a:rPr lang="en-US" b="1" i="1" dirty="0">
                <a:solidFill>
                  <a:srgbClr val="202122"/>
                </a:solidFill>
                <a:effectLst/>
                <a:latin typeface="Arial" panose="020B0604020202020204" pitchFamily="34" charset="0"/>
              </a:rPr>
              <a:t>65</a:t>
            </a:r>
            <a:r>
              <a:rPr lang="en-US" b="0" i="1" dirty="0">
                <a:solidFill>
                  <a:srgbClr val="202122"/>
                </a:solidFill>
                <a:effectLst/>
                <a:latin typeface="Arial" panose="020B0604020202020204" pitchFamily="34" charset="0"/>
              </a:rPr>
              <a:t> (1): 100–124. </a:t>
            </a:r>
            <a:r>
              <a:rPr lang="en-US" b="0" i="1" u="none" strike="noStrike" dirty="0">
                <a:solidFill>
                  <a:srgbClr val="3366CC"/>
                </a:solidFill>
                <a:effectLst/>
                <a:latin typeface="Arial" panose="020B0604020202020204" pitchFamily="34" charset="0"/>
                <a:hlinkClick r:id="rId279" tooltip="ISSN (identifier)"/>
              </a:rPr>
              <a:t>ISSN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80"/>
              </a:rPr>
              <a:t>0301-102X</a:t>
            </a:r>
            <a:r>
              <a:rPr lang="en-US" b="0" i="1" dirty="0">
                <a:solidFill>
                  <a:srgbClr val="202122"/>
                </a:solidFill>
                <a:effectLst/>
                <a:latin typeface="Arial" panose="020B0604020202020204" pitchFamily="34" charset="0"/>
              </a:rPr>
              <a:t>. Retrieved 29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81"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282"/>
              </a:rPr>
              <a:t>"Tyndale, William (c.1494–1536)"</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83"/>
              </a:rPr>
              <a:t>10.1093/</a:t>
            </a:r>
            <a:r>
              <a:rPr lang="en-US" b="0" i="1" u="none" strike="noStrike" dirty="0" err="1">
                <a:solidFill>
                  <a:srgbClr val="3366CC"/>
                </a:solidFill>
                <a:effectLst/>
                <a:latin typeface="Arial" panose="020B0604020202020204" pitchFamily="34" charset="0"/>
                <a:hlinkClick r:id="rId283"/>
              </a:rPr>
              <a:t>ref:odnb</a:t>
            </a:r>
            <a:r>
              <a:rPr lang="en-US" b="0" i="1" u="none" strike="noStrike" dirty="0">
                <a:solidFill>
                  <a:srgbClr val="3366CC"/>
                </a:solidFill>
                <a:effectLst/>
                <a:latin typeface="Arial" panose="020B0604020202020204" pitchFamily="34" charset="0"/>
                <a:hlinkClick r:id="rId283"/>
              </a:rPr>
              <a:t>/27947</a:t>
            </a:r>
            <a:r>
              <a:rPr lang="en-US" b="0" i="1" dirty="0">
                <a:solidFill>
                  <a:srgbClr val="202122"/>
                </a:solidFill>
                <a:effectLst/>
                <a:latin typeface="Arial" panose="020B0604020202020204" pitchFamily="34" charset="0"/>
              </a:rPr>
              <a:t>. Retrieved 11 April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84"/>
              </a:rPr>
              <a:t>Jump up </a:t>
            </a:r>
            <a:r>
              <a:rPr lang="en-US" b="0" i="0" u="none" strike="noStrike" dirty="0" err="1">
                <a:solidFill>
                  <a:srgbClr val="3366CC"/>
                </a:solidFill>
                <a:effectLst/>
                <a:latin typeface="Arial" panose="020B0604020202020204" pitchFamily="34" charset="0"/>
                <a:hlinkClick r:id="rId284"/>
              </a:rPr>
              <a:t>to:</a:t>
            </a:r>
            <a:r>
              <a:rPr lang="en-US" b="1" i="1" u="none" strike="noStrike" baseline="30000" dirty="0" err="1">
                <a:solidFill>
                  <a:srgbClr val="3366CC"/>
                </a:solidFill>
                <a:effectLst/>
                <a:latin typeface="Arial" panose="020B0604020202020204" pitchFamily="34" charset="0"/>
                <a:hlinkClick r:id="rId284"/>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5"/>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6"/>
              </a:rPr>
              <a:t>c</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87"/>
              </a:rPr>
              <a:t>d</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Cross 1st ed., F.L.; Livingstone 3rd. ed., E.A. (2006). </a:t>
            </a:r>
            <a:r>
              <a:rPr lang="en-US" b="0" i="1" u="none" strike="noStrike" dirty="0">
                <a:solidFill>
                  <a:srgbClr val="3366CC"/>
                </a:solidFill>
                <a:effectLst/>
                <a:latin typeface="Arial" panose="020B0604020202020204" pitchFamily="34" charset="0"/>
                <a:hlinkClick r:id="rId288"/>
              </a:rPr>
              <a:t>Article title: Bible, English versions The Oxford Dictionary of the Christian Church</a:t>
            </a:r>
            <a:r>
              <a:rPr lang="en-US" b="0" i="1" dirty="0">
                <a:solidFill>
                  <a:srgbClr val="202122"/>
                </a:solidFill>
                <a:effectLst/>
                <a:latin typeface="Arial" panose="020B0604020202020204" pitchFamily="34" charset="0"/>
              </a:rPr>
              <a:t> (3rd rev. ed.). Oxford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89" tooltip="Special:BookSources/0-19-211655-X"/>
              </a:rPr>
              <a:t>0-19-211655-X</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t>
            </a:r>
            <a:r>
              <a:rPr lang="en-US" b="0" i="0" dirty="0">
                <a:solidFill>
                  <a:srgbClr val="DD3333"/>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290" tooltip="Template:Cite book"/>
              </a:rPr>
              <a:t>cite book</a:t>
            </a:r>
            <a:r>
              <a:rPr lang="en-US" b="0" i="0" dirty="0">
                <a:solidFill>
                  <a:srgbClr val="DD3333"/>
                </a:solidFill>
                <a:effectLst/>
                <a:latin typeface="Arial" panose="020B0604020202020204" pitchFamily="34" charset="0"/>
              </a:rPr>
              <a:t>}}: |last1= has generic name (</a:t>
            </a:r>
            <a:r>
              <a:rPr lang="en-US" b="0" i="0" u="none" strike="noStrike" dirty="0">
                <a:solidFill>
                  <a:srgbClr val="3366CC"/>
                </a:solidFill>
                <a:effectLst/>
                <a:latin typeface="Arial" panose="020B0604020202020204" pitchFamily="34" charset="0"/>
                <a:hlinkClick r:id="rId291" tooltip="Help:CS1 errors"/>
              </a:rPr>
              <a:t>help</a:t>
            </a:r>
            <a:r>
              <a:rPr lang="en-US" b="0" i="0" dirty="0">
                <a:solidFill>
                  <a:srgbClr val="DD3333"/>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92"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Latré</a:t>
            </a:r>
            <a:r>
              <a:rPr lang="en-US" b="0" i="1" dirty="0">
                <a:solidFill>
                  <a:srgbClr val="202122"/>
                </a:solidFill>
                <a:effectLst/>
                <a:latin typeface="Arial" panose="020B0604020202020204" pitchFamily="34" charset="0"/>
              </a:rPr>
              <a:t>, Guido. </a:t>
            </a:r>
            <a:r>
              <a:rPr lang="en-US" b="0" i="1" u="none" strike="noStrike" dirty="0">
                <a:solidFill>
                  <a:srgbClr val="3366CC"/>
                </a:solidFill>
                <a:effectLst/>
                <a:latin typeface="Arial" panose="020B0604020202020204" pitchFamily="34" charset="0"/>
                <a:hlinkClick r:id="rId293"/>
              </a:rPr>
              <a:t>"The Place of Printing of the Coverdale Bible"</a:t>
            </a:r>
            <a:r>
              <a:rPr lang="en-US" b="0" i="1" dirty="0">
                <a:solidFill>
                  <a:srgbClr val="202122"/>
                </a:solidFill>
                <a:effectLst/>
                <a:latin typeface="Arial" panose="020B0604020202020204" pitchFamily="34" charset="0"/>
              </a:rPr>
              <a:t>. Tyndale org. K. U. Leuven and Université </a:t>
            </a:r>
            <a:r>
              <a:rPr lang="en-US" b="0" i="1" dirty="0" err="1">
                <a:solidFill>
                  <a:srgbClr val="202122"/>
                </a:solidFill>
                <a:effectLst/>
                <a:latin typeface="Arial" panose="020B0604020202020204" pitchFamily="34" charset="0"/>
              </a:rPr>
              <a:t>Catholique</a:t>
            </a:r>
            <a:r>
              <a:rPr lang="en-US" b="0" i="1" dirty="0">
                <a:solidFill>
                  <a:srgbClr val="202122"/>
                </a:solidFill>
                <a:effectLst/>
                <a:latin typeface="Arial" panose="020B0604020202020204" pitchFamily="34" charset="0"/>
              </a:rPr>
              <a:t> de Louvain, Belgium, 2000. Retrieved 7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294"/>
              </a:rPr>
              <a:t>Jump up </a:t>
            </a:r>
            <a:r>
              <a:rPr lang="en-US" b="0" i="0" u="none" strike="noStrike" dirty="0" err="1">
                <a:solidFill>
                  <a:srgbClr val="3366CC"/>
                </a:solidFill>
                <a:effectLst/>
                <a:latin typeface="Arial" panose="020B0604020202020204" pitchFamily="34" charset="0"/>
                <a:hlinkClick r:id="rId294"/>
              </a:rPr>
              <a:t>to:</a:t>
            </a:r>
            <a:r>
              <a:rPr lang="en-US" b="1" i="1" u="none" strike="noStrike" baseline="30000" dirty="0" err="1">
                <a:solidFill>
                  <a:srgbClr val="3366CC"/>
                </a:solidFill>
                <a:effectLst/>
                <a:latin typeface="Arial" panose="020B0604020202020204" pitchFamily="34" charset="0"/>
                <a:hlinkClick r:id="rId294"/>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95"/>
              </a:rPr>
              <a:t>b</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296"/>
              </a:rPr>
              <a:t>c</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Kenyon, Sir Frederic G. </a:t>
            </a:r>
            <a:r>
              <a:rPr lang="en-US" b="0" i="1" u="none" strike="noStrike" dirty="0">
                <a:solidFill>
                  <a:srgbClr val="3366CC"/>
                </a:solidFill>
                <a:effectLst/>
                <a:latin typeface="Arial" panose="020B0604020202020204" pitchFamily="34" charset="0"/>
                <a:hlinkClick r:id="rId297"/>
              </a:rPr>
              <a:t>"The Great Bible (1539–1541) – from Dictionary of the Bible"</a:t>
            </a:r>
            <a:r>
              <a:rPr lang="en-US" b="0" i="1" dirty="0">
                <a:solidFill>
                  <a:srgbClr val="202122"/>
                </a:solidFill>
                <a:effectLst/>
                <a:latin typeface="Arial" panose="020B0604020202020204" pitchFamily="34" charset="0"/>
              </a:rPr>
              <a:t>. Charles Scribner’s Sons, New York, 1909. Retrieved 14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298"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299"/>
              </a:rPr>
              <a:t>"English Short Title Catalogue – New Testament, Latin, Coverdale, 1538. Original title – The New </a:t>
            </a:r>
            <a:r>
              <a:rPr lang="en-US" b="0" i="1" u="none" strike="noStrike" dirty="0" err="1">
                <a:solidFill>
                  <a:srgbClr val="3366CC"/>
                </a:solidFill>
                <a:effectLst/>
                <a:latin typeface="Arial" panose="020B0604020202020204" pitchFamily="34" charset="0"/>
                <a:hlinkClick r:id="rId299"/>
              </a:rPr>
              <a:t>Testamen</a:t>
            </a:r>
            <a:r>
              <a:rPr lang="en-US" b="0" i="1" u="none" strike="noStrike" dirty="0">
                <a:solidFill>
                  <a:srgbClr val="3366CC"/>
                </a:solidFill>
                <a:effectLst/>
                <a:latin typeface="Arial" panose="020B0604020202020204" pitchFamily="34" charset="0"/>
                <a:hlinkClick r:id="rId299"/>
              </a:rPr>
              <a:t> [sic] both in Latin and English after the vulgare </a:t>
            </a:r>
            <a:r>
              <a:rPr lang="en-US" b="0" i="1" u="none" strike="noStrike" dirty="0" err="1">
                <a:solidFill>
                  <a:srgbClr val="3366CC"/>
                </a:solidFill>
                <a:effectLst/>
                <a:latin typeface="Arial" panose="020B0604020202020204" pitchFamily="34" charset="0"/>
                <a:hlinkClick r:id="rId299"/>
              </a:rPr>
              <a:t>texte</a:t>
            </a:r>
            <a:r>
              <a:rPr lang="en-US" b="0" i="1" u="none" strike="noStrike" dirty="0">
                <a:solidFill>
                  <a:srgbClr val="3366CC"/>
                </a:solidFill>
                <a:effectLst/>
                <a:latin typeface="Arial" panose="020B0604020202020204" pitchFamily="34" charset="0"/>
                <a:hlinkClick r:id="rId299"/>
              </a:rPr>
              <a:t>, which is red in the </a:t>
            </a:r>
            <a:r>
              <a:rPr lang="en-US" b="0" i="1" u="none" strike="noStrike" dirty="0" err="1">
                <a:solidFill>
                  <a:srgbClr val="3366CC"/>
                </a:solidFill>
                <a:effectLst/>
                <a:latin typeface="Arial" panose="020B0604020202020204" pitchFamily="34" charset="0"/>
                <a:hlinkClick r:id="rId299"/>
              </a:rPr>
              <a:t>churche</a:t>
            </a:r>
            <a:r>
              <a:rPr lang="en-US" b="0" i="1" u="none" strike="noStrike" dirty="0">
                <a:solidFill>
                  <a:srgbClr val="3366CC"/>
                </a:solidFill>
                <a:effectLst/>
                <a:latin typeface="Arial" panose="020B0604020202020204" pitchFamily="34" charset="0"/>
                <a:hlinkClick r:id="rId299"/>
              </a:rPr>
              <a:t> translated and corrected by Myles </a:t>
            </a:r>
            <a:r>
              <a:rPr lang="en-US" b="0" i="1" u="none" strike="noStrike" dirty="0" err="1">
                <a:solidFill>
                  <a:srgbClr val="3366CC"/>
                </a:solidFill>
                <a:effectLst/>
                <a:latin typeface="Arial" panose="020B0604020202020204" pitchFamily="34" charset="0"/>
                <a:hlinkClick r:id="rId299"/>
              </a:rPr>
              <a:t>Couerdale</a:t>
            </a:r>
            <a:r>
              <a:rPr lang="en-US" b="0" i="1" u="none" strike="noStrike" dirty="0">
                <a:solidFill>
                  <a:srgbClr val="3366CC"/>
                </a:solidFill>
                <a:effectLst/>
                <a:latin typeface="Arial" panose="020B0604020202020204" pitchFamily="34" charset="0"/>
                <a:hlinkClick r:id="rId299"/>
              </a:rPr>
              <a:t>"</a:t>
            </a:r>
            <a:r>
              <a:rPr lang="en-US" b="0" i="1" dirty="0">
                <a:solidFill>
                  <a:srgbClr val="202122"/>
                </a:solidFill>
                <a:effectLst/>
                <a:latin typeface="Arial" panose="020B0604020202020204" pitchFamily="34" charset="0"/>
              </a:rPr>
              <a:t>. British Library. British Library Board – Original publishers: Paris :</a:t>
            </a:r>
            <a:r>
              <a:rPr lang="en-US" b="0" i="1" dirty="0" err="1">
                <a:solidFill>
                  <a:srgbClr val="202122"/>
                </a:solidFill>
                <a:effectLst/>
                <a:latin typeface="Arial" panose="020B0604020202020204" pitchFamily="34" charset="0"/>
              </a:rPr>
              <a:t>Fraunces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Regnault</a:t>
            </a:r>
            <a:r>
              <a:rPr lang="en-US" b="0" i="1" dirty="0">
                <a:solidFill>
                  <a:srgbClr val="202122"/>
                </a:solidFill>
                <a:effectLst/>
                <a:latin typeface="Arial" panose="020B0604020202020204" pitchFamily="34" charset="0"/>
              </a:rPr>
              <a:t> ..., </a:t>
            </a:r>
            <a:r>
              <a:rPr lang="en-US" b="0" i="1" dirty="0" err="1">
                <a:solidFill>
                  <a:srgbClr val="202122"/>
                </a:solidFill>
                <a:effectLst/>
                <a:latin typeface="Arial" panose="020B0604020202020204" pitchFamily="34" charset="0"/>
              </a:rPr>
              <a:t>prynted</a:t>
            </a:r>
            <a:r>
              <a:rPr lang="en-US" b="0" i="1" dirty="0">
                <a:solidFill>
                  <a:srgbClr val="202122"/>
                </a:solidFill>
                <a:effectLst/>
                <a:latin typeface="Arial" panose="020B0604020202020204" pitchFamily="34" charset="0"/>
              </a:rPr>
              <a:t> for Richard Grafton and Edward </a:t>
            </a:r>
            <a:r>
              <a:rPr lang="en-US" b="0" i="1" dirty="0" err="1">
                <a:solidFill>
                  <a:srgbClr val="202122"/>
                </a:solidFill>
                <a:effectLst/>
                <a:latin typeface="Arial" panose="020B0604020202020204" pitchFamily="34" charset="0"/>
              </a:rPr>
              <a:t>Whitchurch</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cytezens</a:t>
            </a:r>
            <a:r>
              <a:rPr lang="en-US" b="0" i="1" dirty="0">
                <a:solidFill>
                  <a:srgbClr val="202122"/>
                </a:solidFill>
                <a:effectLst/>
                <a:latin typeface="Arial" panose="020B0604020202020204" pitchFamily="34" charset="0"/>
              </a:rPr>
              <a:t> of London, </a:t>
            </a:r>
            <a:r>
              <a:rPr lang="en-US" b="0" i="1" dirty="0" err="1">
                <a:solidFill>
                  <a:srgbClr val="202122"/>
                </a:solidFill>
                <a:effectLst/>
                <a:latin typeface="Arial" panose="020B0604020202020204" pitchFamily="34" charset="0"/>
              </a:rPr>
              <a:t>M.ccccc.xxxviii</a:t>
            </a:r>
            <a:r>
              <a:rPr lang="en-US" b="0" i="1" dirty="0">
                <a:solidFill>
                  <a:srgbClr val="202122"/>
                </a:solidFill>
                <a:effectLst/>
                <a:latin typeface="Arial" panose="020B0604020202020204" pitchFamily="34" charset="0"/>
              </a:rPr>
              <a:t> [1538] in </a:t>
            </a:r>
            <a:r>
              <a:rPr lang="en-US" b="0" i="1" dirty="0" err="1">
                <a:solidFill>
                  <a:srgbClr val="202122"/>
                </a:solidFill>
                <a:effectLst/>
                <a:latin typeface="Arial" panose="020B0604020202020204" pitchFamily="34" charset="0"/>
              </a:rPr>
              <a:t>Nouembre</a:t>
            </a:r>
            <a:r>
              <a:rPr lang="en-US" b="0" i="1" dirty="0">
                <a:solidFill>
                  <a:srgbClr val="202122"/>
                </a:solidFill>
                <a:effectLst/>
                <a:latin typeface="Arial" panose="020B0604020202020204" pitchFamily="34" charset="0"/>
              </a:rPr>
              <a:t>. Cum gratia &amp; </a:t>
            </a:r>
            <a:r>
              <a:rPr lang="en-US" b="0" i="1" dirty="0" err="1">
                <a:solidFill>
                  <a:srgbClr val="202122"/>
                </a:solidFill>
                <a:effectLst/>
                <a:latin typeface="Arial" panose="020B0604020202020204" pitchFamily="34" charset="0"/>
              </a:rPr>
              <a:t>priuilegio</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regis</a:t>
            </a:r>
            <a:r>
              <a:rPr lang="en-US" b="0" i="1" dirty="0">
                <a:solidFill>
                  <a:srgbClr val="202122"/>
                </a:solidFill>
                <a:effectLst/>
                <a:latin typeface="Arial" panose="020B0604020202020204" pitchFamily="34" charset="0"/>
              </a:rPr>
              <a:t>. Retrieved 16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00"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Coverdale, Myles. </a:t>
            </a:r>
            <a:r>
              <a:rPr lang="en-US" b="0" i="1" u="none" strike="noStrike" dirty="0">
                <a:solidFill>
                  <a:srgbClr val="3366CC"/>
                </a:solidFill>
                <a:effectLst/>
                <a:latin typeface="Arial" panose="020B0604020202020204" pitchFamily="34" charset="0"/>
                <a:hlinkClick r:id="rId301"/>
              </a:rPr>
              <a:t>"The </a:t>
            </a:r>
            <a:r>
              <a:rPr lang="en-US" b="0" i="1" u="none" strike="noStrike" dirty="0" err="1">
                <a:solidFill>
                  <a:srgbClr val="3366CC"/>
                </a:solidFill>
                <a:effectLst/>
                <a:latin typeface="Arial" panose="020B0604020202020204" pitchFamily="34" charset="0"/>
                <a:hlinkClick r:id="rId301"/>
              </a:rPr>
              <a:t>newe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testamente</a:t>
            </a:r>
            <a:r>
              <a:rPr lang="en-US" b="0" i="1" u="none" strike="noStrike" dirty="0">
                <a:solidFill>
                  <a:srgbClr val="3366CC"/>
                </a:solidFill>
                <a:effectLst/>
                <a:latin typeface="Arial" panose="020B0604020202020204" pitchFamily="34" charset="0"/>
                <a:hlinkClick r:id="rId301"/>
              </a:rPr>
              <a:t> [electronic resource] : both </a:t>
            </a:r>
            <a:r>
              <a:rPr lang="en-US" b="0" i="1" u="none" strike="noStrike" dirty="0" err="1">
                <a:solidFill>
                  <a:srgbClr val="3366CC"/>
                </a:solidFill>
                <a:effectLst/>
                <a:latin typeface="Arial" panose="020B0604020202020204" pitchFamily="34" charset="0"/>
                <a:hlinkClick r:id="rId301"/>
              </a:rPr>
              <a:t>Latine</a:t>
            </a:r>
            <a:r>
              <a:rPr lang="en-US" b="0" i="1" u="none" strike="noStrike" dirty="0">
                <a:solidFill>
                  <a:srgbClr val="3366CC"/>
                </a:solidFill>
                <a:effectLst/>
                <a:latin typeface="Arial" panose="020B0604020202020204" pitchFamily="34" charset="0"/>
                <a:hlinkClick r:id="rId301"/>
              </a:rPr>
              <a:t> and </a:t>
            </a:r>
            <a:r>
              <a:rPr lang="en-US" b="0" i="1" u="none" strike="noStrike" dirty="0" err="1">
                <a:solidFill>
                  <a:srgbClr val="3366CC"/>
                </a:solidFill>
                <a:effectLst/>
                <a:latin typeface="Arial" panose="020B0604020202020204" pitchFamily="34" charset="0"/>
                <a:hlinkClick r:id="rId301"/>
              </a:rPr>
              <a:t>Englyshe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ech</a:t>
            </a:r>
            <a:r>
              <a:rPr lang="en-US" b="0" i="1" u="none" strike="noStrike" dirty="0">
                <a:solidFill>
                  <a:srgbClr val="3366CC"/>
                </a:solidFill>
                <a:effectLst/>
                <a:latin typeface="Arial" panose="020B0604020202020204" pitchFamily="34" charset="0"/>
                <a:hlinkClick r:id="rId301"/>
              </a:rPr>
              <a:t> correspondent to the other after the vulgare </a:t>
            </a:r>
            <a:r>
              <a:rPr lang="en-US" b="0" i="1" u="none" strike="noStrike" dirty="0" err="1">
                <a:solidFill>
                  <a:srgbClr val="3366CC"/>
                </a:solidFill>
                <a:effectLst/>
                <a:latin typeface="Arial" panose="020B0604020202020204" pitchFamily="34" charset="0"/>
                <a:hlinkClick r:id="rId301"/>
              </a:rPr>
              <a:t>texte</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communely</a:t>
            </a:r>
            <a:r>
              <a:rPr lang="en-US" b="0" i="1" u="none" strike="noStrike" dirty="0">
                <a:solidFill>
                  <a:srgbClr val="3366CC"/>
                </a:solidFill>
                <a:effectLst/>
                <a:latin typeface="Arial" panose="020B0604020202020204" pitchFamily="34" charset="0"/>
                <a:hlinkClick r:id="rId301"/>
              </a:rPr>
              <a:t> called S. </a:t>
            </a:r>
            <a:r>
              <a:rPr lang="en-US" b="0" i="1" u="none" strike="noStrike" dirty="0" err="1">
                <a:solidFill>
                  <a:srgbClr val="3366CC"/>
                </a:solidFill>
                <a:effectLst/>
                <a:latin typeface="Arial" panose="020B0604020202020204" pitchFamily="34" charset="0"/>
                <a:hlinkClick r:id="rId301"/>
              </a:rPr>
              <a:t>Ieroms</a:t>
            </a:r>
            <a:r>
              <a:rPr lang="en-US" b="0" i="1" u="none" strike="noStrike" dirty="0">
                <a:solidFill>
                  <a:srgbClr val="3366CC"/>
                </a:solidFill>
                <a:effectLst/>
                <a:latin typeface="Arial" panose="020B0604020202020204" pitchFamily="34" charset="0"/>
                <a:hlinkClick r:id="rId301"/>
              </a:rPr>
              <a:t>. </a:t>
            </a:r>
            <a:r>
              <a:rPr lang="en-US" b="0" i="1" u="none" strike="noStrike" dirty="0" err="1">
                <a:solidFill>
                  <a:srgbClr val="3366CC"/>
                </a:solidFill>
                <a:effectLst/>
                <a:latin typeface="Arial" panose="020B0604020202020204" pitchFamily="34" charset="0"/>
                <a:hlinkClick r:id="rId301"/>
              </a:rPr>
              <a:t>Faythfully</a:t>
            </a:r>
            <a:r>
              <a:rPr lang="en-US" b="0" i="1" u="none" strike="noStrike" dirty="0">
                <a:solidFill>
                  <a:srgbClr val="3366CC"/>
                </a:solidFill>
                <a:effectLst/>
                <a:latin typeface="Arial" panose="020B0604020202020204" pitchFamily="34" charset="0"/>
                <a:hlinkClick r:id="rId301"/>
              </a:rPr>
              <a:t> translated by Myles </a:t>
            </a:r>
            <a:r>
              <a:rPr lang="en-US" b="0" i="1" u="none" strike="noStrike" dirty="0" err="1">
                <a:solidFill>
                  <a:srgbClr val="3366CC"/>
                </a:solidFill>
                <a:effectLst/>
                <a:latin typeface="Arial" panose="020B0604020202020204" pitchFamily="34" charset="0"/>
                <a:hlinkClick r:id="rId301"/>
              </a:rPr>
              <a:t>Couerdale</a:t>
            </a:r>
            <a:r>
              <a:rPr lang="en-US" b="0" i="1" u="none" strike="noStrike" dirty="0">
                <a:solidFill>
                  <a:srgbClr val="3366CC"/>
                </a:solidFill>
                <a:effectLst/>
                <a:latin typeface="Arial" panose="020B0604020202020204" pitchFamily="34" charset="0"/>
                <a:hlinkClick r:id="rId301"/>
              </a:rPr>
              <a:t>. Anno. M.CCCCC.XXXVIII. Coverdale, Miles"</a:t>
            </a:r>
            <a:r>
              <a:rPr lang="en-US" b="0" i="1" dirty="0">
                <a:solidFill>
                  <a:srgbClr val="202122"/>
                </a:solidFill>
                <a:effectLst/>
                <a:latin typeface="Arial" panose="020B0604020202020204" pitchFamily="34" charset="0"/>
              </a:rPr>
              <a:t>. SOLO – Search Oxford Libraries Online. Printed in </a:t>
            </a:r>
            <a:r>
              <a:rPr lang="en-US" b="0" i="1" dirty="0" err="1">
                <a:solidFill>
                  <a:srgbClr val="202122"/>
                </a:solidFill>
                <a:effectLst/>
                <a:latin typeface="Arial" panose="020B0604020202020204" pitchFamily="34" charset="0"/>
              </a:rPr>
              <a:t>Southwarke</a:t>
            </a:r>
            <a:r>
              <a:rPr lang="en-US" b="0" i="1" dirty="0">
                <a:solidFill>
                  <a:srgbClr val="202122"/>
                </a:solidFill>
                <a:effectLst/>
                <a:latin typeface="Arial" panose="020B0604020202020204" pitchFamily="34" charset="0"/>
              </a:rPr>
              <a:t> : By </a:t>
            </a:r>
            <a:r>
              <a:rPr lang="en-US" b="0" i="1" dirty="0" err="1">
                <a:solidFill>
                  <a:srgbClr val="202122"/>
                </a:solidFill>
                <a:effectLst/>
                <a:latin typeface="Arial" panose="020B0604020202020204" pitchFamily="34" charset="0"/>
              </a:rPr>
              <a:t>Iames</a:t>
            </a:r>
            <a:r>
              <a:rPr lang="en-US" b="0" i="1" dirty="0">
                <a:solidFill>
                  <a:srgbClr val="202122"/>
                </a:solidFill>
                <a:effectLst/>
                <a:latin typeface="Arial" panose="020B0604020202020204" pitchFamily="34" charset="0"/>
              </a:rPr>
              <a:t> Nicholson. Set forth </a:t>
            </a:r>
            <a:r>
              <a:rPr lang="en-US" b="0" i="1" dirty="0" err="1">
                <a:solidFill>
                  <a:srgbClr val="202122"/>
                </a:solidFill>
                <a:effectLst/>
                <a:latin typeface="Arial" panose="020B0604020202020204" pitchFamily="34" charset="0"/>
              </a:rPr>
              <a:t>wyth</a:t>
            </a:r>
            <a:r>
              <a:rPr lang="en-US" b="0" i="1" dirty="0">
                <a:solidFill>
                  <a:srgbClr val="202122"/>
                </a:solidFill>
                <a:effectLst/>
                <a:latin typeface="Arial" panose="020B0604020202020204" pitchFamily="34" charset="0"/>
              </a:rPr>
              <a:t> the </a:t>
            </a:r>
            <a:r>
              <a:rPr lang="en-US" b="0" i="1" dirty="0" err="1">
                <a:solidFill>
                  <a:srgbClr val="202122"/>
                </a:solidFill>
                <a:effectLst/>
                <a:latin typeface="Arial" panose="020B0604020202020204" pitchFamily="34" charset="0"/>
              </a:rPr>
              <a:t>Kynges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moost</a:t>
            </a:r>
            <a:r>
              <a:rPr lang="en-US" b="0" i="1" dirty="0">
                <a:solidFill>
                  <a:srgbClr val="202122"/>
                </a:solidFill>
                <a:effectLst/>
                <a:latin typeface="Arial" panose="020B0604020202020204" pitchFamily="34" charset="0"/>
              </a:rPr>
              <a:t> gracious </a:t>
            </a:r>
            <a:r>
              <a:rPr lang="en-US" b="0" i="1" dirty="0" err="1">
                <a:solidFill>
                  <a:srgbClr val="202122"/>
                </a:solidFill>
                <a:effectLst/>
                <a:latin typeface="Arial" panose="020B0604020202020204" pitchFamily="34" charset="0"/>
              </a:rPr>
              <a:t>licence</a:t>
            </a:r>
            <a:r>
              <a:rPr lang="en-US" b="0" i="1" dirty="0">
                <a:solidFill>
                  <a:srgbClr val="202122"/>
                </a:solidFill>
                <a:effectLst/>
                <a:latin typeface="Arial" panose="020B0604020202020204" pitchFamily="34" charset="0"/>
              </a:rPr>
              <a:t>, 1538. Retrieved 14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02"/>
              </a:rPr>
              <a:t>Jump up </a:t>
            </a:r>
            <a:r>
              <a:rPr lang="en-US" b="0" i="0" u="none" strike="noStrike" dirty="0" err="1">
                <a:solidFill>
                  <a:srgbClr val="3366CC"/>
                </a:solidFill>
                <a:effectLst/>
                <a:latin typeface="Arial" panose="020B0604020202020204" pitchFamily="34" charset="0"/>
                <a:hlinkClick r:id="rId302"/>
              </a:rPr>
              <a:t>to:</a:t>
            </a:r>
            <a:r>
              <a:rPr lang="en-US" b="1" i="1" u="none" strike="noStrike" baseline="30000" dirty="0" err="1">
                <a:solidFill>
                  <a:srgbClr val="3366CC"/>
                </a:solidFill>
                <a:effectLst/>
                <a:latin typeface="Arial" panose="020B0604020202020204" pitchFamily="34" charset="0"/>
                <a:hlinkClick r:id="rId302"/>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303"/>
              </a:rPr>
              <a:t>b</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Leithead</a:t>
            </a:r>
            <a:r>
              <a:rPr lang="en-US" b="0" i="1" dirty="0">
                <a:solidFill>
                  <a:srgbClr val="202122"/>
                </a:solidFill>
                <a:effectLst/>
                <a:latin typeface="Arial" panose="020B0604020202020204" pitchFamily="34" charset="0"/>
              </a:rPr>
              <a:t>, Howard (2004). </a:t>
            </a:r>
            <a:r>
              <a:rPr lang="en-US" b="0" i="1" u="none" strike="noStrike" dirty="0">
                <a:solidFill>
                  <a:srgbClr val="3366CC"/>
                </a:solidFill>
                <a:effectLst/>
                <a:latin typeface="Arial" panose="020B0604020202020204" pitchFamily="34" charset="0"/>
                <a:hlinkClick r:id="rId304"/>
              </a:rPr>
              <a:t>"Oxford DNB Article: </a:t>
            </a:r>
            <a:r>
              <a:rPr lang="en-US" b="0" i="1" u="none" strike="noStrike" dirty="0" err="1">
                <a:solidFill>
                  <a:srgbClr val="3366CC"/>
                </a:solidFill>
                <a:effectLst/>
                <a:latin typeface="Arial" panose="020B0604020202020204" pitchFamily="34" charset="0"/>
                <a:hlinkClick r:id="rId304"/>
              </a:rPr>
              <a:t>Cromwell,Thomas</a:t>
            </a:r>
            <a:r>
              <a:rPr lang="en-US" b="0" i="1" u="none" strike="noStrike" dirty="0">
                <a:solidFill>
                  <a:srgbClr val="3366CC"/>
                </a:solidFill>
                <a:effectLst/>
                <a:latin typeface="Arial" panose="020B0604020202020204" pitchFamily="34" charset="0"/>
                <a:hlinkClick r:id="rId304"/>
              </a:rPr>
              <a:t>"</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305"/>
              </a:rPr>
              <a:t>10.1093/</a:t>
            </a:r>
            <a:r>
              <a:rPr lang="en-US" b="0" i="1" u="none" strike="noStrike" dirty="0" err="1">
                <a:solidFill>
                  <a:srgbClr val="3366CC"/>
                </a:solidFill>
                <a:effectLst/>
                <a:latin typeface="Arial" panose="020B0604020202020204" pitchFamily="34" charset="0"/>
                <a:hlinkClick r:id="rId305"/>
              </a:rPr>
              <a:t>ref:odnb</a:t>
            </a:r>
            <a:r>
              <a:rPr lang="en-US" b="0" i="1" u="none" strike="noStrike" dirty="0">
                <a:solidFill>
                  <a:srgbClr val="3366CC"/>
                </a:solidFill>
                <a:effectLst/>
                <a:latin typeface="Arial" panose="020B0604020202020204" pitchFamily="34" charset="0"/>
                <a:hlinkClick r:id="rId305"/>
              </a:rPr>
              <a:t>/6769</a:t>
            </a:r>
            <a:r>
              <a:rPr lang="en-US" b="0" i="1" dirty="0">
                <a:solidFill>
                  <a:srgbClr val="202122"/>
                </a:solidFill>
                <a:effectLst/>
                <a:latin typeface="Arial" panose="020B0604020202020204" pitchFamily="34" charset="0"/>
              </a:rPr>
              <a:t>. Retrieved 5 March 2015.</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06" tooltip="Jump up"/>
              </a:rPr>
              <a:t>^</a:t>
            </a:r>
            <a:r>
              <a:rPr lang="en-US" b="0" i="0" dirty="0">
                <a:solidFill>
                  <a:srgbClr val="202122"/>
                </a:solidFill>
                <a:effectLst/>
                <a:latin typeface="Arial" panose="020B0604020202020204" pitchFamily="34" charset="0"/>
              </a:rPr>
              <a:t> Rex, Richard, "The Crisis of Obedience: God’s Word and Henry’s Reformation", </a:t>
            </a:r>
            <a:r>
              <a:rPr lang="en-US" b="0" i="1" dirty="0">
                <a:solidFill>
                  <a:srgbClr val="202122"/>
                </a:solidFill>
                <a:effectLst/>
                <a:latin typeface="Arial" panose="020B0604020202020204" pitchFamily="34" charset="0"/>
              </a:rPr>
              <a:t>The Historical Journal</a:t>
            </a:r>
            <a:r>
              <a:rPr lang="en-US" b="0" i="0" dirty="0">
                <a:solidFill>
                  <a:srgbClr val="202122"/>
                </a:solidFill>
                <a:effectLst/>
                <a:latin typeface="Arial" panose="020B0604020202020204" pitchFamily="34" charset="0"/>
              </a:rPr>
              <a:t>, V. 39, no. 4, December 1996, pp. 893–4.</a:t>
            </a:r>
          </a:p>
          <a:p>
            <a:pPr algn="l" rtl="0">
              <a:buFont typeface="+mj-lt"/>
              <a:buAutoNum type="arabicPeriod"/>
            </a:pPr>
            <a:r>
              <a:rPr lang="en-US" b="1" i="0" u="none" strike="noStrike" dirty="0">
                <a:solidFill>
                  <a:srgbClr val="3366CC"/>
                </a:solidFill>
                <a:effectLst/>
                <a:latin typeface="Arial" panose="020B0604020202020204" pitchFamily="34" charset="0"/>
                <a:hlinkClick r:id="rId307" tooltip="Jump up"/>
              </a:rPr>
              <a:t>^</a:t>
            </a:r>
            <a:r>
              <a:rPr lang="en-US" b="0" i="0"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08" tooltip="Richard John King"/>
              </a:rPr>
              <a:t>King, Richard John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09"/>
              </a:rPr>
              <a:t>"Berkshire History: Biographies: Miles Coverdale (1488–1569)"</a:t>
            </a:r>
            <a:r>
              <a:rPr lang="en-US" b="0" i="1" dirty="0">
                <a:solidFill>
                  <a:srgbClr val="202122"/>
                </a:solidFill>
                <a:effectLst/>
                <a:latin typeface="Arial" panose="020B0604020202020204" pitchFamily="34" charset="0"/>
              </a:rPr>
              <a:t>. Berkshire History. David Nash Ford. Archived from </a:t>
            </a:r>
            <a:r>
              <a:rPr lang="en-US" b="0" i="1" u="none" strike="noStrike" dirty="0">
                <a:solidFill>
                  <a:srgbClr val="3366CC"/>
                </a:solidFill>
                <a:effectLst/>
                <a:latin typeface="Arial" panose="020B0604020202020204" pitchFamily="34" charset="0"/>
                <a:hlinkClick r:id="rId310"/>
              </a:rPr>
              <a:t>the original</a:t>
            </a:r>
            <a:r>
              <a:rPr lang="en-US" b="0" i="1" dirty="0">
                <a:solidFill>
                  <a:srgbClr val="202122"/>
                </a:solidFill>
                <a:effectLst/>
                <a:latin typeface="Arial" panose="020B0604020202020204" pitchFamily="34" charset="0"/>
              </a:rPr>
              <a:t> on 5 November 2012. Retrieved 5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11"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312"/>
              </a:rPr>
              <a:t>"English Short Title Catalogue – Full View of Record – Uniform title – English Great Bible"</a:t>
            </a:r>
            <a:r>
              <a:rPr lang="en-US" b="0" i="1" dirty="0">
                <a:solidFill>
                  <a:srgbClr val="202122"/>
                </a:solidFill>
                <a:effectLst/>
                <a:latin typeface="Arial" panose="020B0604020202020204" pitchFamily="34" charset="0"/>
              </a:rPr>
              <a:t>. British Library. British Library Board – Original publisher </a:t>
            </a:r>
            <a:r>
              <a:rPr lang="en-US" b="0" i="1" dirty="0" err="1">
                <a:solidFill>
                  <a:srgbClr val="202122"/>
                </a:solidFill>
                <a:effectLst/>
                <a:latin typeface="Arial" panose="020B0604020202020204" pitchFamily="34" charset="0"/>
              </a:rPr>
              <a:t>Rychard</a:t>
            </a:r>
            <a:r>
              <a:rPr lang="en-US" b="0" i="1" dirty="0">
                <a:solidFill>
                  <a:srgbClr val="202122"/>
                </a:solidFill>
                <a:effectLst/>
                <a:latin typeface="Arial" panose="020B0604020202020204" pitchFamily="34" charset="0"/>
              </a:rPr>
              <a:t> Grafton and Edward </a:t>
            </a:r>
            <a:r>
              <a:rPr lang="en-US" b="0" i="1" dirty="0" err="1">
                <a:solidFill>
                  <a:srgbClr val="202122"/>
                </a:solidFill>
                <a:effectLst/>
                <a:latin typeface="Arial" panose="020B0604020202020204" pitchFamily="34" charset="0"/>
              </a:rPr>
              <a:t>Whitchurch</a:t>
            </a:r>
            <a:r>
              <a:rPr lang="en-US" b="0" i="1" dirty="0">
                <a:solidFill>
                  <a:srgbClr val="202122"/>
                </a:solidFill>
                <a:effectLst/>
                <a:latin typeface="Arial" panose="020B0604020202020204" pitchFamily="34" charset="0"/>
              </a:rPr>
              <a:t>, Cum </a:t>
            </a:r>
            <a:r>
              <a:rPr lang="en-US" b="0" i="1" dirty="0" err="1">
                <a:solidFill>
                  <a:srgbClr val="202122"/>
                </a:solidFill>
                <a:effectLst/>
                <a:latin typeface="Arial" panose="020B0604020202020204" pitchFamily="34" charset="0"/>
              </a:rPr>
              <a:t>priuilegio</a:t>
            </a:r>
            <a:r>
              <a:rPr lang="en-US" b="0" i="1" dirty="0">
                <a:solidFill>
                  <a:srgbClr val="202122"/>
                </a:solidFill>
                <a:effectLst/>
                <a:latin typeface="Arial" panose="020B0604020202020204" pitchFamily="34" charset="0"/>
              </a:rPr>
              <a:t> ad </a:t>
            </a:r>
            <a:r>
              <a:rPr lang="en-US" b="0" i="1" dirty="0" err="1">
                <a:solidFill>
                  <a:srgbClr val="202122"/>
                </a:solidFill>
                <a:effectLst/>
                <a:latin typeface="Arial" panose="020B0604020202020204" pitchFamily="34" charset="0"/>
              </a:rPr>
              <a:t>imprimendum</a:t>
            </a:r>
            <a:r>
              <a:rPr lang="en-US" b="0" i="1" dirty="0">
                <a:solidFill>
                  <a:srgbClr val="202122"/>
                </a:solidFill>
                <a:effectLst/>
                <a:latin typeface="Arial" panose="020B0604020202020204" pitchFamily="34" charset="0"/>
              </a:rPr>
              <a:t> solum, April 1539. Retrieved 16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13"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Ditchfield</a:t>
            </a:r>
            <a:r>
              <a:rPr lang="en-US" b="0" i="1" dirty="0">
                <a:solidFill>
                  <a:srgbClr val="202122"/>
                </a:solidFill>
                <a:effectLst/>
                <a:latin typeface="Arial" panose="020B0604020202020204" pitchFamily="34" charset="0"/>
              </a:rPr>
              <a:t>, P H; Page, W. </a:t>
            </a:r>
            <a:r>
              <a:rPr lang="en-US" b="0" i="1" u="none" strike="noStrike" dirty="0">
                <a:solidFill>
                  <a:srgbClr val="3366CC"/>
                </a:solidFill>
                <a:effectLst/>
                <a:latin typeface="Arial" panose="020B0604020202020204" pitchFamily="34" charset="0"/>
                <a:hlinkClick r:id="rId314"/>
              </a:rPr>
              <a:t>"'Parishes: </a:t>
            </a:r>
            <a:r>
              <a:rPr lang="en-US" b="0" i="1" u="none" strike="noStrike" dirty="0" err="1">
                <a:solidFill>
                  <a:srgbClr val="3366CC"/>
                </a:solidFill>
                <a:effectLst/>
                <a:latin typeface="Arial" panose="020B0604020202020204" pitchFamily="34" charset="0"/>
                <a:hlinkClick r:id="rId314"/>
              </a:rPr>
              <a:t>Bucklebury</a:t>
            </a:r>
            <a:r>
              <a:rPr lang="en-US" b="0" i="1" u="none" strike="noStrike" dirty="0">
                <a:solidFill>
                  <a:srgbClr val="3366CC"/>
                </a:solidFill>
                <a:effectLst/>
                <a:latin typeface="Arial" panose="020B0604020202020204" pitchFamily="34" charset="0"/>
                <a:hlinkClick r:id="rId314"/>
              </a:rPr>
              <a:t>.' A History of the County of Berkshire: Volume 3, pp291 – 296"</a:t>
            </a:r>
            <a:r>
              <a:rPr lang="en-US" b="0" i="1" dirty="0">
                <a:solidFill>
                  <a:srgbClr val="202122"/>
                </a:solidFill>
                <a:effectLst/>
                <a:latin typeface="Arial" panose="020B0604020202020204" pitchFamily="34" charset="0"/>
              </a:rPr>
              <a:t>. British History Online. London: Victoria County History, 1923. Retrieved 10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15"/>
              </a:rPr>
              <a:t>Jump up </a:t>
            </a:r>
            <a:r>
              <a:rPr lang="en-US" b="0" i="0" u="none" strike="noStrike" dirty="0" err="1">
                <a:solidFill>
                  <a:srgbClr val="3366CC"/>
                </a:solidFill>
                <a:effectLst/>
                <a:latin typeface="Arial" panose="020B0604020202020204" pitchFamily="34" charset="0"/>
                <a:hlinkClick r:id="rId315"/>
              </a:rPr>
              <a:t>to:</a:t>
            </a:r>
            <a:r>
              <a:rPr lang="en-US" b="1" i="1" u="none" strike="noStrike" baseline="30000" dirty="0" err="1">
                <a:solidFill>
                  <a:srgbClr val="3366CC"/>
                </a:solidFill>
                <a:effectLst/>
                <a:latin typeface="Arial" panose="020B0604020202020204" pitchFamily="34" charset="0"/>
                <a:hlinkClick r:id="rId315"/>
              </a:rPr>
              <a:t>a</a:t>
            </a:r>
            <a:r>
              <a:rPr lang="en-US" b="0" i="0" dirty="0">
                <a:solidFill>
                  <a:srgbClr val="202122"/>
                </a:solidFill>
                <a:effectLst/>
                <a:latin typeface="Arial" panose="020B0604020202020204" pitchFamily="34" charset="0"/>
              </a:rPr>
              <a:t> </a:t>
            </a:r>
            <a:r>
              <a:rPr lang="en-US" b="1" i="1" u="none" strike="noStrike" baseline="30000" dirty="0">
                <a:solidFill>
                  <a:srgbClr val="3366CC"/>
                </a:solidFill>
                <a:effectLst/>
                <a:latin typeface="Arial" panose="020B0604020202020204" pitchFamily="34" charset="0"/>
                <a:hlinkClick r:id="rId316"/>
              </a:rPr>
              <a:t>b</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Cannon, John (2009). </a:t>
            </a:r>
            <a:r>
              <a:rPr lang="en-US" b="0" i="1" u="none" strike="noStrike" dirty="0">
                <a:solidFill>
                  <a:srgbClr val="3366CC"/>
                </a:solidFill>
                <a:effectLst/>
                <a:latin typeface="Arial" panose="020B0604020202020204" pitchFamily="34" charset="0"/>
                <a:hlinkClick r:id="rId317"/>
              </a:rPr>
              <a:t>A Dictionary of British History</a:t>
            </a:r>
            <a:r>
              <a:rPr lang="en-US" b="0" i="1" dirty="0">
                <a:solidFill>
                  <a:srgbClr val="202122"/>
                </a:solidFill>
                <a:effectLst/>
                <a:latin typeface="Arial" panose="020B0604020202020204" pitchFamily="34" charset="0"/>
              </a:rPr>
              <a:t>. Oxford University Press.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18" tooltip="Special:BookSources/9780191726514"/>
              </a:rPr>
              <a:t>9780191726514</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(entry Edward VI).</a:t>
            </a:r>
          </a:p>
          <a:p>
            <a:pPr algn="l" rtl="0">
              <a:buFont typeface="+mj-lt"/>
              <a:buAutoNum type="arabicPeriod"/>
            </a:pPr>
            <a:r>
              <a:rPr lang="en-US" b="1" i="0" u="none" strike="noStrike" dirty="0">
                <a:solidFill>
                  <a:srgbClr val="3366CC"/>
                </a:solidFill>
                <a:effectLst/>
                <a:latin typeface="Arial" panose="020B0604020202020204" pitchFamily="34" charset="0"/>
                <a:hlinkClick r:id="rId319"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Murray, John (1872). </a:t>
            </a:r>
            <a:r>
              <a:rPr lang="en-US" b="0" i="1" u="none" strike="noStrike" dirty="0">
                <a:solidFill>
                  <a:srgbClr val="3366CC"/>
                </a:solidFill>
                <a:effectLst/>
                <a:latin typeface="Arial" panose="020B0604020202020204" pitchFamily="34" charset="0"/>
                <a:hlinkClick r:id="rId320"/>
              </a:rPr>
              <a:t>A Handbook for </a:t>
            </a:r>
            <a:r>
              <a:rPr lang="en-US" b="0" i="1" u="none" strike="noStrike" dirty="0" err="1">
                <a:solidFill>
                  <a:srgbClr val="3366CC"/>
                </a:solidFill>
                <a:effectLst/>
                <a:latin typeface="Arial" panose="020B0604020202020204" pitchFamily="34" charset="0"/>
                <a:hlinkClick r:id="rId320"/>
              </a:rPr>
              <a:t>Travellers</a:t>
            </a:r>
            <a:r>
              <a:rPr lang="en-US" b="0" i="1" u="none" strike="noStrike" dirty="0">
                <a:solidFill>
                  <a:srgbClr val="3366CC"/>
                </a:solidFill>
                <a:effectLst/>
                <a:latin typeface="Arial" panose="020B0604020202020204" pitchFamily="34" charset="0"/>
                <a:hlinkClick r:id="rId320"/>
              </a:rPr>
              <a:t> in Gloucestershire, Worcestershire, and Herefordshire</a:t>
            </a:r>
            <a:r>
              <a:rPr lang="en-US" b="0" i="1" dirty="0">
                <a:solidFill>
                  <a:srgbClr val="202122"/>
                </a:solidFill>
                <a:effectLst/>
                <a:latin typeface="Arial" panose="020B0604020202020204" pitchFamily="34" charset="0"/>
              </a:rPr>
              <a:t>. Gloucestershire: J Murray. pp. 162–163.</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21" tooltip="Jump up"/>
              </a:rPr>
              <a:t>^</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22" tooltip="Eamon Duffy"/>
              </a:rPr>
              <a:t>Eamon Duffy</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voices of </a:t>
            </a:r>
            <a:r>
              <a:rPr lang="en-US" b="0" i="1" dirty="0" err="1">
                <a:solidFill>
                  <a:srgbClr val="202122"/>
                </a:solidFill>
                <a:effectLst/>
                <a:latin typeface="Arial" panose="020B0604020202020204" pitchFamily="34" charset="0"/>
              </a:rPr>
              <a:t>Morebath</a:t>
            </a:r>
            <a:r>
              <a:rPr lang="en-US" b="0" i="1" dirty="0">
                <a:solidFill>
                  <a:srgbClr val="202122"/>
                </a:solidFill>
                <a:effectLst/>
                <a:latin typeface="Arial" panose="020B0604020202020204" pitchFamily="34" charset="0"/>
              </a:rPr>
              <a:t>: reformation and rebellion in an English village</a:t>
            </a:r>
            <a:r>
              <a:rPr lang="en-US" b="0" i="0" dirty="0">
                <a:solidFill>
                  <a:srgbClr val="202122"/>
                </a:solidFill>
                <a:effectLst/>
                <a:latin typeface="Arial" panose="020B0604020202020204" pitchFamily="34" charset="0"/>
              </a:rPr>
              <a:t>, New Haven, Conn.: Yale University Press, p. 133.</a:t>
            </a:r>
          </a:p>
          <a:p>
            <a:pPr algn="l" rtl="0">
              <a:buFont typeface="+mj-lt"/>
              <a:buAutoNum type="arabicPeriod"/>
            </a:pPr>
            <a:r>
              <a:rPr lang="en-US" b="1" i="0" u="none" strike="noStrike" dirty="0">
                <a:solidFill>
                  <a:srgbClr val="3366CC"/>
                </a:solidFill>
                <a:effectLst/>
                <a:latin typeface="Arial" panose="020B0604020202020204" pitchFamily="34" charset="0"/>
                <a:hlinkClick r:id="rId323"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Church of England – A Christian presence in every community. </a:t>
            </a:r>
            <a:r>
              <a:rPr lang="en-US" b="0" i="1" u="none" strike="noStrike" dirty="0">
                <a:solidFill>
                  <a:srgbClr val="3366CC"/>
                </a:solidFill>
                <a:effectLst/>
                <a:latin typeface="Arial" panose="020B0604020202020204" pitchFamily="34" charset="0"/>
                <a:hlinkClick r:id="rId324"/>
              </a:rPr>
              <a:t>"A Church Near You"</a:t>
            </a:r>
            <a:r>
              <a:rPr lang="en-US" b="0" i="1" dirty="0">
                <a:solidFill>
                  <a:srgbClr val="202122"/>
                </a:solidFill>
                <a:effectLst/>
                <a:latin typeface="Arial" panose="020B0604020202020204" pitchFamily="34" charset="0"/>
              </a:rPr>
              <a:t>. St Andrew, </a:t>
            </a:r>
            <a:r>
              <a:rPr lang="en-US" b="0" i="1" dirty="0" err="1">
                <a:solidFill>
                  <a:srgbClr val="202122"/>
                </a:solidFill>
                <a:effectLst/>
                <a:latin typeface="Arial" panose="020B0604020202020204" pitchFamily="34" charset="0"/>
              </a:rPr>
              <a:t>Sampford</a:t>
            </a:r>
            <a:r>
              <a:rPr lang="en-US" b="0" i="1" dirty="0">
                <a:solidFill>
                  <a:srgbClr val="202122"/>
                </a:solidFill>
                <a:effectLst/>
                <a:latin typeface="Arial" panose="020B0604020202020204" pitchFamily="34" charset="0"/>
              </a:rPr>
              <a:t> Courtenay. © 2015 Archbishops' Council. Retrieved 7 May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25" tooltip="Jump up"/>
              </a:rPr>
              <a:t>^</a:t>
            </a:r>
            <a:r>
              <a:rPr lang="en-US" b="0" i="0" dirty="0">
                <a:solidFill>
                  <a:srgbClr val="202122"/>
                </a:solidFill>
                <a:effectLst/>
                <a:latin typeface="Arial" panose="020B0604020202020204" pitchFamily="34" charset="0"/>
              </a:rPr>
              <a:t> Somerset to Sir Philip Hobby, 24 August 1549. In: </a:t>
            </a:r>
            <a:r>
              <a:rPr lang="en-US" b="0" i="0" u="none" strike="noStrike" dirty="0">
                <a:solidFill>
                  <a:srgbClr val="3366CC"/>
                </a:solidFill>
                <a:effectLst/>
                <a:latin typeface="Arial" panose="020B0604020202020204" pitchFamily="34" charset="0"/>
                <a:hlinkClick r:id="rId326" tooltip="Gilbert Burnet"/>
              </a:rPr>
              <a:t>Gilbert Burnet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history of the Reformation of the Church of England</a:t>
            </a:r>
            <a:r>
              <a:rPr lang="en-US" b="0" i="0" dirty="0">
                <a:solidFill>
                  <a:srgbClr val="202122"/>
                </a:solidFill>
                <a:effectLst/>
                <a:latin typeface="Arial" panose="020B0604020202020204" pitchFamily="34" charset="0"/>
              </a:rPr>
              <a:t>, ed. </a:t>
            </a:r>
            <a:r>
              <a:rPr lang="en-US" b="0" i="0" u="none" strike="noStrike" dirty="0">
                <a:solidFill>
                  <a:srgbClr val="3366CC"/>
                </a:solidFill>
                <a:effectLst/>
                <a:latin typeface="Arial" panose="020B0604020202020204" pitchFamily="34" charset="0"/>
                <a:hlinkClick r:id="rId327" tooltip="Nicholas Pocock"/>
              </a:rPr>
              <a:t>Nicholas Pocock</a:t>
            </a:r>
            <a:r>
              <a:rPr lang="en-US" b="0" i="0" dirty="0">
                <a:solidFill>
                  <a:srgbClr val="202122"/>
                </a:solidFill>
                <a:effectLst/>
                <a:latin typeface="Arial" panose="020B0604020202020204" pitchFamily="34" charset="0"/>
              </a:rPr>
              <a:t>, Oxford: Clarendon Press, 1865, vol. V., pp. 250–151. Cited in: Roger B. Manning, "Violence and social conflict in mid-Tudor rebellions," </a:t>
            </a:r>
            <a:r>
              <a:rPr lang="en-US" b="0" i="1" dirty="0">
                <a:solidFill>
                  <a:srgbClr val="202122"/>
                </a:solidFill>
                <a:effectLst/>
                <a:latin typeface="Arial" panose="020B0604020202020204" pitchFamily="34" charset="0"/>
              </a:rPr>
              <a:t>Journal of British Studies</a:t>
            </a:r>
            <a:r>
              <a:rPr lang="en-US" b="0" i="0" dirty="0">
                <a:solidFill>
                  <a:srgbClr val="202122"/>
                </a:solidFill>
                <a:effectLst/>
                <a:latin typeface="Arial" panose="020B0604020202020204" pitchFamily="34" charset="0"/>
              </a:rPr>
              <a:t>, vol. 16, 1977, pp. 18–40 (here p. 28)</a:t>
            </a:r>
          </a:p>
          <a:p>
            <a:pPr algn="l" rtl="0">
              <a:buFont typeface="+mj-lt"/>
              <a:buAutoNum type="arabicPeriod"/>
            </a:pPr>
            <a:r>
              <a:rPr lang="en-US" b="1" i="0" u="none" strike="noStrike" dirty="0">
                <a:solidFill>
                  <a:srgbClr val="3366CC"/>
                </a:solidFill>
                <a:effectLst/>
                <a:latin typeface="Arial" panose="020B0604020202020204" pitchFamily="34" charset="0"/>
                <a:hlinkClick r:id="rId328" tooltip="Jump up"/>
              </a:rPr>
              <a:t>^</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Daniell</a:t>
            </a:r>
            <a:r>
              <a:rPr lang="en-US" b="0" i="1" dirty="0">
                <a:solidFill>
                  <a:srgbClr val="202122"/>
                </a:solidFill>
                <a:effectLst/>
                <a:latin typeface="Arial" panose="020B0604020202020204" pitchFamily="34" charset="0"/>
              </a:rPr>
              <a:t>, David (2004). </a:t>
            </a:r>
            <a:r>
              <a:rPr lang="en-US" b="0" i="1" u="none" strike="noStrike" dirty="0">
                <a:solidFill>
                  <a:srgbClr val="3366CC"/>
                </a:solidFill>
                <a:effectLst/>
                <a:latin typeface="Arial" panose="020B0604020202020204" pitchFamily="34" charset="0"/>
                <a:hlinkClick r:id="rId329"/>
              </a:rPr>
              <a:t>"Coverdale, Miles (1488–1569), Bible translator and bishop of Exeter"</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53" tooltip="Dictionary of National Biography"/>
              </a:rPr>
              <a:t>Oxford Dictionary of National Biography</a:t>
            </a:r>
            <a:r>
              <a:rPr lang="en-US" b="0" i="1" dirty="0">
                <a:solidFill>
                  <a:srgbClr val="202122"/>
                </a:solidFill>
                <a:effectLst/>
                <a:latin typeface="Arial" panose="020B0604020202020204" pitchFamily="34" charset="0"/>
              </a:rPr>
              <a:t> (online ed.). Oxford University Press. </a:t>
            </a:r>
            <a:r>
              <a:rPr lang="en-US" b="0" i="1" u="none" strike="noStrike" dirty="0">
                <a:solidFill>
                  <a:srgbClr val="3366CC"/>
                </a:solidFill>
                <a:effectLst/>
                <a:latin typeface="Arial" panose="020B0604020202020204" pitchFamily="34" charset="0"/>
                <a:hlinkClick r:id="rId25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CC"/>
                </a:solidFill>
                <a:effectLst/>
                <a:latin typeface="Arial" panose="020B0604020202020204" pitchFamily="34" charset="0"/>
                <a:hlinkClick r:id="rId255"/>
              </a:rPr>
              <a:t>10.1093/</a:t>
            </a:r>
            <a:r>
              <a:rPr lang="en-US" b="0" i="1" u="none" strike="noStrike" dirty="0" err="1">
                <a:solidFill>
                  <a:srgbClr val="3366CC"/>
                </a:solidFill>
                <a:effectLst/>
                <a:latin typeface="Arial" panose="020B0604020202020204" pitchFamily="34" charset="0"/>
                <a:hlinkClick r:id="rId255"/>
              </a:rPr>
              <a:t>ref:odnb</a:t>
            </a:r>
            <a:r>
              <a:rPr lang="en-US" b="0" i="1" u="none" strike="noStrike" dirty="0">
                <a:solidFill>
                  <a:srgbClr val="3366CC"/>
                </a:solidFill>
                <a:effectLst/>
                <a:latin typeface="Arial" panose="020B0604020202020204" pitchFamily="34" charset="0"/>
                <a:hlinkClick r:id="rId255"/>
              </a:rPr>
              <a:t>/6486</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271"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30" tooltip="Special:BookSources/978-0-19-861412-8"/>
              </a:rPr>
              <a:t>978-0-19-861412-8</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t>
            </a:r>
            <a:r>
              <a:rPr lang="en-US" b="0" i="0" dirty="0">
                <a:solidFill>
                  <a:srgbClr val="555555"/>
                </a:solidFill>
                <a:effectLst/>
                <a:latin typeface="Arial" panose="020B0604020202020204" pitchFamily="34" charset="0"/>
              </a:rPr>
              <a:t>(Subscription or </a:t>
            </a:r>
            <a:r>
              <a:rPr lang="en-US" b="0" i="0" u="none" strike="noStrike" dirty="0">
                <a:solidFill>
                  <a:srgbClr val="3366CC"/>
                </a:solidFill>
                <a:effectLst/>
                <a:latin typeface="Arial" panose="020B0604020202020204" pitchFamily="34" charset="0"/>
                <a:hlinkClick r:id="rId256"/>
              </a:rPr>
              <a:t>UK public library membership</a:t>
            </a:r>
            <a:r>
              <a:rPr lang="en-US" b="0" i="0" dirty="0">
                <a:solidFill>
                  <a:srgbClr val="555555"/>
                </a:solidFill>
                <a:effectLst/>
                <a:latin typeface="Arial" panose="020B0604020202020204" pitchFamily="34" charset="0"/>
              </a:rPr>
              <a:t> required.)</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1" tooltip="Jump up"/>
              </a:rPr>
              <a:t>^</a:t>
            </a:r>
            <a:r>
              <a:rPr lang="en-US" b="0" i="0" dirty="0">
                <a:solidFill>
                  <a:srgbClr val="202122"/>
                </a:solidFill>
                <a:effectLst/>
                <a:latin typeface="Arial" panose="020B0604020202020204" pitchFamily="34" charset="0"/>
              </a:rPr>
              <a:t> Bobrick, Benson. (2001). </a:t>
            </a:r>
            <a:r>
              <a:rPr lang="en-US" b="0" i="1" dirty="0">
                <a:solidFill>
                  <a:srgbClr val="202122"/>
                </a:solidFill>
                <a:effectLst/>
                <a:latin typeface="Arial" panose="020B0604020202020204" pitchFamily="34" charset="0"/>
              </a:rPr>
              <a:t>Wide as the Waters: the story of the English Bible and the revolution it inspired.</a:t>
            </a:r>
            <a:r>
              <a:rPr lang="en-US" b="0" i="0" dirty="0">
                <a:solidFill>
                  <a:srgbClr val="202122"/>
                </a:solidFill>
                <a:effectLst/>
                <a:latin typeface="Arial" panose="020B0604020202020204" pitchFamily="34" charset="0"/>
              </a:rPr>
              <a:t> New York: Simon &amp; Schuster. </a:t>
            </a:r>
            <a:r>
              <a:rPr lang="en-US" b="0" i="0" u="none" strike="noStrike" dirty="0">
                <a:solidFill>
                  <a:srgbClr val="3366CC"/>
                </a:solidFill>
                <a:effectLst/>
                <a:latin typeface="Arial" panose="020B0604020202020204" pitchFamily="34" charset="0"/>
                <a:hlinkClick r:id="rId271" tooltip="ISBN (identifier)"/>
              </a:rPr>
              <a:t>ISBN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32" tooltip="Special:BookSources/0-684-84747-7"/>
              </a:rPr>
              <a:t>0-684-84747-7</a:t>
            </a:r>
            <a:r>
              <a:rPr lang="en-US" b="0" i="0" dirty="0">
                <a:solidFill>
                  <a:srgbClr val="202122"/>
                </a:solidFill>
                <a:effectLst/>
                <a:latin typeface="Arial" panose="020B0604020202020204" pitchFamily="34" charset="0"/>
              </a:rPr>
              <a:t>. p. 180.</a:t>
            </a:r>
          </a:p>
          <a:p>
            <a:pPr algn="l" rtl="0">
              <a:buFont typeface="+mj-lt"/>
              <a:buAutoNum type="arabicPeriod"/>
            </a:pPr>
            <a:r>
              <a:rPr lang="en-US" b="1" i="0" u="none" strike="noStrike" dirty="0">
                <a:solidFill>
                  <a:srgbClr val="3366CC"/>
                </a:solidFill>
                <a:effectLst/>
                <a:latin typeface="Arial" panose="020B0604020202020204" pitchFamily="34" charset="0"/>
                <a:hlinkClick r:id="rId333"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Anon. </a:t>
            </a:r>
            <a:r>
              <a:rPr lang="en-US" b="0" i="1" u="none" strike="noStrike" dirty="0">
                <a:solidFill>
                  <a:srgbClr val="3366CC"/>
                </a:solidFill>
                <a:effectLst/>
                <a:latin typeface="Arial" panose="020B0604020202020204" pitchFamily="34" charset="0"/>
                <a:hlinkClick r:id="rId334"/>
              </a:rPr>
              <a:t>"Diocesan Synod Motion – Confidence in The Bible – 11/04/2011"</a:t>
            </a:r>
            <a:r>
              <a:rPr lang="en-US" b="0" i="1" dirty="0">
                <a:solidFill>
                  <a:srgbClr val="202122"/>
                </a:solidFill>
                <a:effectLst/>
                <a:latin typeface="Arial" panose="020B0604020202020204" pitchFamily="34" charset="0"/>
              </a:rPr>
              <a:t> (PDF). Church of England. Church of England General Synod. </a:t>
            </a:r>
            <a:r>
              <a:rPr lang="en-US" b="0" i="1" u="none" strike="noStrike" dirty="0">
                <a:solidFill>
                  <a:srgbClr val="3366CC"/>
                </a:solidFill>
                <a:effectLst/>
                <a:latin typeface="Arial" panose="020B0604020202020204" pitchFamily="34" charset="0"/>
                <a:hlinkClick r:id="rId335"/>
              </a:rPr>
              <a:t>Archived</a:t>
            </a:r>
            <a:r>
              <a:rPr lang="en-US" b="0" i="1" dirty="0">
                <a:solidFill>
                  <a:srgbClr val="202122"/>
                </a:solidFill>
                <a:effectLst/>
                <a:latin typeface="Arial" panose="020B0604020202020204" pitchFamily="34" charset="0"/>
              </a:rPr>
              <a:t> (PDF) from the original on 2 April 2015. Retrieved 28 February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6"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Marlowe, Michael D. </a:t>
            </a:r>
            <a:r>
              <a:rPr lang="en-US" b="0" i="1" u="none" strike="noStrike" dirty="0">
                <a:solidFill>
                  <a:srgbClr val="3366CC"/>
                </a:solidFill>
                <a:effectLst/>
                <a:latin typeface="Arial" panose="020B0604020202020204" pitchFamily="34" charset="0"/>
                <a:hlinkClick r:id="rId337"/>
              </a:rPr>
              <a:t>"Coverdale's Psalms"</a:t>
            </a:r>
            <a:r>
              <a:rPr lang="en-US" b="0" i="1" dirty="0">
                <a:solidFill>
                  <a:srgbClr val="202122"/>
                </a:solidFill>
                <a:effectLst/>
                <a:latin typeface="Arial" panose="020B0604020202020204" pitchFamily="34" charset="0"/>
              </a:rPr>
              <a:t>. Bible Research – Internet Resources for Students of Scripture Online since February 2001. Michael D. Marlowe, 2001 – 2012. Retrieved 20 April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38"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Peterson W S and Macys V. </a:t>
            </a:r>
            <a:r>
              <a:rPr lang="en-US" b="0" i="1" u="none" strike="noStrike" dirty="0">
                <a:solidFill>
                  <a:srgbClr val="3366CC"/>
                </a:solidFill>
                <a:effectLst/>
                <a:latin typeface="Arial" panose="020B0604020202020204" pitchFamily="34" charset="0"/>
                <a:hlinkClick r:id="rId339"/>
              </a:rPr>
              <a:t>"Psalms – The Coverdale translation"</a:t>
            </a:r>
            <a:r>
              <a:rPr lang="en-US" b="0" i="1" dirty="0">
                <a:solidFill>
                  <a:srgbClr val="202122"/>
                </a:solidFill>
                <a:effectLst/>
                <a:latin typeface="Arial" panose="020B0604020202020204" pitchFamily="34" charset="0"/>
              </a:rPr>
              <a:t> (PDF). Little Gidding: English Spiritual Traditions – 2000. Authors. Archived from </a:t>
            </a:r>
            <a:r>
              <a:rPr lang="en-US" b="0" i="1" u="none" strike="noStrike" dirty="0">
                <a:solidFill>
                  <a:srgbClr val="3366CC"/>
                </a:solidFill>
                <a:effectLst/>
                <a:latin typeface="Arial" panose="020B0604020202020204" pitchFamily="34" charset="0"/>
                <a:hlinkClick r:id="rId340"/>
              </a:rPr>
              <a:t>the original</a:t>
            </a:r>
            <a:r>
              <a:rPr lang="en-US" b="0" i="1" dirty="0">
                <a:solidFill>
                  <a:srgbClr val="202122"/>
                </a:solidFill>
                <a:effectLst/>
                <a:latin typeface="Arial" panose="020B0604020202020204" pitchFamily="34" charset="0"/>
              </a:rPr>
              <a:t> (PDF) on 18 February 2015. Retrieved 13 March 2015.</a:t>
            </a:r>
            <a:endParaRPr lang="en-US" b="0" i="0" dirty="0">
              <a:solidFill>
                <a:srgbClr val="202122"/>
              </a:solidFill>
              <a:effectLst/>
              <a:latin typeface="Arial" panose="020B0604020202020204" pitchFamily="34" charset="0"/>
            </a:endParaRPr>
          </a:p>
          <a:p>
            <a:pPr algn="l" rtl="0">
              <a:buFont typeface="+mj-lt"/>
              <a:buAutoNum type="arabicPeriod"/>
            </a:pPr>
            <a:r>
              <a:rPr lang="en-US" b="1" i="0" u="none" strike="noStrike" dirty="0">
                <a:solidFill>
                  <a:srgbClr val="3366CC"/>
                </a:solidFill>
                <a:effectLst/>
                <a:latin typeface="Arial" panose="020B0604020202020204" pitchFamily="34" charset="0"/>
                <a:hlinkClick r:id="rId341"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Leaver, Robin A. (1982). "A Newly-Discovered Fragment of Coverdale's </a:t>
            </a:r>
            <a:r>
              <a:rPr lang="en-US" b="0" i="1" dirty="0" err="1">
                <a:solidFill>
                  <a:srgbClr val="202122"/>
                </a:solidFill>
                <a:effectLst/>
                <a:latin typeface="Arial" panose="020B0604020202020204" pitchFamily="34" charset="0"/>
              </a:rPr>
              <a:t>Goostly</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Psalmes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Jahrbuch</a:t>
            </a:r>
            <a:r>
              <a:rPr lang="en-US" b="0" i="1" dirty="0">
                <a:solidFill>
                  <a:srgbClr val="202122"/>
                </a:solidFill>
                <a:effectLst/>
                <a:latin typeface="Arial" panose="020B0604020202020204" pitchFamily="34" charset="0"/>
              </a:rPr>
              <a:t> für </a:t>
            </a:r>
            <a:r>
              <a:rPr lang="en-US" b="0" i="1" dirty="0" err="1">
                <a:solidFill>
                  <a:srgbClr val="202122"/>
                </a:solidFill>
                <a:effectLst/>
                <a:latin typeface="Arial" panose="020B0604020202020204" pitchFamily="34" charset="0"/>
              </a:rPr>
              <a:t>Liturgik</a:t>
            </a:r>
            <a:r>
              <a:rPr lang="en-US" b="0" i="1" dirty="0">
                <a:solidFill>
                  <a:srgbClr val="202122"/>
                </a:solidFill>
                <a:effectLst/>
                <a:latin typeface="Arial" panose="020B0604020202020204" pitchFamily="34" charset="0"/>
              </a:rPr>
              <a:t> und </a:t>
            </a:r>
            <a:r>
              <a:rPr lang="en-US" b="0" i="1" dirty="0" err="1">
                <a:solidFill>
                  <a:srgbClr val="202122"/>
                </a:solidFill>
                <a:effectLst/>
                <a:latin typeface="Arial" panose="020B0604020202020204" pitchFamily="34" charset="0"/>
              </a:rPr>
              <a:t>Hymnologie</a:t>
            </a:r>
            <a:r>
              <a:rPr lang="en-US" b="0" i="1" dirty="0">
                <a:solidFill>
                  <a:srgbClr val="202122"/>
                </a:solidFill>
                <a:effectLst/>
                <a:latin typeface="Arial" panose="020B0604020202020204" pitchFamily="34" charset="0"/>
              </a:rPr>
              <a:t>. </a:t>
            </a:r>
            <a:r>
              <a:rPr lang="en-US" b="1" i="1" dirty="0">
                <a:solidFill>
                  <a:srgbClr val="202122"/>
                </a:solidFill>
                <a:effectLst/>
                <a:latin typeface="Arial" panose="020B0604020202020204" pitchFamily="34" charset="0"/>
              </a:rPr>
              <a:t>26</a:t>
            </a:r>
            <a:r>
              <a:rPr lang="en-US" b="0" i="1" dirty="0">
                <a:solidFill>
                  <a:srgbClr val="202122"/>
                </a:solidFill>
                <a:effectLst/>
                <a:latin typeface="Arial" panose="020B0604020202020204" pitchFamily="34" charset="0"/>
              </a:rPr>
              <a:t>: 130–150.</a:t>
            </a:r>
            <a:endParaRPr lang="en-US" b="0" i="0" dirty="0">
              <a:solidFill>
                <a:srgbClr val="202122"/>
              </a:solidFill>
              <a:effectLst/>
              <a:latin typeface="Arial" panose="020B0604020202020204" pitchFamily="34" charset="0"/>
            </a:endParaRPr>
          </a:p>
          <a:p>
            <a:pPr algn="l" rtl="0"/>
            <a:r>
              <a:rPr lang="en-US" b="0" i="0" dirty="0">
                <a:solidFill>
                  <a:srgbClr val="000000"/>
                </a:solidFill>
                <a:effectLst/>
                <a:latin typeface="Linux Libertine"/>
              </a:rPr>
              <a:t>External links</a:t>
            </a:r>
            <a:r>
              <a:rPr lang="en-US" b="0" i="0" dirty="0">
                <a:solidFill>
                  <a:srgbClr val="54595D"/>
                </a:solidFill>
                <a:effectLst/>
                <a:latin typeface="Arial" panose="020B0604020202020204" pitchFamily="34" charset="0"/>
              </a:rPr>
              <a:t>[</a:t>
            </a:r>
            <a:r>
              <a:rPr lang="en-US" b="0" i="0" u="none" strike="noStrike" dirty="0">
                <a:solidFill>
                  <a:srgbClr val="3366CC"/>
                </a:solidFill>
                <a:effectLst/>
                <a:latin typeface="Arial" panose="020B0604020202020204" pitchFamily="34" charset="0"/>
                <a:hlinkClick r:id="rId342" tooltip="Edit section: External links"/>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rtl="0">
              <a:buFont typeface="Arial" panose="020B0604020202020204" pitchFamily="34" charset="0"/>
              <a:buChar char="•"/>
            </a:pPr>
            <a:r>
              <a:rPr lang="en-US" b="0" i="1" u="none" strike="noStrike" dirty="0">
                <a:solidFill>
                  <a:srgbClr val="3366CC"/>
                </a:solidFill>
                <a:effectLst/>
                <a:latin typeface="Arial" panose="020B0604020202020204" pitchFamily="34" charset="0"/>
                <a:hlinkClick r:id="rId343" tooltip="Leslie Stephen"/>
              </a:rPr>
              <a:t>Stephen, Leslie</a:t>
            </a:r>
            <a:r>
              <a:rPr lang="en-US" b="0" i="1" dirty="0">
                <a:solidFill>
                  <a:srgbClr val="202122"/>
                </a:solidFill>
                <a:effectLst/>
                <a:latin typeface="Arial" panose="020B0604020202020204" pitchFamily="34" charset="0"/>
              </a:rPr>
              <a:t>, ed. (1887). </a:t>
            </a:r>
            <a:r>
              <a:rPr lang="en-US" b="0" i="1" u="none" strike="noStrike" dirty="0">
                <a:solidFill>
                  <a:srgbClr val="3366CC"/>
                </a:solidFill>
                <a:effectLst/>
                <a:latin typeface="Arial" panose="020B0604020202020204" pitchFamily="34" charset="0"/>
                <a:hlinkClick r:id="rId344"/>
              </a:rPr>
              <a:t>"Coverdale, Miles" </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345" tooltip="Dictionary of National Biography"/>
              </a:rPr>
              <a:t>Dictionary of National Biography</a:t>
            </a:r>
            <a:r>
              <a:rPr lang="en-US" b="0" i="1" dirty="0">
                <a:solidFill>
                  <a:srgbClr val="202122"/>
                </a:solidFill>
                <a:effectLst/>
                <a:latin typeface="Arial" panose="020B0604020202020204" pitchFamily="34" charset="0"/>
              </a:rPr>
              <a:t>. Vol. 12. London: Smith, Elder &amp; Co.</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1" u="none" strike="noStrike" dirty="0">
                <a:solidFill>
                  <a:srgbClr val="3366CC"/>
                </a:solidFill>
                <a:effectLst/>
                <a:latin typeface="Arial" panose="020B0604020202020204" pitchFamily="34" charset="0"/>
                <a:hlinkClick r:id="rId346" tooltip="Albert Pollard"/>
              </a:rPr>
              <a:t>Pollard, Albert Frederick</a:t>
            </a:r>
            <a:r>
              <a:rPr lang="en-US" b="0" i="1" dirty="0">
                <a:solidFill>
                  <a:srgbClr val="202122"/>
                </a:solidFill>
                <a:effectLst/>
                <a:latin typeface="Arial" panose="020B0604020202020204" pitchFamily="34" charset="0"/>
              </a:rPr>
              <a:t> (1911). </a:t>
            </a:r>
            <a:r>
              <a:rPr lang="en-US" b="0" i="1" u="none" strike="noStrike" dirty="0">
                <a:solidFill>
                  <a:srgbClr val="3366CC"/>
                </a:solidFill>
                <a:effectLst/>
                <a:latin typeface="Arial" panose="020B0604020202020204" pitchFamily="34" charset="0"/>
                <a:hlinkClick r:id="rId347"/>
              </a:rPr>
              <a:t>"Coverdale, Miles" </a:t>
            </a:r>
            <a:r>
              <a:rPr lang="en-US" b="0" i="1" dirty="0">
                <a:solidFill>
                  <a:srgbClr val="202122"/>
                </a:solidFill>
                <a:effectLst/>
                <a:latin typeface="Arial" panose="020B0604020202020204" pitchFamily="34" charset="0"/>
              </a:rPr>
              <a:t>. In Chisholm, Hugh (ed.). </a:t>
            </a:r>
            <a:r>
              <a:rPr lang="en-US" b="0" i="1" u="none" strike="noStrike" dirty="0" err="1">
                <a:solidFill>
                  <a:srgbClr val="3366CC"/>
                </a:solidFill>
                <a:effectLst/>
                <a:latin typeface="Arial" panose="020B0604020202020204" pitchFamily="34" charset="0"/>
                <a:hlinkClick r:id="rId348" tooltip="Encyclopædia Britannica Eleventh Edition"/>
              </a:rPr>
              <a:t>Encyclopædia</a:t>
            </a:r>
            <a:r>
              <a:rPr lang="en-US" b="0" i="1" u="none" strike="noStrike" dirty="0">
                <a:solidFill>
                  <a:srgbClr val="3366CC"/>
                </a:solidFill>
                <a:effectLst/>
                <a:latin typeface="Arial" panose="020B0604020202020204" pitchFamily="34" charset="0"/>
                <a:hlinkClick r:id="rId348" tooltip="Encyclopædia Britannica Eleventh Edition"/>
              </a:rPr>
              <a:t> Britannica</a:t>
            </a:r>
            <a:r>
              <a:rPr lang="en-US" b="0" i="1" dirty="0">
                <a:solidFill>
                  <a:srgbClr val="202122"/>
                </a:solidFill>
                <a:effectLst/>
                <a:latin typeface="Arial" panose="020B0604020202020204" pitchFamily="34" charset="0"/>
              </a:rPr>
              <a:t>. Vol. 7 (11th ed.). Cambridge University Press. pp. 343–344.</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49"/>
              </a:rPr>
              <a:t>Coverdale Bible online</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50"/>
              </a:rPr>
              <a:t>Myles Coverdale</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351" tooltip="Find a Grave"/>
              </a:rPr>
              <a:t>Find a Grave</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09"/>
              </a:rPr>
              <a:t>Royal Berkshire History: Miles Coverdale (1488–1569)</a:t>
            </a:r>
            <a:endParaRPr lang="en-US" b="0" i="0" dirty="0">
              <a:solidFill>
                <a:srgbClr val="202122"/>
              </a:solidFill>
              <a:effectLst/>
              <a:latin typeface="Arial" panose="020B0604020202020204" pitchFamily="34" charset="0"/>
            </a:endParaRPr>
          </a:p>
          <a:p>
            <a:pPr algn="l" rtl="0">
              <a:buFont typeface="Arial" panose="020B0604020202020204" pitchFamily="34" charset="0"/>
              <a:buChar char="•"/>
            </a:pPr>
            <a:r>
              <a:rPr lang="en-US" b="0" i="0" u="none" strike="noStrike" dirty="0">
                <a:solidFill>
                  <a:srgbClr val="3366CC"/>
                </a:solidFill>
                <a:effectLst/>
                <a:latin typeface="Arial" panose="020B0604020202020204" pitchFamily="34" charset="0"/>
                <a:hlinkClick r:id="rId352"/>
              </a:rPr>
              <a:t>Works by Myles Coverdale</a:t>
            </a:r>
            <a:r>
              <a:rPr lang="en-US" b="0" i="0" dirty="0">
                <a:solidFill>
                  <a:srgbClr val="202122"/>
                </a:solidFill>
                <a:effectLst/>
                <a:latin typeface="Arial" panose="020B0604020202020204" pitchFamily="34" charset="0"/>
              </a:rPr>
              <a:t> at </a:t>
            </a:r>
            <a:r>
              <a:rPr lang="en-US" b="0" i="0" u="none" strike="noStrike" dirty="0">
                <a:solidFill>
                  <a:srgbClr val="3366CC"/>
                </a:solidFill>
                <a:effectLst/>
                <a:latin typeface="Arial" panose="020B0604020202020204" pitchFamily="34" charset="0"/>
                <a:hlinkClick r:id="rId353" tooltip="Post-Reformation Digital Library"/>
              </a:rPr>
              <a:t>Post-Reformation Digital Library</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14</a:t>
            </a:fld>
            <a:endParaRPr lang="en-US" dirty="0"/>
          </a:p>
        </p:txBody>
      </p:sp>
    </p:spTree>
    <p:extLst>
      <p:ext uri="{BB962C8B-B14F-4D97-AF65-F5344CB8AC3E}">
        <p14:creationId xmlns:p14="http://schemas.microsoft.com/office/powerpoint/2010/main" val="286402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36525"/>
            <a:ext cx="11277600" cy="1155216"/>
          </a:xfrm>
          <a:effectLst>
            <a:outerShdw blurRad="50800" dist="38100" dir="2700000" algn="tl" rotWithShape="0">
              <a:prstClr val="black">
                <a:alpha val="40000"/>
              </a:prstClr>
            </a:outerShdw>
          </a:effectLst>
        </p:spPr>
        <p:txBody>
          <a:bodyPr>
            <a:noAutofit/>
          </a:bodyPr>
          <a:lstStyle>
            <a:lvl1pPr>
              <a:defRPr sz="3600" b="1">
                <a:solidFill>
                  <a:schemeClr val="bg1"/>
                </a:solidFill>
                <a:latin typeface="Cambria"/>
                <a:cs typeface="Cambria"/>
              </a:defRPr>
            </a:lvl1pPr>
          </a:lstStyle>
          <a:p>
            <a:r>
              <a:rPr lang="en-US" dirty="0"/>
              <a:t>Researching the Origins of the Bible</a:t>
            </a:r>
          </a:p>
        </p:txBody>
      </p:sp>
      <p:sp>
        <p:nvSpPr>
          <p:cNvPr id="4" name="Date Placeholder 3"/>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726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6481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11516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4007"/>
          </a:xfrm>
        </p:spPr>
        <p:txBody>
          <a:bodyPr>
            <a:normAutofit/>
          </a:bodyPr>
          <a:lstStyle>
            <a:lvl1pPr>
              <a:defRPr sz="3600">
                <a:solidFill>
                  <a:schemeClr val="bg1"/>
                </a:solidFill>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609600" y="1220839"/>
            <a:ext cx="10972800" cy="5135511"/>
          </a:xfrm>
        </p:spPr>
        <p:txBody>
          <a:bodyPr/>
          <a:lstStyle>
            <a:lvl1pPr marL="0" indent="0">
              <a:buNone/>
              <a:defRPr sz="2800" b="1">
                <a:latin typeface="Cambria"/>
                <a:cs typeface="Cambria"/>
              </a:defRPr>
            </a:lvl1pPr>
            <a:lvl2pPr marL="225425" indent="-220663">
              <a:buFont typeface="Arial"/>
              <a:buChar char="•"/>
              <a:defRPr sz="2800">
                <a:latin typeface="Cambria"/>
                <a:cs typeface="Cambria"/>
              </a:defRPr>
            </a:lvl2pPr>
            <a:lvl3pPr marL="458788" indent="-228600">
              <a:defRPr>
                <a:latin typeface="Cambria"/>
                <a:cs typeface="Cambria"/>
              </a:defRPr>
            </a:lvl3pPr>
            <a:lvl4pPr>
              <a:defRPr>
                <a:latin typeface="Cambria"/>
                <a:cs typeface="Cambria"/>
              </a:defRPr>
            </a:lvl4pPr>
            <a:lvl5pPr>
              <a:defRPr>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5287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6229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8139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26643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a:cs typeface="Cambria"/>
              </a:defRPr>
            </a:lvl1pPr>
          </a:lstStyle>
          <a:p>
            <a:r>
              <a:rPr lang="en-US"/>
              <a:t>Click to edit Master title style</a:t>
            </a:r>
          </a:p>
        </p:txBody>
      </p:sp>
      <p:sp>
        <p:nvSpPr>
          <p:cNvPr id="3" name="Date Placeholder 2"/>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04418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8339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56918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9061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143000"/>
          </a:xfrm>
          <a:prstGeom prst="rect">
            <a:avLst/>
          </a:prstGeom>
        </p:spPr>
        <p:txBody>
          <a:bodyPr vert="horz" lIns="91440" tIns="45720" rIns="91440" bIns="45720" rtlCol="0" anchor="ctr">
            <a:normAutofit/>
          </a:bodyPr>
          <a:lstStyle/>
          <a:p>
            <a:r>
              <a:rPr lang="en-US" dirty="0"/>
              <a:t>Researching the Origins of the Bible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7F35A-63C6-AE4C-B0C6-E24F15807F8C}" type="datetimeFigureOut">
              <a:rPr lang="en-US" smtClean="0"/>
              <a:t>2/12/2023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9B70-81FE-8843-9BA5-C3CFE764D46B}" type="slidenum">
              <a:rPr lang="en-US" smtClean="0"/>
              <a:t>‹#›</a:t>
            </a:fld>
            <a:endParaRPr lang="en-US" dirty="0"/>
          </a:p>
        </p:txBody>
      </p:sp>
    </p:spTree>
    <p:extLst>
      <p:ext uri="{BB962C8B-B14F-4D97-AF65-F5344CB8AC3E}">
        <p14:creationId xmlns:p14="http://schemas.microsoft.com/office/powerpoint/2010/main" val="286149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Thomas_Cromwel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en.wikipedia.org/wiki/Antwer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Great_Bibl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jpeg"/><Relationship Id="rId4" Type="http://schemas.openxmlformats.org/officeDocument/2006/relationships/hyperlink" Target="https://en.wikipedia.org/wiki/Thomas_Cranme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bl.uk/collection-items/william-tyndales-new-testamen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Pope_Julius_II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en.wikipedia.org/wiki/Dissolution_of_the_Monasteri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blueletterbible.org/search/preSearch.cfm?t=KJV&amp;Criteria=on*+G1537" TargetMode="External"/><Relationship Id="rId13" Type="http://schemas.openxmlformats.org/officeDocument/2006/relationships/hyperlink" Target="https://www.blueletterbible.org/search/preSearch.cfm?t=KJV&amp;Criteria=named*+G3686+G2564" TargetMode="External"/><Relationship Id="rId3" Type="http://schemas.openxmlformats.org/officeDocument/2006/relationships/hyperlink" Target="https://www.blueletterbible.org/lexicon/g2564/kjv/tr/0-1/" TargetMode="External"/><Relationship Id="rId7" Type="http://schemas.openxmlformats.org/officeDocument/2006/relationships/hyperlink" Target="https://www.blueletterbible.org/search/preSearch.cfm?t=KJV&amp;Criteria=by*+G1537" TargetMode="External"/><Relationship Id="rId12" Type="http://schemas.openxmlformats.org/officeDocument/2006/relationships/hyperlink" Target="https://www.blueletterbible.org/search/preSearch.cfm?t=KJV&amp;Criteria=%22be+so+named%22+G2564" TargetMode="External"/><Relationship Id="rId2" Type="http://schemas.openxmlformats.org/officeDocument/2006/relationships/hyperlink" Target="https://www.blueletterbible.org/lexicon/g1537/kjv/tr/0-1/" TargetMode="External"/><Relationship Id="rId1" Type="http://schemas.openxmlformats.org/officeDocument/2006/relationships/slideLayout" Target="../slideLayouts/slideLayout2.xml"/><Relationship Id="rId6" Type="http://schemas.openxmlformats.org/officeDocument/2006/relationships/hyperlink" Target="https://www.blueletterbible.org/search/preSearch.cfm?t=KJV&amp;Criteria=%22out+of%22+G1537" TargetMode="External"/><Relationship Id="rId11" Type="http://schemas.openxmlformats.org/officeDocument/2006/relationships/hyperlink" Target="https://www.blueletterbible.org/search/preSearch.cfm?t=KJV&amp;Criteria=bid*+G2564" TargetMode="External"/><Relationship Id="rId5" Type="http://schemas.openxmlformats.org/officeDocument/2006/relationships/hyperlink" Target="https://www.blueletterbible.org/search/preSearch.cfm?t=KJV&amp;Criteria=from*+G1537" TargetMode="External"/><Relationship Id="rId10" Type="http://schemas.openxmlformats.org/officeDocument/2006/relationships/hyperlink" Target="https://www.blueletterbible.org/search/preSearch.cfm?t=KJV&amp;Criteria=call*+G2564" TargetMode="External"/><Relationship Id="rId4" Type="http://schemas.openxmlformats.org/officeDocument/2006/relationships/hyperlink" Target="https://www.blueletterbible.org/search/preSearch.cfm?t=KJV&amp;Criteria=of*+G1537" TargetMode="External"/><Relationship Id="rId9" Type="http://schemas.openxmlformats.org/officeDocument/2006/relationships/hyperlink" Target="https://www.blueletterbible.org/search/preSearch.cfm?t=KJV&amp;Criteria=with*+G15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pic>
        <p:nvPicPr>
          <p:cNvPr id="5" name="Picture 4" descr="Tyndale_Foxe's_Book_of_Martyrs_-_Tyndale_WikiA.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109867" y="53940"/>
            <a:ext cx="8035059" cy="6772408"/>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7" name="TextBox 6">
            <a:extLst>
              <a:ext uri="{FF2B5EF4-FFF2-40B4-BE49-F238E27FC236}">
                <a16:creationId xmlns:a16="http://schemas.microsoft.com/office/drawing/2014/main" id="{5E7C461D-C521-0180-BE7D-102105E1C0AB}"/>
              </a:ext>
            </a:extLst>
          </p:cNvPr>
          <p:cNvSpPr txBox="1"/>
          <p:nvPr/>
        </p:nvSpPr>
        <p:spPr>
          <a:xfrm>
            <a:off x="9608234" y="4417255"/>
            <a:ext cx="1043876" cy="1107996"/>
          </a:xfrm>
          <a:prstGeom prst="rect">
            <a:avLst/>
          </a:prstGeom>
          <a:noFill/>
        </p:spPr>
        <p:txBody>
          <a:bodyPr wrap="none" rtlCol="0">
            <a:spAutoFit/>
          </a:bodyPr>
          <a:lstStyle/>
          <a:p>
            <a:r>
              <a:rPr lang="en-US" sz="6600" dirty="0"/>
              <a:t>42</a:t>
            </a:r>
          </a:p>
        </p:txBody>
      </p:sp>
    </p:spTree>
    <p:extLst>
      <p:ext uri="{BB962C8B-B14F-4D97-AF65-F5344CB8AC3E}">
        <p14:creationId xmlns:p14="http://schemas.microsoft.com/office/powerpoint/2010/main" val="236390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439784" y="1354308"/>
            <a:ext cx="10228216" cy="4906220"/>
          </a:xfrm>
        </p:spPr>
        <p:txBody>
          <a:bodyPr>
            <a:normAutofit/>
          </a:bodyPr>
          <a:lstStyle/>
          <a:p>
            <a:pPr lvl="1"/>
            <a:r>
              <a:rPr lang="en-US" dirty="0"/>
              <a:t>Contrast of synonyms from Microsoft Word Thesaurus</a:t>
            </a:r>
          </a:p>
          <a:p>
            <a:pPr lvl="1"/>
            <a:endParaRPr lang="en-US" dirty="0"/>
          </a:p>
          <a:p>
            <a:pPr lvl="1"/>
            <a:r>
              <a:rPr lang="en-US" dirty="0"/>
              <a:t>Congregation      audience,  gathering, assembly, crowd, throng, host, mass</a:t>
            </a:r>
          </a:p>
          <a:p>
            <a:pPr lvl="1"/>
            <a:r>
              <a:rPr lang="en-US" dirty="0"/>
              <a:t>Church adjective -- ecclesiastical, clerical, religious, priestly, apostolic, papal</a:t>
            </a:r>
          </a:p>
          <a:p>
            <a:pPr lvl="1"/>
            <a:r>
              <a:rPr lang="en-US" dirty="0"/>
              <a:t>Church  noun --  minister, cathedral, basilica, house of worship, place of worship</a:t>
            </a:r>
          </a:p>
          <a:p>
            <a:pPr lvl="1"/>
            <a:endParaRPr lang="en-US" dirty="0"/>
          </a:p>
          <a:p>
            <a:pPr lvl="1"/>
            <a:endParaRPr lang="en-US" dirty="0"/>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18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Legacy</a:t>
            </a:r>
            <a:endParaRPr lang="en-US" dirty="0"/>
          </a:p>
        </p:txBody>
      </p:sp>
      <p:pic>
        <p:nvPicPr>
          <p:cNvPr id="5" name="Picture 4" descr="Tyndale_Foxe's_Book_of_Martyrs_-_Tyndale_WikiA.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373145" y="1267444"/>
            <a:ext cx="3370693" cy="2841013"/>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7" name="TextBox 6">
            <a:extLst>
              <a:ext uri="{FF2B5EF4-FFF2-40B4-BE49-F238E27FC236}">
                <a16:creationId xmlns:a16="http://schemas.microsoft.com/office/drawing/2014/main" id="{5E7C461D-C521-0180-BE7D-102105E1C0AB}"/>
              </a:ext>
            </a:extLst>
          </p:cNvPr>
          <p:cNvSpPr txBox="1"/>
          <p:nvPr/>
        </p:nvSpPr>
        <p:spPr>
          <a:xfrm>
            <a:off x="8231361" y="4193784"/>
            <a:ext cx="3539559" cy="3570208"/>
          </a:xfrm>
          <a:prstGeom prst="rect">
            <a:avLst/>
          </a:prstGeom>
          <a:noFill/>
        </p:spPr>
        <p:txBody>
          <a:bodyPr wrap="none" rtlCol="0">
            <a:spAutoFit/>
          </a:bodyPr>
          <a:lstStyle/>
          <a:p>
            <a:r>
              <a:rPr lang="en-US" sz="4000" dirty="0"/>
              <a:t>Age 42 Tyndale</a:t>
            </a:r>
            <a:br>
              <a:rPr lang="en-US" sz="4000" dirty="0"/>
            </a:br>
            <a:r>
              <a:rPr lang="en-US" sz="4000" dirty="0"/>
              <a:t>October 6, 1536</a:t>
            </a:r>
          </a:p>
          <a:p>
            <a:r>
              <a:rPr lang="en-US" sz="4000" dirty="0"/>
              <a:t>Strangled and</a:t>
            </a:r>
            <a:br>
              <a:rPr lang="en-US" sz="4000" dirty="0"/>
            </a:br>
            <a:r>
              <a:rPr lang="en-US" sz="4000" dirty="0"/>
              <a:t> burned</a:t>
            </a:r>
            <a:endParaRPr lang="en-US" sz="6600" dirty="0"/>
          </a:p>
          <a:p>
            <a:endParaRPr lang="en-US" sz="6600" dirty="0"/>
          </a:p>
        </p:txBody>
      </p:sp>
      <p:sp>
        <p:nvSpPr>
          <p:cNvPr id="3" name="TextBox 2">
            <a:extLst>
              <a:ext uri="{FF2B5EF4-FFF2-40B4-BE49-F238E27FC236}">
                <a16:creationId xmlns:a16="http://schemas.microsoft.com/office/drawing/2014/main" id="{6909B4E9-1D8F-41E6-5B5B-B3C92D98FDBA}"/>
              </a:ext>
            </a:extLst>
          </p:cNvPr>
          <p:cNvSpPr txBox="1"/>
          <p:nvPr/>
        </p:nvSpPr>
        <p:spPr>
          <a:xfrm>
            <a:off x="260419" y="1267444"/>
            <a:ext cx="7970942" cy="5016758"/>
          </a:xfrm>
          <a:prstGeom prst="rect">
            <a:avLst/>
          </a:prstGeom>
          <a:noFill/>
        </p:spPr>
        <p:txBody>
          <a:bodyPr wrap="square" rtlCol="0">
            <a:spAutoFit/>
          </a:bodyPr>
          <a:lstStyle/>
          <a:p>
            <a:pPr marL="571500" indent="-571500">
              <a:buFont typeface="Arial" panose="020B0604020202020204" pitchFamily="34" charset="0"/>
              <a:buChar char="•"/>
            </a:pPr>
            <a:r>
              <a:rPr lang="en-US" sz="4000" dirty="0"/>
              <a:t>Open the King of England's eyes</a:t>
            </a:r>
          </a:p>
          <a:p>
            <a:pPr marL="571500" indent="-571500">
              <a:buFont typeface="Arial" panose="020B0604020202020204" pitchFamily="34" charset="0"/>
              <a:buChar char="•"/>
            </a:pPr>
            <a:r>
              <a:rPr lang="en-US" sz="4000" dirty="0"/>
              <a:t>In short order of </a:t>
            </a:r>
            <a:r>
              <a:rPr lang="en-US" sz="4000" dirty="0">
                <a:solidFill>
                  <a:srgbClr val="00B050"/>
                </a:solidFill>
              </a:rPr>
              <a:t>about 10 months</a:t>
            </a:r>
            <a:br>
              <a:rPr lang="en-US" sz="4000" dirty="0">
                <a:solidFill>
                  <a:srgbClr val="00B050"/>
                </a:solidFill>
              </a:rPr>
            </a:br>
            <a:r>
              <a:rPr lang="en-US" sz="4000" dirty="0">
                <a:solidFill>
                  <a:srgbClr val="00B050"/>
                </a:solidFill>
              </a:rPr>
              <a:t> English Translations of the Bible </a:t>
            </a:r>
            <a:br>
              <a:rPr lang="en-US" sz="4000" dirty="0">
                <a:solidFill>
                  <a:srgbClr val="00B050"/>
                </a:solidFill>
              </a:rPr>
            </a:br>
            <a:r>
              <a:rPr lang="en-US" sz="4000" dirty="0">
                <a:solidFill>
                  <a:srgbClr val="00B050"/>
                </a:solidFill>
              </a:rPr>
              <a:t>were Authorized by Henry VIII</a:t>
            </a:r>
            <a:r>
              <a:rPr lang="en-US" sz="4000" dirty="0"/>
              <a:t>.</a:t>
            </a:r>
          </a:p>
          <a:p>
            <a:pPr marL="571500" indent="-571500">
              <a:buFont typeface="Arial" panose="020B0604020202020204" pitchFamily="34" charset="0"/>
              <a:buChar char="•"/>
            </a:pPr>
            <a:r>
              <a:rPr lang="en-US" sz="4000" dirty="0"/>
              <a:t>The king’s separation from  Rome   left him in a void of church leadership  that needed to be filled.  (</a:t>
            </a:r>
            <a:r>
              <a:rPr lang="en-US" sz="4000" dirty="0" err="1"/>
              <a:t>wkb</a:t>
            </a:r>
            <a:r>
              <a:rPr lang="en-US" sz="4000" dirty="0"/>
              <a:t>)</a:t>
            </a:r>
          </a:p>
        </p:txBody>
      </p:sp>
    </p:spTree>
    <p:extLst>
      <p:ext uri="{BB962C8B-B14F-4D97-AF65-F5344CB8AC3E}">
        <p14:creationId xmlns:p14="http://schemas.microsoft.com/office/powerpoint/2010/main" val="257637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2B39-2FF5-55DB-A8C8-F3A5F130003E}"/>
              </a:ext>
            </a:extLst>
          </p:cNvPr>
          <p:cNvSpPr>
            <a:spLocks noGrp="1"/>
          </p:cNvSpPr>
          <p:nvPr>
            <p:ph type="title"/>
          </p:nvPr>
        </p:nvSpPr>
        <p:spPr/>
        <p:txBody>
          <a:bodyPr/>
          <a:lstStyle/>
          <a:p>
            <a:r>
              <a:rPr lang="en-US" dirty="0">
                <a:solidFill>
                  <a:schemeClr val="tx1">
                    <a:lumMod val="75000"/>
                    <a:lumOff val="25000"/>
                  </a:schemeClr>
                </a:solidFill>
              </a:rPr>
              <a:t>Tyndale Legacy</a:t>
            </a:r>
          </a:p>
        </p:txBody>
      </p:sp>
      <p:pic>
        <p:nvPicPr>
          <p:cNvPr id="4" name="Content Placeholder 3">
            <a:extLst>
              <a:ext uri="{FF2B5EF4-FFF2-40B4-BE49-F238E27FC236}">
                <a16:creationId xmlns:a16="http://schemas.microsoft.com/office/drawing/2014/main" id="{70D2E5A0-8A56-C601-FC03-9175DEB03BD0}"/>
              </a:ext>
            </a:extLst>
          </p:cNvPr>
          <p:cNvPicPr>
            <a:picLocks noGrp="1" noChangeAspect="1"/>
          </p:cNvPicPr>
          <p:nvPr>
            <p:ph idx="1"/>
          </p:nvPr>
        </p:nvPicPr>
        <p:blipFill>
          <a:blip r:embed="rId2"/>
          <a:stretch>
            <a:fillRect/>
          </a:stretch>
        </p:blipFill>
        <p:spPr>
          <a:xfrm>
            <a:off x="3711165" y="1104950"/>
            <a:ext cx="6891328" cy="5016137"/>
          </a:xfrm>
          <a:prstGeom prst="rect">
            <a:avLst/>
          </a:prstGeom>
        </p:spPr>
      </p:pic>
    </p:spTree>
    <p:extLst>
      <p:ext uri="{BB962C8B-B14F-4D97-AF65-F5344CB8AC3E}">
        <p14:creationId xmlns:p14="http://schemas.microsoft.com/office/powerpoint/2010/main" val="178626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rPr>
              <a:t>English Monarchs</a:t>
            </a:r>
          </a:p>
        </p:txBody>
      </p:sp>
      <p:sp>
        <p:nvSpPr>
          <p:cNvPr id="3" name="Content Placeholder 2"/>
          <p:cNvSpPr>
            <a:spLocks noGrp="1"/>
          </p:cNvSpPr>
          <p:nvPr>
            <p:ph idx="1"/>
          </p:nvPr>
        </p:nvSpPr>
        <p:spPr>
          <a:xfrm>
            <a:off x="326571" y="1220839"/>
            <a:ext cx="11625943" cy="5135511"/>
          </a:xfrm>
        </p:spPr>
        <p:txBody>
          <a:bodyPr>
            <a:normAutofit fontScale="92500" lnSpcReduction="10000"/>
          </a:bodyPr>
          <a:lstStyle/>
          <a:p>
            <a:pPr lvl="1"/>
            <a:r>
              <a:rPr lang="en-US" sz="2600" i="0" u="none" strike="noStrike" dirty="0">
                <a:solidFill>
                  <a:schemeClr val="tx1">
                    <a:lumMod val="75000"/>
                    <a:lumOff val="25000"/>
                  </a:schemeClr>
                </a:solidFill>
                <a:effectLst/>
                <a:latin typeface="Arial" panose="020B0604020202020204" pitchFamily="34" charset="0"/>
              </a:rPr>
              <a:t>Henry VIII   </a:t>
            </a:r>
            <a:r>
              <a:rPr lang="en-US" sz="2600" b="0" i="0" dirty="0">
                <a:solidFill>
                  <a:srgbClr val="202122"/>
                </a:solidFill>
                <a:effectLst/>
                <a:latin typeface="Arial" panose="020B0604020202020204" pitchFamily="34" charset="0"/>
              </a:rPr>
              <a:t>22 April 1509 –  28 January 1547 </a:t>
            </a:r>
            <a:r>
              <a:rPr lang="en-US" sz="2600" b="0" i="1" dirty="0">
                <a:solidFill>
                  <a:srgbClr val="202122"/>
                </a:solidFill>
                <a:effectLst/>
                <a:latin typeface="Arial" panose="020B0604020202020204" pitchFamily="34" charset="0"/>
              </a:rPr>
              <a:t>(37 years, 282 days)</a:t>
            </a:r>
            <a:r>
              <a:rPr lang="en-US" sz="2600" dirty="0"/>
              <a:t>.</a:t>
            </a:r>
          </a:p>
          <a:p>
            <a:pPr lvl="2"/>
            <a:endParaRPr lang="en-US" sz="2600" b="0" i="0" dirty="0">
              <a:solidFill>
                <a:srgbClr val="444444"/>
              </a:solidFill>
              <a:effectLst/>
              <a:latin typeface="Roboto" panose="020B0604020202020204" pitchFamily="2" charset="0"/>
            </a:endParaRPr>
          </a:p>
          <a:p>
            <a:pPr lvl="2"/>
            <a:r>
              <a:rPr lang="en-US" sz="2600" b="0" i="0" dirty="0">
                <a:solidFill>
                  <a:srgbClr val="202122"/>
                </a:solidFill>
                <a:effectLst/>
                <a:latin typeface="Calibri" panose="020F0502020204030204" pitchFamily="34" charset="0"/>
                <a:cs typeface="Calibri" panose="020F0502020204030204" pitchFamily="34" charset="0"/>
              </a:rPr>
              <a:t>John </a:t>
            </a:r>
            <a:r>
              <a:rPr lang="en-US" sz="2600" b="0" i="0" dirty="0" err="1">
                <a:solidFill>
                  <a:srgbClr val="202122"/>
                </a:solidFill>
                <a:effectLst/>
                <a:latin typeface="Calibri" panose="020F0502020204030204" pitchFamily="34" charset="0"/>
                <a:cs typeface="Calibri" panose="020F0502020204030204" pitchFamily="34" charset="0"/>
              </a:rPr>
              <a:t>Fryth</a:t>
            </a:r>
            <a:r>
              <a:rPr lang="en-US" sz="2600" b="0" i="0" dirty="0">
                <a:solidFill>
                  <a:srgbClr val="202122"/>
                </a:solidFill>
                <a:effectLst/>
                <a:latin typeface="Calibri" panose="020F0502020204030204" pitchFamily="34" charset="0"/>
                <a:cs typeface="Calibri" panose="020F0502020204030204" pitchFamily="34" charset="0"/>
              </a:rPr>
              <a:t>  killed 4 July 1533 by  Thomas More</a:t>
            </a:r>
            <a:endParaRPr lang="en-US" sz="2600" dirty="0">
              <a:solidFill>
                <a:srgbClr val="444444"/>
              </a:solidFill>
              <a:latin typeface="Calibri" panose="020F0502020204030204" pitchFamily="34" charset="0"/>
              <a:cs typeface="Calibri" panose="020F0502020204030204" pitchFamily="34" charset="0"/>
            </a:endParaRPr>
          </a:p>
          <a:p>
            <a:pPr lvl="2"/>
            <a:r>
              <a:rPr lang="en-US" sz="2600" b="0" i="0" dirty="0">
                <a:solidFill>
                  <a:srgbClr val="1F1F1F"/>
                </a:solidFill>
                <a:effectLst/>
                <a:latin typeface="Calibri" panose="020F0502020204030204" pitchFamily="34" charset="0"/>
                <a:cs typeface="Calibri" panose="020F0502020204030204" pitchFamily="34" charset="0"/>
              </a:rPr>
              <a:t>On 14 May 1535 John Houghton, Robert Lawrence and Augustine Webster were executed together with fifteen other monks.</a:t>
            </a:r>
            <a:endParaRPr lang="en-US" sz="2600" b="0" i="0" dirty="0">
              <a:solidFill>
                <a:srgbClr val="444444"/>
              </a:solidFill>
              <a:effectLst/>
              <a:latin typeface="Calibri" panose="020F0502020204030204" pitchFamily="34" charset="0"/>
              <a:cs typeface="Calibri" panose="020F0502020204030204" pitchFamily="34" charset="0"/>
            </a:endParaRPr>
          </a:p>
          <a:p>
            <a:pPr lvl="2"/>
            <a:r>
              <a:rPr lang="en-US" sz="2600" b="0" i="0" dirty="0">
                <a:solidFill>
                  <a:srgbClr val="444444"/>
                </a:solidFill>
                <a:effectLst/>
                <a:latin typeface="Calibri" panose="020F0502020204030204" pitchFamily="34" charset="0"/>
                <a:cs typeface="Calibri" panose="020F0502020204030204" pitchFamily="34" charset="0"/>
              </a:rPr>
              <a:t>Killed Thomas More 6 July 1535</a:t>
            </a:r>
          </a:p>
          <a:p>
            <a:pPr lvl="2"/>
            <a:r>
              <a:rPr lang="en-US" sz="2600" i="0" dirty="0">
                <a:solidFill>
                  <a:srgbClr val="000000"/>
                </a:solidFill>
                <a:effectLst/>
                <a:latin typeface="Calibri" panose="020F0502020204030204" pitchFamily="34" charset="0"/>
                <a:cs typeface="Calibri" panose="020F0502020204030204" pitchFamily="34" charset="0"/>
              </a:rPr>
              <a:t>John Fisher</a:t>
            </a:r>
          </a:p>
          <a:p>
            <a:pPr lvl="2"/>
            <a:r>
              <a:rPr lang="en-US" sz="2600" i="0" dirty="0">
                <a:solidFill>
                  <a:srgbClr val="000000"/>
                </a:solidFill>
                <a:effectLst/>
                <a:latin typeface="Calibri" panose="020F0502020204030204" pitchFamily="34" charset="0"/>
                <a:cs typeface="Calibri" panose="020F0502020204030204" pitchFamily="34" charset="0"/>
              </a:rPr>
              <a:t>Thomas Cromwell (1485-1540)  Issue over Henry VIII 4th wife </a:t>
            </a:r>
            <a:r>
              <a:rPr lang="en-US" sz="2600" i="0" dirty="0">
                <a:solidFill>
                  <a:srgbClr val="1F1F1F"/>
                </a:solidFill>
                <a:effectLst/>
                <a:latin typeface="Calibri" panose="020F0502020204030204" pitchFamily="34" charset="0"/>
                <a:cs typeface="Calibri" panose="020F0502020204030204" pitchFamily="34" charset="0"/>
              </a:rPr>
              <a:t>Anne of Cleve</a:t>
            </a:r>
            <a:r>
              <a:rPr lang="en-US" sz="2600" i="0" dirty="0">
                <a:solidFill>
                  <a:srgbClr val="1F1F1F"/>
                </a:solidFill>
                <a:effectLst/>
                <a:latin typeface="Roboto" panose="02000000000000000000" pitchFamily="2" charset="0"/>
              </a:rPr>
              <a:t>s</a:t>
            </a:r>
            <a:endParaRPr lang="en-US" sz="2600" i="0" dirty="0">
              <a:solidFill>
                <a:srgbClr val="000000"/>
              </a:solidFill>
              <a:effectLst/>
              <a:latin typeface="Roboto" panose="02000000000000000000" pitchFamily="2" charset="0"/>
            </a:endParaRPr>
          </a:p>
          <a:p>
            <a:pPr marL="230188" lvl="2" indent="0">
              <a:buNone/>
            </a:pPr>
            <a:endParaRPr lang="en-US" sz="3000" i="0" dirty="0">
              <a:solidFill>
                <a:srgbClr val="000000"/>
              </a:solidFill>
              <a:effectLst/>
              <a:latin typeface="Roboto" panose="02000000000000000000" pitchFamily="2" charset="0"/>
            </a:endParaRPr>
          </a:p>
          <a:p>
            <a:pPr lvl="2"/>
            <a:endParaRPr lang="en-US" dirty="0"/>
          </a:p>
          <a:p>
            <a:pPr lvl="2"/>
            <a:endParaRPr lang="en-US" dirty="0"/>
          </a:p>
          <a:p>
            <a:pPr lvl="2"/>
            <a:r>
              <a:rPr lang="en-US" dirty="0"/>
              <a:t>57,000 people executed under his reign. Promoted publication of the Great Bible</a:t>
            </a:r>
          </a:p>
          <a:p>
            <a:pPr lvl="1"/>
            <a:endParaRPr lang="en-US" dirty="0"/>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357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Miles Coverdale</a:t>
            </a:r>
            <a:endParaRPr lang="en-US" dirty="0">
              <a:solidFill>
                <a:schemeClr val="tx1"/>
              </a:solidFill>
            </a:endParaRPr>
          </a:p>
        </p:txBody>
      </p:sp>
      <p:sp>
        <p:nvSpPr>
          <p:cNvPr id="3" name="Content Placeholder 2"/>
          <p:cNvSpPr>
            <a:spLocks noGrp="1"/>
          </p:cNvSpPr>
          <p:nvPr>
            <p:ph idx="1"/>
          </p:nvPr>
        </p:nvSpPr>
        <p:spPr>
          <a:xfrm>
            <a:off x="391886" y="1219944"/>
            <a:ext cx="7475763" cy="4906220"/>
          </a:xfrm>
        </p:spPr>
        <p:txBody>
          <a:bodyPr>
            <a:noAutofit/>
          </a:bodyPr>
          <a:lstStyle/>
          <a:p>
            <a:pPr marL="457200" indent="-457200" fontAlgn="t">
              <a:buFont typeface="Arial" panose="020B0604020202020204" pitchFamily="34" charset="0"/>
              <a:buChar char="•"/>
            </a:pPr>
            <a:r>
              <a:rPr lang="en-US" sz="3600" b="0" dirty="0">
                <a:solidFill>
                  <a:srgbClr val="202122"/>
                </a:solidFill>
                <a:latin typeface="Arial" panose="020B0604020202020204" pitchFamily="34" charset="0"/>
              </a:rPr>
              <a:t>Probably met</a:t>
            </a:r>
            <a:r>
              <a:rPr lang="en-US" sz="3600" b="0" dirty="0">
                <a:latin typeface="Arial" panose="020B0604020202020204" pitchFamily="34" charset="0"/>
              </a:rPr>
              <a:t> </a:t>
            </a:r>
            <a:r>
              <a:rPr lang="en-US" sz="3600" b="0" dirty="0">
                <a:latin typeface="Arial" panose="020B0604020202020204" pitchFamily="34" charset="0"/>
                <a:hlinkClick r:id="rId3" tooltip="Thomas Cromwell">
                  <a:extLst>
                    <a:ext uri="{A12FA001-AC4F-418D-AE19-62706E023703}">
                      <ahyp:hlinkClr xmlns:ahyp="http://schemas.microsoft.com/office/drawing/2018/hyperlinkcolor" val="tx"/>
                    </a:ext>
                  </a:extLst>
                </a:hlinkClick>
              </a:rPr>
              <a:t>Thomas Cromwell</a:t>
            </a:r>
            <a:r>
              <a:rPr lang="en-US" sz="3600" b="0" dirty="0">
                <a:latin typeface="Arial" panose="020B0604020202020204" pitchFamily="34" charset="0"/>
              </a:rPr>
              <a:t> </a:t>
            </a:r>
            <a:r>
              <a:rPr lang="en-US" sz="3600" b="0" dirty="0">
                <a:solidFill>
                  <a:srgbClr val="202122"/>
                </a:solidFill>
                <a:latin typeface="Arial" panose="020B0604020202020204" pitchFamily="34" charset="0"/>
              </a:rPr>
              <a:t>some time before 1527</a:t>
            </a:r>
            <a:r>
              <a:rPr lang="en-US" sz="3600" dirty="0">
                <a:latin typeface="Calibri" panose="020F0502020204030204" pitchFamily="34" charset="0"/>
                <a:cs typeface="Calibri" panose="020F0502020204030204" pitchFamily="34" charset="0"/>
              </a:rPr>
              <a:t>  </a:t>
            </a:r>
          </a:p>
          <a:p>
            <a:pPr marL="457200" indent="-457200" fontAlgn="t">
              <a:buFont typeface="Arial" panose="020B0604020202020204" pitchFamily="34" charset="0"/>
              <a:buChar char="•"/>
            </a:pPr>
            <a:r>
              <a:rPr lang="en-US" sz="3600" b="0" dirty="0">
                <a:latin typeface="Arial" panose="020B0604020202020204" pitchFamily="34" charset="0"/>
              </a:rPr>
              <a:t>From 1528 to 1535 Coverdale spent most of his time in continental Europe, mainly in </a:t>
            </a:r>
            <a:r>
              <a:rPr lang="en-US" sz="3600" b="0" dirty="0">
                <a:latin typeface="Arial" panose="020B0604020202020204" pitchFamily="34" charset="0"/>
                <a:hlinkClick r:id="rId4" tooltip="Antwerp">
                  <a:extLst>
                    <a:ext uri="{A12FA001-AC4F-418D-AE19-62706E023703}">
                      <ahyp:hlinkClr xmlns:ahyp="http://schemas.microsoft.com/office/drawing/2018/hyperlinkcolor" val="tx"/>
                    </a:ext>
                  </a:extLst>
                </a:hlinkClick>
              </a:rPr>
              <a:t>Antwerp</a:t>
            </a:r>
            <a:r>
              <a:rPr lang="en-US" sz="3600" b="0" dirty="0">
                <a:latin typeface="Arial" panose="020B0604020202020204" pitchFamily="34" charset="0"/>
              </a:rPr>
              <a:t>  (1</a:t>
            </a:r>
            <a:r>
              <a:rPr lang="en-US" sz="3600" b="0" baseline="30000" dirty="0">
                <a:latin typeface="Arial" panose="020B0604020202020204" pitchFamily="34" charset="0"/>
              </a:rPr>
              <a:t>st</a:t>
            </a:r>
            <a:r>
              <a:rPr lang="en-US" sz="3600" b="0" dirty="0">
                <a:latin typeface="Arial" panose="020B0604020202020204" pitchFamily="34" charset="0"/>
              </a:rPr>
              <a:t> exile) (Tyndale connection probable)</a:t>
            </a:r>
          </a:p>
          <a:p>
            <a:pPr marL="457200" indent="-457200" fontAlgn="t">
              <a:buFont typeface="Arial" panose="020B0604020202020204" pitchFamily="34" charset="0"/>
              <a:buChar char="•"/>
            </a:pPr>
            <a:br>
              <a:rPr lang="en-US"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pic>
        <p:nvPicPr>
          <p:cNvPr id="4" name="Picture 3" descr="Coverdale_Bible_Wik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1377" y="940246"/>
            <a:ext cx="2841023" cy="4589831"/>
          </a:xfrm>
          <a:prstGeom prst="rect">
            <a:avLst/>
          </a:prstGeom>
          <a:effectLst>
            <a:outerShdw blurRad="50800" dist="38100" dir="2700000" algn="tl" rotWithShape="0">
              <a:prstClr val="black">
                <a:alpha val="40000"/>
              </a:prstClr>
            </a:outerShdw>
          </a:effectLst>
        </p:spPr>
      </p:pic>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489500" y="5890307"/>
            <a:ext cx="3310613" cy="369332"/>
          </a:xfrm>
          <a:prstGeom prst="rect">
            <a:avLst/>
          </a:prstGeom>
          <a:noFill/>
        </p:spPr>
        <p:txBody>
          <a:bodyPr wrap="square" rtlCol="0">
            <a:spAutoFit/>
          </a:bodyPr>
          <a:lstStyle/>
          <a:p>
            <a:pPr algn="ctr"/>
            <a:r>
              <a:rPr lang="en-US" dirty="0"/>
              <a:t>Title Page of the Coverdale Bible</a:t>
            </a:r>
          </a:p>
        </p:txBody>
      </p:sp>
    </p:spTree>
    <p:extLst>
      <p:ext uri="{BB962C8B-B14F-4D97-AF65-F5344CB8AC3E}">
        <p14:creationId xmlns:p14="http://schemas.microsoft.com/office/powerpoint/2010/main" val="18486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Coverdale Bible</a:t>
            </a:r>
            <a:endParaRPr lang="en-US" dirty="0">
              <a:solidFill>
                <a:schemeClr val="tx1"/>
              </a:solidFill>
            </a:endParaRPr>
          </a:p>
        </p:txBody>
      </p:sp>
      <p:sp>
        <p:nvSpPr>
          <p:cNvPr id="3" name="Content Placeholder 2"/>
          <p:cNvSpPr>
            <a:spLocks noGrp="1"/>
          </p:cNvSpPr>
          <p:nvPr>
            <p:ph idx="1"/>
          </p:nvPr>
        </p:nvSpPr>
        <p:spPr>
          <a:xfrm>
            <a:off x="391887" y="1219944"/>
            <a:ext cx="6789250" cy="4906220"/>
          </a:xfrm>
        </p:spPr>
        <p:txBody>
          <a:bodyPr>
            <a:normAutofit/>
          </a:bodyPr>
          <a:lstStyle/>
          <a:p>
            <a:pPr lvl="1"/>
            <a:r>
              <a:rPr lang="en-US" dirty="0"/>
              <a:t>This Bible was completed by Miles Coverdale while Tyndale was in prison in </a:t>
            </a:r>
            <a:r>
              <a:rPr lang="en-US" dirty="0" err="1"/>
              <a:t>Villvorde</a:t>
            </a:r>
            <a:r>
              <a:rPr lang="en-US" dirty="0"/>
              <a:t> (1535).</a:t>
            </a:r>
          </a:p>
          <a:p>
            <a:pPr lvl="1"/>
            <a:r>
              <a:rPr lang="en-US" dirty="0"/>
              <a:t>It was based on Tyndale’s work.  The last half of the Old testament was translated from Martin Luther’s German Bible.</a:t>
            </a:r>
          </a:p>
          <a:p>
            <a:pPr lvl="1"/>
            <a:r>
              <a:rPr lang="en-US" dirty="0"/>
              <a:t>It was dedicated to Anne Boleyn, one of King Henry VIII’s wives. </a:t>
            </a:r>
          </a:p>
          <a:p>
            <a:pPr lvl="1"/>
            <a:r>
              <a:rPr lang="en-US" dirty="0"/>
              <a:t>Dedication page seemed to be changed to Jane Seymour in later additions</a:t>
            </a:r>
          </a:p>
        </p:txBody>
      </p:sp>
      <p:pic>
        <p:nvPicPr>
          <p:cNvPr id="4" name="Picture 3" descr="Coverdale_Bible_Wik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1377" y="940246"/>
            <a:ext cx="2841023" cy="4589831"/>
          </a:xfrm>
          <a:prstGeom prst="rect">
            <a:avLst/>
          </a:prstGeom>
          <a:effectLst>
            <a:outerShdw blurRad="50800" dist="38100" dir="2700000" algn="tl" rotWithShape="0">
              <a:prstClr val="black">
                <a:alpha val="40000"/>
              </a:prstClr>
            </a:outerShdw>
          </a:effectLst>
        </p:spPr>
      </p:pic>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489500" y="5890307"/>
            <a:ext cx="3310613" cy="369332"/>
          </a:xfrm>
          <a:prstGeom prst="rect">
            <a:avLst/>
          </a:prstGeom>
          <a:noFill/>
        </p:spPr>
        <p:txBody>
          <a:bodyPr wrap="square" rtlCol="0">
            <a:spAutoFit/>
          </a:bodyPr>
          <a:lstStyle/>
          <a:p>
            <a:pPr algn="ctr"/>
            <a:r>
              <a:rPr lang="en-US" dirty="0"/>
              <a:t>Title Page of the Coverdale Bible</a:t>
            </a:r>
          </a:p>
        </p:txBody>
      </p:sp>
    </p:spTree>
    <p:extLst>
      <p:ext uri="{BB962C8B-B14F-4D97-AF65-F5344CB8AC3E}">
        <p14:creationId xmlns:p14="http://schemas.microsoft.com/office/powerpoint/2010/main" val="26216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 y="1220839"/>
            <a:ext cx="6851765" cy="5135511"/>
          </a:xfrm>
        </p:spPr>
        <p:txBody>
          <a:bodyPr>
            <a:normAutofit/>
          </a:bodyPr>
          <a:lstStyle/>
          <a:p>
            <a:pPr lvl="1"/>
            <a:r>
              <a:rPr lang="en-US" dirty="0"/>
              <a:t>In 1534, Rogers went to Antwerp as chaplain to the English merchants of the Company of the Merchant Adventurers.</a:t>
            </a:r>
          </a:p>
          <a:p>
            <a:pPr lvl="1"/>
            <a:r>
              <a:rPr lang="en-US" dirty="0"/>
              <a:t>Here he met William Tyndale, under whose influence he abandoned the Roman Catholic faith,</a:t>
            </a:r>
          </a:p>
        </p:txBody>
      </p:sp>
      <p:pic>
        <p:nvPicPr>
          <p:cNvPr id="14" name="Picture 13" descr="John_Rogers_Det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144" y="633342"/>
            <a:ext cx="2066847" cy="2484809"/>
          </a:xfrm>
          <a:prstGeom prst="rect">
            <a:avLst/>
          </a:prstGeom>
          <a:effectLst>
            <a:outerShdw blurRad="50800" dist="38100" dir="2700000" algn="tl" rotWithShape="0">
              <a:prstClr val="black">
                <a:alpha val="40000"/>
              </a:prstClr>
            </a:outerShdw>
          </a:effectLst>
        </p:spPr>
      </p:pic>
      <p:pic>
        <p:nvPicPr>
          <p:cNvPr id="13" name="Picture 12" descr="Matthews_Bib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9556" y="3380344"/>
            <a:ext cx="3716695" cy="2519093"/>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8717904" y="3277358"/>
            <a:ext cx="2991325" cy="523220"/>
          </a:xfrm>
          <a:prstGeom prst="rect">
            <a:avLst/>
          </a:prstGeom>
          <a:noFill/>
        </p:spPr>
        <p:txBody>
          <a:bodyPr wrap="square" rtlCol="0">
            <a:spAutoFit/>
          </a:bodyPr>
          <a:lstStyle/>
          <a:p>
            <a:pPr algn="r"/>
            <a:r>
              <a:rPr lang="en-US" sz="2800" dirty="0"/>
              <a:t>John Rogers</a:t>
            </a:r>
            <a:endParaRPr lang="en-US" dirty="0"/>
          </a:p>
        </p:txBody>
      </p:sp>
      <p:sp>
        <p:nvSpPr>
          <p:cNvPr id="16" name="TextBox 15"/>
          <p:cNvSpPr txBox="1"/>
          <p:nvPr/>
        </p:nvSpPr>
        <p:spPr>
          <a:xfrm>
            <a:off x="7640838" y="5693198"/>
            <a:ext cx="3716695" cy="523220"/>
          </a:xfrm>
          <a:prstGeom prst="rect">
            <a:avLst/>
          </a:prstGeom>
          <a:noFill/>
        </p:spPr>
        <p:txBody>
          <a:bodyPr wrap="square" rtlCol="0">
            <a:spAutoFit/>
          </a:bodyPr>
          <a:lstStyle/>
          <a:p>
            <a:pPr algn="ctr"/>
            <a:r>
              <a:rPr lang="en-US" sz="2800" dirty="0"/>
              <a:t>The Matthew’s Bible</a:t>
            </a:r>
          </a:p>
        </p:txBody>
      </p:sp>
      <p:sp>
        <p:nvSpPr>
          <p:cNvPr id="17" name="Rectangle 16"/>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9" name="TextBox 18"/>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0" name="TextBox 19"/>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1" name="TextBox 20"/>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2" name="TextBox 21"/>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3" name="Isosceles Triangle 22"/>
          <p:cNvSpPr/>
          <p:nvPr/>
        </p:nvSpPr>
        <p:spPr>
          <a:xfrm rot="10800000">
            <a:off x="818389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7BC2C68-5078-B6A1-9AF1-40777867AAC7}"/>
              </a:ext>
            </a:extLst>
          </p:cNvPr>
          <p:cNvSpPr>
            <a:spLocks noGrp="1"/>
          </p:cNvSpPr>
          <p:nvPr>
            <p:ph type="title"/>
          </p:nvPr>
        </p:nvSpPr>
        <p:spPr/>
        <p:txBody>
          <a:bodyPr>
            <a:normAutofit/>
          </a:bodyPr>
          <a:lstStyle/>
          <a:p>
            <a:r>
              <a:rPr lang="en-US" b="1" dirty="0">
                <a:solidFill>
                  <a:schemeClr val="tx1"/>
                </a:solidFill>
              </a:rPr>
              <a:t>John Rogers</a:t>
            </a:r>
            <a:endParaRPr lang="en-US" dirty="0">
              <a:solidFill>
                <a:schemeClr val="tx1"/>
              </a:solidFill>
            </a:endParaRPr>
          </a:p>
        </p:txBody>
      </p:sp>
    </p:spTree>
    <p:extLst>
      <p:ext uri="{BB962C8B-B14F-4D97-AF65-F5344CB8AC3E}">
        <p14:creationId xmlns:p14="http://schemas.microsoft.com/office/powerpoint/2010/main" val="368487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 y="1220839"/>
            <a:ext cx="6851765" cy="5135511"/>
          </a:xfrm>
        </p:spPr>
        <p:txBody>
          <a:bodyPr>
            <a:normAutofit/>
          </a:bodyPr>
          <a:lstStyle/>
          <a:p>
            <a:pPr lvl="1"/>
            <a:r>
              <a:rPr lang="en-US" dirty="0"/>
              <a:t>The year after Tyndale died, John Rogers published an English Bible under the pen name “Thomas Matthew.”</a:t>
            </a:r>
          </a:p>
          <a:p>
            <a:pPr lvl="1"/>
            <a:r>
              <a:rPr lang="en-US" dirty="0"/>
              <a:t>The New Testament was essentially Tyndale’s 2</a:t>
            </a:r>
            <a:r>
              <a:rPr lang="en-US" baseline="30000" dirty="0"/>
              <a:t>rd</a:t>
            </a:r>
            <a:r>
              <a:rPr lang="en-US" dirty="0"/>
              <a:t> edition.</a:t>
            </a:r>
          </a:p>
          <a:p>
            <a:pPr lvl="1"/>
            <a:r>
              <a:rPr lang="en-US" dirty="0"/>
              <a:t>Included Tyndale's Old Testament through Chronicles.</a:t>
            </a:r>
          </a:p>
          <a:p>
            <a:pPr lvl="1"/>
            <a:r>
              <a:rPr lang="en-US" dirty="0"/>
              <a:t>Used Coverdale’s  past Chronicles OT from German.</a:t>
            </a:r>
          </a:p>
          <a:p>
            <a:pPr lvl="1"/>
            <a:r>
              <a:rPr lang="en-US" dirty="0"/>
              <a:t>It was the first English Bible printed with the king’s permission (1537).</a:t>
            </a:r>
          </a:p>
        </p:txBody>
      </p:sp>
      <p:pic>
        <p:nvPicPr>
          <p:cNvPr id="14" name="Picture 13" descr="John_Rogers_Det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144" y="633342"/>
            <a:ext cx="2066847" cy="2484809"/>
          </a:xfrm>
          <a:prstGeom prst="rect">
            <a:avLst/>
          </a:prstGeom>
          <a:effectLst>
            <a:outerShdw blurRad="50800" dist="38100" dir="2700000" algn="tl" rotWithShape="0">
              <a:prstClr val="black">
                <a:alpha val="40000"/>
              </a:prstClr>
            </a:outerShdw>
          </a:effectLst>
        </p:spPr>
      </p:pic>
      <p:pic>
        <p:nvPicPr>
          <p:cNvPr id="13" name="Picture 12" descr="Matthews_Bib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9556" y="3380344"/>
            <a:ext cx="3716695" cy="2519093"/>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8717904" y="3277358"/>
            <a:ext cx="2991325" cy="523220"/>
          </a:xfrm>
          <a:prstGeom prst="rect">
            <a:avLst/>
          </a:prstGeom>
          <a:noFill/>
        </p:spPr>
        <p:txBody>
          <a:bodyPr wrap="square" rtlCol="0">
            <a:spAutoFit/>
          </a:bodyPr>
          <a:lstStyle/>
          <a:p>
            <a:pPr algn="r"/>
            <a:r>
              <a:rPr lang="en-US" sz="2800" dirty="0"/>
              <a:t>John Rogers</a:t>
            </a:r>
            <a:endParaRPr lang="en-US" dirty="0"/>
          </a:p>
        </p:txBody>
      </p:sp>
      <p:sp>
        <p:nvSpPr>
          <p:cNvPr id="16" name="TextBox 15"/>
          <p:cNvSpPr txBox="1"/>
          <p:nvPr/>
        </p:nvSpPr>
        <p:spPr>
          <a:xfrm>
            <a:off x="7640838" y="5693198"/>
            <a:ext cx="3716695" cy="523220"/>
          </a:xfrm>
          <a:prstGeom prst="rect">
            <a:avLst/>
          </a:prstGeom>
          <a:noFill/>
        </p:spPr>
        <p:txBody>
          <a:bodyPr wrap="square" rtlCol="0">
            <a:spAutoFit/>
          </a:bodyPr>
          <a:lstStyle/>
          <a:p>
            <a:pPr algn="ctr"/>
            <a:r>
              <a:rPr lang="en-US" sz="2800" dirty="0"/>
              <a:t>The Matthew’s Bible</a:t>
            </a:r>
          </a:p>
        </p:txBody>
      </p:sp>
      <p:sp>
        <p:nvSpPr>
          <p:cNvPr id="17" name="Rectangle 16"/>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9" name="TextBox 18"/>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0" name="TextBox 19"/>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1" name="TextBox 20"/>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2" name="TextBox 21"/>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3" name="Isosceles Triangle 22"/>
          <p:cNvSpPr/>
          <p:nvPr/>
        </p:nvSpPr>
        <p:spPr>
          <a:xfrm rot="10800000">
            <a:off x="818389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7BC2C68-5078-B6A1-9AF1-40777867AAC7}"/>
              </a:ext>
            </a:extLst>
          </p:cNvPr>
          <p:cNvSpPr>
            <a:spLocks noGrp="1"/>
          </p:cNvSpPr>
          <p:nvPr>
            <p:ph type="title"/>
          </p:nvPr>
        </p:nvSpPr>
        <p:spPr/>
        <p:txBody>
          <a:bodyPr>
            <a:normAutofit/>
          </a:bodyPr>
          <a:lstStyle/>
          <a:p>
            <a:r>
              <a:rPr lang="en-US" b="1" dirty="0">
                <a:solidFill>
                  <a:schemeClr val="tx1"/>
                </a:solidFill>
              </a:rPr>
              <a:t>The Matthew’s Bible</a:t>
            </a:r>
            <a:endParaRPr lang="en-US" dirty="0">
              <a:solidFill>
                <a:schemeClr val="tx1"/>
              </a:solidFill>
            </a:endParaRPr>
          </a:p>
        </p:txBody>
      </p:sp>
    </p:spTree>
    <p:extLst>
      <p:ext uri="{BB962C8B-B14F-4D97-AF65-F5344CB8AC3E}">
        <p14:creationId xmlns:p14="http://schemas.microsoft.com/office/powerpoint/2010/main" val="399396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John Rogers  (</a:t>
            </a:r>
            <a:r>
              <a:rPr lang="en-US" dirty="0" err="1">
                <a:solidFill>
                  <a:schemeClr val="tx1"/>
                </a:solidFill>
              </a:rPr>
              <a:t>a.k.a</a:t>
            </a:r>
            <a:r>
              <a:rPr lang="en-US" dirty="0">
                <a:solidFill>
                  <a:schemeClr val="tx1"/>
                </a:solidFill>
              </a:rPr>
              <a:t> Thomas Matthew) tribute to Tyndale</a:t>
            </a:r>
          </a:p>
        </p:txBody>
      </p:sp>
      <p:pic>
        <p:nvPicPr>
          <p:cNvPr id="13" name="Picture 12" descr="Matthews_Bi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794" y="274639"/>
            <a:ext cx="9876816" cy="6694285"/>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7325006" y="5566751"/>
            <a:ext cx="2246110" cy="369332"/>
          </a:xfrm>
          <a:prstGeom prst="rect">
            <a:avLst/>
          </a:prstGeom>
          <a:noFill/>
        </p:spPr>
        <p:txBody>
          <a:bodyPr wrap="square" rtlCol="0">
            <a:spAutoFit/>
          </a:bodyPr>
          <a:lstStyle/>
          <a:p>
            <a:pPr algn="ctr"/>
            <a:r>
              <a:rPr lang="en-US" dirty="0"/>
              <a:t>The Matthew’s Bible</a:t>
            </a:r>
          </a:p>
        </p:txBody>
      </p:sp>
      <p:sp>
        <p:nvSpPr>
          <p:cNvPr id="17" name="Rectangle 16"/>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9" name="TextBox 18"/>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0" name="TextBox 19"/>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1" name="TextBox 20"/>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2" name="TextBox 21"/>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3" name="Isosceles Triangle 22"/>
          <p:cNvSpPr/>
          <p:nvPr/>
        </p:nvSpPr>
        <p:spPr>
          <a:xfrm rot="10800000">
            <a:off x="818389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3A6C384-4056-6AE6-6C6C-14151FBB9D95}"/>
              </a:ext>
            </a:extLst>
          </p:cNvPr>
          <p:cNvSpPr txBox="1"/>
          <p:nvPr/>
        </p:nvSpPr>
        <p:spPr>
          <a:xfrm>
            <a:off x="87196" y="1907177"/>
            <a:ext cx="3031407" cy="4524315"/>
          </a:xfrm>
          <a:prstGeom prst="rect">
            <a:avLst/>
          </a:prstGeom>
          <a:noFill/>
        </p:spPr>
        <p:txBody>
          <a:bodyPr wrap="none" rtlCol="0">
            <a:spAutoFit/>
          </a:bodyPr>
          <a:lstStyle/>
          <a:p>
            <a:r>
              <a:rPr lang="en-US" sz="3200" dirty="0"/>
              <a:t>Between the Old</a:t>
            </a:r>
            <a:br>
              <a:rPr lang="en-US" sz="3200" dirty="0"/>
            </a:br>
            <a:r>
              <a:rPr lang="en-US" sz="3200" dirty="0"/>
              <a:t> and New </a:t>
            </a:r>
            <a:br>
              <a:rPr lang="en-US" sz="3200" dirty="0"/>
            </a:br>
            <a:r>
              <a:rPr lang="en-US" sz="3200" dirty="0"/>
              <a:t>Testament </a:t>
            </a:r>
            <a:br>
              <a:rPr lang="en-US" sz="3200" dirty="0"/>
            </a:br>
            <a:r>
              <a:rPr lang="en-US" sz="3200" dirty="0"/>
              <a:t>the  2 ½” letters</a:t>
            </a:r>
            <a:br>
              <a:rPr lang="en-US" sz="3200" dirty="0"/>
            </a:br>
            <a:r>
              <a:rPr lang="en-US" sz="3200" dirty="0"/>
              <a:t> WT appear</a:t>
            </a:r>
            <a:br>
              <a:rPr lang="en-US" sz="3200" dirty="0"/>
            </a:br>
            <a:r>
              <a:rPr lang="en-US" sz="3200" dirty="0"/>
              <a:t>as a tribute to</a:t>
            </a:r>
          </a:p>
          <a:p>
            <a:r>
              <a:rPr lang="en-US" sz="3200" dirty="0"/>
              <a:t>Tyndale in the</a:t>
            </a:r>
            <a:br>
              <a:rPr lang="en-US" sz="3200" dirty="0"/>
            </a:br>
            <a:r>
              <a:rPr lang="en-US" sz="3200" dirty="0"/>
              <a:t>Matthews</a:t>
            </a:r>
            <a:br>
              <a:rPr lang="en-US" sz="3200" dirty="0"/>
            </a:br>
            <a:r>
              <a:rPr lang="en-US" sz="3200" dirty="0"/>
              <a:t>Bible</a:t>
            </a:r>
          </a:p>
        </p:txBody>
      </p:sp>
    </p:spTree>
    <p:extLst>
      <p:ext uri="{BB962C8B-B14F-4D97-AF65-F5344CB8AC3E}">
        <p14:creationId xmlns:p14="http://schemas.microsoft.com/office/powerpoint/2010/main" val="504969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rPr>
              <a:t>John Rogers  (</a:t>
            </a:r>
            <a:r>
              <a:rPr lang="en-US" dirty="0" err="1">
                <a:solidFill>
                  <a:schemeClr val="tx1">
                    <a:lumMod val="95000"/>
                    <a:lumOff val="5000"/>
                  </a:schemeClr>
                </a:solidFill>
              </a:rPr>
              <a:t>a.k.a</a:t>
            </a:r>
            <a:r>
              <a:rPr lang="en-US" dirty="0">
                <a:solidFill>
                  <a:schemeClr val="tx1">
                    <a:lumMod val="95000"/>
                    <a:lumOff val="5000"/>
                  </a:schemeClr>
                </a:solidFill>
              </a:rPr>
              <a:t> Thomas Matthew) tribute to Tyndale</a:t>
            </a:r>
          </a:p>
        </p:txBody>
      </p:sp>
      <p:sp>
        <p:nvSpPr>
          <p:cNvPr id="3" name="Content Placeholder 2"/>
          <p:cNvSpPr>
            <a:spLocks noGrp="1"/>
          </p:cNvSpPr>
          <p:nvPr>
            <p:ph idx="1"/>
          </p:nvPr>
        </p:nvSpPr>
        <p:spPr>
          <a:xfrm>
            <a:off x="304800" y="1220839"/>
            <a:ext cx="6713127" cy="5135511"/>
          </a:xfrm>
        </p:spPr>
        <p:txBody>
          <a:bodyPr>
            <a:normAutofit/>
          </a:bodyPr>
          <a:lstStyle/>
          <a:p>
            <a:r>
              <a:rPr lang="en-US" b="1" dirty="0"/>
              <a:t>The Matthew’s Bible</a:t>
            </a:r>
          </a:p>
          <a:p>
            <a:pPr lvl="1"/>
            <a:r>
              <a:rPr lang="en-US" sz="3600" dirty="0"/>
              <a:t>God had answered William Tyndale’s dying plea to “open the King of England’s eyes.”</a:t>
            </a:r>
          </a:p>
          <a:p>
            <a:pPr lvl="1"/>
            <a:r>
              <a:rPr lang="en-US" sz="3600" dirty="0"/>
              <a:t>1500 copies printed in </a:t>
            </a:r>
            <a:r>
              <a:rPr lang="en-US" sz="3600" dirty="0" err="1"/>
              <a:t>Antrep</a:t>
            </a:r>
            <a:r>
              <a:rPr lang="en-US" sz="3600" dirty="0"/>
              <a:t>.</a:t>
            </a:r>
          </a:p>
        </p:txBody>
      </p:sp>
      <p:pic>
        <p:nvPicPr>
          <p:cNvPr id="14" name="Picture 13" descr="John_Rogers_Det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194" y="1317184"/>
            <a:ext cx="2066847" cy="2484809"/>
          </a:xfrm>
          <a:prstGeom prst="rect">
            <a:avLst/>
          </a:prstGeom>
          <a:effectLst>
            <a:outerShdw blurRad="50800" dist="38100" dir="2700000" algn="tl" rotWithShape="0">
              <a:prstClr val="black">
                <a:alpha val="40000"/>
              </a:prstClr>
            </a:outerShdw>
          </a:effectLst>
        </p:spPr>
      </p:pic>
      <p:pic>
        <p:nvPicPr>
          <p:cNvPr id="13" name="Picture 12" descr="Matthews_Bib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137" y="3145870"/>
            <a:ext cx="3716695" cy="2519093"/>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6405527" y="1415209"/>
            <a:ext cx="1541568" cy="369332"/>
          </a:xfrm>
          <a:prstGeom prst="rect">
            <a:avLst/>
          </a:prstGeom>
          <a:noFill/>
        </p:spPr>
        <p:txBody>
          <a:bodyPr wrap="square" rtlCol="0">
            <a:spAutoFit/>
          </a:bodyPr>
          <a:lstStyle/>
          <a:p>
            <a:pPr algn="r"/>
            <a:r>
              <a:rPr lang="en-US" dirty="0"/>
              <a:t>John Rogers</a:t>
            </a:r>
          </a:p>
        </p:txBody>
      </p:sp>
      <p:sp>
        <p:nvSpPr>
          <p:cNvPr id="16" name="TextBox 15"/>
          <p:cNvSpPr txBox="1"/>
          <p:nvPr/>
        </p:nvSpPr>
        <p:spPr>
          <a:xfrm>
            <a:off x="7325006" y="5566751"/>
            <a:ext cx="2246110" cy="369332"/>
          </a:xfrm>
          <a:prstGeom prst="rect">
            <a:avLst/>
          </a:prstGeom>
          <a:noFill/>
        </p:spPr>
        <p:txBody>
          <a:bodyPr wrap="square" rtlCol="0">
            <a:spAutoFit/>
          </a:bodyPr>
          <a:lstStyle/>
          <a:p>
            <a:pPr algn="ctr"/>
            <a:r>
              <a:rPr lang="en-US" dirty="0"/>
              <a:t>The Matthew’s Bible</a:t>
            </a:r>
          </a:p>
        </p:txBody>
      </p:sp>
      <p:sp>
        <p:nvSpPr>
          <p:cNvPr id="17" name="Rectangle 16"/>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9" name="TextBox 18"/>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0" name="TextBox 19"/>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1" name="TextBox 20"/>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2" name="TextBox 21"/>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3" name="Isosceles Triangle 22"/>
          <p:cNvSpPr/>
          <p:nvPr/>
        </p:nvSpPr>
        <p:spPr>
          <a:xfrm rot="10800000">
            <a:off x="818389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50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Legacy</a:t>
            </a:r>
            <a:endParaRPr lang="en-US" dirty="0"/>
          </a:p>
        </p:txBody>
      </p:sp>
      <p:sp>
        <p:nvSpPr>
          <p:cNvPr id="3" name="Content Placeholder 2"/>
          <p:cNvSpPr>
            <a:spLocks noGrp="1"/>
          </p:cNvSpPr>
          <p:nvPr>
            <p:ph idx="1"/>
          </p:nvPr>
        </p:nvSpPr>
        <p:spPr>
          <a:xfrm>
            <a:off x="1981201" y="1219944"/>
            <a:ext cx="5448601" cy="4906220"/>
          </a:xfrm>
        </p:spPr>
        <p:txBody>
          <a:bodyPr>
            <a:normAutofit/>
          </a:bodyPr>
          <a:lstStyle/>
          <a:p>
            <a:r>
              <a:rPr lang="en-US" dirty="0"/>
              <a:t>William Tyndale</a:t>
            </a:r>
          </a:p>
          <a:p>
            <a:pPr lvl="1"/>
            <a:r>
              <a:rPr lang="en-US" dirty="0"/>
              <a:t>Tyndale is known as the “Father of the English Bible.”</a:t>
            </a:r>
          </a:p>
          <a:p>
            <a:pPr lvl="1"/>
            <a:r>
              <a:rPr lang="en-US" dirty="0"/>
              <a:t>His translation has influenced almost every English translation of the Bible. </a:t>
            </a:r>
          </a:p>
          <a:p>
            <a:pPr lvl="1"/>
            <a:r>
              <a:rPr lang="en-US" dirty="0"/>
              <a:t>Much of the style and vocabulary we know as “biblical English” is traceable to his work.</a:t>
            </a:r>
          </a:p>
        </p:txBody>
      </p:sp>
      <p:pic>
        <p:nvPicPr>
          <p:cNvPr id="4" name="Picture 3" descr="Tyndale_Bible_1525.jpg"/>
          <p:cNvPicPr>
            <a:picLocks noChangeAspect="1"/>
          </p:cNvPicPr>
          <p:nvPr/>
        </p:nvPicPr>
        <p:blipFill rotWithShape="1">
          <a:blip r:embed="rId3">
            <a:extLst>
              <a:ext uri="{28A0092B-C50C-407E-A947-70E740481C1C}">
                <a14:useLocalDpi xmlns:a14="http://schemas.microsoft.com/office/drawing/2010/main" val="0"/>
              </a:ext>
            </a:extLst>
          </a:blip>
          <a:srcRect l="49907"/>
          <a:stretch/>
        </p:blipFill>
        <p:spPr>
          <a:xfrm>
            <a:off x="7527491" y="1660564"/>
            <a:ext cx="2850230" cy="3525675"/>
          </a:xfrm>
          <a:prstGeom prst="rect">
            <a:avLst/>
          </a:prstGeom>
        </p:spPr>
      </p:pic>
      <p:sp>
        <p:nvSpPr>
          <p:cNvPr id="13" name="TextBox 12"/>
          <p:cNvSpPr txBox="1"/>
          <p:nvPr/>
        </p:nvSpPr>
        <p:spPr>
          <a:xfrm>
            <a:off x="7527491" y="5186238"/>
            <a:ext cx="2850230" cy="369332"/>
          </a:xfrm>
          <a:prstGeom prst="rect">
            <a:avLst/>
          </a:prstGeom>
          <a:noFill/>
        </p:spPr>
        <p:txBody>
          <a:bodyPr wrap="square" rtlCol="0">
            <a:spAutoFit/>
          </a:bodyPr>
          <a:lstStyle/>
          <a:p>
            <a:pPr algn="ctr"/>
            <a:r>
              <a:rPr lang="en-US" dirty="0"/>
              <a:t>Page from the Tyndale Bible</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 y="1220839"/>
            <a:ext cx="6851765" cy="5135511"/>
          </a:xfrm>
        </p:spPr>
        <p:txBody>
          <a:bodyPr>
            <a:normAutofit/>
          </a:bodyPr>
          <a:lstStyle/>
          <a:p>
            <a:pPr lvl="1"/>
            <a:r>
              <a:rPr lang="en-US" dirty="0"/>
              <a:t>Rogers matriculated at the University of Wittenberg on 25 November 1540, where he remained for three years, becoming a close friend of Philipp Melanchthon and other leading figures of the early </a:t>
            </a:r>
            <a:r>
              <a:rPr lang="en-US" u="sng" dirty="0"/>
              <a:t>Protestant Reformation</a:t>
            </a:r>
          </a:p>
          <a:p>
            <a:pPr lvl="1"/>
            <a:r>
              <a:rPr lang="en-US" dirty="0"/>
              <a:t>Rogers returned to England in 1548</a:t>
            </a:r>
          </a:p>
        </p:txBody>
      </p:sp>
      <p:pic>
        <p:nvPicPr>
          <p:cNvPr id="14" name="Picture 13" descr="John_Rogers_Det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144" y="633342"/>
            <a:ext cx="2066847" cy="2484809"/>
          </a:xfrm>
          <a:prstGeom prst="rect">
            <a:avLst/>
          </a:prstGeom>
          <a:effectLst>
            <a:outerShdw blurRad="50800" dist="38100" dir="2700000" algn="tl" rotWithShape="0">
              <a:prstClr val="black">
                <a:alpha val="40000"/>
              </a:prstClr>
            </a:outerShdw>
          </a:effectLst>
        </p:spPr>
      </p:pic>
      <p:pic>
        <p:nvPicPr>
          <p:cNvPr id="13" name="Picture 12" descr="Matthews_Bib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9556" y="3380344"/>
            <a:ext cx="3716695" cy="2519093"/>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8717904" y="3277358"/>
            <a:ext cx="2991325" cy="523220"/>
          </a:xfrm>
          <a:prstGeom prst="rect">
            <a:avLst/>
          </a:prstGeom>
          <a:noFill/>
        </p:spPr>
        <p:txBody>
          <a:bodyPr wrap="square" rtlCol="0">
            <a:spAutoFit/>
          </a:bodyPr>
          <a:lstStyle/>
          <a:p>
            <a:pPr algn="r"/>
            <a:r>
              <a:rPr lang="en-US" sz="2800" dirty="0"/>
              <a:t>John Rogers</a:t>
            </a:r>
            <a:endParaRPr lang="en-US" dirty="0"/>
          </a:p>
        </p:txBody>
      </p:sp>
      <p:sp>
        <p:nvSpPr>
          <p:cNvPr id="16" name="TextBox 15"/>
          <p:cNvSpPr txBox="1"/>
          <p:nvPr/>
        </p:nvSpPr>
        <p:spPr>
          <a:xfrm>
            <a:off x="7640838" y="5693198"/>
            <a:ext cx="3716695" cy="523220"/>
          </a:xfrm>
          <a:prstGeom prst="rect">
            <a:avLst/>
          </a:prstGeom>
          <a:noFill/>
        </p:spPr>
        <p:txBody>
          <a:bodyPr wrap="square" rtlCol="0">
            <a:spAutoFit/>
          </a:bodyPr>
          <a:lstStyle/>
          <a:p>
            <a:pPr algn="ctr"/>
            <a:r>
              <a:rPr lang="en-US" sz="2800" dirty="0"/>
              <a:t>The Matthew’s Bible</a:t>
            </a:r>
          </a:p>
        </p:txBody>
      </p:sp>
      <p:sp>
        <p:nvSpPr>
          <p:cNvPr id="17" name="Rectangle 16"/>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9" name="TextBox 18"/>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0" name="TextBox 19"/>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1" name="TextBox 20"/>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2" name="TextBox 21"/>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3" name="Isosceles Triangle 22"/>
          <p:cNvSpPr/>
          <p:nvPr/>
        </p:nvSpPr>
        <p:spPr>
          <a:xfrm rot="10800000">
            <a:off x="818389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7BC2C68-5078-B6A1-9AF1-40777867AAC7}"/>
              </a:ext>
            </a:extLst>
          </p:cNvPr>
          <p:cNvSpPr>
            <a:spLocks noGrp="1"/>
          </p:cNvSpPr>
          <p:nvPr>
            <p:ph type="title"/>
          </p:nvPr>
        </p:nvSpPr>
        <p:spPr/>
        <p:txBody>
          <a:bodyPr>
            <a:normAutofit/>
          </a:bodyPr>
          <a:lstStyle/>
          <a:p>
            <a:r>
              <a:rPr lang="en-US" b="1" dirty="0">
                <a:solidFill>
                  <a:schemeClr val="tx1"/>
                </a:solidFill>
              </a:rPr>
              <a:t>John Rogers</a:t>
            </a:r>
            <a:endParaRPr lang="en-US" dirty="0">
              <a:solidFill>
                <a:schemeClr val="tx1"/>
              </a:solidFill>
            </a:endParaRPr>
          </a:p>
        </p:txBody>
      </p:sp>
    </p:spTree>
    <p:extLst>
      <p:ext uri="{BB962C8B-B14F-4D97-AF65-F5344CB8AC3E}">
        <p14:creationId xmlns:p14="http://schemas.microsoft.com/office/powerpoint/2010/main" val="12453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219944"/>
            <a:ext cx="6571536" cy="4906220"/>
          </a:xfrm>
        </p:spPr>
        <p:txBody>
          <a:bodyPr>
            <a:normAutofit/>
          </a:bodyPr>
          <a:lstStyle/>
          <a:p>
            <a:pPr lvl="1"/>
            <a:r>
              <a:rPr lang="en-US" dirty="0"/>
              <a:t>This was the first complete Bible to be printed on a printing press in English. (</a:t>
            </a:r>
            <a:r>
              <a:rPr lang="en-US" dirty="0" err="1"/>
              <a:t>Antwrep</a:t>
            </a:r>
            <a:r>
              <a:rPr lang="en-US" dirty="0"/>
              <a:t>)</a:t>
            </a:r>
          </a:p>
          <a:p>
            <a:pPr lvl="1"/>
            <a:endParaRPr lang="en-US" dirty="0"/>
          </a:p>
          <a:p>
            <a:pPr lvl="1"/>
            <a:r>
              <a:rPr lang="en-US" dirty="0">
                <a:solidFill>
                  <a:srgbClr val="202122"/>
                </a:solidFill>
                <a:latin typeface="Arial" panose="020B0604020202020204" pitchFamily="34" charset="0"/>
              </a:rPr>
              <a:t>T</a:t>
            </a:r>
            <a:r>
              <a:rPr lang="en-US" b="0" i="0" dirty="0">
                <a:solidFill>
                  <a:srgbClr val="202122"/>
                </a:solidFill>
                <a:effectLst/>
                <a:latin typeface="Arial" panose="020B0604020202020204" pitchFamily="34" charset="0"/>
              </a:rPr>
              <a:t>he later editions published in 1537 were the first complete Bibles printed in England.</a:t>
            </a:r>
            <a:endParaRPr lang="en-US" dirty="0"/>
          </a:p>
          <a:p>
            <a:pPr lvl="1"/>
            <a:endParaRPr lang="en-US" dirty="0"/>
          </a:p>
        </p:txBody>
      </p:sp>
      <p:pic>
        <p:nvPicPr>
          <p:cNvPr id="4" name="Picture 3" descr="Coverdale_Bible_Wik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189" y="1300477"/>
            <a:ext cx="2841023" cy="4589831"/>
          </a:xfrm>
          <a:prstGeom prst="rect">
            <a:avLst/>
          </a:prstGeom>
          <a:effectLst>
            <a:outerShdw blurRad="50800" dist="38100" dir="2700000" algn="tl" rotWithShape="0">
              <a:prstClr val="black">
                <a:alpha val="40000"/>
              </a:prstClr>
            </a:outerShdw>
          </a:effectLst>
        </p:spPr>
      </p:pic>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301373" y="5890307"/>
            <a:ext cx="3310613" cy="369332"/>
          </a:xfrm>
          <a:prstGeom prst="rect">
            <a:avLst/>
          </a:prstGeom>
          <a:noFill/>
        </p:spPr>
        <p:txBody>
          <a:bodyPr wrap="square" rtlCol="0">
            <a:spAutoFit/>
          </a:bodyPr>
          <a:lstStyle/>
          <a:p>
            <a:pPr algn="ctr"/>
            <a:r>
              <a:rPr lang="en-US" dirty="0"/>
              <a:t>Title Page of the Coverdale Bible</a:t>
            </a:r>
          </a:p>
        </p:txBody>
      </p:sp>
      <p:sp>
        <p:nvSpPr>
          <p:cNvPr id="6" name="Title 5">
            <a:extLst>
              <a:ext uri="{FF2B5EF4-FFF2-40B4-BE49-F238E27FC236}">
                <a16:creationId xmlns:a16="http://schemas.microsoft.com/office/drawing/2014/main" id="{43794240-EA28-8CB8-3EB6-B9A1DCCAFD86}"/>
              </a:ext>
            </a:extLst>
          </p:cNvPr>
          <p:cNvSpPr>
            <a:spLocks noGrp="1"/>
          </p:cNvSpPr>
          <p:nvPr>
            <p:ph type="title"/>
          </p:nvPr>
        </p:nvSpPr>
        <p:spPr/>
        <p:txBody>
          <a:bodyPr>
            <a:normAutofit/>
          </a:bodyPr>
          <a:lstStyle/>
          <a:p>
            <a:r>
              <a:rPr lang="en-US" b="1" dirty="0">
                <a:solidFill>
                  <a:schemeClr val="tx1">
                    <a:lumMod val="75000"/>
                    <a:lumOff val="25000"/>
                  </a:schemeClr>
                </a:solidFill>
              </a:rPr>
              <a:t>The Coverdale Bible</a:t>
            </a:r>
            <a:endParaRPr lang="en-US" dirty="0"/>
          </a:p>
        </p:txBody>
      </p:sp>
    </p:spTree>
    <p:extLst>
      <p:ext uri="{BB962C8B-B14F-4D97-AF65-F5344CB8AC3E}">
        <p14:creationId xmlns:p14="http://schemas.microsoft.com/office/powerpoint/2010/main" val="381217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Coverdale Bible Reviewed</a:t>
            </a:r>
            <a:endParaRPr lang="en-US" dirty="0">
              <a:solidFill>
                <a:schemeClr val="tx1"/>
              </a:solidFill>
            </a:endParaRPr>
          </a:p>
        </p:txBody>
      </p:sp>
      <p:sp>
        <p:nvSpPr>
          <p:cNvPr id="3" name="Content Placeholder 2"/>
          <p:cNvSpPr>
            <a:spLocks noGrp="1"/>
          </p:cNvSpPr>
          <p:nvPr>
            <p:ph idx="1"/>
          </p:nvPr>
        </p:nvSpPr>
        <p:spPr>
          <a:xfrm>
            <a:off x="222069" y="1219944"/>
            <a:ext cx="6959067" cy="4906220"/>
          </a:xfrm>
        </p:spPr>
        <p:txBody>
          <a:bodyPr>
            <a:normAutofit fontScale="92500" lnSpcReduction="10000"/>
          </a:bodyPr>
          <a:lstStyle/>
          <a:p>
            <a:pPr lvl="1"/>
            <a:r>
              <a:rPr lang="en-US" dirty="0"/>
              <a:t>Francis Fry 1803–1886 an English businessman and biographer  reprinted Tyndale work and studied the histories of many bible translations.</a:t>
            </a:r>
          </a:p>
          <a:p>
            <a:pPr lvl="1"/>
            <a:r>
              <a:rPr lang="en-US" dirty="0"/>
              <a:t>In 1867 Fry did a work  about the origins of the Cloverdale Bible. From my copy (</a:t>
            </a:r>
            <a:r>
              <a:rPr lang="en-US" dirty="0" err="1"/>
              <a:t>wkb</a:t>
            </a:r>
            <a:r>
              <a:rPr lang="en-US" dirty="0"/>
              <a:t>)</a:t>
            </a:r>
            <a:br>
              <a:rPr lang="en-US" dirty="0"/>
            </a:br>
            <a:r>
              <a:rPr lang="en-US" dirty="0"/>
              <a:t>it seems that Coverdale has claims to having made a “translation” while in fact is  a construct of Tyndale's work and  a ¾ portion of the old testament coming form Luther's German text. </a:t>
            </a:r>
          </a:p>
          <a:p>
            <a:pPr lvl="1"/>
            <a:r>
              <a:rPr lang="en-US" dirty="0"/>
              <a:t>Cloverdale versions were accepted with later editions printed in England </a:t>
            </a:r>
          </a:p>
          <a:p>
            <a:pPr marL="4762" lvl="1" indent="0">
              <a:buNone/>
            </a:pPr>
            <a:endParaRPr lang="en-US" dirty="0"/>
          </a:p>
        </p:txBody>
      </p:sp>
      <p:pic>
        <p:nvPicPr>
          <p:cNvPr id="4" name="Picture 3" descr="Coverdale_Bible_Wik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287" y="1086112"/>
            <a:ext cx="2841023" cy="4589831"/>
          </a:xfrm>
          <a:prstGeom prst="rect">
            <a:avLst/>
          </a:prstGeom>
          <a:effectLst>
            <a:outerShdw blurRad="50800" dist="38100" dir="2700000" algn="tl" rotWithShape="0">
              <a:prstClr val="black">
                <a:alpha val="40000"/>
              </a:prstClr>
            </a:outerShdw>
          </a:effectLst>
        </p:spPr>
      </p:pic>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498321" y="6044593"/>
            <a:ext cx="3310613" cy="369332"/>
          </a:xfrm>
          <a:prstGeom prst="rect">
            <a:avLst/>
          </a:prstGeom>
          <a:noFill/>
        </p:spPr>
        <p:txBody>
          <a:bodyPr wrap="square" rtlCol="0">
            <a:spAutoFit/>
          </a:bodyPr>
          <a:lstStyle/>
          <a:p>
            <a:pPr algn="ctr"/>
            <a:r>
              <a:rPr lang="en-US" dirty="0"/>
              <a:t>Title Page of the Coverdale Bible</a:t>
            </a:r>
          </a:p>
        </p:txBody>
      </p:sp>
    </p:spTree>
    <p:extLst>
      <p:ext uri="{BB962C8B-B14F-4D97-AF65-F5344CB8AC3E}">
        <p14:creationId xmlns:p14="http://schemas.microsoft.com/office/powerpoint/2010/main" val="39164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Myles Coverdale</a:t>
            </a:r>
            <a:endParaRPr lang="en-US" dirty="0">
              <a:solidFill>
                <a:schemeClr val="tx1"/>
              </a:solidFill>
            </a:endParaRPr>
          </a:p>
        </p:txBody>
      </p:sp>
      <p:sp>
        <p:nvSpPr>
          <p:cNvPr id="3" name="Content Placeholder 2"/>
          <p:cNvSpPr>
            <a:spLocks noGrp="1"/>
          </p:cNvSpPr>
          <p:nvPr>
            <p:ph idx="1"/>
          </p:nvPr>
        </p:nvSpPr>
        <p:spPr>
          <a:xfrm>
            <a:off x="391886" y="1219944"/>
            <a:ext cx="7475763" cy="4906220"/>
          </a:xfrm>
        </p:spPr>
        <p:txBody>
          <a:bodyPr>
            <a:noAutofit/>
          </a:bodyPr>
          <a:lstStyle/>
          <a:p>
            <a:pPr marL="457200" indent="-457200" fontAlgn="t">
              <a:buFont typeface="Arial" panose="020B0604020202020204" pitchFamily="34" charset="0"/>
              <a:buChar char="•"/>
            </a:pPr>
            <a:r>
              <a:rPr lang="en-US" sz="3200" b="0" dirty="0">
                <a:latin typeface="Arial" panose="020B0604020202020204" pitchFamily="34" charset="0"/>
              </a:rPr>
              <a:t>Coverdale back in England</a:t>
            </a:r>
          </a:p>
          <a:p>
            <a:pPr marL="457200" indent="-457200" fontAlgn="t">
              <a:buFont typeface="Arial" panose="020B0604020202020204" pitchFamily="34" charset="0"/>
              <a:buChar char="•"/>
            </a:pPr>
            <a:r>
              <a:rPr lang="en-US" sz="3200" b="0" dirty="0">
                <a:latin typeface="Calibri" panose="020F0502020204030204" pitchFamily="34" charset="0"/>
                <a:cs typeface="Calibri" panose="020F0502020204030204" pitchFamily="34" charset="0"/>
              </a:rPr>
              <a:t>Orders of Consecration 30 August 1551</a:t>
            </a: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by Thomas Cranmer </a:t>
            </a:r>
          </a:p>
          <a:p>
            <a:pPr fontAlgn="t"/>
            <a:br>
              <a:rPr lang="en-US"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pic>
        <p:nvPicPr>
          <p:cNvPr id="4" name="Picture 3" descr="Coverdale_Bible_Wik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1377" y="940246"/>
            <a:ext cx="2841023" cy="4589831"/>
          </a:xfrm>
          <a:prstGeom prst="rect">
            <a:avLst/>
          </a:prstGeom>
          <a:effectLst>
            <a:outerShdw blurRad="50800" dist="38100" dir="2700000" algn="tl" rotWithShape="0">
              <a:prstClr val="black">
                <a:alpha val="40000"/>
              </a:prstClr>
            </a:outerShdw>
          </a:effectLst>
        </p:spPr>
      </p:pic>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17513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489500" y="5890307"/>
            <a:ext cx="3310613" cy="369332"/>
          </a:xfrm>
          <a:prstGeom prst="rect">
            <a:avLst/>
          </a:prstGeom>
          <a:noFill/>
        </p:spPr>
        <p:txBody>
          <a:bodyPr wrap="square" rtlCol="0">
            <a:spAutoFit/>
          </a:bodyPr>
          <a:lstStyle/>
          <a:p>
            <a:pPr algn="ctr"/>
            <a:r>
              <a:rPr lang="en-US" dirty="0"/>
              <a:t>Title Page of the Coverdale Bible</a:t>
            </a:r>
          </a:p>
        </p:txBody>
      </p:sp>
    </p:spTree>
    <p:extLst>
      <p:ext uri="{BB962C8B-B14F-4D97-AF65-F5344CB8AC3E}">
        <p14:creationId xmlns:p14="http://schemas.microsoft.com/office/powerpoint/2010/main" val="72431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rPr>
              <a:t>The Great Bible 1539</a:t>
            </a:r>
          </a:p>
        </p:txBody>
      </p:sp>
      <p:sp>
        <p:nvSpPr>
          <p:cNvPr id="3" name="Content Placeholder 2"/>
          <p:cNvSpPr>
            <a:spLocks noGrp="1"/>
          </p:cNvSpPr>
          <p:nvPr>
            <p:ph idx="1"/>
          </p:nvPr>
        </p:nvSpPr>
        <p:spPr>
          <a:xfrm>
            <a:off x="326571" y="1220839"/>
            <a:ext cx="7127015" cy="5135511"/>
          </a:xfrm>
        </p:spPr>
        <p:txBody>
          <a:bodyPr>
            <a:normAutofit/>
          </a:bodyPr>
          <a:lstStyle/>
          <a:p>
            <a:r>
              <a:rPr lang="en-US" b="1" dirty="0"/>
              <a:t>The Great Bible</a:t>
            </a:r>
          </a:p>
          <a:p>
            <a:pPr lvl="1"/>
            <a:r>
              <a:rPr lang="en-US" dirty="0"/>
              <a:t>Thomas Cromwell, advisor to King Henry VIII, authorized Miles Coverdale to revise the Matthew’s Bible.</a:t>
            </a:r>
          </a:p>
          <a:p>
            <a:pPr lvl="1"/>
            <a:r>
              <a:rPr lang="en-US" dirty="0"/>
              <a:t>The result was the Great Bible (1539).</a:t>
            </a:r>
          </a:p>
          <a:p>
            <a:pPr lvl="1"/>
            <a:endParaRPr lang="en-US" dirty="0"/>
          </a:p>
          <a:p>
            <a:pPr lvl="1"/>
            <a:r>
              <a:rPr lang="en-US" dirty="0"/>
              <a:t>Cromwell executed in 1540</a:t>
            </a:r>
          </a:p>
          <a:p>
            <a:pPr lvl="1"/>
            <a:endParaRPr lang="en-US" dirty="0"/>
          </a:p>
        </p:txBody>
      </p:sp>
      <p:pic>
        <p:nvPicPr>
          <p:cNvPr id="12" name="Picture 11" descr="Chained_Bible_WikiA.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725398" y="1220839"/>
            <a:ext cx="2666188" cy="3136474"/>
          </a:xfrm>
          <a:prstGeom prst="rect">
            <a:avLst/>
          </a:prstGeom>
        </p:spPr>
      </p:pic>
      <p:sp>
        <p:nvSpPr>
          <p:cNvPr id="14" name="TextBox 13"/>
          <p:cNvSpPr txBox="1"/>
          <p:nvPr/>
        </p:nvSpPr>
        <p:spPr>
          <a:xfrm>
            <a:off x="8916212" y="4807013"/>
            <a:ext cx="2666188" cy="523220"/>
          </a:xfrm>
          <a:prstGeom prst="rect">
            <a:avLst/>
          </a:prstGeom>
          <a:noFill/>
        </p:spPr>
        <p:txBody>
          <a:bodyPr wrap="square" rtlCol="0">
            <a:spAutoFit/>
          </a:bodyPr>
          <a:lstStyle/>
          <a:p>
            <a:pPr algn="ctr"/>
            <a:r>
              <a:rPr lang="en-US" sz="2800" dirty="0"/>
              <a:t>The Great Bible</a:t>
            </a:r>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34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rPr>
              <a:t>The Great Bible 1539</a:t>
            </a:r>
          </a:p>
        </p:txBody>
      </p:sp>
      <p:sp>
        <p:nvSpPr>
          <p:cNvPr id="3" name="Content Placeholder 2"/>
          <p:cNvSpPr>
            <a:spLocks noGrp="1"/>
          </p:cNvSpPr>
          <p:nvPr>
            <p:ph idx="1"/>
          </p:nvPr>
        </p:nvSpPr>
        <p:spPr>
          <a:xfrm>
            <a:off x="326571" y="1220839"/>
            <a:ext cx="7127015" cy="5135511"/>
          </a:xfrm>
        </p:spPr>
        <p:txBody>
          <a:bodyPr>
            <a:normAutofit/>
          </a:bodyPr>
          <a:lstStyle/>
          <a:p>
            <a:r>
              <a:rPr lang="en-US" b="1" dirty="0"/>
              <a:t>The Great Bible</a:t>
            </a:r>
          </a:p>
          <a:p>
            <a:pPr lvl="1"/>
            <a:r>
              <a:rPr lang="en-US" b="0" i="0" dirty="0">
                <a:solidFill>
                  <a:srgbClr val="202122"/>
                </a:solidFill>
                <a:effectLst/>
                <a:latin typeface="Arial" panose="020B0604020202020204" pitchFamily="34" charset="0"/>
              </a:rPr>
              <a:t>In April 1540 there was a second edition of the </a:t>
            </a:r>
            <a:r>
              <a:rPr lang="en-US" b="0" i="0" u="sng" dirty="0">
                <a:solidFill>
                  <a:srgbClr val="FAA700"/>
                </a:solidFill>
                <a:effectLst/>
                <a:latin typeface="Arial" panose="020B0604020202020204" pitchFamily="34" charset="0"/>
                <a:hlinkClick r:id="rId3"/>
              </a:rPr>
              <a:t>Great Bible</a:t>
            </a:r>
            <a:r>
              <a:rPr lang="en-US" b="0" i="0" dirty="0">
                <a:solidFill>
                  <a:srgbClr val="202122"/>
                </a:solidFill>
                <a:effectLst/>
                <a:latin typeface="Arial" panose="020B0604020202020204" pitchFamily="34" charset="0"/>
              </a:rPr>
              <a:t>, this time with a prologue by the Archbishop of Canterbury, </a:t>
            </a:r>
            <a:r>
              <a:rPr lang="en-US" b="0" i="0" u="none" strike="noStrike" dirty="0">
                <a:solidFill>
                  <a:srgbClr val="3366CC"/>
                </a:solidFill>
                <a:effectLst/>
                <a:latin typeface="Arial" panose="020B0604020202020204" pitchFamily="34" charset="0"/>
                <a:hlinkClick r:id="rId4" tooltip="Thomas Cranmer"/>
              </a:rPr>
              <a:t>Thomas Cranmer</a:t>
            </a:r>
            <a:r>
              <a:rPr lang="en-US" b="0" i="0" dirty="0">
                <a:solidFill>
                  <a:srgbClr val="202122"/>
                </a:solidFill>
                <a:effectLst/>
                <a:latin typeface="Arial" panose="020B0604020202020204" pitchFamily="34" charset="0"/>
              </a:rPr>
              <a:t>. For this reason, the Great Bible is sometimes known as Cranmer’s Bible although he had no part in its translation. According to Kenyon,</a:t>
            </a:r>
            <a:r>
              <a:rPr lang="en-US" baseline="30000" dirty="0">
                <a:solidFill>
                  <a:srgbClr val="3366CC"/>
                </a:solidFill>
                <a:latin typeface="Arial" panose="020B0604020202020204" pitchFamily="34" charset="0"/>
              </a:rPr>
              <a:t> </a:t>
            </a:r>
            <a:r>
              <a:rPr lang="en-US" b="0" i="0" dirty="0">
                <a:solidFill>
                  <a:srgbClr val="202122"/>
                </a:solidFill>
                <a:effectLst/>
                <a:latin typeface="Arial" panose="020B0604020202020204" pitchFamily="34" charset="0"/>
              </a:rPr>
              <a:t> there were seven editions in total, up until the end of 1541, with the later versions including some revisions.</a:t>
            </a:r>
            <a:endParaRPr lang="en-US" dirty="0"/>
          </a:p>
        </p:txBody>
      </p:sp>
      <p:pic>
        <p:nvPicPr>
          <p:cNvPr id="12" name="Picture 11" descr="Chained_Bible_WikiA.jpg"/>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725398" y="1220839"/>
            <a:ext cx="2666188" cy="3136474"/>
          </a:xfrm>
          <a:prstGeom prst="rect">
            <a:avLst/>
          </a:prstGeom>
        </p:spPr>
      </p:pic>
      <p:sp>
        <p:nvSpPr>
          <p:cNvPr id="14" name="TextBox 13"/>
          <p:cNvSpPr txBox="1"/>
          <p:nvPr/>
        </p:nvSpPr>
        <p:spPr>
          <a:xfrm>
            <a:off x="8916212" y="4807013"/>
            <a:ext cx="2666188" cy="523220"/>
          </a:xfrm>
          <a:prstGeom prst="rect">
            <a:avLst/>
          </a:prstGeom>
          <a:noFill/>
        </p:spPr>
        <p:txBody>
          <a:bodyPr wrap="square" rtlCol="0">
            <a:spAutoFit/>
          </a:bodyPr>
          <a:lstStyle/>
          <a:p>
            <a:pPr algn="ctr"/>
            <a:r>
              <a:rPr lang="en-US" sz="2800" dirty="0"/>
              <a:t>The Great Bible</a:t>
            </a:r>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37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rPr>
              <a:t>The Great Bible 1539</a:t>
            </a:r>
            <a:endParaRPr lang="en-US" dirty="0"/>
          </a:p>
        </p:txBody>
      </p:sp>
      <p:sp>
        <p:nvSpPr>
          <p:cNvPr id="3" name="Content Placeholder 2"/>
          <p:cNvSpPr>
            <a:spLocks noGrp="1"/>
          </p:cNvSpPr>
          <p:nvPr>
            <p:ph idx="1"/>
          </p:nvPr>
        </p:nvSpPr>
        <p:spPr>
          <a:xfrm>
            <a:off x="496389" y="1219944"/>
            <a:ext cx="6954279" cy="4906220"/>
          </a:xfrm>
        </p:spPr>
        <p:txBody>
          <a:bodyPr>
            <a:normAutofit/>
          </a:bodyPr>
          <a:lstStyle/>
          <a:p>
            <a:r>
              <a:rPr lang="en-US" b="1" dirty="0"/>
              <a:t>The Great Bible </a:t>
            </a:r>
          </a:p>
          <a:p>
            <a:pPr lvl="1"/>
            <a:r>
              <a:rPr lang="en-US" dirty="0"/>
              <a:t>A copy of the Great Bible was placed in every church in England by order of Thomas Cranmer, archbishop under King Henry VIII. </a:t>
            </a:r>
          </a:p>
          <a:p>
            <a:pPr lvl="1"/>
            <a:r>
              <a:rPr lang="en-US" dirty="0"/>
              <a:t>To keep this Bible accessible to all people, it was chained to the church pillars, so it also became known as the “Chained Bible.”</a:t>
            </a:r>
          </a:p>
        </p:txBody>
      </p:sp>
      <p:pic>
        <p:nvPicPr>
          <p:cNvPr id="4" name="Picture 3" descr="Chained_Bible_WikiA.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725398" y="1312323"/>
            <a:ext cx="2666188" cy="3136474"/>
          </a:xfrm>
          <a:prstGeom prst="rect">
            <a:avLst/>
          </a:prstGeom>
        </p:spPr>
      </p:pic>
      <p:sp>
        <p:nvSpPr>
          <p:cNvPr id="13" name="TextBox 12"/>
          <p:cNvSpPr txBox="1"/>
          <p:nvPr/>
        </p:nvSpPr>
        <p:spPr>
          <a:xfrm>
            <a:off x="8916212" y="4913805"/>
            <a:ext cx="2666188" cy="369332"/>
          </a:xfrm>
          <a:prstGeom prst="rect">
            <a:avLst/>
          </a:prstGeom>
          <a:noFill/>
        </p:spPr>
        <p:txBody>
          <a:bodyPr wrap="square" rtlCol="0">
            <a:spAutoFit/>
          </a:bodyPr>
          <a:lstStyle/>
          <a:p>
            <a:pPr algn="ctr"/>
            <a:r>
              <a:rPr lang="en-US" dirty="0"/>
              <a:t>The Great Bible</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218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lumOff val="5000"/>
                  </a:schemeClr>
                </a:solidFill>
              </a:rPr>
              <a:t>English Monarchs</a:t>
            </a:r>
          </a:p>
        </p:txBody>
      </p:sp>
      <p:sp>
        <p:nvSpPr>
          <p:cNvPr id="3" name="Content Placeholder 2"/>
          <p:cNvSpPr>
            <a:spLocks noGrp="1"/>
          </p:cNvSpPr>
          <p:nvPr>
            <p:ph idx="1"/>
          </p:nvPr>
        </p:nvSpPr>
        <p:spPr>
          <a:xfrm>
            <a:off x="326572" y="1220839"/>
            <a:ext cx="9548948" cy="5135511"/>
          </a:xfrm>
        </p:spPr>
        <p:txBody>
          <a:bodyPr>
            <a:normAutofit/>
          </a:bodyPr>
          <a:lstStyle/>
          <a:p>
            <a:pPr lvl="1"/>
            <a:r>
              <a:rPr lang="en-US" b="1" i="0" u="none" strike="noStrike" dirty="0">
                <a:solidFill>
                  <a:schemeClr val="tx1">
                    <a:lumMod val="75000"/>
                    <a:lumOff val="25000"/>
                  </a:schemeClr>
                </a:solidFill>
                <a:effectLst/>
                <a:latin typeface="Arial" panose="020B0604020202020204" pitchFamily="34" charset="0"/>
              </a:rPr>
              <a:t>Edward VI </a:t>
            </a:r>
            <a:r>
              <a:rPr lang="en-US" b="0" i="0" dirty="0">
                <a:solidFill>
                  <a:srgbClr val="202122"/>
                </a:solidFill>
                <a:effectLst/>
                <a:latin typeface="Arial" panose="020B0604020202020204" pitchFamily="34" charset="0"/>
              </a:rPr>
              <a:t>28 January 1547</a:t>
            </a:r>
            <a:r>
              <a:rPr lang="en-US" b="0" i="0" u="none" strike="noStrike"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 6 July 1553</a:t>
            </a:r>
            <a:br>
              <a:rPr lang="en-US" dirty="0"/>
            </a:br>
            <a:r>
              <a:rPr lang="en-US" b="0" i="1" dirty="0">
                <a:solidFill>
                  <a:srgbClr val="202122"/>
                </a:solidFill>
                <a:effectLst/>
                <a:latin typeface="Arial" panose="020B0604020202020204" pitchFamily="34" charset="0"/>
              </a:rPr>
              <a:t>(6 years, 160 days)</a:t>
            </a:r>
            <a:r>
              <a:rPr lang="en-US" b="0" i="0" dirty="0">
                <a:solidFill>
                  <a:srgbClr val="444444"/>
                </a:solidFill>
                <a:effectLst/>
                <a:latin typeface="Roboto" panose="020B0604020202020204" pitchFamily="2" charset="0"/>
              </a:rPr>
              <a:t> </a:t>
            </a:r>
          </a:p>
          <a:p>
            <a:pPr lvl="2"/>
            <a:r>
              <a:rPr lang="en-US" sz="3200" b="0" i="0" dirty="0">
                <a:solidFill>
                  <a:srgbClr val="202122"/>
                </a:solidFill>
                <a:effectLst/>
                <a:latin typeface="Calibri" panose="020F0502020204030204" pitchFamily="34" charset="0"/>
                <a:cs typeface="Calibri" panose="020F0502020204030204" pitchFamily="34" charset="0"/>
              </a:rPr>
              <a:t>Edward Had will that appoints Lady Jane Grey as his successor.  She lasted 9 days</a:t>
            </a:r>
            <a:endParaRPr lang="en-US" sz="3200" dirty="0">
              <a:latin typeface="Calibri" panose="020F0502020204030204" pitchFamily="34" charset="0"/>
              <a:cs typeface="Calibri" panose="020F0502020204030204" pitchFamily="34" charset="0"/>
            </a:endParaRPr>
          </a:p>
          <a:p>
            <a:pPr lvl="2"/>
            <a:endParaRPr lang="en-US" sz="3200" dirty="0">
              <a:latin typeface="Calibri" panose="020F0502020204030204" pitchFamily="34" charset="0"/>
              <a:cs typeface="Calibri" panose="020F0502020204030204" pitchFamily="34" charset="0"/>
            </a:endParaRPr>
          </a:p>
          <a:p>
            <a:pPr lvl="2"/>
            <a:r>
              <a:rPr lang="en-US" sz="3200" dirty="0">
                <a:latin typeface="Calibri" panose="020F0502020204030204" pitchFamily="34" charset="0"/>
                <a:cs typeface="Calibri" panose="020F0502020204030204" pitchFamily="34" charset="0"/>
              </a:rPr>
              <a:t>He never truly reigned at dies at 15 years of age.</a:t>
            </a:r>
          </a:p>
          <a:p>
            <a:pPr lvl="1"/>
            <a:endParaRPr lang="en-US" dirty="0"/>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614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Church of England Halted</a:t>
            </a:r>
          </a:p>
        </p:txBody>
      </p:sp>
      <p:sp>
        <p:nvSpPr>
          <p:cNvPr id="3" name="Content Placeholder 2"/>
          <p:cNvSpPr>
            <a:spLocks noGrp="1"/>
          </p:cNvSpPr>
          <p:nvPr>
            <p:ph idx="1"/>
          </p:nvPr>
        </p:nvSpPr>
        <p:spPr>
          <a:xfrm>
            <a:off x="361949" y="1219944"/>
            <a:ext cx="7869411" cy="4906220"/>
          </a:xfrm>
        </p:spPr>
        <p:txBody>
          <a:bodyPr>
            <a:normAutofit/>
          </a:bodyPr>
          <a:lstStyle/>
          <a:p>
            <a:r>
              <a:rPr lang="en-US" b="1" dirty="0"/>
              <a:t>Queen Mary  </a:t>
            </a:r>
            <a:r>
              <a:rPr lang="en-US" b="0" dirty="0"/>
              <a:t>9 July 1553 – 17 November 1558</a:t>
            </a:r>
            <a:endParaRPr lang="en-US" b="1" dirty="0"/>
          </a:p>
          <a:p>
            <a:pPr lvl="1"/>
            <a:r>
              <a:rPr lang="en-US" dirty="0"/>
              <a:t>Mary rode triumphantly into London on 3 August 1553, on a wave of popular support. She was accompanied by her half-sister Elizabeth and a procession of over 800 nobles and gentlemen</a:t>
            </a:r>
          </a:p>
          <a:p>
            <a:pPr lvl="1"/>
            <a:r>
              <a:rPr lang="en-US" dirty="0"/>
              <a:t>Buy the end of 1553 the Church of England was unraveled. </a:t>
            </a:r>
          </a:p>
        </p:txBody>
      </p:sp>
      <p:pic>
        <p:nvPicPr>
          <p:cNvPr id="4" name="Picture 3" descr="Queen_Mary_Tudor_of_England_1554_Mor_Van_Dashor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412" y="1187244"/>
            <a:ext cx="2577247" cy="355087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781972" y="5096534"/>
            <a:ext cx="2553039" cy="369332"/>
          </a:xfrm>
          <a:prstGeom prst="rect">
            <a:avLst/>
          </a:prstGeom>
          <a:noFill/>
        </p:spPr>
        <p:txBody>
          <a:bodyPr wrap="square" rtlCol="0">
            <a:spAutoFit/>
          </a:bodyPr>
          <a:lstStyle/>
          <a:p>
            <a:pPr algn="ctr"/>
            <a:r>
              <a:rPr lang="en-US" dirty="0"/>
              <a:t>Queen Mary</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88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Church of England Halted</a:t>
            </a:r>
          </a:p>
        </p:txBody>
      </p:sp>
      <p:sp>
        <p:nvSpPr>
          <p:cNvPr id="3" name="Content Placeholder 2"/>
          <p:cNvSpPr>
            <a:spLocks noGrp="1"/>
          </p:cNvSpPr>
          <p:nvPr>
            <p:ph idx="1"/>
          </p:nvPr>
        </p:nvSpPr>
        <p:spPr>
          <a:xfrm>
            <a:off x="914400" y="1219944"/>
            <a:ext cx="6530428" cy="4906220"/>
          </a:xfrm>
        </p:spPr>
        <p:txBody>
          <a:bodyPr>
            <a:normAutofit/>
          </a:bodyPr>
          <a:lstStyle/>
          <a:p>
            <a:r>
              <a:rPr lang="en-US" b="1" dirty="0"/>
              <a:t>Queen Mary </a:t>
            </a:r>
          </a:p>
          <a:p>
            <a:pPr lvl="1"/>
            <a:r>
              <a:rPr lang="en-US" dirty="0"/>
              <a:t>In the month following her accession, Mary issued a proclamation that she would not compel any of her subjects to follow her religion</a:t>
            </a:r>
          </a:p>
          <a:p>
            <a:pPr lvl="1"/>
            <a:r>
              <a:rPr lang="en-US" dirty="0"/>
              <a:t>September 1553, leading Protestant churchmen—including </a:t>
            </a:r>
            <a:r>
              <a:rPr lang="en-US" dirty="0">
                <a:solidFill>
                  <a:srgbClr val="00B050"/>
                </a:solidFill>
              </a:rPr>
              <a:t>Thomas Cranmer</a:t>
            </a:r>
            <a:r>
              <a:rPr lang="en-US" dirty="0"/>
              <a:t>, John Bradford, </a:t>
            </a:r>
            <a:r>
              <a:rPr lang="en-US" dirty="0">
                <a:solidFill>
                  <a:srgbClr val="00B050"/>
                </a:solidFill>
              </a:rPr>
              <a:t>John Rogers</a:t>
            </a:r>
            <a:r>
              <a:rPr lang="en-US" dirty="0"/>
              <a:t>, John Hooper, and Hugh Latimer—were imprisoned..</a:t>
            </a:r>
            <a:endParaRPr lang="en-US" dirty="0">
              <a:solidFill>
                <a:srgbClr val="0000FF"/>
              </a:solidFill>
            </a:endParaRPr>
          </a:p>
        </p:txBody>
      </p:sp>
      <p:pic>
        <p:nvPicPr>
          <p:cNvPr id="4" name="Picture 3" descr="Queen_Mary_Tudor_of_England_1554_Mor_Van_Dashor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789" y="1520369"/>
            <a:ext cx="2577247" cy="355087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682997" y="5080000"/>
            <a:ext cx="2553039" cy="369332"/>
          </a:xfrm>
          <a:prstGeom prst="rect">
            <a:avLst/>
          </a:prstGeom>
          <a:noFill/>
        </p:spPr>
        <p:txBody>
          <a:bodyPr wrap="square" rtlCol="0">
            <a:spAutoFit/>
          </a:bodyPr>
          <a:lstStyle/>
          <a:p>
            <a:pPr algn="ctr"/>
            <a:r>
              <a:rPr lang="en-US" dirty="0"/>
              <a:t>Queen Mary</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02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853"/>
            <a:ext cx="10972800" cy="684007"/>
          </a:xfrm>
        </p:spPr>
        <p:txBody>
          <a:bodyPr/>
          <a:lstStyle/>
          <a:p>
            <a:r>
              <a:rPr lang="en-US" b="1" dirty="0">
                <a:solidFill>
                  <a:schemeClr val="tx1"/>
                </a:solidFill>
              </a:rPr>
              <a:t>William Tyndale Legacy</a:t>
            </a:r>
            <a:endParaRPr lang="en-US" dirty="0"/>
          </a:p>
        </p:txBody>
      </p:sp>
      <p:sp>
        <p:nvSpPr>
          <p:cNvPr id="3" name="Content Placeholder 2"/>
          <p:cNvSpPr>
            <a:spLocks noGrp="1"/>
          </p:cNvSpPr>
          <p:nvPr>
            <p:ph idx="1"/>
          </p:nvPr>
        </p:nvSpPr>
        <p:spPr>
          <a:xfrm>
            <a:off x="609600" y="856205"/>
            <a:ext cx="5312229" cy="4906220"/>
          </a:xfrm>
        </p:spPr>
        <p:txBody>
          <a:bodyPr>
            <a:normAutofit/>
          </a:bodyPr>
          <a:lstStyle/>
          <a:p>
            <a:r>
              <a:rPr lang="en-US" b="1" dirty="0"/>
              <a:t>William Tyndale’s Translation</a:t>
            </a:r>
          </a:p>
          <a:p>
            <a:pPr lvl="1"/>
            <a:r>
              <a:rPr lang="en-US" dirty="0"/>
              <a:t>Matthew</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1524000" y="6578804"/>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10673" y="5840771"/>
            <a:ext cx="28502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Page from the Tyndale Bible</a:t>
            </a:r>
          </a:p>
        </p:txBody>
      </p:sp>
      <p:pic>
        <p:nvPicPr>
          <p:cNvPr id="6" name="Picture 5">
            <a:extLst>
              <a:ext uri="{FF2B5EF4-FFF2-40B4-BE49-F238E27FC236}">
                <a16:creationId xmlns:a16="http://schemas.microsoft.com/office/drawing/2014/main" id="{ED932786-A45F-2236-9F07-6A5C98909ABE}"/>
              </a:ext>
            </a:extLst>
          </p:cNvPr>
          <p:cNvPicPr>
            <a:picLocks noChangeAspect="1"/>
          </p:cNvPicPr>
          <p:nvPr/>
        </p:nvPicPr>
        <p:blipFill>
          <a:blip r:embed="rId3"/>
          <a:stretch>
            <a:fillRect/>
          </a:stretch>
        </p:blipFill>
        <p:spPr>
          <a:xfrm>
            <a:off x="7500197" y="707020"/>
            <a:ext cx="4252019" cy="5443959"/>
          </a:xfrm>
          <a:prstGeom prst="rect">
            <a:avLst/>
          </a:prstGeom>
        </p:spPr>
      </p:pic>
      <p:sp>
        <p:nvSpPr>
          <p:cNvPr id="7" name="TextBox 6">
            <a:extLst>
              <a:ext uri="{FF2B5EF4-FFF2-40B4-BE49-F238E27FC236}">
                <a16:creationId xmlns:a16="http://schemas.microsoft.com/office/drawing/2014/main" id="{8DA43FC9-5587-14AD-C11A-90007FD02D55}"/>
              </a:ext>
            </a:extLst>
          </p:cNvPr>
          <p:cNvSpPr txBox="1"/>
          <p:nvPr/>
        </p:nvSpPr>
        <p:spPr>
          <a:xfrm>
            <a:off x="767894" y="2154231"/>
            <a:ext cx="6299125" cy="369332"/>
          </a:xfrm>
          <a:prstGeom prst="rect">
            <a:avLst/>
          </a:prstGeom>
          <a:noFill/>
        </p:spPr>
        <p:txBody>
          <a:bodyPr wrap="square" rtlCol="0">
            <a:spAutoFit/>
          </a:bodyPr>
          <a:lstStyle/>
          <a:p>
            <a:r>
              <a:rPr lang="en-US" dirty="0">
                <a:hlinkClick r:id="rId4"/>
              </a:rPr>
              <a:t>William Tyndale's New Testament | The British Library (bl.uk)</a:t>
            </a:r>
            <a:endParaRPr lang="en-US" dirty="0"/>
          </a:p>
        </p:txBody>
      </p:sp>
      <p:sp>
        <p:nvSpPr>
          <p:cNvPr id="4" name="TextBox 3">
            <a:extLst>
              <a:ext uri="{FF2B5EF4-FFF2-40B4-BE49-F238E27FC236}">
                <a16:creationId xmlns:a16="http://schemas.microsoft.com/office/drawing/2014/main" id="{1FC8E348-9406-D6D2-69EE-3E94A1DC2478}"/>
              </a:ext>
            </a:extLst>
          </p:cNvPr>
          <p:cNvSpPr txBox="1"/>
          <p:nvPr/>
        </p:nvSpPr>
        <p:spPr>
          <a:xfrm>
            <a:off x="1524000" y="3671668"/>
            <a:ext cx="3539880" cy="1477328"/>
          </a:xfrm>
          <a:prstGeom prst="rect">
            <a:avLst/>
          </a:prstGeom>
          <a:noFill/>
        </p:spPr>
        <p:txBody>
          <a:bodyPr wrap="none" rtlCol="0">
            <a:spAutoFit/>
          </a:bodyPr>
          <a:lstStyle/>
          <a:p>
            <a:r>
              <a:rPr lang="en-US" dirty="0"/>
              <a:t>The copy is in the British Museum.   </a:t>
            </a:r>
          </a:p>
          <a:p>
            <a:endParaRPr lang="en-US" dirty="0"/>
          </a:p>
          <a:p>
            <a:r>
              <a:rPr lang="en-US" dirty="0"/>
              <a:t>It had belonged to Anne Boleyn.</a:t>
            </a:r>
          </a:p>
          <a:p>
            <a:endParaRPr lang="en-US" dirty="0"/>
          </a:p>
          <a:p>
            <a:endParaRPr lang="en-US" dirty="0"/>
          </a:p>
        </p:txBody>
      </p:sp>
    </p:spTree>
    <p:extLst>
      <p:ext uri="{BB962C8B-B14F-4D97-AF65-F5344CB8AC3E}">
        <p14:creationId xmlns:p14="http://schemas.microsoft.com/office/powerpoint/2010/main" val="40587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Church of England Halted</a:t>
            </a:r>
          </a:p>
        </p:txBody>
      </p:sp>
      <p:sp>
        <p:nvSpPr>
          <p:cNvPr id="3" name="Content Placeholder 2"/>
          <p:cNvSpPr>
            <a:spLocks noGrp="1"/>
          </p:cNvSpPr>
          <p:nvPr>
            <p:ph idx="1"/>
          </p:nvPr>
        </p:nvSpPr>
        <p:spPr>
          <a:xfrm>
            <a:off x="914400" y="1219944"/>
            <a:ext cx="6530428" cy="4906220"/>
          </a:xfrm>
        </p:spPr>
        <p:txBody>
          <a:bodyPr>
            <a:normAutofit/>
          </a:bodyPr>
          <a:lstStyle/>
          <a:p>
            <a:r>
              <a:rPr lang="en-US" b="1" dirty="0"/>
              <a:t>Queen Mary </a:t>
            </a:r>
          </a:p>
          <a:p>
            <a:pPr lvl="1"/>
            <a:r>
              <a:rPr lang="en-US" dirty="0"/>
              <a:t>Returning the English church to Roman jurisdiction and reaching an agreement took many months and Mary and </a:t>
            </a:r>
            <a:r>
              <a:rPr lang="en-US" u="sng" dirty="0">
                <a:hlinkClick r:id="rId3" tooltip="Pope Julius III"/>
              </a:rPr>
              <a:t>Pope Julius III</a:t>
            </a:r>
            <a:r>
              <a:rPr lang="en-US" dirty="0"/>
              <a:t> had to make a major concession</a:t>
            </a:r>
          </a:p>
          <a:p>
            <a:pPr lvl="1"/>
            <a:r>
              <a:rPr lang="en-US" dirty="0"/>
              <a:t>the </a:t>
            </a:r>
            <a:r>
              <a:rPr lang="en-US" u="sng" dirty="0">
                <a:hlinkClick r:id="rId4" tooltip="Dissolution of the Monasteries"/>
              </a:rPr>
              <a:t>confiscated</a:t>
            </a:r>
            <a:r>
              <a:rPr lang="en-US" dirty="0"/>
              <a:t> monastery lands were not returned to the church but remained in the hands of their influential new owners..</a:t>
            </a:r>
            <a:endParaRPr lang="en-US" dirty="0">
              <a:solidFill>
                <a:srgbClr val="0000FF"/>
              </a:solidFill>
            </a:endParaRPr>
          </a:p>
        </p:txBody>
      </p:sp>
      <p:pic>
        <p:nvPicPr>
          <p:cNvPr id="4" name="Picture 3" descr="Queen_Mary_Tudor_of_England_1554_Mor_Van_Dashors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8789" y="1520369"/>
            <a:ext cx="2577247" cy="355087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682997" y="5080000"/>
            <a:ext cx="2553039" cy="369332"/>
          </a:xfrm>
          <a:prstGeom prst="rect">
            <a:avLst/>
          </a:prstGeom>
          <a:noFill/>
        </p:spPr>
        <p:txBody>
          <a:bodyPr wrap="square" rtlCol="0">
            <a:spAutoFit/>
          </a:bodyPr>
          <a:lstStyle/>
          <a:p>
            <a:pPr algn="ctr"/>
            <a:r>
              <a:rPr lang="en-US" dirty="0"/>
              <a:t>Queen Mary</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63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Church of England Halted</a:t>
            </a:r>
          </a:p>
        </p:txBody>
      </p:sp>
      <p:sp>
        <p:nvSpPr>
          <p:cNvPr id="3" name="Content Placeholder 2"/>
          <p:cNvSpPr>
            <a:spLocks noGrp="1"/>
          </p:cNvSpPr>
          <p:nvPr>
            <p:ph idx="1"/>
          </p:nvPr>
        </p:nvSpPr>
        <p:spPr>
          <a:xfrm>
            <a:off x="914400" y="1219944"/>
            <a:ext cx="6530428" cy="4906220"/>
          </a:xfrm>
        </p:spPr>
        <p:txBody>
          <a:bodyPr>
            <a:normAutofit/>
          </a:bodyPr>
          <a:lstStyle/>
          <a:p>
            <a:r>
              <a:rPr lang="en-US" b="1" dirty="0"/>
              <a:t>Queen Mary </a:t>
            </a:r>
          </a:p>
          <a:p>
            <a:pPr lvl="1"/>
            <a:r>
              <a:rPr lang="en-US" sz="3200" dirty="0"/>
              <a:t>By the end of 1554, the pope had approved the deal, and the Heresy Acts were revived.</a:t>
            </a:r>
          </a:p>
          <a:p>
            <a:pPr lvl="1"/>
            <a:r>
              <a:rPr lang="en-US" sz="4000" dirty="0">
                <a:solidFill>
                  <a:srgbClr val="00B050"/>
                </a:solidFill>
              </a:rPr>
              <a:t>Around 800 rich Protestants, including John Foxe, fled into exile</a:t>
            </a:r>
            <a:r>
              <a:rPr lang="en-US" sz="3200" dirty="0"/>
              <a:t>.</a:t>
            </a:r>
          </a:p>
          <a:p>
            <a:pPr lvl="1"/>
            <a:r>
              <a:rPr lang="en-US" sz="3200" dirty="0"/>
              <a:t>Feb 1555 283 heretics are burned.</a:t>
            </a:r>
          </a:p>
          <a:p>
            <a:pPr lvl="1"/>
            <a:endParaRPr lang="en-US" dirty="0">
              <a:solidFill>
                <a:srgbClr val="0000FF"/>
              </a:solidFill>
            </a:endParaRPr>
          </a:p>
        </p:txBody>
      </p:sp>
      <p:pic>
        <p:nvPicPr>
          <p:cNvPr id="4" name="Picture 3" descr="Queen_Mary_Tudor_of_England_1554_Mor_Van_Dashor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789" y="1520369"/>
            <a:ext cx="2577247" cy="355087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682997" y="5080000"/>
            <a:ext cx="2553039" cy="369332"/>
          </a:xfrm>
          <a:prstGeom prst="rect">
            <a:avLst/>
          </a:prstGeom>
          <a:noFill/>
        </p:spPr>
        <p:txBody>
          <a:bodyPr wrap="square" rtlCol="0">
            <a:spAutoFit/>
          </a:bodyPr>
          <a:lstStyle/>
          <a:p>
            <a:pPr algn="ctr"/>
            <a:r>
              <a:rPr lang="en-US" dirty="0"/>
              <a:t>Queen Mary</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201416"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680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Geneva Bible </a:t>
            </a:r>
            <a:endParaRPr lang="en-US" dirty="0"/>
          </a:p>
        </p:txBody>
      </p:sp>
      <p:sp>
        <p:nvSpPr>
          <p:cNvPr id="3" name="Content Placeholder 2"/>
          <p:cNvSpPr>
            <a:spLocks noGrp="1"/>
          </p:cNvSpPr>
          <p:nvPr>
            <p:ph idx="1"/>
          </p:nvPr>
        </p:nvSpPr>
        <p:spPr>
          <a:xfrm>
            <a:off x="280416" y="1220839"/>
            <a:ext cx="6323585" cy="5135511"/>
          </a:xfrm>
        </p:spPr>
        <p:txBody>
          <a:bodyPr>
            <a:normAutofit/>
          </a:bodyPr>
          <a:lstStyle/>
          <a:p>
            <a:pPr lvl="1"/>
            <a:r>
              <a:rPr lang="en-US" sz="3200" dirty="0"/>
              <a:t>Exiles from England fled to Geneva, Switzerland and published the Geneva Bible (</a:t>
            </a:r>
            <a:r>
              <a:rPr lang="en-US" dirty="0"/>
              <a:t>1560</a:t>
            </a:r>
            <a:r>
              <a:rPr lang="en-US" sz="3200" dirty="0"/>
              <a:t>). </a:t>
            </a:r>
          </a:p>
          <a:p>
            <a:pPr lvl="1"/>
            <a:r>
              <a:rPr lang="en-US" sz="3200" dirty="0"/>
              <a:t>It was a revision of the Great Bible with the Old Testament translated from Hebrew.</a:t>
            </a:r>
          </a:p>
        </p:txBody>
      </p:sp>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Geneva_Bi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008" y="1220839"/>
            <a:ext cx="4564625" cy="2860501"/>
          </a:xfrm>
          <a:prstGeom prst="rect">
            <a:avLst/>
          </a:prstGeom>
          <a:effectLst>
            <a:outerShdw blurRad="50800" dist="38100" dir="2700000" algn="tl" rotWithShape="0">
              <a:prstClr val="black">
                <a:alpha val="40000"/>
              </a:prstClr>
            </a:outerShdw>
          </a:effectLst>
        </p:spPr>
      </p:pic>
      <p:sp>
        <p:nvSpPr>
          <p:cNvPr id="20" name="TextBox 19"/>
          <p:cNvSpPr txBox="1"/>
          <p:nvPr/>
        </p:nvSpPr>
        <p:spPr>
          <a:xfrm>
            <a:off x="8113542" y="4392043"/>
            <a:ext cx="2971800" cy="584775"/>
          </a:xfrm>
          <a:prstGeom prst="rect">
            <a:avLst/>
          </a:prstGeom>
          <a:noFill/>
        </p:spPr>
        <p:txBody>
          <a:bodyPr wrap="square" rtlCol="0">
            <a:spAutoFit/>
          </a:bodyPr>
          <a:lstStyle/>
          <a:p>
            <a:pPr algn="ctr"/>
            <a:r>
              <a:rPr lang="en-US" sz="3200" dirty="0"/>
              <a:t>Geneva Bible</a:t>
            </a:r>
          </a:p>
        </p:txBody>
      </p:sp>
    </p:spTree>
    <p:extLst>
      <p:ext uri="{BB962C8B-B14F-4D97-AF65-F5344CB8AC3E}">
        <p14:creationId xmlns:p14="http://schemas.microsoft.com/office/powerpoint/2010/main" val="12312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1219944"/>
            <a:ext cx="5765800" cy="5301135"/>
          </a:xfrm>
        </p:spPr>
        <p:txBody>
          <a:bodyPr>
            <a:normAutofit/>
          </a:bodyPr>
          <a:lstStyle/>
          <a:p>
            <a:r>
              <a:rPr lang="en-US" b="1" dirty="0"/>
              <a:t>The Geneva Bible </a:t>
            </a:r>
          </a:p>
          <a:p>
            <a:pPr lvl="1"/>
            <a:r>
              <a:rPr lang="en-US" dirty="0"/>
              <a:t>It was the first Bible to use roman type instead of blackletter.</a:t>
            </a:r>
          </a:p>
          <a:p>
            <a:pPr lvl="1"/>
            <a:r>
              <a:rPr lang="en-US" dirty="0"/>
              <a:t>It contained theological notes influenced by Protestant scholars: </a:t>
            </a:r>
          </a:p>
          <a:p>
            <a:pPr lvl="2"/>
            <a:r>
              <a:rPr lang="en-US" dirty="0"/>
              <a:t>John Calvin</a:t>
            </a:r>
          </a:p>
          <a:p>
            <a:pPr lvl="2"/>
            <a:r>
              <a:rPr lang="en-US" dirty="0"/>
              <a:t>Theodore Beza</a:t>
            </a:r>
          </a:p>
          <a:p>
            <a:pPr lvl="2"/>
            <a:r>
              <a:rPr lang="en-US" dirty="0"/>
              <a:t>John Knox</a:t>
            </a:r>
          </a:p>
          <a:p>
            <a:pPr lvl="2"/>
            <a:r>
              <a:rPr lang="en-US" dirty="0"/>
              <a:t>William Whittingham</a:t>
            </a:r>
          </a:p>
          <a:p>
            <a:pPr lvl="1"/>
            <a:r>
              <a:rPr lang="en-US" dirty="0"/>
              <a:t>Some notes seemed to question the legitimacy of absolute monarchs.</a:t>
            </a:r>
          </a:p>
        </p:txBody>
      </p:sp>
      <p:sp>
        <p:nvSpPr>
          <p:cNvPr id="14" name="TextBox 13"/>
          <p:cNvSpPr txBox="1"/>
          <p:nvPr/>
        </p:nvSpPr>
        <p:spPr>
          <a:xfrm>
            <a:off x="8041085" y="2970893"/>
            <a:ext cx="2169716" cy="369332"/>
          </a:xfrm>
          <a:prstGeom prst="rect">
            <a:avLst/>
          </a:prstGeom>
          <a:noFill/>
        </p:spPr>
        <p:txBody>
          <a:bodyPr wrap="square" rtlCol="0">
            <a:spAutoFit/>
          </a:bodyPr>
          <a:lstStyle/>
          <a:p>
            <a:pPr algn="ctr"/>
            <a:r>
              <a:rPr lang="en-US" dirty="0"/>
              <a:t>Blackletter Type</a:t>
            </a:r>
          </a:p>
        </p:txBody>
      </p:sp>
      <p:sp>
        <p:nvSpPr>
          <p:cNvPr id="15" name="TextBox 14"/>
          <p:cNvSpPr txBox="1"/>
          <p:nvPr/>
        </p:nvSpPr>
        <p:spPr>
          <a:xfrm>
            <a:off x="8041085" y="6039553"/>
            <a:ext cx="2267776" cy="369332"/>
          </a:xfrm>
          <a:prstGeom prst="rect">
            <a:avLst/>
          </a:prstGeom>
          <a:noFill/>
        </p:spPr>
        <p:txBody>
          <a:bodyPr wrap="square" rtlCol="0">
            <a:spAutoFit/>
          </a:bodyPr>
          <a:lstStyle/>
          <a:p>
            <a:pPr algn="ctr"/>
            <a:r>
              <a:rPr lang="en-US" dirty="0"/>
              <a:t>Roman Type</a:t>
            </a:r>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ackletter_Piers_plowman_drolleries.jpg"/>
          <p:cNvPicPr>
            <a:picLocks noChangeAspect="1"/>
          </p:cNvPicPr>
          <p:nvPr/>
        </p:nvPicPr>
        <p:blipFill rotWithShape="1">
          <a:blip r:embed="rId3">
            <a:extLst>
              <a:ext uri="{28A0092B-C50C-407E-A947-70E740481C1C}">
                <a14:useLocalDpi xmlns:a14="http://schemas.microsoft.com/office/drawing/2010/main" val="0"/>
              </a:ext>
            </a:extLst>
          </a:blip>
          <a:srcRect t="27978" b="18325"/>
          <a:stretch/>
        </p:blipFill>
        <p:spPr>
          <a:xfrm>
            <a:off x="7995729" y="1238251"/>
            <a:ext cx="2184350" cy="1732643"/>
          </a:xfrm>
          <a:prstGeom prst="rect">
            <a:avLst/>
          </a:prstGeom>
          <a:effectLst>
            <a:outerShdw blurRad="50800" dist="38100" dir="2700000" algn="tl" rotWithShape="0">
              <a:prstClr val="black">
                <a:alpha val="40000"/>
              </a:prstClr>
            </a:outerShdw>
          </a:effectLst>
        </p:spPr>
      </p:pic>
      <p:pic>
        <p:nvPicPr>
          <p:cNvPr id="8" name="Picture 7" descr="Roman_Geneva_Bible.jpg"/>
          <p:cNvPicPr>
            <a:picLocks noChangeAspect="1"/>
          </p:cNvPicPr>
          <p:nvPr/>
        </p:nvPicPr>
        <p:blipFill rotWithShape="1">
          <a:blip r:embed="rId4">
            <a:extLst>
              <a:ext uri="{28A0092B-C50C-407E-A947-70E740481C1C}">
                <a14:useLocalDpi xmlns:a14="http://schemas.microsoft.com/office/drawing/2010/main" val="0"/>
              </a:ext>
            </a:extLst>
          </a:blip>
          <a:srcRect r="55905"/>
          <a:stretch/>
        </p:blipFill>
        <p:spPr>
          <a:xfrm>
            <a:off x="8041085" y="3627584"/>
            <a:ext cx="2267777" cy="2425758"/>
          </a:xfrm>
          <a:prstGeom prst="rect">
            <a:avLst/>
          </a:prstGeom>
          <a:effectLst>
            <a:outerShdw blurRad="50800" dist="38100" dir="2700000" algn="tl" rotWithShape="0">
              <a:prstClr val="black">
                <a:alpha val="40000"/>
              </a:prstClr>
            </a:outerShdw>
          </a:effectLst>
        </p:spPr>
      </p:pic>
      <p:sp>
        <p:nvSpPr>
          <p:cNvPr id="4" name="Title 1">
            <a:extLst>
              <a:ext uri="{FF2B5EF4-FFF2-40B4-BE49-F238E27FC236}">
                <a16:creationId xmlns:a16="http://schemas.microsoft.com/office/drawing/2014/main" id="{1CE22927-382E-B563-C1F1-33558D84C62B}"/>
              </a:ext>
            </a:extLst>
          </p:cNvPr>
          <p:cNvSpPr txBox="1">
            <a:spLocks/>
          </p:cNvSpPr>
          <p:nvPr/>
        </p:nvSpPr>
        <p:spPr>
          <a:xfrm>
            <a:off x="467723" y="248578"/>
            <a:ext cx="10972800" cy="6840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bg1"/>
                </a:solidFill>
                <a:latin typeface="Calibri"/>
                <a:ea typeface="+mj-ea"/>
                <a:cs typeface="Calibri"/>
              </a:defRPr>
            </a:lvl1pPr>
          </a:lstStyle>
          <a:p>
            <a:r>
              <a:rPr lang="en-US" dirty="0">
                <a:solidFill>
                  <a:schemeClr val="tx1"/>
                </a:solidFill>
              </a:rPr>
              <a:t>The Geneva Bible </a:t>
            </a:r>
            <a:endParaRPr lang="en-US" dirty="0"/>
          </a:p>
        </p:txBody>
      </p:sp>
    </p:spTree>
    <p:extLst>
      <p:ext uri="{BB962C8B-B14F-4D97-AF65-F5344CB8AC3E}">
        <p14:creationId xmlns:p14="http://schemas.microsoft.com/office/powerpoint/2010/main" val="80237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49" presetClass="entr" presetSubtype="0"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 calcmode="lin" valueType="num">
                                      <p:cBhvr>
                                        <p:cTn id="13" dur="2000" fill="hold"/>
                                        <p:tgtEl>
                                          <p:spTgt spid="7"/>
                                        </p:tgtEl>
                                        <p:attrNameLst>
                                          <p:attrName>style.rotation</p:attrName>
                                        </p:attrNameLst>
                                      </p:cBhvr>
                                      <p:tavLst>
                                        <p:tav tm="0">
                                          <p:val>
                                            <p:fltVal val="360"/>
                                          </p:val>
                                        </p:tav>
                                        <p:tav tm="100000">
                                          <p:val>
                                            <p:fltVal val="0"/>
                                          </p:val>
                                        </p:tav>
                                      </p:tavLst>
                                    </p:anim>
                                    <p:animEffect transition="in" filter="fade">
                                      <p:cBhvr>
                                        <p:cTn id="14" dur="2000"/>
                                        <p:tgtEl>
                                          <p:spTgt spid="7"/>
                                        </p:tgtEl>
                                      </p:cBhvr>
                                    </p:animEffect>
                                  </p:childTnLst>
                                </p:cTn>
                              </p:par>
                            </p:childTnLst>
                          </p:cTn>
                        </p:par>
                        <p:par>
                          <p:cTn id="15" fill="hold">
                            <p:stCondLst>
                              <p:cond delay="2000"/>
                            </p:stCondLst>
                            <p:childTnLst>
                              <p:par>
                                <p:cTn id="16" presetID="49"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36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Geneva Bible</a:t>
            </a:r>
            <a:endParaRPr lang="en-US" dirty="0"/>
          </a:p>
        </p:txBody>
      </p:sp>
      <p:sp>
        <p:nvSpPr>
          <p:cNvPr id="3" name="Content Placeholder 2"/>
          <p:cNvSpPr>
            <a:spLocks noGrp="1"/>
          </p:cNvSpPr>
          <p:nvPr>
            <p:ph idx="1"/>
          </p:nvPr>
        </p:nvSpPr>
        <p:spPr>
          <a:xfrm>
            <a:off x="743712" y="1219944"/>
            <a:ext cx="7003289" cy="5301135"/>
          </a:xfrm>
        </p:spPr>
        <p:txBody>
          <a:bodyPr>
            <a:normAutofit/>
          </a:bodyPr>
          <a:lstStyle/>
          <a:p>
            <a:pPr lvl="1"/>
            <a:r>
              <a:rPr lang="en-US" dirty="0"/>
              <a:t>Written in collaboration with Myles Coverdale, Christopher Goodman, Anthony Gilby, Thomas Sampson, and William Cole; several of this group later became</a:t>
            </a:r>
          </a:p>
          <a:p>
            <a:pPr lvl="1"/>
            <a:r>
              <a:rPr lang="en-US" dirty="0"/>
              <a:t>. Whittingham was directly responsible for the New Testament, which was complete and published in 1557 while Gilby oversaw the Old Testament.</a:t>
            </a:r>
          </a:p>
        </p:txBody>
      </p:sp>
      <p:sp>
        <p:nvSpPr>
          <p:cNvPr id="14" name="TextBox 13"/>
          <p:cNvSpPr txBox="1"/>
          <p:nvPr/>
        </p:nvSpPr>
        <p:spPr>
          <a:xfrm>
            <a:off x="8041085" y="2970893"/>
            <a:ext cx="2169716" cy="461665"/>
          </a:xfrm>
          <a:prstGeom prst="rect">
            <a:avLst/>
          </a:prstGeom>
          <a:noFill/>
        </p:spPr>
        <p:txBody>
          <a:bodyPr wrap="square" rtlCol="0">
            <a:spAutoFit/>
          </a:bodyPr>
          <a:lstStyle/>
          <a:p>
            <a:pPr algn="ctr"/>
            <a:r>
              <a:rPr lang="en-US" sz="2400" dirty="0"/>
              <a:t>Blackletter Type</a:t>
            </a:r>
          </a:p>
        </p:txBody>
      </p:sp>
      <p:sp>
        <p:nvSpPr>
          <p:cNvPr id="15" name="TextBox 14"/>
          <p:cNvSpPr txBox="1"/>
          <p:nvPr/>
        </p:nvSpPr>
        <p:spPr>
          <a:xfrm>
            <a:off x="8041085" y="6039553"/>
            <a:ext cx="2267776" cy="523220"/>
          </a:xfrm>
          <a:prstGeom prst="rect">
            <a:avLst/>
          </a:prstGeom>
          <a:noFill/>
        </p:spPr>
        <p:txBody>
          <a:bodyPr wrap="square" rtlCol="0">
            <a:spAutoFit/>
          </a:bodyPr>
          <a:lstStyle/>
          <a:p>
            <a:pPr algn="ctr"/>
            <a:r>
              <a:rPr lang="en-US" sz="2800" dirty="0"/>
              <a:t>Roman Type</a:t>
            </a:r>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ackletter_Piers_plowman_drolleries.jpg"/>
          <p:cNvPicPr>
            <a:picLocks noChangeAspect="1"/>
          </p:cNvPicPr>
          <p:nvPr/>
        </p:nvPicPr>
        <p:blipFill rotWithShape="1">
          <a:blip r:embed="rId3">
            <a:extLst>
              <a:ext uri="{28A0092B-C50C-407E-A947-70E740481C1C}">
                <a14:useLocalDpi xmlns:a14="http://schemas.microsoft.com/office/drawing/2010/main" val="0"/>
              </a:ext>
            </a:extLst>
          </a:blip>
          <a:srcRect t="27978" b="18325"/>
          <a:stretch/>
        </p:blipFill>
        <p:spPr>
          <a:xfrm>
            <a:off x="7995729" y="1238251"/>
            <a:ext cx="2184350" cy="1732643"/>
          </a:xfrm>
          <a:prstGeom prst="rect">
            <a:avLst/>
          </a:prstGeom>
          <a:effectLst>
            <a:outerShdw blurRad="50800" dist="38100" dir="2700000" algn="tl" rotWithShape="0">
              <a:prstClr val="black">
                <a:alpha val="40000"/>
              </a:prstClr>
            </a:outerShdw>
          </a:effectLst>
        </p:spPr>
      </p:pic>
      <p:pic>
        <p:nvPicPr>
          <p:cNvPr id="8" name="Picture 7" descr="Roman_Geneva_Bible.jpg"/>
          <p:cNvPicPr>
            <a:picLocks noChangeAspect="1"/>
          </p:cNvPicPr>
          <p:nvPr/>
        </p:nvPicPr>
        <p:blipFill rotWithShape="1">
          <a:blip r:embed="rId4">
            <a:extLst>
              <a:ext uri="{28A0092B-C50C-407E-A947-70E740481C1C}">
                <a14:useLocalDpi xmlns:a14="http://schemas.microsoft.com/office/drawing/2010/main" val="0"/>
              </a:ext>
            </a:extLst>
          </a:blip>
          <a:srcRect r="55905"/>
          <a:stretch/>
        </p:blipFill>
        <p:spPr>
          <a:xfrm>
            <a:off x="8041085" y="3627584"/>
            <a:ext cx="2267777" cy="24257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0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49" presetClass="entr" presetSubtype="0" decel="100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36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Geneva Bible</a:t>
            </a:r>
            <a:endParaRPr lang="en-US" dirty="0"/>
          </a:p>
        </p:txBody>
      </p:sp>
      <p:sp>
        <p:nvSpPr>
          <p:cNvPr id="3" name="Content Placeholder 2"/>
          <p:cNvSpPr>
            <a:spLocks noGrp="1"/>
          </p:cNvSpPr>
          <p:nvPr>
            <p:ph idx="1"/>
          </p:nvPr>
        </p:nvSpPr>
        <p:spPr>
          <a:xfrm>
            <a:off x="877824" y="1219944"/>
            <a:ext cx="6352105" cy="4906220"/>
          </a:xfrm>
        </p:spPr>
        <p:txBody>
          <a:bodyPr>
            <a:normAutofit/>
          </a:bodyPr>
          <a:lstStyle/>
          <a:p>
            <a:r>
              <a:rPr lang="en-US" dirty="0"/>
              <a:t>The Geneva Bible </a:t>
            </a:r>
          </a:p>
          <a:p>
            <a:pPr lvl="1"/>
            <a:r>
              <a:rPr lang="en-US" dirty="0"/>
              <a:t>The Geneva Bible was brought to America on the </a:t>
            </a:r>
            <a:r>
              <a:rPr lang="en-US" i="1" dirty="0"/>
              <a:t>Mayflower</a:t>
            </a:r>
            <a:r>
              <a:rPr lang="en-US" dirty="0"/>
              <a:t> (1620).</a:t>
            </a:r>
          </a:p>
          <a:p>
            <a:pPr lvl="1"/>
            <a:r>
              <a:rPr lang="en-US" dirty="0"/>
              <a:t>It was also the Bible of William Shakespeare and John Bunyan.</a:t>
            </a:r>
          </a:p>
          <a:p>
            <a:pPr lvl="1"/>
            <a:r>
              <a:rPr lang="en-US" dirty="0"/>
              <a:t>It contained lots of notes, woodcuts and commentary that reflected Calvinist Doctrine.</a:t>
            </a:r>
          </a:p>
          <a:p>
            <a:pPr lvl="1"/>
            <a:r>
              <a:rPr lang="en-US" dirty="0"/>
              <a:t>Enlarged as our “Study” Bibles.</a:t>
            </a:r>
          </a:p>
          <a:p>
            <a:pPr lvl="1"/>
            <a:r>
              <a:rPr lang="en-US" dirty="0"/>
              <a:t>(note some KJV pick up these notes)</a:t>
            </a:r>
          </a:p>
        </p:txBody>
      </p:sp>
      <p:pic>
        <p:nvPicPr>
          <p:cNvPr id="4" name="Picture 3" descr="Mayflower_Compact_Robert_Weir_184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40" y="155217"/>
            <a:ext cx="3421563" cy="5143749"/>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7635474" y="5317219"/>
            <a:ext cx="2759757" cy="954107"/>
          </a:xfrm>
          <a:prstGeom prst="rect">
            <a:avLst/>
          </a:prstGeom>
          <a:noFill/>
        </p:spPr>
        <p:txBody>
          <a:bodyPr wrap="square" rtlCol="0">
            <a:spAutoFit/>
          </a:bodyPr>
          <a:lstStyle/>
          <a:p>
            <a:pPr algn="ctr"/>
            <a:r>
              <a:rPr lang="en-US" sz="2800" dirty="0"/>
              <a:t>Pilgrims on the Mayflower</a:t>
            </a:r>
          </a:p>
        </p:txBody>
      </p:sp>
      <p:sp>
        <p:nvSpPr>
          <p:cNvPr id="22" name="Rectangle 2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4" name="TextBox 2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5" name="TextBox 2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6" name="TextBox 2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7" name="TextBox 2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8" name="Isosceles Triangle 27"/>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67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Geneva Bible </a:t>
            </a:r>
          </a:p>
        </p:txBody>
      </p:sp>
      <p:sp>
        <p:nvSpPr>
          <p:cNvPr id="3" name="Content Placeholder 2"/>
          <p:cNvSpPr>
            <a:spLocks noGrp="1"/>
          </p:cNvSpPr>
          <p:nvPr>
            <p:ph idx="1"/>
          </p:nvPr>
        </p:nvSpPr>
        <p:spPr>
          <a:xfrm>
            <a:off x="609600" y="1219944"/>
            <a:ext cx="6910615" cy="4906220"/>
          </a:xfrm>
        </p:spPr>
        <p:txBody>
          <a:bodyPr>
            <a:normAutofit/>
          </a:bodyPr>
          <a:lstStyle/>
          <a:p>
            <a:pPr lvl="1"/>
            <a:r>
              <a:rPr lang="en-US" dirty="0"/>
              <a:t>The 1640 edition was the first English Bible to omit the Apocrypha completely. </a:t>
            </a:r>
          </a:p>
          <a:p>
            <a:pPr lvl="2"/>
            <a:r>
              <a:rPr lang="en-US" sz="3200" dirty="0"/>
              <a:t>Earlier Protestant Bibles had included the Apocrypha in a separate section between the Old and New Testaments</a:t>
            </a:r>
          </a:p>
          <a:p>
            <a:pPr lvl="2"/>
            <a:r>
              <a:rPr lang="en-US" sz="3000" dirty="0">
                <a:solidFill>
                  <a:srgbClr val="202122"/>
                </a:solidFill>
                <a:effectLst/>
                <a:latin typeface="Arial" panose="020B0604020202020204" pitchFamily="34" charset="0"/>
                <a:ea typeface="Times New Roman" panose="02020603050405020304" pitchFamily="18" charset="0"/>
              </a:rPr>
              <a:t>not printed in England until 1575 </a:t>
            </a:r>
            <a:r>
              <a:rPr lang="en-US" sz="3200" dirty="0"/>
              <a:t>.</a:t>
            </a:r>
          </a:p>
        </p:txBody>
      </p:sp>
      <p:pic>
        <p:nvPicPr>
          <p:cNvPr id="4" name="Picture 3" descr="Mayflower_Compact_Robert_Weir_184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890" y="1171449"/>
            <a:ext cx="2586682" cy="3888645"/>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8098433" y="5533196"/>
            <a:ext cx="4154619" cy="461665"/>
          </a:xfrm>
          <a:prstGeom prst="rect">
            <a:avLst/>
          </a:prstGeom>
          <a:noFill/>
        </p:spPr>
        <p:txBody>
          <a:bodyPr wrap="square" rtlCol="0">
            <a:spAutoFit/>
          </a:bodyPr>
          <a:lstStyle/>
          <a:p>
            <a:pPr algn="ctr"/>
            <a:r>
              <a:rPr lang="en-US" sz="2400" dirty="0"/>
              <a:t>Pilgrims on the Mayflower</a:t>
            </a:r>
          </a:p>
        </p:txBody>
      </p:sp>
      <p:sp>
        <p:nvSpPr>
          <p:cNvPr id="22" name="Rectangle 2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4" name="TextBox 2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5" name="TextBox 2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6" name="TextBox 2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7" name="TextBox 2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8" name="Isosceles Triangle 27"/>
          <p:cNvSpPr/>
          <p:nvPr/>
        </p:nvSpPr>
        <p:spPr>
          <a:xfrm rot="10800000">
            <a:off x="828024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0705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829057" y="1219944"/>
            <a:ext cx="5934678" cy="4906220"/>
          </a:xfrm>
        </p:spPr>
        <p:txBody>
          <a:bodyPr>
            <a:normAutofit lnSpcReduction="10000"/>
          </a:bodyPr>
          <a:lstStyle/>
          <a:p>
            <a:r>
              <a:rPr lang="en-US" b="1" dirty="0"/>
              <a:t>Bishops Bible </a:t>
            </a:r>
          </a:p>
          <a:p>
            <a:pPr lvl="1"/>
            <a:r>
              <a:rPr lang="en-US" sz="3200" dirty="0"/>
              <a:t>A new English translation began under Queen Elizabeth in 1568. </a:t>
            </a:r>
          </a:p>
          <a:p>
            <a:pPr lvl="1"/>
            <a:r>
              <a:rPr lang="en-US" sz="3200" dirty="0"/>
              <a:t>The Bishops Bible failed to supersede the popular Geneva Bible.</a:t>
            </a:r>
          </a:p>
          <a:p>
            <a:pPr lvl="1"/>
            <a:r>
              <a:rPr lang="en-US" sz="3200" dirty="0"/>
              <a:t>Essentially a Copy of the Geneva Bible Scripture without the extra notes. </a:t>
            </a:r>
          </a:p>
        </p:txBody>
      </p:sp>
      <p:pic>
        <p:nvPicPr>
          <p:cNvPr id="5" name="Picture 4" descr="Queen_Elizabeth_I_by_George_G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892" y="1544623"/>
            <a:ext cx="2865247" cy="3629313"/>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7249526" y="5182959"/>
            <a:ext cx="2859612" cy="1077218"/>
          </a:xfrm>
          <a:prstGeom prst="rect">
            <a:avLst/>
          </a:prstGeom>
          <a:noFill/>
        </p:spPr>
        <p:txBody>
          <a:bodyPr wrap="square" rtlCol="0">
            <a:spAutoFit/>
          </a:bodyPr>
          <a:lstStyle/>
          <a:p>
            <a:pPr algn="ctr"/>
            <a:r>
              <a:rPr lang="en-US" sz="3200" dirty="0"/>
              <a:t>Queen Elizabeth</a:t>
            </a:r>
          </a:p>
        </p:txBody>
      </p:sp>
      <p:sp>
        <p:nvSpPr>
          <p:cNvPr id="22" name="Rectangle 2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4" name="TextBox 2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5" name="TextBox 2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6" name="TextBox 2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7" name="TextBox 2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8" name="Isosceles Triangle 27"/>
          <p:cNvSpPr/>
          <p:nvPr/>
        </p:nvSpPr>
        <p:spPr>
          <a:xfrm rot="10800000">
            <a:off x="8334673"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597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2B39-2FF5-55DB-A8C8-F3A5F130003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0D2E5A0-8A56-C601-FC03-9175DEB03BD0}"/>
              </a:ext>
            </a:extLst>
          </p:cNvPr>
          <p:cNvPicPr>
            <a:picLocks noGrp="1" noChangeAspect="1"/>
          </p:cNvPicPr>
          <p:nvPr>
            <p:ph idx="1"/>
          </p:nvPr>
        </p:nvPicPr>
        <p:blipFill>
          <a:blip r:embed="rId2"/>
          <a:stretch>
            <a:fillRect/>
          </a:stretch>
        </p:blipFill>
        <p:spPr>
          <a:xfrm>
            <a:off x="4369533" y="958646"/>
            <a:ext cx="6891328" cy="5016137"/>
          </a:xfrm>
          <a:prstGeom prst="rect">
            <a:avLst/>
          </a:prstGeom>
        </p:spPr>
      </p:pic>
      <p:sp>
        <p:nvSpPr>
          <p:cNvPr id="3" name="TextBox 2">
            <a:extLst>
              <a:ext uri="{FF2B5EF4-FFF2-40B4-BE49-F238E27FC236}">
                <a16:creationId xmlns:a16="http://schemas.microsoft.com/office/drawing/2014/main" id="{9909B38A-2B2E-2E36-5A81-41A0469EE982}"/>
              </a:ext>
            </a:extLst>
          </p:cNvPr>
          <p:cNvSpPr txBox="1"/>
          <p:nvPr/>
        </p:nvSpPr>
        <p:spPr>
          <a:xfrm>
            <a:off x="1" y="1666221"/>
            <a:ext cx="4913376" cy="3539430"/>
          </a:xfrm>
          <a:prstGeom prst="rect">
            <a:avLst/>
          </a:prstGeom>
          <a:noFill/>
        </p:spPr>
        <p:txBody>
          <a:bodyPr wrap="square" rtlCol="0">
            <a:spAutoFit/>
          </a:bodyPr>
          <a:lstStyle/>
          <a:p>
            <a:r>
              <a:rPr lang="en-US" sz="3200" b="0" i="0" dirty="0">
                <a:effectLst/>
                <a:latin typeface="Arial" panose="020B0604020202020204" pitchFamily="34" charset="0"/>
              </a:rPr>
              <a:t>The Geneva Bible was the first English Bible to use </a:t>
            </a:r>
            <a:r>
              <a:rPr lang="en-US" sz="3200" b="0" i="0" u="none" strike="noStrike" dirty="0">
                <a:effectLst/>
                <a:latin typeface="Arial" panose="020B0604020202020204" pitchFamily="34" charset="0"/>
              </a:rPr>
              <a:t>verse numbers</a:t>
            </a:r>
            <a:r>
              <a:rPr lang="en-US" sz="3200" b="0" i="0" dirty="0">
                <a:effectLst/>
                <a:latin typeface="Arial" panose="020B0604020202020204" pitchFamily="34" charset="0"/>
              </a:rPr>
              <a:t> based on the work of Stephanus (</a:t>
            </a:r>
            <a:r>
              <a:rPr lang="en-US" sz="3200" b="0" i="0" u="none" strike="noStrike" dirty="0">
                <a:effectLst/>
                <a:latin typeface="Arial" panose="020B0604020202020204" pitchFamily="34" charset="0"/>
              </a:rPr>
              <a:t>Robert Estienne</a:t>
            </a:r>
            <a:r>
              <a:rPr lang="en-US" sz="3200" b="0" i="0" dirty="0">
                <a:effectLst/>
                <a:latin typeface="Arial" panose="020B0604020202020204" pitchFamily="34" charset="0"/>
              </a:rPr>
              <a:t> of Paris, by this point living in Geneva)</a:t>
            </a:r>
            <a:endParaRPr lang="en-US" sz="3200" dirty="0"/>
          </a:p>
        </p:txBody>
      </p:sp>
    </p:spTree>
    <p:extLst>
      <p:ext uri="{BB962C8B-B14F-4D97-AF65-F5344CB8AC3E}">
        <p14:creationId xmlns:p14="http://schemas.microsoft.com/office/powerpoint/2010/main" val="337012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Roman Catholic Bible</a:t>
            </a:r>
          </a:p>
        </p:txBody>
      </p:sp>
      <p:sp>
        <p:nvSpPr>
          <p:cNvPr id="3" name="Content Placeholder 2"/>
          <p:cNvSpPr>
            <a:spLocks noGrp="1"/>
          </p:cNvSpPr>
          <p:nvPr>
            <p:ph idx="1"/>
          </p:nvPr>
        </p:nvSpPr>
        <p:spPr/>
        <p:txBody>
          <a:bodyPr>
            <a:normAutofit/>
          </a:bodyPr>
          <a:lstStyle/>
          <a:p>
            <a:r>
              <a:rPr lang="en-US" b="1" dirty="0"/>
              <a:t>Rheims-Douai Bible </a:t>
            </a:r>
          </a:p>
          <a:p>
            <a:pPr lvl="1"/>
            <a:r>
              <a:rPr lang="en-US" dirty="0"/>
              <a:t>The Rheims-Douai Bible was translated into English from the Latin Vulgate by Catholic scholar Gregory Martin, while in exile in France. </a:t>
            </a:r>
          </a:p>
          <a:p>
            <a:pPr lvl="1"/>
            <a:r>
              <a:rPr lang="en-US" dirty="0"/>
              <a:t>The New Testament was completed in 1582, and the Old Testament in 1609.</a:t>
            </a:r>
          </a:p>
          <a:p>
            <a:pPr lvl="1"/>
            <a:r>
              <a:rPr lang="en-US" dirty="0"/>
              <a:t>It became the standard English translation in the Roman Catholic Church for centuries.</a:t>
            </a:r>
          </a:p>
        </p:txBody>
      </p:sp>
      <p:sp>
        <p:nvSpPr>
          <p:cNvPr id="19" name="Rectangle 18"/>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1" name="TextBox 20"/>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2" name="TextBox 21"/>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3" name="TextBox 22"/>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4" name="TextBox 23"/>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2" name="Isosceles Triangle 11"/>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2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Legacy</a:t>
            </a:r>
            <a:endParaRPr lang="en-US" dirty="0"/>
          </a:p>
        </p:txBody>
      </p:sp>
      <p:sp>
        <p:nvSpPr>
          <p:cNvPr id="3" name="Content Placeholder 2"/>
          <p:cNvSpPr>
            <a:spLocks noGrp="1"/>
          </p:cNvSpPr>
          <p:nvPr>
            <p:ph idx="1"/>
          </p:nvPr>
        </p:nvSpPr>
        <p:spPr>
          <a:xfrm>
            <a:off x="439784" y="1354308"/>
            <a:ext cx="5312229" cy="4906220"/>
          </a:xfrm>
        </p:spPr>
        <p:txBody>
          <a:bodyPr>
            <a:normAutofit/>
          </a:bodyPr>
          <a:lstStyle/>
          <a:p>
            <a:r>
              <a:rPr lang="en-US" b="1" dirty="0"/>
              <a:t>William Tyndale’s Translation</a:t>
            </a:r>
          </a:p>
          <a:p>
            <a:pPr lvl="1"/>
            <a:r>
              <a:rPr lang="en-US" dirty="0"/>
              <a:t>John from the British Library copy</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1524000" y="6578804"/>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10673" y="5840771"/>
            <a:ext cx="28502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Page from the Tyndale Bible</a:t>
            </a:r>
          </a:p>
        </p:txBody>
      </p:sp>
      <p:pic>
        <p:nvPicPr>
          <p:cNvPr id="5" name="Picture 4">
            <a:extLst>
              <a:ext uri="{FF2B5EF4-FFF2-40B4-BE49-F238E27FC236}">
                <a16:creationId xmlns:a16="http://schemas.microsoft.com/office/drawing/2014/main" id="{EAF1D5F1-9AE8-8225-2D2E-F5B4ADC8C574}"/>
              </a:ext>
            </a:extLst>
          </p:cNvPr>
          <p:cNvPicPr>
            <a:picLocks noChangeAspect="1"/>
          </p:cNvPicPr>
          <p:nvPr/>
        </p:nvPicPr>
        <p:blipFill>
          <a:blip r:embed="rId3"/>
          <a:stretch>
            <a:fillRect/>
          </a:stretch>
        </p:blipFill>
        <p:spPr>
          <a:xfrm>
            <a:off x="6897188" y="937210"/>
            <a:ext cx="4685211" cy="5237868"/>
          </a:xfrm>
          <a:prstGeom prst="rect">
            <a:avLst/>
          </a:prstGeom>
        </p:spPr>
      </p:pic>
    </p:spTree>
    <p:extLst>
      <p:ext uri="{BB962C8B-B14F-4D97-AF65-F5344CB8AC3E}">
        <p14:creationId xmlns:p14="http://schemas.microsoft.com/office/powerpoint/2010/main" val="37480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King James Version </a:t>
            </a:r>
          </a:p>
        </p:txBody>
      </p:sp>
      <p:sp>
        <p:nvSpPr>
          <p:cNvPr id="3" name="Content Placeholder 2"/>
          <p:cNvSpPr>
            <a:spLocks noGrp="1"/>
          </p:cNvSpPr>
          <p:nvPr>
            <p:ph idx="1"/>
          </p:nvPr>
        </p:nvSpPr>
        <p:spPr>
          <a:xfrm>
            <a:off x="707137" y="1219944"/>
            <a:ext cx="6545976" cy="4906220"/>
          </a:xfrm>
        </p:spPr>
        <p:txBody>
          <a:bodyPr>
            <a:normAutofit/>
          </a:bodyPr>
          <a:lstStyle/>
          <a:p>
            <a:pPr lvl="1"/>
            <a:r>
              <a:rPr lang="en-US" dirty="0"/>
              <a:t>At the Hampton Court Conference in 1604, Puritans asked King James I of England to introduce further reforms in the Church of England. </a:t>
            </a:r>
          </a:p>
          <a:p>
            <a:pPr lvl="1"/>
            <a:r>
              <a:rPr lang="en-US" dirty="0"/>
              <a:t>Most of their requests were denied, but the king did agree to a new English translation of the Bible.</a:t>
            </a:r>
          </a:p>
        </p:txBody>
      </p:sp>
      <p:pic>
        <p:nvPicPr>
          <p:cNvPr id="4" name="Picture 3" descr="King_James_I_Daniel_Mytens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175" y="1453245"/>
            <a:ext cx="2745201" cy="3969737"/>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533175" y="5433475"/>
            <a:ext cx="3524969" cy="461665"/>
          </a:xfrm>
          <a:prstGeom prst="rect">
            <a:avLst/>
          </a:prstGeom>
          <a:noFill/>
        </p:spPr>
        <p:txBody>
          <a:bodyPr wrap="square" rtlCol="0">
            <a:spAutoFit/>
          </a:bodyPr>
          <a:lstStyle/>
          <a:p>
            <a:pPr algn="ctr"/>
            <a:r>
              <a:rPr lang="en-US" sz="2400" dirty="0"/>
              <a:t>King James I of England</a:t>
            </a:r>
          </a:p>
        </p:txBody>
      </p:sp>
      <p:sp>
        <p:nvSpPr>
          <p:cNvPr id="21" name="Rectangle 20"/>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3" name="TextBox 22"/>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24" name="TextBox 23"/>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5" name="TextBox 24"/>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6" name="TextBox 25"/>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7" name="Isosceles Triangle 26"/>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751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King James Version </a:t>
            </a:r>
            <a:endParaRPr lang="en-US" dirty="0"/>
          </a:p>
        </p:txBody>
      </p:sp>
      <p:sp>
        <p:nvSpPr>
          <p:cNvPr id="3" name="Content Placeholder 2"/>
          <p:cNvSpPr>
            <a:spLocks noGrp="1"/>
          </p:cNvSpPr>
          <p:nvPr>
            <p:ph idx="1"/>
          </p:nvPr>
        </p:nvSpPr>
        <p:spPr>
          <a:xfrm>
            <a:off x="609600" y="1219944"/>
            <a:ext cx="7339659" cy="5364465"/>
          </a:xfrm>
        </p:spPr>
        <p:txBody>
          <a:bodyPr>
            <a:normAutofit/>
          </a:bodyPr>
          <a:lstStyle/>
          <a:p>
            <a:pPr lvl="1"/>
            <a:r>
              <a:rPr lang="en-US" dirty="0"/>
              <a:t>King James commissioned 54 scholars to produce a Bible that did not include theological or political notes, like the Geneva Bible did. </a:t>
            </a:r>
          </a:p>
          <a:p>
            <a:pPr lvl="1"/>
            <a:r>
              <a:rPr lang="en-US" dirty="0"/>
              <a:t>Organized into six teams, they used:</a:t>
            </a:r>
          </a:p>
          <a:p>
            <a:pPr lvl="2"/>
            <a:r>
              <a:rPr lang="en-US" dirty="0"/>
              <a:t>Earlier English translations.</a:t>
            </a:r>
          </a:p>
          <a:p>
            <a:pPr lvl="2"/>
            <a:r>
              <a:rPr lang="en-US" dirty="0"/>
              <a:t>Greek New Testaments based on Erasmus’s text.</a:t>
            </a:r>
          </a:p>
          <a:p>
            <a:pPr lvl="2"/>
            <a:r>
              <a:rPr lang="en-US" dirty="0"/>
              <a:t>Hebrew and Aramaic texts.</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KJV_Title_page_1611A.jpg"/>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911214" y="1453407"/>
            <a:ext cx="2366161" cy="3636001"/>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7911214" y="5113624"/>
            <a:ext cx="2366161" cy="646331"/>
          </a:xfrm>
          <a:prstGeom prst="rect">
            <a:avLst/>
          </a:prstGeom>
          <a:noFill/>
        </p:spPr>
        <p:txBody>
          <a:bodyPr wrap="square" rtlCol="0">
            <a:spAutoFit/>
          </a:bodyPr>
          <a:lstStyle/>
          <a:p>
            <a:pPr algn="ctr"/>
            <a:r>
              <a:rPr lang="en-US" dirty="0"/>
              <a:t>Title page of the King James Version</a:t>
            </a:r>
          </a:p>
        </p:txBody>
      </p:sp>
    </p:spTree>
    <p:extLst>
      <p:ext uri="{BB962C8B-B14F-4D97-AF65-F5344CB8AC3E}">
        <p14:creationId xmlns:p14="http://schemas.microsoft.com/office/powerpoint/2010/main" val="10106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King James Version </a:t>
            </a:r>
            <a:endParaRPr lang="en-US" dirty="0"/>
          </a:p>
        </p:txBody>
      </p:sp>
      <p:sp>
        <p:nvSpPr>
          <p:cNvPr id="3" name="Content Placeholder 2"/>
          <p:cNvSpPr>
            <a:spLocks noGrp="1"/>
          </p:cNvSpPr>
          <p:nvPr>
            <p:ph idx="1"/>
          </p:nvPr>
        </p:nvSpPr>
        <p:spPr>
          <a:xfrm>
            <a:off x="950976" y="1220839"/>
            <a:ext cx="6555162" cy="5135511"/>
          </a:xfrm>
        </p:spPr>
        <p:txBody>
          <a:bodyPr>
            <a:normAutofit/>
          </a:bodyPr>
          <a:lstStyle/>
          <a:p>
            <a:r>
              <a:rPr lang="en-US" dirty="0"/>
              <a:t>King James Version </a:t>
            </a:r>
          </a:p>
          <a:p>
            <a:pPr lvl="1"/>
            <a:r>
              <a:rPr lang="en-US" dirty="0"/>
              <a:t>The new version was completed in 1609 and published in 1611.</a:t>
            </a:r>
          </a:p>
          <a:p>
            <a:pPr lvl="1"/>
            <a:r>
              <a:rPr lang="en-US" dirty="0"/>
              <a:t>The King James Version is also known as “the Authorized Version.” </a:t>
            </a:r>
          </a:p>
          <a:p>
            <a:pPr lvl="1"/>
            <a:r>
              <a:rPr lang="en-US" dirty="0"/>
              <a:t>It was revised several times. The edition most often used today is the 1769 revision.</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KJV_Title_page_1611A.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911214" y="1453407"/>
            <a:ext cx="2366161" cy="3636001"/>
          </a:xfrm>
          <a:prstGeom prst="rect">
            <a:avLst/>
          </a:prstGeom>
          <a:effectLst>
            <a:outerShdw blurRad="50800" dist="38100" dir="2700000" algn="tl" rotWithShape="0">
              <a:prstClr val="black">
                <a:alpha val="40000"/>
              </a:prstClr>
            </a:outerShdw>
          </a:effectLst>
        </p:spPr>
      </p:pic>
      <p:sp>
        <p:nvSpPr>
          <p:cNvPr id="23" name="TextBox 22"/>
          <p:cNvSpPr txBox="1"/>
          <p:nvPr/>
        </p:nvSpPr>
        <p:spPr>
          <a:xfrm>
            <a:off x="7911214" y="5113624"/>
            <a:ext cx="2366161" cy="1200329"/>
          </a:xfrm>
          <a:prstGeom prst="rect">
            <a:avLst/>
          </a:prstGeom>
          <a:noFill/>
        </p:spPr>
        <p:txBody>
          <a:bodyPr wrap="square" rtlCol="0">
            <a:spAutoFit/>
          </a:bodyPr>
          <a:lstStyle/>
          <a:p>
            <a:pPr algn="ctr"/>
            <a:r>
              <a:rPr lang="en-US" sz="2400" dirty="0"/>
              <a:t>Title page of the King James Version</a:t>
            </a:r>
          </a:p>
        </p:txBody>
      </p:sp>
    </p:spTree>
    <p:extLst>
      <p:ext uri="{BB962C8B-B14F-4D97-AF65-F5344CB8AC3E}">
        <p14:creationId xmlns:p14="http://schemas.microsoft.com/office/powerpoint/2010/main" val="300110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609601" y="1220839"/>
            <a:ext cx="6874330" cy="5135511"/>
          </a:xfrm>
        </p:spPr>
        <p:txBody>
          <a:bodyPr>
            <a:normAutofit/>
          </a:bodyPr>
          <a:lstStyle/>
          <a:p>
            <a:r>
              <a:rPr lang="en-US" dirty="0"/>
              <a:t>King James Version </a:t>
            </a:r>
          </a:p>
          <a:p>
            <a:pPr lvl="1"/>
            <a:r>
              <a:rPr lang="en-US" dirty="0"/>
              <a:t>The King James Version remained the most popular Bible in English for more than 300 years.</a:t>
            </a:r>
          </a:p>
          <a:p>
            <a:pPr lvl="1"/>
            <a:r>
              <a:rPr lang="en-US" dirty="0"/>
              <a:t>At least two-thirds of the King James Version can be traced back to William Tyndale’s translations.</a:t>
            </a:r>
          </a:p>
          <a:p>
            <a:pPr lvl="1"/>
            <a:r>
              <a:rPr lang="en-US" dirty="0"/>
              <a:t>The New Testament is greater than 80% Tyndale.</a:t>
            </a: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ible_Old_ss1359215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223" y="1471749"/>
            <a:ext cx="2540577" cy="37261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54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Reina-Valera Spanish Bible</a:t>
            </a:r>
          </a:p>
        </p:txBody>
      </p:sp>
      <p:sp>
        <p:nvSpPr>
          <p:cNvPr id="3" name="Content Placeholder 2"/>
          <p:cNvSpPr>
            <a:spLocks noGrp="1"/>
          </p:cNvSpPr>
          <p:nvPr>
            <p:ph idx="1"/>
          </p:nvPr>
        </p:nvSpPr>
        <p:spPr>
          <a:xfrm>
            <a:off x="1981201" y="1220839"/>
            <a:ext cx="5711371" cy="5135511"/>
          </a:xfrm>
        </p:spPr>
        <p:txBody>
          <a:bodyPr>
            <a:normAutofit/>
          </a:bodyPr>
          <a:lstStyle/>
          <a:p>
            <a:pPr lvl="1"/>
            <a:r>
              <a:rPr lang="en-US" dirty="0"/>
              <a:t>Cipriano de Valera worked for 20 years on a revision of a Spanish translation, the Reina Bible.</a:t>
            </a:r>
          </a:p>
          <a:p>
            <a:pPr lvl="1"/>
            <a:r>
              <a:rPr lang="en-US" dirty="0"/>
              <a:t>His revision came to be known as Reina-Valera (1602).</a:t>
            </a:r>
          </a:p>
          <a:p>
            <a:pPr lvl="1"/>
            <a:r>
              <a:rPr lang="en-US" dirty="0"/>
              <a:t>Reina-Valera is currently the most widely-used Spanish Bible among Protestants and some Catholics. </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835031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Reina_Valera_1602 bibl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097" y="1356903"/>
            <a:ext cx="2506384" cy="3949876"/>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838723" y="5306779"/>
            <a:ext cx="2497759" cy="369332"/>
          </a:xfrm>
          <a:prstGeom prst="rect">
            <a:avLst/>
          </a:prstGeom>
          <a:noFill/>
        </p:spPr>
        <p:txBody>
          <a:bodyPr wrap="square" rtlCol="0">
            <a:spAutoFit/>
          </a:bodyPr>
          <a:lstStyle/>
          <a:p>
            <a:pPr algn="ctr"/>
            <a:r>
              <a:rPr lang="en-US" dirty="0"/>
              <a:t>Reina-Valera (1602)</a:t>
            </a:r>
          </a:p>
        </p:txBody>
      </p:sp>
    </p:spTree>
    <p:extLst>
      <p:ext uri="{BB962C8B-B14F-4D97-AF65-F5344CB8AC3E}">
        <p14:creationId xmlns:p14="http://schemas.microsoft.com/office/powerpoint/2010/main" val="345001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edg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Legacy</a:t>
            </a:r>
            <a:endParaRPr lang="en-US" dirty="0"/>
          </a:p>
        </p:txBody>
      </p:sp>
      <p:sp>
        <p:nvSpPr>
          <p:cNvPr id="3" name="Content Placeholder 2"/>
          <p:cNvSpPr>
            <a:spLocks noGrp="1"/>
          </p:cNvSpPr>
          <p:nvPr>
            <p:ph idx="1"/>
          </p:nvPr>
        </p:nvSpPr>
        <p:spPr>
          <a:xfrm>
            <a:off x="439784" y="1354308"/>
            <a:ext cx="10228216" cy="4906220"/>
          </a:xfrm>
        </p:spPr>
        <p:txBody>
          <a:bodyPr>
            <a:normAutofit fontScale="85000" lnSpcReduction="10000"/>
          </a:bodyPr>
          <a:lstStyle/>
          <a:p>
            <a:pPr lvl="1"/>
            <a:r>
              <a:rPr lang="en-US" dirty="0"/>
              <a:t>Words</a:t>
            </a:r>
          </a:p>
          <a:p>
            <a:pPr lvl="1"/>
            <a:r>
              <a:rPr lang="en-US" dirty="0"/>
              <a:t>Scapegoat, Passover, Jehovah</a:t>
            </a:r>
          </a:p>
          <a:p>
            <a:pPr lvl="1"/>
            <a:r>
              <a:rPr lang="en-US" dirty="0"/>
              <a:t>Overseer instead of bishop, repentance instead of do penance</a:t>
            </a:r>
          </a:p>
          <a:p>
            <a:pPr lvl="1"/>
            <a:r>
              <a:rPr lang="en-US" dirty="0"/>
              <a:t>Constructs</a:t>
            </a:r>
          </a:p>
          <a:p>
            <a:pPr lvl="1"/>
            <a:r>
              <a:rPr lang="en-US" dirty="0"/>
              <a:t>“eat, drink and be merry”</a:t>
            </a:r>
          </a:p>
          <a:p>
            <a:pPr lvl="1"/>
            <a:r>
              <a:rPr lang="en-US" dirty="0"/>
              <a:t>“the spirit is willing”</a:t>
            </a:r>
          </a:p>
          <a:p>
            <a:pPr lvl="1"/>
            <a:r>
              <a:rPr lang="en-US" dirty="0"/>
              <a:t>“fight the good fight”</a:t>
            </a:r>
          </a:p>
          <a:p>
            <a:pPr lvl="1"/>
            <a:endParaRPr lang="en-US" dirty="0"/>
          </a:p>
          <a:p>
            <a:pPr lvl="1"/>
            <a:r>
              <a:rPr lang="en-US" dirty="0"/>
              <a:t>Congregation      audience,  gathering, assembly, crowd, throng, host, mass</a:t>
            </a:r>
          </a:p>
          <a:p>
            <a:pPr lvl="1"/>
            <a:r>
              <a:rPr lang="en-US" dirty="0"/>
              <a:t>Church adjective -- ecclesiastical, clerical, religious, priestly, apostolic, papal</a:t>
            </a:r>
          </a:p>
          <a:p>
            <a:pPr lvl="1"/>
            <a:r>
              <a:rPr lang="en-US" dirty="0"/>
              <a:t>Church  noun --  minister, cathedral, basilica, house of worship, place of worship</a:t>
            </a:r>
          </a:p>
          <a:p>
            <a:pPr lvl="1"/>
            <a:endParaRPr lang="en-US" dirty="0"/>
          </a:p>
          <a:p>
            <a:pPr lvl="1"/>
            <a:endParaRPr lang="en-US" dirty="0"/>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00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 Legacy</a:t>
            </a:r>
            <a:endParaRPr lang="en-US" dirty="0"/>
          </a:p>
        </p:txBody>
      </p:sp>
      <p:sp>
        <p:nvSpPr>
          <p:cNvPr id="3" name="Content Placeholder 2"/>
          <p:cNvSpPr>
            <a:spLocks noGrp="1"/>
          </p:cNvSpPr>
          <p:nvPr>
            <p:ph idx="1"/>
          </p:nvPr>
        </p:nvSpPr>
        <p:spPr>
          <a:xfrm>
            <a:off x="439784" y="1354308"/>
            <a:ext cx="7619999" cy="4906220"/>
          </a:xfrm>
        </p:spPr>
        <p:txBody>
          <a:bodyPr>
            <a:normAutofit/>
          </a:bodyPr>
          <a:lstStyle/>
          <a:p>
            <a:r>
              <a:rPr lang="en-US" b="1" dirty="0"/>
              <a:t>William Tyndale’s Bible Translation</a:t>
            </a:r>
          </a:p>
          <a:p>
            <a:pPr lvl="1"/>
            <a:r>
              <a:rPr lang="en-US" dirty="0"/>
              <a:t>First English translation to use Jehovah ("</a:t>
            </a:r>
            <a:r>
              <a:rPr lang="en-US" dirty="0" err="1"/>
              <a:t>Iehouah</a:t>
            </a:r>
            <a:r>
              <a:rPr lang="en-US" dirty="0"/>
              <a:t>") as God's name as preferred by English Protestant Reformers. </a:t>
            </a:r>
          </a:p>
          <a:p>
            <a:pPr lvl="1"/>
            <a:r>
              <a:rPr lang="en-US" dirty="0"/>
              <a:t>Used the word congregation to translate </a:t>
            </a:r>
            <a:r>
              <a:rPr lang="en-US" i="1" dirty="0" err="1"/>
              <a:t>ekklēsia</a:t>
            </a:r>
            <a:r>
              <a:rPr lang="en-US" dirty="0"/>
              <a:t> to differentiate from the baggage imposed by the word church.</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10673" y="5840771"/>
            <a:ext cx="2850230" cy="369332"/>
          </a:xfrm>
          <a:prstGeom prst="rect">
            <a:avLst/>
          </a:prstGeom>
          <a:noFill/>
        </p:spPr>
        <p:txBody>
          <a:bodyPr wrap="square" rtlCol="0">
            <a:spAutoFit/>
          </a:bodyPr>
          <a:lstStyle/>
          <a:p>
            <a:pPr algn="ctr"/>
            <a:r>
              <a:rPr lang="en-US" dirty="0"/>
              <a:t>Page from the Tyndale Bible</a:t>
            </a:r>
          </a:p>
        </p:txBody>
      </p:sp>
      <p:pic>
        <p:nvPicPr>
          <p:cNvPr id="5" name="Picture 4">
            <a:extLst>
              <a:ext uri="{FF2B5EF4-FFF2-40B4-BE49-F238E27FC236}">
                <a16:creationId xmlns:a16="http://schemas.microsoft.com/office/drawing/2014/main" id="{EAF1D5F1-9AE8-8225-2D2E-F5B4ADC8C574}"/>
              </a:ext>
            </a:extLst>
          </p:cNvPr>
          <p:cNvPicPr>
            <a:picLocks noChangeAspect="1"/>
          </p:cNvPicPr>
          <p:nvPr/>
        </p:nvPicPr>
        <p:blipFill>
          <a:blip r:embed="rId3"/>
          <a:stretch>
            <a:fillRect/>
          </a:stretch>
        </p:blipFill>
        <p:spPr>
          <a:xfrm>
            <a:off x="8231361" y="616642"/>
            <a:ext cx="3222170" cy="3602250"/>
          </a:xfrm>
          <a:prstGeom prst="rect">
            <a:avLst/>
          </a:prstGeom>
        </p:spPr>
      </p:pic>
    </p:spTree>
    <p:extLst>
      <p:ext uri="{BB962C8B-B14F-4D97-AF65-F5344CB8AC3E}">
        <p14:creationId xmlns:p14="http://schemas.microsoft.com/office/powerpoint/2010/main" val="35169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005"/>
            <a:ext cx="10972800" cy="684007"/>
          </a:xfrm>
        </p:spPr>
        <p:txBody>
          <a:bodyPr/>
          <a:lstStyle/>
          <a:p>
            <a:r>
              <a:rPr lang="en-US" b="1" dirty="0">
                <a:solidFill>
                  <a:schemeClr val="tx1"/>
                </a:solidFill>
              </a:rPr>
              <a:t>William Tyndale </a:t>
            </a:r>
            <a:r>
              <a:rPr lang="en-US" b="1" dirty="0" err="1">
                <a:solidFill>
                  <a:schemeClr val="tx1"/>
                </a:solidFill>
              </a:rPr>
              <a:t>Lagacy</a:t>
            </a:r>
            <a:endParaRPr lang="en-US" dirty="0"/>
          </a:p>
        </p:txBody>
      </p:sp>
      <p:sp>
        <p:nvSpPr>
          <p:cNvPr id="3" name="Content Placeholder 2"/>
          <p:cNvSpPr>
            <a:spLocks noGrp="1"/>
          </p:cNvSpPr>
          <p:nvPr>
            <p:ph idx="1"/>
          </p:nvPr>
        </p:nvSpPr>
        <p:spPr>
          <a:xfrm>
            <a:off x="0" y="5019147"/>
            <a:ext cx="12581384" cy="4906220"/>
          </a:xfrm>
        </p:spPr>
        <p:txBody>
          <a:bodyPr>
            <a:normAutofit/>
          </a:bodyPr>
          <a:lstStyle/>
          <a:p>
            <a:pPr lvl="1"/>
            <a:r>
              <a:rPr lang="en-US" dirty="0"/>
              <a:t>16 to 20 thousand copies made there way to England.</a:t>
            </a:r>
          </a:p>
          <a:p>
            <a:pPr lvl="1"/>
            <a:r>
              <a:rPr lang="en-US" dirty="0"/>
              <a:t>The “church” purchased many copies and burned them.</a:t>
            </a:r>
          </a:p>
          <a:p>
            <a:pPr lvl="1"/>
            <a:r>
              <a:rPr lang="en-US" dirty="0"/>
              <a:t>The second edition eliminated marginal notes making it smaller (pocket size)</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AA18E8B-F243-14AC-0535-55CC6CBBD05F}"/>
              </a:ext>
            </a:extLst>
          </p:cNvPr>
          <p:cNvPicPr>
            <a:picLocks noChangeAspect="1"/>
          </p:cNvPicPr>
          <p:nvPr/>
        </p:nvPicPr>
        <p:blipFill>
          <a:blip r:embed="rId2"/>
          <a:stretch>
            <a:fillRect/>
          </a:stretch>
        </p:blipFill>
        <p:spPr>
          <a:xfrm>
            <a:off x="2004900" y="699585"/>
            <a:ext cx="8182199" cy="4408989"/>
          </a:xfrm>
          <a:prstGeom prst="rect">
            <a:avLst/>
          </a:prstGeom>
        </p:spPr>
      </p:pic>
    </p:spTree>
    <p:extLst>
      <p:ext uri="{BB962C8B-B14F-4D97-AF65-F5344CB8AC3E}">
        <p14:creationId xmlns:p14="http://schemas.microsoft.com/office/powerpoint/2010/main" val="18702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005"/>
            <a:ext cx="10972800" cy="684007"/>
          </a:xfrm>
        </p:spPr>
        <p:txBody>
          <a:bodyPr/>
          <a:lstStyle/>
          <a:p>
            <a:r>
              <a:rPr lang="en-US" b="1" dirty="0">
                <a:solidFill>
                  <a:schemeClr val="tx1"/>
                </a:solidFill>
              </a:rPr>
              <a:t>William Tyndale </a:t>
            </a:r>
            <a:r>
              <a:rPr lang="en-US" b="1" dirty="0" err="1">
                <a:solidFill>
                  <a:schemeClr val="tx1"/>
                </a:solidFill>
              </a:rPr>
              <a:t>Lagacy</a:t>
            </a:r>
            <a:endParaRPr lang="en-US" dirty="0"/>
          </a:p>
        </p:txBody>
      </p:sp>
      <p:sp>
        <p:nvSpPr>
          <p:cNvPr id="3" name="Content Placeholder 2"/>
          <p:cNvSpPr>
            <a:spLocks noGrp="1"/>
          </p:cNvSpPr>
          <p:nvPr>
            <p:ph idx="1"/>
          </p:nvPr>
        </p:nvSpPr>
        <p:spPr>
          <a:xfrm>
            <a:off x="0" y="5019147"/>
            <a:ext cx="12581384" cy="4906220"/>
          </a:xfrm>
        </p:spPr>
        <p:txBody>
          <a:bodyPr>
            <a:normAutofit/>
          </a:bodyPr>
          <a:lstStyle/>
          <a:p>
            <a:pPr lvl="1"/>
            <a:r>
              <a:rPr lang="en-US" dirty="0"/>
              <a:t>The Catholic Churches rejection was there were over 2000 “errors” in Tyndale's version.</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AA18E8B-F243-14AC-0535-55CC6CBBD05F}"/>
              </a:ext>
            </a:extLst>
          </p:cNvPr>
          <p:cNvPicPr>
            <a:picLocks noChangeAspect="1"/>
          </p:cNvPicPr>
          <p:nvPr/>
        </p:nvPicPr>
        <p:blipFill>
          <a:blip r:embed="rId2"/>
          <a:stretch>
            <a:fillRect/>
          </a:stretch>
        </p:blipFill>
        <p:spPr>
          <a:xfrm>
            <a:off x="2004900" y="699585"/>
            <a:ext cx="8182199" cy="4408989"/>
          </a:xfrm>
          <a:prstGeom prst="rect">
            <a:avLst/>
          </a:prstGeom>
        </p:spPr>
      </p:pic>
    </p:spTree>
    <p:extLst>
      <p:ext uri="{BB962C8B-B14F-4D97-AF65-F5344CB8AC3E}">
        <p14:creationId xmlns:p14="http://schemas.microsoft.com/office/powerpoint/2010/main" val="14572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William Tyndale</a:t>
            </a:r>
            <a:endParaRPr lang="en-US" dirty="0"/>
          </a:p>
        </p:txBody>
      </p:sp>
      <p:sp>
        <p:nvSpPr>
          <p:cNvPr id="3" name="Content Placeholder 2"/>
          <p:cNvSpPr>
            <a:spLocks noGrp="1"/>
          </p:cNvSpPr>
          <p:nvPr>
            <p:ph idx="1"/>
          </p:nvPr>
        </p:nvSpPr>
        <p:spPr>
          <a:xfrm>
            <a:off x="735205" y="1057435"/>
            <a:ext cx="10228216" cy="4906220"/>
          </a:xfrm>
        </p:spPr>
        <p:txBody>
          <a:bodyPr>
            <a:normAutofit/>
          </a:bodyPr>
          <a:lstStyle/>
          <a:p>
            <a:r>
              <a:rPr lang="en-US" b="0" i="1" dirty="0" err="1"/>
              <a:t>Ekklēsia</a:t>
            </a:r>
            <a:r>
              <a:rPr lang="en-US" b="0" i="1" dirty="0"/>
              <a:t>  </a:t>
            </a:r>
            <a:r>
              <a:rPr lang="el-GR" dirty="0"/>
              <a:t>ἐκκλησία</a:t>
            </a:r>
            <a:r>
              <a:rPr lang="en-US" dirty="0"/>
              <a:t> is translated </a:t>
            </a:r>
            <a:r>
              <a:rPr lang="en-US" sz="3200" dirty="0">
                <a:solidFill>
                  <a:srgbClr val="00B050"/>
                </a:solidFill>
              </a:rPr>
              <a:t>congregation </a:t>
            </a:r>
            <a:r>
              <a:rPr lang="en-US" dirty="0"/>
              <a:t>by Tyndale</a:t>
            </a:r>
          </a:p>
          <a:p>
            <a:r>
              <a:rPr lang="en-US" b="1" dirty="0"/>
              <a:t>   (77 “errors”)</a:t>
            </a:r>
          </a:p>
          <a:p>
            <a:pPr lvl="1"/>
            <a:r>
              <a:rPr lang="en-US" dirty="0"/>
              <a:t>First From a compound of </a:t>
            </a:r>
            <a:r>
              <a:rPr lang="en-US" dirty="0" err="1">
                <a:hlinkClick r:id="rId2" tooltip="English: of, from, out of, by, on, with, misc"/>
              </a:rPr>
              <a:t>ἐκ</a:t>
            </a:r>
            <a:r>
              <a:rPr lang="en-US" dirty="0">
                <a:hlinkClick r:id="rId2" tooltip="English: of, from, out of, by, on, with, misc"/>
              </a:rPr>
              <a:t> (G1537)</a:t>
            </a:r>
            <a:r>
              <a:rPr lang="en-US" dirty="0"/>
              <a:t> and a derivative of </a:t>
            </a:r>
            <a:r>
              <a:rPr lang="en-US" dirty="0">
                <a:hlinkClick r:id="rId3" tooltip="English: call, bid, be so named, named, misc"/>
              </a:rPr>
              <a:t>κα</a:t>
            </a:r>
            <a:r>
              <a:rPr lang="en-US" dirty="0" err="1">
                <a:hlinkClick r:id="rId3" tooltip="English: call, bid, be so named, named, misc"/>
              </a:rPr>
              <a:t>λέω</a:t>
            </a:r>
            <a:r>
              <a:rPr lang="en-US" dirty="0">
                <a:hlinkClick r:id="rId3" tooltip="English: call, bid, be so named, named, misc"/>
              </a:rPr>
              <a:t> (G2564)</a:t>
            </a:r>
            <a:endParaRPr lang="en-US" dirty="0"/>
          </a:p>
          <a:p>
            <a:pPr lvl="1"/>
            <a:r>
              <a:rPr lang="en-US" dirty="0" err="1">
                <a:hlinkClick r:id="rId2" tooltip="English: of, from, out of, by, on, with, misc"/>
              </a:rPr>
              <a:t>ἐκ</a:t>
            </a:r>
            <a:r>
              <a:rPr lang="en-US" dirty="0"/>
              <a:t>  translated as </a:t>
            </a:r>
            <a:r>
              <a:rPr lang="en-US" dirty="0">
                <a:hlinkClick r:id="rId4"/>
              </a:rPr>
              <a:t>of</a:t>
            </a:r>
            <a:r>
              <a:rPr lang="en-US" dirty="0"/>
              <a:t> (366x), </a:t>
            </a:r>
            <a:r>
              <a:rPr lang="en-US" dirty="0">
                <a:hlinkClick r:id="rId5"/>
              </a:rPr>
              <a:t>from</a:t>
            </a:r>
            <a:r>
              <a:rPr lang="en-US" dirty="0"/>
              <a:t> (181x), </a:t>
            </a:r>
            <a:r>
              <a:rPr lang="en-US" dirty="0">
                <a:hlinkClick r:id="rId6"/>
              </a:rPr>
              <a:t>out of</a:t>
            </a:r>
            <a:r>
              <a:rPr lang="en-US" dirty="0"/>
              <a:t> (162x), </a:t>
            </a:r>
            <a:r>
              <a:rPr lang="en-US" dirty="0">
                <a:hlinkClick r:id="rId7"/>
              </a:rPr>
              <a:t>by</a:t>
            </a:r>
            <a:r>
              <a:rPr lang="en-US" dirty="0"/>
              <a:t> (55x), </a:t>
            </a:r>
            <a:r>
              <a:rPr lang="en-US" dirty="0">
                <a:hlinkClick r:id="rId8"/>
              </a:rPr>
              <a:t>on</a:t>
            </a:r>
            <a:r>
              <a:rPr lang="en-US" dirty="0"/>
              <a:t> (34x), </a:t>
            </a:r>
            <a:r>
              <a:rPr lang="en-US" dirty="0">
                <a:hlinkClick r:id="rId9"/>
              </a:rPr>
              <a:t>with</a:t>
            </a:r>
            <a:r>
              <a:rPr lang="en-US" dirty="0"/>
              <a:t> (25x), </a:t>
            </a:r>
            <a:r>
              <a:rPr lang="en-US" i="1" dirty="0"/>
              <a:t>miscellaneous</a:t>
            </a:r>
            <a:r>
              <a:rPr lang="en-US" dirty="0"/>
              <a:t> (98x)</a:t>
            </a:r>
          </a:p>
          <a:p>
            <a:pPr lvl="1"/>
            <a:r>
              <a:rPr lang="en-US" dirty="0"/>
              <a:t> </a:t>
            </a:r>
            <a:r>
              <a:rPr lang="en-US" dirty="0">
                <a:hlinkClick r:id="rId3" tooltip="English: call, bid, be so named, named, misc"/>
              </a:rPr>
              <a:t>κα</a:t>
            </a:r>
            <a:r>
              <a:rPr lang="en-US" dirty="0" err="1">
                <a:hlinkClick r:id="rId3" tooltip="English: call, bid, be so named, named, misc"/>
              </a:rPr>
              <a:t>λέω</a:t>
            </a:r>
            <a:r>
              <a:rPr lang="en-US" dirty="0">
                <a:hlinkClick r:id="rId3" tooltip="English: call, bid, be so named, named, misc"/>
              </a:rPr>
              <a:t> </a:t>
            </a:r>
            <a:r>
              <a:rPr lang="en-US" dirty="0"/>
              <a:t> translated  </a:t>
            </a:r>
            <a:r>
              <a:rPr lang="en-US" dirty="0">
                <a:hlinkClick r:id="rId10"/>
              </a:rPr>
              <a:t>call</a:t>
            </a:r>
            <a:r>
              <a:rPr lang="en-US" dirty="0"/>
              <a:t> (125x), </a:t>
            </a:r>
            <a:r>
              <a:rPr lang="en-US" dirty="0">
                <a:hlinkClick r:id="rId11"/>
              </a:rPr>
              <a:t>bid</a:t>
            </a:r>
            <a:r>
              <a:rPr lang="en-US" dirty="0"/>
              <a:t> (16x), </a:t>
            </a:r>
            <a:r>
              <a:rPr lang="en-US" dirty="0">
                <a:hlinkClick r:id="rId12"/>
              </a:rPr>
              <a:t>be so named</a:t>
            </a:r>
            <a:r>
              <a:rPr lang="en-US" dirty="0"/>
              <a:t> (1x), </a:t>
            </a:r>
            <a:r>
              <a:rPr lang="en-US" dirty="0">
                <a:hlinkClick r:id="rId13"/>
              </a:rPr>
              <a:t>named (with G3686)</a:t>
            </a:r>
            <a:r>
              <a:rPr lang="en-US" dirty="0"/>
              <a:t> (1x), </a:t>
            </a:r>
            <a:r>
              <a:rPr lang="en-US" i="1" dirty="0"/>
              <a:t>miscellaneous</a:t>
            </a:r>
            <a:r>
              <a:rPr lang="en-US" dirty="0"/>
              <a:t> (3x)..</a:t>
            </a:r>
          </a:p>
          <a:p>
            <a:pPr lvl="1"/>
            <a:r>
              <a:rPr lang="en-US" dirty="0"/>
              <a:t>Congregation      audience,  gathering, assembly, crowd, throng, host, mass  (synonyms form Microsoft word)</a:t>
            </a:r>
          </a:p>
          <a:p>
            <a:pPr lvl="1"/>
            <a:endParaRPr lang="en-US" dirty="0"/>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8157621"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88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24606</TotalTime>
  <Words>30237</Words>
  <Application>Microsoft Office PowerPoint</Application>
  <PresentationFormat>Widescreen</PresentationFormat>
  <Paragraphs>1089</Paragraphs>
  <Slides>44</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Bebas Neue</vt:lpstr>
      <vt:lpstr>Calibri</vt:lpstr>
      <vt:lpstr>Cambria</vt:lpstr>
      <vt:lpstr>inherit</vt:lpstr>
      <vt:lpstr>Linux Libertine</vt:lpstr>
      <vt:lpstr>Roboto</vt:lpstr>
      <vt:lpstr>Segoe UI</vt:lpstr>
      <vt:lpstr>Office Theme</vt:lpstr>
      <vt:lpstr>William Tyndale</vt:lpstr>
      <vt:lpstr>William Tyndale Legacy</vt:lpstr>
      <vt:lpstr>William Tyndale Legacy</vt:lpstr>
      <vt:lpstr>William Tyndale Legacy</vt:lpstr>
      <vt:lpstr>William Tyndale Legacy</vt:lpstr>
      <vt:lpstr>William Tyndale Legacy</vt:lpstr>
      <vt:lpstr>William Tyndale Lagacy</vt:lpstr>
      <vt:lpstr>William Tyndale Lagacy</vt:lpstr>
      <vt:lpstr>William Tyndale</vt:lpstr>
      <vt:lpstr>William Tyndale</vt:lpstr>
      <vt:lpstr>William Tyndale Legacy</vt:lpstr>
      <vt:lpstr>Tyndale Legacy</vt:lpstr>
      <vt:lpstr>English Monarchs</vt:lpstr>
      <vt:lpstr>Miles Coverdale</vt:lpstr>
      <vt:lpstr>Coverdale Bible</vt:lpstr>
      <vt:lpstr>John Rogers</vt:lpstr>
      <vt:lpstr>The Matthew’s Bible</vt:lpstr>
      <vt:lpstr>John Rogers  (a.k.a Thomas Matthew) tribute to Tyndale</vt:lpstr>
      <vt:lpstr>John Rogers  (a.k.a Thomas Matthew) tribute to Tyndale</vt:lpstr>
      <vt:lpstr>John Rogers</vt:lpstr>
      <vt:lpstr>The Coverdale Bible</vt:lpstr>
      <vt:lpstr>Coverdale Bible Reviewed</vt:lpstr>
      <vt:lpstr>Myles Coverdale</vt:lpstr>
      <vt:lpstr>The Great Bible 1539</vt:lpstr>
      <vt:lpstr>The Great Bible 1539</vt:lpstr>
      <vt:lpstr>The Great Bible 1539</vt:lpstr>
      <vt:lpstr>English Monarchs</vt:lpstr>
      <vt:lpstr>The Church of England Halted</vt:lpstr>
      <vt:lpstr>The Church of England Halted</vt:lpstr>
      <vt:lpstr>The Church of England Halted</vt:lpstr>
      <vt:lpstr>The Church of England Halted</vt:lpstr>
      <vt:lpstr>The Geneva Bible </vt:lpstr>
      <vt:lpstr>PowerPoint Presentation</vt:lpstr>
      <vt:lpstr>The Geneva Bible</vt:lpstr>
      <vt:lpstr>The Geneva Bible</vt:lpstr>
      <vt:lpstr>The Geneva Bible </vt:lpstr>
      <vt:lpstr>Time Line</vt:lpstr>
      <vt:lpstr>PowerPoint Presentation</vt:lpstr>
      <vt:lpstr>Roman Catholic Bible</vt:lpstr>
      <vt:lpstr>King James Version </vt:lpstr>
      <vt:lpstr>King James Version </vt:lpstr>
      <vt:lpstr>King James Version </vt:lpstr>
      <vt:lpstr>Time Line</vt:lpstr>
      <vt:lpstr>Reina-Valera Spanish Bible</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Weldon Beardain</dc:creator>
  <cp:lastModifiedBy>Weldon Beardain</cp:lastModifiedBy>
  <cp:revision>757</cp:revision>
  <cp:lastPrinted>2022-11-01T17:02:04Z</cp:lastPrinted>
  <dcterms:created xsi:type="dcterms:W3CDTF">2014-05-21T17:21:31Z</dcterms:created>
  <dcterms:modified xsi:type="dcterms:W3CDTF">2023-02-12T14:31:57Z</dcterms:modified>
</cp:coreProperties>
</file>