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handoutMasterIdLst>
    <p:handoutMasterId r:id="rId50"/>
  </p:handoutMasterIdLst>
  <p:sldIdLst>
    <p:sldId id="531" r:id="rId2"/>
    <p:sldId id="619" r:id="rId3"/>
    <p:sldId id="583" r:id="rId4"/>
    <p:sldId id="580" r:id="rId5"/>
    <p:sldId id="644" r:id="rId6"/>
    <p:sldId id="648" r:id="rId7"/>
    <p:sldId id="608" r:id="rId8"/>
    <p:sldId id="647" r:id="rId9"/>
    <p:sldId id="642" r:id="rId10"/>
    <p:sldId id="582" r:id="rId11"/>
    <p:sldId id="649" r:id="rId12"/>
    <p:sldId id="651" r:id="rId13"/>
    <p:sldId id="650" r:id="rId14"/>
    <p:sldId id="652" r:id="rId15"/>
    <p:sldId id="653" r:id="rId16"/>
    <p:sldId id="654" r:id="rId17"/>
    <p:sldId id="655" r:id="rId18"/>
    <p:sldId id="656" r:id="rId19"/>
    <p:sldId id="659" r:id="rId20"/>
    <p:sldId id="661" r:id="rId21"/>
    <p:sldId id="662" r:id="rId22"/>
    <p:sldId id="663" r:id="rId23"/>
    <p:sldId id="665" r:id="rId24"/>
    <p:sldId id="668" r:id="rId25"/>
    <p:sldId id="667" r:id="rId26"/>
    <p:sldId id="669" r:id="rId27"/>
    <p:sldId id="670" r:id="rId28"/>
    <p:sldId id="301" r:id="rId29"/>
    <p:sldId id="673" r:id="rId30"/>
    <p:sldId id="674" r:id="rId31"/>
    <p:sldId id="676" r:id="rId32"/>
    <p:sldId id="675" r:id="rId33"/>
    <p:sldId id="683" r:id="rId34"/>
    <p:sldId id="680" r:id="rId35"/>
    <p:sldId id="679" r:id="rId36"/>
    <p:sldId id="681" r:id="rId37"/>
    <p:sldId id="682" r:id="rId38"/>
    <p:sldId id="672" r:id="rId39"/>
    <p:sldId id="677" r:id="rId40"/>
    <p:sldId id="678" r:id="rId41"/>
    <p:sldId id="685" r:id="rId42"/>
    <p:sldId id="690" r:id="rId43"/>
    <p:sldId id="691" r:id="rId44"/>
    <p:sldId id="687" r:id="rId45"/>
    <p:sldId id="689" r:id="rId46"/>
    <p:sldId id="688" r:id="rId47"/>
    <p:sldId id="627"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2013"/>
    <a:srgbClr val="127D89"/>
    <a:srgbClr val="CAB898"/>
    <a:srgbClr val="24447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92" autoAdjust="0"/>
    <p:restoredTop sz="88331" autoAdjust="0"/>
  </p:normalViewPr>
  <p:slideViewPr>
    <p:cSldViewPr snapToGrid="0" snapToObjects="1">
      <p:cViewPr varScale="1">
        <p:scale>
          <a:sx n="64" d="100"/>
          <a:sy n="64" d="100"/>
        </p:scale>
        <p:origin x="1308" y="7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14080"/>
    </p:cViewPr>
  </p:sorterViewPr>
  <p:notesViewPr>
    <p:cSldViewPr snapToGrid="0" snapToObjects="1">
      <p:cViewPr>
        <p:scale>
          <a:sx n="100" d="100"/>
          <a:sy n="100" d="100"/>
        </p:scale>
        <p:origin x="516" y="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i="1" dirty="0"/>
              <a:t>How We Got the Bible</a:t>
            </a:r>
          </a:p>
        </p:txBody>
      </p:sp>
      <p:sp>
        <p:nvSpPr>
          <p:cNvPr id="4" name="Footer Placeholder 3"/>
          <p:cNvSpPr>
            <a:spLocks noGrp="1"/>
          </p:cNvSpPr>
          <p:nvPr>
            <p:ph type="ftr" sz="quarter" idx="2"/>
          </p:nvPr>
        </p:nvSpPr>
        <p:spPr>
          <a:xfrm>
            <a:off x="-1" y="8879289"/>
            <a:ext cx="4421482" cy="189410"/>
          </a:xfrm>
          <a:prstGeom prst="rect">
            <a:avLst/>
          </a:prstGeom>
        </p:spPr>
        <p:txBody>
          <a:bodyPr vert="horz" lIns="91440" tIns="45720" rIns="91440" bIns="45720" rtlCol="0" anchor="b"/>
          <a:lstStyle>
            <a:lvl1pPr algn="l">
              <a:defRPr sz="1200"/>
            </a:lvl1pPr>
          </a:lstStyle>
          <a:p>
            <a:r>
              <a:rPr lang="en-US" sz="1000" dirty="0"/>
              <a:t>Rose Publishing</a:t>
            </a:r>
          </a:p>
        </p:txBody>
      </p:sp>
      <p:sp>
        <p:nvSpPr>
          <p:cNvPr id="5" name="Slide Number Placeholder 4"/>
          <p:cNvSpPr>
            <a:spLocks noGrp="1"/>
          </p:cNvSpPr>
          <p:nvPr>
            <p:ph type="sldNum" sz="quarter" idx="3"/>
          </p:nvPr>
        </p:nvSpPr>
        <p:spPr>
          <a:xfrm>
            <a:off x="4722519" y="8685213"/>
            <a:ext cx="2133894" cy="457200"/>
          </a:xfrm>
          <a:prstGeom prst="rect">
            <a:avLst/>
          </a:prstGeom>
        </p:spPr>
        <p:txBody>
          <a:bodyPr vert="horz" lIns="91440" tIns="45720" rIns="91440" bIns="45720" rtlCol="0" anchor="b"/>
          <a:lstStyle>
            <a:lvl1pPr algn="r">
              <a:defRPr sz="1200"/>
            </a:lvl1pPr>
          </a:lstStyle>
          <a:p>
            <a:fld id="{DA0D02D5-ACA5-B545-8B8E-80A351EBD3CB}" type="slidenum">
              <a:rPr lang="en-US" smtClean="0"/>
              <a:t>‹#›</a:t>
            </a:fld>
            <a:endParaRPr lang="en-US" dirty="0"/>
          </a:p>
        </p:txBody>
      </p:sp>
    </p:spTree>
    <p:extLst>
      <p:ext uri="{BB962C8B-B14F-4D97-AF65-F5344CB8AC3E}">
        <p14:creationId xmlns:p14="http://schemas.microsoft.com/office/powerpoint/2010/main" val="361517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9E05C8-1876-9F4A-9A1B-0292D8EE364A}" type="datetimeFigureOut">
              <a:rPr lang="en-US" smtClean="0"/>
              <a:t>1/29/2023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A976B8-1CE9-2D40-B14A-B238F67007C8}" type="slidenum">
              <a:rPr lang="en-US" smtClean="0"/>
              <a:t>‹#›</a:t>
            </a:fld>
            <a:endParaRPr lang="en-US" dirty="0"/>
          </a:p>
        </p:txBody>
      </p:sp>
    </p:spTree>
    <p:extLst>
      <p:ext uri="{BB962C8B-B14F-4D97-AF65-F5344CB8AC3E}">
        <p14:creationId xmlns:p14="http://schemas.microsoft.com/office/powerpoint/2010/main" val="15063595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wikipedia.org/wiki/Jan_Hus"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en.wikipedia.org/wiki/Hussite_Wars"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n.wikipedia.org/wiki/Jan_Hus"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en.wikipedia.org/wiki/Hussite_War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n.wikipedia.org/wiki/Jan_Hus"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en.wikipedia.org/wiki/Hussite_Wars"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n.wikipedia.org/wiki/Jan_Hus"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en.wikipedia.org/wiki/Hussite_Wars"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n.wikipedia.org/wiki/Jan_Hus"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en.wikipedia.org/wiki/Hussite_Wars"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n.wikipedia.org/wiki/Jan_Hus"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en.wikipedia.org/wiki/Hussite_Wars"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n.wikipedia.org/wiki/Jan_Hus"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en.wikipedia.org/wiki/Hussite_Wars"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17" Type="http://schemas.openxmlformats.org/officeDocument/2006/relationships/hyperlink" Target="https://en.wikipedia.org/wiki/Aust" TargetMode="External"/><Relationship Id="rId21" Type="http://schemas.openxmlformats.org/officeDocument/2006/relationships/hyperlink" Target="https://en.wikipedia.org/wiki/Martin_Luther" TargetMode="External"/><Relationship Id="rId42" Type="http://schemas.openxmlformats.org/officeDocument/2006/relationships/hyperlink" Target="https://en.wikipedia.org/wiki/John_Purvey" TargetMode="External"/><Relationship Id="rId63" Type="http://schemas.openxmlformats.org/officeDocument/2006/relationships/hyperlink" Target="https://en.wiktionary.org/wiki/stella#Latin" TargetMode="External"/><Relationship Id="rId84" Type="http://schemas.openxmlformats.org/officeDocument/2006/relationships/hyperlink" Target="https://en.wikipedia.org/wiki/John_Wycliffe#Sacraments" TargetMode="External"/><Relationship Id="rId138" Type="http://schemas.openxmlformats.org/officeDocument/2006/relationships/hyperlink" Target="https://en.wikipedia.org/wiki/John_Wycliffe#cite_note-Lahey-24" TargetMode="External"/><Relationship Id="rId159" Type="http://schemas.openxmlformats.org/officeDocument/2006/relationships/hyperlink" Target="https://en.wikipedia.org/w/index.php?title=John_Wycliffe&amp;action=edit&amp;section=6" TargetMode="External"/><Relationship Id="rId170" Type="http://schemas.openxmlformats.org/officeDocument/2006/relationships/hyperlink" Target="https://en.wikipedia.org/wiki/John_Wycliffe#cite_note-33" TargetMode="External"/><Relationship Id="rId191" Type="http://schemas.openxmlformats.org/officeDocument/2006/relationships/hyperlink" Target="https://en.wikipedia.org/wiki/Talk:John_Wycliffe#Dubious" TargetMode="External"/><Relationship Id="rId205" Type="http://schemas.openxmlformats.org/officeDocument/2006/relationships/hyperlink" Target="https://en.wikipedia.org/wiki/Westminster_Abbey" TargetMode="External"/><Relationship Id="rId226" Type="http://schemas.openxmlformats.org/officeDocument/2006/relationships/hyperlink" Target="https://en.wikipedia.org/wiki/Syllogism" TargetMode="External"/><Relationship Id="rId247" Type="http://schemas.openxmlformats.org/officeDocument/2006/relationships/hyperlink" Target="https://en.wikipedia.org/wiki/Ecclesiae_Regimen" TargetMode="External"/><Relationship Id="rId107" Type="http://schemas.openxmlformats.org/officeDocument/2006/relationships/hyperlink" Target="https://en.wikipedia.org/w/index.php?title=John_Wycliffe&amp;action=edit&amp;section=3" TargetMode="External"/><Relationship Id="rId11" Type="http://schemas.openxmlformats.org/officeDocument/2006/relationships/hyperlink" Target="https://en.wikipedia.org/wiki/Merton_College,_Oxford" TargetMode="External"/><Relationship Id="rId32" Type="http://schemas.openxmlformats.org/officeDocument/2006/relationships/hyperlink" Target="https://en.wikipedia.org/wiki/John_Wycliffe#cite_note-3" TargetMode="External"/><Relationship Id="rId53" Type="http://schemas.openxmlformats.org/officeDocument/2006/relationships/hyperlink" Target="https://en.wikipedia.org/wiki/Monasticism" TargetMode="External"/><Relationship Id="rId74" Type="http://schemas.openxmlformats.org/officeDocument/2006/relationships/hyperlink" Target="https://en.wikipedia.org/wiki/John_Wycliffe#Politics" TargetMode="External"/><Relationship Id="rId128" Type="http://schemas.openxmlformats.org/officeDocument/2006/relationships/hyperlink" Target="https://en.wikipedia.org/wiki/John_Wycliffe#cite_note-Urquhart-22" TargetMode="External"/><Relationship Id="rId149" Type="http://schemas.openxmlformats.org/officeDocument/2006/relationships/hyperlink" Target="https://en.wikipedia.org/wiki/Pope_Gregory_XI" TargetMode="External"/><Relationship Id="rId5" Type="http://schemas.openxmlformats.org/officeDocument/2006/relationships/hyperlink" Target="https://en.wikipedia.org/wiki/John_Wickliffe_(ship)" TargetMode="External"/><Relationship Id="rId95" Type="http://schemas.openxmlformats.org/officeDocument/2006/relationships/hyperlink" Target="https://en.wikipedia.org/wiki/Richmond,_North_Yorkshire" TargetMode="External"/><Relationship Id="rId160" Type="http://schemas.openxmlformats.org/officeDocument/2006/relationships/hyperlink" Target="https://en.wikipedia.org/wiki/John_Wycliffe#cite_note-29" TargetMode="External"/><Relationship Id="rId181" Type="http://schemas.openxmlformats.org/officeDocument/2006/relationships/hyperlink" Target="https://en.wikipedia.org/wiki/Book_burning" TargetMode="External"/><Relationship Id="rId216" Type="http://schemas.openxmlformats.org/officeDocument/2006/relationships/hyperlink" Target="https://en.wikipedia.org/wiki/John_Wycliffe#cite_note-41" TargetMode="External"/><Relationship Id="rId237" Type="http://schemas.openxmlformats.org/officeDocument/2006/relationships/hyperlink" Target="https://en.wikipedia.org/wiki/Wycliffe_College,_Toronto" TargetMode="External"/><Relationship Id="rId22" Type="http://schemas.openxmlformats.org/officeDocument/2006/relationships/hyperlink" Target="https://en.wikipedia.org/wiki/Henry_VIII" TargetMode="External"/><Relationship Id="rId43" Type="http://schemas.openxmlformats.org/officeDocument/2006/relationships/hyperlink" Target="https://en.wikipedia.org/wiki/John_Wycliffe#cite_note-4" TargetMode="External"/><Relationship Id="rId64" Type="http://schemas.openxmlformats.org/officeDocument/2006/relationships/hyperlink" Target="https://en.wiktionary.org/wiki/matutina#Latin" TargetMode="External"/><Relationship Id="rId118" Type="http://schemas.openxmlformats.org/officeDocument/2006/relationships/hyperlink" Target="https://en.wikipedia.org/wiki/Westbury_on_Trym,_Bristol" TargetMode="External"/><Relationship Id="rId139" Type="http://schemas.openxmlformats.org/officeDocument/2006/relationships/hyperlink" Target="https://en.wikipedia.org/wiki/John_of_Gaunt" TargetMode="External"/><Relationship Id="rId85" Type="http://schemas.openxmlformats.org/officeDocument/2006/relationships/hyperlink" Target="https://en.wikipedia.org/wiki/John_Wycliffe#Soteriology" TargetMode="External"/><Relationship Id="rId150" Type="http://schemas.openxmlformats.org/officeDocument/2006/relationships/hyperlink" Target="https://en.wikipedia.org/wiki/Papal_bull" TargetMode="External"/><Relationship Id="rId171" Type="http://schemas.openxmlformats.org/officeDocument/2006/relationships/hyperlink" Target="https://en.wikipedia.org/w/index.php?title=John_Wycliffe&amp;action=edit&amp;section=7" TargetMode="External"/><Relationship Id="rId192" Type="http://schemas.openxmlformats.org/officeDocument/2006/relationships/hyperlink" Target="https://en.wikipedia.org/w/index.php?title=John_Wycliffe&amp;action=edit&amp;section=9" TargetMode="External"/><Relationship Id="rId206" Type="http://schemas.openxmlformats.org/officeDocument/2006/relationships/hyperlink" Target="https://en.wikipedia.org/wiki/Antichrist" TargetMode="External"/><Relationship Id="rId227" Type="http://schemas.openxmlformats.org/officeDocument/2006/relationships/hyperlink" Target="https://en.wikipedia.org/w/index.php?title=John_Wycliffe&amp;action=edit&amp;section=14" TargetMode="External"/><Relationship Id="rId248" Type="http://schemas.openxmlformats.org/officeDocument/2006/relationships/hyperlink" Target="https://en.wikipedia.org/wiki/General_Prologue_of_the_Wycliffe_Bible" TargetMode="External"/><Relationship Id="rId12" Type="http://schemas.openxmlformats.org/officeDocument/2006/relationships/hyperlink" Target="https://en.wikipedia.org/wiki/Wycliffe%27s_Bible" TargetMode="External"/><Relationship Id="rId33" Type="http://schemas.openxmlformats.org/officeDocument/2006/relationships/hyperlink" Target="https://en.wikipedia.org/wiki/Vernacular" TargetMode="External"/><Relationship Id="rId108" Type="http://schemas.openxmlformats.org/officeDocument/2006/relationships/hyperlink" Target="https://en.wikipedia.org/wiki/John_Wycliffe#cite_note-16" TargetMode="External"/><Relationship Id="rId129" Type="http://schemas.openxmlformats.org/officeDocument/2006/relationships/hyperlink" Target="https://en.wikipedia.org/w/index.php?title=John_Wycliffe&amp;action=edit&amp;section=4" TargetMode="External"/><Relationship Id="rId54" Type="http://schemas.openxmlformats.org/officeDocument/2006/relationships/hyperlink" Target="https://en.wikipedia.org/wiki/Pope" TargetMode="External"/><Relationship Id="rId75" Type="http://schemas.openxmlformats.org/officeDocument/2006/relationships/hyperlink" Target="https://en.wikipedia.org/wiki/John_Wycliffe#Conflict_with_the_Church" TargetMode="External"/><Relationship Id="rId96" Type="http://schemas.openxmlformats.org/officeDocument/2006/relationships/hyperlink" Target="https://en.wikipedia.org/wiki/North_Riding_of_Yorkshire" TargetMode="External"/><Relationship Id="rId140" Type="http://schemas.openxmlformats.org/officeDocument/2006/relationships/hyperlink" Target="https://en.wikipedia.org/w/index.php?title=John_Wycliffe&amp;action=edit&amp;section=5" TargetMode="External"/><Relationship Id="rId161" Type="http://schemas.openxmlformats.org/officeDocument/2006/relationships/hyperlink" Target="https://en.wikipedia.org/wiki/English_peasants%27_revolt_of_1381" TargetMode="External"/><Relationship Id="rId182" Type="http://schemas.openxmlformats.org/officeDocument/2006/relationships/hyperlink" Target="https://en.wikipedia.org/wiki/Pope_Martin_V" TargetMode="External"/><Relationship Id="rId217" Type="http://schemas.openxmlformats.org/officeDocument/2006/relationships/hyperlink" Target="https://en.wikipedia.org/wiki/Thomas_Aquinas" TargetMode="External"/><Relationship Id="rId6" Type="http://schemas.openxmlformats.org/officeDocument/2006/relationships/hyperlink" Target="https://en.wikipedia.org/wiki/Wycliffe_(disambiguation)" TargetMode="External"/><Relationship Id="rId238" Type="http://schemas.openxmlformats.org/officeDocument/2006/relationships/hyperlink" Target="https://en.wikipedia.org/wiki/Wycliffe_College,_Gloucestershire" TargetMode="External"/><Relationship Id="rId23" Type="http://schemas.openxmlformats.org/officeDocument/2006/relationships/hyperlink" Target="https://en.wikipedia.org/wiki/John_Calvin" TargetMode="External"/><Relationship Id="rId119" Type="http://schemas.openxmlformats.org/officeDocument/2006/relationships/hyperlink" Target="https://en.wikipedia.org/wiki/Simon_Islip" TargetMode="External"/><Relationship Id="rId44" Type="http://schemas.openxmlformats.org/officeDocument/2006/relationships/hyperlink" Target="https://en.wikipedia.org/wiki/Lollards" TargetMode="External"/><Relationship Id="rId65" Type="http://schemas.openxmlformats.org/officeDocument/2006/relationships/hyperlink" Target="https://en.wikipedia.org/wiki/English_Reformation" TargetMode="External"/><Relationship Id="rId86" Type="http://schemas.openxmlformats.org/officeDocument/2006/relationships/hyperlink" Target="https://en.wikipedia.org/wiki/John_Wycliffe#Legacy" TargetMode="External"/><Relationship Id="rId130" Type="http://schemas.openxmlformats.org/officeDocument/2006/relationships/hyperlink" Target="https://en.wikipedia.org/wiki/William_Frederick_Yeames" TargetMode="External"/><Relationship Id="rId151" Type="http://schemas.openxmlformats.org/officeDocument/2006/relationships/hyperlink" Target="https://en.wikipedia.org/wiki/Edward_III_of_England" TargetMode="External"/><Relationship Id="rId172" Type="http://schemas.openxmlformats.org/officeDocument/2006/relationships/hyperlink" Target="https://en.wikipedia.org/wiki/Bernard_Picart" TargetMode="External"/><Relationship Id="rId193" Type="http://schemas.openxmlformats.org/officeDocument/2006/relationships/hyperlink" Target="https://en.wikipedia.org/wiki/John_Wycliffe#cite_note-Cavendish-36" TargetMode="External"/><Relationship Id="rId207" Type="http://schemas.openxmlformats.org/officeDocument/2006/relationships/hyperlink" Target="https://en.wikipedia.org/wiki/Gotthard_Victor_Lechler" TargetMode="External"/><Relationship Id="rId228" Type="http://schemas.openxmlformats.org/officeDocument/2006/relationships/hyperlink" Target="https://en.wikipedia.org/wiki/Confession_(religion)" TargetMode="External"/><Relationship Id="rId249" Type="http://schemas.openxmlformats.org/officeDocument/2006/relationships/hyperlink" Target="https://en.wikipedia.org/wiki/Lollardy" TargetMode="External"/><Relationship Id="rId13" Type="http://schemas.openxmlformats.org/officeDocument/2006/relationships/hyperlink" Target="https://en.wikipedia.org/wiki/Medieval_philosophy" TargetMode="External"/><Relationship Id="rId109" Type="http://schemas.openxmlformats.org/officeDocument/2006/relationships/hyperlink" Target="https://en.wikipedia.org/wiki/Master_(college)" TargetMode="External"/><Relationship Id="rId34" Type="http://schemas.openxmlformats.org/officeDocument/2006/relationships/hyperlink" Target="https://en.wikipedia.org/wiki/Vulgate" TargetMode="External"/><Relationship Id="rId55" Type="http://schemas.openxmlformats.org/officeDocument/2006/relationships/hyperlink" Target="https://en.wikipedia.org/wiki/Waldensians" TargetMode="External"/><Relationship Id="rId76" Type="http://schemas.openxmlformats.org/officeDocument/2006/relationships/hyperlink" Target="https://en.wikipedia.org/wiki/John_Wycliffe#Anti-Wycliffe_synod" TargetMode="External"/><Relationship Id="rId97" Type="http://schemas.openxmlformats.org/officeDocument/2006/relationships/hyperlink" Target="https://en.wikipedia.org/wiki/John_Wycliffe#cite_note-10" TargetMode="External"/><Relationship Id="rId120" Type="http://schemas.openxmlformats.org/officeDocument/2006/relationships/hyperlink" Target="https://en.wikipedia.org/wiki/Canterbury_Hall" TargetMode="External"/><Relationship Id="rId141" Type="http://schemas.openxmlformats.org/officeDocument/2006/relationships/hyperlink" Target="https://en.wikipedia.org/wiki/William_Courtenay" TargetMode="External"/><Relationship Id="rId7" Type="http://schemas.openxmlformats.org/officeDocument/2006/relationships/hyperlink" Target="https://en.wikipedia.org/wiki/Hipswell,_Yorkshire" TargetMode="External"/><Relationship Id="rId162" Type="http://schemas.openxmlformats.org/officeDocument/2006/relationships/hyperlink" Target="https://en.wikipedia.org/wiki/John_Wycliffe#cite_note-30" TargetMode="External"/><Relationship Id="rId183" Type="http://schemas.openxmlformats.org/officeDocument/2006/relationships/hyperlink" Target="https://en.wikipedia.org/wiki/River_Swift" TargetMode="External"/><Relationship Id="rId218" Type="http://schemas.openxmlformats.org/officeDocument/2006/relationships/hyperlink" Target="https://en.wikipedia.org/wiki/Democritus" TargetMode="External"/><Relationship Id="rId239" Type="http://schemas.openxmlformats.org/officeDocument/2006/relationships/hyperlink" Target="https://en.wikipedia.org/wiki/Calendar_of_saints_(Church_of_England)" TargetMode="External"/><Relationship Id="rId24" Type="http://schemas.openxmlformats.org/officeDocument/2006/relationships/hyperlink" Target="https://en.wikipedia.org/wiki/Huldrych_Zwingli" TargetMode="External"/><Relationship Id="rId45" Type="http://schemas.openxmlformats.org/officeDocument/2006/relationships/hyperlink" Target="https://en.wikipedia.org/wiki/Theological_virtues" TargetMode="External"/><Relationship Id="rId66" Type="http://schemas.openxmlformats.org/officeDocument/2006/relationships/hyperlink" Target="https://en.wikipedia.org/wiki/John_Wycliffe#cite_note-7" TargetMode="External"/><Relationship Id="rId87" Type="http://schemas.openxmlformats.org/officeDocument/2006/relationships/hyperlink" Target="https://en.wikipedia.org/wiki/John_Wycliffe#See_also" TargetMode="External"/><Relationship Id="rId110" Type="http://schemas.openxmlformats.org/officeDocument/2006/relationships/hyperlink" Target="https://en.wikipedia.org/wiki/Balliol_College,_Oxford" TargetMode="External"/><Relationship Id="rId131" Type="http://schemas.openxmlformats.org/officeDocument/2006/relationships/hyperlink" Target="https://en.wikipedia.org/wiki/Lollard" TargetMode="External"/><Relationship Id="rId152" Type="http://schemas.openxmlformats.org/officeDocument/2006/relationships/hyperlink" Target="https://en.wikipedia.org/wiki/Lord_Chancellor" TargetMode="External"/><Relationship Id="rId173" Type="http://schemas.openxmlformats.org/officeDocument/2006/relationships/hyperlink" Target="https://en.wikipedia.org/wiki/Donatism" TargetMode="External"/><Relationship Id="rId194" Type="http://schemas.openxmlformats.org/officeDocument/2006/relationships/hyperlink" Target="https://en.wikipedia.org/wiki/Invisible_church" TargetMode="External"/><Relationship Id="rId208" Type="http://schemas.openxmlformats.org/officeDocument/2006/relationships/hyperlink" Target="https://en.wikipedia.org/wiki/Schism_(religion)" TargetMode="External"/><Relationship Id="rId229" Type="http://schemas.openxmlformats.org/officeDocument/2006/relationships/hyperlink" Target="https://en.wikipedia.org/wiki/John_Wycliffe#cite_note-:0-42" TargetMode="External"/><Relationship Id="rId240" Type="http://schemas.openxmlformats.org/officeDocument/2006/relationships/hyperlink" Target="https://en.wikipedia.org/wiki/Commemoration_(Anglicanism)" TargetMode="External"/><Relationship Id="rId14" Type="http://schemas.openxmlformats.org/officeDocument/2006/relationships/hyperlink" Target="https://en.wikipedia.org/wiki/Roger_Bacon" TargetMode="External"/><Relationship Id="rId35" Type="http://schemas.openxmlformats.org/officeDocument/2006/relationships/hyperlink" Target="https://en.wikipedia.org/wiki/Middle_English" TargetMode="External"/><Relationship Id="rId56" Type="http://schemas.openxmlformats.org/officeDocument/2006/relationships/hyperlink" Target="https://en.wikipedia.org/wiki/Hussites" TargetMode="External"/><Relationship Id="rId77" Type="http://schemas.openxmlformats.org/officeDocument/2006/relationships/hyperlink" Target="https://en.wikipedia.org/wiki/John_Wycliffe#Death_and_posthumous_declaration_of_heresy" TargetMode="External"/><Relationship Id="rId100" Type="http://schemas.openxmlformats.org/officeDocument/2006/relationships/hyperlink" Target="https://en.wikipedia.org/wiki/John_Wycliffe#cite_note-12" TargetMode="External"/><Relationship Id="rId8" Type="http://schemas.openxmlformats.org/officeDocument/2006/relationships/hyperlink" Target="https://en.wikipedia.org/wiki/Kingdom_of_England" TargetMode="External"/><Relationship Id="rId98" Type="http://schemas.openxmlformats.org/officeDocument/2006/relationships/hyperlink" Target="https://en.wikipedia.org/wiki/John_Wycliffe#cite_note-Conti-11" TargetMode="External"/><Relationship Id="rId121" Type="http://schemas.openxmlformats.org/officeDocument/2006/relationships/hyperlink" Target="https://en.wikipedia.org/wiki/John_Wycliffe#cite_note-Budd-19" TargetMode="External"/><Relationship Id="rId142" Type="http://schemas.openxmlformats.org/officeDocument/2006/relationships/hyperlink" Target="https://en.wikipedia.org/wiki/Bishop_of_London" TargetMode="External"/><Relationship Id="rId163" Type="http://schemas.openxmlformats.org/officeDocument/2006/relationships/hyperlink" Target="https://en.wikipedia.org/wiki/Simon_Sudbury" TargetMode="External"/><Relationship Id="rId184" Type="http://schemas.openxmlformats.org/officeDocument/2006/relationships/hyperlink" Target="https://en.wikipedia.org/wiki/The_Testimony_of_William_Thorpe" TargetMode="External"/><Relationship Id="rId219" Type="http://schemas.openxmlformats.org/officeDocument/2006/relationships/hyperlink" Target="https://en.wikipedia.org/wiki/Grosseteste" TargetMode="External"/><Relationship Id="rId230" Type="http://schemas.openxmlformats.org/officeDocument/2006/relationships/hyperlink" Target="https://en.wikipedia.org/wiki/John_Wycliffe#cite_note-43" TargetMode="External"/><Relationship Id="rId25" Type="http://schemas.openxmlformats.org/officeDocument/2006/relationships/hyperlink" Target="https://en.wikipedia.org/wiki/William_Tyndale" TargetMode="External"/><Relationship Id="rId46" Type="http://schemas.openxmlformats.org/officeDocument/2006/relationships/hyperlink" Target="https://en.wikipedia.org/wiki/Predestination" TargetMode="External"/><Relationship Id="rId67" Type="http://schemas.openxmlformats.org/officeDocument/2006/relationships/hyperlink" Target="https://en.wikipedia.org/wiki/John_Bale" TargetMode="External"/><Relationship Id="rId88" Type="http://schemas.openxmlformats.org/officeDocument/2006/relationships/hyperlink" Target="https://en.wikipedia.org/wiki/John_Wycliffe#Citations" TargetMode="External"/><Relationship Id="rId111" Type="http://schemas.openxmlformats.org/officeDocument/2006/relationships/hyperlink" Target="https://en.wikipedia.org/wiki/John_Wycliffe#cite_note-17" TargetMode="External"/><Relationship Id="rId132" Type="http://schemas.openxmlformats.org/officeDocument/2006/relationships/hyperlink" Target="https://en.wikipedia.org/wiki/Gregory_XI" TargetMode="External"/><Relationship Id="rId153" Type="http://schemas.openxmlformats.org/officeDocument/2006/relationships/hyperlink" Target="https://en.wikipedia.org/wiki/John_Wycliffe#cite_note-Kiefer-27" TargetMode="External"/><Relationship Id="rId174" Type="http://schemas.openxmlformats.org/officeDocument/2006/relationships/hyperlink" Target="https://en.wikipedia.org/wiki/John_Wycliffe#cite_note-34" TargetMode="External"/><Relationship Id="rId195" Type="http://schemas.openxmlformats.org/officeDocument/2006/relationships/hyperlink" Target="https://en.wikipedia.org/wiki/John_Wycliffe#cite_note-Britannica_Encyclopedia,_2009-37" TargetMode="External"/><Relationship Id="rId209" Type="http://schemas.openxmlformats.org/officeDocument/2006/relationships/hyperlink" Target="https://en.wikipedia.org/wiki/Primacy_of_the_Roman_Pontiff" TargetMode="External"/><Relationship Id="rId220" Type="http://schemas.openxmlformats.org/officeDocument/2006/relationships/hyperlink" Target="https://en.wikipedia.org/wiki/Philosophical_realism" TargetMode="External"/><Relationship Id="rId241" Type="http://schemas.openxmlformats.org/officeDocument/2006/relationships/hyperlink" Target="https://en.wikipedia.org/wiki/John_Wycliffe#cite_note-44" TargetMode="External"/><Relationship Id="rId15" Type="http://schemas.openxmlformats.org/officeDocument/2006/relationships/hyperlink" Target="https://en.wikipedia.org/wiki/William_of_Ockham" TargetMode="External"/><Relationship Id="rId36" Type="http://schemas.openxmlformats.org/officeDocument/2006/relationships/hyperlink" Target="https://en.wikipedia.org/wiki/Gospel_of_Matthew" TargetMode="External"/><Relationship Id="rId57" Type="http://schemas.openxmlformats.org/officeDocument/2006/relationships/hyperlink" Target="https://en.wikipedia.org/wiki/Friends_of_God" TargetMode="External"/><Relationship Id="rId78" Type="http://schemas.openxmlformats.org/officeDocument/2006/relationships/hyperlink" Target="https://en.wikipedia.org/wiki/John_Wycliffe#Works" TargetMode="External"/><Relationship Id="rId99" Type="http://schemas.openxmlformats.org/officeDocument/2006/relationships/hyperlink" Target="https://en.wikipedia.org/wiki/Wycliffe,_County_Durham" TargetMode="External"/><Relationship Id="rId101" Type="http://schemas.openxmlformats.org/officeDocument/2006/relationships/hyperlink" Target="https://en.wikipedia.org/wiki/Archbishop_of_Canterbury" TargetMode="External"/><Relationship Id="rId122" Type="http://schemas.openxmlformats.org/officeDocument/2006/relationships/hyperlink" Target="https://en.wikipedia.org/wiki/Simon_Langham" TargetMode="External"/><Relationship Id="rId143" Type="http://schemas.openxmlformats.org/officeDocument/2006/relationships/hyperlink" Target="https://en.wikipedia.org/wiki/John_Wycliffe#cite_note-Lechler-25" TargetMode="External"/><Relationship Id="rId164" Type="http://schemas.openxmlformats.org/officeDocument/2006/relationships/hyperlink" Target="https://en.wikipedia.org/wiki/1382_Dover_Straits_earthquake" TargetMode="External"/><Relationship Id="rId185" Type="http://schemas.openxmlformats.org/officeDocument/2006/relationships/hyperlink" Target="https://en.wikipedia.org/wiki/Thomas_Netter" TargetMode="External"/><Relationship Id="rId4" Type="http://schemas.openxmlformats.org/officeDocument/2006/relationships/hyperlink" Target="https://en.wikipedia.org/wiki/John_Wycliffe#searchInput" TargetMode="External"/><Relationship Id="rId9" Type="http://schemas.openxmlformats.org/officeDocument/2006/relationships/hyperlink" Target="https://en.wikipedia.org/wiki/Lutterworth,_Leicestershire" TargetMode="External"/><Relationship Id="rId180" Type="http://schemas.openxmlformats.org/officeDocument/2006/relationships/hyperlink" Target="https://en.wikipedia.org/wiki/Council_of_Constance" TargetMode="External"/><Relationship Id="rId210" Type="http://schemas.openxmlformats.org/officeDocument/2006/relationships/hyperlink" Target="https://en.wikipedia.org/w/index.php?title=John_Wycliffe&amp;action=edit&amp;section=12" TargetMode="External"/><Relationship Id="rId215" Type="http://schemas.openxmlformats.org/officeDocument/2006/relationships/hyperlink" Target="https://en.wikipedia.org/wiki/Universal_(metaphysics)" TargetMode="External"/><Relationship Id="rId236" Type="http://schemas.openxmlformats.org/officeDocument/2006/relationships/hyperlink" Target="https://en.wikipedia.org/wiki/Seminary" TargetMode="External"/><Relationship Id="rId26" Type="http://schemas.openxmlformats.org/officeDocument/2006/relationships/hyperlink" Target="https://en.wikipedia.org/wiki/Help:IPA/English" TargetMode="External"/><Relationship Id="rId231" Type="http://schemas.openxmlformats.org/officeDocument/2006/relationships/hyperlink" Target="https://en.wikipedia.org/w/index.php?title=John_Wycliffe&amp;action=edit&amp;section=15" TargetMode="External"/><Relationship Id="rId47" Type="http://schemas.openxmlformats.org/officeDocument/2006/relationships/hyperlink" Target="https://en.wikipedia.org/wiki/Iconoclasm" TargetMode="External"/><Relationship Id="rId68" Type="http://schemas.openxmlformats.org/officeDocument/2006/relationships/hyperlink" Target="https://en.wikipedia.org/wiki/John_Wycliffe#cite_note-8" TargetMode="External"/><Relationship Id="rId89" Type="http://schemas.openxmlformats.org/officeDocument/2006/relationships/hyperlink" Target="https://en.wikipedia.org/wiki/John_Wycliffe#General_and_cited_sources" TargetMode="External"/><Relationship Id="rId112" Type="http://schemas.openxmlformats.org/officeDocument/2006/relationships/hyperlink" Target="https://en.wikipedia.org/wiki/Fillingham" TargetMode="External"/><Relationship Id="rId133" Type="http://schemas.openxmlformats.org/officeDocument/2006/relationships/hyperlink" Target="https://en.wikipedia.org/wiki/Ten_Commandments" TargetMode="External"/><Relationship Id="rId154" Type="http://schemas.openxmlformats.org/officeDocument/2006/relationships/hyperlink" Target="https://en.wikipedia.org/wiki/Vice-Chancellor" TargetMode="External"/><Relationship Id="rId175" Type="http://schemas.openxmlformats.org/officeDocument/2006/relationships/hyperlink" Target="https://en.wikipedia.org/wiki/Lutterworth" TargetMode="External"/><Relationship Id="rId196" Type="http://schemas.openxmlformats.org/officeDocument/2006/relationships/hyperlink" Target="https://en.wikipedia.org/wiki/Catholicism" TargetMode="External"/><Relationship Id="rId200" Type="http://schemas.openxmlformats.org/officeDocument/2006/relationships/hyperlink" Target="https://en.wikipedia.org/w/index.php?title=John_Wycliffe&amp;action=edit&amp;section=10" TargetMode="External"/><Relationship Id="rId16" Type="http://schemas.openxmlformats.org/officeDocument/2006/relationships/hyperlink" Target="https://en.wikipedia.org/wiki/Augustine_of_Hippo" TargetMode="External"/><Relationship Id="rId221" Type="http://schemas.openxmlformats.org/officeDocument/2006/relationships/hyperlink" Target="https://en.wikipedia.org/wiki/Nominalism" TargetMode="External"/><Relationship Id="rId242" Type="http://schemas.openxmlformats.org/officeDocument/2006/relationships/hyperlink" Target="https://en.wikipedia.org/wiki/Anglican_Church_of_Canada" TargetMode="External"/><Relationship Id="rId37" Type="http://schemas.openxmlformats.org/officeDocument/2006/relationships/hyperlink" Target="https://en.wikipedia.org/wiki/Gospel_of_Mark" TargetMode="External"/><Relationship Id="rId58" Type="http://schemas.openxmlformats.org/officeDocument/2006/relationships/hyperlink" Target="https://en.wikipedia.org/wiki/John_Wycliffe#cite_note-5" TargetMode="External"/><Relationship Id="rId79" Type="http://schemas.openxmlformats.org/officeDocument/2006/relationships/hyperlink" Target="https://en.wikipedia.org/wiki/John_Wycliffe#Doctrines" TargetMode="External"/><Relationship Id="rId102" Type="http://schemas.openxmlformats.org/officeDocument/2006/relationships/hyperlink" Target="https://en.wikipedia.org/wiki/John_Wycliffe#cite_note-13" TargetMode="External"/><Relationship Id="rId123" Type="http://schemas.openxmlformats.org/officeDocument/2006/relationships/hyperlink" Target="https://en.wikipedia.org/wiki/Ludgershall,_Buckinghamshire" TargetMode="External"/><Relationship Id="rId144" Type="http://schemas.openxmlformats.org/officeDocument/2006/relationships/hyperlink" Target="https://en.wikipedia.org/wiki/Earl_Marshal" TargetMode="External"/><Relationship Id="rId90" Type="http://schemas.openxmlformats.org/officeDocument/2006/relationships/hyperlink" Target="https://en.wikipedia.org/wiki/John_Wycliffe#Further_reading" TargetMode="External"/><Relationship Id="rId165" Type="http://schemas.openxmlformats.org/officeDocument/2006/relationships/hyperlink" Target="https://en.wikipedia.org/wiki/Earthquake_Synod" TargetMode="External"/><Relationship Id="rId186" Type="http://schemas.openxmlformats.org/officeDocument/2006/relationships/hyperlink" Target="https://en.wikipedia.org/wiki/Heresy" TargetMode="External"/><Relationship Id="rId211" Type="http://schemas.openxmlformats.org/officeDocument/2006/relationships/hyperlink" Target="https://en.wikipedia.org/wiki/Henry_Knighton" TargetMode="External"/><Relationship Id="rId232" Type="http://schemas.openxmlformats.org/officeDocument/2006/relationships/hyperlink" Target="https://en.wikipedia.org/w/index.php?title=John_Wycliffe&amp;action=edit&amp;section=16" TargetMode="External"/><Relationship Id="rId27" Type="http://schemas.openxmlformats.org/officeDocument/2006/relationships/hyperlink" Target="https://en.wikipedia.org/wiki/John_Wycliffe#cite_note-2" TargetMode="External"/><Relationship Id="rId48" Type="http://schemas.openxmlformats.org/officeDocument/2006/relationships/hyperlink" Target="https://en.wikipedia.org/wiki/Caesaropapism" TargetMode="External"/><Relationship Id="rId69" Type="http://schemas.openxmlformats.org/officeDocument/2006/relationships/hyperlink" Target="https://en.wikipedia.org/wiki/Hussite_Wars" TargetMode="External"/><Relationship Id="rId113" Type="http://schemas.openxmlformats.org/officeDocument/2006/relationships/hyperlink" Target="https://en.wikipedia.org/wiki/Lincolnshire" TargetMode="External"/><Relationship Id="rId134" Type="http://schemas.openxmlformats.org/officeDocument/2006/relationships/hyperlink" Target="https://en.wikipedia.org/wiki/Annates" TargetMode="External"/><Relationship Id="rId80" Type="http://schemas.openxmlformats.org/officeDocument/2006/relationships/hyperlink" Target="https://en.wikipedia.org/wiki/John_Wycliffe#Attack_on_monasticism" TargetMode="External"/><Relationship Id="rId155" Type="http://schemas.openxmlformats.org/officeDocument/2006/relationships/hyperlink" Target="https://en.wikipedia.org/wiki/Lambeth_Palace" TargetMode="External"/><Relationship Id="rId176" Type="http://schemas.openxmlformats.org/officeDocument/2006/relationships/hyperlink" Target="https://en.wikipedia.org/wiki/Urban_VI" TargetMode="External"/><Relationship Id="rId197" Type="http://schemas.openxmlformats.org/officeDocument/2006/relationships/hyperlink" Target="https://en.wikipedia.org/wiki/Salvation" TargetMode="External"/><Relationship Id="rId201" Type="http://schemas.openxmlformats.org/officeDocument/2006/relationships/hyperlink" Target="https://en.wikipedia.org/w/index.php?title=John_Wycliffe&amp;action=edit&amp;section=11" TargetMode="External"/><Relationship Id="rId222" Type="http://schemas.openxmlformats.org/officeDocument/2006/relationships/hyperlink" Target="https://en.wikipedia.org/wiki/Cornelius_Van_Til" TargetMode="External"/><Relationship Id="rId243" Type="http://schemas.openxmlformats.org/officeDocument/2006/relationships/hyperlink" Target="https://en.wikipedia.org/wiki/John_Wycliffe#cite_note-45" TargetMode="External"/><Relationship Id="rId17" Type="http://schemas.openxmlformats.org/officeDocument/2006/relationships/hyperlink" Target="https://en.wikipedia.org/wiki/Robert_Grosseteste" TargetMode="External"/><Relationship Id="rId38" Type="http://schemas.openxmlformats.org/officeDocument/2006/relationships/hyperlink" Target="https://en.wikipedia.org/wiki/Gospel_of_Luke" TargetMode="External"/><Relationship Id="rId59" Type="http://schemas.openxmlformats.org/officeDocument/2006/relationships/hyperlink" Target="https://en.wikipedia.org/wiki/Protestant_Reformation" TargetMode="External"/><Relationship Id="rId103" Type="http://schemas.openxmlformats.org/officeDocument/2006/relationships/hyperlink" Target="https://en.wikipedia.org/wiki/Black_Death" TargetMode="External"/><Relationship Id="rId124" Type="http://schemas.openxmlformats.org/officeDocument/2006/relationships/hyperlink" Target="https://en.wikipedia.org/wiki/John_Wycliffe#cite_note-20" TargetMode="External"/><Relationship Id="rId70" Type="http://schemas.openxmlformats.org/officeDocument/2006/relationships/hyperlink" Target="https://en.wikipedia.org/wiki/John_Wycliffe#cite_note-9" TargetMode="External"/><Relationship Id="rId91" Type="http://schemas.openxmlformats.org/officeDocument/2006/relationships/hyperlink" Target="https://en.wikipedia.org/wiki/John_Wycliffe#External_links" TargetMode="External"/><Relationship Id="rId145" Type="http://schemas.openxmlformats.org/officeDocument/2006/relationships/hyperlink" Target="https://en.wikipedia.org/wiki/Henry_Percy,_1st_Earl_of_Northumberland" TargetMode="External"/><Relationship Id="rId166" Type="http://schemas.openxmlformats.org/officeDocument/2006/relationships/hyperlink" Target="https://en.wikipedia.org/wiki/John_Wycliffe#cite_note-31" TargetMode="External"/><Relationship Id="rId187" Type="http://schemas.openxmlformats.org/officeDocument/2006/relationships/hyperlink" Target="https://en.wikipedia.org/w/index.php?title=John_Wycliffe&amp;action=edit&amp;section=8" TargetMode="External"/><Relationship Id="rId1" Type="http://schemas.openxmlformats.org/officeDocument/2006/relationships/notesMaster" Target="../notesMasters/notesMaster1.xml"/><Relationship Id="rId212" Type="http://schemas.openxmlformats.org/officeDocument/2006/relationships/hyperlink" Target="https://en.wikipedia.org/wiki/John_Wycliffe#cite_note-39" TargetMode="External"/><Relationship Id="rId233" Type="http://schemas.openxmlformats.org/officeDocument/2006/relationships/hyperlink" Target="https://en.wikipedia.org/wiki/Wycliffe_College" TargetMode="External"/><Relationship Id="rId28" Type="http://schemas.openxmlformats.org/officeDocument/2006/relationships/hyperlink" Target="https://en.wikipedia.org/wiki/Scholastic_philosopher" TargetMode="External"/><Relationship Id="rId49" Type="http://schemas.openxmlformats.org/officeDocument/2006/relationships/hyperlink" Target="https://en.wikipedia.org/wiki/Veneration_of_saints" TargetMode="External"/><Relationship Id="rId114" Type="http://schemas.openxmlformats.org/officeDocument/2006/relationships/hyperlink" Target="https://en.wikipedia.org/wiki/John_Wycliffe#cite_note-Estep-18" TargetMode="External"/><Relationship Id="rId60" Type="http://schemas.openxmlformats.org/officeDocument/2006/relationships/hyperlink" Target="https://en.wikipedia.org/wiki/John_Wycliffe#cite_note-6" TargetMode="External"/><Relationship Id="rId81" Type="http://schemas.openxmlformats.org/officeDocument/2006/relationships/hyperlink" Target="https://en.wikipedia.org/wiki/John_Wycliffe#Views_on_the_papacy" TargetMode="External"/><Relationship Id="rId135" Type="http://schemas.openxmlformats.org/officeDocument/2006/relationships/hyperlink" Target="https://en.wikipedia.org/wiki/Indulgence" TargetMode="External"/><Relationship Id="rId156" Type="http://schemas.openxmlformats.org/officeDocument/2006/relationships/hyperlink" Target="https://en.wikipedia.org/wiki/Joan_of_Kent" TargetMode="External"/><Relationship Id="rId177" Type="http://schemas.openxmlformats.org/officeDocument/2006/relationships/hyperlink" Target="https://en.wikipedia.org/wiki/Holy_Innocents%27_Day" TargetMode="External"/><Relationship Id="rId198" Type="http://schemas.openxmlformats.org/officeDocument/2006/relationships/hyperlink" Target="https://en.wikipedia.org/wiki/Indulgences" TargetMode="External"/><Relationship Id="rId202" Type="http://schemas.openxmlformats.org/officeDocument/2006/relationships/hyperlink" Target="https://en.wikipedia.org/wiki/John_Wycliffe#cite_note-Rudolph-38" TargetMode="External"/><Relationship Id="rId223" Type="http://schemas.openxmlformats.org/officeDocument/2006/relationships/hyperlink" Target="https://en.wikipedia.org/wiki/Wikipedia:Citation_needed" TargetMode="External"/><Relationship Id="rId244" Type="http://schemas.openxmlformats.org/officeDocument/2006/relationships/hyperlink" Target="https://en.wikipedia.org/w/index.php?title=John_Wycliffe&amp;action=edit&amp;section=17" TargetMode="External"/><Relationship Id="rId18" Type="http://schemas.openxmlformats.org/officeDocument/2006/relationships/hyperlink" Target="https://en.wikipedia.org/wiki/Thomas_Bradwardine" TargetMode="External"/><Relationship Id="rId39" Type="http://schemas.openxmlformats.org/officeDocument/2006/relationships/hyperlink" Target="https://en.wikipedia.org/wiki/Gospel_of_John" TargetMode="External"/><Relationship Id="rId50" Type="http://schemas.openxmlformats.org/officeDocument/2006/relationships/hyperlink" Target="https://en.wikipedia.org/wiki/Sacraments" TargetMode="External"/><Relationship Id="rId104" Type="http://schemas.openxmlformats.org/officeDocument/2006/relationships/hyperlink" Target="https://en.wikipedia.org/wiki/John_Wycliffe#cite_note-Murray-14" TargetMode="External"/><Relationship Id="rId125" Type="http://schemas.openxmlformats.org/officeDocument/2006/relationships/hyperlink" Target="https://en.wikipedia.org/wiki/John_Wycliffe#cite_note-Roberts-21" TargetMode="External"/><Relationship Id="rId146" Type="http://schemas.openxmlformats.org/officeDocument/2006/relationships/hyperlink" Target="https://en.wikipedia.org/wiki/Prot%C3%A9g%C3%A9" TargetMode="External"/><Relationship Id="rId167" Type="http://schemas.openxmlformats.org/officeDocument/2006/relationships/hyperlink" Target="https://en.wikipedia.org/wiki/John_Wycliffe#cite_note-32" TargetMode="External"/><Relationship Id="rId188" Type="http://schemas.openxmlformats.org/officeDocument/2006/relationships/hyperlink" Target="https://en.wikipedia.org/wiki/John_Wycliffe#cite_note-walker-35" TargetMode="External"/><Relationship Id="rId71" Type="http://schemas.openxmlformats.org/officeDocument/2006/relationships/hyperlink" Target="https://en.wikipedia.org/wiki/John_Wycliffe#Life_and_career" TargetMode="External"/><Relationship Id="rId92" Type="http://schemas.openxmlformats.org/officeDocument/2006/relationships/hyperlink" Target="https://en.wikipedia.org/w/index.php?title=John_Wycliffe&amp;action=edit&amp;section=1" TargetMode="External"/><Relationship Id="rId213" Type="http://schemas.openxmlformats.org/officeDocument/2006/relationships/hyperlink" Target="https://en.wikipedia.org/wiki/John_Wycliffe#cite_note-Mattei-40" TargetMode="External"/><Relationship Id="rId234" Type="http://schemas.openxmlformats.org/officeDocument/2006/relationships/hyperlink" Target="https://en.wikipedia.org/wiki/Wycliffe_Global_Alliance" TargetMode="External"/><Relationship Id="rId2" Type="http://schemas.openxmlformats.org/officeDocument/2006/relationships/slide" Target="../slides/slide12.xml"/><Relationship Id="rId29" Type="http://schemas.openxmlformats.org/officeDocument/2006/relationships/hyperlink" Target="https://en.wikipedia.org/wiki/Catholic_Church" TargetMode="External"/><Relationship Id="rId40" Type="http://schemas.openxmlformats.org/officeDocument/2006/relationships/hyperlink" Target="https://en.wikipedia.org/wiki/New_Testament" TargetMode="External"/><Relationship Id="rId115" Type="http://schemas.openxmlformats.org/officeDocument/2006/relationships/hyperlink" Target="https://en.wikipedia.org/wiki/The_Queen%27s_College,_Oxford" TargetMode="External"/><Relationship Id="rId136" Type="http://schemas.openxmlformats.org/officeDocument/2006/relationships/hyperlink" Target="https://en.wikipedia.org/wiki/Simony" TargetMode="External"/><Relationship Id="rId157" Type="http://schemas.openxmlformats.org/officeDocument/2006/relationships/hyperlink" Target="https://en.wikipedia.org/wiki/Friars" TargetMode="External"/><Relationship Id="rId178" Type="http://schemas.openxmlformats.org/officeDocument/2006/relationships/hyperlink" Target="https://en.wikipedia.org/wiki/Wikipedia:Please_clarify" TargetMode="External"/><Relationship Id="rId61" Type="http://schemas.openxmlformats.org/officeDocument/2006/relationships/hyperlink" Target="https://en.wikipedia.org/wiki/Scholasticism" TargetMode="External"/><Relationship Id="rId82" Type="http://schemas.openxmlformats.org/officeDocument/2006/relationships/hyperlink" Target="https://en.wikipedia.org/wiki/John_Wycliffe#Basic_positions_in_philosophy" TargetMode="External"/><Relationship Id="rId199" Type="http://schemas.openxmlformats.org/officeDocument/2006/relationships/hyperlink" Target="https://en.wikipedia.org/wiki/Authority" TargetMode="External"/><Relationship Id="rId203" Type="http://schemas.openxmlformats.org/officeDocument/2006/relationships/hyperlink" Target="https://en.wikipedia.org/wiki/Antipope_Clement_VII" TargetMode="External"/><Relationship Id="rId19" Type="http://schemas.openxmlformats.org/officeDocument/2006/relationships/hyperlink" Target="https://en.wikipedia.org/wiki/Richard_FitzRalph" TargetMode="External"/><Relationship Id="rId224" Type="http://schemas.openxmlformats.org/officeDocument/2006/relationships/hyperlink" Target="https://en.wikipedia.org/w/index.php?title=John_Wycliffe&amp;action=edit&amp;section=13" TargetMode="External"/><Relationship Id="rId245" Type="http://schemas.openxmlformats.org/officeDocument/2006/relationships/hyperlink" Target="https://en.wikipedia.org/wiki/Portal:Saints" TargetMode="External"/><Relationship Id="rId30" Type="http://schemas.openxmlformats.org/officeDocument/2006/relationships/hyperlink" Target="https://en.wikipedia.org/wiki/University_of_Oxford" TargetMode="External"/><Relationship Id="rId105" Type="http://schemas.openxmlformats.org/officeDocument/2006/relationships/hyperlink" Target="https://en.wikipedia.org/wiki/John_Wycliffe#cite_note-Vaughn-15" TargetMode="External"/><Relationship Id="rId126" Type="http://schemas.openxmlformats.org/officeDocument/2006/relationships/hyperlink" Target="https://en.wikipedia.org/wiki/St_Mary%27s_Church,_Lutterworth" TargetMode="External"/><Relationship Id="rId147" Type="http://schemas.openxmlformats.org/officeDocument/2006/relationships/hyperlink" Target="https://en.wikipedia.org/wiki/John_Wycliffe#cite_note-26" TargetMode="External"/><Relationship Id="rId168" Type="http://schemas.openxmlformats.org/officeDocument/2006/relationships/hyperlink" Target="https://en.wikipedia.org/wiki/Consecration" TargetMode="External"/><Relationship Id="rId51" Type="http://schemas.openxmlformats.org/officeDocument/2006/relationships/hyperlink" Target="https://en.wikipedia.org/wiki/Requiem_mass" TargetMode="External"/><Relationship Id="rId72" Type="http://schemas.openxmlformats.org/officeDocument/2006/relationships/hyperlink" Target="https://en.wikipedia.org/wiki/John_Wycliffe#Early_life" TargetMode="External"/><Relationship Id="rId93" Type="http://schemas.openxmlformats.org/officeDocument/2006/relationships/hyperlink" Target="https://en.wikipedia.org/w/index.php?title=John_Wycliffe&amp;action=edit&amp;section=2" TargetMode="External"/><Relationship Id="rId189" Type="http://schemas.openxmlformats.org/officeDocument/2006/relationships/hyperlink" Target="https://en.wikipedia.org/wiki/Nicholas_of_Hereford" TargetMode="External"/><Relationship Id="rId3" Type="http://schemas.openxmlformats.org/officeDocument/2006/relationships/hyperlink" Target="https://en.wikipedia.org/wiki/John_Wycliffe#mw-head" TargetMode="External"/><Relationship Id="rId214" Type="http://schemas.openxmlformats.org/officeDocument/2006/relationships/hyperlink" Target="https://en.wikipedia.org/wiki/Plato" TargetMode="External"/><Relationship Id="rId235" Type="http://schemas.openxmlformats.org/officeDocument/2006/relationships/hyperlink" Target="https://en.wikipedia.org/wiki/Wycliffe_Hall,_Oxford" TargetMode="External"/><Relationship Id="rId116" Type="http://schemas.openxmlformats.org/officeDocument/2006/relationships/hyperlink" Target="https://en.wikipedia.org/wiki/Prebendary" TargetMode="External"/><Relationship Id="rId137" Type="http://schemas.openxmlformats.org/officeDocument/2006/relationships/hyperlink" Target="https://en.wikipedia.org/wiki/John_Wycliffe#cite_note-burns-23" TargetMode="External"/><Relationship Id="rId158" Type="http://schemas.openxmlformats.org/officeDocument/2006/relationships/hyperlink" Target="https://en.wikipedia.org/wiki/John_Wycliffe#cite_note-hudson-28" TargetMode="External"/><Relationship Id="rId20" Type="http://schemas.openxmlformats.org/officeDocument/2006/relationships/hyperlink" Target="https://en.wikipedia.org/wiki/Jan_Hus" TargetMode="External"/><Relationship Id="rId41" Type="http://schemas.openxmlformats.org/officeDocument/2006/relationships/hyperlink" Target="https://en.wikipedia.org/wiki/Old_Testament" TargetMode="External"/><Relationship Id="rId62" Type="http://schemas.openxmlformats.org/officeDocument/2006/relationships/hyperlink" Target="https://en.wikipedia.org/wiki/Eosphoros" TargetMode="External"/><Relationship Id="rId83" Type="http://schemas.openxmlformats.org/officeDocument/2006/relationships/hyperlink" Target="https://en.wikipedia.org/wiki/John_Wycliffe#Attitude_toward_speculation" TargetMode="External"/><Relationship Id="rId179" Type="http://schemas.openxmlformats.org/officeDocument/2006/relationships/hyperlink" Target="https://en.wikipedia.org/wiki/Foxe%27s_Book_of_Martyrs" TargetMode="External"/><Relationship Id="rId190" Type="http://schemas.openxmlformats.org/officeDocument/2006/relationships/hyperlink" Target="https://en.wikipedia.org/wiki/Wikipedia:Accuracy_dispute#Disputed_statement" TargetMode="External"/><Relationship Id="rId204" Type="http://schemas.openxmlformats.org/officeDocument/2006/relationships/hyperlink" Target="https://en.wikipedia.org/wiki/Right_of_asylum" TargetMode="External"/><Relationship Id="rId225" Type="http://schemas.openxmlformats.org/officeDocument/2006/relationships/hyperlink" Target="https://en.wikipedia.org/wiki/Free_will" TargetMode="External"/><Relationship Id="rId246" Type="http://schemas.openxmlformats.org/officeDocument/2006/relationships/hyperlink" Target="https://en.wikipedia.org/wiki/John_Bankin" TargetMode="External"/><Relationship Id="rId106" Type="http://schemas.openxmlformats.org/officeDocument/2006/relationships/hyperlink" Target="https://en.wikipedia.org/wiki/St_Scholastica_Day_riot" TargetMode="External"/><Relationship Id="rId127" Type="http://schemas.openxmlformats.org/officeDocument/2006/relationships/hyperlink" Target="https://en.wikipedia.org/wiki/Leicestershire" TargetMode="External"/><Relationship Id="rId10" Type="http://schemas.openxmlformats.org/officeDocument/2006/relationships/hyperlink" Target="https://en.wikipedia.org/wiki/John_Wycliffe#cite_note-1" TargetMode="External"/><Relationship Id="rId31" Type="http://schemas.openxmlformats.org/officeDocument/2006/relationships/hyperlink" Target="https://en.wikipedia.org/wiki/Protestantism" TargetMode="External"/><Relationship Id="rId52" Type="http://schemas.openxmlformats.org/officeDocument/2006/relationships/hyperlink" Target="https://en.wikipedia.org/wiki/Transubstantiation" TargetMode="External"/><Relationship Id="rId73" Type="http://schemas.openxmlformats.org/officeDocument/2006/relationships/hyperlink" Target="https://en.wikipedia.org/wiki/John_Wycliffe#Career_in_education" TargetMode="External"/><Relationship Id="rId94" Type="http://schemas.openxmlformats.org/officeDocument/2006/relationships/hyperlink" Target="https://en.wikipedia.org/wiki/Hipswell" TargetMode="External"/><Relationship Id="rId148" Type="http://schemas.openxmlformats.org/officeDocument/2006/relationships/hyperlink" Target="https://en.wikipedia.org/wiki/Polemic" TargetMode="External"/><Relationship Id="rId169" Type="http://schemas.openxmlformats.org/officeDocument/2006/relationships/hyperlink" Target="https://en.wikipedia.org/wiki/Gospe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A976B8-1CE9-2D40-B14A-B238F67007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4743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Wycliffe taught that Scripture, not church tradition, was the ultimate and final authority for God’s people.</a:t>
            </a:r>
          </a:p>
          <a:p>
            <a:pPr lvl="1"/>
            <a:r>
              <a:rPr lang="en-US" dirty="0"/>
              <a:t>Wycliffe became known </a:t>
            </a:r>
            <a:br>
              <a:rPr lang="en-US" dirty="0"/>
            </a:br>
            <a:r>
              <a:rPr lang="en-US" dirty="0"/>
              <a:t>as “the Morning Star </a:t>
            </a:r>
            <a:br>
              <a:rPr lang="en-US" dirty="0"/>
            </a:br>
            <a:r>
              <a:rPr lang="en-US" dirty="0"/>
              <a:t>of the Reformation.” </a:t>
            </a:r>
          </a:p>
          <a:p>
            <a:endParaRPr lang="en-US" dirty="0"/>
          </a:p>
        </p:txBody>
      </p:sp>
      <p:sp>
        <p:nvSpPr>
          <p:cNvPr id="4" name="Slide Number Placeholder 3"/>
          <p:cNvSpPr>
            <a:spLocks noGrp="1"/>
          </p:cNvSpPr>
          <p:nvPr>
            <p:ph type="sldNum" sz="quarter" idx="5"/>
          </p:nvPr>
        </p:nvSpPr>
        <p:spPr/>
        <p:txBody>
          <a:bodyPr/>
          <a:lstStyle/>
          <a:p>
            <a:fld id="{82A976B8-1CE9-2D40-B14A-B238F67007C8}" type="slidenum">
              <a:rPr lang="en-US" smtClean="0"/>
              <a:t>17</a:t>
            </a:fld>
            <a:endParaRPr lang="en-US" dirty="0"/>
          </a:p>
        </p:txBody>
      </p:sp>
    </p:spTree>
    <p:extLst>
      <p:ext uri="{BB962C8B-B14F-4D97-AF65-F5344CB8AC3E}">
        <p14:creationId xmlns:p14="http://schemas.microsoft.com/office/powerpoint/2010/main" val="2232937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0" i="0" dirty="0">
                <a:solidFill>
                  <a:srgbClr val="202122"/>
                </a:solidFill>
                <a:effectLst/>
                <a:latin typeface="Arial" panose="020B0604020202020204" pitchFamily="34" charset="0"/>
              </a:rPr>
              <a:t>Wycliffe's writings in Latin greatly influenced the philosophy and teaching of the Czech reformer </a:t>
            </a:r>
            <a:r>
              <a:rPr lang="en-US" b="0" i="0" u="none" strike="noStrike" dirty="0">
                <a:solidFill>
                  <a:srgbClr val="0645AD"/>
                </a:solidFill>
                <a:effectLst/>
                <a:latin typeface="Arial" panose="020B0604020202020204" pitchFamily="34" charset="0"/>
                <a:hlinkClick r:id="rId3" tooltip="Jan Hus"/>
              </a:rPr>
              <a:t>Jan Hus</a:t>
            </a:r>
            <a:r>
              <a:rPr lang="en-US" b="0" i="0" dirty="0">
                <a:solidFill>
                  <a:srgbClr val="202122"/>
                </a:solidFill>
                <a:effectLst/>
                <a:latin typeface="Arial" panose="020B0604020202020204" pitchFamily="34" charset="0"/>
              </a:rPr>
              <a:t> (</a:t>
            </a:r>
            <a:r>
              <a:rPr lang="en-US" dirty="0"/>
              <a:t>c.</a:t>
            </a:r>
            <a:r>
              <a:rPr lang="en-US" b="0" i="0" dirty="0">
                <a:solidFill>
                  <a:srgbClr val="202122"/>
                </a:solidFill>
                <a:effectLst/>
                <a:latin typeface="Arial" panose="020B0604020202020204" pitchFamily="34" charset="0"/>
              </a:rPr>
              <a:t> 1369–1415), whose execution in 1415 sparked a revolt and led to the </a:t>
            </a:r>
            <a:r>
              <a:rPr lang="en-US" b="0" i="0" u="none" strike="noStrike" dirty="0">
                <a:solidFill>
                  <a:srgbClr val="0645AD"/>
                </a:solidFill>
                <a:effectLst/>
                <a:latin typeface="Arial" panose="020B0604020202020204" pitchFamily="34" charset="0"/>
                <a:hlinkClick r:id="rId4" tooltip="Hussite Wars"/>
              </a:rPr>
              <a:t>Hussite Wars</a:t>
            </a:r>
            <a:r>
              <a:rPr lang="en-US" b="0" i="0" dirty="0">
                <a:solidFill>
                  <a:srgbClr val="202122"/>
                </a:solidFill>
                <a:effectLst/>
                <a:latin typeface="Arial" panose="020B0604020202020204" pitchFamily="34" charset="0"/>
              </a:rPr>
              <a:t> of 1419–1434.</a:t>
            </a:r>
            <a:endParaRPr lang="en-US" dirty="0"/>
          </a:p>
        </p:txBody>
      </p:sp>
      <p:sp>
        <p:nvSpPr>
          <p:cNvPr id="4" name="Slide Number Placeholder 3"/>
          <p:cNvSpPr>
            <a:spLocks noGrp="1"/>
          </p:cNvSpPr>
          <p:nvPr>
            <p:ph type="sldNum" sz="quarter" idx="5"/>
          </p:nvPr>
        </p:nvSpPr>
        <p:spPr/>
        <p:txBody>
          <a:bodyPr/>
          <a:lstStyle/>
          <a:p>
            <a:fld id="{82A976B8-1CE9-2D40-B14A-B238F67007C8}" type="slidenum">
              <a:rPr lang="en-US" smtClean="0"/>
              <a:t>18</a:t>
            </a:fld>
            <a:endParaRPr lang="en-US" dirty="0"/>
          </a:p>
        </p:txBody>
      </p:sp>
    </p:spTree>
    <p:extLst>
      <p:ext uri="{BB962C8B-B14F-4D97-AF65-F5344CB8AC3E}">
        <p14:creationId xmlns:p14="http://schemas.microsoft.com/office/powerpoint/2010/main" val="2200847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0" i="0" dirty="0">
                <a:solidFill>
                  <a:srgbClr val="202122"/>
                </a:solidFill>
                <a:effectLst/>
                <a:latin typeface="Arial" panose="020B0604020202020204" pitchFamily="34" charset="0"/>
              </a:rPr>
              <a:t>Wycliffe's writings in Latin greatly influenced the philosophy and teaching of the Czech reformer </a:t>
            </a:r>
            <a:r>
              <a:rPr lang="en-US" b="0" i="0" u="none" strike="noStrike" dirty="0">
                <a:solidFill>
                  <a:srgbClr val="0645AD"/>
                </a:solidFill>
                <a:effectLst/>
                <a:latin typeface="Arial" panose="020B0604020202020204" pitchFamily="34" charset="0"/>
                <a:hlinkClick r:id="rId3" tooltip="Jan Hus"/>
              </a:rPr>
              <a:t>Jan Hus</a:t>
            </a:r>
            <a:r>
              <a:rPr lang="en-US" b="0" i="0" dirty="0">
                <a:solidFill>
                  <a:srgbClr val="202122"/>
                </a:solidFill>
                <a:effectLst/>
                <a:latin typeface="Arial" panose="020B0604020202020204" pitchFamily="34" charset="0"/>
              </a:rPr>
              <a:t> (</a:t>
            </a:r>
            <a:r>
              <a:rPr lang="en-US" dirty="0"/>
              <a:t>c.</a:t>
            </a:r>
            <a:r>
              <a:rPr lang="en-US" b="0" i="0" dirty="0">
                <a:solidFill>
                  <a:srgbClr val="202122"/>
                </a:solidFill>
                <a:effectLst/>
                <a:latin typeface="Arial" panose="020B0604020202020204" pitchFamily="34" charset="0"/>
              </a:rPr>
              <a:t> 1369–1415), whose execution in 1415 sparked a revolt and led to the </a:t>
            </a:r>
            <a:r>
              <a:rPr lang="en-US" b="0" i="0" u="none" strike="noStrike" dirty="0">
                <a:solidFill>
                  <a:srgbClr val="0645AD"/>
                </a:solidFill>
                <a:effectLst/>
                <a:latin typeface="Arial" panose="020B0604020202020204" pitchFamily="34" charset="0"/>
                <a:hlinkClick r:id="rId4" tooltip="Hussite Wars"/>
              </a:rPr>
              <a:t>Hussite Wars</a:t>
            </a:r>
            <a:r>
              <a:rPr lang="en-US" b="0" i="0" dirty="0">
                <a:solidFill>
                  <a:srgbClr val="202122"/>
                </a:solidFill>
                <a:effectLst/>
                <a:latin typeface="Arial" panose="020B0604020202020204" pitchFamily="34" charset="0"/>
              </a:rPr>
              <a:t> of 1419–1434.</a:t>
            </a:r>
            <a:endParaRPr lang="en-US" dirty="0"/>
          </a:p>
        </p:txBody>
      </p:sp>
      <p:sp>
        <p:nvSpPr>
          <p:cNvPr id="4" name="Slide Number Placeholder 3"/>
          <p:cNvSpPr>
            <a:spLocks noGrp="1"/>
          </p:cNvSpPr>
          <p:nvPr>
            <p:ph type="sldNum" sz="quarter" idx="5"/>
          </p:nvPr>
        </p:nvSpPr>
        <p:spPr/>
        <p:txBody>
          <a:bodyPr/>
          <a:lstStyle/>
          <a:p>
            <a:fld id="{82A976B8-1CE9-2D40-B14A-B238F67007C8}" type="slidenum">
              <a:rPr lang="en-US" smtClean="0"/>
              <a:t>19</a:t>
            </a:fld>
            <a:endParaRPr lang="en-US" dirty="0"/>
          </a:p>
        </p:txBody>
      </p:sp>
    </p:spTree>
    <p:extLst>
      <p:ext uri="{BB962C8B-B14F-4D97-AF65-F5344CB8AC3E}">
        <p14:creationId xmlns:p14="http://schemas.microsoft.com/office/powerpoint/2010/main" val="396732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fld id="{82A976B8-1CE9-2D40-B14A-B238F67007C8}" type="slidenum">
              <a:rPr lang="en-US" smtClean="0"/>
              <a:t>20</a:t>
            </a:fld>
            <a:endParaRPr lang="en-US" dirty="0"/>
          </a:p>
        </p:txBody>
      </p:sp>
    </p:spTree>
    <p:extLst>
      <p:ext uri="{BB962C8B-B14F-4D97-AF65-F5344CB8AC3E}">
        <p14:creationId xmlns:p14="http://schemas.microsoft.com/office/powerpoint/2010/main" val="1992875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0" i="0" dirty="0">
                <a:solidFill>
                  <a:srgbClr val="202122"/>
                </a:solidFill>
                <a:effectLst/>
                <a:latin typeface="Arial" panose="020B0604020202020204" pitchFamily="34" charset="0"/>
              </a:rPr>
              <a:t>Wycliffe's writings in Latin greatly influenced the philosophy and teaching of the Czech reformer </a:t>
            </a:r>
            <a:r>
              <a:rPr lang="en-US" b="0" i="0" u="none" strike="noStrike" dirty="0">
                <a:solidFill>
                  <a:srgbClr val="0645AD"/>
                </a:solidFill>
                <a:effectLst/>
                <a:latin typeface="Arial" panose="020B0604020202020204" pitchFamily="34" charset="0"/>
                <a:hlinkClick r:id="rId3" tooltip="Jan Hus"/>
              </a:rPr>
              <a:t>Jan Hus</a:t>
            </a:r>
            <a:r>
              <a:rPr lang="en-US" b="0" i="0" dirty="0">
                <a:solidFill>
                  <a:srgbClr val="202122"/>
                </a:solidFill>
                <a:effectLst/>
                <a:latin typeface="Arial" panose="020B0604020202020204" pitchFamily="34" charset="0"/>
              </a:rPr>
              <a:t> (</a:t>
            </a:r>
            <a:r>
              <a:rPr lang="en-US" dirty="0"/>
              <a:t>c.</a:t>
            </a:r>
            <a:r>
              <a:rPr lang="en-US" b="0" i="0" dirty="0">
                <a:solidFill>
                  <a:srgbClr val="202122"/>
                </a:solidFill>
                <a:effectLst/>
                <a:latin typeface="Arial" panose="020B0604020202020204" pitchFamily="34" charset="0"/>
              </a:rPr>
              <a:t> 1369–1415), whose execution in 1415 sparked a revolt and led to the </a:t>
            </a:r>
            <a:r>
              <a:rPr lang="en-US" b="0" i="0" u="none" strike="noStrike" dirty="0">
                <a:solidFill>
                  <a:srgbClr val="0645AD"/>
                </a:solidFill>
                <a:effectLst/>
                <a:latin typeface="Arial" panose="020B0604020202020204" pitchFamily="34" charset="0"/>
                <a:hlinkClick r:id="rId4" tooltip="Hussite Wars"/>
              </a:rPr>
              <a:t>Hussite Wars</a:t>
            </a:r>
            <a:r>
              <a:rPr lang="en-US" b="0" i="0" dirty="0">
                <a:solidFill>
                  <a:srgbClr val="202122"/>
                </a:solidFill>
                <a:effectLst/>
                <a:latin typeface="Arial" panose="020B0604020202020204" pitchFamily="34" charset="0"/>
              </a:rPr>
              <a:t> of 1419–1434.</a:t>
            </a:r>
            <a:endParaRPr lang="en-US" dirty="0"/>
          </a:p>
        </p:txBody>
      </p:sp>
      <p:sp>
        <p:nvSpPr>
          <p:cNvPr id="4" name="Slide Number Placeholder 3"/>
          <p:cNvSpPr>
            <a:spLocks noGrp="1"/>
          </p:cNvSpPr>
          <p:nvPr>
            <p:ph type="sldNum" sz="quarter" idx="5"/>
          </p:nvPr>
        </p:nvSpPr>
        <p:spPr/>
        <p:txBody>
          <a:bodyPr/>
          <a:lstStyle/>
          <a:p>
            <a:fld id="{82A976B8-1CE9-2D40-B14A-B238F67007C8}" type="slidenum">
              <a:rPr lang="en-US" smtClean="0"/>
              <a:t>21</a:t>
            </a:fld>
            <a:endParaRPr lang="en-US" dirty="0"/>
          </a:p>
        </p:txBody>
      </p:sp>
    </p:spTree>
    <p:extLst>
      <p:ext uri="{BB962C8B-B14F-4D97-AF65-F5344CB8AC3E}">
        <p14:creationId xmlns:p14="http://schemas.microsoft.com/office/powerpoint/2010/main" val="1020511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0" i="0" dirty="0">
                <a:solidFill>
                  <a:srgbClr val="202122"/>
                </a:solidFill>
                <a:effectLst/>
                <a:latin typeface="Arial" panose="020B0604020202020204" pitchFamily="34" charset="0"/>
              </a:rPr>
              <a:t>Wycliffe's writings in Latin greatly influenced the philosophy and teaching of the Czech reformer </a:t>
            </a:r>
            <a:r>
              <a:rPr lang="en-US" b="0" i="0" u="none" strike="noStrike" dirty="0">
                <a:solidFill>
                  <a:srgbClr val="0645AD"/>
                </a:solidFill>
                <a:effectLst/>
                <a:latin typeface="Arial" panose="020B0604020202020204" pitchFamily="34" charset="0"/>
                <a:hlinkClick r:id="rId3" tooltip="Jan Hus"/>
              </a:rPr>
              <a:t>Jan Hus</a:t>
            </a:r>
            <a:r>
              <a:rPr lang="en-US" b="0" i="0" dirty="0">
                <a:solidFill>
                  <a:srgbClr val="202122"/>
                </a:solidFill>
                <a:effectLst/>
                <a:latin typeface="Arial" panose="020B0604020202020204" pitchFamily="34" charset="0"/>
              </a:rPr>
              <a:t> (</a:t>
            </a:r>
            <a:r>
              <a:rPr lang="en-US" dirty="0"/>
              <a:t>c.</a:t>
            </a:r>
            <a:r>
              <a:rPr lang="en-US" b="0" i="0" dirty="0">
                <a:solidFill>
                  <a:srgbClr val="202122"/>
                </a:solidFill>
                <a:effectLst/>
                <a:latin typeface="Arial" panose="020B0604020202020204" pitchFamily="34" charset="0"/>
              </a:rPr>
              <a:t> 1369–1415), whose execution in 1415 sparked a revolt and led to the </a:t>
            </a:r>
            <a:r>
              <a:rPr lang="en-US" b="0" i="0" u="none" strike="noStrike" dirty="0">
                <a:solidFill>
                  <a:srgbClr val="0645AD"/>
                </a:solidFill>
                <a:effectLst/>
                <a:latin typeface="Arial" panose="020B0604020202020204" pitchFamily="34" charset="0"/>
                <a:hlinkClick r:id="rId4" tooltip="Hussite Wars"/>
              </a:rPr>
              <a:t>Hussite Wars</a:t>
            </a:r>
            <a:r>
              <a:rPr lang="en-US" b="0" i="0" dirty="0">
                <a:solidFill>
                  <a:srgbClr val="202122"/>
                </a:solidFill>
                <a:effectLst/>
                <a:latin typeface="Arial" panose="020B0604020202020204" pitchFamily="34" charset="0"/>
              </a:rPr>
              <a:t> of 1419–1434.</a:t>
            </a:r>
            <a:endParaRPr lang="en-US" dirty="0"/>
          </a:p>
        </p:txBody>
      </p:sp>
      <p:sp>
        <p:nvSpPr>
          <p:cNvPr id="4" name="Slide Number Placeholder 3"/>
          <p:cNvSpPr>
            <a:spLocks noGrp="1"/>
          </p:cNvSpPr>
          <p:nvPr>
            <p:ph type="sldNum" sz="quarter" idx="5"/>
          </p:nvPr>
        </p:nvSpPr>
        <p:spPr/>
        <p:txBody>
          <a:bodyPr/>
          <a:lstStyle/>
          <a:p>
            <a:fld id="{82A976B8-1CE9-2D40-B14A-B238F67007C8}" type="slidenum">
              <a:rPr lang="en-US" smtClean="0"/>
              <a:t>22</a:t>
            </a:fld>
            <a:endParaRPr lang="en-US" dirty="0"/>
          </a:p>
        </p:txBody>
      </p:sp>
    </p:spTree>
    <p:extLst>
      <p:ext uri="{BB962C8B-B14F-4D97-AF65-F5344CB8AC3E}">
        <p14:creationId xmlns:p14="http://schemas.microsoft.com/office/powerpoint/2010/main" val="1137956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0" i="0" dirty="0">
                <a:solidFill>
                  <a:srgbClr val="202122"/>
                </a:solidFill>
                <a:effectLst/>
                <a:latin typeface="Arial" panose="020B0604020202020204" pitchFamily="34" charset="0"/>
              </a:rPr>
              <a:t>Wycliffe's writings in Latin greatly influenced the philosophy and teaching of the Czech reformer </a:t>
            </a:r>
            <a:r>
              <a:rPr lang="en-US" b="0" i="0" u="none" strike="noStrike" dirty="0">
                <a:solidFill>
                  <a:srgbClr val="0645AD"/>
                </a:solidFill>
                <a:effectLst/>
                <a:latin typeface="Arial" panose="020B0604020202020204" pitchFamily="34" charset="0"/>
                <a:hlinkClick r:id="rId3" tooltip="Jan Hus"/>
              </a:rPr>
              <a:t>Jan Hus</a:t>
            </a:r>
            <a:r>
              <a:rPr lang="en-US" b="0" i="0" dirty="0">
                <a:solidFill>
                  <a:srgbClr val="202122"/>
                </a:solidFill>
                <a:effectLst/>
                <a:latin typeface="Arial" panose="020B0604020202020204" pitchFamily="34" charset="0"/>
              </a:rPr>
              <a:t> (</a:t>
            </a:r>
            <a:r>
              <a:rPr lang="en-US" dirty="0"/>
              <a:t>c.</a:t>
            </a:r>
            <a:r>
              <a:rPr lang="en-US" b="0" i="0" dirty="0">
                <a:solidFill>
                  <a:srgbClr val="202122"/>
                </a:solidFill>
                <a:effectLst/>
                <a:latin typeface="Arial" panose="020B0604020202020204" pitchFamily="34" charset="0"/>
              </a:rPr>
              <a:t> 1369–1415), whose execution in 1415 sparked a revolt and led to the </a:t>
            </a:r>
            <a:r>
              <a:rPr lang="en-US" b="0" i="0" u="none" strike="noStrike" dirty="0">
                <a:solidFill>
                  <a:srgbClr val="0645AD"/>
                </a:solidFill>
                <a:effectLst/>
                <a:latin typeface="Arial" panose="020B0604020202020204" pitchFamily="34" charset="0"/>
                <a:hlinkClick r:id="rId4" tooltip="Hussite Wars"/>
              </a:rPr>
              <a:t>Hussite Wars</a:t>
            </a:r>
            <a:r>
              <a:rPr lang="en-US" b="0" i="0" dirty="0">
                <a:solidFill>
                  <a:srgbClr val="202122"/>
                </a:solidFill>
                <a:effectLst/>
                <a:latin typeface="Arial" panose="020B0604020202020204" pitchFamily="34" charset="0"/>
              </a:rPr>
              <a:t> of 1419–1434.</a:t>
            </a:r>
            <a:endParaRPr lang="en-US" dirty="0"/>
          </a:p>
        </p:txBody>
      </p:sp>
      <p:sp>
        <p:nvSpPr>
          <p:cNvPr id="4" name="Slide Number Placeholder 3"/>
          <p:cNvSpPr>
            <a:spLocks noGrp="1"/>
          </p:cNvSpPr>
          <p:nvPr>
            <p:ph type="sldNum" sz="quarter" idx="5"/>
          </p:nvPr>
        </p:nvSpPr>
        <p:spPr/>
        <p:txBody>
          <a:bodyPr/>
          <a:lstStyle/>
          <a:p>
            <a:fld id="{82A976B8-1CE9-2D40-B14A-B238F67007C8}" type="slidenum">
              <a:rPr lang="en-US" smtClean="0"/>
              <a:t>23</a:t>
            </a:fld>
            <a:endParaRPr lang="en-US" dirty="0"/>
          </a:p>
        </p:txBody>
      </p:sp>
    </p:spTree>
    <p:extLst>
      <p:ext uri="{BB962C8B-B14F-4D97-AF65-F5344CB8AC3E}">
        <p14:creationId xmlns:p14="http://schemas.microsoft.com/office/powerpoint/2010/main" val="3969074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0" i="0" dirty="0">
                <a:solidFill>
                  <a:srgbClr val="202122"/>
                </a:solidFill>
                <a:effectLst/>
                <a:latin typeface="Arial" panose="020B0604020202020204" pitchFamily="34" charset="0"/>
              </a:rPr>
              <a:t>Wycliffe's writings in Latin greatly influenced the philosophy and teaching of the Czech reformer </a:t>
            </a:r>
            <a:r>
              <a:rPr lang="en-US" b="0" i="0" u="none" strike="noStrike" dirty="0">
                <a:solidFill>
                  <a:srgbClr val="0645AD"/>
                </a:solidFill>
                <a:effectLst/>
                <a:latin typeface="Arial" panose="020B0604020202020204" pitchFamily="34" charset="0"/>
                <a:hlinkClick r:id="rId3" tooltip="Jan Hus"/>
              </a:rPr>
              <a:t>Jan Hus</a:t>
            </a:r>
            <a:r>
              <a:rPr lang="en-US" b="0" i="0" dirty="0">
                <a:solidFill>
                  <a:srgbClr val="202122"/>
                </a:solidFill>
                <a:effectLst/>
                <a:latin typeface="Arial" panose="020B0604020202020204" pitchFamily="34" charset="0"/>
              </a:rPr>
              <a:t> (</a:t>
            </a:r>
            <a:r>
              <a:rPr lang="en-US" dirty="0"/>
              <a:t>c.</a:t>
            </a:r>
            <a:r>
              <a:rPr lang="en-US" b="0" i="0" dirty="0">
                <a:solidFill>
                  <a:srgbClr val="202122"/>
                </a:solidFill>
                <a:effectLst/>
                <a:latin typeface="Arial" panose="020B0604020202020204" pitchFamily="34" charset="0"/>
              </a:rPr>
              <a:t> 1369–1415), whose execution in 1415 sparked a revolt and led to the </a:t>
            </a:r>
            <a:r>
              <a:rPr lang="en-US" b="0" i="0" u="none" strike="noStrike" dirty="0">
                <a:solidFill>
                  <a:srgbClr val="0645AD"/>
                </a:solidFill>
                <a:effectLst/>
                <a:latin typeface="Arial" panose="020B0604020202020204" pitchFamily="34" charset="0"/>
                <a:hlinkClick r:id="rId4" tooltip="Hussite Wars"/>
              </a:rPr>
              <a:t>Hussite Wars</a:t>
            </a:r>
            <a:r>
              <a:rPr lang="en-US" b="0" i="0" dirty="0">
                <a:solidFill>
                  <a:srgbClr val="202122"/>
                </a:solidFill>
                <a:effectLst/>
                <a:latin typeface="Arial" panose="020B0604020202020204" pitchFamily="34" charset="0"/>
              </a:rPr>
              <a:t> of 1419–1434.</a:t>
            </a:r>
            <a:endParaRPr lang="en-US" dirty="0"/>
          </a:p>
        </p:txBody>
      </p:sp>
      <p:sp>
        <p:nvSpPr>
          <p:cNvPr id="4" name="Slide Number Placeholder 3"/>
          <p:cNvSpPr>
            <a:spLocks noGrp="1"/>
          </p:cNvSpPr>
          <p:nvPr>
            <p:ph type="sldNum" sz="quarter" idx="5"/>
          </p:nvPr>
        </p:nvSpPr>
        <p:spPr/>
        <p:txBody>
          <a:bodyPr/>
          <a:lstStyle/>
          <a:p>
            <a:fld id="{82A976B8-1CE9-2D40-B14A-B238F67007C8}" type="slidenum">
              <a:rPr lang="en-US" smtClean="0"/>
              <a:t>24</a:t>
            </a:fld>
            <a:endParaRPr lang="en-US" dirty="0"/>
          </a:p>
        </p:txBody>
      </p:sp>
    </p:spTree>
    <p:extLst>
      <p:ext uri="{BB962C8B-B14F-4D97-AF65-F5344CB8AC3E}">
        <p14:creationId xmlns:p14="http://schemas.microsoft.com/office/powerpoint/2010/main" val="1832142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0" i="0" dirty="0">
                <a:solidFill>
                  <a:srgbClr val="202122"/>
                </a:solidFill>
                <a:effectLst/>
                <a:latin typeface="Arial" panose="020B0604020202020204" pitchFamily="34" charset="0"/>
              </a:rPr>
              <a:t>Wycliffe's writings in Latin greatly influenced the philosophy and teaching of the Czech reformer </a:t>
            </a:r>
            <a:r>
              <a:rPr lang="en-US" b="0" i="0" u="none" strike="noStrike" dirty="0">
                <a:solidFill>
                  <a:srgbClr val="0645AD"/>
                </a:solidFill>
                <a:effectLst/>
                <a:latin typeface="Arial" panose="020B0604020202020204" pitchFamily="34" charset="0"/>
                <a:hlinkClick r:id="rId3" tooltip="Jan Hus"/>
              </a:rPr>
              <a:t>Jan Hus</a:t>
            </a:r>
            <a:r>
              <a:rPr lang="en-US" b="0" i="0" dirty="0">
                <a:solidFill>
                  <a:srgbClr val="202122"/>
                </a:solidFill>
                <a:effectLst/>
                <a:latin typeface="Arial" panose="020B0604020202020204" pitchFamily="34" charset="0"/>
              </a:rPr>
              <a:t> (</a:t>
            </a:r>
            <a:r>
              <a:rPr lang="en-US" dirty="0"/>
              <a:t>c.</a:t>
            </a:r>
            <a:r>
              <a:rPr lang="en-US" b="0" i="0" dirty="0">
                <a:solidFill>
                  <a:srgbClr val="202122"/>
                </a:solidFill>
                <a:effectLst/>
                <a:latin typeface="Arial" panose="020B0604020202020204" pitchFamily="34" charset="0"/>
              </a:rPr>
              <a:t> 1369–1415), whose execution in 1415 sparked a revolt and led to the </a:t>
            </a:r>
            <a:r>
              <a:rPr lang="en-US" b="0" i="0" u="none" strike="noStrike" dirty="0">
                <a:solidFill>
                  <a:srgbClr val="0645AD"/>
                </a:solidFill>
                <a:effectLst/>
                <a:latin typeface="Arial" panose="020B0604020202020204" pitchFamily="34" charset="0"/>
                <a:hlinkClick r:id="rId4" tooltip="Hussite Wars"/>
              </a:rPr>
              <a:t>Hussite Wars</a:t>
            </a:r>
            <a:r>
              <a:rPr lang="en-US" b="0" i="0" dirty="0">
                <a:solidFill>
                  <a:srgbClr val="202122"/>
                </a:solidFill>
                <a:effectLst/>
                <a:latin typeface="Arial" panose="020B0604020202020204" pitchFamily="34" charset="0"/>
              </a:rPr>
              <a:t> of 1419–1434.</a:t>
            </a:r>
            <a:endParaRPr lang="en-US" dirty="0"/>
          </a:p>
        </p:txBody>
      </p:sp>
      <p:sp>
        <p:nvSpPr>
          <p:cNvPr id="4" name="Slide Number Placeholder 3"/>
          <p:cNvSpPr>
            <a:spLocks noGrp="1"/>
          </p:cNvSpPr>
          <p:nvPr>
            <p:ph type="sldNum" sz="quarter" idx="5"/>
          </p:nvPr>
        </p:nvSpPr>
        <p:spPr/>
        <p:txBody>
          <a:bodyPr/>
          <a:lstStyle/>
          <a:p>
            <a:fld id="{82A976B8-1CE9-2D40-B14A-B238F67007C8}" type="slidenum">
              <a:rPr lang="en-US" smtClean="0"/>
              <a:t>25</a:t>
            </a:fld>
            <a:endParaRPr lang="en-US" dirty="0"/>
          </a:p>
        </p:txBody>
      </p:sp>
    </p:spTree>
    <p:extLst>
      <p:ext uri="{BB962C8B-B14F-4D97-AF65-F5344CB8AC3E}">
        <p14:creationId xmlns:p14="http://schemas.microsoft.com/office/powerpoint/2010/main" val="4043227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Wycliffe taught that Scripture, not church tradition, was the ultimate and final authority for God’s people.</a:t>
            </a:r>
          </a:p>
          <a:p>
            <a:pPr lvl="1"/>
            <a:r>
              <a:rPr lang="en-US" dirty="0"/>
              <a:t>Wycliffe became known </a:t>
            </a:r>
            <a:br>
              <a:rPr lang="en-US" dirty="0"/>
            </a:br>
            <a:r>
              <a:rPr lang="en-US" dirty="0"/>
              <a:t>as “the Morning Star </a:t>
            </a:r>
            <a:br>
              <a:rPr lang="en-US" dirty="0"/>
            </a:br>
            <a:r>
              <a:rPr lang="en-US" dirty="0"/>
              <a:t>of the Reformation.” </a:t>
            </a:r>
          </a:p>
          <a:p>
            <a:endParaRPr lang="en-US" dirty="0"/>
          </a:p>
        </p:txBody>
      </p:sp>
      <p:sp>
        <p:nvSpPr>
          <p:cNvPr id="4" name="Slide Number Placeholder 3"/>
          <p:cNvSpPr>
            <a:spLocks noGrp="1"/>
          </p:cNvSpPr>
          <p:nvPr>
            <p:ph type="sldNum" sz="quarter" idx="5"/>
          </p:nvPr>
        </p:nvSpPr>
        <p:spPr/>
        <p:txBody>
          <a:bodyPr/>
          <a:lstStyle/>
          <a:p>
            <a:fld id="{82A976B8-1CE9-2D40-B14A-B238F67007C8}" type="slidenum">
              <a:rPr lang="en-US" smtClean="0"/>
              <a:t>26</a:t>
            </a:fld>
            <a:endParaRPr lang="en-US" dirty="0"/>
          </a:p>
        </p:txBody>
      </p:sp>
    </p:spTree>
    <p:extLst>
      <p:ext uri="{BB962C8B-B14F-4D97-AF65-F5344CB8AC3E}">
        <p14:creationId xmlns:p14="http://schemas.microsoft.com/office/powerpoint/2010/main" val="2682295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A976B8-1CE9-2D40-B14A-B238F67007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8383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Wycliffe taught that Scripture, not church tradition, was the ultimate and final authority for God’s people.</a:t>
            </a:r>
          </a:p>
          <a:p>
            <a:pPr lvl="1"/>
            <a:r>
              <a:rPr lang="en-US" dirty="0"/>
              <a:t>Wycliffe became known </a:t>
            </a:r>
            <a:br>
              <a:rPr lang="en-US" dirty="0"/>
            </a:br>
            <a:r>
              <a:rPr lang="en-US" dirty="0"/>
              <a:t>as “the Morning Star </a:t>
            </a:r>
            <a:br>
              <a:rPr lang="en-US" dirty="0"/>
            </a:br>
            <a:r>
              <a:rPr lang="en-US" dirty="0"/>
              <a:t>of the Reformation.” </a:t>
            </a:r>
          </a:p>
          <a:p>
            <a:endParaRPr lang="en-US" dirty="0"/>
          </a:p>
        </p:txBody>
      </p:sp>
      <p:sp>
        <p:nvSpPr>
          <p:cNvPr id="4" name="Slide Number Placeholder 3"/>
          <p:cNvSpPr>
            <a:spLocks noGrp="1"/>
          </p:cNvSpPr>
          <p:nvPr>
            <p:ph type="sldNum" sz="quarter" idx="5"/>
          </p:nvPr>
        </p:nvSpPr>
        <p:spPr/>
        <p:txBody>
          <a:bodyPr/>
          <a:lstStyle/>
          <a:p>
            <a:fld id="{82A976B8-1CE9-2D40-B14A-B238F67007C8}" type="slidenum">
              <a:rPr lang="en-US" smtClean="0"/>
              <a:t>27</a:t>
            </a:fld>
            <a:endParaRPr lang="en-US" dirty="0"/>
          </a:p>
        </p:txBody>
      </p:sp>
    </p:spTree>
    <p:extLst>
      <p:ext uri="{BB962C8B-B14F-4D97-AF65-F5344CB8AC3E}">
        <p14:creationId xmlns:p14="http://schemas.microsoft.com/office/powerpoint/2010/main" val="3307609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976B8-1CE9-2D40-B14A-B238F67007C8}" type="slidenum">
              <a:rPr lang="en-US" smtClean="0"/>
              <a:t>33</a:t>
            </a:fld>
            <a:endParaRPr lang="en-US" dirty="0"/>
          </a:p>
        </p:txBody>
      </p:sp>
    </p:spTree>
    <p:extLst>
      <p:ext uri="{BB962C8B-B14F-4D97-AF65-F5344CB8AC3E}">
        <p14:creationId xmlns:p14="http://schemas.microsoft.com/office/powerpoint/2010/main" val="2293720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A976B8-1CE9-2D40-B14A-B238F67007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0433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A976B8-1CE9-2D40-B14A-B238F67007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3835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err="1">
                <a:solidFill>
                  <a:srgbClr val="000000"/>
                </a:solidFill>
                <a:effectLst/>
                <a:latin typeface="Linux Libertine"/>
              </a:rPr>
              <a:t>ohn</a:t>
            </a:r>
            <a:r>
              <a:rPr lang="en-US" b="0" i="0" dirty="0">
                <a:solidFill>
                  <a:srgbClr val="000000"/>
                </a:solidFill>
                <a:effectLst/>
                <a:latin typeface="Linux Libertine"/>
              </a:rPr>
              <a:t> Wycliffe</a:t>
            </a:r>
          </a:p>
          <a:p>
            <a:pPr algn="l"/>
            <a:r>
              <a:rPr lang="en-US" b="0" i="0" dirty="0">
                <a:solidFill>
                  <a:srgbClr val="202122"/>
                </a:solidFill>
                <a:effectLst/>
                <a:latin typeface="Arial" panose="020B0604020202020204" pitchFamily="34" charset="0"/>
              </a:rPr>
              <a:t>From Wikipedia, the free encyclopedia</a:t>
            </a:r>
          </a:p>
          <a:p>
            <a:pPr algn="l" rtl="0"/>
            <a:r>
              <a:rPr lang="en-US" b="0" i="0" u="none" strike="noStrike" dirty="0">
                <a:solidFill>
                  <a:srgbClr val="0645AD"/>
                </a:solidFill>
                <a:effectLst/>
                <a:latin typeface="Arial" panose="020B0604020202020204" pitchFamily="34" charset="0"/>
                <a:hlinkClick r:id="rId3"/>
              </a:rPr>
              <a:t>Jump to </a:t>
            </a:r>
            <a:r>
              <a:rPr lang="en-US" b="0" i="0" u="none" strike="noStrike" dirty="0" err="1">
                <a:solidFill>
                  <a:srgbClr val="0645AD"/>
                </a:solidFill>
                <a:effectLst/>
                <a:latin typeface="Arial" panose="020B0604020202020204" pitchFamily="34" charset="0"/>
                <a:hlinkClick r:id="rId3"/>
              </a:rPr>
              <a:t>navigation</a:t>
            </a:r>
            <a:r>
              <a:rPr lang="en-US" b="0" i="0" u="none" strike="noStrike" dirty="0" err="1">
                <a:solidFill>
                  <a:srgbClr val="0645AD"/>
                </a:solidFill>
                <a:effectLst/>
                <a:latin typeface="Arial" panose="020B0604020202020204" pitchFamily="34" charset="0"/>
                <a:hlinkClick r:id="rId4"/>
              </a:rPr>
              <a:t>Jump</a:t>
            </a:r>
            <a:r>
              <a:rPr lang="en-US" b="0" i="0" u="none" strike="noStrike" dirty="0">
                <a:solidFill>
                  <a:srgbClr val="0645AD"/>
                </a:solidFill>
                <a:effectLst/>
                <a:latin typeface="Arial" panose="020B0604020202020204" pitchFamily="34" charset="0"/>
                <a:hlinkClick r:id="rId4"/>
              </a:rPr>
              <a:t> to </a:t>
            </a:r>
            <a:r>
              <a:rPr lang="en-US" b="0" i="0" u="none" strike="noStrike" dirty="0" err="1">
                <a:solidFill>
                  <a:srgbClr val="0645AD"/>
                </a:solidFill>
                <a:effectLst/>
                <a:latin typeface="Arial" panose="020B0604020202020204" pitchFamily="34" charset="0"/>
                <a:hlinkClick r:id="rId4"/>
              </a:rPr>
              <a:t>search</a:t>
            </a:r>
            <a:r>
              <a:rPr lang="en-US" b="0" i="1" dirty="0" err="1">
                <a:solidFill>
                  <a:srgbClr val="202122"/>
                </a:solidFill>
                <a:effectLst/>
                <a:latin typeface="Arial" panose="020B0604020202020204" pitchFamily="34" charset="0"/>
              </a:rPr>
              <a:t>"John</a:t>
            </a:r>
            <a:r>
              <a:rPr lang="en-US" b="0" i="1" dirty="0">
                <a:solidFill>
                  <a:srgbClr val="202122"/>
                </a:solidFill>
                <a:effectLst/>
                <a:latin typeface="Arial" panose="020B0604020202020204" pitchFamily="34" charset="0"/>
              </a:rPr>
              <a:t> Wickliffe" and "Wycliff" redirect here. For the ship, see </a:t>
            </a:r>
            <a:r>
              <a:rPr lang="en-US" b="0" i="1" u="none" strike="noStrike" dirty="0">
                <a:solidFill>
                  <a:srgbClr val="0645AD"/>
                </a:solidFill>
                <a:effectLst/>
                <a:latin typeface="Arial" panose="020B0604020202020204" pitchFamily="34" charset="0"/>
                <a:hlinkClick r:id="rId5" tooltip="John Wickliffe (ship)"/>
              </a:rPr>
              <a:t>John Wickliffe (ship)</a:t>
            </a:r>
            <a:r>
              <a:rPr lang="en-US" b="0" i="1" dirty="0">
                <a:solidFill>
                  <a:srgbClr val="202122"/>
                </a:solidFill>
                <a:effectLst/>
                <a:latin typeface="Arial" panose="020B0604020202020204" pitchFamily="34" charset="0"/>
              </a:rPr>
              <a:t>. For other uses and other people, see </a:t>
            </a:r>
            <a:r>
              <a:rPr lang="en-US" b="0" i="1" u="none" strike="noStrike" dirty="0">
                <a:solidFill>
                  <a:srgbClr val="0645AD"/>
                </a:solidFill>
                <a:effectLst/>
                <a:latin typeface="Arial" panose="020B0604020202020204" pitchFamily="34" charset="0"/>
                <a:hlinkClick r:id="rId6" tooltip="Wycliffe (disambiguation)"/>
              </a:rPr>
              <a:t>Wycliffe</a:t>
            </a:r>
            <a:r>
              <a:rPr lang="en-US" b="0" i="1" dirty="0">
                <a:solidFill>
                  <a:srgbClr val="202122"/>
                </a:solidFill>
                <a:effectLst/>
                <a:latin typeface="Arial" panose="020B0604020202020204" pitchFamily="34" charset="0"/>
              </a:rPr>
              <a:t>.</a:t>
            </a:r>
          </a:p>
          <a:p>
            <a:pPr algn="l" rtl="0"/>
            <a:r>
              <a:rPr lang="en-US" b="0" i="0" dirty="0">
                <a:solidFill>
                  <a:srgbClr val="202122"/>
                </a:solidFill>
                <a:effectLst/>
                <a:latin typeface="Arial" panose="020B0604020202020204" pitchFamily="34" charset="0"/>
              </a:rPr>
              <a:t>John Wycliffe</a:t>
            </a:r>
          </a:p>
          <a:p>
            <a:pPr algn="ctr" rtl="0" fontAlgn="t"/>
            <a:r>
              <a:rPr lang="en-US" b="0" i="0" dirty="0">
                <a:solidFill>
                  <a:srgbClr val="202122"/>
                </a:solidFill>
                <a:effectLst/>
                <a:latin typeface="Arial" panose="020B0604020202020204" pitchFamily="34" charset="0"/>
              </a:rPr>
              <a:t>Copy of an anonymous portrait of Wycliffe</a:t>
            </a:r>
          </a:p>
          <a:p>
            <a:pPr algn="l" rtl="0" fontAlgn="t"/>
            <a:r>
              <a:rPr lang="en-US" b="0" i="0" dirty="0" err="1">
                <a:solidFill>
                  <a:srgbClr val="202122"/>
                </a:solidFill>
                <a:effectLst/>
                <a:latin typeface="Arial" panose="020B0604020202020204" pitchFamily="34" charset="0"/>
              </a:rPr>
              <a:t>Bornc</a:t>
            </a:r>
            <a:r>
              <a:rPr lang="en-US" b="0" i="0" dirty="0">
                <a:solidFill>
                  <a:srgbClr val="202122"/>
                </a:solidFill>
                <a:effectLst/>
                <a:latin typeface="Arial" panose="020B0604020202020204" pitchFamily="34" charset="0"/>
              </a:rPr>
              <a:t>. 1328</a:t>
            </a:r>
            <a:br>
              <a:rPr lang="en-US" b="0" i="0" dirty="0">
                <a:solidFill>
                  <a:srgbClr val="202122"/>
                </a:solidFill>
                <a:effectLst/>
                <a:latin typeface="Arial" panose="020B0604020202020204" pitchFamily="34" charset="0"/>
              </a:rPr>
            </a:br>
            <a:r>
              <a:rPr lang="en-US" b="0" i="0" u="none" strike="noStrike" dirty="0" err="1">
                <a:solidFill>
                  <a:srgbClr val="0645AD"/>
                </a:solidFill>
                <a:effectLst/>
                <a:latin typeface="Arial" panose="020B0604020202020204" pitchFamily="34" charset="0"/>
                <a:hlinkClick r:id="rId7" tooltip="Hipswell, Yorkshire"/>
              </a:rPr>
              <a:t>Hipswell</a:t>
            </a:r>
            <a:r>
              <a:rPr lang="en-US" b="0" i="0" u="none" strike="noStrike" dirty="0">
                <a:solidFill>
                  <a:srgbClr val="0645AD"/>
                </a:solidFill>
                <a:effectLst/>
                <a:latin typeface="Arial" panose="020B0604020202020204" pitchFamily="34" charset="0"/>
                <a:hlinkClick r:id="rId7" tooltip="Hipswell, Yorkshire"/>
              </a:rPr>
              <a:t>, Yorkshire</a:t>
            </a:r>
            <a:r>
              <a:rPr lang="en-US" b="0" i="0" dirty="0">
                <a:solidFill>
                  <a:srgbClr val="202122"/>
                </a:solidFill>
                <a:effectLst/>
                <a:latin typeface="Arial" panose="020B0604020202020204" pitchFamily="34" charset="0"/>
              </a:rPr>
              <a:t>, </a:t>
            </a:r>
            <a:r>
              <a:rPr lang="en-US" b="0" i="0" u="none" strike="noStrike" dirty="0">
                <a:solidFill>
                  <a:srgbClr val="0645AD"/>
                </a:solidFill>
                <a:effectLst/>
                <a:latin typeface="Arial" panose="020B0604020202020204" pitchFamily="34" charset="0"/>
                <a:hlinkClick r:id="rId8" tooltip="Kingdom of England"/>
              </a:rPr>
              <a:t>Kingdom of England</a:t>
            </a:r>
            <a:endParaRPr lang="en-US" b="0" i="0" dirty="0">
              <a:solidFill>
                <a:srgbClr val="202122"/>
              </a:solidFill>
              <a:effectLst/>
              <a:latin typeface="Arial" panose="020B0604020202020204" pitchFamily="34" charset="0"/>
            </a:endParaRPr>
          </a:p>
          <a:p>
            <a:pPr algn="l" rtl="0" fontAlgn="t"/>
            <a:r>
              <a:rPr lang="en-US" b="0" i="0" dirty="0">
                <a:solidFill>
                  <a:srgbClr val="202122"/>
                </a:solidFill>
                <a:effectLst/>
                <a:latin typeface="Arial" panose="020B0604020202020204" pitchFamily="34" charset="0"/>
              </a:rPr>
              <a:t>Died31 December 1384 (aged 56)</a:t>
            </a:r>
            <a:br>
              <a:rPr lang="en-US" b="0" i="0" dirty="0">
                <a:solidFill>
                  <a:srgbClr val="202122"/>
                </a:solidFill>
                <a:effectLst/>
                <a:latin typeface="Arial" panose="020B0604020202020204" pitchFamily="34" charset="0"/>
              </a:rPr>
            </a:br>
            <a:r>
              <a:rPr lang="en-US" b="0" i="0" u="none" strike="noStrike" dirty="0" err="1">
                <a:solidFill>
                  <a:srgbClr val="0645AD"/>
                </a:solidFill>
                <a:effectLst/>
                <a:latin typeface="Arial" panose="020B0604020202020204" pitchFamily="34" charset="0"/>
                <a:hlinkClick r:id="rId9" tooltip="Lutterworth, Leicestershire"/>
              </a:rPr>
              <a:t>Lutterworth</a:t>
            </a:r>
            <a:r>
              <a:rPr lang="en-US" b="0" i="0" u="none" strike="noStrike" dirty="0">
                <a:solidFill>
                  <a:srgbClr val="0645AD"/>
                </a:solidFill>
                <a:effectLst/>
                <a:latin typeface="Arial" panose="020B0604020202020204" pitchFamily="34" charset="0"/>
                <a:hlinkClick r:id="rId9" tooltip="Lutterworth, Leicestershire"/>
              </a:rPr>
              <a:t>, Leicestershire</a:t>
            </a:r>
            <a:r>
              <a:rPr lang="en-US" b="0" i="0" dirty="0">
                <a:solidFill>
                  <a:srgbClr val="202122"/>
                </a:solidFill>
                <a:effectLst/>
                <a:latin typeface="Arial" panose="020B0604020202020204" pitchFamily="34" charset="0"/>
              </a:rPr>
              <a:t>, England</a:t>
            </a:r>
            <a:r>
              <a:rPr lang="en-US" b="0" i="0" u="none" strike="noStrike" baseline="30000" dirty="0">
                <a:solidFill>
                  <a:srgbClr val="0645AD"/>
                </a:solidFill>
                <a:effectLst/>
                <a:latin typeface="Arial" panose="020B0604020202020204" pitchFamily="34" charset="0"/>
                <a:hlinkClick r:id="rId10"/>
              </a:rPr>
              <a:t>[1]</a:t>
            </a:r>
            <a:endParaRPr lang="en-US" b="0" i="0" dirty="0">
              <a:solidFill>
                <a:srgbClr val="202122"/>
              </a:solidFill>
              <a:effectLst/>
              <a:latin typeface="Arial" panose="020B0604020202020204" pitchFamily="34" charset="0"/>
            </a:endParaRPr>
          </a:p>
          <a:p>
            <a:pPr algn="l" rtl="0" fontAlgn="t"/>
            <a:r>
              <a:rPr lang="en-US" b="0" i="0" dirty="0">
                <a:solidFill>
                  <a:srgbClr val="202122"/>
                </a:solidFill>
                <a:effectLst/>
                <a:latin typeface="Arial" panose="020B0604020202020204" pitchFamily="34" charset="0"/>
              </a:rPr>
              <a:t>Alma </a:t>
            </a:r>
            <a:r>
              <a:rPr lang="en-US" b="0" i="0" dirty="0" err="1">
                <a:solidFill>
                  <a:srgbClr val="202122"/>
                </a:solidFill>
                <a:effectLst/>
                <a:latin typeface="Arial" panose="020B0604020202020204" pitchFamily="34" charset="0"/>
              </a:rPr>
              <a:t>mater</a:t>
            </a:r>
            <a:r>
              <a:rPr lang="en-US" b="0" i="0" u="none" strike="noStrike" dirty="0" err="1">
                <a:solidFill>
                  <a:srgbClr val="0645AD"/>
                </a:solidFill>
                <a:effectLst/>
                <a:latin typeface="Arial" panose="020B0604020202020204" pitchFamily="34" charset="0"/>
                <a:hlinkClick r:id="rId11" tooltip="Merton College, Oxford"/>
              </a:rPr>
              <a:t>Merton</a:t>
            </a:r>
            <a:r>
              <a:rPr lang="en-US" b="0" i="0" u="none" strike="noStrike" dirty="0">
                <a:solidFill>
                  <a:srgbClr val="0645AD"/>
                </a:solidFill>
                <a:effectLst/>
                <a:latin typeface="Arial" panose="020B0604020202020204" pitchFamily="34" charset="0"/>
                <a:hlinkClick r:id="rId11" tooltip="Merton College, Oxford"/>
              </a:rPr>
              <a:t> College, </a:t>
            </a:r>
            <a:r>
              <a:rPr lang="en-US" b="0" i="0" u="none" strike="noStrike" dirty="0" err="1">
                <a:solidFill>
                  <a:srgbClr val="0645AD"/>
                </a:solidFill>
                <a:effectLst/>
                <a:latin typeface="Arial" panose="020B0604020202020204" pitchFamily="34" charset="0"/>
                <a:hlinkClick r:id="rId11" tooltip="Merton College, Oxford"/>
              </a:rPr>
              <a:t>Oxford</a:t>
            </a:r>
            <a:r>
              <a:rPr lang="en-US" b="0" i="0" dirty="0" err="1">
                <a:solidFill>
                  <a:srgbClr val="202122"/>
                </a:solidFill>
                <a:effectLst/>
                <a:latin typeface="Arial" panose="020B0604020202020204" pitchFamily="34" charset="0"/>
              </a:rPr>
              <a:t>Notable</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work</a:t>
            </a:r>
            <a:r>
              <a:rPr lang="en-US" b="0" i="0" u="none" strike="noStrike" dirty="0" err="1">
                <a:solidFill>
                  <a:srgbClr val="0645AD"/>
                </a:solidFill>
                <a:effectLst/>
                <a:latin typeface="Arial" panose="020B0604020202020204" pitchFamily="34" charset="0"/>
                <a:hlinkClick r:id="rId12" tooltip="Wycliffe's Bible"/>
              </a:rPr>
              <a:t>Wycliffe's</a:t>
            </a:r>
            <a:r>
              <a:rPr lang="en-US" b="0" i="0" u="none" strike="noStrike" dirty="0">
                <a:solidFill>
                  <a:srgbClr val="0645AD"/>
                </a:solidFill>
                <a:effectLst/>
                <a:latin typeface="Arial" panose="020B0604020202020204" pitchFamily="34" charset="0"/>
                <a:hlinkClick r:id="rId12" tooltip="Wycliffe's Bible"/>
              </a:rPr>
              <a:t> </a:t>
            </a:r>
            <a:r>
              <a:rPr lang="en-US" b="0" i="0" u="none" strike="noStrike" dirty="0" err="1">
                <a:solidFill>
                  <a:srgbClr val="0645AD"/>
                </a:solidFill>
                <a:effectLst/>
                <a:latin typeface="Arial" panose="020B0604020202020204" pitchFamily="34" charset="0"/>
                <a:hlinkClick r:id="rId12" tooltip="Wycliffe's Bible"/>
              </a:rPr>
              <a:t>Bible</a:t>
            </a:r>
            <a:r>
              <a:rPr lang="en-US" b="0" i="0" dirty="0" err="1">
                <a:solidFill>
                  <a:srgbClr val="202122"/>
                </a:solidFill>
                <a:effectLst/>
                <a:latin typeface="Arial" panose="020B0604020202020204" pitchFamily="34" charset="0"/>
              </a:rPr>
              <a:t>Era</a:t>
            </a:r>
            <a:r>
              <a:rPr lang="en-US" b="0" i="0" u="none" strike="noStrike" dirty="0" err="1">
                <a:solidFill>
                  <a:srgbClr val="0645AD"/>
                </a:solidFill>
                <a:effectLst/>
                <a:latin typeface="Arial" panose="020B0604020202020204" pitchFamily="34" charset="0"/>
                <a:hlinkClick r:id="rId13" tooltip="Medieval philosophy"/>
              </a:rPr>
              <a:t>Medieval</a:t>
            </a:r>
            <a:r>
              <a:rPr lang="en-US" b="0" i="0" u="none" strike="noStrike" dirty="0">
                <a:solidFill>
                  <a:srgbClr val="0645AD"/>
                </a:solidFill>
                <a:effectLst/>
                <a:latin typeface="Arial" panose="020B0604020202020204" pitchFamily="34" charset="0"/>
                <a:hlinkClick r:id="rId13" tooltip="Medieval philosophy"/>
              </a:rPr>
              <a:t> </a:t>
            </a:r>
            <a:r>
              <a:rPr lang="en-US" b="0" i="0" u="none" strike="noStrike" dirty="0" err="1">
                <a:solidFill>
                  <a:srgbClr val="0645AD"/>
                </a:solidFill>
                <a:effectLst/>
                <a:latin typeface="Arial" panose="020B0604020202020204" pitchFamily="34" charset="0"/>
                <a:hlinkClick r:id="rId13" tooltip="Medieval philosophy"/>
              </a:rPr>
              <a:t>philosophy</a:t>
            </a:r>
            <a:r>
              <a:rPr lang="en-US" b="0" i="0" u="none" strike="noStrike" dirty="0" err="1">
                <a:solidFill>
                  <a:srgbClr val="0645AD"/>
                </a:solidFill>
                <a:effectLst/>
                <a:latin typeface="Arial" panose="020B0604020202020204" pitchFamily="34" charset="0"/>
              </a:rPr>
              <a:t>hide</a:t>
            </a:r>
            <a:r>
              <a:rPr lang="en-US" b="1" i="0" dirty="0" err="1">
                <a:solidFill>
                  <a:srgbClr val="202122"/>
                </a:solidFill>
                <a:effectLst/>
                <a:latin typeface="Arial" panose="020B0604020202020204" pitchFamily="34" charset="0"/>
              </a:rPr>
              <a:t>Influences</a:t>
            </a:r>
            <a:endParaRPr lang="en-US" b="1" i="0" dirty="0">
              <a:solidFill>
                <a:srgbClr val="202122"/>
              </a:solidFill>
              <a:effectLst/>
              <a:latin typeface="Arial" panose="020B0604020202020204" pitchFamily="34" charset="0"/>
            </a:endParaRPr>
          </a:p>
          <a:p>
            <a:pPr algn="ctr" rtl="0" fontAlgn="t">
              <a:buFont typeface="Arial" panose="020B0604020202020204" pitchFamily="34" charset="0"/>
              <a:buChar char="•"/>
            </a:pPr>
            <a:r>
              <a:rPr lang="en-US" b="0" i="0" u="none" strike="noStrike" dirty="0">
                <a:solidFill>
                  <a:srgbClr val="0645AD"/>
                </a:solidFill>
                <a:effectLst/>
                <a:latin typeface="Arial" panose="020B0604020202020204" pitchFamily="34" charset="0"/>
                <a:hlinkClick r:id="rId14" tooltip="Roger Bacon"/>
              </a:rPr>
              <a:t>Roger Bacon</a:t>
            </a:r>
            <a:endParaRPr lang="en-US" b="0" i="0" dirty="0">
              <a:solidFill>
                <a:srgbClr val="202122"/>
              </a:solidFill>
              <a:effectLst/>
              <a:latin typeface="Arial" panose="020B0604020202020204" pitchFamily="34" charset="0"/>
            </a:endParaRPr>
          </a:p>
          <a:p>
            <a:pPr algn="ctr" rtl="0" fontAlgn="t">
              <a:buFont typeface="Arial" panose="020B0604020202020204" pitchFamily="34" charset="0"/>
              <a:buChar char="•"/>
            </a:pPr>
            <a:r>
              <a:rPr lang="en-US" b="0" i="0" u="none" strike="noStrike" dirty="0">
                <a:solidFill>
                  <a:srgbClr val="0645AD"/>
                </a:solidFill>
                <a:effectLst/>
                <a:latin typeface="Arial" panose="020B0604020202020204" pitchFamily="34" charset="0"/>
                <a:hlinkClick r:id="rId15" tooltip="William of Ockham"/>
              </a:rPr>
              <a:t>William of Ockham</a:t>
            </a:r>
            <a:endParaRPr lang="en-US" b="0" i="0" dirty="0">
              <a:solidFill>
                <a:srgbClr val="202122"/>
              </a:solidFill>
              <a:effectLst/>
              <a:latin typeface="Arial" panose="020B0604020202020204" pitchFamily="34" charset="0"/>
            </a:endParaRPr>
          </a:p>
          <a:p>
            <a:pPr algn="ctr" rtl="0" fontAlgn="t">
              <a:buFont typeface="Arial" panose="020B0604020202020204" pitchFamily="34" charset="0"/>
              <a:buChar char="•"/>
            </a:pPr>
            <a:r>
              <a:rPr lang="en-US" b="0" i="0" u="none" strike="noStrike" dirty="0">
                <a:solidFill>
                  <a:srgbClr val="0645AD"/>
                </a:solidFill>
                <a:effectLst/>
                <a:latin typeface="Arial" panose="020B0604020202020204" pitchFamily="34" charset="0"/>
                <a:hlinkClick r:id="rId16" tooltip="Augustine of Hippo"/>
              </a:rPr>
              <a:t>Augustine of Hippo</a:t>
            </a:r>
            <a:endParaRPr lang="en-US" b="0" i="0" dirty="0">
              <a:solidFill>
                <a:srgbClr val="202122"/>
              </a:solidFill>
              <a:effectLst/>
              <a:latin typeface="Arial" panose="020B0604020202020204" pitchFamily="34" charset="0"/>
            </a:endParaRPr>
          </a:p>
          <a:p>
            <a:pPr algn="ctr" rtl="0" fontAlgn="t">
              <a:buFont typeface="Arial" panose="020B0604020202020204" pitchFamily="34" charset="0"/>
              <a:buChar char="•"/>
            </a:pPr>
            <a:r>
              <a:rPr lang="en-US" b="0" i="0" u="none" strike="noStrike" dirty="0">
                <a:solidFill>
                  <a:srgbClr val="0645AD"/>
                </a:solidFill>
                <a:effectLst/>
                <a:latin typeface="Arial" panose="020B0604020202020204" pitchFamily="34" charset="0"/>
                <a:hlinkClick r:id="rId17" tooltip="Robert Grosseteste"/>
              </a:rPr>
              <a:t>Robert Grosseteste</a:t>
            </a:r>
            <a:endParaRPr lang="en-US" b="0" i="0" dirty="0">
              <a:solidFill>
                <a:srgbClr val="202122"/>
              </a:solidFill>
              <a:effectLst/>
              <a:latin typeface="Arial" panose="020B0604020202020204" pitchFamily="34" charset="0"/>
            </a:endParaRPr>
          </a:p>
          <a:p>
            <a:pPr algn="ctr" rtl="0" fontAlgn="t">
              <a:buFont typeface="Arial" panose="020B0604020202020204" pitchFamily="34" charset="0"/>
              <a:buChar char="•"/>
            </a:pPr>
            <a:r>
              <a:rPr lang="en-US" b="0" i="0" u="none" strike="noStrike" dirty="0">
                <a:solidFill>
                  <a:srgbClr val="0645AD"/>
                </a:solidFill>
                <a:effectLst/>
                <a:latin typeface="Arial" panose="020B0604020202020204" pitchFamily="34" charset="0"/>
                <a:hlinkClick r:id="rId18" tooltip="Thomas Bradwardine"/>
              </a:rPr>
              <a:t>Thomas </a:t>
            </a:r>
            <a:r>
              <a:rPr lang="en-US" b="0" i="0" u="none" strike="noStrike" dirty="0" err="1">
                <a:solidFill>
                  <a:srgbClr val="0645AD"/>
                </a:solidFill>
                <a:effectLst/>
                <a:latin typeface="Arial" panose="020B0604020202020204" pitchFamily="34" charset="0"/>
                <a:hlinkClick r:id="rId18" tooltip="Thomas Bradwardine"/>
              </a:rPr>
              <a:t>Bradwardine</a:t>
            </a:r>
            <a:endParaRPr lang="en-US" b="0" i="0" dirty="0">
              <a:solidFill>
                <a:srgbClr val="202122"/>
              </a:solidFill>
              <a:effectLst/>
              <a:latin typeface="Arial" panose="020B0604020202020204" pitchFamily="34" charset="0"/>
            </a:endParaRPr>
          </a:p>
          <a:p>
            <a:pPr algn="ctr" rtl="0" fontAlgn="t">
              <a:buFont typeface="Arial" panose="020B0604020202020204" pitchFamily="34" charset="0"/>
              <a:buChar char="•"/>
            </a:pPr>
            <a:r>
              <a:rPr lang="en-US" b="0" i="0" u="none" strike="noStrike" dirty="0">
                <a:solidFill>
                  <a:srgbClr val="0645AD"/>
                </a:solidFill>
                <a:effectLst/>
                <a:latin typeface="Arial" panose="020B0604020202020204" pitchFamily="34" charset="0"/>
                <a:hlinkClick r:id="rId19" tooltip="Richard FitzRalph"/>
              </a:rPr>
              <a:t>Richard </a:t>
            </a:r>
            <a:r>
              <a:rPr lang="en-US" b="0" i="0" u="none" strike="noStrike" dirty="0" err="1">
                <a:solidFill>
                  <a:srgbClr val="0645AD"/>
                </a:solidFill>
                <a:effectLst/>
                <a:latin typeface="Arial" panose="020B0604020202020204" pitchFamily="34" charset="0"/>
                <a:hlinkClick r:id="rId19" tooltip="Richard FitzRalph"/>
              </a:rPr>
              <a:t>Fitzralph</a:t>
            </a:r>
            <a:endParaRPr lang="en-US" b="0" i="0" dirty="0">
              <a:solidFill>
                <a:srgbClr val="202122"/>
              </a:solidFill>
              <a:effectLst/>
              <a:latin typeface="Arial" panose="020B0604020202020204" pitchFamily="34" charset="0"/>
            </a:endParaRPr>
          </a:p>
          <a:p>
            <a:pPr algn="l" rtl="0" fontAlgn="t"/>
            <a:r>
              <a:rPr lang="en-US" b="0" i="0" u="none" strike="noStrike" dirty="0" err="1">
                <a:solidFill>
                  <a:srgbClr val="0645AD"/>
                </a:solidFill>
                <a:effectLst/>
                <a:latin typeface="Arial" panose="020B0604020202020204" pitchFamily="34" charset="0"/>
              </a:rPr>
              <a:t>hide</a:t>
            </a:r>
            <a:r>
              <a:rPr lang="en-US" b="1" i="0" dirty="0" err="1">
                <a:solidFill>
                  <a:srgbClr val="202122"/>
                </a:solidFill>
                <a:effectLst/>
                <a:latin typeface="Arial" panose="020B0604020202020204" pitchFamily="34" charset="0"/>
              </a:rPr>
              <a:t>Influenced</a:t>
            </a:r>
            <a:endParaRPr lang="en-US" b="1" i="0" dirty="0">
              <a:solidFill>
                <a:srgbClr val="202122"/>
              </a:solidFill>
              <a:effectLst/>
              <a:latin typeface="Arial" panose="020B0604020202020204" pitchFamily="34" charset="0"/>
            </a:endParaRPr>
          </a:p>
          <a:p>
            <a:pPr algn="ctr" rtl="0" fontAlgn="t">
              <a:buFont typeface="Arial" panose="020B0604020202020204" pitchFamily="34" charset="0"/>
              <a:buChar char="•"/>
            </a:pPr>
            <a:r>
              <a:rPr lang="en-US" b="0" i="0" u="none" strike="noStrike" dirty="0">
                <a:solidFill>
                  <a:srgbClr val="0645AD"/>
                </a:solidFill>
                <a:effectLst/>
                <a:latin typeface="Arial" panose="020B0604020202020204" pitchFamily="34" charset="0"/>
                <a:hlinkClick r:id="rId20" tooltip="Jan Hus"/>
              </a:rPr>
              <a:t>Jan Hus</a:t>
            </a:r>
            <a:endParaRPr lang="en-US" b="0" i="0" dirty="0">
              <a:solidFill>
                <a:srgbClr val="202122"/>
              </a:solidFill>
              <a:effectLst/>
              <a:latin typeface="Arial" panose="020B0604020202020204" pitchFamily="34" charset="0"/>
            </a:endParaRPr>
          </a:p>
          <a:p>
            <a:pPr algn="ctr" rtl="0" fontAlgn="t">
              <a:buFont typeface="Arial" panose="020B0604020202020204" pitchFamily="34" charset="0"/>
              <a:buChar char="•"/>
            </a:pPr>
            <a:r>
              <a:rPr lang="en-US" b="0" i="0" u="none" strike="noStrike" dirty="0">
                <a:solidFill>
                  <a:srgbClr val="0645AD"/>
                </a:solidFill>
                <a:effectLst/>
                <a:latin typeface="Arial" panose="020B0604020202020204" pitchFamily="34" charset="0"/>
                <a:hlinkClick r:id="rId21" tooltip="Martin Luther"/>
              </a:rPr>
              <a:t>Martin Luther</a:t>
            </a:r>
            <a:endParaRPr lang="en-US" b="0" i="0" dirty="0">
              <a:solidFill>
                <a:srgbClr val="202122"/>
              </a:solidFill>
              <a:effectLst/>
              <a:latin typeface="Arial" panose="020B0604020202020204" pitchFamily="34" charset="0"/>
            </a:endParaRPr>
          </a:p>
          <a:p>
            <a:pPr algn="ctr" rtl="0" fontAlgn="t">
              <a:buFont typeface="Arial" panose="020B0604020202020204" pitchFamily="34" charset="0"/>
              <a:buChar char="•"/>
            </a:pPr>
            <a:r>
              <a:rPr lang="en-US" b="0" i="0" u="none" strike="noStrike" dirty="0">
                <a:solidFill>
                  <a:srgbClr val="0645AD"/>
                </a:solidFill>
                <a:effectLst/>
                <a:latin typeface="Arial" panose="020B0604020202020204" pitchFamily="34" charset="0"/>
                <a:hlinkClick r:id="rId22" tooltip="Henry VIII"/>
              </a:rPr>
              <a:t>Henry VIII</a:t>
            </a:r>
            <a:endParaRPr lang="en-US" b="0" i="0" dirty="0">
              <a:solidFill>
                <a:srgbClr val="202122"/>
              </a:solidFill>
              <a:effectLst/>
              <a:latin typeface="Arial" panose="020B0604020202020204" pitchFamily="34" charset="0"/>
            </a:endParaRPr>
          </a:p>
          <a:p>
            <a:pPr algn="ctr" rtl="0" fontAlgn="t">
              <a:buFont typeface="Arial" panose="020B0604020202020204" pitchFamily="34" charset="0"/>
              <a:buChar char="•"/>
            </a:pPr>
            <a:r>
              <a:rPr lang="en-US" b="0" i="0" u="none" strike="noStrike" dirty="0">
                <a:solidFill>
                  <a:srgbClr val="0645AD"/>
                </a:solidFill>
                <a:effectLst/>
                <a:latin typeface="Arial" panose="020B0604020202020204" pitchFamily="34" charset="0"/>
                <a:hlinkClick r:id="rId23" tooltip="John Calvin"/>
              </a:rPr>
              <a:t>John Calvin</a:t>
            </a:r>
            <a:endParaRPr lang="en-US" b="0" i="0" dirty="0">
              <a:solidFill>
                <a:srgbClr val="202122"/>
              </a:solidFill>
              <a:effectLst/>
              <a:latin typeface="Arial" panose="020B0604020202020204" pitchFamily="34" charset="0"/>
            </a:endParaRPr>
          </a:p>
          <a:p>
            <a:pPr algn="ctr" rtl="0" fontAlgn="t">
              <a:buFont typeface="Arial" panose="020B0604020202020204" pitchFamily="34" charset="0"/>
              <a:buChar char="•"/>
            </a:pPr>
            <a:r>
              <a:rPr lang="en-US" b="0" i="0" u="none" strike="noStrike" dirty="0">
                <a:solidFill>
                  <a:srgbClr val="0645AD"/>
                </a:solidFill>
                <a:effectLst/>
                <a:latin typeface="Arial" panose="020B0604020202020204" pitchFamily="34" charset="0"/>
                <a:hlinkClick r:id="rId24" tooltip="Huldrych Zwingli"/>
              </a:rPr>
              <a:t>Huldrych Zwingli</a:t>
            </a:r>
            <a:endParaRPr lang="en-US" b="0" i="0" dirty="0">
              <a:solidFill>
                <a:srgbClr val="202122"/>
              </a:solidFill>
              <a:effectLst/>
              <a:latin typeface="Arial" panose="020B0604020202020204" pitchFamily="34" charset="0"/>
            </a:endParaRPr>
          </a:p>
          <a:p>
            <a:pPr algn="ctr" rtl="0" fontAlgn="t">
              <a:buFont typeface="Arial" panose="020B0604020202020204" pitchFamily="34" charset="0"/>
              <a:buChar char="•"/>
            </a:pPr>
            <a:r>
              <a:rPr lang="en-US" b="0" i="0" u="none" strike="noStrike" dirty="0">
                <a:solidFill>
                  <a:srgbClr val="0645AD"/>
                </a:solidFill>
                <a:effectLst/>
                <a:latin typeface="Arial" panose="020B0604020202020204" pitchFamily="34" charset="0"/>
                <a:hlinkClick r:id="rId25" tooltip="William Tyndale"/>
              </a:rPr>
              <a:t>William Tyndale</a:t>
            </a:r>
            <a:endParaRPr lang="en-US" b="0" i="0" dirty="0">
              <a:solidFill>
                <a:srgbClr val="202122"/>
              </a:solidFill>
              <a:effectLst/>
              <a:latin typeface="Arial" panose="020B0604020202020204" pitchFamily="34" charset="0"/>
            </a:endParaRPr>
          </a:p>
          <a:p>
            <a:pPr algn="l" rtl="0"/>
            <a:r>
              <a:rPr lang="en-US" b="1" i="0" dirty="0">
                <a:solidFill>
                  <a:srgbClr val="202122"/>
                </a:solidFill>
                <a:effectLst/>
                <a:latin typeface="Arial" panose="020B0604020202020204" pitchFamily="34" charset="0"/>
              </a:rPr>
              <a:t>John Wycliffe</a:t>
            </a:r>
            <a:r>
              <a:rPr lang="en-US" b="0" i="0" dirty="0">
                <a:solidFill>
                  <a:srgbClr val="202122"/>
                </a:solidFill>
                <a:effectLst/>
                <a:latin typeface="Arial" panose="020B0604020202020204" pitchFamily="34" charset="0"/>
              </a:rPr>
              <a:t> (</a:t>
            </a:r>
            <a:r>
              <a:rPr lang="en-US" b="0" i="0" u="none" strike="noStrike" dirty="0">
                <a:solidFill>
                  <a:srgbClr val="0645AD"/>
                </a:solidFill>
                <a:effectLst/>
                <a:latin typeface="Arial" panose="020B0604020202020204" pitchFamily="34" charset="0"/>
                <a:hlinkClick r:id="rId26" tooltip="Help:IPA/English"/>
              </a:rPr>
              <a:t>/ˈ</a:t>
            </a:r>
            <a:r>
              <a:rPr lang="en-US" b="0" i="0" u="none" strike="noStrike" dirty="0" err="1">
                <a:solidFill>
                  <a:srgbClr val="0645AD"/>
                </a:solidFill>
                <a:effectLst/>
                <a:latin typeface="Arial" panose="020B0604020202020204" pitchFamily="34" charset="0"/>
                <a:hlinkClick r:id="rId26" tooltip="Help:IPA/English"/>
              </a:rPr>
              <a:t>wɪklɪf</a:t>
            </a:r>
            <a:r>
              <a:rPr lang="en-US" b="0" i="0" u="none" strike="noStrike" dirty="0">
                <a:solidFill>
                  <a:srgbClr val="0645AD"/>
                </a:solidFill>
                <a:effectLst/>
                <a:latin typeface="Arial" panose="020B0604020202020204" pitchFamily="34" charset="0"/>
                <a:hlinkClick r:id="rId26" tooltip="Help:IPA/English"/>
              </a:rPr>
              <a:t>/</a:t>
            </a:r>
            <a:r>
              <a:rPr lang="en-US" b="0" i="0" dirty="0">
                <a:solidFill>
                  <a:srgbClr val="202122"/>
                </a:solidFill>
                <a:effectLst/>
                <a:latin typeface="Arial" panose="020B0604020202020204" pitchFamily="34" charset="0"/>
              </a:rPr>
              <a:t>; also spelled </a:t>
            </a:r>
            <a:r>
              <a:rPr lang="en-US" b="1" i="0" dirty="0">
                <a:solidFill>
                  <a:srgbClr val="202122"/>
                </a:solidFill>
                <a:effectLst/>
                <a:latin typeface="Arial" panose="020B0604020202020204" pitchFamily="34" charset="0"/>
              </a:rPr>
              <a:t>Wyclif</a:t>
            </a:r>
            <a:r>
              <a:rPr lang="en-US" b="0" i="0" dirty="0">
                <a:solidFill>
                  <a:srgbClr val="202122"/>
                </a:solidFill>
                <a:effectLst/>
                <a:latin typeface="Arial" panose="020B0604020202020204" pitchFamily="34" charset="0"/>
              </a:rPr>
              <a:t>, </a:t>
            </a:r>
            <a:r>
              <a:rPr lang="en-US" b="1" i="0" dirty="0">
                <a:solidFill>
                  <a:srgbClr val="202122"/>
                </a:solidFill>
                <a:effectLst/>
                <a:latin typeface="Arial" panose="020B0604020202020204" pitchFamily="34" charset="0"/>
              </a:rPr>
              <a:t>Wickliffe</a:t>
            </a:r>
            <a:r>
              <a:rPr lang="en-US" b="0" i="0" dirty="0">
                <a:solidFill>
                  <a:srgbClr val="202122"/>
                </a:solidFill>
                <a:effectLst/>
                <a:latin typeface="Arial" panose="020B0604020202020204" pitchFamily="34" charset="0"/>
              </a:rPr>
              <a:t>, and other variants; c. 1328 – 31 December 1384)</a:t>
            </a:r>
            <a:r>
              <a:rPr lang="en-US" b="0" i="0" u="none" strike="noStrike" baseline="30000" dirty="0">
                <a:solidFill>
                  <a:srgbClr val="0645AD"/>
                </a:solidFill>
                <a:effectLst/>
                <a:latin typeface="Arial" panose="020B0604020202020204" pitchFamily="34" charset="0"/>
                <a:hlinkClick r:id="rId27"/>
              </a:rPr>
              <a:t>[2]</a:t>
            </a:r>
            <a:r>
              <a:rPr lang="en-US" b="0" i="0" dirty="0">
                <a:solidFill>
                  <a:srgbClr val="202122"/>
                </a:solidFill>
                <a:effectLst/>
                <a:latin typeface="Arial" panose="020B0604020202020204" pitchFamily="34" charset="0"/>
              </a:rPr>
              <a:t> was an English </a:t>
            </a:r>
            <a:r>
              <a:rPr lang="en-US" b="0" i="0" u="none" strike="noStrike" dirty="0">
                <a:solidFill>
                  <a:srgbClr val="0645AD"/>
                </a:solidFill>
                <a:effectLst/>
                <a:latin typeface="Arial" panose="020B0604020202020204" pitchFamily="34" charset="0"/>
                <a:hlinkClick r:id="rId28" tooltip="Scholastic philosopher"/>
              </a:rPr>
              <a:t>scholastic philosopher</a:t>
            </a:r>
            <a:r>
              <a:rPr lang="en-US" b="0" i="0" dirty="0">
                <a:solidFill>
                  <a:srgbClr val="202122"/>
                </a:solidFill>
                <a:effectLst/>
                <a:latin typeface="Arial" panose="020B0604020202020204" pitchFamily="34" charset="0"/>
              </a:rPr>
              <a:t>, theologian, biblical translator, reformer, </a:t>
            </a:r>
            <a:r>
              <a:rPr lang="en-US" b="0" i="0" u="none" strike="noStrike" dirty="0">
                <a:solidFill>
                  <a:srgbClr val="0645AD"/>
                </a:solidFill>
                <a:effectLst/>
                <a:latin typeface="Arial" panose="020B0604020202020204" pitchFamily="34" charset="0"/>
                <a:hlinkClick r:id="rId29" tooltip="Catholic Church"/>
              </a:rPr>
              <a:t>Catholic</a:t>
            </a:r>
            <a:r>
              <a:rPr lang="en-US" b="0" i="0" dirty="0">
                <a:solidFill>
                  <a:srgbClr val="202122"/>
                </a:solidFill>
                <a:effectLst/>
                <a:latin typeface="Arial" panose="020B0604020202020204" pitchFamily="34" charset="0"/>
              </a:rPr>
              <a:t> priest, and a seminary professor at the </a:t>
            </a:r>
            <a:r>
              <a:rPr lang="en-US" b="0" i="0" u="none" strike="noStrike" dirty="0">
                <a:solidFill>
                  <a:srgbClr val="0645AD"/>
                </a:solidFill>
                <a:effectLst/>
                <a:latin typeface="Arial" panose="020B0604020202020204" pitchFamily="34" charset="0"/>
                <a:hlinkClick r:id="rId30" tooltip="University of Oxford"/>
              </a:rPr>
              <a:t>University of Oxford</a:t>
            </a:r>
            <a:r>
              <a:rPr lang="en-US" b="0" i="0" dirty="0">
                <a:solidFill>
                  <a:srgbClr val="202122"/>
                </a:solidFill>
                <a:effectLst/>
                <a:latin typeface="Arial" panose="020B0604020202020204" pitchFamily="34" charset="0"/>
              </a:rPr>
              <a:t>. He became an influential dissident within the Catholic priesthood during the 14th century and is considered an important predecessor to </a:t>
            </a:r>
            <a:r>
              <a:rPr lang="en-US" b="0" i="0" u="none" strike="noStrike" dirty="0">
                <a:solidFill>
                  <a:srgbClr val="0645AD"/>
                </a:solidFill>
                <a:effectLst/>
                <a:latin typeface="Arial" panose="020B0604020202020204" pitchFamily="34" charset="0"/>
                <a:hlinkClick r:id="rId31" tooltip="Protestantism"/>
              </a:rPr>
              <a:t>Protestantism</a:t>
            </a:r>
            <a:r>
              <a:rPr lang="en-US" b="0" i="0" dirty="0">
                <a:solidFill>
                  <a:srgbClr val="202122"/>
                </a:solidFill>
                <a:effectLst/>
                <a:latin typeface="Arial" panose="020B0604020202020204" pitchFamily="34" charset="0"/>
              </a:rPr>
              <a:t>. Wycliffe questioned the privileged status of the clergy, who had bolstered their powerful role in England, and the luxury and pomp of local parishes and their ceremonies.</a:t>
            </a:r>
            <a:r>
              <a:rPr lang="en-US" b="0" i="0" u="none" strike="noStrike" baseline="30000" dirty="0">
                <a:solidFill>
                  <a:srgbClr val="0645AD"/>
                </a:solidFill>
                <a:effectLst/>
                <a:latin typeface="Arial" panose="020B0604020202020204" pitchFamily="34" charset="0"/>
                <a:hlinkClick r:id="rId32"/>
              </a:rPr>
              <a:t>[3]</a:t>
            </a:r>
            <a:endParaRPr lang="en-US" b="0" i="0" dirty="0">
              <a:solidFill>
                <a:srgbClr val="202122"/>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Wycliffe advocated translation of the Bible into the common </a:t>
            </a:r>
            <a:r>
              <a:rPr lang="en-US" b="0" i="0" u="none" strike="noStrike" dirty="0">
                <a:solidFill>
                  <a:srgbClr val="0645AD"/>
                </a:solidFill>
                <a:effectLst/>
                <a:latin typeface="Arial" panose="020B0604020202020204" pitchFamily="34" charset="0"/>
                <a:hlinkClick r:id="rId33" tooltip="Vernacular"/>
              </a:rPr>
              <a:t>vernacular</a:t>
            </a:r>
            <a:r>
              <a:rPr lang="en-US" b="0" i="0" dirty="0">
                <a:solidFill>
                  <a:srgbClr val="202122"/>
                </a:solidFill>
                <a:effectLst/>
                <a:latin typeface="Arial" panose="020B0604020202020204" pitchFamily="34" charset="0"/>
              </a:rPr>
              <a:t>. According to tradition, Wycliffe is said to have completed a translation direct from the </a:t>
            </a:r>
            <a:r>
              <a:rPr lang="en-US" b="0" i="0" u="none" strike="noStrike" dirty="0">
                <a:solidFill>
                  <a:srgbClr val="0645AD"/>
                </a:solidFill>
                <a:effectLst/>
                <a:latin typeface="Arial" panose="020B0604020202020204" pitchFamily="34" charset="0"/>
                <a:hlinkClick r:id="rId34" tooltip="Vulgate"/>
              </a:rPr>
              <a:t>Vulgate</a:t>
            </a:r>
            <a:r>
              <a:rPr lang="en-US" b="0" i="0" dirty="0">
                <a:solidFill>
                  <a:srgbClr val="202122"/>
                </a:solidFill>
                <a:effectLst/>
                <a:latin typeface="Arial" panose="020B0604020202020204" pitchFamily="34" charset="0"/>
              </a:rPr>
              <a:t> into </a:t>
            </a:r>
            <a:r>
              <a:rPr lang="en-US" b="0" i="0" u="none" strike="noStrike" dirty="0">
                <a:solidFill>
                  <a:srgbClr val="0645AD"/>
                </a:solidFill>
                <a:effectLst/>
                <a:latin typeface="Arial" panose="020B0604020202020204" pitchFamily="34" charset="0"/>
                <a:hlinkClick r:id="rId35" tooltip="Middle English"/>
              </a:rPr>
              <a:t>Middle English</a:t>
            </a:r>
            <a:r>
              <a:rPr lang="en-US" b="0" i="0" dirty="0">
                <a:solidFill>
                  <a:srgbClr val="202122"/>
                </a:solidFill>
                <a:effectLst/>
                <a:latin typeface="Arial" panose="020B0604020202020204" pitchFamily="34" charset="0"/>
              </a:rPr>
              <a:t> – a version now known as </a:t>
            </a:r>
            <a:r>
              <a:rPr lang="en-US" b="0" i="0" u="none" strike="noStrike" dirty="0">
                <a:solidFill>
                  <a:srgbClr val="0645AD"/>
                </a:solidFill>
                <a:effectLst/>
                <a:latin typeface="Arial" panose="020B0604020202020204" pitchFamily="34" charset="0"/>
                <a:hlinkClick r:id="rId12" tooltip="Wycliffe's Bible"/>
              </a:rPr>
              <a:t>Wycliffe's Bible</a:t>
            </a:r>
            <a:r>
              <a:rPr lang="en-US" b="0" i="0" dirty="0">
                <a:solidFill>
                  <a:srgbClr val="202122"/>
                </a:solidFill>
                <a:effectLst/>
                <a:latin typeface="Arial" panose="020B0604020202020204" pitchFamily="34" charset="0"/>
              </a:rPr>
              <a:t>. While it is probable that he personally translated the Gospels of </a:t>
            </a:r>
            <a:r>
              <a:rPr lang="en-US" b="0" i="0" u="none" strike="noStrike" dirty="0">
                <a:solidFill>
                  <a:srgbClr val="0645AD"/>
                </a:solidFill>
                <a:effectLst/>
                <a:latin typeface="Arial" panose="020B0604020202020204" pitchFamily="34" charset="0"/>
                <a:hlinkClick r:id="rId36" tooltip="Gospel of Matthew"/>
              </a:rPr>
              <a:t>Matthew</a:t>
            </a:r>
            <a:r>
              <a:rPr lang="en-US" b="0" i="0" dirty="0">
                <a:solidFill>
                  <a:srgbClr val="202122"/>
                </a:solidFill>
                <a:effectLst/>
                <a:latin typeface="Arial" panose="020B0604020202020204" pitchFamily="34" charset="0"/>
              </a:rPr>
              <a:t>, </a:t>
            </a:r>
            <a:r>
              <a:rPr lang="en-US" b="0" i="0" u="none" strike="noStrike" dirty="0">
                <a:solidFill>
                  <a:srgbClr val="0645AD"/>
                </a:solidFill>
                <a:effectLst/>
                <a:latin typeface="Arial" panose="020B0604020202020204" pitchFamily="34" charset="0"/>
                <a:hlinkClick r:id="rId37" tooltip="Gospel of Mark"/>
              </a:rPr>
              <a:t>Mark</a:t>
            </a:r>
            <a:r>
              <a:rPr lang="en-US" b="0" i="0" dirty="0">
                <a:solidFill>
                  <a:srgbClr val="202122"/>
                </a:solidFill>
                <a:effectLst/>
                <a:latin typeface="Arial" panose="020B0604020202020204" pitchFamily="34" charset="0"/>
              </a:rPr>
              <a:t>, </a:t>
            </a:r>
            <a:r>
              <a:rPr lang="en-US" b="0" i="0" u="none" strike="noStrike" dirty="0">
                <a:solidFill>
                  <a:srgbClr val="0645AD"/>
                </a:solidFill>
                <a:effectLst/>
                <a:latin typeface="Arial" panose="020B0604020202020204" pitchFamily="34" charset="0"/>
                <a:hlinkClick r:id="rId38" tooltip="Gospel of Luke"/>
              </a:rPr>
              <a:t>Luke</a:t>
            </a:r>
            <a:r>
              <a:rPr lang="en-US" b="0" i="0" dirty="0">
                <a:solidFill>
                  <a:srgbClr val="202122"/>
                </a:solidFill>
                <a:effectLst/>
                <a:latin typeface="Arial" panose="020B0604020202020204" pitchFamily="34" charset="0"/>
              </a:rPr>
              <a:t>, and </a:t>
            </a:r>
            <a:r>
              <a:rPr lang="en-US" b="0" i="0" u="none" strike="noStrike" dirty="0">
                <a:solidFill>
                  <a:srgbClr val="0645AD"/>
                </a:solidFill>
                <a:effectLst/>
                <a:latin typeface="Arial" panose="020B0604020202020204" pitchFamily="34" charset="0"/>
                <a:hlinkClick r:id="rId39" tooltip="Gospel of John"/>
              </a:rPr>
              <a:t>John</a:t>
            </a:r>
            <a:r>
              <a:rPr lang="en-US" b="0" i="0" dirty="0">
                <a:solidFill>
                  <a:srgbClr val="202122"/>
                </a:solidFill>
                <a:effectLst/>
                <a:latin typeface="Arial" panose="020B0604020202020204" pitchFamily="34" charset="0"/>
              </a:rPr>
              <a:t>, it is possible he translated the entire </a:t>
            </a:r>
            <a:r>
              <a:rPr lang="en-US" b="0" i="0" u="none" strike="noStrike" dirty="0">
                <a:solidFill>
                  <a:srgbClr val="0645AD"/>
                </a:solidFill>
                <a:effectLst/>
                <a:latin typeface="Arial" panose="020B0604020202020204" pitchFamily="34" charset="0"/>
                <a:hlinkClick r:id="rId40" tooltip="New Testament"/>
              </a:rPr>
              <a:t>New Testament</a:t>
            </a:r>
            <a:r>
              <a:rPr lang="en-US" b="0" i="0" dirty="0">
                <a:solidFill>
                  <a:srgbClr val="202122"/>
                </a:solidFill>
                <a:effectLst/>
                <a:latin typeface="Arial" panose="020B0604020202020204" pitchFamily="34" charset="0"/>
              </a:rPr>
              <a:t>. At any rate, it is assumed that his associates translated the </a:t>
            </a:r>
            <a:r>
              <a:rPr lang="en-US" b="0" i="0" u="none" strike="noStrike" dirty="0">
                <a:solidFill>
                  <a:srgbClr val="0645AD"/>
                </a:solidFill>
                <a:effectLst/>
                <a:latin typeface="Arial" panose="020B0604020202020204" pitchFamily="34" charset="0"/>
                <a:hlinkClick r:id="rId41" tooltip="Old Testament"/>
              </a:rPr>
              <a:t>Old Testament</a:t>
            </a:r>
            <a:r>
              <a:rPr lang="en-US" b="0" i="0" dirty="0">
                <a:solidFill>
                  <a:srgbClr val="202122"/>
                </a:solidFill>
                <a:effectLst/>
                <a:latin typeface="Arial" panose="020B0604020202020204" pitchFamily="34" charset="0"/>
              </a:rPr>
              <a:t>. Wycliffe's Bible appears to have been completed prior to 1384 with additional updated versions being done by Wycliffe's assistant </a:t>
            </a:r>
            <a:r>
              <a:rPr lang="en-US" b="0" i="0" u="none" strike="noStrike" dirty="0">
                <a:solidFill>
                  <a:srgbClr val="0645AD"/>
                </a:solidFill>
                <a:effectLst/>
                <a:latin typeface="Arial" panose="020B0604020202020204" pitchFamily="34" charset="0"/>
                <a:hlinkClick r:id="rId42" tooltip="John Purvey"/>
              </a:rPr>
              <a:t>John Purvey</a:t>
            </a:r>
            <a:r>
              <a:rPr lang="en-US" b="0" i="0" dirty="0">
                <a:solidFill>
                  <a:srgbClr val="202122"/>
                </a:solidFill>
                <a:effectLst/>
                <a:latin typeface="Arial" panose="020B0604020202020204" pitchFamily="34" charset="0"/>
              </a:rPr>
              <a:t>, and others, in 1388 and 1395. More recently, historians of the Wycliffite movement have suggested that Wycliffe had at most, a minor role in the actual translations.</a:t>
            </a:r>
            <a:r>
              <a:rPr lang="en-US" b="0" i="0" u="none" strike="noStrike" baseline="30000" dirty="0">
                <a:solidFill>
                  <a:srgbClr val="0645AD"/>
                </a:solidFill>
                <a:effectLst/>
                <a:latin typeface="Arial" panose="020B0604020202020204" pitchFamily="34" charset="0"/>
                <a:hlinkClick r:id="rId43"/>
              </a:rPr>
              <a:t>[4]</a:t>
            </a:r>
            <a:endParaRPr lang="en-US" b="0" i="0" dirty="0">
              <a:solidFill>
                <a:srgbClr val="202122"/>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Wycliffe's later followers, derogatorily called </a:t>
            </a:r>
            <a:r>
              <a:rPr lang="en-US" b="0" i="0" u="none" strike="noStrike" dirty="0">
                <a:solidFill>
                  <a:srgbClr val="0645AD"/>
                </a:solidFill>
                <a:effectLst/>
                <a:latin typeface="Arial" panose="020B0604020202020204" pitchFamily="34" charset="0"/>
                <a:hlinkClick r:id="rId44" tooltip="Lollards"/>
              </a:rPr>
              <a:t>Lollards</a:t>
            </a:r>
            <a:r>
              <a:rPr lang="en-US" b="0" i="0" dirty="0">
                <a:solidFill>
                  <a:srgbClr val="202122"/>
                </a:solidFill>
                <a:effectLst/>
                <a:latin typeface="Arial" panose="020B0604020202020204" pitchFamily="34" charset="0"/>
              </a:rPr>
              <a:t> by their orthodox contemporaries in the 15th and 16th centuries, adopted many of the beliefs attributed to Wycliffe such as </a:t>
            </a:r>
            <a:r>
              <a:rPr lang="en-US" b="0" i="0" u="none" strike="noStrike" dirty="0">
                <a:solidFill>
                  <a:srgbClr val="0645AD"/>
                </a:solidFill>
                <a:effectLst/>
                <a:latin typeface="Arial" panose="020B0604020202020204" pitchFamily="34" charset="0"/>
                <a:hlinkClick r:id="rId45" tooltip="Theological virtues"/>
              </a:rPr>
              <a:t>theological virtues</a:t>
            </a:r>
            <a:r>
              <a:rPr lang="en-US" b="0" i="0" dirty="0">
                <a:solidFill>
                  <a:srgbClr val="202122"/>
                </a:solidFill>
                <a:effectLst/>
                <a:latin typeface="Arial" panose="020B0604020202020204" pitchFamily="34" charset="0"/>
              </a:rPr>
              <a:t>, </a:t>
            </a:r>
            <a:r>
              <a:rPr lang="en-US" b="0" i="0" u="none" strike="noStrike" dirty="0">
                <a:solidFill>
                  <a:srgbClr val="0645AD"/>
                </a:solidFill>
                <a:effectLst/>
                <a:latin typeface="Arial" panose="020B0604020202020204" pitchFamily="34" charset="0"/>
                <a:hlinkClick r:id="rId46" tooltip="Predestination"/>
              </a:rPr>
              <a:t>predestination</a:t>
            </a:r>
            <a:r>
              <a:rPr lang="en-US" b="0" i="0" dirty="0">
                <a:solidFill>
                  <a:srgbClr val="202122"/>
                </a:solidFill>
                <a:effectLst/>
                <a:latin typeface="Arial" panose="020B0604020202020204" pitchFamily="34" charset="0"/>
              </a:rPr>
              <a:t>, </a:t>
            </a:r>
            <a:r>
              <a:rPr lang="en-US" b="0" i="0" u="none" strike="noStrike" dirty="0">
                <a:solidFill>
                  <a:srgbClr val="0645AD"/>
                </a:solidFill>
                <a:effectLst/>
                <a:latin typeface="Arial" panose="020B0604020202020204" pitchFamily="34" charset="0"/>
                <a:hlinkClick r:id="rId47" tooltip="Iconoclasm"/>
              </a:rPr>
              <a:t>iconoclasm</a:t>
            </a:r>
            <a:r>
              <a:rPr lang="en-US" b="0" i="0" dirty="0">
                <a:solidFill>
                  <a:srgbClr val="202122"/>
                </a:solidFill>
                <a:effectLst/>
                <a:latin typeface="Arial" panose="020B0604020202020204" pitchFamily="34" charset="0"/>
              </a:rPr>
              <a:t>, and the notion of </a:t>
            </a:r>
            <a:r>
              <a:rPr lang="en-US" b="0" i="0" u="none" strike="noStrike" dirty="0">
                <a:solidFill>
                  <a:srgbClr val="0645AD"/>
                </a:solidFill>
                <a:effectLst/>
                <a:latin typeface="Arial" panose="020B0604020202020204" pitchFamily="34" charset="0"/>
                <a:hlinkClick r:id="rId48" tooltip="Caesaropapism"/>
              </a:rPr>
              <a:t>caesaropapism</a:t>
            </a:r>
            <a:r>
              <a:rPr lang="en-US" b="0" i="0" dirty="0">
                <a:solidFill>
                  <a:srgbClr val="202122"/>
                </a:solidFill>
                <a:effectLst/>
                <a:latin typeface="Arial" panose="020B0604020202020204" pitchFamily="34" charset="0"/>
              </a:rPr>
              <a:t>, while questioning the </a:t>
            </a:r>
            <a:r>
              <a:rPr lang="en-US" b="0" i="0" u="none" strike="noStrike" dirty="0">
                <a:solidFill>
                  <a:srgbClr val="0645AD"/>
                </a:solidFill>
                <a:effectLst/>
                <a:latin typeface="Arial" panose="020B0604020202020204" pitchFamily="34" charset="0"/>
                <a:hlinkClick r:id="rId49" tooltip="Veneration of saints"/>
              </a:rPr>
              <a:t>veneration of saints</a:t>
            </a:r>
            <a:r>
              <a:rPr lang="en-US" b="0" i="0" dirty="0">
                <a:solidFill>
                  <a:srgbClr val="202122"/>
                </a:solidFill>
                <a:effectLst/>
                <a:latin typeface="Arial" panose="020B0604020202020204" pitchFamily="34" charset="0"/>
              </a:rPr>
              <a:t>, the </a:t>
            </a:r>
            <a:r>
              <a:rPr lang="en-US" b="0" i="0" u="none" strike="noStrike" dirty="0">
                <a:solidFill>
                  <a:srgbClr val="0645AD"/>
                </a:solidFill>
                <a:effectLst/>
                <a:latin typeface="Arial" panose="020B0604020202020204" pitchFamily="34" charset="0"/>
                <a:hlinkClick r:id="rId50" tooltip="Sacraments"/>
              </a:rPr>
              <a:t>sacraments</a:t>
            </a:r>
            <a:r>
              <a:rPr lang="en-US" b="0" i="0" dirty="0">
                <a:solidFill>
                  <a:srgbClr val="202122"/>
                </a:solidFill>
                <a:effectLst/>
                <a:latin typeface="Arial" panose="020B0604020202020204" pitchFamily="34" charset="0"/>
              </a:rPr>
              <a:t>, </a:t>
            </a:r>
            <a:r>
              <a:rPr lang="en-US" b="0" i="0" u="none" strike="noStrike" dirty="0">
                <a:solidFill>
                  <a:srgbClr val="0645AD"/>
                </a:solidFill>
                <a:effectLst/>
                <a:latin typeface="Arial" panose="020B0604020202020204" pitchFamily="34" charset="0"/>
                <a:hlinkClick r:id="rId51" tooltip="Requiem mass"/>
              </a:rPr>
              <a:t>requiem masses</a:t>
            </a:r>
            <a:r>
              <a:rPr lang="en-US" b="0" i="0" dirty="0">
                <a:solidFill>
                  <a:srgbClr val="202122"/>
                </a:solidFill>
                <a:effectLst/>
                <a:latin typeface="Arial" panose="020B0604020202020204" pitchFamily="34" charset="0"/>
              </a:rPr>
              <a:t>, </a:t>
            </a:r>
            <a:r>
              <a:rPr lang="en-US" b="0" i="0" u="none" strike="noStrike" dirty="0">
                <a:solidFill>
                  <a:srgbClr val="0645AD"/>
                </a:solidFill>
                <a:effectLst/>
                <a:latin typeface="Arial" panose="020B0604020202020204" pitchFamily="34" charset="0"/>
                <a:hlinkClick r:id="rId52" tooltip="Transubstantiation"/>
              </a:rPr>
              <a:t>transubstantiation</a:t>
            </a:r>
            <a:r>
              <a:rPr lang="en-US" b="0" i="0" dirty="0">
                <a:solidFill>
                  <a:srgbClr val="202122"/>
                </a:solidFill>
                <a:effectLst/>
                <a:latin typeface="Arial" panose="020B0604020202020204" pitchFamily="34" charset="0"/>
              </a:rPr>
              <a:t>, </a:t>
            </a:r>
            <a:r>
              <a:rPr lang="en-US" b="0" i="0" u="none" strike="noStrike" dirty="0">
                <a:solidFill>
                  <a:srgbClr val="0645AD"/>
                </a:solidFill>
                <a:effectLst/>
                <a:latin typeface="Arial" panose="020B0604020202020204" pitchFamily="34" charset="0"/>
                <a:hlinkClick r:id="rId53" tooltip="Monasticism"/>
              </a:rPr>
              <a:t>monasticism</a:t>
            </a:r>
            <a:r>
              <a:rPr lang="en-US" b="0" i="0" dirty="0">
                <a:solidFill>
                  <a:srgbClr val="202122"/>
                </a:solidFill>
                <a:effectLst/>
                <a:latin typeface="Arial" panose="020B0604020202020204" pitchFamily="34" charset="0"/>
              </a:rPr>
              <a:t>, and the legitimacy of the </a:t>
            </a:r>
            <a:r>
              <a:rPr lang="en-US" b="0" i="0" u="none" strike="noStrike" dirty="0">
                <a:solidFill>
                  <a:srgbClr val="0645AD"/>
                </a:solidFill>
                <a:effectLst/>
                <a:latin typeface="Arial" panose="020B0604020202020204" pitchFamily="34" charset="0"/>
                <a:hlinkClick r:id="rId54" tooltip="Pope"/>
              </a:rPr>
              <a:t>Papacy</a:t>
            </a:r>
            <a:r>
              <a:rPr lang="en-US" b="0" i="0" dirty="0">
                <a:solidFill>
                  <a:srgbClr val="202122"/>
                </a:solidFill>
                <a:effectLst/>
                <a:latin typeface="Arial" panose="020B0604020202020204" pitchFamily="34" charset="0"/>
              </a:rPr>
              <a:t>. Like the </a:t>
            </a:r>
            <a:r>
              <a:rPr lang="en-US" b="0" i="0" u="none" strike="noStrike" dirty="0">
                <a:solidFill>
                  <a:srgbClr val="0645AD"/>
                </a:solidFill>
                <a:effectLst/>
                <a:latin typeface="Arial" panose="020B0604020202020204" pitchFamily="34" charset="0"/>
                <a:hlinkClick r:id="rId55" tooltip="Waldensians"/>
              </a:rPr>
              <a:t>Waldensians</a:t>
            </a:r>
            <a:r>
              <a:rPr lang="en-US" b="0" i="0" dirty="0">
                <a:solidFill>
                  <a:srgbClr val="202122"/>
                </a:solidFill>
                <a:effectLst/>
                <a:latin typeface="Arial" panose="020B0604020202020204" pitchFamily="34" charset="0"/>
              </a:rPr>
              <a:t>, </a:t>
            </a:r>
            <a:r>
              <a:rPr lang="en-US" b="0" i="0" u="none" strike="noStrike" dirty="0">
                <a:solidFill>
                  <a:srgbClr val="0645AD"/>
                </a:solidFill>
                <a:effectLst/>
                <a:latin typeface="Arial" panose="020B0604020202020204" pitchFamily="34" charset="0"/>
                <a:hlinkClick r:id="rId56" tooltip="Hussites"/>
              </a:rPr>
              <a:t>Hussites</a:t>
            </a:r>
            <a:r>
              <a:rPr lang="en-US" b="0" i="0" dirty="0">
                <a:solidFill>
                  <a:srgbClr val="202122"/>
                </a:solidFill>
                <a:effectLst/>
                <a:latin typeface="Arial" panose="020B0604020202020204" pitchFamily="34" charset="0"/>
              </a:rPr>
              <a:t> and </a:t>
            </a:r>
            <a:r>
              <a:rPr lang="en-US" b="0" i="0" u="none" strike="noStrike" dirty="0">
                <a:solidFill>
                  <a:srgbClr val="0645AD"/>
                </a:solidFill>
                <a:effectLst/>
                <a:latin typeface="Arial" panose="020B0604020202020204" pitchFamily="34" charset="0"/>
                <a:hlinkClick r:id="rId57" tooltip="Friends of God"/>
              </a:rPr>
              <a:t>Friends of God</a:t>
            </a:r>
            <a:r>
              <a:rPr lang="en-US" b="0" i="0" dirty="0">
                <a:solidFill>
                  <a:srgbClr val="202122"/>
                </a:solidFill>
                <a:effectLst/>
                <a:latin typeface="Arial" panose="020B0604020202020204" pitchFamily="34" charset="0"/>
              </a:rPr>
              <a:t>,</a:t>
            </a:r>
            <a:r>
              <a:rPr lang="en-US" b="0" i="0" u="none" strike="noStrike" baseline="30000" dirty="0">
                <a:solidFill>
                  <a:srgbClr val="0645AD"/>
                </a:solidFill>
                <a:effectLst/>
                <a:latin typeface="Arial" panose="020B0604020202020204" pitchFamily="34" charset="0"/>
                <a:hlinkClick r:id="rId58"/>
              </a:rPr>
              <a:t>[5]</a:t>
            </a:r>
            <a:r>
              <a:rPr lang="en-US" b="0" i="0" dirty="0">
                <a:solidFill>
                  <a:srgbClr val="202122"/>
                </a:solidFill>
                <a:effectLst/>
                <a:latin typeface="Arial" panose="020B0604020202020204" pitchFamily="34" charset="0"/>
              </a:rPr>
              <a:t> the Lollard movement in some ways anticipated the </a:t>
            </a:r>
            <a:r>
              <a:rPr lang="en-US" b="0" i="0" u="none" strike="noStrike" dirty="0">
                <a:solidFill>
                  <a:srgbClr val="0645AD"/>
                </a:solidFill>
                <a:effectLst/>
                <a:latin typeface="Arial" panose="020B0604020202020204" pitchFamily="34" charset="0"/>
                <a:hlinkClick r:id="rId59" tooltip="Protestant Reformation"/>
              </a:rPr>
              <a:t>Protestant Reformation</a:t>
            </a:r>
            <a:r>
              <a:rPr lang="en-US" b="0" i="0" dirty="0">
                <a:solidFill>
                  <a:srgbClr val="202122"/>
                </a:solidFill>
                <a:effectLst/>
                <a:latin typeface="Arial" panose="020B0604020202020204" pitchFamily="34" charset="0"/>
              </a:rPr>
              <a:t>.</a:t>
            </a:r>
            <a:r>
              <a:rPr lang="en-US" b="0" i="0" u="none" strike="noStrike" baseline="30000" dirty="0">
                <a:solidFill>
                  <a:srgbClr val="0645AD"/>
                </a:solidFill>
                <a:effectLst/>
                <a:latin typeface="Arial" panose="020B0604020202020204" pitchFamily="34" charset="0"/>
                <a:hlinkClick r:id="rId60"/>
              </a:rPr>
              <a:t>[6]</a:t>
            </a:r>
            <a:r>
              <a:rPr lang="en-US" b="0" i="0" dirty="0">
                <a:solidFill>
                  <a:srgbClr val="202122"/>
                </a:solidFill>
                <a:effectLst/>
                <a:latin typeface="Arial" panose="020B0604020202020204" pitchFamily="34" charset="0"/>
              </a:rPr>
              <a:t> Wycliffe was accordingly </a:t>
            </a:r>
            <a:r>
              <a:rPr lang="en-US" b="0" i="0" dirty="0" err="1">
                <a:solidFill>
                  <a:srgbClr val="202122"/>
                </a:solidFill>
                <a:effectLst/>
                <a:latin typeface="Arial" panose="020B0604020202020204" pitchFamily="34" charset="0"/>
              </a:rPr>
              <a:t>characterised</a:t>
            </a:r>
            <a:r>
              <a:rPr lang="en-US" b="0" i="0" dirty="0">
                <a:solidFill>
                  <a:srgbClr val="202122"/>
                </a:solidFill>
                <a:effectLst/>
                <a:latin typeface="Arial" panose="020B0604020202020204" pitchFamily="34" charset="0"/>
              </a:rPr>
              <a:t> as the "evening star" of </a:t>
            </a:r>
            <a:r>
              <a:rPr lang="en-US" b="0" i="0" u="none" strike="noStrike" dirty="0">
                <a:solidFill>
                  <a:srgbClr val="0645AD"/>
                </a:solidFill>
                <a:effectLst/>
                <a:latin typeface="Arial" panose="020B0604020202020204" pitchFamily="34" charset="0"/>
                <a:hlinkClick r:id="rId61" tooltip="Scholasticism"/>
              </a:rPr>
              <a:t>scholasticism</a:t>
            </a:r>
            <a:r>
              <a:rPr lang="en-US" b="0" i="0" dirty="0">
                <a:solidFill>
                  <a:srgbClr val="202122"/>
                </a:solidFill>
                <a:effectLst/>
                <a:latin typeface="Arial" panose="020B0604020202020204" pitchFamily="34" charset="0"/>
              </a:rPr>
              <a:t> and as the </a:t>
            </a:r>
            <a:r>
              <a:rPr lang="en-US" b="0" i="0" u="none" strike="noStrike" dirty="0">
                <a:solidFill>
                  <a:srgbClr val="0645AD"/>
                </a:solidFill>
                <a:effectLst/>
                <a:latin typeface="Arial" panose="020B0604020202020204" pitchFamily="34" charset="0"/>
                <a:hlinkClick r:id="rId62" tooltip="Eosphoros"/>
              </a:rPr>
              <a:t>morning star</a:t>
            </a:r>
            <a:r>
              <a:rPr lang="en-US" b="0" i="0" dirty="0">
                <a:solidFill>
                  <a:srgbClr val="202122"/>
                </a:solidFill>
                <a:effectLst/>
                <a:latin typeface="Arial" panose="020B0604020202020204" pitchFamily="34" charset="0"/>
              </a:rPr>
              <a:t> or </a:t>
            </a:r>
            <a:r>
              <a:rPr lang="en-US" b="0" i="1" u="none" strike="noStrike" dirty="0">
                <a:solidFill>
                  <a:srgbClr val="3366BB"/>
                </a:solidFill>
                <a:effectLst/>
                <a:latin typeface="Arial" panose="020B0604020202020204" pitchFamily="34" charset="0"/>
                <a:hlinkClick r:id="rId63" tooltip="wikt:stella"/>
              </a:rPr>
              <a:t>stella</a:t>
            </a:r>
            <a:r>
              <a:rPr lang="en-US" b="0" i="0" dirty="0">
                <a:solidFill>
                  <a:srgbClr val="202122"/>
                </a:solidFill>
                <a:effectLst/>
                <a:latin typeface="Arial" panose="020B0604020202020204" pitchFamily="34" charset="0"/>
              </a:rPr>
              <a:t> </a:t>
            </a:r>
            <a:r>
              <a:rPr lang="en-US" b="0" i="1" u="none" strike="noStrike" dirty="0" err="1">
                <a:solidFill>
                  <a:srgbClr val="3366BB"/>
                </a:solidFill>
                <a:effectLst/>
                <a:latin typeface="Arial" panose="020B0604020202020204" pitchFamily="34" charset="0"/>
                <a:hlinkClick r:id="rId64" tooltip="wikt:matutina"/>
              </a:rPr>
              <a:t>matutina</a:t>
            </a:r>
            <a:r>
              <a:rPr lang="en-US" b="0" i="0" dirty="0">
                <a:solidFill>
                  <a:srgbClr val="202122"/>
                </a:solidFill>
                <a:effectLst/>
                <a:latin typeface="Arial" panose="020B0604020202020204" pitchFamily="34" charset="0"/>
              </a:rPr>
              <a:t> of the </a:t>
            </a:r>
            <a:r>
              <a:rPr lang="en-US" b="0" i="0" u="none" strike="noStrike" dirty="0">
                <a:solidFill>
                  <a:srgbClr val="0645AD"/>
                </a:solidFill>
                <a:effectLst/>
                <a:latin typeface="Arial" panose="020B0604020202020204" pitchFamily="34" charset="0"/>
                <a:hlinkClick r:id="rId65" tooltip="English Reformation"/>
              </a:rPr>
              <a:t>English Reformation</a:t>
            </a:r>
            <a:r>
              <a:rPr lang="en-US" b="0" i="0" dirty="0">
                <a:solidFill>
                  <a:srgbClr val="202122"/>
                </a:solidFill>
                <a:effectLst/>
                <a:latin typeface="Arial" panose="020B0604020202020204" pitchFamily="34" charset="0"/>
              </a:rPr>
              <a:t>,</a:t>
            </a:r>
            <a:r>
              <a:rPr lang="en-US" b="0" i="0" u="none" strike="noStrike" baseline="30000" dirty="0">
                <a:solidFill>
                  <a:srgbClr val="0645AD"/>
                </a:solidFill>
                <a:effectLst/>
                <a:latin typeface="Arial" panose="020B0604020202020204" pitchFamily="34" charset="0"/>
                <a:hlinkClick r:id="rId66"/>
              </a:rPr>
              <a:t>[7]</a:t>
            </a:r>
            <a:r>
              <a:rPr lang="en-US" b="0" i="0" dirty="0">
                <a:solidFill>
                  <a:srgbClr val="202122"/>
                </a:solidFill>
                <a:effectLst/>
                <a:latin typeface="Arial" panose="020B0604020202020204" pitchFamily="34" charset="0"/>
              </a:rPr>
              <a:t> an epithet first accorded to the theologian by the 16th century historian and controversialist </a:t>
            </a:r>
            <a:r>
              <a:rPr lang="en-US" b="0" i="0" u="none" strike="noStrike" dirty="0">
                <a:solidFill>
                  <a:srgbClr val="0645AD"/>
                </a:solidFill>
                <a:effectLst/>
                <a:latin typeface="Arial" panose="020B0604020202020204" pitchFamily="34" charset="0"/>
                <a:hlinkClick r:id="rId67" tooltip="John Bale"/>
              </a:rPr>
              <a:t>John Bale</a:t>
            </a:r>
            <a:r>
              <a:rPr lang="en-US" b="0" i="0" dirty="0">
                <a:solidFill>
                  <a:srgbClr val="202122"/>
                </a:solidFill>
                <a:effectLst/>
                <a:latin typeface="Arial" panose="020B0604020202020204" pitchFamily="34" charset="0"/>
              </a:rPr>
              <a:t> in his </a:t>
            </a:r>
            <a:r>
              <a:rPr lang="en-US" b="0" i="1" dirty="0" err="1">
                <a:solidFill>
                  <a:srgbClr val="202122"/>
                </a:solidFill>
                <a:effectLst/>
                <a:latin typeface="Arial" panose="020B0604020202020204" pitchFamily="34" charset="0"/>
              </a:rPr>
              <a:t>Illustrium</a:t>
            </a:r>
            <a:r>
              <a:rPr lang="en-US" b="0" i="1"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maioris</a:t>
            </a:r>
            <a:r>
              <a:rPr lang="en-US" b="0" i="1"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britanniae</a:t>
            </a:r>
            <a:r>
              <a:rPr lang="en-US" b="0" i="1"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scriptorum</a:t>
            </a:r>
            <a:r>
              <a:rPr lang="en-US" b="0" i="0" dirty="0">
                <a:solidFill>
                  <a:srgbClr val="202122"/>
                </a:solidFill>
                <a:effectLst/>
                <a:latin typeface="Arial" panose="020B0604020202020204" pitchFamily="34" charset="0"/>
              </a:rPr>
              <a:t> (Wesel, 1548).</a:t>
            </a:r>
            <a:r>
              <a:rPr lang="en-US" b="0" i="0" u="none" strike="noStrike" baseline="30000" dirty="0">
                <a:solidFill>
                  <a:srgbClr val="0645AD"/>
                </a:solidFill>
                <a:effectLst/>
                <a:latin typeface="Arial" panose="020B0604020202020204" pitchFamily="34" charset="0"/>
                <a:hlinkClick r:id="rId68"/>
              </a:rPr>
              <a:t>[8]</a:t>
            </a:r>
            <a:endParaRPr lang="en-US" b="0" i="0" dirty="0">
              <a:solidFill>
                <a:srgbClr val="202122"/>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Wycliffe's writings in Latin greatly influenced the philosophy and teaching of the Czech reformer </a:t>
            </a:r>
            <a:r>
              <a:rPr lang="en-US" b="0" i="0" u="none" strike="noStrike" dirty="0">
                <a:solidFill>
                  <a:srgbClr val="0645AD"/>
                </a:solidFill>
                <a:effectLst/>
                <a:latin typeface="Arial" panose="020B0604020202020204" pitchFamily="34" charset="0"/>
                <a:hlinkClick r:id="rId20" tooltip="Jan Hus"/>
              </a:rPr>
              <a:t>Jan Hus</a:t>
            </a:r>
            <a:r>
              <a:rPr lang="en-US" b="0" i="0" dirty="0">
                <a:solidFill>
                  <a:srgbClr val="202122"/>
                </a:solidFill>
                <a:effectLst/>
                <a:latin typeface="Arial" panose="020B0604020202020204" pitchFamily="34" charset="0"/>
              </a:rPr>
              <a:t> (c. 1369–1415), whose execution in 1415 sparked a revolt and led to the </a:t>
            </a:r>
            <a:r>
              <a:rPr lang="en-US" b="0" i="0" u="none" strike="noStrike" dirty="0">
                <a:solidFill>
                  <a:srgbClr val="0645AD"/>
                </a:solidFill>
                <a:effectLst/>
                <a:latin typeface="Arial" panose="020B0604020202020204" pitchFamily="34" charset="0"/>
                <a:hlinkClick r:id="rId69" tooltip="Hussite Wars"/>
              </a:rPr>
              <a:t>Hussite Wars</a:t>
            </a:r>
            <a:r>
              <a:rPr lang="en-US" b="0" i="0" dirty="0">
                <a:solidFill>
                  <a:srgbClr val="202122"/>
                </a:solidFill>
                <a:effectLst/>
                <a:latin typeface="Arial" panose="020B0604020202020204" pitchFamily="34" charset="0"/>
              </a:rPr>
              <a:t> of 1419–1434.</a:t>
            </a:r>
            <a:r>
              <a:rPr lang="en-US" b="0" i="0" u="none" strike="noStrike" baseline="30000" dirty="0">
                <a:solidFill>
                  <a:srgbClr val="0645AD"/>
                </a:solidFill>
                <a:effectLst/>
                <a:latin typeface="Arial" panose="020B0604020202020204" pitchFamily="34" charset="0"/>
                <a:hlinkClick r:id="rId70"/>
              </a:rPr>
              <a:t>[9]</a:t>
            </a:r>
            <a:endParaRPr lang="en-US" b="0" i="0" dirty="0">
              <a:solidFill>
                <a:srgbClr val="202122"/>
              </a:solidFill>
              <a:effectLst/>
              <a:latin typeface="Arial" panose="020B0604020202020204" pitchFamily="34" charset="0"/>
            </a:endParaRPr>
          </a:p>
          <a:p>
            <a:pPr algn="ctr" rtl="0"/>
            <a:r>
              <a:rPr lang="en-US" b="1" i="0" dirty="0">
                <a:solidFill>
                  <a:srgbClr val="000000"/>
                </a:solidFill>
                <a:effectLst/>
                <a:latin typeface="Arial" panose="020B0604020202020204" pitchFamily="34" charset="0"/>
              </a:rPr>
              <a:t>Contents</a:t>
            </a:r>
          </a:p>
          <a:p>
            <a:pPr algn="l" rtl="0">
              <a:buFont typeface="Arial" panose="020B0604020202020204" pitchFamily="34" charset="0"/>
              <a:buChar char="•"/>
            </a:pPr>
            <a:r>
              <a:rPr lang="en-US" b="0" i="0" u="none" strike="noStrike" dirty="0">
                <a:solidFill>
                  <a:srgbClr val="202122"/>
                </a:solidFill>
                <a:effectLst/>
                <a:latin typeface="Arial" panose="020B0604020202020204" pitchFamily="34" charset="0"/>
                <a:hlinkClick r:id="rId71"/>
              </a:rPr>
              <a:t>1</a:t>
            </a:r>
            <a:r>
              <a:rPr lang="en-US" b="0" i="0" u="none" strike="noStrike" dirty="0">
                <a:solidFill>
                  <a:srgbClr val="0645AD"/>
                </a:solidFill>
                <a:effectLst/>
                <a:latin typeface="Arial" panose="020B0604020202020204" pitchFamily="34" charset="0"/>
                <a:hlinkClick r:id="rId71"/>
              </a:rPr>
              <a:t>Life and career</a:t>
            </a:r>
            <a:endParaRPr lang="en-US" b="0" i="0" dirty="0">
              <a:solidFill>
                <a:srgbClr val="202122"/>
              </a:solidFill>
              <a:effectLst/>
              <a:latin typeface="Arial" panose="020B0604020202020204" pitchFamily="34" charset="0"/>
            </a:endParaRPr>
          </a:p>
          <a:p>
            <a:pPr marL="742950" lvl="1" indent="-285750" algn="l" rtl="0">
              <a:buFont typeface="Arial" panose="020B0604020202020204" pitchFamily="34" charset="0"/>
              <a:buChar char="•"/>
            </a:pPr>
            <a:r>
              <a:rPr lang="en-US" b="0" i="0" u="none" strike="noStrike" dirty="0">
                <a:solidFill>
                  <a:srgbClr val="202122"/>
                </a:solidFill>
                <a:effectLst/>
                <a:latin typeface="Arial" panose="020B0604020202020204" pitchFamily="34" charset="0"/>
                <a:hlinkClick r:id="rId72"/>
              </a:rPr>
              <a:t>1.1</a:t>
            </a:r>
            <a:r>
              <a:rPr lang="en-US" b="0" i="0" u="none" strike="noStrike" dirty="0">
                <a:solidFill>
                  <a:srgbClr val="0645AD"/>
                </a:solidFill>
                <a:effectLst/>
                <a:latin typeface="Arial" panose="020B0604020202020204" pitchFamily="34" charset="0"/>
                <a:hlinkClick r:id="rId72"/>
              </a:rPr>
              <a:t>Early life</a:t>
            </a:r>
            <a:endParaRPr lang="en-US" b="0" i="0" dirty="0">
              <a:solidFill>
                <a:srgbClr val="202122"/>
              </a:solidFill>
              <a:effectLst/>
              <a:latin typeface="Arial" panose="020B0604020202020204" pitchFamily="34" charset="0"/>
            </a:endParaRPr>
          </a:p>
          <a:p>
            <a:pPr marL="742950" lvl="1" indent="-285750" algn="l" rtl="0">
              <a:buFont typeface="Arial" panose="020B0604020202020204" pitchFamily="34" charset="0"/>
              <a:buChar char="•"/>
            </a:pPr>
            <a:r>
              <a:rPr lang="en-US" b="0" i="0" u="none" strike="noStrike" dirty="0">
                <a:solidFill>
                  <a:srgbClr val="202122"/>
                </a:solidFill>
                <a:effectLst/>
                <a:latin typeface="Arial" panose="020B0604020202020204" pitchFamily="34" charset="0"/>
                <a:hlinkClick r:id="rId73"/>
              </a:rPr>
              <a:t>1.2</a:t>
            </a:r>
            <a:r>
              <a:rPr lang="en-US" b="0" i="0" u="none" strike="noStrike" dirty="0">
                <a:solidFill>
                  <a:srgbClr val="0645AD"/>
                </a:solidFill>
                <a:effectLst/>
                <a:latin typeface="Arial" panose="020B0604020202020204" pitchFamily="34" charset="0"/>
                <a:hlinkClick r:id="rId73"/>
              </a:rPr>
              <a:t>Career in education</a:t>
            </a:r>
            <a:endParaRPr lang="en-US" b="0" i="0" dirty="0">
              <a:solidFill>
                <a:srgbClr val="202122"/>
              </a:solidFill>
              <a:effectLst/>
              <a:latin typeface="Arial" panose="020B0604020202020204" pitchFamily="34" charset="0"/>
            </a:endParaRPr>
          </a:p>
          <a:p>
            <a:pPr marL="742950" lvl="1" indent="-285750" algn="l" rtl="0">
              <a:buFont typeface="Arial" panose="020B0604020202020204" pitchFamily="34" charset="0"/>
              <a:buChar char="•"/>
            </a:pPr>
            <a:r>
              <a:rPr lang="en-US" b="0" i="0" u="none" strike="noStrike" dirty="0">
                <a:solidFill>
                  <a:srgbClr val="202122"/>
                </a:solidFill>
                <a:effectLst/>
                <a:latin typeface="Arial" panose="020B0604020202020204" pitchFamily="34" charset="0"/>
                <a:hlinkClick r:id="rId74"/>
              </a:rPr>
              <a:t>1.3</a:t>
            </a:r>
            <a:r>
              <a:rPr lang="en-US" b="0" i="0" u="none" strike="noStrike" dirty="0">
                <a:solidFill>
                  <a:srgbClr val="0645AD"/>
                </a:solidFill>
                <a:effectLst/>
                <a:latin typeface="Arial" panose="020B0604020202020204" pitchFamily="34" charset="0"/>
                <a:hlinkClick r:id="rId74"/>
              </a:rPr>
              <a:t>Politics</a:t>
            </a:r>
            <a:endParaRPr lang="en-US" b="0" i="0" dirty="0">
              <a:solidFill>
                <a:srgbClr val="202122"/>
              </a:solidFill>
              <a:effectLst/>
              <a:latin typeface="Arial" panose="020B0604020202020204" pitchFamily="34" charset="0"/>
            </a:endParaRPr>
          </a:p>
          <a:p>
            <a:pPr marL="742950" lvl="1" indent="-285750" algn="l" rtl="0">
              <a:buFont typeface="Arial" panose="020B0604020202020204" pitchFamily="34" charset="0"/>
              <a:buChar char="•"/>
            </a:pPr>
            <a:r>
              <a:rPr lang="en-US" b="0" i="0" u="none" strike="noStrike" dirty="0">
                <a:solidFill>
                  <a:srgbClr val="202122"/>
                </a:solidFill>
                <a:effectLst/>
                <a:latin typeface="Arial" panose="020B0604020202020204" pitchFamily="34" charset="0"/>
                <a:hlinkClick r:id="rId75"/>
              </a:rPr>
              <a:t>1.4</a:t>
            </a:r>
            <a:r>
              <a:rPr lang="en-US" b="0" i="0" u="none" strike="noStrike" dirty="0">
                <a:solidFill>
                  <a:srgbClr val="0645AD"/>
                </a:solidFill>
                <a:effectLst/>
                <a:latin typeface="Arial" panose="020B0604020202020204" pitchFamily="34" charset="0"/>
                <a:hlinkClick r:id="rId75"/>
              </a:rPr>
              <a:t>Conflict with the Church</a:t>
            </a:r>
            <a:endParaRPr lang="en-US" b="0" i="0" dirty="0">
              <a:solidFill>
                <a:srgbClr val="202122"/>
              </a:solidFill>
              <a:effectLst/>
              <a:latin typeface="Arial" panose="020B0604020202020204" pitchFamily="34" charset="0"/>
            </a:endParaRPr>
          </a:p>
          <a:p>
            <a:pPr marL="742950" lvl="1" indent="-285750" algn="l" rtl="0">
              <a:buFont typeface="Arial" panose="020B0604020202020204" pitchFamily="34" charset="0"/>
              <a:buChar char="•"/>
            </a:pPr>
            <a:r>
              <a:rPr lang="en-US" b="0" i="0" u="none" strike="noStrike" dirty="0">
                <a:solidFill>
                  <a:srgbClr val="202122"/>
                </a:solidFill>
                <a:effectLst/>
                <a:latin typeface="Arial" panose="020B0604020202020204" pitchFamily="34" charset="0"/>
                <a:hlinkClick r:id="rId76"/>
              </a:rPr>
              <a:t>1.5</a:t>
            </a:r>
            <a:r>
              <a:rPr lang="en-US" b="0" i="0" u="none" strike="noStrike" dirty="0">
                <a:solidFill>
                  <a:srgbClr val="0645AD"/>
                </a:solidFill>
                <a:effectLst/>
                <a:latin typeface="Arial" panose="020B0604020202020204" pitchFamily="34" charset="0"/>
                <a:hlinkClick r:id="rId76"/>
              </a:rPr>
              <a:t>Anti-Wycliffe synod</a:t>
            </a:r>
            <a:endParaRPr lang="en-US" b="0" i="0" dirty="0">
              <a:solidFill>
                <a:srgbClr val="202122"/>
              </a:solidFill>
              <a:effectLst/>
              <a:latin typeface="Arial" panose="020B0604020202020204" pitchFamily="34" charset="0"/>
            </a:endParaRPr>
          </a:p>
          <a:p>
            <a:pPr marL="742950" lvl="1" indent="-285750" algn="l" rtl="0">
              <a:buFont typeface="Arial" panose="020B0604020202020204" pitchFamily="34" charset="0"/>
              <a:buChar char="•"/>
            </a:pPr>
            <a:r>
              <a:rPr lang="en-US" b="0" i="0" u="none" strike="noStrike" dirty="0">
                <a:solidFill>
                  <a:srgbClr val="202122"/>
                </a:solidFill>
                <a:effectLst/>
                <a:latin typeface="Arial" panose="020B0604020202020204" pitchFamily="34" charset="0"/>
                <a:hlinkClick r:id="rId77"/>
              </a:rPr>
              <a:t>1.6</a:t>
            </a:r>
            <a:r>
              <a:rPr lang="en-US" b="0" i="0" u="none" strike="noStrike" dirty="0">
                <a:solidFill>
                  <a:srgbClr val="0645AD"/>
                </a:solidFill>
                <a:effectLst/>
                <a:latin typeface="Arial" panose="020B0604020202020204" pitchFamily="34" charset="0"/>
                <a:hlinkClick r:id="rId77"/>
              </a:rPr>
              <a:t>Death and posthumous declaration of heresy</a:t>
            </a:r>
            <a:endParaRPr lang="en-US" b="0" i="0" dirty="0">
              <a:solidFill>
                <a:srgbClr val="202122"/>
              </a:solidFill>
              <a:effectLst/>
              <a:latin typeface="Arial" panose="020B0604020202020204" pitchFamily="34" charset="0"/>
            </a:endParaRPr>
          </a:p>
          <a:p>
            <a:pPr algn="l" rtl="0">
              <a:buFont typeface="Arial" panose="020B0604020202020204" pitchFamily="34" charset="0"/>
              <a:buChar char="•"/>
            </a:pPr>
            <a:r>
              <a:rPr lang="en-US" b="0" i="0" u="none" strike="noStrike" dirty="0">
                <a:solidFill>
                  <a:srgbClr val="202122"/>
                </a:solidFill>
                <a:effectLst/>
                <a:latin typeface="Arial" panose="020B0604020202020204" pitchFamily="34" charset="0"/>
                <a:hlinkClick r:id="rId78"/>
              </a:rPr>
              <a:t>2</a:t>
            </a:r>
            <a:r>
              <a:rPr lang="en-US" b="0" i="0" u="none" strike="noStrike" dirty="0">
                <a:solidFill>
                  <a:srgbClr val="0645AD"/>
                </a:solidFill>
                <a:effectLst/>
                <a:latin typeface="Arial" panose="020B0604020202020204" pitchFamily="34" charset="0"/>
                <a:hlinkClick r:id="rId78"/>
              </a:rPr>
              <a:t>Works</a:t>
            </a:r>
            <a:endParaRPr lang="en-US" b="0" i="0" dirty="0">
              <a:solidFill>
                <a:srgbClr val="202122"/>
              </a:solidFill>
              <a:effectLst/>
              <a:latin typeface="Arial" panose="020B0604020202020204" pitchFamily="34" charset="0"/>
            </a:endParaRPr>
          </a:p>
          <a:p>
            <a:pPr algn="l" rtl="0">
              <a:buFont typeface="Arial" panose="020B0604020202020204" pitchFamily="34" charset="0"/>
              <a:buChar char="•"/>
            </a:pPr>
            <a:r>
              <a:rPr lang="en-US" b="0" i="0" u="none" strike="noStrike" dirty="0">
                <a:solidFill>
                  <a:srgbClr val="202122"/>
                </a:solidFill>
                <a:effectLst/>
                <a:latin typeface="Arial" panose="020B0604020202020204" pitchFamily="34" charset="0"/>
                <a:hlinkClick r:id="rId79"/>
              </a:rPr>
              <a:t>3</a:t>
            </a:r>
            <a:r>
              <a:rPr lang="en-US" b="0" i="0" u="none" strike="noStrike" dirty="0">
                <a:solidFill>
                  <a:srgbClr val="0645AD"/>
                </a:solidFill>
                <a:effectLst/>
                <a:latin typeface="Arial" panose="020B0604020202020204" pitchFamily="34" charset="0"/>
                <a:hlinkClick r:id="rId79"/>
              </a:rPr>
              <a:t>Doctrines</a:t>
            </a:r>
            <a:endParaRPr lang="en-US" b="0" i="0" dirty="0">
              <a:solidFill>
                <a:srgbClr val="202122"/>
              </a:solidFill>
              <a:effectLst/>
              <a:latin typeface="Arial" panose="020B0604020202020204" pitchFamily="34" charset="0"/>
            </a:endParaRPr>
          </a:p>
          <a:p>
            <a:pPr marL="742950" lvl="1" indent="-285750" algn="l" rtl="0">
              <a:buFont typeface="Arial" panose="020B0604020202020204" pitchFamily="34" charset="0"/>
              <a:buChar char="•"/>
            </a:pPr>
            <a:r>
              <a:rPr lang="en-US" b="0" i="0" u="none" strike="noStrike" dirty="0">
                <a:solidFill>
                  <a:srgbClr val="202122"/>
                </a:solidFill>
                <a:effectLst/>
                <a:latin typeface="Arial" panose="020B0604020202020204" pitchFamily="34" charset="0"/>
                <a:hlinkClick r:id="rId80"/>
              </a:rPr>
              <a:t>3.1</a:t>
            </a:r>
            <a:r>
              <a:rPr lang="en-US" b="0" i="0" u="none" strike="noStrike" dirty="0">
                <a:solidFill>
                  <a:srgbClr val="0645AD"/>
                </a:solidFill>
                <a:effectLst/>
                <a:latin typeface="Arial" panose="020B0604020202020204" pitchFamily="34" charset="0"/>
                <a:hlinkClick r:id="rId80"/>
              </a:rPr>
              <a:t>Attack on monasticism</a:t>
            </a:r>
            <a:endParaRPr lang="en-US" b="0" i="0" dirty="0">
              <a:solidFill>
                <a:srgbClr val="202122"/>
              </a:solidFill>
              <a:effectLst/>
              <a:latin typeface="Arial" panose="020B0604020202020204" pitchFamily="34" charset="0"/>
            </a:endParaRPr>
          </a:p>
          <a:p>
            <a:pPr marL="742950" lvl="1" indent="-285750" algn="l" rtl="0">
              <a:buFont typeface="Arial" panose="020B0604020202020204" pitchFamily="34" charset="0"/>
              <a:buChar char="•"/>
            </a:pPr>
            <a:r>
              <a:rPr lang="en-US" b="0" i="0" u="none" strike="noStrike" dirty="0">
                <a:solidFill>
                  <a:srgbClr val="202122"/>
                </a:solidFill>
                <a:effectLst/>
                <a:latin typeface="Arial" panose="020B0604020202020204" pitchFamily="34" charset="0"/>
                <a:hlinkClick r:id="rId81"/>
              </a:rPr>
              <a:t>3.2</a:t>
            </a:r>
            <a:r>
              <a:rPr lang="en-US" b="0" i="0" u="none" strike="noStrike" dirty="0">
                <a:solidFill>
                  <a:srgbClr val="0645AD"/>
                </a:solidFill>
                <a:effectLst/>
                <a:latin typeface="Arial" panose="020B0604020202020204" pitchFamily="34" charset="0"/>
                <a:hlinkClick r:id="rId81"/>
              </a:rPr>
              <a:t>Views on the papacy</a:t>
            </a:r>
            <a:endParaRPr lang="en-US" b="0" i="0" dirty="0">
              <a:solidFill>
                <a:srgbClr val="202122"/>
              </a:solidFill>
              <a:effectLst/>
              <a:latin typeface="Arial" panose="020B0604020202020204" pitchFamily="34" charset="0"/>
            </a:endParaRPr>
          </a:p>
          <a:p>
            <a:pPr marL="742950" lvl="1" indent="-285750" algn="l" rtl="0">
              <a:buFont typeface="Arial" panose="020B0604020202020204" pitchFamily="34" charset="0"/>
              <a:buChar char="•"/>
            </a:pPr>
            <a:r>
              <a:rPr lang="en-US" b="0" i="0" u="none" strike="noStrike" dirty="0">
                <a:solidFill>
                  <a:srgbClr val="202122"/>
                </a:solidFill>
                <a:effectLst/>
                <a:latin typeface="Arial" panose="020B0604020202020204" pitchFamily="34" charset="0"/>
                <a:hlinkClick r:id="rId82"/>
              </a:rPr>
              <a:t>3.3</a:t>
            </a:r>
            <a:r>
              <a:rPr lang="en-US" b="0" i="0" u="none" strike="noStrike" dirty="0">
                <a:solidFill>
                  <a:srgbClr val="0645AD"/>
                </a:solidFill>
                <a:effectLst/>
                <a:latin typeface="Arial" panose="020B0604020202020204" pitchFamily="34" charset="0"/>
                <a:hlinkClick r:id="rId82"/>
              </a:rPr>
              <a:t>Basic positions in philosophy</a:t>
            </a:r>
            <a:endParaRPr lang="en-US" b="0" i="0" dirty="0">
              <a:solidFill>
                <a:srgbClr val="202122"/>
              </a:solidFill>
              <a:effectLst/>
              <a:latin typeface="Arial" panose="020B0604020202020204" pitchFamily="34" charset="0"/>
            </a:endParaRPr>
          </a:p>
          <a:p>
            <a:pPr marL="742950" lvl="1" indent="-285750" algn="l" rtl="0">
              <a:buFont typeface="Arial" panose="020B0604020202020204" pitchFamily="34" charset="0"/>
              <a:buChar char="•"/>
            </a:pPr>
            <a:r>
              <a:rPr lang="en-US" b="0" i="0" u="none" strike="noStrike" dirty="0">
                <a:solidFill>
                  <a:srgbClr val="202122"/>
                </a:solidFill>
                <a:effectLst/>
                <a:latin typeface="Arial" panose="020B0604020202020204" pitchFamily="34" charset="0"/>
                <a:hlinkClick r:id="rId83"/>
              </a:rPr>
              <a:t>3.4</a:t>
            </a:r>
            <a:r>
              <a:rPr lang="en-US" b="0" i="0" u="none" strike="noStrike" dirty="0">
                <a:solidFill>
                  <a:srgbClr val="0645AD"/>
                </a:solidFill>
                <a:effectLst/>
                <a:latin typeface="Arial" panose="020B0604020202020204" pitchFamily="34" charset="0"/>
                <a:hlinkClick r:id="rId83"/>
              </a:rPr>
              <a:t>Attitude toward speculation</a:t>
            </a:r>
            <a:endParaRPr lang="en-US" b="0" i="0" dirty="0">
              <a:solidFill>
                <a:srgbClr val="202122"/>
              </a:solidFill>
              <a:effectLst/>
              <a:latin typeface="Arial" panose="020B0604020202020204" pitchFamily="34" charset="0"/>
            </a:endParaRPr>
          </a:p>
          <a:p>
            <a:pPr marL="742950" lvl="1" indent="-285750" algn="l" rtl="0">
              <a:buFont typeface="Arial" panose="020B0604020202020204" pitchFamily="34" charset="0"/>
              <a:buChar char="•"/>
            </a:pPr>
            <a:r>
              <a:rPr lang="en-US" b="0" i="0" u="none" strike="noStrike" dirty="0">
                <a:solidFill>
                  <a:srgbClr val="202122"/>
                </a:solidFill>
                <a:effectLst/>
                <a:latin typeface="Arial" panose="020B0604020202020204" pitchFamily="34" charset="0"/>
                <a:hlinkClick r:id="rId84"/>
              </a:rPr>
              <a:t>3.5</a:t>
            </a:r>
            <a:r>
              <a:rPr lang="en-US" b="0" i="0" u="none" strike="noStrike" dirty="0">
                <a:solidFill>
                  <a:srgbClr val="0645AD"/>
                </a:solidFill>
                <a:effectLst/>
                <a:latin typeface="Arial" panose="020B0604020202020204" pitchFamily="34" charset="0"/>
                <a:hlinkClick r:id="rId84"/>
              </a:rPr>
              <a:t>Sacraments</a:t>
            </a:r>
            <a:endParaRPr lang="en-US" b="0" i="0" dirty="0">
              <a:solidFill>
                <a:srgbClr val="202122"/>
              </a:solidFill>
              <a:effectLst/>
              <a:latin typeface="Arial" panose="020B0604020202020204" pitchFamily="34" charset="0"/>
            </a:endParaRPr>
          </a:p>
          <a:p>
            <a:pPr marL="742950" lvl="1" indent="-285750" algn="l" rtl="0">
              <a:buFont typeface="Arial" panose="020B0604020202020204" pitchFamily="34" charset="0"/>
              <a:buChar char="•"/>
            </a:pPr>
            <a:r>
              <a:rPr lang="en-US" b="0" i="0" u="none" strike="noStrike" dirty="0">
                <a:solidFill>
                  <a:srgbClr val="202122"/>
                </a:solidFill>
                <a:effectLst/>
                <a:latin typeface="Arial" panose="020B0604020202020204" pitchFamily="34" charset="0"/>
                <a:hlinkClick r:id="rId85"/>
              </a:rPr>
              <a:t>3.6</a:t>
            </a:r>
            <a:r>
              <a:rPr lang="en-US" b="0" i="0" u="none" strike="noStrike" dirty="0">
                <a:solidFill>
                  <a:srgbClr val="0645AD"/>
                </a:solidFill>
                <a:effectLst/>
                <a:latin typeface="Arial" panose="020B0604020202020204" pitchFamily="34" charset="0"/>
                <a:hlinkClick r:id="rId85"/>
              </a:rPr>
              <a:t>Soteriology</a:t>
            </a:r>
            <a:endParaRPr lang="en-US" b="0" i="0" dirty="0">
              <a:solidFill>
                <a:srgbClr val="202122"/>
              </a:solidFill>
              <a:effectLst/>
              <a:latin typeface="Arial" panose="020B0604020202020204" pitchFamily="34" charset="0"/>
            </a:endParaRPr>
          </a:p>
          <a:p>
            <a:pPr algn="l" rtl="0">
              <a:buFont typeface="Arial" panose="020B0604020202020204" pitchFamily="34" charset="0"/>
              <a:buChar char="•"/>
            </a:pPr>
            <a:r>
              <a:rPr lang="en-US" b="0" i="0" u="none" strike="noStrike" dirty="0">
                <a:solidFill>
                  <a:srgbClr val="202122"/>
                </a:solidFill>
                <a:effectLst/>
                <a:latin typeface="Arial" panose="020B0604020202020204" pitchFamily="34" charset="0"/>
                <a:hlinkClick r:id="rId86"/>
              </a:rPr>
              <a:t>4</a:t>
            </a:r>
            <a:r>
              <a:rPr lang="en-US" b="0" i="0" u="none" strike="noStrike" dirty="0">
                <a:solidFill>
                  <a:srgbClr val="0645AD"/>
                </a:solidFill>
                <a:effectLst/>
                <a:latin typeface="Arial" panose="020B0604020202020204" pitchFamily="34" charset="0"/>
                <a:hlinkClick r:id="rId86"/>
              </a:rPr>
              <a:t>Legacy</a:t>
            </a:r>
            <a:endParaRPr lang="en-US" b="0" i="0" dirty="0">
              <a:solidFill>
                <a:srgbClr val="202122"/>
              </a:solidFill>
              <a:effectLst/>
              <a:latin typeface="Arial" panose="020B0604020202020204" pitchFamily="34" charset="0"/>
            </a:endParaRPr>
          </a:p>
          <a:p>
            <a:pPr algn="l" rtl="0">
              <a:buFont typeface="Arial" panose="020B0604020202020204" pitchFamily="34" charset="0"/>
              <a:buChar char="•"/>
            </a:pPr>
            <a:r>
              <a:rPr lang="en-US" b="0" i="0" u="none" strike="noStrike" dirty="0">
                <a:solidFill>
                  <a:srgbClr val="202122"/>
                </a:solidFill>
                <a:effectLst/>
                <a:latin typeface="Arial" panose="020B0604020202020204" pitchFamily="34" charset="0"/>
                <a:hlinkClick r:id="rId87"/>
              </a:rPr>
              <a:t>5</a:t>
            </a:r>
            <a:r>
              <a:rPr lang="en-US" b="0" i="0" u="none" strike="noStrike" dirty="0">
                <a:solidFill>
                  <a:srgbClr val="0645AD"/>
                </a:solidFill>
                <a:effectLst/>
                <a:latin typeface="Arial" panose="020B0604020202020204" pitchFamily="34" charset="0"/>
                <a:hlinkClick r:id="rId87"/>
              </a:rPr>
              <a:t>See also</a:t>
            </a:r>
            <a:endParaRPr lang="en-US" b="0" i="0" dirty="0">
              <a:solidFill>
                <a:srgbClr val="202122"/>
              </a:solidFill>
              <a:effectLst/>
              <a:latin typeface="Arial" panose="020B0604020202020204" pitchFamily="34" charset="0"/>
            </a:endParaRPr>
          </a:p>
          <a:p>
            <a:pPr algn="l" rtl="0">
              <a:buFont typeface="Arial" panose="020B0604020202020204" pitchFamily="34" charset="0"/>
              <a:buChar char="•"/>
            </a:pPr>
            <a:r>
              <a:rPr lang="en-US" b="0" i="0" u="none" strike="noStrike" dirty="0">
                <a:solidFill>
                  <a:srgbClr val="202122"/>
                </a:solidFill>
                <a:effectLst/>
                <a:latin typeface="Arial" panose="020B0604020202020204" pitchFamily="34" charset="0"/>
                <a:hlinkClick r:id="rId88"/>
              </a:rPr>
              <a:t>6</a:t>
            </a:r>
            <a:r>
              <a:rPr lang="en-US" b="0" i="0" u="none" strike="noStrike" dirty="0">
                <a:solidFill>
                  <a:srgbClr val="0645AD"/>
                </a:solidFill>
                <a:effectLst/>
                <a:latin typeface="Arial" panose="020B0604020202020204" pitchFamily="34" charset="0"/>
                <a:hlinkClick r:id="rId88"/>
              </a:rPr>
              <a:t>Citations</a:t>
            </a:r>
            <a:endParaRPr lang="en-US" b="0" i="0" dirty="0">
              <a:solidFill>
                <a:srgbClr val="202122"/>
              </a:solidFill>
              <a:effectLst/>
              <a:latin typeface="Arial" panose="020B0604020202020204" pitchFamily="34" charset="0"/>
            </a:endParaRPr>
          </a:p>
          <a:p>
            <a:pPr algn="l" rtl="0">
              <a:buFont typeface="Arial" panose="020B0604020202020204" pitchFamily="34" charset="0"/>
              <a:buChar char="•"/>
            </a:pPr>
            <a:r>
              <a:rPr lang="en-US" b="0" i="0" u="none" strike="noStrike" dirty="0">
                <a:solidFill>
                  <a:srgbClr val="202122"/>
                </a:solidFill>
                <a:effectLst/>
                <a:latin typeface="Arial" panose="020B0604020202020204" pitchFamily="34" charset="0"/>
                <a:hlinkClick r:id="rId89"/>
              </a:rPr>
              <a:t>7</a:t>
            </a:r>
            <a:r>
              <a:rPr lang="en-US" b="0" i="0" u="none" strike="noStrike" dirty="0">
                <a:solidFill>
                  <a:srgbClr val="0645AD"/>
                </a:solidFill>
                <a:effectLst/>
                <a:latin typeface="Arial" panose="020B0604020202020204" pitchFamily="34" charset="0"/>
                <a:hlinkClick r:id="rId89"/>
              </a:rPr>
              <a:t>General and cited sources</a:t>
            </a:r>
            <a:endParaRPr lang="en-US" b="0" i="0" dirty="0">
              <a:solidFill>
                <a:srgbClr val="202122"/>
              </a:solidFill>
              <a:effectLst/>
              <a:latin typeface="Arial" panose="020B0604020202020204" pitchFamily="34" charset="0"/>
            </a:endParaRPr>
          </a:p>
          <a:p>
            <a:pPr algn="l" rtl="0">
              <a:buFont typeface="Arial" panose="020B0604020202020204" pitchFamily="34" charset="0"/>
              <a:buChar char="•"/>
            </a:pPr>
            <a:r>
              <a:rPr lang="en-US" b="0" i="0" u="none" strike="noStrike" dirty="0">
                <a:solidFill>
                  <a:srgbClr val="202122"/>
                </a:solidFill>
                <a:effectLst/>
                <a:latin typeface="Arial" panose="020B0604020202020204" pitchFamily="34" charset="0"/>
                <a:hlinkClick r:id="rId90"/>
              </a:rPr>
              <a:t>8</a:t>
            </a:r>
            <a:r>
              <a:rPr lang="en-US" b="0" i="0" u="none" strike="noStrike" dirty="0">
                <a:solidFill>
                  <a:srgbClr val="0645AD"/>
                </a:solidFill>
                <a:effectLst/>
                <a:latin typeface="Arial" panose="020B0604020202020204" pitchFamily="34" charset="0"/>
                <a:hlinkClick r:id="rId90"/>
              </a:rPr>
              <a:t>Further reading</a:t>
            </a:r>
            <a:endParaRPr lang="en-US" b="0" i="0" dirty="0">
              <a:solidFill>
                <a:srgbClr val="202122"/>
              </a:solidFill>
              <a:effectLst/>
              <a:latin typeface="Arial" panose="020B0604020202020204" pitchFamily="34" charset="0"/>
            </a:endParaRPr>
          </a:p>
          <a:p>
            <a:pPr algn="l" rtl="0">
              <a:buFont typeface="Arial" panose="020B0604020202020204" pitchFamily="34" charset="0"/>
              <a:buChar char="•"/>
            </a:pPr>
            <a:r>
              <a:rPr lang="en-US" b="0" i="0" u="none" strike="noStrike" dirty="0">
                <a:solidFill>
                  <a:srgbClr val="202122"/>
                </a:solidFill>
                <a:effectLst/>
                <a:latin typeface="Arial" panose="020B0604020202020204" pitchFamily="34" charset="0"/>
                <a:hlinkClick r:id="rId91"/>
              </a:rPr>
              <a:t>9</a:t>
            </a:r>
            <a:r>
              <a:rPr lang="en-US" b="0" i="0" u="none" strike="noStrike" dirty="0">
                <a:solidFill>
                  <a:srgbClr val="0645AD"/>
                </a:solidFill>
                <a:effectLst/>
                <a:latin typeface="Arial" panose="020B0604020202020204" pitchFamily="34" charset="0"/>
                <a:hlinkClick r:id="rId91"/>
              </a:rPr>
              <a:t>External links</a:t>
            </a:r>
            <a:endParaRPr lang="en-US" b="0" i="0" dirty="0">
              <a:solidFill>
                <a:srgbClr val="202122"/>
              </a:solidFill>
              <a:effectLst/>
              <a:latin typeface="Arial" panose="020B0604020202020204" pitchFamily="34" charset="0"/>
            </a:endParaRPr>
          </a:p>
          <a:p>
            <a:pPr algn="l" rtl="0"/>
            <a:r>
              <a:rPr lang="en-US" b="0" i="0" dirty="0">
                <a:solidFill>
                  <a:srgbClr val="000000"/>
                </a:solidFill>
                <a:effectLst/>
                <a:latin typeface="Linux Libertine"/>
              </a:rPr>
              <a:t>Life and career</a:t>
            </a:r>
            <a:r>
              <a:rPr lang="en-US" b="0" i="0" dirty="0">
                <a:solidFill>
                  <a:srgbClr val="54595D"/>
                </a:solidFill>
                <a:effectLst/>
                <a:latin typeface="Arial" panose="020B0604020202020204" pitchFamily="34" charset="0"/>
              </a:rPr>
              <a:t>[</a:t>
            </a:r>
            <a:r>
              <a:rPr lang="en-US" b="0" i="0" u="none" strike="noStrike" dirty="0">
                <a:solidFill>
                  <a:srgbClr val="0645AD"/>
                </a:solidFill>
                <a:effectLst/>
                <a:latin typeface="Arial" panose="020B0604020202020204" pitchFamily="34" charset="0"/>
                <a:hlinkClick r:id="rId92" tooltip="Edit section: Life and career"/>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r>
              <a:rPr lang="en-US" b="1" i="0" dirty="0">
                <a:solidFill>
                  <a:srgbClr val="000000"/>
                </a:solidFill>
                <a:effectLst/>
                <a:latin typeface="Arial" panose="020B0604020202020204" pitchFamily="34" charset="0"/>
              </a:rPr>
              <a:t>Early life</a:t>
            </a:r>
            <a:r>
              <a:rPr lang="en-US" b="0" i="0" dirty="0">
                <a:solidFill>
                  <a:srgbClr val="54595D"/>
                </a:solidFill>
                <a:effectLst/>
                <a:latin typeface="Arial" panose="020B0604020202020204" pitchFamily="34" charset="0"/>
              </a:rPr>
              <a:t>[</a:t>
            </a:r>
            <a:r>
              <a:rPr lang="en-US" b="0" i="0" u="none" strike="noStrike" dirty="0">
                <a:solidFill>
                  <a:srgbClr val="0645AD"/>
                </a:solidFill>
                <a:effectLst/>
                <a:latin typeface="Arial" panose="020B0604020202020204" pitchFamily="34" charset="0"/>
                <a:hlinkClick r:id="rId93" tooltip="Edit section: Early life"/>
              </a:rPr>
              <a:t>edit</a:t>
            </a:r>
            <a:r>
              <a:rPr lang="en-US" b="0" i="0" dirty="0">
                <a:solidFill>
                  <a:srgbClr val="54595D"/>
                </a:solidFill>
                <a:effectLst/>
                <a:latin typeface="Arial" panose="020B0604020202020204" pitchFamily="34" charset="0"/>
              </a:rPr>
              <a:t>]</a:t>
            </a:r>
            <a:endParaRPr lang="en-US" b="1" i="0" dirty="0">
              <a:solidFill>
                <a:srgbClr val="000000"/>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Wycliffe was born in the village of </a:t>
            </a:r>
            <a:r>
              <a:rPr lang="en-US" b="0" i="0" u="none" strike="noStrike" dirty="0" err="1">
                <a:solidFill>
                  <a:srgbClr val="0645AD"/>
                </a:solidFill>
                <a:effectLst/>
                <a:latin typeface="Arial" panose="020B0604020202020204" pitchFamily="34" charset="0"/>
                <a:hlinkClick r:id="rId94" tooltip="Hipswell"/>
              </a:rPr>
              <a:t>Hipswell</a:t>
            </a:r>
            <a:r>
              <a:rPr lang="en-US" b="0" i="0" dirty="0">
                <a:solidFill>
                  <a:srgbClr val="202122"/>
                </a:solidFill>
                <a:effectLst/>
                <a:latin typeface="Arial" panose="020B0604020202020204" pitchFamily="34" charset="0"/>
              </a:rPr>
              <a:t> near </a:t>
            </a:r>
            <a:r>
              <a:rPr lang="en-US" b="0" i="0" u="none" strike="noStrike" dirty="0">
                <a:solidFill>
                  <a:srgbClr val="0645AD"/>
                </a:solidFill>
                <a:effectLst/>
                <a:latin typeface="Arial" panose="020B0604020202020204" pitchFamily="34" charset="0"/>
                <a:hlinkClick r:id="rId95" tooltip="Richmond, North Yorkshire"/>
              </a:rPr>
              <a:t>Richmond</a:t>
            </a:r>
            <a:r>
              <a:rPr lang="en-US" b="0" i="0" dirty="0">
                <a:solidFill>
                  <a:srgbClr val="202122"/>
                </a:solidFill>
                <a:effectLst/>
                <a:latin typeface="Arial" panose="020B0604020202020204" pitchFamily="34" charset="0"/>
              </a:rPr>
              <a:t> in the </a:t>
            </a:r>
            <a:r>
              <a:rPr lang="en-US" b="0" i="0" u="none" strike="noStrike" dirty="0">
                <a:solidFill>
                  <a:srgbClr val="0645AD"/>
                </a:solidFill>
                <a:effectLst/>
                <a:latin typeface="Arial" panose="020B0604020202020204" pitchFamily="34" charset="0"/>
                <a:hlinkClick r:id="rId96" tooltip="North Riding of Yorkshire"/>
              </a:rPr>
              <a:t>North Riding of Yorkshire</a:t>
            </a:r>
            <a:r>
              <a:rPr lang="en-US" b="0" i="0" dirty="0">
                <a:solidFill>
                  <a:srgbClr val="202122"/>
                </a:solidFill>
                <a:effectLst/>
                <a:latin typeface="Arial" panose="020B0604020202020204" pitchFamily="34" charset="0"/>
              </a:rPr>
              <a:t>, England, around the 1320s. He has conventionally been given a birth date of 1324 but Hudson and Kenny state only records "suggest he was born in the mid-1320s".</a:t>
            </a:r>
            <a:r>
              <a:rPr lang="en-US" b="0" i="0" u="none" strike="noStrike" baseline="30000" dirty="0">
                <a:solidFill>
                  <a:srgbClr val="0645AD"/>
                </a:solidFill>
                <a:effectLst/>
                <a:latin typeface="Arial" panose="020B0604020202020204" pitchFamily="34" charset="0"/>
                <a:hlinkClick r:id="rId97"/>
              </a:rPr>
              <a:t>[10]</a:t>
            </a:r>
            <a:r>
              <a:rPr lang="en-US" b="0" i="0" dirty="0">
                <a:solidFill>
                  <a:srgbClr val="202122"/>
                </a:solidFill>
                <a:effectLst/>
                <a:latin typeface="Arial" panose="020B0604020202020204" pitchFamily="34" charset="0"/>
              </a:rPr>
              <a:t> Conti states that he was born "before 1331 ".</a:t>
            </a:r>
            <a:r>
              <a:rPr lang="en-US" b="0" i="0" u="none" strike="noStrike" baseline="30000" dirty="0">
                <a:solidFill>
                  <a:srgbClr val="0645AD"/>
                </a:solidFill>
                <a:effectLst/>
                <a:latin typeface="Arial" panose="020B0604020202020204" pitchFamily="34" charset="0"/>
                <a:hlinkClick r:id="rId98"/>
              </a:rPr>
              <a:t>[11]</a:t>
            </a:r>
            <a:r>
              <a:rPr lang="en-US" b="0" i="0" dirty="0">
                <a:solidFill>
                  <a:srgbClr val="202122"/>
                </a:solidFill>
                <a:effectLst/>
                <a:latin typeface="Arial" panose="020B0604020202020204" pitchFamily="34" charset="0"/>
              </a:rPr>
              <a:t> His family was long settled in Yorkshire. The family was quite large, covering considerable territory, principally </a:t>
            </a:r>
            <a:r>
              <a:rPr lang="en-US" b="0" i="0" dirty="0" err="1">
                <a:solidFill>
                  <a:srgbClr val="202122"/>
                </a:solidFill>
                <a:effectLst/>
                <a:latin typeface="Arial" panose="020B0604020202020204" pitchFamily="34" charset="0"/>
              </a:rPr>
              <a:t>centred</a:t>
            </a:r>
            <a:r>
              <a:rPr lang="en-US" b="0" i="0" dirty="0">
                <a:solidFill>
                  <a:srgbClr val="202122"/>
                </a:solidFill>
                <a:effectLst/>
                <a:latin typeface="Arial" panose="020B0604020202020204" pitchFamily="34" charset="0"/>
              </a:rPr>
              <a:t> on </a:t>
            </a:r>
            <a:r>
              <a:rPr lang="en-US" b="0" i="0" u="none" strike="noStrike" dirty="0">
                <a:solidFill>
                  <a:srgbClr val="0645AD"/>
                </a:solidFill>
                <a:effectLst/>
                <a:latin typeface="Arial" panose="020B0604020202020204" pitchFamily="34" charset="0"/>
                <a:hlinkClick r:id="rId99" tooltip="Wycliffe, County Durham"/>
              </a:rPr>
              <a:t>Wycliffe-on-Tees</a:t>
            </a:r>
            <a:r>
              <a:rPr lang="en-US" b="0" i="0" dirty="0">
                <a:solidFill>
                  <a:srgbClr val="202122"/>
                </a:solidFill>
                <a:effectLst/>
                <a:latin typeface="Arial" panose="020B0604020202020204" pitchFamily="34" charset="0"/>
              </a:rPr>
              <a:t>, about ten miles to the north of </a:t>
            </a:r>
            <a:r>
              <a:rPr lang="en-US" b="0" i="0" dirty="0" err="1">
                <a:solidFill>
                  <a:srgbClr val="202122"/>
                </a:solidFill>
                <a:effectLst/>
                <a:latin typeface="Arial" panose="020B0604020202020204" pitchFamily="34" charset="0"/>
              </a:rPr>
              <a:t>Hipswell</a:t>
            </a:r>
            <a:r>
              <a:rPr lang="en-US" b="0" i="0" dirty="0">
                <a:solidFill>
                  <a:srgbClr val="202122"/>
                </a:solidFill>
                <a:effectLst/>
                <a:latin typeface="Arial" panose="020B0604020202020204" pitchFamily="34" charset="0"/>
              </a:rPr>
              <a:t>.</a:t>
            </a:r>
          </a:p>
          <a:p>
            <a:pPr algn="l" rtl="0"/>
            <a:r>
              <a:rPr lang="en-US" b="0" i="0" dirty="0">
                <a:solidFill>
                  <a:srgbClr val="202122"/>
                </a:solidFill>
                <a:effectLst/>
                <a:latin typeface="Arial" panose="020B0604020202020204" pitchFamily="34" charset="0"/>
              </a:rPr>
              <a:t>Wycliffe received his early education close to his home.</a:t>
            </a:r>
            <a:r>
              <a:rPr lang="en-US" b="0" i="0" u="none" strike="noStrike" baseline="30000" dirty="0">
                <a:solidFill>
                  <a:srgbClr val="0645AD"/>
                </a:solidFill>
                <a:effectLst/>
                <a:latin typeface="Arial" panose="020B0604020202020204" pitchFamily="34" charset="0"/>
                <a:hlinkClick r:id="rId100"/>
              </a:rPr>
              <a:t>[12]</a:t>
            </a:r>
            <a:r>
              <a:rPr lang="en-US" b="0" i="0" dirty="0">
                <a:solidFill>
                  <a:srgbClr val="202122"/>
                </a:solidFill>
                <a:effectLst/>
                <a:latin typeface="Arial" panose="020B0604020202020204" pitchFamily="34" charset="0"/>
              </a:rPr>
              <a:t> It is unknown when he first came to </a:t>
            </a:r>
            <a:r>
              <a:rPr lang="en-US" b="0" i="0" u="none" strike="noStrike" dirty="0">
                <a:solidFill>
                  <a:srgbClr val="0645AD"/>
                </a:solidFill>
                <a:effectLst/>
                <a:latin typeface="Arial" panose="020B0604020202020204" pitchFamily="34" charset="0"/>
                <a:hlinkClick r:id="rId30" tooltip="University of Oxford"/>
              </a:rPr>
              <a:t>Oxford</a:t>
            </a:r>
            <a:r>
              <a:rPr lang="en-US" b="0" i="0" dirty="0">
                <a:solidFill>
                  <a:srgbClr val="202122"/>
                </a:solidFill>
                <a:effectLst/>
                <a:latin typeface="Arial" panose="020B0604020202020204" pitchFamily="34" charset="0"/>
              </a:rPr>
              <a:t>, with which he was so closely connected until the end of his life, but he is known to have been at Oxford around 1345. </a:t>
            </a:r>
            <a:r>
              <a:rPr lang="en-US" b="0" i="0" u="none" strike="noStrike" dirty="0">
                <a:solidFill>
                  <a:srgbClr val="0645AD"/>
                </a:solidFill>
                <a:effectLst/>
                <a:latin typeface="Arial" panose="020B0604020202020204" pitchFamily="34" charset="0"/>
                <a:hlinkClick r:id="rId18" tooltip="Thomas Bradwardine"/>
              </a:rPr>
              <a:t>Thomas </a:t>
            </a:r>
            <a:r>
              <a:rPr lang="en-US" b="0" i="0" u="none" strike="noStrike" dirty="0" err="1">
                <a:solidFill>
                  <a:srgbClr val="0645AD"/>
                </a:solidFill>
                <a:effectLst/>
                <a:latin typeface="Arial" panose="020B0604020202020204" pitchFamily="34" charset="0"/>
                <a:hlinkClick r:id="rId18" tooltip="Thomas Bradwardine"/>
              </a:rPr>
              <a:t>Bradwardine</a:t>
            </a:r>
            <a:r>
              <a:rPr lang="en-US" b="0" i="0" dirty="0">
                <a:solidFill>
                  <a:srgbClr val="202122"/>
                </a:solidFill>
                <a:effectLst/>
                <a:latin typeface="Arial" panose="020B0604020202020204" pitchFamily="34" charset="0"/>
              </a:rPr>
              <a:t> was the </a:t>
            </a:r>
            <a:r>
              <a:rPr lang="en-US" b="0" i="0" u="none" strike="noStrike" dirty="0">
                <a:solidFill>
                  <a:srgbClr val="0645AD"/>
                </a:solidFill>
                <a:effectLst/>
                <a:latin typeface="Arial" panose="020B0604020202020204" pitchFamily="34" charset="0"/>
                <a:hlinkClick r:id="rId101" tooltip="Archbishop of Canterbury"/>
              </a:rPr>
              <a:t>Archbishop of Canterbury</a:t>
            </a:r>
            <a:r>
              <a:rPr lang="en-US" b="0" i="0" dirty="0">
                <a:solidFill>
                  <a:srgbClr val="202122"/>
                </a:solidFill>
                <a:effectLst/>
                <a:latin typeface="Arial" panose="020B0604020202020204" pitchFamily="34" charset="0"/>
              </a:rPr>
              <a:t>, and his book </a:t>
            </a:r>
            <a:r>
              <a:rPr lang="en-US" b="0" i="1" dirty="0">
                <a:solidFill>
                  <a:srgbClr val="202122"/>
                </a:solidFill>
                <a:effectLst/>
                <a:latin typeface="Arial" panose="020B0604020202020204" pitchFamily="34" charset="0"/>
              </a:rPr>
              <a:t>On the Cause of God against the </a:t>
            </a:r>
            <a:r>
              <a:rPr lang="en-US" b="0" i="1" dirty="0" err="1">
                <a:solidFill>
                  <a:srgbClr val="202122"/>
                </a:solidFill>
                <a:effectLst/>
                <a:latin typeface="Arial" panose="020B0604020202020204" pitchFamily="34" charset="0"/>
              </a:rPr>
              <a:t>Pelagians</a:t>
            </a:r>
            <a:r>
              <a:rPr lang="en-US" b="0" i="0" dirty="0">
                <a:solidFill>
                  <a:srgbClr val="202122"/>
                </a:solidFill>
                <a:effectLst/>
                <a:latin typeface="Arial" panose="020B0604020202020204" pitchFamily="34" charset="0"/>
              </a:rPr>
              <a:t>, a bold recovery of the Pauline-Augustine doctrine of grace, would greatly shape young Wycliffe's views,</a:t>
            </a:r>
            <a:r>
              <a:rPr lang="en-US" b="0" i="0" u="none" strike="noStrike" baseline="30000" dirty="0">
                <a:solidFill>
                  <a:srgbClr val="0645AD"/>
                </a:solidFill>
                <a:effectLst/>
                <a:latin typeface="Arial" panose="020B0604020202020204" pitchFamily="34" charset="0"/>
                <a:hlinkClick r:id="rId102"/>
              </a:rPr>
              <a:t>[13]</a:t>
            </a:r>
            <a:r>
              <a:rPr lang="en-US" b="0" i="0" dirty="0">
                <a:solidFill>
                  <a:srgbClr val="202122"/>
                </a:solidFill>
                <a:effectLst/>
                <a:latin typeface="Arial" panose="020B0604020202020204" pitchFamily="34" charset="0"/>
              </a:rPr>
              <a:t> as did the </a:t>
            </a:r>
            <a:r>
              <a:rPr lang="en-US" b="0" i="0" u="none" strike="noStrike" dirty="0">
                <a:solidFill>
                  <a:srgbClr val="0645AD"/>
                </a:solidFill>
                <a:effectLst/>
                <a:latin typeface="Arial" panose="020B0604020202020204" pitchFamily="34" charset="0"/>
                <a:hlinkClick r:id="rId103" tooltip="Black Death"/>
              </a:rPr>
              <a:t>Black Death</a:t>
            </a:r>
            <a:r>
              <a:rPr lang="en-US" b="0" i="0" dirty="0">
                <a:solidFill>
                  <a:srgbClr val="202122"/>
                </a:solidFill>
                <a:effectLst/>
                <a:latin typeface="Arial" panose="020B0604020202020204" pitchFamily="34" charset="0"/>
              </a:rPr>
              <a:t> which reached England in the summer of 1348.</a:t>
            </a:r>
            <a:r>
              <a:rPr lang="en-US" b="0" i="0" u="none" strike="noStrike" baseline="30000" dirty="0">
                <a:solidFill>
                  <a:srgbClr val="0645AD"/>
                </a:solidFill>
                <a:effectLst/>
                <a:latin typeface="Arial" panose="020B0604020202020204" pitchFamily="34" charset="0"/>
                <a:hlinkClick r:id="rId104"/>
              </a:rPr>
              <a:t>[14]</a:t>
            </a:r>
            <a:r>
              <a:rPr lang="en-US" b="0" i="0" dirty="0">
                <a:solidFill>
                  <a:srgbClr val="202122"/>
                </a:solidFill>
                <a:effectLst/>
                <a:latin typeface="Arial" panose="020B0604020202020204" pitchFamily="34" charset="0"/>
              </a:rPr>
              <a:t> From his frequent references to it in later life, it appears to have made a deep and abiding impression upon him. According to Robert Vaughn, the effect was to give Wycliffe "Very gloomy views in regard to the condition and prospects of the human race."</a:t>
            </a:r>
            <a:r>
              <a:rPr lang="en-US" b="0" i="0" u="none" strike="noStrike" baseline="30000" dirty="0">
                <a:solidFill>
                  <a:srgbClr val="0645AD"/>
                </a:solidFill>
                <a:effectLst/>
                <a:latin typeface="Arial" panose="020B0604020202020204" pitchFamily="34" charset="0"/>
                <a:hlinkClick r:id="rId105"/>
              </a:rPr>
              <a:t>[15]</a:t>
            </a:r>
            <a:r>
              <a:rPr lang="en-US" b="0" i="0" dirty="0">
                <a:solidFill>
                  <a:srgbClr val="202122"/>
                </a:solidFill>
                <a:effectLst/>
                <a:latin typeface="Arial" panose="020B0604020202020204" pitchFamily="34" charset="0"/>
              </a:rPr>
              <a:t> Wycliffe would have been at Oxford during the </a:t>
            </a:r>
            <a:r>
              <a:rPr lang="en-US" b="0" i="0" u="none" strike="noStrike" dirty="0">
                <a:solidFill>
                  <a:srgbClr val="0645AD"/>
                </a:solidFill>
                <a:effectLst/>
                <a:latin typeface="Arial" panose="020B0604020202020204" pitchFamily="34" charset="0"/>
                <a:hlinkClick r:id="rId106" tooltip="St Scholastica Day riot"/>
              </a:rPr>
              <a:t>St Scholastica Day riot</a:t>
            </a:r>
            <a:r>
              <a:rPr lang="en-US" b="0" i="0" dirty="0">
                <a:solidFill>
                  <a:srgbClr val="202122"/>
                </a:solidFill>
                <a:effectLst/>
                <a:latin typeface="Arial" panose="020B0604020202020204" pitchFamily="34" charset="0"/>
              </a:rPr>
              <a:t> in which sixty-three students and a number of townspeople were killed.</a:t>
            </a:r>
          </a:p>
          <a:p>
            <a:pPr algn="l" rtl="0"/>
            <a:r>
              <a:rPr lang="en-US" b="1" i="0" dirty="0">
                <a:solidFill>
                  <a:srgbClr val="000000"/>
                </a:solidFill>
                <a:effectLst/>
                <a:latin typeface="Arial" panose="020B0604020202020204" pitchFamily="34" charset="0"/>
              </a:rPr>
              <a:t>Career in education</a:t>
            </a:r>
            <a:r>
              <a:rPr lang="en-US" b="0" i="0" dirty="0">
                <a:solidFill>
                  <a:srgbClr val="54595D"/>
                </a:solidFill>
                <a:effectLst/>
                <a:latin typeface="Arial" panose="020B0604020202020204" pitchFamily="34" charset="0"/>
              </a:rPr>
              <a:t>[</a:t>
            </a:r>
            <a:r>
              <a:rPr lang="en-US" b="0" i="0" u="none" strike="noStrike" dirty="0">
                <a:solidFill>
                  <a:srgbClr val="0645AD"/>
                </a:solidFill>
                <a:effectLst/>
                <a:latin typeface="Arial" panose="020B0604020202020204" pitchFamily="34" charset="0"/>
                <a:hlinkClick r:id="rId107" tooltip="Edit section: Career in education"/>
              </a:rPr>
              <a:t>edit</a:t>
            </a:r>
            <a:r>
              <a:rPr lang="en-US" b="0" i="0" dirty="0">
                <a:solidFill>
                  <a:srgbClr val="54595D"/>
                </a:solidFill>
                <a:effectLst/>
                <a:latin typeface="Arial" panose="020B0604020202020204" pitchFamily="34" charset="0"/>
              </a:rPr>
              <a:t>]</a:t>
            </a:r>
            <a:endParaRPr lang="en-US" b="1" i="0" dirty="0">
              <a:solidFill>
                <a:srgbClr val="000000"/>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Wycliffe completed his arts degree at </a:t>
            </a:r>
            <a:r>
              <a:rPr lang="en-US" b="0" i="0" u="none" strike="noStrike" dirty="0">
                <a:solidFill>
                  <a:srgbClr val="0645AD"/>
                </a:solidFill>
                <a:effectLst/>
                <a:latin typeface="Arial" panose="020B0604020202020204" pitchFamily="34" charset="0"/>
                <a:hlinkClick r:id="rId11" tooltip="Merton College, Oxford"/>
              </a:rPr>
              <a:t>Merton College</a:t>
            </a:r>
            <a:r>
              <a:rPr lang="en-US" b="0" i="0" dirty="0">
                <a:solidFill>
                  <a:srgbClr val="202122"/>
                </a:solidFill>
                <a:effectLst/>
                <a:latin typeface="Arial" panose="020B0604020202020204" pitchFamily="34" charset="0"/>
              </a:rPr>
              <a:t> as a junior fellow in 1356.</a:t>
            </a:r>
            <a:r>
              <a:rPr lang="en-US" b="0" i="0" u="none" strike="noStrike" baseline="30000" dirty="0">
                <a:solidFill>
                  <a:srgbClr val="0645AD"/>
                </a:solidFill>
                <a:effectLst/>
                <a:latin typeface="Arial" panose="020B0604020202020204" pitchFamily="34" charset="0"/>
                <a:hlinkClick r:id="rId108"/>
              </a:rPr>
              <a:t>[16]</a:t>
            </a:r>
            <a:r>
              <a:rPr lang="en-US" b="0" i="0" dirty="0">
                <a:solidFill>
                  <a:srgbClr val="202122"/>
                </a:solidFill>
                <a:effectLst/>
                <a:latin typeface="Arial" panose="020B0604020202020204" pitchFamily="34" charset="0"/>
              </a:rPr>
              <a:t> That same year he produced a small treatise, </a:t>
            </a:r>
            <a:r>
              <a:rPr lang="en-US" b="0" i="1" dirty="0">
                <a:solidFill>
                  <a:srgbClr val="202122"/>
                </a:solidFill>
                <a:effectLst/>
                <a:latin typeface="Arial" panose="020B0604020202020204" pitchFamily="34" charset="0"/>
              </a:rPr>
              <a:t>The Last Age of the Church</a:t>
            </a:r>
            <a:r>
              <a:rPr lang="en-US" b="0" i="0" dirty="0">
                <a:solidFill>
                  <a:srgbClr val="202122"/>
                </a:solidFill>
                <a:effectLst/>
                <a:latin typeface="Arial" panose="020B0604020202020204" pitchFamily="34" charset="0"/>
              </a:rPr>
              <a:t>. In the light of the virulence of the plague that had subsided seven years previously, Wycliffe's studies led him to the opinion that the close of the 14th century would mark the end of the world. While other writers viewed the plague as God's judgment on sinful people, Wycliffe saw it as an indictment of an unworthy clergy. The mortality rate among the clergy had been particularly high, and those who replaced them were, in his opinion, uneducated or generally disreputable.</a:t>
            </a:r>
            <a:r>
              <a:rPr lang="en-US" b="0" i="0" u="none" strike="noStrike" baseline="30000" dirty="0">
                <a:solidFill>
                  <a:srgbClr val="0645AD"/>
                </a:solidFill>
                <a:effectLst/>
                <a:latin typeface="Arial" panose="020B0604020202020204" pitchFamily="34" charset="0"/>
                <a:hlinkClick r:id="rId104"/>
              </a:rPr>
              <a:t>[14]</a:t>
            </a:r>
            <a:endParaRPr lang="en-US" b="0" i="0" dirty="0">
              <a:solidFill>
                <a:srgbClr val="202122"/>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He was </a:t>
            </a:r>
            <a:r>
              <a:rPr lang="en-US" b="0" i="0" u="none" strike="noStrike" dirty="0">
                <a:solidFill>
                  <a:srgbClr val="0645AD"/>
                </a:solidFill>
                <a:effectLst/>
                <a:latin typeface="Arial" panose="020B0604020202020204" pitchFamily="34" charset="0"/>
                <a:hlinkClick r:id="rId109" tooltip="Master (college)"/>
              </a:rPr>
              <a:t>Master</a:t>
            </a:r>
            <a:r>
              <a:rPr lang="en-US" b="0" i="0" dirty="0">
                <a:solidFill>
                  <a:srgbClr val="202122"/>
                </a:solidFill>
                <a:effectLst/>
                <a:latin typeface="Arial" panose="020B0604020202020204" pitchFamily="34" charset="0"/>
              </a:rPr>
              <a:t> of </a:t>
            </a:r>
            <a:r>
              <a:rPr lang="en-US" b="0" i="0" u="none" strike="noStrike" dirty="0">
                <a:solidFill>
                  <a:srgbClr val="0645AD"/>
                </a:solidFill>
                <a:effectLst/>
                <a:latin typeface="Arial" panose="020B0604020202020204" pitchFamily="34" charset="0"/>
                <a:hlinkClick r:id="rId110" tooltip="Balliol College, Oxford"/>
              </a:rPr>
              <a:t>Balliol College</a:t>
            </a:r>
            <a:r>
              <a:rPr lang="en-US" b="0" i="0" dirty="0">
                <a:solidFill>
                  <a:srgbClr val="202122"/>
                </a:solidFill>
                <a:effectLst/>
                <a:latin typeface="Arial" panose="020B0604020202020204" pitchFamily="34" charset="0"/>
              </a:rPr>
              <a:t> in 1361.</a:t>
            </a:r>
            <a:r>
              <a:rPr lang="en-US" b="0" i="0" u="none" strike="noStrike" baseline="30000" dirty="0">
                <a:solidFill>
                  <a:srgbClr val="0645AD"/>
                </a:solidFill>
                <a:effectLst/>
                <a:latin typeface="Arial" panose="020B0604020202020204" pitchFamily="34" charset="0"/>
                <a:hlinkClick r:id="rId111"/>
              </a:rPr>
              <a:t>[17]</a:t>
            </a:r>
            <a:r>
              <a:rPr lang="en-US" b="0" i="0" dirty="0">
                <a:solidFill>
                  <a:srgbClr val="202122"/>
                </a:solidFill>
                <a:effectLst/>
                <a:latin typeface="Arial" panose="020B0604020202020204" pitchFamily="34" charset="0"/>
              </a:rPr>
              <a:t> In this same year, he was presented by the college to the parish of </a:t>
            </a:r>
            <a:r>
              <a:rPr lang="en-US" b="0" i="0" u="none" strike="noStrike" dirty="0" err="1">
                <a:solidFill>
                  <a:srgbClr val="0645AD"/>
                </a:solidFill>
                <a:effectLst/>
                <a:latin typeface="Arial" panose="020B0604020202020204" pitchFamily="34" charset="0"/>
                <a:hlinkClick r:id="rId112" tooltip="Fillingham"/>
              </a:rPr>
              <a:t>Fillingham</a:t>
            </a:r>
            <a:r>
              <a:rPr lang="en-US" b="0" i="0" dirty="0">
                <a:solidFill>
                  <a:srgbClr val="202122"/>
                </a:solidFill>
                <a:effectLst/>
                <a:latin typeface="Arial" panose="020B0604020202020204" pitchFamily="34" charset="0"/>
              </a:rPr>
              <a:t> in </a:t>
            </a:r>
            <a:r>
              <a:rPr lang="en-US" b="0" i="0" u="none" strike="noStrike" dirty="0">
                <a:solidFill>
                  <a:srgbClr val="0645AD"/>
                </a:solidFill>
                <a:effectLst/>
                <a:latin typeface="Arial" panose="020B0604020202020204" pitchFamily="34" charset="0"/>
                <a:hlinkClick r:id="rId113" tooltip="Lincolnshire"/>
              </a:rPr>
              <a:t>Lincolnshire</a:t>
            </a:r>
            <a:r>
              <a:rPr lang="en-US" b="0" i="0" dirty="0">
                <a:solidFill>
                  <a:srgbClr val="202122"/>
                </a:solidFill>
                <a:effectLst/>
                <a:latin typeface="Arial" panose="020B0604020202020204" pitchFamily="34" charset="0"/>
              </a:rPr>
              <a:t>, which he visited rarely during long vacations from Oxford.</a:t>
            </a:r>
            <a:r>
              <a:rPr lang="en-US" b="0" i="0" u="none" strike="noStrike" baseline="30000" dirty="0">
                <a:solidFill>
                  <a:srgbClr val="0645AD"/>
                </a:solidFill>
                <a:effectLst/>
                <a:latin typeface="Arial" panose="020B0604020202020204" pitchFamily="34" charset="0"/>
                <a:hlinkClick r:id="rId114"/>
              </a:rPr>
              <a:t>[18]</a:t>
            </a:r>
            <a:r>
              <a:rPr lang="en-US" b="0" i="0" dirty="0">
                <a:solidFill>
                  <a:srgbClr val="202122"/>
                </a:solidFill>
                <a:effectLst/>
                <a:latin typeface="Arial" panose="020B0604020202020204" pitchFamily="34" charset="0"/>
              </a:rPr>
              <a:t> For this he had to give up the headship of Balliol College, though he could continue to live at Oxford. He is said to have had rooms in the buildings of </a:t>
            </a:r>
            <a:r>
              <a:rPr lang="en-US" b="0" i="0" u="none" strike="noStrike" dirty="0">
                <a:solidFill>
                  <a:srgbClr val="0645AD"/>
                </a:solidFill>
                <a:effectLst/>
                <a:latin typeface="Arial" panose="020B0604020202020204" pitchFamily="34" charset="0"/>
                <a:hlinkClick r:id="rId115" tooltip="The Queen's College, Oxford"/>
              </a:rPr>
              <a:t>The Queen's College</a:t>
            </a:r>
            <a:r>
              <a:rPr lang="en-US" b="0" i="0" dirty="0">
                <a:solidFill>
                  <a:srgbClr val="202122"/>
                </a:solidFill>
                <a:effectLst/>
                <a:latin typeface="Arial" panose="020B0604020202020204" pitchFamily="34" charset="0"/>
              </a:rPr>
              <a:t>. In 1362 he was granted a </a:t>
            </a:r>
            <a:r>
              <a:rPr lang="en-US" b="0" i="0" u="none" strike="noStrike" dirty="0">
                <a:solidFill>
                  <a:srgbClr val="0645AD"/>
                </a:solidFill>
                <a:effectLst/>
                <a:latin typeface="Arial" panose="020B0604020202020204" pitchFamily="34" charset="0"/>
                <a:hlinkClick r:id="rId116" tooltip="Prebendary"/>
              </a:rPr>
              <a:t>prebend</a:t>
            </a:r>
            <a:r>
              <a:rPr lang="en-US" b="0" i="0" dirty="0">
                <a:solidFill>
                  <a:srgbClr val="202122"/>
                </a:solidFill>
                <a:effectLst/>
                <a:latin typeface="Arial" panose="020B0604020202020204" pitchFamily="34" charset="0"/>
              </a:rPr>
              <a:t> at </a:t>
            </a:r>
            <a:r>
              <a:rPr lang="en-US" b="0" i="0" u="none" strike="noStrike" dirty="0">
                <a:solidFill>
                  <a:srgbClr val="0645AD"/>
                </a:solidFill>
                <a:effectLst/>
                <a:latin typeface="Arial" panose="020B0604020202020204" pitchFamily="34" charset="0"/>
                <a:hlinkClick r:id="rId117" tooltip="Aust"/>
              </a:rPr>
              <a:t>Aust</a:t>
            </a:r>
            <a:r>
              <a:rPr lang="en-US" b="0" i="0" dirty="0">
                <a:solidFill>
                  <a:srgbClr val="202122"/>
                </a:solidFill>
                <a:effectLst/>
                <a:latin typeface="Arial" panose="020B0604020202020204" pitchFamily="34" charset="0"/>
              </a:rPr>
              <a:t> in </a:t>
            </a:r>
            <a:r>
              <a:rPr lang="en-US" b="0" i="0" u="none" strike="noStrike" dirty="0">
                <a:solidFill>
                  <a:srgbClr val="0645AD"/>
                </a:solidFill>
                <a:effectLst/>
                <a:latin typeface="Arial" panose="020B0604020202020204" pitchFamily="34" charset="0"/>
                <a:hlinkClick r:id="rId118" tooltip="Westbury on Trym, Bristol"/>
              </a:rPr>
              <a:t>Westbury-on-Trym</a:t>
            </a:r>
            <a:r>
              <a:rPr lang="en-US" b="0" i="0" dirty="0">
                <a:solidFill>
                  <a:srgbClr val="202122"/>
                </a:solidFill>
                <a:effectLst/>
                <a:latin typeface="Arial" panose="020B0604020202020204" pitchFamily="34" charset="0"/>
              </a:rPr>
              <a:t>, which he held in addition to the post at </a:t>
            </a:r>
            <a:r>
              <a:rPr lang="en-US" b="0" i="0" dirty="0" err="1">
                <a:solidFill>
                  <a:srgbClr val="202122"/>
                </a:solidFill>
                <a:effectLst/>
                <a:latin typeface="Arial" panose="020B0604020202020204" pitchFamily="34" charset="0"/>
              </a:rPr>
              <a:t>Fillingham</a:t>
            </a:r>
            <a:r>
              <a:rPr lang="en-US" b="0" i="0" dirty="0">
                <a:solidFill>
                  <a:srgbClr val="202122"/>
                </a:solidFill>
                <a:effectLst/>
                <a:latin typeface="Arial" panose="020B0604020202020204" pitchFamily="34" charset="0"/>
              </a:rPr>
              <a:t>.</a:t>
            </a:r>
          </a:p>
          <a:p>
            <a:pPr algn="l" rtl="0"/>
            <a:r>
              <a:rPr lang="en-US" b="0" i="0" dirty="0">
                <a:solidFill>
                  <a:srgbClr val="202122"/>
                </a:solidFill>
                <a:effectLst/>
                <a:latin typeface="Arial" panose="020B0604020202020204" pitchFamily="34" charset="0"/>
              </a:rPr>
              <a:t>His performance led </a:t>
            </a:r>
            <a:r>
              <a:rPr lang="en-US" b="0" i="0" u="none" strike="noStrike" dirty="0">
                <a:solidFill>
                  <a:srgbClr val="0645AD"/>
                </a:solidFill>
                <a:effectLst/>
                <a:latin typeface="Arial" panose="020B0604020202020204" pitchFamily="34" charset="0"/>
                <a:hlinkClick r:id="rId119" tooltip="Simon Islip"/>
              </a:rPr>
              <a:t>Simon Islip</a:t>
            </a:r>
            <a:r>
              <a:rPr lang="en-US" b="0" i="0" dirty="0">
                <a:solidFill>
                  <a:srgbClr val="202122"/>
                </a:solidFill>
                <a:effectLst/>
                <a:latin typeface="Arial" panose="020B0604020202020204" pitchFamily="34" charset="0"/>
              </a:rPr>
              <a:t>, </a:t>
            </a:r>
            <a:r>
              <a:rPr lang="en-US" b="0" i="0" u="none" strike="noStrike" dirty="0">
                <a:solidFill>
                  <a:srgbClr val="0645AD"/>
                </a:solidFill>
                <a:effectLst/>
                <a:latin typeface="Arial" panose="020B0604020202020204" pitchFamily="34" charset="0"/>
                <a:hlinkClick r:id="rId101" tooltip="Archbishop of Canterbury"/>
              </a:rPr>
              <a:t>Archbishop of Canterbury</a:t>
            </a:r>
            <a:r>
              <a:rPr lang="en-US" b="0" i="0" dirty="0">
                <a:solidFill>
                  <a:srgbClr val="202122"/>
                </a:solidFill>
                <a:effectLst/>
                <a:latin typeface="Arial" panose="020B0604020202020204" pitchFamily="34" charset="0"/>
              </a:rPr>
              <a:t>, to place him in 1365 at the head of </a:t>
            </a:r>
            <a:r>
              <a:rPr lang="en-US" b="0" i="0" u="none" strike="noStrike" dirty="0">
                <a:solidFill>
                  <a:srgbClr val="0645AD"/>
                </a:solidFill>
                <a:effectLst/>
                <a:latin typeface="Arial" panose="020B0604020202020204" pitchFamily="34" charset="0"/>
                <a:hlinkClick r:id="rId120" tooltip="Canterbury Hall"/>
              </a:rPr>
              <a:t>Canterbury Hall</a:t>
            </a:r>
            <a:r>
              <a:rPr lang="en-US" b="0" i="0" dirty="0">
                <a:solidFill>
                  <a:srgbClr val="202122"/>
                </a:solidFill>
                <a:effectLst/>
                <a:latin typeface="Arial" panose="020B0604020202020204" pitchFamily="34" charset="0"/>
              </a:rPr>
              <a:t>, where twelve young men were preparing for the priesthood. In December 1365 Islip appointed Wycliffe as warden</a:t>
            </a:r>
            <a:r>
              <a:rPr lang="en-US" b="0" i="0" u="none" strike="noStrike" baseline="30000" dirty="0">
                <a:solidFill>
                  <a:srgbClr val="0645AD"/>
                </a:solidFill>
                <a:effectLst/>
                <a:latin typeface="Arial" panose="020B0604020202020204" pitchFamily="34" charset="0"/>
                <a:hlinkClick r:id="rId121"/>
              </a:rPr>
              <a:t>[19]</a:t>
            </a:r>
            <a:r>
              <a:rPr lang="en-US" b="0" i="0" dirty="0">
                <a:solidFill>
                  <a:srgbClr val="202122"/>
                </a:solidFill>
                <a:effectLst/>
                <a:latin typeface="Arial" panose="020B0604020202020204" pitchFamily="34" charset="0"/>
              </a:rPr>
              <a:t> but when Islip died the following year his successor, </a:t>
            </a:r>
            <a:r>
              <a:rPr lang="en-US" b="0" i="0" u="none" strike="noStrike" dirty="0">
                <a:solidFill>
                  <a:srgbClr val="0645AD"/>
                </a:solidFill>
                <a:effectLst/>
                <a:latin typeface="Arial" panose="020B0604020202020204" pitchFamily="34" charset="0"/>
                <a:hlinkClick r:id="rId122" tooltip="Simon Langham"/>
              </a:rPr>
              <a:t>Simon Langham</a:t>
            </a:r>
            <a:r>
              <a:rPr lang="en-US" b="0" i="0" dirty="0">
                <a:solidFill>
                  <a:srgbClr val="202122"/>
                </a:solidFill>
                <a:effectLst/>
                <a:latin typeface="Arial" panose="020B0604020202020204" pitchFamily="34" charset="0"/>
              </a:rPr>
              <a:t>, a man of monastic training, turned the leadership of the college over to a monk. In 1367 Wycliffe appealed to Rome. In 1371 Wycliffe's appeal was decided and the outcome was </a:t>
            </a:r>
            <a:r>
              <a:rPr lang="en-US" b="0" i="0" dirty="0" err="1">
                <a:solidFill>
                  <a:srgbClr val="202122"/>
                </a:solidFill>
                <a:effectLst/>
                <a:latin typeface="Arial" panose="020B0604020202020204" pitchFamily="34" charset="0"/>
              </a:rPr>
              <a:t>unfavourable</a:t>
            </a:r>
            <a:r>
              <a:rPr lang="en-US" b="0" i="0" dirty="0">
                <a:solidFill>
                  <a:srgbClr val="202122"/>
                </a:solidFill>
                <a:effectLst/>
                <a:latin typeface="Arial" panose="020B0604020202020204" pitchFamily="34" charset="0"/>
              </a:rPr>
              <a:t> to him. The incident was typical of the ongoing rivalry between monks and secular clergy at Oxford at this time.</a:t>
            </a:r>
            <a:r>
              <a:rPr lang="en-US" b="0" i="0" u="none" strike="noStrike" baseline="30000" dirty="0">
                <a:solidFill>
                  <a:srgbClr val="0645AD"/>
                </a:solidFill>
                <a:effectLst/>
                <a:latin typeface="Arial" panose="020B0604020202020204" pitchFamily="34" charset="0"/>
                <a:hlinkClick r:id="rId114"/>
              </a:rPr>
              <a:t>[18]</a:t>
            </a:r>
            <a:endParaRPr lang="en-US" b="0" i="0" dirty="0">
              <a:solidFill>
                <a:srgbClr val="202122"/>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In 1368, he gave up his living at </a:t>
            </a:r>
            <a:r>
              <a:rPr lang="en-US" b="0" i="0" dirty="0" err="1">
                <a:solidFill>
                  <a:srgbClr val="202122"/>
                </a:solidFill>
                <a:effectLst/>
                <a:latin typeface="Arial" panose="020B0604020202020204" pitchFamily="34" charset="0"/>
              </a:rPr>
              <a:t>Fillingham</a:t>
            </a:r>
            <a:r>
              <a:rPr lang="en-US" b="0" i="0" dirty="0">
                <a:solidFill>
                  <a:srgbClr val="202122"/>
                </a:solidFill>
                <a:effectLst/>
                <a:latin typeface="Arial" panose="020B0604020202020204" pitchFamily="34" charset="0"/>
              </a:rPr>
              <a:t> and took over the rectory of </a:t>
            </a:r>
            <a:r>
              <a:rPr lang="en-US" b="0" i="0" u="none" strike="noStrike" dirty="0">
                <a:solidFill>
                  <a:srgbClr val="0645AD"/>
                </a:solidFill>
                <a:effectLst/>
                <a:latin typeface="Arial" panose="020B0604020202020204" pitchFamily="34" charset="0"/>
                <a:hlinkClick r:id="rId123" tooltip="Ludgershall, Buckinghamshire"/>
              </a:rPr>
              <a:t>Ludgershall, Buckinghamshire</a:t>
            </a:r>
            <a:r>
              <a:rPr lang="en-US" b="0" i="0" dirty="0">
                <a:solidFill>
                  <a:srgbClr val="202122"/>
                </a:solidFill>
                <a:effectLst/>
                <a:latin typeface="Arial" panose="020B0604020202020204" pitchFamily="34" charset="0"/>
              </a:rPr>
              <a:t>, not far from Oxford, which enabled him to retain his connection with the university. Tradition has it that he commenced his translation of the Bible into English whilst sitting in a room above what is now the porch in Ludgershall Church.</a:t>
            </a:r>
            <a:r>
              <a:rPr lang="en-US" b="0" i="0" u="none" strike="noStrike" baseline="30000" dirty="0">
                <a:solidFill>
                  <a:srgbClr val="0645AD"/>
                </a:solidFill>
                <a:effectLst/>
                <a:latin typeface="Arial" panose="020B0604020202020204" pitchFamily="34" charset="0"/>
                <a:hlinkClick r:id="rId124"/>
              </a:rPr>
              <a:t>[20]</a:t>
            </a:r>
            <a:r>
              <a:rPr lang="en-US" b="0" i="0" dirty="0">
                <a:solidFill>
                  <a:srgbClr val="202122"/>
                </a:solidFill>
                <a:effectLst/>
                <a:latin typeface="Arial" panose="020B0604020202020204" pitchFamily="34" charset="0"/>
              </a:rPr>
              <a:t> In 1369 Wycliffe obtained a bachelor's degree in theology, and his doctorate in 1372.</a:t>
            </a:r>
            <a:r>
              <a:rPr lang="en-US" b="0" i="0" u="none" strike="noStrike" baseline="30000" dirty="0">
                <a:solidFill>
                  <a:srgbClr val="0645AD"/>
                </a:solidFill>
                <a:effectLst/>
                <a:latin typeface="Arial" panose="020B0604020202020204" pitchFamily="34" charset="0"/>
                <a:hlinkClick r:id="rId125"/>
              </a:rPr>
              <a:t>[21]</a:t>
            </a:r>
            <a:r>
              <a:rPr lang="en-US" b="0" i="0" dirty="0">
                <a:solidFill>
                  <a:srgbClr val="202122"/>
                </a:solidFill>
                <a:effectLst/>
                <a:latin typeface="Arial" panose="020B0604020202020204" pitchFamily="34" charset="0"/>
              </a:rPr>
              <a:t> In 1374, he received the crown living of </a:t>
            </a:r>
            <a:r>
              <a:rPr lang="en-US" b="0" i="0" u="none" strike="noStrike" dirty="0">
                <a:solidFill>
                  <a:srgbClr val="0645AD"/>
                </a:solidFill>
                <a:effectLst/>
                <a:latin typeface="Arial" panose="020B0604020202020204" pitchFamily="34" charset="0"/>
                <a:hlinkClick r:id="rId126" tooltip="St Mary's Church, Lutterworth"/>
              </a:rPr>
              <a:t>St Mary's Church, </a:t>
            </a:r>
            <a:r>
              <a:rPr lang="en-US" b="0" i="0" u="none" strike="noStrike" dirty="0" err="1">
                <a:solidFill>
                  <a:srgbClr val="0645AD"/>
                </a:solidFill>
                <a:effectLst/>
                <a:latin typeface="Arial" panose="020B0604020202020204" pitchFamily="34" charset="0"/>
                <a:hlinkClick r:id="rId126" tooltip="St Mary's Church, Lutterworth"/>
              </a:rPr>
              <a:t>Lutterworth</a:t>
            </a:r>
            <a:r>
              <a:rPr lang="en-US" b="0" i="0" dirty="0">
                <a:solidFill>
                  <a:srgbClr val="202122"/>
                </a:solidFill>
                <a:effectLst/>
                <a:latin typeface="Arial" panose="020B0604020202020204" pitchFamily="34" charset="0"/>
              </a:rPr>
              <a:t> in </a:t>
            </a:r>
            <a:r>
              <a:rPr lang="en-US" b="0" i="0" u="none" strike="noStrike" dirty="0">
                <a:solidFill>
                  <a:srgbClr val="0645AD"/>
                </a:solidFill>
                <a:effectLst/>
                <a:latin typeface="Arial" panose="020B0604020202020204" pitchFamily="34" charset="0"/>
                <a:hlinkClick r:id="rId127" tooltip="Leicestershire"/>
              </a:rPr>
              <a:t>Leicestershire</a:t>
            </a:r>
            <a:r>
              <a:rPr lang="en-US" b="0" i="0" dirty="0">
                <a:solidFill>
                  <a:srgbClr val="202122"/>
                </a:solidFill>
                <a:effectLst/>
                <a:latin typeface="Arial" panose="020B0604020202020204" pitchFamily="34" charset="0"/>
              </a:rPr>
              <a:t>,</a:t>
            </a:r>
            <a:r>
              <a:rPr lang="en-US" b="0" i="0" u="none" strike="noStrike" baseline="30000" dirty="0">
                <a:solidFill>
                  <a:srgbClr val="0645AD"/>
                </a:solidFill>
                <a:effectLst/>
                <a:latin typeface="Arial" panose="020B0604020202020204" pitchFamily="34" charset="0"/>
                <a:hlinkClick r:id="rId128"/>
              </a:rPr>
              <a:t>[22]</a:t>
            </a:r>
            <a:r>
              <a:rPr lang="en-US" b="0" i="0" dirty="0">
                <a:solidFill>
                  <a:srgbClr val="202122"/>
                </a:solidFill>
                <a:effectLst/>
                <a:latin typeface="Arial" panose="020B0604020202020204" pitchFamily="34" charset="0"/>
              </a:rPr>
              <a:t> which he retained until his death.</a:t>
            </a:r>
          </a:p>
          <a:p>
            <a:pPr algn="l" rtl="0"/>
            <a:r>
              <a:rPr lang="en-US" b="1" i="0" dirty="0">
                <a:solidFill>
                  <a:srgbClr val="000000"/>
                </a:solidFill>
                <a:effectLst/>
                <a:latin typeface="Arial" panose="020B0604020202020204" pitchFamily="34" charset="0"/>
              </a:rPr>
              <a:t>Politics</a:t>
            </a:r>
            <a:r>
              <a:rPr lang="en-US" b="0" i="0" dirty="0">
                <a:solidFill>
                  <a:srgbClr val="54595D"/>
                </a:solidFill>
                <a:effectLst/>
                <a:latin typeface="Arial" panose="020B0604020202020204" pitchFamily="34" charset="0"/>
              </a:rPr>
              <a:t>[</a:t>
            </a:r>
            <a:r>
              <a:rPr lang="en-US" b="0" i="0" u="none" strike="noStrike" dirty="0">
                <a:solidFill>
                  <a:srgbClr val="0645AD"/>
                </a:solidFill>
                <a:effectLst/>
                <a:latin typeface="Arial" panose="020B0604020202020204" pitchFamily="34" charset="0"/>
                <a:hlinkClick r:id="rId129" tooltip="Edit section: Politics"/>
              </a:rPr>
              <a:t>edit</a:t>
            </a:r>
            <a:r>
              <a:rPr lang="en-US" b="0" i="0" dirty="0">
                <a:solidFill>
                  <a:srgbClr val="54595D"/>
                </a:solidFill>
                <a:effectLst/>
                <a:latin typeface="Arial" panose="020B0604020202020204" pitchFamily="34" charset="0"/>
              </a:rPr>
              <a:t>]</a:t>
            </a:r>
            <a:endParaRPr lang="en-US" b="1" i="0" dirty="0">
              <a:solidFill>
                <a:srgbClr val="000000"/>
              </a:solidFill>
              <a:effectLst/>
              <a:latin typeface="Arial" panose="020B0604020202020204" pitchFamily="34" charset="0"/>
            </a:endParaRPr>
          </a:p>
          <a:p>
            <a:pPr algn="l" rtl="0"/>
            <a:r>
              <a:rPr lang="en-US" b="0" i="0" u="none" strike="noStrike" dirty="0">
                <a:solidFill>
                  <a:srgbClr val="0645AD"/>
                </a:solidFill>
                <a:effectLst/>
                <a:latin typeface="Arial" panose="020B0604020202020204" pitchFamily="34" charset="0"/>
                <a:hlinkClick r:id="rId130" tooltip="William Frederick Yeames"/>
              </a:rPr>
              <a:t>William Frederick </a:t>
            </a:r>
            <a:r>
              <a:rPr lang="en-US" b="0" i="0" u="none" strike="noStrike" dirty="0" err="1">
                <a:solidFill>
                  <a:srgbClr val="0645AD"/>
                </a:solidFill>
                <a:effectLst/>
                <a:latin typeface="Arial" panose="020B0604020202020204" pitchFamily="34" charset="0"/>
                <a:hlinkClick r:id="rId130" tooltip="William Frederick Yeames"/>
              </a:rPr>
              <a:t>Yeames</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Wyclif Giving "</a:t>
            </a:r>
            <a:r>
              <a:rPr lang="en-US" b="0" i="1" u="none" strike="noStrike" dirty="0">
                <a:solidFill>
                  <a:srgbClr val="0645AD"/>
                </a:solidFill>
                <a:effectLst/>
                <a:latin typeface="Arial" panose="020B0604020202020204" pitchFamily="34" charset="0"/>
                <a:hlinkClick r:id="rId131" tooltip="Lollard"/>
              </a:rPr>
              <a:t>The Poor Priests</a:t>
            </a:r>
            <a:r>
              <a:rPr lang="en-US" b="0" i="1" dirty="0">
                <a:solidFill>
                  <a:srgbClr val="202122"/>
                </a:solidFill>
                <a:effectLst/>
                <a:latin typeface="Arial" panose="020B0604020202020204" pitchFamily="34" charset="0"/>
              </a:rPr>
              <a:t>" His Translation of the Bible</a:t>
            </a:r>
            <a:endParaRPr lang="en-US" b="0" i="0" dirty="0">
              <a:solidFill>
                <a:srgbClr val="202122"/>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In 1374 his name appears second, after a bishop, on a commission which the English Government sent to Bruges to discuss with the representatives of </a:t>
            </a:r>
            <a:r>
              <a:rPr lang="en-US" b="0" i="0" u="none" strike="noStrike" dirty="0">
                <a:solidFill>
                  <a:srgbClr val="0645AD"/>
                </a:solidFill>
                <a:effectLst/>
                <a:latin typeface="Arial" panose="020B0604020202020204" pitchFamily="34" charset="0"/>
                <a:hlinkClick r:id="rId132" tooltip="Gregory XI"/>
              </a:rPr>
              <a:t>Gregory XI</a:t>
            </a:r>
            <a:r>
              <a:rPr lang="en-US" b="0" i="0" dirty="0">
                <a:solidFill>
                  <a:srgbClr val="202122"/>
                </a:solidFill>
                <a:effectLst/>
                <a:latin typeface="Arial" panose="020B0604020202020204" pitchFamily="34" charset="0"/>
              </a:rPr>
              <a:t> a number of points in dispute between the king and the pope.</a:t>
            </a:r>
            <a:r>
              <a:rPr lang="en-US" b="0" i="0" u="none" strike="noStrike" baseline="30000" dirty="0">
                <a:solidFill>
                  <a:srgbClr val="0645AD"/>
                </a:solidFill>
                <a:effectLst/>
                <a:latin typeface="Arial" panose="020B0604020202020204" pitchFamily="34" charset="0"/>
                <a:hlinkClick r:id="rId128"/>
              </a:rPr>
              <a:t>[22]</a:t>
            </a:r>
            <a:r>
              <a:rPr lang="en-US" b="0" i="0" dirty="0">
                <a:solidFill>
                  <a:srgbClr val="202122"/>
                </a:solidFill>
                <a:effectLst/>
                <a:latin typeface="Arial" panose="020B0604020202020204" pitchFamily="34" charset="0"/>
              </a:rPr>
              <a:t> He was no longer satisfied with his chair as the means of propagating his ideas, and soon after his return from Bruges he began to express them in tracts and longer works. In a book concerned with the government of God and the </a:t>
            </a:r>
            <a:r>
              <a:rPr lang="en-US" b="0" i="0" u="none" strike="noStrike" dirty="0">
                <a:solidFill>
                  <a:srgbClr val="0645AD"/>
                </a:solidFill>
                <a:effectLst/>
                <a:latin typeface="Arial" panose="020B0604020202020204" pitchFamily="34" charset="0"/>
                <a:hlinkClick r:id="rId133" tooltip="Ten Commandments"/>
              </a:rPr>
              <a:t>Ten Commandments</a:t>
            </a:r>
            <a:r>
              <a:rPr lang="en-US" b="0" i="0" dirty="0">
                <a:solidFill>
                  <a:srgbClr val="202122"/>
                </a:solidFill>
                <a:effectLst/>
                <a:latin typeface="Arial" panose="020B0604020202020204" pitchFamily="34" charset="0"/>
              </a:rPr>
              <a:t>, he attacked the temporal rule of the clergy, the collection of </a:t>
            </a:r>
            <a:r>
              <a:rPr lang="en-US" b="0" i="0" u="none" strike="noStrike" dirty="0">
                <a:solidFill>
                  <a:srgbClr val="0645AD"/>
                </a:solidFill>
                <a:effectLst/>
                <a:latin typeface="Arial" panose="020B0604020202020204" pitchFamily="34" charset="0"/>
                <a:hlinkClick r:id="rId134" tooltip="Annates"/>
              </a:rPr>
              <a:t>annates</a:t>
            </a:r>
            <a:r>
              <a:rPr lang="en-US" b="0" i="0" dirty="0">
                <a:solidFill>
                  <a:srgbClr val="202122"/>
                </a:solidFill>
                <a:effectLst/>
                <a:latin typeface="Arial" panose="020B0604020202020204" pitchFamily="34" charset="0"/>
              </a:rPr>
              <a:t>, </a:t>
            </a:r>
            <a:r>
              <a:rPr lang="en-US" b="0" i="0" u="none" strike="noStrike" dirty="0">
                <a:solidFill>
                  <a:srgbClr val="0645AD"/>
                </a:solidFill>
                <a:effectLst/>
                <a:latin typeface="Arial" panose="020B0604020202020204" pitchFamily="34" charset="0"/>
                <a:hlinkClick r:id="rId135" tooltip="Indulgence"/>
              </a:rPr>
              <a:t>indulgences</a:t>
            </a:r>
            <a:r>
              <a:rPr lang="en-US" b="0" i="0" dirty="0">
                <a:solidFill>
                  <a:srgbClr val="202122"/>
                </a:solidFill>
                <a:effectLst/>
                <a:latin typeface="Arial" panose="020B0604020202020204" pitchFamily="34" charset="0"/>
              </a:rPr>
              <a:t>, and </a:t>
            </a:r>
            <a:r>
              <a:rPr lang="en-US" b="0" i="0" u="none" strike="noStrike" dirty="0">
                <a:solidFill>
                  <a:srgbClr val="0645AD"/>
                </a:solidFill>
                <a:effectLst/>
                <a:latin typeface="Arial" panose="020B0604020202020204" pitchFamily="34" charset="0"/>
                <a:hlinkClick r:id="rId136" tooltip="Simony"/>
              </a:rPr>
              <a:t>simony</a:t>
            </a:r>
            <a:r>
              <a:rPr lang="en-US" b="0" i="0" dirty="0">
                <a:solidFill>
                  <a:srgbClr val="202122"/>
                </a:solidFill>
                <a:effectLst/>
                <a:latin typeface="Arial" panose="020B0604020202020204" pitchFamily="34" charset="0"/>
              </a:rPr>
              <a:t>.</a:t>
            </a:r>
          </a:p>
          <a:p>
            <a:pPr algn="l" rtl="0"/>
            <a:r>
              <a:rPr lang="en-US" b="0" i="0" dirty="0">
                <a:solidFill>
                  <a:srgbClr val="202122"/>
                </a:solidFill>
                <a:effectLst/>
                <a:latin typeface="Arial" panose="020B0604020202020204" pitchFamily="34" charset="0"/>
              </a:rPr>
              <a:t>He entered the politics of the day with his great work </a:t>
            </a:r>
            <a:r>
              <a:rPr lang="en-US" b="0" i="1" dirty="0">
                <a:solidFill>
                  <a:srgbClr val="202122"/>
                </a:solidFill>
                <a:effectLst/>
                <a:latin typeface="Arial" panose="020B0604020202020204" pitchFamily="34" charset="0"/>
              </a:rPr>
              <a:t>De </a:t>
            </a:r>
            <a:r>
              <a:rPr lang="en-US" b="0" i="1" dirty="0" err="1">
                <a:solidFill>
                  <a:srgbClr val="202122"/>
                </a:solidFill>
                <a:effectLst/>
                <a:latin typeface="Arial" panose="020B0604020202020204" pitchFamily="34" charset="0"/>
              </a:rPr>
              <a:t>civili</a:t>
            </a:r>
            <a:r>
              <a:rPr lang="en-US" b="0" i="1"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dominio</a:t>
            </a:r>
            <a:r>
              <a:rPr lang="en-US" b="0" i="0" dirty="0">
                <a:solidFill>
                  <a:srgbClr val="202122"/>
                </a:solidFill>
                <a:effectLst/>
                <a:latin typeface="Arial" panose="020B0604020202020204" pitchFamily="34" charset="0"/>
              </a:rPr>
              <a:t> ("On Civil Dominion"), which drew arguments from the works of </a:t>
            </a:r>
            <a:r>
              <a:rPr lang="en-US" b="0" i="0" u="none" strike="noStrike" dirty="0">
                <a:solidFill>
                  <a:srgbClr val="0645AD"/>
                </a:solidFill>
                <a:effectLst/>
                <a:latin typeface="Arial" panose="020B0604020202020204" pitchFamily="34" charset="0"/>
                <a:hlinkClick r:id="rId19" tooltip="Richard FitzRalph"/>
              </a:rPr>
              <a:t>Richard </a:t>
            </a:r>
            <a:r>
              <a:rPr lang="en-US" b="0" i="0" u="none" strike="noStrike" dirty="0" err="1">
                <a:solidFill>
                  <a:srgbClr val="0645AD"/>
                </a:solidFill>
                <a:effectLst/>
                <a:latin typeface="Arial" panose="020B0604020202020204" pitchFamily="34" charset="0"/>
                <a:hlinkClick r:id="rId19" tooltip="Richard FitzRalph"/>
              </a:rPr>
              <a:t>FitzRalph</a:t>
            </a:r>
            <a:r>
              <a:rPr lang="en-US" b="0" i="0" dirty="0" err="1">
                <a:solidFill>
                  <a:srgbClr val="202122"/>
                </a:solidFill>
                <a:effectLst/>
                <a:latin typeface="Arial" panose="020B0604020202020204" pitchFamily="34" charset="0"/>
              </a:rPr>
              <a:t>'s</a:t>
            </a:r>
            <a:r>
              <a:rPr lang="en-US" b="0" i="0" dirty="0">
                <a:solidFill>
                  <a:srgbClr val="202122"/>
                </a:solidFill>
                <a:effectLst/>
                <a:latin typeface="Arial" panose="020B0604020202020204" pitchFamily="34" charset="0"/>
              </a:rPr>
              <a:t>.</a:t>
            </a:r>
            <a:r>
              <a:rPr lang="en-US" b="0" i="0" u="none" strike="noStrike" baseline="30000" dirty="0">
                <a:solidFill>
                  <a:srgbClr val="0645AD"/>
                </a:solidFill>
                <a:effectLst/>
                <a:latin typeface="Arial" panose="020B0604020202020204" pitchFamily="34" charset="0"/>
                <a:hlinkClick r:id="rId137"/>
              </a:rPr>
              <a:t>[23]</a:t>
            </a:r>
            <a:r>
              <a:rPr lang="en-US" b="0" i="0" dirty="0">
                <a:solidFill>
                  <a:srgbClr val="202122"/>
                </a:solidFill>
                <a:effectLst/>
                <a:latin typeface="Arial" panose="020B0604020202020204" pitchFamily="34" charset="0"/>
              </a:rPr>
              <a:t> This called for the royal divestment of all church property.</a:t>
            </a:r>
            <a:r>
              <a:rPr lang="en-US" b="0" i="0" u="none" strike="noStrike" baseline="30000" dirty="0">
                <a:solidFill>
                  <a:srgbClr val="0645AD"/>
                </a:solidFill>
                <a:effectLst/>
                <a:latin typeface="Arial" panose="020B0604020202020204" pitchFamily="34" charset="0"/>
                <a:hlinkClick r:id="rId138"/>
              </a:rPr>
              <a:t>[24]</a:t>
            </a:r>
            <a:r>
              <a:rPr lang="en-US" b="0" i="0" dirty="0">
                <a:solidFill>
                  <a:srgbClr val="202122"/>
                </a:solidFill>
                <a:effectLst/>
                <a:latin typeface="Arial" panose="020B0604020202020204" pitchFamily="34" charset="0"/>
              </a:rPr>
              <a:t> His ideas on lordship and church wealth caused his first official condemnation in 1377 by Pope Gregory XI, who censured 19 articles. Wycliffe argued that the Church had fallen into sin and that it ought therefore to give up all its property and that the clergy should live in complete poverty. The tendency of the high offices of state to be held by clerics was resented by many of the nobles, such as the backroom power broker </a:t>
            </a:r>
            <a:r>
              <a:rPr lang="en-US" b="0" i="0" u="none" strike="noStrike" dirty="0">
                <a:solidFill>
                  <a:srgbClr val="0645AD"/>
                </a:solidFill>
                <a:effectLst/>
                <a:latin typeface="Arial" panose="020B0604020202020204" pitchFamily="34" charset="0"/>
                <a:hlinkClick r:id="rId139" tooltip="John of Gaunt"/>
              </a:rPr>
              <a:t>John of Gaunt</a:t>
            </a:r>
            <a:r>
              <a:rPr lang="en-US" b="0" i="0" dirty="0">
                <a:solidFill>
                  <a:srgbClr val="202122"/>
                </a:solidFill>
                <a:effectLst/>
                <a:latin typeface="Arial" panose="020B0604020202020204" pitchFamily="34" charset="0"/>
              </a:rPr>
              <a:t>, who would have had his own reasons for opposing the wealth and power of the clergy, since it challenged the foundation of his power.</a:t>
            </a:r>
          </a:p>
          <a:p>
            <a:pPr algn="l" rtl="0"/>
            <a:r>
              <a:rPr lang="en-US" b="1" i="0" dirty="0">
                <a:solidFill>
                  <a:srgbClr val="000000"/>
                </a:solidFill>
                <a:effectLst/>
                <a:latin typeface="Arial" panose="020B0604020202020204" pitchFamily="34" charset="0"/>
              </a:rPr>
              <a:t>Conflict with the Church</a:t>
            </a:r>
            <a:r>
              <a:rPr lang="en-US" b="0" i="0" dirty="0">
                <a:solidFill>
                  <a:srgbClr val="54595D"/>
                </a:solidFill>
                <a:effectLst/>
                <a:latin typeface="Arial" panose="020B0604020202020204" pitchFamily="34" charset="0"/>
              </a:rPr>
              <a:t>[</a:t>
            </a:r>
            <a:r>
              <a:rPr lang="en-US" b="0" i="0" u="none" strike="noStrike" dirty="0">
                <a:solidFill>
                  <a:srgbClr val="0645AD"/>
                </a:solidFill>
                <a:effectLst/>
                <a:latin typeface="Arial" panose="020B0604020202020204" pitchFamily="34" charset="0"/>
                <a:hlinkClick r:id="rId140" tooltip="Edit section: Conflict with the Church"/>
              </a:rPr>
              <a:t>edit</a:t>
            </a:r>
            <a:r>
              <a:rPr lang="en-US" b="0" i="0" dirty="0">
                <a:solidFill>
                  <a:srgbClr val="54595D"/>
                </a:solidFill>
                <a:effectLst/>
                <a:latin typeface="Arial" panose="020B0604020202020204" pitchFamily="34" charset="0"/>
              </a:rPr>
              <a:t>]</a:t>
            </a:r>
            <a:endParaRPr lang="en-US" b="1" i="0" dirty="0">
              <a:solidFill>
                <a:srgbClr val="000000"/>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Wycliffe was summoned before </a:t>
            </a:r>
            <a:r>
              <a:rPr lang="en-US" b="0" i="0" u="none" strike="noStrike" dirty="0">
                <a:solidFill>
                  <a:srgbClr val="0645AD"/>
                </a:solidFill>
                <a:effectLst/>
                <a:latin typeface="Arial" panose="020B0604020202020204" pitchFamily="34" charset="0"/>
                <a:hlinkClick r:id="rId141" tooltip="William Courtenay"/>
              </a:rPr>
              <a:t>William Courtenay</a:t>
            </a:r>
            <a:r>
              <a:rPr lang="en-US" b="0" i="0" dirty="0">
                <a:solidFill>
                  <a:srgbClr val="202122"/>
                </a:solidFill>
                <a:effectLst/>
                <a:latin typeface="Arial" panose="020B0604020202020204" pitchFamily="34" charset="0"/>
              </a:rPr>
              <a:t>, </a:t>
            </a:r>
            <a:r>
              <a:rPr lang="en-US" b="0" i="0" u="none" strike="noStrike" dirty="0">
                <a:solidFill>
                  <a:srgbClr val="0645AD"/>
                </a:solidFill>
                <a:effectLst/>
                <a:latin typeface="Arial" panose="020B0604020202020204" pitchFamily="34" charset="0"/>
                <a:hlinkClick r:id="rId142" tooltip="Bishop of London"/>
              </a:rPr>
              <a:t>Bishop of London</a:t>
            </a:r>
            <a:r>
              <a:rPr lang="en-US" b="0" i="0" dirty="0">
                <a:solidFill>
                  <a:srgbClr val="202122"/>
                </a:solidFill>
                <a:effectLst/>
                <a:latin typeface="Arial" panose="020B0604020202020204" pitchFamily="34" charset="0"/>
              </a:rPr>
              <a:t>, on 19 February 1377. The exact charges are not known, as the matter did not get as far as a definite examination. </a:t>
            </a:r>
            <a:r>
              <a:rPr lang="en-US" b="0" i="0" dirty="0" err="1">
                <a:solidFill>
                  <a:srgbClr val="202122"/>
                </a:solidFill>
                <a:effectLst/>
                <a:latin typeface="Arial" panose="020B0604020202020204" pitchFamily="34" charset="0"/>
              </a:rPr>
              <a:t>Lechler</a:t>
            </a:r>
            <a:r>
              <a:rPr lang="en-US" b="0" i="0" dirty="0">
                <a:solidFill>
                  <a:srgbClr val="202122"/>
                </a:solidFill>
                <a:effectLst/>
                <a:latin typeface="Arial" panose="020B0604020202020204" pitchFamily="34" charset="0"/>
              </a:rPr>
              <a:t> suggests that Wycliffe was targeted by John of </a:t>
            </a:r>
            <a:r>
              <a:rPr lang="en-US" b="0" i="0" dirty="0" err="1">
                <a:solidFill>
                  <a:srgbClr val="202122"/>
                </a:solidFill>
                <a:effectLst/>
                <a:latin typeface="Arial" panose="020B0604020202020204" pitchFamily="34" charset="0"/>
              </a:rPr>
              <a:t>Gaunt's</a:t>
            </a:r>
            <a:r>
              <a:rPr lang="en-US" b="0" i="0" dirty="0">
                <a:solidFill>
                  <a:srgbClr val="202122"/>
                </a:solidFill>
                <a:effectLst/>
                <a:latin typeface="Arial" panose="020B0604020202020204" pitchFamily="34" charset="0"/>
              </a:rPr>
              <a:t> opponents among the nobles and church hierarchy.</a:t>
            </a:r>
            <a:r>
              <a:rPr lang="en-US" b="0" i="0" u="none" strike="noStrike" baseline="30000" dirty="0">
                <a:solidFill>
                  <a:srgbClr val="0645AD"/>
                </a:solidFill>
                <a:effectLst/>
                <a:latin typeface="Arial" panose="020B0604020202020204" pitchFamily="34" charset="0"/>
                <a:hlinkClick r:id="rId143"/>
              </a:rPr>
              <a:t>[25]</a:t>
            </a:r>
            <a:r>
              <a:rPr lang="en-US" b="0" i="0" dirty="0">
                <a:solidFill>
                  <a:srgbClr val="202122"/>
                </a:solidFill>
                <a:effectLst/>
                <a:latin typeface="Arial" panose="020B0604020202020204" pitchFamily="34" charset="0"/>
              </a:rPr>
              <a:t> Gaunt, the </a:t>
            </a:r>
            <a:r>
              <a:rPr lang="en-US" b="0" i="0" u="none" strike="noStrike" dirty="0">
                <a:solidFill>
                  <a:srgbClr val="0645AD"/>
                </a:solidFill>
                <a:effectLst/>
                <a:latin typeface="Arial" panose="020B0604020202020204" pitchFamily="34" charset="0"/>
                <a:hlinkClick r:id="rId144" tooltip="Earl Marshal"/>
              </a:rPr>
              <a:t>Earl Marshal</a:t>
            </a:r>
            <a:r>
              <a:rPr lang="en-US" b="0" i="0" dirty="0">
                <a:solidFill>
                  <a:srgbClr val="202122"/>
                </a:solidFill>
                <a:effectLst/>
                <a:latin typeface="Arial" panose="020B0604020202020204" pitchFamily="34" charset="0"/>
              </a:rPr>
              <a:t> </a:t>
            </a:r>
            <a:r>
              <a:rPr lang="en-US" b="0" i="0" u="none" strike="noStrike" dirty="0">
                <a:solidFill>
                  <a:srgbClr val="0645AD"/>
                </a:solidFill>
                <a:effectLst/>
                <a:latin typeface="Arial" panose="020B0604020202020204" pitchFamily="34" charset="0"/>
                <a:hlinkClick r:id="rId145" tooltip="Henry Percy, 1st Earl of Northumberland"/>
              </a:rPr>
              <a:t>Henry Percy</a:t>
            </a:r>
            <a:r>
              <a:rPr lang="en-US" b="0" i="0" dirty="0">
                <a:solidFill>
                  <a:srgbClr val="202122"/>
                </a:solidFill>
                <a:effectLst/>
                <a:latin typeface="Arial" panose="020B0604020202020204" pitchFamily="34" charset="0"/>
              </a:rPr>
              <a:t>, and a number of other supporters accompanied Wycliffe. A crowd gathered at the church, and at the entrance, party animosities began to show, especially in an angry exchange between the bishop and Wycliffe's protectors.</a:t>
            </a:r>
            <a:r>
              <a:rPr lang="en-US" b="0" i="0" u="none" strike="noStrike" baseline="30000" dirty="0">
                <a:solidFill>
                  <a:srgbClr val="0645AD"/>
                </a:solidFill>
                <a:effectLst/>
                <a:latin typeface="Arial" panose="020B0604020202020204" pitchFamily="34" charset="0"/>
                <a:hlinkClick r:id="rId128"/>
              </a:rPr>
              <a:t>[22]</a:t>
            </a:r>
            <a:r>
              <a:rPr lang="en-US" b="0" i="0" dirty="0">
                <a:solidFill>
                  <a:srgbClr val="202122"/>
                </a:solidFill>
                <a:effectLst/>
                <a:latin typeface="Arial" panose="020B0604020202020204" pitchFamily="34" charset="0"/>
              </a:rPr>
              <a:t> Gaunt declared that he would humble the pride of the English clergy and their partisans, hinting at the intent to </a:t>
            </a:r>
            <a:r>
              <a:rPr lang="en-US" b="0" i="0" dirty="0" err="1">
                <a:solidFill>
                  <a:srgbClr val="202122"/>
                </a:solidFill>
                <a:effectLst/>
                <a:latin typeface="Arial" panose="020B0604020202020204" pitchFamily="34" charset="0"/>
              </a:rPr>
              <a:t>secularise</a:t>
            </a:r>
            <a:r>
              <a:rPr lang="en-US" b="0" i="0" dirty="0">
                <a:solidFill>
                  <a:srgbClr val="202122"/>
                </a:solidFill>
                <a:effectLst/>
                <a:latin typeface="Arial" panose="020B0604020202020204" pitchFamily="34" charset="0"/>
              </a:rPr>
              <a:t> the possessions of the Church. The assembly broke up and Gaunt and his partisans departed with their </a:t>
            </a:r>
            <a:r>
              <a:rPr lang="en-US" b="0" i="0" u="none" strike="noStrike" dirty="0">
                <a:solidFill>
                  <a:srgbClr val="0645AD"/>
                </a:solidFill>
                <a:effectLst/>
                <a:latin typeface="Arial" panose="020B0604020202020204" pitchFamily="34" charset="0"/>
                <a:hlinkClick r:id="rId146" tooltip="Protégé"/>
              </a:rPr>
              <a:t>protégé</a:t>
            </a:r>
            <a:r>
              <a:rPr lang="en-US" b="0" i="0" dirty="0">
                <a:solidFill>
                  <a:srgbClr val="202122"/>
                </a:solidFill>
                <a:effectLst/>
                <a:latin typeface="Arial" panose="020B0604020202020204" pitchFamily="34" charset="0"/>
              </a:rPr>
              <a:t>.</a:t>
            </a:r>
            <a:r>
              <a:rPr lang="en-US" b="0" i="0" u="none" strike="noStrike" baseline="30000" dirty="0">
                <a:solidFill>
                  <a:srgbClr val="0645AD"/>
                </a:solidFill>
                <a:effectLst/>
                <a:latin typeface="Arial" panose="020B0604020202020204" pitchFamily="34" charset="0"/>
                <a:hlinkClick r:id="rId147"/>
              </a:rPr>
              <a:t>[26]</a:t>
            </a:r>
            <a:endParaRPr lang="en-US" b="0" i="0" dirty="0">
              <a:solidFill>
                <a:srgbClr val="202122"/>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Most of the English clergy were irritated by this encounter, and attacks upon Wycliffe began. The second and third books of his work dealing with civil government carry a sharp </a:t>
            </a:r>
            <a:r>
              <a:rPr lang="en-US" b="0" i="0" u="none" strike="noStrike" dirty="0">
                <a:solidFill>
                  <a:srgbClr val="0645AD"/>
                </a:solidFill>
                <a:effectLst/>
                <a:latin typeface="Arial" panose="020B0604020202020204" pitchFamily="34" charset="0"/>
                <a:hlinkClick r:id="rId148" tooltip="Polemic"/>
              </a:rPr>
              <a:t>polemic</a:t>
            </a:r>
            <a:r>
              <a:rPr lang="en-US" b="0" i="0" dirty="0">
                <a:solidFill>
                  <a:srgbClr val="202122"/>
                </a:solidFill>
                <a:effectLst/>
                <a:latin typeface="Arial" panose="020B0604020202020204" pitchFamily="34" charset="0"/>
              </a:rPr>
              <a:t>. On 22 May 1377 </a:t>
            </a:r>
            <a:r>
              <a:rPr lang="en-US" b="0" i="0" u="none" strike="noStrike" dirty="0">
                <a:solidFill>
                  <a:srgbClr val="0645AD"/>
                </a:solidFill>
                <a:effectLst/>
                <a:latin typeface="Arial" panose="020B0604020202020204" pitchFamily="34" charset="0"/>
                <a:hlinkClick r:id="rId149" tooltip="Pope Gregory XI"/>
              </a:rPr>
              <a:t>Pope Gregory XI</a:t>
            </a:r>
            <a:r>
              <a:rPr lang="en-US" b="0" i="0" dirty="0">
                <a:solidFill>
                  <a:srgbClr val="202122"/>
                </a:solidFill>
                <a:effectLst/>
                <a:latin typeface="Arial" panose="020B0604020202020204" pitchFamily="34" charset="0"/>
              </a:rPr>
              <a:t> sent five copies of a </a:t>
            </a:r>
            <a:r>
              <a:rPr lang="en-US" b="0" i="0" u="none" strike="noStrike" dirty="0">
                <a:solidFill>
                  <a:srgbClr val="0645AD"/>
                </a:solidFill>
                <a:effectLst/>
                <a:latin typeface="Arial" panose="020B0604020202020204" pitchFamily="34" charset="0"/>
                <a:hlinkClick r:id="rId150" tooltip="Papal bull"/>
              </a:rPr>
              <a:t>bull</a:t>
            </a:r>
            <a:r>
              <a:rPr lang="en-US" b="0" i="0" dirty="0">
                <a:solidFill>
                  <a:srgbClr val="202122"/>
                </a:solidFill>
                <a:effectLst/>
                <a:latin typeface="Arial" panose="020B0604020202020204" pitchFamily="34" charset="0"/>
              </a:rPr>
              <a:t> against Wycliffe, dispatching one to the </a:t>
            </a:r>
            <a:r>
              <a:rPr lang="en-US" b="0" i="0" u="none" strike="noStrike" dirty="0">
                <a:solidFill>
                  <a:srgbClr val="0645AD"/>
                </a:solidFill>
                <a:effectLst/>
                <a:latin typeface="Arial" panose="020B0604020202020204" pitchFamily="34" charset="0"/>
                <a:hlinkClick r:id="rId101" tooltip="Archbishop of Canterbury"/>
              </a:rPr>
              <a:t>Archbishop of Canterbury</a:t>
            </a:r>
            <a:r>
              <a:rPr lang="en-US" b="0" i="0" dirty="0">
                <a:solidFill>
                  <a:srgbClr val="202122"/>
                </a:solidFill>
                <a:effectLst/>
                <a:latin typeface="Arial" panose="020B0604020202020204" pitchFamily="34" charset="0"/>
              </a:rPr>
              <a:t>, and the others to the </a:t>
            </a:r>
            <a:r>
              <a:rPr lang="en-US" b="0" i="0" u="none" strike="noStrike" dirty="0">
                <a:solidFill>
                  <a:srgbClr val="0645AD"/>
                </a:solidFill>
                <a:effectLst/>
                <a:latin typeface="Arial" panose="020B0604020202020204" pitchFamily="34" charset="0"/>
                <a:hlinkClick r:id="rId142" tooltip="Bishop of London"/>
              </a:rPr>
              <a:t>Bishop of London</a:t>
            </a:r>
            <a:r>
              <a:rPr lang="en-US" b="0" i="0" dirty="0">
                <a:solidFill>
                  <a:srgbClr val="202122"/>
                </a:solidFill>
                <a:effectLst/>
                <a:latin typeface="Arial" panose="020B0604020202020204" pitchFamily="34" charset="0"/>
              </a:rPr>
              <a:t>, </a:t>
            </a:r>
            <a:r>
              <a:rPr lang="en-US" b="0" i="0" u="none" strike="noStrike" dirty="0">
                <a:solidFill>
                  <a:srgbClr val="0645AD"/>
                </a:solidFill>
                <a:effectLst/>
                <a:latin typeface="Arial" panose="020B0604020202020204" pitchFamily="34" charset="0"/>
                <a:hlinkClick r:id="rId151" tooltip="Edward III of England"/>
              </a:rPr>
              <a:t>King Edward III</a:t>
            </a:r>
            <a:r>
              <a:rPr lang="en-US" b="0" i="0" dirty="0">
                <a:solidFill>
                  <a:srgbClr val="202122"/>
                </a:solidFill>
                <a:effectLst/>
                <a:latin typeface="Arial" panose="020B0604020202020204" pitchFamily="34" charset="0"/>
              </a:rPr>
              <a:t>, the </a:t>
            </a:r>
            <a:r>
              <a:rPr lang="en-US" b="0" i="0" u="none" strike="noStrike" dirty="0">
                <a:solidFill>
                  <a:srgbClr val="0645AD"/>
                </a:solidFill>
                <a:effectLst/>
                <a:latin typeface="Arial" panose="020B0604020202020204" pitchFamily="34" charset="0"/>
                <a:hlinkClick r:id="rId152" tooltip="Lord Chancellor"/>
              </a:rPr>
              <a:t>Chancellor</a:t>
            </a:r>
            <a:r>
              <a:rPr lang="en-US" b="0" i="0" dirty="0">
                <a:solidFill>
                  <a:srgbClr val="202122"/>
                </a:solidFill>
                <a:effectLst/>
                <a:latin typeface="Arial" panose="020B0604020202020204" pitchFamily="34" charset="0"/>
              </a:rPr>
              <a:t>, and the university; among the enclosures were 18 theses of his, which were denounced as erroneous and dangerous to Church and State. Stephen Lahey suggests that Gregory's action against Wycliffe was an attempt to put pressure on King Edward to make peace with France.</a:t>
            </a:r>
            <a:r>
              <a:rPr lang="en-US" b="0" i="0" u="none" strike="noStrike" baseline="30000" dirty="0">
                <a:solidFill>
                  <a:srgbClr val="0645AD"/>
                </a:solidFill>
                <a:effectLst/>
                <a:latin typeface="Arial" panose="020B0604020202020204" pitchFamily="34" charset="0"/>
                <a:hlinkClick r:id="rId138"/>
              </a:rPr>
              <a:t>[24]</a:t>
            </a:r>
            <a:r>
              <a:rPr lang="en-US" b="0" i="0" dirty="0">
                <a:solidFill>
                  <a:srgbClr val="202122"/>
                </a:solidFill>
                <a:effectLst/>
                <a:latin typeface="Arial" panose="020B0604020202020204" pitchFamily="34" charset="0"/>
              </a:rPr>
              <a:t> Edward III died on 21 June 1377, and the bull against Wycliffe did not reach England before December. Wycliffe was asked to give the king's council his opinion on whether it was lawful to withhold traditional payments to Rome, and he responded that it was.</a:t>
            </a:r>
            <a:r>
              <a:rPr lang="en-US" b="0" i="0" u="none" strike="noStrike" baseline="30000" dirty="0">
                <a:solidFill>
                  <a:srgbClr val="0645AD"/>
                </a:solidFill>
                <a:effectLst/>
                <a:latin typeface="Arial" panose="020B0604020202020204" pitchFamily="34" charset="0"/>
                <a:hlinkClick r:id="rId153"/>
              </a:rPr>
              <a:t>[27]</a:t>
            </a:r>
            <a:endParaRPr lang="en-US" b="0" i="0" dirty="0">
              <a:solidFill>
                <a:srgbClr val="202122"/>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Back at Oxford the </a:t>
            </a:r>
            <a:r>
              <a:rPr lang="en-US" b="0" i="0" u="none" strike="noStrike" dirty="0">
                <a:solidFill>
                  <a:srgbClr val="0645AD"/>
                </a:solidFill>
                <a:effectLst/>
                <a:latin typeface="Arial" panose="020B0604020202020204" pitchFamily="34" charset="0"/>
                <a:hlinkClick r:id="rId154" tooltip="Vice-Chancellor"/>
              </a:rPr>
              <a:t>Vice-Chancellor</a:t>
            </a:r>
            <a:r>
              <a:rPr lang="en-US" b="0" i="0" dirty="0">
                <a:solidFill>
                  <a:srgbClr val="202122"/>
                </a:solidFill>
                <a:effectLst/>
                <a:latin typeface="Arial" panose="020B0604020202020204" pitchFamily="34" charset="0"/>
              </a:rPr>
              <a:t> confined Wycliffe for some time in Black Hall, but his friends soon obtained his release. In March 1378, he was summoned to appear at </a:t>
            </a:r>
            <a:r>
              <a:rPr lang="en-US" b="0" i="0" u="none" strike="noStrike" dirty="0">
                <a:solidFill>
                  <a:srgbClr val="0645AD"/>
                </a:solidFill>
                <a:effectLst/>
                <a:latin typeface="Arial" panose="020B0604020202020204" pitchFamily="34" charset="0"/>
                <a:hlinkClick r:id="rId155" tooltip="Lambeth Palace"/>
              </a:rPr>
              <a:t>Lambeth Palace</a:t>
            </a:r>
            <a:r>
              <a:rPr lang="en-US" b="0" i="0" dirty="0">
                <a:solidFill>
                  <a:srgbClr val="202122"/>
                </a:solidFill>
                <a:effectLst/>
                <a:latin typeface="Arial" panose="020B0604020202020204" pitchFamily="34" charset="0"/>
              </a:rPr>
              <a:t> to defend himself. However, Sir Lewis Clifford entered the chapel and in the name of the queen mother (</a:t>
            </a:r>
            <a:r>
              <a:rPr lang="en-US" b="0" i="0" u="none" strike="noStrike" dirty="0">
                <a:solidFill>
                  <a:srgbClr val="0645AD"/>
                </a:solidFill>
                <a:effectLst/>
                <a:latin typeface="Arial" panose="020B0604020202020204" pitchFamily="34" charset="0"/>
                <a:hlinkClick r:id="rId156" tooltip="Joan of Kent"/>
              </a:rPr>
              <a:t>Joan of Kent</a:t>
            </a:r>
            <a:r>
              <a:rPr lang="en-US" b="0" i="0" dirty="0">
                <a:solidFill>
                  <a:srgbClr val="202122"/>
                </a:solidFill>
                <a:effectLst/>
                <a:latin typeface="Arial" panose="020B0604020202020204" pitchFamily="34" charset="0"/>
              </a:rPr>
              <a:t>), forbade the bishops to proceed to a definite sentence concerning Wycliffe's conduct or opinions.</a:t>
            </a:r>
            <a:r>
              <a:rPr lang="en-US" b="0" i="0" u="none" strike="noStrike" baseline="30000" dirty="0">
                <a:solidFill>
                  <a:srgbClr val="0645AD"/>
                </a:solidFill>
                <a:effectLst/>
                <a:latin typeface="Arial" panose="020B0604020202020204" pitchFamily="34" charset="0"/>
                <a:hlinkClick r:id="rId105"/>
              </a:rPr>
              <a:t>[15]</a:t>
            </a:r>
            <a:r>
              <a:rPr lang="en-US" b="0" i="0" dirty="0">
                <a:solidFill>
                  <a:srgbClr val="202122"/>
                </a:solidFill>
                <a:effectLst/>
                <a:latin typeface="Arial" panose="020B0604020202020204" pitchFamily="34" charset="0"/>
              </a:rPr>
              <a:t> The bishops, who were divided, satisfied themselves with forbidding him to speak further on the controversy. Wycliffe then wrote his </a:t>
            </a:r>
            <a:r>
              <a:rPr lang="en-US" b="0" i="1" dirty="0">
                <a:solidFill>
                  <a:srgbClr val="202122"/>
                </a:solidFill>
                <a:effectLst/>
                <a:latin typeface="Arial" panose="020B0604020202020204" pitchFamily="34" charset="0"/>
              </a:rPr>
              <a:t>De </a:t>
            </a:r>
            <a:r>
              <a:rPr lang="en-US" b="0" i="1" dirty="0" err="1">
                <a:solidFill>
                  <a:srgbClr val="202122"/>
                </a:solidFill>
                <a:effectLst/>
                <a:latin typeface="Arial" panose="020B0604020202020204" pitchFamily="34" charset="0"/>
              </a:rPr>
              <a:t>incarcerandis</a:t>
            </a:r>
            <a:r>
              <a:rPr lang="en-US" b="0" i="1"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fedelibus</a:t>
            </a:r>
            <a:r>
              <a:rPr lang="en-US" b="0" i="0" dirty="0">
                <a:solidFill>
                  <a:srgbClr val="202122"/>
                </a:solidFill>
                <a:effectLst/>
                <a:latin typeface="Arial" panose="020B0604020202020204" pitchFamily="34" charset="0"/>
              </a:rPr>
              <a:t>, in which he demanded that it should be legal for the excommunicated to appeal to the king and his council against the excommunication; in this writing he laid open the entire case, in such a way that it was understood by the laity. He wrote his 33 conclusions in Latin and English. The masses, some of the nobility, and his former protector, John of Gaunt, rallied to him. Before any further steps could be taken at Rome, Gregory XI died in 1378.</a:t>
            </a:r>
          </a:p>
          <a:p>
            <a:pPr algn="l" rtl="0"/>
            <a:r>
              <a:rPr lang="en-US" b="0" i="0" dirty="0">
                <a:solidFill>
                  <a:srgbClr val="202122"/>
                </a:solidFill>
                <a:effectLst/>
                <a:latin typeface="Arial" panose="020B0604020202020204" pitchFamily="34" charset="0"/>
              </a:rPr>
              <a:t>The attacks on Pope Gregory XI grew ever more extreme. Wycliffe's stand concerning the ideal of poverty became continually firmer, as well as his position with regard to the temporal rule of the clergy. Closely related to this attitude was his book </a:t>
            </a:r>
            <a:r>
              <a:rPr lang="en-US" b="0" i="1" dirty="0">
                <a:solidFill>
                  <a:srgbClr val="202122"/>
                </a:solidFill>
                <a:effectLst/>
                <a:latin typeface="Arial" panose="020B0604020202020204" pitchFamily="34" charset="0"/>
              </a:rPr>
              <a:t>De officio </a:t>
            </a:r>
            <a:r>
              <a:rPr lang="en-US" b="0" i="1" dirty="0" err="1">
                <a:solidFill>
                  <a:srgbClr val="202122"/>
                </a:solidFill>
                <a:effectLst/>
                <a:latin typeface="Arial" panose="020B0604020202020204" pitchFamily="34" charset="0"/>
              </a:rPr>
              <a:t>regis</a:t>
            </a:r>
            <a:r>
              <a:rPr lang="en-US" b="0" i="0" dirty="0">
                <a:solidFill>
                  <a:srgbClr val="202122"/>
                </a:solidFill>
                <a:effectLst/>
                <a:latin typeface="Arial" panose="020B0604020202020204" pitchFamily="34" charset="0"/>
              </a:rPr>
              <a:t>, the content of which was foreshadowed in his 33 conclusions. This book, like those that preceded and followed, was concerned with the reform of the Church, in which the temporal arm was to have an influential part.</a:t>
            </a:r>
          </a:p>
          <a:p>
            <a:pPr algn="l" rtl="0"/>
            <a:r>
              <a:rPr lang="en-US" b="0" i="0" dirty="0">
                <a:solidFill>
                  <a:srgbClr val="202122"/>
                </a:solidFill>
                <a:effectLst/>
                <a:latin typeface="Arial" panose="020B0604020202020204" pitchFamily="34" charset="0"/>
              </a:rPr>
              <a:t>From 1380 onwards, Wycliffe devoted himself to writings that argued his rejection of </a:t>
            </a:r>
            <a:r>
              <a:rPr lang="en-US" b="0" i="0" u="none" strike="noStrike" dirty="0">
                <a:solidFill>
                  <a:srgbClr val="0645AD"/>
                </a:solidFill>
                <a:effectLst/>
                <a:latin typeface="Arial" panose="020B0604020202020204" pitchFamily="34" charset="0"/>
                <a:hlinkClick r:id="rId52" tooltip="Transubstantiation"/>
              </a:rPr>
              <a:t>transubstantiation</a:t>
            </a:r>
            <a:r>
              <a:rPr lang="en-US" b="0" i="0" dirty="0">
                <a:solidFill>
                  <a:srgbClr val="202122"/>
                </a:solidFill>
                <a:effectLst/>
                <a:latin typeface="Arial" panose="020B0604020202020204" pitchFamily="34" charset="0"/>
              </a:rPr>
              <a:t>, and strongly </a:t>
            </a:r>
            <a:r>
              <a:rPr lang="en-US" b="0" i="0" dirty="0" err="1">
                <a:solidFill>
                  <a:srgbClr val="202122"/>
                </a:solidFill>
                <a:effectLst/>
                <a:latin typeface="Arial" panose="020B0604020202020204" pitchFamily="34" charset="0"/>
              </a:rPr>
              <a:t>criticised</a:t>
            </a:r>
            <a:r>
              <a:rPr lang="en-US" b="0" i="0" dirty="0">
                <a:solidFill>
                  <a:srgbClr val="202122"/>
                </a:solidFill>
                <a:effectLst/>
                <a:latin typeface="Arial" panose="020B0604020202020204" pitchFamily="34" charset="0"/>
              </a:rPr>
              <a:t> the </a:t>
            </a:r>
            <a:r>
              <a:rPr lang="en-US" b="0" i="0" u="none" strike="noStrike" dirty="0">
                <a:solidFill>
                  <a:srgbClr val="0645AD"/>
                </a:solidFill>
                <a:effectLst/>
                <a:latin typeface="Arial" panose="020B0604020202020204" pitchFamily="34" charset="0"/>
                <a:hlinkClick r:id="rId157" tooltip="Friars"/>
              </a:rPr>
              <a:t>friars</a:t>
            </a:r>
            <a:r>
              <a:rPr lang="en-US" b="0" i="0" dirty="0">
                <a:solidFill>
                  <a:srgbClr val="202122"/>
                </a:solidFill>
                <a:effectLst/>
                <a:latin typeface="Arial" panose="020B0604020202020204" pitchFamily="34" charset="0"/>
              </a:rPr>
              <a:t> who supported it.</a:t>
            </a:r>
            <a:r>
              <a:rPr lang="en-US" b="0" i="0" u="none" strike="noStrike" baseline="30000" dirty="0">
                <a:solidFill>
                  <a:srgbClr val="0645AD"/>
                </a:solidFill>
                <a:effectLst/>
                <a:latin typeface="Arial" panose="020B0604020202020204" pitchFamily="34" charset="0"/>
                <a:hlinkClick r:id="rId158"/>
              </a:rPr>
              <a:t>[28]</a:t>
            </a:r>
            <a:r>
              <a:rPr lang="en-US" b="0" i="0" baseline="30000" dirty="0">
                <a:solidFill>
                  <a:srgbClr val="202122"/>
                </a:solidFill>
                <a:effectLst/>
                <a:latin typeface="Arial" panose="020B0604020202020204" pitchFamily="34" charset="0"/>
              </a:rPr>
              <a:t>: 281 </a:t>
            </a:r>
            <a:endParaRPr lang="en-US" b="0" i="0" dirty="0">
              <a:solidFill>
                <a:srgbClr val="202122"/>
              </a:solidFill>
              <a:effectLst/>
              <a:latin typeface="Arial" panose="020B0604020202020204" pitchFamily="34" charset="0"/>
            </a:endParaRPr>
          </a:p>
          <a:p>
            <a:pPr algn="l" rtl="0"/>
            <a:r>
              <a:rPr lang="en-US" b="1" i="0" dirty="0">
                <a:solidFill>
                  <a:srgbClr val="000000"/>
                </a:solidFill>
                <a:effectLst/>
                <a:latin typeface="Arial" panose="020B0604020202020204" pitchFamily="34" charset="0"/>
              </a:rPr>
              <a:t>Anti-Wycliffe synod</a:t>
            </a:r>
            <a:r>
              <a:rPr lang="en-US" b="0" i="0" dirty="0">
                <a:solidFill>
                  <a:srgbClr val="54595D"/>
                </a:solidFill>
                <a:effectLst/>
                <a:latin typeface="Arial" panose="020B0604020202020204" pitchFamily="34" charset="0"/>
              </a:rPr>
              <a:t>[</a:t>
            </a:r>
            <a:r>
              <a:rPr lang="en-US" b="0" i="0" u="none" strike="noStrike" dirty="0">
                <a:solidFill>
                  <a:srgbClr val="0645AD"/>
                </a:solidFill>
                <a:effectLst/>
                <a:latin typeface="Arial" panose="020B0604020202020204" pitchFamily="34" charset="0"/>
                <a:hlinkClick r:id="rId159" tooltip="Edit section: Anti-Wycliffe synod"/>
              </a:rPr>
              <a:t>edit</a:t>
            </a:r>
            <a:r>
              <a:rPr lang="en-US" b="0" i="0" dirty="0">
                <a:solidFill>
                  <a:srgbClr val="54595D"/>
                </a:solidFill>
                <a:effectLst/>
                <a:latin typeface="Arial" panose="020B0604020202020204" pitchFamily="34" charset="0"/>
              </a:rPr>
              <a:t>]</a:t>
            </a:r>
            <a:endParaRPr lang="en-US" b="1" i="0" dirty="0">
              <a:solidFill>
                <a:srgbClr val="000000"/>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In the summer of 1381 Wycliffe formulated his doctrine of the Lord's Supper in twelve short sentences, and made it a duty to advocate it everywhere. Then the English hierarchy proceeded against him. The chancellor of the University of Oxford had some of the declarations pronounced heretical. When this was announced to Wycliffe, he declared that no one could change his convictions. He then appealed – not to the pope nor to the ecclesiastical authorities of the land, but to the king. He published his great confession upon the subject and also a second writing in English intended for the common people.</a:t>
            </a:r>
            <a:r>
              <a:rPr lang="en-US" b="0" i="0" u="none" strike="noStrike" baseline="30000" dirty="0">
                <a:solidFill>
                  <a:srgbClr val="0645AD"/>
                </a:solidFill>
                <a:effectLst/>
                <a:latin typeface="Arial" panose="020B0604020202020204" pitchFamily="34" charset="0"/>
                <a:hlinkClick r:id="rId160"/>
              </a:rPr>
              <a:t>[29]</a:t>
            </a:r>
            <a:endParaRPr lang="en-US" b="0" i="0" dirty="0">
              <a:solidFill>
                <a:srgbClr val="202122"/>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As long as Wycliffe limited his attacks to abuses and the wealth of the Church, he could rely on the support of part of the clergy and aristocracy, but once he dismissed the traditional doctrine of </a:t>
            </a:r>
            <a:r>
              <a:rPr lang="en-US" b="0" i="0" u="none" strike="noStrike" dirty="0">
                <a:solidFill>
                  <a:srgbClr val="0645AD"/>
                </a:solidFill>
                <a:effectLst/>
                <a:latin typeface="Arial" panose="020B0604020202020204" pitchFamily="34" charset="0"/>
                <a:hlinkClick r:id="rId52" tooltip="Transubstantiation"/>
              </a:rPr>
              <a:t>transubstantiation</a:t>
            </a:r>
            <a:r>
              <a:rPr lang="en-US" b="0" i="0" dirty="0">
                <a:solidFill>
                  <a:srgbClr val="202122"/>
                </a:solidFill>
                <a:effectLst/>
                <a:latin typeface="Arial" panose="020B0604020202020204" pitchFamily="34" charset="0"/>
              </a:rPr>
              <a:t>, his theses could not be defended any more.</a:t>
            </a:r>
            <a:r>
              <a:rPr lang="en-US" b="0" i="0" u="none" strike="noStrike" baseline="30000" dirty="0">
                <a:solidFill>
                  <a:srgbClr val="0645AD"/>
                </a:solidFill>
                <a:effectLst/>
                <a:latin typeface="Arial" panose="020B0604020202020204" pitchFamily="34" charset="0"/>
                <a:hlinkClick r:id="rId98"/>
              </a:rPr>
              <a:t>[11]</a:t>
            </a:r>
            <a:r>
              <a:rPr lang="en-US" b="0" i="0" dirty="0">
                <a:solidFill>
                  <a:srgbClr val="202122"/>
                </a:solidFill>
                <a:effectLst/>
                <a:latin typeface="Arial" panose="020B0604020202020204" pitchFamily="34" charset="0"/>
              </a:rPr>
              <a:t> This view cost him the support of </a:t>
            </a:r>
            <a:r>
              <a:rPr lang="en-US" b="0" i="0" u="none" strike="noStrike" dirty="0">
                <a:solidFill>
                  <a:srgbClr val="0645AD"/>
                </a:solidFill>
                <a:effectLst/>
                <a:latin typeface="Arial" panose="020B0604020202020204" pitchFamily="34" charset="0"/>
                <a:hlinkClick r:id="rId139" tooltip="John of Gaunt"/>
              </a:rPr>
              <a:t>John of Gaunt</a:t>
            </a:r>
            <a:r>
              <a:rPr lang="en-US" b="0" i="0" dirty="0">
                <a:solidFill>
                  <a:srgbClr val="202122"/>
                </a:solidFill>
                <a:effectLst/>
                <a:latin typeface="Arial" panose="020B0604020202020204" pitchFamily="34" charset="0"/>
              </a:rPr>
              <a:t> and many others.</a:t>
            </a:r>
            <a:r>
              <a:rPr lang="en-US" b="0" i="0" u="none" strike="noStrike" baseline="30000" dirty="0">
                <a:solidFill>
                  <a:srgbClr val="0645AD"/>
                </a:solidFill>
                <a:effectLst/>
                <a:latin typeface="Arial" panose="020B0604020202020204" pitchFamily="34" charset="0"/>
                <a:hlinkClick r:id="rId153"/>
              </a:rPr>
              <a:t>[27]</a:t>
            </a:r>
            <a:endParaRPr lang="en-US" b="0" i="0" dirty="0">
              <a:solidFill>
                <a:srgbClr val="202122"/>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In the midst of this came the </a:t>
            </a:r>
            <a:r>
              <a:rPr lang="en-US" b="0" i="0" u="none" strike="noStrike" dirty="0">
                <a:solidFill>
                  <a:srgbClr val="0645AD"/>
                </a:solidFill>
                <a:effectLst/>
                <a:latin typeface="Arial" panose="020B0604020202020204" pitchFamily="34" charset="0"/>
                <a:hlinkClick r:id="rId161" tooltip="English peasants' revolt of 1381"/>
              </a:rPr>
              <a:t>Peasants' Revolt of 1381</a:t>
            </a:r>
            <a:r>
              <a:rPr lang="en-US" b="0" i="0" dirty="0">
                <a:solidFill>
                  <a:srgbClr val="202122"/>
                </a:solidFill>
                <a:effectLst/>
                <a:latin typeface="Arial" panose="020B0604020202020204" pitchFamily="34" charset="0"/>
              </a:rPr>
              <a:t>. The revolt was sparked in part by Wycliffe's preaching carried throughout the realm by "poor priests" appointed by Wycliffe (mostly laymen). The preachers didn't limit their criticism of the accumulation of wealth and property to that of the monasteries, but rather included secular properties belonging to the nobility as well.</a:t>
            </a:r>
            <a:r>
              <a:rPr lang="en-US" b="0" i="0" u="none" strike="noStrike" baseline="30000" dirty="0">
                <a:solidFill>
                  <a:srgbClr val="0645AD"/>
                </a:solidFill>
                <a:effectLst/>
                <a:latin typeface="Arial" panose="020B0604020202020204" pitchFamily="34" charset="0"/>
                <a:hlinkClick r:id="rId162"/>
              </a:rPr>
              <a:t>[30]</a:t>
            </a:r>
            <a:r>
              <a:rPr lang="en-US" b="0" i="0" dirty="0">
                <a:solidFill>
                  <a:srgbClr val="202122"/>
                </a:solidFill>
                <a:effectLst/>
                <a:latin typeface="Arial" panose="020B0604020202020204" pitchFamily="34" charset="0"/>
              </a:rPr>
              <a:t> Although Wycliffe disapproved of the revolt, some of his disciples justified the killing of </a:t>
            </a:r>
            <a:r>
              <a:rPr lang="en-US" b="0" i="0" u="none" strike="noStrike" dirty="0">
                <a:solidFill>
                  <a:srgbClr val="0645AD"/>
                </a:solidFill>
                <a:effectLst/>
                <a:latin typeface="Arial" panose="020B0604020202020204" pitchFamily="34" charset="0"/>
                <a:hlinkClick r:id="rId163" tooltip="Simon Sudbury"/>
              </a:rPr>
              <a:t>Simon Sudbury</a:t>
            </a:r>
            <a:r>
              <a:rPr lang="en-US" b="0" i="0" dirty="0">
                <a:solidFill>
                  <a:srgbClr val="202122"/>
                </a:solidFill>
                <a:effectLst/>
                <a:latin typeface="Arial" panose="020B0604020202020204" pitchFamily="34" charset="0"/>
              </a:rPr>
              <a:t>, Archbishop of Canterbury. In 1382 Wycliffe's old enemy </a:t>
            </a:r>
            <a:r>
              <a:rPr lang="en-US" b="0" i="0" u="none" strike="noStrike" dirty="0">
                <a:solidFill>
                  <a:srgbClr val="0645AD"/>
                </a:solidFill>
                <a:effectLst/>
                <a:latin typeface="Arial" panose="020B0604020202020204" pitchFamily="34" charset="0"/>
                <a:hlinkClick r:id="rId141" tooltip="William Courtenay"/>
              </a:rPr>
              <a:t>William Courtenay</a:t>
            </a:r>
            <a:r>
              <a:rPr lang="en-US" b="0" i="0" dirty="0">
                <a:solidFill>
                  <a:srgbClr val="202122"/>
                </a:solidFill>
                <a:effectLst/>
                <a:latin typeface="Arial" panose="020B0604020202020204" pitchFamily="34" charset="0"/>
              </a:rPr>
              <a:t>, now Archbishop of Canterbury, called an ecclesiastical assembly of notables at London. During the consultations on 21 May </a:t>
            </a:r>
            <a:r>
              <a:rPr lang="en-US" b="0" i="0" u="none" strike="noStrike" dirty="0">
                <a:solidFill>
                  <a:srgbClr val="0645AD"/>
                </a:solidFill>
                <a:effectLst/>
                <a:latin typeface="Arial" panose="020B0604020202020204" pitchFamily="34" charset="0"/>
                <a:hlinkClick r:id="rId164" tooltip="1382 Dover Straits earthquake"/>
              </a:rPr>
              <a:t>an earthquake</a:t>
            </a:r>
            <a:r>
              <a:rPr lang="en-US" b="0" i="0" dirty="0">
                <a:solidFill>
                  <a:srgbClr val="202122"/>
                </a:solidFill>
                <a:effectLst/>
                <a:latin typeface="Arial" panose="020B0604020202020204" pitchFamily="34" charset="0"/>
              </a:rPr>
              <a:t> occurred; the participants were terrified and wished to break up the assembly, but Courtenay declared the earthquake a </a:t>
            </a:r>
            <a:r>
              <a:rPr lang="en-US" b="0" i="0" dirty="0" err="1">
                <a:solidFill>
                  <a:srgbClr val="202122"/>
                </a:solidFill>
                <a:effectLst/>
                <a:latin typeface="Arial" panose="020B0604020202020204" pitchFamily="34" charset="0"/>
              </a:rPr>
              <a:t>favourable</a:t>
            </a:r>
            <a:r>
              <a:rPr lang="en-US" b="0" i="0" dirty="0">
                <a:solidFill>
                  <a:srgbClr val="202122"/>
                </a:solidFill>
                <a:effectLst/>
                <a:latin typeface="Arial" panose="020B0604020202020204" pitchFamily="34" charset="0"/>
              </a:rPr>
              <a:t> sign which meant the purification of the earth from erroneous doctrine, and the result of the "</a:t>
            </a:r>
            <a:r>
              <a:rPr lang="en-US" b="0" i="0" u="none" strike="noStrike" dirty="0">
                <a:solidFill>
                  <a:srgbClr val="0645AD"/>
                </a:solidFill>
                <a:effectLst/>
                <a:latin typeface="Arial" panose="020B0604020202020204" pitchFamily="34" charset="0"/>
                <a:hlinkClick r:id="rId165" tooltip="Earthquake Synod"/>
              </a:rPr>
              <a:t>Earthquake Synod</a:t>
            </a:r>
            <a:r>
              <a:rPr lang="en-US" b="0" i="0" dirty="0">
                <a:solidFill>
                  <a:srgbClr val="202122"/>
                </a:solidFill>
                <a:effectLst/>
                <a:latin typeface="Arial" panose="020B0604020202020204" pitchFamily="34" charset="0"/>
              </a:rPr>
              <a:t>" was assured.</a:t>
            </a:r>
            <a:r>
              <a:rPr lang="en-US" b="0" i="0" u="none" strike="noStrike" baseline="30000" dirty="0">
                <a:solidFill>
                  <a:srgbClr val="0645AD"/>
                </a:solidFill>
                <a:effectLst/>
                <a:latin typeface="Arial" panose="020B0604020202020204" pitchFamily="34" charset="0"/>
                <a:hlinkClick r:id="rId166"/>
              </a:rPr>
              <a:t>[31]</a:t>
            </a:r>
            <a:endParaRPr lang="en-US" b="0" i="0" dirty="0">
              <a:solidFill>
                <a:srgbClr val="202122"/>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Of the 24 propositions attributed to Wycliffe without mentioning his name, ten were declared heretical and fourteen erroneous. The former had reference to the transformation in the sacrament, the latter to matters of church order and institutions. It was forbidden from that time to hold these opinions or to advance them in sermons or in academic discussions. All persons disregarding this order were to be subject to prosecution. To accomplish this the help of the State was necessary; but the Commons rejected the bill. The king, however, had a decree issued which permitted the arrest of those in error.</a:t>
            </a:r>
          </a:p>
          <a:p>
            <a:pPr algn="l" rtl="0"/>
            <a:r>
              <a:rPr lang="en-US" b="0" i="0" dirty="0">
                <a:solidFill>
                  <a:srgbClr val="202122"/>
                </a:solidFill>
                <a:effectLst/>
                <a:latin typeface="Arial" panose="020B0604020202020204" pitchFamily="34" charset="0"/>
              </a:rPr>
              <a:t>The citadel of the reformatory movement was Oxford, where Wycliffe's most active helpers were; these were laid under the ban and summoned to recant, and Nicholas of Hereford went to Rome to appeal.</a:t>
            </a:r>
            <a:r>
              <a:rPr lang="en-US" b="0" i="0" u="none" strike="noStrike" baseline="30000" dirty="0">
                <a:solidFill>
                  <a:srgbClr val="0645AD"/>
                </a:solidFill>
                <a:effectLst/>
                <a:latin typeface="Arial" panose="020B0604020202020204" pitchFamily="34" charset="0"/>
                <a:hlinkClick r:id="rId167"/>
              </a:rPr>
              <a:t>[32]</a:t>
            </a:r>
            <a:endParaRPr lang="en-US" b="0" i="0" dirty="0">
              <a:solidFill>
                <a:srgbClr val="202122"/>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On 17 November 1382, Wycliffe was summoned before a synod at Oxford. He still commanded the </a:t>
            </a:r>
            <a:r>
              <a:rPr lang="en-US" b="0" i="0" dirty="0" err="1">
                <a:solidFill>
                  <a:srgbClr val="202122"/>
                </a:solidFill>
                <a:effectLst/>
                <a:latin typeface="Arial" panose="020B0604020202020204" pitchFamily="34" charset="0"/>
              </a:rPr>
              <a:t>favour</a:t>
            </a:r>
            <a:r>
              <a:rPr lang="en-US" b="0" i="0" dirty="0">
                <a:solidFill>
                  <a:srgbClr val="202122"/>
                </a:solidFill>
                <a:effectLst/>
                <a:latin typeface="Arial" panose="020B0604020202020204" pitchFamily="34" charset="0"/>
              </a:rPr>
              <a:t> of the court and of Parliament, to which he addressed a memorial. He was neither excommunicated then, nor deprived of his living.</a:t>
            </a:r>
          </a:p>
          <a:p>
            <a:pPr algn="l" rtl="0"/>
            <a:r>
              <a:rPr lang="en-US" b="0" i="0" dirty="0">
                <a:solidFill>
                  <a:srgbClr val="202122"/>
                </a:solidFill>
                <a:effectLst/>
                <a:latin typeface="Arial" panose="020B0604020202020204" pitchFamily="34" charset="0"/>
              </a:rPr>
              <a:t>Wycliffe aimed to do away with the existing hierarchy and replace it with the "poor priests" who lived in poverty, were bound by no vows, had received no formal </a:t>
            </a:r>
            <a:r>
              <a:rPr lang="en-US" b="0" i="0" u="none" strike="noStrike" dirty="0">
                <a:solidFill>
                  <a:srgbClr val="0645AD"/>
                </a:solidFill>
                <a:effectLst/>
                <a:latin typeface="Arial" panose="020B0604020202020204" pitchFamily="34" charset="0"/>
                <a:hlinkClick r:id="rId168" tooltip="Consecration"/>
              </a:rPr>
              <a:t>consecration</a:t>
            </a:r>
            <a:r>
              <a:rPr lang="en-US" b="0" i="0" dirty="0">
                <a:solidFill>
                  <a:srgbClr val="202122"/>
                </a:solidFill>
                <a:effectLst/>
                <a:latin typeface="Arial" panose="020B0604020202020204" pitchFamily="34" charset="0"/>
              </a:rPr>
              <a:t>, and preached the </a:t>
            </a:r>
            <a:r>
              <a:rPr lang="en-US" b="0" i="0" u="none" strike="noStrike" dirty="0">
                <a:solidFill>
                  <a:srgbClr val="0645AD"/>
                </a:solidFill>
                <a:effectLst/>
                <a:latin typeface="Arial" panose="020B0604020202020204" pitchFamily="34" charset="0"/>
                <a:hlinkClick r:id="rId169" tooltip="Gospel"/>
              </a:rPr>
              <a:t>Gospel</a:t>
            </a:r>
            <a:r>
              <a:rPr lang="en-US" b="0" i="0" dirty="0">
                <a:solidFill>
                  <a:srgbClr val="202122"/>
                </a:solidFill>
                <a:effectLst/>
                <a:latin typeface="Arial" panose="020B0604020202020204" pitchFamily="34" charset="0"/>
              </a:rPr>
              <a:t> to the people. Itinerant preachers spread the teachings of Wycliffe. The bull of Gregory XI impressed upon them the name of </a:t>
            </a:r>
            <a:r>
              <a:rPr lang="en-US" b="0" i="0" u="none" strike="noStrike" dirty="0">
                <a:solidFill>
                  <a:srgbClr val="0645AD"/>
                </a:solidFill>
                <a:effectLst/>
                <a:latin typeface="Arial" panose="020B0604020202020204" pitchFamily="34" charset="0"/>
                <a:hlinkClick r:id="rId44" tooltip="Lollards"/>
              </a:rPr>
              <a:t>Lollards</a:t>
            </a:r>
            <a:r>
              <a:rPr lang="en-US" b="0" i="0" dirty="0">
                <a:solidFill>
                  <a:srgbClr val="202122"/>
                </a:solidFill>
                <a:effectLst/>
                <a:latin typeface="Arial" panose="020B0604020202020204" pitchFamily="34" charset="0"/>
              </a:rPr>
              <a:t>, intended as an opprobrious epithet, but it became, to them, a name of </a:t>
            </a:r>
            <a:r>
              <a:rPr lang="en-US" b="0" i="0" dirty="0" err="1">
                <a:solidFill>
                  <a:srgbClr val="202122"/>
                </a:solidFill>
                <a:effectLst/>
                <a:latin typeface="Arial" panose="020B0604020202020204" pitchFamily="34" charset="0"/>
              </a:rPr>
              <a:t>honour</a:t>
            </a:r>
            <a:r>
              <a:rPr lang="en-US" b="0" i="0" dirty="0">
                <a:solidFill>
                  <a:srgbClr val="202122"/>
                </a:solidFill>
                <a:effectLst/>
                <a:latin typeface="Arial" panose="020B0604020202020204" pitchFamily="34" charset="0"/>
              </a:rPr>
              <a:t>. Even in Wycliffe's time the "Lollards" had reached wide circles in England and preached "God's law, without which no one could be justified."</a:t>
            </a:r>
            <a:r>
              <a:rPr lang="en-US" b="0" i="0" u="none" strike="noStrike" baseline="30000" dirty="0">
                <a:solidFill>
                  <a:srgbClr val="0645AD"/>
                </a:solidFill>
                <a:effectLst/>
                <a:latin typeface="Arial" panose="020B0604020202020204" pitchFamily="34" charset="0"/>
                <a:hlinkClick r:id="rId170"/>
              </a:rPr>
              <a:t>[33]</a:t>
            </a:r>
            <a:endParaRPr lang="en-US" b="0" i="0" dirty="0">
              <a:solidFill>
                <a:srgbClr val="202122"/>
              </a:solidFill>
              <a:effectLst/>
              <a:latin typeface="Arial" panose="020B0604020202020204" pitchFamily="34" charset="0"/>
            </a:endParaRPr>
          </a:p>
          <a:p>
            <a:pPr algn="l" rtl="0"/>
            <a:r>
              <a:rPr lang="en-US" b="1" i="0" dirty="0">
                <a:solidFill>
                  <a:srgbClr val="000000"/>
                </a:solidFill>
                <a:effectLst/>
                <a:latin typeface="Arial" panose="020B0604020202020204" pitchFamily="34" charset="0"/>
              </a:rPr>
              <a:t>Death and posthumous declaration of heresy</a:t>
            </a:r>
            <a:r>
              <a:rPr lang="en-US" b="0" i="0" dirty="0">
                <a:solidFill>
                  <a:srgbClr val="54595D"/>
                </a:solidFill>
                <a:effectLst/>
                <a:latin typeface="Arial" panose="020B0604020202020204" pitchFamily="34" charset="0"/>
              </a:rPr>
              <a:t>[</a:t>
            </a:r>
            <a:r>
              <a:rPr lang="en-US" b="0" i="0" u="none" strike="noStrike" dirty="0">
                <a:solidFill>
                  <a:srgbClr val="0645AD"/>
                </a:solidFill>
                <a:effectLst/>
                <a:latin typeface="Arial" panose="020B0604020202020204" pitchFamily="34" charset="0"/>
                <a:hlinkClick r:id="rId171" tooltip="Edit section: Death and posthumous declaration of heresy"/>
              </a:rPr>
              <a:t>edit</a:t>
            </a:r>
            <a:r>
              <a:rPr lang="en-US" b="0" i="0" dirty="0">
                <a:solidFill>
                  <a:srgbClr val="54595D"/>
                </a:solidFill>
                <a:effectLst/>
                <a:latin typeface="Arial" panose="020B0604020202020204" pitchFamily="34" charset="0"/>
              </a:rPr>
              <a:t>]</a:t>
            </a:r>
            <a:endParaRPr lang="en-US" b="1" i="0" dirty="0">
              <a:solidFill>
                <a:srgbClr val="000000"/>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Portrait of John Wycliffe by </a:t>
            </a:r>
            <a:r>
              <a:rPr lang="en-US" b="0" i="0" u="none" strike="noStrike" dirty="0">
                <a:solidFill>
                  <a:srgbClr val="0645AD"/>
                </a:solidFill>
                <a:effectLst/>
                <a:latin typeface="Arial" panose="020B0604020202020204" pitchFamily="34" charset="0"/>
                <a:hlinkClick r:id="rId172" tooltip="Bernard Picart"/>
              </a:rPr>
              <a:t>Bernard </a:t>
            </a:r>
            <a:r>
              <a:rPr lang="en-US" b="0" i="0" u="none" strike="noStrike" dirty="0" err="1">
                <a:solidFill>
                  <a:srgbClr val="0645AD"/>
                </a:solidFill>
                <a:effectLst/>
                <a:latin typeface="Arial" panose="020B0604020202020204" pitchFamily="34" charset="0"/>
                <a:hlinkClick r:id="rId172" tooltip="Bernard Picart"/>
              </a:rPr>
              <a:t>Picart</a:t>
            </a:r>
            <a:r>
              <a:rPr lang="en-US" b="0" i="0" dirty="0">
                <a:solidFill>
                  <a:srgbClr val="202122"/>
                </a:solidFill>
                <a:effectLst/>
                <a:latin typeface="Arial" panose="020B0604020202020204" pitchFamily="34" charset="0"/>
              </a:rPr>
              <a:t>, showing the burning of his works (1714)</a:t>
            </a:r>
          </a:p>
          <a:p>
            <a:pPr algn="l" rtl="0"/>
            <a:r>
              <a:rPr lang="en-US" b="0" i="0" dirty="0">
                <a:solidFill>
                  <a:srgbClr val="202122"/>
                </a:solidFill>
                <a:effectLst/>
                <a:latin typeface="Arial" panose="020B0604020202020204" pitchFamily="34" charset="0"/>
              </a:rPr>
              <a:t>In the years before his death in 1384 he increasingly argued for Scriptures as the authoritative </a:t>
            </a:r>
            <a:r>
              <a:rPr lang="en-US" b="0" i="0" dirty="0" err="1">
                <a:solidFill>
                  <a:srgbClr val="202122"/>
                </a:solidFill>
                <a:effectLst/>
                <a:latin typeface="Arial" panose="020B0604020202020204" pitchFamily="34" charset="0"/>
              </a:rPr>
              <a:t>centre</a:t>
            </a:r>
            <a:r>
              <a:rPr lang="en-US" b="0" i="0" dirty="0">
                <a:solidFill>
                  <a:srgbClr val="202122"/>
                </a:solidFill>
                <a:effectLst/>
                <a:latin typeface="Arial" panose="020B0604020202020204" pitchFamily="34" charset="0"/>
              </a:rPr>
              <a:t> of Christianity, that the claims of the papacy were unhistorical, that monasticism was irredeemably corrupt, and that the moral unworthiness of priests </a:t>
            </a:r>
            <a:r>
              <a:rPr lang="en-US" b="0" i="0" u="none" strike="noStrike" dirty="0">
                <a:solidFill>
                  <a:srgbClr val="0645AD"/>
                </a:solidFill>
                <a:effectLst/>
                <a:latin typeface="Arial" panose="020B0604020202020204" pitchFamily="34" charset="0"/>
                <a:hlinkClick r:id="rId173" tooltip="Donatism"/>
              </a:rPr>
              <a:t>invalidated their office and sacraments</a:t>
            </a:r>
            <a:r>
              <a:rPr lang="en-US" b="0" i="0" dirty="0">
                <a:solidFill>
                  <a:srgbClr val="202122"/>
                </a:solidFill>
                <a:effectLst/>
                <a:latin typeface="Arial" panose="020B0604020202020204" pitchFamily="34" charset="0"/>
              </a:rPr>
              <a:t>.</a:t>
            </a:r>
            <a:r>
              <a:rPr lang="en-US" b="0" i="0" u="none" strike="noStrike" baseline="30000" dirty="0">
                <a:solidFill>
                  <a:srgbClr val="0645AD"/>
                </a:solidFill>
                <a:effectLst/>
                <a:latin typeface="Arial" panose="020B0604020202020204" pitchFamily="34" charset="0"/>
                <a:hlinkClick r:id="rId174"/>
              </a:rPr>
              <a:t>[34]</a:t>
            </a:r>
            <a:endParaRPr lang="en-US" b="0" i="0" dirty="0">
              <a:solidFill>
                <a:srgbClr val="202122"/>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Wycliffe returned to </a:t>
            </a:r>
            <a:r>
              <a:rPr lang="en-US" b="0" i="0" u="none" strike="noStrike" dirty="0" err="1">
                <a:solidFill>
                  <a:srgbClr val="0645AD"/>
                </a:solidFill>
                <a:effectLst/>
                <a:latin typeface="Arial" panose="020B0604020202020204" pitchFamily="34" charset="0"/>
                <a:hlinkClick r:id="rId175" tooltip="Lutterworth"/>
              </a:rPr>
              <a:t>Lutterworth</a:t>
            </a:r>
            <a:r>
              <a:rPr lang="en-US" b="0" i="0" dirty="0">
                <a:solidFill>
                  <a:srgbClr val="202122"/>
                </a:solidFill>
                <a:effectLst/>
                <a:latin typeface="Arial" panose="020B0604020202020204" pitchFamily="34" charset="0"/>
              </a:rPr>
              <a:t>, and sent out tracts against the monks and </a:t>
            </a:r>
            <a:r>
              <a:rPr lang="en-US" b="0" i="0" u="none" strike="noStrike" dirty="0">
                <a:solidFill>
                  <a:srgbClr val="0645AD"/>
                </a:solidFill>
                <a:effectLst/>
                <a:latin typeface="Arial" panose="020B0604020202020204" pitchFamily="34" charset="0"/>
                <a:hlinkClick r:id="rId176" tooltip="Urban VI"/>
              </a:rPr>
              <a:t>Urban VI</a:t>
            </a:r>
            <a:r>
              <a:rPr lang="en-US" b="0" i="0" dirty="0">
                <a:solidFill>
                  <a:srgbClr val="202122"/>
                </a:solidFill>
                <a:effectLst/>
                <a:latin typeface="Arial" panose="020B0604020202020204" pitchFamily="34" charset="0"/>
              </a:rPr>
              <a:t>, since the latter, contrary to Wycliffe's hopes, had not turned out to be a reforming pope. The literary achievements of Wycliffe's last days, such as the </a:t>
            </a:r>
            <a:r>
              <a:rPr lang="en-US" b="0" i="1" dirty="0" err="1">
                <a:solidFill>
                  <a:srgbClr val="202122"/>
                </a:solidFill>
                <a:effectLst/>
                <a:latin typeface="Arial" panose="020B0604020202020204" pitchFamily="34" charset="0"/>
              </a:rPr>
              <a:t>Trialogus</a:t>
            </a:r>
            <a:r>
              <a:rPr lang="en-US" b="0" i="0" dirty="0">
                <a:solidFill>
                  <a:srgbClr val="202122"/>
                </a:solidFill>
                <a:effectLst/>
                <a:latin typeface="Arial" panose="020B0604020202020204" pitchFamily="34" charset="0"/>
              </a:rPr>
              <a:t>, stand at the peak of the knowledge of his day. His last work, the </a:t>
            </a:r>
            <a:r>
              <a:rPr lang="en-US" b="0" i="1" dirty="0">
                <a:solidFill>
                  <a:srgbClr val="202122"/>
                </a:solidFill>
                <a:effectLst/>
                <a:latin typeface="Arial" panose="020B0604020202020204" pitchFamily="34" charset="0"/>
              </a:rPr>
              <a:t>Opus </a:t>
            </a:r>
            <a:r>
              <a:rPr lang="en-US" b="0" i="1" dirty="0" err="1">
                <a:solidFill>
                  <a:srgbClr val="202122"/>
                </a:solidFill>
                <a:effectLst/>
                <a:latin typeface="Arial" panose="020B0604020202020204" pitchFamily="34" charset="0"/>
              </a:rPr>
              <a:t>evangelicum</a:t>
            </a:r>
            <a:r>
              <a:rPr lang="en-US" b="0" i="0" dirty="0">
                <a:solidFill>
                  <a:srgbClr val="202122"/>
                </a:solidFill>
                <a:effectLst/>
                <a:latin typeface="Arial" panose="020B0604020202020204" pitchFamily="34" charset="0"/>
              </a:rPr>
              <a:t>, the last part of which he named in characteristic fashion "Of Antichrist", remained uncompleted. While he was saying Mass in the parish church on </a:t>
            </a:r>
            <a:r>
              <a:rPr lang="en-US" b="0" i="0" u="none" strike="noStrike" dirty="0">
                <a:solidFill>
                  <a:srgbClr val="0645AD"/>
                </a:solidFill>
                <a:effectLst/>
                <a:latin typeface="Arial" panose="020B0604020202020204" pitchFamily="34" charset="0"/>
                <a:hlinkClick r:id="rId177" tooltip="Holy Innocents' Day"/>
              </a:rPr>
              <a:t>Holy Innocents' Day</a:t>
            </a:r>
            <a:r>
              <a:rPr lang="en-US" b="0" i="0" dirty="0">
                <a:solidFill>
                  <a:srgbClr val="202122"/>
                </a:solidFill>
                <a:effectLst/>
                <a:latin typeface="Arial" panose="020B0604020202020204" pitchFamily="34" charset="0"/>
              </a:rPr>
              <a:t>, 28 December 1384, he suffered a stroke, and died a few days later.</a:t>
            </a:r>
            <a:r>
              <a:rPr lang="en-US" b="0" i="0" baseline="30000" dirty="0">
                <a:solidFill>
                  <a:srgbClr val="202122"/>
                </a:solidFill>
                <a:effectLst/>
                <a:latin typeface="Arial" panose="020B0604020202020204" pitchFamily="34" charset="0"/>
              </a:rPr>
              <a:t>[</a:t>
            </a:r>
            <a:r>
              <a:rPr lang="en-US" b="0" i="1" u="none" strike="noStrike" baseline="30000" dirty="0">
                <a:solidFill>
                  <a:srgbClr val="0645AD"/>
                </a:solidFill>
                <a:effectLst/>
                <a:latin typeface="Arial" panose="020B0604020202020204" pitchFamily="34" charset="0"/>
                <a:hlinkClick r:id="rId178" tooltip="Wikipedia:Please clarify"/>
              </a:rPr>
              <a:t>clarification needed</a:t>
            </a:r>
            <a:r>
              <a:rPr lang="en-US" b="0" i="0" baseline="30000" dirty="0">
                <a:solidFill>
                  <a:srgbClr val="202122"/>
                </a:solidFill>
                <a:effectLst/>
                <a:latin typeface="Arial" panose="020B0604020202020204" pitchFamily="34" charset="0"/>
              </a:rPr>
              <a:t>]</a:t>
            </a:r>
            <a:endParaRPr lang="en-US" b="0" i="0" dirty="0">
              <a:solidFill>
                <a:srgbClr val="202122"/>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The Anti-Wycliffite Statute of 1401 extended persecution to Wycliffe's remaining followers. The "Constitutions of Oxford" of 1408 aimed to reclaim authority in all ecclesiastical matters, and specifically named John Wycliffe as it banned certain writings, and noted that translation of Scripture into English by unlicensed laity was a crime punishable by charges of heresy.</a:t>
            </a:r>
            <a:r>
              <a:rPr lang="en-US" b="0" i="0" baseline="30000" dirty="0">
                <a:solidFill>
                  <a:srgbClr val="202122"/>
                </a:solidFill>
                <a:effectLst/>
                <a:latin typeface="Arial" panose="020B0604020202020204" pitchFamily="34" charset="0"/>
              </a:rPr>
              <a:t>[</a:t>
            </a:r>
            <a:r>
              <a:rPr lang="en-US" b="0" i="1" u="none" strike="noStrike" baseline="30000" dirty="0">
                <a:solidFill>
                  <a:srgbClr val="0645AD"/>
                </a:solidFill>
                <a:effectLst/>
                <a:latin typeface="Arial" panose="020B0604020202020204" pitchFamily="34" charset="0"/>
                <a:hlinkClick r:id="rId178" tooltip="Wikipedia:Please clarify"/>
              </a:rPr>
              <a:t>clarification needed</a:t>
            </a:r>
            <a:r>
              <a:rPr lang="en-US" b="0" i="0" baseline="30000" dirty="0">
                <a:solidFill>
                  <a:srgbClr val="202122"/>
                </a:solidFill>
                <a:effectLst/>
                <a:latin typeface="Arial" panose="020B0604020202020204" pitchFamily="34" charset="0"/>
              </a:rPr>
              <a:t>]</a:t>
            </a:r>
            <a:endParaRPr lang="en-US" b="0" i="0" dirty="0">
              <a:solidFill>
                <a:srgbClr val="202122"/>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Burning Wycliffe's bones, from </a:t>
            </a:r>
            <a:r>
              <a:rPr lang="en-US" b="0" i="1" u="none" strike="noStrike" dirty="0">
                <a:solidFill>
                  <a:srgbClr val="0645AD"/>
                </a:solidFill>
                <a:effectLst/>
                <a:latin typeface="Arial" panose="020B0604020202020204" pitchFamily="34" charset="0"/>
                <a:hlinkClick r:id="rId179" tooltip="Foxe's Book of Martyrs"/>
              </a:rPr>
              <a:t>Foxe's Book of Martyrs</a:t>
            </a:r>
            <a:r>
              <a:rPr lang="en-US" b="0" i="0" dirty="0">
                <a:solidFill>
                  <a:srgbClr val="202122"/>
                </a:solidFill>
                <a:effectLst/>
                <a:latin typeface="Arial" panose="020B0604020202020204" pitchFamily="34" charset="0"/>
              </a:rPr>
              <a:t> (1563)</a:t>
            </a:r>
          </a:p>
          <a:p>
            <a:pPr algn="l" rtl="0"/>
            <a:r>
              <a:rPr lang="en-US" b="0" i="0" dirty="0">
                <a:solidFill>
                  <a:srgbClr val="202122"/>
                </a:solidFill>
                <a:effectLst/>
                <a:latin typeface="Arial" panose="020B0604020202020204" pitchFamily="34" charset="0"/>
              </a:rPr>
              <a:t>The </a:t>
            </a:r>
            <a:r>
              <a:rPr lang="en-US" b="0" i="0" u="none" strike="noStrike" dirty="0">
                <a:solidFill>
                  <a:srgbClr val="0645AD"/>
                </a:solidFill>
                <a:effectLst/>
                <a:latin typeface="Arial" panose="020B0604020202020204" pitchFamily="34" charset="0"/>
                <a:hlinkClick r:id="rId180" tooltip="Council of Constance"/>
              </a:rPr>
              <a:t>Council of Constance</a:t>
            </a:r>
            <a:r>
              <a:rPr lang="en-US" b="0" i="0" dirty="0">
                <a:solidFill>
                  <a:srgbClr val="202122"/>
                </a:solidFill>
                <a:effectLst/>
                <a:latin typeface="Arial" panose="020B0604020202020204" pitchFamily="34" charset="0"/>
              </a:rPr>
              <a:t> declared Wycliffe a heretic on 4 May 1415, and banned his writings, effectively both excommunicating him retroactively and making him an early forerunner of Protestantism. The Council decreed that Wycliffe's works should be </a:t>
            </a:r>
            <a:r>
              <a:rPr lang="en-US" b="0" i="0" u="none" strike="noStrike" dirty="0">
                <a:solidFill>
                  <a:srgbClr val="0645AD"/>
                </a:solidFill>
                <a:effectLst/>
                <a:latin typeface="Arial" panose="020B0604020202020204" pitchFamily="34" charset="0"/>
                <a:hlinkClick r:id="rId181" tooltip="Book burning"/>
              </a:rPr>
              <a:t>burned</a:t>
            </a:r>
            <a:r>
              <a:rPr lang="en-US" b="0" i="0" dirty="0">
                <a:solidFill>
                  <a:srgbClr val="202122"/>
                </a:solidFill>
                <a:effectLst/>
                <a:latin typeface="Arial" panose="020B0604020202020204" pitchFamily="34" charset="0"/>
              </a:rPr>
              <a:t> and his bodily remains removed from consecrated ground. This order, confirmed by </a:t>
            </a:r>
            <a:r>
              <a:rPr lang="en-US" b="0" i="0" u="none" strike="noStrike" dirty="0">
                <a:solidFill>
                  <a:srgbClr val="0645AD"/>
                </a:solidFill>
                <a:effectLst/>
                <a:latin typeface="Arial" panose="020B0604020202020204" pitchFamily="34" charset="0"/>
                <a:hlinkClick r:id="rId182" tooltip="Pope Martin V"/>
              </a:rPr>
              <a:t>Pope Martin V</a:t>
            </a:r>
            <a:r>
              <a:rPr lang="en-US" b="0" i="0" dirty="0">
                <a:solidFill>
                  <a:srgbClr val="202122"/>
                </a:solidFill>
                <a:effectLst/>
                <a:latin typeface="Arial" panose="020B0604020202020204" pitchFamily="34" charset="0"/>
              </a:rPr>
              <a:t>, was carried out in 1428.</a:t>
            </a:r>
            <a:r>
              <a:rPr lang="en-US" b="0" i="0" u="none" strike="noStrike" baseline="30000" dirty="0">
                <a:solidFill>
                  <a:srgbClr val="0645AD"/>
                </a:solidFill>
                <a:effectLst/>
                <a:latin typeface="Arial" panose="020B0604020202020204" pitchFamily="34" charset="0"/>
                <a:hlinkClick r:id="rId98"/>
              </a:rPr>
              <a:t>[11]</a:t>
            </a:r>
            <a:r>
              <a:rPr lang="en-US" b="0" i="0" dirty="0">
                <a:solidFill>
                  <a:srgbClr val="202122"/>
                </a:solidFill>
                <a:effectLst/>
                <a:latin typeface="Arial" panose="020B0604020202020204" pitchFamily="34" charset="0"/>
              </a:rPr>
              <a:t> Wycliffe's corpse was exhumed and burned and the ashes cast into the </a:t>
            </a:r>
            <a:r>
              <a:rPr lang="en-US" b="0" i="0" u="none" strike="noStrike" dirty="0">
                <a:solidFill>
                  <a:srgbClr val="0645AD"/>
                </a:solidFill>
                <a:effectLst/>
                <a:latin typeface="Arial" panose="020B0604020202020204" pitchFamily="34" charset="0"/>
                <a:hlinkClick r:id="rId183" tooltip="River Swift"/>
              </a:rPr>
              <a:t>River Swift</a:t>
            </a:r>
            <a:r>
              <a:rPr lang="en-US" b="0" i="0" dirty="0">
                <a:solidFill>
                  <a:srgbClr val="202122"/>
                </a:solidFill>
                <a:effectLst/>
                <a:latin typeface="Arial" panose="020B0604020202020204" pitchFamily="34" charset="0"/>
              </a:rPr>
              <a:t>, which flows through </a:t>
            </a:r>
            <a:r>
              <a:rPr lang="en-US" b="0" i="0" dirty="0" err="1">
                <a:solidFill>
                  <a:srgbClr val="202122"/>
                </a:solidFill>
                <a:effectLst/>
                <a:latin typeface="Arial" panose="020B0604020202020204" pitchFamily="34" charset="0"/>
              </a:rPr>
              <a:t>Lutterworth</a:t>
            </a:r>
            <a:r>
              <a:rPr lang="en-US" b="0" i="0" dirty="0">
                <a:solidFill>
                  <a:srgbClr val="202122"/>
                </a:solidFill>
                <a:effectLst/>
                <a:latin typeface="Arial" panose="020B0604020202020204" pitchFamily="34" charset="0"/>
              </a:rPr>
              <a:t>.</a:t>
            </a:r>
          </a:p>
          <a:p>
            <a:pPr algn="l" rtl="0"/>
            <a:r>
              <a:rPr lang="en-US" b="0" i="0" dirty="0">
                <a:solidFill>
                  <a:srgbClr val="202122"/>
                </a:solidFill>
                <a:effectLst/>
                <a:latin typeface="Arial" panose="020B0604020202020204" pitchFamily="34" charset="0"/>
              </a:rPr>
              <a:t>None of Wycliffe's contemporaries left a complete picture of his person, his life, and his activities. Paintings representing Wycliffe are from a later period. In </a:t>
            </a:r>
            <a:r>
              <a:rPr lang="en-US" b="0" i="1" u="none" strike="noStrike" dirty="0">
                <a:solidFill>
                  <a:srgbClr val="0645AD"/>
                </a:solidFill>
                <a:effectLst/>
                <a:latin typeface="Arial" panose="020B0604020202020204" pitchFamily="34" charset="0"/>
                <a:hlinkClick r:id="rId184" tooltip="The Testimony of William Thorpe"/>
              </a:rPr>
              <a:t>The Testimony of William Thorpe</a:t>
            </a:r>
            <a:r>
              <a:rPr lang="en-US" b="0" i="0" dirty="0">
                <a:solidFill>
                  <a:srgbClr val="202122"/>
                </a:solidFill>
                <a:effectLst/>
                <a:latin typeface="Arial" panose="020B0604020202020204" pitchFamily="34" charset="0"/>
              </a:rPr>
              <a:t> (1407), Wycliffe appears wasted and physically weak. Thorpe says Wycliffe was of unblemished walk</a:t>
            </a:r>
            <a:r>
              <a:rPr lang="en-US" b="0" i="0" baseline="30000" dirty="0">
                <a:solidFill>
                  <a:srgbClr val="202122"/>
                </a:solidFill>
                <a:effectLst/>
                <a:latin typeface="Arial" panose="020B0604020202020204" pitchFamily="34" charset="0"/>
              </a:rPr>
              <a:t>[</a:t>
            </a:r>
            <a:r>
              <a:rPr lang="en-US" b="0" i="1" u="none" strike="noStrike" baseline="30000" dirty="0">
                <a:solidFill>
                  <a:srgbClr val="0645AD"/>
                </a:solidFill>
                <a:effectLst/>
                <a:latin typeface="Arial" panose="020B0604020202020204" pitchFamily="34" charset="0"/>
                <a:hlinkClick r:id="rId178" tooltip="Wikipedia:Please clarify"/>
              </a:rPr>
              <a:t>clarification needed</a:t>
            </a:r>
            <a:r>
              <a:rPr lang="en-US" b="0" i="0" baseline="30000" dirty="0">
                <a:solidFill>
                  <a:srgbClr val="202122"/>
                </a:solidFill>
                <a:effectLst/>
                <a:latin typeface="Arial" panose="020B0604020202020204" pitchFamily="34" charset="0"/>
              </a:rPr>
              <a:t>]</a:t>
            </a:r>
            <a:r>
              <a:rPr lang="en-US" b="0" i="0" dirty="0">
                <a:solidFill>
                  <a:srgbClr val="202122"/>
                </a:solidFill>
                <a:effectLst/>
                <a:latin typeface="Arial" panose="020B0604020202020204" pitchFamily="34" charset="0"/>
              </a:rPr>
              <a:t> in life, and regarded affectionately by people of rank, who often consorted with him, took down his sayings, and clung to him. "I indeed clove to none closer than to him, the wisest and most blessed of all men whom I have ever found."</a:t>
            </a:r>
          </a:p>
          <a:p>
            <a:pPr algn="l" rtl="0"/>
            <a:r>
              <a:rPr lang="en-US" b="0" i="0" u="none" strike="noStrike" dirty="0">
                <a:solidFill>
                  <a:srgbClr val="0645AD"/>
                </a:solidFill>
                <a:effectLst/>
                <a:latin typeface="Arial" panose="020B0604020202020204" pitchFamily="34" charset="0"/>
                <a:hlinkClick r:id="rId185" tooltip="Thomas Netter"/>
              </a:rPr>
              <a:t>Thomas Netter</a:t>
            </a:r>
            <a:r>
              <a:rPr lang="en-US" b="0" i="0" dirty="0">
                <a:solidFill>
                  <a:srgbClr val="202122"/>
                </a:solidFill>
                <a:effectLst/>
                <a:latin typeface="Arial" panose="020B0604020202020204" pitchFamily="34" charset="0"/>
              </a:rPr>
              <a:t> highly esteemed John </a:t>
            </a:r>
            <a:r>
              <a:rPr lang="en-US" b="0" i="0" dirty="0" err="1">
                <a:solidFill>
                  <a:srgbClr val="202122"/>
                </a:solidFill>
                <a:effectLst/>
                <a:latin typeface="Arial" panose="020B0604020202020204" pitchFamily="34" charset="0"/>
              </a:rPr>
              <a:t>Kynyngham</a:t>
            </a:r>
            <a:r>
              <a:rPr lang="en-US" b="0" i="0" dirty="0">
                <a:solidFill>
                  <a:srgbClr val="202122"/>
                </a:solidFill>
                <a:effectLst/>
                <a:latin typeface="Arial" panose="020B0604020202020204" pitchFamily="34" charset="0"/>
              </a:rPr>
              <a:t> in that he "so bravely offered himself to the biting speech of the </a:t>
            </a:r>
            <a:r>
              <a:rPr lang="en-US" b="0" i="0" u="none" strike="noStrike" dirty="0">
                <a:solidFill>
                  <a:srgbClr val="0645AD"/>
                </a:solidFill>
                <a:effectLst/>
                <a:latin typeface="Arial" panose="020B0604020202020204" pitchFamily="34" charset="0"/>
                <a:hlinkClick r:id="rId186" tooltip="Heresy"/>
              </a:rPr>
              <a:t>heretic</a:t>
            </a:r>
            <a:r>
              <a:rPr lang="en-US" b="0" i="0" dirty="0">
                <a:solidFill>
                  <a:srgbClr val="202122"/>
                </a:solidFill>
                <a:effectLst/>
                <a:latin typeface="Arial" panose="020B0604020202020204" pitchFamily="34" charset="0"/>
              </a:rPr>
              <a:t> and to words that stung as being without the religion of Christ". But this example of Netter is not well chosen, since the tone of Wycliffe toward </a:t>
            </a:r>
            <a:r>
              <a:rPr lang="en-US" b="0" i="0" dirty="0" err="1">
                <a:solidFill>
                  <a:srgbClr val="202122"/>
                </a:solidFill>
                <a:effectLst/>
                <a:latin typeface="Arial" panose="020B0604020202020204" pitchFamily="34" charset="0"/>
              </a:rPr>
              <a:t>Kynyngham</a:t>
            </a:r>
            <a:r>
              <a:rPr lang="en-US" b="0" i="0" dirty="0">
                <a:solidFill>
                  <a:srgbClr val="202122"/>
                </a:solidFill>
                <a:effectLst/>
                <a:latin typeface="Arial" panose="020B0604020202020204" pitchFamily="34" charset="0"/>
              </a:rPr>
              <a:t> is that of a junior toward an elder whom one respects, and he handled other opponents in similar fashion.</a:t>
            </a:r>
            <a:r>
              <a:rPr lang="en-US" b="0" i="0" baseline="30000" dirty="0">
                <a:solidFill>
                  <a:srgbClr val="202122"/>
                </a:solidFill>
                <a:effectLst/>
                <a:latin typeface="Arial" panose="020B0604020202020204" pitchFamily="34" charset="0"/>
              </a:rPr>
              <a:t>[</a:t>
            </a:r>
            <a:r>
              <a:rPr lang="en-US" b="0" i="1" u="none" strike="noStrike" baseline="30000" dirty="0">
                <a:solidFill>
                  <a:srgbClr val="0645AD"/>
                </a:solidFill>
                <a:effectLst/>
                <a:latin typeface="Arial" panose="020B0604020202020204" pitchFamily="34" charset="0"/>
                <a:hlinkClick r:id="rId178" tooltip="Wikipedia:Please clarify"/>
              </a:rPr>
              <a:t>clarification needed</a:t>
            </a:r>
            <a:r>
              <a:rPr lang="en-US" b="0" i="0" baseline="30000" dirty="0">
                <a:solidFill>
                  <a:srgbClr val="202122"/>
                </a:solidFill>
                <a:effectLst/>
                <a:latin typeface="Arial" panose="020B0604020202020204" pitchFamily="34" charset="0"/>
              </a:rPr>
              <a:t>]</a:t>
            </a:r>
            <a:endParaRPr lang="en-US" b="0" i="0" dirty="0">
              <a:solidFill>
                <a:srgbClr val="202122"/>
              </a:solidFill>
              <a:effectLst/>
              <a:latin typeface="Arial" panose="020B0604020202020204" pitchFamily="34" charset="0"/>
            </a:endParaRPr>
          </a:p>
          <a:p>
            <a:pPr algn="l" rtl="0"/>
            <a:r>
              <a:rPr lang="en-US" b="0" i="0" dirty="0">
                <a:solidFill>
                  <a:srgbClr val="000000"/>
                </a:solidFill>
                <a:effectLst/>
                <a:latin typeface="Linux Libertine"/>
              </a:rPr>
              <a:t>Works</a:t>
            </a:r>
            <a:r>
              <a:rPr lang="en-US" b="0" i="0" dirty="0">
                <a:solidFill>
                  <a:srgbClr val="54595D"/>
                </a:solidFill>
                <a:effectLst/>
                <a:latin typeface="Arial" panose="020B0604020202020204" pitchFamily="34" charset="0"/>
              </a:rPr>
              <a:t>[</a:t>
            </a:r>
            <a:r>
              <a:rPr lang="en-US" b="0" i="0" u="none" strike="noStrike" dirty="0">
                <a:solidFill>
                  <a:srgbClr val="0645AD"/>
                </a:solidFill>
                <a:effectLst/>
                <a:latin typeface="Arial" panose="020B0604020202020204" pitchFamily="34" charset="0"/>
                <a:hlinkClick r:id="rId187" tooltip="Edit section: Works"/>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r>
              <a:rPr lang="en-US" b="0" i="0" dirty="0">
                <a:solidFill>
                  <a:srgbClr val="202122"/>
                </a:solidFill>
                <a:effectLst/>
                <a:latin typeface="Arial" panose="020B0604020202020204" pitchFamily="34" charset="0"/>
              </a:rPr>
              <a:t>John Wycliffe portrayed in </a:t>
            </a:r>
            <a:r>
              <a:rPr lang="en-US" b="0" i="0" u="none" strike="noStrike" dirty="0">
                <a:solidFill>
                  <a:srgbClr val="0645AD"/>
                </a:solidFill>
                <a:effectLst/>
                <a:latin typeface="Arial" panose="020B0604020202020204" pitchFamily="34" charset="0"/>
                <a:hlinkClick r:id="rId67" tooltip="John Bale"/>
              </a:rPr>
              <a:t>Bale</a:t>
            </a:r>
            <a:r>
              <a:rPr lang="en-US" b="0" i="0" dirty="0">
                <a:solidFill>
                  <a:srgbClr val="202122"/>
                </a:solidFill>
                <a:effectLst/>
                <a:latin typeface="Arial" panose="020B0604020202020204" pitchFamily="34" charset="0"/>
              </a:rPr>
              <a:t>'s </a:t>
            </a:r>
            <a:r>
              <a:rPr lang="en-US" b="0" i="1" dirty="0" err="1">
                <a:solidFill>
                  <a:srgbClr val="202122"/>
                </a:solidFill>
                <a:effectLst/>
                <a:latin typeface="Arial" panose="020B0604020202020204" pitchFamily="34" charset="0"/>
              </a:rPr>
              <a:t>Scriptor</a:t>
            </a:r>
            <a:r>
              <a:rPr lang="en-US" b="0" i="1"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Majoris</a:t>
            </a:r>
            <a:r>
              <a:rPr lang="en-US" b="0" i="1"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Britanniæ</a:t>
            </a:r>
            <a:r>
              <a:rPr lang="en-US" b="0" i="0" dirty="0">
                <a:solidFill>
                  <a:srgbClr val="202122"/>
                </a:solidFill>
                <a:effectLst/>
                <a:latin typeface="Arial" panose="020B0604020202020204" pitchFamily="34" charset="0"/>
              </a:rPr>
              <a:t> 1548.</a:t>
            </a:r>
          </a:p>
          <a:p>
            <a:pPr algn="l" rtl="0"/>
            <a:r>
              <a:rPr lang="en-US" b="0" i="0" dirty="0">
                <a:solidFill>
                  <a:srgbClr val="202122"/>
                </a:solidFill>
                <a:effectLst/>
                <a:latin typeface="Arial" panose="020B0604020202020204" pitchFamily="34" charset="0"/>
              </a:rPr>
              <a:t>In keeping with Wycliffe's belief that scripture was the only authoritative reliable guide to the truth about God, he became involved in efforts to translate the Bible into English. While Wycliffe is credited, it is not possible exactly to define his part in the translation, which was based on the </a:t>
            </a:r>
            <a:r>
              <a:rPr lang="en-US" b="0" i="0" u="none" strike="noStrike" dirty="0">
                <a:solidFill>
                  <a:srgbClr val="0645AD"/>
                </a:solidFill>
                <a:effectLst/>
                <a:latin typeface="Arial" panose="020B0604020202020204" pitchFamily="34" charset="0"/>
                <a:hlinkClick r:id="rId34" tooltip="Vulgate"/>
              </a:rPr>
              <a:t>Vulgate</a:t>
            </a:r>
            <a:r>
              <a:rPr lang="en-US" b="0" i="0" dirty="0">
                <a:solidFill>
                  <a:srgbClr val="202122"/>
                </a:solidFill>
                <a:effectLst/>
                <a:latin typeface="Arial" panose="020B0604020202020204" pitchFamily="34" charset="0"/>
              </a:rPr>
              <a:t>.</a:t>
            </a:r>
            <a:r>
              <a:rPr lang="en-US" b="0" i="0" u="none" strike="noStrike" baseline="30000" dirty="0">
                <a:solidFill>
                  <a:srgbClr val="0645AD"/>
                </a:solidFill>
                <a:effectLst/>
                <a:latin typeface="Arial" panose="020B0604020202020204" pitchFamily="34" charset="0"/>
                <a:hlinkClick r:id="rId188"/>
              </a:rPr>
              <a:t>[35]</a:t>
            </a:r>
            <a:r>
              <a:rPr lang="en-US" b="0" i="0" dirty="0">
                <a:solidFill>
                  <a:srgbClr val="202122"/>
                </a:solidFill>
                <a:effectLst/>
                <a:latin typeface="Arial" panose="020B0604020202020204" pitchFamily="34" charset="0"/>
              </a:rPr>
              <a:t> There is no doubt that it was his initiative, and that the success of the project was due to his leadership. From him comes the translation of the </a:t>
            </a:r>
            <a:r>
              <a:rPr lang="en-US" b="0" i="0" u="none" strike="noStrike" dirty="0">
                <a:solidFill>
                  <a:srgbClr val="0645AD"/>
                </a:solidFill>
                <a:effectLst/>
                <a:latin typeface="Arial" panose="020B0604020202020204" pitchFamily="34" charset="0"/>
                <a:hlinkClick r:id="rId40" tooltip="New Testament"/>
              </a:rPr>
              <a:t>New Testament</a:t>
            </a:r>
            <a:r>
              <a:rPr lang="en-US" b="0" i="0" dirty="0">
                <a:solidFill>
                  <a:srgbClr val="202122"/>
                </a:solidFill>
                <a:effectLst/>
                <a:latin typeface="Arial" panose="020B0604020202020204" pitchFamily="34" charset="0"/>
              </a:rPr>
              <a:t>, which was smoother, clearer, and more readable than the rendering of the </a:t>
            </a:r>
            <a:r>
              <a:rPr lang="en-US" b="0" i="0" u="none" strike="noStrike" dirty="0">
                <a:solidFill>
                  <a:srgbClr val="0645AD"/>
                </a:solidFill>
                <a:effectLst/>
                <a:latin typeface="Arial" panose="020B0604020202020204" pitchFamily="34" charset="0"/>
                <a:hlinkClick r:id="rId41" tooltip="Old Testament"/>
              </a:rPr>
              <a:t>Old Testament</a:t>
            </a:r>
            <a:r>
              <a:rPr lang="en-US" b="0" i="0" dirty="0">
                <a:solidFill>
                  <a:srgbClr val="202122"/>
                </a:solidFill>
                <a:effectLst/>
                <a:latin typeface="Arial" panose="020B0604020202020204" pitchFamily="34" charset="0"/>
              </a:rPr>
              <a:t> by his friend </a:t>
            </a:r>
            <a:r>
              <a:rPr lang="en-US" b="0" i="0" u="none" strike="noStrike" dirty="0">
                <a:solidFill>
                  <a:srgbClr val="0645AD"/>
                </a:solidFill>
                <a:effectLst/>
                <a:latin typeface="Arial" panose="020B0604020202020204" pitchFamily="34" charset="0"/>
                <a:hlinkClick r:id="rId189" tooltip="Nicholas of Hereford"/>
              </a:rPr>
              <a:t>Nicholas of Hereford</a:t>
            </a:r>
            <a:r>
              <a:rPr lang="en-US" b="0" i="0" dirty="0">
                <a:solidFill>
                  <a:srgbClr val="202122"/>
                </a:solidFill>
                <a:effectLst/>
                <a:latin typeface="Arial" panose="020B0604020202020204" pitchFamily="34" charset="0"/>
              </a:rPr>
              <a:t>. The whole was revised by Wycliffe's younger contemporary </a:t>
            </a:r>
            <a:r>
              <a:rPr lang="en-US" b="0" i="0" u="none" strike="noStrike" dirty="0">
                <a:solidFill>
                  <a:srgbClr val="0645AD"/>
                </a:solidFill>
                <a:effectLst/>
                <a:latin typeface="Arial" panose="020B0604020202020204" pitchFamily="34" charset="0"/>
                <a:hlinkClick r:id="rId42" tooltip="John Purvey"/>
              </a:rPr>
              <a:t>John Purvey</a:t>
            </a:r>
            <a:r>
              <a:rPr lang="en-US" b="0" i="0" dirty="0">
                <a:solidFill>
                  <a:srgbClr val="202122"/>
                </a:solidFill>
                <a:effectLst/>
                <a:latin typeface="Arial" panose="020B0604020202020204" pitchFamily="34" charset="0"/>
              </a:rPr>
              <a:t> in 1388.</a:t>
            </a:r>
          </a:p>
          <a:p>
            <a:pPr algn="l" rtl="0"/>
            <a:r>
              <a:rPr lang="en-US" b="0" i="0" dirty="0">
                <a:solidFill>
                  <a:srgbClr val="202122"/>
                </a:solidFill>
                <a:effectLst/>
                <a:latin typeface="Arial" panose="020B0604020202020204" pitchFamily="34" charset="0"/>
              </a:rPr>
              <a:t>There still exist about 150 manuscripts, complete or partial, containing the translation in its revised form. From this, one may easily infer how widely diffused it was in the 15th century. For this reason the </a:t>
            </a:r>
            <a:r>
              <a:rPr lang="en-US" b="0" i="0" dirty="0" err="1">
                <a:solidFill>
                  <a:srgbClr val="202122"/>
                </a:solidFill>
                <a:effectLst/>
                <a:latin typeface="Arial" panose="020B0604020202020204" pitchFamily="34" charset="0"/>
              </a:rPr>
              <a:t>Wycliffites</a:t>
            </a:r>
            <a:r>
              <a:rPr lang="en-US" b="0" i="0" dirty="0">
                <a:solidFill>
                  <a:srgbClr val="202122"/>
                </a:solidFill>
                <a:effectLst/>
                <a:latin typeface="Arial" panose="020B0604020202020204" pitchFamily="34" charset="0"/>
              </a:rPr>
              <a:t> in England were often designated by their opponents as "Bible men".</a:t>
            </a:r>
          </a:p>
          <a:p>
            <a:pPr algn="l" rtl="0"/>
            <a:r>
              <a:rPr lang="en-US" b="0" i="0" dirty="0">
                <a:solidFill>
                  <a:srgbClr val="202122"/>
                </a:solidFill>
                <a:effectLst/>
                <a:latin typeface="Arial" panose="020B0604020202020204" pitchFamily="34" charset="0"/>
              </a:rPr>
              <a:t>Wycliffe's other works include:</a:t>
            </a:r>
          </a:p>
          <a:p>
            <a:pPr algn="l" rtl="0">
              <a:buFont typeface="Arial" panose="020B0604020202020204" pitchFamily="34" charset="0"/>
              <a:buChar char="•"/>
            </a:pPr>
            <a:r>
              <a:rPr lang="en-US" b="0" i="1" dirty="0">
                <a:solidFill>
                  <a:srgbClr val="202122"/>
                </a:solidFill>
                <a:effectLst/>
                <a:latin typeface="Arial" panose="020B0604020202020204" pitchFamily="34" charset="0"/>
              </a:rPr>
              <a:t>The Last Age of the Church</a:t>
            </a:r>
            <a:r>
              <a:rPr lang="en-US" b="0" i="0" dirty="0">
                <a:solidFill>
                  <a:srgbClr val="202122"/>
                </a:solidFill>
                <a:effectLst/>
                <a:latin typeface="Arial" panose="020B0604020202020204" pitchFamily="34" charset="0"/>
              </a:rPr>
              <a:t> (1356)</a:t>
            </a:r>
          </a:p>
          <a:p>
            <a:pPr algn="l" rtl="0">
              <a:buFont typeface="Arial" panose="020B0604020202020204" pitchFamily="34" charset="0"/>
              <a:buChar char="•"/>
            </a:pPr>
            <a:r>
              <a:rPr lang="en-US" b="0" i="1" dirty="0">
                <a:solidFill>
                  <a:srgbClr val="202122"/>
                </a:solidFill>
                <a:effectLst/>
                <a:latin typeface="Arial" panose="020B0604020202020204" pitchFamily="34" charset="0"/>
              </a:rPr>
              <a:t>De Logica</a:t>
            </a:r>
            <a:r>
              <a:rPr lang="en-US" b="0" i="0" dirty="0">
                <a:solidFill>
                  <a:srgbClr val="202122"/>
                </a:solidFill>
                <a:effectLst/>
                <a:latin typeface="Arial" panose="020B0604020202020204" pitchFamily="34" charset="0"/>
              </a:rPr>
              <a:t> ("On Logic") 1360</a:t>
            </a:r>
          </a:p>
          <a:p>
            <a:pPr algn="l" rtl="0">
              <a:buFont typeface="Arial" panose="020B0604020202020204" pitchFamily="34" charset="0"/>
              <a:buChar char="•"/>
            </a:pPr>
            <a:r>
              <a:rPr lang="en-US" b="0" i="1" dirty="0">
                <a:solidFill>
                  <a:srgbClr val="202122"/>
                </a:solidFill>
                <a:effectLst/>
                <a:latin typeface="Arial" panose="020B0604020202020204" pitchFamily="34" charset="0"/>
              </a:rPr>
              <a:t>De </a:t>
            </a:r>
            <a:r>
              <a:rPr lang="en-US" b="0" i="1" dirty="0" err="1">
                <a:solidFill>
                  <a:srgbClr val="202122"/>
                </a:solidFill>
                <a:effectLst/>
                <a:latin typeface="Arial" panose="020B0604020202020204" pitchFamily="34" charset="0"/>
              </a:rPr>
              <a:t>Universalibus</a:t>
            </a:r>
            <a:r>
              <a:rPr lang="en-US" b="0" i="0" dirty="0">
                <a:solidFill>
                  <a:srgbClr val="202122"/>
                </a:solidFill>
                <a:effectLst/>
                <a:latin typeface="Arial" panose="020B0604020202020204" pitchFamily="34" charset="0"/>
              </a:rPr>
              <a:t> ("On Universals") 1368</a:t>
            </a:r>
          </a:p>
          <a:p>
            <a:pPr algn="l" rtl="0">
              <a:buFont typeface="Arial" panose="020B0604020202020204" pitchFamily="34" charset="0"/>
              <a:buChar char="•"/>
            </a:pPr>
            <a:r>
              <a:rPr lang="en-US" b="0" i="1" dirty="0">
                <a:solidFill>
                  <a:srgbClr val="202122"/>
                </a:solidFill>
                <a:effectLst/>
                <a:latin typeface="Arial" panose="020B0604020202020204" pitchFamily="34" charset="0"/>
              </a:rPr>
              <a:t>De </a:t>
            </a:r>
            <a:r>
              <a:rPr lang="en-US" b="0" i="1" dirty="0" err="1">
                <a:solidFill>
                  <a:srgbClr val="202122"/>
                </a:solidFill>
                <a:effectLst/>
                <a:latin typeface="Arial" panose="020B0604020202020204" pitchFamily="34" charset="0"/>
              </a:rPr>
              <a:t>Dominio</a:t>
            </a:r>
            <a:r>
              <a:rPr lang="en-US" b="0" i="1"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Divino</a:t>
            </a:r>
            <a:r>
              <a:rPr lang="en-US" b="0" i="0" dirty="0">
                <a:solidFill>
                  <a:srgbClr val="202122"/>
                </a:solidFill>
                <a:effectLst/>
                <a:latin typeface="Arial" panose="020B0604020202020204" pitchFamily="34" charset="0"/>
              </a:rPr>
              <a:t> (1373)</a:t>
            </a:r>
          </a:p>
          <a:p>
            <a:pPr algn="l" rtl="0">
              <a:buFont typeface="Arial" panose="020B0604020202020204" pitchFamily="34" charset="0"/>
              <a:buChar char="•"/>
            </a:pPr>
            <a:r>
              <a:rPr lang="en-US" b="0" i="1" dirty="0">
                <a:solidFill>
                  <a:srgbClr val="202122"/>
                </a:solidFill>
                <a:effectLst/>
                <a:latin typeface="Arial" panose="020B0604020202020204" pitchFamily="34" charset="0"/>
              </a:rPr>
              <a:t>De </a:t>
            </a:r>
            <a:r>
              <a:rPr lang="en-US" b="0" i="1" dirty="0" err="1">
                <a:solidFill>
                  <a:srgbClr val="202122"/>
                </a:solidFill>
                <a:effectLst/>
                <a:latin typeface="Arial" panose="020B0604020202020204" pitchFamily="34" charset="0"/>
              </a:rPr>
              <a:t>Mandatis</a:t>
            </a:r>
            <a:r>
              <a:rPr lang="en-US" b="0" i="1"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Divinis</a:t>
            </a:r>
            <a:r>
              <a:rPr lang="en-US" b="0" i="0" dirty="0">
                <a:solidFill>
                  <a:srgbClr val="202122"/>
                </a:solidFill>
                <a:effectLst/>
                <a:latin typeface="Arial" panose="020B0604020202020204" pitchFamily="34" charset="0"/>
              </a:rPr>
              <a:t> (1375)</a:t>
            </a:r>
          </a:p>
          <a:p>
            <a:pPr algn="l" rtl="0">
              <a:buFont typeface="Arial" panose="020B0604020202020204" pitchFamily="34" charset="0"/>
              <a:buChar char="•"/>
            </a:pPr>
            <a:r>
              <a:rPr lang="en-US" b="0" i="1" dirty="0">
                <a:solidFill>
                  <a:srgbClr val="202122"/>
                </a:solidFill>
                <a:effectLst/>
                <a:latin typeface="Arial" panose="020B0604020202020204" pitchFamily="34" charset="0"/>
              </a:rPr>
              <a:t>De </a:t>
            </a:r>
            <a:r>
              <a:rPr lang="en-US" b="0" i="1" dirty="0" err="1">
                <a:solidFill>
                  <a:srgbClr val="202122"/>
                </a:solidFill>
                <a:effectLst/>
                <a:latin typeface="Arial" panose="020B0604020202020204" pitchFamily="34" charset="0"/>
              </a:rPr>
              <a:t>Statu</a:t>
            </a:r>
            <a:r>
              <a:rPr lang="en-US" b="0" i="1"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Innocencie</a:t>
            </a:r>
            <a:r>
              <a:rPr lang="en-US" b="0" i="0" dirty="0">
                <a:solidFill>
                  <a:srgbClr val="202122"/>
                </a:solidFill>
                <a:effectLst/>
                <a:latin typeface="Arial" panose="020B0604020202020204" pitchFamily="34" charset="0"/>
              </a:rPr>
              <a:t> (1376)</a:t>
            </a:r>
          </a:p>
          <a:p>
            <a:pPr algn="l" rtl="0">
              <a:buFont typeface="Arial" panose="020B0604020202020204" pitchFamily="34" charset="0"/>
              <a:buChar char="•"/>
            </a:pPr>
            <a:r>
              <a:rPr lang="en-US" b="0" i="1" dirty="0">
                <a:solidFill>
                  <a:srgbClr val="202122"/>
                </a:solidFill>
                <a:effectLst/>
                <a:latin typeface="Arial" panose="020B0604020202020204" pitchFamily="34" charset="0"/>
              </a:rPr>
              <a:t>De </a:t>
            </a:r>
            <a:r>
              <a:rPr lang="en-US" b="0" i="1" dirty="0" err="1">
                <a:solidFill>
                  <a:srgbClr val="202122"/>
                </a:solidFill>
                <a:effectLst/>
                <a:latin typeface="Arial" panose="020B0604020202020204" pitchFamily="34" charset="0"/>
              </a:rPr>
              <a:t>Civili</a:t>
            </a:r>
            <a:r>
              <a:rPr lang="en-US" b="0" i="1"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Dominio</a:t>
            </a:r>
            <a:r>
              <a:rPr lang="en-US" b="0" i="0" dirty="0">
                <a:solidFill>
                  <a:srgbClr val="202122"/>
                </a:solidFill>
                <a:effectLst/>
                <a:latin typeface="Arial" panose="020B0604020202020204" pitchFamily="34" charset="0"/>
              </a:rPr>
              <a:t> (1377)</a:t>
            </a:r>
          </a:p>
          <a:p>
            <a:pPr algn="l" rtl="0">
              <a:buFont typeface="Arial" panose="020B0604020202020204" pitchFamily="34" charset="0"/>
              <a:buChar char="•"/>
            </a:pPr>
            <a:r>
              <a:rPr lang="en-US" b="0" i="1" dirty="0" err="1">
                <a:solidFill>
                  <a:srgbClr val="202122"/>
                </a:solidFill>
                <a:effectLst/>
                <a:latin typeface="Arial" panose="020B0604020202020204" pitchFamily="34" charset="0"/>
              </a:rPr>
              <a:t>Responsio</a:t>
            </a:r>
            <a:r>
              <a:rPr lang="en-US" b="0" i="0" dirty="0">
                <a:solidFill>
                  <a:srgbClr val="202122"/>
                </a:solidFill>
                <a:effectLst/>
                <a:latin typeface="Arial" panose="020B0604020202020204" pitchFamily="34" charset="0"/>
              </a:rPr>
              <a:t> (1377)</a:t>
            </a:r>
          </a:p>
          <a:p>
            <a:pPr algn="l" rtl="0">
              <a:buFont typeface="Arial" panose="020B0604020202020204" pitchFamily="34" charset="0"/>
              <a:buChar char="•"/>
            </a:pPr>
            <a:r>
              <a:rPr lang="en-US" b="0" i="1" dirty="0">
                <a:solidFill>
                  <a:srgbClr val="202122"/>
                </a:solidFill>
                <a:effectLst/>
                <a:latin typeface="Arial" panose="020B0604020202020204" pitchFamily="34" charset="0"/>
              </a:rPr>
              <a:t>De Ecclesia</a:t>
            </a:r>
            <a:r>
              <a:rPr lang="en-US" b="0" i="0" dirty="0">
                <a:solidFill>
                  <a:srgbClr val="202122"/>
                </a:solidFill>
                <a:effectLst/>
                <a:latin typeface="Arial" panose="020B0604020202020204" pitchFamily="34" charset="0"/>
              </a:rPr>
              <a:t> ("On the Church") 1379</a:t>
            </a:r>
          </a:p>
          <a:p>
            <a:pPr algn="l" rtl="0">
              <a:buFont typeface="Arial" panose="020B0604020202020204" pitchFamily="34" charset="0"/>
              <a:buChar char="•"/>
            </a:pPr>
            <a:r>
              <a:rPr lang="en-US" b="0" i="1" dirty="0">
                <a:solidFill>
                  <a:srgbClr val="202122"/>
                </a:solidFill>
                <a:effectLst/>
                <a:latin typeface="Arial" panose="020B0604020202020204" pitchFamily="34" charset="0"/>
              </a:rPr>
              <a:t>De </a:t>
            </a:r>
            <a:r>
              <a:rPr lang="en-US" b="0" i="1" dirty="0" err="1">
                <a:solidFill>
                  <a:srgbClr val="202122"/>
                </a:solidFill>
                <a:effectLst/>
                <a:latin typeface="Arial" panose="020B0604020202020204" pitchFamily="34" charset="0"/>
              </a:rPr>
              <a:t>veritate</a:t>
            </a:r>
            <a:r>
              <a:rPr lang="en-US" b="0" i="1"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sacrae</a:t>
            </a:r>
            <a:r>
              <a:rPr lang="en-US" b="0" i="1"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scripturae</a:t>
            </a:r>
            <a:r>
              <a:rPr lang="en-US" b="0" i="0" dirty="0">
                <a:solidFill>
                  <a:srgbClr val="202122"/>
                </a:solidFill>
                <a:effectLst/>
                <a:latin typeface="Arial" panose="020B0604020202020204" pitchFamily="34" charset="0"/>
              </a:rPr>
              <a:t> (On the Truthfulness of Holy Scripture) 1378</a:t>
            </a:r>
          </a:p>
          <a:p>
            <a:pPr algn="l" rtl="0">
              <a:buFont typeface="Arial" panose="020B0604020202020204" pitchFamily="34" charset="0"/>
              <a:buChar char="•"/>
            </a:pPr>
            <a:r>
              <a:rPr lang="en-US" b="0" i="1" dirty="0">
                <a:solidFill>
                  <a:srgbClr val="202122"/>
                </a:solidFill>
                <a:effectLst/>
                <a:latin typeface="Arial" panose="020B0604020202020204" pitchFamily="34" charset="0"/>
              </a:rPr>
              <a:t>On the Pastoral Office</a:t>
            </a:r>
            <a:r>
              <a:rPr lang="en-US" b="0" i="0" dirty="0">
                <a:solidFill>
                  <a:srgbClr val="202122"/>
                </a:solidFill>
                <a:effectLst/>
                <a:latin typeface="Arial" panose="020B0604020202020204" pitchFamily="34" charset="0"/>
              </a:rPr>
              <a:t> 1378</a:t>
            </a:r>
          </a:p>
          <a:p>
            <a:pPr algn="l" rtl="0">
              <a:buFont typeface="Arial" panose="020B0604020202020204" pitchFamily="34" charset="0"/>
              <a:buChar char="•"/>
            </a:pPr>
            <a:r>
              <a:rPr lang="en-US" b="0" i="1" dirty="0">
                <a:solidFill>
                  <a:srgbClr val="202122"/>
                </a:solidFill>
                <a:effectLst/>
                <a:latin typeface="Arial" panose="020B0604020202020204" pitchFamily="34" charset="0"/>
              </a:rPr>
              <a:t>De </a:t>
            </a:r>
            <a:r>
              <a:rPr lang="en-US" b="0" i="1" dirty="0" err="1">
                <a:solidFill>
                  <a:srgbClr val="202122"/>
                </a:solidFill>
                <a:effectLst/>
                <a:latin typeface="Arial" panose="020B0604020202020204" pitchFamily="34" charset="0"/>
              </a:rPr>
              <a:t>apostasia</a:t>
            </a:r>
            <a:r>
              <a:rPr lang="en-US" b="0" i="0" dirty="0">
                <a:solidFill>
                  <a:srgbClr val="202122"/>
                </a:solidFill>
                <a:effectLst/>
                <a:latin typeface="Arial" panose="020B0604020202020204" pitchFamily="34" charset="0"/>
              </a:rPr>
              <a:t> ("On Apostasy") 1379</a:t>
            </a:r>
          </a:p>
          <a:p>
            <a:pPr algn="l" rtl="0">
              <a:buFont typeface="Arial" panose="020B0604020202020204" pitchFamily="34" charset="0"/>
              <a:buChar char="•"/>
            </a:pPr>
            <a:r>
              <a:rPr lang="en-US" b="0" i="1" dirty="0">
                <a:solidFill>
                  <a:srgbClr val="202122"/>
                </a:solidFill>
                <a:effectLst/>
                <a:latin typeface="Arial" panose="020B0604020202020204" pitchFamily="34" charset="0"/>
              </a:rPr>
              <a:t>De </a:t>
            </a:r>
            <a:r>
              <a:rPr lang="en-US" b="0" i="1" dirty="0" err="1">
                <a:solidFill>
                  <a:srgbClr val="202122"/>
                </a:solidFill>
                <a:effectLst/>
                <a:latin typeface="Arial" panose="020B0604020202020204" pitchFamily="34" charset="0"/>
              </a:rPr>
              <a:t>Eucharistia</a:t>
            </a:r>
            <a:r>
              <a:rPr lang="en-US" b="0" i="0" dirty="0">
                <a:solidFill>
                  <a:srgbClr val="202122"/>
                </a:solidFill>
                <a:effectLst/>
                <a:latin typeface="Arial" panose="020B0604020202020204" pitchFamily="34" charset="0"/>
              </a:rPr>
              <a:t> (On the Eucharist") 1379</a:t>
            </a:r>
          </a:p>
          <a:p>
            <a:pPr algn="l" rtl="0">
              <a:buFont typeface="Arial" panose="020B0604020202020204" pitchFamily="34" charset="0"/>
              <a:buChar char="•"/>
            </a:pPr>
            <a:r>
              <a:rPr lang="en-US" b="0" i="1" dirty="0">
                <a:solidFill>
                  <a:srgbClr val="202122"/>
                </a:solidFill>
                <a:effectLst/>
                <a:latin typeface="Arial" panose="020B0604020202020204" pitchFamily="34" charset="0"/>
              </a:rPr>
              <a:t>Objections to Friars</a:t>
            </a:r>
            <a:r>
              <a:rPr lang="en-US" b="0" i="0" dirty="0">
                <a:solidFill>
                  <a:srgbClr val="202122"/>
                </a:solidFill>
                <a:effectLst/>
                <a:latin typeface="Arial" panose="020B0604020202020204" pitchFamily="34" charset="0"/>
              </a:rPr>
              <a:t> (1380)</a:t>
            </a:r>
          </a:p>
          <a:p>
            <a:pPr algn="l" rtl="0">
              <a:buFont typeface="Arial" panose="020B0604020202020204" pitchFamily="34" charset="0"/>
              <a:buChar char="•"/>
            </a:pPr>
            <a:r>
              <a:rPr lang="en-US" b="0" i="1" dirty="0">
                <a:solidFill>
                  <a:srgbClr val="202122"/>
                </a:solidFill>
                <a:effectLst/>
                <a:latin typeface="Arial" panose="020B0604020202020204" pitchFamily="34" charset="0"/>
              </a:rPr>
              <a:t>The last age of the pope</a:t>
            </a:r>
            <a:r>
              <a:rPr lang="en-US" b="0" i="0" baseline="30000" dirty="0">
                <a:solidFill>
                  <a:srgbClr val="202122"/>
                </a:solidFill>
                <a:effectLst/>
                <a:latin typeface="Arial" panose="020B0604020202020204" pitchFamily="34" charset="0"/>
              </a:rPr>
              <a:t>[</a:t>
            </a:r>
            <a:r>
              <a:rPr lang="en-US" b="0" i="1" u="none" strike="noStrike" baseline="30000" dirty="0">
                <a:solidFill>
                  <a:srgbClr val="0645AD"/>
                </a:solidFill>
                <a:effectLst/>
                <a:latin typeface="Arial" panose="020B0604020202020204" pitchFamily="34" charset="0"/>
                <a:hlinkClick r:id="rId190" tooltip="Wikipedia:Accuracy dispute"/>
              </a:rPr>
              <a:t>dubious</a:t>
            </a:r>
            <a:r>
              <a:rPr lang="en-US" b="0" i="1" baseline="30000" dirty="0">
                <a:solidFill>
                  <a:srgbClr val="202122"/>
                </a:solidFill>
                <a:effectLst/>
                <a:latin typeface="Arial" panose="020B0604020202020204" pitchFamily="34" charset="0"/>
              </a:rPr>
              <a:t> – </a:t>
            </a:r>
            <a:r>
              <a:rPr lang="en-US" b="0" i="1" u="none" strike="noStrike" baseline="30000" dirty="0">
                <a:solidFill>
                  <a:srgbClr val="0645AD"/>
                </a:solidFill>
                <a:effectLst/>
                <a:latin typeface="Arial" panose="020B0604020202020204" pitchFamily="34" charset="0"/>
                <a:hlinkClick r:id="rId191" tooltip="Talk:John Wycliffe"/>
              </a:rPr>
              <a:t>discuss</a:t>
            </a:r>
            <a:r>
              <a:rPr lang="en-US" b="0" i="0" baseline="30000" dirty="0">
                <a:solidFill>
                  <a:srgbClr val="202122"/>
                </a:solidFill>
                <a:effectLst/>
                <a:latin typeface="Arial" panose="020B0604020202020204" pitchFamily="34" charset="0"/>
              </a:rPr>
              <a:t>]</a:t>
            </a:r>
            <a:r>
              <a:rPr lang="en-US" b="0" i="0" dirty="0">
                <a:solidFill>
                  <a:srgbClr val="202122"/>
                </a:solidFill>
                <a:effectLst/>
                <a:latin typeface="Arial" panose="020B0604020202020204" pitchFamily="34" charset="0"/>
              </a:rPr>
              <a:t> (1381)</a:t>
            </a:r>
          </a:p>
          <a:p>
            <a:pPr algn="l" rtl="0"/>
            <a:r>
              <a:rPr lang="en-US" b="0" i="0" dirty="0">
                <a:solidFill>
                  <a:srgbClr val="000000"/>
                </a:solidFill>
                <a:effectLst/>
                <a:latin typeface="Linux Libertine"/>
              </a:rPr>
              <a:t>Doctrines</a:t>
            </a:r>
            <a:r>
              <a:rPr lang="en-US" b="0" i="0" dirty="0">
                <a:solidFill>
                  <a:srgbClr val="54595D"/>
                </a:solidFill>
                <a:effectLst/>
                <a:latin typeface="Arial" panose="020B0604020202020204" pitchFamily="34" charset="0"/>
              </a:rPr>
              <a:t>[</a:t>
            </a:r>
            <a:r>
              <a:rPr lang="en-US" b="0" i="0" u="none" strike="noStrike" dirty="0">
                <a:solidFill>
                  <a:srgbClr val="0645AD"/>
                </a:solidFill>
                <a:effectLst/>
                <a:latin typeface="Arial" panose="020B0604020202020204" pitchFamily="34" charset="0"/>
                <a:hlinkClick r:id="rId192" tooltip="Edit section: Doctrines"/>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r>
              <a:rPr lang="en-US" b="0" i="0" dirty="0">
                <a:solidFill>
                  <a:srgbClr val="202122"/>
                </a:solidFill>
                <a:effectLst/>
                <a:latin typeface="Arial" panose="020B0604020202020204" pitchFamily="34" charset="0"/>
              </a:rPr>
              <a:t>John Wycliffe at work in his study</a:t>
            </a:r>
          </a:p>
          <a:p>
            <a:pPr algn="l" rtl="0"/>
            <a:r>
              <a:rPr lang="en-US" b="0" i="0" dirty="0">
                <a:solidFill>
                  <a:srgbClr val="202122"/>
                </a:solidFill>
                <a:effectLst/>
                <a:latin typeface="Arial" panose="020B0604020202020204" pitchFamily="34" charset="0"/>
              </a:rPr>
              <a:t>Wycliffe had come to regard the scriptures as the only reliable guide to the truth about God, and maintained that all Christians should rely on the Bible rather than on the teachings of popes and clerics. He said that there was no scriptural justification for the papacy.</a:t>
            </a:r>
            <a:r>
              <a:rPr lang="en-US" b="0" i="0" u="none" strike="noStrike" baseline="30000" dirty="0">
                <a:solidFill>
                  <a:srgbClr val="0645AD"/>
                </a:solidFill>
                <a:effectLst/>
                <a:latin typeface="Arial" panose="020B0604020202020204" pitchFamily="34" charset="0"/>
                <a:hlinkClick r:id="rId193"/>
              </a:rPr>
              <a:t>[36]</a:t>
            </a:r>
            <a:endParaRPr lang="en-US" b="0" i="0" dirty="0">
              <a:solidFill>
                <a:srgbClr val="202122"/>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Theologically, his preaching expressed a strong belief in predestination that enabled him to declare an "</a:t>
            </a:r>
            <a:r>
              <a:rPr lang="en-US" b="0" i="0" u="none" strike="noStrike" dirty="0">
                <a:solidFill>
                  <a:srgbClr val="0645AD"/>
                </a:solidFill>
                <a:effectLst/>
                <a:latin typeface="Arial" panose="020B0604020202020204" pitchFamily="34" charset="0"/>
                <a:hlinkClick r:id="rId194" tooltip="Invisible church"/>
              </a:rPr>
              <a:t>invisible church of the elect</a:t>
            </a:r>
            <a:r>
              <a:rPr lang="en-US" b="0" i="0" dirty="0">
                <a:solidFill>
                  <a:srgbClr val="202122"/>
                </a:solidFill>
                <a:effectLst/>
                <a:latin typeface="Arial" panose="020B0604020202020204" pitchFamily="34" charset="0"/>
              </a:rPr>
              <a:t>", made up of those predestined to be saved, rather than in the "visible" </a:t>
            </a:r>
            <a:r>
              <a:rPr lang="en-US" b="0" i="0" u="none" strike="noStrike" dirty="0">
                <a:solidFill>
                  <a:srgbClr val="0645AD"/>
                </a:solidFill>
                <a:effectLst/>
                <a:latin typeface="Arial" panose="020B0604020202020204" pitchFamily="34" charset="0"/>
                <a:hlinkClick r:id="rId29" tooltip="Catholic Church"/>
              </a:rPr>
              <a:t>Catholic Church</a:t>
            </a:r>
            <a:r>
              <a:rPr lang="en-US" b="0" i="0" dirty="0">
                <a:solidFill>
                  <a:srgbClr val="202122"/>
                </a:solidFill>
                <a:effectLst/>
                <a:latin typeface="Arial" panose="020B0604020202020204" pitchFamily="34" charset="0"/>
              </a:rPr>
              <a:t>.</a:t>
            </a:r>
            <a:r>
              <a:rPr lang="en-US" b="0" i="0" u="none" strike="noStrike" baseline="30000" dirty="0">
                <a:solidFill>
                  <a:srgbClr val="0645AD"/>
                </a:solidFill>
                <a:effectLst/>
                <a:latin typeface="Arial" panose="020B0604020202020204" pitchFamily="34" charset="0"/>
                <a:hlinkClick r:id="rId195"/>
              </a:rPr>
              <a:t>[37]</a:t>
            </a:r>
            <a:r>
              <a:rPr lang="en-US" b="0" i="0" dirty="0">
                <a:solidFill>
                  <a:srgbClr val="202122"/>
                </a:solidFill>
                <a:effectLst/>
                <a:latin typeface="Arial" panose="020B0604020202020204" pitchFamily="34" charset="0"/>
              </a:rPr>
              <a:t> To Wycliffe, the Church was the totality of those who are </a:t>
            </a:r>
            <a:r>
              <a:rPr lang="en-US" b="0" i="0" u="none" strike="noStrike" dirty="0">
                <a:solidFill>
                  <a:srgbClr val="0645AD"/>
                </a:solidFill>
                <a:effectLst/>
                <a:latin typeface="Arial" panose="020B0604020202020204" pitchFamily="34" charset="0"/>
                <a:hlinkClick r:id="rId46" tooltip="Predestination"/>
              </a:rPr>
              <a:t>predestined</a:t>
            </a:r>
            <a:r>
              <a:rPr lang="en-US" b="0" i="0" dirty="0">
                <a:solidFill>
                  <a:srgbClr val="202122"/>
                </a:solidFill>
                <a:effectLst/>
                <a:latin typeface="Arial" panose="020B0604020202020204" pitchFamily="34" charset="0"/>
              </a:rPr>
              <a:t> to blessedness. No one who is eternally lost has part in it. There is one </a:t>
            </a:r>
            <a:r>
              <a:rPr lang="en-US" b="0" i="0" u="none" strike="noStrike" dirty="0">
                <a:solidFill>
                  <a:srgbClr val="0645AD"/>
                </a:solidFill>
                <a:effectLst/>
                <a:latin typeface="Arial" panose="020B0604020202020204" pitchFamily="34" charset="0"/>
                <a:hlinkClick r:id="rId196" tooltip="Catholicism"/>
              </a:rPr>
              <a:t>universal Church</a:t>
            </a:r>
            <a:r>
              <a:rPr lang="en-US" b="0" i="0" dirty="0">
                <a:solidFill>
                  <a:srgbClr val="202122"/>
                </a:solidFill>
                <a:effectLst/>
                <a:latin typeface="Arial" panose="020B0604020202020204" pitchFamily="34" charset="0"/>
              </a:rPr>
              <a:t>, and outside of it there is no </a:t>
            </a:r>
            <a:r>
              <a:rPr lang="en-US" b="0" i="0" u="none" strike="noStrike" dirty="0">
                <a:solidFill>
                  <a:srgbClr val="0645AD"/>
                </a:solidFill>
                <a:effectLst/>
                <a:latin typeface="Arial" panose="020B0604020202020204" pitchFamily="34" charset="0"/>
                <a:hlinkClick r:id="rId197" tooltip="Salvation"/>
              </a:rPr>
              <a:t>salvation</a:t>
            </a:r>
            <a:r>
              <a:rPr lang="en-US" b="0" i="0" dirty="0">
                <a:solidFill>
                  <a:srgbClr val="202122"/>
                </a:solidFill>
                <a:effectLst/>
                <a:latin typeface="Arial" panose="020B0604020202020204" pitchFamily="34" charset="0"/>
              </a:rPr>
              <a:t>.</a:t>
            </a:r>
          </a:p>
          <a:p>
            <a:pPr algn="l" rtl="0"/>
            <a:r>
              <a:rPr lang="en-US" b="0" i="0" dirty="0">
                <a:solidFill>
                  <a:srgbClr val="202122"/>
                </a:solidFill>
                <a:effectLst/>
                <a:latin typeface="Arial" panose="020B0604020202020204" pitchFamily="34" charset="0"/>
              </a:rPr>
              <a:t>His first tracts and greater works of ecclesiastical-political content defended the privileges of the State. By 1379 in his </a:t>
            </a:r>
            <a:r>
              <a:rPr lang="en-US" b="0" i="1" dirty="0">
                <a:solidFill>
                  <a:srgbClr val="202122"/>
                </a:solidFill>
                <a:effectLst/>
                <a:latin typeface="Arial" panose="020B0604020202020204" pitchFamily="34" charset="0"/>
              </a:rPr>
              <a:t>De ecclesia</a:t>
            </a:r>
            <a:r>
              <a:rPr lang="en-US" b="0" i="0" dirty="0">
                <a:solidFill>
                  <a:srgbClr val="202122"/>
                </a:solidFill>
                <a:effectLst/>
                <a:latin typeface="Arial" panose="020B0604020202020204" pitchFamily="34" charset="0"/>
              </a:rPr>
              <a:t> ("On the Church"), Wycliffe clearly claimed the supremacy of the king over the priesthood.</a:t>
            </a:r>
            <a:r>
              <a:rPr lang="en-US" b="0" i="0" u="none" strike="noStrike" baseline="30000" dirty="0">
                <a:solidFill>
                  <a:srgbClr val="0645AD"/>
                </a:solidFill>
                <a:effectLst/>
                <a:latin typeface="Arial" panose="020B0604020202020204" pitchFamily="34" charset="0"/>
                <a:hlinkClick r:id="rId98"/>
              </a:rPr>
              <a:t>[11]</a:t>
            </a:r>
            <a:r>
              <a:rPr lang="en-US" b="0" i="0" dirty="0">
                <a:solidFill>
                  <a:srgbClr val="202122"/>
                </a:solidFill>
                <a:effectLst/>
                <a:latin typeface="Arial" panose="020B0604020202020204" pitchFamily="34" charset="0"/>
              </a:rPr>
              <a:t> He also rejected the selling of </a:t>
            </a:r>
            <a:r>
              <a:rPr lang="en-US" b="0" i="0" u="none" strike="noStrike" dirty="0">
                <a:solidFill>
                  <a:srgbClr val="0645AD"/>
                </a:solidFill>
                <a:effectLst/>
                <a:latin typeface="Arial" panose="020B0604020202020204" pitchFamily="34" charset="0"/>
                <a:hlinkClick r:id="rId198" tooltip="Indulgences"/>
              </a:rPr>
              <a:t>indulgences</a:t>
            </a:r>
            <a:r>
              <a:rPr lang="en-US" b="0" i="0" dirty="0">
                <a:solidFill>
                  <a:srgbClr val="202122"/>
                </a:solidFill>
                <a:effectLst/>
                <a:latin typeface="Arial" panose="020B0604020202020204" pitchFamily="34" charset="0"/>
              </a:rPr>
              <a:t>.</a:t>
            </a:r>
          </a:p>
          <a:p>
            <a:pPr algn="l" rtl="0"/>
            <a:r>
              <a:rPr lang="en-US" b="0" i="0" dirty="0">
                <a:solidFill>
                  <a:srgbClr val="202122"/>
                </a:solidFill>
                <a:effectLst/>
                <a:latin typeface="Arial" panose="020B0604020202020204" pitchFamily="34" charset="0"/>
              </a:rPr>
              <a:t>So far as his polemics accord with those of earlier antagonists of the papacy, it is fair to assume that he was not ignorant of them and was influenced by them. It was Wycliffe who </a:t>
            </a:r>
            <a:r>
              <a:rPr lang="en-US" b="0" i="0" dirty="0" err="1">
                <a:solidFill>
                  <a:srgbClr val="202122"/>
                </a:solidFill>
                <a:effectLst/>
                <a:latin typeface="Arial" panose="020B0604020202020204" pitchFamily="34" charset="0"/>
              </a:rPr>
              <a:t>recognised</a:t>
            </a:r>
            <a:r>
              <a:rPr lang="en-US" b="0" i="0" dirty="0">
                <a:solidFill>
                  <a:srgbClr val="202122"/>
                </a:solidFill>
                <a:effectLst/>
                <a:latin typeface="Arial" panose="020B0604020202020204" pitchFamily="34" charset="0"/>
              </a:rPr>
              <a:t> and formulated one of the two major formal principles of the Reformation – the unique </a:t>
            </a:r>
            <a:r>
              <a:rPr lang="en-US" b="0" i="0" u="none" strike="noStrike" dirty="0">
                <a:solidFill>
                  <a:srgbClr val="0645AD"/>
                </a:solidFill>
                <a:effectLst/>
                <a:latin typeface="Arial" panose="020B0604020202020204" pitchFamily="34" charset="0"/>
                <a:hlinkClick r:id="rId199" tooltip="Authority"/>
              </a:rPr>
              <a:t>authority</a:t>
            </a:r>
            <a:r>
              <a:rPr lang="en-US" b="0" i="0" dirty="0">
                <a:solidFill>
                  <a:srgbClr val="202122"/>
                </a:solidFill>
                <a:effectLst/>
                <a:latin typeface="Arial" panose="020B0604020202020204" pitchFamily="34" charset="0"/>
              </a:rPr>
              <a:t> of the Bible for the belief and life of the Christian.</a:t>
            </a:r>
          </a:p>
          <a:p>
            <a:pPr algn="l" rtl="0"/>
            <a:r>
              <a:rPr lang="en-US" b="1" i="0" dirty="0">
                <a:solidFill>
                  <a:srgbClr val="000000"/>
                </a:solidFill>
                <a:effectLst/>
                <a:latin typeface="Arial" panose="020B0604020202020204" pitchFamily="34" charset="0"/>
              </a:rPr>
              <a:t>Attack on monasticism</a:t>
            </a:r>
            <a:r>
              <a:rPr lang="en-US" b="0" i="0" dirty="0">
                <a:solidFill>
                  <a:srgbClr val="54595D"/>
                </a:solidFill>
                <a:effectLst/>
                <a:latin typeface="Arial" panose="020B0604020202020204" pitchFamily="34" charset="0"/>
              </a:rPr>
              <a:t>[</a:t>
            </a:r>
            <a:r>
              <a:rPr lang="en-US" b="0" i="0" u="none" strike="noStrike" dirty="0">
                <a:solidFill>
                  <a:srgbClr val="0645AD"/>
                </a:solidFill>
                <a:effectLst/>
                <a:latin typeface="Arial" panose="020B0604020202020204" pitchFamily="34" charset="0"/>
                <a:hlinkClick r:id="rId200" tooltip="Edit section: Attack on monasticism"/>
              </a:rPr>
              <a:t>edit</a:t>
            </a:r>
            <a:r>
              <a:rPr lang="en-US" b="0" i="0" dirty="0">
                <a:solidFill>
                  <a:srgbClr val="54595D"/>
                </a:solidFill>
                <a:effectLst/>
                <a:latin typeface="Arial" panose="020B0604020202020204" pitchFamily="34" charset="0"/>
              </a:rPr>
              <a:t>]</a:t>
            </a:r>
            <a:endParaRPr lang="en-US" b="1" i="0" dirty="0">
              <a:solidFill>
                <a:srgbClr val="000000"/>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The battle against what he saw as an </a:t>
            </a:r>
            <a:r>
              <a:rPr lang="en-US" b="0" i="0" dirty="0" err="1">
                <a:solidFill>
                  <a:srgbClr val="202122"/>
                </a:solidFill>
                <a:effectLst/>
                <a:latin typeface="Arial" panose="020B0604020202020204" pitchFamily="34" charset="0"/>
              </a:rPr>
              <a:t>imperialised</a:t>
            </a:r>
            <a:r>
              <a:rPr lang="en-US" b="0" i="0" dirty="0">
                <a:solidFill>
                  <a:srgbClr val="202122"/>
                </a:solidFill>
                <a:effectLst/>
                <a:latin typeface="Arial" panose="020B0604020202020204" pitchFamily="34" charset="0"/>
              </a:rPr>
              <a:t> papacy and its supporters, the "sects", as he called the </a:t>
            </a:r>
            <a:r>
              <a:rPr lang="en-US" b="0" i="0" u="none" strike="noStrike" dirty="0">
                <a:solidFill>
                  <a:srgbClr val="0645AD"/>
                </a:solidFill>
                <a:effectLst/>
                <a:latin typeface="Arial" panose="020B0604020202020204" pitchFamily="34" charset="0"/>
                <a:hlinkClick r:id="rId53" tooltip="Monasticism"/>
              </a:rPr>
              <a:t>monastic</a:t>
            </a:r>
            <a:r>
              <a:rPr lang="en-US" b="0" i="0" dirty="0">
                <a:solidFill>
                  <a:srgbClr val="202122"/>
                </a:solidFill>
                <a:effectLst/>
                <a:latin typeface="Arial" panose="020B0604020202020204" pitchFamily="34" charset="0"/>
              </a:rPr>
              <a:t> orders, takes up a large space not only in his later works, such as the </a:t>
            </a:r>
            <a:r>
              <a:rPr lang="en-US" b="0" i="1" dirty="0" err="1">
                <a:solidFill>
                  <a:srgbClr val="202122"/>
                </a:solidFill>
                <a:effectLst/>
                <a:latin typeface="Arial" panose="020B0604020202020204" pitchFamily="34" charset="0"/>
              </a:rPr>
              <a:t>Trialogus</a:t>
            </a:r>
            <a:r>
              <a:rPr lang="en-US" b="0" i="0"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Dialogus</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Opus </a:t>
            </a:r>
            <a:r>
              <a:rPr lang="en-US" b="0" i="1" dirty="0" err="1">
                <a:solidFill>
                  <a:srgbClr val="202122"/>
                </a:solidFill>
                <a:effectLst/>
                <a:latin typeface="Arial" panose="020B0604020202020204" pitchFamily="34" charset="0"/>
              </a:rPr>
              <a:t>evangelicum</a:t>
            </a:r>
            <a:r>
              <a:rPr lang="en-US" b="0" i="0" dirty="0">
                <a:solidFill>
                  <a:srgbClr val="202122"/>
                </a:solidFill>
                <a:effectLst/>
                <a:latin typeface="Arial" panose="020B0604020202020204" pitchFamily="34" charset="0"/>
              </a:rPr>
              <a:t>, and in his sermons, but also in a series of sharp tracts and polemical productions in Latin and English (of which those issued in his later years have been collected as "Polemical Writings").</a:t>
            </a:r>
          </a:p>
          <a:p>
            <a:pPr algn="l" rtl="0"/>
            <a:r>
              <a:rPr lang="en-US" b="0" i="0" dirty="0">
                <a:solidFill>
                  <a:srgbClr val="202122"/>
                </a:solidFill>
                <a:effectLst/>
                <a:latin typeface="Arial" panose="020B0604020202020204" pitchFamily="34" charset="0"/>
              </a:rPr>
              <a:t>In the 1380 </a:t>
            </a:r>
            <a:r>
              <a:rPr lang="en-US" b="0" i="1" dirty="0">
                <a:solidFill>
                  <a:srgbClr val="202122"/>
                </a:solidFill>
                <a:effectLst/>
                <a:latin typeface="Arial" panose="020B0604020202020204" pitchFamily="34" charset="0"/>
              </a:rPr>
              <a:t>Objections to Friars</a:t>
            </a:r>
            <a:r>
              <a:rPr lang="en-US" b="0" i="0" dirty="0">
                <a:solidFill>
                  <a:srgbClr val="202122"/>
                </a:solidFill>
                <a:effectLst/>
                <a:latin typeface="Arial" panose="020B0604020202020204" pitchFamily="34" charset="0"/>
              </a:rPr>
              <a:t>, he calls monks the pests of society, enemies of religion, and patrons and promoters of every crime.</a:t>
            </a:r>
            <a:r>
              <a:rPr lang="en-US" b="0" i="0" u="none" strike="noStrike" baseline="30000" dirty="0">
                <a:solidFill>
                  <a:srgbClr val="0645AD"/>
                </a:solidFill>
                <a:effectLst/>
                <a:latin typeface="Arial" panose="020B0604020202020204" pitchFamily="34" charset="0"/>
                <a:hlinkClick r:id="rId104"/>
              </a:rPr>
              <a:t>[14]</a:t>
            </a:r>
            <a:r>
              <a:rPr lang="en-US" b="0" i="0" dirty="0">
                <a:solidFill>
                  <a:srgbClr val="202122"/>
                </a:solidFill>
                <a:effectLst/>
                <a:latin typeface="Arial" panose="020B0604020202020204" pitchFamily="34" charset="0"/>
              </a:rPr>
              <a:t> He directed his strongest criticism against the friars, whose preaching he considered neither scriptural nor sincere, but motivated by "temporal gain".</a:t>
            </a:r>
            <a:r>
              <a:rPr lang="en-US" b="0" i="0" u="none" strike="noStrike" baseline="30000" dirty="0">
                <a:solidFill>
                  <a:srgbClr val="0645AD"/>
                </a:solidFill>
                <a:effectLst/>
                <a:latin typeface="Arial" panose="020B0604020202020204" pitchFamily="34" charset="0"/>
                <a:hlinkClick r:id="rId114"/>
              </a:rPr>
              <a:t>[18]</a:t>
            </a:r>
            <a:r>
              <a:rPr lang="en-US" b="0" i="0" dirty="0">
                <a:solidFill>
                  <a:srgbClr val="202122"/>
                </a:solidFill>
                <a:effectLst/>
                <a:latin typeface="Arial" panose="020B0604020202020204" pitchFamily="34" charset="0"/>
              </a:rPr>
              <a:t> While others were content to seek the reform of particular errors and abuses, Wycliffe sought nothing less than the extinction of the institution itself, as being repugnant to scripture, and inconsistent with the order and prosperity of the Church.</a:t>
            </a:r>
            <a:r>
              <a:rPr lang="en-US" b="0" i="0" u="none" strike="noStrike" baseline="30000" dirty="0">
                <a:solidFill>
                  <a:srgbClr val="0645AD"/>
                </a:solidFill>
                <a:effectLst/>
                <a:latin typeface="Arial" panose="020B0604020202020204" pitchFamily="34" charset="0"/>
                <a:hlinkClick r:id="rId105"/>
              </a:rPr>
              <a:t>[15]</a:t>
            </a:r>
            <a:r>
              <a:rPr lang="en-US" b="0" i="0" dirty="0">
                <a:solidFill>
                  <a:srgbClr val="202122"/>
                </a:solidFill>
                <a:effectLst/>
                <a:latin typeface="Arial" panose="020B0604020202020204" pitchFamily="34" charset="0"/>
              </a:rPr>
              <a:t> He advocated the dissolution of the monasteries.</a:t>
            </a:r>
          </a:p>
          <a:p>
            <a:pPr algn="l" rtl="0"/>
            <a:r>
              <a:rPr lang="en-US" b="1" i="0" dirty="0">
                <a:solidFill>
                  <a:srgbClr val="000000"/>
                </a:solidFill>
                <a:effectLst/>
                <a:latin typeface="Arial" panose="020B0604020202020204" pitchFamily="34" charset="0"/>
              </a:rPr>
              <a:t>Views on the papacy</a:t>
            </a:r>
            <a:r>
              <a:rPr lang="en-US" b="0" i="0" dirty="0">
                <a:solidFill>
                  <a:srgbClr val="54595D"/>
                </a:solidFill>
                <a:effectLst/>
                <a:latin typeface="Arial" panose="020B0604020202020204" pitchFamily="34" charset="0"/>
              </a:rPr>
              <a:t>[</a:t>
            </a:r>
            <a:r>
              <a:rPr lang="en-US" b="0" i="0" u="none" strike="noStrike" dirty="0">
                <a:solidFill>
                  <a:srgbClr val="0645AD"/>
                </a:solidFill>
                <a:effectLst/>
                <a:latin typeface="Arial" panose="020B0604020202020204" pitchFamily="34" charset="0"/>
                <a:hlinkClick r:id="rId201" tooltip="Edit section: Views on the papacy"/>
              </a:rPr>
              <a:t>edit</a:t>
            </a:r>
            <a:r>
              <a:rPr lang="en-US" b="0" i="0" dirty="0">
                <a:solidFill>
                  <a:srgbClr val="54595D"/>
                </a:solidFill>
                <a:effectLst/>
                <a:latin typeface="Arial" panose="020B0604020202020204" pitchFamily="34" charset="0"/>
              </a:rPr>
              <a:t>]</a:t>
            </a:r>
            <a:endParaRPr lang="en-US" b="1" i="0" dirty="0">
              <a:solidFill>
                <a:srgbClr val="000000"/>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Rudolph </a:t>
            </a:r>
            <a:r>
              <a:rPr lang="en-US" b="0" i="0" dirty="0" err="1">
                <a:solidFill>
                  <a:srgbClr val="202122"/>
                </a:solidFill>
                <a:effectLst/>
                <a:latin typeface="Arial" panose="020B0604020202020204" pitchFamily="34" charset="0"/>
              </a:rPr>
              <a:t>Buddensieg</a:t>
            </a:r>
            <a:r>
              <a:rPr lang="en-US" b="0" i="0" dirty="0">
                <a:solidFill>
                  <a:srgbClr val="202122"/>
                </a:solidFill>
                <a:effectLst/>
                <a:latin typeface="Arial" panose="020B0604020202020204" pitchFamily="34" charset="0"/>
              </a:rPr>
              <a:t> finds two distinct aspects in Wycliffe's work. The first, from 1366 to 1378, reflects a political struggle with Rome, while 1378 to 1384 is more a religious struggle. In each Wycliffe has two approaches: he attacks both the Papacy and its institutions, and also Roman Catholic doctrine.</a:t>
            </a:r>
            <a:r>
              <a:rPr lang="en-US" b="0" i="0" u="none" strike="noStrike" baseline="30000" dirty="0">
                <a:solidFill>
                  <a:srgbClr val="0645AD"/>
                </a:solidFill>
                <a:effectLst/>
                <a:latin typeface="Arial" panose="020B0604020202020204" pitchFamily="34" charset="0"/>
                <a:hlinkClick r:id="rId202"/>
              </a:rPr>
              <a:t>[38]</a:t>
            </a:r>
            <a:endParaRPr lang="en-US" b="0" i="0" dirty="0">
              <a:solidFill>
                <a:srgbClr val="202122"/>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Wycliffe's influence was never greater than at the moment when pope and </a:t>
            </a:r>
            <a:r>
              <a:rPr lang="en-US" b="0" i="0" u="none" strike="noStrike" dirty="0">
                <a:solidFill>
                  <a:srgbClr val="0645AD"/>
                </a:solidFill>
                <a:effectLst/>
                <a:latin typeface="Arial" panose="020B0604020202020204" pitchFamily="34" charset="0"/>
                <a:hlinkClick r:id="rId203" tooltip="Antipope Clement VII"/>
              </a:rPr>
              <a:t>antipope</a:t>
            </a:r>
            <a:r>
              <a:rPr lang="en-US" b="0" i="0" dirty="0">
                <a:solidFill>
                  <a:srgbClr val="202122"/>
                </a:solidFill>
                <a:effectLst/>
                <a:latin typeface="Arial" panose="020B0604020202020204" pitchFamily="34" charset="0"/>
              </a:rPr>
              <a:t> sent their ambassadors to England to gain recognition for themselves. In 1378, in the ambassadors' presence, he delivered an opinion before Parliament that showed, in an important ecclesiastical political question (the matter of the </a:t>
            </a:r>
            <a:r>
              <a:rPr lang="en-US" b="0" i="0" u="none" strike="noStrike" dirty="0">
                <a:solidFill>
                  <a:srgbClr val="0645AD"/>
                </a:solidFill>
                <a:effectLst/>
                <a:latin typeface="Arial" panose="020B0604020202020204" pitchFamily="34" charset="0"/>
                <a:hlinkClick r:id="rId204" tooltip="Right of asylum"/>
              </a:rPr>
              <a:t>right of asylum</a:t>
            </a:r>
            <a:r>
              <a:rPr lang="en-US" b="0" i="0" dirty="0">
                <a:solidFill>
                  <a:srgbClr val="202122"/>
                </a:solidFill>
                <a:effectLst/>
                <a:latin typeface="Arial" panose="020B0604020202020204" pitchFamily="34" charset="0"/>
              </a:rPr>
              <a:t> in </a:t>
            </a:r>
            <a:r>
              <a:rPr lang="en-US" b="0" i="0" u="none" strike="noStrike" dirty="0">
                <a:solidFill>
                  <a:srgbClr val="0645AD"/>
                </a:solidFill>
                <a:effectLst/>
                <a:latin typeface="Arial" panose="020B0604020202020204" pitchFamily="34" charset="0"/>
                <a:hlinkClick r:id="rId205" tooltip="Westminster Abbey"/>
              </a:rPr>
              <a:t>Westminster Abbey</a:t>
            </a:r>
            <a:r>
              <a:rPr lang="en-US" b="0" i="0" dirty="0">
                <a:solidFill>
                  <a:srgbClr val="202122"/>
                </a:solidFill>
                <a:effectLst/>
                <a:latin typeface="Arial" panose="020B0604020202020204" pitchFamily="34" charset="0"/>
              </a:rPr>
              <a:t>), a position that was to the liking of the State. He argued that criminals who had taken sanctuary in churches might lawfully be dragged out of sanctuary.</a:t>
            </a:r>
            <a:r>
              <a:rPr lang="en-US" b="0" i="0" u="none" strike="noStrike" baseline="30000" dirty="0">
                <a:solidFill>
                  <a:srgbClr val="0645AD"/>
                </a:solidFill>
                <a:effectLst/>
                <a:latin typeface="Arial" panose="020B0604020202020204" pitchFamily="34" charset="0"/>
                <a:hlinkClick r:id="rId153"/>
              </a:rPr>
              <a:t>[27]</a:t>
            </a:r>
            <a:endParaRPr lang="en-US" b="0" i="0" dirty="0">
              <a:solidFill>
                <a:srgbClr val="202122"/>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The books and tracts of Wycliffe's last six years include continual attacks upon the papacy and the entire hierarchy of his times. Each year they focus more and more, and at the last, the pope and the </a:t>
            </a:r>
            <a:r>
              <a:rPr lang="en-US" b="0" i="0" u="none" strike="noStrike" dirty="0">
                <a:solidFill>
                  <a:srgbClr val="0645AD"/>
                </a:solidFill>
                <a:effectLst/>
                <a:latin typeface="Arial" panose="020B0604020202020204" pitchFamily="34" charset="0"/>
                <a:hlinkClick r:id="rId206" tooltip="Antichrist"/>
              </a:rPr>
              <a:t>Antichrist</a:t>
            </a:r>
            <a:r>
              <a:rPr lang="en-US" b="0" i="0" dirty="0">
                <a:solidFill>
                  <a:srgbClr val="202122"/>
                </a:solidFill>
                <a:effectLst/>
                <a:latin typeface="Arial" panose="020B0604020202020204" pitchFamily="34" charset="0"/>
              </a:rPr>
              <a:t> seem to him practically equivalent concepts. Yet there are passages which are moderate in tone: </a:t>
            </a:r>
            <a:r>
              <a:rPr lang="en-US" b="0" i="0" u="none" strike="noStrike" dirty="0">
                <a:solidFill>
                  <a:srgbClr val="0645AD"/>
                </a:solidFill>
                <a:effectLst/>
                <a:latin typeface="Arial" panose="020B0604020202020204" pitchFamily="34" charset="0"/>
                <a:hlinkClick r:id="rId207" tooltip="Gotthard Victor Lechler"/>
              </a:rPr>
              <a:t>G. V. </a:t>
            </a:r>
            <a:r>
              <a:rPr lang="en-US" b="0" i="0" u="none" strike="noStrike" dirty="0" err="1">
                <a:solidFill>
                  <a:srgbClr val="0645AD"/>
                </a:solidFill>
                <a:effectLst/>
                <a:latin typeface="Arial" panose="020B0604020202020204" pitchFamily="34" charset="0"/>
                <a:hlinkClick r:id="rId207" tooltip="Gotthard Victor Lechler"/>
              </a:rPr>
              <a:t>Lechler</a:t>
            </a:r>
            <a:r>
              <a:rPr lang="en-US" b="0" i="0" dirty="0">
                <a:solidFill>
                  <a:srgbClr val="202122"/>
                </a:solidFill>
                <a:effectLst/>
                <a:latin typeface="Arial" panose="020B0604020202020204" pitchFamily="34" charset="0"/>
              </a:rPr>
              <a:t> identifies three stages in Wycliffe's relations with the papacy. The first step, which carried him to the outbreak of the </a:t>
            </a:r>
            <a:r>
              <a:rPr lang="en-US" b="0" i="0" u="none" strike="noStrike" dirty="0">
                <a:solidFill>
                  <a:srgbClr val="0645AD"/>
                </a:solidFill>
                <a:effectLst/>
                <a:latin typeface="Arial" panose="020B0604020202020204" pitchFamily="34" charset="0"/>
                <a:hlinkClick r:id="rId208" tooltip="Schism (religion)"/>
              </a:rPr>
              <a:t>schism</a:t>
            </a:r>
            <a:r>
              <a:rPr lang="en-US" b="0" i="0" dirty="0">
                <a:solidFill>
                  <a:srgbClr val="202122"/>
                </a:solidFill>
                <a:effectLst/>
                <a:latin typeface="Arial" panose="020B0604020202020204" pitchFamily="34" charset="0"/>
              </a:rPr>
              <a:t>, involves moderate recognition of the </a:t>
            </a:r>
            <a:r>
              <a:rPr lang="en-US" b="0" i="0" u="none" strike="noStrike" dirty="0">
                <a:solidFill>
                  <a:srgbClr val="0645AD"/>
                </a:solidFill>
                <a:effectLst/>
                <a:latin typeface="Arial" panose="020B0604020202020204" pitchFamily="34" charset="0"/>
                <a:hlinkClick r:id="rId209" tooltip="Primacy of the Roman Pontiff"/>
              </a:rPr>
              <a:t>papal primacy</a:t>
            </a:r>
            <a:r>
              <a:rPr lang="en-US" b="0" i="0" dirty="0">
                <a:solidFill>
                  <a:srgbClr val="202122"/>
                </a:solidFill>
                <a:effectLst/>
                <a:latin typeface="Arial" panose="020B0604020202020204" pitchFamily="34" charset="0"/>
              </a:rPr>
              <a:t>; the second, which carried him to 1381, is marked by an estrangement from the papacy; and the third shows him in sharp contest.</a:t>
            </a:r>
          </a:p>
          <a:p>
            <a:pPr algn="l" rtl="0"/>
            <a:r>
              <a:rPr lang="en-US" b="1" i="0" dirty="0">
                <a:solidFill>
                  <a:srgbClr val="000000"/>
                </a:solidFill>
                <a:effectLst/>
                <a:latin typeface="Arial" panose="020B0604020202020204" pitchFamily="34" charset="0"/>
              </a:rPr>
              <a:t>Basic positions in philosophy</a:t>
            </a:r>
            <a:r>
              <a:rPr lang="en-US" b="0" i="0" dirty="0">
                <a:solidFill>
                  <a:srgbClr val="54595D"/>
                </a:solidFill>
                <a:effectLst/>
                <a:latin typeface="Arial" panose="020B0604020202020204" pitchFamily="34" charset="0"/>
              </a:rPr>
              <a:t>[</a:t>
            </a:r>
            <a:r>
              <a:rPr lang="en-US" b="0" i="0" u="none" strike="noStrike" dirty="0">
                <a:solidFill>
                  <a:srgbClr val="0645AD"/>
                </a:solidFill>
                <a:effectLst/>
                <a:latin typeface="Arial" panose="020B0604020202020204" pitchFamily="34" charset="0"/>
                <a:hlinkClick r:id="rId210" tooltip="Edit section: Basic positions in philosophy"/>
              </a:rPr>
              <a:t>edit</a:t>
            </a:r>
            <a:r>
              <a:rPr lang="en-US" b="0" i="0" dirty="0">
                <a:solidFill>
                  <a:srgbClr val="54595D"/>
                </a:solidFill>
                <a:effectLst/>
                <a:latin typeface="Arial" panose="020B0604020202020204" pitchFamily="34" charset="0"/>
              </a:rPr>
              <a:t>]</a:t>
            </a:r>
            <a:endParaRPr lang="en-US" b="1" i="0" dirty="0">
              <a:solidFill>
                <a:srgbClr val="000000"/>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Wycliffe was a prominent English theologian and scholastic philosopher of the second half of the 14th century.</a:t>
            </a:r>
            <a:r>
              <a:rPr lang="en-US" b="0" i="0" u="none" strike="noStrike" baseline="30000" dirty="0">
                <a:solidFill>
                  <a:srgbClr val="0645AD"/>
                </a:solidFill>
                <a:effectLst/>
                <a:latin typeface="Arial" panose="020B0604020202020204" pitchFamily="34" charset="0"/>
                <a:hlinkClick r:id="rId98"/>
              </a:rPr>
              <a:t>[11]</a:t>
            </a:r>
            <a:r>
              <a:rPr lang="en-US" b="0" i="0" dirty="0">
                <a:solidFill>
                  <a:srgbClr val="202122"/>
                </a:solidFill>
                <a:effectLst/>
                <a:latin typeface="Arial" panose="020B0604020202020204" pitchFamily="34" charset="0"/>
              </a:rPr>
              <a:t> He earned his great repute as a philosopher at an early date. </a:t>
            </a:r>
            <a:r>
              <a:rPr lang="en-US" b="0" i="0" u="none" strike="noStrike" dirty="0">
                <a:solidFill>
                  <a:srgbClr val="0645AD"/>
                </a:solidFill>
                <a:effectLst/>
                <a:latin typeface="Arial" panose="020B0604020202020204" pitchFamily="34" charset="0"/>
                <a:hlinkClick r:id="rId211" tooltip="Henry Knighton"/>
              </a:rPr>
              <a:t>Henry Knighton</a:t>
            </a:r>
            <a:r>
              <a:rPr lang="en-US" b="0" i="0" dirty="0">
                <a:solidFill>
                  <a:srgbClr val="202122"/>
                </a:solidFill>
                <a:effectLst/>
                <a:latin typeface="Arial" panose="020B0604020202020204" pitchFamily="34" charset="0"/>
              </a:rPr>
              <a:t> says that in philosophy he was second to none, and in scholastic discipline incomparable.</a:t>
            </a:r>
            <a:r>
              <a:rPr lang="en-US" b="0" i="0" u="none" strike="noStrike" baseline="30000" dirty="0">
                <a:solidFill>
                  <a:srgbClr val="0645AD"/>
                </a:solidFill>
                <a:effectLst/>
                <a:latin typeface="Arial" panose="020B0604020202020204" pitchFamily="34" charset="0"/>
                <a:hlinkClick r:id="rId212"/>
              </a:rPr>
              <a:t>[39]</a:t>
            </a:r>
            <a:r>
              <a:rPr lang="en-US" b="0" i="0" dirty="0">
                <a:solidFill>
                  <a:srgbClr val="202122"/>
                </a:solidFill>
                <a:effectLst/>
                <a:latin typeface="Arial" panose="020B0604020202020204" pitchFamily="34" charset="0"/>
              </a:rPr>
              <a:t> There was a period in his life when he devoted himself exclusively to scholastic philosophy. His first book, </a:t>
            </a:r>
            <a:r>
              <a:rPr lang="en-US" b="0" i="1" dirty="0">
                <a:solidFill>
                  <a:srgbClr val="202122"/>
                </a:solidFill>
                <a:effectLst/>
                <a:latin typeface="Arial" panose="020B0604020202020204" pitchFamily="34" charset="0"/>
              </a:rPr>
              <a:t>De Logica</a:t>
            </a:r>
            <a:r>
              <a:rPr lang="en-US" b="0" i="0" dirty="0">
                <a:solidFill>
                  <a:srgbClr val="202122"/>
                </a:solidFill>
                <a:effectLst/>
                <a:latin typeface="Arial" panose="020B0604020202020204" pitchFamily="34" charset="0"/>
              </a:rPr>
              <a:t> (1360), explores the fundamentals of Scholastic Theology. He believed that "one should study Logic in order to better understand the human mind because ...human thoughts, feelings and actions bear God's image and likeness".</a:t>
            </a:r>
            <a:r>
              <a:rPr lang="en-US" b="0" i="0" u="none" strike="noStrike" baseline="30000" dirty="0">
                <a:solidFill>
                  <a:srgbClr val="0645AD"/>
                </a:solidFill>
                <a:effectLst/>
                <a:latin typeface="Arial" panose="020B0604020202020204" pitchFamily="34" charset="0"/>
                <a:hlinkClick r:id="rId213"/>
              </a:rPr>
              <a:t>[40]</a:t>
            </a:r>
            <a:endParaRPr lang="en-US" b="0" i="0" dirty="0">
              <a:solidFill>
                <a:srgbClr val="202122"/>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The </a:t>
            </a:r>
            <a:r>
              <a:rPr lang="en-US" b="0" i="0" dirty="0" err="1">
                <a:solidFill>
                  <a:srgbClr val="202122"/>
                </a:solidFill>
                <a:effectLst/>
                <a:latin typeface="Arial" panose="020B0604020202020204" pitchFamily="34" charset="0"/>
              </a:rPr>
              <a:t>centre</a:t>
            </a:r>
            <a:r>
              <a:rPr lang="en-US" b="0" i="0" dirty="0">
                <a:solidFill>
                  <a:srgbClr val="202122"/>
                </a:solidFill>
                <a:effectLst/>
                <a:latin typeface="Arial" panose="020B0604020202020204" pitchFamily="34" charset="0"/>
              </a:rPr>
              <a:t> of Wycliffe's philosophical system is formed by the doctrine of the prior existence in the thought of God of all things and events. While </a:t>
            </a:r>
            <a:r>
              <a:rPr lang="en-US" b="0" i="0" u="none" strike="noStrike" dirty="0">
                <a:solidFill>
                  <a:srgbClr val="0645AD"/>
                </a:solidFill>
                <a:effectLst/>
                <a:latin typeface="Arial" panose="020B0604020202020204" pitchFamily="34" charset="0"/>
                <a:hlinkClick r:id="rId214" tooltip="Plato"/>
              </a:rPr>
              <a:t>Platonic realism</a:t>
            </a:r>
            <a:r>
              <a:rPr lang="en-US" b="0" i="0" dirty="0">
                <a:solidFill>
                  <a:srgbClr val="202122"/>
                </a:solidFill>
                <a:effectLst/>
                <a:latin typeface="Arial" panose="020B0604020202020204" pitchFamily="34" charset="0"/>
              </a:rPr>
              <a:t> would view "beauty' as a property that exists in an ideal form independently of any mind or thing, "for Wycliffe every </a:t>
            </a:r>
            <a:r>
              <a:rPr lang="en-US" b="0" i="0" u="none" strike="noStrike" dirty="0">
                <a:solidFill>
                  <a:srgbClr val="0645AD"/>
                </a:solidFill>
                <a:effectLst/>
                <a:latin typeface="Arial" panose="020B0604020202020204" pitchFamily="34" charset="0"/>
                <a:hlinkClick r:id="rId215" tooltip="Universal (metaphysics)"/>
              </a:rPr>
              <a:t>universal</a:t>
            </a:r>
            <a:r>
              <a:rPr lang="en-US" b="0" i="0" dirty="0">
                <a:solidFill>
                  <a:srgbClr val="202122"/>
                </a:solidFill>
                <a:effectLst/>
                <a:latin typeface="Arial" panose="020B0604020202020204" pitchFamily="34" charset="0"/>
              </a:rPr>
              <a:t>, as part of creation, derived its existence from God, the Creator".</a:t>
            </a:r>
            <a:r>
              <a:rPr lang="en-US" b="0" i="0" u="none" strike="noStrike" baseline="30000" dirty="0">
                <a:solidFill>
                  <a:srgbClr val="0645AD"/>
                </a:solidFill>
                <a:effectLst/>
                <a:latin typeface="Arial" panose="020B0604020202020204" pitchFamily="34" charset="0"/>
                <a:hlinkClick r:id="rId213"/>
              </a:rPr>
              <a:t>[40]</a:t>
            </a:r>
            <a:r>
              <a:rPr lang="en-US" b="0" i="0" dirty="0">
                <a:solidFill>
                  <a:srgbClr val="202122"/>
                </a:solidFill>
                <a:effectLst/>
                <a:latin typeface="Arial" panose="020B0604020202020204" pitchFamily="34" charset="0"/>
              </a:rPr>
              <a:t> Wycliffe was a close follower of </a:t>
            </a:r>
            <a:r>
              <a:rPr lang="en-US" b="0" i="0" u="none" strike="noStrike" dirty="0">
                <a:solidFill>
                  <a:srgbClr val="0645AD"/>
                </a:solidFill>
                <a:effectLst/>
                <a:latin typeface="Arial" panose="020B0604020202020204" pitchFamily="34" charset="0"/>
                <a:hlinkClick r:id="rId16" tooltip="Augustine of Hippo"/>
              </a:rPr>
              <a:t>Augustine</a:t>
            </a:r>
            <a:r>
              <a:rPr lang="en-US" b="0" i="0" dirty="0">
                <a:solidFill>
                  <a:srgbClr val="202122"/>
                </a:solidFill>
                <a:effectLst/>
                <a:latin typeface="Arial" panose="020B0604020202020204" pitchFamily="34" charset="0"/>
              </a:rPr>
              <a:t>, and always upheld the primacy of the Creator over the created reality.</a:t>
            </a:r>
          </a:p>
          <a:p>
            <a:pPr algn="l" rtl="0"/>
            <a:r>
              <a:rPr lang="en-US" b="0" i="0" dirty="0">
                <a:solidFill>
                  <a:srgbClr val="202122"/>
                </a:solidFill>
                <a:effectLst/>
                <a:latin typeface="Arial" panose="020B0604020202020204" pitchFamily="34" charset="0"/>
              </a:rPr>
              <a:t>A second key point of Wycliffe's is his emphasis on the notion of divine Lordship, explored in </a:t>
            </a:r>
            <a:r>
              <a:rPr lang="en-US" b="0" i="1" dirty="0">
                <a:solidFill>
                  <a:srgbClr val="202122"/>
                </a:solidFill>
                <a:effectLst/>
                <a:latin typeface="Arial" panose="020B0604020202020204" pitchFamily="34" charset="0"/>
              </a:rPr>
              <a:t>De </a:t>
            </a:r>
            <a:r>
              <a:rPr lang="en-US" b="0" i="1" dirty="0" err="1">
                <a:solidFill>
                  <a:srgbClr val="202122"/>
                </a:solidFill>
                <a:effectLst/>
                <a:latin typeface="Arial" panose="020B0604020202020204" pitchFamily="34" charset="0"/>
              </a:rPr>
              <a:t>dominio</a:t>
            </a:r>
            <a:r>
              <a:rPr lang="en-US" b="0" i="1"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Divino</a:t>
            </a:r>
            <a:r>
              <a:rPr lang="en-US" b="0" i="0" dirty="0">
                <a:solidFill>
                  <a:srgbClr val="202122"/>
                </a:solidFill>
                <a:effectLst/>
                <a:latin typeface="Arial" panose="020B0604020202020204" pitchFamily="34" charset="0"/>
              </a:rPr>
              <a:t> (c. 1373), which examines the relationship between God and his creatures. The practical application of this for Wycliffe was seen in the rebellious attitude of individuals (particulars) towards rightful authority (universals). In </a:t>
            </a:r>
            <a:r>
              <a:rPr lang="en-US" b="0" i="1" dirty="0">
                <a:solidFill>
                  <a:srgbClr val="202122"/>
                </a:solidFill>
                <a:effectLst/>
                <a:latin typeface="Arial" panose="020B0604020202020204" pitchFamily="34" charset="0"/>
              </a:rPr>
              <a:t>De </a:t>
            </a:r>
            <a:r>
              <a:rPr lang="en-US" b="0" i="1" dirty="0" err="1">
                <a:solidFill>
                  <a:srgbClr val="202122"/>
                </a:solidFill>
                <a:effectLst/>
                <a:latin typeface="Arial" panose="020B0604020202020204" pitchFamily="34" charset="0"/>
              </a:rPr>
              <a:t>civili</a:t>
            </a:r>
            <a:r>
              <a:rPr lang="en-US" b="0" i="1"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dominio</a:t>
            </a:r>
            <a:r>
              <a:rPr lang="en-US" b="0" i="0" dirty="0">
                <a:solidFill>
                  <a:srgbClr val="202122"/>
                </a:solidFill>
                <a:effectLst/>
                <a:latin typeface="Arial" panose="020B0604020202020204" pitchFamily="34" charset="0"/>
              </a:rPr>
              <a:t> he discusses the appropriate circumstance under which an entity may be seen as possessing authority over lesser subjects. </a:t>
            </a:r>
            <a:r>
              <a:rPr lang="en-US" b="0" i="1" dirty="0">
                <a:solidFill>
                  <a:srgbClr val="202122"/>
                </a:solidFill>
                <a:effectLst/>
                <a:latin typeface="Arial" panose="020B0604020202020204" pitchFamily="34" charset="0"/>
              </a:rPr>
              <a:t>Dominium</a:t>
            </a:r>
            <a:r>
              <a:rPr lang="en-US" b="0" i="0" dirty="0">
                <a:solidFill>
                  <a:srgbClr val="202122"/>
                </a:solidFill>
                <a:effectLst/>
                <a:latin typeface="Arial" panose="020B0604020202020204" pitchFamily="34" charset="0"/>
              </a:rPr>
              <a:t> is always conferred by God. "Beyond all doubt, intellectual and emotional error about universals is the cause of all sin that reigns in the world."</a:t>
            </a:r>
            <a:r>
              <a:rPr lang="en-US" b="0" i="0" u="none" strike="noStrike" baseline="30000" dirty="0">
                <a:solidFill>
                  <a:srgbClr val="0645AD"/>
                </a:solidFill>
                <a:effectLst/>
                <a:latin typeface="Arial" panose="020B0604020202020204" pitchFamily="34" charset="0"/>
                <a:hlinkClick r:id="rId216"/>
              </a:rPr>
              <a:t>[41]</a:t>
            </a:r>
            <a:r>
              <a:rPr lang="en-US" b="0" i="0" dirty="0">
                <a:solidFill>
                  <a:srgbClr val="202122"/>
                </a:solidFill>
                <a:effectLst/>
                <a:latin typeface="Arial" panose="020B0604020202020204" pitchFamily="34" charset="0"/>
              </a:rPr>
              <a:t> In some of his teachings, as in </a:t>
            </a:r>
            <a:r>
              <a:rPr lang="en-US" b="0" i="1" dirty="0">
                <a:solidFill>
                  <a:srgbClr val="202122"/>
                </a:solidFill>
                <a:effectLst/>
                <a:latin typeface="Arial" panose="020B0604020202020204" pitchFamily="34" charset="0"/>
              </a:rPr>
              <a:t>De </a:t>
            </a:r>
            <a:r>
              <a:rPr lang="en-US" b="0" i="1" dirty="0" err="1">
                <a:solidFill>
                  <a:srgbClr val="202122"/>
                </a:solidFill>
                <a:effectLst/>
                <a:latin typeface="Arial" panose="020B0604020202020204" pitchFamily="34" charset="0"/>
              </a:rPr>
              <a:t>annihilatione</a:t>
            </a:r>
            <a:r>
              <a:rPr lang="en-US" b="0" i="0" dirty="0">
                <a:solidFill>
                  <a:srgbClr val="202122"/>
                </a:solidFill>
                <a:effectLst/>
                <a:latin typeface="Arial" panose="020B0604020202020204" pitchFamily="34" charset="0"/>
              </a:rPr>
              <a:t>, the influence of </a:t>
            </a:r>
            <a:r>
              <a:rPr lang="en-US" b="0" i="0" u="none" strike="noStrike" dirty="0">
                <a:solidFill>
                  <a:srgbClr val="0645AD"/>
                </a:solidFill>
                <a:effectLst/>
                <a:latin typeface="Arial" panose="020B0604020202020204" pitchFamily="34" charset="0"/>
                <a:hlinkClick r:id="rId217" tooltip="Thomas Aquinas"/>
              </a:rPr>
              <a:t>Thomas Aquinas</a:t>
            </a:r>
            <a:r>
              <a:rPr lang="en-US" b="0" i="0" dirty="0">
                <a:solidFill>
                  <a:srgbClr val="202122"/>
                </a:solidFill>
                <a:effectLst/>
                <a:latin typeface="Arial" panose="020B0604020202020204" pitchFamily="34" charset="0"/>
              </a:rPr>
              <a:t> can be detected.</a:t>
            </a:r>
          </a:p>
          <a:p>
            <a:pPr algn="l" rtl="0"/>
            <a:r>
              <a:rPr lang="en-US" b="0" i="0" dirty="0">
                <a:solidFill>
                  <a:srgbClr val="202122"/>
                </a:solidFill>
                <a:effectLst/>
                <a:latin typeface="Arial" panose="020B0604020202020204" pitchFamily="34" charset="0"/>
              </a:rPr>
              <a:t>He said that </a:t>
            </a:r>
            <a:r>
              <a:rPr lang="en-US" b="0" i="0" u="none" strike="noStrike" dirty="0">
                <a:solidFill>
                  <a:srgbClr val="0645AD"/>
                </a:solidFill>
                <a:effectLst/>
                <a:latin typeface="Arial" panose="020B0604020202020204" pitchFamily="34" charset="0"/>
                <a:hlinkClick r:id="rId218" tooltip="Democritus"/>
              </a:rPr>
              <a:t>Democritus</a:t>
            </a:r>
            <a:r>
              <a:rPr lang="en-US" b="0" i="0" dirty="0">
                <a:solidFill>
                  <a:srgbClr val="202122"/>
                </a:solidFill>
                <a:effectLst/>
                <a:latin typeface="Arial" panose="020B0604020202020204" pitchFamily="34" charset="0"/>
              </a:rPr>
              <a:t>, Plato, Augustine, and </a:t>
            </a:r>
            <a:r>
              <a:rPr lang="en-US" b="0" i="0" u="none" strike="noStrike" dirty="0">
                <a:solidFill>
                  <a:srgbClr val="0645AD"/>
                </a:solidFill>
                <a:effectLst/>
                <a:latin typeface="Arial" panose="020B0604020202020204" pitchFamily="34" charset="0"/>
                <a:hlinkClick r:id="rId219" tooltip="Grosseteste"/>
              </a:rPr>
              <a:t>Grosseteste</a:t>
            </a:r>
            <a:r>
              <a:rPr lang="en-US" b="0" i="0" dirty="0">
                <a:solidFill>
                  <a:srgbClr val="202122"/>
                </a:solidFill>
                <a:effectLst/>
                <a:latin typeface="Arial" panose="020B0604020202020204" pitchFamily="34" charset="0"/>
              </a:rPr>
              <a:t> far outranked Aristotle. So far as his relations to the </a:t>
            </a:r>
            <a:r>
              <a:rPr lang="en-US" b="0" i="0" u="none" strike="noStrike" dirty="0">
                <a:solidFill>
                  <a:srgbClr val="0645AD"/>
                </a:solidFill>
                <a:effectLst/>
                <a:latin typeface="Arial" panose="020B0604020202020204" pitchFamily="34" charset="0"/>
                <a:hlinkClick r:id="rId13" tooltip="Medieval philosophy"/>
              </a:rPr>
              <a:t>philosophers of the Middle Ages</a:t>
            </a:r>
            <a:r>
              <a:rPr lang="en-US" b="0" i="0" dirty="0">
                <a:solidFill>
                  <a:srgbClr val="202122"/>
                </a:solidFill>
                <a:effectLst/>
                <a:latin typeface="Arial" panose="020B0604020202020204" pitchFamily="34" charset="0"/>
              </a:rPr>
              <a:t> are concerned, he held to </a:t>
            </a:r>
            <a:r>
              <a:rPr lang="en-US" b="0" i="0" u="none" strike="noStrike" dirty="0">
                <a:solidFill>
                  <a:srgbClr val="0645AD"/>
                </a:solidFill>
                <a:effectLst/>
                <a:latin typeface="Arial" panose="020B0604020202020204" pitchFamily="34" charset="0"/>
                <a:hlinkClick r:id="rId220" tooltip="Philosophical realism"/>
              </a:rPr>
              <a:t>realism</a:t>
            </a:r>
            <a:r>
              <a:rPr lang="en-US" b="0" i="0" dirty="0">
                <a:solidFill>
                  <a:srgbClr val="202122"/>
                </a:solidFill>
                <a:effectLst/>
                <a:latin typeface="Arial" panose="020B0604020202020204" pitchFamily="34" charset="0"/>
              </a:rPr>
              <a:t> as opposed to the </a:t>
            </a:r>
            <a:r>
              <a:rPr lang="en-US" b="0" i="0" u="none" strike="noStrike" dirty="0">
                <a:solidFill>
                  <a:srgbClr val="0645AD"/>
                </a:solidFill>
                <a:effectLst/>
                <a:latin typeface="Arial" panose="020B0604020202020204" pitchFamily="34" charset="0"/>
                <a:hlinkClick r:id="rId221" tooltip="Nominalism"/>
              </a:rPr>
              <a:t>nominalism</a:t>
            </a:r>
            <a:r>
              <a:rPr lang="en-US" b="0" i="0" dirty="0">
                <a:solidFill>
                  <a:srgbClr val="202122"/>
                </a:solidFill>
                <a:effectLst/>
                <a:latin typeface="Arial" panose="020B0604020202020204" pitchFamily="34" charset="0"/>
              </a:rPr>
              <a:t> advanced by </a:t>
            </a:r>
            <a:r>
              <a:rPr lang="en-US" b="0" i="0" u="none" strike="noStrike" dirty="0">
                <a:solidFill>
                  <a:srgbClr val="0645AD"/>
                </a:solidFill>
                <a:effectLst/>
                <a:latin typeface="Arial" panose="020B0604020202020204" pitchFamily="34" charset="0"/>
                <a:hlinkClick r:id="rId15" tooltip="William of Ockham"/>
              </a:rPr>
              <a:t>William of Ockham</a:t>
            </a:r>
            <a:r>
              <a:rPr lang="en-US" b="0" i="0" dirty="0">
                <a:solidFill>
                  <a:srgbClr val="202122"/>
                </a:solidFill>
                <a:effectLst/>
                <a:latin typeface="Arial" panose="020B0604020202020204" pitchFamily="34" charset="0"/>
              </a:rPr>
              <a:t>.</a:t>
            </a:r>
          </a:p>
          <a:p>
            <a:pPr algn="l" rtl="0"/>
            <a:r>
              <a:rPr lang="en-US" b="0" i="0" dirty="0">
                <a:solidFill>
                  <a:srgbClr val="202122"/>
                </a:solidFill>
                <a:effectLst/>
                <a:latin typeface="Arial" panose="020B0604020202020204" pitchFamily="34" charset="0"/>
              </a:rPr>
              <a:t>A number of Wycliffe's ideas have been carried forward in the twentieth century by philosopher and Reformed theologian </a:t>
            </a:r>
            <a:r>
              <a:rPr lang="en-US" b="0" i="0" u="none" strike="noStrike" dirty="0">
                <a:solidFill>
                  <a:srgbClr val="0645AD"/>
                </a:solidFill>
                <a:effectLst/>
                <a:latin typeface="Arial" panose="020B0604020202020204" pitchFamily="34" charset="0"/>
                <a:hlinkClick r:id="rId222" tooltip="Cornelius Van Til"/>
              </a:rPr>
              <a:t>Cornelius Van </a:t>
            </a:r>
            <a:r>
              <a:rPr lang="en-US" b="0" i="0" u="none" strike="noStrike" dirty="0" err="1">
                <a:solidFill>
                  <a:srgbClr val="0645AD"/>
                </a:solidFill>
                <a:effectLst/>
                <a:latin typeface="Arial" panose="020B0604020202020204" pitchFamily="34" charset="0"/>
                <a:hlinkClick r:id="rId222" tooltip="Cornelius Van Til"/>
              </a:rPr>
              <a:t>Til</a:t>
            </a:r>
            <a:r>
              <a:rPr lang="en-US" b="0" i="0" dirty="0">
                <a:solidFill>
                  <a:srgbClr val="202122"/>
                </a:solidFill>
                <a:effectLst/>
                <a:latin typeface="Arial" panose="020B0604020202020204" pitchFamily="34" charset="0"/>
              </a:rPr>
              <a:t>.</a:t>
            </a:r>
            <a:r>
              <a:rPr lang="en-US" b="0" i="0" baseline="30000" dirty="0">
                <a:solidFill>
                  <a:srgbClr val="202122"/>
                </a:solidFill>
                <a:effectLst/>
                <a:latin typeface="Arial" panose="020B0604020202020204" pitchFamily="34" charset="0"/>
              </a:rPr>
              <a:t>[</a:t>
            </a:r>
            <a:r>
              <a:rPr lang="en-US" b="0" i="1" u="none" strike="noStrike" baseline="30000" dirty="0">
                <a:solidFill>
                  <a:srgbClr val="0645AD"/>
                </a:solidFill>
                <a:effectLst/>
                <a:latin typeface="Arial" panose="020B0604020202020204" pitchFamily="34" charset="0"/>
                <a:hlinkClick r:id="rId223" tooltip="Wikipedia:Citation needed"/>
              </a:rPr>
              <a:t>citation needed</a:t>
            </a:r>
            <a:r>
              <a:rPr lang="en-US" b="0" i="0" baseline="30000" dirty="0">
                <a:solidFill>
                  <a:srgbClr val="202122"/>
                </a:solidFill>
                <a:effectLst/>
                <a:latin typeface="Arial" panose="020B0604020202020204" pitchFamily="34" charset="0"/>
              </a:rPr>
              <a:t>]</a:t>
            </a:r>
            <a:endParaRPr lang="en-US" b="0" i="0" dirty="0">
              <a:solidFill>
                <a:srgbClr val="202122"/>
              </a:solidFill>
              <a:effectLst/>
              <a:latin typeface="Arial" panose="020B0604020202020204" pitchFamily="34" charset="0"/>
            </a:endParaRPr>
          </a:p>
          <a:p>
            <a:pPr algn="l" rtl="0"/>
            <a:r>
              <a:rPr lang="en-US" b="1" i="0" dirty="0">
                <a:solidFill>
                  <a:srgbClr val="000000"/>
                </a:solidFill>
                <a:effectLst/>
                <a:latin typeface="Arial" panose="020B0604020202020204" pitchFamily="34" charset="0"/>
              </a:rPr>
              <a:t>Attitude toward speculation</a:t>
            </a:r>
            <a:r>
              <a:rPr lang="en-US" b="0" i="0" dirty="0">
                <a:solidFill>
                  <a:srgbClr val="54595D"/>
                </a:solidFill>
                <a:effectLst/>
                <a:latin typeface="Arial" panose="020B0604020202020204" pitchFamily="34" charset="0"/>
              </a:rPr>
              <a:t>[</a:t>
            </a:r>
            <a:r>
              <a:rPr lang="en-US" b="0" i="0" u="none" strike="noStrike" dirty="0">
                <a:solidFill>
                  <a:srgbClr val="0645AD"/>
                </a:solidFill>
                <a:effectLst/>
                <a:latin typeface="Arial" panose="020B0604020202020204" pitchFamily="34" charset="0"/>
                <a:hlinkClick r:id="rId224" tooltip="Edit section: Attitude toward speculation"/>
              </a:rPr>
              <a:t>edit</a:t>
            </a:r>
            <a:r>
              <a:rPr lang="en-US" b="0" i="0" dirty="0">
                <a:solidFill>
                  <a:srgbClr val="54595D"/>
                </a:solidFill>
                <a:effectLst/>
                <a:latin typeface="Arial" panose="020B0604020202020204" pitchFamily="34" charset="0"/>
              </a:rPr>
              <a:t>]</a:t>
            </a:r>
            <a:endParaRPr lang="en-US" b="1" i="0" dirty="0">
              <a:solidFill>
                <a:srgbClr val="000000"/>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Wycliffe's fundamental principle of the preexistence in thought of all reality involves the most serious obstacle to freedom of the will; the philosopher could assist himself only by the formula that the </a:t>
            </a:r>
            <a:r>
              <a:rPr lang="en-US" b="0" i="0" u="none" strike="noStrike" dirty="0">
                <a:solidFill>
                  <a:srgbClr val="0645AD"/>
                </a:solidFill>
                <a:effectLst/>
                <a:latin typeface="Arial" panose="020B0604020202020204" pitchFamily="34" charset="0"/>
                <a:hlinkClick r:id="rId225" tooltip="Free will"/>
              </a:rPr>
              <a:t>free will</a:t>
            </a:r>
            <a:r>
              <a:rPr lang="en-US" b="0" i="0" dirty="0">
                <a:solidFill>
                  <a:srgbClr val="202122"/>
                </a:solidFill>
                <a:effectLst/>
                <a:latin typeface="Arial" panose="020B0604020202020204" pitchFamily="34" charset="0"/>
              </a:rPr>
              <a:t> of man was something predetermined of God. He demanded strict dialectical training as the means of distinguishing the true from the false, and asserted that logic (or the </a:t>
            </a:r>
            <a:r>
              <a:rPr lang="en-US" b="0" i="0" u="none" strike="noStrike" dirty="0">
                <a:solidFill>
                  <a:srgbClr val="0645AD"/>
                </a:solidFill>
                <a:effectLst/>
                <a:latin typeface="Arial" panose="020B0604020202020204" pitchFamily="34" charset="0"/>
                <a:hlinkClick r:id="rId226" tooltip="Syllogism"/>
              </a:rPr>
              <a:t>syllogism</a:t>
            </a:r>
            <a:r>
              <a:rPr lang="en-US" b="0" i="0" dirty="0">
                <a:solidFill>
                  <a:srgbClr val="202122"/>
                </a:solidFill>
                <a:effectLst/>
                <a:latin typeface="Arial" panose="020B0604020202020204" pitchFamily="34" charset="0"/>
              </a:rPr>
              <a:t>) furthered the knowledge of catholic verities; ignorance of logic was the reason why men misunderstood Scripture, since men overlooked the connection, the distinction between idea and appearance.</a:t>
            </a:r>
          </a:p>
          <a:p>
            <a:pPr algn="l" rtl="0"/>
            <a:r>
              <a:rPr lang="en-US" b="0" i="0" dirty="0">
                <a:solidFill>
                  <a:srgbClr val="202122"/>
                </a:solidFill>
                <a:effectLst/>
                <a:latin typeface="Arial" panose="020B0604020202020204" pitchFamily="34" charset="0"/>
              </a:rPr>
              <a:t>Wycliffe was not merely conscious of the distinction between theology and philosophy, but his sense of reality led him to pass by scholastic questions. He left aside philosophical discussions that seemed to have no significance for the religious consciousness and those that pertained purely to </a:t>
            </a:r>
            <a:r>
              <a:rPr lang="en-US" b="0" i="0" u="none" strike="noStrike" dirty="0">
                <a:solidFill>
                  <a:srgbClr val="0645AD"/>
                </a:solidFill>
                <a:effectLst/>
                <a:latin typeface="Arial" panose="020B0604020202020204" pitchFamily="34" charset="0"/>
                <a:hlinkClick r:id="rId61" tooltip="Scholasticism"/>
              </a:rPr>
              <a:t>scholasticism</a:t>
            </a:r>
            <a:r>
              <a:rPr lang="en-US" b="0" i="0" dirty="0">
                <a:solidFill>
                  <a:srgbClr val="202122"/>
                </a:solidFill>
                <a:effectLst/>
                <a:latin typeface="Arial" panose="020B0604020202020204" pitchFamily="34" charset="0"/>
              </a:rPr>
              <a:t>: "We concern ourselves with the verities that are, and leave aside the errors which arise from speculation on matters which are not."</a:t>
            </a:r>
          </a:p>
          <a:p>
            <a:pPr algn="l" rtl="0"/>
            <a:r>
              <a:rPr lang="en-US" b="1" i="0" dirty="0">
                <a:solidFill>
                  <a:srgbClr val="000000"/>
                </a:solidFill>
                <a:effectLst/>
                <a:latin typeface="Arial" panose="020B0604020202020204" pitchFamily="34" charset="0"/>
              </a:rPr>
              <a:t>Sacraments</a:t>
            </a:r>
            <a:r>
              <a:rPr lang="en-US" b="0" i="0" dirty="0">
                <a:solidFill>
                  <a:srgbClr val="54595D"/>
                </a:solidFill>
                <a:effectLst/>
                <a:latin typeface="Arial" panose="020B0604020202020204" pitchFamily="34" charset="0"/>
              </a:rPr>
              <a:t>[</a:t>
            </a:r>
            <a:r>
              <a:rPr lang="en-US" b="0" i="0" u="none" strike="noStrike" dirty="0">
                <a:solidFill>
                  <a:srgbClr val="0645AD"/>
                </a:solidFill>
                <a:effectLst/>
                <a:latin typeface="Arial" panose="020B0604020202020204" pitchFamily="34" charset="0"/>
                <a:hlinkClick r:id="rId227" tooltip="Edit section: Sacraments"/>
              </a:rPr>
              <a:t>edit</a:t>
            </a:r>
            <a:r>
              <a:rPr lang="en-US" b="0" i="0" dirty="0">
                <a:solidFill>
                  <a:srgbClr val="54595D"/>
                </a:solidFill>
                <a:effectLst/>
                <a:latin typeface="Arial" panose="020B0604020202020204" pitchFamily="34" charset="0"/>
              </a:rPr>
              <a:t>]</a:t>
            </a:r>
            <a:endParaRPr lang="en-US" b="1" i="0" dirty="0">
              <a:solidFill>
                <a:srgbClr val="000000"/>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John Wycliffe rejected </a:t>
            </a:r>
            <a:r>
              <a:rPr lang="en-US" b="0" i="0" u="none" strike="noStrike" dirty="0">
                <a:solidFill>
                  <a:srgbClr val="0645AD"/>
                </a:solidFill>
                <a:effectLst/>
                <a:latin typeface="Arial" panose="020B0604020202020204" pitchFamily="34" charset="0"/>
                <a:hlinkClick r:id="rId52" tooltip="Transubstantiation"/>
              </a:rPr>
              <a:t>transubstantiation</a:t>
            </a:r>
            <a:r>
              <a:rPr lang="en-US" b="0" i="0" dirty="0">
                <a:solidFill>
                  <a:srgbClr val="202122"/>
                </a:solidFill>
                <a:effectLst/>
                <a:latin typeface="Arial" panose="020B0604020202020204" pitchFamily="34" charset="0"/>
              </a:rPr>
              <a:t> along with the </a:t>
            </a:r>
            <a:r>
              <a:rPr lang="en-US" b="0" i="0" u="none" strike="noStrike" dirty="0">
                <a:solidFill>
                  <a:srgbClr val="0645AD"/>
                </a:solidFill>
                <a:effectLst/>
                <a:latin typeface="Arial" panose="020B0604020202020204" pitchFamily="34" charset="0"/>
                <a:hlinkClick r:id="rId228" tooltip="Confession (religion)"/>
              </a:rPr>
              <a:t>sacrament of confession</a:t>
            </a:r>
            <a:r>
              <a:rPr lang="en-US" b="0" i="0" dirty="0">
                <a:solidFill>
                  <a:srgbClr val="202122"/>
                </a:solidFill>
                <a:effectLst/>
                <a:latin typeface="Arial" panose="020B0604020202020204" pitchFamily="34" charset="0"/>
              </a:rPr>
              <a:t>, saying it was against scripture.</a:t>
            </a:r>
            <a:r>
              <a:rPr lang="en-US" b="0" i="0" u="none" strike="noStrike" baseline="30000" dirty="0">
                <a:solidFill>
                  <a:srgbClr val="0645AD"/>
                </a:solidFill>
                <a:effectLst/>
                <a:latin typeface="Arial" panose="020B0604020202020204" pitchFamily="34" charset="0"/>
                <a:hlinkClick r:id="rId229"/>
              </a:rPr>
              <a:t>[42]</a:t>
            </a:r>
            <a:r>
              <a:rPr lang="en-US" b="0" i="0" dirty="0">
                <a:solidFill>
                  <a:srgbClr val="202122"/>
                </a:solidFill>
                <a:effectLst/>
                <a:latin typeface="Arial" panose="020B0604020202020204" pitchFamily="34" charset="0"/>
              </a:rPr>
              <a:t> Wycliffe was attacked as being a </a:t>
            </a:r>
            <a:r>
              <a:rPr lang="en-US" b="0" i="0" u="none" strike="noStrike" dirty="0">
                <a:solidFill>
                  <a:srgbClr val="0645AD"/>
                </a:solidFill>
                <a:effectLst/>
                <a:latin typeface="Arial" panose="020B0604020202020204" pitchFamily="34" charset="0"/>
                <a:hlinkClick r:id="rId173" tooltip="Donatism"/>
              </a:rPr>
              <a:t>Donatist</a:t>
            </a:r>
            <a:r>
              <a:rPr lang="en-US" b="0" i="0" dirty="0">
                <a:solidFill>
                  <a:srgbClr val="202122"/>
                </a:solidFill>
                <a:effectLst/>
                <a:latin typeface="Arial" panose="020B0604020202020204" pitchFamily="34" charset="0"/>
              </a:rPr>
              <a:t>, however the claim was a misconception, perhaps used to discredit his views on the Eucharist.</a:t>
            </a:r>
            <a:r>
              <a:rPr lang="en-US" b="0" i="0" u="none" strike="noStrike" baseline="30000" dirty="0">
                <a:solidFill>
                  <a:srgbClr val="0645AD"/>
                </a:solidFill>
                <a:effectLst/>
                <a:latin typeface="Arial" panose="020B0604020202020204" pitchFamily="34" charset="0"/>
                <a:hlinkClick r:id="rId230"/>
              </a:rPr>
              <a:t>[43]</a:t>
            </a:r>
            <a:endParaRPr lang="en-US" b="0" i="0" dirty="0">
              <a:solidFill>
                <a:srgbClr val="202122"/>
              </a:solidFill>
              <a:effectLst/>
              <a:latin typeface="Arial" panose="020B0604020202020204" pitchFamily="34" charset="0"/>
            </a:endParaRPr>
          </a:p>
          <a:p>
            <a:pPr algn="l" rtl="0"/>
            <a:r>
              <a:rPr lang="en-US" b="1" i="0" dirty="0">
                <a:solidFill>
                  <a:srgbClr val="000000"/>
                </a:solidFill>
                <a:effectLst/>
                <a:latin typeface="Arial" panose="020B0604020202020204" pitchFamily="34" charset="0"/>
              </a:rPr>
              <a:t>Soteriology</a:t>
            </a:r>
            <a:r>
              <a:rPr lang="en-US" b="0" i="0" dirty="0">
                <a:solidFill>
                  <a:srgbClr val="54595D"/>
                </a:solidFill>
                <a:effectLst/>
                <a:latin typeface="Arial" panose="020B0604020202020204" pitchFamily="34" charset="0"/>
              </a:rPr>
              <a:t>[</a:t>
            </a:r>
            <a:r>
              <a:rPr lang="en-US" b="0" i="0" u="none" strike="noStrike" dirty="0">
                <a:solidFill>
                  <a:srgbClr val="0645AD"/>
                </a:solidFill>
                <a:effectLst/>
                <a:latin typeface="Arial" panose="020B0604020202020204" pitchFamily="34" charset="0"/>
                <a:hlinkClick r:id="rId231" tooltip="Edit section: Soteriology"/>
              </a:rPr>
              <a:t>edit</a:t>
            </a:r>
            <a:r>
              <a:rPr lang="en-US" b="0" i="0" dirty="0">
                <a:solidFill>
                  <a:srgbClr val="54595D"/>
                </a:solidFill>
                <a:effectLst/>
                <a:latin typeface="Arial" panose="020B0604020202020204" pitchFamily="34" charset="0"/>
              </a:rPr>
              <a:t>]</a:t>
            </a:r>
            <a:endParaRPr lang="en-US" b="1" i="0" dirty="0">
              <a:solidFill>
                <a:srgbClr val="000000"/>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Wycliffe appears to have had similar ideas of justification as the later reformers would. According to Wycliffe faith was sufficient for salvation:</a:t>
            </a:r>
            <a:r>
              <a:rPr lang="en-US" b="0" i="0" u="none" strike="noStrike" baseline="30000" dirty="0">
                <a:solidFill>
                  <a:srgbClr val="0645AD"/>
                </a:solidFill>
                <a:effectLst/>
                <a:latin typeface="Arial" panose="020B0604020202020204" pitchFamily="34" charset="0"/>
                <a:hlinkClick r:id="rId229"/>
              </a:rPr>
              <a:t>[42]</a:t>
            </a:r>
            <a:endParaRPr lang="en-US" b="0" i="0" dirty="0">
              <a:solidFill>
                <a:srgbClr val="202122"/>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Trust wholly in Christ; rely altogether on his sufferings; beware of seeking to be justified in any other way than by his righteousness. Faith in our Lord Jesus Christ is sufficient for salvation.</a:t>
            </a:r>
          </a:p>
          <a:p>
            <a:pPr algn="l" rtl="0"/>
            <a:r>
              <a:rPr lang="en-US" b="0" i="0" dirty="0">
                <a:solidFill>
                  <a:srgbClr val="202122"/>
                </a:solidFill>
                <a:effectLst/>
                <a:latin typeface="Arial" panose="020B0604020202020204" pitchFamily="34" charset="0"/>
              </a:rPr>
              <a:t>— John Wycliffe</a:t>
            </a:r>
            <a:r>
              <a:rPr lang="en-US" b="0" i="0" u="none" strike="noStrike" baseline="30000" dirty="0">
                <a:solidFill>
                  <a:srgbClr val="0645AD"/>
                </a:solidFill>
                <a:effectLst/>
                <a:latin typeface="Arial" panose="020B0604020202020204" pitchFamily="34" charset="0"/>
                <a:hlinkClick r:id="rId229"/>
              </a:rPr>
              <a:t>[42]</a:t>
            </a:r>
            <a:r>
              <a:rPr lang="en-US" b="0" i="0" dirty="0">
                <a:solidFill>
                  <a:srgbClr val="000000"/>
                </a:solidFill>
                <a:effectLst/>
                <a:latin typeface="Linux Libertine"/>
              </a:rPr>
              <a:t>Legacy</a:t>
            </a:r>
            <a:r>
              <a:rPr lang="en-US" b="0" i="0" dirty="0">
                <a:solidFill>
                  <a:srgbClr val="54595D"/>
                </a:solidFill>
                <a:effectLst/>
                <a:latin typeface="Arial" panose="020B0604020202020204" pitchFamily="34" charset="0"/>
              </a:rPr>
              <a:t>[</a:t>
            </a:r>
            <a:r>
              <a:rPr lang="en-US" b="0" i="0" u="none" strike="noStrike" dirty="0">
                <a:solidFill>
                  <a:srgbClr val="0645AD"/>
                </a:solidFill>
                <a:effectLst/>
                <a:latin typeface="Arial" panose="020B0604020202020204" pitchFamily="34" charset="0"/>
                <a:hlinkClick r:id="rId232" tooltip="Edit section: Legacy"/>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r>
              <a:rPr lang="en-US" b="0" i="0" dirty="0">
                <a:solidFill>
                  <a:srgbClr val="202122"/>
                </a:solidFill>
                <a:effectLst/>
                <a:latin typeface="Arial" panose="020B0604020202020204" pitchFamily="34" charset="0"/>
              </a:rPr>
              <a:t>A stained glass window in </a:t>
            </a:r>
            <a:r>
              <a:rPr lang="en-US" b="0" i="0" u="none" strike="noStrike" dirty="0">
                <a:solidFill>
                  <a:srgbClr val="0645AD"/>
                </a:solidFill>
                <a:effectLst/>
                <a:latin typeface="Arial" panose="020B0604020202020204" pitchFamily="34" charset="0"/>
                <a:hlinkClick r:id="rId233" tooltip="Wycliffe College"/>
              </a:rPr>
              <a:t>Wycliffe College</a:t>
            </a:r>
            <a:r>
              <a:rPr lang="en-US" b="0" i="0" dirty="0">
                <a:solidFill>
                  <a:srgbClr val="202122"/>
                </a:solidFill>
                <a:effectLst/>
                <a:latin typeface="Arial" panose="020B0604020202020204" pitchFamily="34" charset="0"/>
              </a:rPr>
              <a:t> Chapel, Toronto</a:t>
            </a:r>
          </a:p>
          <a:p>
            <a:pPr algn="l" rtl="0"/>
            <a:r>
              <a:rPr lang="en-US" b="0" i="0" dirty="0">
                <a:solidFill>
                  <a:srgbClr val="202122"/>
                </a:solidFill>
                <a:effectLst/>
                <a:latin typeface="Arial" panose="020B0604020202020204" pitchFamily="34" charset="0"/>
              </a:rPr>
              <a:t>Wycliffe was instrumental in the development of a translation of the Bible in English, thus making it accessible to laypeople. He also had a strong influence on </a:t>
            </a:r>
            <a:r>
              <a:rPr lang="en-US" b="0" i="0" u="none" strike="noStrike" dirty="0">
                <a:solidFill>
                  <a:srgbClr val="0645AD"/>
                </a:solidFill>
                <a:effectLst/>
                <a:latin typeface="Arial" panose="020B0604020202020204" pitchFamily="34" charset="0"/>
                <a:hlinkClick r:id="rId20" tooltip="Jan Hus"/>
              </a:rPr>
              <a:t>Jan Hus</a:t>
            </a:r>
            <a:r>
              <a:rPr lang="en-US" b="0" i="0" dirty="0">
                <a:solidFill>
                  <a:srgbClr val="202122"/>
                </a:solidFill>
                <a:effectLst/>
                <a:latin typeface="Arial" panose="020B0604020202020204" pitchFamily="34" charset="0"/>
              </a:rPr>
              <a:t>.</a:t>
            </a:r>
            <a:r>
              <a:rPr lang="en-US" b="0" i="0" u="none" strike="noStrike" baseline="30000" dirty="0">
                <a:solidFill>
                  <a:srgbClr val="0645AD"/>
                </a:solidFill>
                <a:effectLst/>
                <a:latin typeface="Arial" panose="020B0604020202020204" pitchFamily="34" charset="0"/>
                <a:hlinkClick r:id="rId121"/>
              </a:rPr>
              <a:t>[19]</a:t>
            </a:r>
            <a:r>
              <a:rPr lang="en-US" b="0" i="0" dirty="0">
                <a:solidFill>
                  <a:srgbClr val="202122"/>
                </a:solidFill>
                <a:effectLst/>
                <a:latin typeface="Arial" panose="020B0604020202020204" pitchFamily="34" charset="0"/>
              </a:rPr>
              <a:t> Several institutions are named after him:</a:t>
            </a:r>
          </a:p>
          <a:p>
            <a:pPr algn="l" rtl="0">
              <a:buFont typeface="Arial" panose="020B0604020202020204" pitchFamily="34" charset="0"/>
              <a:buChar char="•"/>
            </a:pPr>
            <a:r>
              <a:rPr lang="en-US" b="0" i="0" u="none" strike="noStrike" dirty="0">
                <a:solidFill>
                  <a:srgbClr val="0645AD"/>
                </a:solidFill>
                <a:effectLst/>
                <a:latin typeface="Arial" panose="020B0604020202020204" pitchFamily="34" charset="0"/>
                <a:hlinkClick r:id="rId234" tooltip="Wycliffe Global Alliance"/>
              </a:rPr>
              <a:t>Wycliffe Global Alliance</a:t>
            </a:r>
            <a:r>
              <a:rPr lang="en-US" b="0" i="0" dirty="0">
                <a:solidFill>
                  <a:srgbClr val="202122"/>
                </a:solidFill>
                <a:effectLst/>
                <a:latin typeface="Arial" panose="020B0604020202020204" pitchFamily="34" charset="0"/>
              </a:rPr>
              <a:t>, an alliance of </a:t>
            </a:r>
            <a:r>
              <a:rPr lang="en-US" b="0" i="0" dirty="0" err="1">
                <a:solidFill>
                  <a:srgbClr val="202122"/>
                </a:solidFill>
                <a:effectLst/>
                <a:latin typeface="Arial" panose="020B0604020202020204" pitchFamily="34" charset="0"/>
              </a:rPr>
              <a:t>organisations</a:t>
            </a:r>
            <a:r>
              <a:rPr lang="en-US" b="0" i="0" dirty="0">
                <a:solidFill>
                  <a:srgbClr val="202122"/>
                </a:solidFill>
                <a:effectLst/>
                <a:latin typeface="Arial" panose="020B0604020202020204" pitchFamily="34" charset="0"/>
              </a:rPr>
              <a:t> with the common objective of translating the Bible for every language group that needs it.</a:t>
            </a:r>
          </a:p>
          <a:p>
            <a:pPr algn="l" rtl="0">
              <a:buFont typeface="Arial" panose="020B0604020202020204" pitchFamily="34" charset="0"/>
              <a:buChar char="•"/>
            </a:pPr>
            <a:r>
              <a:rPr lang="en-US" b="0" i="0" u="none" strike="noStrike" dirty="0">
                <a:solidFill>
                  <a:srgbClr val="0645AD"/>
                </a:solidFill>
                <a:effectLst/>
                <a:latin typeface="Arial" panose="020B0604020202020204" pitchFamily="34" charset="0"/>
                <a:hlinkClick r:id="rId235" tooltip="Wycliffe Hall, Oxford"/>
              </a:rPr>
              <a:t>Wycliffe Hall, Oxford</a:t>
            </a:r>
            <a:r>
              <a:rPr lang="en-US" b="0" i="0" dirty="0">
                <a:solidFill>
                  <a:srgbClr val="202122"/>
                </a:solidFill>
                <a:effectLst/>
                <a:latin typeface="Arial" panose="020B0604020202020204" pitchFamily="34" charset="0"/>
              </a:rPr>
              <a:t>, one of the Church of England's designated Evangelical </a:t>
            </a:r>
            <a:r>
              <a:rPr lang="en-US" b="0" i="0" u="none" strike="noStrike" dirty="0">
                <a:solidFill>
                  <a:srgbClr val="0645AD"/>
                </a:solidFill>
                <a:effectLst/>
                <a:latin typeface="Arial" panose="020B0604020202020204" pitchFamily="34" charset="0"/>
                <a:hlinkClick r:id="rId236" tooltip="Seminary"/>
              </a:rPr>
              <a:t>theological colleges</a:t>
            </a:r>
            <a:r>
              <a:rPr lang="en-US" b="0" i="0" dirty="0">
                <a:solidFill>
                  <a:srgbClr val="202122"/>
                </a:solidFill>
                <a:effectLst/>
                <a:latin typeface="Arial" panose="020B0604020202020204" pitchFamily="34" charset="0"/>
              </a:rPr>
              <a:t>.</a:t>
            </a:r>
          </a:p>
          <a:p>
            <a:pPr algn="l" rtl="0">
              <a:buFont typeface="Arial" panose="020B0604020202020204" pitchFamily="34" charset="0"/>
              <a:buChar char="•"/>
            </a:pPr>
            <a:r>
              <a:rPr lang="en-US" b="0" i="0" u="none" strike="noStrike" dirty="0">
                <a:solidFill>
                  <a:srgbClr val="0645AD"/>
                </a:solidFill>
                <a:effectLst/>
                <a:latin typeface="Arial" panose="020B0604020202020204" pitchFamily="34" charset="0"/>
                <a:hlinkClick r:id="rId237" tooltip="Wycliffe College, Toronto"/>
              </a:rPr>
              <a:t>Wycliffe College, Toronto</a:t>
            </a:r>
            <a:r>
              <a:rPr lang="en-US" b="0" i="0" dirty="0">
                <a:solidFill>
                  <a:srgbClr val="202122"/>
                </a:solidFill>
                <a:effectLst/>
                <a:latin typeface="Arial" panose="020B0604020202020204" pitchFamily="34" charset="0"/>
              </a:rPr>
              <a:t>, a graduate theological school federated with the University of Toronto.</a:t>
            </a:r>
          </a:p>
          <a:p>
            <a:pPr algn="l" rtl="0">
              <a:buFont typeface="Arial" panose="020B0604020202020204" pitchFamily="34" charset="0"/>
              <a:buChar char="•"/>
            </a:pPr>
            <a:r>
              <a:rPr lang="en-US" b="0" i="0" u="none" strike="noStrike" dirty="0">
                <a:solidFill>
                  <a:srgbClr val="0645AD"/>
                </a:solidFill>
                <a:effectLst/>
                <a:latin typeface="Arial" panose="020B0604020202020204" pitchFamily="34" charset="0"/>
                <a:hlinkClick r:id="rId238" tooltip="Wycliffe College, Gloucestershire"/>
              </a:rPr>
              <a:t>Wycliffe College, Gloucestershire</a:t>
            </a:r>
            <a:r>
              <a:rPr lang="en-US" b="0" i="0" dirty="0">
                <a:solidFill>
                  <a:srgbClr val="202122"/>
                </a:solidFill>
                <a:effectLst/>
                <a:latin typeface="Arial" panose="020B0604020202020204" pitchFamily="34" charset="0"/>
              </a:rPr>
              <a:t>, an English independent, private day and boarding school.</a:t>
            </a:r>
          </a:p>
          <a:p>
            <a:pPr algn="l" rtl="0"/>
            <a:r>
              <a:rPr lang="en-US" b="0" i="0" dirty="0">
                <a:solidFill>
                  <a:srgbClr val="202122"/>
                </a:solidFill>
                <a:effectLst/>
                <a:latin typeface="Arial" panose="020B0604020202020204" pitchFamily="34" charset="0"/>
              </a:rPr>
              <a:t>Wycliffe is </a:t>
            </a:r>
            <a:r>
              <a:rPr lang="en-US" b="0" i="0" u="none" strike="noStrike" dirty="0" err="1">
                <a:solidFill>
                  <a:srgbClr val="0645AD"/>
                </a:solidFill>
                <a:effectLst/>
                <a:latin typeface="Arial" panose="020B0604020202020204" pitchFamily="34" charset="0"/>
                <a:hlinkClick r:id="rId239" tooltip="Calendar of saints (Church of England)"/>
              </a:rPr>
              <a:t>honoured</a:t>
            </a:r>
            <a:r>
              <a:rPr lang="en-US" b="0" i="0" dirty="0">
                <a:solidFill>
                  <a:srgbClr val="202122"/>
                </a:solidFill>
                <a:effectLst/>
                <a:latin typeface="Arial" panose="020B0604020202020204" pitchFamily="34" charset="0"/>
              </a:rPr>
              <a:t> with a </a:t>
            </a:r>
            <a:r>
              <a:rPr lang="en-US" b="0" i="0" u="none" strike="noStrike" dirty="0">
                <a:solidFill>
                  <a:srgbClr val="0645AD"/>
                </a:solidFill>
                <a:effectLst/>
                <a:latin typeface="Arial" panose="020B0604020202020204" pitchFamily="34" charset="0"/>
                <a:hlinkClick r:id="rId240" tooltip="Commemoration (Anglicanism)"/>
              </a:rPr>
              <a:t>commemoration</a:t>
            </a:r>
            <a:r>
              <a:rPr lang="en-US" b="0" i="0" dirty="0">
                <a:solidFill>
                  <a:srgbClr val="202122"/>
                </a:solidFill>
                <a:effectLst/>
                <a:latin typeface="Arial" panose="020B0604020202020204" pitchFamily="34" charset="0"/>
              </a:rPr>
              <a:t> in the </a:t>
            </a:r>
            <a:r>
              <a:rPr lang="en-US" b="0" i="0" u="none" strike="noStrike" dirty="0">
                <a:solidFill>
                  <a:srgbClr val="0645AD"/>
                </a:solidFill>
                <a:effectLst/>
                <a:latin typeface="Arial" panose="020B0604020202020204" pitchFamily="34" charset="0"/>
                <a:hlinkClick r:id="rId239" tooltip="Calendar of saints (Church of England)"/>
              </a:rPr>
              <a:t>Church of England</a:t>
            </a:r>
            <a:r>
              <a:rPr lang="en-US" b="0" i="0" dirty="0">
                <a:solidFill>
                  <a:srgbClr val="202122"/>
                </a:solidFill>
                <a:effectLst/>
                <a:latin typeface="Arial" panose="020B0604020202020204" pitchFamily="34" charset="0"/>
              </a:rPr>
              <a:t> on 31 December,</a:t>
            </a:r>
            <a:r>
              <a:rPr lang="en-US" b="0" i="0" u="none" strike="noStrike" baseline="30000" dirty="0">
                <a:solidFill>
                  <a:srgbClr val="0645AD"/>
                </a:solidFill>
                <a:effectLst/>
                <a:latin typeface="Arial" panose="020B0604020202020204" pitchFamily="34" charset="0"/>
                <a:hlinkClick r:id="rId241"/>
              </a:rPr>
              <a:t>[44]</a:t>
            </a:r>
            <a:r>
              <a:rPr lang="en-US" b="0" i="0" dirty="0">
                <a:solidFill>
                  <a:srgbClr val="202122"/>
                </a:solidFill>
                <a:effectLst/>
                <a:latin typeface="Arial" panose="020B0604020202020204" pitchFamily="34" charset="0"/>
              </a:rPr>
              <a:t> and in the </a:t>
            </a:r>
            <a:r>
              <a:rPr lang="en-US" b="0" i="0" u="none" strike="noStrike" dirty="0">
                <a:solidFill>
                  <a:srgbClr val="0645AD"/>
                </a:solidFill>
                <a:effectLst/>
                <a:latin typeface="Arial" panose="020B0604020202020204" pitchFamily="34" charset="0"/>
                <a:hlinkClick r:id="rId242" tooltip="Anglican Church of Canada"/>
              </a:rPr>
              <a:t>Anglican Church of Canada</a:t>
            </a:r>
            <a:r>
              <a:rPr lang="en-US" b="0" i="0" dirty="0">
                <a:solidFill>
                  <a:srgbClr val="202122"/>
                </a:solidFill>
                <a:effectLst/>
                <a:latin typeface="Arial" panose="020B0604020202020204" pitchFamily="34" charset="0"/>
              </a:rPr>
              <a:t>.</a:t>
            </a:r>
            <a:r>
              <a:rPr lang="en-US" b="0" i="0" u="none" strike="noStrike" baseline="30000" dirty="0">
                <a:solidFill>
                  <a:srgbClr val="0645AD"/>
                </a:solidFill>
                <a:effectLst/>
                <a:latin typeface="Arial" panose="020B0604020202020204" pitchFamily="34" charset="0"/>
                <a:hlinkClick r:id="rId243"/>
              </a:rPr>
              <a:t>[45]</a:t>
            </a:r>
            <a:endParaRPr lang="en-US" b="0" i="0" dirty="0">
              <a:solidFill>
                <a:srgbClr val="202122"/>
              </a:solidFill>
              <a:effectLst/>
              <a:latin typeface="Arial" panose="020B0604020202020204" pitchFamily="34" charset="0"/>
            </a:endParaRPr>
          </a:p>
          <a:p>
            <a:pPr algn="l" rtl="0"/>
            <a:r>
              <a:rPr lang="en-US" b="0" i="0" dirty="0">
                <a:solidFill>
                  <a:srgbClr val="000000"/>
                </a:solidFill>
                <a:effectLst/>
                <a:latin typeface="Linux Libertine"/>
              </a:rPr>
              <a:t>See also</a:t>
            </a:r>
            <a:r>
              <a:rPr lang="en-US" b="0" i="0" dirty="0">
                <a:solidFill>
                  <a:srgbClr val="54595D"/>
                </a:solidFill>
                <a:effectLst/>
                <a:latin typeface="Arial" panose="020B0604020202020204" pitchFamily="34" charset="0"/>
              </a:rPr>
              <a:t>[</a:t>
            </a:r>
            <a:r>
              <a:rPr lang="en-US" b="0" i="0" u="none" strike="noStrike" dirty="0">
                <a:solidFill>
                  <a:srgbClr val="0645AD"/>
                </a:solidFill>
                <a:effectLst/>
                <a:latin typeface="Arial" panose="020B0604020202020204" pitchFamily="34" charset="0"/>
                <a:hlinkClick r:id="rId244" tooltip="Edit section: See also"/>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buFont typeface="Arial" panose="020B0604020202020204" pitchFamily="34" charset="0"/>
              <a:buChar char="•"/>
            </a:pPr>
            <a:r>
              <a:rPr lang="en-US" b="1" i="1" u="none" strike="noStrike" dirty="0">
                <a:solidFill>
                  <a:srgbClr val="0645AD"/>
                </a:solidFill>
                <a:effectLst/>
                <a:latin typeface="Arial" panose="020B0604020202020204" pitchFamily="34" charset="0"/>
                <a:hlinkClick r:id="rId245" tooltip="Portal:Saints"/>
              </a:rPr>
              <a:t>Saints portal</a:t>
            </a:r>
            <a:endParaRPr lang="en-US" b="1" i="1" dirty="0">
              <a:solidFill>
                <a:srgbClr val="202122"/>
              </a:solidFill>
              <a:effectLst/>
              <a:latin typeface="Arial" panose="020B0604020202020204" pitchFamily="34" charset="0"/>
            </a:endParaRPr>
          </a:p>
          <a:p>
            <a:pPr algn="l" rtl="0">
              <a:buFont typeface="Arial" panose="020B0604020202020204" pitchFamily="34" charset="0"/>
              <a:buChar char="•"/>
            </a:pPr>
            <a:r>
              <a:rPr lang="en-US" b="0" i="0" u="none" strike="noStrike" dirty="0">
                <a:solidFill>
                  <a:srgbClr val="0645AD"/>
                </a:solidFill>
                <a:effectLst/>
                <a:latin typeface="Arial" panose="020B0604020202020204" pitchFamily="34" charset="0"/>
                <a:hlinkClick r:id="rId246" tooltip="John Bankin"/>
              </a:rPr>
              <a:t>John </a:t>
            </a:r>
            <a:r>
              <a:rPr lang="en-US" b="0" i="0" u="none" strike="noStrike" dirty="0" err="1">
                <a:solidFill>
                  <a:srgbClr val="0645AD"/>
                </a:solidFill>
                <a:effectLst/>
                <a:latin typeface="Arial" panose="020B0604020202020204" pitchFamily="34" charset="0"/>
                <a:hlinkClick r:id="rId246" tooltip="John Bankin"/>
              </a:rPr>
              <a:t>Bankin</a:t>
            </a:r>
            <a:endParaRPr lang="en-US" b="0" i="0" dirty="0">
              <a:solidFill>
                <a:srgbClr val="202122"/>
              </a:solidFill>
              <a:effectLst/>
              <a:latin typeface="Arial" panose="020B0604020202020204" pitchFamily="34" charset="0"/>
            </a:endParaRPr>
          </a:p>
          <a:p>
            <a:pPr algn="l" rtl="0">
              <a:buFont typeface="Arial" panose="020B0604020202020204" pitchFamily="34" charset="0"/>
              <a:buChar char="•"/>
            </a:pPr>
            <a:r>
              <a:rPr lang="en-US" b="0" i="0" u="none" strike="noStrike" dirty="0">
                <a:solidFill>
                  <a:srgbClr val="0645AD"/>
                </a:solidFill>
                <a:effectLst/>
                <a:latin typeface="Arial" panose="020B0604020202020204" pitchFamily="34" charset="0"/>
                <a:hlinkClick r:id="rId247" tooltip="Ecclesiae Regimen"/>
              </a:rPr>
              <a:t>Ecclesiae Regimen</a:t>
            </a:r>
            <a:endParaRPr lang="en-US" b="0" i="0" dirty="0">
              <a:solidFill>
                <a:srgbClr val="202122"/>
              </a:solidFill>
              <a:effectLst/>
              <a:latin typeface="Arial" panose="020B0604020202020204" pitchFamily="34" charset="0"/>
            </a:endParaRPr>
          </a:p>
          <a:p>
            <a:pPr algn="l" rtl="0">
              <a:buFont typeface="Arial" panose="020B0604020202020204" pitchFamily="34" charset="0"/>
              <a:buChar char="•"/>
            </a:pPr>
            <a:r>
              <a:rPr lang="en-US" b="0" i="0" u="none" strike="noStrike" dirty="0">
                <a:solidFill>
                  <a:srgbClr val="0645AD"/>
                </a:solidFill>
                <a:effectLst/>
                <a:latin typeface="Arial" panose="020B0604020202020204" pitchFamily="34" charset="0"/>
                <a:hlinkClick r:id="rId248" tooltip="General Prologue of the Wycliffe Bible"/>
              </a:rPr>
              <a:t>General Prologue of the Wycliffe Bible</a:t>
            </a:r>
            <a:endParaRPr lang="en-US" b="0" i="0" dirty="0">
              <a:solidFill>
                <a:srgbClr val="202122"/>
              </a:solidFill>
              <a:effectLst/>
              <a:latin typeface="Arial" panose="020B0604020202020204" pitchFamily="34" charset="0"/>
            </a:endParaRPr>
          </a:p>
          <a:p>
            <a:pPr algn="l" rtl="0">
              <a:buFont typeface="Arial" panose="020B0604020202020204" pitchFamily="34" charset="0"/>
              <a:buChar char="•"/>
            </a:pPr>
            <a:r>
              <a:rPr lang="en-US" b="0" i="0" u="none" strike="noStrike" dirty="0">
                <a:solidFill>
                  <a:srgbClr val="0645AD"/>
                </a:solidFill>
                <a:effectLst/>
                <a:latin typeface="Arial" panose="020B0604020202020204" pitchFamily="34" charset="0"/>
                <a:hlinkClick r:id="rId249" tooltip="Lollardy"/>
              </a:rPr>
              <a:t>Lollardy</a:t>
            </a:r>
            <a:endParaRPr lang="en-US" b="0" i="0" dirty="0">
              <a:solidFill>
                <a:srgbClr val="202122"/>
              </a:solidFill>
              <a:effectLst/>
              <a:latin typeface="Arial" panose="020B0604020202020204" pitchFamily="34" charset="0"/>
            </a:endParaRPr>
          </a:p>
          <a:p>
            <a:pPr algn="l" rtl="0">
              <a:buFont typeface="Arial" panose="020B0604020202020204" pitchFamily="34" charset="0"/>
              <a:buChar char="•"/>
            </a:pPr>
            <a:r>
              <a:rPr lang="en-US" b="0" i="0" u="none" strike="noStrike" dirty="0">
                <a:solidFill>
                  <a:srgbClr val="0645AD"/>
                </a:solidFill>
                <a:effectLst/>
                <a:latin typeface="Arial" panose="020B0604020202020204" pitchFamily="34" charset="0"/>
                <a:hlinkClick r:id="rId25" tooltip="William Tyndale"/>
              </a:rPr>
              <a:t>William Tyndale</a:t>
            </a:r>
            <a:endParaRPr lang="en-US" b="0" i="0" dirty="0">
              <a:solidFill>
                <a:srgbClr val="202122"/>
              </a:solidFill>
              <a:effectLst/>
              <a:latin typeface="Arial" panose="020B0604020202020204" pitchFamily="34" charset="0"/>
            </a:endParaRPr>
          </a:p>
          <a:p>
            <a:pPr algn="l" rtl="0"/>
            <a:r>
              <a:rPr lang="en-US" b="0" i="0" dirty="0">
                <a:solidFill>
                  <a:srgbClr val="000000"/>
                </a:solidFill>
                <a:effectLst/>
                <a:latin typeface="Linux Libertine"/>
              </a:rPr>
              <a:t>Citations</a:t>
            </a:r>
          </a:p>
          <a:p>
            <a:endParaRPr lang="en-US" dirty="0"/>
          </a:p>
        </p:txBody>
      </p:sp>
      <p:sp>
        <p:nvSpPr>
          <p:cNvPr id="4" name="Slide Number Placeholder 3"/>
          <p:cNvSpPr>
            <a:spLocks noGrp="1"/>
          </p:cNvSpPr>
          <p:nvPr>
            <p:ph type="sldNum" sz="quarter" idx="5"/>
          </p:nvPr>
        </p:nvSpPr>
        <p:spPr/>
        <p:txBody>
          <a:bodyPr/>
          <a:lstStyle/>
          <a:p>
            <a:fld id="{82A976B8-1CE9-2D40-B14A-B238F67007C8}" type="slidenum">
              <a:rPr lang="en-US" smtClean="0"/>
              <a:t>12</a:t>
            </a:fld>
            <a:endParaRPr lang="en-US" dirty="0"/>
          </a:p>
        </p:txBody>
      </p:sp>
    </p:spTree>
    <p:extLst>
      <p:ext uri="{BB962C8B-B14F-4D97-AF65-F5344CB8AC3E}">
        <p14:creationId xmlns:p14="http://schemas.microsoft.com/office/powerpoint/2010/main" val="2500136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Wycliffe taught that Scripture, not church tradition, was the ultimate and final authority for God’s people.</a:t>
            </a:r>
          </a:p>
          <a:p>
            <a:pPr lvl="1"/>
            <a:r>
              <a:rPr lang="en-US" dirty="0"/>
              <a:t>Wycliffe became known </a:t>
            </a:r>
            <a:br>
              <a:rPr lang="en-US" dirty="0"/>
            </a:br>
            <a:r>
              <a:rPr lang="en-US" dirty="0"/>
              <a:t>as “the Morning Star </a:t>
            </a:r>
            <a:br>
              <a:rPr lang="en-US" dirty="0"/>
            </a:br>
            <a:r>
              <a:rPr lang="en-US" dirty="0"/>
              <a:t>of the Reformation.” </a:t>
            </a:r>
          </a:p>
          <a:p>
            <a:endParaRPr lang="en-US" dirty="0"/>
          </a:p>
        </p:txBody>
      </p:sp>
      <p:sp>
        <p:nvSpPr>
          <p:cNvPr id="4" name="Slide Number Placeholder 3"/>
          <p:cNvSpPr>
            <a:spLocks noGrp="1"/>
          </p:cNvSpPr>
          <p:nvPr>
            <p:ph type="sldNum" sz="quarter" idx="5"/>
          </p:nvPr>
        </p:nvSpPr>
        <p:spPr/>
        <p:txBody>
          <a:bodyPr/>
          <a:lstStyle/>
          <a:p>
            <a:fld id="{82A976B8-1CE9-2D40-B14A-B238F67007C8}" type="slidenum">
              <a:rPr lang="en-US" smtClean="0"/>
              <a:t>13</a:t>
            </a:fld>
            <a:endParaRPr lang="en-US" dirty="0"/>
          </a:p>
        </p:txBody>
      </p:sp>
    </p:spTree>
    <p:extLst>
      <p:ext uri="{BB962C8B-B14F-4D97-AF65-F5344CB8AC3E}">
        <p14:creationId xmlns:p14="http://schemas.microsoft.com/office/powerpoint/2010/main" val="298576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Wycliffe taught that Scripture, not church tradition, was the ultimate and final authority for God’s people.</a:t>
            </a:r>
          </a:p>
          <a:p>
            <a:pPr lvl="1"/>
            <a:r>
              <a:rPr lang="en-US" dirty="0"/>
              <a:t>Wycliffe became known </a:t>
            </a:r>
            <a:br>
              <a:rPr lang="en-US" dirty="0"/>
            </a:br>
            <a:r>
              <a:rPr lang="en-US" dirty="0"/>
              <a:t>as “the Morning Star </a:t>
            </a:r>
            <a:br>
              <a:rPr lang="en-US" dirty="0"/>
            </a:br>
            <a:r>
              <a:rPr lang="en-US" dirty="0"/>
              <a:t>of the Reformation.” </a:t>
            </a:r>
          </a:p>
          <a:p>
            <a:endParaRPr lang="en-US" dirty="0"/>
          </a:p>
        </p:txBody>
      </p:sp>
      <p:sp>
        <p:nvSpPr>
          <p:cNvPr id="4" name="Slide Number Placeholder 3"/>
          <p:cNvSpPr>
            <a:spLocks noGrp="1"/>
          </p:cNvSpPr>
          <p:nvPr>
            <p:ph type="sldNum" sz="quarter" idx="5"/>
          </p:nvPr>
        </p:nvSpPr>
        <p:spPr/>
        <p:txBody>
          <a:bodyPr/>
          <a:lstStyle/>
          <a:p>
            <a:fld id="{82A976B8-1CE9-2D40-B14A-B238F67007C8}" type="slidenum">
              <a:rPr lang="en-US" smtClean="0"/>
              <a:t>14</a:t>
            </a:fld>
            <a:endParaRPr lang="en-US" dirty="0"/>
          </a:p>
        </p:txBody>
      </p:sp>
    </p:spTree>
    <p:extLst>
      <p:ext uri="{BB962C8B-B14F-4D97-AF65-F5344CB8AC3E}">
        <p14:creationId xmlns:p14="http://schemas.microsoft.com/office/powerpoint/2010/main" val="3272204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Wycliffe taught that Scripture, not church tradition, was the ultimate and final authority for God’s people.</a:t>
            </a:r>
          </a:p>
          <a:p>
            <a:pPr lvl="1"/>
            <a:r>
              <a:rPr lang="en-US" dirty="0"/>
              <a:t>Wycliffe became known </a:t>
            </a:r>
            <a:br>
              <a:rPr lang="en-US" dirty="0"/>
            </a:br>
            <a:r>
              <a:rPr lang="en-US" dirty="0"/>
              <a:t>as “the Morning Star </a:t>
            </a:r>
            <a:br>
              <a:rPr lang="en-US" dirty="0"/>
            </a:br>
            <a:r>
              <a:rPr lang="en-US" dirty="0"/>
              <a:t>of the Reformation.” </a:t>
            </a:r>
          </a:p>
          <a:p>
            <a:endParaRPr lang="en-US" dirty="0"/>
          </a:p>
        </p:txBody>
      </p:sp>
      <p:sp>
        <p:nvSpPr>
          <p:cNvPr id="4" name="Slide Number Placeholder 3"/>
          <p:cNvSpPr>
            <a:spLocks noGrp="1"/>
          </p:cNvSpPr>
          <p:nvPr>
            <p:ph type="sldNum" sz="quarter" idx="5"/>
          </p:nvPr>
        </p:nvSpPr>
        <p:spPr/>
        <p:txBody>
          <a:bodyPr/>
          <a:lstStyle/>
          <a:p>
            <a:fld id="{82A976B8-1CE9-2D40-B14A-B238F67007C8}" type="slidenum">
              <a:rPr lang="en-US" smtClean="0"/>
              <a:t>15</a:t>
            </a:fld>
            <a:endParaRPr lang="en-US" dirty="0"/>
          </a:p>
        </p:txBody>
      </p:sp>
    </p:spTree>
    <p:extLst>
      <p:ext uri="{BB962C8B-B14F-4D97-AF65-F5344CB8AC3E}">
        <p14:creationId xmlns:p14="http://schemas.microsoft.com/office/powerpoint/2010/main" val="1859599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Wycliffe taught that Scripture, not church tradition, was the ultimate and final authority for God’s people.</a:t>
            </a:r>
          </a:p>
          <a:p>
            <a:pPr lvl="1"/>
            <a:r>
              <a:rPr lang="en-US" dirty="0"/>
              <a:t>Wycliffe became known </a:t>
            </a:r>
            <a:br>
              <a:rPr lang="en-US" dirty="0"/>
            </a:br>
            <a:r>
              <a:rPr lang="en-US" dirty="0"/>
              <a:t>as “the Morning Star </a:t>
            </a:r>
            <a:br>
              <a:rPr lang="en-US" dirty="0"/>
            </a:br>
            <a:r>
              <a:rPr lang="en-US" dirty="0"/>
              <a:t>of the Reformation.” </a:t>
            </a:r>
          </a:p>
          <a:p>
            <a:endParaRPr lang="en-US" dirty="0"/>
          </a:p>
        </p:txBody>
      </p:sp>
      <p:sp>
        <p:nvSpPr>
          <p:cNvPr id="4" name="Slide Number Placeholder 3"/>
          <p:cNvSpPr>
            <a:spLocks noGrp="1"/>
          </p:cNvSpPr>
          <p:nvPr>
            <p:ph type="sldNum" sz="quarter" idx="5"/>
          </p:nvPr>
        </p:nvSpPr>
        <p:spPr/>
        <p:txBody>
          <a:bodyPr/>
          <a:lstStyle/>
          <a:p>
            <a:fld id="{82A976B8-1CE9-2D40-B14A-B238F67007C8}" type="slidenum">
              <a:rPr lang="en-US" smtClean="0"/>
              <a:t>16</a:t>
            </a:fld>
            <a:endParaRPr lang="en-US" dirty="0"/>
          </a:p>
        </p:txBody>
      </p:sp>
    </p:spTree>
    <p:extLst>
      <p:ext uri="{BB962C8B-B14F-4D97-AF65-F5344CB8AC3E}">
        <p14:creationId xmlns:p14="http://schemas.microsoft.com/office/powerpoint/2010/main" val="3604373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136525"/>
            <a:ext cx="11277600" cy="1155216"/>
          </a:xfrm>
          <a:effectLst>
            <a:outerShdw blurRad="50800" dist="38100" dir="2700000" algn="tl" rotWithShape="0">
              <a:prstClr val="black">
                <a:alpha val="40000"/>
              </a:prstClr>
            </a:outerShdw>
          </a:effectLst>
        </p:spPr>
        <p:txBody>
          <a:bodyPr>
            <a:noAutofit/>
          </a:bodyPr>
          <a:lstStyle>
            <a:lvl1pPr>
              <a:defRPr sz="3600" b="1">
                <a:solidFill>
                  <a:schemeClr val="bg1"/>
                </a:solidFill>
                <a:latin typeface="Cambria"/>
                <a:cs typeface="Cambria"/>
              </a:defRPr>
            </a:lvl1pPr>
          </a:lstStyle>
          <a:p>
            <a:r>
              <a:rPr lang="en-US" dirty="0"/>
              <a:t>Researching the Origins of the Bible</a:t>
            </a:r>
          </a:p>
        </p:txBody>
      </p:sp>
      <p:sp>
        <p:nvSpPr>
          <p:cNvPr id="4" name="Date Placeholder 3"/>
          <p:cNvSpPr>
            <a:spLocks noGrp="1"/>
          </p:cNvSpPr>
          <p:nvPr>
            <p:ph type="dt" sz="half" idx="10"/>
          </p:nvPr>
        </p:nvSpPr>
        <p:spPr/>
        <p:txBody>
          <a:bodyPr/>
          <a:lstStyle/>
          <a:p>
            <a:fld id="{CE37F35A-63C6-AE4C-B0C6-E24F15807F8C}" type="datetimeFigureOut">
              <a:rPr lang="en-US" smtClean="0"/>
              <a:t>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472616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37F35A-63C6-AE4C-B0C6-E24F15807F8C}" type="datetimeFigureOut">
              <a:rPr lang="en-US" smtClean="0"/>
              <a:t>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2648161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37F35A-63C6-AE4C-B0C6-E24F15807F8C}" type="datetimeFigureOut">
              <a:rPr lang="en-US" smtClean="0"/>
              <a:t>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2115163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4007"/>
          </a:xfrm>
        </p:spPr>
        <p:txBody>
          <a:bodyPr>
            <a:normAutofit/>
          </a:bodyPr>
          <a:lstStyle>
            <a:lvl1pPr>
              <a:defRPr sz="3600">
                <a:solidFill>
                  <a:schemeClr val="bg1"/>
                </a:solidFill>
                <a:latin typeface="Calibri"/>
                <a:cs typeface="Calibri"/>
              </a:defRPr>
            </a:lvl1pPr>
          </a:lstStyle>
          <a:p>
            <a:r>
              <a:rPr lang="en-US" dirty="0"/>
              <a:t>Click to edit Master title style</a:t>
            </a:r>
          </a:p>
        </p:txBody>
      </p:sp>
      <p:sp>
        <p:nvSpPr>
          <p:cNvPr id="3" name="Content Placeholder 2"/>
          <p:cNvSpPr>
            <a:spLocks noGrp="1"/>
          </p:cNvSpPr>
          <p:nvPr>
            <p:ph idx="1"/>
          </p:nvPr>
        </p:nvSpPr>
        <p:spPr>
          <a:xfrm>
            <a:off x="609600" y="1220839"/>
            <a:ext cx="10972800" cy="5135511"/>
          </a:xfrm>
        </p:spPr>
        <p:txBody>
          <a:bodyPr/>
          <a:lstStyle>
            <a:lvl1pPr marL="0" indent="0">
              <a:buNone/>
              <a:defRPr sz="2800" b="1">
                <a:latin typeface="Cambria"/>
                <a:cs typeface="Cambria"/>
              </a:defRPr>
            </a:lvl1pPr>
            <a:lvl2pPr marL="225425" indent="-220663">
              <a:buFont typeface="Arial"/>
              <a:buChar char="•"/>
              <a:defRPr sz="2800">
                <a:latin typeface="Cambria"/>
                <a:cs typeface="Cambria"/>
              </a:defRPr>
            </a:lvl2pPr>
            <a:lvl3pPr marL="458788" indent="-228600">
              <a:defRPr>
                <a:latin typeface="Cambria"/>
                <a:cs typeface="Cambria"/>
              </a:defRPr>
            </a:lvl3pPr>
            <a:lvl4pPr>
              <a:defRPr>
                <a:latin typeface="Cambria"/>
                <a:cs typeface="Cambria"/>
              </a:defRPr>
            </a:lvl4pPr>
            <a:lvl5pPr>
              <a:defRPr>
                <a:latin typeface="Cambria"/>
                <a:cs typeface="Cambr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E37F35A-63C6-AE4C-B0C6-E24F15807F8C}" type="datetimeFigureOut">
              <a:rPr lang="en-US" smtClean="0"/>
              <a:t>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2528738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37F35A-63C6-AE4C-B0C6-E24F15807F8C}" type="datetimeFigureOut">
              <a:rPr lang="en-US" smtClean="0"/>
              <a:t>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622956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37F35A-63C6-AE4C-B0C6-E24F15807F8C}" type="datetimeFigureOut">
              <a:rPr lang="en-US" smtClean="0"/>
              <a:t>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2381395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37F35A-63C6-AE4C-B0C6-E24F15807F8C}" type="datetimeFigureOut">
              <a:rPr lang="en-US" smtClean="0"/>
              <a:t>1/29/2023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4266434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a:cs typeface="Cambria"/>
              </a:defRPr>
            </a:lvl1pPr>
          </a:lstStyle>
          <a:p>
            <a:r>
              <a:rPr lang="en-US"/>
              <a:t>Click to edit Master title style</a:t>
            </a:r>
          </a:p>
        </p:txBody>
      </p:sp>
      <p:sp>
        <p:nvSpPr>
          <p:cNvPr id="3" name="Date Placeholder 2"/>
          <p:cNvSpPr>
            <a:spLocks noGrp="1"/>
          </p:cNvSpPr>
          <p:nvPr>
            <p:ph type="dt" sz="half" idx="10"/>
          </p:nvPr>
        </p:nvSpPr>
        <p:spPr/>
        <p:txBody>
          <a:bodyPr/>
          <a:lstStyle/>
          <a:p>
            <a:fld id="{CE37F35A-63C6-AE4C-B0C6-E24F15807F8C}" type="datetimeFigureOut">
              <a:rPr lang="en-US" smtClean="0"/>
              <a:t>1/29/2023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3044180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37F35A-63C6-AE4C-B0C6-E24F15807F8C}" type="datetimeFigureOut">
              <a:rPr lang="en-US" smtClean="0"/>
              <a:t>1/29/2023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383397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37F35A-63C6-AE4C-B0C6-E24F15807F8C}" type="datetimeFigureOut">
              <a:rPr lang="en-US" smtClean="0"/>
              <a:t>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3569183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37F35A-63C6-AE4C-B0C6-E24F15807F8C}" type="datetimeFigureOut">
              <a:rPr lang="en-US" smtClean="0"/>
              <a:t>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2390612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1582400" cy="1143000"/>
          </a:xfrm>
          <a:prstGeom prst="rect">
            <a:avLst/>
          </a:prstGeom>
        </p:spPr>
        <p:txBody>
          <a:bodyPr vert="horz" lIns="91440" tIns="45720" rIns="91440" bIns="45720" rtlCol="0" anchor="ctr">
            <a:normAutofit/>
          </a:bodyPr>
          <a:lstStyle/>
          <a:p>
            <a:r>
              <a:rPr lang="en-US" dirty="0"/>
              <a:t>Researching the Origins of the Bible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37F35A-63C6-AE4C-B0C6-E24F15807F8C}" type="datetimeFigureOut">
              <a:rPr lang="en-US" smtClean="0"/>
              <a:t>1/29/2023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99B70-81FE-8843-9BA5-C3CFE764D46B}" type="slidenum">
              <a:rPr lang="en-US" smtClean="0"/>
              <a:t>‹#›</a:t>
            </a:fld>
            <a:endParaRPr lang="en-US" dirty="0"/>
          </a:p>
        </p:txBody>
      </p:sp>
    </p:spTree>
    <p:extLst>
      <p:ext uri="{BB962C8B-B14F-4D97-AF65-F5344CB8AC3E}">
        <p14:creationId xmlns:p14="http://schemas.microsoft.com/office/powerpoint/2010/main" val="2861498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Textual_criticism" TargetMode="External"/><Relationship Id="rId2" Type="http://schemas.openxmlformats.org/officeDocument/2006/relationships/hyperlink" Target="https://en.wikipedia.org/wiki/Constantin_von_Tischendorf" TargetMode="External"/><Relationship Id="rId1" Type="http://schemas.openxmlformats.org/officeDocument/2006/relationships/slideLayout" Target="../slideLayouts/slideLayout2.xml"/><Relationship Id="rId5" Type="http://schemas.openxmlformats.org/officeDocument/2006/relationships/hyperlink" Target="https://en.wikipedia.org/wiki/Sinai_Peninsula" TargetMode="External"/><Relationship Id="rId4" Type="http://schemas.openxmlformats.org/officeDocument/2006/relationships/hyperlink" Target="https://en.wikipedia.org/wiki/Saint_Catherine%27s_Monaster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en.wikipedia.org/wiki/Late_Middle_Age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en.wikipedia.org/wiki/Flagellant"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en.wikipedia.org/wiki/Ottoman_Empire" TargetMode="External"/><Relationship Id="rId2" Type="http://schemas.openxmlformats.org/officeDocument/2006/relationships/hyperlink" Target="https://en.wikipedia.org/wiki/Palaiologo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lueletterbible.org/" TargetMode="External"/><Relationship Id="rId2" Type="http://schemas.openxmlformats.org/officeDocument/2006/relationships/hyperlink" Target="https://codexsinaiticus.org/" TargetMode="External"/><Relationship Id="rId1" Type="http://schemas.openxmlformats.org/officeDocument/2006/relationships/slideLayout" Target="../slideLayouts/slideLayout2.xml"/><Relationship Id="rId4" Type="http://schemas.openxmlformats.org/officeDocument/2006/relationships/hyperlink" Target="http://weldonbeardain.website"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https://en.wikipedia.org/wiki/Mehmed_II"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en.wikipedia.org/wiki/Edirne"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en.wikipedia.org/wiki/Siege_of_Constantinople" TargetMode="External"/><Relationship Id="rId2" Type="http://schemas.openxmlformats.org/officeDocument/2006/relationships/hyperlink" Target="https://en.wikipedia.org/wiki/Byzantine" TargetMode="External"/><Relationship Id="rId1" Type="http://schemas.openxmlformats.org/officeDocument/2006/relationships/slideLayout" Target="../slideLayouts/slideLayout2.xml"/><Relationship Id="rId6" Type="http://schemas.openxmlformats.org/officeDocument/2006/relationships/hyperlink" Target="https://en.wikipedia.org/wiki/Renaissance_humanism" TargetMode="External"/><Relationship Id="rId5" Type="http://schemas.openxmlformats.org/officeDocument/2006/relationships/hyperlink" Target="https://en.wikipedia.org/wiki/Ancient_Rome" TargetMode="External"/><Relationship Id="rId4" Type="http://schemas.openxmlformats.org/officeDocument/2006/relationships/hyperlink" Target="https://en.wikipedia.org/wiki/Ancient_Greece"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en.wikipedia.org/wiki/New_Testament"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en.wikipedia.org/wiki/Desiderius_Erasmus" TargetMode="External"/><Relationship Id="rId2" Type="http://schemas.openxmlformats.org/officeDocument/2006/relationships/hyperlink" Target="https://en.wikipedia.org/wiki/New_Testament" TargetMode="External"/><Relationship Id="rId1" Type="http://schemas.openxmlformats.org/officeDocument/2006/relationships/slideLayout" Target="../slideLayouts/slideLayout2.xml"/><Relationship Id="rId5" Type="http://schemas.openxmlformats.org/officeDocument/2006/relationships/hyperlink" Target="https://en.wikipedia.org/wiki/Pope_Leo_X" TargetMode="External"/><Relationship Id="rId4" Type="http://schemas.openxmlformats.org/officeDocument/2006/relationships/hyperlink" Target="https://en.wikipedia.org/wiki/Maximilian_I,_Holy_Roman_Emperor"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en.wikipedia.org/wiki/Complutense_University" TargetMode="External"/><Relationship Id="rId2" Type="http://schemas.openxmlformats.org/officeDocument/2006/relationships/hyperlink" Target="https://en.wikipedia.org/wiki/Roman_Catholic_Archdiocese_of_Toledo"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cdn.britannica.com/72/192072-050-A16FC258/Desiderius-Erasmus.jp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cdn.britannica.com/72/192072-050-A16FC258/Desiderius-Erasmus.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cdn.britannica.com/72/192072-050-A16FC258/Desiderius-Erasmus.jpg" TargetMode="External"/><Relationship Id="rId1" Type="http://schemas.openxmlformats.org/officeDocument/2006/relationships/slideLayout" Target="../slideLayouts/slideLayout2.xml"/><Relationship Id="rId4" Type="http://schemas.openxmlformats.org/officeDocument/2006/relationships/hyperlink" Target="https://en.wikipedia.org/wiki/Roman_Catholic_Archdiocese_of_Cambrai"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cdn.britannica.com/72/192072-050-A16FC258/Desiderius-Erasmus.jpg" TargetMode="External"/><Relationship Id="rId1" Type="http://schemas.openxmlformats.org/officeDocument/2006/relationships/slideLayout" Target="../slideLayouts/slideLayout2.xml"/><Relationship Id="rId6" Type="http://schemas.openxmlformats.org/officeDocument/2006/relationships/hyperlink" Target="https://en.wikipedia.org/wiki/William_Blount,_4th_Baron_Mountjoy" TargetMode="External"/><Relationship Id="rId5" Type="http://schemas.openxmlformats.org/officeDocument/2006/relationships/hyperlink" Target="https://en.wikipedia.org/wiki/Coll%C3%A8ge_de_Montaigu" TargetMode="External"/><Relationship Id="rId4" Type="http://schemas.openxmlformats.org/officeDocument/2006/relationships/hyperlink" Target="https://en.wikipedia.org/wiki/University_of_Paris"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cdn.britannica.com/72/192072-050-A16FC258/Desiderius-Erasmus.jp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s://en.wikipedia.org/wiki/Minuscule_817_(Gregory-Aland)" TargetMode="External"/><Relationship Id="rId3" Type="http://schemas.openxmlformats.org/officeDocument/2006/relationships/hyperlink" Target="https://en.wikipedia.org/wiki/Minuscule_2814" TargetMode="External"/><Relationship Id="rId7" Type="http://schemas.openxmlformats.org/officeDocument/2006/relationships/hyperlink" Target="https://en.wikipedia.org/wiki/Minuscule_7" TargetMode="External"/><Relationship Id="rId2" Type="http://schemas.openxmlformats.org/officeDocument/2006/relationships/hyperlink" Target="https://en.wikipedia.org/wiki/Codex_Basilensis_A._N._IV._2" TargetMode="External"/><Relationship Id="rId1" Type="http://schemas.openxmlformats.org/officeDocument/2006/relationships/slideLayout" Target="../slideLayouts/slideLayout2.xml"/><Relationship Id="rId6" Type="http://schemas.openxmlformats.org/officeDocument/2006/relationships/hyperlink" Target="https://en.wikipedia.org/wiki/Minuscule_2816" TargetMode="External"/><Relationship Id="rId5" Type="http://schemas.openxmlformats.org/officeDocument/2006/relationships/hyperlink" Target="https://en.wikipedia.org/wiki/Minuscule_2815" TargetMode="External"/><Relationship Id="rId4" Type="http://schemas.openxmlformats.org/officeDocument/2006/relationships/hyperlink" Target="https://en.wikipedia.org/wiki/Minuscule_2"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en.wikipedia.org/wiki/Albert_of_Brandenburg" TargetMode="External"/><Relationship Id="rId13" Type="http://schemas.openxmlformats.org/officeDocument/2006/relationships/hyperlink" Target="https://en.wikipedia.org/wiki/List_of_Erasmus%27s_correspondents#cite_note-1" TargetMode="External"/><Relationship Id="rId18" Type="http://schemas.openxmlformats.org/officeDocument/2006/relationships/hyperlink" Target="https://en.wikipedia.org/wiki/John_Colet" TargetMode="External"/><Relationship Id="rId26" Type="http://schemas.openxmlformats.org/officeDocument/2006/relationships/hyperlink" Target="https://en.wikipedia.org/w/index.php?title=Thomas_Grey,_2._Marquess_of_Dorset&amp;action=edit&amp;redlink=1" TargetMode="External"/><Relationship Id="rId3" Type="http://schemas.openxmlformats.org/officeDocument/2006/relationships/hyperlink" Target="https://en.wikipedia.org/wiki/Nicolaus_Olahus" TargetMode="External"/><Relationship Id="rId21" Type="http://schemas.openxmlformats.org/officeDocument/2006/relationships/hyperlink" Target="https://en.wikipedia.org/wiki/John_Fisher" TargetMode="External"/><Relationship Id="rId7" Type="http://schemas.openxmlformats.org/officeDocument/2006/relationships/hyperlink" Target="https://en.wikipedia.org/w/index.php?title=Cornelius_Gerardi_Aurelius&amp;action=edit&amp;redlink=1" TargetMode="External"/><Relationship Id="rId12" Type="http://schemas.openxmlformats.org/officeDocument/2006/relationships/hyperlink" Target="https://en.wikipedia.org/wiki/Henry_Bullock" TargetMode="External"/><Relationship Id="rId17" Type="http://schemas.openxmlformats.org/officeDocument/2006/relationships/hyperlink" Target="https://en.wikipedia.org/wiki/John_Claymond" TargetMode="External"/><Relationship Id="rId25" Type="http://schemas.openxmlformats.org/officeDocument/2006/relationships/hyperlink" Target="https://en.wikipedia.org/wiki/Dami%C3%A3o_de_G%C3%B3is" TargetMode="External"/><Relationship Id="rId2" Type="http://schemas.openxmlformats.org/officeDocument/2006/relationships/hyperlink" Target="https://en.wikipedia.org/wiki/Pope_Adrian_VI" TargetMode="External"/><Relationship Id="rId16" Type="http://schemas.openxmlformats.org/officeDocument/2006/relationships/hyperlink" Target="https://en.wikipedia.org/wiki/Lorenzo_Campeggi" TargetMode="External"/><Relationship Id="rId20" Type="http://schemas.openxmlformats.org/officeDocument/2006/relationships/hyperlink" Target="https://en.wikipedia.org/wiki/Wolfgang_Faber_Capito" TargetMode="External"/><Relationship Id="rId1" Type="http://schemas.openxmlformats.org/officeDocument/2006/relationships/slideLayout" Target="../slideLayouts/slideLayout2.xml"/><Relationship Id="rId6" Type="http://schemas.openxmlformats.org/officeDocument/2006/relationships/hyperlink" Target="https://en.wikipedia.org/wiki/Heinrich_Cornelius_Agrippa" TargetMode="External"/><Relationship Id="rId11" Type="http://schemas.openxmlformats.org/officeDocument/2006/relationships/hyperlink" Target="https://en.wikipedia.org/wiki/Budaeus" TargetMode="External"/><Relationship Id="rId24" Type="http://schemas.openxmlformats.org/officeDocument/2006/relationships/hyperlink" Target="https://en.wikipedia.org/wiki/Duke_George_of_Saxony" TargetMode="External"/><Relationship Id="rId5" Type="http://schemas.openxmlformats.org/officeDocument/2006/relationships/hyperlink" Target="https://en.wikipedia.org/wiki/Georg_Agricola" TargetMode="External"/><Relationship Id="rId15" Type="http://schemas.openxmlformats.org/officeDocument/2006/relationships/hyperlink" Target="https://en.wikipedia.org/w/index.php?title=Henry_Byers&amp;action=edit&amp;redlink=1" TargetMode="External"/><Relationship Id="rId23" Type="http://schemas.openxmlformats.org/officeDocument/2006/relationships/hyperlink" Target="https://en.wikipedia.org/wiki/Frederick_III,_Elector_of_Saxony" TargetMode="External"/><Relationship Id="rId10" Type="http://schemas.openxmlformats.org/officeDocument/2006/relationships/hyperlink" Target="https://en.wikipedia.org/wiki/William_Blount,_4th_Baron_Mountjoy" TargetMode="External"/><Relationship Id="rId19" Type="http://schemas.openxmlformats.org/officeDocument/2006/relationships/hyperlink" Target="https://en.wikipedia.org/w/index.php?title=Martin_Dorp&amp;action=edit&amp;redlink=1" TargetMode="External"/><Relationship Id="rId4" Type="http://schemas.openxmlformats.org/officeDocument/2006/relationships/hyperlink" Target="https://en.wikipedia.org/wiki/Hendrik_van_den_Eynde" TargetMode="External"/><Relationship Id="rId9" Type="http://schemas.openxmlformats.org/officeDocument/2006/relationships/hyperlink" Target="https://en.wikipedia.org/wiki/Faustus_Andrelinus" TargetMode="External"/><Relationship Id="rId14" Type="http://schemas.openxmlformats.org/officeDocument/2006/relationships/hyperlink" Target="https://en.wikipedia.org/w/index.php?title=William_Burbank&amp;action=edit&amp;redlink=1" TargetMode="External"/><Relationship Id="rId22" Type="http://schemas.openxmlformats.org/officeDocument/2006/relationships/hyperlink" Target="https://en.wikipedia.org/wiki/Richard_Foxe" TargetMode="External"/><Relationship Id="rId27" Type="http://schemas.openxmlformats.org/officeDocument/2006/relationships/hyperlink" Target="https://en.wikipedia.org/wiki/William_Grocyn"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en.wikipedia.org/wiki/Thomas_Linacre" TargetMode="External"/><Relationship Id="rId13" Type="http://schemas.openxmlformats.org/officeDocument/2006/relationships/hyperlink" Target="https://en.wikipedia.org/wiki/Philip_Melanchthon" TargetMode="External"/><Relationship Id="rId18" Type="http://schemas.openxmlformats.org/officeDocument/2006/relationships/hyperlink" Target="https://en.wikipedia.org/wiki/Johann_Reuchlin" TargetMode="External"/><Relationship Id="rId26" Type="http://schemas.openxmlformats.org/officeDocument/2006/relationships/hyperlink" Target="https://en.wikipedia.org/wiki/Juan_Luis_Vives" TargetMode="External"/><Relationship Id="rId3" Type="http://schemas.openxmlformats.org/officeDocument/2006/relationships/hyperlink" Target="https://en.wikipedia.org/wiki/Ulrich_von_Hutten" TargetMode="External"/><Relationship Id="rId21" Type="http://schemas.openxmlformats.org/officeDocument/2006/relationships/hyperlink" Target="https://en.wikipedia.org/wiki/Margaret_Roper" TargetMode="External"/><Relationship Id="rId7" Type="http://schemas.openxmlformats.org/officeDocument/2006/relationships/hyperlink" Target="https://en.wikipedia.org/wiki/Pope_Leo_X" TargetMode="External"/><Relationship Id="rId12" Type="http://schemas.openxmlformats.org/officeDocument/2006/relationships/hyperlink" Target="https://en.wikipedia.org/wiki/Aldus_Manutius" TargetMode="External"/><Relationship Id="rId17" Type="http://schemas.openxmlformats.org/officeDocument/2006/relationships/hyperlink" Target="https://en.wikipedia.org/wiki/Richard_Pace" TargetMode="External"/><Relationship Id="rId25" Type="http://schemas.openxmlformats.org/officeDocument/2006/relationships/hyperlink" Target="https://en.wikipedia.org/wiki/Polydore_Vergil" TargetMode="External"/><Relationship Id="rId2" Type="http://schemas.openxmlformats.org/officeDocument/2006/relationships/hyperlink" Target="https://en.wikipedia.org/wiki/Henry_VIII_of_England" TargetMode="External"/><Relationship Id="rId16" Type="http://schemas.openxmlformats.org/officeDocument/2006/relationships/hyperlink" Target="https://en.wikipedia.org/wiki/Johannes_Oecolampadius" TargetMode="External"/><Relationship Id="rId20" Type="http://schemas.openxmlformats.org/officeDocument/2006/relationships/hyperlink" Target="https://en.wikipedia.org/w/index.php?title=Servatius_Rogerus&amp;action=edit&amp;redlink=1" TargetMode="External"/><Relationship Id="rId29" Type="http://schemas.openxmlformats.org/officeDocument/2006/relationships/hyperlink" Target="https://en.wikipedia.org/wiki/Paracelsus" TargetMode="External"/><Relationship Id="rId1" Type="http://schemas.openxmlformats.org/officeDocument/2006/relationships/slideLayout" Target="../slideLayouts/slideLayout2.xml"/><Relationship Id="rId6" Type="http://schemas.openxmlformats.org/officeDocument/2006/relationships/hyperlink" Target="https://en.wikipedia.org/wiki/Edward_Lee_(bishop)" TargetMode="External"/><Relationship Id="rId11" Type="http://schemas.openxmlformats.org/officeDocument/2006/relationships/hyperlink" Target="https://en.wikipedia.org/wiki/Martin_Luther" TargetMode="External"/><Relationship Id="rId24" Type="http://schemas.openxmlformats.org/officeDocument/2006/relationships/hyperlink" Target="https://en.wikipedia.org/wiki/Cuthbert_Tunstall" TargetMode="External"/><Relationship Id="rId5" Type="http://schemas.openxmlformats.org/officeDocument/2006/relationships/hyperlink" Target="https://en.wikipedia.org/wiki/William_Latimer_(clergyman)" TargetMode="External"/><Relationship Id="rId15" Type="http://schemas.openxmlformats.org/officeDocument/2006/relationships/hyperlink" Target="https://en.wikipedia.org/wiki/Petrus_Mosellanus" TargetMode="External"/><Relationship Id="rId23" Type="http://schemas.openxmlformats.org/officeDocument/2006/relationships/hyperlink" Target="https://en.wikipedia.org/wiki/Peter_Thaborita" TargetMode="External"/><Relationship Id="rId28" Type="http://schemas.openxmlformats.org/officeDocument/2006/relationships/hyperlink" Target="https://en.wikipedia.org/wiki/Thomas_Wolsey" TargetMode="External"/><Relationship Id="rId10" Type="http://schemas.openxmlformats.org/officeDocument/2006/relationships/hyperlink" Target="https://en.wikipedia.org/wiki/Thomas_Lupset" TargetMode="External"/><Relationship Id="rId19" Type="http://schemas.openxmlformats.org/officeDocument/2006/relationships/hyperlink" Target="https://en.wikipedia.org/wiki/Beatus_Rhenanus" TargetMode="External"/><Relationship Id="rId4" Type="http://schemas.openxmlformats.org/officeDocument/2006/relationships/hyperlink" Target="https://en.wikipedia.org/wiki/Justus_Jonas" TargetMode="External"/><Relationship Id="rId9" Type="http://schemas.openxmlformats.org/officeDocument/2006/relationships/hyperlink" Target="https://en.wikipedia.org/w/index.php?title=Maarten_Lips&amp;action=edit&amp;redlink=1" TargetMode="External"/><Relationship Id="rId14" Type="http://schemas.openxmlformats.org/officeDocument/2006/relationships/hyperlink" Target="https://en.wikipedia.org/wiki/Thomas_More" TargetMode="External"/><Relationship Id="rId22" Type="http://schemas.openxmlformats.org/officeDocument/2006/relationships/hyperlink" Target="https://en.wikipedia.org/wiki/Georg_Spalatin" TargetMode="External"/><Relationship Id="rId27" Type="http://schemas.openxmlformats.org/officeDocument/2006/relationships/hyperlink" Target="https://en.wikipedia.org/wiki/William_Warham" TargetMode="External"/><Relationship Id="rId30" Type="http://schemas.openxmlformats.org/officeDocument/2006/relationships/hyperlink" Target="https://en.wikipedia.org/wiki/Nicolaas_Everaerts"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en.wikipedia.org/wiki/List_of_English_Bible_translation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Pamphilus_of_Caesarea" TargetMode="External"/><Relationship Id="rId2" Type="http://schemas.openxmlformats.org/officeDocument/2006/relationships/hyperlink" Target="https://en.wikipedia.org/wiki/Origen" TargetMode="External"/><Relationship Id="rId1" Type="http://schemas.openxmlformats.org/officeDocument/2006/relationships/slideLayout" Target="../slideLayouts/slideLayout2.xml"/><Relationship Id="rId6" Type="http://schemas.openxmlformats.org/officeDocument/2006/relationships/hyperlink" Target="https://en.wikipedia.org/wiki/Church_History_(Eusebius)" TargetMode="External"/><Relationship Id="rId5" Type="http://schemas.openxmlformats.org/officeDocument/2006/relationships/hyperlink" Target="https://en.wikipedia.org/wiki/Easter_Letter" TargetMode="External"/><Relationship Id="rId4" Type="http://schemas.openxmlformats.org/officeDocument/2006/relationships/hyperlink" Target="https://en.wikipedia.org/wiki/New_Testa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Bibles cop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751" y="448811"/>
            <a:ext cx="5464983" cy="5960378"/>
          </a:xfrm>
          <a:prstGeom prst="rect">
            <a:avLst/>
          </a:prstGeom>
          <a:effectLst>
            <a:outerShdw blurRad="50800" dist="38100" dir="2700000" algn="tl" rotWithShape="0">
              <a:prstClr val="black">
                <a:alpha val="40000"/>
              </a:prstClr>
            </a:outerShdw>
          </a:effectLst>
        </p:spPr>
      </p:pic>
      <p:sp>
        <p:nvSpPr>
          <p:cNvPr id="9" name="TextBox 8"/>
          <p:cNvSpPr txBox="1"/>
          <p:nvPr/>
        </p:nvSpPr>
        <p:spPr>
          <a:xfrm>
            <a:off x="1524001" y="6579968"/>
            <a:ext cx="8889999" cy="261610"/>
          </a:xfrm>
          <a:prstGeom prst="rect">
            <a:avLst/>
          </a:prstGeom>
          <a:noFill/>
        </p:spPr>
        <p:txBody>
          <a:bodyPr wrap="square" rtlCol="0">
            <a:spAutoFit/>
          </a:bodyPr>
          <a:lstStyle/>
          <a:p>
            <a:pPr algn="ctr">
              <a:defRPr/>
            </a:pPr>
            <a:r>
              <a:rPr lang="en-US" sz="1100" dirty="0">
                <a:solidFill>
                  <a:prstClr val="black"/>
                </a:solidFill>
                <a:latin typeface="Calibri"/>
              </a:rPr>
              <a:t>Chart does not include all English translations. Chart idea from Back to the Bible Broadcast, Lincoln NE..</a:t>
            </a:r>
          </a:p>
        </p:txBody>
      </p:sp>
      <p:sp>
        <p:nvSpPr>
          <p:cNvPr id="2" name="Left Brace 1"/>
          <p:cNvSpPr/>
          <p:nvPr/>
        </p:nvSpPr>
        <p:spPr>
          <a:xfrm>
            <a:off x="4424375" y="448812"/>
            <a:ext cx="437345" cy="984005"/>
          </a:xfrm>
          <a:prstGeom prst="leftBrace">
            <a:avLst>
              <a:gd name="adj1" fmla="val 8333"/>
              <a:gd name="adj2" fmla="val 51312"/>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dirty="0">
              <a:solidFill>
                <a:prstClr val="black"/>
              </a:solidFill>
              <a:latin typeface="Calibri"/>
            </a:endParaRPr>
          </a:p>
        </p:txBody>
      </p:sp>
      <p:sp>
        <p:nvSpPr>
          <p:cNvPr id="3" name="TextBox 2"/>
          <p:cNvSpPr txBox="1"/>
          <p:nvPr/>
        </p:nvSpPr>
        <p:spPr>
          <a:xfrm>
            <a:off x="1623787" y="589344"/>
            <a:ext cx="2937787" cy="58477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defRPr/>
            </a:pPr>
            <a:r>
              <a:rPr lang="en-US" sz="1600" dirty="0">
                <a:solidFill>
                  <a:prstClr val="black"/>
                </a:solidFill>
                <a:latin typeface="Calibri"/>
              </a:rPr>
              <a:t>Translations after the discovery of the Dead Sea Scrolls</a:t>
            </a:r>
            <a:endParaRPr lang="en-US" sz="1100" dirty="0">
              <a:solidFill>
                <a:prstClr val="black"/>
              </a:solidFill>
              <a:latin typeface="Calibri"/>
            </a:endParaRPr>
          </a:p>
        </p:txBody>
      </p:sp>
      <p:sp>
        <p:nvSpPr>
          <p:cNvPr id="7" name="Left Brace 6"/>
          <p:cNvSpPr/>
          <p:nvPr/>
        </p:nvSpPr>
        <p:spPr>
          <a:xfrm>
            <a:off x="4424374" y="2285739"/>
            <a:ext cx="935026" cy="2369489"/>
          </a:xfrm>
          <a:prstGeom prst="leftBrace">
            <a:avLst>
              <a:gd name="adj1" fmla="val 8333"/>
              <a:gd name="adj2" fmla="val 51312"/>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dirty="0">
              <a:solidFill>
                <a:prstClr val="black"/>
              </a:solidFill>
              <a:latin typeface="Calibri"/>
            </a:endParaRPr>
          </a:p>
        </p:txBody>
      </p:sp>
      <p:sp>
        <p:nvSpPr>
          <p:cNvPr id="11" name="TextBox 10"/>
          <p:cNvSpPr txBox="1"/>
          <p:nvPr/>
        </p:nvSpPr>
        <p:spPr>
          <a:xfrm>
            <a:off x="1728267" y="3403338"/>
            <a:ext cx="2721432"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defRPr/>
            </a:pPr>
            <a:r>
              <a:rPr lang="en-US" sz="1600" dirty="0">
                <a:solidFill>
                  <a:prstClr val="black"/>
                </a:solidFill>
                <a:latin typeface="Calibri"/>
              </a:rPr>
              <a:t>English Translations from ancient versions and copies available at that time</a:t>
            </a:r>
          </a:p>
        </p:txBody>
      </p:sp>
      <p:sp>
        <p:nvSpPr>
          <p:cNvPr id="8" name="Left Brace 7"/>
          <p:cNvSpPr/>
          <p:nvPr/>
        </p:nvSpPr>
        <p:spPr>
          <a:xfrm>
            <a:off x="4460635" y="1690902"/>
            <a:ext cx="1635365" cy="471727"/>
          </a:xfrm>
          <a:prstGeom prst="leftBrace">
            <a:avLst>
              <a:gd name="adj1" fmla="val 8333"/>
              <a:gd name="adj2" fmla="val 51312"/>
            </a:avLst>
          </a:prstGeom>
          <a:ln w="6350" cmpd="sng">
            <a:solidFill>
              <a:srgbClr val="00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dirty="0">
              <a:solidFill>
                <a:prstClr val="white"/>
              </a:solidFill>
              <a:latin typeface="Calibri"/>
            </a:endParaRPr>
          </a:p>
        </p:txBody>
      </p:sp>
      <p:sp>
        <p:nvSpPr>
          <p:cNvPr id="12" name="TextBox 11"/>
          <p:cNvSpPr txBox="1"/>
          <p:nvPr/>
        </p:nvSpPr>
        <p:spPr>
          <a:xfrm>
            <a:off x="1514930" y="1478597"/>
            <a:ext cx="2908466"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defRPr/>
            </a:pPr>
            <a:r>
              <a:rPr lang="en-US" sz="1600" dirty="0">
                <a:solidFill>
                  <a:prstClr val="black"/>
                </a:solidFill>
                <a:latin typeface="Calibri"/>
              </a:rPr>
              <a:t>Translations after </a:t>
            </a:r>
            <a:r>
              <a:rPr lang="en-US" sz="1600" i="1" dirty="0">
                <a:solidFill>
                  <a:prstClr val="black"/>
                </a:solidFill>
                <a:latin typeface="Calibri"/>
              </a:rPr>
              <a:t>earlier</a:t>
            </a:r>
            <a:r>
              <a:rPr lang="en-US" sz="1600" dirty="0">
                <a:solidFill>
                  <a:prstClr val="black"/>
                </a:solidFill>
                <a:latin typeface="Calibri"/>
              </a:rPr>
              <a:t> ancient manuscripts were discovered in the 1700s and 1800s</a:t>
            </a:r>
          </a:p>
        </p:txBody>
      </p:sp>
      <p:sp>
        <p:nvSpPr>
          <p:cNvPr id="4" name="TextBox 3">
            <a:extLst>
              <a:ext uri="{FF2B5EF4-FFF2-40B4-BE49-F238E27FC236}">
                <a16:creationId xmlns:a16="http://schemas.microsoft.com/office/drawing/2014/main" id="{AF00F992-7E91-FD6B-77BF-312D0980E4D3}"/>
              </a:ext>
            </a:extLst>
          </p:cNvPr>
          <p:cNvSpPr txBox="1"/>
          <p:nvPr/>
        </p:nvSpPr>
        <p:spPr>
          <a:xfrm>
            <a:off x="1953723" y="4548408"/>
            <a:ext cx="2030880"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defRPr/>
            </a:pPr>
            <a:r>
              <a:rPr lang="en-US" sz="1600" dirty="0">
                <a:solidFill>
                  <a:prstClr val="black"/>
                </a:solidFill>
                <a:latin typeface="Calibri"/>
              </a:rPr>
              <a:t>Latin Translation</a:t>
            </a:r>
          </a:p>
        </p:txBody>
      </p:sp>
      <p:cxnSp>
        <p:nvCxnSpPr>
          <p:cNvPr id="6" name="Straight Connector 5">
            <a:extLst>
              <a:ext uri="{FF2B5EF4-FFF2-40B4-BE49-F238E27FC236}">
                <a16:creationId xmlns:a16="http://schemas.microsoft.com/office/drawing/2014/main" id="{2DEE23EF-E9F2-2D92-B277-5614C2727D33}"/>
              </a:ext>
            </a:extLst>
          </p:cNvPr>
          <p:cNvCxnSpPr>
            <a:cxnSpLocks/>
          </p:cNvCxnSpPr>
          <p:nvPr/>
        </p:nvCxnSpPr>
        <p:spPr>
          <a:xfrm>
            <a:off x="3984604" y="4768485"/>
            <a:ext cx="1755797" cy="0"/>
          </a:xfrm>
          <a:prstGeom prst="line">
            <a:avLst/>
          </a:prstGeom>
          <a:ln w="127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574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900" decel="100000" fill="hold"/>
                                        <p:tgtEl>
                                          <p:spTgt spid="1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31E5D90-E412-821F-8805-9DAFF65EDD57}"/>
              </a:ext>
            </a:extLst>
          </p:cNvPr>
          <p:cNvSpPr>
            <a:spLocks noGrp="1"/>
          </p:cNvSpPr>
          <p:nvPr>
            <p:ph type="title"/>
          </p:nvPr>
        </p:nvSpPr>
        <p:spPr>
          <a:xfrm>
            <a:off x="1981200" y="274638"/>
            <a:ext cx="8229600" cy="684212"/>
          </a:xfrm>
        </p:spPr>
        <p:txBody>
          <a:bodyPr/>
          <a:lstStyle/>
          <a:p>
            <a:pPr eaLnBrk="1" hangingPunct="1"/>
            <a:r>
              <a:rPr lang="en-US" altLang="en-US" dirty="0">
                <a:solidFill>
                  <a:schemeClr val="tx1">
                    <a:lumMod val="85000"/>
                    <a:lumOff val="15000"/>
                  </a:schemeClr>
                </a:solidFill>
                <a:latin typeface="Calibri" panose="020F0502020204030204" pitchFamily="34" charset="0"/>
                <a:cs typeface="Calibri" panose="020F0502020204030204" pitchFamily="34" charset="0"/>
              </a:rPr>
              <a:t>Codex Sinaiticus</a:t>
            </a:r>
          </a:p>
        </p:txBody>
      </p:sp>
      <p:sp>
        <p:nvSpPr>
          <p:cNvPr id="2" name="TextBox 1">
            <a:extLst>
              <a:ext uri="{FF2B5EF4-FFF2-40B4-BE49-F238E27FC236}">
                <a16:creationId xmlns:a16="http://schemas.microsoft.com/office/drawing/2014/main" id="{F2BE344E-AFEF-0A75-DB2E-37824452B8B7}"/>
              </a:ext>
            </a:extLst>
          </p:cNvPr>
          <p:cNvSpPr txBox="1"/>
          <p:nvPr/>
        </p:nvSpPr>
        <p:spPr>
          <a:xfrm>
            <a:off x="2224645" y="958851"/>
            <a:ext cx="7742711" cy="6001643"/>
          </a:xfrm>
          <a:prstGeom prst="rect">
            <a:avLst/>
          </a:prstGeom>
          <a:noFill/>
        </p:spPr>
        <p:txBody>
          <a:bodyPr wrap="square" rtlCol="0">
            <a:spAutoFit/>
          </a:bodyPr>
          <a:lstStyle/>
          <a:p>
            <a:pPr algn="l"/>
            <a:r>
              <a:rPr lang="en-US" sz="3200" dirty="0">
                <a:solidFill>
                  <a:srgbClr val="202122"/>
                </a:solidFill>
                <a:latin typeface="Arial" panose="020B0604020202020204" pitchFamily="34" charset="0"/>
              </a:rPr>
              <a:t> Until Biblical scholar (and manuscript hunter) </a:t>
            </a:r>
            <a:r>
              <a:rPr lang="en-US" sz="3200" dirty="0">
                <a:solidFill>
                  <a:srgbClr val="0645AD"/>
                </a:solidFill>
                <a:latin typeface="Arial" panose="020B0604020202020204" pitchFamily="34" charset="0"/>
                <a:hlinkClick r:id="rId2" tooltip="Constantin von Tischendorf"/>
              </a:rPr>
              <a:t>Constantin von Tischendorf</a:t>
            </a:r>
            <a:r>
              <a:rPr lang="en-US" sz="3200" dirty="0">
                <a:solidFill>
                  <a:srgbClr val="202122"/>
                </a:solidFill>
                <a:latin typeface="Arial" panose="020B0604020202020204" pitchFamily="34" charset="0"/>
              </a:rPr>
              <a:t>'s discovery of Codex Sinaiticus in 1844, the Greek text of Codex </a:t>
            </a:r>
            <a:r>
              <a:rPr lang="en-US" sz="3200" dirty="0" err="1">
                <a:solidFill>
                  <a:srgbClr val="202122"/>
                </a:solidFill>
                <a:latin typeface="Arial" panose="020B0604020202020204" pitchFamily="34" charset="0"/>
              </a:rPr>
              <a:t>Vaticanus</a:t>
            </a:r>
            <a:r>
              <a:rPr lang="en-US" sz="3200" dirty="0">
                <a:solidFill>
                  <a:srgbClr val="202122"/>
                </a:solidFill>
                <a:latin typeface="Arial" panose="020B0604020202020204" pitchFamily="34" charset="0"/>
              </a:rPr>
              <a:t> was unrivalled.</a:t>
            </a:r>
            <a:r>
              <a:rPr lang="en-US" sz="3200" baseline="30000" dirty="0">
                <a:solidFill>
                  <a:srgbClr val="0645AD"/>
                </a:solidFill>
                <a:latin typeface="Arial" panose="020B0604020202020204" pitchFamily="34" charset="0"/>
              </a:rPr>
              <a:t> </a:t>
            </a:r>
            <a:r>
              <a:rPr lang="en-US" sz="3200" dirty="0">
                <a:solidFill>
                  <a:srgbClr val="202122"/>
                </a:solidFill>
                <a:latin typeface="Arial" panose="020B0604020202020204" pitchFamily="34" charset="0"/>
              </a:rPr>
              <a:t>Since its discovery, study of Codex Sinaiticus has proven to be useful to scholars for </a:t>
            </a:r>
            <a:r>
              <a:rPr lang="en-US" sz="3200" dirty="0">
                <a:solidFill>
                  <a:srgbClr val="0645AD"/>
                </a:solidFill>
                <a:latin typeface="Arial" panose="020B0604020202020204" pitchFamily="34" charset="0"/>
                <a:hlinkClick r:id="rId3" tooltip="Textual criticism"/>
              </a:rPr>
              <a:t>critical studies</a:t>
            </a:r>
            <a:r>
              <a:rPr lang="en-US" sz="3200" dirty="0">
                <a:solidFill>
                  <a:srgbClr val="202122"/>
                </a:solidFill>
                <a:latin typeface="Arial" panose="020B0604020202020204" pitchFamily="34" charset="0"/>
              </a:rPr>
              <a:t> of the biblical text.</a:t>
            </a:r>
          </a:p>
          <a:p>
            <a:pPr algn="l"/>
            <a:r>
              <a:rPr lang="en-US" sz="3200" dirty="0">
                <a:solidFill>
                  <a:srgbClr val="202122"/>
                </a:solidFill>
                <a:latin typeface="Arial" panose="020B0604020202020204" pitchFamily="34" charset="0"/>
              </a:rPr>
              <a:t>Codex Sinaiticus came to the attention of scholars in the 19th century at </a:t>
            </a:r>
            <a:r>
              <a:rPr lang="en-US" sz="3200" dirty="0">
                <a:solidFill>
                  <a:srgbClr val="0645AD"/>
                </a:solidFill>
                <a:latin typeface="Arial" panose="020B0604020202020204" pitchFamily="34" charset="0"/>
                <a:hlinkClick r:id="rId4" tooltip="Saint Catherine's Monastery"/>
              </a:rPr>
              <a:t>Saint Catherine's Monastery</a:t>
            </a:r>
            <a:r>
              <a:rPr lang="en-US" sz="3200" dirty="0">
                <a:solidFill>
                  <a:srgbClr val="202122"/>
                </a:solidFill>
                <a:latin typeface="Arial" panose="020B0604020202020204" pitchFamily="34" charset="0"/>
              </a:rPr>
              <a:t> in the </a:t>
            </a:r>
            <a:r>
              <a:rPr lang="en-US" sz="3200" dirty="0">
                <a:solidFill>
                  <a:srgbClr val="0645AD"/>
                </a:solidFill>
                <a:latin typeface="Arial" panose="020B0604020202020204" pitchFamily="34" charset="0"/>
                <a:hlinkClick r:id="rId5" tooltip="Sinai Peninsula"/>
              </a:rPr>
              <a:t>Sinai Peninsula</a:t>
            </a:r>
            <a:endParaRPr lang="en-US" sz="2000" dirty="0"/>
          </a:p>
        </p:txBody>
      </p:sp>
    </p:spTree>
    <p:extLst>
      <p:ext uri="{BB962C8B-B14F-4D97-AF65-F5344CB8AC3E}">
        <p14:creationId xmlns:p14="http://schemas.microsoft.com/office/powerpoint/2010/main" val="355305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EF00F0B-0117-D21B-19C9-25657775FCA8}"/>
              </a:ext>
            </a:extLst>
          </p:cNvPr>
          <p:cNvPicPr>
            <a:picLocks noChangeAspect="1"/>
          </p:cNvPicPr>
          <p:nvPr/>
        </p:nvPicPr>
        <p:blipFill>
          <a:blip r:embed="rId3"/>
          <a:stretch>
            <a:fillRect/>
          </a:stretch>
        </p:blipFill>
        <p:spPr>
          <a:xfrm>
            <a:off x="-1068404" y="-2779838"/>
            <a:ext cx="11894864" cy="7871602"/>
          </a:xfrm>
          <a:prstGeom prst="rect">
            <a:avLst/>
          </a:prstGeom>
        </p:spPr>
      </p:pic>
      <p:pic>
        <p:nvPicPr>
          <p:cNvPr id="2" name="Picture 1" descr="Shape, rectangle&#10;&#10;Description automatically generated">
            <a:extLst>
              <a:ext uri="{FF2B5EF4-FFF2-40B4-BE49-F238E27FC236}">
                <a16:creationId xmlns:a16="http://schemas.microsoft.com/office/drawing/2014/main" id="{94781A4B-7F73-2103-C1EB-AE570108C989}"/>
              </a:ext>
            </a:extLst>
          </p:cNvPr>
          <p:cNvPicPr>
            <a:picLocks noChangeAspect="1"/>
          </p:cNvPicPr>
          <p:nvPr/>
        </p:nvPicPr>
        <p:blipFill>
          <a:blip r:embed="rId4"/>
          <a:stretch>
            <a:fillRect/>
          </a:stretch>
        </p:blipFill>
        <p:spPr>
          <a:xfrm>
            <a:off x="1124908" y="4966634"/>
            <a:ext cx="6527176" cy="847025"/>
          </a:xfrm>
          <a:prstGeom prst="rect">
            <a:avLst/>
          </a:prstGeom>
        </p:spPr>
      </p:pic>
      <p:pic>
        <p:nvPicPr>
          <p:cNvPr id="3" name="Picture 2" descr="Shape, rectangle&#10;&#10;Description automatically generated">
            <a:extLst>
              <a:ext uri="{FF2B5EF4-FFF2-40B4-BE49-F238E27FC236}">
                <a16:creationId xmlns:a16="http://schemas.microsoft.com/office/drawing/2014/main" id="{99519D94-CE1B-ABC6-35CB-59688F23CF27}"/>
              </a:ext>
            </a:extLst>
          </p:cNvPr>
          <p:cNvPicPr>
            <a:picLocks noChangeAspect="1"/>
          </p:cNvPicPr>
          <p:nvPr/>
        </p:nvPicPr>
        <p:blipFill>
          <a:blip r:embed="rId4"/>
          <a:stretch>
            <a:fillRect/>
          </a:stretch>
        </p:blipFill>
        <p:spPr>
          <a:xfrm>
            <a:off x="1124908" y="4244739"/>
            <a:ext cx="6527176" cy="847025"/>
          </a:xfrm>
          <a:prstGeom prst="rect">
            <a:avLst/>
          </a:prstGeom>
        </p:spPr>
      </p:pic>
      <p:sp>
        <p:nvSpPr>
          <p:cNvPr id="8" name="TextBox 7">
            <a:extLst>
              <a:ext uri="{FF2B5EF4-FFF2-40B4-BE49-F238E27FC236}">
                <a16:creationId xmlns:a16="http://schemas.microsoft.com/office/drawing/2014/main" id="{E880D42C-B3CD-763B-B183-B99BF7FD8828}"/>
              </a:ext>
            </a:extLst>
          </p:cNvPr>
          <p:cNvSpPr txBox="1"/>
          <p:nvPr/>
        </p:nvSpPr>
        <p:spPr>
          <a:xfrm>
            <a:off x="2525845" y="4468196"/>
            <a:ext cx="4385093"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HEXAPLA   Old Testament  Greek</a:t>
            </a:r>
          </a:p>
        </p:txBody>
      </p:sp>
      <p:pic>
        <p:nvPicPr>
          <p:cNvPr id="9" name="Picture 8" descr="Shape, rectangle&#10;&#10;Description automatically generated">
            <a:extLst>
              <a:ext uri="{FF2B5EF4-FFF2-40B4-BE49-F238E27FC236}">
                <a16:creationId xmlns:a16="http://schemas.microsoft.com/office/drawing/2014/main" id="{EB010C30-A4FD-367B-51CB-1CEDDBE426BC}"/>
              </a:ext>
            </a:extLst>
          </p:cNvPr>
          <p:cNvPicPr>
            <a:picLocks noChangeAspect="1"/>
          </p:cNvPicPr>
          <p:nvPr/>
        </p:nvPicPr>
        <p:blipFill>
          <a:blip r:embed="rId4"/>
          <a:stretch>
            <a:fillRect/>
          </a:stretch>
        </p:blipFill>
        <p:spPr>
          <a:xfrm>
            <a:off x="1124908" y="5709854"/>
            <a:ext cx="6527176" cy="847025"/>
          </a:xfrm>
          <a:prstGeom prst="rect">
            <a:avLst/>
          </a:prstGeom>
        </p:spPr>
      </p:pic>
      <p:pic>
        <p:nvPicPr>
          <p:cNvPr id="7" name="Picture 6">
            <a:extLst>
              <a:ext uri="{FF2B5EF4-FFF2-40B4-BE49-F238E27FC236}">
                <a16:creationId xmlns:a16="http://schemas.microsoft.com/office/drawing/2014/main" id="{9F65DA90-0F18-FE3F-4EF3-B0BD9F712F91}"/>
              </a:ext>
            </a:extLst>
          </p:cNvPr>
          <p:cNvPicPr>
            <a:picLocks noChangeAspect="1"/>
          </p:cNvPicPr>
          <p:nvPr/>
        </p:nvPicPr>
        <p:blipFill>
          <a:blip r:embed="rId5"/>
          <a:stretch>
            <a:fillRect/>
          </a:stretch>
        </p:blipFill>
        <p:spPr>
          <a:xfrm>
            <a:off x="1992624" y="5813659"/>
            <a:ext cx="4791744" cy="552527"/>
          </a:xfrm>
          <a:prstGeom prst="rect">
            <a:avLst/>
          </a:prstGeom>
        </p:spPr>
      </p:pic>
      <p:sp>
        <p:nvSpPr>
          <p:cNvPr id="11" name="TextBox 10">
            <a:extLst>
              <a:ext uri="{FF2B5EF4-FFF2-40B4-BE49-F238E27FC236}">
                <a16:creationId xmlns:a16="http://schemas.microsoft.com/office/drawing/2014/main" id="{37558026-4CCA-41A9-1849-49DEC75B5C0C}"/>
              </a:ext>
            </a:extLst>
          </p:cNvPr>
          <p:cNvSpPr txBox="1"/>
          <p:nvPr/>
        </p:nvSpPr>
        <p:spPr>
          <a:xfrm>
            <a:off x="2281187" y="5222856"/>
            <a:ext cx="4503181"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SEPTUIGENT Old Testament Greek</a:t>
            </a:r>
          </a:p>
        </p:txBody>
      </p:sp>
      <p:pic>
        <p:nvPicPr>
          <p:cNvPr id="12" name="Picture 11" descr="Shape, rectangle&#10;&#10;Description automatically generated">
            <a:extLst>
              <a:ext uri="{FF2B5EF4-FFF2-40B4-BE49-F238E27FC236}">
                <a16:creationId xmlns:a16="http://schemas.microsoft.com/office/drawing/2014/main" id="{A7111ADC-82E9-971D-5F4D-6524C4119E7C}"/>
              </a:ext>
            </a:extLst>
          </p:cNvPr>
          <p:cNvPicPr>
            <a:picLocks noChangeAspect="1"/>
          </p:cNvPicPr>
          <p:nvPr/>
        </p:nvPicPr>
        <p:blipFill>
          <a:blip r:embed="rId4"/>
          <a:stretch>
            <a:fillRect/>
          </a:stretch>
        </p:blipFill>
        <p:spPr>
          <a:xfrm>
            <a:off x="7735860" y="5286341"/>
            <a:ext cx="4353471" cy="847025"/>
          </a:xfrm>
          <a:prstGeom prst="rect">
            <a:avLst/>
          </a:prstGeom>
        </p:spPr>
      </p:pic>
      <p:sp>
        <p:nvSpPr>
          <p:cNvPr id="14" name="TextBox 13">
            <a:extLst>
              <a:ext uri="{FF2B5EF4-FFF2-40B4-BE49-F238E27FC236}">
                <a16:creationId xmlns:a16="http://schemas.microsoft.com/office/drawing/2014/main" id="{E9974CE6-82BA-B71D-0AA0-160BBF25D353}"/>
              </a:ext>
            </a:extLst>
          </p:cNvPr>
          <p:cNvSpPr txBox="1"/>
          <p:nvPr/>
        </p:nvSpPr>
        <p:spPr>
          <a:xfrm>
            <a:off x="8127517" y="5575311"/>
            <a:ext cx="3570155"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Hebrew Text</a:t>
            </a:r>
          </a:p>
        </p:txBody>
      </p:sp>
      <p:sp>
        <p:nvSpPr>
          <p:cNvPr id="4" name="Arrow: Right 3">
            <a:extLst>
              <a:ext uri="{FF2B5EF4-FFF2-40B4-BE49-F238E27FC236}">
                <a16:creationId xmlns:a16="http://schemas.microsoft.com/office/drawing/2014/main" id="{F3D8E77D-00C2-B8A6-1BE5-99E2CBF73DB6}"/>
              </a:ext>
            </a:extLst>
          </p:cNvPr>
          <p:cNvSpPr/>
          <p:nvPr/>
        </p:nvSpPr>
        <p:spPr>
          <a:xfrm>
            <a:off x="562454" y="1155963"/>
            <a:ext cx="1124908" cy="65451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8146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 of New testament from Latin to English</a:t>
            </a:r>
          </a:p>
        </p:txBody>
      </p:sp>
      <p:sp>
        <p:nvSpPr>
          <p:cNvPr id="3" name="Content Placeholder 2"/>
          <p:cNvSpPr>
            <a:spLocks noGrp="1"/>
          </p:cNvSpPr>
          <p:nvPr>
            <p:ph idx="1"/>
          </p:nvPr>
        </p:nvSpPr>
        <p:spPr>
          <a:xfrm>
            <a:off x="254833" y="1220839"/>
            <a:ext cx="7478057" cy="5110346"/>
          </a:xfrm>
        </p:spPr>
        <p:txBody>
          <a:bodyPr>
            <a:normAutofit/>
          </a:bodyPr>
          <a:lstStyle/>
          <a:p>
            <a:r>
              <a:rPr lang="en-US" dirty="0"/>
              <a:t>John Wycliffe</a:t>
            </a:r>
          </a:p>
          <a:p>
            <a:pPr lvl="1"/>
            <a:r>
              <a:rPr lang="en-US" dirty="0"/>
              <a:t>The first complete English Bible was translated from Latin in 1382.</a:t>
            </a:r>
          </a:p>
          <a:p>
            <a:pPr lvl="1"/>
            <a:r>
              <a:rPr lang="en-US" dirty="0"/>
              <a:t> His followers, ridiculed as </a:t>
            </a:r>
            <a:r>
              <a:rPr lang="en-US" i="1" dirty="0"/>
              <a:t>Lollards</a:t>
            </a:r>
            <a:r>
              <a:rPr lang="en-US" dirty="0"/>
              <a:t> (“</a:t>
            </a:r>
            <a:r>
              <a:rPr lang="en-US" dirty="0" err="1"/>
              <a:t>mumblers</a:t>
            </a:r>
            <a:r>
              <a:rPr lang="en-US" dirty="0"/>
              <a:t>”), included some of his criticisms of church traditions in the preface to the Wycliffe Bible.</a:t>
            </a:r>
          </a:p>
          <a:p>
            <a:pPr lvl="1"/>
            <a:r>
              <a:rPr lang="en-US" dirty="0"/>
              <a:t>This Bible was banned and burned. </a:t>
            </a:r>
          </a:p>
          <a:p>
            <a:pPr lvl="1"/>
            <a:r>
              <a:rPr lang="en-US" dirty="0"/>
              <a:t>In 1428, 44 years after Wycliffe’s death, his bones were exhumed and burned for heresy. </a:t>
            </a:r>
          </a:p>
        </p:txBody>
      </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7" name="TextBox 16"/>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8" name="TextBox 17"/>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9" name="TextBox 18"/>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0" name="Isosceles Triangle 19"/>
          <p:cNvSpPr/>
          <p:nvPr/>
        </p:nvSpPr>
        <p:spPr>
          <a:xfrm rot="10800000">
            <a:off x="7010192"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John_Wycliffe cop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5333" y="1196403"/>
            <a:ext cx="2706318" cy="2970349"/>
          </a:xfrm>
          <a:prstGeom prst="rect">
            <a:avLst/>
          </a:prstGeom>
        </p:spPr>
      </p:pic>
      <p:sp>
        <p:nvSpPr>
          <p:cNvPr id="21" name="TextBox 20"/>
          <p:cNvSpPr txBox="1"/>
          <p:nvPr/>
        </p:nvSpPr>
        <p:spPr>
          <a:xfrm>
            <a:off x="8977542" y="4382024"/>
            <a:ext cx="2161899" cy="954107"/>
          </a:xfrm>
          <a:prstGeom prst="rect">
            <a:avLst/>
          </a:prstGeom>
          <a:noFill/>
        </p:spPr>
        <p:txBody>
          <a:bodyPr wrap="square" rtlCol="0">
            <a:spAutoFit/>
          </a:bodyPr>
          <a:lstStyle/>
          <a:p>
            <a:pPr algn="ctr"/>
            <a:r>
              <a:rPr lang="en-US" sz="2800" dirty="0"/>
              <a:t>John Wycliffe</a:t>
            </a:r>
          </a:p>
          <a:p>
            <a:pPr algn="ctr"/>
            <a:r>
              <a:rPr lang="en-US" sz="2800" dirty="0"/>
              <a:t>1324-1384</a:t>
            </a:r>
          </a:p>
        </p:txBody>
      </p:sp>
    </p:spTree>
    <p:extLst>
      <p:ext uri="{BB962C8B-B14F-4D97-AF65-F5344CB8AC3E}">
        <p14:creationId xmlns:p14="http://schemas.microsoft.com/office/powerpoint/2010/main" val="366641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360"/>
                                          </p:val>
                                        </p:tav>
                                        <p:tav tm="100000">
                                          <p:val>
                                            <p:fltVal val="0"/>
                                          </p:val>
                                        </p:tav>
                                      </p:tavLst>
                                    </p:anim>
                                    <p:animEffect transition="in" filter="fade">
                                      <p:cBhvr>
                                        <p:cTn id="10" dur="1000"/>
                                        <p:tgtEl>
                                          <p:spTgt spid="4"/>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 of New testament from Latin to English</a:t>
            </a:r>
          </a:p>
        </p:txBody>
      </p:sp>
      <p:sp>
        <p:nvSpPr>
          <p:cNvPr id="3" name="Content Placeholder 2"/>
          <p:cNvSpPr>
            <a:spLocks noGrp="1"/>
          </p:cNvSpPr>
          <p:nvPr>
            <p:ph idx="1"/>
          </p:nvPr>
        </p:nvSpPr>
        <p:spPr>
          <a:xfrm>
            <a:off x="254833" y="1220839"/>
            <a:ext cx="7478057" cy="5110346"/>
          </a:xfrm>
        </p:spPr>
        <p:txBody>
          <a:bodyPr>
            <a:normAutofit fontScale="92500" lnSpcReduction="10000"/>
          </a:bodyPr>
          <a:lstStyle/>
          <a:p>
            <a:r>
              <a:rPr lang="en-US" dirty="0"/>
              <a:t>John Wycliffe</a:t>
            </a:r>
          </a:p>
          <a:p>
            <a:pPr lvl="1"/>
            <a:r>
              <a:rPr lang="en-US" dirty="0"/>
              <a:t>His followers, ridiculed as </a:t>
            </a:r>
            <a:r>
              <a:rPr lang="en-US" i="1" dirty="0"/>
              <a:t>Lollards</a:t>
            </a:r>
            <a:r>
              <a:rPr lang="en-US" dirty="0"/>
              <a:t> (“</a:t>
            </a:r>
            <a:r>
              <a:rPr lang="en-US" dirty="0" err="1"/>
              <a:t>mumblers</a:t>
            </a:r>
            <a:r>
              <a:rPr lang="en-US" dirty="0"/>
              <a:t>”), included some of his criticisms of church traditions in the preface to the Wycliffe Bible.</a:t>
            </a:r>
          </a:p>
          <a:p>
            <a:pPr lvl="1"/>
            <a:r>
              <a:rPr lang="en-US" dirty="0"/>
              <a:t>Not all of the </a:t>
            </a:r>
            <a:r>
              <a:rPr lang="en-US" i="1" dirty="0"/>
              <a:t>Lollards</a:t>
            </a:r>
            <a:r>
              <a:rPr lang="en-US" dirty="0"/>
              <a:t> had a copy of a bible due to the expense.</a:t>
            </a:r>
          </a:p>
          <a:p>
            <a:pPr lvl="1"/>
            <a:r>
              <a:rPr lang="en-US" dirty="0"/>
              <a:t>They worked in cells (groups) to memorize sections of scripture.</a:t>
            </a:r>
          </a:p>
          <a:p>
            <a:pPr lvl="1"/>
            <a:r>
              <a:rPr lang="en-US" dirty="0"/>
              <a:t>They preached sermons based on outlines provided by Wycliffe .</a:t>
            </a:r>
          </a:p>
          <a:p>
            <a:pPr lvl="1"/>
            <a:r>
              <a:rPr lang="en-US" dirty="0"/>
              <a:t>It was clear that Wycliffe wanted to have the Christian religion based on scripture. </a:t>
            </a:r>
          </a:p>
        </p:txBody>
      </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7" name="TextBox 16"/>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8" name="TextBox 17"/>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9" name="TextBox 18"/>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0" name="Isosceles Triangle 19"/>
          <p:cNvSpPr/>
          <p:nvPr/>
        </p:nvSpPr>
        <p:spPr>
          <a:xfrm rot="10800000">
            <a:off x="7010192"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John_Wycliffe cop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5333" y="1196403"/>
            <a:ext cx="2706318" cy="2970349"/>
          </a:xfrm>
          <a:prstGeom prst="rect">
            <a:avLst/>
          </a:prstGeom>
        </p:spPr>
      </p:pic>
      <p:sp>
        <p:nvSpPr>
          <p:cNvPr id="21" name="TextBox 20"/>
          <p:cNvSpPr txBox="1"/>
          <p:nvPr/>
        </p:nvSpPr>
        <p:spPr>
          <a:xfrm>
            <a:off x="8977542" y="4382024"/>
            <a:ext cx="2161899" cy="954107"/>
          </a:xfrm>
          <a:prstGeom prst="rect">
            <a:avLst/>
          </a:prstGeom>
          <a:noFill/>
        </p:spPr>
        <p:txBody>
          <a:bodyPr wrap="square" rtlCol="0">
            <a:spAutoFit/>
          </a:bodyPr>
          <a:lstStyle/>
          <a:p>
            <a:pPr algn="ctr"/>
            <a:r>
              <a:rPr lang="en-US" sz="2800" dirty="0"/>
              <a:t>John Wycliffe</a:t>
            </a:r>
          </a:p>
          <a:p>
            <a:pPr algn="ctr"/>
            <a:r>
              <a:rPr lang="en-US" sz="2800" dirty="0"/>
              <a:t>1324-1384</a:t>
            </a:r>
          </a:p>
        </p:txBody>
      </p:sp>
    </p:spTree>
    <p:extLst>
      <p:ext uri="{BB962C8B-B14F-4D97-AF65-F5344CB8AC3E}">
        <p14:creationId xmlns:p14="http://schemas.microsoft.com/office/powerpoint/2010/main" val="206889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360"/>
                                          </p:val>
                                        </p:tav>
                                        <p:tav tm="100000">
                                          <p:val>
                                            <p:fltVal val="0"/>
                                          </p:val>
                                        </p:tav>
                                      </p:tavLst>
                                    </p:anim>
                                    <p:animEffect transition="in" filter="fade">
                                      <p:cBhvr>
                                        <p:cTn id="10" dur="1000"/>
                                        <p:tgtEl>
                                          <p:spTgt spid="4"/>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 of New testament from Latin to English</a:t>
            </a:r>
          </a:p>
        </p:txBody>
      </p:sp>
      <p:sp>
        <p:nvSpPr>
          <p:cNvPr id="3" name="Content Placeholder 2"/>
          <p:cNvSpPr>
            <a:spLocks noGrp="1"/>
          </p:cNvSpPr>
          <p:nvPr>
            <p:ph idx="1"/>
          </p:nvPr>
        </p:nvSpPr>
        <p:spPr>
          <a:xfrm>
            <a:off x="254833" y="1220839"/>
            <a:ext cx="7478057" cy="5110346"/>
          </a:xfrm>
        </p:spPr>
        <p:txBody>
          <a:bodyPr>
            <a:normAutofit/>
          </a:bodyPr>
          <a:lstStyle/>
          <a:p>
            <a:r>
              <a:rPr lang="en-US" dirty="0"/>
              <a:t>John Wycliffe</a:t>
            </a:r>
          </a:p>
          <a:p>
            <a:pPr lvl="1"/>
            <a:r>
              <a:rPr lang="en-US" sz="3200" b="1" dirty="0"/>
              <a:t>In the 1380 </a:t>
            </a:r>
            <a:r>
              <a:rPr lang="en-US" sz="3200" b="1" i="1" dirty="0"/>
              <a:t>Objections to Friars</a:t>
            </a:r>
            <a:r>
              <a:rPr lang="en-US" sz="3200" b="1" dirty="0"/>
              <a:t>, he calls monks the pests of society, enemies of religion, and patrons and promoters of every crime He directed his strongest criticism against the friars, whose preaching he considered neither scriptural nor sincere, but motivated by "temporal gain".</a:t>
            </a:r>
          </a:p>
        </p:txBody>
      </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7" name="TextBox 16"/>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8" name="TextBox 17"/>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9" name="TextBox 18"/>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0" name="Isosceles Triangle 19"/>
          <p:cNvSpPr/>
          <p:nvPr/>
        </p:nvSpPr>
        <p:spPr>
          <a:xfrm rot="10800000">
            <a:off x="7010192"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John_Wycliffe cop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5333" y="1196403"/>
            <a:ext cx="2706318" cy="2970349"/>
          </a:xfrm>
          <a:prstGeom prst="rect">
            <a:avLst/>
          </a:prstGeom>
        </p:spPr>
      </p:pic>
      <p:sp>
        <p:nvSpPr>
          <p:cNvPr id="21" name="TextBox 20"/>
          <p:cNvSpPr txBox="1"/>
          <p:nvPr/>
        </p:nvSpPr>
        <p:spPr>
          <a:xfrm>
            <a:off x="8977542" y="4382024"/>
            <a:ext cx="2161899" cy="523220"/>
          </a:xfrm>
          <a:prstGeom prst="rect">
            <a:avLst/>
          </a:prstGeom>
          <a:noFill/>
        </p:spPr>
        <p:txBody>
          <a:bodyPr wrap="square" rtlCol="0">
            <a:spAutoFit/>
          </a:bodyPr>
          <a:lstStyle/>
          <a:p>
            <a:pPr algn="ctr"/>
            <a:r>
              <a:rPr lang="en-US" sz="2800" dirty="0"/>
              <a:t>John Wycliffe</a:t>
            </a:r>
          </a:p>
        </p:txBody>
      </p:sp>
    </p:spTree>
    <p:extLst>
      <p:ext uri="{BB962C8B-B14F-4D97-AF65-F5344CB8AC3E}">
        <p14:creationId xmlns:p14="http://schemas.microsoft.com/office/powerpoint/2010/main" val="39073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360"/>
                                          </p:val>
                                        </p:tav>
                                        <p:tav tm="100000">
                                          <p:val>
                                            <p:fltVal val="0"/>
                                          </p:val>
                                        </p:tav>
                                      </p:tavLst>
                                    </p:anim>
                                    <p:animEffect transition="in" filter="fade">
                                      <p:cBhvr>
                                        <p:cTn id="10" dur="1000"/>
                                        <p:tgtEl>
                                          <p:spTgt spid="4"/>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Translation of New testament from Latin to English</a:t>
            </a:r>
            <a:endParaRPr lang="en-US" dirty="0"/>
          </a:p>
        </p:txBody>
      </p:sp>
      <p:sp>
        <p:nvSpPr>
          <p:cNvPr id="3" name="Content Placeholder 2"/>
          <p:cNvSpPr>
            <a:spLocks noGrp="1"/>
          </p:cNvSpPr>
          <p:nvPr>
            <p:ph idx="1"/>
          </p:nvPr>
        </p:nvSpPr>
        <p:spPr>
          <a:xfrm>
            <a:off x="254833" y="1220839"/>
            <a:ext cx="7478057" cy="5110346"/>
          </a:xfrm>
        </p:spPr>
        <p:txBody>
          <a:bodyPr>
            <a:normAutofit/>
          </a:bodyPr>
          <a:lstStyle/>
          <a:p>
            <a:r>
              <a:rPr lang="en-US" dirty="0"/>
              <a:t>John Wycliffe</a:t>
            </a:r>
          </a:p>
          <a:p>
            <a:pPr lvl="1"/>
            <a:r>
              <a:rPr lang="en-US" b="1" dirty="0"/>
              <a:t>The books and tracts of Wycliffe's last six years include continual attacks upon the papacy and the entire hierarchy of his times. Each year they focus more and more, and at the last, the pope and the Antichrist seem to him practically equivalent concepts.</a:t>
            </a:r>
          </a:p>
        </p:txBody>
      </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7" name="TextBox 16"/>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8" name="TextBox 17"/>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9" name="TextBox 18"/>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0" name="Isosceles Triangle 19"/>
          <p:cNvSpPr/>
          <p:nvPr/>
        </p:nvSpPr>
        <p:spPr>
          <a:xfrm rot="10800000">
            <a:off x="7010192"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John_Wycliffe cop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5333" y="1196403"/>
            <a:ext cx="2706318" cy="2970349"/>
          </a:xfrm>
          <a:prstGeom prst="rect">
            <a:avLst/>
          </a:prstGeom>
        </p:spPr>
      </p:pic>
      <p:sp>
        <p:nvSpPr>
          <p:cNvPr id="21" name="TextBox 20"/>
          <p:cNvSpPr txBox="1"/>
          <p:nvPr/>
        </p:nvSpPr>
        <p:spPr>
          <a:xfrm>
            <a:off x="8977542" y="4382024"/>
            <a:ext cx="2161899" cy="954107"/>
          </a:xfrm>
          <a:prstGeom prst="rect">
            <a:avLst/>
          </a:prstGeom>
          <a:noFill/>
        </p:spPr>
        <p:txBody>
          <a:bodyPr wrap="square" rtlCol="0">
            <a:spAutoFit/>
          </a:bodyPr>
          <a:lstStyle/>
          <a:p>
            <a:pPr algn="ctr"/>
            <a:r>
              <a:rPr lang="en-US" sz="2800" dirty="0"/>
              <a:t>John Wycliffe</a:t>
            </a:r>
          </a:p>
          <a:p>
            <a:pPr algn="ctr"/>
            <a:r>
              <a:rPr lang="en-US" sz="2800" dirty="0"/>
              <a:t>1324-1384</a:t>
            </a:r>
          </a:p>
        </p:txBody>
      </p:sp>
    </p:spTree>
    <p:extLst>
      <p:ext uri="{BB962C8B-B14F-4D97-AF65-F5344CB8AC3E}">
        <p14:creationId xmlns:p14="http://schemas.microsoft.com/office/powerpoint/2010/main" val="173288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360"/>
                                          </p:val>
                                        </p:tav>
                                        <p:tav tm="100000">
                                          <p:val>
                                            <p:fltVal val="0"/>
                                          </p:val>
                                        </p:tav>
                                      </p:tavLst>
                                    </p:anim>
                                    <p:animEffect transition="in" filter="fade">
                                      <p:cBhvr>
                                        <p:cTn id="10" dur="1000"/>
                                        <p:tgtEl>
                                          <p:spTgt spid="4"/>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Translation of New testament from Latin to English</a:t>
            </a:r>
            <a:endParaRPr lang="en-US" dirty="0"/>
          </a:p>
        </p:txBody>
      </p:sp>
      <p:sp>
        <p:nvSpPr>
          <p:cNvPr id="3" name="Content Placeholder 2"/>
          <p:cNvSpPr>
            <a:spLocks noGrp="1"/>
          </p:cNvSpPr>
          <p:nvPr>
            <p:ph idx="1"/>
          </p:nvPr>
        </p:nvSpPr>
        <p:spPr>
          <a:xfrm>
            <a:off x="254833" y="1220839"/>
            <a:ext cx="7478057" cy="5110346"/>
          </a:xfrm>
        </p:spPr>
        <p:txBody>
          <a:bodyPr>
            <a:normAutofit/>
          </a:bodyPr>
          <a:lstStyle/>
          <a:p>
            <a:r>
              <a:rPr lang="en-US" dirty="0"/>
              <a:t>John Wycliffe</a:t>
            </a:r>
          </a:p>
          <a:p>
            <a:pPr lvl="1"/>
            <a:r>
              <a:rPr lang="en-US" b="1" dirty="0"/>
              <a:t>While others were content to seek the reform of particular errors and abuses, Wycliffe sought nothing less than the extinction of the institution itself (monks  /friars) , as being repugnant to scripture, and inconsistent with the order and prosperity of the Church He advocated the dissolution of the monaster</a:t>
            </a:r>
            <a:r>
              <a:rPr lang="en-US" dirty="0"/>
              <a:t>ies.</a:t>
            </a:r>
          </a:p>
        </p:txBody>
      </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7" name="TextBox 16"/>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8" name="TextBox 17"/>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9" name="TextBox 18"/>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0" name="Isosceles Triangle 19"/>
          <p:cNvSpPr/>
          <p:nvPr/>
        </p:nvSpPr>
        <p:spPr>
          <a:xfrm rot="10800000">
            <a:off x="7010192"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John_Wycliffe cop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5333" y="1196403"/>
            <a:ext cx="2706318" cy="2970349"/>
          </a:xfrm>
          <a:prstGeom prst="rect">
            <a:avLst/>
          </a:prstGeom>
        </p:spPr>
      </p:pic>
      <p:sp>
        <p:nvSpPr>
          <p:cNvPr id="21" name="TextBox 20"/>
          <p:cNvSpPr txBox="1"/>
          <p:nvPr/>
        </p:nvSpPr>
        <p:spPr>
          <a:xfrm>
            <a:off x="8977542" y="4382024"/>
            <a:ext cx="2161899" cy="954107"/>
          </a:xfrm>
          <a:prstGeom prst="rect">
            <a:avLst/>
          </a:prstGeom>
          <a:noFill/>
        </p:spPr>
        <p:txBody>
          <a:bodyPr wrap="square" rtlCol="0">
            <a:spAutoFit/>
          </a:bodyPr>
          <a:lstStyle/>
          <a:p>
            <a:pPr algn="ctr"/>
            <a:r>
              <a:rPr lang="en-US" sz="2800" dirty="0"/>
              <a:t>John Wycliffe</a:t>
            </a:r>
          </a:p>
          <a:p>
            <a:pPr algn="ctr"/>
            <a:r>
              <a:rPr lang="en-US" sz="2800" dirty="0"/>
              <a:t>1324-1384</a:t>
            </a:r>
          </a:p>
        </p:txBody>
      </p:sp>
    </p:spTree>
    <p:extLst>
      <p:ext uri="{BB962C8B-B14F-4D97-AF65-F5344CB8AC3E}">
        <p14:creationId xmlns:p14="http://schemas.microsoft.com/office/powerpoint/2010/main" val="125722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360"/>
                                          </p:val>
                                        </p:tav>
                                        <p:tav tm="100000">
                                          <p:val>
                                            <p:fltVal val="0"/>
                                          </p:val>
                                        </p:tav>
                                      </p:tavLst>
                                    </p:anim>
                                    <p:animEffect transition="in" filter="fade">
                                      <p:cBhvr>
                                        <p:cTn id="10" dur="1000"/>
                                        <p:tgtEl>
                                          <p:spTgt spid="4"/>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Translation of New testament from Latin to English</a:t>
            </a:r>
            <a:endParaRPr lang="en-US" dirty="0"/>
          </a:p>
        </p:txBody>
      </p:sp>
      <p:sp>
        <p:nvSpPr>
          <p:cNvPr id="3" name="Content Placeholder 2"/>
          <p:cNvSpPr>
            <a:spLocks noGrp="1"/>
          </p:cNvSpPr>
          <p:nvPr>
            <p:ph idx="1"/>
          </p:nvPr>
        </p:nvSpPr>
        <p:spPr>
          <a:xfrm>
            <a:off x="254833" y="1220839"/>
            <a:ext cx="7478057" cy="5110346"/>
          </a:xfrm>
        </p:spPr>
        <p:txBody>
          <a:bodyPr>
            <a:normAutofit/>
          </a:bodyPr>
          <a:lstStyle/>
          <a:p>
            <a:r>
              <a:rPr lang="en-US" dirty="0"/>
              <a:t>John Wycliffe</a:t>
            </a:r>
          </a:p>
          <a:p>
            <a:pPr lvl="1"/>
            <a:r>
              <a:rPr lang="en-US" b="1" dirty="0"/>
              <a:t>John Wycliffe rejected transubstantiation along with the sacrament of confession, saying it was against scripture.</a:t>
            </a:r>
          </a:p>
        </p:txBody>
      </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7" name="TextBox 16"/>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8" name="TextBox 17"/>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9" name="TextBox 18"/>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0" name="Isosceles Triangle 19"/>
          <p:cNvSpPr/>
          <p:nvPr/>
        </p:nvSpPr>
        <p:spPr>
          <a:xfrm rot="10800000">
            <a:off x="7010192"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John_Wycliffe cop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5333" y="1196403"/>
            <a:ext cx="2706318" cy="2970349"/>
          </a:xfrm>
          <a:prstGeom prst="rect">
            <a:avLst/>
          </a:prstGeom>
        </p:spPr>
      </p:pic>
      <p:sp>
        <p:nvSpPr>
          <p:cNvPr id="21" name="TextBox 20"/>
          <p:cNvSpPr txBox="1"/>
          <p:nvPr/>
        </p:nvSpPr>
        <p:spPr>
          <a:xfrm>
            <a:off x="8977542" y="4382024"/>
            <a:ext cx="2161899" cy="954107"/>
          </a:xfrm>
          <a:prstGeom prst="rect">
            <a:avLst/>
          </a:prstGeom>
          <a:noFill/>
        </p:spPr>
        <p:txBody>
          <a:bodyPr wrap="square" rtlCol="0">
            <a:spAutoFit/>
          </a:bodyPr>
          <a:lstStyle/>
          <a:p>
            <a:pPr algn="ctr"/>
            <a:r>
              <a:rPr lang="en-US" sz="2800" dirty="0"/>
              <a:t>John Wycliffe</a:t>
            </a:r>
          </a:p>
          <a:p>
            <a:pPr algn="ctr"/>
            <a:r>
              <a:rPr lang="en-US" sz="2800" dirty="0"/>
              <a:t>1324-1384</a:t>
            </a:r>
          </a:p>
        </p:txBody>
      </p:sp>
    </p:spTree>
    <p:extLst>
      <p:ext uri="{BB962C8B-B14F-4D97-AF65-F5344CB8AC3E}">
        <p14:creationId xmlns:p14="http://schemas.microsoft.com/office/powerpoint/2010/main" val="112445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360"/>
                                          </p:val>
                                        </p:tav>
                                        <p:tav tm="100000">
                                          <p:val>
                                            <p:fltVal val="0"/>
                                          </p:val>
                                        </p:tav>
                                      </p:tavLst>
                                    </p:anim>
                                    <p:animEffect transition="in" filter="fade">
                                      <p:cBhvr>
                                        <p:cTn id="10" dur="1000"/>
                                        <p:tgtEl>
                                          <p:spTgt spid="4"/>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Translation of New testament from Latin to English</a:t>
            </a:r>
            <a:endParaRPr lang="en-US" dirty="0"/>
          </a:p>
        </p:txBody>
      </p:sp>
      <p:sp>
        <p:nvSpPr>
          <p:cNvPr id="3" name="Content Placeholder 2"/>
          <p:cNvSpPr>
            <a:spLocks noGrp="1"/>
          </p:cNvSpPr>
          <p:nvPr>
            <p:ph idx="1"/>
          </p:nvPr>
        </p:nvSpPr>
        <p:spPr>
          <a:xfrm>
            <a:off x="254833" y="1220839"/>
            <a:ext cx="7478057" cy="5110346"/>
          </a:xfrm>
        </p:spPr>
        <p:txBody>
          <a:bodyPr>
            <a:normAutofit/>
          </a:bodyPr>
          <a:lstStyle/>
          <a:p>
            <a:r>
              <a:rPr lang="en-US" dirty="0"/>
              <a:t>John Wycliffe</a:t>
            </a:r>
          </a:p>
          <a:p>
            <a:pPr lvl="1"/>
            <a:r>
              <a:rPr lang="en-US" b="1" dirty="0">
                <a:solidFill>
                  <a:schemeClr val="tx1">
                    <a:lumMod val="95000"/>
                    <a:lumOff val="5000"/>
                  </a:schemeClr>
                </a:solidFill>
              </a:rPr>
              <a:t>John Wycliffe </a:t>
            </a:r>
            <a:r>
              <a:rPr lang="en-US" b="1" dirty="0">
                <a:solidFill>
                  <a:schemeClr val="tx1">
                    <a:lumMod val="95000"/>
                    <a:lumOff val="5000"/>
                  </a:schemeClr>
                </a:solidFill>
                <a:latin typeface="Arial" panose="020B0604020202020204" pitchFamily="34" charset="0"/>
              </a:rPr>
              <a:t>Wycliffe's writings in Latin greatly influenced the philosophy and teaching of the Czech reformer Jan Hus (</a:t>
            </a:r>
            <a:r>
              <a:rPr lang="en-US" b="1" dirty="0">
                <a:solidFill>
                  <a:schemeClr val="tx1">
                    <a:lumMod val="95000"/>
                    <a:lumOff val="5000"/>
                  </a:schemeClr>
                </a:solidFill>
              </a:rPr>
              <a:t>c.</a:t>
            </a:r>
            <a:r>
              <a:rPr lang="en-US" b="1" dirty="0">
                <a:solidFill>
                  <a:schemeClr val="tx1">
                    <a:lumMod val="95000"/>
                    <a:lumOff val="5000"/>
                  </a:schemeClr>
                </a:solidFill>
                <a:latin typeface="Arial" panose="020B0604020202020204" pitchFamily="34" charset="0"/>
              </a:rPr>
              <a:t> 1369–1415), whose execution in 1415 sparked a revolt and led to the Hussite Wars of 1419–1434.</a:t>
            </a:r>
          </a:p>
          <a:p>
            <a:pPr lvl="1"/>
            <a:r>
              <a:rPr lang="en-US" b="1" dirty="0">
                <a:solidFill>
                  <a:schemeClr val="tx1">
                    <a:lumMod val="95000"/>
                    <a:lumOff val="5000"/>
                  </a:schemeClr>
                </a:solidFill>
                <a:latin typeface="Arial" panose="020B0604020202020204" pitchFamily="34" charset="0"/>
              </a:rPr>
              <a:t>Copies of Jan Hussites sermons were studied and influenced Martin Luther.</a:t>
            </a:r>
            <a:endParaRPr lang="en-US" b="1" dirty="0">
              <a:solidFill>
                <a:schemeClr val="tx1">
                  <a:lumMod val="95000"/>
                  <a:lumOff val="5000"/>
                </a:schemeClr>
              </a:solidFill>
            </a:endParaRPr>
          </a:p>
          <a:p>
            <a:pPr lvl="1"/>
            <a:endParaRPr lang="en-US" dirty="0"/>
          </a:p>
        </p:txBody>
      </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7" name="TextBox 16"/>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8" name="TextBox 17"/>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9" name="TextBox 18"/>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0" name="Isosceles Triangle 19"/>
          <p:cNvSpPr/>
          <p:nvPr/>
        </p:nvSpPr>
        <p:spPr>
          <a:xfrm rot="10800000">
            <a:off x="7010192"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John_Wycliffe cop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5333" y="1196403"/>
            <a:ext cx="2706318" cy="2970349"/>
          </a:xfrm>
          <a:prstGeom prst="rect">
            <a:avLst/>
          </a:prstGeom>
        </p:spPr>
      </p:pic>
      <p:sp>
        <p:nvSpPr>
          <p:cNvPr id="21" name="TextBox 20"/>
          <p:cNvSpPr txBox="1"/>
          <p:nvPr/>
        </p:nvSpPr>
        <p:spPr>
          <a:xfrm>
            <a:off x="8977542" y="4382024"/>
            <a:ext cx="2161899" cy="954107"/>
          </a:xfrm>
          <a:prstGeom prst="rect">
            <a:avLst/>
          </a:prstGeom>
          <a:noFill/>
        </p:spPr>
        <p:txBody>
          <a:bodyPr wrap="square" rtlCol="0">
            <a:spAutoFit/>
          </a:bodyPr>
          <a:lstStyle/>
          <a:p>
            <a:pPr algn="ctr"/>
            <a:r>
              <a:rPr lang="en-US" sz="2800" dirty="0"/>
              <a:t>John Wycliffe</a:t>
            </a:r>
          </a:p>
          <a:p>
            <a:pPr algn="ctr"/>
            <a:r>
              <a:rPr lang="en-US" sz="2800" dirty="0"/>
              <a:t>1324-1384</a:t>
            </a:r>
          </a:p>
        </p:txBody>
      </p:sp>
    </p:spTree>
    <p:extLst>
      <p:ext uri="{BB962C8B-B14F-4D97-AF65-F5344CB8AC3E}">
        <p14:creationId xmlns:p14="http://schemas.microsoft.com/office/powerpoint/2010/main" val="88914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360"/>
                                          </p:val>
                                        </p:tav>
                                        <p:tav tm="100000">
                                          <p:val>
                                            <p:fltVal val="0"/>
                                          </p:val>
                                        </p:tav>
                                      </p:tavLst>
                                    </p:anim>
                                    <p:animEffect transition="in" filter="fade">
                                      <p:cBhvr>
                                        <p:cTn id="10" dur="1000"/>
                                        <p:tgtEl>
                                          <p:spTgt spid="4"/>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Translation of New testament from Latin to English</a:t>
            </a:r>
            <a:endParaRPr lang="en-US" dirty="0"/>
          </a:p>
        </p:txBody>
      </p:sp>
      <p:sp>
        <p:nvSpPr>
          <p:cNvPr id="3" name="Content Placeholder 2"/>
          <p:cNvSpPr>
            <a:spLocks noGrp="1"/>
          </p:cNvSpPr>
          <p:nvPr>
            <p:ph idx="1"/>
          </p:nvPr>
        </p:nvSpPr>
        <p:spPr>
          <a:xfrm>
            <a:off x="254833" y="1220839"/>
            <a:ext cx="7478057" cy="5110346"/>
          </a:xfrm>
        </p:spPr>
        <p:txBody>
          <a:bodyPr>
            <a:normAutofit/>
          </a:bodyPr>
          <a:lstStyle/>
          <a:p>
            <a:r>
              <a:rPr lang="en-US" dirty="0"/>
              <a:t>John Wycliffe</a:t>
            </a:r>
          </a:p>
          <a:p>
            <a:r>
              <a:rPr lang="en-US" dirty="0"/>
              <a:t>John 3:16</a:t>
            </a:r>
          </a:p>
          <a:p>
            <a:r>
              <a:rPr lang="en-US" dirty="0"/>
              <a:t>For God </a:t>
            </a:r>
            <a:r>
              <a:rPr lang="en-US" dirty="0" err="1"/>
              <a:t>louede</a:t>
            </a:r>
            <a:r>
              <a:rPr lang="en-US" dirty="0"/>
              <a:t> so </a:t>
            </a:r>
            <a:r>
              <a:rPr lang="en-US" dirty="0" err="1"/>
              <a:t>þe</a:t>
            </a:r>
            <a:r>
              <a:rPr lang="en-US" dirty="0"/>
              <a:t> world that he </a:t>
            </a:r>
            <a:r>
              <a:rPr lang="en-US" dirty="0" err="1"/>
              <a:t>ȝaf</a:t>
            </a:r>
            <a:r>
              <a:rPr lang="en-US" dirty="0"/>
              <a:t> his </a:t>
            </a:r>
            <a:r>
              <a:rPr lang="en-US" dirty="0" err="1"/>
              <a:t>oon</a:t>
            </a:r>
            <a:r>
              <a:rPr lang="en-US" dirty="0"/>
              <a:t> </a:t>
            </a:r>
            <a:r>
              <a:rPr lang="en-US" dirty="0" err="1"/>
              <a:t>bigetun</a:t>
            </a:r>
            <a:r>
              <a:rPr lang="en-US" dirty="0"/>
              <a:t> sone </a:t>
            </a:r>
            <a:r>
              <a:rPr lang="en-US" dirty="0" err="1"/>
              <a:t>þat</a:t>
            </a:r>
            <a:r>
              <a:rPr lang="en-US" dirty="0"/>
              <a:t> </a:t>
            </a:r>
            <a:r>
              <a:rPr lang="en-US" dirty="0" err="1"/>
              <a:t>ech</a:t>
            </a:r>
            <a:r>
              <a:rPr lang="en-US" dirty="0"/>
              <a:t> man </a:t>
            </a:r>
            <a:r>
              <a:rPr lang="en-US" dirty="0" err="1"/>
              <a:t>þat</a:t>
            </a:r>
            <a:r>
              <a:rPr lang="en-US" dirty="0"/>
              <a:t> </a:t>
            </a:r>
            <a:r>
              <a:rPr lang="en-US" dirty="0" err="1"/>
              <a:t>bileueþ</a:t>
            </a:r>
            <a:r>
              <a:rPr lang="en-US" dirty="0"/>
              <a:t> in him </a:t>
            </a:r>
            <a:r>
              <a:rPr lang="en-US" dirty="0" err="1"/>
              <a:t>perische</a:t>
            </a:r>
            <a:r>
              <a:rPr lang="en-US" dirty="0"/>
              <a:t> not but </a:t>
            </a:r>
            <a:r>
              <a:rPr lang="en-US" dirty="0" err="1"/>
              <a:t>haue</a:t>
            </a:r>
            <a:r>
              <a:rPr lang="en-US" dirty="0"/>
              <a:t> </a:t>
            </a:r>
            <a:r>
              <a:rPr lang="en-US" dirty="0" err="1"/>
              <a:t>euerlastynge</a:t>
            </a:r>
            <a:r>
              <a:rPr lang="en-US" dirty="0"/>
              <a:t> </a:t>
            </a:r>
            <a:r>
              <a:rPr lang="en-US" dirty="0" err="1"/>
              <a:t>lijf</a:t>
            </a:r>
            <a:r>
              <a:rPr lang="en-US" dirty="0"/>
              <a:t>.</a:t>
            </a:r>
          </a:p>
          <a:p>
            <a:pPr lvl="1"/>
            <a:r>
              <a:rPr lang="en-US" dirty="0">
                <a:solidFill>
                  <a:schemeClr val="tx1">
                    <a:lumMod val="95000"/>
                    <a:lumOff val="5000"/>
                  </a:schemeClr>
                </a:solidFill>
                <a:latin typeface="Arial" panose="020B0604020202020204" pitchFamily="34" charset="0"/>
              </a:rPr>
              <a:t>.</a:t>
            </a:r>
            <a:endParaRPr lang="en-US" dirty="0">
              <a:solidFill>
                <a:schemeClr val="tx1">
                  <a:lumMod val="95000"/>
                  <a:lumOff val="5000"/>
                </a:schemeClr>
              </a:solidFill>
            </a:endParaRPr>
          </a:p>
          <a:p>
            <a:pPr lvl="1"/>
            <a:endParaRPr lang="en-US" dirty="0"/>
          </a:p>
        </p:txBody>
      </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7" name="TextBox 16"/>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8" name="TextBox 17"/>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9" name="TextBox 18"/>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0" name="Isosceles Triangle 19"/>
          <p:cNvSpPr/>
          <p:nvPr/>
        </p:nvSpPr>
        <p:spPr>
          <a:xfrm rot="10800000">
            <a:off x="7010192"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John_Wycliffe cop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5333" y="1196403"/>
            <a:ext cx="2706318" cy="2970349"/>
          </a:xfrm>
          <a:prstGeom prst="rect">
            <a:avLst/>
          </a:prstGeom>
        </p:spPr>
      </p:pic>
      <p:sp>
        <p:nvSpPr>
          <p:cNvPr id="21" name="TextBox 20"/>
          <p:cNvSpPr txBox="1"/>
          <p:nvPr/>
        </p:nvSpPr>
        <p:spPr>
          <a:xfrm>
            <a:off x="8977542" y="4382024"/>
            <a:ext cx="2161899" cy="954107"/>
          </a:xfrm>
          <a:prstGeom prst="rect">
            <a:avLst/>
          </a:prstGeom>
          <a:noFill/>
        </p:spPr>
        <p:txBody>
          <a:bodyPr wrap="square" rtlCol="0">
            <a:spAutoFit/>
          </a:bodyPr>
          <a:lstStyle/>
          <a:p>
            <a:pPr algn="ctr"/>
            <a:r>
              <a:rPr lang="en-US" sz="2800" dirty="0"/>
              <a:t>John Wycliffe</a:t>
            </a:r>
          </a:p>
          <a:p>
            <a:pPr algn="ctr"/>
            <a:r>
              <a:rPr lang="en-US" sz="2800" dirty="0"/>
              <a:t>1324-1384</a:t>
            </a:r>
          </a:p>
        </p:txBody>
      </p:sp>
    </p:spTree>
    <p:extLst>
      <p:ext uri="{BB962C8B-B14F-4D97-AF65-F5344CB8AC3E}">
        <p14:creationId xmlns:p14="http://schemas.microsoft.com/office/powerpoint/2010/main" val="163851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360"/>
                                          </p:val>
                                        </p:tav>
                                        <p:tav tm="100000">
                                          <p:val>
                                            <p:fltVal val="0"/>
                                          </p:val>
                                        </p:tav>
                                      </p:tavLst>
                                    </p:anim>
                                    <p:animEffect transition="in" filter="fade">
                                      <p:cBhvr>
                                        <p:cTn id="10" dur="1000"/>
                                        <p:tgtEl>
                                          <p:spTgt spid="4"/>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EF00F0B-0117-D21B-19C9-25657775FCA8}"/>
              </a:ext>
            </a:extLst>
          </p:cNvPr>
          <p:cNvPicPr>
            <a:picLocks noChangeAspect="1"/>
          </p:cNvPicPr>
          <p:nvPr/>
        </p:nvPicPr>
        <p:blipFill>
          <a:blip r:embed="rId3"/>
          <a:stretch>
            <a:fillRect/>
          </a:stretch>
        </p:blipFill>
        <p:spPr>
          <a:xfrm>
            <a:off x="-1068404" y="-2779838"/>
            <a:ext cx="11894864" cy="7871602"/>
          </a:xfrm>
          <a:prstGeom prst="rect">
            <a:avLst/>
          </a:prstGeom>
        </p:spPr>
      </p:pic>
      <p:pic>
        <p:nvPicPr>
          <p:cNvPr id="2" name="Picture 1" descr="Shape, rectangle&#10;&#10;Description automatically generated">
            <a:extLst>
              <a:ext uri="{FF2B5EF4-FFF2-40B4-BE49-F238E27FC236}">
                <a16:creationId xmlns:a16="http://schemas.microsoft.com/office/drawing/2014/main" id="{94781A4B-7F73-2103-C1EB-AE570108C989}"/>
              </a:ext>
            </a:extLst>
          </p:cNvPr>
          <p:cNvPicPr>
            <a:picLocks noChangeAspect="1"/>
          </p:cNvPicPr>
          <p:nvPr/>
        </p:nvPicPr>
        <p:blipFill>
          <a:blip r:embed="rId4"/>
          <a:stretch>
            <a:fillRect/>
          </a:stretch>
        </p:blipFill>
        <p:spPr>
          <a:xfrm>
            <a:off x="1124908" y="4966634"/>
            <a:ext cx="6527176" cy="847025"/>
          </a:xfrm>
          <a:prstGeom prst="rect">
            <a:avLst/>
          </a:prstGeom>
        </p:spPr>
      </p:pic>
      <p:pic>
        <p:nvPicPr>
          <p:cNvPr id="3" name="Picture 2" descr="Shape, rectangle&#10;&#10;Description automatically generated">
            <a:extLst>
              <a:ext uri="{FF2B5EF4-FFF2-40B4-BE49-F238E27FC236}">
                <a16:creationId xmlns:a16="http://schemas.microsoft.com/office/drawing/2014/main" id="{99519D94-CE1B-ABC6-35CB-59688F23CF27}"/>
              </a:ext>
            </a:extLst>
          </p:cNvPr>
          <p:cNvPicPr>
            <a:picLocks noChangeAspect="1"/>
          </p:cNvPicPr>
          <p:nvPr/>
        </p:nvPicPr>
        <p:blipFill>
          <a:blip r:embed="rId4"/>
          <a:stretch>
            <a:fillRect/>
          </a:stretch>
        </p:blipFill>
        <p:spPr>
          <a:xfrm>
            <a:off x="1124908" y="4244739"/>
            <a:ext cx="6527176" cy="847025"/>
          </a:xfrm>
          <a:prstGeom prst="rect">
            <a:avLst/>
          </a:prstGeom>
        </p:spPr>
      </p:pic>
      <p:sp>
        <p:nvSpPr>
          <p:cNvPr id="8" name="TextBox 7">
            <a:extLst>
              <a:ext uri="{FF2B5EF4-FFF2-40B4-BE49-F238E27FC236}">
                <a16:creationId xmlns:a16="http://schemas.microsoft.com/office/drawing/2014/main" id="{E880D42C-B3CD-763B-B183-B99BF7FD8828}"/>
              </a:ext>
            </a:extLst>
          </p:cNvPr>
          <p:cNvSpPr txBox="1"/>
          <p:nvPr/>
        </p:nvSpPr>
        <p:spPr>
          <a:xfrm>
            <a:off x="2525845" y="4468196"/>
            <a:ext cx="4385093"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HEXAPLA   Old Testament  Greek</a:t>
            </a:r>
          </a:p>
        </p:txBody>
      </p:sp>
      <p:pic>
        <p:nvPicPr>
          <p:cNvPr id="9" name="Picture 8" descr="Shape, rectangle&#10;&#10;Description automatically generated">
            <a:extLst>
              <a:ext uri="{FF2B5EF4-FFF2-40B4-BE49-F238E27FC236}">
                <a16:creationId xmlns:a16="http://schemas.microsoft.com/office/drawing/2014/main" id="{EB010C30-A4FD-367B-51CB-1CEDDBE426BC}"/>
              </a:ext>
            </a:extLst>
          </p:cNvPr>
          <p:cNvPicPr>
            <a:picLocks noChangeAspect="1"/>
          </p:cNvPicPr>
          <p:nvPr/>
        </p:nvPicPr>
        <p:blipFill>
          <a:blip r:embed="rId4"/>
          <a:stretch>
            <a:fillRect/>
          </a:stretch>
        </p:blipFill>
        <p:spPr>
          <a:xfrm>
            <a:off x="1124908" y="5709854"/>
            <a:ext cx="6527176" cy="847025"/>
          </a:xfrm>
          <a:prstGeom prst="rect">
            <a:avLst/>
          </a:prstGeom>
        </p:spPr>
      </p:pic>
      <p:pic>
        <p:nvPicPr>
          <p:cNvPr id="7" name="Picture 6">
            <a:extLst>
              <a:ext uri="{FF2B5EF4-FFF2-40B4-BE49-F238E27FC236}">
                <a16:creationId xmlns:a16="http://schemas.microsoft.com/office/drawing/2014/main" id="{9F65DA90-0F18-FE3F-4EF3-B0BD9F712F91}"/>
              </a:ext>
            </a:extLst>
          </p:cNvPr>
          <p:cNvPicPr>
            <a:picLocks noChangeAspect="1"/>
          </p:cNvPicPr>
          <p:nvPr/>
        </p:nvPicPr>
        <p:blipFill>
          <a:blip r:embed="rId5"/>
          <a:stretch>
            <a:fillRect/>
          </a:stretch>
        </p:blipFill>
        <p:spPr>
          <a:xfrm>
            <a:off x="1992624" y="5813659"/>
            <a:ext cx="4791744" cy="552527"/>
          </a:xfrm>
          <a:prstGeom prst="rect">
            <a:avLst/>
          </a:prstGeom>
        </p:spPr>
      </p:pic>
      <p:sp>
        <p:nvSpPr>
          <p:cNvPr id="11" name="TextBox 10">
            <a:extLst>
              <a:ext uri="{FF2B5EF4-FFF2-40B4-BE49-F238E27FC236}">
                <a16:creationId xmlns:a16="http://schemas.microsoft.com/office/drawing/2014/main" id="{37558026-4CCA-41A9-1849-49DEC75B5C0C}"/>
              </a:ext>
            </a:extLst>
          </p:cNvPr>
          <p:cNvSpPr txBox="1"/>
          <p:nvPr/>
        </p:nvSpPr>
        <p:spPr>
          <a:xfrm>
            <a:off x="2281187" y="5222856"/>
            <a:ext cx="4503181"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SEPTUIGENT Old Testament Greek</a:t>
            </a:r>
          </a:p>
        </p:txBody>
      </p:sp>
      <p:pic>
        <p:nvPicPr>
          <p:cNvPr id="12" name="Picture 11" descr="Shape, rectangle&#10;&#10;Description automatically generated">
            <a:extLst>
              <a:ext uri="{FF2B5EF4-FFF2-40B4-BE49-F238E27FC236}">
                <a16:creationId xmlns:a16="http://schemas.microsoft.com/office/drawing/2014/main" id="{A7111ADC-82E9-971D-5F4D-6524C4119E7C}"/>
              </a:ext>
            </a:extLst>
          </p:cNvPr>
          <p:cNvPicPr>
            <a:picLocks noChangeAspect="1"/>
          </p:cNvPicPr>
          <p:nvPr/>
        </p:nvPicPr>
        <p:blipFill>
          <a:blip r:embed="rId4"/>
          <a:stretch>
            <a:fillRect/>
          </a:stretch>
        </p:blipFill>
        <p:spPr>
          <a:xfrm>
            <a:off x="7735860" y="5286341"/>
            <a:ext cx="4353471" cy="847025"/>
          </a:xfrm>
          <a:prstGeom prst="rect">
            <a:avLst/>
          </a:prstGeom>
        </p:spPr>
      </p:pic>
      <p:sp>
        <p:nvSpPr>
          <p:cNvPr id="14" name="TextBox 13">
            <a:extLst>
              <a:ext uri="{FF2B5EF4-FFF2-40B4-BE49-F238E27FC236}">
                <a16:creationId xmlns:a16="http://schemas.microsoft.com/office/drawing/2014/main" id="{E9974CE6-82BA-B71D-0AA0-160BBF25D353}"/>
              </a:ext>
            </a:extLst>
          </p:cNvPr>
          <p:cNvSpPr txBox="1"/>
          <p:nvPr/>
        </p:nvSpPr>
        <p:spPr>
          <a:xfrm>
            <a:off x="8127517" y="5575311"/>
            <a:ext cx="3570155"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Hebrew Text</a:t>
            </a:r>
          </a:p>
        </p:txBody>
      </p:sp>
      <p:sp>
        <p:nvSpPr>
          <p:cNvPr id="4" name="Arrow: Right 3">
            <a:extLst>
              <a:ext uri="{FF2B5EF4-FFF2-40B4-BE49-F238E27FC236}">
                <a16:creationId xmlns:a16="http://schemas.microsoft.com/office/drawing/2014/main" id="{F3D8E77D-00C2-B8A6-1BE5-99E2CBF73DB6}"/>
              </a:ext>
            </a:extLst>
          </p:cNvPr>
          <p:cNvSpPr/>
          <p:nvPr/>
        </p:nvSpPr>
        <p:spPr>
          <a:xfrm>
            <a:off x="562454" y="1155963"/>
            <a:ext cx="1124908" cy="65451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04262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 of New testament from Latin to English</a:t>
            </a:r>
          </a:p>
        </p:txBody>
      </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7" name="TextBox 16"/>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8" name="TextBox 17"/>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9" name="TextBox 18"/>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0" name="Isosceles Triangle 19"/>
          <p:cNvSpPr/>
          <p:nvPr/>
        </p:nvSpPr>
        <p:spPr>
          <a:xfrm rot="10800000">
            <a:off x="7010192"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56B50295-66D4-70AB-8962-56C612D9F10C}"/>
              </a:ext>
            </a:extLst>
          </p:cNvPr>
          <p:cNvPicPr>
            <a:picLocks noChangeAspect="1"/>
          </p:cNvPicPr>
          <p:nvPr/>
        </p:nvPicPr>
        <p:blipFill>
          <a:blip r:embed="rId3"/>
          <a:stretch>
            <a:fillRect/>
          </a:stretch>
        </p:blipFill>
        <p:spPr>
          <a:xfrm>
            <a:off x="99427" y="1001203"/>
            <a:ext cx="4713873" cy="5277357"/>
          </a:xfrm>
          <a:prstGeom prst="rect">
            <a:avLst/>
          </a:prstGeom>
        </p:spPr>
      </p:pic>
      <p:sp>
        <p:nvSpPr>
          <p:cNvPr id="13" name="Content Placeholder 2">
            <a:extLst>
              <a:ext uri="{FF2B5EF4-FFF2-40B4-BE49-F238E27FC236}">
                <a16:creationId xmlns:a16="http://schemas.microsoft.com/office/drawing/2014/main" id="{7E2C0AD2-220A-17E6-6D2B-461712121FD4}"/>
              </a:ext>
            </a:extLst>
          </p:cNvPr>
          <p:cNvSpPr>
            <a:spLocks noGrp="1"/>
          </p:cNvSpPr>
          <p:nvPr>
            <p:ph idx="1"/>
          </p:nvPr>
        </p:nvSpPr>
        <p:spPr>
          <a:xfrm>
            <a:off x="4813300" y="1171818"/>
            <a:ext cx="7478057" cy="5110346"/>
          </a:xfrm>
        </p:spPr>
        <p:txBody>
          <a:bodyPr>
            <a:normAutofit lnSpcReduction="10000"/>
          </a:bodyPr>
          <a:lstStyle/>
          <a:p>
            <a:r>
              <a:rPr lang="en-US" dirty="0"/>
              <a:t>John Wycliffe</a:t>
            </a:r>
          </a:p>
          <a:p>
            <a:pPr lvl="1"/>
            <a:r>
              <a:rPr lang="en-US" dirty="0">
                <a:solidFill>
                  <a:schemeClr val="tx1">
                    <a:lumMod val="95000"/>
                    <a:lumOff val="5000"/>
                  </a:schemeClr>
                </a:solidFill>
              </a:rPr>
              <a:t>John Wycliffe </a:t>
            </a:r>
            <a:r>
              <a:rPr lang="en-US" dirty="0">
                <a:solidFill>
                  <a:schemeClr val="tx1">
                    <a:lumMod val="95000"/>
                    <a:lumOff val="5000"/>
                  </a:schemeClr>
                </a:solidFill>
                <a:latin typeface="Arial" panose="020B0604020202020204" pitchFamily="34" charset="0"/>
              </a:rPr>
              <a:t>Wycliffe’s Bible is available as a typeset version of his work.</a:t>
            </a:r>
          </a:p>
          <a:p>
            <a:pPr lvl="1"/>
            <a:r>
              <a:rPr lang="en-US" dirty="0">
                <a:solidFill>
                  <a:schemeClr val="tx1">
                    <a:lumMod val="95000"/>
                    <a:lumOff val="5000"/>
                  </a:schemeClr>
                </a:solidFill>
                <a:latin typeface="Arial" panose="020B0604020202020204" pitchFamily="34" charset="0"/>
              </a:rPr>
              <a:t>The words are of late middle English and have spellings and vernacular that may be strange to us.  (uses modern letters)</a:t>
            </a:r>
          </a:p>
          <a:p>
            <a:pPr lvl="1"/>
            <a:r>
              <a:rPr lang="en-US" dirty="0">
                <a:solidFill>
                  <a:schemeClr val="tx1">
                    <a:lumMod val="95000"/>
                    <a:lumOff val="5000"/>
                  </a:schemeClr>
                </a:solidFill>
                <a:latin typeface="Arial" panose="020B0604020202020204" pitchFamily="34" charset="0"/>
              </a:rPr>
              <a:t>Although based on the Vulgate the story of Jesus is clear. </a:t>
            </a:r>
          </a:p>
          <a:p>
            <a:pPr lvl="1"/>
            <a:r>
              <a:rPr lang="en-US" dirty="0">
                <a:solidFill>
                  <a:schemeClr val="tx1">
                    <a:lumMod val="95000"/>
                    <a:lumOff val="5000"/>
                  </a:schemeClr>
                </a:solidFill>
                <a:latin typeface="Arial" panose="020B0604020202020204" pitchFamily="34" charset="0"/>
              </a:rPr>
              <a:t>This translation was a powerful tool of enlightenment  and a shift from tradition to scripture. </a:t>
            </a:r>
            <a:endParaRPr lang="en-US" dirty="0">
              <a:solidFill>
                <a:schemeClr val="tx1">
                  <a:lumMod val="95000"/>
                  <a:lumOff val="5000"/>
                </a:schemeClr>
              </a:solidFill>
            </a:endParaRPr>
          </a:p>
          <a:p>
            <a:pPr lvl="1"/>
            <a:endParaRPr lang="en-US" dirty="0"/>
          </a:p>
        </p:txBody>
      </p:sp>
    </p:spTree>
    <p:extLst>
      <p:ext uri="{BB962C8B-B14F-4D97-AF65-F5344CB8AC3E}">
        <p14:creationId xmlns:p14="http://schemas.microsoft.com/office/powerpoint/2010/main" val="411607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 of New testament from Latin to English</a:t>
            </a:r>
          </a:p>
        </p:txBody>
      </p:sp>
      <p:sp>
        <p:nvSpPr>
          <p:cNvPr id="3" name="Content Placeholder 2"/>
          <p:cNvSpPr>
            <a:spLocks noGrp="1"/>
          </p:cNvSpPr>
          <p:nvPr>
            <p:ph idx="1"/>
          </p:nvPr>
        </p:nvSpPr>
        <p:spPr>
          <a:xfrm>
            <a:off x="558808" y="1098666"/>
            <a:ext cx="6476167" cy="568471"/>
          </a:xfrm>
        </p:spPr>
        <p:txBody>
          <a:bodyPr>
            <a:normAutofit/>
          </a:bodyPr>
          <a:lstStyle/>
          <a:p>
            <a:r>
              <a:rPr lang="en-US" dirty="0"/>
              <a:t>What could the </a:t>
            </a:r>
            <a:r>
              <a:rPr lang="en-US" i="1" dirty="0"/>
              <a:t>Lollards </a:t>
            </a:r>
            <a:r>
              <a:rPr lang="en-US" dirty="0"/>
              <a:t>do with this ?</a:t>
            </a:r>
          </a:p>
          <a:p>
            <a:pPr lvl="1"/>
            <a:endParaRPr lang="en-US" dirty="0"/>
          </a:p>
        </p:txBody>
      </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7" name="TextBox 16"/>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8" name="TextBox 17"/>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9" name="TextBox 18"/>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0" name="Isosceles Triangle 19"/>
          <p:cNvSpPr/>
          <p:nvPr/>
        </p:nvSpPr>
        <p:spPr>
          <a:xfrm rot="10800000">
            <a:off x="7010192"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9713618" y="3504262"/>
            <a:ext cx="2161899" cy="523220"/>
          </a:xfrm>
          <a:prstGeom prst="rect">
            <a:avLst/>
          </a:prstGeom>
          <a:noFill/>
        </p:spPr>
        <p:txBody>
          <a:bodyPr wrap="square" rtlCol="0">
            <a:spAutoFit/>
          </a:bodyPr>
          <a:lstStyle/>
          <a:p>
            <a:pPr algn="ctr"/>
            <a:r>
              <a:rPr lang="en-US" sz="2800" dirty="0"/>
              <a:t>John Wycliffe</a:t>
            </a:r>
          </a:p>
        </p:txBody>
      </p:sp>
      <p:pic>
        <p:nvPicPr>
          <p:cNvPr id="5" name="Picture 4">
            <a:extLst>
              <a:ext uri="{FF2B5EF4-FFF2-40B4-BE49-F238E27FC236}">
                <a16:creationId xmlns:a16="http://schemas.microsoft.com/office/drawing/2014/main" id="{F74564F6-94F2-096A-8448-245F9C43D5D2}"/>
              </a:ext>
            </a:extLst>
          </p:cNvPr>
          <p:cNvPicPr>
            <a:picLocks noChangeAspect="1"/>
          </p:cNvPicPr>
          <p:nvPr/>
        </p:nvPicPr>
        <p:blipFill>
          <a:blip r:embed="rId3"/>
          <a:stretch>
            <a:fillRect/>
          </a:stretch>
        </p:blipFill>
        <p:spPr>
          <a:xfrm>
            <a:off x="9803876" y="958646"/>
            <a:ext cx="2071641" cy="2319280"/>
          </a:xfrm>
          <a:prstGeom prst="rect">
            <a:avLst/>
          </a:prstGeom>
        </p:spPr>
      </p:pic>
      <p:pic>
        <p:nvPicPr>
          <p:cNvPr id="8" name="Picture 7">
            <a:extLst>
              <a:ext uri="{FF2B5EF4-FFF2-40B4-BE49-F238E27FC236}">
                <a16:creationId xmlns:a16="http://schemas.microsoft.com/office/drawing/2014/main" id="{FB4868AF-A382-47A1-9428-D6179D098195}"/>
              </a:ext>
            </a:extLst>
          </p:cNvPr>
          <p:cNvPicPr>
            <a:picLocks noChangeAspect="1"/>
          </p:cNvPicPr>
          <p:nvPr/>
        </p:nvPicPr>
        <p:blipFill>
          <a:blip r:embed="rId4"/>
          <a:stretch>
            <a:fillRect/>
          </a:stretch>
        </p:blipFill>
        <p:spPr>
          <a:xfrm>
            <a:off x="0" y="2269360"/>
            <a:ext cx="9231013" cy="3600953"/>
          </a:xfrm>
          <a:prstGeom prst="rect">
            <a:avLst/>
          </a:prstGeom>
        </p:spPr>
      </p:pic>
    </p:spTree>
    <p:extLst>
      <p:ext uri="{BB962C8B-B14F-4D97-AF65-F5344CB8AC3E}">
        <p14:creationId xmlns:p14="http://schemas.microsoft.com/office/powerpoint/2010/main" val="387379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 of New testament from Latin to English</a:t>
            </a:r>
          </a:p>
        </p:txBody>
      </p:sp>
      <p:sp>
        <p:nvSpPr>
          <p:cNvPr id="3" name="Content Placeholder 2"/>
          <p:cNvSpPr>
            <a:spLocks noGrp="1"/>
          </p:cNvSpPr>
          <p:nvPr>
            <p:ph idx="1"/>
          </p:nvPr>
        </p:nvSpPr>
        <p:spPr>
          <a:xfrm>
            <a:off x="558808" y="1098666"/>
            <a:ext cx="6476167" cy="568471"/>
          </a:xfrm>
        </p:spPr>
        <p:txBody>
          <a:bodyPr>
            <a:normAutofit/>
          </a:bodyPr>
          <a:lstStyle/>
          <a:p>
            <a:r>
              <a:rPr lang="en-US" dirty="0"/>
              <a:t>What could the </a:t>
            </a:r>
            <a:r>
              <a:rPr lang="en-US" i="1" dirty="0"/>
              <a:t>Lollards </a:t>
            </a:r>
            <a:r>
              <a:rPr lang="en-US" dirty="0"/>
              <a:t>do with this ?</a:t>
            </a:r>
          </a:p>
          <a:p>
            <a:pPr lvl="1"/>
            <a:endParaRPr lang="en-US" dirty="0"/>
          </a:p>
        </p:txBody>
      </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7" name="TextBox 16"/>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8" name="TextBox 17"/>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9" name="TextBox 18"/>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0" name="Isosceles Triangle 19"/>
          <p:cNvSpPr/>
          <p:nvPr/>
        </p:nvSpPr>
        <p:spPr>
          <a:xfrm rot="10800000">
            <a:off x="7010192"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2965390-4BE5-DCDB-85DB-A06BE00C83C7}"/>
              </a:ext>
            </a:extLst>
          </p:cNvPr>
          <p:cNvPicPr>
            <a:picLocks noChangeAspect="1"/>
          </p:cNvPicPr>
          <p:nvPr/>
        </p:nvPicPr>
        <p:blipFill>
          <a:blip r:embed="rId3"/>
          <a:stretch>
            <a:fillRect/>
          </a:stretch>
        </p:blipFill>
        <p:spPr>
          <a:xfrm>
            <a:off x="316483" y="1702596"/>
            <a:ext cx="11181765" cy="4545804"/>
          </a:xfrm>
          <a:prstGeom prst="rect">
            <a:avLst/>
          </a:prstGeom>
        </p:spPr>
      </p:pic>
      <p:sp>
        <p:nvSpPr>
          <p:cNvPr id="7" name="TextBox 6">
            <a:extLst>
              <a:ext uri="{FF2B5EF4-FFF2-40B4-BE49-F238E27FC236}">
                <a16:creationId xmlns:a16="http://schemas.microsoft.com/office/drawing/2014/main" id="{CFCC619F-98A8-BA52-849D-0CFDFFDC94D3}"/>
              </a:ext>
            </a:extLst>
          </p:cNvPr>
          <p:cNvSpPr txBox="1"/>
          <p:nvPr/>
        </p:nvSpPr>
        <p:spPr>
          <a:xfrm>
            <a:off x="9931409" y="6126546"/>
            <a:ext cx="2161899" cy="523220"/>
          </a:xfrm>
          <a:prstGeom prst="rect">
            <a:avLst/>
          </a:prstGeom>
          <a:noFill/>
        </p:spPr>
        <p:txBody>
          <a:bodyPr wrap="square" rtlCol="0">
            <a:spAutoFit/>
          </a:bodyPr>
          <a:lstStyle/>
          <a:p>
            <a:pPr algn="ctr"/>
            <a:r>
              <a:rPr lang="en-US" sz="2800" dirty="0"/>
              <a:t>John Wycliffe</a:t>
            </a:r>
          </a:p>
        </p:txBody>
      </p:sp>
    </p:spTree>
    <p:extLst>
      <p:ext uri="{BB962C8B-B14F-4D97-AF65-F5344CB8AC3E}">
        <p14:creationId xmlns:p14="http://schemas.microsoft.com/office/powerpoint/2010/main" val="161749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 of New testament from Latin to English</a:t>
            </a:r>
          </a:p>
        </p:txBody>
      </p:sp>
      <p:sp>
        <p:nvSpPr>
          <p:cNvPr id="3" name="Content Placeholder 2"/>
          <p:cNvSpPr>
            <a:spLocks noGrp="1"/>
          </p:cNvSpPr>
          <p:nvPr>
            <p:ph idx="1"/>
          </p:nvPr>
        </p:nvSpPr>
        <p:spPr>
          <a:xfrm>
            <a:off x="558808" y="1098666"/>
            <a:ext cx="11023592" cy="568471"/>
          </a:xfrm>
        </p:spPr>
        <p:txBody>
          <a:bodyPr>
            <a:normAutofit/>
          </a:bodyPr>
          <a:lstStyle/>
          <a:p>
            <a:r>
              <a:rPr lang="en-US" dirty="0"/>
              <a:t>What could the </a:t>
            </a:r>
            <a:r>
              <a:rPr lang="en-US" i="1" dirty="0"/>
              <a:t>Lollards </a:t>
            </a:r>
            <a:r>
              <a:rPr lang="en-US" dirty="0"/>
              <a:t>do with this ? What can we do with this ?</a:t>
            </a:r>
          </a:p>
          <a:p>
            <a:pPr lvl="1"/>
            <a:endParaRPr lang="en-US" dirty="0"/>
          </a:p>
        </p:txBody>
      </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7" name="TextBox 16"/>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8" name="TextBox 17"/>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9" name="TextBox 18"/>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0" name="Isosceles Triangle 19"/>
          <p:cNvSpPr/>
          <p:nvPr/>
        </p:nvSpPr>
        <p:spPr>
          <a:xfrm rot="10800000">
            <a:off x="7010192"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87E3622-86BF-53FD-8FB7-FB68122E7BED}"/>
              </a:ext>
            </a:extLst>
          </p:cNvPr>
          <p:cNvPicPr>
            <a:picLocks noChangeAspect="1"/>
          </p:cNvPicPr>
          <p:nvPr/>
        </p:nvPicPr>
        <p:blipFill>
          <a:blip r:embed="rId3"/>
          <a:stretch>
            <a:fillRect/>
          </a:stretch>
        </p:blipFill>
        <p:spPr>
          <a:xfrm>
            <a:off x="0" y="1724058"/>
            <a:ext cx="12088912" cy="4420217"/>
          </a:xfrm>
          <a:prstGeom prst="rect">
            <a:avLst/>
          </a:prstGeom>
        </p:spPr>
      </p:pic>
      <p:sp>
        <p:nvSpPr>
          <p:cNvPr id="7" name="TextBox 6">
            <a:extLst>
              <a:ext uri="{FF2B5EF4-FFF2-40B4-BE49-F238E27FC236}">
                <a16:creationId xmlns:a16="http://schemas.microsoft.com/office/drawing/2014/main" id="{DBCBEE1E-4722-ECD4-746C-B161661C804E}"/>
              </a:ext>
            </a:extLst>
          </p:cNvPr>
          <p:cNvSpPr txBox="1"/>
          <p:nvPr/>
        </p:nvSpPr>
        <p:spPr>
          <a:xfrm>
            <a:off x="9931409" y="6126546"/>
            <a:ext cx="2161899" cy="523220"/>
          </a:xfrm>
          <a:prstGeom prst="rect">
            <a:avLst/>
          </a:prstGeom>
          <a:noFill/>
        </p:spPr>
        <p:txBody>
          <a:bodyPr wrap="square" rtlCol="0">
            <a:spAutoFit/>
          </a:bodyPr>
          <a:lstStyle/>
          <a:p>
            <a:pPr algn="ctr"/>
            <a:r>
              <a:rPr lang="en-US" sz="2800" dirty="0"/>
              <a:t>John Wycliffe</a:t>
            </a:r>
          </a:p>
        </p:txBody>
      </p:sp>
    </p:spTree>
    <p:extLst>
      <p:ext uri="{BB962C8B-B14F-4D97-AF65-F5344CB8AC3E}">
        <p14:creationId xmlns:p14="http://schemas.microsoft.com/office/powerpoint/2010/main" val="133734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 of New testament from Latin to English</a:t>
            </a:r>
          </a:p>
        </p:txBody>
      </p:sp>
      <p:sp>
        <p:nvSpPr>
          <p:cNvPr id="3" name="Content Placeholder 2"/>
          <p:cNvSpPr>
            <a:spLocks noGrp="1"/>
          </p:cNvSpPr>
          <p:nvPr>
            <p:ph idx="1"/>
          </p:nvPr>
        </p:nvSpPr>
        <p:spPr>
          <a:xfrm>
            <a:off x="609600" y="922908"/>
            <a:ext cx="11023592" cy="568471"/>
          </a:xfrm>
        </p:spPr>
        <p:txBody>
          <a:bodyPr>
            <a:normAutofit/>
          </a:bodyPr>
          <a:lstStyle/>
          <a:p>
            <a:r>
              <a:rPr lang="en-US" dirty="0"/>
              <a:t>The agape issue.</a:t>
            </a:r>
          </a:p>
          <a:p>
            <a:pPr lvl="1"/>
            <a:endParaRPr lang="en-US" dirty="0"/>
          </a:p>
        </p:txBody>
      </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7" name="TextBox 16"/>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8" name="TextBox 17"/>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9" name="TextBox 18"/>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0" name="Isosceles Triangle 19"/>
          <p:cNvSpPr/>
          <p:nvPr/>
        </p:nvSpPr>
        <p:spPr>
          <a:xfrm rot="10800000">
            <a:off x="7010192"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9BCCDF6-31BB-D974-B43F-B2AE0CC2B3E0}"/>
              </a:ext>
            </a:extLst>
          </p:cNvPr>
          <p:cNvPicPr>
            <a:picLocks noChangeAspect="1"/>
          </p:cNvPicPr>
          <p:nvPr/>
        </p:nvPicPr>
        <p:blipFill>
          <a:blip r:embed="rId3"/>
          <a:stretch>
            <a:fillRect/>
          </a:stretch>
        </p:blipFill>
        <p:spPr>
          <a:xfrm>
            <a:off x="185777" y="1475934"/>
            <a:ext cx="11174384" cy="4601217"/>
          </a:xfrm>
          <a:prstGeom prst="rect">
            <a:avLst/>
          </a:prstGeom>
        </p:spPr>
      </p:pic>
      <p:sp>
        <p:nvSpPr>
          <p:cNvPr id="7" name="TextBox 6">
            <a:extLst>
              <a:ext uri="{FF2B5EF4-FFF2-40B4-BE49-F238E27FC236}">
                <a16:creationId xmlns:a16="http://schemas.microsoft.com/office/drawing/2014/main" id="{C5225C5A-49E9-38A8-CE0D-BC00DE71E244}"/>
              </a:ext>
            </a:extLst>
          </p:cNvPr>
          <p:cNvSpPr txBox="1"/>
          <p:nvPr/>
        </p:nvSpPr>
        <p:spPr>
          <a:xfrm>
            <a:off x="9931409" y="6126546"/>
            <a:ext cx="2161899" cy="523220"/>
          </a:xfrm>
          <a:prstGeom prst="rect">
            <a:avLst/>
          </a:prstGeom>
          <a:noFill/>
        </p:spPr>
        <p:txBody>
          <a:bodyPr wrap="square" rtlCol="0">
            <a:spAutoFit/>
          </a:bodyPr>
          <a:lstStyle/>
          <a:p>
            <a:pPr algn="ctr"/>
            <a:r>
              <a:rPr lang="en-US" sz="2800" dirty="0"/>
              <a:t>John Wycliffe</a:t>
            </a:r>
          </a:p>
        </p:txBody>
      </p:sp>
    </p:spTree>
    <p:extLst>
      <p:ext uri="{BB962C8B-B14F-4D97-AF65-F5344CB8AC3E}">
        <p14:creationId xmlns:p14="http://schemas.microsoft.com/office/powerpoint/2010/main" val="165032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 of New testament from Latin to English</a:t>
            </a:r>
          </a:p>
        </p:txBody>
      </p:sp>
      <p:sp>
        <p:nvSpPr>
          <p:cNvPr id="3" name="Content Placeholder 2"/>
          <p:cNvSpPr>
            <a:spLocks noGrp="1"/>
          </p:cNvSpPr>
          <p:nvPr>
            <p:ph idx="1"/>
          </p:nvPr>
        </p:nvSpPr>
        <p:spPr>
          <a:xfrm>
            <a:off x="558808" y="1098666"/>
            <a:ext cx="11023592" cy="568471"/>
          </a:xfrm>
        </p:spPr>
        <p:txBody>
          <a:bodyPr>
            <a:normAutofit/>
          </a:bodyPr>
          <a:lstStyle/>
          <a:p>
            <a:r>
              <a:rPr lang="en-US" dirty="0"/>
              <a:t>Translation from tradition.</a:t>
            </a:r>
          </a:p>
          <a:p>
            <a:pPr lvl="1"/>
            <a:endParaRPr lang="en-US" dirty="0"/>
          </a:p>
        </p:txBody>
      </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7" name="TextBox 16"/>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8" name="TextBox 17"/>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9" name="TextBox 18"/>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0" name="Isosceles Triangle 19"/>
          <p:cNvSpPr/>
          <p:nvPr/>
        </p:nvSpPr>
        <p:spPr>
          <a:xfrm rot="10800000">
            <a:off x="7010192"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13A3DCF7-FAE6-2281-A4C7-64582CECA8B1}"/>
              </a:ext>
            </a:extLst>
          </p:cNvPr>
          <p:cNvPicPr>
            <a:picLocks noChangeAspect="1"/>
          </p:cNvPicPr>
          <p:nvPr/>
        </p:nvPicPr>
        <p:blipFill>
          <a:blip r:embed="rId3"/>
          <a:stretch>
            <a:fillRect/>
          </a:stretch>
        </p:blipFill>
        <p:spPr>
          <a:xfrm>
            <a:off x="95793" y="1993614"/>
            <a:ext cx="11718055" cy="3467925"/>
          </a:xfrm>
          <a:prstGeom prst="rect">
            <a:avLst/>
          </a:prstGeom>
        </p:spPr>
      </p:pic>
      <p:sp>
        <p:nvSpPr>
          <p:cNvPr id="11" name="Content Placeholder 2">
            <a:extLst>
              <a:ext uri="{FF2B5EF4-FFF2-40B4-BE49-F238E27FC236}">
                <a16:creationId xmlns:a16="http://schemas.microsoft.com/office/drawing/2014/main" id="{188102FA-4530-6BF2-954E-63095F7DA17A}"/>
              </a:ext>
            </a:extLst>
          </p:cNvPr>
          <p:cNvSpPr txBox="1">
            <a:spLocks/>
          </p:cNvSpPr>
          <p:nvPr/>
        </p:nvSpPr>
        <p:spPr>
          <a:xfrm>
            <a:off x="310614" y="5639913"/>
            <a:ext cx="11023592" cy="568471"/>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800" b="1" kern="1200">
                <a:solidFill>
                  <a:schemeClr val="tx1"/>
                </a:solidFill>
                <a:latin typeface="Cambria"/>
                <a:ea typeface="+mn-ea"/>
                <a:cs typeface="Cambria"/>
              </a:defRPr>
            </a:lvl1pPr>
            <a:lvl2pPr marL="225425" indent="-220663" algn="l" defTabSz="457200" rtl="0" eaLnBrk="1" latinLnBrk="0" hangingPunct="1">
              <a:spcBef>
                <a:spcPct val="20000"/>
              </a:spcBef>
              <a:buFont typeface="Arial"/>
              <a:buChar char="•"/>
              <a:defRPr sz="2800" kern="1200">
                <a:solidFill>
                  <a:schemeClr val="tx1"/>
                </a:solidFill>
                <a:latin typeface="Cambria"/>
                <a:ea typeface="+mn-ea"/>
                <a:cs typeface="Cambria"/>
              </a:defRPr>
            </a:lvl2pPr>
            <a:lvl3pPr marL="458788" indent="-228600" algn="l" defTabSz="457200" rtl="0" eaLnBrk="1" latinLnBrk="0" hangingPunct="1">
              <a:spcBef>
                <a:spcPct val="20000"/>
              </a:spcBef>
              <a:buFont typeface="Arial"/>
              <a:buChar char="•"/>
              <a:defRPr sz="2400" kern="1200">
                <a:solidFill>
                  <a:schemeClr val="tx1"/>
                </a:solidFill>
                <a:latin typeface="Cambria"/>
                <a:ea typeface="+mn-ea"/>
                <a:cs typeface="Cambria"/>
              </a:defRPr>
            </a:lvl3pPr>
            <a:lvl4pPr marL="1600200" indent="-228600" algn="l" defTabSz="457200" rtl="0" eaLnBrk="1" latinLnBrk="0" hangingPunct="1">
              <a:spcBef>
                <a:spcPct val="20000"/>
              </a:spcBef>
              <a:buFont typeface="Arial"/>
              <a:buChar char="–"/>
              <a:defRPr sz="2000" kern="1200">
                <a:solidFill>
                  <a:schemeClr val="tx1"/>
                </a:solidFill>
                <a:latin typeface="Cambria"/>
                <a:ea typeface="+mn-ea"/>
                <a:cs typeface="Cambria"/>
              </a:defRPr>
            </a:lvl4pPr>
            <a:lvl5pPr marL="2057400" indent="-228600" algn="l" defTabSz="457200" rtl="0" eaLnBrk="1" latinLnBrk="0" hangingPunct="1">
              <a:spcBef>
                <a:spcPct val="20000"/>
              </a:spcBef>
              <a:buFont typeface="Arial"/>
              <a:buChar char="»"/>
              <a:defRPr sz="20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Luther looking at this verse in Greek has an epiphany. </a:t>
            </a:r>
          </a:p>
          <a:p>
            <a:pPr lvl="1"/>
            <a:endParaRPr lang="en-US" dirty="0"/>
          </a:p>
        </p:txBody>
      </p:sp>
      <p:sp>
        <p:nvSpPr>
          <p:cNvPr id="12" name="TextBox 11">
            <a:extLst>
              <a:ext uri="{FF2B5EF4-FFF2-40B4-BE49-F238E27FC236}">
                <a16:creationId xmlns:a16="http://schemas.microsoft.com/office/drawing/2014/main" id="{F90F5B80-BCA6-331D-BD9C-5DAE41CF1AD0}"/>
              </a:ext>
            </a:extLst>
          </p:cNvPr>
          <p:cNvSpPr txBox="1"/>
          <p:nvPr/>
        </p:nvSpPr>
        <p:spPr>
          <a:xfrm>
            <a:off x="9651949" y="5384393"/>
            <a:ext cx="2161899" cy="523220"/>
          </a:xfrm>
          <a:prstGeom prst="rect">
            <a:avLst/>
          </a:prstGeom>
          <a:noFill/>
        </p:spPr>
        <p:txBody>
          <a:bodyPr wrap="square" rtlCol="0">
            <a:spAutoFit/>
          </a:bodyPr>
          <a:lstStyle/>
          <a:p>
            <a:pPr algn="ctr"/>
            <a:r>
              <a:rPr lang="en-US" sz="2800" dirty="0"/>
              <a:t>John Wycliffe</a:t>
            </a:r>
          </a:p>
        </p:txBody>
      </p:sp>
    </p:spTree>
    <p:extLst>
      <p:ext uri="{BB962C8B-B14F-4D97-AF65-F5344CB8AC3E}">
        <p14:creationId xmlns:p14="http://schemas.microsoft.com/office/powerpoint/2010/main" val="9561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 of New testament from Latin to English</a:t>
            </a:r>
          </a:p>
        </p:txBody>
      </p:sp>
      <p:sp>
        <p:nvSpPr>
          <p:cNvPr id="3" name="Content Placeholder 2"/>
          <p:cNvSpPr>
            <a:spLocks noGrp="1"/>
          </p:cNvSpPr>
          <p:nvPr>
            <p:ph idx="1"/>
          </p:nvPr>
        </p:nvSpPr>
        <p:spPr>
          <a:xfrm>
            <a:off x="254833" y="1220839"/>
            <a:ext cx="7478057" cy="5110346"/>
          </a:xfrm>
        </p:spPr>
        <p:txBody>
          <a:bodyPr>
            <a:normAutofit/>
          </a:bodyPr>
          <a:lstStyle/>
          <a:p>
            <a:r>
              <a:rPr lang="en-US" dirty="0"/>
              <a:t>John Wycliffe</a:t>
            </a:r>
          </a:p>
          <a:p>
            <a:pPr lvl="1"/>
            <a:r>
              <a:rPr lang="en-US" dirty="0"/>
              <a:t>As a matter of clarification, the translation  work of this version of the Bible was not that solely of Wycliffe, but he was the motivating force.</a:t>
            </a:r>
          </a:p>
          <a:p>
            <a:pPr lvl="1"/>
            <a:r>
              <a:rPr lang="en-US" dirty="0"/>
              <a:t>He may have done as little as the Gospels and may have done as much as the New Testament.</a:t>
            </a:r>
          </a:p>
          <a:p>
            <a:pPr lvl="1"/>
            <a:endParaRPr lang="en-US" dirty="0"/>
          </a:p>
        </p:txBody>
      </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7" name="TextBox 16"/>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8" name="TextBox 17"/>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9" name="TextBox 18"/>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0" name="Isosceles Triangle 19"/>
          <p:cNvSpPr/>
          <p:nvPr/>
        </p:nvSpPr>
        <p:spPr>
          <a:xfrm rot="10800000">
            <a:off x="7010192"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John_Wycliffe cop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5333" y="1196403"/>
            <a:ext cx="2706318" cy="2970349"/>
          </a:xfrm>
          <a:prstGeom prst="rect">
            <a:avLst/>
          </a:prstGeom>
        </p:spPr>
      </p:pic>
      <p:sp>
        <p:nvSpPr>
          <p:cNvPr id="21" name="TextBox 20"/>
          <p:cNvSpPr txBox="1"/>
          <p:nvPr/>
        </p:nvSpPr>
        <p:spPr>
          <a:xfrm>
            <a:off x="8977542" y="4382024"/>
            <a:ext cx="2161899" cy="523220"/>
          </a:xfrm>
          <a:prstGeom prst="rect">
            <a:avLst/>
          </a:prstGeom>
          <a:noFill/>
        </p:spPr>
        <p:txBody>
          <a:bodyPr wrap="square" rtlCol="0">
            <a:spAutoFit/>
          </a:bodyPr>
          <a:lstStyle/>
          <a:p>
            <a:pPr algn="ctr"/>
            <a:r>
              <a:rPr lang="en-US" sz="2800" dirty="0"/>
              <a:t>John Wycliffe</a:t>
            </a:r>
          </a:p>
        </p:txBody>
      </p:sp>
    </p:spTree>
    <p:extLst>
      <p:ext uri="{BB962C8B-B14F-4D97-AF65-F5344CB8AC3E}">
        <p14:creationId xmlns:p14="http://schemas.microsoft.com/office/powerpoint/2010/main" val="243528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360"/>
                                          </p:val>
                                        </p:tav>
                                        <p:tav tm="100000">
                                          <p:val>
                                            <p:fltVal val="0"/>
                                          </p:val>
                                        </p:tav>
                                      </p:tavLst>
                                    </p:anim>
                                    <p:animEffect transition="in" filter="fade">
                                      <p:cBhvr>
                                        <p:cTn id="10" dur="1000"/>
                                        <p:tgtEl>
                                          <p:spTgt spid="4"/>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Context</a:t>
            </a:r>
          </a:p>
        </p:txBody>
      </p:sp>
      <p:sp>
        <p:nvSpPr>
          <p:cNvPr id="3" name="Content Placeholder 2"/>
          <p:cNvSpPr>
            <a:spLocks noGrp="1"/>
          </p:cNvSpPr>
          <p:nvPr>
            <p:ph idx="1"/>
          </p:nvPr>
        </p:nvSpPr>
        <p:spPr>
          <a:xfrm>
            <a:off x="254833" y="1220839"/>
            <a:ext cx="7478057" cy="5110346"/>
          </a:xfrm>
        </p:spPr>
        <p:txBody>
          <a:bodyPr>
            <a:normAutofit/>
          </a:bodyPr>
          <a:lstStyle/>
          <a:p>
            <a:r>
              <a:rPr lang="en-US" dirty="0"/>
              <a:t>John Wycliffe</a:t>
            </a:r>
          </a:p>
          <a:p>
            <a:pPr lvl="1"/>
            <a:r>
              <a:rPr lang="en-US" dirty="0"/>
              <a:t>In the </a:t>
            </a:r>
            <a:r>
              <a:rPr lang="en-US" dirty="0">
                <a:hlinkClick r:id="rId3" tooltip="Late Middle Ages"/>
              </a:rPr>
              <a:t>Late Middle Ages</a:t>
            </a:r>
            <a:r>
              <a:rPr lang="en-US" dirty="0"/>
              <a:t> Europe experienced the deadliest disease outbreak in history when the Black Death, the infamous pandemic of bubonic plague, hit in 1347, killing one-third of the European human population. Some historians believe that society subsequently became more violent as the mass mortality rate cheapened life and thus increased warfare, crime, popular revolt, waves of </a:t>
            </a:r>
            <a:r>
              <a:rPr lang="en-US" dirty="0">
                <a:hlinkClick r:id="rId4" tooltip="Flagellant"/>
              </a:rPr>
              <a:t>flagellants</a:t>
            </a:r>
            <a:r>
              <a:rPr lang="en-US" dirty="0"/>
              <a:t>, and persecution.</a:t>
            </a:r>
          </a:p>
        </p:txBody>
      </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7" name="TextBox 16"/>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8" name="TextBox 17"/>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9" name="TextBox 18"/>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0" name="Isosceles Triangle 19"/>
          <p:cNvSpPr/>
          <p:nvPr/>
        </p:nvSpPr>
        <p:spPr>
          <a:xfrm rot="10800000">
            <a:off x="7010192"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John_Wycliffe cop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05333" y="1196403"/>
            <a:ext cx="2706318" cy="2970349"/>
          </a:xfrm>
          <a:prstGeom prst="rect">
            <a:avLst/>
          </a:prstGeom>
        </p:spPr>
      </p:pic>
      <p:sp>
        <p:nvSpPr>
          <p:cNvPr id="21" name="TextBox 20"/>
          <p:cNvSpPr txBox="1"/>
          <p:nvPr/>
        </p:nvSpPr>
        <p:spPr>
          <a:xfrm>
            <a:off x="8977542" y="4382024"/>
            <a:ext cx="2161899" cy="523220"/>
          </a:xfrm>
          <a:prstGeom prst="rect">
            <a:avLst/>
          </a:prstGeom>
          <a:noFill/>
        </p:spPr>
        <p:txBody>
          <a:bodyPr wrap="square" rtlCol="0">
            <a:spAutoFit/>
          </a:bodyPr>
          <a:lstStyle/>
          <a:p>
            <a:pPr algn="ctr"/>
            <a:r>
              <a:rPr lang="en-US" sz="2800" dirty="0"/>
              <a:t>John Wycliffe</a:t>
            </a:r>
          </a:p>
        </p:txBody>
      </p:sp>
    </p:spTree>
    <p:extLst>
      <p:ext uri="{BB962C8B-B14F-4D97-AF65-F5344CB8AC3E}">
        <p14:creationId xmlns:p14="http://schemas.microsoft.com/office/powerpoint/2010/main" val="39404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360"/>
                                          </p:val>
                                        </p:tav>
                                        <p:tav tm="100000">
                                          <p:val>
                                            <p:fltVal val="0"/>
                                          </p:val>
                                        </p:tav>
                                      </p:tavLst>
                                    </p:anim>
                                    <p:animEffect transition="in" filter="fade">
                                      <p:cBhvr>
                                        <p:cTn id="10" dur="1000"/>
                                        <p:tgtEl>
                                          <p:spTgt spid="4"/>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Line</a:t>
            </a:r>
          </a:p>
        </p:txBody>
      </p:sp>
      <p:sp>
        <p:nvSpPr>
          <p:cNvPr id="3" name="Content Placeholder 2"/>
          <p:cNvSpPr>
            <a:spLocks noGrp="1"/>
          </p:cNvSpPr>
          <p:nvPr>
            <p:ph idx="1"/>
          </p:nvPr>
        </p:nvSpPr>
        <p:spPr/>
        <p:txBody>
          <a:bodyPr/>
          <a:lstStyle/>
          <a:p>
            <a:r>
              <a:rPr lang="en-US" b="1" dirty="0"/>
              <a:t>England</a:t>
            </a:r>
          </a:p>
          <a:p>
            <a:pPr lvl="1"/>
            <a:r>
              <a:rPr lang="en-US" dirty="0"/>
              <a:t>In 1408, in England, it became illegal to translate or read the Bible in common English without permission of a bishop.</a:t>
            </a:r>
          </a:p>
        </p:txBody>
      </p:sp>
      <p:sp>
        <p:nvSpPr>
          <p:cNvPr id="12" name="Rectangle 11"/>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4" name="TextBox 13"/>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5" name="TextBox 14"/>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6" name="TextBox 15"/>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7" name="TextBox 16"/>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18" name="Isosceles Triangle 17"/>
          <p:cNvSpPr/>
          <p:nvPr/>
        </p:nvSpPr>
        <p:spPr>
          <a:xfrm rot="10800000">
            <a:off x="7220408"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5406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3C538-339E-70FD-89CF-914DB3A02DCA}"/>
              </a:ext>
            </a:extLst>
          </p:cNvPr>
          <p:cNvSpPr>
            <a:spLocks noGrp="1"/>
          </p:cNvSpPr>
          <p:nvPr>
            <p:ph type="title"/>
          </p:nvPr>
        </p:nvSpPr>
        <p:spPr>
          <a:xfrm>
            <a:off x="792480" y="183199"/>
            <a:ext cx="10972800" cy="684007"/>
          </a:xfrm>
        </p:spPr>
        <p:txBody>
          <a:bodyPr>
            <a:normAutofit fontScale="90000"/>
          </a:bodyPr>
          <a:lstStyle/>
          <a:p>
            <a:r>
              <a:rPr lang="en-US" b="0" i="0" dirty="0">
                <a:solidFill>
                  <a:srgbClr val="202122"/>
                </a:solidFill>
                <a:effectLst/>
                <a:latin typeface="Arial" panose="020B0604020202020204" pitchFamily="34" charset="0"/>
              </a:rPr>
              <a:t>Constantinople</a:t>
            </a:r>
            <a:br>
              <a:rPr lang="en-US" b="0" i="0" dirty="0">
                <a:solidFill>
                  <a:srgbClr val="202122"/>
                </a:solidFill>
                <a:effectLst/>
                <a:latin typeface="Arial" panose="020B0604020202020204" pitchFamily="34" charset="0"/>
              </a:rPr>
            </a:br>
            <a:r>
              <a:rPr lang="en-US" sz="3600" dirty="0">
                <a:solidFill>
                  <a:srgbClr val="202122"/>
                </a:solidFill>
                <a:latin typeface="Arial" panose="020B0604020202020204" pitchFamily="34" charset="0"/>
              </a:rPr>
              <a:t>Largest and Richest city in Europe for over 1000 years</a:t>
            </a:r>
            <a:endParaRPr lang="en-US" dirty="0"/>
          </a:p>
        </p:txBody>
      </p:sp>
      <p:sp>
        <p:nvSpPr>
          <p:cNvPr id="6" name="TextBox 5">
            <a:extLst>
              <a:ext uri="{FF2B5EF4-FFF2-40B4-BE49-F238E27FC236}">
                <a16:creationId xmlns:a16="http://schemas.microsoft.com/office/drawing/2014/main" id="{20B1D63D-1AB1-F951-90C0-5304AD9C1904}"/>
              </a:ext>
            </a:extLst>
          </p:cNvPr>
          <p:cNvSpPr txBox="1"/>
          <p:nvPr/>
        </p:nvSpPr>
        <p:spPr>
          <a:xfrm>
            <a:off x="431799" y="1115219"/>
            <a:ext cx="10802258" cy="5693866"/>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rgbClr val="1A1A1A"/>
                </a:solidFill>
                <a:latin typeface="Cambria" panose="02040503050406030204" pitchFamily="18" charset="0"/>
                <a:ea typeface="Cambria" panose="02040503050406030204" pitchFamily="18" charset="0"/>
                <a:cs typeface="Segoe UI" panose="020B0502040204020203" pitchFamily="34" charset="0"/>
              </a:rPr>
              <a:t>Founded 324 by roman Emperor Constantine </a:t>
            </a:r>
          </a:p>
          <a:p>
            <a:pPr marL="285750" indent="-285750">
              <a:buFont typeface="Arial" panose="020B0604020202020204" pitchFamily="34" charset="0"/>
              <a:buChar char="•"/>
            </a:pPr>
            <a:r>
              <a:rPr lang="en-US" sz="2800" b="0" i="0" dirty="0">
                <a:solidFill>
                  <a:srgbClr val="202122"/>
                </a:solidFill>
                <a:effectLst/>
                <a:latin typeface="Arial" panose="020B0604020202020204" pitchFamily="34" charset="0"/>
              </a:rPr>
              <a:t>Capital of the Eastern Roman Empire</a:t>
            </a:r>
          </a:p>
          <a:p>
            <a:pPr marL="285750" indent="-285750">
              <a:buFont typeface="Arial" panose="020B0604020202020204" pitchFamily="34" charset="0"/>
              <a:buChar char="•"/>
            </a:pPr>
            <a:r>
              <a:rPr lang="en-US" sz="2800" b="0" i="0" dirty="0">
                <a:solidFill>
                  <a:srgbClr val="202122"/>
                </a:solidFill>
                <a:effectLst/>
                <a:latin typeface="Arial" panose="020B0604020202020204" pitchFamily="34" charset="0"/>
              </a:rPr>
              <a:t> </a:t>
            </a:r>
            <a:r>
              <a:rPr lang="en-US" sz="2800" b="0" i="0" u="none" strike="noStrike" dirty="0">
                <a:solidFill>
                  <a:srgbClr val="3366CC"/>
                </a:solidFill>
                <a:effectLst/>
                <a:latin typeface="Arial" panose="020B0604020202020204" pitchFamily="34" charset="0"/>
              </a:rPr>
              <a:t>Byzantine Empire</a:t>
            </a:r>
            <a:r>
              <a:rPr lang="en-US" sz="2800" b="0" i="0" dirty="0">
                <a:solidFill>
                  <a:srgbClr val="202122"/>
                </a:solidFill>
                <a:effectLst/>
                <a:latin typeface="Arial" panose="020B0604020202020204" pitchFamily="34" charset="0"/>
              </a:rPr>
              <a:t>; 330–1204</a:t>
            </a:r>
          </a:p>
          <a:p>
            <a:pPr marL="285750" indent="-285750">
              <a:buFont typeface="Arial" panose="020B0604020202020204" pitchFamily="34" charset="0"/>
              <a:buChar char="•"/>
            </a:pPr>
            <a:r>
              <a:rPr lang="en-US" sz="2800" b="0" i="0" dirty="0">
                <a:solidFill>
                  <a:srgbClr val="202122"/>
                </a:solidFill>
                <a:effectLst/>
                <a:latin typeface="Arial" panose="020B0604020202020204" pitchFamily="34" charset="0"/>
              </a:rPr>
              <a:t> </a:t>
            </a:r>
            <a:r>
              <a:rPr lang="en-US" sz="2800" b="0" i="0" u="none" strike="noStrike" dirty="0">
                <a:solidFill>
                  <a:srgbClr val="3366CC"/>
                </a:solidFill>
                <a:effectLst/>
                <a:latin typeface="Arial" panose="020B0604020202020204" pitchFamily="34" charset="0"/>
              </a:rPr>
              <a:t>Latin Empire</a:t>
            </a:r>
            <a:r>
              <a:rPr lang="en-US" sz="2800" b="0" i="0" dirty="0">
                <a:solidFill>
                  <a:srgbClr val="202122"/>
                </a:solidFill>
                <a:effectLst/>
                <a:latin typeface="Arial" panose="020B0604020202020204" pitchFamily="34" charset="0"/>
              </a:rPr>
              <a:t> (</a:t>
            </a:r>
            <a:r>
              <a:rPr lang="en-US" sz="2800" b="0" i="0" dirty="0">
                <a:solidFill>
                  <a:srgbClr val="FF0000"/>
                </a:solidFill>
                <a:effectLst/>
                <a:latin typeface="Arial" panose="020B0604020202020204" pitchFamily="34" charset="0"/>
              </a:rPr>
              <a:t>1204</a:t>
            </a:r>
            <a:r>
              <a:rPr lang="en-US" sz="2800" b="0" i="0" dirty="0">
                <a:solidFill>
                  <a:srgbClr val="202122"/>
                </a:solidFill>
                <a:effectLst/>
                <a:latin typeface="Arial" panose="020B0604020202020204" pitchFamily="34" charset="0"/>
              </a:rPr>
              <a:t>–1261)      (In 1204, however, the armies of the </a:t>
            </a:r>
            <a:r>
              <a:rPr lang="en-US" sz="2800" b="0" i="0" u="none" strike="noStrike" dirty="0">
                <a:solidFill>
                  <a:srgbClr val="3366CC"/>
                </a:solidFill>
                <a:effectLst/>
                <a:latin typeface="Arial" panose="020B0604020202020204" pitchFamily="34" charset="0"/>
              </a:rPr>
              <a:t>Fourth Crusade</a:t>
            </a:r>
            <a:r>
              <a:rPr lang="en-US" sz="2800" b="0" i="0" dirty="0">
                <a:solidFill>
                  <a:srgbClr val="202122"/>
                </a:solidFill>
                <a:effectLst/>
                <a:latin typeface="Arial" panose="020B0604020202020204" pitchFamily="34" charset="0"/>
              </a:rPr>
              <a:t> took and devastated the city and, for several decades, its inhabitants resided under Latin occupation in a dwindling and depopulated city.</a:t>
            </a:r>
          </a:p>
          <a:p>
            <a:pPr marL="285750" indent="-285750">
              <a:buFont typeface="Arial" panose="020B0604020202020204" pitchFamily="34" charset="0"/>
              <a:buChar char="•"/>
            </a:pPr>
            <a:r>
              <a:rPr lang="en-US" sz="2800" b="0" i="0" dirty="0">
                <a:solidFill>
                  <a:srgbClr val="202122"/>
                </a:solidFill>
                <a:effectLst/>
                <a:latin typeface="Arial" panose="020B0604020202020204" pitchFamily="34" charset="0"/>
              </a:rPr>
              <a:t> </a:t>
            </a:r>
            <a:r>
              <a:rPr lang="en-US" sz="2800" b="0" i="0" u="none" strike="noStrike" dirty="0">
                <a:solidFill>
                  <a:srgbClr val="3366CC"/>
                </a:solidFill>
                <a:effectLst/>
                <a:latin typeface="Arial" panose="020B0604020202020204" pitchFamily="34" charset="0"/>
              </a:rPr>
              <a:t>Byzantine Empire</a:t>
            </a:r>
            <a:r>
              <a:rPr lang="en-US" sz="2800" b="0" i="0" dirty="0">
                <a:solidFill>
                  <a:srgbClr val="202122"/>
                </a:solidFill>
                <a:effectLst/>
                <a:latin typeface="Arial" panose="020B0604020202020204" pitchFamily="34" charset="0"/>
              </a:rPr>
              <a:t>; 1261–1453. In 1261 the Byzantine Emperor </a:t>
            </a:r>
            <a:r>
              <a:rPr lang="en-US" sz="2800" b="0" i="0" u="none" strike="noStrike" dirty="0">
                <a:solidFill>
                  <a:srgbClr val="3366CC"/>
                </a:solidFill>
                <a:effectLst/>
                <a:latin typeface="Arial" panose="020B0604020202020204" pitchFamily="34" charset="0"/>
              </a:rPr>
              <a:t>Michael VIII </a:t>
            </a:r>
            <a:r>
              <a:rPr lang="en-US" sz="2800" b="0" i="0" u="none" strike="noStrike" dirty="0" err="1">
                <a:solidFill>
                  <a:srgbClr val="3366CC"/>
                </a:solidFill>
                <a:effectLst/>
                <a:latin typeface="Arial" panose="020B0604020202020204" pitchFamily="34" charset="0"/>
              </a:rPr>
              <a:t>Palaiologos</a:t>
            </a:r>
            <a:r>
              <a:rPr lang="en-US" sz="2800" b="0" i="0" dirty="0">
                <a:solidFill>
                  <a:srgbClr val="202122"/>
                </a:solidFill>
                <a:effectLst/>
                <a:latin typeface="Arial" panose="020B0604020202020204" pitchFamily="34" charset="0"/>
              </a:rPr>
              <a:t> liberated the city, and after the restoration under the </a:t>
            </a:r>
            <a:r>
              <a:rPr lang="en-US" sz="2800" b="0" i="0" u="none" strike="noStrike" dirty="0" err="1">
                <a:solidFill>
                  <a:srgbClr val="3366CC"/>
                </a:solidFill>
                <a:effectLst/>
                <a:latin typeface="Arial" panose="020B0604020202020204" pitchFamily="34" charset="0"/>
                <a:hlinkClick r:id="rId2" tooltip="Palaiologos"/>
              </a:rPr>
              <a:t>Palaiologos</a:t>
            </a:r>
            <a:r>
              <a:rPr lang="en-US" sz="2800" b="0" i="0" dirty="0">
                <a:solidFill>
                  <a:srgbClr val="202122"/>
                </a:solidFill>
                <a:effectLst/>
                <a:latin typeface="Arial" panose="020B0604020202020204" pitchFamily="34" charset="0"/>
              </a:rPr>
              <a:t> dynasty, it enjoyed a partial recovery.</a:t>
            </a:r>
          </a:p>
          <a:p>
            <a:pPr marL="285750" indent="-285750">
              <a:buFont typeface="Arial" panose="020B0604020202020204" pitchFamily="34" charset="0"/>
              <a:buChar char="•"/>
            </a:pPr>
            <a:r>
              <a:rPr lang="en-US" sz="2800" b="0" i="0" u="none" strike="noStrike" dirty="0">
                <a:solidFill>
                  <a:srgbClr val="3366CC"/>
                </a:solidFill>
                <a:effectLst/>
                <a:latin typeface="Arial" panose="020B0604020202020204" pitchFamily="34" charset="0"/>
                <a:hlinkClick r:id="rId3" tooltip="Ottoman Empire"/>
              </a:rPr>
              <a:t>Ottoman Empire</a:t>
            </a:r>
            <a:r>
              <a:rPr lang="en-US" sz="2800" b="0" i="0" dirty="0">
                <a:solidFill>
                  <a:srgbClr val="202122"/>
                </a:solidFill>
                <a:effectLst/>
                <a:latin typeface="Arial" panose="020B0604020202020204" pitchFamily="34" charset="0"/>
              </a:rPr>
              <a:t> (</a:t>
            </a:r>
            <a:r>
              <a:rPr lang="en-US" sz="2800" b="0" i="0" dirty="0">
                <a:solidFill>
                  <a:srgbClr val="FF0000"/>
                </a:solidFill>
                <a:effectLst/>
                <a:latin typeface="Arial" panose="020B0604020202020204" pitchFamily="34" charset="0"/>
              </a:rPr>
              <a:t>1453</a:t>
            </a:r>
            <a:r>
              <a:rPr lang="en-US" sz="2800" b="0" i="0" dirty="0">
                <a:solidFill>
                  <a:srgbClr val="202122"/>
                </a:solidFill>
                <a:effectLst/>
                <a:latin typeface="Arial" panose="020B0604020202020204" pitchFamily="34" charset="0"/>
              </a:rPr>
              <a:t>–1922).</a:t>
            </a:r>
          </a:p>
          <a:p>
            <a:pPr marL="285750" indent="-285750">
              <a:buFont typeface="Arial" panose="020B0604020202020204" pitchFamily="34" charset="0"/>
              <a:buChar char="•"/>
            </a:pPr>
            <a:endParaRPr lang="en-US" sz="2800" dirty="0">
              <a:solidFill>
                <a:srgbClr val="202122"/>
              </a:solidFill>
              <a:latin typeface="Arial" panose="020B0604020202020204" pitchFamily="34" charset="0"/>
            </a:endParaRPr>
          </a:p>
        </p:txBody>
      </p:sp>
    </p:spTree>
    <p:extLst>
      <p:ext uri="{BB962C8B-B14F-4D97-AF65-F5344CB8AC3E}">
        <p14:creationId xmlns:p14="http://schemas.microsoft.com/office/powerpoint/2010/main" val="1410535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31E5D90-E412-821F-8805-9DAFF65EDD57}"/>
              </a:ext>
            </a:extLst>
          </p:cNvPr>
          <p:cNvSpPr>
            <a:spLocks noGrp="1"/>
          </p:cNvSpPr>
          <p:nvPr>
            <p:ph type="title"/>
          </p:nvPr>
        </p:nvSpPr>
        <p:spPr>
          <a:xfrm>
            <a:off x="1981200" y="274638"/>
            <a:ext cx="8229600" cy="684212"/>
          </a:xfrm>
        </p:spPr>
        <p:txBody>
          <a:bodyPr>
            <a:normAutofit/>
          </a:bodyPr>
          <a:lstStyle/>
          <a:p>
            <a:pPr eaLnBrk="1" hangingPunct="1"/>
            <a:r>
              <a:rPr lang="en-US" altLang="en-US" dirty="0">
                <a:solidFill>
                  <a:schemeClr val="tx1">
                    <a:lumMod val="85000"/>
                    <a:lumOff val="15000"/>
                  </a:schemeClr>
                </a:solidFill>
                <a:latin typeface="Calibri" panose="020F0502020204030204" pitchFamily="34" charset="0"/>
                <a:cs typeface="Calibri" panose="020F0502020204030204" pitchFamily="34" charset="0"/>
              </a:rPr>
              <a:t>Codex Sinaiticus</a:t>
            </a:r>
          </a:p>
        </p:txBody>
      </p:sp>
      <p:sp>
        <p:nvSpPr>
          <p:cNvPr id="3" name="TextBox 2">
            <a:extLst>
              <a:ext uri="{FF2B5EF4-FFF2-40B4-BE49-F238E27FC236}">
                <a16:creationId xmlns:a16="http://schemas.microsoft.com/office/drawing/2014/main" id="{89B9B685-92A3-4B23-43DC-8C21F22253A4}"/>
              </a:ext>
            </a:extLst>
          </p:cNvPr>
          <p:cNvSpPr txBox="1"/>
          <p:nvPr/>
        </p:nvSpPr>
        <p:spPr>
          <a:xfrm>
            <a:off x="1981200" y="1226564"/>
            <a:ext cx="7791364" cy="3477875"/>
          </a:xfrm>
          <a:prstGeom prst="rect">
            <a:avLst/>
          </a:prstGeom>
          <a:noFill/>
        </p:spPr>
        <p:txBody>
          <a:bodyPr wrap="none" rtlCol="0">
            <a:spAutoFit/>
          </a:bodyPr>
          <a:lstStyle/>
          <a:p>
            <a:r>
              <a:rPr lang="en-US" sz="4400" dirty="0">
                <a:hlinkClick r:id="rId2"/>
              </a:rPr>
              <a:t>https://codexsinaiticus.org/</a:t>
            </a:r>
            <a:endParaRPr lang="en-US" sz="4400" dirty="0"/>
          </a:p>
          <a:p>
            <a:r>
              <a:rPr lang="en-US" sz="4400" dirty="0">
                <a:hlinkClick r:id="rId3"/>
              </a:rPr>
              <a:t>https://www.blueletterbible.org/</a:t>
            </a:r>
            <a:endParaRPr lang="en-US" sz="4400" dirty="0"/>
          </a:p>
          <a:p>
            <a:r>
              <a:rPr lang="en-US" sz="4400" dirty="0">
                <a:hlinkClick r:id="rId4"/>
              </a:rPr>
              <a:t>http:/weldonbeardain.website</a:t>
            </a:r>
            <a:endParaRPr lang="en-US" sz="4400" dirty="0"/>
          </a:p>
          <a:p>
            <a:endParaRPr lang="en-US" sz="4400" dirty="0"/>
          </a:p>
          <a:p>
            <a:endParaRPr lang="en-US" sz="4400" dirty="0"/>
          </a:p>
        </p:txBody>
      </p:sp>
    </p:spTree>
    <p:extLst>
      <p:ext uri="{BB962C8B-B14F-4D97-AF65-F5344CB8AC3E}">
        <p14:creationId xmlns:p14="http://schemas.microsoft.com/office/powerpoint/2010/main" val="2741730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3C538-339E-70FD-89CF-914DB3A02DCA}"/>
              </a:ext>
            </a:extLst>
          </p:cNvPr>
          <p:cNvSpPr>
            <a:spLocks noGrp="1"/>
          </p:cNvSpPr>
          <p:nvPr>
            <p:ph type="title"/>
          </p:nvPr>
        </p:nvSpPr>
        <p:spPr>
          <a:xfrm>
            <a:off x="792480" y="183199"/>
            <a:ext cx="10972800" cy="684007"/>
          </a:xfrm>
        </p:spPr>
        <p:txBody>
          <a:bodyPr>
            <a:normAutofit fontScale="90000"/>
          </a:bodyPr>
          <a:lstStyle/>
          <a:p>
            <a:r>
              <a:rPr lang="en-US" b="0" i="0" dirty="0">
                <a:solidFill>
                  <a:srgbClr val="202122"/>
                </a:solidFill>
                <a:effectLst/>
                <a:latin typeface="Arial" panose="020B0604020202020204" pitchFamily="34" charset="0"/>
              </a:rPr>
              <a:t>Constantinople</a:t>
            </a:r>
            <a:br>
              <a:rPr lang="en-US" b="0" i="0" dirty="0">
                <a:solidFill>
                  <a:srgbClr val="202122"/>
                </a:solidFill>
                <a:effectLst/>
                <a:latin typeface="Arial" panose="020B0604020202020204" pitchFamily="34" charset="0"/>
              </a:rPr>
            </a:br>
            <a:r>
              <a:rPr lang="en-US" sz="3600" dirty="0">
                <a:solidFill>
                  <a:srgbClr val="202122"/>
                </a:solidFill>
                <a:latin typeface="Arial" panose="020B0604020202020204" pitchFamily="34" charset="0"/>
              </a:rPr>
              <a:t>Largest and Richest city in Europe for over 1000 years</a:t>
            </a:r>
            <a:endParaRPr lang="en-US" dirty="0"/>
          </a:p>
        </p:txBody>
      </p:sp>
      <p:sp>
        <p:nvSpPr>
          <p:cNvPr id="6" name="TextBox 5">
            <a:extLst>
              <a:ext uri="{FF2B5EF4-FFF2-40B4-BE49-F238E27FC236}">
                <a16:creationId xmlns:a16="http://schemas.microsoft.com/office/drawing/2014/main" id="{20B1D63D-1AB1-F951-90C0-5304AD9C1904}"/>
              </a:ext>
            </a:extLst>
          </p:cNvPr>
          <p:cNvSpPr txBox="1"/>
          <p:nvPr/>
        </p:nvSpPr>
        <p:spPr>
          <a:xfrm>
            <a:off x="431799" y="1115219"/>
            <a:ext cx="10802258" cy="4832092"/>
          </a:xfrm>
          <a:prstGeom prst="rect">
            <a:avLst/>
          </a:prstGeom>
          <a:noFill/>
        </p:spPr>
        <p:txBody>
          <a:bodyPr wrap="square" rtlCol="0">
            <a:spAutoFit/>
          </a:bodyPr>
          <a:lstStyle/>
          <a:p>
            <a:pPr marL="285750" indent="-285750">
              <a:buFont typeface="Arial" panose="020B0604020202020204" pitchFamily="34" charset="0"/>
              <a:buChar char="•"/>
            </a:pPr>
            <a:r>
              <a:rPr lang="en-US" sz="2800" b="0" i="0" u="none" strike="noStrike" dirty="0">
                <a:solidFill>
                  <a:srgbClr val="3366CC"/>
                </a:solidFill>
                <a:effectLst/>
                <a:latin typeface="Arial" panose="020B0604020202020204" pitchFamily="34" charset="0"/>
              </a:rPr>
              <a:t>Ottoman Empire</a:t>
            </a:r>
            <a:r>
              <a:rPr lang="en-US" sz="2800" b="0" i="0" dirty="0">
                <a:solidFill>
                  <a:srgbClr val="202122"/>
                </a:solidFill>
                <a:effectLst/>
                <a:latin typeface="Arial" panose="020B0604020202020204" pitchFamily="34" charset="0"/>
              </a:rPr>
              <a:t> (1453–1922).</a:t>
            </a:r>
          </a:p>
          <a:p>
            <a:pPr marL="285750" indent="-285750">
              <a:buFont typeface="Arial" panose="020B0604020202020204" pitchFamily="34" charset="0"/>
              <a:buChar char="•"/>
            </a:pPr>
            <a:r>
              <a:rPr lang="en-US" sz="2800" b="0" i="0" dirty="0">
                <a:solidFill>
                  <a:srgbClr val="202122"/>
                </a:solidFill>
                <a:effectLst/>
                <a:latin typeface="Arial" panose="020B0604020202020204" pitchFamily="34" charset="0"/>
              </a:rPr>
              <a:t>With the advent of the </a:t>
            </a:r>
            <a:r>
              <a:rPr lang="en-US" sz="2800" b="0" i="0" u="none" strike="noStrike" dirty="0">
                <a:solidFill>
                  <a:srgbClr val="3366CC"/>
                </a:solidFill>
                <a:effectLst/>
                <a:latin typeface="Arial" panose="020B0604020202020204" pitchFamily="34" charset="0"/>
              </a:rPr>
              <a:t>Ottoman Empire</a:t>
            </a:r>
            <a:r>
              <a:rPr lang="en-US" sz="2800" b="0" i="0" dirty="0">
                <a:solidFill>
                  <a:srgbClr val="202122"/>
                </a:solidFill>
                <a:effectLst/>
                <a:latin typeface="Arial" panose="020B0604020202020204" pitchFamily="34" charset="0"/>
              </a:rPr>
              <a:t> in 1299, the Byzantine Empire began to lose territories and the city began to lose population. Between 1346 and 1349 the </a:t>
            </a:r>
            <a:r>
              <a:rPr lang="en-US" sz="2800" b="0" i="0" u="none" strike="noStrike" dirty="0">
                <a:solidFill>
                  <a:srgbClr val="3366CC"/>
                </a:solidFill>
                <a:effectLst/>
                <a:latin typeface="Arial" panose="020B0604020202020204" pitchFamily="34" charset="0"/>
              </a:rPr>
              <a:t>Black Death</a:t>
            </a:r>
            <a:r>
              <a:rPr lang="en-US" sz="2800" b="0" i="0" dirty="0">
                <a:solidFill>
                  <a:srgbClr val="202122"/>
                </a:solidFill>
                <a:effectLst/>
                <a:latin typeface="Arial" panose="020B0604020202020204" pitchFamily="34" charset="0"/>
              </a:rPr>
              <a:t> killed almost half of the inhabitants of Constantinople By the early 15th century, the Byzantine Empire was reduced to just Constantinople and its environs</a:t>
            </a:r>
            <a:r>
              <a:rPr lang="en-US" sz="2800" dirty="0">
                <a:solidFill>
                  <a:srgbClr val="202122"/>
                </a:solidFill>
                <a:latin typeface="Arial" panose="020B0604020202020204" pitchFamily="34" charset="0"/>
              </a:rPr>
              <a:t>.   The city was an enclave in the midst of the Ottoman Empire. </a:t>
            </a:r>
          </a:p>
          <a:p>
            <a:pPr marL="285750" indent="-285750">
              <a:buFont typeface="Arial" panose="020B0604020202020204" pitchFamily="34" charset="0"/>
              <a:buChar char="•"/>
            </a:pPr>
            <a:r>
              <a:rPr lang="en-US" sz="2800" b="0" i="0" u="none" strike="noStrike" dirty="0">
                <a:solidFill>
                  <a:srgbClr val="3366CC"/>
                </a:solidFill>
                <a:effectLst/>
                <a:latin typeface="Arial" panose="020B0604020202020204" pitchFamily="34" charset="0"/>
                <a:hlinkClick r:id="rId2" tooltip="Mehmed II"/>
              </a:rPr>
              <a:t>Mehmed II</a:t>
            </a:r>
            <a:r>
              <a:rPr lang="en-US" sz="2800" b="0" i="0" dirty="0">
                <a:solidFill>
                  <a:srgbClr val="202122"/>
                </a:solidFill>
                <a:effectLst/>
                <a:latin typeface="Arial" panose="020B0604020202020204" pitchFamily="34" charset="0"/>
              </a:rPr>
              <a:t> succeeded his father in 1451, he was just nineteen years old.   (Europe was happy as they did not think he would be a good leader)</a:t>
            </a:r>
            <a:endParaRPr lang="en-US" sz="2800" dirty="0">
              <a:solidFill>
                <a:srgbClr val="202122"/>
              </a:solidFill>
              <a:latin typeface="Arial" panose="020B0604020202020204" pitchFamily="34" charset="0"/>
            </a:endParaRPr>
          </a:p>
        </p:txBody>
      </p:sp>
    </p:spTree>
    <p:extLst>
      <p:ext uri="{BB962C8B-B14F-4D97-AF65-F5344CB8AC3E}">
        <p14:creationId xmlns:p14="http://schemas.microsoft.com/office/powerpoint/2010/main" val="213436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3C538-339E-70FD-89CF-914DB3A02DCA}"/>
              </a:ext>
            </a:extLst>
          </p:cNvPr>
          <p:cNvSpPr>
            <a:spLocks noGrp="1"/>
          </p:cNvSpPr>
          <p:nvPr>
            <p:ph type="title"/>
          </p:nvPr>
        </p:nvSpPr>
        <p:spPr>
          <a:xfrm>
            <a:off x="792480" y="183199"/>
            <a:ext cx="10972800" cy="684007"/>
          </a:xfrm>
        </p:spPr>
        <p:txBody>
          <a:bodyPr>
            <a:normAutofit fontScale="90000"/>
          </a:bodyPr>
          <a:lstStyle/>
          <a:p>
            <a:r>
              <a:rPr lang="en-US" b="0" i="0" dirty="0">
                <a:solidFill>
                  <a:srgbClr val="202122"/>
                </a:solidFill>
                <a:effectLst/>
                <a:latin typeface="Arial" panose="020B0604020202020204" pitchFamily="34" charset="0"/>
              </a:rPr>
              <a:t>Constantinople</a:t>
            </a:r>
            <a:br>
              <a:rPr lang="en-US" b="0" i="0" dirty="0">
                <a:solidFill>
                  <a:srgbClr val="202122"/>
                </a:solidFill>
                <a:effectLst/>
                <a:latin typeface="Arial" panose="020B0604020202020204" pitchFamily="34" charset="0"/>
              </a:rPr>
            </a:br>
            <a:r>
              <a:rPr lang="en-US" sz="3600" dirty="0">
                <a:solidFill>
                  <a:srgbClr val="202122"/>
                </a:solidFill>
                <a:latin typeface="Arial" panose="020B0604020202020204" pitchFamily="34" charset="0"/>
              </a:rPr>
              <a:t>Largest and Richest city in Europe for over 1000 years</a:t>
            </a:r>
            <a:endParaRPr lang="en-US" dirty="0"/>
          </a:p>
        </p:txBody>
      </p:sp>
      <p:sp>
        <p:nvSpPr>
          <p:cNvPr id="6" name="TextBox 5">
            <a:extLst>
              <a:ext uri="{FF2B5EF4-FFF2-40B4-BE49-F238E27FC236}">
                <a16:creationId xmlns:a16="http://schemas.microsoft.com/office/drawing/2014/main" id="{20B1D63D-1AB1-F951-90C0-5304AD9C1904}"/>
              </a:ext>
            </a:extLst>
          </p:cNvPr>
          <p:cNvSpPr txBox="1"/>
          <p:nvPr/>
        </p:nvSpPr>
        <p:spPr>
          <a:xfrm>
            <a:off x="431799" y="1115219"/>
            <a:ext cx="10802258" cy="4401205"/>
          </a:xfrm>
          <a:prstGeom prst="rect">
            <a:avLst/>
          </a:prstGeom>
          <a:noFill/>
        </p:spPr>
        <p:txBody>
          <a:bodyPr wrap="square" rtlCol="0">
            <a:spAutoFit/>
          </a:bodyPr>
          <a:lstStyle/>
          <a:p>
            <a:pPr marL="285750" indent="-285750">
              <a:buFont typeface="Arial" panose="020B0604020202020204" pitchFamily="34" charset="0"/>
              <a:buChar char="•"/>
            </a:pPr>
            <a:endParaRPr lang="en-US" sz="2800" dirty="0">
              <a:solidFill>
                <a:srgbClr val="202122"/>
              </a:solidFill>
              <a:latin typeface="Arial" panose="020B0604020202020204" pitchFamily="34" charset="0"/>
            </a:endParaRPr>
          </a:p>
          <a:p>
            <a:pPr marL="285750" indent="-285750">
              <a:buFont typeface="Arial" panose="020B0604020202020204" pitchFamily="34" charset="0"/>
              <a:buChar char="•"/>
            </a:pPr>
            <a:r>
              <a:rPr lang="en-US" sz="2800" dirty="0">
                <a:solidFill>
                  <a:srgbClr val="202122"/>
                </a:solidFill>
                <a:latin typeface="Arial" panose="020B0604020202020204" pitchFamily="34" charset="0"/>
              </a:rPr>
              <a:t>He built forts up the Bosporus, Accumulated 60 huge cannons and built road from </a:t>
            </a:r>
            <a:r>
              <a:rPr lang="en-US" sz="2800" b="0" i="0" u="none" strike="noStrike" dirty="0">
                <a:solidFill>
                  <a:srgbClr val="3366CC"/>
                </a:solidFill>
                <a:effectLst/>
                <a:latin typeface="Arial" panose="020B0604020202020204" pitchFamily="34" charset="0"/>
                <a:hlinkClick r:id="rId2"/>
              </a:rPr>
              <a:t>Adrianople</a:t>
            </a:r>
            <a:r>
              <a:rPr lang="en-US" sz="2800" dirty="0">
                <a:solidFill>
                  <a:srgbClr val="202122"/>
                </a:solidFill>
                <a:latin typeface="Arial" panose="020B0604020202020204" pitchFamily="34" charset="0"/>
              </a:rPr>
              <a:t> to handle the massive movement of equipment.</a:t>
            </a:r>
          </a:p>
          <a:p>
            <a:pPr marL="285750" indent="-285750">
              <a:buFont typeface="Arial" panose="020B0604020202020204" pitchFamily="34" charset="0"/>
              <a:buChar char="•"/>
            </a:pPr>
            <a:endParaRPr lang="en-US" sz="2800" dirty="0">
              <a:solidFill>
                <a:srgbClr val="202122"/>
              </a:solidFill>
              <a:latin typeface="Arial" panose="020B0604020202020204" pitchFamily="34" charset="0"/>
            </a:endParaRPr>
          </a:p>
          <a:p>
            <a:pPr marL="285750" indent="-285750">
              <a:buFont typeface="Arial" panose="020B0604020202020204" pitchFamily="34" charset="0"/>
              <a:buChar char="•"/>
            </a:pPr>
            <a:r>
              <a:rPr lang="en-US" sz="2800" dirty="0">
                <a:solidFill>
                  <a:srgbClr val="202122"/>
                </a:solidFill>
                <a:latin typeface="Arial" panose="020B0604020202020204" pitchFamily="34" charset="0"/>
              </a:rPr>
              <a:t>Amassed .120,000 troupes for the siege. </a:t>
            </a:r>
          </a:p>
          <a:p>
            <a:pPr marL="285750" indent="-285750">
              <a:buFont typeface="Arial" panose="020B0604020202020204" pitchFamily="34" charset="0"/>
              <a:buChar char="•"/>
            </a:pPr>
            <a:endParaRPr lang="en-US" sz="2800" dirty="0">
              <a:solidFill>
                <a:srgbClr val="202122"/>
              </a:solidFill>
              <a:latin typeface="Arial" panose="020B0604020202020204" pitchFamily="34" charset="0"/>
            </a:endParaRPr>
          </a:p>
          <a:p>
            <a:pPr marL="285750" indent="-285750">
              <a:buFont typeface="Arial" panose="020B0604020202020204" pitchFamily="34" charset="0"/>
              <a:buChar char="•"/>
            </a:pPr>
            <a:r>
              <a:rPr lang="en-US" sz="2800" b="0" i="0" dirty="0">
                <a:solidFill>
                  <a:srgbClr val="000000"/>
                </a:solidFill>
                <a:effectLst/>
                <a:latin typeface="Arial" panose="020B0604020202020204" pitchFamily="34" charset="0"/>
              </a:rPr>
              <a:t>6 April – 29 May 1453</a:t>
            </a:r>
            <a:br>
              <a:rPr lang="en-US" sz="2800" dirty="0"/>
            </a:br>
            <a:r>
              <a:rPr lang="en-US" sz="2800" b="0" i="0" dirty="0">
                <a:solidFill>
                  <a:srgbClr val="000000"/>
                </a:solidFill>
                <a:effectLst/>
                <a:latin typeface="Arial" panose="020B0604020202020204" pitchFamily="34" charset="0"/>
              </a:rPr>
              <a:t>(1 month, 3 weeks and 2 days) 1500 POUNS OF GUN POWER</a:t>
            </a:r>
            <a:endParaRPr lang="en-US" sz="2800" dirty="0">
              <a:solidFill>
                <a:srgbClr val="202122"/>
              </a:solidFill>
              <a:latin typeface="Arial" panose="020B0604020202020204" pitchFamily="34" charset="0"/>
            </a:endParaRPr>
          </a:p>
          <a:p>
            <a:pPr marL="285750" indent="-285750">
              <a:buFont typeface="Arial" panose="020B0604020202020204" pitchFamily="34" charset="0"/>
              <a:buChar char="•"/>
            </a:pPr>
            <a:endParaRPr lang="en-US" sz="2800" dirty="0">
              <a:solidFill>
                <a:srgbClr val="202122"/>
              </a:solidFill>
              <a:latin typeface="Arial" panose="020B0604020202020204" pitchFamily="34" charset="0"/>
            </a:endParaRPr>
          </a:p>
        </p:txBody>
      </p:sp>
    </p:spTree>
    <p:extLst>
      <p:ext uri="{BB962C8B-B14F-4D97-AF65-F5344CB8AC3E}">
        <p14:creationId xmlns:p14="http://schemas.microsoft.com/office/powerpoint/2010/main" val="626393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3DD53-A1D7-3198-7BDD-662F0B1F2F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F441DC3-13E8-566D-215E-B1F8D255C5F3}"/>
              </a:ext>
            </a:extLst>
          </p:cNvPr>
          <p:cNvSpPr>
            <a:spLocks noGrp="1"/>
          </p:cNvSpPr>
          <p:nvPr>
            <p:ph idx="1"/>
          </p:nvPr>
        </p:nvSpPr>
        <p:spPr/>
        <p:txBody>
          <a:bodyPr/>
          <a:lstStyle/>
          <a:p>
            <a:r>
              <a:rPr lang="en-US" b="0" i="0" dirty="0">
                <a:solidFill>
                  <a:srgbClr val="202122"/>
                </a:solidFill>
                <a:effectLst/>
                <a:latin typeface="Arial" panose="020B0604020202020204" pitchFamily="34" charset="0"/>
              </a:rPr>
              <a:t>The migration waves of </a:t>
            </a:r>
            <a:r>
              <a:rPr lang="en-US" b="0" i="0" u="none" strike="noStrike" dirty="0">
                <a:solidFill>
                  <a:srgbClr val="3366CC"/>
                </a:solidFill>
                <a:effectLst/>
                <a:latin typeface="Arial" panose="020B0604020202020204" pitchFamily="34" charset="0"/>
                <a:hlinkClick r:id="rId2" tooltip="Byzantine"/>
              </a:rPr>
              <a:t>Byzantine</a:t>
            </a:r>
            <a:r>
              <a:rPr lang="en-US" b="0" i="0" dirty="0">
                <a:solidFill>
                  <a:srgbClr val="202122"/>
                </a:solidFill>
                <a:effectLst/>
                <a:latin typeface="Arial" panose="020B0604020202020204" pitchFamily="34" charset="0"/>
              </a:rPr>
              <a:t> scholars and émigrés in the period following the </a:t>
            </a:r>
            <a:r>
              <a:rPr lang="en-US" b="0" i="0" u="none" strike="noStrike" dirty="0">
                <a:solidFill>
                  <a:srgbClr val="3366CC"/>
                </a:solidFill>
                <a:effectLst/>
                <a:latin typeface="Arial" panose="020B0604020202020204" pitchFamily="34" charset="0"/>
                <a:hlinkClick r:id="rId3" tooltip="Siege of Constantinople"/>
              </a:rPr>
              <a:t>sacking of Constantinople</a:t>
            </a:r>
            <a:r>
              <a:rPr lang="en-US" b="0" i="0" dirty="0">
                <a:solidFill>
                  <a:srgbClr val="202122"/>
                </a:solidFill>
                <a:effectLst/>
                <a:latin typeface="Arial" panose="020B0604020202020204" pitchFamily="34" charset="0"/>
              </a:rPr>
              <a:t> and the fall of Constantinople in 1453 is considered by many scholars key to the revival of </a:t>
            </a:r>
            <a:r>
              <a:rPr lang="en-US" b="0" i="0" u="none" strike="noStrike" dirty="0">
                <a:solidFill>
                  <a:srgbClr val="3366CC"/>
                </a:solidFill>
                <a:effectLst/>
                <a:latin typeface="Arial" panose="020B0604020202020204" pitchFamily="34" charset="0"/>
                <a:hlinkClick r:id="rId4" tooltip="Ancient Greece"/>
              </a:rPr>
              <a:t>Greek</a:t>
            </a:r>
            <a:r>
              <a:rPr lang="en-US" b="0" i="0" dirty="0">
                <a:solidFill>
                  <a:srgbClr val="202122"/>
                </a:solidFill>
                <a:effectLst/>
                <a:latin typeface="Arial" panose="020B0604020202020204" pitchFamily="34" charset="0"/>
              </a:rPr>
              <a:t> and </a:t>
            </a:r>
            <a:r>
              <a:rPr lang="en-US" b="0" i="0" u="none" strike="noStrike" dirty="0">
                <a:solidFill>
                  <a:srgbClr val="3366CC"/>
                </a:solidFill>
                <a:effectLst/>
                <a:latin typeface="Arial" panose="020B0604020202020204" pitchFamily="34" charset="0"/>
                <a:hlinkClick r:id="rId5" tooltip="Ancient Rome"/>
              </a:rPr>
              <a:t>Roman</a:t>
            </a:r>
            <a:r>
              <a:rPr lang="en-US" b="0" i="0" dirty="0">
                <a:solidFill>
                  <a:srgbClr val="202122"/>
                </a:solidFill>
                <a:effectLst/>
                <a:latin typeface="Arial" panose="020B0604020202020204" pitchFamily="34" charset="0"/>
              </a:rPr>
              <a:t> studies that led to the development of the </a:t>
            </a:r>
            <a:r>
              <a:rPr lang="en-US" b="0" i="0" u="none" strike="noStrike" dirty="0">
                <a:solidFill>
                  <a:srgbClr val="3366CC"/>
                </a:solidFill>
                <a:effectLst/>
                <a:latin typeface="Arial" panose="020B0604020202020204" pitchFamily="34" charset="0"/>
                <a:hlinkClick r:id="rId6" tooltip="Renaissance humanism"/>
              </a:rPr>
              <a:t>Renaissance humanism</a:t>
            </a:r>
            <a:endParaRPr lang="en-US" b="0" i="0" u="none" strike="noStrike" baseline="30000" dirty="0">
              <a:solidFill>
                <a:srgbClr val="3366CC"/>
              </a:solidFill>
              <a:effectLst/>
              <a:latin typeface="Arial" panose="020B0604020202020204" pitchFamily="34" charset="0"/>
            </a:endParaRPr>
          </a:p>
          <a:p>
            <a:endParaRPr lang="en-US" b="0" baseline="30000" dirty="0">
              <a:solidFill>
                <a:srgbClr val="3366CC"/>
              </a:solidFill>
              <a:latin typeface="Arial" panose="020B0604020202020204" pitchFamily="34" charset="0"/>
            </a:endParaRPr>
          </a:p>
          <a:p>
            <a:endParaRPr lang="en-US" b="0" baseline="30000" dirty="0">
              <a:solidFill>
                <a:srgbClr val="3366CC"/>
              </a:solidFill>
              <a:latin typeface="Arial" panose="020B0604020202020204" pitchFamily="34" charset="0"/>
            </a:endParaRPr>
          </a:p>
          <a:p>
            <a:endParaRPr lang="en-US" b="0" baseline="30000" dirty="0">
              <a:solidFill>
                <a:srgbClr val="3366CC"/>
              </a:solidFill>
              <a:latin typeface="Arial" panose="020B0604020202020204" pitchFamily="34" charset="0"/>
            </a:endParaRPr>
          </a:p>
          <a:p>
            <a:r>
              <a:rPr lang="en-US" i="0" dirty="0">
                <a:solidFill>
                  <a:srgbClr val="202122"/>
                </a:solidFill>
                <a:effectLst/>
                <a:latin typeface="Arial" panose="020B0604020202020204" pitchFamily="34" charset="0"/>
              </a:rPr>
              <a:t>The refugees  brought to Western Europe the far greater preserved and accumulated knowledge of Byzantine civilization</a:t>
            </a:r>
            <a:r>
              <a:rPr lang="en-US" b="0" i="0" dirty="0">
                <a:solidFill>
                  <a:srgbClr val="202122"/>
                </a:solidFill>
                <a:effectLst/>
                <a:latin typeface="Arial" panose="020B0604020202020204" pitchFamily="34" charset="0"/>
              </a:rPr>
              <a:t>. </a:t>
            </a:r>
            <a:endParaRPr lang="en-US" dirty="0"/>
          </a:p>
        </p:txBody>
      </p:sp>
    </p:spTree>
    <p:extLst>
      <p:ext uri="{BB962C8B-B14F-4D97-AF65-F5344CB8AC3E}">
        <p14:creationId xmlns:p14="http://schemas.microsoft.com/office/powerpoint/2010/main" val="2417498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F1B2FB0-B8CD-A8F1-199F-AF9C5AB6ABE1}"/>
              </a:ext>
            </a:extLst>
          </p:cNvPr>
          <p:cNvPicPr>
            <a:picLocks noGrp="1" noChangeAspect="1"/>
          </p:cNvPicPr>
          <p:nvPr>
            <p:ph idx="1"/>
          </p:nvPr>
        </p:nvPicPr>
        <p:blipFill>
          <a:blip r:embed="rId3"/>
          <a:stretch>
            <a:fillRect/>
          </a:stretch>
        </p:blipFill>
        <p:spPr>
          <a:xfrm>
            <a:off x="2861310" y="37823"/>
            <a:ext cx="5904446" cy="6602820"/>
          </a:xfrm>
        </p:spPr>
      </p:pic>
      <p:sp>
        <p:nvSpPr>
          <p:cNvPr id="9" name="Left Brace 8">
            <a:extLst>
              <a:ext uri="{FF2B5EF4-FFF2-40B4-BE49-F238E27FC236}">
                <a16:creationId xmlns:a16="http://schemas.microsoft.com/office/drawing/2014/main" id="{2428E7F8-8BC9-5FCE-6B9A-EE60D1BF2FB3}"/>
              </a:ext>
            </a:extLst>
          </p:cNvPr>
          <p:cNvSpPr/>
          <p:nvPr/>
        </p:nvSpPr>
        <p:spPr>
          <a:xfrm>
            <a:off x="2136249" y="5838294"/>
            <a:ext cx="1596301" cy="509948"/>
          </a:xfrm>
          <a:prstGeom prst="leftBrace">
            <a:avLst>
              <a:gd name="adj1" fmla="val 11759"/>
              <a:gd name="adj2" fmla="val 52806"/>
            </a:avLst>
          </a:prstGeom>
          <a:ln w="254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dirty="0">
              <a:solidFill>
                <a:prstClr val="black"/>
              </a:solidFill>
              <a:latin typeface="Calibri"/>
            </a:endParaRPr>
          </a:p>
        </p:txBody>
      </p:sp>
      <p:sp>
        <p:nvSpPr>
          <p:cNvPr id="10" name="TextBox 9">
            <a:extLst>
              <a:ext uri="{FF2B5EF4-FFF2-40B4-BE49-F238E27FC236}">
                <a16:creationId xmlns:a16="http://schemas.microsoft.com/office/drawing/2014/main" id="{8AD3D8D3-88EE-C085-A971-6B788E612C71}"/>
              </a:ext>
            </a:extLst>
          </p:cNvPr>
          <p:cNvSpPr txBox="1"/>
          <p:nvPr/>
        </p:nvSpPr>
        <p:spPr>
          <a:xfrm>
            <a:off x="175854" y="5701911"/>
            <a:ext cx="2113656" cy="646331"/>
          </a:xfrm>
          <a:prstGeom prst="rect">
            <a:avLst/>
          </a:prstGeom>
          <a:noFill/>
        </p:spPr>
        <p:txBody>
          <a:bodyPr wrap="none" rtlCol="0">
            <a:spAutoFit/>
          </a:bodyPr>
          <a:lstStyle/>
          <a:p>
            <a:r>
              <a:rPr lang="en-US" sz="3600" dirty="0">
                <a:latin typeface="Cambria" panose="02040503050406030204" pitchFamily="18" charset="0"/>
                <a:ea typeface="Cambria" panose="02040503050406030204" pitchFamily="18" charset="0"/>
              </a:rPr>
              <a:t>980 years</a:t>
            </a:r>
          </a:p>
        </p:txBody>
      </p:sp>
      <p:sp>
        <p:nvSpPr>
          <p:cNvPr id="11" name="Left Brace 10">
            <a:extLst>
              <a:ext uri="{FF2B5EF4-FFF2-40B4-BE49-F238E27FC236}">
                <a16:creationId xmlns:a16="http://schemas.microsoft.com/office/drawing/2014/main" id="{89FC19CF-BCE5-1734-B64E-0F1B34E61B27}"/>
              </a:ext>
            </a:extLst>
          </p:cNvPr>
          <p:cNvSpPr/>
          <p:nvPr/>
        </p:nvSpPr>
        <p:spPr>
          <a:xfrm rot="10649188">
            <a:off x="7373665" y="4594838"/>
            <a:ext cx="2443196" cy="755170"/>
          </a:xfrm>
          <a:prstGeom prst="leftBrace">
            <a:avLst>
              <a:gd name="adj1" fmla="val 9555"/>
              <a:gd name="adj2" fmla="val 52806"/>
            </a:avLst>
          </a:prstGeom>
          <a:ln w="254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dirty="0">
              <a:solidFill>
                <a:prstClr val="black"/>
              </a:solidFill>
              <a:latin typeface="Calibri"/>
            </a:endParaRPr>
          </a:p>
        </p:txBody>
      </p:sp>
      <p:sp>
        <p:nvSpPr>
          <p:cNvPr id="14" name="Left Brace 13">
            <a:extLst>
              <a:ext uri="{FF2B5EF4-FFF2-40B4-BE49-F238E27FC236}">
                <a16:creationId xmlns:a16="http://schemas.microsoft.com/office/drawing/2014/main" id="{9B2F12E7-8D03-AD83-9E8C-06A6CD54E048}"/>
              </a:ext>
            </a:extLst>
          </p:cNvPr>
          <p:cNvSpPr/>
          <p:nvPr/>
        </p:nvSpPr>
        <p:spPr>
          <a:xfrm>
            <a:off x="1440428" y="1222768"/>
            <a:ext cx="2269964" cy="3709384"/>
          </a:xfrm>
          <a:prstGeom prst="leftBrace">
            <a:avLst>
              <a:gd name="adj1" fmla="val 8333"/>
              <a:gd name="adj2" fmla="val 53210"/>
            </a:avLst>
          </a:prstGeom>
          <a:ln w="254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dirty="0">
              <a:solidFill>
                <a:prstClr val="black"/>
              </a:solidFill>
              <a:latin typeface="Calibri"/>
            </a:endParaRPr>
          </a:p>
        </p:txBody>
      </p:sp>
      <p:sp>
        <p:nvSpPr>
          <p:cNvPr id="15" name="TextBox 14">
            <a:extLst>
              <a:ext uri="{FF2B5EF4-FFF2-40B4-BE49-F238E27FC236}">
                <a16:creationId xmlns:a16="http://schemas.microsoft.com/office/drawing/2014/main" id="{DED719A9-FD1F-7513-DB88-4014846D4868}"/>
              </a:ext>
            </a:extLst>
          </p:cNvPr>
          <p:cNvSpPr txBox="1"/>
          <p:nvPr/>
        </p:nvSpPr>
        <p:spPr>
          <a:xfrm>
            <a:off x="97700" y="2478510"/>
            <a:ext cx="2269963"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86 years</a:t>
            </a:r>
          </a:p>
        </p:txBody>
      </p:sp>
      <p:sp>
        <p:nvSpPr>
          <p:cNvPr id="17" name="TextBox 16">
            <a:extLst>
              <a:ext uri="{FF2B5EF4-FFF2-40B4-BE49-F238E27FC236}">
                <a16:creationId xmlns:a16="http://schemas.microsoft.com/office/drawing/2014/main" id="{022D2DEF-E442-0BDA-F9E1-51BB97FDE246}"/>
              </a:ext>
            </a:extLst>
          </p:cNvPr>
          <p:cNvSpPr txBox="1"/>
          <p:nvPr/>
        </p:nvSpPr>
        <p:spPr>
          <a:xfrm>
            <a:off x="9832245" y="4536022"/>
            <a:ext cx="2269963"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145 years</a:t>
            </a:r>
          </a:p>
        </p:txBody>
      </p:sp>
      <p:sp>
        <p:nvSpPr>
          <p:cNvPr id="2" name="Arrow: Right 1">
            <a:extLst>
              <a:ext uri="{FF2B5EF4-FFF2-40B4-BE49-F238E27FC236}">
                <a16:creationId xmlns:a16="http://schemas.microsoft.com/office/drawing/2014/main" id="{0E6EAB19-1E21-71D7-E298-4127BD253070}"/>
              </a:ext>
            </a:extLst>
          </p:cNvPr>
          <p:cNvSpPr/>
          <p:nvPr/>
        </p:nvSpPr>
        <p:spPr>
          <a:xfrm>
            <a:off x="1019331" y="5182353"/>
            <a:ext cx="1978702" cy="36354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7A410B4-E924-DADA-BD57-536FA46981AB}"/>
              </a:ext>
            </a:extLst>
          </p:cNvPr>
          <p:cNvSpPr txBox="1"/>
          <p:nvPr/>
        </p:nvSpPr>
        <p:spPr>
          <a:xfrm>
            <a:off x="140220" y="4670542"/>
            <a:ext cx="1758221" cy="523220"/>
          </a:xfrm>
          <a:prstGeom prst="rect">
            <a:avLst/>
          </a:prstGeom>
          <a:noFill/>
        </p:spPr>
        <p:txBody>
          <a:bodyPr wrap="square" rtlCol="0">
            <a:spAutoFit/>
          </a:bodyPr>
          <a:lstStyle/>
          <a:p>
            <a:r>
              <a:rPr lang="en-US" sz="2800" dirty="0"/>
              <a:t>Erasmus</a:t>
            </a:r>
          </a:p>
        </p:txBody>
      </p:sp>
    </p:spTree>
    <p:extLst>
      <p:ext uri="{BB962C8B-B14F-4D97-AF65-F5344CB8AC3E}">
        <p14:creationId xmlns:p14="http://schemas.microsoft.com/office/powerpoint/2010/main" val="3229839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8A114-DDBE-DD68-9C53-4269CA38AEC0}"/>
              </a:ext>
            </a:extLst>
          </p:cNvPr>
          <p:cNvSpPr>
            <a:spLocks noGrp="1"/>
          </p:cNvSpPr>
          <p:nvPr>
            <p:ph type="title"/>
          </p:nvPr>
        </p:nvSpPr>
        <p:spPr/>
        <p:txBody>
          <a:bodyPr/>
          <a:lstStyle/>
          <a:p>
            <a:r>
              <a:rPr lang="en-US" b="1" i="0" dirty="0">
                <a:solidFill>
                  <a:srgbClr val="202122"/>
                </a:solidFill>
                <a:effectLst/>
                <a:latin typeface="Arial" panose="020B0604020202020204" pitchFamily="34" charset="0"/>
              </a:rPr>
              <a:t>Complutensian Polyglot Bible</a:t>
            </a:r>
            <a:endParaRPr lang="en-US" dirty="0"/>
          </a:p>
        </p:txBody>
      </p:sp>
      <p:sp>
        <p:nvSpPr>
          <p:cNvPr id="3" name="Content Placeholder 2">
            <a:extLst>
              <a:ext uri="{FF2B5EF4-FFF2-40B4-BE49-F238E27FC236}">
                <a16:creationId xmlns:a16="http://schemas.microsoft.com/office/drawing/2014/main" id="{2D073C45-4865-F4EA-CB39-0010FB07E36A}"/>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solidFill>
                  <a:srgbClr val="202122"/>
                </a:solidFill>
                <a:effectLst/>
                <a:latin typeface="Cambria" panose="02040503050406030204" pitchFamily="18" charset="0"/>
                <a:ea typeface="Cambria" panose="02040503050406030204" pitchFamily="18" charset="0"/>
                <a:cs typeface="Times New Roman" panose="02020603050405020304" pitchFamily="18" charset="0"/>
              </a:rPr>
              <a:t>In 1502 in Spain, Cardinal </a:t>
            </a:r>
            <a:r>
              <a:rPr lang="en-US"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Francisco Jiménez de Cisneros</a:t>
            </a:r>
            <a:r>
              <a:rPr lang="en-US" dirty="0">
                <a:solidFill>
                  <a:srgbClr val="202122"/>
                </a:solidFill>
                <a:effectLst/>
                <a:latin typeface="Cambria" panose="02040503050406030204" pitchFamily="18" charset="0"/>
                <a:ea typeface="Cambria" panose="02040503050406030204" pitchFamily="18" charset="0"/>
                <a:cs typeface="Times New Roman" panose="02020603050405020304" pitchFamily="18" charset="0"/>
              </a:rPr>
              <a:t> had put together a team of Spanish translators to create a compilation of the Bible in four languages: Greek, Hebrew, Aramaic and Latin.  (old testament)</a:t>
            </a:r>
            <a:endParaRPr lang="en-US" dirty="0">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BA2CF7D-C95E-4AD7-5916-D50AF5522A9F}"/>
              </a:ext>
            </a:extLst>
          </p:cNvPr>
          <p:cNvPicPr>
            <a:picLocks noChangeAspect="1"/>
          </p:cNvPicPr>
          <p:nvPr/>
        </p:nvPicPr>
        <p:blipFill>
          <a:blip r:embed="rId2"/>
          <a:stretch>
            <a:fillRect/>
          </a:stretch>
        </p:blipFill>
        <p:spPr>
          <a:xfrm>
            <a:off x="627036" y="3126924"/>
            <a:ext cx="11564964" cy="3229426"/>
          </a:xfrm>
          <a:prstGeom prst="rect">
            <a:avLst/>
          </a:prstGeom>
        </p:spPr>
      </p:pic>
    </p:spTree>
    <p:extLst>
      <p:ext uri="{BB962C8B-B14F-4D97-AF65-F5344CB8AC3E}">
        <p14:creationId xmlns:p14="http://schemas.microsoft.com/office/powerpoint/2010/main" val="4426092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8A114-DDBE-DD68-9C53-4269CA38AEC0}"/>
              </a:ext>
            </a:extLst>
          </p:cNvPr>
          <p:cNvSpPr>
            <a:spLocks noGrp="1"/>
          </p:cNvSpPr>
          <p:nvPr>
            <p:ph type="title"/>
          </p:nvPr>
        </p:nvSpPr>
        <p:spPr/>
        <p:txBody>
          <a:bodyPr/>
          <a:lstStyle/>
          <a:p>
            <a:r>
              <a:rPr lang="en-US" b="1" i="0" dirty="0">
                <a:solidFill>
                  <a:srgbClr val="202122"/>
                </a:solidFill>
                <a:effectLst/>
                <a:latin typeface="Arial" panose="020B0604020202020204" pitchFamily="34" charset="0"/>
              </a:rPr>
              <a:t>Complutensian Polyglot Bible</a:t>
            </a:r>
            <a:endParaRPr lang="en-US" dirty="0"/>
          </a:p>
        </p:txBody>
      </p:sp>
      <p:sp>
        <p:nvSpPr>
          <p:cNvPr id="3" name="Content Placeholder 2">
            <a:extLst>
              <a:ext uri="{FF2B5EF4-FFF2-40B4-BE49-F238E27FC236}">
                <a16:creationId xmlns:a16="http://schemas.microsoft.com/office/drawing/2014/main" id="{2D073C45-4865-F4EA-CB39-0010FB07E36A}"/>
              </a:ext>
            </a:extLst>
          </p:cNvPr>
          <p:cNvSpPr>
            <a:spLocks noGrp="1"/>
          </p:cNvSpPr>
          <p:nvPr>
            <p:ph idx="1"/>
          </p:nvPr>
        </p:nvSpPr>
        <p:spPr/>
        <p:txBody>
          <a:bodyPr>
            <a:normAutofit/>
          </a:bodyPr>
          <a:lstStyle/>
          <a:p>
            <a:pPr marL="457200" indent="-457200">
              <a:buFont typeface="Arial" panose="020B0604020202020204" pitchFamily="34" charset="0"/>
              <a:buChar char="•"/>
            </a:pPr>
            <a:r>
              <a:rPr lang="en-US" b="0" i="0" dirty="0">
                <a:solidFill>
                  <a:srgbClr val="202122"/>
                </a:solidFill>
                <a:effectLst/>
                <a:latin typeface="Arial" panose="020B0604020202020204" pitchFamily="34" charset="0"/>
              </a:rPr>
              <a:t>The </a:t>
            </a:r>
            <a:r>
              <a:rPr lang="en-US" b="0" i="0" u="none" strike="noStrike" dirty="0">
                <a:solidFill>
                  <a:srgbClr val="3366CC"/>
                </a:solidFill>
                <a:effectLst/>
                <a:latin typeface="Arial" panose="020B0604020202020204" pitchFamily="34" charset="0"/>
                <a:hlinkClick r:id="rId2" tooltip="New Testament"/>
              </a:rPr>
              <a:t>New Testament</a:t>
            </a:r>
            <a:r>
              <a:rPr lang="en-US" b="0" i="0" dirty="0">
                <a:solidFill>
                  <a:srgbClr val="202122"/>
                </a:solidFill>
                <a:effectLst/>
                <a:latin typeface="Arial" panose="020B0604020202020204" pitchFamily="34" charset="0"/>
              </a:rPr>
              <a:t> was completed and printed in 1514, but its publication was delayed while work on the Old Testament continued</a:t>
            </a:r>
            <a:r>
              <a:rPr lang="en-US" dirty="0">
                <a:solidFill>
                  <a:srgbClr val="202122"/>
                </a:solidFill>
                <a:effectLst/>
                <a:latin typeface="Cambria" panose="02040503050406030204" pitchFamily="18" charset="0"/>
                <a:ea typeface="Cambria" panose="02040503050406030204" pitchFamily="18" charset="0"/>
                <a:cs typeface="Times New Roman" panose="02020603050405020304" pitchFamily="18" charset="0"/>
              </a:rPr>
              <a:t>.</a:t>
            </a:r>
            <a:endParaRPr lang="en-US" dirty="0">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BA2CF7D-C95E-4AD7-5916-D50AF5522A9F}"/>
              </a:ext>
            </a:extLst>
          </p:cNvPr>
          <p:cNvPicPr>
            <a:picLocks noChangeAspect="1"/>
          </p:cNvPicPr>
          <p:nvPr/>
        </p:nvPicPr>
        <p:blipFill>
          <a:blip r:embed="rId3"/>
          <a:stretch>
            <a:fillRect/>
          </a:stretch>
        </p:blipFill>
        <p:spPr>
          <a:xfrm>
            <a:off x="627036" y="3126924"/>
            <a:ext cx="11564964" cy="3229426"/>
          </a:xfrm>
          <a:prstGeom prst="rect">
            <a:avLst/>
          </a:prstGeom>
        </p:spPr>
      </p:pic>
    </p:spTree>
    <p:extLst>
      <p:ext uri="{BB962C8B-B14F-4D97-AF65-F5344CB8AC3E}">
        <p14:creationId xmlns:p14="http://schemas.microsoft.com/office/powerpoint/2010/main" val="2816449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8A114-DDBE-DD68-9C53-4269CA38AEC0}"/>
              </a:ext>
            </a:extLst>
          </p:cNvPr>
          <p:cNvSpPr>
            <a:spLocks noGrp="1"/>
          </p:cNvSpPr>
          <p:nvPr>
            <p:ph type="title"/>
          </p:nvPr>
        </p:nvSpPr>
        <p:spPr/>
        <p:txBody>
          <a:bodyPr/>
          <a:lstStyle/>
          <a:p>
            <a:r>
              <a:rPr lang="en-US" b="1" i="0" dirty="0">
                <a:solidFill>
                  <a:srgbClr val="202122"/>
                </a:solidFill>
                <a:effectLst/>
                <a:latin typeface="Arial" panose="020B0604020202020204" pitchFamily="34" charset="0"/>
              </a:rPr>
              <a:t>Complutensian Polyglot Bible</a:t>
            </a:r>
            <a:endParaRPr lang="en-US" dirty="0"/>
          </a:p>
        </p:txBody>
      </p:sp>
      <p:sp>
        <p:nvSpPr>
          <p:cNvPr id="3" name="Content Placeholder 2">
            <a:extLst>
              <a:ext uri="{FF2B5EF4-FFF2-40B4-BE49-F238E27FC236}">
                <a16:creationId xmlns:a16="http://schemas.microsoft.com/office/drawing/2014/main" id="{2D073C45-4865-F4EA-CB39-0010FB07E36A}"/>
              </a:ext>
            </a:extLst>
          </p:cNvPr>
          <p:cNvSpPr>
            <a:spLocks noGrp="1"/>
          </p:cNvSpPr>
          <p:nvPr>
            <p:ph idx="1"/>
          </p:nvPr>
        </p:nvSpPr>
        <p:spPr/>
        <p:txBody>
          <a:bodyPr>
            <a:normAutofit/>
          </a:bodyPr>
          <a:lstStyle/>
          <a:p>
            <a:pPr marL="457200" indent="-457200">
              <a:buFont typeface="Arial" panose="020B0604020202020204" pitchFamily="34" charset="0"/>
              <a:buChar char="•"/>
            </a:pPr>
            <a:r>
              <a:rPr lang="en-US" b="0" i="0" dirty="0">
                <a:solidFill>
                  <a:srgbClr val="202122"/>
                </a:solidFill>
                <a:effectLst/>
                <a:latin typeface="Arial" panose="020B0604020202020204" pitchFamily="34" charset="0"/>
              </a:rPr>
              <a:t>The </a:t>
            </a:r>
            <a:r>
              <a:rPr lang="en-US" b="0" i="0" u="none" strike="noStrike" dirty="0">
                <a:solidFill>
                  <a:srgbClr val="3366CC"/>
                </a:solidFill>
                <a:effectLst/>
                <a:latin typeface="Arial" panose="020B0604020202020204" pitchFamily="34" charset="0"/>
                <a:hlinkClick r:id="rId2" tooltip="New Testament"/>
              </a:rPr>
              <a:t>New Testament</a:t>
            </a:r>
            <a:r>
              <a:rPr lang="en-US" b="0" i="0" dirty="0">
                <a:solidFill>
                  <a:srgbClr val="202122"/>
                </a:solidFill>
                <a:effectLst/>
                <a:latin typeface="Arial" panose="020B0604020202020204" pitchFamily="34" charset="0"/>
              </a:rPr>
              <a:t> was completed and printed in 1514, but its publication was delayed while work on the Old Testament continued</a:t>
            </a:r>
            <a:r>
              <a:rPr lang="en-US" dirty="0">
                <a:solidFill>
                  <a:srgbClr val="202122"/>
                </a:solidFill>
                <a:effectLst/>
                <a:latin typeface="Cambria" panose="02040503050406030204" pitchFamily="18" charset="0"/>
                <a:ea typeface="Cambria" panose="02040503050406030204" pitchFamily="18" charset="0"/>
                <a:cs typeface="Times New Roman" panose="02020603050405020304" pitchFamily="18" charset="0"/>
              </a:rPr>
              <a:t>.</a:t>
            </a:r>
          </a:p>
          <a:p>
            <a:pPr marL="457200" indent="-457200">
              <a:buFont typeface="Arial" panose="020B0604020202020204" pitchFamily="34" charset="0"/>
              <a:buChar char="•"/>
            </a:pPr>
            <a:r>
              <a:rPr lang="en-US" b="0" i="0" dirty="0">
                <a:solidFill>
                  <a:srgbClr val="202122"/>
                </a:solidFill>
                <a:effectLst/>
                <a:latin typeface="Arial" panose="020B0604020202020204" pitchFamily="34" charset="0"/>
              </a:rPr>
              <a:t>In the meantime, word of the Complutensian project reached </a:t>
            </a:r>
            <a:r>
              <a:rPr lang="en-US" b="0" i="0" u="none" strike="noStrike" dirty="0">
                <a:solidFill>
                  <a:srgbClr val="3366CC"/>
                </a:solidFill>
                <a:effectLst/>
                <a:latin typeface="Arial" panose="020B0604020202020204" pitchFamily="34" charset="0"/>
                <a:hlinkClick r:id="rId3" tooltip="Desiderius Erasmus"/>
              </a:rPr>
              <a:t>Desiderius Erasmus</a:t>
            </a:r>
            <a:r>
              <a:rPr lang="en-US" b="0" i="0" dirty="0">
                <a:solidFill>
                  <a:srgbClr val="202122"/>
                </a:solidFill>
                <a:effectLst/>
                <a:latin typeface="Arial" panose="020B0604020202020204" pitchFamily="34" charset="0"/>
              </a:rPr>
              <a:t> in Rotterdam, who produced his own printed edition of the Greek New Testament. Erasmus obtained an exclusive four-year publishing privilege from </a:t>
            </a:r>
            <a:r>
              <a:rPr lang="en-US" b="0" i="0" u="none" strike="noStrike" dirty="0">
                <a:solidFill>
                  <a:srgbClr val="3366CC"/>
                </a:solidFill>
                <a:effectLst/>
                <a:latin typeface="Arial" panose="020B0604020202020204" pitchFamily="34" charset="0"/>
                <a:hlinkClick r:id="rId4" tooltip="Maximilian I, Holy Roman Emperor"/>
              </a:rPr>
              <a:t>Emperor Maximilian</a:t>
            </a:r>
            <a:r>
              <a:rPr lang="en-US" b="0" i="0" dirty="0">
                <a:solidFill>
                  <a:srgbClr val="202122"/>
                </a:solidFill>
                <a:effectLst/>
                <a:latin typeface="Arial" panose="020B0604020202020204" pitchFamily="34" charset="0"/>
              </a:rPr>
              <a:t> and </a:t>
            </a:r>
            <a:r>
              <a:rPr lang="en-US" b="0" i="0" u="none" strike="noStrike" dirty="0">
                <a:solidFill>
                  <a:srgbClr val="3366CC"/>
                </a:solidFill>
                <a:effectLst/>
                <a:latin typeface="Arial" panose="020B0604020202020204" pitchFamily="34" charset="0"/>
                <a:hlinkClick r:id="rId5" tooltip="Pope Leo X"/>
              </a:rPr>
              <a:t>Pope Leo X</a:t>
            </a:r>
            <a:r>
              <a:rPr lang="en-US" b="0" i="0" dirty="0">
                <a:solidFill>
                  <a:srgbClr val="202122"/>
                </a:solidFill>
                <a:effectLst/>
                <a:latin typeface="Arial" panose="020B0604020202020204" pitchFamily="34" charset="0"/>
              </a:rPr>
              <a:t> in 1516.</a:t>
            </a:r>
            <a:endParaRPr lang="en-US"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5576274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8A114-DDBE-DD68-9C53-4269CA38AEC0}"/>
              </a:ext>
            </a:extLst>
          </p:cNvPr>
          <p:cNvSpPr>
            <a:spLocks noGrp="1"/>
          </p:cNvSpPr>
          <p:nvPr>
            <p:ph type="title"/>
          </p:nvPr>
        </p:nvSpPr>
        <p:spPr/>
        <p:txBody>
          <a:bodyPr/>
          <a:lstStyle/>
          <a:p>
            <a:r>
              <a:rPr lang="en-US" b="1" i="0" dirty="0">
                <a:solidFill>
                  <a:srgbClr val="202122"/>
                </a:solidFill>
                <a:effectLst/>
                <a:latin typeface="Arial" panose="020B0604020202020204" pitchFamily="34" charset="0"/>
              </a:rPr>
              <a:t>Complutensian Polyglot Bible</a:t>
            </a:r>
            <a:endParaRPr lang="en-US" dirty="0"/>
          </a:p>
        </p:txBody>
      </p:sp>
      <p:sp>
        <p:nvSpPr>
          <p:cNvPr id="3" name="Content Placeholder 2">
            <a:extLst>
              <a:ext uri="{FF2B5EF4-FFF2-40B4-BE49-F238E27FC236}">
                <a16:creationId xmlns:a16="http://schemas.microsoft.com/office/drawing/2014/main" id="{2D073C45-4865-F4EA-CB39-0010FB07E36A}"/>
              </a:ext>
            </a:extLst>
          </p:cNvPr>
          <p:cNvSpPr>
            <a:spLocks noGrp="1"/>
          </p:cNvSpPr>
          <p:nvPr>
            <p:ph idx="1"/>
          </p:nvPr>
        </p:nvSpPr>
        <p:spPr/>
        <p:txBody>
          <a:bodyPr>
            <a:normAutofit/>
          </a:bodyPr>
          <a:lstStyle/>
          <a:p>
            <a:pPr marL="457200" indent="-457200">
              <a:buFont typeface="Arial" panose="020B0604020202020204" pitchFamily="34" charset="0"/>
              <a:buChar char="•"/>
            </a:pPr>
            <a:r>
              <a:rPr lang="en-US" i="0" dirty="0">
                <a:solidFill>
                  <a:srgbClr val="202122"/>
                </a:solidFill>
                <a:effectLst/>
                <a:latin typeface="Arial" panose="020B0604020202020204" pitchFamily="34" charset="0"/>
              </a:rPr>
              <a:t>The Complutensian Old Testament was completed in 1517. Because of Erasmus' exclusive privilege, publication of the Polyglot was delayed until Pope Leo X could sanction it in 1520. It is believed to have not been distributed widely before 1522.   (six volumes  600 copies </a:t>
            </a:r>
          </a:p>
          <a:p>
            <a:pPr marL="457200" indent="-457200">
              <a:buFont typeface="Arial" panose="020B0604020202020204" pitchFamily="34" charset="0"/>
              <a:buChar char="•"/>
            </a:pPr>
            <a:r>
              <a:rPr lang="en-US" dirty="0">
                <a:solidFill>
                  <a:srgbClr val="202122"/>
                </a:solidFill>
                <a:effectLst/>
                <a:latin typeface="Cambria" panose="02040503050406030204" pitchFamily="18" charset="0"/>
                <a:ea typeface="Cambria" panose="02040503050406030204" pitchFamily="18" charset="0"/>
                <a:cs typeface="Times New Roman" panose="02020603050405020304" pitchFamily="18" charset="0"/>
              </a:rPr>
              <a:t>Of note Cardinal </a:t>
            </a:r>
            <a:r>
              <a:rPr lang="en-US"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Francisco Jiménez de Cisneros</a:t>
            </a:r>
            <a:r>
              <a:rPr lang="en-US" dirty="0">
                <a:solidFill>
                  <a:srgbClr val="202122"/>
                </a:solidFill>
                <a:effectLst/>
                <a:latin typeface="Cambria" panose="02040503050406030204" pitchFamily="18" charset="0"/>
                <a:ea typeface="Cambria" panose="02040503050406030204" pitchFamily="18" charset="0"/>
                <a:cs typeface="Times New Roman" panose="02020603050405020304" pitchFamily="18" charset="0"/>
              </a:rPr>
              <a:t> was also a Grand Inquisitor of Castile from 1507 to 1517  and archbishop of Toledo 1495 to 1517</a:t>
            </a:r>
            <a:r>
              <a:rPr lang="en-US" dirty="0">
                <a:solidFill>
                  <a:srgbClr val="202122"/>
                </a:solidFill>
                <a:effectLst/>
                <a:latin typeface="Cambria" panose="02040503050406030204" pitchFamily="18" charset="0"/>
                <a:ea typeface="Cambria" panose="02040503050406030204" pitchFamily="18" charset="0"/>
                <a:cs typeface="Times New Roman" panose="02020603050405020304" pitchFamily="18" charset="0"/>
                <a:hlinkClick r:id="rId2"/>
              </a:rPr>
              <a:t>.</a:t>
            </a:r>
            <a:r>
              <a:rPr lang="en-US" dirty="0">
                <a:solidFill>
                  <a:srgbClr val="202122"/>
                </a:solidFill>
                <a:effectLst/>
                <a:latin typeface="Cambria" panose="02040503050406030204" pitchFamily="18" charset="0"/>
                <a:ea typeface="Cambria" panose="02040503050406030204" pitchFamily="18" charset="0"/>
                <a:cs typeface="Times New Roman" panose="02020603050405020304" pitchFamily="18" charset="0"/>
              </a:rPr>
              <a:t>    We was a confessor for Isabella in 1492 and she secured a papal bull for him being archbishop.</a:t>
            </a:r>
          </a:p>
          <a:p>
            <a:pPr marL="457200" indent="-457200">
              <a:buFont typeface="Arial" panose="020B0604020202020204" pitchFamily="34" charset="0"/>
              <a:buChar char="•"/>
            </a:pPr>
            <a:endParaRPr lang="en-US" dirty="0">
              <a:solidFill>
                <a:srgbClr val="202122"/>
              </a:solidFill>
              <a:effectLst/>
              <a:latin typeface="Cambria" panose="02040503050406030204" pitchFamily="18" charset="0"/>
              <a:ea typeface="Cambria" panose="02040503050406030204" pitchFamily="18" charset="0"/>
              <a:cs typeface="Times New Roman" panose="02020603050405020304" pitchFamily="18" charset="0"/>
            </a:endParaRPr>
          </a:p>
          <a:p>
            <a:pPr marL="457200" indent="-457200">
              <a:buFont typeface="Arial" panose="020B0604020202020204" pitchFamily="34" charset="0"/>
              <a:buChar char="•"/>
            </a:pPr>
            <a:r>
              <a:rPr lang="en-US" b="0" i="0" u="sng" dirty="0" err="1">
                <a:solidFill>
                  <a:srgbClr val="3366CC"/>
                </a:solidFill>
                <a:effectLst/>
                <a:latin typeface="Arial" panose="020B0604020202020204" pitchFamily="34" charset="0"/>
                <a:hlinkClick r:id="rId3"/>
              </a:rPr>
              <a:t>Complutense</a:t>
            </a:r>
            <a:r>
              <a:rPr lang="en-US" b="0" i="0" u="sng" dirty="0">
                <a:solidFill>
                  <a:srgbClr val="3366CC"/>
                </a:solidFill>
                <a:effectLst/>
                <a:latin typeface="Arial" panose="020B0604020202020204" pitchFamily="34" charset="0"/>
                <a:hlinkClick r:id="rId3"/>
              </a:rPr>
              <a:t> University</a:t>
            </a:r>
            <a:r>
              <a:rPr lang="en-US" b="0" u="sng" dirty="0">
                <a:solidFill>
                  <a:srgbClr val="202122"/>
                </a:solidFill>
                <a:latin typeface="Arial" panose="020B0604020202020204" pitchFamily="34" charset="0"/>
              </a:rPr>
              <a:t> was located in Madrid. </a:t>
            </a:r>
            <a:endParaRPr lang="en-US"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3544264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3C538-339E-70FD-89CF-914DB3A02DCA}"/>
              </a:ext>
            </a:extLst>
          </p:cNvPr>
          <p:cNvSpPr>
            <a:spLocks noGrp="1"/>
          </p:cNvSpPr>
          <p:nvPr>
            <p:ph type="title"/>
          </p:nvPr>
        </p:nvSpPr>
        <p:spPr/>
        <p:txBody>
          <a:bodyPr/>
          <a:lstStyle/>
          <a:p>
            <a:r>
              <a:rPr lang="en-US" dirty="0"/>
              <a:t>Erasmus</a:t>
            </a:r>
          </a:p>
        </p:txBody>
      </p:sp>
      <p:pic>
        <p:nvPicPr>
          <p:cNvPr id="4" name="Content Placeholder 3" descr="Desiderius Erasmus">
            <a:hlinkClick r:id="rId2"/>
            <a:extLst>
              <a:ext uri="{FF2B5EF4-FFF2-40B4-BE49-F238E27FC236}">
                <a16:creationId xmlns:a16="http://schemas.microsoft.com/office/drawing/2014/main" id="{B7EA7C2F-D243-4A6F-C2B3-0F60FC55BC5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378700" y="1064419"/>
            <a:ext cx="3810000" cy="2857500"/>
          </a:xfrm>
          <a:prstGeom prst="rect">
            <a:avLst/>
          </a:prstGeom>
          <a:noFill/>
          <a:ln>
            <a:noFill/>
          </a:ln>
        </p:spPr>
      </p:pic>
      <p:sp>
        <p:nvSpPr>
          <p:cNvPr id="5" name="TextBox 4">
            <a:extLst>
              <a:ext uri="{FF2B5EF4-FFF2-40B4-BE49-F238E27FC236}">
                <a16:creationId xmlns:a16="http://schemas.microsoft.com/office/drawing/2014/main" id="{3A04A8D8-C929-17FA-29D8-22ED2E86C742}"/>
              </a:ext>
            </a:extLst>
          </p:cNvPr>
          <p:cNvSpPr txBox="1"/>
          <p:nvPr/>
        </p:nvSpPr>
        <p:spPr>
          <a:xfrm>
            <a:off x="7912100" y="4597400"/>
            <a:ext cx="3962400" cy="954107"/>
          </a:xfrm>
          <a:prstGeom prst="rect">
            <a:avLst/>
          </a:prstGeom>
          <a:noFill/>
        </p:spPr>
        <p:txBody>
          <a:bodyPr wrap="square" rtlCol="0">
            <a:spAutoFit/>
          </a:bodyPr>
          <a:lstStyle/>
          <a:p>
            <a:r>
              <a:rPr lang="en-US" sz="2800" b="1" dirty="0">
                <a:solidFill>
                  <a:srgbClr val="1A1A1A"/>
                </a:solidFill>
                <a:effectLst/>
                <a:latin typeface="Cambria" panose="02040503050406030204" pitchFamily="18" charset="0"/>
                <a:ea typeface="Cambria" panose="02040503050406030204" pitchFamily="18" charset="0"/>
                <a:cs typeface="Segoe UI" panose="020B0502040204020203" pitchFamily="34" charset="0"/>
              </a:rPr>
              <a:t>Desiderius Erasmus</a:t>
            </a:r>
          </a:p>
          <a:p>
            <a:r>
              <a:rPr lang="en-US" sz="2800" b="1" dirty="0">
                <a:solidFill>
                  <a:srgbClr val="1A1A1A"/>
                </a:solidFill>
                <a:latin typeface="Cambria" panose="02040503050406030204" pitchFamily="18" charset="0"/>
                <a:ea typeface="Cambria" panose="02040503050406030204" pitchFamily="18" charset="0"/>
                <a:cs typeface="Segoe UI" panose="020B0502040204020203" pitchFamily="34" charset="0"/>
              </a:rPr>
              <a:t>1466 (1469) - 1536</a:t>
            </a:r>
            <a:endParaRPr lang="en-US" sz="2800"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20B1D63D-1AB1-F951-90C0-5304AD9C1904}"/>
              </a:ext>
            </a:extLst>
          </p:cNvPr>
          <p:cNvSpPr txBox="1"/>
          <p:nvPr/>
        </p:nvSpPr>
        <p:spPr>
          <a:xfrm>
            <a:off x="431800" y="1115219"/>
            <a:ext cx="5892800" cy="5539978"/>
          </a:xfrm>
          <a:prstGeom prst="rect">
            <a:avLst/>
          </a:prstGeom>
          <a:noFill/>
        </p:spPr>
        <p:txBody>
          <a:bodyPr wrap="square" rtlCol="0">
            <a:spAutoFit/>
          </a:bodyPr>
          <a:lstStyle/>
          <a:p>
            <a:r>
              <a:rPr lang="en-US" sz="2800" b="1" dirty="0">
                <a:solidFill>
                  <a:srgbClr val="1A1A1A"/>
                </a:solidFill>
                <a:effectLst/>
                <a:latin typeface="Cambria" panose="02040503050406030204" pitchFamily="18" charset="0"/>
                <a:ea typeface="Cambria" panose="02040503050406030204" pitchFamily="18" charset="0"/>
                <a:cs typeface="Segoe UI" panose="020B0502040204020203" pitchFamily="34" charset="0"/>
              </a:rPr>
              <a:t>Erasmus</a:t>
            </a:r>
          </a:p>
          <a:p>
            <a:pPr marL="285750" indent="-285750">
              <a:buFont typeface="Arial" panose="020B0604020202020204" pitchFamily="34" charset="0"/>
              <a:buChar char="•"/>
            </a:pPr>
            <a:r>
              <a:rPr lang="en-US" sz="2800" b="1" dirty="0">
                <a:solidFill>
                  <a:srgbClr val="1A1A1A"/>
                </a:solidFill>
                <a:latin typeface="Cambria" panose="02040503050406030204" pitchFamily="18" charset="0"/>
                <a:ea typeface="Cambria" panose="02040503050406030204" pitchFamily="18" charset="0"/>
                <a:cs typeface="Segoe UI" panose="020B0502040204020203" pitchFamily="34" charset="0"/>
              </a:rPr>
              <a:t>Collected byzantine Greek Manuscripts</a:t>
            </a:r>
          </a:p>
          <a:p>
            <a:pPr marL="285750" indent="-285750">
              <a:buFont typeface="Arial" panose="020B0604020202020204" pitchFamily="34" charset="0"/>
              <a:buChar char="•"/>
            </a:pPr>
            <a:r>
              <a:rPr lang="en-US" sz="2800" b="1" dirty="0">
                <a:solidFill>
                  <a:srgbClr val="1A1A1A"/>
                </a:solidFill>
                <a:latin typeface="Cambria" panose="02040503050406030204" pitchFamily="18" charset="0"/>
                <a:ea typeface="Cambria" panose="02040503050406030204" pitchFamily="18" charset="0"/>
                <a:cs typeface="Segoe UI" panose="020B0502040204020203" pitchFamily="34" charset="0"/>
              </a:rPr>
              <a:t>Created a parallel Greek - Latin  Bible</a:t>
            </a:r>
          </a:p>
          <a:p>
            <a:pPr marL="285750" indent="-285750">
              <a:buFont typeface="Arial" panose="020B0604020202020204" pitchFamily="34" charset="0"/>
              <a:buChar char="•"/>
            </a:pPr>
            <a:r>
              <a:rPr lang="en-US" sz="2800" b="1" dirty="0">
                <a:solidFill>
                  <a:srgbClr val="1A1A1A"/>
                </a:solidFill>
                <a:latin typeface="Cambria" panose="02040503050406030204" pitchFamily="18" charset="0"/>
                <a:ea typeface="Cambria" panose="02040503050406030204" pitchFamily="18" charset="0"/>
                <a:cs typeface="Segoe UI" panose="020B0502040204020203" pitchFamily="34" charset="0"/>
              </a:rPr>
              <a:t>Eventually there were a total of five editions.</a:t>
            </a:r>
          </a:p>
          <a:p>
            <a:pPr marL="285750" indent="-285750">
              <a:buFont typeface="Arial" panose="020B0604020202020204" pitchFamily="34" charset="0"/>
              <a:buChar char="•"/>
            </a:pPr>
            <a:r>
              <a:rPr lang="en-US" sz="2800" b="1" dirty="0">
                <a:solidFill>
                  <a:srgbClr val="1A1A1A"/>
                </a:solidFill>
                <a:latin typeface="Cambria" panose="02040503050406030204" pitchFamily="18" charset="0"/>
                <a:ea typeface="Cambria" panose="02040503050406030204" pitchFamily="18" charset="0"/>
                <a:cs typeface="Segoe UI" panose="020B0502040204020203" pitchFamily="34" charset="0"/>
              </a:rPr>
              <a:t>Edition 2 was used by Martin Luther to translate the new testament into German</a:t>
            </a:r>
          </a:p>
          <a:p>
            <a:pPr marL="285750" indent="-285750">
              <a:buFont typeface="Arial" panose="020B0604020202020204" pitchFamily="34" charset="0"/>
              <a:buChar char="•"/>
            </a:pPr>
            <a:r>
              <a:rPr lang="en-US" sz="2800" b="1" dirty="0">
                <a:solidFill>
                  <a:srgbClr val="1A1A1A"/>
                </a:solidFill>
                <a:latin typeface="Cambria" panose="02040503050406030204" pitchFamily="18" charset="0"/>
                <a:ea typeface="Cambria" panose="02040503050406030204" pitchFamily="18" charset="0"/>
                <a:cs typeface="Segoe UI" panose="020B0502040204020203" pitchFamily="34" charset="0"/>
              </a:rPr>
              <a:t>Edition 3 was used by William Tyndale</a:t>
            </a:r>
            <a:endParaRPr lang="en-US" sz="2800" b="1" dirty="0">
              <a:solidFill>
                <a:srgbClr val="1A1A1A"/>
              </a:solidFill>
              <a:effectLst/>
              <a:latin typeface="Cambria" panose="02040503050406030204" pitchFamily="18" charset="0"/>
              <a:ea typeface="Cambria" panose="02040503050406030204" pitchFamily="18" charset="0"/>
              <a:cs typeface="Segoe UI" panose="020B0502040204020203" pitchFamily="34" charset="0"/>
            </a:endParaRPr>
          </a:p>
          <a:p>
            <a:endParaRPr lang="en-US" dirty="0"/>
          </a:p>
        </p:txBody>
      </p:sp>
    </p:spTree>
    <p:extLst>
      <p:ext uri="{BB962C8B-B14F-4D97-AF65-F5344CB8AC3E}">
        <p14:creationId xmlns:p14="http://schemas.microsoft.com/office/powerpoint/2010/main" val="29882412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3C538-339E-70FD-89CF-914DB3A02DCA}"/>
              </a:ext>
            </a:extLst>
          </p:cNvPr>
          <p:cNvSpPr>
            <a:spLocks noGrp="1"/>
          </p:cNvSpPr>
          <p:nvPr>
            <p:ph type="title"/>
          </p:nvPr>
        </p:nvSpPr>
        <p:spPr/>
        <p:txBody>
          <a:bodyPr/>
          <a:lstStyle/>
          <a:p>
            <a:r>
              <a:rPr lang="en-US" dirty="0"/>
              <a:t>Erasmus</a:t>
            </a:r>
          </a:p>
        </p:txBody>
      </p:sp>
      <p:pic>
        <p:nvPicPr>
          <p:cNvPr id="4" name="Content Placeholder 3" descr="Desiderius Erasmus">
            <a:hlinkClick r:id="rId2"/>
            <a:extLst>
              <a:ext uri="{FF2B5EF4-FFF2-40B4-BE49-F238E27FC236}">
                <a16:creationId xmlns:a16="http://schemas.microsoft.com/office/drawing/2014/main" id="{B7EA7C2F-D243-4A6F-C2B3-0F60FC55BC5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378700" y="1064419"/>
            <a:ext cx="3810000" cy="2857500"/>
          </a:xfrm>
          <a:prstGeom prst="rect">
            <a:avLst/>
          </a:prstGeom>
          <a:noFill/>
          <a:ln>
            <a:noFill/>
          </a:ln>
        </p:spPr>
      </p:pic>
      <p:sp>
        <p:nvSpPr>
          <p:cNvPr id="5" name="TextBox 4">
            <a:extLst>
              <a:ext uri="{FF2B5EF4-FFF2-40B4-BE49-F238E27FC236}">
                <a16:creationId xmlns:a16="http://schemas.microsoft.com/office/drawing/2014/main" id="{3A04A8D8-C929-17FA-29D8-22ED2E86C742}"/>
              </a:ext>
            </a:extLst>
          </p:cNvPr>
          <p:cNvSpPr txBox="1"/>
          <p:nvPr/>
        </p:nvSpPr>
        <p:spPr>
          <a:xfrm>
            <a:off x="7912100" y="4597400"/>
            <a:ext cx="3962400" cy="954107"/>
          </a:xfrm>
          <a:prstGeom prst="rect">
            <a:avLst/>
          </a:prstGeom>
          <a:noFill/>
        </p:spPr>
        <p:txBody>
          <a:bodyPr wrap="square" rtlCol="0">
            <a:spAutoFit/>
          </a:bodyPr>
          <a:lstStyle/>
          <a:p>
            <a:r>
              <a:rPr lang="en-US" sz="2800" b="1" dirty="0">
                <a:solidFill>
                  <a:srgbClr val="1A1A1A"/>
                </a:solidFill>
                <a:effectLst/>
                <a:latin typeface="Cambria" panose="02040503050406030204" pitchFamily="18" charset="0"/>
                <a:ea typeface="Cambria" panose="02040503050406030204" pitchFamily="18" charset="0"/>
                <a:cs typeface="Segoe UI" panose="020B0502040204020203" pitchFamily="34" charset="0"/>
              </a:rPr>
              <a:t>Desiderius Erasmus</a:t>
            </a:r>
          </a:p>
          <a:p>
            <a:r>
              <a:rPr lang="en-US" sz="2800" b="1" dirty="0">
                <a:solidFill>
                  <a:srgbClr val="1A1A1A"/>
                </a:solidFill>
                <a:latin typeface="Cambria" panose="02040503050406030204" pitchFamily="18" charset="0"/>
                <a:ea typeface="Cambria" panose="02040503050406030204" pitchFamily="18" charset="0"/>
                <a:cs typeface="Segoe UI" panose="020B0502040204020203" pitchFamily="34" charset="0"/>
              </a:rPr>
              <a:t>1466 (1469) - 1536</a:t>
            </a:r>
            <a:endParaRPr lang="en-US" sz="2800"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20B1D63D-1AB1-F951-90C0-5304AD9C1904}"/>
              </a:ext>
            </a:extLst>
          </p:cNvPr>
          <p:cNvSpPr txBox="1"/>
          <p:nvPr/>
        </p:nvSpPr>
        <p:spPr>
          <a:xfrm>
            <a:off x="431800" y="1115219"/>
            <a:ext cx="5892800" cy="5970865"/>
          </a:xfrm>
          <a:prstGeom prst="rect">
            <a:avLst/>
          </a:prstGeom>
          <a:noFill/>
        </p:spPr>
        <p:txBody>
          <a:bodyPr wrap="square" rtlCol="0">
            <a:spAutoFit/>
          </a:bodyPr>
          <a:lstStyle/>
          <a:p>
            <a:r>
              <a:rPr lang="en-US" sz="2800" b="1" dirty="0">
                <a:solidFill>
                  <a:srgbClr val="1A1A1A"/>
                </a:solidFill>
                <a:effectLst/>
                <a:latin typeface="Cambria" panose="02040503050406030204" pitchFamily="18" charset="0"/>
                <a:ea typeface="Cambria" panose="02040503050406030204" pitchFamily="18" charset="0"/>
                <a:cs typeface="Segoe UI" panose="020B0502040204020203" pitchFamily="34" charset="0"/>
              </a:rPr>
              <a:t>Erasmus</a:t>
            </a:r>
          </a:p>
          <a:p>
            <a:pPr marL="285750" indent="-285750">
              <a:buFont typeface="Arial" panose="020B0604020202020204" pitchFamily="34" charset="0"/>
              <a:buChar char="•"/>
            </a:pPr>
            <a:r>
              <a:rPr lang="en-US" sz="2800" i="0" dirty="0">
                <a:effectLst/>
                <a:latin typeface="Arial" panose="020B0604020202020204" pitchFamily="34" charset="0"/>
              </a:rPr>
              <a:t>Desiderius Erasmus is reported to have been born in </a:t>
            </a:r>
            <a:r>
              <a:rPr lang="en-US" sz="2800" i="0" u="none" strike="noStrike" dirty="0">
                <a:effectLst/>
                <a:latin typeface="Arial" panose="020B0604020202020204" pitchFamily="34" charset="0"/>
              </a:rPr>
              <a:t>Rotterdam</a:t>
            </a:r>
            <a:r>
              <a:rPr lang="en-US" sz="2800" i="0" dirty="0">
                <a:effectLst/>
                <a:latin typeface="Arial" panose="020B0604020202020204" pitchFamily="34" charset="0"/>
              </a:rPr>
              <a:t> on 28 October 1466.</a:t>
            </a:r>
            <a:r>
              <a:rPr lang="en-US" sz="2800" b="1" dirty="0">
                <a:latin typeface="Cambria" panose="02040503050406030204" pitchFamily="18" charset="0"/>
                <a:ea typeface="Cambria" panose="02040503050406030204" pitchFamily="18" charset="0"/>
                <a:cs typeface="Segoe UI" panose="020B0502040204020203" pitchFamily="34" charset="0"/>
              </a:rPr>
              <a:t> </a:t>
            </a:r>
          </a:p>
          <a:p>
            <a:pPr marL="285750" indent="-285750">
              <a:buFont typeface="Arial" panose="020B0604020202020204" pitchFamily="34" charset="0"/>
              <a:buChar char="•"/>
            </a:pPr>
            <a:r>
              <a:rPr lang="en-US" sz="2800" dirty="0">
                <a:solidFill>
                  <a:srgbClr val="1A1A1A"/>
                </a:solidFill>
                <a:latin typeface="Cambria" panose="02040503050406030204" pitchFamily="18" charset="0"/>
                <a:ea typeface="Cambria" panose="02040503050406030204" pitchFamily="18" charset="0"/>
                <a:cs typeface="Segoe UI" panose="020B0502040204020203" pitchFamily="34" charset="0"/>
              </a:rPr>
              <a:t>He was the second illegitimate son of Roger </a:t>
            </a:r>
            <a:r>
              <a:rPr lang="en-US" sz="2800" i="0" dirty="0">
                <a:solidFill>
                  <a:srgbClr val="202122"/>
                </a:solidFill>
                <a:effectLst/>
                <a:latin typeface="Arial" panose="020B0604020202020204" pitchFamily="34" charset="0"/>
              </a:rPr>
              <a:t>Gerard.</a:t>
            </a:r>
          </a:p>
          <a:p>
            <a:pPr marL="285750" indent="-285750">
              <a:buFont typeface="Arial" panose="020B0604020202020204" pitchFamily="34" charset="0"/>
              <a:buChar char="•"/>
            </a:pPr>
            <a:r>
              <a:rPr lang="en-US" sz="2800" b="0" i="0" dirty="0">
                <a:solidFill>
                  <a:srgbClr val="333333"/>
                </a:solidFill>
                <a:effectLst/>
                <a:latin typeface="open-sans"/>
              </a:rPr>
              <a:t>Erasmus began his education at the age of 4, attending a school in Gouda, a town near Rotterdam.</a:t>
            </a:r>
          </a:p>
          <a:p>
            <a:pPr marL="285750" indent="-285750">
              <a:buFont typeface="Arial" panose="020B0604020202020204" pitchFamily="34" charset="0"/>
              <a:buChar char="•"/>
            </a:pPr>
            <a:r>
              <a:rPr lang="en-US" sz="2800" b="0" i="0" dirty="0">
                <a:solidFill>
                  <a:srgbClr val="333333"/>
                </a:solidFill>
                <a:effectLst/>
                <a:latin typeface="open-sans"/>
              </a:rPr>
              <a:t> When he was 9 years old, his father sent him to a prestigious Latin grammar school, where his natural academic ability blossomed.</a:t>
            </a:r>
            <a:endParaRPr lang="en-US" sz="2800" dirty="0">
              <a:solidFill>
                <a:srgbClr val="1A1A1A"/>
              </a:solidFill>
              <a:latin typeface="Cambria" panose="02040503050406030204" pitchFamily="18" charset="0"/>
              <a:ea typeface="Cambria" panose="02040503050406030204" pitchFamily="18" charset="0"/>
              <a:cs typeface="Segoe UI" panose="020B0502040204020203" pitchFamily="34" charset="0"/>
            </a:endParaRPr>
          </a:p>
          <a:p>
            <a:endParaRPr lang="en-US" dirty="0"/>
          </a:p>
        </p:txBody>
      </p:sp>
    </p:spTree>
    <p:extLst>
      <p:ext uri="{BB962C8B-B14F-4D97-AF65-F5344CB8AC3E}">
        <p14:creationId xmlns:p14="http://schemas.microsoft.com/office/powerpoint/2010/main" val="883366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31E5D90-E412-821F-8805-9DAFF65EDD57}"/>
              </a:ext>
            </a:extLst>
          </p:cNvPr>
          <p:cNvSpPr>
            <a:spLocks noGrp="1"/>
          </p:cNvSpPr>
          <p:nvPr>
            <p:ph type="title"/>
          </p:nvPr>
        </p:nvSpPr>
        <p:spPr>
          <a:xfrm>
            <a:off x="1981200" y="274638"/>
            <a:ext cx="8229600" cy="684212"/>
          </a:xfrm>
        </p:spPr>
        <p:txBody>
          <a:bodyPr/>
          <a:lstStyle/>
          <a:p>
            <a:pPr eaLnBrk="1" hangingPunct="1"/>
            <a:r>
              <a:rPr lang="en-US" altLang="en-US" dirty="0">
                <a:solidFill>
                  <a:schemeClr val="tx1">
                    <a:lumMod val="85000"/>
                    <a:lumOff val="15000"/>
                  </a:schemeClr>
                </a:solidFill>
                <a:latin typeface="Calibri" panose="020F0502020204030204" pitchFamily="34" charset="0"/>
                <a:cs typeface="Calibri" panose="020F0502020204030204" pitchFamily="34" charset="0"/>
              </a:rPr>
              <a:t>Take aways.</a:t>
            </a:r>
          </a:p>
        </p:txBody>
      </p:sp>
      <p:sp>
        <p:nvSpPr>
          <p:cNvPr id="2" name="TextBox 1">
            <a:extLst>
              <a:ext uri="{FF2B5EF4-FFF2-40B4-BE49-F238E27FC236}">
                <a16:creationId xmlns:a16="http://schemas.microsoft.com/office/drawing/2014/main" id="{F2BE344E-AFEF-0A75-DB2E-37824452B8B7}"/>
              </a:ext>
            </a:extLst>
          </p:cNvPr>
          <p:cNvSpPr txBox="1"/>
          <p:nvPr/>
        </p:nvSpPr>
        <p:spPr>
          <a:xfrm>
            <a:off x="2248395" y="2090056"/>
            <a:ext cx="7742711" cy="4678204"/>
          </a:xfrm>
          <a:prstGeom prst="rect">
            <a:avLst/>
          </a:prstGeom>
          <a:noFill/>
        </p:spPr>
        <p:txBody>
          <a:bodyPr wrap="square" rtlCol="0">
            <a:spAutoFit/>
          </a:bodyPr>
          <a:lstStyle/>
          <a:p>
            <a:pPr algn="l"/>
            <a:r>
              <a:rPr lang="en-US" sz="2800" dirty="0">
                <a:solidFill>
                  <a:srgbClr val="202122"/>
                </a:solidFill>
                <a:latin typeface="Arial" panose="020B0604020202020204" pitchFamily="34" charset="0"/>
              </a:rPr>
              <a:t>You do not need to be a Greek scholar.</a:t>
            </a:r>
          </a:p>
          <a:p>
            <a:pPr algn="l"/>
            <a:r>
              <a:rPr lang="en-US" sz="2800" dirty="0">
                <a:solidFill>
                  <a:srgbClr val="202122"/>
                </a:solidFill>
                <a:latin typeface="Arial" panose="020B0604020202020204" pitchFamily="34" charset="0"/>
              </a:rPr>
              <a:t>The researches continue to CONFIRM the bible.</a:t>
            </a:r>
          </a:p>
          <a:p>
            <a:pPr algn="l"/>
            <a:endParaRPr lang="en-US" sz="2800" dirty="0">
              <a:solidFill>
                <a:srgbClr val="202122"/>
              </a:solidFill>
              <a:latin typeface="Arial" panose="020B0604020202020204" pitchFamily="34" charset="0"/>
            </a:endParaRPr>
          </a:p>
          <a:p>
            <a:pPr algn="l"/>
            <a:r>
              <a:rPr lang="en-US" sz="2800" dirty="0">
                <a:solidFill>
                  <a:srgbClr val="202122"/>
                </a:solidFill>
                <a:latin typeface="Arial" panose="020B0604020202020204" pitchFamily="34" charset="0"/>
              </a:rPr>
              <a:t>The RSV was first to use the oldest Codices and no fundamental truths are changed..</a:t>
            </a:r>
          </a:p>
          <a:p>
            <a:pPr algn="l"/>
            <a:endParaRPr lang="en-US" sz="2800" dirty="0">
              <a:solidFill>
                <a:srgbClr val="202122"/>
              </a:solidFill>
              <a:latin typeface="Arial" panose="020B0604020202020204" pitchFamily="34" charset="0"/>
            </a:endParaRPr>
          </a:p>
          <a:p>
            <a:pPr algn="l"/>
            <a:r>
              <a:rPr lang="en-US" sz="2800" dirty="0">
                <a:solidFill>
                  <a:srgbClr val="202122"/>
                </a:solidFill>
                <a:latin typeface="Arial" panose="020B0604020202020204" pitchFamily="34" charset="0"/>
              </a:rPr>
              <a:t>P66 is a copy of John’s Gospel  circa  ~200 and it is the same Gospel. </a:t>
            </a:r>
          </a:p>
          <a:p>
            <a:pPr algn="l"/>
            <a:endParaRPr lang="en-US" sz="2800" dirty="0">
              <a:solidFill>
                <a:srgbClr val="202122"/>
              </a:solidFill>
              <a:latin typeface="Arial" panose="020B0604020202020204" pitchFamily="34" charset="0"/>
            </a:endParaRPr>
          </a:p>
          <a:p>
            <a:endParaRPr lang="en-US" dirty="0"/>
          </a:p>
        </p:txBody>
      </p:sp>
    </p:spTree>
    <p:extLst>
      <p:ext uri="{BB962C8B-B14F-4D97-AF65-F5344CB8AC3E}">
        <p14:creationId xmlns:p14="http://schemas.microsoft.com/office/powerpoint/2010/main" val="5208228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3C538-339E-70FD-89CF-914DB3A02DCA}"/>
              </a:ext>
            </a:extLst>
          </p:cNvPr>
          <p:cNvSpPr>
            <a:spLocks noGrp="1"/>
          </p:cNvSpPr>
          <p:nvPr>
            <p:ph type="title"/>
          </p:nvPr>
        </p:nvSpPr>
        <p:spPr/>
        <p:txBody>
          <a:bodyPr/>
          <a:lstStyle/>
          <a:p>
            <a:r>
              <a:rPr lang="en-US" dirty="0"/>
              <a:t>Erasmus</a:t>
            </a:r>
          </a:p>
        </p:txBody>
      </p:sp>
      <p:pic>
        <p:nvPicPr>
          <p:cNvPr id="4" name="Content Placeholder 3" descr="Desiderius Erasmus">
            <a:hlinkClick r:id="rId2"/>
            <a:extLst>
              <a:ext uri="{FF2B5EF4-FFF2-40B4-BE49-F238E27FC236}">
                <a16:creationId xmlns:a16="http://schemas.microsoft.com/office/drawing/2014/main" id="{B7EA7C2F-D243-4A6F-C2B3-0F60FC55BC5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378700" y="1064419"/>
            <a:ext cx="3810000" cy="2857500"/>
          </a:xfrm>
          <a:prstGeom prst="rect">
            <a:avLst/>
          </a:prstGeom>
          <a:noFill/>
          <a:ln>
            <a:noFill/>
          </a:ln>
        </p:spPr>
      </p:pic>
      <p:sp>
        <p:nvSpPr>
          <p:cNvPr id="5" name="TextBox 4">
            <a:extLst>
              <a:ext uri="{FF2B5EF4-FFF2-40B4-BE49-F238E27FC236}">
                <a16:creationId xmlns:a16="http://schemas.microsoft.com/office/drawing/2014/main" id="{3A04A8D8-C929-17FA-29D8-22ED2E86C742}"/>
              </a:ext>
            </a:extLst>
          </p:cNvPr>
          <p:cNvSpPr txBox="1"/>
          <p:nvPr/>
        </p:nvSpPr>
        <p:spPr>
          <a:xfrm>
            <a:off x="7912100" y="4597400"/>
            <a:ext cx="3962400" cy="954107"/>
          </a:xfrm>
          <a:prstGeom prst="rect">
            <a:avLst/>
          </a:prstGeom>
          <a:noFill/>
        </p:spPr>
        <p:txBody>
          <a:bodyPr wrap="square" rtlCol="0">
            <a:spAutoFit/>
          </a:bodyPr>
          <a:lstStyle/>
          <a:p>
            <a:r>
              <a:rPr lang="en-US" sz="2800" b="1" dirty="0">
                <a:solidFill>
                  <a:srgbClr val="1A1A1A"/>
                </a:solidFill>
                <a:effectLst/>
                <a:latin typeface="Cambria" panose="02040503050406030204" pitchFamily="18" charset="0"/>
                <a:ea typeface="Cambria" panose="02040503050406030204" pitchFamily="18" charset="0"/>
                <a:cs typeface="Segoe UI" panose="020B0502040204020203" pitchFamily="34" charset="0"/>
              </a:rPr>
              <a:t>Desiderius Erasmus</a:t>
            </a:r>
          </a:p>
          <a:p>
            <a:r>
              <a:rPr lang="en-US" sz="2800" b="1" dirty="0">
                <a:solidFill>
                  <a:srgbClr val="1A1A1A"/>
                </a:solidFill>
                <a:latin typeface="Cambria" panose="02040503050406030204" pitchFamily="18" charset="0"/>
                <a:ea typeface="Cambria" panose="02040503050406030204" pitchFamily="18" charset="0"/>
                <a:cs typeface="Segoe UI" panose="020B0502040204020203" pitchFamily="34" charset="0"/>
              </a:rPr>
              <a:t>1466 (1469) - 1536</a:t>
            </a:r>
            <a:endParaRPr lang="en-US" sz="2800"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20B1D63D-1AB1-F951-90C0-5304AD9C1904}"/>
              </a:ext>
            </a:extLst>
          </p:cNvPr>
          <p:cNvSpPr txBox="1"/>
          <p:nvPr/>
        </p:nvSpPr>
        <p:spPr>
          <a:xfrm>
            <a:off x="431800" y="1115219"/>
            <a:ext cx="5892800" cy="5970865"/>
          </a:xfrm>
          <a:prstGeom prst="rect">
            <a:avLst/>
          </a:prstGeom>
          <a:noFill/>
        </p:spPr>
        <p:txBody>
          <a:bodyPr wrap="square" rtlCol="0">
            <a:spAutoFit/>
          </a:bodyPr>
          <a:lstStyle/>
          <a:p>
            <a:r>
              <a:rPr lang="en-US" sz="2800" b="1" dirty="0">
                <a:solidFill>
                  <a:srgbClr val="1A1A1A"/>
                </a:solidFill>
                <a:effectLst/>
                <a:latin typeface="Cambria" panose="02040503050406030204" pitchFamily="18" charset="0"/>
                <a:ea typeface="Cambria" panose="02040503050406030204" pitchFamily="18" charset="0"/>
                <a:cs typeface="Segoe UI" panose="020B0502040204020203" pitchFamily="34" charset="0"/>
              </a:rPr>
              <a:t>Erasmus</a:t>
            </a:r>
          </a:p>
          <a:p>
            <a:pPr marL="285750" indent="-285750">
              <a:buFont typeface="Arial" panose="020B0604020202020204" pitchFamily="34" charset="0"/>
              <a:buChar char="•"/>
            </a:pPr>
            <a:r>
              <a:rPr lang="en-US" sz="2800" dirty="0">
                <a:solidFill>
                  <a:srgbClr val="1A1A1A"/>
                </a:solidFill>
                <a:latin typeface="Cambria" panose="02040503050406030204" pitchFamily="18" charset="0"/>
                <a:ea typeface="Cambria" panose="02040503050406030204" pitchFamily="18" charset="0"/>
                <a:cs typeface="Segoe UI" panose="020B0502040204020203" pitchFamily="34" charset="0"/>
              </a:rPr>
              <a:t>Parents die of the black death in 1843.</a:t>
            </a:r>
          </a:p>
          <a:p>
            <a:pPr marL="285750" indent="-285750">
              <a:buFont typeface="Arial" panose="020B0604020202020204" pitchFamily="34" charset="0"/>
              <a:buChar char="•"/>
            </a:pPr>
            <a:r>
              <a:rPr lang="en-US" sz="2800" dirty="0">
                <a:solidFill>
                  <a:srgbClr val="1A1A1A"/>
                </a:solidFill>
                <a:latin typeface="Cambria" panose="02040503050406030204" pitchFamily="18" charset="0"/>
                <a:ea typeface="Cambria" panose="02040503050406030204" pitchFamily="18" charset="0"/>
                <a:cs typeface="Segoe UI" panose="020B0502040204020203" pitchFamily="34" charset="0"/>
              </a:rPr>
              <a:t>Guardians send him to a Catholic boarding school from age 13-16.</a:t>
            </a:r>
          </a:p>
          <a:p>
            <a:pPr marL="285750" indent="-285750">
              <a:buFont typeface="Arial" panose="020B0604020202020204" pitchFamily="34" charset="0"/>
              <a:buChar char="•"/>
            </a:pPr>
            <a:r>
              <a:rPr lang="en-US" sz="2800" dirty="0">
                <a:solidFill>
                  <a:srgbClr val="1A1A1A"/>
                </a:solidFill>
                <a:latin typeface="Cambria" panose="02040503050406030204" pitchFamily="18" charset="0"/>
                <a:ea typeface="Cambria" panose="02040503050406030204" pitchFamily="18" charset="0"/>
                <a:cs typeface="Segoe UI" panose="020B0502040204020203" pitchFamily="34" charset="0"/>
              </a:rPr>
              <a:t>He counted these years as wasted </a:t>
            </a:r>
          </a:p>
          <a:p>
            <a:pPr marL="285750" indent="-285750">
              <a:buFont typeface="Arial" panose="020B0604020202020204" pitchFamily="34" charset="0"/>
              <a:buChar char="•"/>
            </a:pPr>
            <a:r>
              <a:rPr lang="en-US" sz="2800" b="0" i="0" dirty="0">
                <a:solidFill>
                  <a:srgbClr val="333333"/>
                </a:solidFill>
                <a:effectLst/>
                <a:latin typeface="Cambria" panose="02040503050406030204" pitchFamily="18" charset="0"/>
                <a:ea typeface="Cambria" panose="02040503050406030204" pitchFamily="18" charset="0"/>
              </a:rPr>
              <a:t>In 1492 ordained a Catholic priest, but it seems that he never actively worked as a cleric.</a:t>
            </a:r>
          </a:p>
          <a:p>
            <a:pPr marL="285750" indent="-285750">
              <a:buFont typeface="Arial" panose="020B0604020202020204" pitchFamily="34" charset="0"/>
              <a:buChar char="•"/>
            </a:pPr>
            <a:r>
              <a:rPr lang="en-US" sz="2800" b="0" i="0" dirty="0">
                <a:solidFill>
                  <a:srgbClr val="202122"/>
                </a:solidFill>
                <a:effectLst/>
                <a:latin typeface="Arial" panose="020B0604020202020204" pitchFamily="34" charset="0"/>
              </a:rPr>
              <a:t>After his priestly ordination he was offered the post of secretary to the </a:t>
            </a:r>
            <a:r>
              <a:rPr lang="en-US" sz="2800" b="0" i="0" u="none" strike="noStrike" dirty="0">
                <a:solidFill>
                  <a:srgbClr val="3366CC"/>
                </a:solidFill>
                <a:effectLst/>
                <a:latin typeface="Arial" panose="020B0604020202020204" pitchFamily="34" charset="0"/>
                <a:hlinkClick r:id="rId4" tooltip="Roman Catholic Archdiocese of Cambrai"/>
              </a:rPr>
              <a:t>Bishop of Cambrai</a:t>
            </a:r>
            <a:r>
              <a:rPr lang="en-US" sz="2800" b="0" i="0" dirty="0">
                <a:solidFill>
                  <a:srgbClr val="202122"/>
                </a:solidFill>
                <a:effectLst/>
                <a:latin typeface="Arial" panose="020B0604020202020204" pitchFamily="34" charset="0"/>
              </a:rPr>
              <a:t>, Henry of Bergen.</a:t>
            </a:r>
            <a:endParaRPr lang="en-US" sz="2800" b="0" i="0" dirty="0">
              <a:solidFill>
                <a:srgbClr val="333333"/>
              </a:solidFill>
              <a:effectLst/>
              <a:latin typeface="Cambria" panose="02040503050406030204" pitchFamily="18" charset="0"/>
              <a:ea typeface="Cambria" panose="02040503050406030204" pitchFamily="18" charset="0"/>
            </a:endParaRPr>
          </a:p>
          <a:p>
            <a:endParaRPr lang="en-US" dirty="0"/>
          </a:p>
        </p:txBody>
      </p:sp>
    </p:spTree>
    <p:extLst>
      <p:ext uri="{BB962C8B-B14F-4D97-AF65-F5344CB8AC3E}">
        <p14:creationId xmlns:p14="http://schemas.microsoft.com/office/powerpoint/2010/main" val="8803780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3C538-339E-70FD-89CF-914DB3A02DCA}"/>
              </a:ext>
            </a:extLst>
          </p:cNvPr>
          <p:cNvSpPr>
            <a:spLocks noGrp="1"/>
          </p:cNvSpPr>
          <p:nvPr>
            <p:ph type="title"/>
          </p:nvPr>
        </p:nvSpPr>
        <p:spPr/>
        <p:txBody>
          <a:bodyPr/>
          <a:lstStyle/>
          <a:p>
            <a:r>
              <a:rPr lang="en-US" dirty="0"/>
              <a:t>Erasmus</a:t>
            </a:r>
          </a:p>
        </p:txBody>
      </p:sp>
      <p:pic>
        <p:nvPicPr>
          <p:cNvPr id="4" name="Content Placeholder 3" descr="Desiderius Erasmus">
            <a:hlinkClick r:id="rId2"/>
            <a:extLst>
              <a:ext uri="{FF2B5EF4-FFF2-40B4-BE49-F238E27FC236}">
                <a16:creationId xmlns:a16="http://schemas.microsoft.com/office/drawing/2014/main" id="{B7EA7C2F-D243-4A6F-C2B3-0F60FC55BC5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378700" y="1064419"/>
            <a:ext cx="3810000" cy="2857500"/>
          </a:xfrm>
          <a:prstGeom prst="rect">
            <a:avLst/>
          </a:prstGeom>
          <a:noFill/>
          <a:ln>
            <a:noFill/>
          </a:ln>
        </p:spPr>
      </p:pic>
      <p:sp>
        <p:nvSpPr>
          <p:cNvPr id="5" name="TextBox 4">
            <a:extLst>
              <a:ext uri="{FF2B5EF4-FFF2-40B4-BE49-F238E27FC236}">
                <a16:creationId xmlns:a16="http://schemas.microsoft.com/office/drawing/2014/main" id="{3A04A8D8-C929-17FA-29D8-22ED2E86C742}"/>
              </a:ext>
            </a:extLst>
          </p:cNvPr>
          <p:cNvSpPr txBox="1"/>
          <p:nvPr/>
        </p:nvSpPr>
        <p:spPr>
          <a:xfrm>
            <a:off x="7912100" y="4597400"/>
            <a:ext cx="3962400" cy="954107"/>
          </a:xfrm>
          <a:prstGeom prst="rect">
            <a:avLst/>
          </a:prstGeom>
          <a:noFill/>
        </p:spPr>
        <p:txBody>
          <a:bodyPr wrap="square" rtlCol="0">
            <a:spAutoFit/>
          </a:bodyPr>
          <a:lstStyle/>
          <a:p>
            <a:r>
              <a:rPr lang="en-US" sz="2800" b="1" dirty="0">
                <a:solidFill>
                  <a:srgbClr val="1A1A1A"/>
                </a:solidFill>
                <a:effectLst/>
                <a:latin typeface="Cambria" panose="02040503050406030204" pitchFamily="18" charset="0"/>
                <a:ea typeface="Cambria" panose="02040503050406030204" pitchFamily="18" charset="0"/>
                <a:cs typeface="Segoe UI" panose="020B0502040204020203" pitchFamily="34" charset="0"/>
              </a:rPr>
              <a:t>Desiderius Erasmus</a:t>
            </a:r>
          </a:p>
          <a:p>
            <a:r>
              <a:rPr lang="en-US" sz="2800" b="1" dirty="0">
                <a:solidFill>
                  <a:srgbClr val="1A1A1A"/>
                </a:solidFill>
                <a:latin typeface="Cambria" panose="02040503050406030204" pitchFamily="18" charset="0"/>
                <a:ea typeface="Cambria" panose="02040503050406030204" pitchFamily="18" charset="0"/>
                <a:cs typeface="Segoe UI" panose="020B0502040204020203" pitchFamily="34" charset="0"/>
              </a:rPr>
              <a:t>1466 (1469) - 1536</a:t>
            </a:r>
            <a:endParaRPr lang="en-US" sz="2800"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20B1D63D-1AB1-F951-90C0-5304AD9C1904}"/>
              </a:ext>
            </a:extLst>
          </p:cNvPr>
          <p:cNvSpPr txBox="1"/>
          <p:nvPr/>
        </p:nvSpPr>
        <p:spPr>
          <a:xfrm>
            <a:off x="609599" y="485632"/>
            <a:ext cx="6615659" cy="5693866"/>
          </a:xfrm>
          <a:prstGeom prst="rect">
            <a:avLst/>
          </a:prstGeom>
          <a:noFill/>
        </p:spPr>
        <p:txBody>
          <a:bodyPr wrap="square" rtlCol="0">
            <a:spAutoFit/>
          </a:bodyPr>
          <a:lstStyle/>
          <a:p>
            <a:r>
              <a:rPr lang="en-US" sz="2800" b="1" dirty="0">
                <a:solidFill>
                  <a:srgbClr val="1A1A1A"/>
                </a:solidFill>
                <a:effectLst/>
                <a:latin typeface="Cambria" panose="02040503050406030204" pitchFamily="18" charset="0"/>
                <a:ea typeface="Cambria" panose="02040503050406030204" pitchFamily="18" charset="0"/>
                <a:cs typeface="Segoe UI" panose="020B0502040204020203" pitchFamily="34" charset="0"/>
              </a:rPr>
              <a:t>Erasmus</a:t>
            </a:r>
          </a:p>
          <a:p>
            <a:pPr marL="285750" indent="-285750">
              <a:buFont typeface="Arial" panose="020B0604020202020204" pitchFamily="34" charset="0"/>
              <a:buChar char="•"/>
            </a:pPr>
            <a:r>
              <a:rPr lang="en-US" sz="2800" b="0" i="0" dirty="0">
                <a:solidFill>
                  <a:srgbClr val="202122"/>
                </a:solidFill>
                <a:effectLst/>
                <a:latin typeface="Arial" panose="020B0604020202020204" pitchFamily="34" charset="0"/>
              </a:rPr>
              <a:t>In 1495 with Bishop Henry's consent and a stipend, Erasmus went on to study at the </a:t>
            </a:r>
            <a:r>
              <a:rPr lang="en-US" sz="2800" b="0" i="0" u="sng" dirty="0">
                <a:solidFill>
                  <a:srgbClr val="3366CC"/>
                </a:solidFill>
                <a:effectLst/>
                <a:latin typeface="Arial" panose="020B0604020202020204" pitchFamily="34" charset="0"/>
                <a:hlinkClick r:id="rId4"/>
              </a:rPr>
              <a:t>University of Paris</a:t>
            </a:r>
            <a:r>
              <a:rPr lang="en-US" sz="2800" b="0" i="0" dirty="0">
                <a:solidFill>
                  <a:srgbClr val="202122"/>
                </a:solidFill>
                <a:effectLst/>
                <a:latin typeface="Arial" panose="020B0604020202020204" pitchFamily="34" charset="0"/>
              </a:rPr>
              <a:t> in the </a:t>
            </a:r>
            <a:r>
              <a:rPr lang="en-US" sz="2800" b="0" i="0" u="none" strike="noStrike" dirty="0">
                <a:solidFill>
                  <a:srgbClr val="3366CC"/>
                </a:solidFill>
                <a:effectLst/>
                <a:latin typeface="Arial" panose="020B0604020202020204" pitchFamily="34" charset="0"/>
                <a:hlinkClick r:id="rId5" tooltip="Collège de Montaigu"/>
              </a:rPr>
              <a:t>Collège de </a:t>
            </a:r>
            <a:r>
              <a:rPr lang="en-US" sz="2800" b="0" i="0" u="none" strike="noStrike" dirty="0" err="1">
                <a:solidFill>
                  <a:srgbClr val="3366CC"/>
                </a:solidFill>
                <a:effectLst/>
                <a:latin typeface="Arial" panose="020B0604020202020204" pitchFamily="34" charset="0"/>
                <a:hlinkClick r:id="rId5" tooltip="Collège de Montaigu"/>
              </a:rPr>
              <a:t>Montaigu</a:t>
            </a:r>
            <a:r>
              <a:rPr lang="en-US" sz="2800" b="0" i="0" u="none" strike="noStrike" dirty="0">
                <a:solidFill>
                  <a:srgbClr val="3366CC"/>
                </a:solidFill>
                <a:effectLst/>
                <a:latin typeface="Arial" panose="020B0604020202020204" pitchFamily="34" charset="0"/>
              </a:rPr>
              <a:t>.</a:t>
            </a:r>
          </a:p>
          <a:p>
            <a:pPr marL="285750" indent="-285750">
              <a:buFont typeface="Arial" panose="020B0604020202020204" pitchFamily="34" charset="0"/>
              <a:buChar char="•"/>
            </a:pPr>
            <a:r>
              <a:rPr lang="en-US" sz="2800" b="0" i="0" dirty="0">
                <a:solidFill>
                  <a:srgbClr val="202122"/>
                </a:solidFill>
                <a:effectLst/>
                <a:latin typeface="Arial" panose="020B0604020202020204" pitchFamily="34" charset="0"/>
              </a:rPr>
              <a:t>In 1499 he was invited to England by </a:t>
            </a:r>
            <a:r>
              <a:rPr lang="en-US" sz="2800" b="0" i="0" u="none" strike="noStrike" dirty="0">
                <a:solidFill>
                  <a:srgbClr val="3366CC"/>
                </a:solidFill>
                <a:effectLst/>
                <a:latin typeface="Arial" panose="020B0604020202020204" pitchFamily="34" charset="0"/>
                <a:hlinkClick r:id="rId6" tooltip="William Blount, 4th Baron Mountjoy"/>
              </a:rPr>
              <a:t>William Blount, 4th Baron Mountjoy</a:t>
            </a:r>
            <a:r>
              <a:rPr lang="en-US" sz="2800" b="0" i="0" dirty="0">
                <a:solidFill>
                  <a:srgbClr val="202122"/>
                </a:solidFill>
                <a:effectLst/>
                <a:latin typeface="Arial" panose="020B0604020202020204" pitchFamily="34" charset="0"/>
              </a:rPr>
              <a:t>, who offered to accompany him on his trip to England.</a:t>
            </a:r>
          </a:p>
          <a:p>
            <a:pPr marL="285750" indent="-285750">
              <a:buFont typeface="Arial" panose="020B0604020202020204" pitchFamily="34" charset="0"/>
              <a:buChar char="•"/>
            </a:pPr>
            <a:r>
              <a:rPr lang="en-US" sz="2800" dirty="0">
                <a:solidFill>
                  <a:srgbClr val="202122"/>
                </a:solidFill>
                <a:latin typeface="Arial" panose="020B0604020202020204" pitchFamily="34" charset="0"/>
              </a:rPr>
              <a:t>Established a friendship with John Collet and Thomas More.  </a:t>
            </a:r>
          </a:p>
          <a:p>
            <a:pPr marL="285750" indent="-285750">
              <a:buFont typeface="Arial" panose="020B0604020202020204" pitchFamily="34" charset="0"/>
              <a:buChar char="•"/>
            </a:pPr>
            <a:r>
              <a:rPr lang="en-US" sz="2800" dirty="0" err="1">
                <a:solidFill>
                  <a:srgbClr val="202122"/>
                </a:solidFill>
                <a:latin typeface="Arial" panose="020B0604020202020204" pitchFamily="34" charset="0"/>
              </a:rPr>
              <a:t>Erasumus</a:t>
            </a:r>
            <a:r>
              <a:rPr lang="en-US" sz="2800" dirty="0">
                <a:solidFill>
                  <a:srgbClr val="202122"/>
                </a:solidFill>
                <a:latin typeface="Arial" panose="020B0604020202020204" pitchFamily="34" charset="0"/>
              </a:rPr>
              <a:t> taught at Oxford (1499) but he returned to continent to study Geek</a:t>
            </a:r>
            <a:endParaRPr lang="en-US" sz="2800" dirty="0"/>
          </a:p>
        </p:txBody>
      </p:sp>
    </p:spTree>
    <p:extLst>
      <p:ext uri="{BB962C8B-B14F-4D97-AF65-F5344CB8AC3E}">
        <p14:creationId xmlns:p14="http://schemas.microsoft.com/office/powerpoint/2010/main" val="29576781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3C538-339E-70FD-89CF-914DB3A02DCA}"/>
              </a:ext>
            </a:extLst>
          </p:cNvPr>
          <p:cNvSpPr>
            <a:spLocks noGrp="1"/>
          </p:cNvSpPr>
          <p:nvPr>
            <p:ph type="title"/>
          </p:nvPr>
        </p:nvSpPr>
        <p:spPr/>
        <p:txBody>
          <a:bodyPr/>
          <a:lstStyle/>
          <a:p>
            <a:r>
              <a:rPr lang="en-US" dirty="0"/>
              <a:t>Erasmus</a:t>
            </a:r>
          </a:p>
        </p:txBody>
      </p:sp>
      <p:pic>
        <p:nvPicPr>
          <p:cNvPr id="4" name="Content Placeholder 3" descr="Desiderius Erasmus">
            <a:hlinkClick r:id="rId2"/>
            <a:extLst>
              <a:ext uri="{FF2B5EF4-FFF2-40B4-BE49-F238E27FC236}">
                <a16:creationId xmlns:a16="http://schemas.microsoft.com/office/drawing/2014/main" id="{B7EA7C2F-D243-4A6F-C2B3-0F60FC55BC5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378700" y="1064419"/>
            <a:ext cx="3810000" cy="2857500"/>
          </a:xfrm>
          <a:prstGeom prst="rect">
            <a:avLst/>
          </a:prstGeom>
          <a:noFill/>
          <a:ln>
            <a:noFill/>
          </a:ln>
        </p:spPr>
      </p:pic>
      <p:sp>
        <p:nvSpPr>
          <p:cNvPr id="5" name="TextBox 4">
            <a:extLst>
              <a:ext uri="{FF2B5EF4-FFF2-40B4-BE49-F238E27FC236}">
                <a16:creationId xmlns:a16="http://schemas.microsoft.com/office/drawing/2014/main" id="{3A04A8D8-C929-17FA-29D8-22ED2E86C742}"/>
              </a:ext>
            </a:extLst>
          </p:cNvPr>
          <p:cNvSpPr txBox="1"/>
          <p:nvPr/>
        </p:nvSpPr>
        <p:spPr>
          <a:xfrm>
            <a:off x="7912100" y="4597400"/>
            <a:ext cx="3962400" cy="954107"/>
          </a:xfrm>
          <a:prstGeom prst="rect">
            <a:avLst/>
          </a:prstGeom>
          <a:noFill/>
        </p:spPr>
        <p:txBody>
          <a:bodyPr wrap="square" rtlCol="0">
            <a:spAutoFit/>
          </a:bodyPr>
          <a:lstStyle/>
          <a:p>
            <a:r>
              <a:rPr lang="en-US" sz="2800" b="1" dirty="0">
                <a:solidFill>
                  <a:srgbClr val="1A1A1A"/>
                </a:solidFill>
                <a:effectLst/>
                <a:latin typeface="Cambria" panose="02040503050406030204" pitchFamily="18" charset="0"/>
                <a:ea typeface="Cambria" panose="02040503050406030204" pitchFamily="18" charset="0"/>
                <a:cs typeface="Segoe UI" panose="020B0502040204020203" pitchFamily="34" charset="0"/>
              </a:rPr>
              <a:t>Desiderius Erasmus</a:t>
            </a:r>
          </a:p>
          <a:p>
            <a:r>
              <a:rPr lang="en-US" sz="2800" b="1" dirty="0">
                <a:solidFill>
                  <a:srgbClr val="1A1A1A"/>
                </a:solidFill>
                <a:latin typeface="Cambria" panose="02040503050406030204" pitchFamily="18" charset="0"/>
                <a:ea typeface="Cambria" panose="02040503050406030204" pitchFamily="18" charset="0"/>
                <a:cs typeface="Segoe UI" panose="020B0502040204020203" pitchFamily="34" charset="0"/>
              </a:rPr>
              <a:t>1466 (1469) - 1536</a:t>
            </a:r>
            <a:endParaRPr lang="en-US" sz="2800"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20B1D63D-1AB1-F951-90C0-5304AD9C1904}"/>
              </a:ext>
            </a:extLst>
          </p:cNvPr>
          <p:cNvSpPr txBox="1"/>
          <p:nvPr/>
        </p:nvSpPr>
        <p:spPr>
          <a:xfrm>
            <a:off x="609599" y="485632"/>
            <a:ext cx="6615659" cy="5262979"/>
          </a:xfrm>
          <a:prstGeom prst="rect">
            <a:avLst/>
          </a:prstGeom>
          <a:noFill/>
        </p:spPr>
        <p:txBody>
          <a:bodyPr wrap="square" rtlCol="0">
            <a:spAutoFit/>
          </a:bodyPr>
          <a:lstStyle/>
          <a:p>
            <a:r>
              <a:rPr lang="en-US" sz="2800" b="1" dirty="0">
                <a:solidFill>
                  <a:srgbClr val="1A1A1A"/>
                </a:solidFill>
                <a:effectLst/>
                <a:latin typeface="Cambria" panose="02040503050406030204" pitchFamily="18" charset="0"/>
                <a:ea typeface="Cambria" panose="02040503050406030204" pitchFamily="18" charset="0"/>
                <a:cs typeface="Segoe UI" panose="020B0502040204020203" pitchFamily="34" charset="0"/>
              </a:rPr>
              <a:t>Erasmus</a:t>
            </a:r>
          </a:p>
          <a:p>
            <a:pPr marL="285750" indent="-285750">
              <a:buFont typeface="Arial" panose="020B0604020202020204" pitchFamily="34" charset="0"/>
              <a:buChar char="•"/>
            </a:pPr>
            <a:r>
              <a:rPr lang="en-US" sz="2800" b="0" i="0" dirty="0">
                <a:solidFill>
                  <a:srgbClr val="202122"/>
                </a:solidFill>
                <a:effectLst/>
                <a:latin typeface="Arial" panose="020B0604020202020204" pitchFamily="34" charset="0"/>
              </a:rPr>
              <a:t>Had several years of scholarly</a:t>
            </a:r>
            <a:r>
              <a:rPr lang="en-US" sz="2800" dirty="0">
                <a:solidFill>
                  <a:srgbClr val="202122"/>
                </a:solidFill>
                <a:latin typeface="Arial" panose="020B0604020202020204" pitchFamily="34" charset="0"/>
              </a:rPr>
              <a:t> study in Italy.</a:t>
            </a:r>
          </a:p>
          <a:p>
            <a:pPr marL="285750" indent="-285750">
              <a:buFont typeface="Arial" panose="020B0604020202020204" pitchFamily="34" charset="0"/>
              <a:buChar char="•"/>
            </a:pPr>
            <a:r>
              <a:rPr lang="en-US" sz="2800" b="0" i="0" u="none" strike="noStrike" dirty="0">
                <a:effectLst/>
                <a:latin typeface="Arial" panose="020B0604020202020204" pitchFamily="34" charset="0"/>
              </a:rPr>
              <a:t>Collaborated with Collet to write Greek text books and helped find staff for new St. </a:t>
            </a:r>
            <a:r>
              <a:rPr lang="en-US" sz="2800" b="0" i="0" u="none" strike="noStrike" dirty="0" err="1">
                <a:effectLst/>
                <a:latin typeface="Arial" panose="020B0604020202020204" pitchFamily="34" charset="0"/>
              </a:rPr>
              <a:t>Pauls</a:t>
            </a:r>
            <a:r>
              <a:rPr lang="en-US" sz="2800" b="0" i="0" u="none" strike="noStrike" dirty="0">
                <a:effectLst/>
                <a:latin typeface="Arial" panose="020B0604020202020204" pitchFamily="34" charset="0"/>
              </a:rPr>
              <a:t> school headed by John Fisher</a:t>
            </a:r>
            <a:r>
              <a:rPr lang="en-US" sz="2800" b="0" i="0" u="none" strike="noStrike" dirty="0">
                <a:solidFill>
                  <a:srgbClr val="3366CC"/>
                </a:solidFill>
                <a:effectLst/>
                <a:latin typeface="Arial" panose="020B0604020202020204" pitchFamily="34" charset="0"/>
              </a:rPr>
              <a:t>.</a:t>
            </a:r>
          </a:p>
          <a:p>
            <a:pPr marL="285750" indent="-285750">
              <a:buFont typeface="Arial" panose="020B0604020202020204" pitchFamily="34" charset="0"/>
              <a:buChar char="•"/>
            </a:pPr>
            <a:r>
              <a:rPr lang="en-US" sz="2800" b="0" i="0" dirty="0">
                <a:solidFill>
                  <a:srgbClr val="202122"/>
                </a:solidFill>
                <a:effectLst/>
                <a:latin typeface="Arial" panose="020B0604020202020204" pitchFamily="34" charset="0"/>
              </a:rPr>
              <a:t>1510-1515 Professor of divinity Queens Collage , Cambridge.</a:t>
            </a:r>
          </a:p>
          <a:p>
            <a:pPr marL="285750" indent="-285750">
              <a:buFont typeface="Arial" panose="020B0604020202020204" pitchFamily="34" charset="0"/>
              <a:buChar char="•"/>
            </a:pPr>
            <a:r>
              <a:rPr lang="en-US" sz="2800" dirty="0">
                <a:solidFill>
                  <a:srgbClr val="202122"/>
                </a:solidFill>
                <a:latin typeface="Arial" panose="020B0604020202020204" pitchFamily="34" charset="0"/>
              </a:rPr>
              <a:t>1512 Started work on the Greek / Latin parallel bible.</a:t>
            </a:r>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12517055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3C538-339E-70FD-89CF-914DB3A02DCA}"/>
              </a:ext>
            </a:extLst>
          </p:cNvPr>
          <p:cNvSpPr>
            <a:spLocks noGrp="1"/>
          </p:cNvSpPr>
          <p:nvPr>
            <p:ph type="title"/>
          </p:nvPr>
        </p:nvSpPr>
        <p:spPr>
          <a:xfrm>
            <a:off x="609600" y="274639"/>
            <a:ext cx="10972800" cy="684007"/>
          </a:xfrm>
        </p:spPr>
        <p:txBody>
          <a:bodyPr/>
          <a:lstStyle/>
          <a:p>
            <a:r>
              <a:rPr lang="en-US" dirty="0"/>
              <a:t>Erasmus</a:t>
            </a:r>
          </a:p>
        </p:txBody>
      </p:sp>
      <p:sp>
        <p:nvSpPr>
          <p:cNvPr id="6" name="TextBox 5">
            <a:extLst>
              <a:ext uri="{FF2B5EF4-FFF2-40B4-BE49-F238E27FC236}">
                <a16:creationId xmlns:a16="http://schemas.microsoft.com/office/drawing/2014/main" id="{20B1D63D-1AB1-F951-90C0-5304AD9C1904}"/>
              </a:ext>
            </a:extLst>
          </p:cNvPr>
          <p:cNvSpPr txBox="1"/>
          <p:nvPr/>
        </p:nvSpPr>
        <p:spPr>
          <a:xfrm>
            <a:off x="504668" y="1235140"/>
            <a:ext cx="10827896" cy="6555641"/>
          </a:xfrm>
          <a:prstGeom prst="rect">
            <a:avLst/>
          </a:prstGeom>
          <a:noFill/>
        </p:spPr>
        <p:txBody>
          <a:bodyPr wrap="square" rtlCol="0">
            <a:spAutoFit/>
          </a:bodyPr>
          <a:lstStyle/>
          <a:p>
            <a:pPr marL="285750" indent="-285750">
              <a:buFont typeface="Arial" panose="020B0604020202020204" pitchFamily="34" charset="0"/>
              <a:buChar char="•"/>
            </a:pPr>
            <a:r>
              <a:rPr lang="en-US" sz="2800" b="0" i="0" dirty="0">
                <a:solidFill>
                  <a:srgbClr val="202122"/>
                </a:solidFill>
                <a:effectLst/>
                <a:latin typeface="Arial" panose="020B0604020202020204" pitchFamily="34" charset="0"/>
              </a:rPr>
              <a:t>1</a:t>
            </a:r>
            <a:r>
              <a:rPr lang="en-US" sz="2800" b="0" i="0" baseline="30000" dirty="0">
                <a:solidFill>
                  <a:srgbClr val="202122"/>
                </a:solidFill>
                <a:effectLst/>
                <a:latin typeface="Arial" panose="020B0604020202020204" pitchFamily="34" charset="0"/>
              </a:rPr>
              <a:t>st</a:t>
            </a:r>
            <a:r>
              <a:rPr lang="en-US" sz="2800" b="0" i="0" dirty="0">
                <a:solidFill>
                  <a:srgbClr val="202122"/>
                </a:solidFill>
                <a:effectLst/>
                <a:latin typeface="Arial" panose="020B0604020202020204" pitchFamily="34" charset="0"/>
              </a:rPr>
              <a:t> Ed. 1516    Rushed effort and lack of editing made a book full of errors</a:t>
            </a:r>
            <a:r>
              <a:rPr lang="en-US" sz="2800" dirty="0">
                <a:solidFill>
                  <a:srgbClr val="202122"/>
                </a:solidFill>
                <a:latin typeface="Arial" panose="020B0604020202020204" pitchFamily="34" charset="0"/>
              </a:rPr>
              <a:t>.   Based on Miniscule 2 </a:t>
            </a:r>
          </a:p>
          <a:p>
            <a:pPr marL="285750" indent="-285750">
              <a:buFont typeface="Arial" panose="020B0604020202020204" pitchFamily="34" charset="0"/>
              <a:buChar char="•"/>
            </a:pPr>
            <a:r>
              <a:rPr lang="en-US" sz="2800" b="0" i="0" dirty="0">
                <a:solidFill>
                  <a:srgbClr val="202122"/>
                </a:solidFill>
                <a:effectLst/>
                <a:latin typeface="Arial" panose="020B0604020202020204" pitchFamily="34" charset="0"/>
              </a:rPr>
              <a:t>2</a:t>
            </a:r>
            <a:r>
              <a:rPr lang="en-US" sz="2800" b="0" i="0" baseline="30000" dirty="0">
                <a:solidFill>
                  <a:srgbClr val="202122"/>
                </a:solidFill>
                <a:effectLst/>
                <a:latin typeface="Arial" panose="020B0604020202020204" pitchFamily="34" charset="0"/>
              </a:rPr>
              <a:t>st</a:t>
            </a:r>
            <a:r>
              <a:rPr lang="en-US" sz="2800" b="0" i="0" dirty="0">
                <a:solidFill>
                  <a:srgbClr val="202122"/>
                </a:solidFill>
                <a:effectLst/>
                <a:latin typeface="Arial" panose="020B0604020202020204" pitchFamily="34" charset="0"/>
              </a:rPr>
              <a:t> Ed. 1519   Used by Luther to translate NT into German.</a:t>
            </a:r>
          </a:p>
          <a:p>
            <a:pPr marL="285750" indent="-285750">
              <a:buFont typeface="Arial" panose="020B0604020202020204" pitchFamily="34" charset="0"/>
              <a:buChar char="•"/>
            </a:pPr>
            <a:r>
              <a:rPr lang="en-US" sz="2800" dirty="0">
                <a:solidFill>
                  <a:srgbClr val="202122"/>
                </a:solidFill>
                <a:latin typeface="Arial" panose="020B0604020202020204" pitchFamily="34" charset="0"/>
              </a:rPr>
              <a:t>3</a:t>
            </a:r>
            <a:r>
              <a:rPr lang="en-US" sz="2800" baseline="30000" dirty="0">
                <a:solidFill>
                  <a:srgbClr val="202122"/>
                </a:solidFill>
                <a:latin typeface="Arial" panose="020B0604020202020204" pitchFamily="34" charset="0"/>
              </a:rPr>
              <a:t>rd</a:t>
            </a:r>
            <a:r>
              <a:rPr lang="en-US" sz="2800" dirty="0">
                <a:solidFill>
                  <a:srgbClr val="202122"/>
                </a:solidFill>
                <a:latin typeface="Arial" panose="020B0604020202020204" pitchFamily="34" charset="0"/>
              </a:rPr>
              <a:t> Ed.  1522 probably used by Tyndale for his English NT 1526 also the basis of the 1550 critical Greek text comparing Erasmus with the </a:t>
            </a:r>
            <a:r>
              <a:rPr lang="en-US" sz="2800" i="0" dirty="0">
                <a:solidFill>
                  <a:srgbClr val="202122"/>
                </a:solidFill>
                <a:effectLst/>
                <a:latin typeface="Arial" panose="020B0604020202020204" pitchFamily="34" charset="0"/>
              </a:rPr>
              <a:t>Complutensian</a:t>
            </a:r>
            <a:r>
              <a:rPr lang="en-US" sz="2800" dirty="0">
                <a:solidFill>
                  <a:srgbClr val="202122"/>
                </a:solidFill>
                <a:latin typeface="Arial" panose="020B0604020202020204" pitchFamily="34" charset="0"/>
              </a:rPr>
              <a:t> Polyglot. (</a:t>
            </a:r>
            <a:r>
              <a:rPr lang="en-US" sz="2800" b="1" i="1" dirty="0" err="1">
                <a:solidFill>
                  <a:srgbClr val="202122"/>
                </a:solidFill>
                <a:effectLst/>
                <a:latin typeface="Arial" panose="020B0604020202020204" pitchFamily="34" charset="0"/>
              </a:rPr>
              <a:t>Editio</a:t>
            </a:r>
            <a:r>
              <a:rPr lang="en-US" sz="2800" b="1" i="1" dirty="0">
                <a:solidFill>
                  <a:srgbClr val="202122"/>
                </a:solidFill>
                <a:effectLst/>
                <a:latin typeface="Arial" panose="020B0604020202020204" pitchFamily="34" charset="0"/>
              </a:rPr>
              <a:t> Regia</a:t>
            </a:r>
            <a:r>
              <a:rPr lang="en-US" sz="2800" b="0" i="0" dirty="0">
                <a:solidFill>
                  <a:srgbClr val="202122"/>
                </a:solidFill>
                <a:effectLst/>
                <a:latin typeface="Arial" panose="020B0604020202020204" pitchFamily="34" charset="0"/>
              </a:rPr>
              <a:t> (</a:t>
            </a:r>
            <a:r>
              <a:rPr lang="en-US" sz="2800" b="0" i="1" dirty="0">
                <a:solidFill>
                  <a:srgbClr val="202122"/>
                </a:solidFill>
                <a:effectLst/>
                <a:latin typeface="Arial" panose="020B0604020202020204" pitchFamily="34" charset="0"/>
              </a:rPr>
              <a:t>Royal edition</a:t>
            </a:r>
            <a:r>
              <a:rPr lang="en-US" sz="2800" b="0" i="0" dirty="0">
                <a:solidFill>
                  <a:srgbClr val="202122"/>
                </a:solidFill>
                <a:effectLst/>
                <a:latin typeface="Arial" panose="020B0604020202020204" pitchFamily="34" charset="0"/>
              </a:rPr>
              <a:t>) by Robert Stephanus aka Robert Estienne)  evolved into the Textus Receptus.</a:t>
            </a:r>
          </a:p>
          <a:p>
            <a:pPr marL="285750" indent="-285750">
              <a:buFont typeface="Arial" panose="020B0604020202020204" pitchFamily="34" charset="0"/>
              <a:buChar char="•"/>
            </a:pPr>
            <a:r>
              <a:rPr lang="en-US" sz="2800" dirty="0">
                <a:solidFill>
                  <a:srgbClr val="202122"/>
                </a:solidFill>
                <a:latin typeface="Arial" panose="020B0604020202020204" pitchFamily="34" charset="0"/>
              </a:rPr>
              <a:t>4</a:t>
            </a:r>
            <a:r>
              <a:rPr lang="en-US" sz="2800" baseline="30000" dirty="0">
                <a:solidFill>
                  <a:srgbClr val="202122"/>
                </a:solidFill>
                <a:latin typeface="Arial" panose="020B0604020202020204" pitchFamily="34" charset="0"/>
              </a:rPr>
              <a:t>th</a:t>
            </a:r>
            <a:r>
              <a:rPr lang="en-US" sz="2800" dirty="0">
                <a:solidFill>
                  <a:srgbClr val="202122"/>
                </a:solidFill>
                <a:latin typeface="Arial" panose="020B0604020202020204" pitchFamily="34" charset="0"/>
              </a:rPr>
              <a:t> Ed. 1527  Parallel columns of Greek, Vulgate,  Erasmus Latin</a:t>
            </a:r>
          </a:p>
          <a:p>
            <a:pPr marL="285750" indent="-285750">
              <a:buFont typeface="Arial" panose="020B0604020202020204" pitchFamily="34" charset="0"/>
              <a:buChar char="•"/>
            </a:pPr>
            <a:r>
              <a:rPr lang="en-US" sz="2800" b="0" i="0" dirty="0">
                <a:solidFill>
                  <a:srgbClr val="202122"/>
                </a:solidFill>
                <a:effectLst/>
                <a:latin typeface="Arial" panose="020B0604020202020204" pitchFamily="34" charset="0"/>
              </a:rPr>
              <a:t>5</a:t>
            </a:r>
            <a:r>
              <a:rPr lang="en-US" sz="2800" b="0" i="0" baseline="30000" dirty="0">
                <a:solidFill>
                  <a:srgbClr val="202122"/>
                </a:solidFill>
                <a:effectLst/>
                <a:latin typeface="Arial" panose="020B0604020202020204" pitchFamily="34" charset="0"/>
              </a:rPr>
              <a:t>th</a:t>
            </a:r>
            <a:r>
              <a:rPr lang="en-US" sz="2800" b="0" i="0" dirty="0">
                <a:solidFill>
                  <a:srgbClr val="202122"/>
                </a:solidFill>
                <a:effectLst/>
                <a:latin typeface="Arial" panose="020B0604020202020204" pitchFamily="34" charset="0"/>
              </a:rPr>
              <a:t> Ed.  1535  Vulgate removed. </a:t>
            </a:r>
          </a:p>
          <a:p>
            <a:pPr marL="285750" indent="-285750">
              <a:buFont typeface="Arial" panose="020B0604020202020204" pitchFamily="34" charset="0"/>
              <a:buChar char="•"/>
            </a:pPr>
            <a:r>
              <a:rPr lang="en-US" sz="2800" b="0" i="0" dirty="0">
                <a:solidFill>
                  <a:srgbClr val="202122"/>
                </a:solidFill>
                <a:effectLst/>
                <a:latin typeface="Arial" panose="020B0604020202020204" pitchFamily="34" charset="0"/>
              </a:rPr>
              <a:t>Erasmus used manuscripts: </a:t>
            </a:r>
            <a:r>
              <a:rPr lang="en-US" sz="2800" b="0" i="0" u="none" strike="noStrike" dirty="0">
                <a:solidFill>
                  <a:srgbClr val="3366CC"/>
                </a:solidFill>
                <a:effectLst/>
                <a:latin typeface="Arial" panose="020B0604020202020204" pitchFamily="34" charset="0"/>
                <a:hlinkClick r:id="rId2" tooltip="Codex Basilensis A. N. IV. 2"/>
              </a:rPr>
              <a:t>1</a:t>
            </a:r>
            <a:r>
              <a:rPr lang="en-US" sz="2800" b="0" i="0" dirty="0">
                <a:solidFill>
                  <a:srgbClr val="202122"/>
                </a:solidFill>
                <a:effectLst/>
                <a:latin typeface="Arial" panose="020B0604020202020204" pitchFamily="34" charset="0"/>
              </a:rPr>
              <a:t>, </a:t>
            </a:r>
            <a:r>
              <a:rPr lang="en-US" sz="2800" b="0" i="0" u="none" strike="noStrike" dirty="0">
                <a:solidFill>
                  <a:srgbClr val="3366CC"/>
                </a:solidFill>
                <a:effectLst/>
                <a:latin typeface="Arial" panose="020B0604020202020204" pitchFamily="34" charset="0"/>
                <a:hlinkClick r:id="rId3" tooltip="Minuscule 2814"/>
              </a:rPr>
              <a:t>1</a:t>
            </a:r>
            <a:r>
              <a:rPr lang="en-US" sz="2800" b="0" i="0" u="none" strike="noStrike" baseline="30000" dirty="0">
                <a:solidFill>
                  <a:srgbClr val="3366CC"/>
                </a:solidFill>
                <a:effectLst/>
                <a:latin typeface="Arial" panose="020B0604020202020204" pitchFamily="34" charset="0"/>
                <a:hlinkClick r:id="rId3" tooltip="Minuscule 2814"/>
              </a:rPr>
              <a:t>rK</a:t>
            </a:r>
            <a:r>
              <a:rPr lang="en-US" sz="2800" b="0" i="0" dirty="0">
                <a:solidFill>
                  <a:srgbClr val="202122"/>
                </a:solidFill>
                <a:effectLst/>
                <a:latin typeface="Arial" panose="020B0604020202020204" pitchFamily="34" charset="0"/>
              </a:rPr>
              <a:t>, </a:t>
            </a:r>
            <a:r>
              <a:rPr lang="en-US" sz="2800" b="0" i="0" u="none" strike="noStrike" dirty="0">
                <a:solidFill>
                  <a:srgbClr val="3366CC"/>
                </a:solidFill>
                <a:effectLst/>
                <a:latin typeface="Arial" panose="020B0604020202020204" pitchFamily="34" charset="0"/>
                <a:hlinkClick r:id="rId4" tooltip="Minuscule 2"/>
              </a:rPr>
              <a:t>2</a:t>
            </a:r>
            <a:r>
              <a:rPr lang="en-US" sz="2800" b="0" i="0" u="none" strike="noStrike" baseline="30000" dirty="0">
                <a:solidFill>
                  <a:srgbClr val="3366CC"/>
                </a:solidFill>
                <a:effectLst/>
                <a:latin typeface="Arial" panose="020B0604020202020204" pitchFamily="34" charset="0"/>
                <a:hlinkClick r:id="rId4" tooltip="Minuscule 2"/>
              </a:rPr>
              <a:t>e</a:t>
            </a:r>
            <a:r>
              <a:rPr lang="en-US" sz="2800" b="0" i="0" dirty="0">
                <a:solidFill>
                  <a:srgbClr val="202122"/>
                </a:solidFill>
                <a:effectLst/>
                <a:latin typeface="Arial" panose="020B0604020202020204" pitchFamily="34" charset="0"/>
              </a:rPr>
              <a:t>, </a:t>
            </a:r>
            <a:r>
              <a:rPr lang="en-US" sz="2800" b="0" i="0" u="none" strike="noStrike" dirty="0">
                <a:solidFill>
                  <a:srgbClr val="3366CC"/>
                </a:solidFill>
                <a:effectLst/>
                <a:latin typeface="Arial" panose="020B0604020202020204" pitchFamily="34" charset="0"/>
                <a:hlinkClick r:id="rId5" tooltip="Minuscule 2815"/>
              </a:rPr>
              <a:t>2</a:t>
            </a:r>
            <a:r>
              <a:rPr lang="en-US" sz="2800" b="0" i="0" u="none" strike="noStrike" baseline="30000" dirty="0">
                <a:solidFill>
                  <a:srgbClr val="3366CC"/>
                </a:solidFill>
                <a:effectLst/>
                <a:latin typeface="Arial" panose="020B0604020202020204" pitchFamily="34" charset="0"/>
                <a:hlinkClick r:id="rId5" tooltip="Minuscule 2815"/>
              </a:rPr>
              <a:t>ap</a:t>
            </a:r>
            <a:r>
              <a:rPr lang="en-US" sz="2800" b="0" i="0" dirty="0">
                <a:solidFill>
                  <a:srgbClr val="202122"/>
                </a:solidFill>
                <a:effectLst/>
                <a:latin typeface="Arial" panose="020B0604020202020204" pitchFamily="34" charset="0"/>
              </a:rPr>
              <a:t>, </a:t>
            </a:r>
            <a:r>
              <a:rPr lang="en-US" sz="2800" b="0" i="0" u="none" strike="noStrike" dirty="0">
                <a:solidFill>
                  <a:srgbClr val="3366CC"/>
                </a:solidFill>
                <a:effectLst/>
                <a:latin typeface="Arial" panose="020B0604020202020204" pitchFamily="34" charset="0"/>
                <a:hlinkClick r:id="rId6" tooltip="Minuscule 2816"/>
              </a:rPr>
              <a:t>4</a:t>
            </a:r>
            <a:r>
              <a:rPr lang="en-US" sz="2800" b="0" i="0" u="none" strike="noStrike" baseline="30000" dirty="0">
                <a:solidFill>
                  <a:srgbClr val="3366CC"/>
                </a:solidFill>
                <a:effectLst/>
                <a:latin typeface="Arial" panose="020B0604020202020204" pitchFamily="34" charset="0"/>
                <a:hlinkClick r:id="rId6" tooltip="Minuscule 2816"/>
              </a:rPr>
              <a:t>ap</a:t>
            </a:r>
            <a:r>
              <a:rPr lang="en-US" sz="2800" b="0" i="0" dirty="0">
                <a:solidFill>
                  <a:srgbClr val="202122"/>
                </a:solidFill>
                <a:effectLst/>
                <a:latin typeface="Arial" panose="020B0604020202020204" pitchFamily="34" charset="0"/>
              </a:rPr>
              <a:t>, </a:t>
            </a:r>
            <a:r>
              <a:rPr lang="en-US" sz="2800" b="0" i="0" u="none" strike="noStrike" dirty="0">
                <a:solidFill>
                  <a:srgbClr val="3366CC"/>
                </a:solidFill>
                <a:effectLst/>
                <a:latin typeface="Arial" panose="020B0604020202020204" pitchFamily="34" charset="0"/>
                <a:hlinkClick r:id="rId7" tooltip="Minuscule 7"/>
              </a:rPr>
              <a:t>7</a:t>
            </a:r>
            <a:r>
              <a:rPr lang="en-US" sz="2800" b="0" i="0" dirty="0">
                <a:solidFill>
                  <a:srgbClr val="202122"/>
                </a:solidFill>
                <a:effectLst/>
                <a:latin typeface="Arial" panose="020B0604020202020204" pitchFamily="34" charset="0"/>
              </a:rPr>
              <a:t>, </a:t>
            </a:r>
            <a:r>
              <a:rPr lang="en-US" sz="2800" b="0" i="0" u="none" strike="noStrike" dirty="0">
                <a:solidFill>
                  <a:srgbClr val="3366CC"/>
                </a:solidFill>
                <a:effectLst/>
                <a:latin typeface="Arial" panose="020B0604020202020204" pitchFamily="34" charset="0"/>
                <a:hlinkClick r:id="rId8" tooltip="Minuscule 817 (Gregory-Aland)"/>
              </a:rPr>
              <a:t>817</a:t>
            </a:r>
            <a:endParaRPr lang="en-US" sz="2800" dirty="0">
              <a:solidFill>
                <a:srgbClr val="202122"/>
              </a:solidFill>
              <a:latin typeface="Arial" panose="020B0604020202020204" pitchFamily="34" charset="0"/>
            </a:endParaRPr>
          </a:p>
          <a:p>
            <a:pPr marL="285750" indent="-285750">
              <a:buFont typeface="Arial" panose="020B0604020202020204" pitchFamily="34" charset="0"/>
              <a:buChar char="•"/>
            </a:pPr>
            <a:r>
              <a:rPr lang="en-US" sz="2800" b="0" i="0" dirty="0">
                <a:solidFill>
                  <a:srgbClr val="202122"/>
                </a:solidFill>
                <a:effectLst/>
                <a:latin typeface="Arial" panose="020B0604020202020204" pitchFamily="34" charset="0"/>
              </a:rPr>
              <a:t>The TR continued revisions until 1633 but is mostly the work of Erasmus.</a:t>
            </a:r>
          </a:p>
          <a:p>
            <a:pPr marL="285750" indent="-285750">
              <a:buFont typeface="Arial" panose="020B0604020202020204" pitchFamily="34" charset="0"/>
              <a:buChar char="•"/>
            </a:pPr>
            <a:endParaRPr lang="en-US" sz="2800" dirty="0">
              <a:solidFill>
                <a:srgbClr val="202122"/>
              </a:solidFill>
              <a:latin typeface="Arial" panose="020B0604020202020204" pitchFamily="34" charset="0"/>
            </a:endParaRPr>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18159485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3C538-339E-70FD-89CF-914DB3A02DCA}"/>
              </a:ext>
            </a:extLst>
          </p:cNvPr>
          <p:cNvSpPr>
            <a:spLocks noGrp="1"/>
          </p:cNvSpPr>
          <p:nvPr>
            <p:ph type="title"/>
          </p:nvPr>
        </p:nvSpPr>
        <p:spPr>
          <a:xfrm>
            <a:off x="609600" y="161547"/>
            <a:ext cx="10972800" cy="684007"/>
          </a:xfrm>
        </p:spPr>
        <p:txBody>
          <a:bodyPr/>
          <a:lstStyle/>
          <a:p>
            <a:r>
              <a:rPr lang="en-US" dirty="0">
                <a:solidFill>
                  <a:schemeClr val="tx1"/>
                </a:solidFill>
              </a:rPr>
              <a:t>Erasmus Correspondence</a:t>
            </a:r>
            <a:endParaRPr lang="en-US" dirty="0"/>
          </a:p>
        </p:txBody>
      </p:sp>
      <p:sp>
        <p:nvSpPr>
          <p:cNvPr id="9" name="TextBox 8">
            <a:extLst>
              <a:ext uri="{FF2B5EF4-FFF2-40B4-BE49-F238E27FC236}">
                <a16:creationId xmlns:a16="http://schemas.microsoft.com/office/drawing/2014/main" id="{84062D65-473B-ECAC-ABB4-C6FEC1C50601}"/>
              </a:ext>
            </a:extLst>
          </p:cNvPr>
          <p:cNvSpPr txBox="1"/>
          <p:nvPr/>
        </p:nvSpPr>
        <p:spPr>
          <a:xfrm>
            <a:off x="609600" y="694810"/>
            <a:ext cx="5047937" cy="6001643"/>
          </a:xfrm>
          <a:prstGeom prst="rect">
            <a:avLst/>
          </a:prstGeom>
          <a:noFill/>
        </p:spPr>
        <p:txBody>
          <a:bodyPr wrap="square">
            <a:spAutoFit/>
          </a:bodyPr>
          <a:lstStyle/>
          <a:p>
            <a:pPr algn="l">
              <a:buFont typeface="Arial" panose="020B0604020202020204" pitchFamily="34" charset="0"/>
              <a:buChar char="•"/>
            </a:pPr>
            <a:r>
              <a:rPr lang="en-US" sz="2400" b="0" i="0" u="sng" dirty="0">
                <a:solidFill>
                  <a:srgbClr val="FAA700"/>
                </a:solidFill>
                <a:effectLst/>
                <a:latin typeface="Arial" panose="020B0604020202020204" pitchFamily="34" charset="0"/>
                <a:hlinkClick r:id="rId2"/>
              </a:rPr>
              <a:t>Pope Adrian VI</a:t>
            </a:r>
            <a:endParaRPr lang="en-US" sz="2400" b="0" i="0" dirty="0">
              <a:solidFill>
                <a:srgbClr val="202122"/>
              </a:solidFill>
              <a:effectLst/>
              <a:latin typeface="Arial" panose="020B0604020202020204" pitchFamily="34" charset="0"/>
            </a:endParaRPr>
          </a:p>
          <a:p>
            <a:pPr algn="l">
              <a:buFont typeface="Arial" panose="020B0604020202020204" pitchFamily="34" charset="0"/>
              <a:buChar char="•"/>
            </a:pPr>
            <a:r>
              <a:rPr lang="en-US" sz="2400" b="0" i="0" u="none" strike="noStrike" dirty="0">
                <a:solidFill>
                  <a:srgbClr val="3366CC"/>
                </a:solidFill>
                <a:effectLst/>
                <a:latin typeface="Arial" panose="020B0604020202020204" pitchFamily="34" charset="0"/>
                <a:hlinkClick r:id="rId3" tooltip="Nicolaus Olahus"/>
              </a:rPr>
              <a:t>Nicolaus </a:t>
            </a:r>
            <a:r>
              <a:rPr lang="en-US" sz="2400" b="0" i="0" u="none" strike="noStrike" dirty="0" err="1">
                <a:solidFill>
                  <a:srgbClr val="3366CC"/>
                </a:solidFill>
                <a:effectLst/>
                <a:latin typeface="Arial" panose="020B0604020202020204" pitchFamily="34" charset="0"/>
                <a:hlinkClick r:id="rId3" tooltip="Nicolaus Olahus"/>
              </a:rPr>
              <a:t>Olahus</a:t>
            </a:r>
            <a:endParaRPr lang="en-US" sz="2400" b="0" i="0" dirty="0">
              <a:solidFill>
                <a:srgbClr val="202122"/>
              </a:solidFill>
              <a:effectLst/>
              <a:latin typeface="Arial" panose="020B0604020202020204" pitchFamily="34" charset="0"/>
            </a:endParaRPr>
          </a:p>
          <a:p>
            <a:pPr algn="l">
              <a:buFont typeface="Arial" panose="020B0604020202020204" pitchFamily="34" charset="0"/>
              <a:buChar char="•"/>
            </a:pPr>
            <a:r>
              <a:rPr lang="en-US" sz="2400" b="0" i="0" u="none" strike="noStrike" dirty="0" err="1">
                <a:solidFill>
                  <a:srgbClr val="3366CC"/>
                </a:solidFill>
                <a:effectLst/>
                <a:latin typeface="Arial" panose="020B0604020202020204" pitchFamily="34" charset="0"/>
                <a:hlinkClick r:id="rId4" tooltip="Hendrik van den Eynde"/>
              </a:rPr>
              <a:t>Henricus</a:t>
            </a:r>
            <a:r>
              <a:rPr lang="en-US" sz="2400" b="0" i="0" u="none" strike="noStrike" dirty="0">
                <a:solidFill>
                  <a:srgbClr val="3366CC"/>
                </a:solidFill>
                <a:effectLst/>
                <a:latin typeface="Arial" panose="020B0604020202020204" pitchFamily="34" charset="0"/>
                <a:hlinkClick r:id="rId4" tooltip="Hendrik van den Eynde"/>
              </a:rPr>
              <a:t> </a:t>
            </a:r>
            <a:r>
              <a:rPr lang="en-US" sz="2400" b="0" i="0" u="none" strike="noStrike" dirty="0" err="1">
                <a:solidFill>
                  <a:srgbClr val="3366CC"/>
                </a:solidFill>
                <a:effectLst/>
                <a:latin typeface="Arial" panose="020B0604020202020204" pitchFamily="34" charset="0"/>
                <a:hlinkClick r:id="rId4" tooltip="Hendrik van den Eynde"/>
              </a:rPr>
              <a:t>Afinius</a:t>
            </a:r>
            <a:r>
              <a:rPr lang="en-US" sz="2400" b="0" i="0" dirty="0">
                <a:solidFill>
                  <a:srgbClr val="202122"/>
                </a:solidFill>
                <a:effectLst/>
                <a:latin typeface="Arial" panose="020B0604020202020204" pitchFamily="34" charset="0"/>
              </a:rPr>
              <a:t> (Hendrik van den </a:t>
            </a:r>
            <a:r>
              <a:rPr lang="en-US" sz="2400" b="0" i="0" dirty="0" err="1">
                <a:solidFill>
                  <a:srgbClr val="202122"/>
                </a:solidFill>
                <a:effectLst/>
                <a:latin typeface="Arial" panose="020B0604020202020204" pitchFamily="34" charset="0"/>
              </a:rPr>
              <a:t>Eynde</a:t>
            </a:r>
            <a:r>
              <a:rPr lang="en-US" sz="2400" b="0" i="0" dirty="0">
                <a:solidFill>
                  <a:srgbClr val="202122"/>
                </a:solidFill>
                <a:effectLst/>
                <a:latin typeface="Arial" panose="020B0604020202020204" pitchFamily="34" charset="0"/>
              </a:rPr>
              <a:t>)</a:t>
            </a:r>
          </a:p>
          <a:p>
            <a:pPr algn="l">
              <a:buFont typeface="Arial" panose="020B0604020202020204" pitchFamily="34" charset="0"/>
              <a:buChar char="•"/>
            </a:pPr>
            <a:r>
              <a:rPr lang="en-US" sz="2400" b="0" i="0" u="none" strike="noStrike" dirty="0">
                <a:solidFill>
                  <a:srgbClr val="3366CC"/>
                </a:solidFill>
                <a:effectLst/>
                <a:latin typeface="Arial" panose="020B0604020202020204" pitchFamily="34" charset="0"/>
                <a:hlinkClick r:id="rId5" tooltip="Georg Agricola"/>
              </a:rPr>
              <a:t>Georg Agricola</a:t>
            </a:r>
            <a:endParaRPr lang="en-US" sz="2400" b="0" i="0" dirty="0">
              <a:solidFill>
                <a:srgbClr val="202122"/>
              </a:solidFill>
              <a:effectLst/>
              <a:latin typeface="Arial" panose="020B0604020202020204" pitchFamily="34" charset="0"/>
            </a:endParaRPr>
          </a:p>
          <a:p>
            <a:pPr algn="l">
              <a:buFont typeface="Arial" panose="020B0604020202020204" pitchFamily="34" charset="0"/>
              <a:buChar char="•"/>
            </a:pPr>
            <a:r>
              <a:rPr lang="en-US" sz="2400" b="0" i="0" u="none" strike="noStrike" dirty="0">
                <a:solidFill>
                  <a:srgbClr val="3366CC"/>
                </a:solidFill>
                <a:effectLst/>
                <a:latin typeface="Arial" panose="020B0604020202020204" pitchFamily="34" charset="0"/>
                <a:hlinkClick r:id="rId6" tooltip="Heinrich Cornelius Agrippa"/>
              </a:rPr>
              <a:t>Heinrich Cornelius Agrippa</a:t>
            </a:r>
            <a:endParaRPr lang="en-US" sz="2400" b="0" i="0" dirty="0">
              <a:solidFill>
                <a:srgbClr val="202122"/>
              </a:solidFill>
              <a:effectLst/>
              <a:latin typeface="Arial" panose="020B0604020202020204" pitchFamily="34" charset="0"/>
            </a:endParaRPr>
          </a:p>
          <a:p>
            <a:pPr algn="l">
              <a:buFont typeface="Arial" panose="020B0604020202020204" pitchFamily="34" charset="0"/>
              <a:buChar char="•"/>
            </a:pPr>
            <a:r>
              <a:rPr lang="en-US" sz="2400" b="0" i="0" u="none" strike="noStrike" dirty="0">
                <a:solidFill>
                  <a:srgbClr val="DD3333"/>
                </a:solidFill>
                <a:effectLst/>
                <a:latin typeface="Arial" panose="020B0604020202020204" pitchFamily="34" charset="0"/>
                <a:hlinkClick r:id="rId7" tooltip="Cornelius Gerardi Aurelius (page does not exist)"/>
              </a:rPr>
              <a:t>Cornelius Aurelius</a:t>
            </a:r>
            <a:endParaRPr lang="en-US" sz="2400" b="0" i="0" dirty="0">
              <a:solidFill>
                <a:srgbClr val="202122"/>
              </a:solidFill>
              <a:effectLst/>
              <a:latin typeface="Arial" panose="020B0604020202020204" pitchFamily="34" charset="0"/>
            </a:endParaRPr>
          </a:p>
          <a:p>
            <a:pPr algn="l">
              <a:buFont typeface="Arial" panose="020B0604020202020204" pitchFamily="34" charset="0"/>
              <a:buChar char="•"/>
            </a:pPr>
            <a:r>
              <a:rPr lang="en-US" sz="2400" b="0" i="0" u="none" strike="noStrike" dirty="0">
                <a:solidFill>
                  <a:srgbClr val="3366CC"/>
                </a:solidFill>
                <a:effectLst/>
                <a:latin typeface="Arial" panose="020B0604020202020204" pitchFamily="34" charset="0"/>
                <a:hlinkClick r:id="rId8" tooltip="Albert of Brandenburg"/>
              </a:rPr>
              <a:t>Albert of Brandenburg</a:t>
            </a:r>
            <a:endParaRPr lang="en-US" sz="2400" b="0" i="0" dirty="0">
              <a:solidFill>
                <a:srgbClr val="202122"/>
              </a:solidFill>
              <a:effectLst/>
              <a:latin typeface="Arial" panose="020B0604020202020204" pitchFamily="34" charset="0"/>
            </a:endParaRPr>
          </a:p>
          <a:p>
            <a:pPr algn="l">
              <a:buFont typeface="Arial" panose="020B0604020202020204" pitchFamily="34" charset="0"/>
              <a:buChar char="•"/>
            </a:pPr>
            <a:r>
              <a:rPr lang="en-US" sz="2400" b="0" i="0" u="none" strike="noStrike" dirty="0">
                <a:solidFill>
                  <a:srgbClr val="3366CC"/>
                </a:solidFill>
                <a:effectLst/>
                <a:latin typeface="Arial" panose="020B0604020202020204" pitchFamily="34" charset="0"/>
                <a:hlinkClick r:id="rId9" tooltip="Faustus Andrelinus"/>
              </a:rPr>
              <a:t>Faustus </a:t>
            </a:r>
            <a:r>
              <a:rPr lang="en-US" sz="2400" b="0" i="0" u="none" strike="noStrike" dirty="0" err="1">
                <a:solidFill>
                  <a:srgbClr val="3366CC"/>
                </a:solidFill>
                <a:effectLst/>
                <a:latin typeface="Arial" panose="020B0604020202020204" pitchFamily="34" charset="0"/>
                <a:hlinkClick r:id="rId9" tooltip="Faustus Andrelinus"/>
              </a:rPr>
              <a:t>Andrelinus</a:t>
            </a:r>
            <a:endParaRPr lang="en-US" sz="2400" b="0" i="0" dirty="0">
              <a:solidFill>
                <a:srgbClr val="202122"/>
              </a:solidFill>
              <a:effectLst/>
              <a:latin typeface="Arial" panose="020B0604020202020204" pitchFamily="34" charset="0"/>
            </a:endParaRPr>
          </a:p>
          <a:p>
            <a:pPr algn="l">
              <a:buFont typeface="Arial" panose="020B0604020202020204" pitchFamily="34" charset="0"/>
              <a:buChar char="•"/>
            </a:pPr>
            <a:r>
              <a:rPr lang="en-US" sz="2400" b="0" i="0" u="none" strike="noStrike" dirty="0">
                <a:solidFill>
                  <a:srgbClr val="3366CC"/>
                </a:solidFill>
                <a:effectLst/>
                <a:latin typeface="Arial" panose="020B0604020202020204" pitchFamily="34" charset="0"/>
                <a:hlinkClick r:id="rId10" tooltip="William Blount, 4th Baron Mountjoy"/>
              </a:rPr>
              <a:t>William Blount, 4th Baron Mountjoy</a:t>
            </a:r>
            <a:r>
              <a:rPr lang="en-US" sz="2400" b="0" i="0" dirty="0">
                <a:solidFill>
                  <a:srgbClr val="202122"/>
                </a:solidFill>
                <a:effectLst/>
                <a:latin typeface="Arial" panose="020B0604020202020204" pitchFamily="34" charset="0"/>
              </a:rPr>
              <a:t> -</a:t>
            </a:r>
            <a:br>
              <a:rPr lang="en-US" sz="2400" b="0" i="0" dirty="0">
                <a:solidFill>
                  <a:srgbClr val="202122"/>
                </a:solidFill>
                <a:effectLst/>
                <a:latin typeface="Arial" panose="020B0604020202020204" pitchFamily="34" charset="0"/>
              </a:rPr>
            </a:br>
            <a:r>
              <a:rPr lang="en-US" sz="2400" b="0" i="0" dirty="0">
                <a:solidFill>
                  <a:srgbClr val="202122"/>
                </a:solidFill>
                <a:effectLst/>
                <a:latin typeface="Arial" panose="020B0604020202020204" pitchFamily="34" charset="0"/>
              </a:rPr>
              <a:t>pupil of Erasmus, who called him</a:t>
            </a:r>
            <a:br>
              <a:rPr lang="en-US" sz="2400" b="0" i="0" dirty="0">
                <a:solidFill>
                  <a:srgbClr val="202122"/>
                </a:solidFill>
                <a:effectLst/>
                <a:latin typeface="Arial" panose="020B0604020202020204" pitchFamily="34" charset="0"/>
              </a:rPr>
            </a:br>
            <a:r>
              <a:rPr lang="en-US" sz="2400" b="0" i="1" dirty="0">
                <a:solidFill>
                  <a:srgbClr val="202122"/>
                </a:solidFill>
                <a:effectLst/>
                <a:latin typeface="Arial" panose="020B0604020202020204" pitchFamily="34" charset="0"/>
              </a:rPr>
              <a:t>inter </a:t>
            </a:r>
            <a:r>
              <a:rPr lang="en-US" sz="2400" b="0" i="1" dirty="0" err="1">
                <a:solidFill>
                  <a:srgbClr val="202122"/>
                </a:solidFill>
                <a:effectLst/>
                <a:latin typeface="Arial" panose="020B0604020202020204" pitchFamily="34" charset="0"/>
              </a:rPr>
              <a:t>nobiles</a:t>
            </a:r>
            <a:r>
              <a:rPr lang="en-US" sz="2400" b="0" i="1" dirty="0">
                <a:solidFill>
                  <a:srgbClr val="202122"/>
                </a:solidFill>
                <a:effectLst/>
                <a:latin typeface="Arial" panose="020B0604020202020204" pitchFamily="34" charset="0"/>
              </a:rPr>
              <a:t> </a:t>
            </a:r>
            <a:r>
              <a:rPr lang="en-US" sz="2400" b="0" i="1" dirty="0" err="1">
                <a:solidFill>
                  <a:srgbClr val="202122"/>
                </a:solidFill>
                <a:effectLst/>
                <a:latin typeface="Arial" panose="020B0604020202020204" pitchFamily="34" charset="0"/>
              </a:rPr>
              <a:t>doctissimus</a:t>
            </a:r>
            <a:r>
              <a:rPr lang="en-US" sz="2400" b="0" i="0" dirty="0">
                <a:solidFill>
                  <a:srgbClr val="202122"/>
                </a:solidFill>
                <a:effectLst/>
                <a:latin typeface="Arial" panose="020B0604020202020204" pitchFamily="34" charset="0"/>
              </a:rPr>
              <a:t>.</a:t>
            </a:r>
          </a:p>
          <a:p>
            <a:pPr algn="l">
              <a:buFont typeface="Arial" panose="020B0604020202020204" pitchFamily="34" charset="0"/>
              <a:buChar char="•"/>
            </a:pPr>
            <a:r>
              <a:rPr lang="en-US" sz="2400" b="0" i="0" dirty="0">
                <a:solidFill>
                  <a:srgbClr val="202122"/>
                </a:solidFill>
                <a:effectLst/>
                <a:latin typeface="Arial" panose="020B0604020202020204" pitchFamily="34" charset="0"/>
              </a:rPr>
              <a:t>William </a:t>
            </a:r>
            <a:r>
              <a:rPr lang="en-US" sz="2400" b="0" i="0" u="none" strike="noStrike" dirty="0" err="1">
                <a:solidFill>
                  <a:srgbClr val="3366CC"/>
                </a:solidFill>
                <a:effectLst/>
                <a:latin typeface="Arial" panose="020B0604020202020204" pitchFamily="34" charset="0"/>
                <a:hlinkClick r:id="rId11" tooltip="Budaeus"/>
              </a:rPr>
              <a:t>Budaeus</a:t>
            </a:r>
            <a:endParaRPr lang="en-US" sz="2400" b="0" i="0" dirty="0">
              <a:solidFill>
                <a:srgbClr val="202122"/>
              </a:solidFill>
              <a:effectLst/>
              <a:latin typeface="Arial" panose="020B0604020202020204" pitchFamily="34" charset="0"/>
            </a:endParaRPr>
          </a:p>
          <a:p>
            <a:pPr algn="l">
              <a:buFont typeface="Arial" panose="020B0604020202020204" pitchFamily="34" charset="0"/>
              <a:buChar char="•"/>
            </a:pPr>
            <a:r>
              <a:rPr lang="en-US" sz="2400" b="0" i="0" u="none" strike="noStrike" dirty="0">
                <a:solidFill>
                  <a:srgbClr val="3366CC"/>
                </a:solidFill>
                <a:effectLst/>
                <a:latin typeface="Arial" panose="020B0604020202020204" pitchFamily="34" charset="0"/>
                <a:hlinkClick r:id="rId12" tooltip="Henry Bullock"/>
              </a:rPr>
              <a:t>Henry Bullock</a:t>
            </a:r>
            <a:r>
              <a:rPr lang="en-US" sz="2400" b="0" i="0" dirty="0">
                <a:solidFill>
                  <a:srgbClr val="202122"/>
                </a:solidFill>
                <a:effectLst/>
                <a:latin typeface="Arial" panose="020B0604020202020204" pitchFamily="34" charset="0"/>
              </a:rPr>
              <a:t> (</a:t>
            </a:r>
            <a:r>
              <a:rPr lang="en-US" sz="2400" b="0" i="0" dirty="0" err="1">
                <a:solidFill>
                  <a:srgbClr val="202122"/>
                </a:solidFill>
                <a:effectLst/>
                <a:latin typeface="Arial" panose="020B0604020202020204" pitchFamily="34" charset="0"/>
              </a:rPr>
              <a:t>Bovillus</a:t>
            </a:r>
            <a:r>
              <a:rPr lang="en-US" sz="2400" b="0" i="0" dirty="0">
                <a:solidFill>
                  <a:srgbClr val="202122"/>
                </a:solidFill>
                <a:effectLst/>
                <a:latin typeface="Arial" panose="020B0604020202020204" pitchFamily="34" charset="0"/>
              </a:rPr>
              <a:t>)</a:t>
            </a:r>
            <a:r>
              <a:rPr lang="en-US" sz="2400" b="0" i="0" u="none" strike="noStrike" baseline="30000" dirty="0">
                <a:solidFill>
                  <a:srgbClr val="3366CC"/>
                </a:solidFill>
                <a:effectLst/>
                <a:latin typeface="Arial" panose="020B0604020202020204" pitchFamily="34" charset="0"/>
                <a:hlinkClick r:id="rId13"/>
              </a:rPr>
              <a:t>[1]</a:t>
            </a:r>
            <a:endParaRPr lang="en-US" sz="2400" b="0" i="0" dirty="0">
              <a:solidFill>
                <a:srgbClr val="202122"/>
              </a:solidFill>
              <a:effectLst/>
              <a:latin typeface="Arial" panose="020B0604020202020204" pitchFamily="34" charset="0"/>
            </a:endParaRPr>
          </a:p>
          <a:p>
            <a:pPr algn="l">
              <a:buFont typeface="Arial" panose="020B0604020202020204" pitchFamily="34" charset="0"/>
              <a:buChar char="•"/>
            </a:pPr>
            <a:r>
              <a:rPr lang="en-US" sz="2400" b="0" i="0" u="none" strike="noStrike" dirty="0">
                <a:solidFill>
                  <a:srgbClr val="DD3333"/>
                </a:solidFill>
                <a:effectLst/>
                <a:latin typeface="Arial" panose="020B0604020202020204" pitchFamily="34" charset="0"/>
                <a:hlinkClick r:id="rId14" tooltip="William Burbank (page does not exist)"/>
              </a:rPr>
              <a:t>William Burbank</a:t>
            </a:r>
            <a:endParaRPr lang="en-US" sz="2400" b="0" i="0" dirty="0">
              <a:solidFill>
                <a:srgbClr val="202122"/>
              </a:solidFill>
              <a:effectLst/>
              <a:latin typeface="Arial" panose="020B0604020202020204" pitchFamily="34" charset="0"/>
            </a:endParaRPr>
          </a:p>
        </p:txBody>
      </p:sp>
      <p:sp>
        <p:nvSpPr>
          <p:cNvPr id="12" name="TextBox 11">
            <a:extLst>
              <a:ext uri="{FF2B5EF4-FFF2-40B4-BE49-F238E27FC236}">
                <a16:creationId xmlns:a16="http://schemas.microsoft.com/office/drawing/2014/main" id="{51569468-79C6-ED8B-965C-1D7A10C38569}"/>
              </a:ext>
            </a:extLst>
          </p:cNvPr>
          <p:cNvSpPr txBox="1"/>
          <p:nvPr/>
        </p:nvSpPr>
        <p:spPr>
          <a:xfrm>
            <a:off x="7633741" y="1248809"/>
            <a:ext cx="3948659" cy="4893647"/>
          </a:xfrm>
          <a:prstGeom prst="rect">
            <a:avLst/>
          </a:prstGeom>
          <a:noFill/>
        </p:spPr>
        <p:txBody>
          <a:bodyPr wrap="square">
            <a:spAutoFit/>
          </a:bodyPr>
          <a:lstStyle/>
          <a:p>
            <a:pPr algn="l">
              <a:buFont typeface="Arial" panose="020B0604020202020204" pitchFamily="34" charset="0"/>
              <a:buChar char="•"/>
            </a:pPr>
            <a:r>
              <a:rPr lang="en-US" sz="2400" b="0" i="0" u="none" strike="noStrike" dirty="0">
                <a:solidFill>
                  <a:srgbClr val="DD3333"/>
                </a:solidFill>
                <a:effectLst/>
                <a:latin typeface="Arial" panose="020B0604020202020204" pitchFamily="34" charset="0"/>
                <a:hlinkClick r:id="rId15" tooltip="Henry Byers (page does not exist)"/>
              </a:rPr>
              <a:t>Henry Byers</a:t>
            </a:r>
            <a:endParaRPr lang="en-US" sz="2400" b="0" i="0" dirty="0">
              <a:solidFill>
                <a:srgbClr val="202122"/>
              </a:solidFill>
              <a:effectLst/>
              <a:latin typeface="Arial" panose="020B0604020202020204" pitchFamily="34" charset="0"/>
            </a:endParaRPr>
          </a:p>
          <a:p>
            <a:pPr algn="l">
              <a:buFont typeface="Arial" panose="020B0604020202020204" pitchFamily="34" charset="0"/>
              <a:buChar char="•"/>
            </a:pPr>
            <a:r>
              <a:rPr lang="en-US" sz="2400" b="0" i="0" u="none" strike="noStrike" dirty="0">
                <a:solidFill>
                  <a:srgbClr val="3366CC"/>
                </a:solidFill>
                <a:effectLst/>
                <a:latin typeface="Arial" panose="020B0604020202020204" pitchFamily="34" charset="0"/>
                <a:hlinkClick r:id="rId16" tooltip="Lorenzo Campeggi"/>
              </a:rPr>
              <a:t>Lorenzo </a:t>
            </a:r>
            <a:r>
              <a:rPr lang="en-US" sz="2400" b="0" i="0" u="none" strike="noStrike" dirty="0" err="1">
                <a:solidFill>
                  <a:srgbClr val="3366CC"/>
                </a:solidFill>
                <a:effectLst/>
                <a:latin typeface="Arial" panose="020B0604020202020204" pitchFamily="34" charset="0"/>
                <a:hlinkClick r:id="rId16" tooltip="Lorenzo Campeggi"/>
              </a:rPr>
              <a:t>Campeggi</a:t>
            </a:r>
            <a:endParaRPr lang="en-US" sz="2400" b="0" i="0" dirty="0">
              <a:solidFill>
                <a:srgbClr val="202122"/>
              </a:solidFill>
              <a:effectLst/>
              <a:latin typeface="Arial" panose="020B0604020202020204" pitchFamily="34" charset="0"/>
            </a:endParaRPr>
          </a:p>
          <a:p>
            <a:pPr algn="l">
              <a:buFont typeface="Arial" panose="020B0604020202020204" pitchFamily="34" charset="0"/>
              <a:buChar char="•"/>
            </a:pPr>
            <a:r>
              <a:rPr lang="en-US" sz="2400" b="0" i="0" u="sng" dirty="0">
                <a:solidFill>
                  <a:srgbClr val="3366CC"/>
                </a:solidFill>
                <a:effectLst/>
                <a:latin typeface="Arial" panose="020B0604020202020204" pitchFamily="34" charset="0"/>
                <a:hlinkClick r:id="rId17"/>
              </a:rPr>
              <a:t>John </a:t>
            </a:r>
            <a:r>
              <a:rPr lang="en-US" sz="2400" b="0" i="0" u="sng" dirty="0" err="1">
                <a:solidFill>
                  <a:srgbClr val="3366CC"/>
                </a:solidFill>
                <a:effectLst/>
                <a:latin typeface="Arial" panose="020B0604020202020204" pitchFamily="34" charset="0"/>
                <a:hlinkClick r:id="rId17"/>
              </a:rPr>
              <a:t>Claymond</a:t>
            </a:r>
            <a:endParaRPr lang="en-US" sz="2400" b="0" i="0" dirty="0">
              <a:solidFill>
                <a:srgbClr val="202122"/>
              </a:solidFill>
              <a:effectLst/>
              <a:latin typeface="Arial" panose="020B0604020202020204" pitchFamily="34" charset="0"/>
            </a:endParaRPr>
          </a:p>
          <a:p>
            <a:pPr algn="l">
              <a:buFont typeface="Arial" panose="020B0604020202020204" pitchFamily="34" charset="0"/>
              <a:buChar char="•"/>
            </a:pPr>
            <a:r>
              <a:rPr lang="en-US" sz="2400" b="0" i="0" u="none" strike="noStrike" dirty="0">
                <a:solidFill>
                  <a:srgbClr val="3366CC"/>
                </a:solidFill>
                <a:effectLst/>
                <a:latin typeface="Arial" panose="020B0604020202020204" pitchFamily="34" charset="0"/>
                <a:hlinkClick r:id="rId18" tooltip="John Colet"/>
              </a:rPr>
              <a:t>John Colet</a:t>
            </a:r>
            <a:endParaRPr lang="en-US" sz="2400" b="0" i="0" dirty="0">
              <a:solidFill>
                <a:srgbClr val="202122"/>
              </a:solidFill>
              <a:effectLst/>
              <a:latin typeface="Arial" panose="020B0604020202020204" pitchFamily="34" charset="0"/>
            </a:endParaRPr>
          </a:p>
          <a:p>
            <a:pPr algn="l">
              <a:buFont typeface="Arial" panose="020B0604020202020204" pitchFamily="34" charset="0"/>
              <a:buChar char="•"/>
            </a:pPr>
            <a:r>
              <a:rPr lang="en-US" sz="2400" b="0" i="0" u="none" strike="noStrike" dirty="0">
                <a:solidFill>
                  <a:srgbClr val="DD3333"/>
                </a:solidFill>
                <a:effectLst/>
                <a:latin typeface="Arial" panose="020B0604020202020204" pitchFamily="34" charset="0"/>
                <a:hlinkClick r:id="rId19" tooltip="Martin Dorp (page does not exist)"/>
              </a:rPr>
              <a:t>Martin Dorp</a:t>
            </a:r>
            <a:endParaRPr lang="en-US" sz="2400" b="0" i="0" dirty="0">
              <a:solidFill>
                <a:srgbClr val="202122"/>
              </a:solidFill>
              <a:effectLst/>
              <a:latin typeface="Arial" panose="020B0604020202020204" pitchFamily="34" charset="0"/>
            </a:endParaRPr>
          </a:p>
          <a:p>
            <a:pPr algn="l">
              <a:buFont typeface="Arial" panose="020B0604020202020204" pitchFamily="34" charset="0"/>
              <a:buChar char="•"/>
            </a:pPr>
            <a:r>
              <a:rPr lang="en-US" sz="2400" b="0" i="0" u="none" strike="noStrike" dirty="0">
                <a:solidFill>
                  <a:srgbClr val="3366CC"/>
                </a:solidFill>
                <a:effectLst/>
                <a:latin typeface="Arial" panose="020B0604020202020204" pitchFamily="34" charset="0"/>
                <a:hlinkClick r:id="rId20" tooltip="Wolfgang Faber Capito"/>
              </a:rPr>
              <a:t>Wolfgang Faber Capito</a:t>
            </a:r>
            <a:endParaRPr lang="en-US" sz="2400" b="0" i="0" dirty="0">
              <a:solidFill>
                <a:srgbClr val="202122"/>
              </a:solidFill>
              <a:effectLst/>
              <a:latin typeface="Arial" panose="020B0604020202020204" pitchFamily="34" charset="0"/>
            </a:endParaRPr>
          </a:p>
          <a:p>
            <a:pPr algn="l">
              <a:buFont typeface="Arial" panose="020B0604020202020204" pitchFamily="34" charset="0"/>
              <a:buChar char="•"/>
            </a:pPr>
            <a:r>
              <a:rPr lang="en-US" sz="2400" b="0" i="0" u="none" strike="noStrike" dirty="0">
                <a:solidFill>
                  <a:srgbClr val="3366CC"/>
                </a:solidFill>
                <a:effectLst/>
                <a:latin typeface="Arial" panose="020B0604020202020204" pitchFamily="34" charset="0"/>
                <a:hlinkClick r:id="rId21" tooltip="John Fisher"/>
              </a:rPr>
              <a:t>John Fisher</a:t>
            </a:r>
            <a:endParaRPr lang="en-US" sz="2400" b="0" i="0" dirty="0">
              <a:solidFill>
                <a:srgbClr val="202122"/>
              </a:solidFill>
              <a:effectLst/>
              <a:latin typeface="Arial" panose="020B0604020202020204" pitchFamily="34" charset="0"/>
            </a:endParaRPr>
          </a:p>
          <a:p>
            <a:pPr algn="l">
              <a:buFont typeface="Arial" panose="020B0604020202020204" pitchFamily="34" charset="0"/>
              <a:buChar char="•"/>
            </a:pPr>
            <a:r>
              <a:rPr lang="en-US" sz="2400" b="0" i="0" u="none" strike="noStrike" dirty="0">
                <a:solidFill>
                  <a:srgbClr val="3366CC"/>
                </a:solidFill>
                <a:effectLst/>
                <a:latin typeface="Arial" panose="020B0604020202020204" pitchFamily="34" charset="0"/>
                <a:hlinkClick r:id="rId22" tooltip="Richard Foxe"/>
              </a:rPr>
              <a:t>Richard Foxe</a:t>
            </a:r>
            <a:endParaRPr lang="en-US" sz="2400" b="0" i="0" dirty="0">
              <a:solidFill>
                <a:srgbClr val="202122"/>
              </a:solidFill>
              <a:effectLst/>
              <a:latin typeface="Arial" panose="020B0604020202020204" pitchFamily="34" charset="0"/>
            </a:endParaRPr>
          </a:p>
          <a:p>
            <a:pPr algn="l">
              <a:buFont typeface="Arial" panose="020B0604020202020204" pitchFamily="34" charset="0"/>
              <a:buChar char="•"/>
            </a:pPr>
            <a:r>
              <a:rPr lang="en-US" sz="2400" b="0" i="0" u="none" strike="noStrike" dirty="0">
                <a:solidFill>
                  <a:srgbClr val="3366CC"/>
                </a:solidFill>
                <a:effectLst/>
                <a:latin typeface="Arial" panose="020B0604020202020204" pitchFamily="34" charset="0"/>
                <a:hlinkClick r:id="rId23" tooltip="Frederick III, Elector of Saxony"/>
              </a:rPr>
              <a:t>Duke Frederick of Saxony</a:t>
            </a:r>
            <a:endParaRPr lang="en-US" sz="2400" b="0" i="0" dirty="0">
              <a:solidFill>
                <a:srgbClr val="202122"/>
              </a:solidFill>
              <a:effectLst/>
              <a:latin typeface="Arial" panose="020B0604020202020204" pitchFamily="34" charset="0"/>
            </a:endParaRPr>
          </a:p>
          <a:p>
            <a:pPr algn="l">
              <a:buFont typeface="Arial" panose="020B0604020202020204" pitchFamily="34" charset="0"/>
              <a:buChar char="•"/>
            </a:pPr>
            <a:r>
              <a:rPr lang="en-US" sz="2400" b="0" i="0" u="none" strike="noStrike" dirty="0">
                <a:solidFill>
                  <a:srgbClr val="3366CC"/>
                </a:solidFill>
                <a:effectLst/>
                <a:latin typeface="Arial" panose="020B0604020202020204" pitchFamily="34" charset="0"/>
                <a:hlinkClick r:id="rId24" tooltip="Duke George of Saxony"/>
              </a:rPr>
              <a:t>Duke George of Saxony</a:t>
            </a:r>
            <a:endParaRPr lang="en-US" sz="2400" b="0" i="0" dirty="0">
              <a:solidFill>
                <a:srgbClr val="202122"/>
              </a:solidFill>
              <a:effectLst/>
              <a:latin typeface="Arial" panose="020B0604020202020204" pitchFamily="34" charset="0"/>
            </a:endParaRPr>
          </a:p>
          <a:p>
            <a:pPr algn="l">
              <a:buFont typeface="Arial" panose="020B0604020202020204" pitchFamily="34" charset="0"/>
              <a:buChar char="•"/>
            </a:pPr>
            <a:r>
              <a:rPr lang="en-US" sz="2400" b="0" i="0" u="none" strike="noStrike" dirty="0" err="1">
                <a:solidFill>
                  <a:srgbClr val="3366CC"/>
                </a:solidFill>
                <a:effectLst/>
                <a:latin typeface="Arial" panose="020B0604020202020204" pitchFamily="34" charset="0"/>
                <a:hlinkClick r:id="rId25" tooltip="Damião de Góis"/>
              </a:rPr>
              <a:t>Damião</a:t>
            </a:r>
            <a:r>
              <a:rPr lang="en-US" sz="2400" b="0" i="0" u="none" strike="noStrike" dirty="0">
                <a:solidFill>
                  <a:srgbClr val="3366CC"/>
                </a:solidFill>
                <a:effectLst/>
                <a:latin typeface="Arial" panose="020B0604020202020204" pitchFamily="34" charset="0"/>
                <a:hlinkClick r:id="rId25" tooltip="Damião de Góis"/>
              </a:rPr>
              <a:t> de </a:t>
            </a:r>
            <a:r>
              <a:rPr lang="en-US" sz="2400" b="0" i="0" u="none" strike="noStrike" dirty="0" err="1">
                <a:solidFill>
                  <a:srgbClr val="3366CC"/>
                </a:solidFill>
                <a:effectLst/>
                <a:latin typeface="Arial" panose="020B0604020202020204" pitchFamily="34" charset="0"/>
                <a:hlinkClick r:id="rId25" tooltip="Damião de Góis"/>
              </a:rPr>
              <a:t>Góis</a:t>
            </a:r>
            <a:endParaRPr lang="en-US" sz="2400" b="0" i="0" dirty="0">
              <a:solidFill>
                <a:srgbClr val="202122"/>
              </a:solidFill>
              <a:effectLst/>
              <a:latin typeface="Arial" panose="020B0604020202020204" pitchFamily="34" charset="0"/>
            </a:endParaRPr>
          </a:p>
          <a:p>
            <a:pPr algn="l">
              <a:buFont typeface="Arial" panose="020B0604020202020204" pitchFamily="34" charset="0"/>
              <a:buChar char="•"/>
            </a:pPr>
            <a:r>
              <a:rPr lang="en-US" sz="2400" b="0" i="0" u="none" strike="noStrike" dirty="0">
                <a:solidFill>
                  <a:srgbClr val="DD3333"/>
                </a:solidFill>
                <a:effectLst/>
                <a:latin typeface="Arial" panose="020B0604020202020204" pitchFamily="34" charset="0"/>
                <a:hlinkClick r:id="rId26" tooltip="Thomas Grey, 2. Marquess of Dorset (page does not exist)"/>
              </a:rPr>
              <a:t>Thomas Grey</a:t>
            </a:r>
            <a:endParaRPr lang="en-US" sz="2400" b="0" i="0" dirty="0">
              <a:solidFill>
                <a:srgbClr val="202122"/>
              </a:solidFill>
              <a:effectLst/>
              <a:latin typeface="Arial" panose="020B0604020202020204" pitchFamily="34" charset="0"/>
            </a:endParaRPr>
          </a:p>
          <a:p>
            <a:pPr algn="l">
              <a:buFont typeface="Arial" panose="020B0604020202020204" pitchFamily="34" charset="0"/>
              <a:buChar char="•"/>
            </a:pPr>
            <a:r>
              <a:rPr lang="en-US" sz="2400" b="0" i="0" u="none" strike="noStrike" dirty="0">
                <a:solidFill>
                  <a:srgbClr val="3366CC"/>
                </a:solidFill>
                <a:effectLst/>
                <a:latin typeface="Arial" panose="020B0604020202020204" pitchFamily="34" charset="0"/>
                <a:hlinkClick r:id="rId27" tooltip="William Grocyn"/>
              </a:rPr>
              <a:t>William </a:t>
            </a:r>
            <a:r>
              <a:rPr lang="en-US" sz="2400" b="0" i="0" u="none" strike="noStrike" dirty="0" err="1">
                <a:solidFill>
                  <a:srgbClr val="3366CC"/>
                </a:solidFill>
                <a:effectLst/>
                <a:latin typeface="Arial" panose="020B0604020202020204" pitchFamily="34" charset="0"/>
                <a:hlinkClick r:id="rId27" tooltip="William Grocyn"/>
              </a:rPr>
              <a:t>Grocyn</a:t>
            </a:r>
            <a:endParaRPr lang="en-US" sz="2400"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13781609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3C538-339E-70FD-89CF-914DB3A02DCA}"/>
              </a:ext>
            </a:extLst>
          </p:cNvPr>
          <p:cNvSpPr>
            <a:spLocks noGrp="1"/>
          </p:cNvSpPr>
          <p:nvPr>
            <p:ph type="title"/>
          </p:nvPr>
        </p:nvSpPr>
        <p:spPr/>
        <p:txBody>
          <a:bodyPr/>
          <a:lstStyle/>
          <a:p>
            <a:r>
              <a:rPr lang="en-US" dirty="0">
                <a:solidFill>
                  <a:schemeClr val="tx1"/>
                </a:solidFill>
              </a:rPr>
              <a:t>Erasmus Correspondence</a:t>
            </a:r>
          </a:p>
        </p:txBody>
      </p:sp>
      <p:sp>
        <p:nvSpPr>
          <p:cNvPr id="4" name="TextBox 3">
            <a:extLst>
              <a:ext uri="{FF2B5EF4-FFF2-40B4-BE49-F238E27FC236}">
                <a16:creationId xmlns:a16="http://schemas.microsoft.com/office/drawing/2014/main" id="{5FB28D48-4283-4609-5AF3-961887F979D4}"/>
              </a:ext>
            </a:extLst>
          </p:cNvPr>
          <p:cNvSpPr txBox="1"/>
          <p:nvPr/>
        </p:nvSpPr>
        <p:spPr>
          <a:xfrm>
            <a:off x="903157" y="1166842"/>
            <a:ext cx="4358391" cy="5539978"/>
          </a:xfrm>
          <a:prstGeom prst="rect">
            <a:avLst/>
          </a:prstGeom>
          <a:noFill/>
        </p:spPr>
        <p:txBody>
          <a:bodyPr wrap="square">
            <a:spAutoFit/>
          </a:bodyPr>
          <a:lstStyle/>
          <a:p>
            <a:pPr algn="l">
              <a:buFont typeface="Arial" panose="020B0604020202020204" pitchFamily="34" charset="0"/>
              <a:buChar char="•"/>
            </a:pPr>
            <a:r>
              <a:rPr lang="en-US" sz="2400" b="0" i="0" u="none" strike="noStrike" dirty="0">
                <a:solidFill>
                  <a:srgbClr val="3366CC"/>
                </a:solidFill>
                <a:effectLst/>
                <a:latin typeface="Arial" panose="020B0604020202020204" pitchFamily="34" charset="0"/>
                <a:hlinkClick r:id="rId2" tooltip="Henry VIII of England"/>
              </a:rPr>
              <a:t>Henry VIII</a:t>
            </a:r>
            <a:endParaRPr lang="en-US" sz="2400" b="0" i="0" dirty="0">
              <a:solidFill>
                <a:srgbClr val="202122"/>
              </a:solidFill>
              <a:effectLst/>
              <a:latin typeface="Arial" panose="020B0604020202020204" pitchFamily="34" charset="0"/>
            </a:endParaRPr>
          </a:p>
          <a:p>
            <a:pPr algn="l">
              <a:buFont typeface="Arial" panose="020B0604020202020204" pitchFamily="34" charset="0"/>
              <a:buChar char="•"/>
            </a:pPr>
            <a:r>
              <a:rPr lang="en-US" sz="2400" b="0" i="0" u="none" strike="noStrike" dirty="0">
                <a:solidFill>
                  <a:srgbClr val="3366CC"/>
                </a:solidFill>
                <a:effectLst/>
                <a:latin typeface="Arial" panose="020B0604020202020204" pitchFamily="34" charset="0"/>
                <a:hlinkClick r:id="rId3" tooltip="Ulrich von Hutten"/>
              </a:rPr>
              <a:t>Ulrich von Hutten</a:t>
            </a:r>
            <a:endParaRPr lang="en-US" sz="2400" b="0" i="0" dirty="0">
              <a:solidFill>
                <a:srgbClr val="202122"/>
              </a:solidFill>
              <a:effectLst/>
              <a:latin typeface="Arial" panose="020B0604020202020204" pitchFamily="34" charset="0"/>
            </a:endParaRPr>
          </a:p>
          <a:p>
            <a:pPr algn="l">
              <a:buFont typeface="Arial" panose="020B0604020202020204" pitchFamily="34" charset="0"/>
              <a:buChar char="•"/>
            </a:pPr>
            <a:r>
              <a:rPr lang="en-US" sz="2400" b="0" i="0" u="none" strike="noStrike" dirty="0">
                <a:solidFill>
                  <a:srgbClr val="3366CC"/>
                </a:solidFill>
                <a:effectLst/>
                <a:latin typeface="Arial" panose="020B0604020202020204" pitchFamily="34" charset="0"/>
                <a:hlinkClick r:id="rId4" tooltip="Justus Jonas"/>
              </a:rPr>
              <a:t>Justus Jonas</a:t>
            </a:r>
            <a:endParaRPr lang="en-US" sz="2400" b="0" i="0" dirty="0">
              <a:solidFill>
                <a:srgbClr val="202122"/>
              </a:solidFill>
              <a:effectLst/>
              <a:latin typeface="Arial" panose="020B0604020202020204" pitchFamily="34" charset="0"/>
            </a:endParaRPr>
          </a:p>
          <a:p>
            <a:pPr algn="l">
              <a:buFont typeface="Arial" panose="020B0604020202020204" pitchFamily="34" charset="0"/>
              <a:buChar char="•"/>
            </a:pPr>
            <a:r>
              <a:rPr lang="en-US" sz="2400" b="0" i="0" u="none" strike="noStrike" dirty="0">
                <a:solidFill>
                  <a:srgbClr val="3366CC"/>
                </a:solidFill>
                <a:effectLst/>
                <a:latin typeface="Arial" panose="020B0604020202020204" pitchFamily="34" charset="0"/>
                <a:hlinkClick r:id="rId5" tooltip="William Latimer (clergyman)"/>
              </a:rPr>
              <a:t>William Latimer</a:t>
            </a:r>
            <a:endParaRPr lang="en-US" sz="2400" b="0" i="0" dirty="0">
              <a:solidFill>
                <a:srgbClr val="202122"/>
              </a:solidFill>
              <a:effectLst/>
              <a:latin typeface="Arial" panose="020B0604020202020204" pitchFamily="34" charset="0"/>
            </a:endParaRPr>
          </a:p>
          <a:p>
            <a:pPr algn="l">
              <a:buFont typeface="Arial" panose="020B0604020202020204" pitchFamily="34" charset="0"/>
              <a:buChar char="•"/>
            </a:pPr>
            <a:r>
              <a:rPr lang="en-US" sz="2400" b="0" i="0" u="none" strike="noStrike" dirty="0">
                <a:solidFill>
                  <a:srgbClr val="3366CC"/>
                </a:solidFill>
                <a:effectLst/>
                <a:latin typeface="Arial" panose="020B0604020202020204" pitchFamily="34" charset="0"/>
                <a:hlinkClick r:id="rId6" tooltip="Edward Lee (bishop)"/>
              </a:rPr>
              <a:t>Edward Lee</a:t>
            </a:r>
            <a:endParaRPr lang="en-US" sz="2400" b="0" i="0" dirty="0">
              <a:solidFill>
                <a:srgbClr val="202122"/>
              </a:solidFill>
              <a:effectLst/>
              <a:latin typeface="Arial" panose="020B0604020202020204" pitchFamily="34" charset="0"/>
            </a:endParaRPr>
          </a:p>
          <a:p>
            <a:pPr algn="l">
              <a:buFont typeface="Arial" panose="020B0604020202020204" pitchFamily="34" charset="0"/>
              <a:buChar char="•"/>
            </a:pPr>
            <a:r>
              <a:rPr lang="en-US" sz="2400" b="0" i="0" u="none" strike="noStrike" dirty="0">
                <a:solidFill>
                  <a:srgbClr val="3366CC"/>
                </a:solidFill>
                <a:effectLst/>
                <a:latin typeface="Arial" panose="020B0604020202020204" pitchFamily="34" charset="0"/>
                <a:hlinkClick r:id="rId7" tooltip="Pope Leo X"/>
              </a:rPr>
              <a:t>Pope Leo X</a:t>
            </a:r>
            <a:endParaRPr lang="en-US" sz="2400" b="0" i="0" dirty="0">
              <a:solidFill>
                <a:srgbClr val="202122"/>
              </a:solidFill>
              <a:effectLst/>
              <a:latin typeface="Arial" panose="020B0604020202020204" pitchFamily="34" charset="0"/>
            </a:endParaRPr>
          </a:p>
          <a:p>
            <a:pPr algn="l">
              <a:buFont typeface="Arial" panose="020B0604020202020204" pitchFamily="34" charset="0"/>
              <a:buChar char="•"/>
            </a:pPr>
            <a:r>
              <a:rPr lang="en-US" sz="2400" b="0" i="0" u="none" strike="noStrike" dirty="0">
                <a:solidFill>
                  <a:srgbClr val="3366CC"/>
                </a:solidFill>
                <a:effectLst/>
                <a:latin typeface="Arial" panose="020B0604020202020204" pitchFamily="34" charset="0"/>
                <a:hlinkClick r:id="rId8" tooltip="Thomas Linacre"/>
              </a:rPr>
              <a:t>Thomas Linacre</a:t>
            </a:r>
            <a:endParaRPr lang="en-US" sz="2400" b="0" i="0" dirty="0">
              <a:solidFill>
                <a:srgbClr val="202122"/>
              </a:solidFill>
              <a:effectLst/>
              <a:latin typeface="Arial" panose="020B0604020202020204" pitchFamily="34" charset="0"/>
            </a:endParaRPr>
          </a:p>
          <a:p>
            <a:pPr algn="l">
              <a:buFont typeface="Arial" panose="020B0604020202020204" pitchFamily="34" charset="0"/>
              <a:buChar char="•"/>
            </a:pPr>
            <a:r>
              <a:rPr lang="en-US" sz="2400" b="0" i="0" u="none" strike="noStrike" dirty="0">
                <a:solidFill>
                  <a:srgbClr val="DD3333"/>
                </a:solidFill>
                <a:effectLst/>
                <a:latin typeface="Arial" panose="020B0604020202020204" pitchFamily="34" charset="0"/>
                <a:hlinkClick r:id="rId9" tooltip="Maarten Lips (page does not exist)"/>
              </a:rPr>
              <a:t>Maarten Lips</a:t>
            </a:r>
            <a:endParaRPr lang="en-US" sz="2400" b="0" i="0" dirty="0">
              <a:solidFill>
                <a:srgbClr val="202122"/>
              </a:solidFill>
              <a:effectLst/>
              <a:latin typeface="Arial" panose="020B0604020202020204" pitchFamily="34" charset="0"/>
            </a:endParaRPr>
          </a:p>
          <a:p>
            <a:pPr algn="l">
              <a:buFont typeface="Arial" panose="020B0604020202020204" pitchFamily="34" charset="0"/>
              <a:buChar char="•"/>
            </a:pPr>
            <a:r>
              <a:rPr lang="en-US" sz="2400" b="0" i="0" u="none" strike="noStrike" dirty="0">
                <a:solidFill>
                  <a:srgbClr val="3366CC"/>
                </a:solidFill>
                <a:effectLst/>
                <a:latin typeface="Arial" panose="020B0604020202020204" pitchFamily="34" charset="0"/>
                <a:hlinkClick r:id="rId10" tooltip="Thomas Lupset"/>
              </a:rPr>
              <a:t>Thomas </a:t>
            </a:r>
            <a:r>
              <a:rPr lang="en-US" sz="2400" b="0" i="0" u="none" strike="noStrike" dirty="0" err="1">
                <a:solidFill>
                  <a:srgbClr val="3366CC"/>
                </a:solidFill>
                <a:effectLst/>
                <a:latin typeface="Arial" panose="020B0604020202020204" pitchFamily="34" charset="0"/>
                <a:hlinkClick r:id="rId10" tooltip="Thomas Lupset"/>
              </a:rPr>
              <a:t>Lupset</a:t>
            </a:r>
            <a:endParaRPr lang="en-US" sz="2400" b="0" i="0" dirty="0">
              <a:solidFill>
                <a:srgbClr val="202122"/>
              </a:solidFill>
              <a:effectLst/>
              <a:latin typeface="Arial" panose="020B0604020202020204" pitchFamily="34" charset="0"/>
            </a:endParaRPr>
          </a:p>
          <a:p>
            <a:pPr algn="l">
              <a:buFont typeface="Arial" panose="020B0604020202020204" pitchFamily="34" charset="0"/>
              <a:buChar char="•"/>
            </a:pPr>
            <a:r>
              <a:rPr lang="en-US" sz="2400" b="0" i="0" u="none" strike="noStrike" dirty="0">
                <a:solidFill>
                  <a:srgbClr val="3366CC"/>
                </a:solidFill>
                <a:effectLst/>
                <a:latin typeface="Arial" panose="020B0604020202020204" pitchFamily="34" charset="0"/>
                <a:hlinkClick r:id="rId11" tooltip="Martin Luther"/>
              </a:rPr>
              <a:t>Martin Luther</a:t>
            </a:r>
            <a:endParaRPr lang="en-US" sz="2400" b="0" i="0" dirty="0">
              <a:solidFill>
                <a:srgbClr val="202122"/>
              </a:solidFill>
              <a:effectLst/>
              <a:latin typeface="Arial" panose="020B0604020202020204" pitchFamily="34" charset="0"/>
            </a:endParaRPr>
          </a:p>
          <a:p>
            <a:pPr algn="l">
              <a:buFont typeface="Arial" panose="020B0604020202020204" pitchFamily="34" charset="0"/>
              <a:buChar char="•"/>
            </a:pPr>
            <a:r>
              <a:rPr lang="en-US" sz="2400" b="0" i="0" u="none" strike="noStrike" dirty="0">
                <a:solidFill>
                  <a:srgbClr val="3366CC"/>
                </a:solidFill>
                <a:effectLst/>
                <a:latin typeface="Arial" panose="020B0604020202020204" pitchFamily="34" charset="0"/>
                <a:hlinkClick r:id="rId12" tooltip="Aldus Manutius"/>
              </a:rPr>
              <a:t>Aldus Manutius</a:t>
            </a:r>
            <a:endParaRPr lang="en-US" sz="2400" b="0" i="0" dirty="0">
              <a:solidFill>
                <a:srgbClr val="202122"/>
              </a:solidFill>
              <a:effectLst/>
              <a:latin typeface="Arial" panose="020B0604020202020204" pitchFamily="34" charset="0"/>
            </a:endParaRPr>
          </a:p>
          <a:p>
            <a:pPr algn="l">
              <a:buFont typeface="Arial" panose="020B0604020202020204" pitchFamily="34" charset="0"/>
              <a:buChar char="•"/>
            </a:pPr>
            <a:r>
              <a:rPr lang="en-US" sz="2400" b="0" i="0" u="none" strike="noStrike" dirty="0">
                <a:solidFill>
                  <a:srgbClr val="3366CC"/>
                </a:solidFill>
                <a:effectLst/>
                <a:latin typeface="Arial" panose="020B0604020202020204" pitchFamily="34" charset="0"/>
                <a:hlinkClick r:id="rId13" tooltip="Philip Melanchthon"/>
              </a:rPr>
              <a:t>Philip Melanchthon</a:t>
            </a:r>
            <a:endParaRPr lang="en-US" sz="2400" b="0" i="0" u="none" strike="noStrike" dirty="0">
              <a:solidFill>
                <a:srgbClr val="3366CC"/>
              </a:solidFill>
              <a:effectLst/>
              <a:latin typeface="Arial" panose="020B0604020202020204" pitchFamily="34" charset="0"/>
            </a:endParaRPr>
          </a:p>
          <a:p>
            <a:pPr algn="l">
              <a:buFont typeface="Arial" panose="020B0604020202020204" pitchFamily="34" charset="0"/>
              <a:buChar char="•"/>
            </a:pPr>
            <a:r>
              <a:rPr lang="en-US" sz="2400" b="0" i="0" u="sng" dirty="0">
                <a:solidFill>
                  <a:srgbClr val="3366CC"/>
                </a:solidFill>
                <a:effectLst/>
                <a:latin typeface="Arial" panose="020B0604020202020204" pitchFamily="34" charset="0"/>
                <a:hlinkClick r:id="rId14"/>
              </a:rPr>
              <a:t>Thomas More</a:t>
            </a:r>
            <a:endParaRPr lang="en-US" sz="2400" b="0" i="0" dirty="0">
              <a:solidFill>
                <a:srgbClr val="202122"/>
              </a:solidFill>
              <a:effectLst/>
              <a:latin typeface="Arial" panose="020B0604020202020204" pitchFamily="34" charset="0"/>
            </a:endParaRPr>
          </a:p>
          <a:p>
            <a:pPr algn="l">
              <a:buFont typeface="Arial" panose="020B0604020202020204" pitchFamily="34" charset="0"/>
              <a:buChar char="•"/>
            </a:pPr>
            <a:r>
              <a:rPr lang="en-US" sz="2400" b="0" i="0" u="none" strike="noStrike" dirty="0">
                <a:solidFill>
                  <a:srgbClr val="3366CC"/>
                </a:solidFill>
                <a:effectLst/>
                <a:latin typeface="Arial" panose="020B0604020202020204" pitchFamily="34" charset="0"/>
                <a:hlinkClick r:id="rId15" tooltip="Petrus Mosellanus"/>
              </a:rPr>
              <a:t>Petrus </a:t>
            </a:r>
            <a:r>
              <a:rPr lang="en-US" sz="2400" b="0" i="0" u="none" strike="noStrike" dirty="0" err="1">
                <a:solidFill>
                  <a:srgbClr val="3366CC"/>
                </a:solidFill>
                <a:effectLst/>
                <a:latin typeface="Arial" panose="020B0604020202020204" pitchFamily="34" charset="0"/>
                <a:hlinkClick r:id="rId15" tooltip="Petrus Mosellanus"/>
              </a:rPr>
              <a:t>Mosellanus</a:t>
            </a:r>
            <a:endParaRPr lang="en-US" sz="2400" b="0" i="0" dirty="0">
              <a:solidFill>
                <a:srgbClr val="202122"/>
              </a:solidFill>
              <a:effectLst/>
              <a:latin typeface="Arial" panose="020B0604020202020204" pitchFamily="34" charset="0"/>
            </a:endParaRPr>
          </a:p>
          <a:p>
            <a:pPr algn="l">
              <a:buFont typeface="Arial" panose="020B0604020202020204" pitchFamily="34" charset="0"/>
              <a:buChar char="•"/>
            </a:pPr>
            <a:endParaRPr lang="en-US" b="0" i="0" dirty="0">
              <a:solidFill>
                <a:srgbClr val="202122"/>
              </a:solidFill>
              <a:effectLst/>
              <a:latin typeface="Arial" panose="020B0604020202020204" pitchFamily="34" charset="0"/>
            </a:endParaRPr>
          </a:p>
        </p:txBody>
      </p:sp>
      <p:sp>
        <p:nvSpPr>
          <p:cNvPr id="6" name="TextBox 5">
            <a:extLst>
              <a:ext uri="{FF2B5EF4-FFF2-40B4-BE49-F238E27FC236}">
                <a16:creationId xmlns:a16="http://schemas.microsoft.com/office/drawing/2014/main" id="{329745EB-BA1D-4C16-7E50-193E3221C8A9}"/>
              </a:ext>
            </a:extLst>
          </p:cNvPr>
          <p:cNvSpPr txBox="1"/>
          <p:nvPr/>
        </p:nvSpPr>
        <p:spPr>
          <a:xfrm>
            <a:off x="6254646" y="1024595"/>
            <a:ext cx="6093500" cy="5632311"/>
          </a:xfrm>
          <a:prstGeom prst="rect">
            <a:avLst/>
          </a:prstGeom>
          <a:noFill/>
        </p:spPr>
        <p:txBody>
          <a:bodyPr wrap="square">
            <a:spAutoFit/>
          </a:bodyPr>
          <a:lstStyle/>
          <a:p>
            <a:pPr algn="l">
              <a:buFont typeface="Arial" panose="020B0604020202020204" pitchFamily="34" charset="0"/>
              <a:buChar char="•"/>
            </a:pPr>
            <a:r>
              <a:rPr lang="en-US" sz="2400" b="0" i="0" u="none" strike="noStrike" dirty="0">
                <a:solidFill>
                  <a:srgbClr val="3366CC"/>
                </a:solidFill>
                <a:effectLst/>
                <a:latin typeface="Arial" panose="020B0604020202020204" pitchFamily="34" charset="0"/>
                <a:hlinkClick r:id="rId16" tooltip="Johannes Oecolampadius"/>
              </a:rPr>
              <a:t>Johannes </a:t>
            </a:r>
            <a:r>
              <a:rPr lang="en-US" sz="2400" b="0" i="0" u="none" strike="noStrike" dirty="0" err="1">
                <a:solidFill>
                  <a:srgbClr val="3366CC"/>
                </a:solidFill>
                <a:effectLst/>
                <a:latin typeface="Arial" panose="020B0604020202020204" pitchFamily="34" charset="0"/>
                <a:hlinkClick r:id="rId16" tooltip="Johannes Oecolampadius"/>
              </a:rPr>
              <a:t>Oecolampadius</a:t>
            </a:r>
            <a:endParaRPr lang="en-US" sz="2400" b="0" i="0" dirty="0">
              <a:solidFill>
                <a:srgbClr val="202122"/>
              </a:solidFill>
              <a:effectLst/>
              <a:latin typeface="Arial" panose="020B0604020202020204" pitchFamily="34" charset="0"/>
            </a:endParaRPr>
          </a:p>
          <a:p>
            <a:pPr algn="l">
              <a:buFont typeface="Arial" panose="020B0604020202020204" pitchFamily="34" charset="0"/>
              <a:buChar char="•"/>
            </a:pPr>
            <a:r>
              <a:rPr lang="en-US" sz="2400" b="0" i="0" u="none" strike="noStrike" dirty="0">
                <a:solidFill>
                  <a:srgbClr val="3366CC"/>
                </a:solidFill>
                <a:effectLst/>
                <a:latin typeface="Arial" panose="020B0604020202020204" pitchFamily="34" charset="0"/>
                <a:hlinkClick r:id="rId17" tooltip="Richard Pace"/>
              </a:rPr>
              <a:t>Richard Pace</a:t>
            </a:r>
            <a:endParaRPr lang="en-US" sz="2400" b="0" i="0" dirty="0">
              <a:solidFill>
                <a:srgbClr val="202122"/>
              </a:solidFill>
              <a:effectLst/>
              <a:latin typeface="Arial" panose="020B0604020202020204" pitchFamily="34" charset="0"/>
            </a:endParaRPr>
          </a:p>
          <a:p>
            <a:pPr algn="l">
              <a:buFont typeface="Arial" panose="020B0604020202020204" pitchFamily="34" charset="0"/>
              <a:buChar char="•"/>
            </a:pPr>
            <a:r>
              <a:rPr lang="en-US" sz="2400" b="0" i="0" u="none" strike="noStrike" dirty="0">
                <a:solidFill>
                  <a:srgbClr val="3366CC"/>
                </a:solidFill>
                <a:effectLst/>
                <a:latin typeface="Arial" panose="020B0604020202020204" pitchFamily="34" charset="0"/>
                <a:hlinkClick r:id="rId18" tooltip="Johann Reuchlin"/>
              </a:rPr>
              <a:t>Johann Reuchlin</a:t>
            </a:r>
            <a:endParaRPr lang="en-US" sz="2400" b="0" i="0" dirty="0">
              <a:solidFill>
                <a:srgbClr val="202122"/>
              </a:solidFill>
              <a:effectLst/>
              <a:latin typeface="Arial" panose="020B0604020202020204" pitchFamily="34" charset="0"/>
            </a:endParaRPr>
          </a:p>
          <a:p>
            <a:pPr algn="l">
              <a:buFont typeface="Arial" panose="020B0604020202020204" pitchFamily="34" charset="0"/>
              <a:buChar char="•"/>
            </a:pPr>
            <a:r>
              <a:rPr lang="en-US" sz="2400" b="0" i="0" u="none" strike="noStrike" dirty="0">
                <a:solidFill>
                  <a:srgbClr val="3366CC"/>
                </a:solidFill>
                <a:effectLst/>
                <a:latin typeface="Arial" panose="020B0604020202020204" pitchFamily="34" charset="0"/>
                <a:hlinkClick r:id="rId19" tooltip="Beatus Rhenanus"/>
              </a:rPr>
              <a:t>Beatus </a:t>
            </a:r>
            <a:r>
              <a:rPr lang="en-US" sz="2400" b="0" i="0" u="none" strike="noStrike" dirty="0" err="1">
                <a:solidFill>
                  <a:srgbClr val="3366CC"/>
                </a:solidFill>
                <a:effectLst/>
                <a:latin typeface="Arial" panose="020B0604020202020204" pitchFamily="34" charset="0"/>
                <a:hlinkClick r:id="rId19" tooltip="Beatus Rhenanus"/>
              </a:rPr>
              <a:t>Rhenanus</a:t>
            </a:r>
            <a:endParaRPr lang="en-US" sz="2400" b="0" i="0" dirty="0">
              <a:solidFill>
                <a:srgbClr val="202122"/>
              </a:solidFill>
              <a:effectLst/>
              <a:latin typeface="Arial" panose="020B0604020202020204" pitchFamily="34" charset="0"/>
            </a:endParaRPr>
          </a:p>
          <a:p>
            <a:pPr algn="l">
              <a:buFont typeface="Arial" panose="020B0604020202020204" pitchFamily="34" charset="0"/>
              <a:buChar char="•"/>
            </a:pPr>
            <a:r>
              <a:rPr lang="en-US" sz="2400" b="0" i="0" u="none" strike="noStrike" dirty="0">
                <a:solidFill>
                  <a:srgbClr val="DD3333"/>
                </a:solidFill>
                <a:effectLst/>
                <a:latin typeface="Arial" panose="020B0604020202020204" pitchFamily="34" charset="0"/>
                <a:hlinkClick r:id="rId20" tooltip="Servatius Rogerus (page does not exist)"/>
              </a:rPr>
              <a:t>Servatius </a:t>
            </a:r>
            <a:r>
              <a:rPr lang="en-US" sz="2400" b="0" i="0" u="none" strike="noStrike" dirty="0" err="1">
                <a:solidFill>
                  <a:srgbClr val="DD3333"/>
                </a:solidFill>
                <a:effectLst/>
                <a:latin typeface="Arial" panose="020B0604020202020204" pitchFamily="34" charset="0"/>
                <a:hlinkClick r:id="rId20" tooltip="Servatius Rogerus (page does not exist)"/>
              </a:rPr>
              <a:t>Rogerus</a:t>
            </a:r>
            <a:endParaRPr lang="en-US" sz="2400" b="0" i="0" dirty="0">
              <a:solidFill>
                <a:srgbClr val="202122"/>
              </a:solidFill>
              <a:effectLst/>
              <a:latin typeface="Arial" panose="020B0604020202020204" pitchFamily="34" charset="0"/>
            </a:endParaRPr>
          </a:p>
          <a:p>
            <a:pPr algn="l">
              <a:buFont typeface="Arial" panose="020B0604020202020204" pitchFamily="34" charset="0"/>
              <a:buChar char="•"/>
            </a:pPr>
            <a:r>
              <a:rPr lang="en-US" sz="2400" b="0" i="0" u="none" strike="noStrike" dirty="0">
                <a:solidFill>
                  <a:srgbClr val="3366CC"/>
                </a:solidFill>
                <a:effectLst/>
                <a:latin typeface="Arial" panose="020B0604020202020204" pitchFamily="34" charset="0"/>
                <a:hlinkClick r:id="rId21" tooltip="Margaret Roper"/>
              </a:rPr>
              <a:t>Margaret Roper</a:t>
            </a:r>
            <a:endParaRPr lang="en-US" sz="2400" b="0" i="0" dirty="0">
              <a:solidFill>
                <a:srgbClr val="202122"/>
              </a:solidFill>
              <a:effectLst/>
              <a:latin typeface="Arial" panose="020B0604020202020204" pitchFamily="34" charset="0"/>
            </a:endParaRPr>
          </a:p>
          <a:p>
            <a:pPr algn="l">
              <a:buFont typeface="Arial" panose="020B0604020202020204" pitchFamily="34" charset="0"/>
              <a:buChar char="•"/>
            </a:pPr>
            <a:r>
              <a:rPr lang="en-US" sz="2400" b="0" i="0" u="none" strike="noStrike" dirty="0">
                <a:solidFill>
                  <a:srgbClr val="3366CC"/>
                </a:solidFill>
                <a:effectLst/>
                <a:latin typeface="Arial" panose="020B0604020202020204" pitchFamily="34" charset="0"/>
                <a:hlinkClick r:id="rId22" tooltip="Georg Spalatin"/>
              </a:rPr>
              <a:t>Georg </a:t>
            </a:r>
            <a:r>
              <a:rPr lang="en-US" sz="2400" b="0" i="0" u="none" strike="noStrike" dirty="0" err="1">
                <a:solidFill>
                  <a:srgbClr val="3366CC"/>
                </a:solidFill>
                <a:effectLst/>
                <a:latin typeface="Arial" panose="020B0604020202020204" pitchFamily="34" charset="0"/>
                <a:hlinkClick r:id="rId22" tooltip="Georg Spalatin"/>
              </a:rPr>
              <a:t>Spalatin</a:t>
            </a:r>
            <a:endParaRPr lang="en-US" sz="2400" b="0" i="0" dirty="0">
              <a:solidFill>
                <a:srgbClr val="202122"/>
              </a:solidFill>
              <a:effectLst/>
              <a:latin typeface="Arial" panose="020B0604020202020204" pitchFamily="34" charset="0"/>
            </a:endParaRPr>
          </a:p>
          <a:p>
            <a:pPr algn="l">
              <a:buFont typeface="Arial" panose="020B0604020202020204" pitchFamily="34" charset="0"/>
              <a:buChar char="•"/>
            </a:pPr>
            <a:r>
              <a:rPr lang="en-US" sz="2400" b="0" i="0" u="none" strike="noStrike" dirty="0">
                <a:solidFill>
                  <a:srgbClr val="3366CC"/>
                </a:solidFill>
                <a:effectLst/>
                <a:latin typeface="Arial" panose="020B0604020202020204" pitchFamily="34" charset="0"/>
                <a:hlinkClick r:id="rId23" tooltip="Peter Thaborita"/>
              </a:rPr>
              <a:t>Peter </a:t>
            </a:r>
            <a:r>
              <a:rPr lang="en-US" sz="2400" b="0" i="0" u="none" strike="noStrike" dirty="0" err="1">
                <a:solidFill>
                  <a:srgbClr val="3366CC"/>
                </a:solidFill>
                <a:effectLst/>
                <a:latin typeface="Arial" panose="020B0604020202020204" pitchFamily="34" charset="0"/>
                <a:hlinkClick r:id="rId23" tooltip="Peter Thaborita"/>
              </a:rPr>
              <a:t>Thaborita</a:t>
            </a:r>
            <a:endParaRPr lang="en-US" sz="2400" b="0" i="0" dirty="0">
              <a:solidFill>
                <a:srgbClr val="202122"/>
              </a:solidFill>
              <a:effectLst/>
              <a:latin typeface="Arial" panose="020B0604020202020204" pitchFamily="34" charset="0"/>
            </a:endParaRPr>
          </a:p>
          <a:p>
            <a:pPr algn="l">
              <a:buFont typeface="Arial" panose="020B0604020202020204" pitchFamily="34" charset="0"/>
              <a:buChar char="•"/>
            </a:pPr>
            <a:r>
              <a:rPr lang="en-US" sz="2400" b="0" i="0" u="none" strike="noStrike" dirty="0">
                <a:solidFill>
                  <a:srgbClr val="3366CC"/>
                </a:solidFill>
                <a:effectLst/>
                <a:latin typeface="Arial" panose="020B0604020202020204" pitchFamily="34" charset="0"/>
                <a:hlinkClick r:id="rId24" tooltip="Cuthbert Tunstall"/>
              </a:rPr>
              <a:t>Cuthbert Tunstall</a:t>
            </a:r>
            <a:endParaRPr lang="en-US" sz="2400" b="0" i="0" dirty="0">
              <a:solidFill>
                <a:srgbClr val="202122"/>
              </a:solidFill>
              <a:effectLst/>
              <a:latin typeface="Arial" panose="020B0604020202020204" pitchFamily="34" charset="0"/>
            </a:endParaRPr>
          </a:p>
          <a:p>
            <a:pPr algn="l">
              <a:buFont typeface="Arial" panose="020B0604020202020204" pitchFamily="34" charset="0"/>
              <a:buChar char="•"/>
            </a:pPr>
            <a:r>
              <a:rPr lang="en-US" sz="2400" b="0" i="0" u="none" strike="noStrike" dirty="0" err="1">
                <a:solidFill>
                  <a:srgbClr val="3366CC"/>
                </a:solidFill>
                <a:effectLst/>
                <a:latin typeface="Arial" panose="020B0604020202020204" pitchFamily="34" charset="0"/>
                <a:hlinkClick r:id="rId25" tooltip="Polydore Vergil"/>
              </a:rPr>
              <a:t>Polydore</a:t>
            </a:r>
            <a:r>
              <a:rPr lang="en-US" sz="2400" b="0" i="0" u="none" strike="noStrike" dirty="0">
                <a:solidFill>
                  <a:srgbClr val="3366CC"/>
                </a:solidFill>
                <a:effectLst/>
                <a:latin typeface="Arial" panose="020B0604020202020204" pitchFamily="34" charset="0"/>
                <a:hlinkClick r:id="rId25" tooltip="Polydore Vergil"/>
              </a:rPr>
              <a:t> Vergil</a:t>
            </a:r>
            <a:endParaRPr lang="en-US" sz="2400" b="0" i="0" dirty="0">
              <a:solidFill>
                <a:srgbClr val="202122"/>
              </a:solidFill>
              <a:effectLst/>
              <a:latin typeface="Arial" panose="020B0604020202020204" pitchFamily="34" charset="0"/>
            </a:endParaRPr>
          </a:p>
          <a:p>
            <a:pPr algn="l">
              <a:buFont typeface="Arial" panose="020B0604020202020204" pitchFamily="34" charset="0"/>
              <a:buChar char="•"/>
            </a:pPr>
            <a:r>
              <a:rPr lang="en-US" sz="2400" b="0" i="0" u="none" strike="noStrike" dirty="0">
                <a:solidFill>
                  <a:srgbClr val="3366CC"/>
                </a:solidFill>
                <a:effectLst/>
                <a:latin typeface="Arial" panose="020B0604020202020204" pitchFamily="34" charset="0"/>
                <a:hlinkClick r:id="rId26" tooltip="Juan Luis Vives"/>
              </a:rPr>
              <a:t>Juan Luis Vives</a:t>
            </a:r>
            <a:endParaRPr lang="en-US" sz="2400" b="0" i="0" dirty="0">
              <a:solidFill>
                <a:srgbClr val="202122"/>
              </a:solidFill>
              <a:effectLst/>
              <a:latin typeface="Arial" panose="020B0604020202020204" pitchFamily="34" charset="0"/>
            </a:endParaRPr>
          </a:p>
          <a:p>
            <a:pPr algn="l">
              <a:buFont typeface="Arial" panose="020B0604020202020204" pitchFamily="34" charset="0"/>
              <a:buChar char="•"/>
            </a:pPr>
            <a:r>
              <a:rPr lang="en-US" sz="2400" b="0" i="0" u="none" strike="noStrike" dirty="0">
                <a:solidFill>
                  <a:srgbClr val="3366CC"/>
                </a:solidFill>
                <a:effectLst/>
                <a:latin typeface="Arial" panose="020B0604020202020204" pitchFamily="34" charset="0"/>
                <a:hlinkClick r:id="rId27" tooltip="William Warham"/>
              </a:rPr>
              <a:t>William </a:t>
            </a:r>
            <a:r>
              <a:rPr lang="en-US" sz="2400" b="0" i="0" u="none" strike="noStrike" dirty="0" err="1">
                <a:solidFill>
                  <a:srgbClr val="3366CC"/>
                </a:solidFill>
                <a:effectLst/>
                <a:latin typeface="Arial" panose="020B0604020202020204" pitchFamily="34" charset="0"/>
                <a:hlinkClick r:id="rId27" tooltip="William Warham"/>
              </a:rPr>
              <a:t>Warham</a:t>
            </a:r>
            <a:endParaRPr lang="en-US" sz="2400" b="0" i="0" dirty="0">
              <a:solidFill>
                <a:srgbClr val="202122"/>
              </a:solidFill>
              <a:effectLst/>
              <a:latin typeface="Arial" panose="020B0604020202020204" pitchFamily="34" charset="0"/>
            </a:endParaRPr>
          </a:p>
          <a:p>
            <a:pPr algn="l">
              <a:buFont typeface="Arial" panose="020B0604020202020204" pitchFamily="34" charset="0"/>
              <a:buChar char="•"/>
            </a:pPr>
            <a:r>
              <a:rPr lang="en-US" sz="2400" b="0" i="0" u="none" strike="noStrike" dirty="0">
                <a:solidFill>
                  <a:srgbClr val="3366CC"/>
                </a:solidFill>
                <a:effectLst/>
                <a:latin typeface="Arial" panose="020B0604020202020204" pitchFamily="34" charset="0"/>
                <a:hlinkClick r:id="rId28" tooltip="Thomas Wolsey"/>
              </a:rPr>
              <a:t>Thomas Wolsey</a:t>
            </a:r>
            <a:endParaRPr lang="en-US" sz="2400" b="0" i="0" dirty="0">
              <a:solidFill>
                <a:srgbClr val="202122"/>
              </a:solidFill>
              <a:effectLst/>
              <a:latin typeface="Arial" panose="020B0604020202020204" pitchFamily="34" charset="0"/>
            </a:endParaRPr>
          </a:p>
          <a:p>
            <a:pPr algn="l">
              <a:buFont typeface="Arial" panose="020B0604020202020204" pitchFamily="34" charset="0"/>
              <a:buChar char="•"/>
            </a:pPr>
            <a:r>
              <a:rPr lang="en-US" sz="2400" b="0" i="0" u="none" strike="noStrike" dirty="0">
                <a:solidFill>
                  <a:srgbClr val="3366CC"/>
                </a:solidFill>
                <a:effectLst/>
                <a:latin typeface="Arial" panose="020B0604020202020204" pitchFamily="34" charset="0"/>
                <a:hlinkClick r:id="rId29" tooltip="Paracelsus"/>
              </a:rPr>
              <a:t>Paracelsus</a:t>
            </a:r>
            <a:endParaRPr lang="en-US" sz="2400" b="0" i="0" dirty="0">
              <a:solidFill>
                <a:srgbClr val="202122"/>
              </a:solidFill>
              <a:effectLst/>
              <a:latin typeface="Arial" panose="020B0604020202020204" pitchFamily="34" charset="0"/>
            </a:endParaRPr>
          </a:p>
          <a:p>
            <a:pPr algn="l">
              <a:buFont typeface="Arial" panose="020B0604020202020204" pitchFamily="34" charset="0"/>
              <a:buChar char="•"/>
            </a:pPr>
            <a:r>
              <a:rPr lang="en-US" sz="2400" b="0" i="0" u="none" strike="noStrike" dirty="0" err="1">
                <a:solidFill>
                  <a:srgbClr val="3366CC"/>
                </a:solidFill>
                <a:effectLst/>
                <a:latin typeface="Arial" panose="020B0604020202020204" pitchFamily="34" charset="0"/>
                <a:hlinkClick r:id="rId30" tooltip="Nicolaas Everaerts"/>
              </a:rPr>
              <a:t>Nicolaas</a:t>
            </a:r>
            <a:r>
              <a:rPr lang="en-US" sz="2400" b="0" i="0" u="none" strike="noStrike" dirty="0">
                <a:solidFill>
                  <a:srgbClr val="3366CC"/>
                </a:solidFill>
                <a:effectLst/>
                <a:latin typeface="Arial" panose="020B0604020202020204" pitchFamily="34" charset="0"/>
                <a:hlinkClick r:id="rId30" tooltip="Nicolaas Everaerts"/>
              </a:rPr>
              <a:t> </a:t>
            </a:r>
            <a:r>
              <a:rPr lang="en-US" sz="2400" b="0" i="0" u="none" strike="noStrike" dirty="0" err="1">
                <a:solidFill>
                  <a:srgbClr val="3366CC"/>
                </a:solidFill>
                <a:effectLst/>
                <a:latin typeface="Arial" panose="020B0604020202020204" pitchFamily="34" charset="0"/>
                <a:hlinkClick r:id="rId30" tooltip="Nicolaas Everaerts"/>
              </a:rPr>
              <a:t>Everaerts</a:t>
            </a:r>
            <a:endParaRPr lang="en-US" sz="2400"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21235516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9974C-BEDD-6551-A2A9-44C4C34CF07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13169DE-FC87-978D-34D3-294DBAC1931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478390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31E5D90-E412-821F-8805-9DAFF65EDD57}"/>
              </a:ext>
            </a:extLst>
          </p:cNvPr>
          <p:cNvSpPr>
            <a:spLocks noGrp="1"/>
          </p:cNvSpPr>
          <p:nvPr>
            <p:ph type="title"/>
          </p:nvPr>
        </p:nvSpPr>
        <p:spPr>
          <a:xfrm>
            <a:off x="1981200" y="274638"/>
            <a:ext cx="8229600" cy="684212"/>
          </a:xfrm>
        </p:spPr>
        <p:txBody>
          <a:bodyPr/>
          <a:lstStyle/>
          <a:p>
            <a:pPr eaLnBrk="1" hangingPunct="1"/>
            <a:r>
              <a:rPr lang="en-US" altLang="en-US" dirty="0">
                <a:solidFill>
                  <a:schemeClr val="tx1">
                    <a:lumMod val="85000"/>
                    <a:lumOff val="15000"/>
                  </a:schemeClr>
                </a:solidFill>
                <a:latin typeface="Calibri" panose="020F0502020204030204" pitchFamily="34" charset="0"/>
                <a:cs typeface="Calibri" panose="020F0502020204030204" pitchFamily="34" charset="0"/>
              </a:rPr>
              <a:t>Take aways.</a:t>
            </a:r>
          </a:p>
        </p:txBody>
      </p:sp>
      <p:sp>
        <p:nvSpPr>
          <p:cNvPr id="2" name="TextBox 1">
            <a:extLst>
              <a:ext uri="{FF2B5EF4-FFF2-40B4-BE49-F238E27FC236}">
                <a16:creationId xmlns:a16="http://schemas.microsoft.com/office/drawing/2014/main" id="{F2BE344E-AFEF-0A75-DB2E-37824452B8B7}"/>
              </a:ext>
            </a:extLst>
          </p:cNvPr>
          <p:cNvSpPr txBox="1"/>
          <p:nvPr/>
        </p:nvSpPr>
        <p:spPr>
          <a:xfrm>
            <a:off x="2248395" y="2090056"/>
            <a:ext cx="7742711" cy="800219"/>
          </a:xfrm>
          <a:prstGeom prst="rect">
            <a:avLst/>
          </a:prstGeom>
          <a:noFill/>
        </p:spPr>
        <p:txBody>
          <a:bodyPr wrap="square" rtlCol="0">
            <a:spAutoFit/>
          </a:bodyPr>
          <a:lstStyle/>
          <a:p>
            <a:pPr algn="l"/>
            <a:r>
              <a:rPr lang="en-US" sz="2800" dirty="0">
                <a:hlinkClick r:id="rId2"/>
              </a:rPr>
              <a:t>List of English Bible translations - Wikipedia</a:t>
            </a:r>
            <a:endParaRPr lang="en-US" sz="2800" dirty="0">
              <a:solidFill>
                <a:srgbClr val="202122"/>
              </a:solidFill>
              <a:latin typeface="Arial" panose="020B0604020202020204" pitchFamily="34" charset="0"/>
            </a:endParaRPr>
          </a:p>
          <a:p>
            <a:endParaRPr lang="en-US" dirty="0"/>
          </a:p>
        </p:txBody>
      </p:sp>
    </p:spTree>
    <p:extLst>
      <p:ext uri="{BB962C8B-B14F-4D97-AF65-F5344CB8AC3E}">
        <p14:creationId xmlns:p14="http://schemas.microsoft.com/office/powerpoint/2010/main" val="3066854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E9ECE-2411-D9ED-CBE4-C7B77D996F8D}"/>
              </a:ext>
            </a:extLst>
          </p:cNvPr>
          <p:cNvSpPr>
            <a:spLocks noGrp="1"/>
          </p:cNvSpPr>
          <p:nvPr>
            <p:ph type="title"/>
          </p:nvPr>
        </p:nvSpPr>
        <p:spPr/>
        <p:txBody>
          <a:bodyPr>
            <a:normAutofit/>
          </a:bodyPr>
          <a:lstStyle/>
          <a:p>
            <a:r>
              <a:rPr lang="en-US" sz="3200" b="1" dirty="0">
                <a:solidFill>
                  <a:srgbClr val="202122"/>
                </a:solidFill>
                <a:effectLst/>
                <a:latin typeface="Arial" panose="020B0604020202020204" pitchFamily="34" charset="0"/>
                <a:ea typeface="Times New Roman" panose="02020603050405020304" pitchFamily="18" charset="0"/>
              </a:rPr>
              <a:t>Review Questions</a:t>
            </a:r>
            <a:endParaRPr lang="en-US" sz="5400" dirty="0"/>
          </a:p>
        </p:txBody>
      </p:sp>
      <p:sp>
        <p:nvSpPr>
          <p:cNvPr id="3" name="Content Placeholder 2">
            <a:extLst>
              <a:ext uri="{FF2B5EF4-FFF2-40B4-BE49-F238E27FC236}">
                <a16:creationId xmlns:a16="http://schemas.microsoft.com/office/drawing/2014/main" id="{67F13FF7-A6CF-DE5E-5796-72E07D0DADB4}"/>
              </a:ext>
            </a:extLst>
          </p:cNvPr>
          <p:cNvSpPr>
            <a:spLocks noGrp="1"/>
          </p:cNvSpPr>
          <p:nvPr>
            <p:ph idx="1"/>
          </p:nvPr>
        </p:nvSpPr>
        <p:spPr>
          <a:xfrm>
            <a:off x="609600" y="980272"/>
            <a:ext cx="10972800" cy="5135511"/>
          </a:xfrm>
        </p:spPr>
        <p:txBody>
          <a:bodyPr>
            <a:normAutofit lnSpcReduction="10000"/>
          </a:bodyPr>
          <a:lstStyle/>
          <a:p>
            <a:pPr marL="457200" indent="-457200">
              <a:buFont typeface="Arial" panose="020B0604020202020204" pitchFamily="34" charset="0"/>
              <a:buChar char="•"/>
            </a:pPr>
            <a:r>
              <a:rPr lang="en-US" sz="3200" dirty="0">
                <a:solidFill>
                  <a:srgbClr val="202122"/>
                </a:solidFill>
                <a:effectLst/>
                <a:latin typeface="Arial" panose="020B0604020202020204" pitchFamily="34" charset="0"/>
                <a:ea typeface="Times New Roman" panose="02020603050405020304" pitchFamily="18" charset="0"/>
              </a:rPr>
              <a:t>What political figure established the Library at Alexandria?</a:t>
            </a:r>
          </a:p>
          <a:p>
            <a:pPr marL="457200" indent="-457200">
              <a:buFont typeface="Arial" panose="020B0604020202020204" pitchFamily="34" charset="0"/>
              <a:buChar char="•"/>
            </a:pPr>
            <a:r>
              <a:rPr lang="en-US" sz="3200" dirty="0">
                <a:solidFill>
                  <a:srgbClr val="202122"/>
                </a:solidFill>
                <a:latin typeface="Arial" panose="020B0604020202020204" pitchFamily="34" charset="0"/>
                <a:ea typeface="Times New Roman" panose="02020603050405020304" pitchFamily="18" charset="0"/>
              </a:rPr>
              <a:t>What is the LXX and why was it formulated?</a:t>
            </a:r>
            <a:endParaRPr lang="en-US" sz="3200" dirty="0">
              <a:solidFill>
                <a:srgbClr val="202122"/>
              </a:solidFill>
              <a:effectLst/>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r>
              <a:rPr lang="en-US" sz="3200" dirty="0">
                <a:solidFill>
                  <a:srgbClr val="202122"/>
                </a:solidFill>
                <a:latin typeface="Arial" panose="020B0604020202020204" pitchFamily="34" charset="0"/>
                <a:ea typeface="Times New Roman" panose="02020603050405020304" pitchFamily="18" charset="0"/>
              </a:rPr>
              <a:t>Which important school did Origen Attend?</a:t>
            </a:r>
          </a:p>
          <a:p>
            <a:pPr marL="457200" indent="-457200">
              <a:buFont typeface="Arial" panose="020B0604020202020204" pitchFamily="34" charset="0"/>
              <a:buChar char="•"/>
            </a:pPr>
            <a:r>
              <a:rPr lang="en-US" sz="3200" dirty="0">
                <a:solidFill>
                  <a:srgbClr val="202122"/>
                </a:solidFill>
                <a:effectLst/>
                <a:latin typeface="Arial" panose="020B0604020202020204" pitchFamily="34" charset="0"/>
                <a:ea typeface="Times New Roman" panose="02020603050405020304" pitchFamily="18" charset="0"/>
              </a:rPr>
              <a:t>Which </a:t>
            </a:r>
            <a:r>
              <a:rPr lang="en-US" sz="3200" dirty="0">
                <a:solidFill>
                  <a:srgbClr val="202122"/>
                </a:solidFill>
                <a:latin typeface="Arial" panose="020B0604020202020204" pitchFamily="34" charset="0"/>
                <a:ea typeface="Times New Roman" panose="02020603050405020304" pitchFamily="18" charset="0"/>
              </a:rPr>
              <a:t>school did Origen found?</a:t>
            </a:r>
          </a:p>
          <a:p>
            <a:pPr marL="457200" indent="-457200">
              <a:buFont typeface="Arial" panose="020B0604020202020204" pitchFamily="34" charset="0"/>
              <a:buChar char="•"/>
            </a:pPr>
            <a:r>
              <a:rPr lang="en-US" sz="3200" dirty="0">
                <a:solidFill>
                  <a:srgbClr val="202122"/>
                </a:solidFill>
                <a:effectLst/>
                <a:latin typeface="Arial" panose="020B0604020202020204" pitchFamily="34" charset="0"/>
                <a:ea typeface="Times New Roman" panose="02020603050405020304" pitchFamily="18" charset="0"/>
              </a:rPr>
              <a:t>What important work of Origen contributes</a:t>
            </a:r>
            <a:r>
              <a:rPr lang="en-US" sz="3200" dirty="0">
                <a:solidFill>
                  <a:srgbClr val="202122"/>
                </a:solidFill>
                <a:latin typeface="Arial" panose="020B0604020202020204" pitchFamily="34" charset="0"/>
                <a:ea typeface="Times New Roman" panose="02020603050405020304" pitchFamily="18" charset="0"/>
              </a:rPr>
              <a:t> to the old testament?</a:t>
            </a:r>
          </a:p>
          <a:p>
            <a:pPr marL="457200" indent="-457200">
              <a:buFont typeface="Arial" panose="020B0604020202020204" pitchFamily="34" charset="0"/>
              <a:buChar char="•"/>
            </a:pPr>
            <a:r>
              <a:rPr lang="en-US" sz="3200" dirty="0">
                <a:solidFill>
                  <a:srgbClr val="202122"/>
                </a:solidFill>
                <a:effectLst/>
                <a:latin typeface="Arial" panose="020B0604020202020204" pitchFamily="34" charset="0"/>
                <a:ea typeface="Times New Roman" panose="02020603050405020304" pitchFamily="18" charset="0"/>
              </a:rPr>
              <a:t>W</a:t>
            </a:r>
            <a:r>
              <a:rPr lang="en-US" sz="3200" dirty="0">
                <a:solidFill>
                  <a:srgbClr val="202122"/>
                </a:solidFill>
                <a:latin typeface="Arial" panose="020B0604020202020204" pitchFamily="34" charset="0"/>
                <a:ea typeface="Times New Roman" panose="02020603050405020304" pitchFamily="18" charset="0"/>
              </a:rPr>
              <a:t>hat actions of </a:t>
            </a:r>
            <a:r>
              <a:rPr lang="en-US" sz="3200" b="1" dirty="0">
                <a:solidFill>
                  <a:srgbClr val="202122"/>
                </a:solidFill>
                <a:effectLst/>
                <a:latin typeface="Arial" panose="020B0604020202020204" pitchFamily="34" charset="0"/>
                <a:ea typeface="Times New Roman" panose="02020603050405020304" pitchFamily="18" charset="0"/>
              </a:rPr>
              <a:t>Eusebius</a:t>
            </a:r>
            <a:r>
              <a:rPr lang="en-US" sz="3200" dirty="0">
                <a:solidFill>
                  <a:srgbClr val="202122"/>
                </a:solidFill>
                <a:latin typeface="Arial" panose="020B0604020202020204" pitchFamily="34" charset="0"/>
                <a:ea typeface="Times New Roman" panose="02020603050405020304" pitchFamily="18" charset="0"/>
              </a:rPr>
              <a:t> impacted the New Testament?</a:t>
            </a:r>
          </a:p>
          <a:p>
            <a:pPr marL="457200" indent="-457200">
              <a:buFont typeface="Arial" panose="020B0604020202020204" pitchFamily="34" charset="0"/>
              <a:buChar char="•"/>
            </a:pPr>
            <a:r>
              <a:rPr lang="en-US" sz="3200" dirty="0">
                <a:solidFill>
                  <a:srgbClr val="202122"/>
                </a:solidFill>
                <a:effectLst/>
                <a:latin typeface="Arial" panose="020B0604020202020204" pitchFamily="34" charset="0"/>
                <a:ea typeface="Times New Roman" panose="02020603050405020304" pitchFamily="18" charset="0"/>
              </a:rPr>
              <a:t>What role did Jerome have in how we got the bible?</a:t>
            </a:r>
            <a:endParaRPr lang="en-US" sz="48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48463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E9ECE-2411-D9ED-CBE4-C7B77D996F8D}"/>
              </a:ext>
            </a:extLst>
          </p:cNvPr>
          <p:cNvSpPr>
            <a:spLocks noGrp="1"/>
          </p:cNvSpPr>
          <p:nvPr>
            <p:ph type="title"/>
          </p:nvPr>
        </p:nvSpPr>
        <p:spPr/>
        <p:txBody>
          <a:bodyPr>
            <a:normAutofit/>
          </a:bodyPr>
          <a:lstStyle/>
          <a:p>
            <a:r>
              <a:rPr lang="en-US" sz="3200" b="1" dirty="0">
                <a:solidFill>
                  <a:srgbClr val="202122"/>
                </a:solidFill>
                <a:effectLst/>
                <a:latin typeface="Arial" panose="020B0604020202020204" pitchFamily="34" charset="0"/>
                <a:ea typeface="Times New Roman" panose="02020603050405020304" pitchFamily="18" charset="0"/>
              </a:rPr>
              <a:t>Bonus Questions</a:t>
            </a:r>
            <a:endParaRPr lang="en-US" sz="5400" dirty="0"/>
          </a:p>
        </p:txBody>
      </p:sp>
      <p:sp>
        <p:nvSpPr>
          <p:cNvPr id="3" name="Content Placeholder 2">
            <a:extLst>
              <a:ext uri="{FF2B5EF4-FFF2-40B4-BE49-F238E27FC236}">
                <a16:creationId xmlns:a16="http://schemas.microsoft.com/office/drawing/2014/main" id="{67F13FF7-A6CF-DE5E-5796-72E07D0DADB4}"/>
              </a:ext>
            </a:extLst>
          </p:cNvPr>
          <p:cNvSpPr>
            <a:spLocks noGrp="1"/>
          </p:cNvSpPr>
          <p:nvPr>
            <p:ph idx="1"/>
          </p:nvPr>
        </p:nvSpPr>
        <p:spPr>
          <a:xfrm>
            <a:off x="609600" y="980272"/>
            <a:ext cx="10972800" cy="5135511"/>
          </a:xfrm>
        </p:spPr>
        <p:txBody>
          <a:bodyPr>
            <a:normAutofit/>
          </a:bodyPr>
          <a:lstStyle/>
          <a:p>
            <a:pPr marL="457200" indent="-457200">
              <a:buFont typeface="Arial" panose="020B0604020202020204" pitchFamily="34" charset="0"/>
              <a:buChar char="•"/>
            </a:pPr>
            <a:r>
              <a:rPr lang="en-US" sz="3200" dirty="0">
                <a:solidFill>
                  <a:schemeClr val="tx1">
                    <a:lumMod val="95000"/>
                    <a:lumOff val="5000"/>
                  </a:schemeClr>
                </a:solidFill>
                <a:effectLst/>
                <a:latin typeface="Arial" panose="020B0604020202020204" pitchFamily="34" charset="0"/>
                <a:ea typeface="Times New Roman" panose="02020603050405020304" pitchFamily="18" charset="0"/>
              </a:rPr>
              <a:t>What exciting discover  was made at </a:t>
            </a:r>
            <a:r>
              <a:rPr lang="en-US" sz="3200" dirty="0">
                <a:solidFill>
                  <a:schemeClr val="tx1">
                    <a:lumMod val="95000"/>
                    <a:lumOff val="5000"/>
                  </a:schemeClr>
                </a:solidFill>
                <a:latin typeface="Arial" panose="020B0604020202020204" pitchFamily="34" charset="0"/>
              </a:rPr>
              <a:t>Saint Catherine's Monastery in the Sinai Peninsula circa 1844</a:t>
            </a:r>
            <a:r>
              <a:rPr lang="en-US" sz="3200" dirty="0">
                <a:solidFill>
                  <a:srgbClr val="202122"/>
                </a:solidFill>
                <a:effectLst/>
                <a:latin typeface="Arial" panose="020B0604020202020204" pitchFamily="34" charset="0"/>
                <a:ea typeface="Times New Roman" panose="02020603050405020304" pitchFamily="18" charset="0"/>
              </a:rPr>
              <a:t>?</a:t>
            </a:r>
          </a:p>
          <a:p>
            <a:pPr marL="457200" indent="-457200">
              <a:buFont typeface="Arial" panose="020B0604020202020204" pitchFamily="34" charset="0"/>
              <a:buChar char="•"/>
            </a:pPr>
            <a:r>
              <a:rPr lang="en-US" sz="3200" dirty="0">
                <a:solidFill>
                  <a:srgbClr val="202122"/>
                </a:solidFill>
                <a:latin typeface="Arial" panose="020B0604020202020204" pitchFamily="34" charset="0"/>
                <a:ea typeface="Times New Roman" panose="02020603050405020304" pitchFamily="18" charset="0"/>
              </a:rPr>
              <a:t>Who made the discovery?</a:t>
            </a:r>
            <a:endParaRPr lang="en-US" sz="3200" dirty="0">
              <a:solidFill>
                <a:srgbClr val="202122"/>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258210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Old Testament  Septuagint</a:t>
            </a:r>
            <a:endParaRPr lang="en-US" dirty="0"/>
          </a:p>
        </p:txBody>
      </p:sp>
      <p:sp>
        <p:nvSpPr>
          <p:cNvPr id="3" name="Content Placeholder 2"/>
          <p:cNvSpPr>
            <a:spLocks noGrp="1"/>
          </p:cNvSpPr>
          <p:nvPr>
            <p:ph idx="1"/>
          </p:nvPr>
        </p:nvSpPr>
        <p:spPr>
          <a:xfrm>
            <a:off x="428815" y="1220839"/>
            <a:ext cx="7924983" cy="5135511"/>
          </a:xfrm>
        </p:spPr>
        <p:txBody>
          <a:bodyPr>
            <a:normAutofit fontScale="92500"/>
          </a:bodyPr>
          <a:lstStyle/>
          <a:p>
            <a:r>
              <a:rPr lang="en-US" sz="3600" dirty="0"/>
              <a:t>Greek Translation</a:t>
            </a:r>
          </a:p>
          <a:p>
            <a:pPr lvl="1"/>
            <a:r>
              <a:rPr lang="en-US" sz="3600" i="1" dirty="0"/>
              <a:t>The Translation of the Seventy</a:t>
            </a:r>
            <a:r>
              <a:rPr lang="en-US" sz="3600" dirty="0"/>
              <a:t> derives from the story recorded in the Letter of </a:t>
            </a:r>
            <a:r>
              <a:rPr lang="en-US" sz="3600" dirty="0" err="1"/>
              <a:t>Aristeas</a:t>
            </a:r>
            <a:r>
              <a:rPr lang="en-US" sz="3600" dirty="0"/>
              <a:t> to </a:t>
            </a:r>
            <a:r>
              <a:rPr lang="en-US" sz="3600" dirty="0" err="1"/>
              <a:t>Philocrates</a:t>
            </a:r>
            <a:r>
              <a:rPr lang="en-US" sz="3600" dirty="0"/>
              <a:t> that "the laws of the Jews" were translated into the Greek language at the request of </a:t>
            </a:r>
            <a:r>
              <a:rPr lang="en-US" sz="3600" dirty="0">
                <a:solidFill>
                  <a:srgbClr val="00B050"/>
                </a:solidFill>
              </a:rPr>
              <a:t>Ptolemy II Philadelphus</a:t>
            </a:r>
            <a:r>
              <a:rPr lang="en-US" sz="3600" dirty="0"/>
              <a:t> (285–247 BCE) by seventy-two Jewish translators—six from each of the Twelve Tribes of Israel.</a:t>
            </a:r>
          </a:p>
        </p:txBody>
      </p:sp>
      <p:pic>
        <p:nvPicPr>
          <p:cNvPr id="6" name="Picture 5" descr="Septuagint_4Q120_frg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3798" y="1747874"/>
            <a:ext cx="3409387" cy="2207611"/>
          </a:xfrm>
          <a:prstGeom prst="rect">
            <a:avLst/>
          </a:prstGeom>
          <a:effectLst>
            <a:outerShdw blurRad="50800" dist="38100" dir="2700000" algn="tl" rotWithShape="0">
              <a:prstClr val="black">
                <a:alpha val="40000"/>
              </a:prstClr>
            </a:outerShdw>
          </a:effectLst>
        </p:spPr>
      </p:pic>
      <p:sp>
        <p:nvSpPr>
          <p:cNvPr id="21" name="TextBox 20"/>
          <p:cNvSpPr txBox="1"/>
          <p:nvPr/>
        </p:nvSpPr>
        <p:spPr>
          <a:xfrm>
            <a:off x="8886904" y="4161237"/>
            <a:ext cx="2647792" cy="1815882"/>
          </a:xfrm>
          <a:prstGeom prst="rect">
            <a:avLst/>
          </a:prstGeom>
          <a:noFill/>
        </p:spPr>
        <p:txBody>
          <a:bodyPr wrap="square" rtlCol="0">
            <a:spAutoFit/>
          </a:bodyPr>
          <a:lstStyle/>
          <a:p>
            <a:pPr algn="ctr"/>
            <a:r>
              <a:rPr lang="en-US" sz="3200" dirty="0"/>
              <a:t>Septuagint Fragment</a:t>
            </a:r>
            <a:br>
              <a:rPr lang="en-US" sz="3200" dirty="0"/>
            </a:br>
            <a:r>
              <a:rPr lang="en-US" sz="2400" dirty="0"/>
              <a:t>(4Q120, from Leviticus, 100s BC)</a:t>
            </a:r>
          </a:p>
        </p:txBody>
      </p:sp>
    </p:spTree>
    <p:extLst>
      <p:ext uri="{BB962C8B-B14F-4D97-AF65-F5344CB8AC3E}">
        <p14:creationId xmlns:p14="http://schemas.microsoft.com/office/powerpoint/2010/main" val="94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ith a long beard&#10;&#10;Description automatically generated with low confidence">
            <a:extLst>
              <a:ext uri="{FF2B5EF4-FFF2-40B4-BE49-F238E27FC236}">
                <a16:creationId xmlns:a16="http://schemas.microsoft.com/office/drawing/2014/main" id="{825E83D2-019E-3085-1A54-A28FFC58264C}"/>
              </a:ext>
            </a:extLst>
          </p:cNvPr>
          <p:cNvPicPr>
            <a:picLocks noChangeAspect="1"/>
          </p:cNvPicPr>
          <p:nvPr/>
        </p:nvPicPr>
        <p:blipFill>
          <a:blip r:embed="rId3"/>
          <a:stretch>
            <a:fillRect/>
          </a:stretch>
        </p:blipFill>
        <p:spPr>
          <a:xfrm>
            <a:off x="8823204" y="1297938"/>
            <a:ext cx="1613022" cy="1917192"/>
          </a:xfrm>
          <a:prstGeom prst="rect">
            <a:avLst/>
          </a:prstGeom>
        </p:spPr>
      </p:pic>
      <p:sp>
        <p:nvSpPr>
          <p:cNvPr id="11" name="Content Placeholder 2">
            <a:extLst>
              <a:ext uri="{FF2B5EF4-FFF2-40B4-BE49-F238E27FC236}">
                <a16:creationId xmlns:a16="http://schemas.microsoft.com/office/drawing/2014/main" id="{844C5910-0316-DD01-6DF6-BA82B345BF8F}"/>
              </a:ext>
            </a:extLst>
          </p:cNvPr>
          <p:cNvSpPr txBox="1">
            <a:spLocks/>
          </p:cNvSpPr>
          <p:nvPr/>
        </p:nvSpPr>
        <p:spPr>
          <a:xfrm>
            <a:off x="1755775" y="1137732"/>
            <a:ext cx="7756525" cy="490622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t>Origen   185 AD – 253AD</a:t>
            </a:r>
          </a:p>
          <a:p>
            <a:pPr marL="457200" lvl="1" indent="0">
              <a:buNone/>
            </a:pPr>
            <a:r>
              <a:rPr lang="en-US" sz="3200" b="1" dirty="0"/>
              <a:t>Born in Alexandria</a:t>
            </a:r>
            <a:r>
              <a:rPr lang="en-US" sz="3200" dirty="0"/>
              <a:t>.</a:t>
            </a:r>
          </a:p>
          <a:p>
            <a:pPr marL="457200" lvl="1" indent="0">
              <a:buNone/>
            </a:pPr>
            <a:r>
              <a:rPr lang="en-US" sz="3200" b="1" dirty="0">
                <a:solidFill>
                  <a:srgbClr val="00B050"/>
                </a:solidFill>
              </a:rPr>
              <a:t>Catechetical School of Alexandria</a:t>
            </a:r>
          </a:p>
          <a:p>
            <a:pPr marL="457200" lvl="1" indent="0">
              <a:buNone/>
            </a:pPr>
            <a:r>
              <a:rPr lang="en-US" sz="3200" b="1" dirty="0">
                <a:solidFill>
                  <a:srgbClr val="4A452A"/>
                </a:solidFill>
              </a:rPr>
              <a:t>Compiled Hexapla</a:t>
            </a:r>
          </a:p>
          <a:p>
            <a:pPr marL="457200" lvl="1" indent="0">
              <a:buNone/>
            </a:pPr>
            <a:r>
              <a:rPr lang="en-US" sz="3200" b="1" dirty="0">
                <a:solidFill>
                  <a:srgbClr val="4A452A"/>
                </a:solidFill>
              </a:rPr>
              <a:t>Wrote over 2000 Christian Treatises</a:t>
            </a:r>
          </a:p>
          <a:p>
            <a:pPr marL="457200" lvl="1" indent="0">
              <a:buNone/>
            </a:pPr>
            <a:r>
              <a:rPr lang="en-US" sz="3200" b="1" dirty="0">
                <a:solidFill>
                  <a:srgbClr val="4A452A"/>
                </a:solidFill>
              </a:rPr>
              <a:t>Formed Christian school in Caesarea</a:t>
            </a:r>
          </a:p>
          <a:p>
            <a:pPr marL="457200" lvl="1" indent="0">
              <a:buNone/>
            </a:pPr>
            <a:r>
              <a:rPr lang="en-US" sz="3200" b="1" u="sng" dirty="0">
                <a:solidFill>
                  <a:srgbClr val="4A452A"/>
                </a:solidFill>
              </a:rPr>
              <a:t>Responsible for the Hexapla</a:t>
            </a:r>
          </a:p>
          <a:p>
            <a:pPr marL="457200" lvl="1" indent="0">
              <a:buNone/>
            </a:pPr>
            <a:r>
              <a:rPr lang="en-US" sz="3200" b="1" dirty="0">
                <a:solidFill>
                  <a:srgbClr val="4A452A"/>
                </a:solidFill>
              </a:rPr>
              <a:t>Founded Christian school in Caesarea.   </a:t>
            </a:r>
          </a:p>
          <a:p>
            <a:pPr marL="457200" lvl="1" indent="0">
              <a:buNone/>
            </a:pPr>
            <a:endParaRPr lang="en-US" sz="3200" b="1" dirty="0">
              <a:solidFill>
                <a:srgbClr val="4A452A"/>
              </a:solidFill>
            </a:endParaRPr>
          </a:p>
          <a:p>
            <a:pPr marL="457200" lvl="1" indent="0">
              <a:buNone/>
            </a:pPr>
            <a:endParaRPr lang="en-US" b="1" dirty="0">
              <a:solidFill>
                <a:srgbClr val="4A452A"/>
              </a:solidFill>
            </a:endParaRPr>
          </a:p>
        </p:txBody>
      </p:sp>
    </p:spTree>
    <p:extLst>
      <p:ext uri="{BB962C8B-B14F-4D97-AF65-F5344CB8AC3E}">
        <p14:creationId xmlns:p14="http://schemas.microsoft.com/office/powerpoint/2010/main" val="402466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E9ECE-2411-D9ED-CBE4-C7B77D996F8D}"/>
              </a:ext>
            </a:extLst>
          </p:cNvPr>
          <p:cNvSpPr>
            <a:spLocks noGrp="1"/>
          </p:cNvSpPr>
          <p:nvPr>
            <p:ph type="title"/>
          </p:nvPr>
        </p:nvSpPr>
        <p:spPr/>
        <p:txBody>
          <a:bodyPr>
            <a:normAutofit/>
          </a:bodyPr>
          <a:lstStyle/>
          <a:p>
            <a:r>
              <a:rPr lang="en-US" sz="2800" b="1" dirty="0">
                <a:solidFill>
                  <a:srgbClr val="202122"/>
                </a:solidFill>
                <a:effectLst/>
                <a:latin typeface="Arial" panose="020B0604020202020204" pitchFamily="34" charset="0"/>
                <a:ea typeface="Times New Roman" panose="02020603050405020304" pitchFamily="18" charset="0"/>
              </a:rPr>
              <a:t>Eusebius of Caesarea</a:t>
            </a:r>
            <a:r>
              <a:rPr lang="en-US" sz="2800" dirty="0">
                <a:solidFill>
                  <a:srgbClr val="202122"/>
                </a:solidFill>
                <a:effectLst/>
                <a:latin typeface="Arial" panose="020B0604020202020204" pitchFamily="34" charset="0"/>
                <a:ea typeface="Times New Roman" panose="02020603050405020304" pitchFamily="18" charset="0"/>
              </a:rPr>
              <a:t>  260/265 – 30 May 339</a:t>
            </a:r>
            <a:endParaRPr lang="en-US" sz="4800" dirty="0"/>
          </a:p>
        </p:txBody>
      </p:sp>
      <p:sp>
        <p:nvSpPr>
          <p:cNvPr id="3" name="Content Placeholder 2">
            <a:extLst>
              <a:ext uri="{FF2B5EF4-FFF2-40B4-BE49-F238E27FC236}">
                <a16:creationId xmlns:a16="http://schemas.microsoft.com/office/drawing/2014/main" id="{67F13FF7-A6CF-DE5E-5796-72E07D0DADB4}"/>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a:solidFill>
                  <a:srgbClr val="202122"/>
                </a:solidFill>
                <a:effectLst/>
                <a:latin typeface="Arial" panose="020B0604020202020204" pitchFamily="34" charset="0"/>
                <a:ea typeface="Times New Roman" panose="02020603050405020304" pitchFamily="18" charset="0"/>
              </a:rPr>
              <a:t>Through the activities of the theologian </a:t>
            </a:r>
            <a:r>
              <a:rPr lang="en-US" u="sng" dirty="0">
                <a:solidFill>
                  <a:srgbClr val="0645AD"/>
                </a:solidFill>
                <a:effectLst/>
                <a:latin typeface="Arial" panose="020B0604020202020204" pitchFamily="34" charset="0"/>
                <a:ea typeface="Times New Roman" panose="02020603050405020304" pitchFamily="18" charset="0"/>
                <a:hlinkClick r:id="rId2" tooltip="Origen"/>
              </a:rPr>
              <a:t>Origen</a:t>
            </a:r>
            <a:r>
              <a:rPr lang="en-US" dirty="0">
                <a:solidFill>
                  <a:srgbClr val="202122"/>
                </a:solidFill>
                <a:effectLst/>
                <a:latin typeface="Arial" panose="020B0604020202020204" pitchFamily="34" charset="0"/>
                <a:ea typeface="Times New Roman" panose="02020603050405020304" pitchFamily="18" charset="0"/>
              </a:rPr>
              <a:t> (185/6–254) and the school of his follower </a:t>
            </a:r>
            <a:r>
              <a:rPr lang="en-US" u="sng" dirty="0" err="1">
                <a:solidFill>
                  <a:srgbClr val="0645AD"/>
                </a:solidFill>
                <a:effectLst/>
                <a:latin typeface="Arial" panose="020B0604020202020204" pitchFamily="34" charset="0"/>
                <a:ea typeface="Times New Roman" panose="02020603050405020304" pitchFamily="18" charset="0"/>
                <a:hlinkClick r:id="rId3" tooltip="Pamphilus of Caesarea"/>
              </a:rPr>
              <a:t>Pamphilus</a:t>
            </a:r>
            <a:r>
              <a:rPr lang="en-US" dirty="0">
                <a:solidFill>
                  <a:srgbClr val="202122"/>
                </a:solidFill>
                <a:effectLst/>
                <a:latin typeface="Arial" panose="020B0604020202020204" pitchFamily="34" charset="0"/>
                <a:ea typeface="Times New Roman" panose="02020603050405020304" pitchFamily="18" charset="0"/>
              </a:rPr>
              <a:t> (later 3rd century – 309), Caesarea became a center of Christian learning. Origen was largely responsible for the collection of usage information, or which churches were using which gospels, regarding the texts which became the </a:t>
            </a:r>
            <a:r>
              <a:rPr lang="en-US" u="sng" dirty="0">
                <a:solidFill>
                  <a:srgbClr val="0645AD"/>
                </a:solidFill>
                <a:effectLst/>
                <a:latin typeface="Arial" panose="020B0604020202020204" pitchFamily="34" charset="0"/>
                <a:ea typeface="Times New Roman" panose="02020603050405020304" pitchFamily="18" charset="0"/>
                <a:hlinkClick r:id="rId4" tooltip="New Testament"/>
              </a:rPr>
              <a:t>New Testament</a:t>
            </a:r>
            <a:r>
              <a:rPr lang="en-US" dirty="0">
                <a:solidFill>
                  <a:srgbClr val="202122"/>
                </a:solidFill>
                <a:effectLst/>
                <a:latin typeface="Arial" panose="020B0604020202020204" pitchFamily="34" charset="0"/>
                <a:ea typeface="Times New Roman" panose="02020603050405020304" pitchFamily="18" charset="0"/>
              </a:rPr>
              <a:t>. The information used to create the late-fourth-century </a:t>
            </a:r>
            <a:r>
              <a:rPr lang="en-US" u="sng" dirty="0">
                <a:solidFill>
                  <a:srgbClr val="0645AD"/>
                </a:solidFill>
                <a:effectLst/>
                <a:latin typeface="Arial" panose="020B0604020202020204" pitchFamily="34" charset="0"/>
                <a:ea typeface="Times New Roman" panose="02020603050405020304" pitchFamily="18" charset="0"/>
                <a:hlinkClick r:id="rId5" tooltip="Easter Letter"/>
              </a:rPr>
              <a:t>Easter Letter</a:t>
            </a:r>
            <a:r>
              <a:rPr lang="en-US" dirty="0">
                <a:solidFill>
                  <a:srgbClr val="202122"/>
                </a:solidFill>
                <a:effectLst/>
                <a:latin typeface="Arial" panose="020B0604020202020204" pitchFamily="34" charset="0"/>
                <a:ea typeface="Times New Roman" panose="02020603050405020304" pitchFamily="18" charset="0"/>
              </a:rPr>
              <a:t>, which declared accepted Christian writings, was probably based on the </a:t>
            </a:r>
            <a:r>
              <a:rPr lang="en-US" i="1" u="sng" dirty="0">
                <a:solidFill>
                  <a:srgbClr val="0645AD"/>
                </a:solidFill>
                <a:effectLst/>
                <a:latin typeface="Arial" panose="020B0604020202020204" pitchFamily="34" charset="0"/>
                <a:ea typeface="Times New Roman" panose="02020603050405020304" pitchFamily="18" charset="0"/>
                <a:hlinkClick r:id="rId6" tooltip="Church History (Eusebius)"/>
              </a:rPr>
              <a:t>Ecclesiastical History</a:t>
            </a:r>
            <a:r>
              <a:rPr lang="en-US" dirty="0">
                <a:solidFill>
                  <a:srgbClr val="202122"/>
                </a:solidFill>
                <a:effectLst/>
                <a:latin typeface="Arial" panose="020B0604020202020204" pitchFamily="34" charset="0"/>
                <a:ea typeface="Times New Roman" panose="02020603050405020304" pitchFamily="18" charset="0"/>
              </a:rPr>
              <a:t> ] [HE] of Eusebius of Caesarea, wherein he uses the information passed on to him by Origen to create both his list at HE 3:25 and Origen's list at HE 6:25</a:t>
            </a:r>
            <a:endParaRPr lang="en-US" sz="44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5349273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29556</TotalTime>
  <Words>8682</Words>
  <Application>Microsoft Office PowerPoint</Application>
  <PresentationFormat>Widescreen</PresentationFormat>
  <Paragraphs>553</Paragraphs>
  <Slides>47</Slides>
  <Notes>21</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Cambria</vt:lpstr>
      <vt:lpstr>Linux Libertine</vt:lpstr>
      <vt:lpstr>open-sans</vt:lpstr>
      <vt:lpstr>Office Theme</vt:lpstr>
      <vt:lpstr>PowerPoint Presentation</vt:lpstr>
      <vt:lpstr>PowerPoint Presentation</vt:lpstr>
      <vt:lpstr>Codex Sinaiticus</vt:lpstr>
      <vt:lpstr>Take aways.</vt:lpstr>
      <vt:lpstr>Review Questions</vt:lpstr>
      <vt:lpstr>Bonus Questions</vt:lpstr>
      <vt:lpstr>Old Testament  Septuagint</vt:lpstr>
      <vt:lpstr>PowerPoint Presentation</vt:lpstr>
      <vt:lpstr>Eusebius of Caesarea  260/265 – 30 May 339</vt:lpstr>
      <vt:lpstr>Codex Sinaiticus</vt:lpstr>
      <vt:lpstr>PowerPoint Presentation</vt:lpstr>
      <vt:lpstr>Translation of New testament from Latin to English</vt:lpstr>
      <vt:lpstr>Translation of New testament from Latin to English</vt:lpstr>
      <vt:lpstr>Translation of New testament from Latin to English</vt:lpstr>
      <vt:lpstr>Translation of New testament from Latin to English</vt:lpstr>
      <vt:lpstr>Translation of New testament from Latin to English</vt:lpstr>
      <vt:lpstr>Translation of New testament from Latin to English</vt:lpstr>
      <vt:lpstr>Translation of New testament from Latin to English</vt:lpstr>
      <vt:lpstr>Translation of New testament from Latin to English</vt:lpstr>
      <vt:lpstr>Translation of New testament from Latin to English</vt:lpstr>
      <vt:lpstr>Translation of New testament from Latin to English</vt:lpstr>
      <vt:lpstr>Translation of New testament from Latin to English</vt:lpstr>
      <vt:lpstr>Translation of New testament from Latin to English</vt:lpstr>
      <vt:lpstr>Translation of New testament from Latin to English</vt:lpstr>
      <vt:lpstr>Translation of New testament from Latin to English</vt:lpstr>
      <vt:lpstr>Translation of New testament from Latin to English</vt:lpstr>
      <vt:lpstr>Historical Context</vt:lpstr>
      <vt:lpstr>Time Line</vt:lpstr>
      <vt:lpstr>Constantinople Largest and Richest city in Europe for over 1000 years</vt:lpstr>
      <vt:lpstr>Constantinople Largest and Richest city in Europe for over 1000 years</vt:lpstr>
      <vt:lpstr>Constantinople Largest and Richest city in Europe for over 1000 years</vt:lpstr>
      <vt:lpstr>PowerPoint Presentation</vt:lpstr>
      <vt:lpstr>PowerPoint Presentation</vt:lpstr>
      <vt:lpstr>Complutensian Polyglot Bible</vt:lpstr>
      <vt:lpstr>Complutensian Polyglot Bible</vt:lpstr>
      <vt:lpstr>Complutensian Polyglot Bible</vt:lpstr>
      <vt:lpstr>Complutensian Polyglot Bible</vt:lpstr>
      <vt:lpstr>Erasmus</vt:lpstr>
      <vt:lpstr>Erasmus</vt:lpstr>
      <vt:lpstr>Erasmus</vt:lpstr>
      <vt:lpstr>Erasmus</vt:lpstr>
      <vt:lpstr>Erasmus</vt:lpstr>
      <vt:lpstr>Erasmus</vt:lpstr>
      <vt:lpstr>Erasmus Correspondence</vt:lpstr>
      <vt:lpstr>Erasmus Correspondence</vt:lpstr>
      <vt:lpstr>PowerPoint Presentation</vt:lpstr>
      <vt:lpstr>Take aways.</vt:lpstr>
    </vt:vector>
  </TitlesOfParts>
  <Company>Rose Publishing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Weldon Beardain</dc:creator>
  <cp:lastModifiedBy>Weldon Beardain</cp:lastModifiedBy>
  <cp:revision>806</cp:revision>
  <cp:lastPrinted>2023-01-29T13:35:10Z</cp:lastPrinted>
  <dcterms:created xsi:type="dcterms:W3CDTF">2014-05-21T17:21:31Z</dcterms:created>
  <dcterms:modified xsi:type="dcterms:W3CDTF">2023-01-29T13:49:37Z</dcterms:modified>
</cp:coreProperties>
</file>