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531" r:id="rId2"/>
    <p:sldId id="603" r:id="rId3"/>
    <p:sldId id="416" r:id="rId4"/>
    <p:sldId id="623" r:id="rId5"/>
    <p:sldId id="622" r:id="rId6"/>
    <p:sldId id="621" r:id="rId7"/>
    <p:sldId id="283" r:id="rId8"/>
    <p:sldId id="614" r:id="rId9"/>
    <p:sldId id="289" r:id="rId10"/>
    <p:sldId id="421" r:id="rId11"/>
    <p:sldId id="615" r:id="rId12"/>
    <p:sldId id="616" r:id="rId13"/>
    <p:sldId id="599" r:id="rId14"/>
    <p:sldId id="597" r:id="rId15"/>
    <p:sldId id="600" r:id="rId16"/>
    <p:sldId id="596" r:id="rId17"/>
    <p:sldId id="601" r:id="rId18"/>
    <p:sldId id="635" r:id="rId19"/>
    <p:sldId id="636" r:id="rId20"/>
    <p:sldId id="617" r:id="rId21"/>
    <p:sldId id="282" r:id="rId22"/>
    <p:sldId id="475" r:id="rId23"/>
    <p:sldId id="374" r:id="rId24"/>
    <p:sldId id="370" r:id="rId25"/>
    <p:sldId id="285" r:id="rId26"/>
    <p:sldId id="473" r:id="rId27"/>
    <p:sldId id="638" r:id="rId28"/>
    <p:sldId id="641" r:id="rId29"/>
    <p:sldId id="642" r:id="rId30"/>
    <p:sldId id="644" r:id="rId31"/>
    <p:sldId id="643" r:id="rId32"/>
    <p:sldId id="286" r:id="rId33"/>
    <p:sldId id="375" r:id="rId34"/>
    <p:sldId id="637" r:id="rId35"/>
    <p:sldId id="618" r:id="rId36"/>
    <p:sldId id="602" r:id="rId37"/>
    <p:sldId id="625" r:id="rId38"/>
    <p:sldId id="630" r:id="rId39"/>
    <p:sldId id="633" r:id="rId40"/>
    <p:sldId id="631" r:id="rId41"/>
    <p:sldId id="634" r:id="rId42"/>
    <p:sldId id="628" r:id="rId43"/>
    <p:sldId id="629" r:id="rId44"/>
    <p:sldId id="619" r:id="rId45"/>
    <p:sldId id="300" r:id="rId46"/>
    <p:sldId id="462" r:id="rId47"/>
    <p:sldId id="315" r:id="rId48"/>
    <p:sldId id="301" r:id="rId49"/>
    <p:sldId id="579" r:id="rId50"/>
    <p:sldId id="581" r:id="rId51"/>
    <p:sldId id="582" r:id="rId52"/>
    <p:sldId id="584" r:id="rId53"/>
    <p:sldId id="583" r:id="rId54"/>
    <p:sldId id="585" r:id="rId55"/>
    <p:sldId id="586" r:id="rId56"/>
    <p:sldId id="497" r:id="rId57"/>
    <p:sldId id="587" r:id="rId58"/>
    <p:sldId id="588" r:id="rId59"/>
    <p:sldId id="589" r:id="rId60"/>
    <p:sldId id="580" r:id="rId61"/>
    <p:sldId id="627"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2013"/>
    <a:srgbClr val="127D89"/>
    <a:srgbClr val="CAB898"/>
    <a:srgbClr val="2444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2" autoAdjust="0"/>
    <p:restoredTop sz="88331" autoAdjust="0"/>
  </p:normalViewPr>
  <p:slideViewPr>
    <p:cSldViewPr snapToGrid="0" snapToObjects="1">
      <p:cViewPr varScale="1">
        <p:scale>
          <a:sx n="54" d="100"/>
          <a:sy n="54" d="100"/>
        </p:scale>
        <p:origin x="84" y="29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14080"/>
    </p:cViewPr>
  </p:sorterViewPr>
  <p:notesViewPr>
    <p:cSldViewPr snapToGrid="0" snapToObjects="1">
      <p:cViewPr>
        <p:scale>
          <a:sx n="100" d="100"/>
          <a:sy n="100" d="100"/>
        </p:scale>
        <p:origin x="516" y="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i="1" dirty="0"/>
              <a:t>How We Got the Bible</a:t>
            </a:r>
          </a:p>
        </p:txBody>
      </p:sp>
      <p:sp>
        <p:nvSpPr>
          <p:cNvPr id="4" name="Footer Placeholder 3"/>
          <p:cNvSpPr>
            <a:spLocks noGrp="1"/>
          </p:cNvSpPr>
          <p:nvPr>
            <p:ph type="ftr" sz="quarter" idx="2"/>
          </p:nvPr>
        </p:nvSpPr>
        <p:spPr>
          <a:xfrm>
            <a:off x="-1" y="8879289"/>
            <a:ext cx="4421482" cy="189410"/>
          </a:xfrm>
          <a:prstGeom prst="rect">
            <a:avLst/>
          </a:prstGeom>
        </p:spPr>
        <p:txBody>
          <a:bodyPr vert="horz" lIns="91440" tIns="45720" rIns="91440" bIns="45720" rtlCol="0" anchor="b"/>
          <a:lstStyle>
            <a:lvl1pPr algn="l">
              <a:defRPr sz="1200"/>
            </a:lvl1pPr>
          </a:lstStyle>
          <a:p>
            <a:r>
              <a:rPr lang="en-US" sz="1000" dirty="0"/>
              <a:t>Rose Publishing</a:t>
            </a:r>
          </a:p>
        </p:txBody>
      </p:sp>
      <p:sp>
        <p:nvSpPr>
          <p:cNvPr id="5" name="Slide Number Placeholder 4"/>
          <p:cNvSpPr>
            <a:spLocks noGrp="1"/>
          </p:cNvSpPr>
          <p:nvPr>
            <p:ph type="sldNum" sz="quarter" idx="3"/>
          </p:nvPr>
        </p:nvSpPr>
        <p:spPr>
          <a:xfrm>
            <a:off x="4722519" y="8685213"/>
            <a:ext cx="2133894" cy="457200"/>
          </a:xfrm>
          <a:prstGeom prst="rect">
            <a:avLst/>
          </a:prstGeom>
        </p:spPr>
        <p:txBody>
          <a:bodyPr vert="horz" lIns="91440" tIns="45720" rIns="91440" bIns="45720" rtlCol="0" anchor="b"/>
          <a:lstStyle>
            <a:lvl1pPr algn="r">
              <a:defRPr sz="1200"/>
            </a:lvl1pPr>
          </a:lstStyle>
          <a:p>
            <a:fld id="{DA0D02D5-ACA5-B545-8B8E-80A351EBD3CB}" type="slidenum">
              <a:rPr lang="en-US" smtClean="0"/>
              <a:t>‹#›</a:t>
            </a:fld>
            <a:endParaRPr lang="en-US" dirty="0"/>
          </a:p>
        </p:txBody>
      </p:sp>
    </p:spTree>
    <p:extLst>
      <p:ext uri="{BB962C8B-B14F-4D97-AF65-F5344CB8AC3E}">
        <p14:creationId xmlns:p14="http://schemas.microsoft.com/office/powerpoint/2010/main" val="36151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9E05C8-1876-9F4A-9A1B-0292D8EE364A}" type="datetimeFigureOut">
              <a:rPr lang="en-US" smtClean="0"/>
              <a:t>1/14/2023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976B8-1CE9-2D40-B14A-B238F67007C8}" type="slidenum">
              <a:rPr lang="en-US" smtClean="0"/>
              <a:t>‹#›</a:t>
            </a:fld>
            <a:endParaRPr lang="en-US" dirty="0"/>
          </a:p>
        </p:txBody>
      </p:sp>
    </p:spTree>
    <p:extLst>
      <p:ext uri="{BB962C8B-B14F-4D97-AF65-F5344CB8AC3E}">
        <p14:creationId xmlns:p14="http://schemas.microsoft.com/office/powerpoint/2010/main" val="1506359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17" Type="http://schemas.openxmlformats.org/officeDocument/2006/relationships/hyperlink" Target="https://en.wikipedia.org/wiki/Jerome#cite_note-FOOTNOTEWilliams20061-49" TargetMode="External"/><Relationship Id="rId21" Type="http://schemas.openxmlformats.org/officeDocument/2006/relationships/hyperlink" Target="https://en.wikipedia.org/wiki/Jerome#cite_note-27" TargetMode="External"/><Relationship Id="rId42" Type="http://schemas.openxmlformats.org/officeDocument/2006/relationships/hyperlink" Target="https://en.wikipedia.org/wiki/The_Shepherd_of_Hermas" TargetMode="External"/><Relationship Id="rId63" Type="http://schemas.openxmlformats.org/officeDocument/2006/relationships/hyperlink" Target="https://en.wikipedia.org/wiki/Francesco_St_Jerome" TargetMode="External"/><Relationship Id="rId84" Type="http://schemas.openxmlformats.org/officeDocument/2006/relationships/hyperlink" Target="https://en.wikipedia.org/wiki/Porphyry_(philosopher)" TargetMode="External"/><Relationship Id="rId16" Type="http://schemas.openxmlformats.org/officeDocument/2006/relationships/hyperlink" Target="https://en.wikipedia.org/wiki/St._Augustine" TargetMode="External"/><Relationship Id="rId107" Type="http://schemas.openxmlformats.org/officeDocument/2006/relationships/hyperlink" Target="https://en.wikipedia.org/wiki/Commemoration_(Anglicanism)" TargetMode="External"/><Relationship Id="rId11" Type="http://schemas.openxmlformats.org/officeDocument/2006/relationships/hyperlink" Target="https://en.wikipedia.org/wiki/Rabbinical_Judaism" TargetMode="External"/><Relationship Id="rId32" Type="http://schemas.openxmlformats.org/officeDocument/2006/relationships/hyperlink" Target="https://en.wikipedia.org/wiki/Biblical_apocrypha" TargetMode="External"/><Relationship Id="rId37" Type="http://schemas.openxmlformats.org/officeDocument/2006/relationships/hyperlink" Target="https://en.wikipedia.org/wiki/Jerome#cite_note-30" TargetMode="External"/><Relationship Id="rId53" Type="http://schemas.openxmlformats.org/officeDocument/2006/relationships/hyperlink" Target="https://en.wikipedia.org/w/index.php?title=Jerome&amp;action=edit&amp;section=9" TargetMode="External"/><Relationship Id="rId58" Type="http://schemas.openxmlformats.org/officeDocument/2006/relationships/hyperlink" Target="https://en.wikipedia.org/wiki/Jerome#cite_note-32" TargetMode="External"/><Relationship Id="rId74" Type="http://schemas.openxmlformats.org/officeDocument/2006/relationships/hyperlink" Target="https://en.wikipedia.org/wiki/Jerome#cite_note-38" TargetMode="External"/><Relationship Id="rId79" Type="http://schemas.openxmlformats.org/officeDocument/2006/relationships/hyperlink" Target="https://en.wikipedia.org/wiki/Gepids" TargetMode="External"/><Relationship Id="rId102" Type="http://schemas.openxmlformats.org/officeDocument/2006/relationships/hyperlink" Target="https://en.wikipedia.org/wiki/Jerome#cite_note-43" TargetMode="External"/><Relationship Id="rId123" Type="http://schemas.openxmlformats.org/officeDocument/2006/relationships/hyperlink" Target="https://en.wikipedia.org/wiki/Jerome#cite_note-51" TargetMode="External"/><Relationship Id="rId128" Type="http://schemas.openxmlformats.org/officeDocument/2006/relationships/hyperlink" Target="https://en.wikipedia.org/wiki/Jerome#cite_note-52" TargetMode="External"/><Relationship Id="rId5" Type="http://schemas.openxmlformats.org/officeDocument/2006/relationships/hyperlink" Target="https://en.wikipedia.org/wiki/Valletta,_Malta" TargetMode="External"/><Relationship Id="rId90" Type="http://schemas.openxmlformats.org/officeDocument/2006/relationships/hyperlink" Target="https://en.wikipedia.org/wiki/Achaemenid_Empire" TargetMode="External"/><Relationship Id="rId95" Type="http://schemas.openxmlformats.org/officeDocument/2006/relationships/hyperlink" Target="https://en.wikipedia.org/wiki/Catholic_Church" TargetMode="External"/><Relationship Id="rId22" Type="http://schemas.openxmlformats.org/officeDocument/2006/relationships/hyperlink" Target="https://en.wikipedia.org/w/index.php?title=Jerome&amp;action=edit&amp;section=6" TargetMode="External"/><Relationship Id="rId27" Type="http://schemas.openxmlformats.org/officeDocument/2006/relationships/hyperlink" Target="https://en.wikipedia.org/wiki/Philo" TargetMode="External"/><Relationship Id="rId43" Type="http://schemas.openxmlformats.org/officeDocument/2006/relationships/hyperlink" Target="https://en.wikipedia.org/wiki/1_Maccabees" TargetMode="External"/><Relationship Id="rId48" Type="http://schemas.openxmlformats.org/officeDocument/2006/relationships/hyperlink" Target="https://en.wikipedia.org/w/index.php?title=Jerome&amp;action=edit&amp;section=8" TargetMode="External"/><Relationship Id="rId64" Type="http://schemas.openxmlformats.org/officeDocument/2006/relationships/hyperlink" Target="https://en.wikipedia.org/wiki/Jacopo_Palma_il_Giovane" TargetMode="External"/><Relationship Id="rId69" Type="http://schemas.openxmlformats.org/officeDocument/2006/relationships/hyperlink" Target="https://en.wikipedia.org/wiki/Jerome#cite_note-35" TargetMode="External"/><Relationship Id="rId113" Type="http://schemas.openxmlformats.org/officeDocument/2006/relationships/hyperlink" Target="https://en.wikipedia.org/wiki/Jerome#cite_note-47" TargetMode="External"/><Relationship Id="rId118" Type="http://schemas.openxmlformats.org/officeDocument/2006/relationships/hyperlink" Target="https://en.wikipedia.org/wiki/Saint_Jerome_in_the_Wilderness" TargetMode="External"/><Relationship Id="rId80" Type="http://schemas.openxmlformats.org/officeDocument/2006/relationships/hyperlink" Target="https://en.wikipedia.org/wiki/Saxons" TargetMode="External"/><Relationship Id="rId85" Type="http://schemas.openxmlformats.org/officeDocument/2006/relationships/hyperlink" Target="https://en.wikipedia.org/wiki/Jerome#cite_note-39" TargetMode="External"/><Relationship Id="rId12" Type="http://schemas.openxmlformats.org/officeDocument/2006/relationships/hyperlink" Target="https://en.wikipedia.org/wiki/Hellenistic_Judaism" TargetMode="External"/><Relationship Id="rId17" Type="http://schemas.openxmlformats.org/officeDocument/2006/relationships/hyperlink" Target="https://en.wikipedia.org/wiki/Biblical_inspiration" TargetMode="External"/><Relationship Id="rId33" Type="http://schemas.openxmlformats.org/officeDocument/2006/relationships/hyperlink" Target="https://en.wikipedia.org/wiki/Jerome#cite_note-28" TargetMode="External"/><Relationship Id="rId38" Type="http://schemas.openxmlformats.org/officeDocument/2006/relationships/hyperlink" Target="https://en.wikipedia.org/wiki/Book_of_Wisdom" TargetMode="External"/><Relationship Id="rId59" Type="http://schemas.openxmlformats.org/officeDocument/2006/relationships/hyperlink" Target="https://en.wikipedia.org/wiki/Asceticism" TargetMode="External"/><Relationship Id="rId103" Type="http://schemas.openxmlformats.org/officeDocument/2006/relationships/hyperlink" Target="https://en.wikipedia.org/wiki/Jerome#cite_note-44" TargetMode="External"/><Relationship Id="rId108" Type="http://schemas.openxmlformats.org/officeDocument/2006/relationships/hyperlink" Target="https://en.wikipedia.org/wiki/Jerome#cite_note-46" TargetMode="External"/><Relationship Id="rId124" Type="http://schemas.openxmlformats.org/officeDocument/2006/relationships/hyperlink" Target="https://en.wikipedia.org/wiki/Vanitas" TargetMode="External"/><Relationship Id="rId129" Type="http://schemas.openxmlformats.org/officeDocument/2006/relationships/hyperlink" Target="https://en.wikipedia.org/wiki/Owl" TargetMode="External"/><Relationship Id="rId54" Type="http://schemas.openxmlformats.org/officeDocument/2006/relationships/hyperlink" Target="https://en.wikipedia.org/wiki/Saint_Jerome_(Stom)" TargetMode="External"/><Relationship Id="rId70" Type="http://schemas.openxmlformats.org/officeDocument/2006/relationships/hyperlink" Target="https://en.wikipedia.org/wiki/Pope_Damasus_I" TargetMode="External"/><Relationship Id="rId75" Type="http://schemas.openxmlformats.org/officeDocument/2006/relationships/hyperlink" Target="https://en.wikipedia.org/wiki/Quadi" TargetMode="External"/><Relationship Id="rId91" Type="http://schemas.openxmlformats.org/officeDocument/2006/relationships/hyperlink" Target="https://en.wikipedia.org/wiki/Macedon" TargetMode="External"/><Relationship Id="rId96" Type="http://schemas.openxmlformats.org/officeDocument/2006/relationships/hyperlink" Target="https://en.wikipedia.org/wiki/Patron_saint" TargetMode="External"/><Relationship Id="rId1" Type="http://schemas.openxmlformats.org/officeDocument/2006/relationships/notesMaster" Target="../notesMasters/notesMaster1.xml"/><Relationship Id="rId6" Type="http://schemas.openxmlformats.org/officeDocument/2006/relationships/hyperlink" Target="https://en.wikipedia.org/wiki/Translation_project" TargetMode="External"/><Relationship Id="rId23" Type="http://schemas.openxmlformats.org/officeDocument/2006/relationships/hyperlink" Target="https://en.wikipedia.org/wiki/Antonello_da_Messina" TargetMode="External"/><Relationship Id="rId28" Type="http://schemas.openxmlformats.org/officeDocument/2006/relationships/hyperlink" Target="https://en.wikipedia.org/wiki/Alexandrian_school" TargetMode="External"/><Relationship Id="rId49" Type="http://schemas.openxmlformats.org/officeDocument/2006/relationships/hyperlink" Target="https://en.wikipedia.org/wiki/Etiology" TargetMode="External"/><Relationship Id="rId114" Type="http://schemas.openxmlformats.org/officeDocument/2006/relationships/hyperlink" Target="https://en.wikipedia.org/wiki/Jerome#cite_note-EugeneRice-48" TargetMode="External"/><Relationship Id="rId119" Type="http://schemas.openxmlformats.org/officeDocument/2006/relationships/hyperlink" Target="https://en.wikipedia.org/wiki/Jerome#cite_note-50" TargetMode="External"/><Relationship Id="rId44" Type="http://schemas.openxmlformats.org/officeDocument/2006/relationships/hyperlink" Target="https://en.wikipedia.org/wiki/2_Maccabees" TargetMode="External"/><Relationship Id="rId60" Type="http://schemas.openxmlformats.org/officeDocument/2006/relationships/hyperlink" Target="https://en.wikipedia.org/wiki/World_(theology)" TargetMode="External"/><Relationship Id="rId65" Type="http://schemas.openxmlformats.org/officeDocument/2006/relationships/hyperlink" Target="https://en.wikipedia.org/w/index.php?title=Jerome&amp;action=edit&amp;section=10" TargetMode="External"/><Relationship Id="rId81" Type="http://schemas.openxmlformats.org/officeDocument/2006/relationships/hyperlink" Target="https://en.wikipedia.org/wiki/Burgundians" TargetMode="External"/><Relationship Id="rId86" Type="http://schemas.openxmlformats.org/officeDocument/2006/relationships/hyperlink" Target="https://en.wikipedia.org/wiki/Wikipedia:Citing_sources#What_information_to_include" TargetMode="External"/><Relationship Id="rId130" Type="http://schemas.openxmlformats.org/officeDocument/2006/relationships/hyperlink" Target="https://en.wikipedia.org/wiki/Jerome#cite_note-NMSU-53" TargetMode="External"/><Relationship Id="rId13" Type="http://schemas.openxmlformats.org/officeDocument/2006/relationships/hyperlink" Target="https://en.wikipedia.org/wiki/Heresy" TargetMode="External"/><Relationship Id="rId18" Type="http://schemas.openxmlformats.org/officeDocument/2006/relationships/hyperlink" Target="https://en.wikipedia.org/wiki/Hexapla" TargetMode="External"/><Relationship Id="rId39" Type="http://schemas.openxmlformats.org/officeDocument/2006/relationships/hyperlink" Target="https://en.wikipedia.org/wiki/Ben_Sira" TargetMode="External"/><Relationship Id="rId109" Type="http://schemas.openxmlformats.org/officeDocument/2006/relationships/hyperlink" Target="https://en.wikipedia.org/w/index.php?title=Jerome&amp;action=edit&amp;section=13" TargetMode="External"/><Relationship Id="rId34" Type="http://schemas.openxmlformats.org/officeDocument/2006/relationships/hyperlink" Target="https://en.wikipedia.org/wiki/Book_of_Baruch" TargetMode="External"/><Relationship Id="rId50" Type="http://schemas.openxmlformats.org/officeDocument/2006/relationships/hyperlink" Target="https://en.wikipedia.org/wiki/Vitamin_A_deficiency" TargetMode="External"/><Relationship Id="rId55" Type="http://schemas.openxmlformats.org/officeDocument/2006/relationships/hyperlink" Target="https://en.wikipedia.org/wiki/Matthias_Stom" TargetMode="External"/><Relationship Id="rId76" Type="http://schemas.openxmlformats.org/officeDocument/2006/relationships/hyperlink" Target="https://en.wikipedia.org/wiki/Vandals" TargetMode="External"/><Relationship Id="rId97" Type="http://schemas.openxmlformats.org/officeDocument/2006/relationships/hyperlink" Target="https://en.wikipedia.org/wiki/Encyclopedist" TargetMode="External"/><Relationship Id="rId104" Type="http://schemas.openxmlformats.org/officeDocument/2006/relationships/hyperlink" Target="https://en.wikipedia.org/wiki/Jerome#cite_note-45" TargetMode="External"/><Relationship Id="rId120" Type="http://schemas.openxmlformats.org/officeDocument/2006/relationships/hyperlink" Target="https://en.wikipedia.org/wiki/Cardinal%27s_hat" TargetMode="External"/><Relationship Id="rId125" Type="http://schemas.openxmlformats.org/officeDocument/2006/relationships/hyperlink" Target="https://en.wikipedia.org/wiki/File:Workshop_of_Pieter_Coecke_van_Aelst,_the_elder_-_Saint_Jerome_in_His_Study_-_Walters_37256.jpg" TargetMode="External"/><Relationship Id="rId7" Type="http://schemas.openxmlformats.org/officeDocument/2006/relationships/hyperlink" Target="https://en.wikipedia.org/wiki/Jerusalem" TargetMode="External"/><Relationship Id="rId71" Type="http://schemas.openxmlformats.org/officeDocument/2006/relationships/hyperlink" Target="https://en.wikipedia.org/wiki/Jerome#cite_note-36" TargetMode="External"/><Relationship Id="rId92" Type="http://schemas.openxmlformats.org/officeDocument/2006/relationships/hyperlink" Target="https://en.wikipedia.org/w/index.php?title=Jerome&amp;action=edit&amp;section=12" TargetMode="External"/><Relationship Id="rId2" Type="http://schemas.openxmlformats.org/officeDocument/2006/relationships/slide" Target="../slides/slide35.xml"/><Relationship Id="rId29" Type="http://schemas.openxmlformats.org/officeDocument/2006/relationships/hyperlink" Target="https://en.wikipedia.org/wiki/Protocanonical_books" TargetMode="External"/><Relationship Id="rId24" Type="http://schemas.openxmlformats.org/officeDocument/2006/relationships/hyperlink" Target="https://en.wikipedia.org/wiki/Patristics" TargetMode="External"/><Relationship Id="rId40" Type="http://schemas.openxmlformats.org/officeDocument/2006/relationships/hyperlink" Target="https://en.wikipedia.org/wiki/Book_of_Judith" TargetMode="External"/><Relationship Id="rId45" Type="http://schemas.openxmlformats.org/officeDocument/2006/relationships/hyperlink" Target="https://en.wikipedia.org/wiki/Francisco_de_Zurbar%C3%A1n" TargetMode="External"/><Relationship Id="rId66" Type="http://schemas.openxmlformats.org/officeDocument/2006/relationships/hyperlink" Target="https://en.wikipedia.org/wiki/Lorenzo_Lotto" TargetMode="External"/><Relationship Id="rId87" Type="http://schemas.openxmlformats.org/officeDocument/2006/relationships/hyperlink" Target="https://en.wikipedia.org/wiki/Antiochus_IV_Epiphanes" TargetMode="External"/><Relationship Id="rId110" Type="http://schemas.openxmlformats.org/officeDocument/2006/relationships/hyperlink" Target="https://en.wikipedia.org/wiki/Hagiographical" TargetMode="External"/><Relationship Id="rId115" Type="http://schemas.openxmlformats.org/officeDocument/2006/relationships/hyperlink" Target="https://en.wikipedia.org/wiki/Golden_Legend" TargetMode="External"/><Relationship Id="rId131" Type="http://schemas.openxmlformats.org/officeDocument/2006/relationships/hyperlink" Target="https://en.wikipedia.org/wiki/Writing_material" TargetMode="External"/><Relationship Id="rId61" Type="http://schemas.openxmlformats.org/officeDocument/2006/relationships/hyperlink" Target="https://en.wikipedia.org/wiki/Jerome#cite_note-33" TargetMode="External"/><Relationship Id="rId82" Type="http://schemas.openxmlformats.org/officeDocument/2006/relationships/hyperlink" Target="https://en.wikipedia.org/wiki/Allemanni" TargetMode="External"/><Relationship Id="rId19" Type="http://schemas.openxmlformats.org/officeDocument/2006/relationships/hyperlink" Target="https://en.wikipedia.org/wiki/Iuxta_Hebraeos" TargetMode="External"/><Relationship Id="rId14" Type="http://schemas.openxmlformats.org/officeDocument/2006/relationships/hyperlink" Target="https://en.wikipedia.org/wiki/Jerome#cite_note-ndq-25" TargetMode="External"/><Relationship Id="rId30" Type="http://schemas.openxmlformats.org/officeDocument/2006/relationships/hyperlink" Target="https://en.wikipedia.org/wiki/Vulgate#Prologues" TargetMode="External"/><Relationship Id="rId35" Type="http://schemas.openxmlformats.org/officeDocument/2006/relationships/hyperlink" Target="https://en.wikipedia.org/wiki/Jerome#cite_note-29" TargetMode="External"/><Relationship Id="rId56" Type="http://schemas.openxmlformats.org/officeDocument/2006/relationships/hyperlink" Target="https://en.wikipedia.org/wiki/Epistle" TargetMode="External"/><Relationship Id="rId77" Type="http://schemas.openxmlformats.org/officeDocument/2006/relationships/hyperlink" Target="https://en.wikipedia.org/wiki/Sarmatians" TargetMode="External"/><Relationship Id="rId100" Type="http://schemas.openxmlformats.org/officeDocument/2006/relationships/hyperlink" Target="https://en.wikipedia.org/wiki/Council_of_Trent" TargetMode="External"/><Relationship Id="rId105" Type="http://schemas.openxmlformats.org/officeDocument/2006/relationships/hyperlink" Target="https://en.wikipedia.org/wiki/Church_of_England" TargetMode="External"/><Relationship Id="rId126" Type="http://schemas.openxmlformats.org/officeDocument/2006/relationships/hyperlink" Target="https://en.wikipedia.org/wiki/Pieter_Coecke_van_Aelst" TargetMode="External"/><Relationship Id="rId8" Type="http://schemas.openxmlformats.org/officeDocument/2006/relationships/hyperlink" Target="https://en.wikipedia.org/wiki/Vetus_Latina" TargetMode="External"/><Relationship Id="rId51" Type="http://schemas.openxmlformats.org/officeDocument/2006/relationships/hyperlink" Target="https://en.wikipedia.org/wiki/Jerome#cite_note-Vitamin-31" TargetMode="External"/><Relationship Id="rId72" Type="http://schemas.openxmlformats.org/officeDocument/2006/relationships/hyperlink" Target="https://en.wikipedia.org/wiki/Jerome#cite_note-37" TargetMode="External"/><Relationship Id="rId93" Type="http://schemas.openxmlformats.org/officeDocument/2006/relationships/hyperlink" Target="https://en.wikipedia.org/wiki/Palestine_Authority" TargetMode="External"/><Relationship Id="rId98" Type="http://schemas.openxmlformats.org/officeDocument/2006/relationships/hyperlink" Target="https://en.wikipedia.org/wiki/Jerome#cite_note-41" TargetMode="External"/><Relationship Id="rId121" Type="http://schemas.openxmlformats.org/officeDocument/2006/relationships/hyperlink" Target="https://en.wikipedia.org/wiki/Evangelist_portrait" TargetMode="External"/><Relationship Id="rId3" Type="http://schemas.openxmlformats.org/officeDocument/2006/relationships/hyperlink" Target="https://en.wikipedia.org/w/index.php?title=Jerome&amp;action=edit&amp;section=5" TargetMode="External"/><Relationship Id="rId25" Type="http://schemas.openxmlformats.org/officeDocument/2006/relationships/hyperlink" Target="https://en.wikipedia.org/wiki/Allegorical" TargetMode="External"/><Relationship Id="rId46" Type="http://schemas.openxmlformats.org/officeDocument/2006/relationships/hyperlink" Target="https://en.wikipedia.org/wiki/Monastery_of_Santa_Mar%C3%ADa_de_Guadalupe" TargetMode="External"/><Relationship Id="rId67" Type="http://schemas.openxmlformats.org/officeDocument/2006/relationships/hyperlink" Target="https://en.wikipedia.org/w/index.php?title=Jerome&amp;action=edit&amp;section=11" TargetMode="External"/><Relationship Id="rId116" Type="http://schemas.openxmlformats.org/officeDocument/2006/relationships/hyperlink" Target="https://en.wikipedia.org/wiki/Jacobus_de_Voragine" TargetMode="External"/><Relationship Id="rId20" Type="http://schemas.openxmlformats.org/officeDocument/2006/relationships/hyperlink" Target="https://en.wikipedia.org/wiki/Jerome#cite_note-26" TargetMode="External"/><Relationship Id="rId41" Type="http://schemas.openxmlformats.org/officeDocument/2006/relationships/hyperlink" Target="https://en.wikipedia.org/wiki/Book_of_Tobit" TargetMode="External"/><Relationship Id="rId62" Type="http://schemas.openxmlformats.org/officeDocument/2006/relationships/hyperlink" Target="https://en.wikipedia.org/wiki/Jerome#cite_note-FOOTNOTEWilliams2006-7" TargetMode="External"/><Relationship Id="rId83" Type="http://schemas.openxmlformats.org/officeDocument/2006/relationships/hyperlink" Target="https://en.wikipedia.org/wiki/Pannonians" TargetMode="External"/><Relationship Id="rId88" Type="http://schemas.openxmlformats.org/officeDocument/2006/relationships/hyperlink" Target="https://en.wikipedia.org/wiki/Jerome#cite_note-jeromedaniel-40" TargetMode="External"/><Relationship Id="rId111" Type="http://schemas.openxmlformats.org/officeDocument/2006/relationships/hyperlink" Target="https://en.wikipedia.org/wiki/Androcles" TargetMode="External"/><Relationship Id="rId132" Type="http://schemas.openxmlformats.org/officeDocument/2006/relationships/hyperlink" Target="https://en.wikipedia.org/wiki/Final_judgment" TargetMode="External"/><Relationship Id="rId15" Type="http://schemas.openxmlformats.org/officeDocument/2006/relationships/hyperlink" Target="https://en.wikipedia.org/wiki/Old_Testament" TargetMode="External"/><Relationship Id="rId36" Type="http://schemas.openxmlformats.org/officeDocument/2006/relationships/hyperlink" Target="https://en.wikipedia.org/wiki/Prologus_Galeatus" TargetMode="External"/><Relationship Id="rId57" Type="http://schemas.openxmlformats.org/officeDocument/2006/relationships/hyperlink" Target="https://en.wikipedia.org/wiki/Pederasty_in_ancient_Greece" TargetMode="External"/><Relationship Id="rId106" Type="http://schemas.openxmlformats.org/officeDocument/2006/relationships/hyperlink" Target="https://en.wikipedia.org/wiki/Calendar_of_saints_(Church_of_England)" TargetMode="External"/><Relationship Id="rId127" Type="http://schemas.openxmlformats.org/officeDocument/2006/relationships/hyperlink" Target="https://en.wikipedia.org/wiki/Last_Judgment" TargetMode="External"/><Relationship Id="rId10" Type="http://schemas.openxmlformats.org/officeDocument/2006/relationships/hyperlink" Target="https://en.wikipedia.org/wiki/Septuagint" TargetMode="External"/><Relationship Id="rId31" Type="http://schemas.openxmlformats.org/officeDocument/2006/relationships/hyperlink" Target="https://en.wikipedia.org/wiki/Biblical_canon" TargetMode="External"/><Relationship Id="rId52" Type="http://schemas.openxmlformats.org/officeDocument/2006/relationships/hyperlink" Target="https://en.wikipedia.org/wiki/Barley_bread" TargetMode="External"/><Relationship Id="rId73" Type="http://schemas.openxmlformats.org/officeDocument/2006/relationships/hyperlink" Target="https://en.wikipedia.org/wiki/Gaul" TargetMode="External"/><Relationship Id="rId78" Type="http://schemas.openxmlformats.org/officeDocument/2006/relationships/hyperlink" Target="https://en.wikipedia.org/wiki/Alans" TargetMode="External"/><Relationship Id="rId94" Type="http://schemas.openxmlformats.org/officeDocument/2006/relationships/hyperlink" Target="https://en.wikipedia.org/wiki/Augustine_of_Hippo" TargetMode="External"/><Relationship Id="rId99" Type="http://schemas.openxmlformats.org/officeDocument/2006/relationships/hyperlink" Target="https://en.wikipedia.org/wiki/Vulgate" TargetMode="External"/><Relationship Id="rId101" Type="http://schemas.openxmlformats.org/officeDocument/2006/relationships/hyperlink" Target="https://en.wikipedia.org/wiki/Jerome#cite_note-42" TargetMode="External"/><Relationship Id="rId122" Type="http://schemas.openxmlformats.org/officeDocument/2006/relationships/hyperlink" Target="https://en.wikipedia.org/wiki/Crucifix" TargetMode="External"/><Relationship Id="rId4" Type="http://schemas.openxmlformats.org/officeDocument/2006/relationships/hyperlink" Target="https://en.wikipedia.org/wiki/Michelangelo_Merisi_da_Caravaggio" TargetMode="External"/><Relationship Id="rId9" Type="http://schemas.openxmlformats.org/officeDocument/2006/relationships/hyperlink" Target="https://en.wikipedia.org/wiki/Hebrew_Bible" TargetMode="External"/><Relationship Id="rId26" Type="http://schemas.openxmlformats.org/officeDocument/2006/relationships/hyperlink" Target="https://en.wikipedia.org/wiki/Mystical" TargetMode="External"/><Relationship Id="rId47" Type="http://schemas.openxmlformats.org/officeDocument/2006/relationships/hyperlink" Target="https://en.wikipedia.org/w/index.php?title=Jerome&amp;action=edit&amp;section=7" TargetMode="External"/><Relationship Id="rId68" Type="http://schemas.openxmlformats.org/officeDocument/2006/relationships/hyperlink" Target="https://en.wikipedia.org/wiki/Jerome#cite_note-34" TargetMode="External"/><Relationship Id="rId89" Type="http://schemas.openxmlformats.org/officeDocument/2006/relationships/hyperlink" Target="https://en.wikipedia.org/wiki/Neo-Babylonian_Empire" TargetMode="External"/><Relationship Id="rId112" Type="http://schemas.openxmlformats.org/officeDocument/2006/relationships/hyperlink" Target="https://en.wikipedia.org/wiki/Gerasimus_of_the_Jordan" TargetMode="External"/><Relationship Id="rId133" Type="http://schemas.openxmlformats.org/officeDocument/2006/relationships/hyperlink" Target="https://en.wikipedia.org/wiki/Iconography"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source.org/wiki/Encyclopaedia_Biblica/Text_and_Versions#TEXT_AND_VERSI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ommons.wikimedia.org/wiki/File:ATtextgeschichte_farb.jpg"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source.org/wiki/Encyclopaedia_Biblica/Text_and_Versions#TEXT_AND_VERSION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ommons.wikimedia.org/wiki/File:ATtextgeschichte_farb.jp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474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18</a:t>
            </a:fld>
            <a:endParaRPr lang="en-US" dirty="0"/>
          </a:p>
        </p:txBody>
      </p:sp>
    </p:spTree>
    <p:extLst>
      <p:ext uri="{BB962C8B-B14F-4D97-AF65-F5344CB8AC3E}">
        <p14:creationId xmlns:p14="http://schemas.microsoft.com/office/powerpoint/2010/main" val="540772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19</a:t>
            </a:fld>
            <a:endParaRPr lang="en-US" dirty="0"/>
          </a:p>
        </p:txBody>
      </p:sp>
    </p:spTree>
    <p:extLst>
      <p:ext uri="{BB962C8B-B14F-4D97-AF65-F5344CB8AC3E}">
        <p14:creationId xmlns:p14="http://schemas.microsoft.com/office/powerpoint/2010/main" val="2550889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0711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t>See also Luke 22:20, 1 Corinthians 11:25, and the letter to the Hebrews.</a:t>
            </a:r>
          </a:p>
        </p:txBody>
      </p:sp>
      <p:sp>
        <p:nvSpPr>
          <p:cNvPr id="4" name="Slide Number Placeholder 3"/>
          <p:cNvSpPr>
            <a:spLocks noGrp="1"/>
          </p:cNvSpPr>
          <p:nvPr>
            <p:ph type="sldNum" sz="quarter" idx="10"/>
          </p:nvPr>
        </p:nvSpPr>
        <p:spPr/>
        <p:txBody>
          <a:bodyPr/>
          <a:lstStyle/>
          <a:p>
            <a:fld id="{82A976B8-1CE9-2D40-B14A-B238F67007C8}" type="slidenum">
              <a:rPr lang="en-US" smtClean="0"/>
              <a:t>24</a:t>
            </a:fld>
            <a:endParaRPr lang="en-US" dirty="0"/>
          </a:p>
        </p:txBody>
      </p:sp>
    </p:spTree>
    <p:extLst>
      <p:ext uri="{BB962C8B-B14F-4D97-AF65-F5344CB8AC3E}">
        <p14:creationId xmlns:p14="http://schemas.microsoft.com/office/powerpoint/2010/main" val="3155230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14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Arial" panose="020B0604020202020204" pitchFamily="34" charset="0"/>
              </a:rPr>
              <a:t>Translation of the Bible (382–405)</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3" tooltip="Edit section: Translation of the Bible (382–405)"/>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1" dirty="0">
                <a:solidFill>
                  <a:srgbClr val="202122"/>
                </a:solidFill>
                <a:effectLst/>
                <a:latin typeface="Arial" panose="020B0604020202020204" pitchFamily="34" charset="0"/>
              </a:rPr>
              <a:t>Saint Jerome Writing</a:t>
            </a:r>
            <a:r>
              <a:rPr lang="en-US" b="0" i="0" dirty="0">
                <a:solidFill>
                  <a:srgbClr val="202122"/>
                </a:solidFill>
                <a:effectLst/>
                <a:latin typeface="Arial" panose="020B0604020202020204" pitchFamily="34" charset="0"/>
              </a:rPr>
              <a:t>, by </a:t>
            </a:r>
            <a:r>
              <a:rPr lang="en-US" b="0" i="0" u="none" strike="noStrike" dirty="0">
                <a:solidFill>
                  <a:srgbClr val="0645AD"/>
                </a:solidFill>
                <a:effectLst/>
                <a:latin typeface="Arial" panose="020B0604020202020204" pitchFamily="34" charset="0"/>
                <a:hlinkClick r:id="rId4" tooltip="Michelangelo Merisi da Caravaggio"/>
              </a:rPr>
              <a:t>Michelangelo </a:t>
            </a:r>
            <a:r>
              <a:rPr lang="en-US" b="0" i="0" u="none" strike="noStrike" dirty="0" err="1">
                <a:solidFill>
                  <a:srgbClr val="0645AD"/>
                </a:solidFill>
                <a:effectLst/>
                <a:latin typeface="Arial" panose="020B0604020202020204" pitchFamily="34" charset="0"/>
                <a:hlinkClick r:id="rId4" tooltip="Michelangelo Merisi da Caravaggio"/>
              </a:rPr>
              <a:t>Merisi</a:t>
            </a:r>
            <a:r>
              <a:rPr lang="en-US" b="0" i="0" u="none" strike="noStrike" dirty="0">
                <a:solidFill>
                  <a:srgbClr val="0645AD"/>
                </a:solidFill>
                <a:effectLst/>
                <a:latin typeface="Arial" panose="020B0604020202020204" pitchFamily="34" charset="0"/>
                <a:hlinkClick r:id="rId4" tooltip="Michelangelo Merisi da Caravaggio"/>
              </a:rPr>
              <a:t> da Caravaggio</a:t>
            </a:r>
            <a:r>
              <a:rPr lang="en-US" b="0" i="0" dirty="0">
                <a:solidFill>
                  <a:srgbClr val="202122"/>
                </a:solidFill>
                <a:effectLst/>
                <a:latin typeface="Arial" panose="020B0604020202020204" pitchFamily="34" charset="0"/>
              </a:rPr>
              <a:t>, 1607, at St John's Co-Cathedral, </a:t>
            </a:r>
            <a:r>
              <a:rPr lang="en-US" b="0" i="0" u="none" strike="noStrike" dirty="0">
                <a:solidFill>
                  <a:srgbClr val="0645AD"/>
                </a:solidFill>
                <a:effectLst/>
                <a:latin typeface="Arial" panose="020B0604020202020204" pitchFamily="34" charset="0"/>
                <a:hlinkClick r:id="rId5" tooltip="Valletta, Malta"/>
              </a:rPr>
              <a:t>Valletta, Malta</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was a scholar at a time when that statement implied a fluency in Greek. He knew some Hebrew when he started his </a:t>
            </a:r>
            <a:r>
              <a:rPr lang="en-US" b="0" i="0" u="none" strike="noStrike" dirty="0">
                <a:solidFill>
                  <a:srgbClr val="0645AD"/>
                </a:solidFill>
                <a:effectLst/>
                <a:latin typeface="Arial" panose="020B0604020202020204" pitchFamily="34" charset="0"/>
                <a:hlinkClick r:id="rId6" tooltip="Translation project"/>
              </a:rPr>
              <a:t>translation project</a:t>
            </a:r>
            <a:r>
              <a:rPr lang="en-US" b="0" i="0" dirty="0">
                <a:solidFill>
                  <a:srgbClr val="202122"/>
                </a:solidFill>
                <a:effectLst/>
                <a:latin typeface="Arial" panose="020B0604020202020204" pitchFamily="34" charset="0"/>
              </a:rPr>
              <a:t>, but moved to </a:t>
            </a:r>
            <a:r>
              <a:rPr lang="en-US" b="0" i="0" u="none" strike="noStrike" dirty="0">
                <a:solidFill>
                  <a:srgbClr val="0645AD"/>
                </a:solidFill>
                <a:effectLst/>
                <a:latin typeface="Arial" panose="020B0604020202020204" pitchFamily="34" charset="0"/>
                <a:hlinkClick r:id="rId7" tooltip="Jerusalem"/>
              </a:rPr>
              <a:t>Jerusalem</a:t>
            </a:r>
            <a:r>
              <a:rPr lang="en-US" b="0" i="0" dirty="0">
                <a:solidFill>
                  <a:srgbClr val="202122"/>
                </a:solidFill>
                <a:effectLst/>
                <a:latin typeface="Arial" panose="020B0604020202020204" pitchFamily="34" charset="0"/>
              </a:rPr>
              <a:t> to strengthen his grip on Jewish scripture commentary. A wealthy Roman aristocrat, Paula, funded his stay in a monastery in Bethlehem and he completed his translation there. He began in 382 by correcting the existing Latin-language version of the New Testament, commonly referred to as the </a:t>
            </a:r>
            <a:r>
              <a:rPr lang="en-US" b="0" i="1" u="none" strike="noStrike" dirty="0" err="1">
                <a:solidFill>
                  <a:srgbClr val="0645AD"/>
                </a:solidFill>
                <a:effectLst/>
                <a:latin typeface="Arial" panose="020B0604020202020204" pitchFamily="34" charset="0"/>
                <a:hlinkClick r:id="rId8" tooltip="Vetus Latina"/>
              </a:rPr>
              <a:t>Vetus</a:t>
            </a:r>
            <a:r>
              <a:rPr lang="en-US" b="0" i="1" u="none" strike="noStrike" dirty="0">
                <a:solidFill>
                  <a:srgbClr val="0645AD"/>
                </a:solidFill>
                <a:effectLst/>
                <a:latin typeface="Arial" panose="020B0604020202020204" pitchFamily="34" charset="0"/>
                <a:hlinkClick r:id="rId8" tooltip="Vetus Latina"/>
              </a:rPr>
              <a:t> Latina</a:t>
            </a:r>
            <a:r>
              <a:rPr lang="en-US" b="0" i="0" dirty="0">
                <a:solidFill>
                  <a:srgbClr val="202122"/>
                </a:solidFill>
                <a:effectLst/>
                <a:latin typeface="Arial" panose="020B0604020202020204" pitchFamily="34" charset="0"/>
              </a:rPr>
              <a:t>. By 390 he turned to translating the </a:t>
            </a:r>
            <a:r>
              <a:rPr lang="en-US" b="0" i="0" u="none" strike="noStrike" dirty="0">
                <a:solidFill>
                  <a:srgbClr val="0645AD"/>
                </a:solidFill>
                <a:effectLst/>
                <a:latin typeface="Arial" panose="020B0604020202020204" pitchFamily="34" charset="0"/>
                <a:hlinkClick r:id="rId9" tooltip="Hebrew Bible"/>
              </a:rPr>
              <a:t>Hebrew Bible</a:t>
            </a:r>
            <a:r>
              <a:rPr lang="en-US" b="0" i="0" dirty="0">
                <a:solidFill>
                  <a:srgbClr val="202122"/>
                </a:solidFill>
                <a:effectLst/>
                <a:latin typeface="Arial" panose="020B0604020202020204" pitchFamily="34" charset="0"/>
              </a:rPr>
              <a:t> from the original Hebrew, having previously translated portions from the </a:t>
            </a:r>
            <a:r>
              <a:rPr lang="en-US" b="0" i="0" u="none" strike="noStrike" dirty="0">
                <a:solidFill>
                  <a:srgbClr val="0645AD"/>
                </a:solidFill>
                <a:effectLst/>
                <a:latin typeface="Arial" panose="020B0604020202020204" pitchFamily="34" charset="0"/>
                <a:hlinkClick r:id="rId10" tooltip="Septuagint"/>
              </a:rPr>
              <a:t>Septuagint</a:t>
            </a:r>
            <a:r>
              <a:rPr lang="en-US" b="0" i="0" dirty="0">
                <a:solidFill>
                  <a:srgbClr val="202122"/>
                </a:solidFill>
                <a:effectLst/>
                <a:latin typeface="Arial" panose="020B0604020202020204" pitchFamily="34" charset="0"/>
              </a:rPr>
              <a:t> which came from Alexandria. He believed that the mainstream </a:t>
            </a:r>
            <a:r>
              <a:rPr lang="en-US" b="0" i="0" u="none" strike="noStrike" dirty="0">
                <a:solidFill>
                  <a:srgbClr val="0645AD"/>
                </a:solidFill>
                <a:effectLst/>
                <a:latin typeface="Arial" panose="020B0604020202020204" pitchFamily="34" charset="0"/>
                <a:hlinkClick r:id="rId11" tooltip="Rabbinical Judaism"/>
              </a:rPr>
              <a:t>Rabbinical Judaism</a:t>
            </a:r>
            <a:r>
              <a:rPr lang="en-US" b="0" i="0" dirty="0">
                <a:solidFill>
                  <a:srgbClr val="202122"/>
                </a:solidFill>
                <a:effectLst/>
                <a:latin typeface="Arial" panose="020B0604020202020204" pitchFamily="34" charset="0"/>
              </a:rPr>
              <a:t> had rejected the Septuagint as invalid Jewish scriptural texts because of what were ascertained as mistranslations along with its </a:t>
            </a:r>
            <a:r>
              <a:rPr lang="en-US" b="0" i="0" u="none" strike="noStrike" dirty="0">
                <a:solidFill>
                  <a:srgbClr val="0645AD"/>
                </a:solidFill>
                <a:effectLst/>
                <a:latin typeface="Arial" panose="020B0604020202020204" pitchFamily="34" charset="0"/>
                <a:hlinkClick r:id="rId12" tooltip="Hellenistic Judaism"/>
              </a:rPr>
              <a:t>Hellenistic</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3" tooltip="Heresy"/>
              </a:rPr>
              <a:t>heretical</a:t>
            </a:r>
            <a:r>
              <a:rPr lang="en-US" b="0" i="0" dirty="0">
                <a:solidFill>
                  <a:srgbClr val="202122"/>
                </a:solidFill>
                <a:effectLst/>
                <a:latin typeface="Arial" panose="020B0604020202020204" pitchFamily="34" charset="0"/>
              </a:rPr>
              <a:t> elements.</a:t>
            </a:r>
            <a:r>
              <a:rPr lang="en-US" b="0" i="0" u="none" strike="noStrike" baseline="30000" dirty="0">
                <a:solidFill>
                  <a:srgbClr val="0645AD"/>
                </a:solidFill>
                <a:effectLst/>
                <a:latin typeface="Arial" panose="020B0604020202020204" pitchFamily="34" charset="0"/>
                <a:hlinkClick r:id="rId14"/>
              </a:rPr>
              <a:t>[c]</a:t>
            </a:r>
            <a:r>
              <a:rPr lang="en-US" b="0" i="0" dirty="0">
                <a:solidFill>
                  <a:srgbClr val="202122"/>
                </a:solidFill>
                <a:effectLst/>
                <a:latin typeface="Arial" panose="020B0604020202020204" pitchFamily="34" charset="0"/>
              </a:rPr>
              <a:t> He completed this work by 405. Prior to Jerome's Vulgate, all Latin translations of the </a:t>
            </a:r>
            <a:r>
              <a:rPr lang="en-US" b="0" i="0" u="none" strike="noStrike" dirty="0">
                <a:solidFill>
                  <a:srgbClr val="0645AD"/>
                </a:solidFill>
                <a:effectLst/>
                <a:latin typeface="Arial" panose="020B0604020202020204" pitchFamily="34" charset="0"/>
                <a:hlinkClick r:id="rId15" tooltip="Old Testament"/>
              </a:rPr>
              <a:t>Old Testament</a:t>
            </a:r>
            <a:r>
              <a:rPr lang="en-US" b="0" i="0" dirty="0">
                <a:solidFill>
                  <a:srgbClr val="202122"/>
                </a:solidFill>
                <a:effectLst/>
                <a:latin typeface="Arial" panose="020B0604020202020204" pitchFamily="34" charset="0"/>
              </a:rPr>
              <a:t> were based on the Septuagint, not the Hebrew. Jerome's decision to use a Hebrew text instead of the previous-translated Septuagint went against the advice of most other Christians, including </a:t>
            </a:r>
            <a:r>
              <a:rPr lang="en-US" b="0" i="0" u="none" strike="noStrike" dirty="0">
                <a:solidFill>
                  <a:srgbClr val="0645AD"/>
                </a:solidFill>
                <a:effectLst/>
                <a:latin typeface="Arial" panose="020B0604020202020204" pitchFamily="34" charset="0"/>
                <a:hlinkClick r:id="rId16" tooltip="St. Augustine"/>
              </a:rPr>
              <a:t>Augustine</a:t>
            </a:r>
            <a:r>
              <a:rPr lang="en-US" b="0" i="0" dirty="0">
                <a:solidFill>
                  <a:srgbClr val="202122"/>
                </a:solidFill>
                <a:effectLst/>
                <a:latin typeface="Arial" panose="020B0604020202020204" pitchFamily="34" charset="0"/>
              </a:rPr>
              <a:t>, who thought the Septuagint </a:t>
            </a:r>
            <a:r>
              <a:rPr lang="en-US" b="0" i="0" u="none" strike="noStrike" dirty="0">
                <a:solidFill>
                  <a:srgbClr val="0645AD"/>
                </a:solidFill>
                <a:effectLst/>
                <a:latin typeface="Arial" panose="020B0604020202020204" pitchFamily="34" charset="0"/>
                <a:hlinkClick r:id="rId17" tooltip="Biblical inspiration"/>
              </a:rPr>
              <a:t>inspired</a:t>
            </a:r>
            <a:r>
              <a:rPr lang="en-US" b="0" i="0" dirty="0">
                <a:solidFill>
                  <a:srgbClr val="202122"/>
                </a:solidFill>
                <a:effectLst/>
                <a:latin typeface="Arial" panose="020B0604020202020204" pitchFamily="34" charset="0"/>
              </a:rPr>
              <a:t>. Modern scholarship, however, has sometimes cast doubts on the actual quality of Jerome's Hebrew knowledge. Many modern scholars believe that the Greek </a:t>
            </a:r>
            <a:r>
              <a:rPr lang="en-US" b="0" i="0" u="none" strike="noStrike" dirty="0">
                <a:solidFill>
                  <a:srgbClr val="0645AD"/>
                </a:solidFill>
                <a:effectLst/>
                <a:latin typeface="Arial" panose="020B0604020202020204" pitchFamily="34" charset="0"/>
                <a:hlinkClick r:id="rId18" tooltip="Hexapla"/>
              </a:rPr>
              <a:t>Hexapla</a:t>
            </a:r>
            <a:r>
              <a:rPr lang="en-US" b="0" i="0" dirty="0">
                <a:solidFill>
                  <a:srgbClr val="202122"/>
                </a:solidFill>
                <a:effectLst/>
                <a:latin typeface="Arial" panose="020B0604020202020204" pitchFamily="34" charset="0"/>
              </a:rPr>
              <a:t> is the main source for </a:t>
            </a:r>
            <a:r>
              <a:rPr lang="en-US" b="0" i="0" u="none" strike="noStrike" dirty="0">
                <a:solidFill>
                  <a:srgbClr val="0645AD"/>
                </a:solidFill>
                <a:effectLst/>
                <a:latin typeface="Arial" panose="020B0604020202020204" pitchFamily="34" charset="0"/>
                <a:hlinkClick r:id="rId19" tooltip="Iuxta Hebraeos"/>
              </a:rPr>
              <a:t>Jerome's "</a:t>
            </a:r>
            <a:r>
              <a:rPr lang="en-US" b="0" i="0" u="none" strike="noStrike" dirty="0" err="1">
                <a:solidFill>
                  <a:srgbClr val="0645AD"/>
                </a:solidFill>
                <a:effectLst/>
                <a:latin typeface="Arial" panose="020B0604020202020204" pitchFamily="34" charset="0"/>
                <a:hlinkClick r:id="rId19" tooltip="Iuxta Hebraeos"/>
              </a:rPr>
              <a:t>iuxta</a:t>
            </a:r>
            <a:r>
              <a:rPr lang="en-US" b="0" i="0" u="none" strike="noStrike" dirty="0">
                <a:solidFill>
                  <a:srgbClr val="0645AD"/>
                </a:solidFill>
                <a:effectLst/>
                <a:latin typeface="Arial" panose="020B0604020202020204" pitchFamily="34" charset="0"/>
                <a:hlinkClick r:id="rId19" tooltip="Iuxta Hebraeos"/>
              </a:rPr>
              <a:t> </a:t>
            </a:r>
            <a:r>
              <a:rPr lang="en-US" b="0" i="0" u="none" strike="noStrike" dirty="0" err="1">
                <a:solidFill>
                  <a:srgbClr val="0645AD"/>
                </a:solidFill>
                <a:effectLst/>
                <a:latin typeface="Arial" panose="020B0604020202020204" pitchFamily="34" charset="0"/>
                <a:hlinkClick r:id="rId19" tooltip="Iuxta Hebraeos"/>
              </a:rPr>
              <a:t>Hebraeos</a:t>
            </a:r>
            <a:r>
              <a:rPr lang="en-US" b="0" i="0" u="none" strike="noStrike" dirty="0">
                <a:solidFill>
                  <a:srgbClr val="0645AD"/>
                </a:solidFill>
                <a:effectLst/>
                <a:latin typeface="Arial" panose="020B0604020202020204" pitchFamily="34" charset="0"/>
                <a:hlinkClick r:id="rId19" tooltip="Iuxta Hebraeos"/>
              </a:rPr>
              <a:t>"</a:t>
            </a:r>
            <a:r>
              <a:rPr lang="en-US" b="0" i="0" dirty="0">
                <a:solidFill>
                  <a:srgbClr val="202122"/>
                </a:solidFill>
                <a:effectLst/>
                <a:latin typeface="Arial" panose="020B0604020202020204" pitchFamily="34" charset="0"/>
              </a:rPr>
              <a:t> (i.e. "close to the Hebrews", "immediately following the Hebrews") translation of the Old Testament.</a:t>
            </a:r>
            <a:r>
              <a:rPr lang="en-US" b="0" i="0" u="none" strike="noStrike" baseline="30000" dirty="0">
                <a:solidFill>
                  <a:srgbClr val="0645AD"/>
                </a:solidFill>
                <a:effectLst/>
                <a:latin typeface="Arial" panose="020B0604020202020204" pitchFamily="34" charset="0"/>
                <a:hlinkClick r:id="rId20"/>
              </a:rPr>
              <a:t>[23]</a:t>
            </a:r>
            <a:r>
              <a:rPr lang="en-US" b="0" i="0" dirty="0">
                <a:solidFill>
                  <a:srgbClr val="202122"/>
                </a:solidFill>
                <a:effectLst/>
                <a:latin typeface="Arial" panose="020B0604020202020204" pitchFamily="34" charset="0"/>
              </a:rPr>
              <a:t> However, detailed studies have shown that to a considerable degree Jerome was a competent Hebraist.</a:t>
            </a:r>
            <a:r>
              <a:rPr lang="en-US" b="0" i="0" u="none" strike="noStrike" baseline="30000" dirty="0">
                <a:solidFill>
                  <a:srgbClr val="0645AD"/>
                </a:solidFill>
                <a:effectLst/>
                <a:latin typeface="Arial" panose="020B0604020202020204" pitchFamily="34" charset="0"/>
                <a:hlinkClick r:id="rId21"/>
              </a:rPr>
              <a:t>[24]</a:t>
            </a:r>
            <a:endParaRPr lang="en-US" b="0" i="0" dirty="0">
              <a:solidFill>
                <a:srgbClr val="202122"/>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Commentaries (405–420)</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22" tooltip="Edit section: Commentaries (405–420)"/>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St Jerome in His Study by </a:t>
            </a:r>
            <a:r>
              <a:rPr lang="en-US" b="0" i="0" u="none" strike="noStrike" dirty="0">
                <a:solidFill>
                  <a:srgbClr val="0645AD"/>
                </a:solidFill>
                <a:effectLst/>
                <a:latin typeface="Arial" panose="020B0604020202020204" pitchFamily="34" charset="0"/>
                <a:hlinkClick r:id="rId23" tooltip="Antonello da Messina"/>
              </a:rPr>
              <a:t>Antonello da Messina</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For the next 15 years, until he died, Jerome produced a number of commentaries on Scripture, often explaining his translation choices in using the original Hebrew rather than suspect translations. His </a:t>
            </a:r>
            <a:r>
              <a:rPr lang="en-US" b="0" i="0" u="none" strike="noStrike" dirty="0">
                <a:solidFill>
                  <a:srgbClr val="0645AD"/>
                </a:solidFill>
                <a:effectLst/>
                <a:latin typeface="Arial" panose="020B0604020202020204" pitchFamily="34" charset="0"/>
                <a:hlinkClick r:id="rId24" tooltip="Patristics"/>
              </a:rPr>
              <a:t>patristic</a:t>
            </a:r>
            <a:r>
              <a:rPr lang="en-US" b="0" i="0" dirty="0">
                <a:solidFill>
                  <a:srgbClr val="202122"/>
                </a:solidFill>
                <a:effectLst/>
                <a:latin typeface="Arial" panose="020B0604020202020204" pitchFamily="34" charset="0"/>
              </a:rPr>
              <a:t> commentaries align closely with Jewish tradition, and he indulges in </a:t>
            </a:r>
            <a:r>
              <a:rPr lang="en-US" b="0" i="0" u="none" strike="noStrike" dirty="0">
                <a:solidFill>
                  <a:srgbClr val="0645AD"/>
                </a:solidFill>
                <a:effectLst/>
                <a:latin typeface="Arial" panose="020B0604020202020204" pitchFamily="34" charset="0"/>
                <a:hlinkClick r:id="rId25" tooltip="Allegorical"/>
              </a:rPr>
              <a:t>allegorical</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26" tooltip="Mystical"/>
              </a:rPr>
              <a:t>mystical</a:t>
            </a:r>
            <a:r>
              <a:rPr lang="en-US" b="0" i="0" dirty="0">
                <a:solidFill>
                  <a:srgbClr val="202122"/>
                </a:solidFill>
                <a:effectLst/>
                <a:latin typeface="Arial" panose="020B0604020202020204" pitchFamily="34" charset="0"/>
              </a:rPr>
              <a:t> subtleties after the manner of </a:t>
            </a:r>
            <a:r>
              <a:rPr lang="en-US" b="0" i="0" u="none" strike="noStrike" dirty="0">
                <a:solidFill>
                  <a:srgbClr val="0645AD"/>
                </a:solidFill>
                <a:effectLst/>
                <a:latin typeface="Arial" panose="020B0604020202020204" pitchFamily="34" charset="0"/>
                <a:hlinkClick r:id="rId27" tooltip="Philo"/>
              </a:rPr>
              <a:t>Philo</a:t>
            </a:r>
            <a:r>
              <a:rPr lang="en-US" b="0" i="0" dirty="0">
                <a:solidFill>
                  <a:srgbClr val="202122"/>
                </a:solidFill>
                <a:effectLst/>
                <a:latin typeface="Arial" panose="020B0604020202020204" pitchFamily="34" charset="0"/>
              </a:rPr>
              <a:t> and the </a:t>
            </a:r>
            <a:r>
              <a:rPr lang="en-US" b="0" i="0" u="none" strike="noStrike" dirty="0">
                <a:solidFill>
                  <a:srgbClr val="0645AD"/>
                </a:solidFill>
                <a:effectLst/>
                <a:latin typeface="Arial" panose="020B0604020202020204" pitchFamily="34" charset="0"/>
                <a:hlinkClick r:id="rId28" tooltip="Alexandrian school"/>
              </a:rPr>
              <a:t>Alexandrian school</a:t>
            </a:r>
            <a:r>
              <a:rPr lang="en-US" b="0" i="0" dirty="0">
                <a:solidFill>
                  <a:srgbClr val="202122"/>
                </a:solidFill>
                <a:effectLst/>
                <a:latin typeface="Arial" panose="020B0604020202020204" pitchFamily="34" charset="0"/>
              </a:rPr>
              <a:t>. Unlike his contemporaries, he emphasizes the difference between the Hebrew Bible "Apocrypha" and the </a:t>
            </a:r>
            <a:r>
              <a:rPr lang="en-US" b="0" i="1" dirty="0">
                <a:solidFill>
                  <a:srgbClr val="202122"/>
                </a:solidFill>
                <a:effectLst/>
                <a:latin typeface="Arial" panose="020B0604020202020204" pitchFamily="34" charset="0"/>
              </a:rPr>
              <a:t>Hebraica veritas</a:t>
            </a:r>
            <a:r>
              <a:rPr lang="en-US" b="0" i="0" dirty="0">
                <a:solidFill>
                  <a:srgbClr val="202122"/>
                </a:solidFill>
                <a:effectLst/>
                <a:latin typeface="Arial" panose="020B0604020202020204" pitchFamily="34" charset="0"/>
              </a:rPr>
              <a:t> of the </a:t>
            </a:r>
            <a:r>
              <a:rPr lang="en-US" b="0" i="0" u="none" strike="noStrike" dirty="0">
                <a:solidFill>
                  <a:srgbClr val="0645AD"/>
                </a:solidFill>
                <a:effectLst/>
                <a:latin typeface="Arial" panose="020B0604020202020204" pitchFamily="34" charset="0"/>
                <a:hlinkClick r:id="rId29" tooltip="Protocanonical books"/>
              </a:rPr>
              <a:t>protocanonical books</a:t>
            </a:r>
            <a:r>
              <a:rPr lang="en-US" b="0" i="0" dirty="0">
                <a:solidFill>
                  <a:srgbClr val="202122"/>
                </a:solidFill>
                <a:effectLst/>
                <a:latin typeface="Arial" panose="020B0604020202020204" pitchFamily="34" charset="0"/>
              </a:rPr>
              <a:t>. In his </a:t>
            </a:r>
            <a:r>
              <a:rPr lang="en-US" b="0" i="0" u="none" strike="noStrike" dirty="0">
                <a:solidFill>
                  <a:srgbClr val="0645AD"/>
                </a:solidFill>
                <a:effectLst/>
                <a:latin typeface="Arial" panose="020B0604020202020204" pitchFamily="34" charset="0"/>
                <a:hlinkClick r:id="rId30" tooltip="Vulgate"/>
              </a:rPr>
              <a:t>Vulgate's prologues</a:t>
            </a:r>
            <a:r>
              <a:rPr lang="en-US" b="0" i="0" dirty="0">
                <a:solidFill>
                  <a:srgbClr val="202122"/>
                </a:solidFill>
                <a:effectLst/>
                <a:latin typeface="Arial" panose="020B0604020202020204" pitchFamily="34" charset="0"/>
              </a:rPr>
              <a:t>, he describes some portions of books in the Septuagint that were not found in the Hebrew as being non-</a:t>
            </a:r>
            <a:r>
              <a:rPr lang="en-US" b="0" i="0" u="none" strike="noStrike" dirty="0">
                <a:solidFill>
                  <a:srgbClr val="0645AD"/>
                </a:solidFill>
                <a:effectLst/>
                <a:latin typeface="Arial" panose="020B0604020202020204" pitchFamily="34" charset="0"/>
                <a:hlinkClick r:id="rId31" tooltip="Biblical canon"/>
              </a:rPr>
              <a:t>canonical</a:t>
            </a:r>
            <a:r>
              <a:rPr lang="en-US" b="0" i="0" dirty="0">
                <a:solidFill>
                  <a:srgbClr val="202122"/>
                </a:solidFill>
                <a:effectLst/>
                <a:latin typeface="Arial" panose="020B0604020202020204" pitchFamily="34" charset="0"/>
              </a:rPr>
              <a:t> (he called them </a:t>
            </a:r>
            <a:r>
              <a:rPr lang="en-US" b="0" i="1" u="none" strike="noStrike" dirty="0">
                <a:solidFill>
                  <a:srgbClr val="0645AD"/>
                </a:solidFill>
                <a:effectLst/>
                <a:latin typeface="Arial" panose="020B0604020202020204" pitchFamily="34" charset="0"/>
                <a:hlinkClick r:id="rId32" tooltip="Biblical apocrypha"/>
              </a:rPr>
              <a:t>apocrypha</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33"/>
              </a:rPr>
              <a:t>[25]</a:t>
            </a:r>
            <a:r>
              <a:rPr lang="en-US" b="0" i="0" dirty="0">
                <a:solidFill>
                  <a:srgbClr val="202122"/>
                </a:solidFill>
                <a:effectLst/>
                <a:latin typeface="Arial" panose="020B0604020202020204" pitchFamily="34" charset="0"/>
              </a:rPr>
              <a:t> for </a:t>
            </a:r>
            <a:r>
              <a:rPr lang="en-US" b="0" i="0" u="none" strike="noStrike" dirty="0">
                <a:solidFill>
                  <a:srgbClr val="0645AD"/>
                </a:solidFill>
                <a:effectLst/>
                <a:latin typeface="Arial" panose="020B0604020202020204" pitchFamily="34" charset="0"/>
                <a:hlinkClick r:id="rId34" tooltip="Book of Baruch"/>
              </a:rPr>
              <a:t>Baruch</a:t>
            </a:r>
            <a:r>
              <a:rPr lang="en-US" b="0" i="0" dirty="0">
                <a:solidFill>
                  <a:srgbClr val="202122"/>
                </a:solidFill>
                <a:effectLst/>
                <a:latin typeface="Arial" panose="020B0604020202020204" pitchFamily="34" charset="0"/>
              </a:rPr>
              <a:t>, he mentions by name in his </a:t>
            </a:r>
            <a:r>
              <a:rPr lang="en-US" b="0" i="1" dirty="0">
                <a:solidFill>
                  <a:srgbClr val="202122"/>
                </a:solidFill>
                <a:effectLst/>
                <a:latin typeface="Arial" panose="020B0604020202020204" pitchFamily="34" charset="0"/>
              </a:rPr>
              <a:t>Prologue to Jeremiah</a:t>
            </a:r>
            <a:r>
              <a:rPr lang="en-US" b="0" i="0" dirty="0">
                <a:solidFill>
                  <a:srgbClr val="202122"/>
                </a:solidFill>
                <a:effectLst/>
                <a:latin typeface="Arial" panose="020B0604020202020204" pitchFamily="34" charset="0"/>
              </a:rPr>
              <a:t> and notes that it is neither read nor held among the Hebrews, but does not explicitly call it apocryphal or "not in the canon".</a:t>
            </a:r>
            <a:r>
              <a:rPr lang="en-US" b="0" i="0" u="none" strike="noStrike" baseline="30000" dirty="0">
                <a:solidFill>
                  <a:srgbClr val="0645AD"/>
                </a:solidFill>
                <a:effectLst/>
                <a:latin typeface="Arial" panose="020B0604020202020204" pitchFamily="34" charset="0"/>
                <a:hlinkClick r:id="rId35"/>
              </a:rPr>
              <a:t>[26]</a:t>
            </a:r>
            <a:r>
              <a:rPr lang="en-US" b="0" i="0" dirty="0">
                <a:solidFill>
                  <a:srgbClr val="202122"/>
                </a:solidFill>
                <a:effectLst/>
                <a:latin typeface="Arial" panose="020B0604020202020204" pitchFamily="34" charset="0"/>
              </a:rPr>
              <a:t> His </a:t>
            </a:r>
            <a:r>
              <a:rPr lang="en-US" b="0" i="1" u="none" strike="noStrike" dirty="0">
                <a:solidFill>
                  <a:srgbClr val="0645AD"/>
                </a:solidFill>
                <a:effectLst/>
                <a:latin typeface="Arial" panose="020B0604020202020204" pitchFamily="34" charset="0"/>
                <a:hlinkClick r:id="rId36" tooltip="Prologus Galeatus"/>
              </a:rPr>
              <a:t>Preface to the Books of Samuel and Kings</a:t>
            </a:r>
            <a:r>
              <a:rPr lang="en-US" b="0" i="0" u="none" strike="noStrike" baseline="30000" dirty="0">
                <a:solidFill>
                  <a:srgbClr val="0645AD"/>
                </a:solidFill>
                <a:effectLst/>
                <a:latin typeface="Arial" panose="020B0604020202020204" pitchFamily="34" charset="0"/>
                <a:hlinkClick r:id="rId37"/>
              </a:rPr>
              <a:t>[27]</a:t>
            </a:r>
            <a:r>
              <a:rPr lang="en-US" b="0" i="0" dirty="0">
                <a:solidFill>
                  <a:srgbClr val="202122"/>
                </a:solidFill>
                <a:effectLst/>
                <a:latin typeface="Arial" panose="020B0604020202020204" pitchFamily="34" charset="0"/>
              </a:rPr>
              <a:t> (commonly called the </a:t>
            </a:r>
            <a:r>
              <a:rPr lang="en-US" b="0" i="1" dirty="0">
                <a:solidFill>
                  <a:srgbClr val="202122"/>
                </a:solidFill>
                <a:effectLst/>
                <a:latin typeface="Arial" panose="020B0604020202020204" pitchFamily="34" charset="0"/>
              </a:rPr>
              <a:t>Helmeted Preface</a:t>
            </a:r>
            <a:r>
              <a:rPr lang="en-US" b="0" i="0" dirty="0">
                <a:solidFill>
                  <a:srgbClr val="202122"/>
                </a:solidFill>
                <a:effectLst/>
                <a:latin typeface="Arial" panose="020B0604020202020204" pitchFamily="34" charset="0"/>
              </a:rPr>
              <a:t>) includes the following statement:</a:t>
            </a:r>
          </a:p>
          <a:p>
            <a:r>
              <a:rPr lang="en-US" dirty="0">
                <a:effectLst/>
              </a:rPr>
              <a:t>This preface to the Scriptures may serve as a "helmeted" introduction to all the books which we turn from Hebrew into Latin, so that we may be assured that what is not found in our list must be placed amongst the Apocryphal writings. </a:t>
            </a:r>
            <a:r>
              <a:rPr lang="en-US" u="none" strike="noStrike" dirty="0">
                <a:solidFill>
                  <a:srgbClr val="0645AD"/>
                </a:solidFill>
                <a:effectLst/>
                <a:hlinkClick r:id="rId38" tooltip="Book of Wisdom"/>
              </a:rPr>
              <a:t>Wisdom</a:t>
            </a:r>
            <a:r>
              <a:rPr lang="en-US" dirty="0">
                <a:effectLst/>
              </a:rPr>
              <a:t>, therefore, which generally bears the name of Solomon, and the book of </a:t>
            </a:r>
            <a:r>
              <a:rPr lang="en-US" u="none" strike="noStrike" dirty="0">
                <a:solidFill>
                  <a:srgbClr val="0645AD"/>
                </a:solidFill>
                <a:effectLst/>
                <a:hlinkClick r:id="rId39" tooltip="Ben Sira"/>
              </a:rPr>
              <a:t>Jesus, the Son of Sirach</a:t>
            </a:r>
            <a:r>
              <a:rPr lang="en-US" dirty="0">
                <a:effectLst/>
              </a:rPr>
              <a:t>, and </a:t>
            </a:r>
            <a:r>
              <a:rPr lang="en-US" u="none" strike="noStrike" dirty="0">
                <a:solidFill>
                  <a:srgbClr val="0645AD"/>
                </a:solidFill>
                <a:effectLst/>
                <a:hlinkClick r:id="rId40" tooltip="Book of Judith"/>
              </a:rPr>
              <a:t>Judith</a:t>
            </a:r>
            <a:r>
              <a:rPr lang="en-US" dirty="0">
                <a:effectLst/>
              </a:rPr>
              <a:t>, and </a:t>
            </a:r>
            <a:r>
              <a:rPr lang="en-US" u="none" strike="noStrike" dirty="0">
                <a:solidFill>
                  <a:srgbClr val="0645AD"/>
                </a:solidFill>
                <a:effectLst/>
                <a:hlinkClick r:id="rId41" tooltip="Book of Tobit"/>
              </a:rPr>
              <a:t>Tobias</a:t>
            </a:r>
            <a:r>
              <a:rPr lang="en-US" dirty="0">
                <a:effectLst/>
              </a:rPr>
              <a:t>, and the </a:t>
            </a:r>
            <a:r>
              <a:rPr lang="en-US" u="none" strike="noStrike" dirty="0">
                <a:solidFill>
                  <a:srgbClr val="0645AD"/>
                </a:solidFill>
                <a:effectLst/>
                <a:hlinkClick r:id="rId42" tooltip="The Shepherd of Hermas"/>
              </a:rPr>
              <a:t>Shepherd</a:t>
            </a:r>
            <a:r>
              <a:rPr lang="en-US" dirty="0">
                <a:effectLst/>
              </a:rPr>
              <a:t> are not in the canon. The </a:t>
            </a:r>
            <a:r>
              <a:rPr lang="en-US" u="none" strike="noStrike" dirty="0">
                <a:solidFill>
                  <a:srgbClr val="0645AD"/>
                </a:solidFill>
                <a:effectLst/>
                <a:hlinkClick r:id="rId43" tooltip="1 Maccabees"/>
              </a:rPr>
              <a:t>first book of Maccabees</a:t>
            </a:r>
            <a:r>
              <a:rPr lang="en-US" dirty="0">
                <a:effectLst/>
              </a:rPr>
              <a:t> I have found to be Hebrew, </a:t>
            </a:r>
            <a:r>
              <a:rPr lang="en-US" u="none" strike="noStrike" dirty="0">
                <a:solidFill>
                  <a:srgbClr val="0645AD"/>
                </a:solidFill>
                <a:effectLst/>
                <a:hlinkClick r:id="rId44" tooltip="2 Maccabees"/>
              </a:rPr>
              <a:t>the second</a:t>
            </a:r>
            <a:r>
              <a:rPr lang="en-US" dirty="0">
                <a:effectLst/>
              </a:rPr>
              <a:t> is Greek, as can be proved from the very style.</a:t>
            </a:r>
          </a:p>
          <a:p>
            <a:pPr algn="l"/>
            <a:r>
              <a:rPr lang="en-US" b="0" i="1" dirty="0">
                <a:solidFill>
                  <a:srgbClr val="202122"/>
                </a:solidFill>
                <a:effectLst/>
                <a:latin typeface="Arial" panose="020B0604020202020204" pitchFamily="34" charset="0"/>
              </a:rPr>
              <a:t>Jerome in the desert, tormented by his memories of the dancing girls</a:t>
            </a:r>
            <a:r>
              <a:rPr lang="en-US" b="0" i="0" dirty="0">
                <a:solidFill>
                  <a:srgbClr val="202122"/>
                </a:solidFill>
                <a:effectLst/>
                <a:latin typeface="Arial" panose="020B0604020202020204" pitchFamily="34" charset="0"/>
              </a:rPr>
              <a:t>, by </a:t>
            </a:r>
            <a:r>
              <a:rPr lang="en-US" b="0" i="0" u="none" strike="noStrike" dirty="0">
                <a:solidFill>
                  <a:srgbClr val="0645AD"/>
                </a:solidFill>
                <a:effectLst/>
                <a:latin typeface="Arial" panose="020B0604020202020204" pitchFamily="34" charset="0"/>
                <a:hlinkClick r:id="rId45" tooltip="Francisco de Zurbarán"/>
              </a:rPr>
              <a:t>Francisco de </a:t>
            </a:r>
            <a:r>
              <a:rPr lang="en-US" b="0" i="0" u="none" strike="noStrike" dirty="0" err="1">
                <a:solidFill>
                  <a:srgbClr val="0645AD"/>
                </a:solidFill>
                <a:effectLst/>
                <a:latin typeface="Arial" panose="020B0604020202020204" pitchFamily="34" charset="0"/>
                <a:hlinkClick r:id="rId45" tooltip="Francisco de Zurbarán"/>
              </a:rPr>
              <a:t>Zurbarán</a:t>
            </a:r>
            <a:r>
              <a:rPr lang="en-US" b="0" i="0" dirty="0">
                <a:solidFill>
                  <a:srgbClr val="202122"/>
                </a:solidFill>
                <a:effectLst/>
                <a:latin typeface="Arial" panose="020B0604020202020204" pitchFamily="34" charset="0"/>
              </a:rPr>
              <a:t>, 1639, </a:t>
            </a:r>
            <a:r>
              <a:rPr lang="en-US" b="0" i="0" u="none" strike="noStrike" dirty="0">
                <a:solidFill>
                  <a:srgbClr val="0645AD"/>
                </a:solidFill>
                <a:effectLst/>
                <a:latin typeface="Arial" panose="020B0604020202020204" pitchFamily="34" charset="0"/>
                <a:hlinkClick r:id="rId46" tooltip="Monastery of Santa María de Guadalupe"/>
              </a:rPr>
              <a:t>Monastery of Santa María de Guadalupe</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Jerome's commentaries fall into three groups:</a:t>
            </a:r>
          </a:p>
          <a:p>
            <a:pPr algn="l"/>
            <a:r>
              <a:rPr lang="en-US" b="1" i="0" dirty="0">
                <a:solidFill>
                  <a:srgbClr val="000000"/>
                </a:solidFill>
                <a:effectLst/>
                <a:latin typeface="Arial" panose="020B0604020202020204" pitchFamily="34" charset="0"/>
              </a:rPr>
              <a:t>Historical and hagiographic writings</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47" tooltip="Edit section: Historical and hagiographic writings"/>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Description of vitamin A deficiency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48" tooltip="Edit section: Description of vitamin A deficiency"/>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following passage, taken from Jerome's </a:t>
            </a:r>
            <a:r>
              <a:rPr lang="en-US" b="0" i="1" dirty="0">
                <a:solidFill>
                  <a:srgbClr val="202122"/>
                </a:solidFill>
                <a:effectLst/>
                <a:latin typeface="Arial" panose="020B0604020202020204" pitchFamily="34" charset="0"/>
              </a:rPr>
              <a:t>Life of St. Hilarion</a:t>
            </a:r>
            <a:r>
              <a:rPr lang="en-US" b="0" i="0" dirty="0">
                <a:solidFill>
                  <a:srgbClr val="202122"/>
                </a:solidFill>
                <a:effectLst/>
                <a:latin typeface="Arial" panose="020B0604020202020204" pitchFamily="34" charset="0"/>
              </a:rPr>
              <a:t> which was written about 392, appears to be the earliest account of the </a:t>
            </a:r>
            <a:r>
              <a:rPr lang="en-US" b="0" i="0" u="none" strike="noStrike" dirty="0">
                <a:solidFill>
                  <a:srgbClr val="0645AD"/>
                </a:solidFill>
                <a:effectLst/>
                <a:latin typeface="Arial" panose="020B0604020202020204" pitchFamily="34" charset="0"/>
                <a:hlinkClick r:id="rId49" tooltip="Etiology"/>
              </a:rPr>
              <a:t>etiology</a:t>
            </a:r>
            <a:r>
              <a:rPr lang="en-US" b="0" i="0" dirty="0">
                <a:solidFill>
                  <a:srgbClr val="202122"/>
                </a:solidFill>
                <a:effectLst/>
                <a:latin typeface="Arial" panose="020B0604020202020204" pitchFamily="34" charset="0"/>
              </a:rPr>
              <a:t>, symptoms and cure of severe </a:t>
            </a:r>
            <a:r>
              <a:rPr lang="en-US" b="0" i="0" u="none" strike="noStrike" dirty="0">
                <a:solidFill>
                  <a:srgbClr val="0645AD"/>
                </a:solidFill>
                <a:effectLst/>
                <a:latin typeface="Arial" panose="020B0604020202020204" pitchFamily="34" charset="0"/>
                <a:hlinkClick r:id="rId50" tooltip="Vitamin A deficiency"/>
              </a:rPr>
              <a:t>vitamin A deficiency</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51"/>
              </a:rPr>
              <a:t>[28]</a:t>
            </a:r>
            <a:endParaRPr lang="en-US" b="0" i="0" dirty="0">
              <a:solidFill>
                <a:srgbClr val="202122"/>
              </a:solidFill>
              <a:effectLst/>
              <a:latin typeface="Arial" panose="020B0604020202020204" pitchFamily="34" charset="0"/>
            </a:endParaRPr>
          </a:p>
          <a:p>
            <a:r>
              <a:rPr lang="en-US" dirty="0">
                <a:effectLst/>
              </a:rPr>
              <a:t>From his thirty-first to his thirty-fifth year he had for food six ounces of </a:t>
            </a:r>
            <a:r>
              <a:rPr lang="en-US" u="none" strike="noStrike" dirty="0">
                <a:solidFill>
                  <a:srgbClr val="0645AD"/>
                </a:solidFill>
                <a:effectLst/>
                <a:hlinkClick r:id="rId52" tooltip="Barley bread"/>
              </a:rPr>
              <a:t>barley bread</a:t>
            </a:r>
            <a:r>
              <a:rPr lang="en-US" dirty="0">
                <a:effectLst/>
              </a:rPr>
              <a:t>, and vegetables slightly cooked without oil. But finding that his eyes were growing dim, and that his whole body was </a:t>
            </a:r>
            <a:r>
              <a:rPr lang="en-US" dirty="0" err="1">
                <a:effectLst/>
              </a:rPr>
              <a:t>shrivelled</a:t>
            </a:r>
            <a:r>
              <a:rPr lang="en-US" dirty="0">
                <a:effectLst/>
              </a:rPr>
              <a:t> with an eruption and a sort of stony roughness (</a:t>
            </a:r>
            <a:r>
              <a:rPr lang="en-US" i="1" dirty="0" err="1">
                <a:effectLst/>
              </a:rPr>
              <a:t>impetigine</a:t>
            </a:r>
            <a:r>
              <a:rPr lang="en-US" i="1" dirty="0">
                <a:effectLst/>
              </a:rPr>
              <a:t> et </a:t>
            </a:r>
            <a:r>
              <a:rPr lang="en-US" i="1" dirty="0" err="1">
                <a:effectLst/>
              </a:rPr>
              <a:t>pumicea</a:t>
            </a:r>
            <a:r>
              <a:rPr lang="en-US" i="1" dirty="0">
                <a:effectLst/>
              </a:rPr>
              <a:t> quad </a:t>
            </a:r>
            <a:r>
              <a:rPr lang="en-US" i="1" dirty="0" err="1">
                <a:effectLst/>
              </a:rPr>
              <a:t>scabredine</a:t>
            </a:r>
            <a:r>
              <a:rPr lang="en-US" dirty="0">
                <a:effectLst/>
              </a:rPr>
              <a:t>) he added oil to his former food, and up to the sixty-third year of his life followed this temperate course, tasting neither fruit nor pulse, nor anything whatsoever besides.</a:t>
            </a:r>
            <a:r>
              <a:rPr lang="en-US" b="0" i="0" u="none" strike="noStrike" baseline="30000" dirty="0">
                <a:solidFill>
                  <a:srgbClr val="0645AD"/>
                </a:solidFill>
                <a:effectLst/>
                <a:hlinkClick r:id="rId51"/>
              </a:rPr>
              <a:t>[28]</a:t>
            </a:r>
            <a:endParaRPr lang="en-US" dirty="0">
              <a:effectLst/>
            </a:endParaRPr>
          </a:p>
          <a:p>
            <a:pPr algn="l"/>
            <a:r>
              <a:rPr lang="en-US" b="1" i="0" dirty="0">
                <a:solidFill>
                  <a:srgbClr val="000000"/>
                </a:solidFill>
                <a:effectLst/>
                <a:latin typeface="Arial" panose="020B0604020202020204" pitchFamily="34" charset="0"/>
              </a:rPr>
              <a:t>Letters</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53" tooltip="Edit section: Letters"/>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1" u="none" strike="noStrike" dirty="0">
                <a:solidFill>
                  <a:srgbClr val="0645AD"/>
                </a:solidFill>
                <a:effectLst/>
                <a:latin typeface="Arial" panose="020B0604020202020204" pitchFamily="34" charset="0"/>
                <a:hlinkClick r:id="rId54" tooltip="Saint Jerome (Stom)"/>
              </a:rPr>
              <a:t>Saint Jerome</a:t>
            </a:r>
            <a:r>
              <a:rPr lang="en-US" b="0" i="0" dirty="0">
                <a:solidFill>
                  <a:srgbClr val="202122"/>
                </a:solidFill>
                <a:effectLst/>
                <a:latin typeface="Arial" panose="020B0604020202020204" pitchFamily="34" charset="0"/>
              </a:rPr>
              <a:t> by </a:t>
            </a:r>
            <a:r>
              <a:rPr lang="en-US" b="0" i="0" u="none" strike="noStrike" dirty="0">
                <a:solidFill>
                  <a:srgbClr val="0645AD"/>
                </a:solidFill>
                <a:effectLst/>
                <a:latin typeface="Arial" panose="020B0604020202020204" pitchFamily="34" charset="0"/>
                <a:hlinkClick r:id="rId55" tooltip="Matthias Stom"/>
              </a:rPr>
              <a:t>Matthias </a:t>
            </a:r>
            <a:r>
              <a:rPr lang="en-US" b="0" i="0" u="none" strike="noStrike" dirty="0" err="1">
                <a:solidFill>
                  <a:srgbClr val="0645AD"/>
                </a:solidFill>
                <a:effectLst/>
                <a:latin typeface="Arial" panose="020B0604020202020204" pitchFamily="34" charset="0"/>
                <a:hlinkClick r:id="rId55" tooltip="Matthias Stom"/>
              </a:rPr>
              <a:t>Stom</a:t>
            </a:r>
            <a:r>
              <a:rPr lang="en-US" b="0" i="0" dirty="0">
                <a:solidFill>
                  <a:srgbClr val="202122"/>
                </a:solidFill>
                <a:effectLst/>
                <a:latin typeface="Arial" panose="020B0604020202020204" pitchFamily="34" charset="0"/>
              </a:rPr>
              <a:t>, 1635</a:t>
            </a:r>
          </a:p>
          <a:p>
            <a:pPr algn="l"/>
            <a:r>
              <a:rPr lang="en-US" b="0" i="0" dirty="0">
                <a:solidFill>
                  <a:srgbClr val="202122"/>
                </a:solidFill>
                <a:effectLst/>
                <a:latin typeface="Arial" panose="020B0604020202020204" pitchFamily="34" charset="0"/>
              </a:rPr>
              <a:t>Jerome's letters or </a:t>
            </a:r>
            <a:r>
              <a:rPr lang="en-US" b="0" i="0" u="none" strike="noStrike" dirty="0">
                <a:solidFill>
                  <a:srgbClr val="0645AD"/>
                </a:solidFill>
                <a:effectLst/>
                <a:latin typeface="Arial" panose="020B0604020202020204" pitchFamily="34" charset="0"/>
                <a:hlinkClick r:id="rId56" tooltip="Epistle"/>
              </a:rPr>
              <a:t>epistles</a:t>
            </a:r>
            <a:r>
              <a:rPr lang="en-US" b="0" i="0" dirty="0">
                <a:solidFill>
                  <a:srgbClr val="202122"/>
                </a:solidFill>
                <a:effectLst/>
                <a:latin typeface="Arial" panose="020B0604020202020204" pitchFamily="34" charset="0"/>
              </a:rPr>
              <a:t>, both by the great variety of their subjects and by their qualities of style, form an important portion of his literary remains. Whether he is discussing problems of scholarship, or reasoning on cases of conscience, comforting the afflicted, or saying pleasant things to his friends, scourging the vices and corruptions of the time and against </a:t>
            </a:r>
            <a:r>
              <a:rPr lang="en-US" b="0" i="0" u="none" strike="noStrike" dirty="0">
                <a:solidFill>
                  <a:srgbClr val="0645AD"/>
                </a:solidFill>
                <a:effectLst/>
                <a:latin typeface="Arial" panose="020B0604020202020204" pitchFamily="34" charset="0"/>
                <a:hlinkClick r:id="rId57" tooltip="Pederasty in ancient Greece"/>
              </a:rPr>
              <a:t>sexual immorality</a:t>
            </a:r>
            <a:r>
              <a:rPr lang="en-US" b="0" i="0" dirty="0">
                <a:solidFill>
                  <a:srgbClr val="202122"/>
                </a:solidFill>
                <a:effectLst/>
                <a:latin typeface="Arial" panose="020B0604020202020204" pitchFamily="34" charset="0"/>
              </a:rPr>
              <a:t> among the clergy,</a:t>
            </a:r>
            <a:r>
              <a:rPr lang="en-US" b="0" i="0" u="none" strike="noStrike" baseline="30000" dirty="0">
                <a:solidFill>
                  <a:srgbClr val="0645AD"/>
                </a:solidFill>
                <a:effectLst/>
                <a:latin typeface="Arial" panose="020B0604020202020204" pitchFamily="34" charset="0"/>
                <a:hlinkClick r:id="rId58"/>
              </a:rPr>
              <a:t>[29]</a:t>
            </a:r>
            <a:r>
              <a:rPr lang="en-US" b="0" i="0" dirty="0">
                <a:solidFill>
                  <a:srgbClr val="202122"/>
                </a:solidFill>
                <a:effectLst/>
                <a:latin typeface="Arial" panose="020B0604020202020204" pitchFamily="34" charset="0"/>
              </a:rPr>
              <a:t> exhorting to the </a:t>
            </a:r>
            <a:r>
              <a:rPr lang="en-US" b="0" i="0" u="none" strike="noStrike" dirty="0">
                <a:solidFill>
                  <a:srgbClr val="0645AD"/>
                </a:solidFill>
                <a:effectLst/>
                <a:latin typeface="Arial" panose="020B0604020202020204" pitchFamily="34" charset="0"/>
                <a:hlinkClick r:id="rId59" tooltip="Asceticism"/>
              </a:rPr>
              <a:t>ascetic life</a:t>
            </a:r>
            <a:r>
              <a:rPr lang="en-US" b="0" i="0" dirty="0">
                <a:solidFill>
                  <a:srgbClr val="202122"/>
                </a:solidFill>
                <a:effectLst/>
                <a:latin typeface="Arial" panose="020B0604020202020204" pitchFamily="34" charset="0"/>
              </a:rPr>
              <a:t> and renunciation of the </a:t>
            </a:r>
            <a:r>
              <a:rPr lang="en-US" b="0" i="0" u="none" strike="noStrike" dirty="0">
                <a:solidFill>
                  <a:srgbClr val="0645AD"/>
                </a:solidFill>
                <a:effectLst/>
                <a:latin typeface="Arial" panose="020B0604020202020204" pitchFamily="34" charset="0"/>
                <a:hlinkClick r:id="rId60" tooltip="World (theology)"/>
              </a:rPr>
              <a:t>world</a:t>
            </a:r>
            <a:r>
              <a:rPr lang="en-US" b="0" i="0" dirty="0">
                <a:solidFill>
                  <a:srgbClr val="202122"/>
                </a:solidFill>
                <a:effectLst/>
                <a:latin typeface="Arial" panose="020B0604020202020204" pitchFamily="34" charset="0"/>
              </a:rPr>
              <a:t>, or debating his theological opponents, he gives a vivid picture not only of his own mind, but of the age and its peculiar characteristics. Because there was no distinct line between personal documents and those meant for publication, we frequently find in his letters both confidential messages and treatises meant for others besides the one to whom he was writing.</a:t>
            </a:r>
            <a:r>
              <a:rPr lang="en-US" b="0" i="0" u="none" strike="noStrike" baseline="30000" dirty="0">
                <a:solidFill>
                  <a:srgbClr val="0645AD"/>
                </a:solidFill>
                <a:effectLst/>
                <a:latin typeface="Arial" panose="020B0604020202020204" pitchFamily="34" charset="0"/>
                <a:hlinkClick r:id="rId61"/>
              </a:rPr>
              <a:t>[30]</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Due to the time he spent in Rome among wealthy families belonging to the Roman upper-class, Jerome was frequently commissioned by women who had taken a vow of virginity to write to them in guidance of how to live their life. As a result, he spent a great deal of his life corresponding with these women about certain abstentions and lifestyle practices.</a:t>
            </a:r>
            <a:r>
              <a:rPr lang="en-US" b="0" i="0" u="none" strike="noStrike" baseline="30000" dirty="0">
                <a:solidFill>
                  <a:srgbClr val="0645AD"/>
                </a:solidFill>
                <a:effectLst/>
                <a:latin typeface="Arial" panose="020B0604020202020204" pitchFamily="34" charset="0"/>
                <a:hlinkClick r:id="rId62"/>
              </a:rPr>
              <a:t>[7]</a:t>
            </a:r>
            <a:endParaRPr lang="en-US" b="0" i="0" dirty="0">
              <a:solidFill>
                <a:srgbClr val="202122"/>
              </a:solidFill>
              <a:effectLst/>
              <a:latin typeface="Arial" panose="020B0604020202020204" pitchFamily="34" charset="0"/>
            </a:endParaRPr>
          </a:p>
          <a:p>
            <a:pPr algn="l"/>
            <a:r>
              <a:rPr lang="en-US" b="0" i="1" u="none" strike="noStrike" dirty="0">
                <a:solidFill>
                  <a:srgbClr val="0645AD"/>
                </a:solidFill>
                <a:effectLst/>
                <a:latin typeface="Arial" panose="020B0604020202020204" pitchFamily="34" charset="0"/>
                <a:hlinkClick r:id="rId63" tooltip="Francesco St Jerome"/>
              </a:rPr>
              <a:t>Francesco St Jerome</a:t>
            </a:r>
            <a:r>
              <a:rPr lang="en-US" b="0" i="0" dirty="0">
                <a:solidFill>
                  <a:srgbClr val="202122"/>
                </a:solidFill>
                <a:effectLst/>
                <a:latin typeface="Arial" panose="020B0604020202020204" pitchFamily="34" charset="0"/>
              </a:rPr>
              <a:t> by </a:t>
            </a:r>
            <a:r>
              <a:rPr lang="en-US" b="0" i="0" u="none" strike="noStrike" dirty="0">
                <a:solidFill>
                  <a:srgbClr val="0645AD"/>
                </a:solidFill>
                <a:effectLst/>
                <a:latin typeface="Arial" panose="020B0604020202020204" pitchFamily="34" charset="0"/>
                <a:hlinkClick r:id="rId64" tooltip="Jacopo Palma il Giovane"/>
              </a:rPr>
              <a:t>Jacopo Palma il </a:t>
            </a:r>
            <a:r>
              <a:rPr lang="en-US" b="0" i="0" u="none" strike="noStrike" dirty="0" err="1">
                <a:solidFill>
                  <a:srgbClr val="0645AD"/>
                </a:solidFill>
                <a:effectLst/>
                <a:latin typeface="Arial" panose="020B0604020202020204" pitchFamily="34" charset="0"/>
                <a:hlinkClick r:id="rId64" tooltip="Jacopo Palma il Giovane"/>
              </a:rPr>
              <a:t>Giovane</a:t>
            </a:r>
            <a:r>
              <a:rPr lang="en-US" b="0" i="0" dirty="0">
                <a:solidFill>
                  <a:srgbClr val="202122"/>
                </a:solidFill>
                <a:effectLst/>
                <a:latin typeface="Arial" panose="020B0604020202020204" pitchFamily="34" charset="0"/>
              </a:rPr>
              <a:t>, c. 1595</a:t>
            </a:r>
          </a:p>
          <a:p>
            <a:pPr algn="l"/>
            <a:r>
              <a:rPr lang="en-US" b="1" i="0" dirty="0">
                <a:solidFill>
                  <a:srgbClr val="000000"/>
                </a:solidFill>
                <a:effectLst/>
                <a:latin typeface="Arial" panose="020B0604020202020204" pitchFamily="34" charset="0"/>
              </a:rPr>
              <a:t>Theological writings</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65" tooltip="Edit section: Theological writings"/>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1" dirty="0">
                <a:solidFill>
                  <a:srgbClr val="202122"/>
                </a:solidFill>
                <a:effectLst/>
                <a:latin typeface="Arial" panose="020B0604020202020204" pitchFamily="34" charset="0"/>
              </a:rPr>
              <a:t>The Virgin and Child with Saints Jerome and Nicholas of Tolentino</a:t>
            </a:r>
            <a:r>
              <a:rPr lang="en-US" b="0" i="0" dirty="0">
                <a:solidFill>
                  <a:srgbClr val="202122"/>
                </a:solidFill>
                <a:effectLst/>
                <a:latin typeface="Arial" panose="020B0604020202020204" pitchFamily="34" charset="0"/>
              </a:rPr>
              <a:t> by </a:t>
            </a:r>
            <a:r>
              <a:rPr lang="en-US" b="0" i="0" u="none" strike="noStrike" dirty="0">
                <a:solidFill>
                  <a:srgbClr val="0645AD"/>
                </a:solidFill>
                <a:effectLst/>
                <a:latin typeface="Arial" panose="020B0604020202020204" pitchFamily="34" charset="0"/>
                <a:hlinkClick r:id="rId66" tooltip="Lorenzo Lotto"/>
              </a:rPr>
              <a:t>Lorenzo Lotto</a:t>
            </a:r>
            <a:r>
              <a:rPr lang="en-US" b="0" i="0" dirty="0">
                <a:solidFill>
                  <a:srgbClr val="202122"/>
                </a:solidFill>
                <a:effectLst/>
                <a:latin typeface="Arial" panose="020B0604020202020204" pitchFamily="34" charset="0"/>
              </a:rPr>
              <a:t>, 1522</a:t>
            </a:r>
          </a:p>
          <a:p>
            <a:pPr algn="l"/>
            <a:r>
              <a:rPr lang="en-US" b="1" i="0" dirty="0">
                <a:solidFill>
                  <a:srgbClr val="000000"/>
                </a:solidFill>
                <a:effectLst/>
                <a:latin typeface="Arial" panose="020B0604020202020204" pitchFamily="34" charset="0"/>
              </a:rPr>
              <a:t>Eschatology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67" tooltip="Edit section: Eschatology"/>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in his study, made by the Flemish drawer de </a:t>
            </a:r>
            <a:r>
              <a:rPr lang="en-US" b="0" i="0" dirty="0" err="1">
                <a:solidFill>
                  <a:srgbClr val="202122"/>
                </a:solidFill>
                <a:effectLst/>
                <a:latin typeface="Arial" panose="020B0604020202020204" pitchFamily="34" charset="0"/>
              </a:rPr>
              <a:t>Bry</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68"/>
              </a:rPr>
              <a:t>[31]</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warned that those substituting false interpretations for the actual meaning of Scripture belonged to the "synagogue of the Antichrist".</a:t>
            </a:r>
            <a:r>
              <a:rPr lang="en-US" b="0" i="0" u="none" strike="noStrike" baseline="30000" dirty="0">
                <a:solidFill>
                  <a:srgbClr val="0645AD"/>
                </a:solidFill>
                <a:effectLst/>
                <a:latin typeface="Arial" panose="020B0604020202020204" pitchFamily="34" charset="0"/>
                <a:hlinkClick r:id="rId69"/>
              </a:rPr>
              <a:t>[32]</a:t>
            </a:r>
            <a:r>
              <a:rPr lang="en-US" b="0" i="0" dirty="0">
                <a:solidFill>
                  <a:srgbClr val="202122"/>
                </a:solidFill>
                <a:effectLst/>
                <a:latin typeface="Arial" panose="020B0604020202020204" pitchFamily="34" charset="0"/>
              </a:rPr>
              <a:t> "He that is not of Christ is of Antichrist," he wrote to </a:t>
            </a:r>
            <a:r>
              <a:rPr lang="en-US" b="0" i="0" u="none" strike="noStrike" dirty="0">
                <a:solidFill>
                  <a:srgbClr val="0645AD"/>
                </a:solidFill>
                <a:effectLst/>
                <a:latin typeface="Arial" panose="020B0604020202020204" pitchFamily="34" charset="0"/>
                <a:hlinkClick r:id="rId70" tooltip="Pope Damasus I"/>
              </a:rPr>
              <a:t>Pope </a:t>
            </a:r>
            <a:r>
              <a:rPr lang="en-US" b="0" i="0" u="none" strike="noStrike" dirty="0" err="1">
                <a:solidFill>
                  <a:srgbClr val="0645AD"/>
                </a:solidFill>
                <a:effectLst/>
                <a:latin typeface="Arial" panose="020B0604020202020204" pitchFamily="34" charset="0"/>
                <a:hlinkClick r:id="rId70" tooltip="Pope Damasus I"/>
              </a:rPr>
              <a:t>Damasus</a:t>
            </a:r>
            <a:r>
              <a:rPr lang="en-US" b="0" i="0" u="none" strike="noStrike" dirty="0">
                <a:solidFill>
                  <a:srgbClr val="0645AD"/>
                </a:solidFill>
                <a:effectLst/>
                <a:latin typeface="Arial" panose="020B0604020202020204" pitchFamily="34" charset="0"/>
                <a:hlinkClick r:id="rId70" tooltip="Pope Damasus I"/>
              </a:rPr>
              <a:t> I</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71"/>
              </a:rPr>
              <a:t>[33]</a:t>
            </a:r>
            <a:r>
              <a:rPr lang="en-US" b="0" i="0" dirty="0">
                <a:solidFill>
                  <a:srgbClr val="202122"/>
                </a:solidFill>
                <a:effectLst/>
                <a:latin typeface="Arial" panose="020B0604020202020204" pitchFamily="34" charset="0"/>
              </a:rPr>
              <a:t> He believed that "the mystery of iniquity" written about by Paul in 2 Thessalonians 2:7 was already in action when "every one chatters about his views."</a:t>
            </a:r>
            <a:r>
              <a:rPr lang="en-US" b="0" i="0" u="none" strike="noStrike" baseline="30000" dirty="0">
                <a:solidFill>
                  <a:srgbClr val="0645AD"/>
                </a:solidFill>
                <a:effectLst/>
                <a:latin typeface="Arial" panose="020B0604020202020204" pitchFamily="34" charset="0"/>
                <a:hlinkClick r:id="rId72"/>
              </a:rPr>
              <a:t>[34]</a:t>
            </a:r>
            <a:r>
              <a:rPr lang="en-US" b="0" i="0" dirty="0">
                <a:solidFill>
                  <a:srgbClr val="202122"/>
                </a:solidFill>
                <a:effectLst/>
                <a:latin typeface="Arial" panose="020B0604020202020204" pitchFamily="34" charset="0"/>
              </a:rPr>
              <a:t> To Jerome, the power restraining this mystery of iniquity was the Roman Empire, but as it fell this restraining force was removed. He warned a noblewoman of </a:t>
            </a:r>
            <a:r>
              <a:rPr lang="en-US" b="0" i="0" u="none" strike="noStrike" dirty="0">
                <a:solidFill>
                  <a:srgbClr val="0645AD"/>
                </a:solidFill>
                <a:effectLst/>
                <a:latin typeface="Arial" panose="020B0604020202020204" pitchFamily="34" charset="0"/>
                <a:hlinkClick r:id="rId73" tooltip="Gaul"/>
              </a:rPr>
              <a:t>Gaul</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74"/>
              </a:rPr>
              <a:t>[35]</a:t>
            </a:r>
            <a:endParaRPr lang="en-US" b="0" i="0" dirty="0">
              <a:solidFill>
                <a:srgbClr val="202122"/>
              </a:solidFill>
              <a:effectLst/>
              <a:latin typeface="Arial" panose="020B0604020202020204" pitchFamily="34" charset="0"/>
            </a:endParaRPr>
          </a:p>
          <a:p>
            <a:r>
              <a:rPr lang="en-US" dirty="0">
                <a:effectLst/>
              </a:rPr>
              <a:t>He that </a:t>
            </a:r>
            <a:r>
              <a:rPr lang="en-US" dirty="0" err="1">
                <a:effectLst/>
              </a:rPr>
              <a:t>letteth</a:t>
            </a:r>
            <a:r>
              <a:rPr lang="en-US" dirty="0">
                <a:effectLst/>
              </a:rPr>
              <a:t> is taken out of the way, and yet we do not realize that Antichrist is near. Yes, Antichrist is near whom the Lord Jesus Christ "shall consume with the spirit of his mouth". "Woe unto them," he cries, "that are with child, and to them that give suck in those days." ... Savage tribes in countless numbers have overrun all parts of Gaul. The whole country between the Alps and the Pyrenees, between the Rhine and the Ocean, has been laid waste by hordes of </a:t>
            </a:r>
            <a:r>
              <a:rPr lang="en-US" u="none" strike="noStrike" dirty="0">
                <a:solidFill>
                  <a:srgbClr val="0645AD"/>
                </a:solidFill>
                <a:effectLst/>
                <a:hlinkClick r:id="rId75" tooltip="Quadi"/>
              </a:rPr>
              <a:t>Quadi</a:t>
            </a:r>
            <a:r>
              <a:rPr lang="en-US" dirty="0">
                <a:effectLst/>
              </a:rPr>
              <a:t>, </a:t>
            </a:r>
            <a:r>
              <a:rPr lang="en-US" u="none" strike="noStrike" dirty="0">
                <a:solidFill>
                  <a:srgbClr val="0645AD"/>
                </a:solidFill>
                <a:effectLst/>
                <a:hlinkClick r:id="rId76" tooltip="Vandals"/>
              </a:rPr>
              <a:t>Vandals</a:t>
            </a:r>
            <a:r>
              <a:rPr lang="en-US" dirty="0">
                <a:effectLst/>
              </a:rPr>
              <a:t>, </a:t>
            </a:r>
            <a:r>
              <a:rPr lang="en-US" u="none" strike="noStrike" dirty="0">
                <a:solidFill>
                  <a:srgbClr val="0645AD"/>
                </a:solidFill>
                <a:effectLst/>
                <a:hlinkClick r:id="rId77" tooltip="Sarmatians"/>
              </a:rPr>
              <a:t>Sarmatians</a:t>
            </a:r>
            <a:r>
              <a:rPr lang="en-US" dirty="0">
                <a:effectLst/>
              </a:rPr>
              <a:t>, </a:t>
            </a:r>
            <a:r>
              <a:rPr lang="en-US" u="none" strike="noStrike" dirty="0">
                <a:solidFill>
                  <a:srgbClr val="0645AD"/>
                </a:solidFill>
                <a:effectLst/>
                <a:hlinkClick r:id="rId78" tooltip="Alans"/>
              </a:rPr>
              <a:t>Alans</a:t>
            </a:r>
            <a:r>
              <a:rPr lang="en-US" dirty="0">
                <a:effectLst/>
              </a:rPr>
              <a:t>, </a:t>
            </a:r>
            <a:r>
              <a:rPr lang="en-US" u="none" strike="noStrike" dirty="0" err="1">
                <a:solidFill>
                  <a:srgbClr val="0645AD"/>
                </a:solidFill>
                <a:effectLst/>
                <a:hlinkClick r:id="rId79" tooltip="Gepids"/>
              </a:rPr>
              <a:t>Gepids</a:t>
            </a:r>
            <a:r>
              <a:rPr lang="en-US" dirty="0">
                <a:effectLst/>
              </a:rPr>
              <a:t>, </a:t>
            </a:r>
            <a:r>
              <a:rPr lang="en-US" dirty="0" err="1">
                <a:effectLst/>
              </a:rPr>
              <a:t>Herules</a:t>
            </a:r>
            <a:r>
              <a:rPr lang="en-US" dirty="0">
                <a:effectLst/>
              </a:rPr>
              <a:t>, </a:t>
            </a:r>
            <a:r>
              <a:rPr lang="en-US" u="none" strike="noStrike" dirty="0">
                <a:solidFill>
                  <a:srgbClr val="0645AD"/>
                </a:solidFill>
                <a:effectLst/>
                <a:hlinkClick r:id="rId80" tooltip="Saxons"/>
              </a:rPr>
              <a:t>Saxons</a:t>
            </a:r>
            <a:r>
              <a:rPr lang="en-US" dirty="0">
                <a:effectLst/>
              </a:rPr>
              <a:t>, </a:t>
            </a:r>
            <a:r>
              <a:rPr lang="en-US" u="none" strike="noStrike" dirty="0">
                <a:solidFill>
                  <a:srgbClr val="0645AD"/>
                </a:solidFill>
                <a:effectLst/>
                <a:hlinkClick r:id="rId81" tooltip="Burgundians"/>
              </a:rPr>
              <a:t>Burgundians</a:t>
            </a:r>
            <a:r>
              <a:rPr lang="en-US" dirty="0">
                <a:effectLst/>
              </a:rPr>
              <a:t>, </a:t>
            </a:r>
            <a:r>
              <a:rPr lang="en-US" u="none" strike="noStrike" dirty="0" err="1">
                <a:solidFill>
                  <a:srgbClr val="0645AD"/>
                </a:solidFill>
                <a:effectLst/>
                <a:hlinkClick r:id="rId82" tooltip="Allemanni"/>
              </a:rPr>
              <a:t>Allemanni</a:t>
            </a:r>
            <a:r>
              <a:rPr lang="en-US" dirty="0">
                <a:effectLst/>
              </a:rPr>
              <a:t>, and – alas! for the commonweal! – even </a:t>
            </a:r>
            <a:r>
              <a:rPr lang="en-US" u="none" strike="noStrike" dirty="0">
                <a:solidFill>
                  <a:srgbClr val="0645AD"/>
                </a:solidFill>
                <a:effectLst/>
                <a:hlinkClick r:id="rId83" tooltip="Pannonians"/>
              </a:rPr>
              <a:t>Pannonians</a:t>
            </a:r>
            <a:r>
              <a:rPr lang="en-US" dirty="0">
                <a:effectLst/>
              </a:rPr>
              <a:t>.</a:t>
            </a:r>
          </a:p>
          <a:p>
            <a:pPr algn="l"/>
            <a:r>
              <a:rPr lang="en-US" b="0" i="0" dirty="0">
                <a:solidFill>
                  <a:srgbClr val="202122"/>
                </a:solidFill>
                <a:effectLst/>
                <a:latin typeface="Arial" panose="020B0604020202020204" pitchFamily="34" charset="0"/>
              </a:rPr>
              <a:t>His </a:t>
            </a:r>
            <a:r>
              <a:rPr lang="en-US" b="0" i="1" dirty="0">
                <a:solidFill>
                  <a:srgbClr val="202122"/>
                </a:solidFill>
                <a:effectLst/>
                <a:latin typeface="Arial" panose="020B0604020202020204" pitchFamily="34" charset="0"/>
              </a:rPr>
              <a:t>Commentary on Daniel</a:t>
            </a:r>
            <a:r>
              <a:rPr lang="en-US" b="0" i="0" dirty="0">
                <a:solidFill>
                  <a:srgbClr val="202122"/>
                </a:solidFill>
                <a:effectLst/>
                <a:latin typeface="Arial" panose="020B0604020202020204" pitchFamily="34" charset="0"/>
              </a:rPr>
              <a:t> was expressly written to offset the criticisms of </a:t>
            </a:r>
            <a:r>
              <a:rPr lang="en-US" b="0" i="0" u="none" strike="noStrike" dirty="0">
                <a:solidFill>
                  <a:srgbClr val="0645AD"/>
                </a:solidFill>
                <a:effectLst/>
                <a:latin typeface="Arial" panose="020B0604020202020204" pitchFamily="34" charset="0"/>
                <a:hlinkClick r:id="rId84" tooltip="Porphyry (philosopher)"/>
              </a:rPr>
              <a:t>Porphyry</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85"/>
              </a:rPr>
              <a:t>[36]</a:t>
            </a:r>
            <a:r>
              <a:rPr lang="en-US" b="0" i="0" baseline="30000" dirty="0">
                <a:solidFill>
                  <a:srgbClr val="202122"/>
                </a:solidFill>
                <a:effectLst/>
                <a:latin typeface="Arial" panose="020B0604020202020204" pitchFamily="34" charset="0"/>
              </a:rPr>
              <a:t>[</a:t>
            </a:r>
            <a:r>
              <a:rPr lang="en-US" b="0" i="1" u="none" strike="noStrike" baseline="30000" dirty="0">
                <a:solidFill>
                  <a:srgbClr val="0645AD"/>
                </a:solidFill>
                <a:effectLst/>
                <a:latin typeface="Arial" panose="020B0604020202020204" pitchFamily="34" charset="0"/>
                <a:hlinkClick r:id="rId86" tooltip="Wikipedia:Citing sources"/>
              </a:rPr>
              <a:t>full citation needed</a:t>
            </a:r>
            <a:r>
              <a:rPr lang="en-US" b="0" i="0" baseline="30000" dirty="0">
                <a:solidFill>
                  <a:srgbClr val="202122"/>
                </a:solidFill>
                <a:effectLst/>
                <a:latin typeface="Arial" panose="020B0604020202020204" pitchFamily="34" charset="0"/>
              </a:rPr>
              <a:t>]</a:t>
            </a:r>
            <a:r>
              <a:rPr lang="en-US" b="0" i="0" dirty="0">
                <a:solidFill>
                  <a:srgbClr val="202122"/>
                </a:solidFill>
                <a:effectLst/>
                <a:latin typeface="Arial" panose="020B0604020202020204" pitchFamily="34" charset="0"/>
              </a:rPr>
              <a:t> who taught that Daniel related entirely to the time of </a:t>
            </a:r>
            <a:r>
              <a:rPr lang="en-US" b="0" i="0" u="none" strike="noStrike" dirty="0">
                <a:solidFill>
                  <a:srgbClr val="0645AD"/>
                </a:solidFill>
                <a:effectLst/>
                <a:latin typeface="Arial" panose="020B0604020202020204" pitchFamily="34" charset="0"/>
                <a:hlinkClick r:id="rId87" tooltip="Antiochus IV Epiphanes"/>
              </a:rPr>
              <a:t>Antiochus IV Epiphanes</a:t>
            </a:r>
            <a:r>
              <a:rPr lang="en-US" b="0" i="0" dirty="0">
                <a:solidFill>
                  <a:srgbClr val="202122"/>
                </a:solidFill>
                <a:effectLst/>
                <a:latin typeface="Arial" panose="020B0604020202020204" pitchFamily="34" charset="0"/>
              </a:rPr>
              <a:t> and was written by an unknown individual living in the second century BC. Against Porphyry, Jerome identified Rome as the fourth kingdom of chapters two and seven, but his view of chapters eight and eleven was more complex. Jerome held that chapter eight describes the activity of Antiochus Epiphanes, who is understood as a "type" of a future antichrist; 11:24 onwards applies primarily to a future antichrist but was partially fulfilled by Antiochus. Instead, he advocated that the "little horn" was the Antichrist:</a:t>
            </a:r>
          </a:p>
          <a:p>
            <a:r>
              <a:rPr lang="en-US" dirty="0">
                <a:effectLst/>
              </a:rPr>
              <a:t>We should therefore concur with the traditional interpretation of all the commentators of the Christian Church, that at the end of the world, when the Roman Empire is to be destroyed, there shall be ten kings who will partition the Roman world amongst themselves. Then an insignificant eleventh king will arise, who will overcome three of the ten kings. ... After they have been slain, the seven other kings also will bow their necks to the victor.</a:t>
            </a:r>
            <a:r>
              <a:rPr lang="en-US" b="0" i="0" u="none" strike="noStrike" baseline="30000" dirty="0">
                <a:solidFill>
                  <a:srgbClr val="0645AD"/>
                </a:solidFill>
                <a:effectLst/>
                <a:hlinkClick r:id="rId88"/>
              </a:rPr>
              <a:t>[37]</a:t>
            </a:r>
            <a:endParaRPr lang="en-US" dirty="0">
              <a:effectLst/>
            </a:endParaRPr>
          </a:p>
          <a:p>
            <a:pPr algn="l"/>
            <a:r>
              <a:rPr lang="en-US" b="0" i="0" dirty="0">
                <a:solidFill>
                  <a:srgbClr val="202122"/>
                </a:solidFill>
                <a:effectLst/>
                <a:latin typeface="Arial" panose="020B0604020202020204" pitchFamily="34" charset="0"/>
              </a:rPr>
              <a:t>In his </a:t>
            </a:r>
            <a:r>
              <a:rPr lang="en-US" b="0" i="1" dirty="0">
                <a:solidFill>
                  <a:srgbClr val="202122"/>
                </a:solidFill>
                <a:effectLst/>
                <a:latin typeface="Arial" panose="020B0604020202020204" pitchFamily="34" charset="0"/>
              </a:rPr>
              <a:t>Commentary on Daniel</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88"/>
              </a:rPr>
              <a:t>[37]</a:t>
            </a:r>
            <a:r>
              <a:rPr lang="en-US" b="0" i="0" dirty="0">
                <a:solidFill>
                  <a:srgbClr val="202122"/>
                </a:solidFill>
                <a:effectLst/>
                <a:latin typeface="Arial" panose="020B0604020202020204" pitchFamily="34" charset="0"/>
              </a:rPr>
              <a:t> he noted, "Let us not follow the opinion of some commentators and suppose him to be either the Devil or some demon, but rather, one of the human race, in whom Satan will wholly take up his residence in bodily form."</a:t>
            </a:r>
            <a:r>
              <a:rPr lang="en-US" b="0" i="0" u="none" strike="noStrike" baseline="30000" dirty="0">
                <a:solidFill>
                  <a:srgbClr val="0645AD"/>
                </a:solidFill>
                <a:effectLst/>
                <a:latin typeface="Arial" panose="020B0604020202020204" pitchFamily="34" charset="0"/>
                <a:hlinkClick r:id="rId88"/>
              </a:rPr>
              <a:t>[37]</a:t>
            </a:r>
            <a:r>
              <a:rPr lang="en-US" b="0" i="0" dirty="0">
                <a:solidFill>
                  <a:srgbClr val="202122"/>
                </a:solidFill>
                <a:effectLst/>
                <a:latin typeface="Arial" panose="020B0604020202020204" pitchFamily="34" charset="0"/>
              </a:rPr>
              <a:t> Instead of rebuilding the Jewish Temple to reign from, Jerome thought the Antichrist sat in God's Temple inasmuch as he made "himself out to be like God."</a:t>
            </a:r>
            <a:r>
              <a:rPr lang="en-US" b="0" i="0" u="none" strike="noStrike" baseline="30000" dirty="0">
                <a:solidFill>
                  <a:srgbClr val="0645AD"/>
                </a:solidFill>
                <a:effectLst/>
                <a:latin typeface="Arial" panose="020B0604020202020204" pitchFamily="34" charset="0"/>
                <a:hlinkClick r:id="rId88"/>
              </a:rPr>
              <a:t>[37]</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identified the four prophetic kingdoms symbolized in Daniel 2 as the </a:t>
            </a:r>
            <a:r>
              <a:rPr lang="en-US" b="0" i="0" u="none" strike="noStrike" dirty="0">
                <a:solidFill>
                  <a:srgbClr val="0645AD"/>
                </a:solidFill>
                <a:effectLst/>
                <a:latin typeface="Arial" panose="020B0604020202020204" pitchFamily="34" charset="0"/>
                <a:hlinkClick r:id="rId89" tooltip="Neo-Babylonian Empire"/>
              </a:rPr>
              <a:t>Neo-Babylonian Empire</a:t>
            </a:r>
            <a:r>
              <a:rPr lang="en-US" b="0" i="0" dirty="0">
                <a:solidFill>
                  <a:srgbClr val="202122"/>
                </a:solidFill>
                <a:effectLst/>
                <a:latin typeface="Arial" panose="020B0604020202020204" pitchFamily="34" charset="0"/>
              </a:rPr>
              <a:t>, the </a:t>
            </a:r>
            <a:r>
              <a:rPr lang="en-US" b="0" i="0" u="none" strike="noStrike" dirty="0">
                <a:solidFill>
                  <a:srgbClr val="0645AD"/>
                </a:solidFill>
                <a:effectLst/>
                <a:latin typeface="Arial" panose="020B0604020202020204" pitchFamily="34" charset="0"/>
                <a:hlinkClick r:id="rId90" tooltip="Achaemenid Empire"/>
              </a:rPr>
              <a:t>Medes and Persians</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91" tooltip="Macedon"/>
              </a:rPr>
              <a:t>Macedon</a:t>
            </a:r>
            <a:r>
              <a:rPr lang="en-US" b="0" i="0" dirty="0">
                <a:solidFill>
                  <a:srgbClr val="202122"/>
                </a:solidFill>
                <a:effectLst/>
                <a:latin typeface="Arial" panose="020B0604020202020204" pitchFamily="34" charset="0"/>
              </a:rPr>
              <a:t>, and Rome.</a:t>
            </a:r>
            <a:r>
              <a:rPr lang="en-US" b="0" i="0" u="none" strike="noStrike" baseline="30000" dirty="0">
                <a:solidFill>
                  <a:srgbClr val="0645AD"/>
                </a:solidFill>
                <a:effectLst/>
                <a:latin typeface="Arial" panose="020B0604020202020204" pitchFamily="34" charset="0"/>
                <a:hlinkClick r:id="rId88"/>
              </a:rPr>
              <a:t>[37]</a:t>
            </a:r>
            <a:r>
              <a:rPr lang="en-US" b="0" i="0" baseline="30000" dirty="0">
                <a:solidFill>
                  <a:srgbClr val="202122"/>
                </a:solidFill>
                <a:effectLst/>
                <a:latin typeface="Arial" panose="020B0604020202020204" pitchFamily="34" charset="0"/>
              </a:rPr>
              <a:t>(</a:t>
            </a:r>
            <a:r>
              <a:rPr lang="en-US" b="0" i="0" baseline="30000" dirty="0" err="1">
                <a:solidFill>
                  <a:srgbClr val="202122"/>
                </a:solidFill>
                <a:effectLst/>
                <a:latin typeface="Arial" panose="020B0604020202020204" pitchFamily="34" charset="0"/>
              </a:rPr>
              <a:t>ch.</a:t>
            </a:r>
            <a:r>
              <a:rPr lang="en-US" b="0" i="0" baseline="30000" dirty="0">
                <a:solidFill>
                  <a:srgbClr val="202122"/>
                </a:solidFill>
                <a:effectLst/>
                <a:latin typeface="Arial" panose="020B0604020202020204" pitchFamily="34" charset="0"/>
              </a:rPr>
              <a:t> 2, vv. 31–40)</a:t>
            </a:r>
            <a:r>
              <a:rPr lang="en-US" b="0" i="0" dirty="0">
                <a:solidFill>
                  <a:srgbClr val="202122"/>
                </a:solidFill>
                <a:effectLst/>
                <a:latin typeface="Arial" panose="020B0604020202020204" pitchFamily="34" charset="0"/>
              </a:rPr>
              <a:t> Jerome identified the stone cut out without hands as "namely, the Lord and Savior".</a:t>
            </a:r>
            <a:r>
              <a:rPr lang="en-US" b="0" i="0" u="none" strike="noStrike" baseline="30000" dirty="0">
                <a:solidFill>
                  <a:srgbClr val="0645AD"/>
                </a:solidFill>
                <a:effectLst/>
                <a:latin typeface="Arial" panose="020B0604020202020204" pitchFamily="34" charset="0"/>
                <a:hlinkClick r:id="rId88"/>
              </a:rPr>
              <a:t>[37]</a:t>
            </a:r>
            <a:r>
              <a:rPr lang="en-US" b="0" i="0" baseline="30000" dirty="0">
                <a:solidFill>
                  <a:srgbClr val="202122"/>
                </a:solidFill>
                <a:effectLst/>
                <a:latin typeface="Arial" panose="020B0604020202020204" pitchFamily="34" charset="0"/>
              </a:rPr>
              <a:t>(</a:t>
            </a:r>
            <a:r>
              <a:rPr lang="en-US" b="0" i="0" baseline="30000" dirty="0" err="1">
                <a:solidFill>
                  <a:srgbClr val="202122"/>
                </a:solidFill>
                <a:effectLst/>
                <a:latin typeface="Arial" panose="020B0604020202020204" pitchFamily="34" charset="0"/>
              </a:rPr>
              <a:t>ch.</a:t>
            </a:r>
            <a:r>
              <a:rPr lang="en-US" b="0" i="0" baseline="30000" dirty="0">
                <a:solidFill>
                  <a:srgbClr val="202122"/>
                </a:solidFill>
                <a:effectLst/>
                <a:latin typeface="Arial" panose="020B0604020202020204" pitchFamily="34" charset="0"/>
              </a:rPr>
              <a:t> 2, v. 40)</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refuted Porphyry's application of the little horn of chapter seven to Antiochus. He expected that at the end of the world, Rome would be destroyed, and partitioned among ten kingdoms before the little horn appeared.</a:t>
            </a:r>
            <a:r>
              <a:rPr lang="en-US" b="0" i="0" u="none" strike="noStrike" baseline="30000" dirty="0">
                <a:solidFill>
                  <a:srgbClr val="0645AD"/>
                </a:solidFill>
                <a:effectLst/>
                <a:latin typeface="Arial" panose="020B0604020202020204" pitchFamily="34" charset="0"/>
                <a:hlinkClick r:id="rId88"/>
              </a:rPr>
              <a:t>[37]</a:t>
            </a:r>
            <a:r>
              <a:rPr lang="en-US" b="0" i="0" baseline="30000" dirty="0">
                <a:solidFill>
                  <a:srgbClr val="202122"/>
                </a:solidFill>
                <a:effectLst/>
                <a:latin typeface="Arial" panose="020B0604020202020204" pitchFamily="34" charset="0"/>
              </a:rPr>
              <a:t>(</a:t>
            </a:r>
            <a:r>
              <a:rPr lang="en-US" b="0" i="0" baseline="30000" dirty="0" err="1">
                <a:solidFill>
                  <a:srgbClr val="202122"/>
                </a:solidFill>
                <a:effectLst/>
                <a:latin typeface="Arial" panose="020B0604020202020204" pitchFamily="34" charset="0"/>
              </a:rPr>
              <a:t>ch.</a:t>
            </a:r>
            <a:r>
              <a:rPr lang="en-US" b="0" i="0" baseline="30000" dirty="0">
                <a:solidFill>
                  <a:srgbClr val="202122"/>
                </a:solidFill>
                <a:effectLst/>
                <a:latin typeface="Arial" panose="020B0604020202020204" pitchFamily="34" charset="0"/>
              </a:rPr>
              <a:t> 7, v. 8)</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believed that Cyrus of Persia is the higher of the two horns of the </a:t>
            </a:r>
            <a:r>
              <a:rPr lang="en-US" b="0" i="0" dirty="0" err="1">
                <a:solidFill>
                  <a:srgbClr val="202122"/>
                </a:solidFill>
                <a:effectLst/>
                <a:latin typeface="Arial" panose="020B0604020202020204" pitchFamily="34" charset="0"/>
              </a:rPr>
              <a:t>Medo</a:t>
            </a:r>
            <a:r>
              <a:rPr lang="en-US" b="0" i="0" dirty="0">
                <a:solidFill>
                  <a:srgbClr val="202122"/>
                </a:solidFill>
                <a:effectLst/>
                <a:latin typeface="Arial" panose="020B0604020202020204" pitchFamily="34" charset="0"/>
              </a:rPr>
              <a:t>-Persian ram of Daniel 8:3.</a:t>
            </a:r>
            <a:r>
              <a:rPr lang="en-US" b="0" i="0" u="none" strike="noStrike" baseline="30000" dirty="0">
                <a:solidFill>
                  <a:srgbClr val="0645AD"/>
                </a:solidFill>
                <a:effectLst/>
                <a:latin typeface="Arial" panose="020B0604020202020204" pitchFamily="34" charset="0"/>
                <a:hlinkClick r:id="rId88"/>
              </a:rPr>
              <a:t>[37]</a:t>
            </a:r>
            <a:r>
              <a:rPr lang="en-US" b="0" i="0" dirty="0">
                <a:solidFill>
                  <a:srgbClr val="202122"/>
                </a:solidFill>
                <a:effectLst/>
                <a:latin typeface="Arial" panose="020B0604020202020204" pitchFamily="34" charset="0"/>
              </a:rPr>
              <a:t> The he-goat is Greece smiting Persia.</a:t>
            </a:r>
            <a:r>
              <a:rPr lang="en-US" b="0" i="0" u="none" strike="noStrike" baseline="30000" dirty="0">
                <a:solidFill>
                  <a:srgbClr val="0645AD"/>
                </a:solidFill>
                <a:effectLst/>
                <a:latin typeface="Arial" panose="020B0604020202020204" pitchFamily="34" charset="0"/>
                <a:hlinkClick r:id="rId88"/>
              </a:rPr>
              <a:t>[37]</a:t>
            </a:r>
            <a:r>
              <a:rPr lang="en-US" b="0" i="0" baseline="30000" dirty="0">
                <a:solidFill>
                  <a:srgbClr val="202122"/>
                </a:solidFill>
                <a:effectLst/>
                <a:latin typeface="Arial" panose="020B0604020202020204" pitchFamily="34" charset="0"/>
              </a:rPr>
              <a:t>(</a:t>
            </a:r>
            <a:r>
              <a:rPr lang="en-US" b="0" i="0" baseline="30000" dirty="0" err="1">
                <a:solidFill>
                  <a:srgbClr val="202122"/>
                </a:solidFill>
                <a:effectLst/>
                <a:latin typeface="Arial" panose="020B0604020202020204" pitchFamily="34" charset="0"/>
              </a:rPr>
              <a:t>ch.</a:t>
            </a:r>
            <a:r>
              <a:rPr lang="en-US" b="0" i="0" baseline="30000" dirty="0">
                <a:solidFill>
                  <a:srgbClr val="202122"/>
                </a:solidFill>
                <a:effectLst/>
                <a:latin typeface="Arial" panose="020B0604020202020204" pitchFamily="34" charset="0"/>
              </a:rPr>
              <a:t> 8, v. 5)</a:t>
            </a:r>
            <a:endParaRPr lang="en-US" b="0" i="0" dirty="0">
              <a:solidFill>
                <a:srgbClr val="202122"/>
              </a:solidFill>
              <a:effectLst/>
              <a:latin typeface="Arial" panose="020B0604020202020204" pitchFamily="34" charset="0"/>
            </a:endParaRPr>
          </a:p>
          <a:p>
            <a:pPr algn="l"/>
            <a:r>
              <a:rPr lang="en-US" b="1" i="0" dirty="0">
                <a:solidFill>
                  <a:srgbClr val="000000"/>
                </a:solidFill>
                <a:effectLst/>
                <a:latin typeface="Arial" panose="020B0604020202020204" pitchFamily="34" charset="0"/>
              </a:rPr>
              <a:t>Reception by later Christianity</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92" tooltip="Edit section: Reception by later Christianity"/>
              </a:rPr>
              <a:t>edit</a:t>
            </a:r>
            <a:r>
              <a:rPr lang="en-US" b="0" i="0" dirty="0">
                <a:solidFill>
                  <a:srgbClr val="54595D"/>
                </a:solidFill>
                <a:effectLst/>
                <a:latin typeface="Arial" panose="020B0604020202020204" pitchFamily="34" charset="0"/>
              </a:rPr>
              <a:t>]</a:t>
            </a:r>
            <a:endParaRPr lang="en-US" b="1" i="0" dirty="0">
              <a:solidFill>
                <a:srgbClr val="000000"/>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Statue of Saint Jerome, Bethlehem, </a:t>
            </a:r>
            <a:r>
              <a:rPr lang="en-US" b="0" i="0" u="none" strike="noStrike" dirty="0">
                <a:solidFill>
                  <a:srgbClr val="0645AD"/>
                </a:solidFill>
                <a:effectLst/>
                <a:latin typeface="Arial" panose="020B0604020202020204" pitchFamily="34" charset="0"/>
                <a:hlinkClick r:id="rId93" tooltip="Palestine Authority"/>
              </a:rPr>
              <a:t>Palestine Authority</a:t>
            </a:r>
            <a:r>
              <a:rPr lang="en-US" b="0" i="0" dirty="0">
                <a:solidFill>
                  <a:srgbClr val="202122"/>
                </a:solidFill>
                <a:effectLst/>
                <a:latin typeface="Arial" panose="020B0604020202020204" pitchFamily="34" charset="0"/>
              </a:rPr>
              <a:t>, West Bank</a:t>
            </a:r>
          </a:p>
          <a:p>
            <a:pPr algn="l"/>
            <a:r>
              <a:rPr lang="en-US" b="0" i="0" dirty="0">
                <a:solidFill>
                  <a:srgbClr val="202122"/>
                </a:solidFill>
                <a:effectLst/>
                <a:latin typeface="Arial" panose="020B0604020202020204" pitchFamily="34" charset="0"/>
              </a:rPr>
              <a:t>Jerome is the second-most voluminous writer – after </a:t>
            </a:r>
            <a:r>
              <a:rPr lang="en-US" b="0" i="0" u="none" strike="noStrike" dirty="0">
                <a:solidFill>
                  <a:srgbClr val="0645AD"/>
                </a:solidFill>
                <a:effectLst/>
                <a:latin typeface="Arial" panose="020B0604020202020204" pitchFamily="34" charset="0"/>
                <a:hlinkClick r:id="rId94" tooltip="Augustine of Hippo"/>
              </a:rPr>
              <a:t>Augustine of Hippo</a:t>
            </a:r>
            <a:r>
              <a:rPr lang="en-US" b="0" i="0" dirty="0">
                <a:solidFill>
                  <a:srgbClr val="202122"/>
                </a:solidFill>
                <a:effectLst/>
                <a:latin typeface="Arial" panose="020B0604020202020204" pitchFamily="34" charset="0"/>
              </a:rPr>
              <a:t> (354–430) – in ancient Latin Christianity. The </a:t>
            </a:r>
            <a:r>
              <a:rPr lang="en-US" b="0" i="0" u="none" strike="noStrike" dirty="0">
                <a:solidFill>
                  <a:srgbClr val="0645AD"/>
                </a:solidFill>
                <a:effectLst/>
                <a:latin typeface="Arial" panose="020B0604020202020204" pitchFamily="34" charset="0"/>
                <a:hlinkClick r:id="rId95" tooltip="Catholic Church"/>
              </a:rPr>
              <a:t>Catholic Church</a:t>
            </a:r>
            <a:r>
              <a:rPr lang="en-US" b="0" i="0" dirty="0">
                <a:solidFill>
                  <a:srgbClr val="202122"/>
                </a:solidFill>
                <a:effectLst/>
                <a:latin typeface="Arial" panose="020B0604020202020204" pitchFamily="34" charset="0"/>
              </a:rPr>
              <a:t> recognizes him as the </a:t>
            </a:r>
            <a:r>
              <a:rPr lang="en-US" b="0" i="0" u="none" strike="noStrike" dirty="0">
                <a:solidFill>
                  <a:srgbClr val="0645AD"/>
                </a:solidFill>
                <a:effectLst/>
                <a:latin typeface="Arial" panose="020B0604020202020204" pitchFamily="34" charset="0"/>
                <a:hlinkClick r:id="rId96" tooltip="Patron saint"/>
              </a:rPr>
              <a:t>patron saint</a:t>
            </a:r>
            <a:r>
              <a:rPr lang="en-US" b="0" i="0" dirty="0">
                <a:solidFill>
                  <a:srgbClr val="202122"/>
                </a:solidFill>
                <a:effectLst/>
                <a:latin typeface="Arial" panose="020B0604020202020204" pitchFamily="34" charset="0"/>
              </a:rPr>
              <a:t> of translators, librarians, and </a:t>
            </a:r>
            <a:r>
              <a:rPr lang="en-US" b="0" i="0" u="none" strike="noStrike" dirty="0">
                <a:solidFill>
                  <a:srgbClr val="0645AD"/>
                </a:solidFill>
                <a:effectLst/>
                <a:latin typeface="Arial" panose="020B0604020202020204" pitchFamily="34" charset="0"/>
                <a:hlinkClick r:id="rId97" tooltip="Encyclopedist"/>
              </a:rPr>
              <a:t>encyclopedists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98"/>
              </a:rPr>
              <a:t>[38]</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translated many biblical texts into Latin from Hebrew, Aramaic, and Greek. His translations formed part of the </a:t>
            </a:r>
            <a:r>
              <a:rPr lang="en-US" b="0" i="1" u="none" strike="noStrike" dirty="0">
                <a:solidFill>
                  <a:srgbClr val="0645AD"/>
                </a:solidFill>
                <a:effectLst/>
                <a:latin typeface="Arial" panose="020B0604020202020204" pitchFamily="34" charset="0"/>
                <a:hlinkClick r:id="rId99" tooltip="Vulgate"/>
              </a:rPr>
              <a:t>Vulgate</a:t>
            </a:r>
            <a:r>
              <a:rPr lang="en-US" b="0" i="0" dirty="0">
                <a:solidFill>
                  <a:srgbClr val="202122"/>
                </a:solidFill>
                <a:effectLst/>
                <a:latin typeface="Arial" panose="020B0604020202020204" pitchFamily="34" charset="0"/>
              </a:rPr>
              <a:t>; the </a:t>
            </a:r>
            <a:r>
              <a:rPr lang="en-US" b="0" i="1" dirty="0">
                <a:solidFill>
                  <a:srgbClr val="202122"/>
                </a:solidFill>
                <a:effectLst/>
                <a:latin typeface="Arial" panose="020B0604020202020204" pitchFamily="34" charset="0"/>
              </a:rPr>
              <a:t>Vulgate</a:t>
            </a:r>
            <a:r>
              <a:rPr lang="en-US" b="0" i="0" dirty="0">
                <a:solidFill>
                  <a:srgbClr val="202122"/>
                </a:solidFill>
                <a:effectLst/>
                <a:latin typeface="Arial" panose="020B0604020202020204" pitchFamily="34" charset="0"/>
              </a:rPr>
              <a:t> eventually superseded the preceding Latin translations of the Bible (the </a:t>
            </a:r>
            <a:r>
              <a:rPr lang="en-US" b="0" i="1" u="none" strike="noStrike" dirty="0" err="1">
                <a:solidFill>
                  <a:srgbClr val="0645AD"/>
                </a:solidFill>
                <a:effectLst/>
                <a:latin typeface="Arial" panose="020B0604020202020204" pitchFamily="34" charset="0"/>
                <a:hlinkClick r:id="rId8" tooltip="Vetus Latina"/>
              </a:rPr>
              <a:t>Vetus</a:t>
            </a:r>
            <a:r>
              <a:rPr lang="en-US" b="0" i="1" u="none" strike="noStrike" dirty="0">
                <a:solidFill>
                  <a:srgbClr val="0645AD"/>
                </a:solidFill>
                <a:effectLst/>
                <a:latin typeface="Arial" panose="020B0604020202020204" pitchFamily="34" charset="0"/>
                <a:hlinkClick r:id="rId8" tooltip="Vetus Latina"/>
              </a:rPr>
              <a:t> Latina</a:t>
            </a:r>
            <a:r>
              <a:rPr lang="en-US" b="0" i="0" dirty="0">
                <a:solidFill>
                  <a:srgbClr val="202122"/>
                </a:solidFill>
                <a:effectLst/>
                <a:latin typeface="Arial" panose="020B0604020202020204" pitchFamily="34" charset="0"/>
              </a:rPr>
              <a:t>). The </a:t>
            </a:r>
            <a:r>
              <a:rPr lang="en-US" b="0" i="0" u="none" strike="noStrike" dirty="0">
                <a:solidFill>
                  <a:srgbClr val="0645AD"/>
                </a:solidFill>
                <a:effectLst/>
                <a:latin typeface="Arial" panose="020B0604020202020204" pitchFamily="34" charset="0"/>
                <a:hlinkClick r:id="rId100" tooltip="Council of Trent"/>
              </a:rPr>
              <a:t>Council of Trent</a:t>
            </a:r>
            <a:r>
              <a:rPr lang="en-US" b="0" i="0" dirty="0">
                <a:solidFill>
                  <a:srgbClr val="202122"/>
                </a:solidFill>
                <a:effectLst/>
                <a:latin typeface="Arial" panose="020B0604020202020204" pitchFamily="34" charset="0"/>
              </a:rPr>
              <a:t> in 1546 declared the </a:t>
            </a:r>
            <a:r>
              <a:rPr lang="en-US" b="0" i="1" dirty="0">
                <a:solidFill>
                  <a:srgbClr val="202122"/>
                </a:solidFill>
                <a:effectLst/>
                <a:latin typeface="Arial" panose="020B0604020202020204" pitchFamily="34" charset="0"/>
              </a:rPr>
              <a:t>Vulgate</a:t>
            </a:r>
            <a:r>
              <a:rPr lang="en-US" b="0" i="0" dirty="0">
                <a:solidFill>
                  <a:srgbClr val="202122"/>
                </a:solidFill>
                <a:effectLst/>
                <a:latin typeface="Arial" panose="020B0604020202020204" pitchFamily="34" charset="0"/>
              </a:rPr>
              <a:t> authoritative "in public lectures, disputations, sermons, and expositions".</a:t>
            </a:r>
            <a:r>
              <a:rPr lang="en-US" b="0" i="0" u="none" strike="noStrike" baseline="30000" dirty="0">
                <a:solidFill>
                  <a:srgbClr val="0645AD"/>
                </a:solidFill>
                <a:effectLst/>
                <a:latin typeface="Arial" panose="020B0604020202020204" pitchFamily="34" charset="0"/>
                <a:hlinkClick r:id="rId101"/>
              </a:rPr>
              <a:t>[39]</a:t>
            </a:r>
            <a:r>
              <a:rPr lang="en-US" b="0" i="0" u="none" strike="noStrike" baseline="30000" dirty="0">
                <a:solidFill>
                  <a:srgbClr val="0645AD"/>
                </a:solidFill>
                <a:effectLst/>
                <a:latin typeface="Arial" panose="020B0604020202020204" pitchFamily="34" charset="0"/>
                <a:hlinkClick r:id="rId102"/>
              </a:rPr>
              <a:t>[40]</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showed more zeal and interest in the ascetic ideal than in abstract speculation. He lived as an ascetic for 4~5 years in the Syrian desert, and later near Bethlehem for 34 years. Nevertheless, his writings show outstanding scholarship</a:t>
            </a:r>
            <a:r>
              <a:rPr lang="en-US" b="0" i="0" u="none" strike="noStrike" baseline="30000" dirty="0">
                <a:solidFill>
                  <a:srgbClr val="0645AD"/>
                </a:solidFill>
                <a:effectLst/>
                <a:latin typeface="Arial" panose="020B0604020202020204" pitchFamily="34" charset="0"/>
                <a:hlinkClick r:id="rId103"/>
              </a:rPr>
              <a:t>[41]</a:t>
            </a:r>
            <a:r>
              <a:rPr lang="en-US" b="0" i="0" dirty="0">
                <a:solidFill>
                  <a:srgbClr val="202122"/>
                </a:solidFill>
                <a:effectLst/>
                <a:latin typeface="Arial" panose="020B0604020202020204" pitchFamily="34" charset="0"/>
              </a:rPr>
              <a:t> and his correspondence has great historical importance.</a:t>
            </a:r>
            <a:r>
              <a:rPr lang="en-US" b="0" i="0" u="none" strike="noStrike" baseline="30000" dirty="0">
                <a:solidFill>
                  <a:srgbClr val="0645AD"/>
                </a:solidFill>
                <a:effectLst/>
                <a:latin typeface="Arial" panose="020B0604020202020204" pitchFamily="34" charset="0"/>
                <a:hlinkClick r:id="rId104"/>
              </a:rPr>
              <a:t>[42]</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a:t>
            </a:r>
            <a:r>
              <a:rPr lang="en-US" b="0" i="0" u="none" strike="noStrike" dirty="0">
                <a:solidFill>
                  <a:srgbClr val="0645AD"/>
                </a:solidFill>
                <a:effectLst/>
                <a:latin typeface="Arial" panose="020B0604020202020204" pitchFamily="34" charset="0"/>
                <a:hlinkClick r:id="rId105" tooltip="Church of England"/>
              </a:rPr>
              <a:t>Church of England</a:t>
            </a:r>
            <a:r>
              <a:rPr lang="en-US" b="0" i="0" dirty="0">
                <a:solidFill>
                  <a:srgbClr val="202122"/>
                </a:solidFill>
                <a:effectLst/>
                <a:latin typeface="Arial" panose="020B0604020202020204" pitchFamily="34" charset="0"/>
              </a:rPr>
              <a:t> </a:t>
            </a:r>
            <a:r>
              <a:rPr lang="en-US" b="0" i="0" u="none" strike="noStrike" dirty="0" err="1">
                <a:solidFill>
                  <a:srgbClr val="0645AD"/>
                </a:solidFill>
                <a:effectLst/>
                <a:latin typeface="Arial" panose="020B0604020202020204" pitchFamily="34" charset="0"/>
                <a:hlinkClick r:id="rId106" tooltip="Calendar of saints (Church of England)"/>
              </a:rPr>
              <a:t>honours</a:t>
            </a:r>
            <a:r>
              <a:rPr lang="en-US" b="0" i="0" dirty="0">
                <a:solidFill>
                  <a:srgbClr val="202122"/>
                </a:solidFill>
                <a:effectLst/>
                <a:latin typeface="Arial" panose="020B0604020202020204" pitchFamily="34" charset="0"/>
              </a:rPr>
              <a:t> Jerome with a </a:t>
            </a:r>
            <a:r>
              <a:rPr lang="en-US" b="0" i="0" u="none" strike="noStrike" dirty="0">
                <a:solidFill>
                  <a:srgbClr val="0645AD"/>
                </a:solidFill>
                <a:effectLst/>
                <a:latin typeface="Arial" panose="020B0604020202020204" pitchFamily="34" charset="0"/>
                <a:hlinkClick r:id="rId107" tooltip="Commemoration (Anglicanism)"/>
              </a:rPr>
              <a:t>commemoration</a:t>
            </a:r>
            <a:r>
              <a:rPr lang="en-US" b="0" i="0" dirty="0">
                <a:solidFill>
                  <a:srgbClr val="202122"/>
                </a:solidFill>
                <a:effectLst/>
                <a:latin typeface="Arial" panose="020B0604020202020204" pitchFamily="34" charset="0"/>
              </a:rPr>
              <a:t> on 30 September.</a:t>
            </a:r>
            <a:r>
              <a:rPr lang="en-US" b="0" i="0" u="none" strike="noStrike" baseline="30000" dirty="0">
                <a:solidFill>
                  <a:srgbClr val="0645AD"/>
                </a:solidFill>
                <a:effectLst/>
                <a:latin typeface="Arial" panose="020B0604020202020204" pitchFamily="34" charset="0"/>
                <a:hlinkClick r:id="rId108"/>
              </a:rPr>
              <a:t>[43]</a:t>
            </a:r>
            <a:endParaRPr lang="en-US" b="0" i="0" dirty="0">
              <a:solidFill>
                <a:srgbClr val="202122"/>
              </a:solidFill>
              <a:effectLst/>
              <a:latin typeface="Arial" panose="020B0604020202020204" pitchFamily="34" charset="0"/>
            </a:endParaRPr>
          </a:p>
          <a:p>
            <a:pPr algn="l"/>
            <a:r>
              <a:rPr lang="en-US" b="0" i="0" dirty="0">
                <a:solidFill>
                  <a:srgbClr val="000000"/>
                </a:solidFill>
                <a:effectLst/>
                <a:latin typeface="Linux Libertine"/>
              </a:rPr>
              <a:t>In art</a:t>
            </a:r>
            <a:r>
              <a:rPr lang="en-US" b="0" i="0" dirty="0">
                <a:solidFill>
                  <a:srgbClr val="54595D"/>
                </a:solidFill>
                <a:effectLst/>
                <a:latin typeface="Arial" panose="020B0604020202020204" pitchFamily="34" charset="0"/>
              </a:rPr>
              <a:t>[</a:t>
            </a:r>
            <a:r>
              <a:rPr lang="en-US" b="0" i="0" u="none" strike="noStrike" dirty="0">
                <a:solidFill>
                  <a:srgbClr val="0645AD"/>
                </a:solidFill>
                <a:effectLst/>
                <a:latin typeface="Arial" panose="020B0604020202020204" pitchFamily="34" charset="0"/>
                <a:hlinkClick r:id="rId109" tooltip="Edit section: In art"/>
              </a:rPr>
              <a:t>edit</a:t>
            </a:r>
            <a:r>
              <a:rPr lang="en-US" b="0" i="0" dirty="0">
                <a:solidFill>
                  <a:srgbClr val="54595D"/>
                </a:solidFill>
                <a:effectLst/>
                <a:latin typeface="Arial" panose="020B0604020202020204" pitchFamily="34" charset="0"/>
              </a:rPr>
              <a:t>]</a:t>
            </a:r>
            <a:endParaRPr lang="en-US" b="0" i="0" dirty="0">
              <a:solidFill>
                <a:srgbClr val="000000"/>
              </a:solidFill>
              <a:effectLst/>
              <a:latin typeface="Linux Libertine"/>
            </a:endParaRPr>
          </a:p>
          <a:p>
            <a:pPr algn="l"/>
            <a:r>
              <a:rPr lang="en-US" b="0" i="0" dirty="0">
                <a:solidFill>
                  <a:srgbClr val="202122"/>
                </a:solidFill>
                <a:effectLst/>
                <a:latin typeface="Arial" panose="020B0604020202020204" pitchFamily="34" charset="0"/>
              </a:rPr>
              <a:t>Jerome is also often depicted with a lion, in reference to the popular </a:t>
            </a:r>
            <a:r>
              <a:rPr lang="en-US" b="0" i="0" u="none" strike="noStrike" dirty="0">
                <a:solidFill>
                  <a:srgbClr val="0645AD"/>
                </a:solidFill>
                <a:effectLst/>
                <a:latin typeface="Arial" panose="020B0604020202020204" pitchFamily="34" charset="0"/>
                <a:hlinkClick r:id="rId110" tooltip="Hagiographical"/>
              </a:rPr>
              <a:t>hagiographical</a:t>
            </a:r>
            <a:r>
              <a:rPr lang="en-US" b="0" i="0" dirty="0">
                <a:solidFill>
                  <a:srgbClr val="202122"/>
                </a:solidFill>
                <a:effectLst/>
                <a:latin typeface="Arial" panose="020B0604020202020204" pitchFamily="34" charset="0"/>
              </a:rPr>
              <a:t> belief that Jerome had tamed a lion in the wilderness by healing its paw. The source for the story may actually have been the second century Roman tale of </a:t>
            </a:r>
            <a:r>
              <a:rPr lang="en-US" b="0" i="0" u="none" strike="noStrike" dirty="0">
                <a:solidFill>
                  <a:srgbClr val="0645AD"/>
                </a:solidFill>
                <a:effectLst/>
                <a:latin typeface="Arial" panose="020B0604020202020204" pitchFamily="34" charset="0"/>
                <a:hlinkClick r:id="rId111" tooltip="Androcles"/>
              </a:rPr>
              <a:t>Androcles</a:t>
            </a:r>
            <a:r>
              <a:rPr lang="en-US" b="0" i="0" dirty="0">
                <a:solidFill>
                  <a:srgbClr val="202122"/>
                </a:solidFill>
                <a:effectLst/>
                <a:latin typeface="Arial" panose="020B0604020202020204" pitchFamily="34" charset="0"/>
              </a:rPr>
              <a:t>, or confusion with the exploits of </a:t>
            </a:r>
            <a:r>
              <a:rPr lang="en-US" b="0" i="0" u="none" strike="noStrike" dirty="0" err="1">
                <a:solidFill>
                  <a:srgbClr val="0645AD"/>
                </a:solidFill>
                <a:effectLst/>
                <a:latin typeface="Arial" panose="020B0604020202020204" pitchFamily="34" charset="0"/>
                <a:hlinkClick r:id="rId112" tooltip="Gerasimus of the Jordan"/>
              </a:rPr>
              <a:t>Gerasimus</a:t>
            </a:r>
            <a:r>
              <a:rPr lang="en-US" b="0" i="0" dirty="0">
                <a:solidFill>
                  <a:srgbClr val="202122"/>
                </a:solidFill>
                <a:effectLst/>
                <a:latin typeface="Arial" panose="020B0604020202020204" pitchFamily="34" charset="0"/>
              </a:rPr>
              <a:t> (Jerome in later Latin is "</a:t>
            </a:r>
            <a:r>
              <a:rPr lang="en-US" b="0" i="0" dirty="0" err="1">
                <a:solidFill>
                  <a:srgbClr val="202122"/>
                </a:solidFill>
                <a:effectLst/>
                <a:latin typeface="Arial" panose="020B0604020202020204" pitchFamily="34" charset="0"/>
              </a:rPr>
              <a:t>Geronimus</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13"/>
              </a:rPr>
              <a:t>[44]</a:t>
            </a:r>
            <a:r>
              <a:rPr lang="en-US" b="0" i="0" u="none" strike="noStrike" baseline="30000" dirty="0">
                <a:solidFill>
                  <a:srgbClr val="0645AD"/>
                </a:solidFill>
                <a:effectLst/>
                <a:latin typeface="Arial" panose="020B0604020202020204" pitchFamily="34" charset="0"/>
                <a:hlinkClick r:id="rId114"/>
              </a:rPr>
              <a:t>[d]</a:t>
            </a:r>
            <a:r>
              <a:rPr lang="en-US" b="0" i="0" dirty="0">
                <a:solidFill>
                  <a:srgbClr val="202122"/>
                </a:solidFill>
                <a:effectLst/>
                <a:latin typeface="Arial" panose="020B0604020202020204" pitchFamily="34" charset="0"/>
              </a:rPr>
              <a:t> it is "a figment" found in the thirteenth-century </a:t>
            </a:r>
            <a:r>
              <a:rPr lang="en-US" b="0" i="1" u="none" strike="noStrike" dirty="0">
                <a:solidFill>
                  <a:srgbClr val="0645AD"/>
                </a:solidFill>
                <a:effectLst/>
                <a:latin typeface="Arial" panose="020B0604020202020204" pitchFamily="34" charset="0"/>
                <a:hlinkClick r:id="rId115" tooltip="Golden Legend"/>
              </a:rPr>
              <a:t>Golden Legend</a:t>
            </a:r>
            <a:r>
              <a:rPr lang="en-US" b="0" i="0" dirty="0">
                <a:solidFill>
                  <a:srgbClr val="202122"/>
                </a:solidFill>
                <a:effectLst/>
                <a:latin typeface="Arial" panose="020B0604020202020204" pitchFamily="34" charset="0"/>
              </a:rPr>
              <a:t> by </a:t>
            </a:r>
            <a:r>
              <a:rPr lang="en-US" b="0" i="0" u="none" strike="noStrike" dirty="0">
                <a:solidFill>
                  <a:srgbClr val="0645AD"/>
                </a:solidFill>
                <a:effectLst/>
                <a:latin typeface="Arial" panose="020B0604020202020204" pitchFamily="34" charset="0"/>
                <a:hlinkClick r:id="rId116" tooltip="Jacobus de Voragine"/>
              </a:rPr>
              <a:t>Jacobus de </a:t>
            </a:r>
            <a:r>
              <a:rPr lang="en-US" b="0" i="0" u="none" strike="noStrike" dirty="0" err="1">
                <a:solidFill>
                  <a:srgbClr val="0645AD"/>
                </a:solidFill>
                <a:effectLst/>
                <a:latin typeface="Arial" panose="020B0604020202020204" pitchFamily="34" charset="0"/>
                <a:hlinkClick r:id="rId116" tooltip="Jacobus de Voragine"/>
              </a:rPr>
              <a:t>Voragine</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17"/>
              </a:rPr>
              <a:t>[45]</a:t>
            </a:r>
            <a:r>
              <a:rPr lang="en-US" b="0" i="0" dirty="0">
                <a:solidFill>
                  <a:srgbClr val="202122"/>
                </a:solidFill>
                <a:effectLst/>
                <a:latin typeface="Arial" panose="020B0604020202020204" pitchFamily="34" charset="0"/>
              </a:rPr>
              <a:t> Hagiographies of Jerome talk of his having spent many years in the Syrian desert, and </a:t>
            </a:r>
            <a:r>
              <a:rPr lang="en-US" b="0" i="0" u="none" strike="noStrike" dirty="0">
                <a:solidFill>
                  <a:srgbClr val="0645AD"/>
                </a:solidFill>
                <a:effectLst/>
                <a:latin typeface="Arial" panose="020B0604020202020204" pitchFamily="34" charset="0"/>
                <a:hlinkClick r:id="rId118" tooltip="Saint Jerome in the Wilderness"/>
              </a:rPr>
              <a:t>artists often depict him in a "wilderness"</a:t>
            </a:r>
            <a:r>
              <a:rPr lang="en-US" b="0" i="0" dirty="0">
                <a:solidFill>
                  <a:srgbClr val="202122"/>
                </a:solidFill>
                <a:effectLst/>
                <a:latin typeface="Arial" panose="020B0604020202020204" pitchFamily="34" charset="0"/>
              </a:rPr>
              <a:t>, which for West European painters can take the form of a wood.</a:t>
            </a:r>
            <a:r>
              <a:rPr lang="en-US" b="0" i="0" u="none" strike="noStrike" baseline="30000" dirty="0">
                <a:solidFill>
                  <a:srgbClr val="0645AD"/>
                </a:solidFill>
                <a:effectLst/>
                <a:latin typeface="Arial" panose="020B0604020202020204" pitchFamily="34" charset="0"/>
                <a:hlinkClick r:id="rId119"/>
              </a:rPr>
              <a:t>[46]</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From the late Middle Ages, depictions of Jerome in a wider setting became popular. He is either shown in his study, surrounded by books and the equipment of a scholar, or in a rocky desert, or in a setting that combines both aspects, with him studying a book under the shelter of a rock-face or cave mouth. His study is often shown as large and well-provided for, he is often clean-shaven and well-dressed, and a </a:t>
            </a:r>
            <a:r>
              <a:rPr lang="en-US" b="0" i="0" u="none" strike="noStrike" dirty="0">
                <a:solidFill>
                  <a:srgbClr val="0645AD"/>
                </a:solidFill>
                <a:effectLst/>
                <a:latin typeface="Arial" panose="020B0604020202020204" pitchFamily="34" charset="0"/>
                <a:hlinkClick r:id="rId120" tooltip="Cardinal's hat"/>
              </a:rPr>
              <a:t>cardinal's hat</a:t>
            </a:r>
            <a:r>
              <a:rPr lang="en-US" b="0" i="0" dirty="0">
                <a:solidFill>
                  <a:srgbClr val="202122"/>
                </a:solidFill>
                <a:effectLst/>
                <a:latin typeface="Arial" panose="020B0604020202020204" pitchFamily="34" charset="0"/>
              </a:rPr>
              <a:t> may appear. These images derive from the tradition of the </a:t>
            </a:r>
            <a:r>
              <a:rPr lang="en-US" b="0" i="0" u="none" strike="noStrike" dirty="0">
                <a:solidFill>
                  <a:srgbClr val="0645AD"/>
                </a:solidFill>
                <a:effectLst/>
                <a:latin typeface="Arial" panose="020B0604020202020204" pitchFamily="34" charset="0"/>
                <a:hlinkClick r:id="rId121" tooltip="Evangelist portrait"/>
              </a:rPr>
              <a:t>evangelist portrait</a:t>
            </a:r>
            <a:r>
              <a:rPr lang="en-US" b="0" i="0" dirty="0">
                <a:solidFill>
                  <a:srgbClr val="202122"/>
                </a:solidFill>
                <a:effectLst/>
                <a:latin typeface="Arial" panose="020B0604020202020204" pitchFamily="34" charset="0"/>
              </a:rPr>
              <a:t>, though Jerome is often given the library and desk of a serious scholar. His attribute of the lion, often shown at a smaller scale, may be beside him in either setting. The subject of "Jerome Penitent" first appears in the later 15th century in Italy; he is usually in the desert, wearing ragged clothes, and often naked above the waist. His gaze is usually fixed on a </a:t>
            </a:r>
            <a:r>
              <a:rPr lang="en-US" b="0" i="0" u="none" strike="noStrike" dirty="0">
                <a:solidFill>
                  <a:srgbClr val="0645AD"/>
                </a:solidFill>
                <a:effectLst/>
                <a:latin typeface="Arial" panose="020B0604020202020204" pitchFamily="34" charset="0"/>
                <a:hlinkClick r:id="rId122" tooltip="Crucifix"/>
              </a:rPr>
              <a:t>crucifix</a:t>
            </a:r>
            <a:r>
              <a:rPr lang="en-US" b="0" i="0" dirty="0">
                <a:solidFill>
                  <a:srgbClr val="202122"/>
                </a:solidFill>
                <a:effectLst/>
                <a:latin typeface="Arial" panose="020B0604020202020204" pitchFamily="34" charset="0"/>
              </a:rPr>
              <a:t> and he may beat himself with his fist or a rock.</a:t>
            </a:r>
            <a:r>
              <a:rPr lang="en-US" b="0" i="0" u="none" strike="noStrike" baseline="30000" dirty="0">
                <a:solidFill>
                  <a:srgbClr val="0645AD"/>
                </a:solidFill>
                <a:effectLst/>
                <a:latin typeface="Arial" panose="020B0604020202020204" pitchFamily="34" charset="0"/>
                <a:hlinkClick r:id="rId123"/>
              </a:rPr>
              <a:t>[47]</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is often depicted in connection with the </a:t>
            </a:r>
            <a:r>
              <a:rPr lang="en-US" b="0" i="1" u="none" strike="noStrike" dirty="0">
                <a:solidFill>
                  <a:srgbClr val="0645AD"/>
                </a:solidFill>
                <a:effectLst/>
                <a:latin typeface="Arial" panose="020B0604020202020204" pitchFamily="34" charset="0"/>
                <a:hlinkClick r:id="rId124" tooltip="Vanitas"/>
              </a:rPr>
              <a:t>vanitas</a:t>
            </a:r>
            <a:r>
              <a:rPr lang="en-US" b="0" i="0" dirty="0">
                <a:solidFill>
                  <a:srgbClr val="202122"/>
                </a:solidFill>
                <a:effectLst/>
                <a:latin typeface="Arial" panose="020B0604020202020204" pitchFamily="34" charset="0"/>
              </a:rPr>
              <a:t> motif, the reflection on the meaninglessness of earthly life and the transient nature of all earthly goods and pursuits. In the 16th century </a:t>
            </a:r>
            <a:r>
              <a:rPr lang="en-US" b="0" i="1" u="none" strike="noStrike" dirty="0">
                <a:solidFill>
                  <a:srgbClr val="0645AD"/>
                </a:solidFill>
                <a:effectLst/>
                <a:latin typeface="Arial" panose="020B0604020202020204" pitchFamily="34" charset="0"/>
                <a:hlinkClick r:id="rId125" tooltip="File:Workshop of Pieter Coecke van Aelst, the elder - Saint Jerome in His Study - Walters 37256.jpg"/>
              </a:rPr>
              <a:t>Saint Jerome in his study</a:t>
            </a:r>
            <a:r>
              <a:rPr lang="en-US" b="0" i="0" dirty="0">
                <a:solidFill>
                  <a:srgbClr val="202122"/>
                </a:solidFill>
                <a:effectLst/>
                <a:latin typeface="Arial" panose="020B0604020202020204" pitchFamily="34" charset="0"/>
              </a:rPr>
              <a:t> by </a:t>
            </a:r>
            <a:r>
              <a:rPr lang="en-US" b="0" i="0" u="none" strike="noStrike" dirty="0">
                <a:solidFill>
                  <a:srgbClr val="0645AD"/>
                </a:solidFill>
                <a:effectLst/>
                <a:latin typeface="Arial" panose="020B0604020202020204" pitchFamily="34" charset="0"/>
                <a:hlinkClick r:id="rId126" tooltip="Pieter Coecke van Aelst"/>
              </a:rPr>
              <a:t>Pieter </a:t>
            </a:r>
            <a:r>
              <a:rPr lang="en-US" b="0" i="0" u="none" strike="noStrike" dirty="0" err="1">
                <a:solidFill>
                  <a:srgbClr val="0645AD"/>
                </a:solidFill>
                <a:effectLst/>
                <a:latin typeface="Arial" panose="020B0604020202020204" pitchFamily="34" charset="0"/>
                <a:hlinkClick r:id="rId126" tooltip="Pieter Coecke van Aelst"/>
              </a:rPr>
              <a:t>Coecke</a:t>
            </a:r>
            <a:r>
              <a:rPr lang="en-US" b="0" i="0" u="none" strike="noStrike" dirty="0">
                <a:solidFill>
                  <a:srgbClr val="0645AD"/>
                </a:solidFill>
                <a:effectLst/>
                <a:latin typeface="Arial" panose="020B0604020202020204" pitchFamily="34" charset="0"/>
                <a:hlinkClick r:id="rId126" tooltip="Pieter Coecke van Aelst"/>
              </a:rPr>
              <a:t> van </a:t>
            </a:r>
            <a:r>
              <a:rPr lang="en-US" b="0" i="0" u="none" strike="noStrike" dirty="0" err="1">
                <a:solidFill>
                  <a:srgbClr val="0645AD"/>
                </a:solidFill>
                <a:effectLst/>
                <a:latin typeface="Arial" panose="020B0604020202020204" pitchFamily="34" charset="0"/>
                <a:hlinkClick r:id="rId126" tooltip="Pieter Coecke van Aelst"/>
              </a:rPr>
              <a:t>Aelst</a:t>
            </a:r>
            <a:r>
              <a:rPr lang="en-US" b="0" i="0" dirty="0">
                <a:solidFill>
                  <a:srgbClr val="202122"/>
                </a:solidFill>
                <a:effectLst/>
                <a:latin typeface="Arial" panose="020B0604020202020204" pitchFamily="34" charset="0"/>
              </a:rPr>
              <a:t> and workshop, the saint is depicted with a skull. Behind him on the wall is pinned an admonition, </a:t>
            </a:r>
            <a:r>
              <a:rPr lang="en-US" b="0" i="1" dirty="0" err="1">
                <a:solidFill>
                  <a:srgbClr val="202122"/>
                </a:solidFill>
                <a:effectLst/>
                <a:latin typeface="Arial" panose="020B0604020202020204" pitchFamily="34" charset="0"/>
              </a:rPr>
              <a:t>Cogita</a:t>
            </a:r>
            <a:r>
              <a:rPr lang="en-US" b="0" i="1" dirty="0">
                <a:solidFill>
                  <a:srgbClr val="202122"/>
                </a:solidFill>
                <a:effectLst/>
                <a:latin typeface="Arial" panose="020B0604020202020204" pitchFamily="34" charset="0"/>
              </a:rPr>
              <a:t> Mori</a:t>
            </a:r>
            <a:r>
              <a:rPr lang="en-US" b="0" i="0" dirty="0">
                <a:solidFill>
                  <a:srgbClr val="202122"/>
                </a:solidFill>
                <a:effectLst/>
                <a:latin typeface="Arial" panose="020B0604020202020204" pitchFamily="34" charset="0"/>
              </a:rPr>
              <a:t> ("Think upon death"). Further reminders of the </a:t>
            </a:r>
            <a:r>
              <a:rPr lang="en-US" b="0" i="1" dirty="0">
                <a:solidFill>
                  <a:srgbClr val="202122"/>
                </a:solidFill>
                <a:effectLst/>
                <a:latin typeface="Arial" panose="020B0604020202020204" pitchFamily="34" charset="0"/>
              </a:rPr>
              <a:t>vanitas</a:t>
            </a:r>
            <a:r>
              <a:rPr lang="en-US" b="0" i="0" dirty="0">
                <a:solidFill>
                  <a:srgbClr val="202122"/>
                </a:solidFill>
                <a:effectLst/>
                <a:latin typeface="Arial" panose="020B0604020202020204" pitchFamily="34" charset="0"/>
              </a:rPr>
              <a:t> motif of the passage of time and the imminence of death are the image of the </a:t>
            </a:r>
            <a:r>
              <a:rPr lang="en-US" b="0" i="0" u="none" strike="noStrike" dirty="0">
                <a:solidFill>
                  <a:srgbClr val="0645AD"/>
                </a:solidFill>
                <a:effectLst/>
                <a:latin typeface="Arial" panose="020B0604020202020204" pitchFamily="34" charset="0"/>
                <a:hlinkClick r:id="rId127" tooltip="Last Judgment"/>
              </a:rPr>
              <a:t>Last Judgment</a:t>
            </a:r>
            <a:r>
              <a:rPr lang="en-US" b="0" i="0" dirty="0">
                <a:solidFill>
                  <a:srgbClr val="202122"/>
                </a:solidFill>
                <a:effectLst/>
                <a:latin typeface="Arial" panose="020B0604020202020204" pitchFamily="34" charset="0"/>
              </a:rPr>
              <a:t> visible in the saint's Bible, the candle and the hourglass.</a:t>
            </a:r>
            <a:r>
              <a:rPr lang="en-US" b="0" i="0" u="none" strike="noStrike" baseline="30000" dirty="0">
                <a:solidFill>
                  <a:srgbClr val="0645AD"/>
                </a:solidFill>
                <a:effectLst/>
                <a:latin typeface="Arial" panose="020B0604020202020204" pitchFamily="34" charset="0"/>
                <a:hlinkClick r:id="rId128"/>
              </a:rPr>
              <a:t>[48]</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Jerome is also sometimes depicted with an </a:t>
            </a:r>
            <a:r>
              <a:rPr lang="en-US" b="0" i="0" u="none" strike="noStrike" dirty="0">
                <a:solidFill>
                  <a:srgbClr val="0645AD"/>
                </a:solidFill>
                <a:effectLst/>
                <a:latin typeface="Arial" panose="020B0604020202020204" pitchFamily="34" charset="0"/>
                <a:hlinkClick r:id="rId129" tooltip="Owl"/>
              </a:rPr>
              <a:t>owl</a:t>
            </a:r>
            <a:r>
              <a:rPr lang="en-US" b="0" i="0" dirty="0">
                <a:solidFill>
                  <a:srgbClr val="202122"/>
                </a:solidFill>
                <a:effectLst/>
                <a:latin typeface="Arial" panose="020B0604020202020204" pitchFamily="34" charset="0"/>
              </a:rPr>
              <a:t>, the symbol of wisdom and scholarship.</a:t>
            </a:r>
            <a:r>
              <a:rPr lang="en-US" b="0" i="0" u="none" strike="noStrike" baseline="30000" dirty="0">
                <a:solidFill>
                  <a:srgbClr val="0645AD"/>
                </a:solidFill>
                <a:effectLst/>
                <a:latin typeface="Arial" panose="020B0604020202020204" pitchFamily="34" charset="0"/>
                <a:hlinkClick r:id="rId130"/>
              </a:rPr>
              <a:t>[49]</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31" tooltip="Writing material"/>
              </a:rPr>
              <a:t>Writing materials</a:t>
            </a:r>
            <a:r>
              <a:rPr lang="en-US" b="0" i="0" dirty="0">
                <a:solidFill>
                  <a:srgbClr val="202122"/>
                </a:solidFill>
                <a:effectLst/>
                <a:latin typeface="Arial" panose="020B0604020202020204" pitchFamily="34" charset="0"/>
              </a:rPr>
              <a:t> and the trumpet of </a:t>
            </a:r>
            <a:r>
              <a:rPr lang="en-US" b="0" i="0" u="none" strike="noStrike" dirty="0">
                <a:solidFill>
                  <a:srgbClr val="0645AD"/>
                </a:solidFill>
                <a:effectLst/>
                <a:latin typeface="Arial" panose="020B0604020202020204" pitchFamily="34" charset="0"/>
                <a:hlinkClick r:id="rId132" tooltip="Final judgment"/>
              </a:rPr>
              <a:t>final judgment</a:t>
            </a:r>
            <a:r>
              <a:rPr lang="en-US" b="0" i="0" dirty="0">
                <a:solidFill>
                  <a:srgbClr val="202122"/>
                </a:solidFill>
                <a:effectLst/>
                <a:latin typeface="Arial" panose="020B0604020202020204" pitchFamily="34" charset="0"/>
              </a:rPr>
              <a:t> are also part of his </a:t>
            </a:r>
            <a:r>
              <a:rPr lang="en-US" b="0" i="0" u="none" strike="noStrike" dirty="0">
                <a:solidFill>
                  <a:srgbClr val="0645AD"/>
                </a:solidFill>
                <a:effectLst/>
                <a:latin typeface="Arial" panose="020B0604020202020204" pitchFamily="34" charset="0"/>
                <a:hlinkClick r:id="rId133" tooltip="Iconography"/>
              </a:rPr>
              <a:t>iconography</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30"/>
              </a:rPr>
              <a:t>[49]</a:t>
            </a:r>
            <a:endParaRPr lang="en-US" b="0" i="0"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35</a:t>
            </a:fld>
            <a:endParaRPr lang="en-US" dirty="0"/>
          </a:p>
        </p:txBody>
      </p:sp>
    </p:spTree>
    <p:extLst>
      <p:ext uri="{BB962C8B-B14F-4D97-AF65-F5344CB8AC3E}">
        <p14:creationId xmlns:p14="http://schemas.microsoft.com/office/powerpoint/2010/main" val="37201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1548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38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56</a:t>
            </a:fld>
            <a:endParaRPr lang="en-US" dirty="0"/>
          </a:p>
        </p:txBody>
      </p:sp>
    </p:spTree>
    <p:extLst>
      <p:ext uri="{BB962C8B-B14F-4D97-AF65-F5344CB8AC3E}">
        <p14:creationId xmlns:p14="http://schemas.microsoft.com/office/powerpoint/2010/main" val="56107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Septuagint and the Hexapla have been inserted into the chart as these are important documents linking the old Hebrew text to Greek as related to the old testament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76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54595D"/>
                </a:solidFill>
                <a:effectLst/>
                <a:latin typeface="Arial" panose="020B0604020202020204" pitchFamily="34" charset="0"/>
              </a:rPr>
              <a:t>he relationships among the various ancient manuscripts of the Old Testament, </a:t>
            </a:r>
            <a:r>
              <a:rPr lang="en-US" b="0" i="0" u="none" strike="noStrike" dirty="0">
                <a:solidFill>
                  <a:srgbClr val="0645AD"/>
                </a:solidFill>
                <a:effectLst/>
                <a:latin typeface="Arial" panose="020B0604020202020204" pitchFamily="34" charset="0"/>
                <a:hlinkClick r:id="rId3" tooltip="wikisource:Encyclopaedia Biblica/Text and Versions"/>
              </a:rPr>
              <a:t>according to the </a:t>
            </a:r>
            <a:r>
              <a:rPr lang="en-US" b="0" i="0" u="none" strike="noStrike" dirty="0" err="1">
                <a:solidFill>
                  <a:srgbClr val="0645AD"/>
                </a:solidFill>
                <a:effectLst/>
                <a:latin typeface="Arial" panose="020B0604020202020204" pitchFamily="34" charset="0"/>
                <a:hlinkClick r:id="rId3" tooltip="wikisource:Encyclopaedia Biblica/Text and Versions"/>
              </a:rPr>
              <a:t>Encyclopaedia</a:t>
            </a:r>
            <a:r>
              <a:rPr lang="en-US" b="0" i="0" u="none" strike="noStrike" dirty="0">
                <a:solidFill>
                  <a:srgbClr val="0645AD"/>
                </a:solidFill>
                <a:effectLst/>
                <a:latin typeface="Arial" panose="020B0604020202020204" pitchFamily="34" charset="0"/>
                <a:hlinkClick r:id="rId3" tooltip="wikisource:Encyclopaedia Biblica/Text and Versions"/>
              </a:rPr>
              <a:t> Biblica</a:t>
            </a:r>
            <a:r>
              <a:rPr lang="en-US" b="0" i="0" dirty="0">
                <a:solidFill>
                  <a:srgbClr val="54595D"/>
                </a:solidFill>
                <a:effectLst/>
                <a:latin typeface="Arial" panose="020B0604020202020204" pitchFamily="34" charset="0"/>
              </a:rPr>
              <a:t>.</a:t>
            </a:r>
            <a:r>
              <a:rPr lang="en-US" b="0" i="0" baseline="30000" dirty="0">
                <a:solidFill>
                  <a:srgbClr val="54595D"/>
                </a:solidFill>
                <a:effectLst/>
                <a:latin typeface="Arial" panose="020B0604020202020204" pitchFamily="34" charset="0"/>
              </a:rPr>
              <a:t>[page needed]</a:t>
            </a:r>
            <a:r>
              <a:rPr lang="en-US" b="0" i="0" dirty="0">
                <a:solidFill>
                  <a:srgbClr val="54595D"/>
                </a:solidFill>
                <a:effectLst/>
                <a:latin typeface="Arial" panose="020B0604020202020204" pitchFamily="34" charset="0"/>
              </a:rPr>
              <a:t> Dotted pale blue lines indicate texts which were used to correct the main source. The isolated letters are standard </a:t>
            </a:r>
            <a:r>
              <a:rPr lang="en-US" b="0" i="0" dirty="0" err="1">
                <a:solidFill>
                  <a:srgbClr val="54595D"/>
                </a:solidFill>
                <a:effectLst/>
                <a:latin typeface="Arial" panose="020B0604020202020204" pitchFamily="34" charset="0"/>
              </a:rPr>
              <a:t>siglums</a:t>
            </a:r>
            <a:r>
              <a:rPr lang="en-US" b="0" i="0" dirty="0">
                <a:solidFill>
                  <a:srgbClr val="54595D"/>
                </a:solidFill>
                <a:effectLst/>
                <a:latin typeface="Arial" panose="020B0604020202020204" pitchFamily="34" charset="0"/>
              </a:rPr>
              <a:t> designating particularly significant manuscripts: </a:t>
            </a:r>
            <a:r>
              <a:rPr lang="he-IL" b="0" i="0" dirty="0">
                <a:solidFill>
                  <a:srgbClr val="54595D"/>
                </a:solidFill>
                <a:effectLst/>
                <a:latin typeface="Arial" panose="020B0604020202020204" pitchFamily="34" charset="0"/>
              </a:rPr>
              <a:t>א [</a:t>
            </a:r>
            <a:r>
              <a:rPr lang="en-US" b="0" i="0" dirty="0">
                <a:solidFill>
                  <a:srgbClr val="54595D"/>
                </a:solidFill>
                <a:effectLst/>
                <a:latin typeface="Arial" panose="020B0604020202020204" pitchFamily="34" charset="0"/>
              </a:rPr>
              <a:t>aleph] = Codex Sinaiticus A = Codex Alexandrinus B = Codex Vaticanus Q = Codex Marchalianus In addition, the standard abbreviations: MT = Masoretic Text LXX = Septuagint - in this diagram, this refers to the </a:t>
            </a:r>
            <a:r>
              <a:rPr lang="en-US" b="1" i="0" dirty="0">
                <a:solidFill>
                  <a:srgbClr val="54595D"/>
                </a:solidFill>
                <a:effectLst/>
                <a:latin typeface="Arial" panose="020B0604020202020204" pitchFamily="34" charset="0"/>
              </a:rPr>
              <a:t>original</a:t>
            </a:r>
            <a:r>
              <a:rPr lang="en-US" b="0" i="0" dirty="0">
                <a:solidFill>
                  <a:srgbClr val="54595D"/>
                </a:solidFill>
                <a:effectLst/>
                <a:latin typeface="Arial" panose="020B0604020202020204" pitchFamily="34" charset="0"/>
              </a:rPr>
              <a:t> version of the Septuagint (as opposed to Lucian, </a:t>
            </a:r>
            <a:r>
              <a:rPr lang="en-US" b="0" i="0" dirty="0" err="1">
                <a:solidFill>
                  <a:srgbClr val="54595D"/>
                </a:solidFill>
                <a:effectLst/>
                <a:latin typeface="Arial" panose="020B0604020202020204" pitchFamily="34" charset="0"/>
              </a:rPr>
              <a:t>Heysicius</a:t>
            </a:r>
            <a:r>
              <a:rPr lang="en-US" b="0" i="0" dirty="0">
                <a:solidFill>
                  <a:srgbClr val="54595D"/>
                </a:solidFill>
                <a:effectLst/>
                <a:latin typeface="Arial" panose="020B0604020202020204" pitchFamily="34" charset="0"/>
              </a:rPr>
              <a:t>, </a:t>
            </a:r>
            <a:r>
              <a:rPr lang="en-US" b="0" i="0" dirty="0" err="1">
                <a:solidFill>
                  <a:srgbClr val="54595D"/>
                </a:solidFill>
                <a:effectLst/>
                <a:latin typeface="Arial" panose="020B0604020202020204" pitchFamily="34" charset="0"/>
              </a:rPr>
              <a:t>Hexaplar</a:t>
            </a:r>
            <a:r>
              <a:rPr lang="en-US" b="0" i="0" dirty="0">
                <a:solidFill>
                  <a:srgbClr val="54595D"/>
                </a:solidFill>
                <a:effectLst/>
                <a:latin typeface="Arial" panose="020B0604020202020204" pitchFamily="34" charset="0"/>
              </a:rPr>
              <a:t>, A, B, X [aleph], etc., the Old Testaments/Hebrew Bibles of which are commonly also called </a:t>
            </a:r>
            <a:r>
              <a:rPr lang="en-US" b="0" i="1" dirty="0">
                <a:solidFill>
                  <a:srgbClr val="54595D"/>
                </a:solidFill>
                <a:effectLst/>
                <a:latin typeface="Arial" panose="020B0604020202020204" pitchFamily="34" charset="0"/>
              </a:rPr>
              <a:t>Septuagint</a:t>
            </a:r>
            <a:r>
              <a:rPr lang="en-US" b="0" i="0" dirty="0">
                <a:solidFill>
                  <a:srgbClr val="54595D"/>
                </a:solidFill>
                <a:effectLst/>
                <a:latin typeface="Arial" panose="020B0604020202020204" pitchFamily="34" charset="0"/>
              </a:rPr>
              <a:t>) See also </a:t>
            </a:r>
            <a:r>
              <a:rPr lang="en-US" b="0" i="0" u="none" strike="noStrike" dirty="0">
                <a:solidFill>
                  <a:srgbClr val="0645AD"/>
                </a:solidFill>
                <a:effectLst/>
                <a:latin typeface="Arial" panose="020B0604020202020204" pitchFamily="34" charset="0"/>
                <a:hlinkClick r:id="rId4" tooltip="File:ATtextgeschichte farb.jpg"/>
              </a:rPr>
              <a:t>File:ATtextgeschichte farb.jpg</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8</a:t>
            </a:fld>
            <a:endParaRPr lang="en-US" dirty="0"/>
          </a:p>
        </p:txBody>
      </p:sp>
    </p:spTree>
    <p:extLst>
      <p:ext uri="{BB962C8B-B14F-4D97-AF65-F5344CB8AC3E}">
        <p14:creationId xmlns:p14="http://schemas.microsoft.com/office/powerpoint/2010/main" val="1797577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11</a:t>
            </a:fld>
            <a:endParaRPr lang="en-US" dirty="0"/>
          </a:p>
        </p:txBody>
      </p:sp>
    </p:spTree>
    <p:extLst>
      <p:ext uri="{BB962C8B-B14F-4D97-AF65-F5344CB8AC3E}">
        <p14:creationId xmlns:p14="http://schemas.microsoft.com/office/powerpoint/2010/main" val="414120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661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251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891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976B8-1CE9-2D40-B14A-B238F67007C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86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54595D"/>
                </a:solidFill>
                <a:effectLst/>
                <a:latin typeface="Arial" panose="020B0604020202020204" pitchFamily="34" charset="0"/>
              </a:rPr>
              <a:t>he relationships among the various ancient manuscripts of the Old Testament, </a:t>
            </a:r>
            <a:r>
              <a:rPr lang="en-US" b="0" i="0" u="none" strike="noStrike" dirty="0">
                <a:solidFill>
                  <a:srgbClr val="0645AD"/>
                </a:solidFill>
                <a:effectLst/>
                <a:latin typeface="Arial" panose="020B0604020202020204" pitchFamily="34" charset="0"/>
                <a:hlinkClick r:id="rId3" tooltip="wikisource:Encyclopaedia Biblica/Text and Versions"/>
              </a:rPr>
              <a:t>according to the </a:t>
            </a:r>
            <a:r>
              <a:rPr lang="en-US" b="0" i="0" u="none" strike="noStrike" dirty="0" err="1">
                <a:solidFill>
                  <a:srgbClr val="0645AD"/>
                </a:solidFill>
                <a:effectLst/>
                <a:latin typeface="Arial" panose="020B0604020202020204" pitchFamily="34" charset="0"/>
                <a:hlinkClick r:id="rId3" tooltip="wikisource:Encyclopaedia Biblica/Text and Versions"/>
              </a:rPr>
              <a:t>Encyclopaedia</a:t>
            </a:r>
            <a:r>
              <a:rPr lang="en-US" b="0" i="0" u="none" strike="noStrike" dirty="0">
                <a:solidFill>
                  <a:srgbClr val="0645AD"/>
                </a:solidFill>
                <a:effectLst/>
                <a:latin typeface="Arial" panose="020B0604020202020204" pitchFamily="34" charset="0"/>
                <a:hlinkClick r:id="rId3" tooltip="wikisource:Encyclopaedia Biblica/Text and Versions"/>
              </a:rPr>
              <a:t> Biblica</a:t>
            </a:r>
            <a:r>
              <a:rPr lang="en-US" b="0" i="0" dirty="0">
                <a:solidFill>
                  <a:srgbClr val="54595D"/>
                </a:solidFill>
                <a:effectLst/>
                <a:latin typeface="Arial" panose="020B0604020202020204" pitchFamily="34" charset="0"/>
              </a:rPr>
              <a:t>.</a:t>
            </a:r>
            <a:r>
              <a:rPr lang="en-US" b="0" i="0" baseline="30000" dirty="0">
                <a:solidFill>
                  <a:srgbClr val="54595D"/>
                </a:solidFill>
                <a:effectLst/>
                <a:latin typeface="Arial" panose="020B0604020202020204" pitchFamily="34" charset="0"/>
              </a:rPr>
              <a:t>[page needed]</a:t>
            </a:r>
            <a:r>
              <a:rPr lang="en-US" b="0" i="0" dirty="0">
                <a:solidFill>
                  <a:srgbClr val="54595D"/>
                </a:solidFill>
                <a:effectLst/>
                <a:latin typeface="Arial" panose="020B0604020202020204" pitchFamily="34" charset="0"/>
              </a:rPr>
              <a:t> Dotted pale blue lines indicate texts which were used to correct the main source. The isolated letters are standard </a:t>
            </a:r>
            <a:r>
              <a:rPr lang="en-US" b="0" i="0" dirty="0" err="1">
                <a:solidFill>
                  <a:srgbClr val="54595D"/>
                </a:solidFill>
                <a:effectLst/>
                <a:latin typeface="Arial" panose="020B0604020202020204" pitchFamily="34" charset="0"/>
              </a:rPr>
              <a:t>siglums</a:t>
            </a:r>
            <a:r>
              <a:rPr lang="en-US" b="0" i="0" dirty="0">
                <a:solidFill>
                  <a:srgbClr val="54595D"/>
                </a:solidFill>
                <a:effectLst/>
                <a:latin typeface="Arial" panose="020B0604020202020204" pitchFamily="34" charset="0"/>
              </a:rPr>
              <a:t> designating particularly significant manuscripts: </a:t>
            </a:r>
            <a:r>
              <a:rPr lang="he-IL" b="0" i="0" dirty="0">
                <a:solidFill>
                  <a:srgbClr val="54595D"/>
                </a:solidFill>
                <a:effectLst/>
                <a:latin typeface="Arial" panose="020B0604020202020204" pitchFamily="34" charset="0"/>
              </a:rPr>
              <a:t>א [</a:t>
            </a:r>
            <a:r>
              <a:rPr lang="en-US" b="0" i="0" dirty="0">
                <a:solidFill>
                  <a:srgbClr val="54595D"/>
                </a:solidFill>
                <a:effectLst/>
                <a:latin typeface="Arial" panose="020B0604020202020204" pitchFamily="34" charset="0"/>
              </a:rPr>
              <a:t>aleph] = Codex Sinaiticus A = Codex Alexandrinus B = Codex Vaticanus Q = Codex Marchalianus In addition, the standard abbreviations: MT = Masoretic Text LXX = Septuagint - in this diagram, this refers to the </a:t>
            </a:r>
            <a:r>
              <a:rPr lang="en-US" b="1" i="0" dirty="0">
                <a:solidFill>
                  <a:srgbClr val="54595D"/>
                </a:solidFill>
                <a:effectLst/>
                <a:latin typeface="Arial" panose="020B0604020202020204" pitchFamily="34" charset="0"/>
              </a:rPr>
              <a:t>original</a:t>
            </a:r>
            <a:r>
              <a:rPr lang="en-US" b="0" i="0" dirty="0">
                <a:solidFill>
                  <a:srgbClr val="54595D"/>
                </a:solidFill>
                <a:effectLst/>
                <a:latin typeface="Arial" panose="020B0604020202020204" pitchFamily="34" charset="0"/>
              </a:rPr>
              <a:t> version of the Septuagint (as opposed to Lucian, </a:t>
            </a:r>
            <a:r>
              <a:rPr lang="en-US" b="0" i="0" dirty="0" err="1">
                <a:solidFill>
                  <a:srgbClr val="54595D"/>
                </a:solidFill>
                <a:effectLst/>
                <a:latin typeface="Arial" panose="020B0604020202020204" pitchFamily="34" charset="0"/>
              </a:rPr>
              <a:t>Heysicius</a:t>
            </a:r>
            <a:r>
              <a:rPr lang="en-US" b="0" i="0" dirty="0">
                <a:solidFill>
                  <a:srgbClr val="54595D"/>
                </a:solidFill>
                <a:effectLst/>
                <a:latin typeface="Arial" panose="020B0604020202020204" pitchFamily="34" charset="0"/>
              </a:rPr>
              <a:t>, </a:t>
            </a:r>
            <a:r>
              <a:rPr lang="en-US" b="0" i="0" dirty="0" err="1">
                <a:solidFill>
                  <a:srgbClr val="54595D"/>
                </a:solidFill>
                <a:effectLst/>
                <a:latin typeface="Arial" panose="020B0604020202020204" pitchFamily="34" charset="0"/>
              </a:rPr>
              <a:t>Hexaplar</a:t>
            </a:r>
            <a:r>
              <a:rPr lang="en-US" b="0" i="0" dirty="0">
                <a:solidFill>
                  <a:srgbClr val="54595D"/>
                </a:solidFill>
                <a:effectLst/>
                <a:latin typeface="Arial" panose="020B0604020202020204" pitchFamily="34" charset="0"/>
              </a:rPr>
              <a:t>, A, B, X [aleph], etc., the Old Testaments/Hebrew Bibles of which are commonly also called </a:t>
            </a:r>
            <a:r>
              <a:rPr lang="en-US" b="0" i="1" dirty="0">
                <a:solidFill>
                  <a:srgbClr val="54595D"/>
                </a:solidFill>
                <a:effectLst/>
                <a:latin typeface="Arial" panose="020B0604020202020204" pitchFamily="34" charset="0"/>
              </a:rPr>
              <a:t>Septuagint</a:t>
            </a:r>
            <a:r>
              <a:rPr lang="en-US" b="0" i="0" dirty="0">
                <a:solidFill>
                  <a:srgbClr val="54595D"/>
                </a:solidFill>
                <a:effectLst/>
                <a:latin typeface="Arial" panose="020B0604020202020204" pitchFamily="34" charset="0"/>
              </a:rPr>
              <a:t>) See also </a:t>
            </a:r>
            <a:r>
              <a:rPr lang="en-US" b="0" i="0" u="none" strike="noStrike" dirty="0">
                <a:solidFill>
                  <a:srgbClr val="0645AD"/>
                </a:solidFill>
                <a:effectLst/>
                <a:latin typeface="Arial" panose="020B0604020202020204" pitchFamily="34" charset="0"/>
                <a:hlinkClick r:id="rId4" tooltip="File:ATtextgeschichte farb.jpg"/>
              </a:rPr>
              <a:t>File:ATtextgeschichte farb.jpg</a:t>
            </a:r>
            <a:endParaRPr lang="en-US" dirty="0"/>
          </a:p>
        </p:txBody>
      </p:sp>
      <p:sp>
        <p:nvSpPr>
          <p:cNvPr id="4" name="Slide Number Placeholder 3"/>
          <p:cNvSpPr>
            <a:spLocks noGrp="1"/>
          </p:cNvSpPr>
          <p:nvPr>
            <p:ph type="sldNum" sz="quarter" idx="5"/>
          </p:nvPr>
        </p:nvSpPr>
        <p:spPr/>
        <p:txBody>
          <a:bodyPr/>
          <a:lstStyle/>
          <a:p>
            <a:fld id="{82A976B8-1CE9-2D40-B14A-B238F67007C8}" type="slidenum">
              <a:rPr lang="en-US" smtClean="0"/>
              <a:t>17</a:t>
            </a:fld>
            <a:endParaRPr lang="en-US" dirty="0"/>
          </a:p>
        </p:txBody>
      </p:sp>
    </p:spTree>
    <p:extLst>
      <p:ext uri="{BB962C8B-B14F-4D97-AF65-F5344CB8AC3E}">
        <p14:creationId xmlns:p14="http://schemas.microsoft.com/office/powerpoint/2010/main" val="236751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36525"/>
            <a:ext cx="11277600" cy="1155216"/>
          </a:xfrm>
          <a:effectLst>
            <a:outerShdw blurRad="50800" dist="38100" dir="2700000" algn="tl" rotWithShape="0">
              <a:prstClr val="black">
                <a:alpha val="40000"/>
              </a:prstClr>
            </a:outerShdw>
          </a:effectLst>
        </p:spPr>
        <p:txBody>
          <a:bodyPr>
            <a:noAutofit/>
          </a:bodyPr>
          <a:lstStyle>
            <a:lvl1pPr>
              <a:defRPr sz="3600" b="1">
                <a:solidFill>
                  <a:schemeClr val="bg1"/>
                </a:solidFill>
                <a:latin typeface="Cambria"/>
                <a:cs typeface="Cambria"/>
              </a:defRPr>
            </a:lvl1pPr>
          </a:lstStyle>
          <a:p>
            <a:r>
              <a:rPr lang="en-US" dirty="0"/>
              <a:t>Researching the Origins of the Bible</a:t>
            </a:r>
          </a:p>
        </p:txBody>
      </p:sp>
      <p:sp>
        <p:nvSpPr>
          <p:cNvPr id="4" name="Date Placeholder 3"/>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7261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64816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11516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684007"/>
          </a:xfrm>
        </p:spPr>
        <p:txBody>
          <a:bodyPr>
            <a:normAutofit/>
          </a:bodyPr>
          <a:lstStyle>
            <a:lvl1pPr>
              <a:defRPr sz="3600">
                <a:solidFill>
                  <a:schemeClr val="bg1"/>
                </a:solidFill>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609600" y="1220839"/>
            <a:ext cx="10972800" cy="5135511"/>
          </a:xfrm>
        </p:spPr>
        <p:txBody>
          <a:bodyPr/>
          <a:lstStyle>
            <a:lvl1pPr marL="0" indent="0">
              <a:buNone/>
              <a:defRPr sz="2800" b="1">
                <a:latin typeface="Cambria"/>
                <a:cs typeface="Cambria"/>
              </a:defRPr>
            </a:lvl1pPr>
            <a:lvl2pPr marL="225425" indent="-220663">
              <a:buFont typeface="Arial"/>
              <a:buChar char="•"/>
              <a:defRPr sz="2800">
                <a:latin typeface="Cambria"/>
                <a:cs typeface="Cambria"/>
              </a:defRPr>
            </a:lvl2pPr>
            <a:lvl3pPr marL="458788" indent="-228600">
              <a:defRPr>
                <a:latin typeface="Cambria"/>
                <a:cs typeface="Cambria"/>
              </a:defRPr>
            </a:lvl3pPr>
            <a:lvl4pPr>
              <a:defRPr>
                <a:latin typeface="Cambria"/>
                <a:cs typeface="Cambria"/>
              </a:defRPr>
            </a:lvl4pPr>
            <a:lvl5pPr>
              <a:defRPr>
                <a:latin typeface="Cambria"/>
                <a:cs typeface="Cambr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52873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6229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81395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426643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a:cs typeface="Cambria"/>
              </a:defRPr>
            </a:lvl1pPr>
          </a:lstStyle>
          <a:p>
            <a:r>
              <a:rPr lang="en-US"/>
              <a:t>Click to edit Master title style</a:t>
            </a:r>
          </a:p>
        </p:txBody>
      </p:sp>
      <p:sp>
        <p:nvSpPr>
          <p:cNvPr id="3" name="Date Placeholder 2"/>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04418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83397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356918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7F35A-63C6-AE4C-B0C6-E24F15807F8C}" type="datetimeFigureOut">
              <a:rPr lang="en-US" smtClean="0"/>
              <a:t>1/14/2023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799B70-81FE-8843-9BA5-C3CFE764D46B}" type="slidenum">
              <a:rPr lang="en-US" smtClean="0"/>
              <a:t>‹#›</a:t>
            </a:fld>
            <a:endParaRPr lang="en-US" dirty="0"/>
          </a:p>
        </p:txBody>
      </p:sp>
    </p:spTree>
    <p:extLst>
      <p:ext uri="{BB962C8B-B14F-4D97-AF65-F5344CB8AC3E}">
        <p14:creationId xmlns:p14="http://schemas.microsoft.com/office/powerpoint/2010/main" val="2390612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1582400" cy="1143000"/>
          </a:xfrm>
          <a:prstGeom prst="rect">
            <a:avLst/>
          </a:prstGeom>
        </p:spPr>
        <p:txBody>
          <a:bodyPr vert="horz" lIns="91440" tIns="45720" rIns="91440" bIns="45720" rtlCol="0" anchor="ctr">
            <a:normAutofit/>
          </a:bodyPr>
          <a:lstStyle/>
          <a:p>
            <a:r>
              <a:rPr lang="en-US" dirty="0"/>
              <a:t>Researching the Origins of the Bible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7F35A-63C6-AE4C-B0C6-E24F15807F8C}" type="datetimeFigureOut">
              <a:rPr lang="en-US" smtClean="0"/>
              <a:t>1/14/2023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9B70-81FE-8843-9BA5-C3CFE764D46B}" type="slidenum">
              <a:rPr lang="en-US" smtClean="0"/>
              <a:t>‹#›</a:t>
            </a:fld>
            <a:endParaRPr lang="en-US" dirty="0"/>
          </a:p>
        </p:txBody>
      </p:sp>
    </p:spTree>
    <p:extLst>
      <p:ext uri="{BB962C8B-B14F-4D97-AF65-F5344CB8AC3E}">
        <p14:creationId xmlns:p14="http://schemas.microsoft.com/office/powerpoint/2010/main" val="2861498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Roman_gods" TargetMode="External"/><Relationship Id="rId2" Type="http://schemas.openxmlformats.org/officeDocument/2006/relationships/hyperlink" Target="https://en.wikipedia.org/wiki/Roman_Empire"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en.wikipedia.org/wiki/Peshitta" TargetMode="External"/><Relationship Id="rId4" Type="http://schemas.openxmlformats.org/officeDocument/2006/relationships/hyperlink" Target="https://en.wikipedia.org/wiki/Classical_Syriac_languag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en.wikipedia.org/wiki/Peshitta" TargetMode="External"/><Relationship Id="rId4" Type="http://schemas.openxmlformats.org/officeDocument/2006/relationships/hyperlink" Target="https://en.wikipedia.org/wiki/Classical_Syriac_languag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Docetism" TargetMode="External"/><Relationship Id="rId3" Type="http://schemas.openxmlformats.org/officeDocument/2006/relationships/hyperlink" Target="https://en.wikipedia.org/wiki/Eusebius" TargetMode="External"/><Relationship Id="rId7" Type="http://schemas.openxmlformats.org/officeDocument/2006/relationships/hyperlink" Target="https://en.wikipedia.org/wiki/Marcian_of_Rhossos" TargetMode="External"/><Relationship Id="rId2" Type="http://schemas.openxmlformats.org/officeDocument/2006/relationships/hyperlink" Target="https://en.wikipedia.org/wiki/Church_History_(Eusebius)" TargetMode="External"/><Relationship Id="rId1" Type="http://schemas.openxmlformats.org/officeDocument/2006/relationships/slideLayout" Target="../slideLayouts/slideLayout2.xml"/><Relationship Id="rId6" Type="http://schemas.openxmlformats.org/officeDocument/2006/relationships/hyperlink" Target="https://en.wikipedia.org/wiki/Saint_Peter" TargetMode="External"/><Relationship Id="rId5" Type="http://schemas.openxmlformats.org/officeDocument/2006/relationships/hyperlink" Target="https://en.wikipedia.org/wiki/Arsuz" TargetMode="External"/><Relationship Id="rId4" Type="http://schemas.openxmlformats.org/officeDocument/2006/relationships/hyperlink" Target="https://en.wikipedia.org/wiki/Serapion_of_Antioch"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Preparation_for_the_gospel" TargetMode="External"/><Relationship Id="rId7" Type="http://schemas.openxmlformats.org/officeDocument/2006/relationships/hyperlink" Target="https://en.wikipedia.org/wiki/Canon_tables" TargetMode="External"/><Relationship Id="rId2" Type="http://schemas.openxmlformats.org/officeDocument/2006/relationships/hyperlink" Target="https://en.wikipedia.org/wiki/Church_History_(Eusebius)" TargetMode="External"/><Relationship Id="rId1" Type="http://schemas.openxmlformats.org/officeDocument/2006/relationships/slideLayout" Target="../slideLayouts/slideLayout2.xml"/><Relationship Id="rId6" Type="http://schemas.openxmlformats.org/officeDocument/2006/relationships/hyperlink" Target="https://en.wikipedia.org/wiki/Pericope" TargetMode="External"/><Relationship Id="rId5" Type="http://schemas.openxmlformats.org/officeDocument/2006/relationships/hyperlink" Target="https://en.wikipedia.org/wiki/Constantine_the_Great" TargetMode="External"/><Relationship Id="rId4" Type="http://schemas.openxmlformats.org/officeDocument/2006/relationships/hyperlink" Target="https://en.wikipedia.org/wiki/Life_of_Constantin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Pamphilus_of_Caesarea" TargetMode="External"/><Relationship Id="rId2" Type="http://schemas.openxmlformats.org/officeDocument/2006/relationships/hyperlink" Target="https://en.wikipedia.org/wiki/Origen" TargetMode="External"/><Relationship Id="rId1" Type="http://schemas.openxmlformats.org/officeDocument/2006/relationships/slideLayout" Target="../slideLayouts/slideLayout2.xml"/><Relationship Id="rId6" Type="http://schemas.openxmlformats.org/officeDocument/2006/relationships/hyperlink" Target="https://en.wikipedia.org/wiki/Church_History_(Eusebius)" TargetMode="External"/><Relationship Id="rId5" Type="http://schemas.openxmlformats.org/officeDocument/2006/relationships/hyperlink" Target="https://en.wikipedia.org/wiki/Easter_Letter" TargetMode="External"/><Relationship Id="rId4" Type="http://schemas.openxmlformats.org/officeDocument/2006/relationships/hyperlink" Target="https://en.wikipedia.org/wiki/New_Testa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Eusebius" TargetMode="External"/><Relationship Id="rId2" Type="http://schemas.openxmlformats.org/officeDocument/2006/relationships/hyperlink" Target="https://en.wikipedia.org/wiki/Western_Roman_Empire" TargetMode="External"/><Relationship Id="rId1" Type="http://schemas.openxmlformats.org/officeDocument/2006/relationships/slideLayout" Target="../slideLayouts/slideLayout2.xml"/><Relationship Id="rId4" Type="http://schemas.openxmlformats.org/officeDocument/2006/relationships/hyperlink" Target="https://en.wikipedia.org/wiki/First_Council_of_Nicaea#cite_note-22"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Pope_Damasus_I" TargetMode="External"/><Relationship Id="rId7" Type="http://schemas.openxmlformats.org/officeDocument/2006/relationships/image" Target="../media/image17.jpg"/><Relationship Id="rId2" Type="http://schemas.openxmlformats.org/officeDocument/2006/relationships/hyperlink" Target="https://en.wikipedia.org/wiki/Jerome" TargetMode="External"/><Relationship Id="rId1" Type="http://schemas.openxmlformats.org/officeDocument/2006/relationships/slideLayout" Target="../slideLayouts/slideLayout2.xml"/><Relationship Id="rId6" Type="http://schemas.openxmlformats.org/officeDocument/2006/relationships/hyperlink" Target="https://en.wikipedia.org/wiki/Vulgate" TargetMode="External"/><Relationship Id="rId5" Type="http://schemas.openxmlformats.org/officeDocument/2006/relationships/hyperlink" Target="https://en.wikipedia.org/wiki/Vetus_Latina" TargetMode="External"/><Relationship Id="rId4" Type="http://schemas.openxmlformats.org/officeDocument/2006/relationships/hyperlink" Target="https://en.wikipedia.org/wiki/Four_gospels"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Gospel_of_Luke" TargetMode="External"/><Relationship Id="rId3" Type="http://schemas.openxmlformats.org/officeDocument/2006/relationships/hyperlink" Target="https://en.wikipedia.org/wiki/Biblical_Greek" TargetMode="External"/><Relationship Id="rId7" Type="http://schemas.openxmlformats.org/officeDocument/2006/relationships/hyperlink" Target="https://en.wikipedia.org/wiki/Gospel_of_John" TargetMode="External"/><Relationship Id="rId2" Type="http://schemas.openxmlformats.org/officeDocument/2006/relationships/hyperlink" Target="https://en.wikipedia.org/wiki/Four_gospels" TargetMode="External"/><Relationship Id="rId1" Type="http://schemas.openxmlformats.org/officeDocument/2006/relationships/slideLayout" Target="../slideLayouts/slideLayout2.xml"/><Relationship Id="rId6" Type="http://schemas.openxmlformats.org/officeDocument/2006/relationships/hyperlink" Target="https://en.wikipedia.org/wiki/Gospel_of_Matthew" TargetMode="External"/><Relationship Id="rId11" Type="http://schemas.openxmlformats.org/officeDocument/2006/relationships/image" Target="../media/image17.jpg"/><Relationship Id="rId5" Type="http://schemas.openxmlformats.org/officeDocument/2006/relationships/hyperlink" Target="https://en.wikipedia.org/wiki/Gospel" TargetMode="External"/><Relationship Id="rId10" Type="http://schemas.openxmlformats.org/officeDocument/2006/relationships/hyperlink" Target="https://en.wikipedia.org/wiki/Eusebian_Canons" TargetMode="External"/><Relationship Id="rId4" Type="http://schemas.openxmlformats.org/officeDocument/2006/relationships/hyperlink" Target="https://en.wikipedia.org/wiki/New_Testament" TargetMode="External"/><Relationship Id="rId9" Type="http://schemas.openxmlformats.org/officeDocument/2006/relationships/hyperlink" Target="https://en.wikipedia.org/wiki/Gospel_of_Mark"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Biblical_Greek" TargetMode="External"/><Relationship Id="rId2" Type="http://schemas.openxmlformats.org/officeDocument/2006/relationships/hyperlink" Target="https://en.wikipedia.org/wiki/Four_gospels" TargetMode="Externa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en.wikipedia.org/wiki/New_Testa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en.wikipedia.org/wiki/Gospel_of_Matthew" TargetMode="External"/><Relationship Id="rId7" Type="http://schemas.openxmlformats.org/officeDocument/2006/relationships/hyperlink" Target="https://en.wikipedia.org/wiki/Eusebian_Canons" TargetMode="External"/><Relationship Id="rId2" Type="http://schemas.openxmlformats.org/officeDocument/2006/relationships/hyperlink" Target="https://en.wikipedia.org/wiki/Gospel" TargetMode="External"/><Relationship Id="rId1" Type="http://schemas.openxmlformats.org/officeDocument/2006/relationships/slideLayout" Target="../slideLayouts/slideLayout2.xml"/><Relationship Id="rId6" Type="http://schemas.openxmlformats.org/officeDocument/2006/relationships/hyperlink" Target="https://en.wikipedia.org/wiki/Gospel_of_Mark" TargetMode="External"/><Relationship Id="rId5" Type="http://schemas.openxmlformats.org/officeDocument/2006/relationships/hyperlink" Target="https://en.wikipedia.org/wiki/Gospel_of_Luke" TargetMode="External"/><Relationship Id="rId4" Type="http://schemas.openxmlformats.org/officeDocument/2006/relationships/hyperlink" Target="https://en.wikipedia.org/wiki/Gospel_of_John"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en.wikipedia.org/wiki/Codex_Beneventanus" TargetMode="External"/><Relationship Id="rId2" Type="http://schemas.openxmlformats.org/officeDocument/2006/relationships/hyperlink" Target="https://en.wikipedia.org/wiki/Codex_Sangallensis_4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n.wikipedia.org/wiki/St._Augustine" TargetMode="External"/><Relationship Id="rId2" Type="http://schemas.openxmlformats.org/officeDocument/2006/relationships/hyperlink" Target="https://en.wikipedia.org/wiki/Old_Testament" TargetMode="Externa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en.wikipedia.org/wiki/Biblical_inspiratio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Iuxta_Hebraeos" TargetMode="External"/><Relationship Id="rId2" Type="http://schemas.openxmlformats.org/officeDocument/2006/relationships/hyperlink" Target="https://en.wikipedia.org/wiki/Hexapla" TargetMode="Externa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en.wikipedia.org/wiki/Uncial" TargetMode="External"/><Relationship Id="rId3" Type="http://schemas.openxmlformats.org/officeDocument/2006/relationships/hyperlink" Target="https://en.wikipedia.org/wiki/Septuagint" TargetMode="External"/><Relationship Id="rId7" Type="http://schemas.openxmlformats.org/officeDocument/2006/relationships/hyperlink" Target="https://en.wikipedia.org/wiki/Shepherd_of_Hermas" TargetMode="External"/><Relationship Id="rId2" Type="http://schemas.openxmlformats.org/officeDocument/2006/relationships/hyperlink" Target="https://en.wikipedia.org/wiki/Manuscript" TargetMode="External"/><Relationship Id="rId1" Type="http://schemas.openxmlformats.org/officeDocument/2006/relationships/slideLayout" Target="../slideLayouts/slideLayout2.xml"/><Relationship Id="rId6" Type="http://schemas.openxmlformats.org/officeDocument/2006/relationships/hyperlink" Target="https://en.wikipedia.org/wiki/Epistle_of_Barnabas" TargetMode="External"/><Relationship Id="rId5" Type="http://schemas.openxmlformats.org/officeDocument/2006/relationships/hyperlink" Target="https://en.wikipedia.org/wiki/New_Testament" TargetMode="External"/><Relationship Id="rId10" Type="http://schemas.openxmlformats.org/officeDocument/2006/relationships/hyperlink" Target="https://en.wikipedia.org/wiki/Great_uncial_codices" TargetMode="External"/><Relationship Id="rId4" Type="http://schemas.openxmlformats.org/officeDocument/2006/relationships/hyperlink" Target="https://en.wikipedia.org/wiki/Apocrypha" TargetMode="External"/><Relationship Id="rId9" Type="http://schemas.openxmlformats.org/officeDocument/2006/relationships/hyperlink" Target="https://en.wikipedia.org/wiki/Parch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Codex_Vaticanus_Graecus_1209" TargetMode="External"/><Relationship Id="rId2" Type="http://schemas.openxmlformats.org/officeDocument/2006/relationships/hyperlink" Target="https://en.wikipedia.org/wiki/Codex_Alexandrinus" TargetMode="External"/><Relationship Id="rId1" Type="http://schemas.openxmlformats.org/officeDocument/2006/relationships/slideLayout" Target="../slideLayouts/slideLayout2.xml"/><Relationship Id="rId6" Type="http://schemas.openxmlformats.org/officeDocument/2006/relationships/hyperlink" Target="https://en.wikipedia.org/wiki/Palaeography" TargetMode="External"/><Relationship Id="rId5" Type="http://schemas.openxmlformats.org/officeDocument/2006/relationships/hyperlink" Target="https://en.wikipedia.org/wiki/New_Testament" TargetMode="External"/><Relationship Id="rId4" Type="http://schemas.openxmlformats.org/officeDocument/2006/relationships/hyperlink" Target="https://en.wikipedia.org/wiki/Bible"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en.wikipedia.org/wiki/Textual_criticism" TargetMode="External"/><Relationship Id="rId2" Type="http://schemas.openxmlformats.org/officeDocument/2006/relationships/hyperlink" Target="https://en.wikipedia.org/wiki/Constantin_von_Tischendorf" TargetMode="External"/><Relationship Id="rId1" Type="http://schemas.openxmlformats.org/officeDocument/2006/relationships/slideLayout" Target="../slideLayouts/slideLayout2.xml"/><Relationship Id="rId5" Type="http://schemas.openxmlformats.org/officeDocument/2006/relationships/hyperlink" Target="https://en.wikipedia.org/wiki/Sinai_Peninsula" TargetMode="External"/><Relationship Id="rId4" Type="http://schemas.openxmlformats.org/officeDocument/2006/relationships/hyperlink" Target="https://en.wikipedia.org/wiki/Saint_Catherine%27s_Monastery"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blueletterbible.org/" TargetMode="External"/><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blueletterbible.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codexsinaiticus.org/en/manuscript.aspx?book=36&amp;lid=en&amp;side=r&amp;zoomSlider=0#36-1-1-2"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codexsinaiticu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Jewish_diaspora" TargetMode="External"/><Relationship Id="rId2" Type="http://schemas.openxmlformats.org/officeDocument/2006/relationships/hyperlink" Target="https://en.wikipedia.org/wiki/Koine_Greek" TargetMode="External"/><Relationship Id="rId1" Type="http://schemas.openxmlformats.org/officeDocument/2006/relationships/slideLayout" Target="../slideLayouts/slideLayout7.xml"/><Relationship Id="rId6" Type="http://schemas.openxmlformats.org/officeDocument/2006/relationships/hyperlink" Target="https://en.wikipedia.org/wiki/Battle_of_Adasa" TargetMode="External"/><Relationship Id="rId5" Type="http://schemas.openxmlformats.org/officeDocument/2006/relationships/hyperlink" Target="https://en.wikipedia.org/wiki/1_Maccabees" TargetMode="External"/><Relationship Id="rId4" Type="http://schemas.openxmlformats.org/officeDocument/2006/relationships/hyperlink" Target="https://en.wikipedia.org/wiki/Hellenistic_Egypt"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en.wikipedia.org/wiki/List_of_English_Bible_translatio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ibles cop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751" y="448811"/>
            <a:ext cx="5464983" cy="5960378"/>
          </a:xfrm>
          <a:prstGeom prst="rect">
            <a:avLst/>
          </a:prstGeom>
          <a:effectLst>
            <a:outerShdw blurRad="50800" dist="38100" dir="2700000" algn="tl" rotWithShape="0">
              <a:prstClr val="black">
                <a:alpha val="40000"/>
              </a:prstClr>
            </a:outerShdw>
          </a:effectLst>
        </p:spPr>
      </p:pic>
      <p:sp>
        <p:nvSpPr>
          <p:cNvPr id="9" name="TextBox 8"/>
          <p:cNvSpPr txBox="1"/>
          <p:nvPr/>
        </p:nvSpPr>
        <p:spPr>
          <a:xfrm>
            <a:off x="1524001" y="6579968"/>
            <a:ext cx="8889999" cy="261610"/>
          </a:xfrm>
          <a:prstGeom prst="rect">
            <a:avLst/>
          </a:prstGeom>
          <a:noFill/>
        </p:spPr>
        <p:txBody>
          <a:bodyPr wrap="square" rtlCol="0">
            <a:spAutoFit/>
          </a:bodyPr>
          <a:lstStyle/>
          <a:p>
            <a:pPr algn="ctr">
              <a:defRPr/>
            </a:pPr>
            <a:r>
              <a:rPr lang="en-US" sz="1100" dirty="0">
                <a:solidFill>
                  <a:prstClr val="black"/>
                </a:solidFill>
                <a:latin typeface="Calibri"/>
              </a:rPr>
              <a:t>Chart does not include all English translations. Chart idea from Back to the Bible Broadcast, Lincoln NE..</a:t>
            </a:r>
          </a:p>
        </p:txBody>
      </p:sp>
      <p:sp>
        <p:nvSpPr>
          <p:cNvPr id="2" name="Left Brace 1"/>
          <p:cNvSpPr/>
          <p:nvPr/>
        </p:nvSpPr>
        <p:spPr>
          <a:xfrm>
            <a:off x="4424375" y="448812"/>
            <a:ext cx="437345" cy="984005"/>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3" name="TextBox 2"/>
          <p:cNvSpPr txBox="1"/>
          <p:nvPr/>
        </p:nvSpPr>
        <p:spPr>
          <a:xfrm>
            <a:off x="1623787" y="589344"/>
            <a:ext cx="2937787" cy="58477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Translations after the discovery of the Dead Sea Scrolls</a:t>
            </a:r>
            <a:endParaRPr lang="en-US" sz="1100" dirty="0">
              <a:solidFill>
                <a:prstClr val="black"/>
              </a:solidFill>
              <a:latin typeface="Calibri"/>
            </a:endParaRPr>
          </a:p>
        </p:txBody>
      </p:sp>
      <p:sp>
        <p:nvSpPr>
          <p:cNvPr id="7" name="Left Brace 6"/>
          <p:cNvSpPr/>
          <p:nvPr/>
        </p:nvSpPr>
        <p:spPr>
          <a:xfrm>
            <a:off x="4424374" y="2285739"/>
            <a:ext cx="935026" cy="2369489"/>
          </a:xfrm>
          <a:prstGeom prst="leftBrace">
            <a:avLst>
              <a:gd name="adj1" fmla="val 8333"/>
              <a:gd name="adj2" fmla="val 51312"/>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black"/>
              </a:solidFill>
              <a:latin typeface="Calibri"/>
            </a:endParaRPr>
          </a:p>
        </p:txBody>
      </p:sp>
      <p:sp>
        <p:nvSpPr>
          <p:cNvPr id="11" name="TextBox 10"/>
          <p:cNvSpPr txBox="1"/>
          <p:nvPr/>
        </p:nvSpPr>
        <p:spPr>
          <a:xfrm>
            <a:off x="1728267" y="3403338"/>
            <a:ext cx="2721432"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English Translations from ancient versions and copies available at that time</a:t>
            </a:r>
          </a:p>
        </p:txBody>
      </p:sp>
      <p:sp>
        <p:nvSpPr>
          <p:cNvPr id="8" name="Left Brace 7"/>
          <p:cNvSpPr/>
          <p:nvPr/>
        </p:nvSpPr>
        <p:spPr>
          <a:xfrm>
            <a:off x="4460635" y="1690902"/>
            <a:ext cx="1635365" cy="471727"/>
          </a:xfrm>
          <a:prstGeom prst="leftBrace">
            <a:avLst>
              <a:gd name="adj1" fmla="val 8333"/>
              <a:gd name="adj2" fmla="val 51312"/>
            </a:avLst>
          </a:prstGeom>
          <a:ln w="6350" cmpd="sng">
            <a:solidFill>
              <a:srgbClr val="00000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defRPr/>
            </a:pPr>
            <a:endParaRPr lang="en-US" dirty="0">
              <a:solidFill>
                <a:prstClr val="white"/>
              </a:solidFill>
              <a:latin typeface="Calibri"/>
            </a:endParaRPr>
          </a:p>
        </p:txBody>
      </p:sp>
      <p:sp>
        <p:nvSpPr>
          <p:cNvPr id="12" name="TextBox 11"/>
          <p:cNvSpPr txBox="1"/>
          <p:nvPr/>
        </p:nvSpPr>
        <p:spPr>
          <a:xfrm>
            <a:off x="1514930" y="1478597"/>
            <a:ext cx="2908466"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Translations after </a:t>
            </a:r>
            <a:r>
              <a:rPr lang="en-US" sz="1600" i="1" dirty="0">
                <a:solidFill>
                  <a:prstClr val="black"/>
                </a:solidFill>
                <a:latin typeface="Calibri"/>
              </a:rPr>
              <a:t>earlier</a:t>
            </a:r>
            <a:r>
              <a:rPr lang="en-US" sz="1600" dirty="0">
                <a:solidFill>
                  <a:prstClr val="black"/>
                </a:solidFill>
                <a:latin typeface="Calibri"/>
              </a:rPr>
              <a:t> ancient manuscripts were discovered in the 1700s and 1800s</a:t>
            </a:r>
          </a:p>
        </p:txBody>
      </p:sp>
      <p:sp>
        <p:nvSpPr>
          <p:cNvPr id="4" name="TextBox 3">
            <a:extLst>
              <a:ext uri="{FF2B5EF4-FFF2-40B4-BE49-F238E27FC236}">
                <a16:creationId xmlns:a16="http://schemas.microsoft.com/office/drawing/2014/main" id="{AF00F992-7E91-FD6B-77BF-312D0980E4D3}"/>
              </a:ext>
            </a:extLst>
          </p:cNvPr>
          <p:cNvSpPr txBox="1"/>
          <p:nvPr/>
        </p:nvSpPr>
        <p:spPr>
          <a:xfrm>
            <a:off x="1953723" y="4548408"/>
            <a:ext cx="2030880" cy="3385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defRPr/>
            </a:pPr>
            <a:r>
              <a:rPr lang="en-US" sz="1600" dirty="0">
                <a:solidFill>
                  <a:prstClr val="black"/>
                </a:solidFill>
                <a:latin typeface="Calibri"/>
              </a:rPr>
              <a:t>Latin Translation</a:t>
            </a:r>
          </a:p>
        </p:txBody>
      </p:sp>
      <p:cxnSp>
        <p:nvCxnSpPr>
          <p:cNvPr id="6" name="Straight Connector 5">
            <a:extLst>
              <a:ext uri="{FF2B5EF4-FFF2-40B4-BE49-F238E27FC236}">
                <a16:creationId xmlns:a16="http://schemas.microsoft.com/office/drawing/2014/main" id="{2DEE23EF-E9F2-2D92-B277-5614C2727D33}"/>
              </a:ext>
            </a:extLst>
          </p:cNvPr>
          <p:cNvCxnSpPr>
            <a:cxnSpLocks/>
          </p:cNvCxnSpPr>
          <p:nvPr/>
        </p:nvCxnSpPr>
        <p:spPr>
          <a:xfrm>
            <a:off x="3984604" y="4768485"/>
            <a:ext cx="1755797" cy="0"/>
          </a:xfrm>
          <a:prstGeom prst="line">
            <a:avLst/>
          </a:prstGeom>
          <a:ln w="12700">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74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900" decel="100000" fill="hold"/>
                                        <p:tgtEl>
                                          <p:spTgt spid="1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6071541" cy="5135511"/>
          </a:xfrm>
        </p:spPr>
        <p:txBody>
          <a:bodyPr>
            <a:normAutofit/>
          </a:bodyPr>
          <a:lstStyle/>
          <a:p>
            <a:r>
              <a:rPr lang="en-US" b="1" dirty="0"/>
              <a:t>Masoretes </a:t>
            </a:r>
          </a:p>
          <a:p>
            <a:pPr lvl="1"/>
            <a:r>
              <a:rPr lang="en-US" dirty="0"/>
              <a:t>Masoretes kept statistics about:</a:t>
            </a:r>
          </a:p>
          <a:p>
            <a:pPr lvl="2"/>
            <a:r>
              <a:rPr lang="en-US" dirty="0"/>
              <a:t>How often certain words were used.</a:t>
            </a:r>
          </a:p>
          <a:p>
            <a:pPr lvl="2"/>
            <a:r>
              <a:rPr lang="en-US" dirty="0"/>
              <a:t>Differences (variants) in the manuscripts.</a:t>
            </a:r>
          </a:p>
          <a:p>
            <a:pPr lvl="2"/>
            <a:r>
              <a:rPr lang="en-US" dirty="0"/>
              <a:t>Number of words in each book and section of the Scriptures.</a:t>
            </a:r>
          </a:p>
          <a:p>
            <a:pPr lvl="1"/>
            <a:r>
              <a:rPr lang="en-US" dirty="0"/>
              <a:t>The Old Testament preserved by the Masoretes is known today as the </a:t>
            </a:r>
            <a:r>
              <a:rPr lang="en-US" i="1" dirty="0"/>
              <a:t>Masoretic Text</a:t>
            </a:r>
            <a:r>
              <a:rPr lang="en-US" dirty="0"/>
              <a:t>. </a:t>
            </a:r>
          </a:p>
        </p:txBody>
      </p:sp>
      <p:sp>
        <p:nvSpPr>
          <p:cNvPr id="11" name="TextBox 10"/>
          <p:cNvSpPr txBox="1"/>
          <p:nvPr/>
        </p:nvSpPr>
        <p:spPr>
          <a:xfrm>
            <a:off x="1536226" y="6568956"/>
            <a:ext cx="683633" cy="523220"/>
          </a:xfrm>
          <a:prstGeom prst="rect">
            <a:avLst/>
          </a:prstGeom>
          <a:noFill/>
        </p:spPr>
        <p:txBody>
          <a:bodyPr wrap="square" rtlCol="0">
            <a:spAutoFit/>
          </a:bodyPr>
          <a:lstStyle/>
          <a:p>
            <a:pPr algn="ctr"/>
            <a:r>
              <a:rPr lang="en-US" sz="1400" dirty="0">
                <a:solidFill>
                  <a:schemeClr val="bg1"/>
                </a:solidFill>
              </a:rPr>
              <a:t>500 BC</a:t>
            </a:r>
          </a:p>
        </p:txBody>
      </p:sp>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378688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descr="Scribe.jpg"/>
          <p:cNvPicPr>
            <a:picLocks noChangeAspect="1"/>
          </p:cNvPicPr>
          <p:nvPr/>
        </p:nvPicPr>
        <p:blipFill rotWithShape="1">
          <a:blip r:embed="rId2">
            <a:extLst>
              <a:ext uri="{28A0092B-C50C-407E-A947-70E740481C1C}">
                <a14:useLocalDpi xmlns:a14="http://schemas.microsoft.com/office/drawing/2010/main" val="0"/>
              </a:ext>
            </a:extLst>
          </a:blip>
          <a:srcRect l="13772" t="4510" r="2837" b="5505"/>
          <a:stretch/>
        </p:blipFill>
        <p:spPr>
          <a:xfrm>
            <a:off x="8231361" y="1975557"/>
            <a:ext cx="2182639" cy="31700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220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29903" y="354204"/>
            <a:ext cx="10132194" cy="5778517"/>
          </a:xfrm>
          <a:prstGeom prst="rect">
            <a:avLst/>
          </a:prstGeom>
        </p:spPr>
      </p:pic>
      <p:sp>
        <p:nvSpPr>
          <p:cNvPr id="3" name="TextBox 2">
            <a:extLst>
              <a:ext uri="{FF2B5EF4-FFF2-40B4-BE49-F238E27FC236}">
                <a16:creationId xmlns:a16="http://schemas.microsoft.com/office/drawing/2014/main" id="{47D1DE54-8C04-796B-9CDE-7F51A9931822}"/>
              </a:ext>
            </a:extLst>
          </p:cNvPr>
          <p:cNvSpPr txBox="1"/>
          <p:nvPr/>
        </p:nvSpPr>
        <p:spPr>
          <a:xfrm>
            <a:off x="1241659" y="6142346"/>
            <a:ext cx="10456902" cy="523220"/>
          </a:xfrm>
          <a:prstGeom prst="rect">
            <a:avLst/>
          </a:prstGeom>
          <a:noFill/>
        </p:spPr>
        <p:txBody>
          <a:bodyPr wrap="none" rtlCol="0">
            <a:spAutoFit/>
          </a:bodyPr>
          <a:lstStyle/>
          <a:p>
            <a:r>
              <a:rPr lang="en-US" sz="2800" dirty="0"/>
              <a:t>Take note there are many more Greek translations than the Septuagint</a:t>
            </a:r>
          </a:p>
        </p:txBody>
      </p:sp>
    </p:spTree>
    <p:extLst>
      <p:ext uri="{BB962C8B-B14F-4D97-AF65-F5344CB8AC3E}">
        <p14:creationId xmlns:p14="http://schemas.microsoft.com/office/powerpoint/2010/main" val="2646249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0" y="4312118"/>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44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ith a long beard&#10;&#10;Description automatically generated with low confidence">
            <a:extLst>
              <a:ext uri="{FF2B5EF4-FFF2-40B4-BE49-F238E27FC236}">
                <a16:creationId xmlns:a16="http://schemas.microsoft.com/office/drawing/2014/main" id="{825E83D2-019E-3085-1A54-A28FFC58264C}"/>
              </a:ext>
            </a:extLst>
          </p:cNvPr>
          <p:cNvPicPr>
            <a:picLocks noChangeAspect="1"/>
          </p:cNvPicPr>
          <p:nvPr/>
        </p:nvPicPr>
        <p:blipFill>
          <a:blip r:embed="rId3"/>
          <a:stretch>
            <a:fillRect/>
          </a:stretch>
        </p:blipFill>
        <p:spPr>
          <a:xfrm>
            <a:off x="8823204" y="1297938"/>
            <a:ext cx="1613022" cy="1917192"/>
          </a:xfrm>
          <a:prstGeom prst="rect">
            <a:avLst/>
          </a:prstGeom>
        </p:spPr>
      </p:pic>
      <p:sp>
        <p:nvSpPr>
          <p:cNvPr id="11" name="Content Placeholder 2">
            <a:extLst>
              <a:ext uri="{FF2B5EF4-FFF2-40B4-BE49-F238E27FC236}">
                <a16:creationId xmlns:a16="http://schemas.microsoft.com/office/drawing/2014/main" id="{844C5910-0316-DD01-6DF6-BA82B345BF8F}"/>
              </a:ext>
            </a:extLst>
          </p:cNvPr>
          <p:cNvSpPr txBox="1">
            <a:spLocks/>
          </p:cNvSpPr>
          <p:nvPr/>
        </p:nvSpPr>
        <p:spPr>
          <a:xfrm>
            <a:off x="1755775" y="1137732"/>
            <a:ext cx="7756525" cy="490622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Origen   185 AD – 253AD</a:t>
            </a:r>
          </a:p>
          <a:p>
            <a:pPr marL="457200" lvl="1" indent="0">
              <a:buNone/>
            </a:pPr>
            <a:r>
              <a:rPr lang="en-US" sz="3200" b="1" dirty="0"/>
              <a:t>Born in Alexandria</a:t>
            </a:r>
            <a:r>
              <a:rPr lang="en-US" sz="3200" dirty="0"/>
              <a:t>.</a:t>
            </a:r>
          </a:p>
          <a:p>
            <a:pPr marL="457200" lvl="1" indent="0">
              <a:buNone/>
            </a:pPr>
            <a:r>
              <a:rPr lang="en-US" sz="3200" b="1" dirty="0">
                <a:solidFill>
                  <a:srgbClr val="4A452A"/>
                </a:solidFill>
              </a:rPr>
              <a:t>Catechetical School of Alexandria</a:t>
            </a:r>
          </a:p>
          <a:p>
            <a:pPr marL="457200" lvl="1" indent="0">
              <a:buNone/>
            </a:pPr>
            <a:r>
              <a:rPr lang="en-US" sz="3200" b="1" dirty="0">
                <a:solidFill>
                  <a:srgbClr val="4A452A"/>
                </a:solidFill>
              </a:rPr>
              <a:t>May have been Dean of school  succeeding Clement of Alexandria.</a:t>
            </a:r>
          </a:p>
          <a:p>
            <a:pPr marL="457200" lvl="1" indent="0">
              <a:buNone/>
            </a:pPr>
            <a:r>
              <a:rPr lang="en-US" sz="3200" b="1" dirty="0">
                <a:solidFill>
                  <a:srgbClr val="4A452A"/>
                </a:solidFill>
              </a:rPr>
              <a:t>Compiled Hexapla</a:t>
            </a:r>
          </a:p>
          <a:p>
            <a:pPr marL="457200" lvl="1" indent="0">
              <a:buNone/>
            </a:pPr>
            <a:r>
              <a:rPr lang="en-US" sz="3200" b="1" dirty="0">
                <a:solidFill>
                  <a:srgbClr val="4A452A"/>
                </a:solidFill>
              </a:rPr>
              <a:t>Wrote over 2000 Christian Treatises</a:t>
            </a:r>
          </a:p>
          <a:p>
            <a:pPr marL="457200" lvl="1" indent="0">
              <a:buNone/>
            </a:pPr>
            <a:r>
              <a:rPr lang="en-US" sz="3200" b="1" dirty="0">
                <a:solidFill>
                  <a:srgbClr val="4A452A"/>
                </a:solidFill>
              </a:rPr>
              <a:t>Formed Christian school in Caesarea</a:t>
            </a:r>
          </a:p>
          <a:p>
            <a:pPr marL="457200" lvl="1" indent="0">
              <a:buNone/>
            </a:pPr>
            <a:endParaRPr lang="en-US" b="1" dirty="0">
              <a:solidFill>
                <a:srgbClr val="4A452A"/>
              </a:solidFill>
            </a:endParaRPr>
          </a:p>
        </p:txBody>
      </p:sp>
    </p:spTree>
    <p:extLst>
      <p:ext uri="{BB962C8B-B14F-4D97-AF65-F5344CB8AC3E}">
        <p14:creationId xmlns:p14="http://schemas.microsoft.com/office/powerpoint/2010/main" val="222243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old, vintage&#10;&#10;Description automatically generated">
            <a:extLst>
              <a:ext uri="{FF2B5EF4-FFF2-40B4-BE49-F238E27FC236}">
                <a16:creationId xmlns:a16="http://schemas.microsoft.com/office/drawing/2014/main" id="{351C2937-A5FB-05DF-1437-CEC4D0D2086E}"/>
              </a:ext>
            </a:extLst>
          </p:cNvPr>
          <p:cNvPicPr>
            <a:picLocks noChangeAspect="1"/>
          </p:cNvPicPr>
          <p:nvPr/>
        </p:nvPicPr>
        <p:blipFill>
          <a:blip r:embed="rId3"/>
          <a:stretch>
            <a:fillRect/>
          </a:stretch>
        </p:blipFill>
        <p:spPr>
          <a:xfrm>
            <a:off x="7559675" y="1247692"/>
            <a:ext cx="2762250" cy="2343150"/>
          </a:xfrm>
          <a:prstGeom prst="rect">
            <a:avLst/>
          </a:prstGeom>
        </p:spPr>
      </p:pic>
      <p:sp>
        <p:nvSpPr>
          <p:cNvPr id="11" name="Content Placeholder 2">
            <a:extLst>
              <a:ext uri="{FF2B5EF4-FFF2-40B4-BE49-F238E27FC236}">
                <a16:creationId xmlns:a16="http://schemas.microsoft.com/office/drawing/2014/main" id="{844C5910-0316-DD01-6DF6-BA82B345BF8F}"/>
              </a:ext>
            </a:extLst>
          </p:cNvPr>
          <p:cNvSpPr txBox="1">
            <a:spLocks/>
          </p:cNvSpPr>
          <p:nvPr/>
        </p:nvSpPr>
        <p:spPr>
          <a:xfrm>
            <a:off x="1755775" y="1137732"/>
            <a:ext cx="5918200" cy="292626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1" dirty="0"/>
              <a:t>Origen   185 AD – 253 AD</a:t>
            </a:r>
          </a:p>
          <a:p>
            <a:pPr marL="457200" lvl="1" indent="0">
              <a:buNone/>
            </a:pPr>
            <a:r>
              <a:rPr lang="en-US" sz="3200" b="1" dirty="0">
                <a:solidFill>
                  <a:srgbClr val="4A452A"/>
                </a:solidFill>
              </a:rPr>
              <a:t>Founded Christian school in Caesarea.   </a:t>
            </a:r>
          </a:p>
          <a:p>
            <a:pPr marL="457200" lvl="1" indent="0">
              <a:buNone/>
            </a:pPr>
            <a:r>
              <a:rPr lang="en-US" sz="3200" b="1" dirty="0">
                <a:solidFill>
                  <a:srgbClr val="4A452A"/>
                </a:solidFill>
              </a:rPr>
              <a:t>Taught :Logic, Cosmology, Natural History, Theology.</a:t>
            </a:r>
          </a:p>
          <a:p>
            <a:pPr marL="457200" lvl="1" indent="0">
              <a:buNone/>
            </a:pPr>
            <a:endParaRPr lang="en-US" b="1" dirty="0">
              <a:solidFill>
                <a:srgbClr val="4A452A"/>
              </a:solidFill>
            </a:endParaRPr>
          </a:p>
        </p:txBody>
      </p:sp>
      <p:sp>
        <p:nvSpPr>
          <p:cNvPr id="3" name="TextBox 2">
            <a:extLst>
              <a:ext uri="{FF2B5EF4-FFF2-40B4-BE49-F238E27FC236}">
                <a16:creationId xmlns:a16="http://schemas.microsoft.com/office/drawing/2014/main" id="{B32FB910-53A1-8BD1-E891-09B721EDA0AA}"/>
              </a:ext>
            </a:extLst>
          </p:cNvPr>
          <p:cNvSpPr txBox="1"/>
          <p:nvPr/>
        </p:nvSpPr>
        <p:spPr>
          <a:xfrm>
            <a:off x="2317750" y="3806676"/>
            <a:ext cx="7810500" cy="2862322"/>
          </a:xfrm>
          <a:prstGeom prst="rect">
            <a:avLst/>
          </a:prstGeom>
          <a:noFill/>
        </p:spPr>
        <p:txBody>
          <a:bodyPr wrap="square" rtlCol="0">
            <a:spAutoFit/>
          </a:bodyPr>
          <a:lstStyle/>
          <a:p>
            <a:r>
              <a:rPr lang="en-US" sz="3000" b="1" dirty="0">
                <a:solidFill>
                  <a:srgbClr val="4A452A"/>
                </a:solidFill>
              </a:rPr>
              <a:t>Regarded by churches of Palestine and Arabia as the ultimate </a:t>
            </a:r>
            <a:r>
              <a:rPr lang="en-US" sz="3000" b="1" dirty="0"/>
              <a:t>authority on all matters of theology.    Tortured during Decian persecution 250 died 3 years later from injuries.</a:t>
            </a:r>
          </a:p>
          <a:p>
            <a:r>
              <a:rPr lang="en-US" sz="3000" b="1" dirty="0"/>
              <a:t>The Hexapla </a:t>
            </a:r>
            <a:r>
              <a:rPr lang="en-US" sz="3000" b="1"/>
              <a:t>may have </a:t>
            </a:r>
            <a:r>
              <a:rPr lang="en-US" sz="3000" b="1" dirty="0"/>
              <a:t>been destroyed during Arab invasion  653 AD</a:t>
            </a:r>
            <a:endParaRPr lang="en-US" b="1" dirty="0"/>
          </a:p>
        </p:txBody>
      </p:sp>
    </p:spTree>
    <p:extLst>
      <p:ext uri="{BB962C8B-B14F-4D97-AF65-F5344CB8AC3E}">
        <p14:creationId xmlns:p14="http://schemas.microsoft.com/office/powerpoint/2010/main" val="213582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ABB62C-5995-32FC-2765-E02A02947DBD}"/>
              </a:ext>
            </a:extLst>
          </p:cNvPr>
          <p:cNvSpPr txBox="1"/>
          <p:nvPr/>
        </p:nvSpPr>
        <p:spPr>
          <a:xfrm>
            <a:off x="1870509" y="2544162"/>
            <a:ext cx="8152598" cy="3416320"/>
          </a:xfrm>
          <a:prstGeom prst="rect">
            <a:avLst/>
          </a:prstGeom>
          <a:noFill/>
        </p:spPr>
        <p:txBody>
          <a:bodyPr wrap="square" rtlCol="0">
            <a:spAutoFit/>
          </a:bodyPr>
          <a:lstStyle/>
          <a:p>
            <a:r>
              <a:rPr lang="en-US" sz="2400" dirty="0">
                <a:latin typeface="Arial" panose="020B0604020202020204" pitchFamily="34" charset="0"/>
              </a:rPr>
              <a:t>The </a:t>
            </a:r>
            <a:r>
              <a:rPr lang="en-US" sz="2400" b="1" dirty="0">
                <a:latin typeface="Arial" panose="020B0604020202020204" pitchFamily="34" charset="0"/>
              </a:rPr>
              <a:t>Decian persecution</a:t>
            </a:r>
            <a:r>
              <a:rPr lang="en-US" sz="2400" dirty="0">
                <a:latin typeface="Arial" panose="020B0604020202020204" pitchFamily="34" charset="0"/>
              </a:rPr>
              <a:t> of Christians occurred in 250 AD under the Roman Emperor Decius. He had issued an edict ordering everyone in the </a:t>
            </a:r>
            <a:r>
              <a:rPr lang="en-US" sz="2400" dirty="0">
                <a:latin typeface="Arial" panose="020B0604020202020204" pitchFamily="34" charset="0"/>
                <a:hlinkClick r:id="rId2" tooltip="Roman Empire">
                  <a:extLst>
                    <a:ext uri="{A12FA001-AC4F-418D-AE19-62706E023703}">
                      <ahyp:hlinkClr xmlns:ahyp="http://schemas.microsoft.com/office/drawing/2018/hyperlinkcolor" val="tx"/>
                    </a:ext>
                  </a:extLst>
                </a:hlinkClick>
              </a:rPr>
              <a:t>Empire</a:t>
            </a:r>
            <a:r>
              <a:rPr lang="en-US" sz="2400" dirty="0">
                <a:latin typeface="Arial" panose="020B0604020202020204" pitchFamily="34" charset="0"/>
              </a:rPr>
              <a:t> to perform a sacrifice to the Roma</a:t>
            </a:r>
            <a:r>
              <a:rPr lang="en-US" sz="2400" dirty="0">
                <a:latin typeface="Arial" panose="020B0604020202020204" pitchFamily="34" charset="0"/>
                <a:hlinkClick r:id="rId3" tooltip="Roman gods">
                  <a:extLst>
                    <a:ext uri="{A12FA001-AC4F-418D-AE19-62706E023703}">
                      <ahyp:hlinkClr xmlns:ahyp="http://schemas.microsoft.com/office/drawing/2018/hyperlinkcolor" val="tx"/>
                    </a:ext>
                  </a:extLst>
                </a:hlinkClick>
              </a:rPr>
              <a:t>n gods</a:t>
            </a:r>
            <a:r>
              <a:rPr lang="en-US" sz="2400" dirty="0">
                <a:latin typeface="Arial" panose="020B0604020202020204" pitchFamily="34" charset="0"/>
              </a:rPr>
              <a:t> and the well-being of the emperor. The sacrifices had to be performed in the presence of a Roman magistrate, and be confirmed by a signed and witnessed certificate from the magistrate. Although the text of the edict has been lost, many examples of the certificates have survived.  (Jews were exempt)</a:t>
            </a:r>
            <a:endParaRPr lang="en-US" sz="2400" dirty="0"/>
          </a:p>
        </p:txBody>
      </p:sp>
      <p:sp>
        <p:nvSpPr>
          <p:cNvPr id="3" name="TextBox 2">
            <a:extLst>
              <a:ext uri="{FF2B5EF4-FFF2-40B4-BE49-F238E27FC236}">
                <a16:creationId xmlns:a16="http://schemas.microsoft.com/office/drawing/2014/main" id="{FEEE341B-18E8-24F1-5524-662F8F9DF749}"/>
              </a:ext>
            </a:extLst>
          </p:cNvPr>
          <p:cNvSpPr txBox="1"/>
          <p:nvPr/>
        </p:nvSpPr>
        <p:spPr>
          <a:xfrm>
            <a:off x="2067445" y="1819176"/>
            <a:ext cx="7758727" cy="584775"/>
          </a:xfrm>
          <a:prstGeom prst="rect">
            <a:avLst/>
          </a:prstGeom>
          <a:noFill/>
        </p:spPr>
        <p:txBody>
          <a:bodyPr wrap="none" rtlCol="0">
            <a:spAutoFit/>
          </a:bodyPr>
          <a:lstStyle/>
          <a:p>
            <a:r>
              <a:rPr lang="en-US" sz="3200" dirty="0" err="1"/>
              <a:t>Desius</a:t>
            </a:r>
            <a:r>
              <a:rPr lang="en-US" sz="3200" dirty="0"/>
              <a:t> new Roman Leader 249    Loyalty Oath</a:t>
            </a:r>
          </a:p>
        </p:txBody>
      </p:sp>
    </p:spTree>
    <p:extLst>
      <p:ext uri="{BB962C8B-B14F-4D97-AF65-F5344CB8AC3E}">
        <p14:creationId xmlns:p14="http://schemas.microsoft.com/office/powerpoint/2010/main" val="4289380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ctangle&#10;&#10;Description automatically generated">
            <a:extLst>
              <a:ext uri="{FF2B5EF4-FFF2-40B4-BE49-F238E27FC236}">
                <a16:creationId xmlns:a16="http://schemas.microsoft.com/office/drawing/2014/main" id="{90594907-723E-F14C-CF8C-6DE4A5AAEFCA}"/>
              </a:ext>
            </a:extLst>
          </p:cNvPr>
          <p:cNvPicPr>
            <a:picLocks noChangeAspect="1"/>
          </p:cNvPicPr>
          <p:nvPr/>
        </p:nvPicPr>
        <p:blipFill>
          <a:blip r:embed="rId3"/>
          <a:stretch>
            <a:fillRect/>
          </a:stretch>
        </p:blipFill>
        <p:spPr>
          <a:xfrm>
            <a:off x="2084988" y="217132"/>
            <a:ext cx="4248921" cy="1203962"/>
          </a:xfrm>
          <a:prstGeom prst="rect">
            <a:avLst/>
          </a:prstGeom>
        </p:spPr>
      </p:pic>
      <p:sp>
        <p:nvSpPr>
          <p:cNvPr id="2" name="TextBox 1">
            <a:extLst>
              <a:ext uri="{FF2B5EF4-FFF2-40B4-BE49-F238E27FC236}">
                <a16:creationId xmlns:a16="http://schemas.microsoft.com/office/drawing/2014/main" id="{DCF2624A-766D-CA92-629A-EBE1526AC4A4}"/>
              </a:ext>
            </a:extLst>
          </p:cNvPr>
          <p:cNvSpPr txBox="1"/>
          <p:nvPr/>
        </p:nvSpPr>
        <p:spPr>
          <a:xfrm>
            <a:off x="2399009" y="819114"/>
            <a:ext cx="2392001" cy="461665"/>
          </a:xfrm>
          <a:prstGeom prst="rect">
            <a:avLst/>
          </a:prstGeom>
          <a:noFill/>
        </p:spPr>
        <p:txBody>
          <a:bodyPr wrap="none" rtlCol="0">
            <a:spAutoFit/>
          </a:bodyPr>
          <a:lstStyle/>
          <a:p>
            <a:r>
              <a:rPr lang="en-US" sz="2400" dirty="0"/>
              <a:t>ORIGEN HEXAPLA</a:t>
            </a:r>
          </a:p>
        </p:txBody>
      </p:sp>
      <p:pic>
        <p:nvPicPr>
          <p:cNvPr id="3" name="Picture 2" descr="Shape, rectangle&#10;&#10;Description automatically generated">
            <a:extLst>
              <a:ext uri="{FF2B5EF4-FFF2-40B4-BE49-F238E27FC236}">
                <a16:creationId xmlns:a16="http://schemas.microsoft.com/office/drawing/2014/main" id="{C80C3163-6602-5C7D-04C2-D69819457787}"/>
              </a:ext>
            </a:extLst>
          </p:cNvPr>
          <p:cNvPicPr>
            <a:picLocks noChangeAspect="1"/>
          </p:cNvPicPr>
          <p:nvPr/>
        </p:nvPicPr>
        <p:blipFill>
          <a:blip r:embed="rId4"/>
          <a:stretch>
            <a:fillRect/>
          </a:stretch>
        </p:blipFill>
        <p:spPr>
          <a:xfrm>
            <a:off x="6150029" y="5308874"/>
            <a:ext cx="4437550" cy="553175"/>
          </a:xfrm>
          <a:prstGeom prst="rect">
            <a:avLst/>
          </a:prstGeom>
        </p:spPr>
      </p:pic>
      <p:pic>
        <p:nvPicPr>
          <p:cNvPr id="4" name="Picture 3" descr="Shape, rectangle&#10;&#10;Description automatically generated">
            <a:extLst>
              <a:ext uri="{FF2B5EF4-FFF2-40B4-BE49-F238E27FC236}">
                <a16:creationId xmlns:a16="http://schemas.microsoft.com/office/drawing/2014/main" id="{CA5DA23E-44C5-BB0E-6F67-AD0531E7A2AF}"/>
              </a:ext>
            </a:extLst>
          </p:cNvPr>
          <p:cNvPicPr>
            <a:picLocks noChangeAspect="1"/>
          </p:cNvPicPr>
          <p:nvPr/>
        </p:nvPicPr>
        <p:blipFill>
          <a:blip r:embed="rId4"/>
          <a:stretch>
            <a:fillRect/>
          </a:stretch>
        </p:blipFill>
        <p:spPr>
          <a:xfrm>
            <a:off x="1524000" y="4148257"/>
            <a:ext cx="4437550" cy="553175"/>
          </a:xfrm>
          <a:prstGeom prst="rect">
            <a:avLst/>
          </a:prstGeom>
        </p:spPr>
      </p:pic>
      <p:pic>
        <p:nvPicPr>
          <p:cNvPr id="5" name="Picture 4" descr="Shape, rectangle&#10;&#10;Description automatically generated">
            <a:extLst>
              <a:ext uri="{FF2B5EF4-FFF2-40B4-BE49-F238E27FC236}">
                <a16:creationId xmlns:a16="http://schemas.microsoft.com/office/drawing/2014/main" id="{BA8DF460-71FC-C940-4703-F828DE9581EB}"/>
              </a:ext>
            </a:extLst>
          </p:cNvPr>
          <p:cNvPicPr>
            <a:picLocks noChangeAspect="1"/>
          </p:cNvPicPr>
          <p:nvPr/>
        </p:nvPicPr>
        <p:blipFill>
          <a:blip r:embed="rId4"/>
          <a:stretch>
            <a:fillRect/>
          </a:stretch>
        </p:blipFill>
        <p:spPr>
          <a:xfrm>
            <a:off x="6170521" y="4609921"/>
            <a:ext cx="4437550" cy="553175"/>
          </a:xfrm>
          <a:prstGeom prst="rect">
            <a:avLst/>
          </a:prstGeom>
        </p:spPr>
      </p:pic>
      <p:pic>
        <p:nvPicPr>
          <p:cNvPr id="6" name="Picture 5" descr="Shape, rectangle&#10;&#10;Description automatically generated">
            <a:extLst>
              <a:ext uri="{FF2B5EF4-FFF2-40B4-BE49-F238E27FC236}">
                <a16:creationId xmlns:a16="http://schemas.microsoft.com/office/drawing/2014/main" id="{FE52B783-9E79-5EF4-B7C7-17A9730A543D}"/>
              </a:ext>
            </a:extLst>
          </p:cNvPr>
          <p:cNvPicPr>
            <a:picLocks noChangeAspect="1"/>
          </p:cNvPicPr>
          <p:nvPr/>
        </p:nvPicPr>
        <p:blipFill>
          <a:blip r:embed="rId4"/>
          <a:stretch>
            <a:fillRect/>
          </a:stretch>
        </p:blipFill>
        <p:spPr>
          <a:xfrm>
            <a:off x="1657179" y="4985873"/>
            <a:ext cx="4437550" cy="876176"/>
          </a:xfrm>
          <a:prstGeom prst="rect">
            <a:avLst/>
          </a:prstGeom>
        </p:spPr>
      </p:pic>
      <p:pic>
        <p:nvPicPr>
          <p:cNvPr id="7" name="Picture 6" descr="Shape, rectangle&#10;&#10;Description automatically generated">
            <a:extLst>
              <a:ext uri="{FF2B5EF4-FFF2-40B4-BE49-F238E27FC236}">
                <a16:creationId xmlns:a16="http://schemas.microsoft.com/office/drawing/2014/main" id="{AD129CAD-1A4F-20CC-FBF2-4D4D05C282BD}"/>
              </a:ext>
            </a:extLst>
          </p:cNvPr>
          <p:cNvPicPr>
            <a:picLocks noChangeAspect="1"/>
          </p:cNvPicPr>
          <p:nvPr/>
        </p:nvPicPr>
        <p:blipFill>
          <a:blip r:embed="rId4"/>
          <a:stretch>
            <a:fillRect/>
          </a:stretch>
        </p:blipFill>
        <p:spPr>
          <a:xfrm>
            <a:off x="1604421" y="6014449"/>
            <a:ext cx="4437550" cy="553175"/>
          </a:xfrm>
          <a:prstGeom prst="rect">
            <a:avLst/>
          </a:prstGeom>
        </p:spPr>
      </p:pic>
      <p:pic>
        <p:nvPicPr>
          <p:cNvPr id="8" name="Picture 7" descr="Shape, rectangle&#10;&#10;Description automatically generated">
            <a:extLst>
              <a:ext uri="{FF2B5EF4-FFF2-40B4-BE49-F238E27FC236}">
                <a16:creationId xmlns:a16="http://schemas.microsoft.com/office/drawing/2014/main" id="{ED9F49FA-686D-1D13-A37C-470390935767}"/>
              </a:ext>
            </a:extLst>
          </p:cNvPr>
          <p:cNvPicPr>
            <a:picLocks noChangeAspect="1"/>
          </p:cNvPicPr>
          <p:nvPr/>
        </p:nvPicPr>
        <p:blipFill>
          <a:blip r:embed="rId4"/>
          <a:stretch>
            <a:fillRect/>
          </a:stretch>
        </p:blipFill>
        <p:spPr>
          <a:xfrm>
            <a:off x="6150029" y="6003040"/>
            <a:ext cx="4437550" cy="553175"/>
          </a:xfrm>
          <a:prstGeom prst="rect">
            <a:avLst/>
          </a:prstGeom>
        </p:spPr>
      </p:pic>
      <p:sp>
        <p:nvSpPr>
          <p:cNvPr id="10" name="TextBox 9">
            <a:extLst>
              <a:ext uri="{FF2B5EF4-FFF2-40B4-BE49-F238E27FC236}">
                <a16:creationId xmlns:a16="http://schemas.microsoft.com/office/drawing/2014/main" id="{CD4394C5-F290-42C3-9F83-E77A3AF84D37}"/>
              </a:ext>
            </a:extLst>
          </p:cNvPr>
          <p:cNvSpPr txBox="1"/>
          <p:nvPr/>
        </p:nvSpPr>
        <p:spPr>
          <a:xfrm>
            <a:off x="2265830" y="4194010"/>
            <a:ext cx="2047548" cy="461665"/>
          </a:xfrm>
          <a:prstGeom prst="rect">
            <a:avLst/>
          </a:prstGeom>
          <a:noFill/>
        </p:spPr>
        <p:txBody>
          <a:bodyPr wrap="none" rtlCol="0">
            <a:spAutoFit/>
          </a:bodyPr>
          <a:lstStyle/>
          <a:p>
            <a:r>
              <a:rPr lang="en-US" sz="2400" dirty="0"/>
              <a:t>1. Hebrew Text</a:t>
            </a:r>
          </a:p>
        </p:txBody>
      </p:sp>
      <p:sp>
        <p:nvSpPr>
          <p:cNvPr id="12" name="TextBox 11">
            <a:extLst>
              <a:ext uri="{FF2B5EF4-FFF2-40B4-BE49-F238E27FC236}">
                <a16:creationId xmlns:a16="http://schemas.microsoft.com/office/drawing/2014/main" id="{4D994159-0B2B-C60C-9E48-B22DEDDEBD3A}"/>
              </a:ext>
            </a:extLst>
          </p:cNvPr>
          <p:cNvSpPr txBox="1"/>
          <p:nvPr/>
        </p:nvSpPr>
        <p:spPr>
          <a:xfrm>
            <a:off x="6690525" y="4688853"/>
            <a:ext cx="3492559" cy="461665"/>
          </a:xfrm>
          <a:prstGeom prst="rect">
            <a:avLst/>
          </a:prstGeom>
          <a:noFill/>
        </p:spPr>
        <p:txBody>
          <a:bodyPr wrap="none" rtlCol="0">
            <a:spAutoFit/>
          </a:bodyPr>
          <a:lstStyle/>
          <a:p>
            <a:r>
              <a:rPr lang="en-US" sz="2400" dirty="0"/>
              <a:t>4.Symmachus the Ebionite</a:t>
            </a:r>
          </a:p>
        </p:txBody>
      </p:sp>
      <p:sp>
        <p:nvSpPr>
          <p:cNvPr id="13" name="TextBox 12">
            <a:extLst>
              <a:ext uri="{FF2B5EF4-FFF2-40B4-BE49-F238E27FC236}">
                <a16:creationId xmlns:a16="http://schemas.microsoft.com/office/drawing/2014/main" id="{08412E8E-D120-7DE1-934E-664006B57D72}"/>
              </a:ext>
            </a:extLst>
          </p:cNvPr>
          <p:cNvSpPr txBox="1"/>
          <p:nvPr/>
        </p:nvSpPr>
        <p:spPr>
          <a:xfrm>
            <a:off x="2173412" y="5021405"/>
            <a:ext cx="3138727" cy="830997"/>
          </a:xfrm>
          <a:prstGeom prst="rect">
            <a:avLst/>
          </a:prstGeom>
          <a:noFill/>
        </p:spPr>
        <p:txBody>
          <a:bodyPr wrap="square" rtlCol="0">
            <a:spAutoFit/>
          </a:bodyPr>
          <a:lstStyle/>
          <a:p>
            <a:r>
              <a:rPr lang="en-US" sz="2400" dirty="0"/>
              <a:t>2. Hebrew Transliterated to Greek </a:t>
            </a:r>
          </a:p>
        </p:txBody>
      </p:sp>
      <p:sp>
        <p:nvSpPr>
          <p:cNvPr id="14" name="TextBox 13">
            <a:extLst>
              <a:ext uri="{FF2B5EF4-FFF2-40B4-BE49-F238E27FC236}">
                <a16:creationId xmlns:a16="http://schemas.microsoft.com/office/drawing/2014/main" id="{C1A3852A-F416-4C85-8AB2-E9B529E8CA9A}"/>
              </a:ext>
            </a:extLst>
          </p:cNvPr>
          <p:cNvSpPr txBox="1"/>
          <p:nvPr/>
        </p:nvSpPr>
        <p:spPr>
          <a:xfrm>
            <a:off x="6549102" y="5354628"/>
            <a:ext cx="3430747" cy="461665"/>
          </a:xfrm>
          <a:prstGeom prst="rect">
            <a:avLst/>
          </a:prstGeom>
          <a:noFill/>
        </p:spPr>
        <p:txBody>
          <a:bodyPr wrap="none" rtlCol="0">
            <a:spAutoFit/>
          </a:bodyPr>
          <a:lstStyle/>
          <a:p>
            <a:r>
              <a:rPr lang="en-US" sz="2400" dirty="0"/>
              <a:t>5.Recension of Septuagint</a:t>
            </a:r>
          </a:p>
        </p:txBody>
      </p:sp>
      <p:sp>
        <p:nvSpPr>
          <p:cNvPr id="15" name="TextBox 14">
            <a:extLst>
              <a:ext uri="{FF2B5EF4-FFF2-40B4-BE49-F238E27FC236}">
                <a16:creationId xmlns:a16="http://schemas.microsoft.com/office/drawing/2014/main" id="{2B0D90D3-E0FD-4D7A-B088-BBBEF212B941}"/>
              </a:ext>
            </a:extLst>
          </p:cNvPr>
          <p:cNvSpPr txBox="1"/>
          <p:nvPr/>
        </p:nvSpPr>
        <p:spPr>
          <a:xfrm>
            <a:off x="2875831" y="6028409"/>
            <a:ext cx="2451312" cy="461665"/>
          </a:xfrm>
          <a:prstGeom prst="rect">
            <a:avLst/>
          </a:prstGeom>
          <a:noFill/>
        </p:spPr>
        <p:txBody>
          <a:bodyPr wrap="none" rtlCol="0">
            <a:spAutoFit/>
          </a:bodyPr>
          <a:lstStyle/>
          <a:p>
            <a:r>
              <a:rPr lang="en-US" sz="2400" dirty="0"/>
              <a:t>3. Aquia of </a:t>
            </a:r>
            <a:r>
              <a:rPr lang="en-US" sz="2400" dirty="0" err="1"/>
              <a:t>Sinpoe</a:t>
            </a:r>
            <a:endParaRPr lang="en-US" sz="2400" dirty="0"/>
          </a:p>
        </p:txBody>
      </p:sp>
      <p:sp>
        <p:nvSpPr>
          <p:cNvPr id="16" name="TextBox 15">
            <a:extLst>
              <a:ext uri="{FF2B5EF4-FFF2-40B4-BE49-F238E27FC236}">
                <a16:creationId xmlns:a16="http://schemas.microsoft.com/office/drawing/2014/main" id="{8068BE00-6CED-80F8-933D-500339CCD659}"/>
              </a:ext>
            </a:extLst>
          </p:cNvPr>
          <p:cNvSpPr txBox="1"/>
          <p:nvPr/>
        </p:nvSpPr>
        <p:spPr>
          <a:xfrm>
            <a:off x="6549102" y="6094550"/>
            <a:ext cx="1935145" cy="461665"/>
          </a:xfrm>
          <a:prstGeom prst="rect">
            <a:avLst/>
          </a:prstGeom>
          <a:noFill/>
        </p:spPr>
        <p:txBody>
          <a:bodyPr wrap="none" rtlCol="0">
            <a:spAutoFit/>
          </a:bodyPr>
          <a:lstStyle/>
          <a:p>
            <a:r>
              <a:rPr lang="en-US" sz="2400" dirty="0"/>
              <a:t>6. Theodotion</a:t>
            </a:r>
          </a:p>
        </p:txBody>
      </p:sp>
      <p:sp>
        <p:nvSpPr>
          <p:cNvPr id="17" name="TextBox 16">
            <a:extLst>
              <a:ext uri="{FF2B5EF4-FFF2-40B4-BE49-F238E27FC236}">
                <a16:creationId xmlns:a16="http://schemas.microsoft.com/office/drawing/2014/main" id="{61755FE9-519F-8AA4-808B-E4B22EC64E9A}"/>
              </a:ext>
            </a:extLst>
          </p:cNvPr>
          <p:cNvSpPr txBox="1"/>
          <p:nvPr/>
        </p:nvSpPr>
        <p:spPr>
          <a:xfrm>
            <a:off x="1734956" y="1615398"/>
            <a:ext cx="9038436" cy="3108543"/>
          </a:xfrm>
          <a:prstGeom prst="rect">
            <a:avLst/>
          </a:prstGeom>
          <a:noFill/>
        </p:spPr>
        <p:txBody>
          <a:bodyPr wrap="none" rtlCol="0">
            <a:spAutoFit/>
          </a:bodyPr>
          <a:lstStyle/>
          <a:p>
            <a:r>
              <a:rPr lang="en-US" sz="2800" dirty="0"/>
              <a:t>The Hexapla is a critical comparison of Greek and Hebrew</a:t>
            </a:r>
          </a:p>
          <a:p>
            <a:r>
              <a:rPr lang="en-US" sz="2800" dirty="0"/>
              <a:t> text  written in six parallel columns </a:t>
            </a:r>
            <a:r>
              <a:rPr lang="en-US" sz="2800" b="1" dirty="0"/>
              <a:t>written over 7000 pages.</a:t>
            </a:r>
          </a:p>
          <a:p>
            <a:endParaRPr lang="en-US" sz="2800" dirty="0"/>
          </a:p>
          <a:p>
            <a:r>
              <a:rPr lang="en-US" sz="2800" dirty="0"/>
              <a:t>40 year Effort   Ended Up in Caesarea.  Destroyed </a:t>
            </a:r>
            <a:r>
              <a:rPr lang="en-US" sz="2800" dirty="0" err="1"/>
              <a:t>apx</a:t>
            </a:r>
            <a:r>
              <a:rPr lang="en-US" sz="2800" dirty="0"/>
              <a:t>. 600</a:t>
            </a:r>
          </a:p>
          <a:p>
            <a:endParaRPr lang="en-US" sz="2800" dirty="0"/>
          </a:p>
          <a:p>
            <a:endParaRPr lang="en-US" sz="2800" dirty="0"/>
          </a:p>
          <a:p>
            <a:r>
              <a:rPr lang="en-US" sz="2800" dirty="0"/>
              <a:t> </a:t>
            </a:r>
          </a:p>
        </p:txBody>
      </p:sp>
    </p:spTree>
    <p:extLst>
      <p:ext uri="{BB962C8B-B14F-4D97-AF65-F5344CB8AC3E}">
        <p14:creationId xmlns:p14="http://schemas.microsoft.com/office/powerpoint/2010/main" val="4215012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29903" y="354204"/>
            <a:ext cx="10132194" cy="5778517"/>
          </a:xfrm>
          <a:prstGeom prst="rect">
            <a:avLst/>
          </a:prstGeom>
        </p:spPr>
      </p:pic>
      <p:sp>
        <p:nvSpPr>
          <p:cNvPr id="6" name="TextBox 5">
            <a:extLst>
              <a:ext uri="{FF2B5EF4-FFF2-40B4-BE49-F238E27FC236}">
                <a16:creationId xmlns:a16="http://schemas.microsoft.com/office/drawing/2014/main" id="{A965673E-5CC2-E677-963A-3832EE7E0FAC}"/>
              </a:ext>
            </a:extLst>
          </p:cNvPr>
          <p:cNvSpPr txBox="1"/>
          <p:nvPr/>
        </p:nvSpPr>
        <p:spPr>
          <a:xfrm>
            <a:off x="154004" y="3793619"/>
            <a:ext cx="2804357" cy="2831544"/>
          </a:xfrm>
          <a:prstGeom prst="rect">
            <a:avLst/>
          </a:prstGeom>
          <a:noFill/>
        </p:spPr>
        <p:txBody>
          <a:bodyPr wrap="none" rtlCol="0">
            <a:spAutoFit/>
          </a:bodyPr>
          <a:lstStyle/>
          <a:p>
            <a:r>
              <a:rPr lang="en-US" sz="3200" dirty="0"/>
              <a:t>Codices</a:t>
            </a:r>
            <a:br>
              <a:rPr lang="en-US" sz="3200" dirty="0"/>
            </a:br>
            <a:r>
              <a:rPr lang="he-IL" sz="3200" dirty="0"/>
              <a:t>א</a:t>
            </a:r>
            <a:r>
              <a:rPr lang="en-US" sz="3200" dirty="0"/>
              <a:t> Sinaiticus</a:t>
            </a:r>
            <a:br>
              <a:rPr lang="en-US" sz="3200" dirty="0"/>
            </a:br>
            <a:r>
              <a:rPr lang="en-US" sz="3200" dirty="0"/>
              <a:t>A Alexandrinus</a:t>
            </a:r>
          </a:p>
          <a:p>
            <a:r>
              <a:rPr lang="en-US" sz="3200" dirty="0"/>
              <a:t>B Vaticanus</a:t>
            </a:r>
          </a:p>
          <a:p>
            <a:r>
              <a:rPr lang="en-US" sz="3200" dirty="0"/>
              <a:t>Q Marchalianus</a:t>
            </a:r>
          </a:p>
          <a:p>
            <a:endParaRPr lang="en-US" dirty="0"/>
          </a:p>
        </p:txBody>
      </p:sp>
      <p:sp>
        <p:nvSpPr>
          <p:cNvPr id="7" name="TextBox 6">
            <a:extLst>
              <a:ext uri="{FF2B5EF4-FFF2-40B4-BE49-F238E27FC236}">
                <a16:creationId xmlns:a16="http://schemas.microsoft.com/office/drawing/2014/main" id="{4B071B0B-49E5-B671-6C5A-BBD84705EF7F}"/>
              </a:ext>
            </a:extLst>
          </p:cNvPr>
          <p:cNvSpPr txBox="1"/>
          <p:nvPr/>
        </p:nvSpPr>
        <p:spPr>
          <a:xfrm>
            <a:off x="8728509" y="5426578"/>
            <a:ext cx="3206968" cy="1077218"/>
          </a:xfrm>
          <a:prstGeom prst="rect">
            <a:avLst/>
          </a:prstGeom>
          <a:noFill/>
        </p:spPr>
        <p:txBody>
          <a:bodyPr wrap="none" rtlCol="0">
            <a:spAutoFit/>
          </a:bodyPr>
          <a:lstStyle/>
          <a:p>
            <a:r>
              <a:rPr lang="en-US" sz="3200" dirty="0"/>
              <a:t>LXX - Septuagint</a:t>
            </a:r>
            <a:br>
              <a:rPr lang="en-US" sz="3200" dirty="0"/>
            </a:br>
            <a:r>
              <a:rPr lang="en-US" sz="3200" dirty="0"/>
              <a:t>Mt Masoretic Text</a:t>
            </a:r>
            <a:endParaRPr lang="en-US" dirty="0"/>
          </a:p>
        </p:txBody>
      </p:sp>
      <p:cxnSp>
        <p:nvCxnSpPr>
          <p:cNvPr id="3" name="Straight Arrow Connector 2">
            <a:extLst>
              <a:ext uri="{FF2B5EF4-FFF2-40B4-BE49-F238E27FC236}">
                <a16:creationId xmlns:a16="http://schemas.microsoft.com/office/drawing/2014/main" id="{19D7D77D-048F-DC8E-3CCD-D2B4C4F59F2E}"/>
              </a:ext>
            </a:extLst>
          </p:cNvPr>
          <p:cNvCxnSpPr/>
          <p:nvPr/>
        </p:nvCxnSpPr>
        <p:spPr>
          <a:xfrm flipV="1">
            <a:off x="5501390" y="2248525"/>
            <a:ext cx="2728210" cy="464695"/>
          </a:xfrm>
          <a:prstGeom prst="straightConnector1">
            <a:avLst/>
          </a:prstGeom>
          <a:ln w="34925">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120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19909" y="520042"/>
            <a:ext cx="10132194" cy="5778517"/>
          </a:xfrm>
          <a:prstGeom prst="rect">
            <a:avLst/>
          </a:prstGeom>
        </p:spPr>
      </p:pic>
      <p:sp>
        <p:nvSpPr>
          <p:cNvPr id="6" name="TextBox 5">
            <a:extLst>
              <a:ext uri="{FF2B5EF4-FFF2-40B4-BE49-F238E27FC236}">
                <a16:creationId xmlns:a16="http://schemas.microsoft.com/office/drawing/2014/main" id="{A965673E-5CC2-E677-963A-3832EE7E0FAC}"/>
              </a:ext>
            </a:extLst>
          </p:cNvPr>
          <p:cNvSpPr txBox="1"/>
          <p:nvPr/>
        </p:nvSpPr>
        <p:spPr>
          <a:xfrm>
            <a:off x="154004" y="3793619"/>
            <a:ext cx="2804357" cy="2831544"/>
          </a:xfrm>
          <a:prstGeom prst="rect">
            <a:avLst/>
          </a:prstGeom>
          <a:noFill/>
        </p:spPr>
        <p:txBody>
          <a:bodyPr wrap="none" rtlCol="0">
            <a:spAutoFit/>
          </a:bodyPr>
          <a:lstStyle/>
          <a:p>
            <a:r>
              <a:rPr lang="en-US" sz="3200" dirty="0"/>
              <a:t>Codices</a:t>
            </a:r>
            <a:br>
              <a:rPr lang="en-US" sz="3200" dirty="0"/>
            </a:br>
            <a:r>
              <a:rPr lang="he-IL" sz="3200" dirty="0"/>
              <a:t>א</a:t>
            </a:r>
            <a:r>
              <a:rPr lang="en-US" sz="3200" dirty="0"/>
              <a:t> Sinaiticus</a:t>
            </a:r>
            <a:br>
              <a:rPr lang="en-US" sz="3200" dirty="0"/>
            </a:br>
            <a:r>
              <a:rPr lang="en-US" sz="3200" dirty="0"/>
              <a:t>A Alexandrinus</a:t>
            </a:r>
          </a:p>
          <a:p>
            <a:r>
              <a:rPr lang="en-US" sz="3200" dirty="0"/>
              <a:t>B Vaticanus</a:t>
            </a:r>
          </a:p>
          <a:p>
            <a:r>
              <a:rPr lang="en-US" sz="3200" dirty="0"/>
              <a:t>Q Marchalianus</a:t>
            </a:r>
          </a:p>
          <a:p>
            <a:endParaRPr lang="en-US" dirty="0"/>
          </a:p>
        </p:txBody>
      </p:sp>
      <p:sp>
        <p:nvSpPr>
          <p:cNvPr id="7" name="TextBox 6">
            <a:extLst>
              <a:ext uri="{FF2B5EF4-FFF2-40B4-BE49-F238E27FC236}">
                <a16:creationId xmlns:a16="http://schemas.microsoft.com/office/drawing/2014/main" id="{4B071B0B-49E5-B671-6C5A-BBD84705EF7F}"/>
              </a:ext>
            </a:extLst>
          </p:cNvPr>
          <p:cNvSpPr txBox="1"/>
          <p:nvPr/>
        </p:nvSpPr>
        <p:spPr>
          <a:xfrm>
            <a:off x="8728509" y="5426578"/>
            <a:ext cx="3206968" cy="1077218"/>
          </a:xfrm>
          <a:prstGeom prst="rect">
            <a:avLst/>
          </a:prstGeom>
          <a:noFill/>
        </p:spPr>
        <p:txBody>
          <a:bodyPr wrap="none" rtlCol="0">
            <a:spAutoFit/>
          </a:bodyPr>
          <a:lstStyle/>
          <a:p>
            <a:r>
              <a:rPr lang="en-US" sz="3200" dirty="0"/>
              <a:t>LXX - Septuagint</a:t>
            </a:r>
            <a:br>
              <a:rPr lang="en-US" sz="3200" dirty="0"/>
            </a:br>
            <a:r>
              <a:rPr lang="en-US" sz="3200" dirty="0"/>
              <a:t>Mt Masoretic Text</a:t>
            </a:r>
            <a:endParaRPr lang="en-US" dirty="0"/>
          </a:p>
        </p:txBody>
      </p:sp>
      <p:cxnSp>
        <p:nvCxnSpPr>
          <p:cNvPr id="3" name="Straight Arrow Connector 2">
            <a:extLst>
              <a:ext uri="{FF2B5EF4-FFF2-40B4-BE49-F238E27FC236}">
                <a16:creationId xmlns:a16="http://schemas.microsoft.com/office/drawing/2014/main" id="{19D7D77D-048F-DC8E-3CCD-D2B4C4F59F2E}"/>
              </a:ext>
            </a:extLst>
          </p:cNvPr>
          <p:cNvCxnSpPr/>
          <p:nvPr/>
        </p:nvCxnSpPr>
        <p:spPr>
          <a:xfrm flipV="1">
            <a:off x="5501390" y="2248525"/>
            <a:ext cx="2728210" cy="464695"/>
          </a:xfrm>
          <a:prstGeom prst="straightConnector1">
            <a:avLst/>
          </a:prstGeom>
          <a:ln w="34925">
            <a:tailEnd type="triangle" w="lg" len="lg"/>
          </a:ln>
        </p:spPr>
        <p:style>
          <a:lnRef idx="2">
            <a:schemeClr val="accent1"/>
          </a:lnRef>
          <a:fillRef idx="0">
            <a:schemeClr val="accent1"/>
          </a:fillRef>
          <a:effectRef idx="1">
            <a:schemeClr val="accent1"/>
          </a:effectRef>
          <a:fontRef idx="minor">
            <a:schemeClr val="tx1"/>
          </a:fontRef>
        </p:style>
      </p:cxnSp>
      <p:sp>
        <p:nvSpPr>
          <p:cNvPr id="2" name="Arrow: Right 1">
            <a:extLst>
              <a:ext uri="{FF2B5EF4-FFF2-40B4-BE49-F238E27FC236}">
                <a16:creationId xmlns:a16="http://schemas.microsoft.com/office/drawing/2014/main" id="{BCF6F698-9EEA-711B-1BD2-735FD9F566E4}"/>
              </a:ext>
            </a:extLst>
          </p:cNvPr>
          <p:cNvSpPr/>
          <p:nvPr/>
        </p:nvSpPr>
        <p:spPr>
          <a:xfrm rot="19974340">
            <a:off x="9351559" y="4347036"/>
            <a:ext cx="2263047" cy="3215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1102A2C-E17B-92EB-D2D0-277F9E731584}"/>
              </a:ext>
            </a:extLst>
          </p:cNvPr>
          <p:cNvSpPr/>
          <p:nvPr/>
        </p:nvSpPr>
        <p:spPr>
          <a:xfrm rot="17621577">
            <a:off x="8857414" y="1214890"/>
            <a:ext cx="1989331" cy="1752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3127A6-C21A-79AF-699E-14CFD0490DB1}"/>
              </a:ext>
            </a:extLst>
          </p:cNvPr>
          <p:cNvSpPr txBox="1"/>
          <p:nvPr/>
        </p:nvSpPr>
        <p:spPr>
          <a:xfrm rot="17911656">
            <a:off x="575562" y="185797"/>
            <a:ext cx="2568892" cy="707886"/>
          </a:xfrm>
          <a:prstGeom prst="rect">
            <a:avLst/>
          </a:prstGeom>
          <a:noFill/>
        </p:spPr>
        <p:txBody>
          <a:bodyPr wrap="square">
            <a:spAutoFit/>
          </a:bodyPr>
          <a:lstStyle/>
          <a:p>
            <a:r>
              <a:rPr lang="en-US" sz="2000" b="0" i="0" u="none" strike="noStrike" dirty="0">
                <a:solidFill>
                  <a:srgbClr val="0645AD"/>
                </a:solidFill>
                <a:effectLst/>
                <a:latin typeface="Arial" panose="020B0604020202020204" pitchFamily="34" charset="0"/>
                <a:hlinkClick r:id="rId4" tooltip="Classical Syriac language"/>
              </a:rPr>
              <a:t>Classical Syriac</a:t>
            </a:r>
            <a:endParaRPr lang="en-US" sz="2000" b="0" i="0" u="none" strike="noStrike" dirty="0">
              <a:solidFill>
                <a:srgbClr val="0645AD"/>
              </a:solidFill>
              <a:effectLst/>
              <a:latin typeface="Arial" panose="020B0604020202020204" pitchFamily="34" charset="0"/>
            </a:endParaRPr>
          </a:p>
          <a:p>
            <a:r>
              <a:rPr lang="en-US" sz="2000" dirty="0">
                <a:solidFill>
                  <a:srgbClr val="0645AD"/>
                </a:solidFill>
                <a:latin typeface="Arial" panose="020B0604020202020204" pitchFamily="34" charset="0"/>
              </a:rPr>
              <a:t> Polycarp</a:t>
            </a:r>
            <a:endParaRPr lang="en-US" sz="2000" dirty="0"/>
          </a:p>
        </p:txBody>
      </p:sp>
      <p:sp>
        <p:nvSpPr>
          <p:cNvPr id="11" name="TextBox 10">
            <a:extLst>
              <a:ext uri="{FF2B5EF4-FFF2-40B4-BE49-F238E27FC236}">
                <a16:creationId xmlns:a16="http://schemas.microsoft.com/office/drawing/2014/main" id="{CDC9811A-0C02-848E-708C-892A404C8640}"/>
              </a:ext>
            </a:extLst>
          </p:cNvPr>
          <p:cNvSpPr txBox="1"/>
          <p:nvPr/>
        </p:nvSpPr>
        <p:spPr>
          <a:xfrm rot="18256463">
            <a:off x="5250168" y="720600"/>
            <a:ext cx="2568892" cy="400110"/>
          </a:xfrm>
          <a:prstGeom prst="rect">
            <a:avLst/>
          </a:prstGeom>
          <a:noFill/>
        </p:spPr>
        <p:txBody>
          <a:bodyPr wrap="square">
            <a:spAutoFit/>
          </a:bodyPr>
          <a:lstStyle/>
          <a:p>
            <a:r>
              <a:rPr lang="en-US" sz="2000" b="0" i="0" u="none" strike="noStrike" dirty="0">
                <a:solidFill>
                  <a:srgbClr val="0645AD"/>
                </a:solidFill>
                <a:effectLst/>
                <a:latin typeface="Arial" panose="020B0604020202020204" pitchFamily="34" charset="0"/>
                <a:hlinkClick r:id="rId4" tooltip="Classical Syriac language"/>
              </a:rPr>
              <a:t>Classical Syriac</a:t>
            </a:r>
            <a:endParaRPr lang="en-US" sz="2000" dirty="0"/>
          </a:p>
        </p:txBody>
      </p:sp>
      <p:sp>
        <p:nvSpPr>
          <p:cNvPr id="14" name="TextBox 13">
            <a:extLst>
              <a:ext uri="{FF2B5EF4-FFF2-40B4-BE49-F238E27FC236}">
                <a16:creationId xmlns:a16="http://schemas.microsoft.com/office/drawing/2014/main" id="{82C73FCD-18CA-98FF-DBF9-56A119E65CED}"/>
              </a:ext>
            </a:extLst>
          </p:cNvPr>
          <p:cNvSpPr txBox="1"/>
          <p:nvPr/>
        </p:nvSpPr>
        <p:spPr>
          <a:xfrm rot="21166963">
            <a:off x="5852438" y="2566795"/>
            <a:ext cx="2220351" cy="369332"/>
          </a:xfrm>
          <a:prstGeom prst="rect">
            <a:avLst/>
          </a:prstGeom>
          <a:noFill/>
        </p:spPr>
        <p:txBody>
          <a:bodyPr wrap="none" rtlCol="0">
            <a:spAutoFit/>
          </a:bodyPr>
          <a:lstStyle/>
          <a:p>
            <a:r>
              <a:rPr lang="en-US" dirty="0"/>
              <a:t>Jerome using Hexapla</a:t>
            </a:r>
          </a:p>
        </p:txBody>
      </p:sp>
      <p:sp>
        <p:nvSpPr>
          <p:cNvPr id="15" name="TextBox 14">
            <a:extLst>
              <a:ext uri="{FF2B5EF4-FFF2-40B4-BE49-F238E27FC236}">
                <a16:creationId xmlns:a16="http://schemas.microsoft.com/office/drawing/2014/main" id="{35D0F5F9-E395-6728-1D0D-ADA126B08828}"/>
              </a:ext>
            </a:extLst>
          </p:cNvPr>
          <p:cNvSpPr txBox="1"/>
          <p:nvPr/>
        </p:nvSpPr>
        <p:spPr>
          <a:xfrm rot="17977770">
            <a:off x="9416008" y="1160065"/>
            <a:ext cx="1462645" cy="400110"/>
          </a:xfrm>
          <a:prstGeom prst="rect">
            <a:avLst/>
          </a:prstGeom>
          <a:noFill/>
        </p:spPr>
        <p:txBody>
          <a:bodyPr wrap="square">
            <a:spAutoFit/>
          </a:bodyPr>
          <a:lstStyle/>
          <a:p>
            <a:r>
              <a:rPr lang="en-US" sz="2000" b="0" i="0" u="none" strike="noStrike" dirty="0">
                <a:effectLst/>
                <a:latin typeface="Arial" panose="020B0604020202020204" pitchFamily="34" charset="0"/>
              </a:rPr>
              <a:t>Latin Track</a:t>
            </a:r>
            <a:endParaRPr lang="en-US" sz="2000" dirty="0"/>
          </a:p>
        </p:txBody>
      </p:sp>
      <p:sp>
        <p:nvSpPr>
          <p:cNvPr id="17" name="TextBox 16">
            <a:extLst>
              <a:ext uri="{FF2B5EF4-FFF2-40B4-BE49-F238E27FC236}">
                <a16:creationId xmlns:a16="http://schemas.microsoft.com/office/drawing/2014/main" id="{58FD2D08-08F2-1C57-E47B-0995A0D17A0E}"/>
              </a:ext>
            </a:extLst>
          </p:cNvPr>
          <p:cNvSpPr txBox="1"/>
          <p:nvPr/>
        </p:nvSpPr>
        <p:spPr>
          <a:xfrm rot="18964298">
            <a:off x="4278115" y="335376"/>
            <a:ext cx="1031051" cy="369332"/>
          </a:xfrm>
          <a:prstGeom prst="rect">
            <a:avLst/>
          </a:prstGeom>
          <a:noFill/>
        </p:spPr>
        <p:txBody>
          <a:bodyPr wrap="none" rtlCol="0">
            <a:spAutoFit/>
          </a:bodyPr>
          <a:lstStyle/>
          <a:p>
            <a:r>
              <a:rPr lang="en-US" b="0" i="0" u="none" strike="noStrike" dirty="0">
                <a:solidFill>
                  <a:srgbClr val="0645AD"/>
                </a:solidFill>
                <a:effectLst/>
                <a:latin typeface="Arial" panose="020B0604020202020204" pitchFamily="34" charset="0"/>
                <a:hlinkClick r:id="rId5" tooltip="Peshitta"/>
              </a:rPr>
              <a:t>Aramaic</a:t>
            </a:r>
            <a:endParaRPr lang="en-US" dirty="0"/>
          </a:p>
        </p:txBody>
      </p:sp>
      <p:sp>
        <p:nvSpPr>
          <p:cNvPr id="18" name="TextBox 17">
            <a:extLst>
              <a:ext uri="{FF2B5EF4-FFF2-40B4-BE49-F238E27FC236}">
                <a16:creationId xmlns:a16="http://schemas.microsoft.com/office/drawing/2014/main" id="{64167095-A330-048D-7872-F8BFF4DE78C3}"/>
              </a:ext>
            </a:extLst>
          </p:cNvPr>
          <p:cNvSpPr txBox="1"/>
          <p:nvPr/>
        </p:nvSpPr>
        <p:spPr>
          <a:xfrm rot="20054599">
            <a:off x="9816056" y="4424637"/>
            <a:ext cx="2262370" cy="400110"/>
          </a:xfrm>
          <a:prstGeom prst="rect">
            <a:avLst/>
          </a:prstGeom>
          <a:noFill/>
        </p:spPr>
        <p:txBody>
          <a:bodyPr wrap="square">
            <a:spAutoFit/>
          </a:bodyPr>
          <a:lstStyle/>
          <a:p>
            <a:r>
              <a:rPr lang="en-US" sz="2000" dirty="0">
                <a:latin typeface="Arial" panose="020B0604020202020204" pitchFamily="34" charset="0"/>
              </a:rPr>
              <a:t>Hebrew </a:t>
            </a:r>
            <a:r>
              <a:rPr lang="en-US" sz="2000" b="0" i="0" u="none" strike="noStrike" dirty="0">
                <a:effectLst/>
                <a:latin typeface="Arial" panose="020B0604020202020204" pitchFamily="34" charset="0"/>
              </a:rPr>
              <a:t>Track</a:t>
            </a:r>
            <a:endParaRPr lang="en-US" sz="2000" dirty="0"/>
          </a:p>
        </p:txBody>
      </p:sp>
    </p:spTree>
    <p:extLst>
      <p:ext uri="{BB962C8B-B14F-4D97-AF65-F5344CB8AC3E}">
        <p14:creationId xmlns:p14="http://schemas.microsoft.com/office/powerpoint/2010/main" val="4216984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19909" y="520042"/>
            <a:ext cx="10132194" cy="5778517"/>
          </a:xfrm>
          <a:prstGeom prst="rect">
            <a:avLst/>
          </a:prstGeom>
        </p:spPr>
      </p:pic>
      <p:sp>
        <p:nvSpPr>
          <p:cNvPr id="6" name="TextBox 5">
            <a:extLst>
              <a:ext uri="{FF2B5EF4-FFF2-40B4-BE49-F238E27FC236}">
                <a16:creationId xmlns:a16="http://schemas.microsoft.com/office/drawing/2014/main" id="{A965673E-5CC2-E677-963A-3832EE7E0FAC}"/>
              </a:ext>
            </a:extLst>
          </p:cNvPr>
          <p:cNvSpPr txBox="1"/>
          <p:nvPr/>
        </p:nvSpPr>
        <p:spPr>
          <a:xfrm>
            <a:off x="154004" y="3793619"/>
            <a:ext cx="2804357" cy="2831544"/>
          </a:xfrm>
          <a:prstGeom prst="rect">
            <a:avLst/>
          </a:prstGeom>
          <a:noFill/>
        </p:spPr>
        <p:txBody>
          <a:bodyPr wrap="none" rtlCol="0">
            <a:spAutoFit/>
          </a:bodyPr>
          <a:lstStyle/>
          <a:p>
            <a:r>
              <a:rPr lang="en-US" sz="3200" dirty="0"/>
              <a:t>Codices</a:t>
            </a:r>
            <a:br>
              <a:rPr lang="en-US" sz="3200" dirty="0"/>
            </a:br>
            <a:r>
              <a:rPr lang="he-IL" sz="3200" dirty="0"/>
              <a:t>א</a:t>
            </a:r>
            <a:r>
              <a:rPr lang="en-US" sz="3200" dirty="0"/>
              <a:t> Sinaiticus</a:t>
            </a:r>
            <a:br>
              <a:rPr lang="en-US" sz="3200" dirty="0"/>
            </a:br>
            <a:r>
              <a:rPr lang="en-US" sz="3200" dirty="0"/>
              <a:t>A Alexandrinus</a:t>
            </a:r>
          </a:p>
          <a:p>
            <a:r>
              <a:rPr lang="en-US" sz="3200" dirty="0"/>
              <a:t>B Vaticanus</a:t>
            </a:r>
          </a:p>
          <a:p>
            <a:r>
              <a:rPr lang="en-US" sz="3200" dirty="0"/>
              <a:t>Q Marchalianus</a:t>
            </a:r>
          </a:p>
          <a:p>
            <a:endParaRPr lang="en-US" dirty="0"/>
          </a:p>
        </p:txBody>
      </p:sp>
      <p:sp>
        <p:nvSpPr>
          <p:cNvPr id="7" name="TextBox 6">
            <a:extLst>
              <a:ext uri="{FF2B5EF4-FFF2-40B4-BE49-F238E27FC236}">
                <a16:creationId xmlns:a16="http://schemas.microsoft.com/office/drawing/2014/main" id="{4B071B0B-49E5-B671-6C5A-BBD84705EF7F}"/>
              </a:ext>
            </a:extLst>
          </p:cNvPr>
          <p:cNvSpPr txBox="1"/>
          <p:nvPr/>
        </p:nvSpPr>
        <p:spPr>
          <a:xfrm>
            <a:off x="8728509" y="5426578"/>
            <a:ext cx="3206968" cy="1077218"/>
          </a:xfrm>
          <a:prstGeom prst="rect">
            <a:avLst/>
          </a:prstGeom>
          <a:noFill/>
        </p:spPr>
        <p:txBody>
          <a:bodyPr wrap="none" rtlCol="0">
            <a:spAutoFit/>
          </a:bodyPr>
          <a:lstStyle/>
          <a:p>
            <a:r>
              <a:rPr lang="en-US" sz="3200" dirty="0"/>
              <a:t>LXX - Septuagint</a:t>
            </a:r>
            <a:br>
              <a:rPr lang="en-US" sz="3200" dirty="0"/>
            </a:br>
            <a:r>
              <a:rPr lang="en-US" sz="3200" dirty="0"/>
              <a:t>Mt Masoretic Text</a:t>
            </a:r>
            <a:endParaRPr lang="en-US" dirty="0"/>
          </a:p>
        </p:txBody>
      </p:sp>
      <p:cxnSp>
        <p:nvCxnSpPr>
          <p:cNvPr id="3" name="Straight Arrow Connector 2">
            <a:extLst>
              <a:ext uri="{FF2B5EF4-FFF2-40B4-BE49-F238E27FC236}">
                <a16:creationId xmlns:a16="http://schemas.microsoft.com/office/drawing/2014/main" id="{19D7D77D-048F-DC8E-3CCD-D2B4C4F59F2E}"/>
              </a:ext>
            </a:extLst>
          </p:cNvPr>
          <p:cNvCxnSpPr/>
          <p:nvPr/>
        </p:nvCxnSpPr>
        <p:spPr>
          <a:xfrm flipV="1">
            <a:off x="5501390" y="2248525"/>
            <a:ext cx="2728210" cy="464695"/>
          </a:xfrm>
          <a:prstGeom prst="straightConnector1">
            <a:avLst/>
          </a:prstGeom>
          <a:ln w="34925">
            <a:tailEnd type="triangle" w="lg" len="lg"/>
          </a:ln>
        </p:spPr>
        <p:style>
          <a:lnRef idx="2">
            <a:schemeClr val="accent1"/>
          </a:lnRef>
          <a:fillRef idx="0">
            <a:schemeClr val="accent1"/>
          </a:fillRef>
          <a:effectRef idx="1">
            <a:schemeClr val="accent1"/>
          </a:effectRef>
          <a:fontRef idx="minor">
            <a:schemeClr val="tx1"/>
          </a:fontRef>
        </p:style>
      </p:cxnSp>
      <p:sp>
        <p:nvSpPr>
          <p:cNvPr id="2" name="Arrow: Right 1">
            <a:extLst>
              <a:ext uri="{FF2B5EF4-FFF2-40B4-BE49-F238E27FC236}">
                <a16:creationId xmlns:a16="http://schemas.microsoft.com/office/drawing/2014/main" id="{BCF6F698-9EEA-711B-1BD2-735FD9F566E4}"/>
              </a:ext>
            </a:extLst>
          </p:cNvPr>
          <p:cNvSpPr/>
          <p:nvPr/>
        </p:nvSpPr>
        <p:spPr>
          <a:xfrm rot="19974340">
            <a:off x="9351559" y="4347036"/>
            <a:ext cx="2263047" cy="32152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61102A2C-E17B-92EB-D2D0-277F9E731584}"/>
              </a:ext>
            </a:extLst>
          </p:cNvPr>
          <p:cNvSpPr/>
          <p:nvPr/>
        </p:nvSpPr>
        <p:spPr>
          <a:xfrm rot="17621577">
            <a:off x="8857414" y="1214890"/>
            <a:ext cx="1989331" cy="1752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43127A6-C21A-79AF-699E-14CFD0490DB1}"/>
              </a:ext>
            </a:extLst>
          </p:cNvPr>
          <p:cNvSpPr txBox="1"/>
          <p:nvPr/>
        </p:nvSpPr>
        <p:spPr>
          <a:xfrm rot="17911656">
            <a:off x="575562" y="185797"/>
            <a:ext cx="2568892" cy="707886"/>
          </a:xfrm>
          <a:prstGeom prst="rect">
            <a:avLst/>
          </a:prstGeom>
          <a:noFill/>
        </p:spPr>
        <p:txBody>
          <a:bodyPr wrap="square">
            <a:spAutoFit/>
          </a:bodyPr>
          <a:lstStyle/>
          <a:p>
            <a:r>
              <a:rPr lang="en-US" sz="2000" b="0" i="0" u="none" strike="noStrike" dirty="0">
                <a:solidFill>
                  <a:srgbClr val="0645AD"/>
                </a:solidFill>
                <a:effectLst/>
                <a:latin typeface="Arial" panose="020B0604020202020204" pitchFamily="34" charset="0"/>
                <a:hlinkClick r:id="rId4" tooltip="Classical Syriac language"/>
              </a:rPr>
              <a:t>Classical Syriac</a:t>
            </a:r>
            <a:endParaRPr lang="en-US" sz="2000" b="0" i="0" u="none" strike="noStrike" dirty="0">
              <a:solidFill>
                <a:srgbClr val="0645AD"/>
              </a:solidFill>
              <a:effectLst/>
              <a:latin typeface="Arial" panose="020B0604020202020204" pitchFamily="34" charset="0"/>
            </a:endParaRPr>
          </a:p>
          <a:p>
            <a:r>
              <a:rPr lang="en-US" sz="2000" dirty="0">
                <a:solidFill>
                  <a:srgbClr val="0645AD"/>
                </a:solidFill>
                <a:latin typeface="Arial" panose="020B0604020202020204" pitchFamily="34" charset="0"/>
              </a:rPr>
              <a:t> Polycarp</a:t>
            </a:r>
            <a:endParaRPr lang="en-US" sz="2000" dirty="0"/>
          </a:p>
        </p:txBody>
      </p:sp>
      <p:sp>
        <p:nvSpPr>
          <p:cNvPr id="11" name="TextBox 10">
            <a:extLst>
              <a:ext uri="{FF2B5EF4-FFF2-40B4-BE49-F238E27FC236}">
                <a16:creationId xmlns:a16="http://schemas.microsoft.com/office/drawing/2014/main" id="{CDC9811A-0C02-848E-708C-892A404C8640}"/>
              </a:ext>
            </a:extLst>
          </p:cNvPr>
          <p:cNvSpPr txBox="1"/>
          <p:nvPr/>
        </p:nvSpPr>
        <p:spPr>
          <a:xfrm rot="18256463">
            <a:off x="5250168" y="720600"/>
            <a:ext cx="2568892" cy="400110"/>
          </a:xfrm>
          <a:prstGeom prst="rect">
            <a:avLst/>
          </a:prstGeom>
          <a:noFill/>
        </p:spPr>
        <p:txBody>
          <a:bodyPr wrap="square">
            <a:spAutoFit/>
          </a:bodyPr>
          <a:lstStyle/>
          <a:p>
            <a:r>
              <a:rPr lang="en-US" sz="2000" b="0" i="0" u="none" strike="noStrike" dirty="0">
                <a:solidFill>
                  <a:srgbClr val="0645AD"/>
                </a:solidFill>
                <a:effectLst/>
                <a:latin typeface="Arial" panose="020B0604020202020204" pitchFamily="34" charset="0"/>
                <a:hlinkClick r:id="rId4" tooltip="Classical Syriac language"/>
              </a:rPr>
              <a:t>Classical Syriac</a:t>
            </a:r>
            <a:endParaRPr lang="en-US" sz="2000" dirty="0"/>
          </a:p>
        </p:txBody>
      </p:sp>
      <p:sp>
        <p:nvSpPr>
          <p:cNvPr id="14" name="TextBox 13">
            <a:extLst>
              <a:ext uri="{FF2B5EF4-FFF2-40B4-BE49-F238E27FC236}">
                <a16:creationId xmlns:a16="http://schemas.microsoft.com/office/drawing/2014/main" id="{82C73FCD-18CA-98FF-DBF9-56A119E65CED}"/>
              </a:ext>
            </a:extLst>
          </p:cNvPr>
          <p:cNvSpPr txBox="1"/>
          <p:nvPr/>
        </p:nvSpPr>
        <p:spPr>
          <a:xfrm rot="21166963">
            <a:off x="5852438" y="2566795"/>
            <a:ext cx="2220351" cy="369332"/>
          </a:xfrm>
          <a:prstGeom prst="rect">
            <a:avLst/>
          </a:prstGeom>
          <a:noFill/>
        </p:spPr>
        <p:txBody>
          <a:bodyPr wrap="none" rtlCol="0">
            <a:spAutoFit/>
          </a:bodyPr>
          <a:lstStyle/>
          <a:p>
            <a:r>
              <a:rPr lang="en-US" dirty="0"/>
              <a:t>Jerome using Hexapla</a:t>
            </a:r>
          </a:p>
        </p:txBody>
      </p:sp>
      <p:sp>
        <p:nvSpPr>
          <p:cNvPr id="15" name="TextBox 14">
            <a:extLst>
              <a:ext uri="{FF2B5EF4-FFF2-40B4-BE49-F238E27FC236}">
                <a16:creationId xmlns:a16="http://schemas.microsoft.com/office/drawing/2014/main" id="{35D0F5F9-E395-6728-1D0D-ADA126B08828}"/>
              </a:ext>
            </a:extLst>
          </p:cNvPr>
          <p:cNvSpPr txBox="1"/>
          <p:nvPr/>
        </p:nvSpPr>
        <p:spPr>
          <a:xfrm rot="17977770">
            <a:off x="9416008" y="1160065"/>
            <a:ext cx="1462645" cy="400110"/>
          </a:xfrm>
          <a:prstGeom prst="rect">
            <a:avLst/>
          </a:prstGeom>
          <a:noFill/>
        </p:spPr>
        <p:txBody>
          <a:bodyPr wrap="square">
            <a:spAutoFit/>
          </a:bodyPr>
          <a:lstStyle/>
          <a:p>
            <a:r>
              <a:rPr lang="en-US" sz="2000" b="0" i="0" u="none" strike="noStrike" dirty="0">
                <a:effectLst/>
                <a:latin typeface="Arial" panose="020B0604020202020204" pitchFamily="34" charset="0"/>
              </a:rPr>
              <a:t>Latin Track</a:t>
            </a:r>
            <a:endParaRPr lang="en-US" sz="2000" dirty="0"/>
          </a:p>
        </p:txBody>
      </p:sp>
      <p:sp>
        <p:nvSpPr>
          <p:cNvPr id="17" name="TextBox 16">
            <a:extLst>
              <a:ext uri="{FF2B5EF4-FFF2-40B4-BE49-F238E27FC236}">
                <a16:creationId xmlns:a16="http://schemas.microsoft.com/office/drawing/2014/main" id="{58FD2D08-08F2-1C57-E47B-0995A0D17A0E}"/>
              </a:ext>
            </a:extLst>
          </p:cNvPr>
          <p:cNvSpPr txBox="1"/>
          <p:nvPr/>
        </p:nvSpPr>
        <p:spPr>
          <a:xfrm rot="18964298">
            <a:off x="4278115" y="335376"/>
            <a:ext cx="1031051" cy="369332"/>
          </a:xfrm>
          <a:prstGeom prst="rect">
            <a:avLst/>
          </a:prstGeom>
          <a:noFill/>
        </p:spPr>
        <p:txBody>
          <a:bodyPr wrap="none" rtlCol="0">
            <a:spAutoFit/>
          </a:bodyPr>
          <a:lstStyle/>
          <a:p>
            <a:r>
              <a:rPr lang="en-US" b="0" i="0" u="none" strike="noStrike" dirty="0">
                <a:solidFill>
                  <a:srgbClr val="0645AD"/>
                </a:solidFill>
                <a:effectLst/>
                <a:latin typeface="Arial" panose="020B0604020202020204" pitchFamily="34" charset="0"/>
                <a:hlinkClick r:id="rId5" tooltip="Peshitta"/>
              </a:rPr>
              <a:t>Aramaic</a:t>
            </a:r>
            <a:endParaRPr lang="en-US" dirty="0"/>
          </a:p>
        </p:txBody>
      </p:sp>
      <p:sp>
        <p:nvSpPr>
          <p:cNvPr id="18" name="TextBox 17">
            <a:extLst>
              <a:ext uri="{FF2B5EF4-FFF2-40B4-BE49-F238E27FC236}">
                <a16:creationId xmlns:a16="http://schemas.microsoft.com/office/drawing/2014/main" id="{64167095-A330-048D-7872-F8BFF4DE78C3}"/>
              </a:ext>
            </a:extLst>
          </p:cNvPr>
          <p:cNvSpPr txBox="1"/>
          <p:nvPr/>
        </p:nvSpPr>
        <p:spPr>
          <a:xfrm rot="20054599">
            <a:off x="9816056" y="4424637"/>
            <a:ext cx="2262370" cy="400110"/>
          </a:xfrm>
          <a:prstGeom prst="rect">
            <a:avLst/>
          </a:prstGeom>
          <a:noFill/>
        </p:spPr>
        <p:txBody>
          <a:bodyPr wrap="square">
            <a:spAutoFit/>
          </a:bodyPr>
          <a:lstStyle/>
          <a:p>
            <a:r>
              <a:rPr lang="en-US" sz="2000" dirty="0">
                <a:latin typeface="Arial" panose="020B0604020202020204" pitchFamily="34" charset="0"/>
              </a:rPr>
              <a:t>Hebrew </a:t>
            </a:r>
            <a:r>
              <a:rPr lang="en-US" sz="2000" b="0" i="0" u="none" strike="noStrike" dirty="0">
                <a:effectLst/>
                <a:latin typeface="Arial" panose="020B0604020202020204" pitchFamily="34" charset="0"/>
              </a:rPr>
              <a:t>Track</a:t>
            </a:r>
            <a:endParaRPr lang="en-US" sz="2000" dirty="0"/>
          </a:p>
        </p:txBody>
      </p:sp>
    </p:spTree>
    <p:extLst>
      <p:ext uri="{BB962C8B-B14F-4D97-AF65-F5344CB8AC3E}">
        <p14:creationId xmlns:p14="http://schemas.microsoft.com/office/powerpoint/2010/main" val="10511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Tree>
    <p:extLst>
      <p:ext uri="{BB962C8B-B14F-4D97-AF65-F5344CB8AC3E}">
        <p14:creationId xmlns:p14="http://schemas.microsoft.com/office/powerpoint/2010/main" val="2029668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3513775"/>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1" y="4244739"/>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Shape, rectangle&#10;&#10;Description automatically generated">
            <a:extLst>
              <a:ext uri="{FF2B5EF4-FFF2-40B4-BE49-F238E27FC236}">
                <a16:creationId xmlns:a16="http://schemas.microsoft.com/office/drawing/2014/main" id="{19BD2810-0C6B-7425-2706-0F8A2BE112DE}"/>
              </a:ext>
            </a:extLst>
          </p:cNvPr>
          <p:cNvPicPr>
            <a:picLocks noChangeAspect="1"/>
          </p:cNvPicPr>
          <p:nvPr/>
        </p:nvPicPr>
        <p:blipFill>
          <a:blip r:embed="rId4"/>
          <a:stretch>
            <a:fillRect/>
          </a:stretch>
        </p:blipFill>
        <p:spPr>
          <a:xfrm>
            <a:off x="1124908" y="3550114"/>
            <a:ext cx="6527176" cy="847025"/>
          </a:xfrm>
          <a:prstGeom prst="rect">
            <a:avLst/>
          </a:prstGeom>
        </p:spPr>
      </p:pic>
      <p:sp>
        <p:nvSpPr>
          <p:cNvPr id="6" name="TextBox 5">
            <a:extLst>
              <a:ext uri="{FF2B5EF4-FFF2-40B4-BE49-F238E27FC236}">
                <a16:creationId xmlns:a16="http://schemas.microsoft.com/office/drawing/2014/main" id="{1CA01FF0-C376-4B7D-F74E-E3A385AAB4BC}"/>
              </a:ext>
            </a:extLst>
          </p:cNvPr>
          <p:cNvSpPr txBox="1"/>
          <p:nvPr/>
        </p:nvSpPr>
        <p:spPr>
          <a:xfrm>
            <a:off x="1880731" y="4453045"/>
            <a:ext cx="5015529"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Original New Testament  Greek  ~50-~100</a:t>
            </a:r>
          </a:p>
        </p:txBody>
      </p:sp>
      <p:sp>
        <p:nvSpPr>
          <p:cNvPr id="8" name="TextBox 7">
            <a:extLst>
              <a:ext uri="{FF2B5EF4-FFF2-40B4-BE49-F238E27FC236}">
                <a16:creationId xmlns:a16="http://schemas.microsoft.com/office/drawing/2014/main" id="{E880D42C-B3CD-763B-B183-B99BF7FD8828}"/>
              </a:ext>
            </a:extLst>
          </p:cNvPr>
          <p:cNvSpPr txBox="1"/>
          <p:nvPr/>
        </p:nvSpPr>
        <p:spPr>
          <a:xfrm>
            <a:off x="1757904" y="3809073"/>
            <a:ext cx="481220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 ~240</a:t>
            </a:r>
          </a:p>
        </p:txBody>
      </p:sp>
    </p:spTree>
    <p:extLst>
      <p:ext uri="{BB962C8B-B14F-4D97-AF65-F5344CB8AC3E}">
        <p14:creationId xmlns:p14="http://schemas.microsoft.com/office/powerpoint/2010/main" val="1598893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Forming the New Testament</a:t>
            </a:r>
            <a:endParaRPr lang="en-US" dirty="0"/>
          </a:p>
        </p:txBody>
      </p:sp>
      <p:sp>
        <p:nvSpPr>
          <p:cNvPr id="3" name="Content Placeholder 2"/>
          <p:cNvSpPr>
            <a:spLocks noGrp="1"/>
          </p:cNvSpPr>
          <p:nvPr>
            <p:ph idx="1"/>
          </p:nvPr>
        </p:nvSpPr>
        <p:spPr>
          <a:xfrm>
            <a:off x="1981199" y="1219944"/>
            <a:ext cx="5595008" cy="5165090"/>
          </a:xfrm>
        </p:spPr>
        <p:txBody>
          <a:bodyPr>
            <a:normAutofit lnSpcReduction="10000"/>
          </a:bodyPr>
          <a:lstStyle/>
          <a:p>
            <a:r>
              <a:rPr lang="en-US" dirty="0"/>
              <a:t>Followers of Jesus</a:t>
            </a:r>
          </a:p>
          <a:p>
            <a:pPr lvl="1"/>
            <a:r>
              <a:rPr lang="en-US" sz="3600" dirty="0"/>
              <a:t>Eyewitnesses of the risen Lord Jesus and their close associates wrote:</a:t>
            </a:r>
          </a:p>
          <a:p>
            <a:pPr lvl="2"/>
            <a:r>
              <a:rPr lang="en-US" sz="3200" dirty="0"/>
              <a:t>Accounts of the life of Jesus (Gospels) written by Matthew, Mark, Luke, and John.</a:t>
            </a:r>
          </a:p>
          <a:p>
            <a:pPr lvl="2"/>
            <a:r>
              <a:rPr lang="en-US" sz="3200" dirty="0"/>
              <a:t>History of the early church (Acts) written by Luke. </a:t>
            </a:r>
          </a:p>
        </p:txBody>
      </p:sp>
      <p:pic>
        <p:nvPicPr>
          <p:cNvPr id="4" name="Picture 3" descr="John_Apostle_SS54637420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424" y="1820752"/>
            <a:ext cx="2619317" cy="2444696"/>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696948" y="4265448"/>
            <a:ext cx="2647792" cy="369332"/>
          </a:xfrm>
          <a:prstGeom prst="rect">
            <a:avLst/>
          </a:prstGeom>
          <a:noFill/>
        </p:spPr>
        <p:txBody>
          <a:bodyPr wrap="square" rtlCol="0">
            <a:spAutoFit/>
          </a:bodyPr>
          <a:lstStyle/>
          <a:p>
            <a:pPr algn="ctr"/>
            <a:r>
              <a:rPr lang="en-US" dirty="0"/>
              <a:t>The Apostle John</a:t>
            </a:r>
            <a:endParaRPr lang="en-US" sz="1400"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229785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37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Forming the New Testament</a:t>
            </a:r>
          </a:p>
        </p:txBody>
      </p:sp>
      <p:sp>
        <p:nvSpPr>
          <p:cNvPr id="3" name="Content Placeholder 2"/>
          <p:cNvSpPr>
            <a:spLocks noGrp="1"/>
          </p:cNvSpPr>
          <p:nvPr>
            <p:ph idx="1"/>
          </p:nvPr>
        </p:nvSpPr>
        <p:spPr>
          <a:xfrm>
            <a:off x="1981199" y="1219944"/>
            <a:ext cx="5595008" cy="5165090"/>
          </a:xfrm>
        </p:spPr>
        <p:txBody>
          <a:bodyPr>
            <a:normAutofit/>
          </a:bodyPr>
          <a:lstStyle/>
          <a:p>
            <a:r>
              <a:rPr lang="en-US" dirty="0"/>
              <a:t>Followers of Jesus</a:t>
            </a:r>
          </a:p>
          <a:p>
            <a:pPr lvl="2"/>
            <a:r>
              <a:rPr lang="en-US" sz="3600" dirty="0"/>
              <a:t>Letters (epistles) to churches and to individual Christians written by Paul, Peter, John, and others.</a:t>
            </a:r>
          </a:p>
          <a:p>
            <a:pPr lvl="2"/>
            <a:r>
              <a:rPr lang="en-US" sz="3600" dirty="0"/>
              <a:t>An apocalypse, known as Revelation, written by John</a:t>
            </a:r>
            <a:r>
              <a:rPr lang="en-US" dirty="0"/>
              <a:t>. </a:t>
            </a:r>
          </a:p>
        </p:txBody>
      </p:sp>
      <p:pic>
        <p:nvPicPr>
          <p:cNvPr id="4" name="Picture 3" descr="John_Apostle_SS54637420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5424" y="1820752"/>
            <a:ext cx="2619317" cy="2444696"/>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7696948" y="4265448"/>
            <a:ext cx="2647792" cy="369332"/>
          </a:xfrm>
          <a:prstGeom prst="rect">
            <a:avLst/>
          </a:prstGeom>
          <a:noFill/>
        </p:spPr>
        <p:txBody>
          <a:bodyPr wrap="square" rtlCol="0">
            <a:spAutoFit/>
          </a:bodyPr>
          <a:lstStyle/>
          <a:p>
            <a:pPr algn="ctr"/>
            <a:r>
              <a:rPr lang="en-US" dirty="0"/>
              <a:t>The Apostle John</a:t>
            </a:r>
            <a:endParaRPr lang="en-US" sz="1400" dirty="0"/>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229785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229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Forming the New Testament</a:t>
            </a:r>
            <a:endParaRPr lang="en-US" dirty="0"/>
          </a:p>
        </p:txBody>
      </p:sp>
      <p:sp>
        <p:nvSpPr>
          <p:cNvPr id="3" name="Content Placeholder 2"/>
          <p:cNvSpPr>
            <a:spLocks noGrp="1"/>
          </p:cNvSpPr>
          <p:nvPr>
            <p:ph idx="1"/>
          </p:nvPr>
        </p:nvSpPr>
        <p:spPr>
          <a:xfrm>
            <a:off x="1981199" y="1219944"/>
            <a:ext cx="5234282" cy="4906220"/>
          </a:xfrm>
        </p:spPr>
        <p:txBody>
          <a:bodyPr>
            <a:normAutofit lnSpcReduction="10000"/>
          </a:bodyPr>
          <a:lstStyle/>
          <a:p>
            <a:r>
              <a:rPr lang="en-US" dirty="0"/>
              <a:t>Followers of Jesus</a:t>
            </a:r>
            <a:endParaRPr lang="en-US" b="1" dirty="0"/>
          </a:p>
          <a:p>
            <a:pPr lvl="1"/>
            <a:r>
              <a:rPr lang="en-US" sz="3200" dirty="0"/>
              <a:t>They quote from all but eight of the books found in the Hebrew and Aramaic Old Testament.</a:t>
            </a:r>
          </a:p>
          <a:p>
            <a:pPr lvl="1"/>
            <a:r>
              <a:rPr lang="en-US" sz="3200" dirty="0"/>
              <a:t>Their writings became known by the end of the 100s AD as the “New Covenant” or “New Testament.”</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245551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Paul_Jusepe_de_Ribera_1591_165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5276" y="1392296"/>
            <a:ext cx="3055620" cy="3810000"/>
          </a:xfrm>
          <a:prstGeom prst="rect">
            <a:avLst/>
          </a:prstGeom>
          <a:effectLst>
            <a:outerShdw blurRad="50800" dist="38100" dir="2700000" algn="tl" rotWithShape="0">
              <a:prstClr val="black">
                <a:alpha val="40000"/>
              </a:prstClr>
            </a:outerShdw>
          </a:effectLst>
        </p:spPr>
      </p:pic>
      <p:sp>
        <p:nvSpPr>
          <p:cNvPr id="22" name="TextBox 21"/>
          <p:cNvSpPr txBox="1"/>
          <p:nvPr/>
        </p:nvSpPr>
        <p:spPr>
          <a:xfrm>
            <a:off x="7325276" y="5202296"/>
            <a:ext cx="3055620" cy="369332"/>
          </a:xfrm>
          <a:prstGeom prst="rect">
            <a:avLst/>
          </a:prstGeom>
          <a:noFill/>
        </p:spPr>
        <p:txBody>
          <a:bodyPr wrap="square" rtlCol="0">
            <a:spAutoFit/>
          </a:bodyPr>
          <a:lstStyle/>
          <a:p>
            <a:pPr algn="ctr"/>
            <a:r>
              <a:rPr lang="en-US" dirty="0"/>
              <a:t>The Apostle Paul</a:t>
            </a:r>
            <a:endParaRPr lang="en-US" sz="1400" dirty="0"/>
          </a:p>
        </p:txBody>
      </p:sp>
    </p:spTree>
    <p:extLst>
      <p:ext uri="{BB962C8B-B14F-4D97-AF65-F5344CB8AC3E}">
        <p14:creationId xmlns:p14="http://schemas.microsoft.com/office/powerpoint/2010/main" val="410125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Forming the New Testament</a:t>
            </a:r>
            <a:endParaRPr lang="en-US" dirty="0"/>
          </a:p>
        </p:txBody>
      </p:sp>
      <p:sp>
        <p:nvSpPr>
          <p:cNvPr id="3" name="Content Placeholder 2"/>
          <p:cNvSpPr>
            <a:spLocks noGrp="1"/>
          </p:cNvSpPr>
          <p:nvPr>
            <p:ph idx="1"/>
          </p:nvPr>
        </p:nvSpPr>
        <p:spPr>
          <a:xfrm>
            <a:off x="1981200" y="1220839"/>
            <a:ext cx="8395170" cy="5135511"/>
          </a:xfrm>
        </p:spPr>
        <p:txBody>
          <a:bodyPr>
            <a:normAutofit/>
          </a:bodyPr>
          <a:lstStyle/>
          <a:p>
            <a:r>
              <a:rPr lang="en-US" b="1" dirty="0"/>
              <a:t>Followers of Jesus</a:t>
            </a:r>
          </a:p>
          <a:p>
            <a:pPr lvl="1"/>
            <a:r>
              <a:rPr lang="en-US" dirty="0"/>
              <a:t>“</a:t>
            </a:r>
            <a:r>
              <a:rPr lang="en-US" sz="4000" dirty="0"/>
              <a:t>New Testament” or “New Covenant” refers to the covenant that God promised in Jeremiah 31:31–34:</a:t>
            </a:r>
          </a:p>
          <a:p>
            <a:pPr lvl="2"/>
            <a:r>
              <a:rPr lang="en-US" sz="3600" dirty="0">
                <a:solidFill>
                  <a:srgbClr val="4A452A"/>
                </a:solidFill>
              </a:rPr>
              <a:t>“‘The days are coming,’ declares the Lord, ‘when I will make a new covenant with the people of Israel and with the people of Judah.’”—Jeremiah 31:31</a:t>
            </a:r>
          </a:p>
          <a:p>
            <a:pPr lvl="2"/>
            <a:endParaRPr lang="en-US" dirty="0"/>
          </a:p>
        </p:txBody>
      </p:sp>
      <p:sp>
        <p:nvSpPr>
          <p:cNvPr id="12" name="Rectangle 1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4" name="TextBox 1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5" name="TextBox 1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6" name="TextBox 1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7" name="TextBox 1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8" name="Isosceles Triangle 17"/>
          <p:cNvSpPr/>
          <p:nvPr/>
        </p:nvSpPr>
        <p:spPr>
          <a:xfrm rot="10800000">
            <a:off x="245551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5869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Forming the New Testament</a:t>
            </a:r>
            <a:endParaRPr lang="en-US" dirty="0"/>
          </a:p>
        </p:txBody>
      </p:sp>
      <p:sp>
        <p:nvSpPr>
          <p:cNvPr id="3" name="Content Placeholder 2"/>
          <p:cNvSpPr>
            <a:spLocks noGrp="1"/>
          </p:cNvSpPr>
          <p:nvPr>
            <p:ph idx="1"/>
          </p:nvPr>
        </p:nvSpPr>
        <p:spPr>
          <a:xfrm>
            <a:off x="1981201" y="1219944"/>
            <a:ext cx="5486583" cy="4906220"/>
          </a:xfrm>
        </p:spPr>
        <p:txBody>
          <a:bodyPr>
            <a:normAutofit/>
          </a:bodyPr>
          <a:lstStyle/>
          <a:p>
            <a:r>
              <a:rPr lang="en-US" b="1" dirty="0"/>
              <a:t>Books of the New Testament</a:t>
            </a:r>
          </a:p>
          <a:p>
            <a:pPr lvl="1"/>
            <a:r>
              <a:rPr lang="en-US" sz="3600" dirty="0"/>
              <a:t>Church leaders received the writings of the apostles and their close associates as </a:t>
            </a:r>
            <a:r>
              <a:rPr lang="en-US" sz="3600" i="1" dirty="0"/>
              <a:t>canonical</a:t>
            </a:r>
            <a:r>
              <a:rPr lang="en-US" sz="3600" dirty="0"/>
              <a:t>.</a:t>
            </a:r>
          </a:p>
          <a:p>
            <a:pPr lvl="2"/>
            <a:r>
              <a:rPr lang="en-US" sz="3200" i="1" dirty="0"/>
              <a:t>Canon</a:t>
            </a:r>
            <a:r>
              <a:rPr lang="en-US" sz="3200" dirty="0"/>
              <a:t> is from a Greek word referring to </a:t>
            </a:r>
            <a:r>
              <a:rPr lang="en-US" sz="3200" i="1" dirty="0"/>
              <a:t>standard </a:t>
            </a:r>
            <a:r>
              <a:rPr lang="en-US" sz="3200" dirty="0"/>
              <a:t>of faith. </a:t>
            </a:r>
          </a:p>
        </p:txBody>
      </p:sp>
      <p:pic>
        <p:nvPicPr>
          <p:cNvPr id="14" name="Picture 13" descr="Matth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175" y="1376154"/>
            <a:ext cx="2743200" cy="348488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7563008" y="4892409"/>
            <a:ext cx="2714367" cy="646331"/>
          </a:xfrm>
          <a:prstGeom prst="rect">
            <a:avLst/>
          </a:prstGeom>
          <a:noFill/>
        </p:spPr>
        <p:txBody>
          <a:bodyPr wrap="square" rtlCol="0">
            <a:spAutoFit/>
          </a:bodyPr>
          <a:lstStyle/>
          <a:p>
            <a:pPr algn="ctr"/>
            <a:r>
              <a:rPr lang="en-US" dirty="0"/>
              <a:t>Matthew writing </a:t>
            </a:r>
            <a:br>
              <a:rPr lang="en-US" dirty="0"/>
            </a:br>
            <a:r>
              <a:rPr lang="en-US" dirty="0"/>
              <a:t>his Gospel</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283214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440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Forming the New Testament</a:t>
            </a:r>
            <a:endParaRPr lang="en-US" dirty="0"/>
          </a:p>
        </p:txBody>
      </p:sp>
      <p:sp>
        <p:nvSpPr>
          <p:cNvPr id="3" name="Content Placeholder 2"/>
          <p:cNvSpPr>
            <a:spLocks noGrp="1"/>
          </p:cNvSpPr>
          <p:nvPr>
            <p:ph idx="1"/>
          </p:nvPr>
        </p:nvSpPr>
        <p:spPr>
          <a:xfrm>
            <a:off x="1981201" y="1219944"/>
            <a:ext cx="5486583" cy="4906220"/>
          </a:xfrm>
        </p:spPr>
        <p:txBody>
          <a:bodyPr>
            <a:normAutofit fontScale="92500"/>
          </a:bodyPr>
          <a:lstStyle/>
          <a:p>
            <a:r>
              <a:rPr lang="en-US" dirty="0"/>
              <a:t>Books of the New Testament</a:t>
            </a:r>
          </a:p>
          <a:p>
            <a:pPr lvl="1"/>
            <a:r>
              <a:rPr lang="en-US" sz="3600" dirty="0"/>
              <a:t>Texts that seem to have been universally recognized as authoritative from the very beginning were:</a:t>
            </a:r>
          </a:p>
          <a:p>
            <a:pPr lvl="2"/>
            <a:r>
              <a:rPr lang="en-US" sz="3200" dirty="0"/>
              <a:t>The four Gospels</a:t>
            </a:r>
          </a:p>
          <a:p>
            <a:pPr lvl="2"/>
            <a:r>
              <a:rPr lang="en-US" sz="3200" dirty="0"/>
              <a:t>Acts</a:t>
            </a:r>
          </a:p>
          <a:p>
            <a:pPr lvl="2"/>
            <a:r>
              <a:rPr lang="en-US" sz="3200" dirty="0"/>
              <a:t>Paul’s letters</a:t>
            </a:r>
          </a:p>
          <a:p>
            <a:pPr lvl="2"/>
            <a:r>
              <a:rPr lang="en-US" sz="3200" dirty="0"/>
              <a:t>At least one of John’s letters</a:t>
            </a:r>
          </a:p>
        </p:txBody>
      </p:sp>
      <p:pic>
        <p:nvPicPr>
          <p:cNvPr id="14" name="Picture 13" descr="Matthew.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175" y="1376154"/>
            <a:ext cx="2743200" cy="3484880"/>
          </a:xfrm>
          <a:prstGeom prst="rect">
            <a:avLst/>
          </a:prstGeom>
          <a:effectLst>
            <a:outerShdw blurRad="50800" dist="38100" dir="2700000" algn="tl" rotWithShape="0">
              <a:prstClr val="black">
                <a:alpha val="40000"/>
              </a:prstClr>
            </a:outerShdw>
          </a:effectLst>
        </p:spPr>
      </p:pic>
      <p:sp>
        <p:nvSpPr>
          <p:cNvPr id="15" name="TextBox 14"/>
          <p:cNvSpPr txBox="1"/>
          <p:nvPr/>
        </p:nvSpPr>
        <p:spPr>
          <a:xfrm>
            <a:off x="7563008" y="4892409"/>
            <a:ext cx="2714367" cy="646331"/>
          </a:xfrm>
          <a:prstGeom prst="rect">
            <a:avLst/>
          </a:prstGeom>
          <a:noFill/>
        </p:spPr>
        <p:txBody>
          <a:bodyPr wrap="square" rtlCol="0">
            <a:spAutoFit/>
          </a:bodyPr>
          <a:lstStyle/>
          <a:p>
            <a:pPr algn="ctr"/>
            <a:r>
              <a:rPr lang="en-US" dirty="0"/>
              <a:t>Matthew writing </a:t>
            </a:r>
            <a:br>
              <a:rPr lang="en-US" dirty="0"/>
            </a:br>
            <a:r>
              <a:rPr lang="en-US" dirty="0"/>
              <a:t>his Gospel</a:t>
            </a:r>
          </a:p>
        </p:txBody>
      </p:sp>
      <p:sp>
        <p:nvSpPr>
          <p:cNvPr id="16" name="Rectangle 15"/>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8" name="TextBox 17"/>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9" name="TextBox 18"/>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20" name="TextBox 19"/>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1" name="TextBox 20"/>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2" name="Isosceles Triangle 21"/>
          <p:cNvSpPr/>
          <p:nvPr/>
        </p:nvSpPr>
        <p:spPr>
          <a:xfrm rot="10800000">
            <a:off x="2832149"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199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lstStyle/>
          <a:p>
            <a:r>
              <a:rPr lang="en-US" dirty="0">
                <a:solidFill>
                  <a:schemeClr val="tx1"/>
                </a:solidFill>
              </a:rPr>
              <a:t>An example of  canonical  Issue</a:t>
            </a:r>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p:txBody>
          <a:bodyPr/>
          <a:lstStyle/>
          <a:p>
            <a:r>
              <a:rPr lang="en-US" b="0" i="0" dirty="0">
                <a:solidFill>
                  <a:srgbClr val="202122"/>
                </a:solidFill>
                <a:effectLst/>
                <a:latin typeface="Arial" panose="020B0604020202020204" pitchFamily="34" charset="0"/>
              </a:rPr>
              <a:t>In his </a:t>
            </a:r>
            <a:r>
              <a:rPr lang="en-US" b="0" i="1" u="none" strike="noStrike" dirty="0">
                <a:solidFill>
                  <a:srgbClr val="0645AD"/>
                </a:solidFill>
                <a:effectLst/>
                <a:latin typeface="Arial" panose="020B0604020202020204" pitchFamily="34" charset="0"/>
                <a:hlinkClick r:id="rId2" tooltip="Church History (Eusebius)"/>
              </a:rPr>
              <a:t>Church History</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3" tooltip="Eusebius"/>
              </a:rPr>
              <a:t>Eusebius</a:t>
            </a:r>
            <a:r>
              <a:rPr lang="en-US" b="0" i="0" dirty="0">
                <a:solidFill>
                  <a:srgbClr val="202122"/>
                </a:solidFill>
                <a:effectLst/>
                <a:latin typeface="Arial" panose="020B0604020202020204" pitchFamily="34" charset="0"/>
              </a:rPr>
              <a:t> writes that </a:t>
            </a:r>
            <a:r>
              <a:rPr lang="en-US" b="0" i="0" u="none" strike="noStrike" dirty="0">
                <a:solidFill>
                  <a:srgbClr val="0645AD"/>
                </a:solidFill>
                <a:effectLst/>
                <a:latin typeface="Arial" panose="020B0604020202020204" pitchFamily="34" charset="0"/>
                <a:hlinkClick r:id="rId4" tooltip="Serapion of Antioch"/>
              </a:rPr>
              <a:t>Bishop </a:t>
            </a:r>
            <a:r>
              <a:rPr lang="en-US" b="0" i="0" u="none" strike="noStrike" dirty="0" err="1">
                <a:solidFill>
                  <a:srgbClr val="0645AD"/>
                </a:solidFill>
                <a:effectLst/>
                <a:latin typeface="Arial" panose="020B0604020202020204" pitchFamily="34" charset="0"/>
                <a:hlinkClick r:id="rId4" tooltip="Serapion of Antioch"/>
              </a:rPr>
              <a:t>Serapion</a:t>
            </a:r>
            <a:r>
              <a:rPr lang="en-US" b="0" i="0" u="none" strike="noStrike" dirty="0">
                <a:solidFill>
                  <a:srgbClr val="0645AD"/>
                </a:solidFill>
                <a:effectLst/>
                <a:latin typeface="Arial" panose="020B0604020202020204" pitchFamily="34" charset="0"/>
                <a:hlinkClick r:id="rId4" tooltip="Serapion of Antioch"/>
              </a:rPr>
              <a:t> of Antioch</a:t>
            </a:r>
            <a:r>
              <a:rPr lang="en-US" b="0" i="0" dirty="0">
                <a:solidFill>
                  <a:srgbClr val="202122"/>
                </a:solidFill>
                <a:effectLst/>
                <a:latin typeface="Arial" panose="020B0604020202020204" pitchFamily="34" charset="0"/>
              </a:rPr>
              <a:t> had been informed that a Christian community in </a:t>
            </a:r>
            <a:r>
              <a:rPr lang="en-US" b="0" i="0" u="none" strike="noStrike" dirty="0" err="1">
                <a:solidFill>
                  <a:srgbClr val="0645AD"/>
                </a:solidFill>
                <a:effectLst/>
                <a:latin typeface="Arial" panose="020B0604020202020204" pitchFamily="34" charset="0"/>
                <a:hlinkClick r:id="rId5" tooltip="Arsuz"/>
              </a:rPr>
              <a:t>Rhosus</a:t>
            </a:r>
            <a:r>
              <a:rPr lang="en-US" b="0" i="0" dirty="0">
                <a:solidFill>
                  <a:srgbClr val="202122"/>
                </a:solidFill>
                <a:effectLst/>
                <a:latin typeface="Arial" panose="020B0604020202020204" pitchFamily="34" charset="0"/>
              </a:rPr>
              <a:t> was using the Gospel of Peter in their liturgy and had sent a letter authorizing them to do so, while also denying that such Gospel was actually written by </a:t>
            </a:r>
            <a:r>
              <a:rPr lang="en-US" b="0" i="0" u="none" strike="noStrike" dirty="0">
                <a:solidFill>
                  <a:srgbClr val="0645AD"/>
                </a:solidFill>
                <a:effectLst/>
                <a:latin typeface="Arial" panose="020B0604020202020204" pitchFamily="34" charset="0"/>
                <a:hlinkClick r:id="rId6" tooltip="Saint Peter"/>
              </a:rPr>
              <a:t>Saint Peter</a:t>
            </a:r>
            <a:r>
              <a:rPr lang="en-US" b="0" i="0" dirty="0">
                <a:solidFill>
                  <a:srgbClr val="202122"/>
                </a:solidFill>
                <a:effectLst/>
                <a:latin typeface="Arial" panose="020B0604020202020204" pitchFamily="34" charset="0"/>
              </a:rPr>
              <a:t>. Later, however, </a:t>
            </a:r>
            <a:r>
              <a:rPr lang="en-US" b="0" i="0" dirty="0" err="1">
                <a:solidFill>
                  <a:srgbClr val="202122"/>
                </a:solidFill>
                <a:effectLst/>
                <a:latin typeface="Arial" panose="020B0604020202020204" pitchFamily="34" charset="0"/>
              </a:rPr>
              <a:t>Serapion</a:t>
            </a:r>
            <a:r>
              <a:rPr lang="en-US" b="0" i="0" dirty="0">
                <a:solidFill>
                  <a:srgbClr val="202122"/>
                </a:solidFill>
                <a:effectLst/>
                <a:latin typeface="Arial" panose="020B0604020202020204" pitchFamily="34" charset="0"/>
              </a:rPr>
              <a:t> was informed that the Gospel of Peter "hid a heresy", which he attributed to </a:t>
            </a:r>
            <a:r>
              <a:rPr lang="en-US" b="0" i="0" u="none" strike="noStrike" dirty="0" err="1">
                <a:solidFill>
                  <a:srgbClr val="0645AD"/>
                </a:solidFill>
                <a:effectLst/>
                <a:latin typeface="Arial" panose="020B0604020202020204" pitchFamily="34" charset="0"/>
                <a:hlinkClick r:id="rId7" tooltip="Marcian of Rhossos"/>
              </a:rPr>
              <a:t>Marcian</a:t>
            </a:r>
            <a:r>
              <a:rPr lang="en-US" b="0" i="0" u="none" strike="noStrike" dirty="0">
                <a:solidFill>
                  <a:srgbClr val="0645AD"/>
                </a:solidFill>
                <a:effectLst/>
                <a:latin typeface="Arial" panose="020B0604020202020204" pitchFamily="34" charset="0"/>
                <a:hlinkClick r:id="rId7" tooltip="Marcian of Rhossos"/>
              </a:rPr>
              <a:t> of </a:t>
            </a:r>
            <a:r>
              <a:rPr lang="en-US" b="0" i="0" u="none" strike="noStrike" dirty="0" err="1">
                <a:solidFill>
                  <a:srgbClr val="0645AD"/>
                </a:solidFill>
                <a:effectLst/>
                <a:latin typeface="Arial" panose="020B0604020202020204" pitchFamily="34" charset="0"/>
                <a:hlinkClick r:id="rId7" tooltip="Marcian of Rhossos"/>
              </a:rPr>
              <a:t>Rhossos</a:t>
            </a:r>
            <a:r>
              <a:rPr lang="en-US" b="0" i="0" dirty="0">
                <a:solidFill>
                  <a:srgbClr val="202122"/>
                </a:solidFill>
                <a:effectLst/>
                <a:latin typeface="Arial" panose="020B0604020202020204" pitchFamily="34" charset="0"/>
              </a:rPr>
              <a:t> and that he identified with </a:t>
            </a:r>
            <a:r>
              <a:rPr lang="en-US" b="0" i="0" u="none" strike="noStrike" dirty="0" err="1">
                <a:solidFill>
                  <a:srgbClr val="0645AD"/>
                </a:solidFill>
                <a:effectLst/>
                <a:latin typeface="Arial" panose="020B0604020202020204" pitchFamily="34" charset="0"/>
                <a:hlinkClick r:id="rId8" tooltip="Docetism"/>
              </a:rPr>
              <a:t>docetism</a:t>
            </a:r>
            <a:r>
              <a:rPr lang="en-US" b="0" i="0" dirty="0">
                <a:solidFill>
                  <a:srgbClr val="202122"/>
                </a:solidFill>
                <a:effectLst/>
                <a:latin typeface="Arial" panose="020B0604020202020204" pitchFamily="34" charset="0"/>
              </a:rPr>
              <a:t>. </a:t>
            </a:r>
            <a:r>
              <a:rPr lang="en-US" b="0" i="0" dirty="0" err="1">
                <a:solidFill>
                  <a:srgbClr val="202122"/>
                </a:solidFill>
                <a:effectLst/>
                <a:latin typeface="Arial" panose="020B0604020202020204" pitchFamily="34" charset="0"/>
              </a:rPr>
              <a:t>Serapion</a:t>
            </a:r>
            <a:r>
              <a:rPr lang="en-US" b="0" i="0" dirty="0">
                <a:solidFill>
                  <a:srgbClr val="202122"/>
                </a:solidFill>
                <a:effectLst/>
                <a:latin typeface="Arial" panose="020B0604020202020204" pitchFamily="34" charset="0"/>
              </a:rPr>
              <a:t> reports that he read the Gospel carefully and had the opportunity "to find, along with much of the Savior's true doctrine, some additions".</a:t>
            </a:r>
            <a:endParaRPr lang="en-US" dirty="0"/>
          </a:p>
        </p:txBody>
      </p:sp>
    </p:spTree>
    <p:extLst>
      <p:ext uri="{BB962C8B-B14F-4D97-AF65-F5344CB8AC3E}">
        <p14:creationId xmlns:p14="http://schemas.microsoft.com/office/powerpoint/2010/main" val="1655618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normAutofit/>
          </a:bodyPr>
          <a:lstStyle/>
          <a:p>
            <a:r>
              <a:rPr lang="en-US" sz="2800" b="1" dirty="0">
                <a:solidFill>
                  <a:srgbClr val="202122"/>
                </a:solidFill>
                <a:effectLst/>
                <a:latin typeface="Arial" panose="020B0604020202020204" pitchFamily="34" charset="0"/>
                <a:ea typeface="Times New Roman" panose="02020603050405020304" pitchFamily="18" charset="0"/>
              </a:rPr>
              <a:t>Eusebius of Caesarea</a:t>
            </a:r>
            <a:r>
              <a:rPr lang="en-US" sz="2800" dirty="0">
                <a:solidFill>
                  <a:srgbClr val="202122"/>
                </a:solidFill>
                <a:effectLst/>
                <a:latin typeface="Arial" panose="020B0604020202020204" pitchFamily="34" charset="0"/>
                <a:ea typeface="Times New Roman" panose="02020603050405020304" pitchFamily="18" charset="0"/>
              </a:rPr>
              <a:t>  260/265 – 30 May 339</a:t>
            </a:r>
            <a:endParaRPr lang="en-US" sz="4800" dirty="0"/>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p:txBody>
          <a:bodyPr>
            <a:normAutofit/>
          </a:bodyPr>
          <a:lstStyle/>
          <a:p>
            <a:pPr marL="457200" indent="-457200">
              <a:buFont typeface="Arial" panose="020B0604020202020204" pitchFamily="34" charset="0"/>
              <a:buChar char="•"/>
            </a:pPr>
            <a:r>
              <a:rPr lang="en-US" b="0" dirty="0">
                <a:effectLst/>
                <a:latin typeface="Arial" panose="020B0604020202020204" pitchFamily="34" charset="0"/>
                <a:ea typeface="Times New Roman" panose="02020603050405020304" pitchFamily="18" charset="0"/>
              </a:rPr>
              <a:t>Greek historian of Christianity  wrote the </a:t>
            </a:r>
            <a:r>
              <a:rPr lang="en-US" b="0" i="1" u="sng" dirty="0">
                <a:solidFill>
                  <a:srgbClr val="0645AD"/>
                </a:solidFill>
                <a:effectLst/>
                <a:latin typeface="Arial" panose="020B0604020202020204" pitchFamily="34" charset="0"/>
                <a:ea typeface="Times New Roman" panose="02020603050405020304" pitchFamily="18" charset="0"/>
                <a:hlinkClick r:id="rId2" tooltip="Church History (Eusebius)"/>
              </a:rPr>
              <a:t>Ecclesiastical History</a:t>
            </a:r>
            <a:r>
              <a:rPr lang="en-US" b="0" i="1" u="sng" dirty="0">
                <a:solidFill>
                  <a:srgbClr val="0645AD"/>
                </a:solidFill>
                <a:effectLst/>
                <a:latin typeface="Arial" panose="020B0604020202020204" pitchFamily="34" charset="0"/>
                <a:ea typeface="Times New Roman" panose="02020603050405020304" pitchFamily="18" charset="0"/>
              </a:rPr>
              <a:t>.</a:t>
            </a:r>
          </a:p>
          <a:p>
            <a:pPr marL="457200" indent="-457200">
              <a:buFont typeface="Arial" panose="020B0604020202020204" pitchFamily="34" charset="0"/>
              <a:buChar char="•"/>
            </a:pPr>
            <a:r>
              <a:rPr lang="en-US" b="0" dirty="0">
                <a:effectLst/>
                <a:latin typeface="Arial" panose="020B0604020202020204" pitchFamily="34" charset="0"/>
                <a:ea typeface="Times New Roman" panose="02020603050405020304" pitchFamily="18" charset="0"/>
              </a:rPr>
              <a:t>Wrote a book on Christian apologetics </a:t>
            </a:r>
            <a:r>
              <a:rPr lang="en-US" b="0" i="1" u="sng" dirty="0">
                <a:solidFill>
                  <a:srgbClr val="0645AD"/>
                </a:solidFill>
                <a:effectLst/>
                <a:latin typeface="Arial" panose="020B0604020202020204" pitchFamily="34" charset="0"/>
                <a:ea typeface="Times New Roman" panose="02020603050405020304" pitchFamily="18" charset="0"/>
                <a:hlinkClick r:id="rId3" tooltip="Preparation for the gospel"/>
              </a:rPr>
              <a:t>Preparations for the Gospe</a:t>
            </a:r>
            <a:r>
              <a:rPr lang="en-US" b="0" i="1" u="sng" dirty="0">
                <a:solidFill>
                  <a:srgbClr val="0645AD"/>
                </a:solidFill>
                <a:effectLst/>
                <a:latin typeface="Arial" panose="020B0604020202020204" pitchFamily="34" charset="0"/>
                <a:ea typeface="Times New Roman" panose="02020603050405020304" pitchFamily="18" charset="0"/>
              </a:rPr>
              <a:t>l</a:t>
            </a:r>
          </a:p>
          <a:p>
            <a:pPr marL="457200" indent="-457200">
              <a:buFont typeface="Arial" panose="020B0604020202020204" pitchFamily="34" charset="0"/>
              <a:buChar char="•"/>
            </a:pPr>
            <a:r>
              <a:rPr lang="en-US" b="0" dirty="0">
                <a:solidFill>
                  <a:srgbClr val="202122"/>
                </a:solidFill>
                <a:effectLst/>
                <a:latin typeface="Arial" panose="020B0604020202020204" pitchFamily="34" charset="0"/>
                <a:ea typeface="Times New Roman" panose="02020603050405020304" pitchFamily="18" charset="0"/>
              </a:rPr>
              <a:t>He also produced </a:t>
            </a:r>
            <a:r>
              <a:rPr lang="en-US" b="0" u="sng" dirty="0">
                <a:solidFill>
                  <a:srgbClr val="0645AD"/>
                </a:solidFill>
                <a:effectLst/>
                <a:latin typeface="Arial" panose="020B0604020202020204" pitchFamily="34" charset="0"/>
                <a:ea typeface="Times New Roman" panose="02020603050405020304" pitchFamily="18" charset="0"/>
                <a:hlinkClick r:id="rId4" tooltip="Life of Constantine"/>
              </a:rPr>
              <a:t>a biographical work</a:t>
            </a:r>
            <a:r>
              <a:rPr lang="en-US" b="0" dirty="0">
                <a:solidFill>
                  <a:srgbClr val="202122"/>
                </a:solidFill>
                <a:effectLst/>
                <a:latin typeface="Arial" panose="020B0604020202020204" pitchFamily="34" charset="0"/>
                <a:ea typeface="Times New Roman" panose="02020603050405020304" pitchFamily="18" charset="0"/>
              </a:rPr>
              <a:t> on </a:t>
            </a:r>
            <a:r>
              <a:rPr lang="en-US" b="0" u="sng" dirty="0">
                <a:solidFill>
                  <a:srgbClr val="0645AD"/>
                </a:solidFill>
                <a:effectLst/>
                <a:latin typeface="Arial" panose="020B0604020202020204" pitchFamily="34" charset="0"/>
                <a:ea typeface="Times New Roman" panose="02020603050405020304" pitchFamily="18" charset="0"/>
                <a:hlinkClick r:id="rId5" tooltip="Constantine the Great"/>
              </a:rPr>
              <a:t>Constantine the Great</a:t>
            </a:r>
            <a:endParaRPr lang="en-US" b="0" u="sng" dirty="0">
              <a:solidFill>
                <a:srgbClr val="0645AD"/>
              </a:solidFill>
              <a:effectLst/>
              <a:latin typeface="Arial" panose="020B0604020202020204" pitchFamily="34" charset="0"/>
              <a:ea typeface="Times New Roman" panose="02020603050405020304" pitchFamily="18" charset="0"/>
            </a:endParaRPr>
          </a:p>
          <a:p>
            <a:endParaRPr lang="en-US" u="sng" dirty="0">
              <a:solidFill>
                <a:srgbClr val="0645AD"/>
              </a:solidFill>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pPr>
            <a:r>
              <a:rPr lang="en-US" sz="3200" b="0" i="0" dirty="0">
                <a:solidFill>
                  <a:srgbClr val="202122"/>
                </a:solidFill>
                <a:effectLst/>
                <a:latin typeface="Arial" panose="020B0604020202020204" pitchFamily="34" charset="0"/>
              </a:rPr>
              <a:t>Eusebius divided his edition of the New Testament into paragraphs and provided it with a synoptical table so that it might be easier to find the </a:t>
            </a:r>
            <a:r>
              <a:rPr lang="en-US" sz="3200" b="0" i="0" u="none" strike="noStrike" dirty="0">
                <a:solidFill>
                  <a:srgbClr val="0645AD"/>
                </a:solidFill>
                <a:effectLst/>
                <a:latin typeface="Arial" panose="020B0604020202020204" pitchFamily="34" charset="0"/>
                <a:hlinkClick r:id="rId6" tooltip="Pericope"/>
              </a:rPr>
              <a:t>pericopes</a:t>
            </a:r>
            <a:r>
              <a:rPr lang="en-US" sz="3200" b="0" i="0" dirty="0">
                <a:solidFill>
                  <a:srgbClr val="202122"/>
                </a:solidFill>
                <a:effectLst/>
                <a:latin typeface="Arial" panose="020B0604020202020204" pitchFamily="34" charset="0"/>
              </a:rPr>
              <a:t> that belong together. These </a:t>
            </a:r>
            <a:r>
              <a:rPr lang="en-US" sz="3200" b="0" i="0" u="none" strike="noStrike" dirty="0">
                <a:solidFill>
                  <a:srgbClr val="0645AD"/>
                </a:solidFill>
                <a:effectLst/>
                <a:latin typeface="Arial" panose="020B0604020202020204" pitchFamily="34" charset="0"/>
                <a:hlinkClick r:id="rId7" tooltip="Canon tables"/>
              </a:rPr>
              <a:t>canon tables</a:t>
            </a:r>
            <a:r>
              <a:rPr lang="en-US" sz="3200" b="0" i="0" dirty="0">
                <a:solidFill>
                  <a:srgbClr val="202122"/>
                </a:solidFill>
                <a:effectLst/>
                <a:latin typeface="Arial" panose="020B0604020202020204" pitchFamily="34" charset="0"/>
              </a:rPr>
              <a:t> or "Eusebian canons" remained in use throughout the Middle Ages,</a:t>
            </a:r>
            <a:endParaRPr lang="en-US" sz="3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6950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normAutofit/>
          </a:bodyPr>
          <a:lstStyle/>
          <a:p>
            <a:r>
              <a:rPr lang="en-US" sz="2800" b="1" dirty="0">
                <a:solidFill>
                  <a:srgbClr val="202122"/>
                </a:solidFill>
                <a:effectLst/>
                <a:latin typeface="Arial" panose="020B0604020202020204" pitchFamily="34" charset="0"/>
                <a:ea typeface="Times New Roman" panose="02020603050405020304" pitchFamily="18" charset="0"/>
              </a:rPr>
              <a:t>Eusebius of Caesarea</a:t>
            </a:r>
            <a:r>
              <a:rPr lang="en-US" sz="2800" dirty="0">
                <a:solidFill>
                  <a:srgbClr val="202122"/>
                </a:solidFill>
                <a:effectLst/>
                <a:latin typeface="Arial" panose="020B0604020202020204" pitchFamily="34" charset="0"/>
                <a:ea typeface="Times New Roman" panose="02020603050405020304" pitchFamily="18" charset="0"/>
              </a:rPr>
              <a:t>  260/265 – 30 May 339</a:t>
            </a:r>
            <a:endParaRPr lang="en-US" sz="4800" dirty="0"/>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solidFill>
                  <a:srgbClr val="202122"/>
                </a:solidFill>
                <a:effectLst/>
                <a:latin typeface="Arial" panose="020B0604020202020204" pitchFamily="34" charset="0"/>
                <a:ea typeface="Times New Roman" panose="02020603050405020304" pitchFamily="18" charset="0"/>
              </a:rPr>
              <a:t>Through the activities of the theologian </a:t>
            </a:r>
            <a:r>
              <a:rPr lang="en-US" u="sng" dirty="0">
                <a:solidFill>
                  <a:srgbClr val="0645AD"/>
                </a:solidFill>
                <a:effectLst/>
                <a:latin typeface="Arial" panose="020B0604020202020204" pitchFamily="34" charset="0"/>
                <a:ea typeface="Times New Roman" panose="02020603050405020304" pitchFamily="18" charset="0"/>
                <a:hlinkClick r:id="rId2" tooltip="Origen"/>
              </a:rPr>
              <a:t>Origen</a:t>
            </a:r>
            <a:r>
              <a:rPr lang="en-US" dirty="0">
                <a:solidFill>
                  <a:srgbClr val="202122"/>
                </a:solidFill>
                <a:effectLst/>
                <a:latin typeface="Arial" panose="020B0604020202020204" pitchFamily="34" charset="0"/>
                <a:ea typeface="Times New Roman" panose="02020603050405020304" pitchFamily="18" charset="0"/>
              </a:rPr>
              <a:t> (185/6–254) and the school of his follower </a:t>
            </a:r>
            <a:r>
              <a:rPr lang="en-US" u="sng" dirty="0" err="1">
                <a:solidFill>
                  <a:srgbClr val="0645AD"/>
                </a:solidFill>
                <a:effectLst/>
                <a:latin typeface="Arial" panose="020B0604020202020204" pitchFamily="34" charset="0"/>
                <a:ea typeface="Times New Roman" panose="02020603050405020304" pitchFamily="18" charset="0"/>
                <a:hlinkClick r:id="rId3" tooltip="Pamphilus of Caesarea"/>
              </a:rPr>
              <a:t>Pamphilus</a:t>
            </a:r>
            <a:r>
              <a:rPr lang="en-US" dirty="0">
                <a:solidFill>
                  <a:srgbClr val="202122"/>
                </a:solidFill>
                <a:effectLst/>
                <a:latin typeface="Arial" panose="020B0604020202020204" pitchFamily="34" charset="0"/>
                <a:ea typeface="Times New Roman" panose="02020603050405020304" pitchFamily="18" charset="0"/>
              </a:rPr>
              <a:t> (later 3rd century – 309), Caesarea became a center of Christian learning. Origen was largely responsible for the collection of usage information, or which churches were using which gospels, regarding the texts which became the </a:t>
            </a:r>
            <a:r>
              <a:rPr lang="en-US" u="sng" dirty="0">
                <a:solidFill>
                  <a:srgbClr val="0645AD"/>
                </a:solidFill>
                <a:effectLst/>
                <a:latin typeface="Arial" panose="020B0604020202020204" pitchFamily="34" charset="0"/>
                <a:ea typeface="Times New Roman" panose="02020603050405020304" pitchFamily="18" charset="0"/>
                <a:hlinkClick r:id="rId4" tooltip="New Testament"/>
              </a:rPr>
              <a:t>New Testament</a:t>
            </a:r>
            <a:r>
              <a:rPr lang="en-US" dirty="0">
                <a:solidFill>
                  <a:srgbClr val="202122"/>
                </a:solidFill>
                <a:effectLst/>
                <a:latin typeface="Arial" panose="020B0604020202020204" pitchFamily="34" charset="0"/>
                <a:ea typeface="Times New Roman" panose="02020603050405020304" pitchFamily="18" charset="0"/>
              </a:rPr>
              <a:t>. The information used to create the late-fourth-century </a:t>
            </a:r>
            <a:r>
              <a:rPr lang="en-US" u="sng" dirty="0">
                <a:solidFill>
                  <a:srgbClr val="0645AD"/>
                </a:solidFill>
                <a:effectLst/>
                <a:latin typeface="Arial" panose="020B0604020202020204" pitchFamily="34" charset="0"/>
                <a:ea typeface="Times New Roman" panose="02020603050405020304" pitchFamily="18" charset="0"/>
                <a:hlinkClick r:id="rId5" tooltip="Easter Letter"/>
              </a:rPr>
              <a:t>Easter Letter</a:t>
            </a:r>
            <a:r>
              <a:rPr lang="en-US" dirty="0">
                <a:solidFill>
                  <a:srgbClr val="202122"/>
                </a:solidFill>
                <a:effectLst/>
                <a:latin typeface="Arial" panose="020B0604020202020204" pitchFamily="34" charset="0"/>
                <a:ea typeface="Times New Roman" panose="02020603050405020304" pitchFamily="18" charset="0"/>
              </a:rPr>
              <a:t>, which declared accepted Christian writings, was probably based on the </a:t>
            </a:r>
            <a:r>
              <a:rPr lang="en-US" i="1" u="sng" dirty="0">
                <a:solidFill>
                  <a:srgbClr val="0645AD"/>
                </a:solidFill>
                <a:effectLst/>
                <a:latin typeface="Arial" panose="020B0604020202020204" pitchFamily="34" charset="0"/>
                <a:ea typeface="Times New Roman" panose="02020603050405020304" pitchFamily="18" charset="0"/>
                <a:hlinkClick r:id="rId6" tooltip="Church History (Eusebius)"/>
              </a:rPr>
              <a:t>Ecclesiastical History</a:t>
            </a:r>
            <a:r>
              <a:rPr lang="en-US" dirty="0">
                <a:solidFill>
                  <a:srgbClr val="202122"/>
                </a:solidFill>
                <a:effectLst/>
                <a:latin typeface="Arial" panose="020B0604020202020204" pitchFamily="34" charset="0"/>
                <a:ea typeface="Times New Roman" panose="02020603050405020304" pitchFamily="18" charset="0"/>
              </a:rPr>
              <a:t> ] [HE] of Eusebius of Caesarea, wherein he uses the information passed on to him by Origen to create both his list at HE 3:25 and Origen's list at HE 6:25</a:t>
            </a:r>
            <a:endParaRPr lang="en-US" sz="44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3492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842000"/>
            <a:ext cx="9144000" cy="1016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524000" y="0"/>
            <a:ext cx="9144000" cy="1016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16">
            <a:hlinkClick r:id="" action="ppaction://noaction"/>
          </p:cNvPr>
          <p:cNvSpPr>
            <a:spLocks noChangeArrowheads="1"/>
          </p:cNvSpPr>
          <p:nvPr/>
        </p:nvSpPr>
        <p:spPr bwMode="auto">
          <a:xfrm>
            <a:off x="2278993" y="1199940"/>
            <a:ext cx="3690196" cy="5342759"/>
          </a:xfrm>
          <a:prstGeom prst="actionButtonBlank">
            <a:avLst/>
          </a:prstGeom>
          <a:solidFill>
            <a:schemeClr val="accent2">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1400" dirty="0">
                <a:ea typeface="ＭＳ Ｐゴシック" charset="-128"/>
              </a:rPr>
              <a:t>Genesis</a:t>
            </a:r>
          </a:p>
          <a:p>
            <a:pPr>
              <a:defRPr/>
            </a:pPr>
            <a:r>
              <a:rPr lang="en-US" sz="1400" dirty="0">
                <a:ea typeface="ＭＳ Ｐゴシック" charset="-128"/>
              </a:rPr>
              <a:t>Exodus</a:t>
            </a:r>
          </a:p>
          <a:p>
            <a:pPr>
              <a:defRPr/>
            </a:pPr>
            <a:r>
              <a:rPr lang="en-US" sz="1400" dirty="0">
                <a:ea typeface="ＭＳ Ｐゴシック" charset="-128"/>
              </a:rPr>
              <a:t>Leviticus</a:t>
            </a:r>
          </a:p>
          <a:p>
            <a:pPr>
              <a:defRPr/>
            </a:pPr>
            <a:r>
              <a:rPr lang="en-US" sz="1400" dirty="0">
                <a:ea typeface="ＭＳ Ｐゴシック" charset="-128"/>
              </a:rPr>
              <a:t>Numbers</a:t>
            </a:r>
          </a:p>
          <a:p>
            <a:pPr>
              <a:defRPr/>
            </a:pPr>
            <a:r>
              <a:rPr lang="en-US" sz="1400" dirty="0">
                <a:ea typeface="ＭＳ Ｐゴシック" charset="-128"/>
              </a:rPr>
              <a:t>Deuteronomy</a:t>
            </a:r>
          </a:p>
          <a:p>
            <a:pPr>
              <a:defRPr/>
            </a:pPr>
            <a:r>
              <a:rPr lang="en-US" sz="1400" dirty="0">
                <a:ea typeface="ＭＳ Ｐゴシック" charset="-128"/>
              </a:rPr>
              <a:t>Joshua</a:t>
            </a:r>
          </a:p>
          <a:p>
            <a:pPr>
              <a:defRPr/>
            </a:pPr>
            <a:r>
              <a:rPr lang="en-US" sz="1400" dirty="0">
                <a:ea typeface="ＭＳ Ｐゴシック" charset="-128"/>
              </a:rPr>
              <a:t>Judges</a:t>
            </a:r>
          </a:p>
          <a:p>
            <a:pPr>
              <a:defRPr/>
            </a:pPr>
            <a:r>
              <a:rPr lang="en-US" sz="1400" dirty="0">
                <a:ea typeface="ＭＳ Ｐゴシック" charset="-128"/>
              </a:rPr>
              <a:t>Ruth</a:t>
            </a:r>
          </a:p>
          <a:p>
            <a:pPr>
              <a:defRPr/>
            </a:pPr>
            <a:r>
              <a:rPr lang="en-US" sz="1400" dirty="0">
                <a:ea typeface="ＭＳ Ｐゴシック" charset="-128"/>
              </a:rPr>
              <a:t>1 Samuel</a:t>
            </a:r>
          </a:p>
          <a:p>
            <a:pPr>
              <a:defRPr/>
            </a:pPr>
            <a:r>
              <a:rPr lang="en-US" sz="1400" dirty="0">
                <a:ea typeface="ＭＳ Ｐゴシック" charset="-128"/>
              </a:rPr>
              <a:t>2 Samuel</a:t>
            </a:r>
          </a:p>
          <a:p>
            <a:pPr>
              <a:defRPr/>
            </a:pPr>
            <a:r>
              <a:rPr lang="en-US" sz="1400" dirty="0">
                <a:ea typeface="ＭＳ Ｐゴシック" charset="-128"/>
              </a:rPr>
              <a:t>1 Kings</a:t>
            </a:r>
          </a:p>
          <a:p>
            <a:pPr>
              <a:defRPr/>
            </a:pPr>
            <a:r>
              <a:rPr lang="en-US" sz="1400" dirty="0">
                <a:ea typeface="ＭＳ Ｐゴシック" charset="-128"/>
              </a:rPr>
              <a:t>2 Kings</a:t>
            </a:r>
          </a:p>
          <a:p>
            <a:pPr>
              <a:defRPr/>
            </a:pPr>
            <a:r>
              <a:rPr lang="en-US" sz="1400" dirty="0">
                <a:ea typeface="ＭＳ Ｐゴシック" charset="-128"/>
              </a:rPr>
              <a:t>1 Chronicles</a:t>
            </a:r>
          </a:p>
          <a:p>
            <a:pPr>
              <a:defRPr/>
            </a:pPr>
            <a:r>
              <a:rPr lang="en-US" sz="1400" dirty="0">
                <a:ea typeface="ＭＳ Ｐゴシック" charset="-128"/>
              </a:rPr>
              <a:t>2 Chronicles</a:t>
            </a:r>
          </a:p>
          <a:p>
            <a:pPr>
              <a:defRPr/>
            </a:pPr>
            <a:r>
              <a:rPr lang="en-US" sz="1400" dirty="0">
                <a:ea typeface="ＭＳ Ｐゴシック" charset="-128"/>
              </a:rPr>
              <a:t>Ezra</a:t>
            </a:r>
          </a:p>
          <a:p>
            <a:pPr>
              <a:defRPr/>
            </a:pPr>
            <a:r>
              <a:rPr lang="en-US" sz="1400" dirty="0">
                <a:ea typeface="ＭＳ Ｐゴシック" charset="-128"/>
              </a:rPr>
              <a:t>Nehemiah</a:t>
            </a:r>
          </a:p>
          <a:p>
            <a:pPr>
              <a:defRPr/>
            </a:pPr>
            <a:r>
              <a:rPr lang="en-US" sz="1400" dirty="0">
                <a:solidFill>
                  <a:srgbClr val="3366FF"/>
                </a:solidFill>
                <a:ea typeface="ＭＳ Ｐゴシック" charset="-128"/>
              </a:rPr>
              <a:t>Tobit</a:t>
            </a:r>
          </a:p>
          <a:p>
            <a:pPr>
              <a:defRPr/>
            </a:pPr>
            <a:r>
              <a:rPr lang="en-US" sz="1400" dirty="0">
                <a:solidFill>
                  <a:srgbClr val="3366FF"/>
                </a:solidFill>
                <a:ea typeface="ＭＳ Ｐゴシック" charset="-128"/>
              </a:rPr>
              <a:t>Judith</a:t>
            </a:r>
          </a:p>
          <a:p>
            <a:pPr>
              <a:defRPr/>
            </a:pPr>
            <a:r>
              <a:rPr lang="en-US" sz="1400" dirty="0">
                <a:ea typeface="ＭＳ Ｐゴシック" charset="-128"/>
              </a:rPr>
              <a:t>Esther </a:t>
            </a:r>
            <a:r>
              <a:rPr lang="en-US" sz="1200" dirty="0">
                <a:solidFill>
                  <a:srgbClr val="3366FF"/>
                </a:solidFill>
                <a:ea typeface="ＭＳ Ｐゴシック" charset="-128"/>
              </a:rPr>
              <a:t>(additions)</a:t>
            </a:r>
          </a:p>
          <a:p>
            <a:pPr>
              <a:defRPr/>
            </a:pPr>
            <a:r>
              <a:rPr lang="en-US" sz="1400" dirty="0">
                <a:solidFill>
                  <a:srgbClr val="3366FF"/>
                </a:solidFill>
                <a:ea typeface="ＭＳ Ｐゴシック" charset="-128"/>
              </a:rPr>
              <a:t>1 Maccabees</a:t>
            </a:r>
          </a:p>
          <a:p>
            <a:pPr>
              <a:defRPr/>
            </a:pPr>
            <a:r>
              <a:rPr lang="en-US" sz="1400" dirty="0">
                <a:solidFill>
                  <a:srgbClr val="3366FF"/>
                </a:solidFill>
                <a:ea typeface="ＭＳ Ｐゴシック" charset="-128"/>
              </a:rPr>
              <a:t>2 Maccabees</a:t>
            </a:r>
          </a:p>
          <a:p>
            <a:pPr>
              <a:defRPr/>
            </a:pPr>
            <a:r>
              <a:rPr lang="en-US" sz="1400" dirty="0">
                <a:ea typeface="ＭＳ Ｐゴシック" charset="-128"/>
              </a:rPr>
              <a:t>Job</a:t>
            </a:r>
          </a:p>
          <a:p>
            <a:pPr>
              <a:defRPr/>
            </a:pPr>
            <a:r>
              <a:rPr lang="en-US" sz="1400" dirty="0">
                <a:ea typeface="ＭＳ Ｐゴシック" charset="-128"/>
              </a:rPr>
              <a:t>Psalms</a:t>
            </a:r>
          </a:p>
          <a:p>
            <a:pPr>
              <a:defRPr/>
            </a:pPr>
            <a:r>
              <a:rPr lang="en-US" sz="1400" dirty="0">
                <a:ea typeface="ＭＳ Ｐゴシック" charset="-128"/>
              </a:rPr>
              <a:t>Proverbs</a:t>
            </a:r>
          </a:p>
          <a:p>
            <a:pPr>
              <a:defRPr/>
            </a:pPr>
            <a:r>
              <a:rPr lang="en-US" sz="1400" dirty="0">
                <a:ea typeface="ＭＳ Ｐゴシック" charset="-128"/>
              </a:rPr>
              <a:t>Ecclesiastes</a:t>
            </a:r>
          </a:p>
          <a:p>
            <a:pPr>
              <a:defRPr/>
            </a:pPr>
            <a:r>
              <a:rPr lang="en-US" sz="1400" dirty="0">
                <a:ea typeface="ＭＳ Ｐゴシック" charset="-128"/>
              </a:rPr>
              <a:t>Song of Songs</a:t>
            </a:r>
          </a:p>
          <a:p>
            <a:pPr>
              <a:defRPr/>
            </a:pPr>
            <a:r>
              <a:rPr lang="en-US" sz="1400" dirty="0">
                <a:solidFill>
                  <a:srgbClr val="3366FF"/>
                </a:solidFill>
                <a:ea typeface="ＭＳ Ｐゴシック" charset="-128"/>
              </a:rPr>
              <a:t>Wisdom of Solomon</a:t>
            </a:r>
          </a:p>
          <a:p>
            <a:pPr>
              <a:defRPr/>
            </a:pPr>
            <a:r>
              <a:rPr lang="en-US" sz="1400" dirty="0">
                <a:solidFill>
                  <a:srgbClr val="3366FF"/>
                </a:solidFill>
                <a:ea typeface="ＭＳ Ｐゴシック" charset="-128"/>
              </a:rPr>
              <a:t>Sirach </a:t>
            </a:r>
            <a:r>
              <a:rPr lang="en-US" sz="1200" dirty="0">
                <a:solidFill>
                  <a:srgbClr val="3366FF"/>
                </a:solidFill>
                <a:ea typeface="ＭＳ Ｐゴシック" charset="-128"/>
              </a:rPr>
              <a:t>(Ecclesiasticus)</a:t>
            </a:r>
          </a:p>
          <a:p>
            <a:pPr>
              <a:defRPr/>
            </a:pPr>
            <a:r>
              <a:rPr lang="en-US" sz="1400" dirty="0">
                <a:ea typeface="ＭＳ Ｐゴシック" charset="-128"/>
              </a:rPr>
              <a:t>Isaiah</a:t>
            </a:r>
          </a:p>
          <a:p>
            <a:pPr>
              <a:defRPr/>
            </a:pPr>
            <a:r>
              <a:rPr lang="en-US" sz="1400" dirty="0">
                <a:ea typeface="ＭＳ Ｐゴシック" charset="-128"/>
              </a:rPr>
              <a:t>Jeremiah</a:t>
            </a:r>
          </a:p>
          <a:p>
            <a:pPr>
              <a:defRPr/>
            </a:pPr>
            <a:r>
              <a:rPr lang="en-US" sz="1400" dirty="0">
                <a:ea typeface="ＭＳ Ｐゴシック" charset="-128"/>
              </a:rPr>
              <a:t>Lamentations</a:t>
            </a:r>
          </a:p>
          <a:p>
            <a:pPr>
              <a:defRPr/>
            </a:pPr>
            <a:r>
              <a:rPr lang="en-US" sz="1400" dirty="0">
                <a:solidFill>
                  <a:srgbClr val="3366FF"/>
                </a:solidFill>
                <a:ea typeface="ＭＳ Ｐゴシック" charset="-128"/>
              </a:rPr>
              <a:t>Baruch </a:t>
            </a:r>
            <a:r>
              <a:rPr lang="en-US" sz="1200" dirty="0">
                <a:solidFill>
                  <a:srgbClr val="3366FF"/>
                </a:solidFill>
                <a:ea typeface="ＭＳ Ｐゴシック" charset="-128"/>
              </a:rPr>
              <a:t>(includes letter of 	Jeremiah)</a:t>
            </a:r>
          </a:p>
          <a:p>
            <a:pPr>
              <a:defRPr/>
            </a:pPr>
            <a:r>
              <a:rPr lang="en-US" sz="1400" dirty="0">
                <a:ea typeface="ＭＳ Ｐゴシック" charset="-128"/>
              </a:rPr>
              <a:t>Ezekiel</a:t>
            </a:r>
          </a:p>
          <a:p>
            <a:pPr>
              <a:defRPr/>
            </a:pPr>
            <a:r>
              <a:rPr lang="en-US" sz="1400" dirty="0">
                <a:ea typeface="ＭＳ Ｐゴシック" charset="-128"/>
              </a:rPr>
              <a:t>Daniel </a:t>
            </a:r>
            <a:r>
              <a:rPr lang="en-US" sz="1200" dirty="0">
                <a:solidFill>
                  <a:srgbClr val="3366FF"/>
                </a:solidFill>
                <a:ea typeface="ＭＳ Ｐゴシック" charset="-128"/>
              </a:rPr>
              <a:t>(includes Susanna; 	Bel and the Dragon)</a:t>
            </a:r>
          </a:p>
          <a:p>
            <a:pPr>
              <a:defRPr/>
            </a:pPr>
            <a:r>
              <a:rPr lang="en-US" sz="1400" dirty="0">
                <a:ea typeface="ＭＳ Ｐゴシック" charset="-128"/>
              </a:rPr>
              <a:t>Hosea</a:t>
            </a:r>
          </a:p>
          <a:p>
            <a:pPr>
              <a:defRPr/>
            </a:pPr>
            <a:r>
              <a:rPr lang="en-US" sz="1400" dirty="0">
                <a:ea typeface="ＭＳ Ｐゴシック" charset="-128"/>
              </a:rPr>
              <a:t>Joel</a:t>
            </a:r>
          </a:p>
          <a:p>
            <a:pPr>
              <a:defRPr/>
            </a:pPr>
            <a:r>
              <a:rPr lang="en-US" sz="1400" dirty="0">
                <a:ea typeface="ＭＳ Ｐゴシック" charset="-128"/>
              </a:rPr>
              <a:t>Amos</a:t>
            </a:r>
          </a:p>
          <a:p>
            <a:pPr>
              <a:defRPr/>
            </a:pPr>
            <a:r>
              <a:rPr lang="en-US" sz="1400" dirty="0">
                <a:ea typeface="ＭＳ Ｐゴシック" charset="-128"/>
              </a:rPr>
              <a:t>Obadiah</a:t>
            </a:r>
          </a:p>
          <a:p>
            <a:pPr>
              <a:defRPr/>
            </a:pPr>
            <a:r>
              <a:rPr lang="en-US" sz="1400" dirty="0">
                <a:ea typeface="ＭＳ Ｐゴシック" charset="-128"/>
              </a:rPr>
              <a:t>Jonah</a:t>
            </a:r>
          </a:p>
          <a:p>
            <a:pPr>
              <a:defRPr/>
            </a:pPr>
            <a:r>
              <a:rPr lang="en-US" sz="1400" dirty="0">
                <a:ea typeface="ＭＳ Ｐゴシック" charset="-128"/>
              </a:rPr>
              <a:t>Micah</a:t>
            </a:r>
          </a:p>
          <a:p>
            <a:pPr>
              <a:defRPr/>
            </a:pPr>
            <a:r>
              <a:rPr lang="en-US" sz="1400" dirty="0">
                <a:ea typeface="ＭＳ Ｐゴシック" charset="-128"/>
              </a:rPr>
              <a:t>Nahum</a:t>
            </a:r>
          </a:p>
          <a:p>
            <a:pPr>
              <a:defRPr/>
            </a:pPr>
            <a:r>
              <a:rPr lang="en-US" sz="1400" dirty="0">
                <a:ea typeface="ＭＳ Ｐゴシック" charset="-128"/>
              </a:rPr>
              <a:t>Habakkuk</a:t>
            </a:r>
          </a:p>
          <a:p>
            <a:pPr>
              <a:defRPr/>
            </a:pPr>
            <a:r>
              <a:rPr lang="en-US" sz="1400" dirty="0">
                <a:ea typeface="ＭＳ Ｐゴシック" charset="-128"/>
              </a:rPr>
              <a:t>Zephaniah</a:t>
            </a:r>
          </a:p>
          <a:p>
            <a:pPr>
              <a:defRPr/>
            </a:pPr>
            <a:r>
              <a:rPr lang="en-US" sz="1400" dirty="0">
                <a:ea typeface="ＭＳ Ｐゴシック" charset="-128"/>
              </a:rPr>
              <a:t>Haggai</a:t>
            </a:r>
          </a:p>
          <a:p>
            <a:pPr>
              <a:defRPr/>
            </a:pPr>
            <a:r>
              <a:rPr lang="en-US" sz="1400" dirty="0">
                <a:ea typeface="ＭＳ Ｐゴシック" charset="-128"/>
              </a:rPr>
              <a:t>Zechariah</a:t>
            </a:r>
          </a:p>
          <a:p>
            <a:pPr>
              <a:defRPr/>
            </a:pPr>
            <a:r>
              <a:rPr lang="en-US" sz="1400" dirty="0">
                <a:ea typeface="ＭＳ Ｐゴシック" charset="-128"/>
              </a:rPr>
              <a:t>Malachi</a:t>
            </a:r>
          </a:p>
        </p:txBody>
      </p:sp>
      <p:sp>
        <p:nvSpPr>
          <p:cNvPr id="5" name="AutoShape 20">
            <a:hlinkClick r:id="" action="ppaction://noaction"/>
          </p:cNvPr>
          <p:cNvSpPr>
            <a:spLocks noChangeArrowheads="1"/>
          </p:cNvSpPr>
          <p:nvPr/>
        </p:nvSpPr>
        <p:spPr bwMode="auto">
          <a:xfrm>
            <a:off x="6166061" y="678115"/>
            <a:ext cx="4177871" cy="5882102"/>
          </a:xfrm>
          <a:prstGeom prst="actionButtonBlank">
            <a:avLst/>
          </a:prstGeom>
          <a:solidFill>
            <a:schemeClr val="accent3">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1400" dirty="0">
                <a:ea typeface="ＭＳ Ｐゴシック" charset="-128"/>
              </a:rPr>
              <a:t>Genesis</a:t>
            </a:r>
          </a:p>
          <a:p>
            <a:pPr>
              <a:defRPr/>
            </a:pPr>
            <a:r>
              <a:rPr lang="en-US" sz="1400" dirty="0">
                <a:ea typeface="ＭＳ Ｐゴシック" charset="-128"/>
              </a:rPr>
              <a:t>Exodus</a:t>
            </a:r>
          </a:p>
          <a:p>
            <a:pPr>
              <a:defRPr/>
            </a:pPr>
            <a:r>
              <a:rPr lang="en-US" sz="1400" dirty="0">
                <a:ea typeface="ＭＳ Ｐゴシック" charset="-128"/>
              </a:rPr>
              <a:t>Leviticus</a:t>
            </a:r>
          </a:p>
          <a:p>
            <a:pPr>
              <a:defRPr/>
            </a:pPr>
            <a:r>
              <a:rPr lang="en-US" sz="1400" dirty="0">
                <a:ea typeface="ＭＳ Ｐゴシック" charset="-128"/>
              </a:rPr>
              <a:t>Numbers</a:t>
            </a:r>
          </a:p>
          <a:p>
            <a:pPr>
              <a:defRPr/>
            </a:pPr>
            <a:r>
              <a:rPr lang="en-US" sz="1400" dirty="0">
                <a:ea typeface="ＭＳ Ｐゴシック" charset="-128"/>
              </a:rPr>
              <a:t>Deuteronomy</a:t>
            </a:r>
          </a:p>
          <a:p>
            <a:pPr>
              <a:defRPr/>
            </a:pPr>
            <a:r>
              <a:rPr lang="en-US" sz="1400" dirty="0">
                <a:ea typeface="ＭＳ Ｐゴシック" charset="-128"/>
              </a:rPr>
              <a:t>Joshua</a:t>
            </a:r>
          </a:p>
          <a:p>
            <a:pPr>
              <a:defRPr/>
            </a:pPr>
            <a:r>
              <a:rPr lang="en-US" sz="1400" dirty="0">
                <a:ea typeface="ＭＳ Ｐゴシック" charset="-128"/>
              </a:rPr>
              <a:t>Judges</a:t>
            </a:r>
          </a:p>
          <a:p>
            <a:pPr>
              <a:defRPr/>
            </a:pPr>
            <a:r>
              <a:rPr lang="en-US" sz="1400" dirty="0">
                <a:ea typeface="ＭＳ Ｐゴシック" charset="-128"/>
              </a:rPr>
              <a:t>Ruth</a:t>
            </a:r>
          </a:p>
          <a:p>
            <a:pPr>
              <a:defRPr/>
            </a:pPr>
            <a:r>
              <a:rPr lang="en-US" sz="1400" dirty="0">
                <a:ea typeface="ＭＳ Ｐゴシック" charset="-128"/>
              </a:rPr>
              <a:t>1 Samuel</a:t>
            </a:r>
          </a:p>
          <a:p>
            <a:pPr>
              <a:defRPr/>
            </a:pPr>
            <a:r>
              <a:rPr lang="en-US" sz="1400" dirty="0">
                <a:ea typeface="ＭＳ Ｐゴシック" charset="-128"/>
              </a:rPr>
              <a:t>2 Samuel</a:t>
            </a:r>
          </a:p>
          <a:p>
            <a:pPr>
              <a:defRPr/>
            </a:pPr>
            <a:r>
              <a:rPr lang="en-US" sz="1400" dirty="0">
                <a:ea typeface="ＭＳ Ｐゴシック" charset="-128"/>
              </a:rPr>
              <a:t>1 Kings</a:t>
            </a:r>
          </a:p>
          <a:p>
            <a:pPr>
              <a:defRPr/>
            </a:pPr>
            <a:r>
              <a:rPr lang="en-US" sz="1400" dirty="0">
                <a:ea typeface="ＭＳ Ｐゴシック" charset="-128"/>
              </a:rPr>
              <a:t>2 Kings</a:t>
            </a:r>
          </a:p>
          <a:p>
            <a:pPr>
              <a:defRPr/>
            </a:pPr>
            <a:r>
              <a:rPr lang="en-US" sz="1400" dirty="0">
                <a:ea typeface="ＭＳ Ｐゴシック" charset="-128"/>
              </a:rPr>
              <a:t>1 Chronicles</a:t>
            </a:r>
          </a:p>
          <a:p>
            <a:pPr>
              <a:defRPr/>
            </a:pPr>
            <a:r>
              <a:rPr lang="en-US" sz="1400" dirty="0">
                <a:ea typeface="ＭＳ Ｐゴシック" charset="-128"/>
              </a:rPr>
              <a:t>2 Chronicles</a:t>
            </a:r>
          </a:p>
          <a:p>
            <a:pPr>
              <a:defRPr/>
            </a:pPr>
            <a:r>
              <a:rPr lang="en-US" sz="1400" dirty="0">
                <a:solidFill>
                  <a:srgbClr val="3366FF"/>
                </a:solidFill>
                <a:ea typeface="ＭＳ Ｐゴシック" charset="-128"/>
              </a:rPr>
              <a:t>1 Esdras</a:t>
            </a:r>
          </a:p>
          <a:p>
            <a:pPr>
              <a:defRPr/>
            </a:pPr>
            <a:r>
              <a:rPr lang="en-US" sz="1400" dirty="0">
                <a:ea typeface="ＭＳ Ｐゴシック" charset="-128"/>
              </a:rPr>
              <a:t>Ezra</a:t>
            </a:r>
          </a:p>
          <a:p>
            <a:pPr>
              <a:defRPr/>
            </a:pPr>
            <a:r>
              <a:rPr lang="en-US" sz="1400" dirty="0">
                <a:ea typeface="ＭＳ Ｐゴシック" charset="-128"/>
              </a:rPr>
              <a:t>Nehemiah</a:t>
            </a:r>
          </a:p>
          <a:p>
            <a:pPr>
              <a:defRPr/>
            </a:pPr>
            <a:r>
              <a:rPr lang="en-US" sz="1400" dirty="0">
                <a:ea typeface="ＭＳ Ｐゴシック" charset="-128"/>
              </a:rPr>
              <a:t>Esther</a:t>
            </a:r>
            <a:r>
              <a:rPr lang="en-US" sz="1600" dirty="0">
                <a:ea typeface="ＭＳ Ｐゴシック" charset="-128"/>
              </a:rPr>
              <a:t> </a:t>
            </a:r>
            <a:r>
              <a:rPr lang="en-US" sz="1200" dirty="0">
                <a:solidFill>
                  <a:srgbClr val="3366FF"/>
                </a:solidFill>
                <a:ea typeface="ＭＳ Ｐゴシック" charset="-128"/>
              </a:rPr>
              <a:t>(additions)</a:t>
            </a:r>
          </a:p>
          <a:p>
            <a:pPr>
              <a:defRPr/>
            </a:pPr>
            <a:r>
              <a:rPr lang="en-US" sz="1400" dirty="0">
                <a:solidFill>
                  <a:srgbClr val="3366FF"/>
                </a:solidFill>
                <a:ea typeface="ＭＳ Ｐゴシック" charset="-128"/>
              </a:rPr>
              <a:t>Judith</a:t>
            </a:r>
          </a:p>
          <a:p>
            <a:pPr>
              <a:defRPr/>
            </a:pPr>
            <a:r>
              <a:rPr lang="en-US" sz="1400" dirty="0">
                <a:solidFill>
                  <a:srgbClr val="3366FF"/>
                </a:solidFill>
                <a:ea typeface="ＭＳ Ｐゴシック" charset="-128"/>
              </a:rPr>
              <a:t>Tobit</a:t>
            </a:r>
          </a:p>
          <a:p>
            <a:pPr>
              <a:defRPr/>
            </a:pPr>
            <a:r>
              <a:rPr lang="en-US" sz="1400" dirty="0">
                <a:solidFill>
                  <a:srgbClr val="3366FF"/>
                </a:solidFill>
                <a:ea typeface="ＭＳ Ｐゴシック" charset="-128"/>
              </a:rPr>
              <a:t>1 Maccabees</a:t>
            </a:r>
          </a:p>
          <a:p>
            <a:pPr>
              <a:defRPr/>
            </a:pPr>
            <a:r>
              <a:rPr lang="en-US" sz="1400" dirty="0">
                <a:solidFill>
                  <a:srgbClr val="3366FF"/>
                </a:solidFill>
                <a:ea typeface="ＭＳ Ｐゴシック" charset="-128"/>
              </a:rPr>
              <a:t>2 Maccabees</a:t>
            </a:r>
          </a:p>
          <a:p>
            <a:pPr>
              <a:defRPr/>
            </a:pPr>
            <a:r>
              <a:rPr lang="en-US" sz="1400" dirty="0">
                <a:solidFill>
                  <a:srgbClr val="3366FF"/>
                </a:solidFill>
                <a:ea typeface="ＭＳ Ｐゴシック" charset="-128"/>
              </a:rPr>
              <a:t>3 Maccabees</a:t>
            </a:r>
          </a:p>
          <a:p>
            <a:pPr>
              <a:defRPr/>
            </a:pPr>
            <a:r>
              <a:rPr lang="en-US" sz="1400" dirty="0">
                <a:ea typeface="ＭＳ Ｐゴシック" charset="-128"/>
              </a:rPr>
              <a:t>Psalms </a:t>
            </a:r>
            <a:r>
              <a:rPr lang="en-US" sz="1200" dirty="0">
                <a:solidFill>
                  <a:srgbClr val="3366FF"/>
                </a:solidFill>
                <a:ea typeface="ＭＳ Ｐゴシック" charset="-128"/>
              </a:rPr>
              <a:t>(plus Ps. 151)</a:t>
            </a:r>
          </a:p>
          <a:p>
            <a:pPr>
              <a:defRPr/>
            </a:pPr>
            <a:r>
              <a:rPr lang="en-US" sz="1400" dirty="0">
                <a:solidFill>
                  <a:srgbClr val="3366FF"/>
                </a:solidFill>
                <a:ea typeface="ＭＳ Ｐゴシック" charset="-128"/>
              </a:rPr>
              <a:t>Prayer of Manasseh</a:t>
            </a:r>
          </a:p>
          <a:p>
            <a:pPr>
              <a:defRPr/>
            </a:pPr>
            <a:r>
              <a:rPr lang="en-US" sz="1400" dirty="0">
                <a:ea typeface="ＭＳ Ｐゴシック" charset="-128"/>
              </a:rPr>
              <a:t>Job</a:t>
            </a:r>
          </a:p>
          <a:p>
            <a:pPr>
              <a:defRPr/>
            </a:pPr>
            <a:r>
              <a:rPr lang="en-US" sz="1400" dirty="0">
                <a:ea typeface="ＭＳ Ｐゴシック" charset="-128"/>
              </a:rPr>
              <a:t>Proverbs</a:t>
            </a:r>
          </a:p>
          <a:p>
            <a:pPr>
              <a:defRPr/>
            </a:pPr>
            <a:r>
              <a:rPr lang="en-US" sz="1400" dirty="0">
                <a:ea typeface="ＭＳ Ｐゴシック" charset="-128"/>
              </a:rPr>
              <a:t>Ecclesiastes</a:t>
            </a:r>
          </a:p>
          <a:p>
            <a:pPr>
              <a:defRPr/>
            </a:pPr>
            <a:r>
              <a:rPr lang="en-US" sz="1400" dirty="0">
                <a:ea typeface="ＭＳ Ｐゴシック" charset="-128"/>
              </a:rPr>
              <a:t>Song of Songs</a:t>
            </a:r>
          </a:p>
          <a:p>
            <a:pPr>
              <a:defRPr/>
            </a:pPr>
            <a:r>
              <a:rPr lang="en-US" sz="1400" dirty="0">
                <a:solidFill>
                  <a:srgbClr val="3366FF"/>
                </a:solidFill>
                <a:ea typeface="ＭＳ Ｐゴシック" charset="-128"/>
              </a:rPr>
              <a:t>Wisdom of Solomon</a:t>
            </a:r>
          </a:p>
          <a:p>
            <a:pPr>
              <a:defRPr/>
            </a:pPr>
            <a:r>
              <a:rPr lang="en-US" sz="1400" dirty="0">
                <a:solidFill>
                  <a:srgbClr val="3366FF"/>
                </a:solidFill>
                <a:ea typeface="ＭＳ Ｐゴシック" charset="-128"/>
              </a:rPr>
              <a:t>Sirach </a:t>
            </a:r>
            <a:r>
              <a:rPr lang="en-US" sz="1200" dirty="0">
                <a:solidFill>
                  <a:srgbClr val="3366FF"/>
                </a:solidFill>
                <a:ea typeface="ＭＳ Ｐゴシック" charset="-128"/>
              </a:rPr>
              <a:t>(Ecclesiasticus)</a:t>
            </a:r>
          </a:p>
          <a:p>
            <a:pPr>
              <a:defRPr/>
            </a:pPr>
            <a:r>
              <a:rPr lang="en-US" sz="1400" dirty="0">
                <a:ea typeface="ＭＳ Ｐゴシック" charset="-128"/>
              </a:rPr>
              <a:t>Hosea</a:t>
            </a:r>
          </a:p>
          <a:p>
            <a:pPr>
              <a:defRPr/>
            </a:pPr>
            <a:r>
              <a:rPr lang="en-US" sz="1400" dirty="0">
                <a:ea typeface="ＭＳ Ｐゴシック" charset="-128"/>
              </a:rPr>
              <a:t>Amos</a:t>
            </a:r>
          </a:p>
          <a:p>
            <a:pPr>
              <a:defRPr/>
            </a:pPr>
            <a:r>
              <a:rPr lang="en-US" sz="1400" dirty="0">
                <a:ea typeface="ＭＳ Ｐゴシック" charset="-128"/>
              </a:rPr>
              <a:t>Micah</a:t>
            </a:r>
          </a:p>
          <a:p>
            <a:pPr>
              <a:defRPr/>
            </a:pPr>
            <a:r>
              <a:rPr lang="en-US" sz="1400" dirty="0">
                <a:ea typeface="ＭＳ Ｐゴシック" charset="-128"/>
              </a:rPr>
              <a:t>Joel</a:t>
            </a:r>
          </a:p>
          <a:p>
            <a:pPr>
              <a:defRPr/>
            </a:pPr>
            <a:r>
              <a:rPr lang="en-US" sz="1400" dirty="0">
                <a:ea typeface="ＭＳ Ｐゴシック" charset="-128"/>
              </a:rPr>
              <a:t>Obadiah</a:t>
            </a:r>
          </a:p>
          <a:p>
            <a:pPr>
              <a:defRPr/>
            </a:pPr>
            <a:r>
              <a:rPr lang="en-US" sz="1400" dirty="0">
                <a:ea typeface="ＭＳ Ｐゴシック" charset="-128"/>
              </a:rPr>
              <a:t>Jonah</a:t>
            </a:r>
          </a:p>
          <a:p>
            <a:pPr>
              <a:defRPr/>
            </a:pPr>
            <a:r>
              <a:rPr lang="en-US" sz="1400" dirty="0">
                <a:ea typeface="ＭＳ Ｐゴシック" charset="-128"/>
              </a:rPr>
              <a:t>Nahum</a:t>
            </a:r>
          </a:p>
          <a:p>
            <a:pPr>
              <a:defRPr/>
            </a:pPr>
            <a:r>
              <a:rPr lang="en-US" sz="1400" dirty="0">
                <a:ea typeface="ＭＳ Ｐゴシック" charset="-128"/>
              </a:rPr>
              <a:t>Habakkuk</a:t>
            </a:r>
          </a:p>
          <a:p>
            <a:pPr>
              <a:defRPr/>
            </a:pPr>
            <a:r>
              <a:rPr lang="en-US" sz="1400" dirty="0">
                <a:ea typeface="ＭＳ Ｐゴシック" charset="-128"/>
              </a:rPr>
              <a:t>Zephaniah</a:t>
            </a:r>
          </a:p>
          <a:p>
            <a:pPr>
              <a:defRPr/>
            </a:pPr>
            <a:r>
              <a:rPr lang="en-US" sz="1400" dirty="0">
                <a:ea typeface="ＭＳ Ｐゴシック" charset="-128"/>
              </a:rPr>
              <a:t>Haggai</a:t>
            </a:r>
          </a:p>
          <a:p>
            <a:pPr>
              <a:defRPr/>
            </a:pPr>
            <a:r>
              <a:rPr lang="en-US" sz="1400" dirty="0">
                <a:ea typeface="ＭＳ Ｐゴシック" charset="-128"/>
              </a:rPr>
              <a:t>Zechariah</a:t>
            </a:r>
          </a:p>
          <a:p>
            <a:pPr>
              <a:defRPr/>
            </a:pPr>
            <a:r>
              <a:rPr lang="en-US" sz="1400" dirty="0">
                <a:ea typeface="ＭＳ Ｐゴシック" charset="-128"/>
              </a:rPr>
              <a:t>Malachi</a:t>
            </a:r>
          </a:p>
          <a:p>
            <a:pPr>
              <a:defRPr/>
            </a:pPr>
            <a:r>
              <a:rPr lang="en-US" sz="1400" dirty="0">
                <a:ea typeface="ＭＳ Ｐゴシック" charset="-128"/>
              </a:rPr>
              <a:t>Isaiah</a:t>
            </a:r>
          </a:p>
          <a:p>
            <a:pPr>
              <a:defRPr/>
            </a:pPr>
            <a:r>
              <a:rPr lang="en-US" sz="1400" dirty="0">
                <a:ea typeface="ＭＳ Ｐゴシック" charset="-128"/>
              </a:rPr>
              <a:t>Jeremiah</a:t>
            </a:r>
          </a:p>
          <a:p>
            <a:pPr>
              <a:defRPr/>
            </a:pPr>
            <a:r>
              <a:rPr lang="en-US" sz="1400" dirty="0">
                <a:solidFill>
                  <a:srgbClr val="3366FF"/>
                </a:solidFill>
                <a:ea typeface="ＭＳ Ｐゴシック" charset="-128"/>
              </a:rPr>
              <a:t>Baruch </a:t>
            </a:r>
          </a:p>
          <a:p>
            <a:pPr>
              <a:defRPr/>
            </a:pPr>
            <a:r>
              <a:rPr lang="en-US" sz="1400" dirty="0">
                <a:ea typeface="ＭＳ Ｐゴシック" charset="-128"/>
              </a:rPr>
              <a:t>Lamentations</a:t>
            </a:r>
          </a:p>
          <a:p>
            <a:pPr>
              <a:defRPr/>
            </a:pPr>
            <a:r>
              <a:rPr lang="en-US" sz="1400" dirty="0">
                <a:solidFill>
                  <a:srgbClr val="3366FF"/>
                </a:solidFill>
                <a:ea typeface="ＭＳ Ｐゴシック" charset="-128"/>
              </a:rPr>
              <a:t>Letter of Jeremiah</a:t>
            </a:r>
          </a:p>
          <a:p>
            <a:pPr>
              <a:defRPr/>
            </a:pPr>
            <a:r>
              <a:rPr lang="en-US" sz="1400" dirty="0">
                <a:ea typeface="ＭＳ Ｐゴシック" charset="-128"/>
              </a:rPr>
              <a:t>Ezekiel</a:t>
            </a:r>
          </a:p>
          <a:p>
            <a:pPr>
              <a:defRPr/>
            </a:pPr>
            <a:r>
              <a:rPr lang="en-US" sz="1400" dirty="0">
                <a:ea typeface="ＭＳ Ｐゴシック" charset="-128"/>
              </a:rPr>
              <a:t>Daniel </a:t>
            </a:r>
            <a:r>
              <a:rPr lang="en-US" sz="1200" dirty="0">
                <a:solidFill>
                  <a:srgbClr val="3366FF"/>
                </a:solidFill>
                <a:ea typeface="ＭＳ Ｐゴシック" charset="-128"/>
              </a:rPr>
              <a:t>(includes Susanna; </a:t>
            </a:r>
            <a:br>
              <a:rPr lang="en-US" sz="1200" dirty="0">
                <a:solidFill>
                  <a:srgbClr val="3366FF"/>
                </a:solidFill>
                <a:ea typeface="ＭＳ Ｐゴシック" charset="-128"/>
              </a:rPr>
            </a:br>
            <a:r>
              <a:rPr lang="en-US" sz="1200" dirty="0">
                <a:solidFill>
                  <a:srgbClr val="3366FF"/>
                </a:solidFill>
                <a:ea typeface="ＭＳ Ｐゴシック" charset="-128"/>
              </a:rPr>
              <a:t>	Bel and the Dragon)</a:t>
            </a:r>
          </a:p>
          <a:p>
            <a:pPr>
              <a:defRPr/>
            </a:pPr>
            <a:r>
              <a:rPr lang="en-US" sz="1400" dirty="0">
                <a:solidFill>
                  <a:srgbClr val="3366FF"/>
                </a:solidFill>
                <a:ea typeface="ＭＳ Ｐゴシック" charset="-128"/>
              </a:rPr>
              <a:t>4 Maccabees </a:t>
            </a:r>
            <a:r>
              <a:rPr lang="en-US" sz="1200" dirty="0">
                <a:solidFill>
                  <a:srgbClr val="3366FF"/>
                </a:solidFill>
                <a:ea typeface="ＭＳ Ｐゴシック" charset="-128"/>
              </a:rPr>
              <a:t>(in appendix)</a:t>
            </a:r>
          </a:p>
          <a:p>
            <a:pPr>
              <a:defRPr/>
            </a:pPr>
            <a:r>
              <a:rPr lang="en-US" sz="1400" dirty="0">
                <a:ea typeface="ＭＳ Ｐゴシック" charset="-128"/>
              </a:rPr>
              <a:t>Malachi</a:t>
            </a:r>
          </a:p>
        </p:txBody>
      </p:sp>
      <p:sp>
        <p:nvSpPr>
          <p:cNvPr id="6" name="AutoShape 59">
            <a:hlinkClick r:id="" action="ppaction://noaction"/>
          </p:cNvPr>
          <p:cNvSpPr>
            <a:spLocks noChangeArrowheads="1"/>
          </p:cNvSpPr>
          <p:nvPr/>
        </p:nvSpPr>
        <p:spPr bwMode="auto">
          <a:xfrm>
            <a:off x="2278993" y="744986"/>
            <a:ext cx="3690196" cy="457199"/>
          </a:xfrm>
          <a:prstGeom prst="actionButtonBlank">
            <a:avLst/>
          </a:prstGeom>
          <a:solidFill>
            <a:schemeClr val="accent2">
              <a:lumMod val="5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anchor="ctr"/>
          <a:lstStyle/>
          <a:p>
            <a:pPr algn="ctr">
              <a:defRPr/>
            </a:pPr>
            <a:r>
              <a:rPr lang="en-US" sz="1600" b="1" dirty="0">
                <a:solidFill>
                  <a:schemeClr val="bg1"/>
                </a:solidFill>
              </a:rPr>
              <a:t>Roman Catholic Old Testament</a:t>
            </a:r>
            <a:endParaRPr lang="en-US" sz="1600" dirty="0">
              <a:solidFill>
                <a:schemeClr val="bg1"/>
              </a:solidFill>
            </a:endParaRPr>
          </a:p>
        </p:txBody>
      </p:sp>
      <p:sp>
        <p:nvSpPr>
          <p:cNvPr id="7" name="AutoShape 60">
            <a:hlinkClick r:id="" action="ppaction://noaction"/>
          </p:cNvPr>
          <p:cNvSpPr>
            <a:spLocks noChangeArrowheads="1"/>
          </p:cNvSpPr>
          <p:nvPr/>
        </p:nvSpPr>
        <p:spPr bwMode="auto">
          <a:xfrm>
            <a:off x="6166060" y="221818"/>
            <a:ext cx="4177872" cy="456296"/>
          </a:xfrm>
          <a:prstGeom prst="actionButtonBlank">
            <a:avLst/>
          </a:prstGeom>
          <a:solidFill>
            <a:schemeClr val="accent3">
              <a:lumMod val="5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anchor="ctr"/>
          <a:lstStyle/>
          <a:p>
            <a:pPr algn="ctr">
              <a:defRPr/>
            </a:pPr>
            <a:r>
              <a:rPr lang="en-US" sz="1600" b="1" dirty="0">
                <a:solidFill>
                  <a:schemeClr val="bg1"/>
                </a:solidFill>
              </a:rPr>
              <a:t>Orthodox Old Testament</a:t>
            </a:r>
            <a:endParaRPr lang="en-US" sz="1400" dirty="0">
              <a:solidFill>
                <a:schemeClr val="bg1"/>
              </a:solidFill>
            </a:endParaRPr>
          </a:p>
        </p:txBody>
      </p:sp>
      <p:sp>
        <p:nvSpPr>
          <p:cNvPr id="3" name="TextBox 2"/>
          <p:cNvSpPr txBox="1"/>
          <p:nvPr/>
        </p:nvSpPr>
        <p:spPr>
          <a:xfrm>
            <a:off x="1524001" y="11602"/>
            <a:ext cx="4082814" cy="707886"/>
          </a:xfrm>
          <a:prstGeom prst="rect">
            <a:avLst/>
          </a:prstGeom>
          <a:noFill/>
        </p:spPr>
        <p:txBody>
          <a:bodyPr wrap="square" rtlCol="0">
            <a:spAutoFit/>
          </a:bodyPr>
          <a:lstStyle/>
          <a:p>
            <a:r>
              <a:rPr lang="en-US" sz="2000" dirty="0">
                <a:latin typeface="Cambria"/>
                <a:cs typeface="Cambria"/>
              </a:rPr>
              <a:t>Books </a:t>
            </a:r>
            <a:r>
              <a:rPr lang="en-US" sz="2000" u="sng" dirty="0">
                <a:latin typeface="Cambria"/>
                <a:cs typeface="Cambria"/>
              </a:rPr>
              <a:t>not</a:t>
            </a:r>
            <a:r>
              <a:rPr lang="en-US" sz="2000" dirty="0">
                <a:latin typeface="Cambria"/>
                <a:cs typeface="Cambria"/>
              </a:rPr>
              <a:t> included in the Protestant Old Testament in</a:t>
            </a:r>
            <a:r>
              <a:rPr lang="en-US" sz="2000" b="1" dirty="0">
                <a:solidFill>
                  <a:srgbClr val="127D89"/>
                </a:solidFill>
                <a:latin typeface="Cambria"/>
                <a:cs typeface="Cambria"/>
              </a:rPr>
              <a:t> </a:t>
            </a:r>
            <a:r>
              <a:rPr lang="en-US" sz="2000" b="1" dirty="0">
                <a:solidFill>
                  <a:srgbClr val="3366FF"/>
                </a:solidFill>
                <a:latin typeface="Cambria"/>
                <a:cs typeface="Cambria"/>
              </a:rPr>
              <a:t>blue</a:t>
            </a:r>
            <a:r>
              <a:rPr lang="en-US" sz="2000" dirty="0">
                <a:latin typeface="Cambria"/>
                <a:cs typeface="Cambria"/>
              </a:rPr>
              <a:t>.</a:t>
            </a:r>
          </a:p>
        </p:txBody>
      </p:sp>
    </p:spTree>
    <p:extLst>
      <p:ext uri="{BB962C8B-B14F-4D97-AF65-F5344CB8AC3E}">
        <p14:creationId xmlns:p14="http://schemas.microsoft.com/office/powerpoint/2010/main" val="1398987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normAutofit/>
          </a:bodyPr>
          <a:lstStyle/>
          <a:p>
            <a:r>
              <a:rPr lang="en-US" sz="2800" b="1" dirty="0">
                <a:solidFill>
                  <a:srgbClr val="202122"/>
                </a:solidFill>
                <a:effectLst/>
                <a:latin typeface="Arial" panose="020B0604020202020204" pitchFamily="34" charset="0"/>
                <a:ea typeface="Times New Roman" panose="02020603050405020304" pitchFamily="18" charset="0"/>
              </a:rPr>
              <a:t>Eusebius of Caesarea</a:t>
            </a:r>
            <a:r>
              <a:rPr lang="en-US" sz="2800" dirty="0">
                <a:solidFill>
                  <a:srgbClr val="202122"/>
                </a:solidFill>
                <a:effectLst/>
                <a:latin typeface="Arial" panose="020B0604020202020204" pitchFamily="34" charset="0"/>
                <a:ea typeface="Times New Roman" panose="02020603050405020304" pitchFamily="18" charset="0"/>
              </a:rPr>
              <a:t>  260/265 – 30 May 339</a:t>
            </a:r>
            <a:endParaRPr lang="en-US" sz="4800" dirty="0"/>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p:txBody>
          <a:bodyPr>
            <a:normAutofit/>
          </a:bodyPr>
          <a:lstStyle/>
          <a:p>
            <a:pPr marL="457200" indent="-457200">
              <a:buFont typeface="Arial" panose="020B0604020202020204" pitchFamily="34" charset="0"/>
              <a:buChar char="•"/>
            </a:pPr>
            <a:r>
              <a:rPr lang="en-US" sz="3200" dirty="0">
                <a:solidFill>
                  <a:srgbClr val="202122"/>
                </a:solidFill>
                <a:effectLst/>
                <a:latin typeface="Arial" panose="020B0604020202020204" pitchFamily="34" charset="0"/>
                <a:ea typeface="Times New Roman" panose="02020603050405020304" pitchFamily="18" charset="0"/>
              </a:rPr>
              <a:t>Eusebius got his information about what texts were accepted by the third-century churches throughout the known world, a great deal of which Origen knew of firsthand from his extensive travels, from the library and writings of Origen. </a:t>
            </a:r>
            <a:endParaRPr lang="en-US" sz="4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48463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E9ECE-2411-D9ED-CBE4-C7B77D996F8D}"/>
              </a:ext>
            </a:extLst>
          </p:cNvPr>
          <p:cNvSpPr>
            <a:spLocks noGrp="1"/>
          </p:cNvSpPr>
          <p:nvPr>
            <p:ph type="title"/>
          </p:nvPr>
        </p:nvSpPr>
        <p:spPr/>
        <p:txBody>
          <a:bodyPr>
            <a:normAutofit/>
          </a:bodyPr>
          <a:lstStyle/>
          <a:p>
            <a:r>
              <a:rPr lang="en-US" sz="2800" b="1" dirty="0">
                <a:solidFill>
                  <a:srgbClr val="202122"/>
                </a:solidFill>
                <a:effectLst/>
                <a:latin typeface="Arial" panose="020B0604020202020204" pitchFamily="34" charset="0"/>
                <a:ea typeface="Times New Roman" panose="02020603050405020304" pitchFamily="18" charset="0"/>
              </a:rPr>
              <a:t>Eusebius of Caesarea</a:t>
            </a:r>
            <a:r>
              <a:rPr lang="en-US" sz="2800" dirty="0">
                <a:solidFill>
                  <a:srgbClr val="202122"/>
                </a:solidFill>
                <a:effectLst/>
                <a:latin typeface="Arial" panose="020B0604020202020204" pitchFamily="34" charset="0"/>
                <a:ea typeface="Times New Roman" panose="02020603050405020304" pitchFamily="18" charset="0"/>
              </a:rPr>
              <a:t>  260/265 – 30 May 339</a:t>
            </a:r>
            <a:endParaRPr lang="en-US" sz="4800" dirty="0"/>
          </a:p>
        </p:txBody>
      </p:sp>
      <p:sp>
        <p:nvSpPr>
          <p:cNvPr id="3" name="Content Placeholder 2">
            <a:extLst>
              <a:ext uri="{FF2B5EF4-FFF2-40B4-BE49-F238E27FC236}">
                <a16:creationId xmlns:a16="http://schemas.microsoft.com/office/drawing/2014/main" id="{67F13FF7-A6CF-DE5E-5796-72E07D0DADB4}"/>
              </a:ext>
            </a:extLst>
          </p:cNvPr>
          <p:cNvSpPr>
            <a:spLocks noGrp="1"/>
          </p:cNvSpPr>
          <p:nvPr>
            <p:ph idx="1"/>
          </p:nvPr>
        </p:nvSpPr>
        <p:spPr/>
        <p:txBody>
          <a:bodyPr>
            <a:normAutofit/>
          </a:bodyPr>
          <a:lstStyle/>
          <a:p>
            <a:pPr marL="457200" indent="-457200">
              <a:buFont typeface="Arial" panose="020B0604020202020204" pitchFamily="34" charset="0"/>
              <a:buChar char="•"/>
            </a:pPr>
            <a:r>
              <a:rPr lang="en-US" sz="2400" dirty="0">
                <a:solidFill>
                  <a:srgbClr val="202122"/>
                </a:solidFill>
                <a:effectLst/>
                <a:latin typeface="Arial" panose="020B0604020202020204" pitchFamily="34" charset="0"/>
                <a:ea typeface="Times New Roman" panose="02020603050405020304" pitchFamily="18" charset="0"/>
              </a:rPr>
              <a:t>  </a:t>
            </a:r>
            <a:r>
              <a:rPr lang="en-US" sz="3600" dirty="0">
                <a:solidFill>
                  <a:srgbClr val="202122"/>
                </a:solidFill>
                <a:effectLst/>
                <a:latin typeface="Arial" panose="020B0604020202020204" pitchFamily="34" charset="0"/>
                <a:ea typeface="Times New Roman" panose="02020603050405020304" pitchFamily="18" charset="0"/>
              </a:rPr>
              <a:t>At the </a:t>
            </a:r>
            <a:r>
              <a:rPr lang="en-US" sz="3600" dirty="0" err="1">
                <a:solidFill>
                  <a:srgbClr val="202122"/>
                </a:solidFill>
                <a:effectLst/>
                <a:latin typeface="Arial" panose="020B0604020202020204" pitchFamily="34" charset="0"/>
                <a:ea typeface="Times New Roman" panose="02020603050405020304" pitchFamily="18" charset="0"/>
              </a:rPr>
              <a:t>Concil</a:t>
            </a:r>
            <a:r>
              <a:rPr lang="en-US" sz="3600" dirty="0">
                <a:solidFill>
                  <a:srgbClr val="202122"/>
                </a:solidFill>
                <a:effectLst/>
                <a:latin typeface="Arial" panose="020B0604020202020204" pitchFamily="34" charset="0"/>
                <a:ea typeface="Times New Roman" panose="02020603050405020304" pitchFamily="18" charset="0"/>
              </a:rPr>
              <a:t> of Nicaea</a:t>
            </a:r>
            <a:r>
              <a:rPr lang="en-US" sz="6000" dirty="0">
                <a:solidFill>
                  <a:srgbClr val="202122"/>
                </a:solidFill>
                <a:effectLst/>
                <a:latin typeface="Arial" panose="020B0604020202020204" pitchFamily="34" charset="0"/>
                <a:ea typeface="Times New Roman" panose="02020603050405020304" pitchFamily="18" charset="0"/>
              </a:rPr>
              <a:t>. </a:t>
            </a:r>
            <a:r>
              <a:rPr lang="en-US" sz="3200" b="0" i="0" dirty="0">
                <a:solidFill>
                  <a:srgbClr val="202122"/>
                </a:solidFill>
                <a:effectLst/>
                <a:latin typeface="Arial" panose="020B0604020202020204" pitchFamily="34" charset="0"/>
              </a:rPr>
              <a:t>Constantine had invited all 1,800 bishops of the Christian church within the Roman Empire (about 1,000 in the East and 800 in the </a:t>
            </a:r>
            <a:r>
              <a:rPr lang="en-US" sz="3200" b="0" i="0" u="none" strike="noStrike" dirty="0">
                <a:solidFill>
                  <a:srgbClr val="0645AD"/>
                </a:solidFill>
                <a:effectLst/>
                <a:latin typeface="Arial" panose="020B0604020202020204" pitchFamily="34" charset="0"/>
                <a:hlinkClick r:id="rId2" tooltip="Western Roman Empire"/>
              </a:rPr>
              <a:t>West</a:t>
            </a:r>
            <a:r>
              <a:rPr lang="en-US" sz="3200" b="0" i="0" dirty="0">
                <a:solidFill>
                  <a:srgbClr val="202122"/>
                </a:solidFill>
                <a:effectLst/>
                <a:latin typeface="Arial" panose="020B0604020202020204" pitchFamily="34" charset="0"/>
              </a:rPr>
              <a:t>), but a smaller and unknown number attended. </a:t>
            </a:r>
            <a:r>
              <a:rPr lang="en-US" sz="3200" b="0" i="0" u="none" strike="noStrike" dirty="0">
                <a:solidFill>
                  <a:srgbClr val="0645AD"/>
                </a:solidFill>
                <a:effectLst/>
                <a:latin typeface="Arial" panose="020B0604020202020204" pitchFamily="34" charset="0"/>
                <a:hlinkClick r:id="rId3" tooltip="Eusebius"/>
              </a:rPr>
              <a:t>Eusebius</a:t>
            </a:r>
            <a:r>
              <a:rPr lang="en-US" sz="3200" b="0" i="0" dirty="0">
                <a:solidFill>
                  <a:srgbClr val="202122"/>
                </a:solidFill>
                <a:effectLst/>
                <a:latin typeface="Arial" panose="020B0604020202020204" pitchFamily="34" charset="0"/>
              </a:rPr>
              <a:t> of Caesarea counted more than 250,</a:t>
            </a:r>
            <a:r>
              <a:rPr lang="en-US" sz="3200" b="0" i="0" u="sng" baseline="30000" dirty="0">
                <a:solidFill>
                  <a:srgbClr val="0645AD"/>
                </a:solidFill>
                <a:effectLst/>
                <a:latin typeface="Arial" panose="020B0604020202020204" pitchFamily="34" charset="0"/>
                <a:hlinkClick r:id="rId4"/>
              </a:rPr>
              <a:t>[</a:t>
            </a:r>
            <a:endParaRPr lang="en-US" sz="40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639339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5840933" cy="5135511"/>
          </a:xfrm>
        </p:spPr>
        <p:txBody>
          <a:bodyPr>
            <a:normAutofit/>
          </a:bodyPr>
          <a:lstStyle/>
          <a:p>
            <a:r>
              <a:rPr lang="en-US" dirty="0"/>
              <a:t>Books of the New Testament</a:t>
            </a:r>
          </a:p>
          <a:p>
            <a:pPr lvl="1"/>
            <a:r>
              <a:rPr lang="en-US" dirty="0"/>
              <a:t>The books of the New Testament had already circulated throughout the known world by the time the Emperor Constantine allowed Christians to practice their religion freely in AD 313.</a:t>
            </a:r>
          </a:p>
          <a:p>
            <a:pPr lvl="1"/>
            <a:r>
              <a:rPr lang="en-US" dirty="0"/>
              <a:t>Emperor Constantine had no impact or influence on which books became part of the Bible. </a:t>
            </a:r>
          </a:p>
        </p:txBody>
      </p:sp>
      <p:sp>
        <p:nvSpPr>
          <p:cNvPr id="12" name="Rectangle 1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4" name="TextBox 1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5" name="TextBox 1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6" name="TextBox 1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7" name="TextBox 1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8" name="Isosceles Triangle 17"/>
          <p:cNvSpPr/>
          <p:nvPr/>
        </p:nvSpPr>
        <p:spPr>
          <a:xfrm rot="10800000">
            <a:off x="291098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7822134" y="4580601"/>
            <a:ext cx="2521795" cy="369332"/>
          </a:xfrm>
          <a:prstGeom prst="rect">
            <a:avLst/>
          </a:prstGeom>
          <a:noFill/>
        </p:spPr>
        <p:txBody>
          <a:bodyPr wrap="square" rtlCol="0">
            <a:spAutoFit/>
          </a:bodyPr>
          <a:lstStyle/>
          <a:p>
            <a:pPr algn="ctr"/>
            <a:r>
              <a:rPr lang="en-US" dirty="0"/>
              <a:t>Emperor Constantine</a:t>
            </a:r>
          </a:p>
        </p:txBody>
      </p:sp>
      <p:pic>
        <p:nvPicPr>
          <p:cNvPr id="6" name="Picture 5" descr="Constantine_ss557588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0965" y="1512142"/>
            <a:ext cx="2309835" cy="30335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29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0" y="1220839"/>
            <a:ext cx="8077292" cy="5135511"/>
          </a:xfrm>
        </p:spPr>
        <p:txBody>
          <a:bodyPr>
            <a:normAutofit lnSpcReduction="10000"/>
          </a:bodyPr>
          <a:lstStyle/>
          <a:p>
            <a:r>
              <a:rPr lang="en-US" b="1" dirty="0"/>
              <a:t>Books of the New Testament </a:t>
            </a:r>
          </a:p>
          <a:p>
            <a:pPr lvl="1"/>
            <a:r>
              <a:rPr lang="en-US" sz="3200" dirty="0"/>
              <a:t>By the 400s AD, a consensus had emerged throughout the churches:</a:t>
            </a:r>
          </a:p>
          <a:p>
            <a:pPr lvl="2"/>
            <a:r>
              <a:rPr lang="en-US" sz="2800" dirty="0"/>
              <a:t>27 books could be traced to the testimony of apostolic eyewitnesses and their close associates.</a:t>
            </a:r>
          </a:p>
          <a:p>
            <a:pPr lvl="1"/>
            <a:r>
              <a:rPr lang="en-US" sz="3200" dirty="0"/>
              <a:t>This consensus was confirmed by:</a:t>
            </a:r>
          </a:p>
          <a:p>
            <a:pPr lvl="2"/>
            <a:r>
              <a:rPr lang="en-US" sz="2800" dirty="0"/>
              <a:t>Church fathers such as Athanasius, Jerome, and Augustine.</a:t>
            </a:r>
          </a:p>
          <a:p>
            <a:pPr lvl="2"/>
            <a:r>
              <a:rPr lang="en-US" sz="2800" dirty="0"/>
              <a:t>Three church councils, including the Synod of Carthage in AD 397.</a:t>
            </a:r>
          </a:p>
        </p:txBody>
      </p:sp>
      <p:sp>
        <p:nvSpPr>
          <p:cNvPr id="12" name="Rectangle 1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4" name="TextBox 1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5" name="TextBox 1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6" name="TextBox 1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7" name="TextBox 1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8" name="Isosceles Triangle 17"/>
          <p:cNvSpPr/>
          <p:nvPr/>
        </p:nvSpPr>
        <p:spPr>
          <a:xfrm rot="10800000">
            <a:off x="319126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54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635268" y="1761423"/>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5518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fontScale="92500" lnSpcReduction="10000"/>
          </a:bodyPr>
          <a:lstStyle/>
          <a:p>
            <a:r>
              <a:rPr lang="en-US" dirty="0"/>
              <a:t>Latin Vulgate circa 405  SUMMARY </a:t>
            </a:r>
          </a:p>
          <a:p>
            <a:pPr lvl="1"/>
            <a:r>
              <a:rPr lang="en-US" sz="3600" dirty="0"/>
              <a:t>Jerome began translating the Scriptures into Latin in AD 382 and finished 23 years later. </a:t>
            </a:r>
          </a:p>
          <a:p>
            <a:pPr lvl="1"/>
            <a:r>
              <a:rPr lang="en-US" sz="3600" dirty="0"/>
              <a:t>This translation became known as the Latin Vulgate, from </a:t>
            </a:r>
            <a:r>
              <a:rPr lang="en-US" sz="3600" i="1" dirty="0"/>
              <a:t>vulgo,</a:t>
            </a:r>
            <a:r>
              <a:rPr lang="en-US" sz="3600" dirty="0"/>
              <a:t> “to make common, accessible.”</a:t>
            </a:r>
          </a:p>
          <a:p>
            <a:pPr lvl="1"/>
            <a:r>
              <a:rPr lang="en-US" sz="3600" dirty="0"/>
              <a:t>For centuries, it remained the official Bible of churches in fellowship with the bishop of Rome.</a:t>
            </a:r>
          </a:p>
        </p:txBody>
      </p:sp>
      <p:pic>
        <p:nvPicPr>
          <p:cNvPr id="4" name="Picture 3" descr="Jerome_Carravagio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839200" y="4984899"/>
            <a:ext cx="2743200" cy="1569660"/>
          </a:xfrm>
          <a:prstGeom prst="rect">
            <a:avLst/>
          </a:prstGeom>
          <a:noFill/>
        </p:spPr>
        <p:txBody>
          <a:bodyPr wrap="square" rtlCol="0">
            <a:spAutoFit/>
          </a:bodyPr>
          <a:lstStyle/>
          <a:p>
            <a:pPr algn="ctr"/>
            <a:r>
              <a:rPr lang="en-US" sz="3200" dirty="0"/>
              <a:t>Jerome</a:t>
            </a:r>
          </a:p>
          <a:p>
            <a:pPr algn="ctr"/>
            <a:r>
              <a:rPr lang="en-US" sz="3200" dirty="0"/>
              <a:t>Jerome</a:t>
            </a:r>
          </a:p>
          <a:p>
            <a:pPr algn="ctr"/>
            <a:r>
              <a:rPr lang="en-US" sz="3200" dirty="0"/>
              <a:t>345-420</a:t>
            </a:r>
          </a:p>
        </p:txBody>
      </p:sp>
    </p:spTree>
    <p:extLst>
      <p:ext uri="{BB962C8B-B14F-4D97-AF65-F5344CB8AC3E}">
        <p14:creationId xmlns:p14="http://schemas.microsoft.com/office/powerpoint/2010/main" val="338937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053DD4A-200D-3F65-6782-3A2D0875034B}"/>
              </a:ext>
            </a:extLst>
          </p:cNvPr>
          <p:cNvSpPr txBox="1">
            <a:spLocks/>
          </p:cNvSpPr>
          <p:nvPr/>
        </p:nvSpPr>
        <p:spPr>
          <a:xfrm>
            <a:off x="609600" y="0"/>
            <a:ext cx="10972800" cy="68400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Jerome</a:t>
            </a:r>
          </a:p>
        </p:txBody>
      </p:sp>
      <p:sp>
        <p:nvSpPr>
          <p:cNvPr id="6" name="Content Placeholder 2">
            <a:extLst>
              <a:ext uri="{FF2B5EF4-FFF2-40B4-BE49-F238E27FC236}">
                <a16:creationId xmlns:a16="http://schemas.microsoft.com/office/drawing/2014/main" id="{0F96F3BE-780D-07FC-97C8-26E32A420255}"/>
              </a:ext>
            </a:extLst>
          </p:cNvPr>
          <p:cNvSpPr txBox="1">
            <a:spLocks/>
          </p:cNvSpPr>
          <p:nvPr/>
        </p:nvSpPr>
        <p:spPr>
          <a:xfrm>
            <a:off x="250257" y="802318"/>
            <a:ext cx="8588943" cy="492731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Born  342AD -347AD    Died 420</a:t>
            </a:r>
          </a:p>
          <a:p>
            <a:r>
              <a:rPr lang="en-US" dirty="0"/>
              <a:t>Education: Catechetical School of Alexandria</a:t>
            </a:r>
          </a:p>
          <a:p>
            <a:r>
              <a:rPr lang="en-US" dirty="0"/>
              <a:t>Began translation of Old Testament from LXX and switched to using some Hebrew Texts.</a:t>
            </a:r>
          </a:p>
          <a:p>
            <a:r>
              <a:rPr lang="en-US" dirty="0"/>
              <a:t>Made Have used the Origen’s Hexapla for some of his work.</a:t>
            </a:r>
          </a:p>
          <a:p>
            <a:r>
              <a:rPr lang="en-US" dirty="0"/>
              <a:t>Jerome was known for his teachings on Christian moral life, especially to those living in cosmopolitan centers such as Rome.</a:t>
            </a:r>
          </a:p>
          <a:p>
            <a:endParaRPr lang="en-US" dirty="0"/>
          </a:p>
          <a:p>
            <a:endParaRPr lang="en-US" dirty="0"/>
          </a:p>
        </p:txBody>
      </p:sp>
      <p:pic>
        <p:nvPicPr>
          <p:cNvPr id="7" name="Picture 6" descr="Jerome_CarravagioA.jpg">
            <a:extLst>
              <a:ext uri="{FF2B5EF4-FFF2-40B4-BE49-F238E27FC236}">
                <a16:creationId xmlns:a16="http://schemas.microsoft.com/office/drawing/2014/main" id="{6CA68E03-BA05-3A94-17FE-4EA30BC2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329" y="1219944"/>
            <a:ext cx="2743200" cy="3088640"/>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8DD95D05-28C5-6346-BE88-4A594A453C5D}"/>
              </a:ext>
            </a:extLst>
          </p:cNvPr>
          <p:cNvSpPr txBox="1"/>
          <p:nvPr/>
        </p:nvSpPr>
        <p:spPr>
          <a:xfrm>
            <a:off x="8762197" y="4542025"/>
            <a:ext cx="2743200" cy="1200329"/>
          </a:xfrm>
          <a:prstGeom prst="rect">
            <a:avLst/>
          </a:prstGeom>
          <a:noFill/>
        </p:spPr>
        <p:txBody>
          <a:bodyPr wrap="square" rtlCol="0">
            <a:spAutoFit/>
          </a:bodyPr>
          <a:lstStyle/>
          <a:p>
            <a:pPr algn="ctr"/>
            <a:r>
              <a:rPr lang="en-US" sz="3600" dirty="0"/>
              <a:t>Jerome</a:t>
            </a:r>
          </a:p>
          <a:p>
            <a:pPr algn="ctr"/>
            <a:r>
              <a:rPr lang="en-US" sz="3600" dirty="0"/>
              <a:t>345-420</a:t>
            </a:r>
          </a:p>
        </p:txBody>
      </p:sp>
      <p:sp>
        <p:nvSpPr>
          <p:cNvPr id="12" name="Content Placeholder 2">
            <a:extLst>
              <a:ext uri="{FF2B5EF4-FFF2-40B4-BE49-F238E27FC236}">
                <a16:creationId xmlns:a16="http://schemas.microsoft.com/office/drawing/2014/main" id="{F5F628CD-83BA-E623-AEA4-AEC7A5C6DA55}"/>
              </a:ext>
            </a:extLst>
          </p:cNvPr>
          <p:cNvSpPr txBox="1">
            <a:spLocks/>
          </p:cNvSpPr>
          <p:nvPr/>
        </p:nvSpPr>
        <p:spPr>
          <a:xfrm>
            <a:off x="250257" y="5729636"/>
            <a:ext cx="11840678" cy="97152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202122"/>
                </a:solidFill>
                <a:latin typeface="Calibri" panose="020F0502020204030204" pitchFamily="34" charset="0"/>
                <a:cs typeface="Calibri" panose="020F0502020204030204" pitchFamily="34" charset="0"/>
              </a:rPr>
              <a:t>The </a:t>
            </a:r>
            <a:r>
              <a:rPr lang="en-US" dirty="0">
                <a:latin typeface="Calibri" panose="020F0502020204030204" pitchFamily="34" charset="0"/>
                <a:cs typeface="Calibri" panose="020F0502020204030204" pitchFamily="34" charset="0"/>
              </a:rPr>
              <a:t>Council of Trent </a:t>
            </a:r>
            <a:r>
              <a:rPr lang="en-US" dirty="0">
                <a:solidFill>
                  <a:srgbClr val="202122"/>
                </a:solidFill>
                <a:latin typeface="Calibri" panose="020F0502020204030204" pitchFamily="34" charset="0"/>
                <a:cs typeface="Calibri" panose="020F0502020204030204" pitchFamily="34" charset="0"/>
              </a:rPr>
              <a:t>in 1546 declared the </a:t>
            </a:r>
            <a:r>
              <a:rPr lang="en-US" i="1" dirty="0">
                <a:solidFill>
                  <a:srgbClr val="202122"/>
                </a:solidFill>
                <a:latin typeface="Calibri" panose="020F0502020204030204" pitchFamily="34" charset="0"/>
                <a:cs typeface="Calibri" panose="020F0502020204030204" pitchFamily="34" charset="0"/>
              </a:rPr>
              <a:t>Vulgate</a:t>
            </a:r>
            <a:r>
              <a:rPr lang="en-US" dirty="0">
                <a:solidFill>
                  <a:srgbClr val="202122"/>
                </a:solidFill>
                <a:latin typeface="Calibri" panose="020F0502020204030204" pitchFamily="34" charset="0"/>
                <a:cs typeface="Calibri" panose="020F0502020204030204" pitchFamily="34" charset="0"/>
              </a:rPr>
              <a:t> authoritative</a:t>
            </a:r>
            <a:br>
              <a:rPr lang="en-US" dirty="0">
                <a:solidFill>
                  <a:srgbClr val="202122"/>
                </a:solidFill>
                <a:latin typeface="Calibri" panose="020F0502020204030204" pitchFamily="34" charset="0"/>
                <a:cs typeface="Calibri" panose="020F0502020204030204" pitchFamily="34" charset="0"/>
              </a:rPr>
            </a:br>
            <a:r>
              <a:rPr lang="en-US" dirty="0">
                <a:solidFill>
                  <a:srgbClr val="202122"/>
                </a:solidFill>
                <a:latin typeface="Calibri" panose="020F0502020204030204" pitchFamily="34" charset="0"/>
                <a:cs typeface="Calibri" panose="020F0502020204030204" pitchFamily="34" charset="0"/>
              </a:rPr>
              <a:t> "in public lectures, disputations, sermons, and expositions.”</a:t>
            </a:r>
            <a:endParaRPr lang="en-US"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220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a:bodyPr>
          <a:lstStyle/>
          <a:p>
            <a:r>
              <a:rPr lang="en-US" dirty="0"/>
              <a:t>Latin Vulgate circa 405</a:t>
            </a:r>
          </a:p>
          <a:p>
            <a:r>
              <a:rPr lang="en-US" b="0" dirty="0"/>
              <a:t>The </a:t>
            </a:r>
            <a:r>
              <a:rPr lang="en-US" dirty="0"/>
              <a:t>Epistle of Jerome to Pope </a:t>
            </a:r>
            <a:r>
              <a:rPr lang="en-US" dirty="0" err="1"/>
              <a:t>Damasus</a:t>
            </a:r>
            <a:r>
              <a:rPr lang="en-US" dirty="0"/>
              <a:t> I</a:t>
            </a:r>
            <a:r>
              <a:rPr lang="en-US" b="0" dirty="0"/>
              <a:t> written in 376 or 377 AD, is a response of </a:t>
            </a:r>
            <a:r>
              <a:rPr lang="en-US" b="0" dirty="0">
                <a:hlinkClick r:id="rId2" tooltip="Jerome"/>
              </a:rPr>
              <a:t>Jerome</a:t>
            </a:r>
            <a:r>
              <a:rPr lang="en-US" b="0" dirty="0"/>
              <a:t> to </a:t>
            </a:r>
            <a:r>
              <a:rPr lang="en-US" b="0" dirty="0">
                <a:hlinkClick r:id="rId3" tooltip="Pope Damasus I"/>
              </a:rPr>
              <a:t>Pope </a:t>
            </a:r>
            <a:r>
              <a:rPr lang="en-US" b="0" dirty="0" err="1">
                <a:hlinkClick r:id="rId3" tooltip="Pope Damasus I"/>
              </a:rPr>
              <a:t>Damasus</a:t>
            </a:r>
            <a:r>
              <a:rPr lang="en-US" b="0" dirty="0">
                <a:hlinkClick r:id="rId3" tooltip="Pope Damasus I"/>
              </a:rPr>
              <a:t> I</a:t>
            </a:r>
            <a:r>
              <a:rPr lang="en-US" b="0" dirty="0"/>
              <a:t>'s letter urging him to make a new Latin translation of the </a:t>
            </a:r>
            <a:r>
              <a:rPr lang="en-US" b="0" dirty="0">
                <a:hlinkClick r:id="rId4" tooltip="Four gospels"/>
              </a:rPr>
              <a:t>four gospels</a:t>
            </a:r>
            <a:r>
              <a:rPr lang="en-US" b="0" dirty="0"/>
              <a:t>, to replace the </a:t>
            </a:r>
            <a:r>
              <a:rPr lang="en-US" b="0" i="1" dirty="0" err="1">
                <a:hlinkClick r:id="rId5" tooltip="Vetus Latina"/>
              </a:rPr>
              <a:t>Vetus</a:t>
            </a:r>
            <a:r>
              <a:rPr lang="en-US" b="0" i="1" dirty="0">
                <a:hlinkClick r:id="rId5" tooltip="Vetus Latina"/>
              </a:rPr>
              <a:t> Latina</a:t>
            </a:r>
            <a:r>
              <a:rPr lang="en-US" b="0" dirty="0">
                <a:hlinkClick r:id="rId5" tooltip="Vetus Latina"/>
              </a:rPr>
              <a:t> translation</a:t>
            </a:r>
            <a:r>
              <a:rPr lang="en-US" b="0" dirty="0"/>
              <a:t>. The letter predates the 382–405 period when Jerome worked on his translation, the </a:t>
            </a:r>
            <a:r>
              <a:rPr lang="en-US" b="0" dirty="0">
                <a:hlinkClick r:id="rId6" tooltip="Vulgate"/>
              </a:rPr>
              <a:t>Vulgate</a:t>
            </a:r>
            <a:r>
              <a:rPr lang="en-US" b="0" dirty="0"/>
              <a:t>.</a:t>
            </a:r>
            <a:endParaRPr lang="en-US" b="1" dirty="0"/>
          </a:p>
        </p:txBody>
      </p:sp>
      <p:pic>
        <p:nvPicPr>
          <p:cNvPr id="4" name="Picture 3" descr="Jerome_CarravagioA.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044722" y="4991674"/>
            <a:ext cx="2743200" cy="1077218"/>
          </a:xfrm>
          <a:prstGeom prst="rect">
            <a:avLst/>
          </a:prstGeom>
          <a:noFill/>
        </p:spPr>
        <p:txBody>
          <a:bodyPr wrap="square" rtlCol="0">
            <a:spAutoFit/>
          </a:bodyPr>
          <a:lstStyle/>
          <a:p>
            <a:pPr algn="ctr"/>
            <a:r>
              <a:rPr lang="en-US" sz="3200" dirty="0"/>
              <a:t>Jerome</a:t>
            </a:r>
          </a:p>
          <a:p>
            <a:pPr algn="ctr"/>
            <a:r>
              <a:rPr lang="en-US" sz="3200" dirty="0"/>
              <a:t>345-420</a:t>
            </a:r>
          </a:p>
        </p:txBody>
      </p:sp>
    </p:spTree>
    <p:extLst>
      <p:ext uri="{BB962C8B-B14F-4D97-AF65-F5344CB8AC3E}">
        <p14:creationId xmlns:p14="http://schemas.microsoft.com/office/powerpoint/2010/main" val="7068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fontScale="92500" lnSpcReduction="10000"/>
          </a:bodyPr>
          <a:lstStyle/>
          <a:p>
            <a:r>
              <a:rPr lang="en-US" dirty="0"/>
              <a:t>Epistle of Jerome to Pope </a:t>
            </a:r>
            <a:r>
              <a:rPr lang="en-US" dirty="0" err="1"/>
              <a:t>Damasus</a:t>
            </a:r>
            <a:r>
              <a:rPr lang="en-US" dirty="0"/>
              <a:t> I</a:t>
            </a:r>
          </a:p>
          <a:p>
            <a:r>
              <a:rPr lang="en-US" b="0" dirty="0"/>
              <a:t>In the epistle, Jerome agreed that the </a:t>
            </a:r>
            <a:r>
              <a:rPr lang="en-US" b="0" i="1" dirty="0" err="1"/>
              <a:t>Vetus</a:t>
            </a:r>
            <a:r>
              <a:rPr lang="en-US" b="0" i="1" dirty="0"/>
              <a:t> Latina</a:t>
            </a:r>
            <a:r>
              <a:rPr lang="en-US" b="0" dirty="0"/>
              <a:t> translation of the </a:t>
            </a:r>
            <a:r>
              <a:rPr lang="en-US" b="0" dirty="0">
                <a:hlinkClick r:id="rId2" tooltip="Four gospels"/>
              </a:rPr>
              <a:t>four gospels</a:t>
            </a:r>
            <a:r>
              <a:rPr lang="en-US" b="0" dirty="0"/>
              <a:t> should be revised and corrected, acknowledging the numerous differences between every Latin manuscript such that each one looked like its own version. To remedy the problem, Jerome agreed that they should be corrected on the basis of the </a:t>
            </a:r>
            <a:r>
              <a:rPr lang="en-US" b="0" dirty="0">
                <a:hlinkClick r:id="rId3" tooltip="Biblical Greek"/>
              </a:rPr>
              <a:t>Greek</a:t>
            </a:r>
            <a:r>
              <a:rPr lang="en-US" b="0" dirty="0"/>
              <a:t> manuscripts (Greek </a:t>
            </a:r>
            <a:r>
              <a:rPr lang="en-US" b="0" dirty="0">
                <a:hlinkClick r:id="rId4" tooltip="New Testament"/>
              </a:rPr>
              <a:t>New Testament</a:t>
            </a:r>
            <a:r>
              <a:rPr lang="en-US" b="0" dirty="0"/>
              <a:t>). Jerome explained why the old Latin order of the </a:t>
            </a:r>
            <a:r>
              <a:rPr lang="en-US" b="0" dirty="0">
                <a:hlinkClick r:id="rId5" tooltip="Gospel"/>
              </a:rPr>
              <a:t>Gospels</a:t>
            </a:r>
            <a:r>
              <a:rPr lang="en-US" b="0" dirty="0"/>
              <a:t> (</a:t>
            </a:r>
            <a:r>
              <a:rPr lang="en-US" b="0" dirty="0">
                <a:hlinkClick r:id="rId6" tooltip="Gospel of Matthew"/>
              </a:rPr>
              <a:t>Matthew</a:t>
            </a:r>
            <a:r>
              <a:rPr lang="en-US" b="0" dirty="0"/>
              <a:t>, </a:t>
            </a:r>
            <a:r>
              <a:rPr lang="en-US" b="0" dirty="0">
                <a:hlinkClick r:id="rId7" tooltip="Gospel of John"/>
              </a:rPr>
              <a:t>John</a:t>
            </a:r>
            <a:r>
              <a:rPr lang="en-US" b="0" dirty="0"/>
              <a:t>, </a:t>
            </a:r>
            <a:r>
              <a:rPr lang="en-US" b="0" dirty="0">
                <a:hlinkClick r:id="rId8" tooltip="Gospel of Luke"/>
              </a:rPr>
              <a:t>Luke</a:t>
            </a:r>
            <a:r>
              <a:rPr lang="en-US" b="0" dirty="0"/>
              <a:t>, </a:t>
            </a:r>
            <a:r>
              <a:rPr lang="en-US" b="0" dirty="0">
                <a:hlinkClick r:id="rId9" tooltip="Gospel of Mark"/>
              </a:rPr>
              <a:t>Mark</a:t>
            </a:r>
            <a:r>
              <a:rPr lang="en-US" b="0" dirty="0"/>
              <a:t>) should be changed to Matthew, Mark, Luke, John, because it is the order of the Greek manuscripts. He also explained the importance of the </a:t>
            </a:r>
            <a:r>
              <a:rPr lang="en-US" b="0" dirty="0">
                <a:hlinkClick r:id="rId10" tooltip="Eusebian Canons"/>
              </a:rPr>
              <a:t>Eusebian Canons</a:t>
            </a:r>
            <a:r>
              <a:rPr lang="en-US" b="0" dirty="0"/>
              <a:t> and how to use them.</a:t>
            </a:r>
          </a:p>
          <a:p>
            <a:endParaRPr lang="en-US" dirty="0"/>
          </a:p>
        </p:txBody>
      </p:sp>
      <p:pic>
        <p:nvPicPr>
          <p:cNvPr id="4" name="Picture 3" descr="Jerome_CarravagioA.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044722" y="4991674"/>
            <a:ext cx="2743200" cy="1077218"/>
          </a:xfrm>
          <a:prstGeom prst="rect">
            <a:avLst/>
          </a:prstGeom>
          <a:noFill/>
        </p:spPr>
        <p:txBody>
          <a:bodyPr wrap="square" rtlCol="0">
            <a:spAutoFit/>
          </a:bodyPr>
          <a:lstStyle/>
          <a:p>
            <a:pPr algn="ctr"/>
            <a:r>
              <a:rPr lang="en-US" sz="3200" dirty="0"/>
              <a:t>Jerome</a:t>
            </a:r>
          </a:p>
          <a:p>
            <a:pPr algn="ctr"/>
            <a:r>
              <a:rPr lang="en-US" sz="3200" dirty="0"/>
              <a:t>345-420</a:t>
            </a:r>
          </a:p>
        </p:txBody>
      </p:sp>
    </p:spTree>
    <p:extLst>
      <p:ext uri="{BB962C8B-B14F-4D97-AF65-F5344CB8AC3E}">
        <p14:creationId xmlns:p14="http://schemas.microsoft.com/office/powerpoint/2010/main" val="29092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a:bodyPr>
          <a:lstStyle/>
          <a:p>
            <a:r>
              <a:rPr lang="en-US" dirty="0"/>
              <a:t>Epistle of Jerome to Pope </a:t>
            </a:r>
            <a:r>
              <a:rPr lang="en-US" dirty="0" err="1"/>
              <a:t>Damasus</a:t>
            </a:r>
            <a:r>
              <a:rPr lang="en-US" dirty="0"/>
              <a:t> I</a:t>
            </a:r>
          </a:p>
          <a:p>
            <a:r>
              <a:rPr lang="en-US" sz="3200" b="0" dirty="0"/>
              <a:t>In the epistle, Jerome agreed that the </a:t>
            </a:r>
            <a:r>
              <a:rPr lang="en-US" sz="3200" b="0" i="1" dirty="0" err="1"/>
              <a:t>Vetus</a:t>
            </a:r>
            <a:r>
              <a:rPr lang="en-US" sz="3200" b="0" i="1" dirty="0"/>
              <a:t> Latina</a:t>
            </a:r>
            <a:r>
              <a:rPr lang="en-US" sz="3200" b="0" dirty="0"/>
              <a:t> translation of the </a:t>
            </a:r>
            <a:r>
              <a:rPr lang="en-US" sz="3200" b="0" dirty="0">
                <a:hlinkClick r:id="rId2" tooltip="Four gospels"/>
              </a:rPr>
              <a:t>four gospels</a:t>
            </a:r>
            <a:r>
              <a:rPr lang="en-US" sz="3200" b="0" dirty="0"/>
              <a:t> should be revised and corrected, acknowledging the numerous differences between every Latin manuscript such that each one looked like its own version. To remedy the problem, Jerome agreed that they should be corrected on the basis of the </a:t>
            </a:r>
            <a:r>
              <a:rPr lang="en-US" sz="3200" b="0" dirty="0">
                <a:hlinkClick r:id="rId3" tooltip="Biblical Greek"/>
              </a:rPr>
              <a:t>Greek</a:t>
            </a:r>
            <a:r>
              <a:rPr lang="en-US" sz="3200" b="0" dirty="0"/>
              <a:t> manuscripts (Greek </a:t>
            </a:r>
            <a:r>
              <a:rPr lang="en-US" sz="3200" b="0" dirty="0">
                <a:hlinkClick r:id="rId4" tooltip="New Testament"/>
              </a:rPr>
              <a:t>New Testament</a:t>
            </a:r>
            <a:r>
              <a:rPr lang="en-US" sz="3200" b="0" dirty="0"/>
              <a:t>). </a:t>
            </a:r>
            <a:endParaRPr lang="en-US" sz="3200" dirty="0"/>
          </a:p>
        </p:txBody>
      </p:sp>
      <p:pic>
        <p:nvPicPr>
          <p:cNvPr id="4" name="Picture 3" descr="Jerome_Carravagio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044722" y="4991674"/>
            <a:ext cx="2743200" cy="1077218"/>
          </a:xfrm>
          <a:prstGeom prst="rect">
            <a:avLst/>
          </a:prstGeom>
          <a:noFill/>
        </p:spPr>
        <p:txBody>
          <a:bodyPr wrap="square" rtlCol="0">
            <a:spAutoFit/>
          </a:bodyPr>
          <a:lstStyle/>
          <a:p>
            <a:pPr algn="ctr"/>
            <a:r>
              <a:rPr lang="en-US" sz="3200" dirty="0"/>
              <a:t>Jerome</a:t>
            </a:r>
          </a:p>
          <a:p>
            <a:pPr algn="ctr"/>
            <a:r>
              <a:rPr lang="en-US" sz="3200" dirty="0"/>
              <a:t>345-420</a:t>
            </a:r>
          </a:p>
        </p:txBody>
      </p:sp>
    </p:spTree>
    <p:extLst>
      <p:ext uri="{BB962C8B-B14F-4D97-AF65-F5344CB8AC3E}">
        <p14:creationId xmlns:p14="http://schemas.microsoft.com/office/powerpoint/2010/main" val="229061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1016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AutoShape 16">
            <a:hlinkClick r:id="" action="ppaction://noaction"/>
          </p:cNvPr>
          <p:cNvSpPr>
            <a:spLocks noChangeArrowheads="1"/>
          </p:cNvSpPr>
          <p:nvPr/>
        </p:nvSpPr>
        <p:spPr bwMode="auto">
          <a:xfrm>
            <a:off x="824947" y="1535459"/>
            <a:ext cx="4301690" cy="5007240"/>
          </a:xfrm>
          <a:prstGeom prst="actionButtonBlank">
            <a:avLst/>
          </a:prstGeom>
          <a:solidFill>
            <a:schemeClr val="accent2">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2400" dirty="0">
                <a:ea typeface="ＭＳ Ｐゴシック" charset="-128"/>
              </a:rPr>
              <a:t>Ezra</a:t>
            </a:r>
          </a:p>
          <a:p>
            <a:pPr>
              <a:defRPr/>
            </a:pPr>
            <a:r>
              <a:rPr lang="en-US" sz="2400" dirty="0">
                <a:ea typeface="ＭＳ Ｐゴシック" charset="-128"/>
              </a:rPr>
              <a:t>Nehemiah</a:t>
            </a:r>
          </a:p>
          <a:p>
            <a:pPr>
              <a:defRPr/>
            </a:pPr>
            <a:r>
              <a:rPr lang="en-US" sz="2400" dirty="0">
                <a:solidFill>
                  <a:srgbClr val="3366FF"/>
                </a:solidFill>
                <a:ea typeface="ＭＳ Ｐゴシック" charset="-128"/>
              </a:rPr>
              <a:t>Tobit</a:t>
            </a:r>
          </a:p>
          <a:p>
            <a:pPr>
              <a:defRPr/>
            </a:pPr>
            <a:r>
              <a:rPr lang="en-US" sz="2400" dirty="0">
                <a:solidFill>
                  <a:srgbClr val="3366FF"/>
                </a:solidFill>
                <a:ea typeface="ＭＳ Ｐゴシック" charset="-128"/>
              </a:rPr>
              <a:t>Judith</a:t>
            </a:r>
          </a:p>
          <a:p>
            <a:pPr>
              <a:defRPr/>
            </a:pPr>
            <a:r>
              <a:rPr lang="en-US" sz="2400" dirty="0">
                <a:ea typeface="ＭＳ Ｐゴシック" charset="-128"/>
              </a:rPr>
              <a:t>Esther </a:t>
            </a:r>
            <a:r>
              <a:rPr lang="en-US" sz="2000" dirty="0">
                <a:solidFill>
                  <a:srgbClr val="3366FF"/>
                </a:solidFill>
                <a:ea typeface="ＭＳ Ｐゴシック" charset="-128"/>
              </a:rPr>
              <a:t>(additions)</a:t>
            </a:r>
          </a:p>
          <a:p>
            <a:pPr>
              <a:defRPr/>
            </a:pPr>
            <a:r>
              <a:rPr lang="en-US" sz="2400" dirty="0">
                <a:solidFill>
                  <a:srgbClr val="3366FF"/>
                </a:solidFill>
                <a:ea typeface="ＭＳ Ｐゴシック" charset="-128"/>
              </a:rPr>
              <a:t>1 Maccabees</a:t>
            </a:r>
          </a:p>
          <a:p>
            <a:pPr>
              <a:defRPr/>
            </a:pPr>
            <a:r>
              <a:rPr lang="en-US" sz="2400" dirty="0">
                <a:solidFill>
                  <a:srgbClr val="3366FF"/>
                </a:solidFill>
                <a:ea typeface="ＭＳ Ｐゴシック" charset="-128"/>
              </a:rPr>
              <a:t>2 Maccabees</a:t>
            </a:r>
          </a:p>
          <a:p>
            <a:pPr>
              <a:defRPr/>
            </a:pPr>
            <a:r>
              <a:rPr lang="en-US" sz="2400" dirty="0">
                <a:ea typeface="ＭＳ Ｐゴシック" charset="-128"/>
              </a:rPr>
              <a:t>Job</a:t>
            </a:r>
          </a:p>
          <a:p>
            <a:pPr>
              <a:defRPr/>
            </a:pPr>
            <a:r>
              <a:rPr lang="en-US" sz="2400" dirty="0">
                <a:ea typeface="ＭＳ Ｐゴシック" charset="-128"/>
              </a:rPr>
              <a:t>Psalms</a:t>
            </a:r>
          </a:p>
          <a:p>
            <a:pPr>
              <a:defRPr/>
            </a:pPr>
            <a:r>
              <a:rPr lang="en-US" sz="2400" dirty="0">
                <a:ea typeface="ＭＳ Ｐゴシック" charset="-128"/>
              </a:rPr>
              <a:t>Proverbs</a:t>
            </a:r>
          </a:p>
          <a:p>
            <a:pPr>
              <a:defRPr/>
            </a:pPr>
            <a:r>
              <a:rPr lang="en-US" sz="2400" dirty="0">
                <a:ea typeface="ＭＳ Ｐゴシック" charset="-128"/>
              </a:rPr>
              <a:t>Ecclesiastes</a:t>
            </a:r>
          </a:p>
          <a:p>
            <a:pPr>
              <a:defRPr/>
            </a:pPr>
            <a:r>
              <a:rPr lang="en-US" sz="2400" dirty="0">
                <a:ea typeface="ＭＳ Ｐゴシック" charset="-128"/>
              </a:rPr>
              <a:t>Song of Songs</a:t>
            </a:r>
          </a:p>
        </p:txBody>
      </p:sp>
      <p:sp>
        <p:nvSpPr>
          <p:cNvPr id="6" name="AutoShape 59">
            <a:hlinkClick r:id="" action="ppaction://noaction"/>
          </p:cNvPr>
          <p:cNvSpPr>
            <a:spLocks noChangeArrowheads="1"/>
          </p:cNvSpPr>
          <p:nvPr/>
        </p:nvSpPr>
        <p:spPr bwMode="auto">
          <a:xfrm>
            <a:off x="2278993" y="744986"/>
            <a:ext cx="8648836" cy="457199"/>
          </a:xfrm>
          <a:prstGeom prst="actionButtonBlank">
            <a:avLst/>
          </a:prstGeom>
          <a:solidFill>
            <a:schemeClr val="accent2">
              <a:lumMod val="5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anchor="ctr"/>
          <a:lstStyle/>
          <a:p>
            <a:pPr algn="ctr">
              <a:defRPr/>
            </a:pPr>
            <a:r>
              <a:rPr lang="en-US" sz="3200" b="1" dirty="0">
                <a:solidFill>
                  <a:schemeClr val="bg1"/>
                </a:solidFill>
              </a:rPr>
              <a:t>Roman Catholic Old Testament</a:t>
            </a:r>
            <a:endParaRPr lang="en-US" sz="3200" dirty="0">
              <a:solidFill>
                <a:schemeClr val="bg1"/>
              </a:solidFill>
            </a:endParaRPr>
          </a:p>
        </p:txBody>
      </p:sp>
      <p:sp>
        <p:nvSpPr>
          <p:cNvPr id="3" name="TextBox 2"/>
          <p:cNvSpPr txBox="1"/>
          <p:nvPr/>
        </p:nvSpPr>
        <p:spPr>
          <a:xfrm>
            <a:off x="1524001" y="11602"/>
            <a:ext cx="8414478" cy="400110"/>
          </a:xfrm>
          <a:prstGeom prst="rect">
            <a:avLst/>
          </a:prstGeom>
          <a:noFill/>
        </p:spPr>
        <p:txBody>
          <a:bodyPr wrap="square" rtlCol="0">
            <a:spAutoFit/>
          </a:bodyPr>
          <a:lstStyle/>
          <a:p>
            <a:r>
              <a:rPr lang="en-US" sz="2000" dirty="0">
                <a:latin typeface="Cambria"/>
                <a:cs typeface="Cambria"/>
              </a:rPr>
              <a:t>Books </a:t>
            </a:r>
            <a:r>
              <a:rPr lang="en-US" sz="2000" u="sng" dirty="0">
                <a:latin typeface="Cambria"/>
                <a:cs typeface="Cambria"/>
              </a:rPr>
              <a:t>not</a:t>
            </a:r>
            <a:r>
              <a:rPr lang="en-US" sz="2000" dirty="0">
                <a:latin typeface="Cambria"/>
                <a:cs typeface="Cambria"/>
              </a:rPr>
              <a:t> included in the Protestant Old Testament in</a:t>
            </a:r>
            <a:r>
              <a:rPr lang="en-US" sz="2000" b="1" dirty="0">
                <a:solidFill>
                  <a:srgbClr val="127D89"/>
                </a:solidFill>
                <a:latin typeface="Cambria"/>
                <a:cs typeface="Cambria"/>
              </a:rPr>
              <a:t> </a:t>
            </a:r>
            <a:r>
              <a:rPr lang="en-US" sz="2000" b="1" dirty="0">
                <a:solidFill>
                  <a:srgbClr val="3366FF"/>
                </a:solidFill>
                <a:latin typeface="Cambria"/>
                <a:cs typeface="Cambria"/>
              </a:rPr>
              <a:t>blue</a:t>
            </a:r>
            <a:r>
              <a:rPr lang="en-US" sz="2000" dirty="0">
                <a:latin typeface="Cambria"/>
                <a:cs typeface="Cambria"/>
              </a:rPr>
              <a:t>.</a:t>
            </a:r>
          </a:p>
        </p:txBody>
      </p:sp>
      <p:sp>
        <p:nvSpPr>
          <p:cNvPr id="10" name="AutoShape 16">
            <a:hlinkClick r:id="" action="ppaction://noaction"/>
            <a:extLst>
              <a:ext uri="{FF2B5EF4-FFF2-40B4-BE49-F238E27FC236}">
                <a16:creationId xmlns:a16="http://schemas.microsoft.com/office/drawing/2014/main" id="{08392D8D-48F7-37DE-7EAA-0A6ACDACA136}"/>
              </a:ext>
            </a:extLst>
          </p:cNvPr>
          <p:cNvSpPr>
            <a:spLocks noChangeArrowheads="1"/>
          </p:cNvSpPr>
          <p:nvPr/>
        </p:nvSpPr>
        <p:spPr bwMode="auto">
          <a:xfrm>
            <a:off x="6096000" y="1529429"/>
            <a:ext cx="4726898" cy="5007240"/>
          </a:xfrm>
          <a:prstGeom prst="actionButtonBlank">
            <a:avLst/>
          </a:prstGeom>
          <a:solidFill>
            <a:schemeClr val="accent2">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2000" dirty="0">
                <a:solidFill>
                  <a:srgbClr val="3366FF"/>
                </a:solidFill>
                <a:ea typeface="ＭＳ Ｐゴシック" charset="-128"/>
              </a:rPr>
              <a:t>Wisdom of Solomon</a:t>
            </a:r>
          </a:p>
          <a:p>
            <a:pPr>
              <a:defRPr/>
            </a:pPr>
            <a:r>
              <a:rPr lang="en-US" sz="2000" dirty="0">
                <a:solidFill>
                  <a:srgbClr val="3366FF"/>
                </a:solidFill>
                <a:ea typeface="ＭＳ Ｐゴシック" charset="-128"/>
              </a:rPr>
              <a:t>Sirach (Ecclesiasticus)</a:t>
            </a:r>
          </a:p>
          <a:p>
            <a:pPr>
              <a:defRPr/>
            </a:pPr>
            <a:r>
              <a:rPr lang="en-US" sz="2000" dirty="0">
                <a:ea typeface="ＭＳ Ｐゴシック" charset="-128"/>
              </a:rPr>
              <a:t>Isaiah</a:t>
            </a:r>
          </a:p>
          <a:p>
            <a:pPr>
              <a:defRPr/>
            </a:pPr>
            <a:r>
              <a:rPr lang="en-US" sz="2000" dirty="0">
                <a:ea typeface="ＭＳ Ｐゴシック" charset="-128"/>
              </a:rPr>
              <a:t>Jeremiah</a:t>
            </a:r>
          </a:p>
          <a:p>
            <a:pPr>
              <a:defRPr/>
            </a:pPr>
            <a:r>
              <a:rPr lang="en-US" sz="2000" dirty="0">
                <a:ea typeface="ＭＳ Ｐゴシック" charset="-128"/>
              </a:rPr>
              <a:t>Lamentations</a:t>
            </a:r>
          </a:p>
          <a:p>
            <a:pPr>
              <a:defRPr/>
            </a:pPr>
            <a:r>
              <a:rPr lang="en-US" sz="2000" dirty="0">
                <a:solidFill>
                  <a:srgbClr val="3366FF"/>
                </a:solidFill>
                <a:ea typeface="ＭＳ Ｐゴシック" charset="-128"/>
              </a:rPr>
              <a:t>Baruch (includes letter of 	Jeremiah)</a:t>
            </a:r>
          </a:p>
          <a:p>
            <a:pPr>
              <a:defRPr/>
            </a:pPr>
            <a:r>
              <a:rPr lang="en-US" sz="2000" dirty="0">
                <a:ea typeface="ＭＳ Ｐゴシック" charset="-128"/>
              </a:rPr>
              <a:t>Ezekiel</a:t>
            </a:r>
          </a:p>
          <a:p>
            <a:pPr>
              <a:defRPr/>
            </a:pPr>
            <a:r>
              <a:rPr lang="en-US" sz="2000" dirty="0">
                <a:ea typeface="ＭＳ Ｐゴシック" charset="-128"/>
              </a:rPr>
              <a:t>Daniel </a:t>
            </a:r>
            <a:r>
              <a:rPr lang="en-US" sz="2000" dirty="0">
                <a:solidFill>
                  <a:srgbClr val="3366FF"/>
                </a:solidFill>
                <a:ea typeface="ＭＳ Ｐゴシック" charset="-128"/>
              </a:rPr>
              <a:t>(includes Susanna; 	Bel and the Dragon)</a:t>
            </a:r>
          </a:p>
          <a:p>
            <a:pPr>
              <a:defRPr/>
            </a:pPr>
            <a:r>
              <a:rPr lang="en-US" sz="2000" dirty="0">
                <a:ea typeface="ＭＳ Ｐゴシック" charset="-128"/>
              </a:rPr>
              <a:t>Hosea</a:t>
            </a:r>
          </a:p>
        </p:txBody>
      </p:sp>
    </p:spTree>
    <p:extLst>
      <p:ext uri="{BB962C8B-B14F-4D97-AF65-F5344CB8AC3E}">
        <p14:creationId xmlns:p14="http://schemas.microsoft.com/office/powerpoint/2010/main" val="15633897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a:bodyPr>
          <a:lstStyle/>
          <a:p>
            <a:r>
              <a:rPr lang="en-US" dirty="0"/>
              <a:t>Epistle of Jerome to Pope </a:t>
            </a:r>
            <a:r>
              <a:rPr lang="en-US" dirty="0" err="1"/>
              <a:t>Damasus</a:t>
            </a:r>
            <a:r>
              <a:rPr lang="en-US" dirty="0"/>
              <a:t> I</a:t>
            </a:r>
          </a:p>
          <a:p>
            <a:r>
              <a:rPr lang="en-US" sz="3200" b="0" dirty="0"/>
              <a:t>Jerome explained why the old Latin order of the </a:t>
            </a:r>
            <a:r>
              <a:rPr lang="en-US" sz="3200" b="0" dirty="0">
                <a:hlinkClick r:id="rId2" tooltip="Gospel"/>
              </a:rPr>
              <a:t>Gospels</a:t>
            </a:r>
            <a:r>
              <a:rPr lang="en-US" sz="3200" b="0" dirty="0"/>
              <a:t> (</a:t>
            </a:r>
            <a:r>
              <a:rPr lang="en-US" sz="3200" b="0" dirty="0">
                <a:hlinkClick r:id="rId3" tooltip="Gospel of Matthew"/>
              </a:rPr>
              <a:t>Matthew</a:t>
            </a:r>
            <a:r>
              <a:rPr lang="en-US" sz="3200" b="0" dirty="0"/>
              <a:t>, </a:t>
            </a:r>
            <a:r>
              <a:rPr lang="en-US" sz="3200" b="0" dirty="0">
                <a:hlinkClick r:id="rId4" tooltip="Gospel of John"/>
              </a:rPr>
              <a:t>John</a:t>
            </a:r>
            <a:r>
              <a:rPr lang="en-US" sz="3200" b="0" dirty="0"/>
              <a:t>, </a:t>
            </a:r>
            <a:r>
              <a:rPr lang="en-US" sz="3200" b="0" dirty="0">
                <a:hlinkClick r:id="rId5" tooltip="Gospel of Luke"/>
              </a:rPr>
              <a:t>Luke</a:t>
            </a:r>
            <a:r>
              <a:rPr lang="en-US" sz="3200" b="0" dirty="0"/>
              <a:t>, </a:t>
            </a:r>
            <a:r>
              <a:rPr lang="en-US" sz="3200" b="0" dirty="0">
                <a:hlinkClick r:id="rId6" tooltip="Gospel of Mark"/>
              </a:rPr>
              <a:t>Mark</a:t>
            </a:r>
            <a:r>
              <a:rPr lang="en-US" sz="3200" b="0" dirty="0"/>
              <a:t>) should be changed to Matthew, Mark, Luke, John, because it is the order of the Greek manuscripts. He also explained the importance of the </a:t>
            </a:r>
            <a:r>
              <a:rPr lang="en-US" sz="3200" b="0" dirty="0">
                <a:hlinkClick r:id="rId7" tooltip="Eusebian Canons"/>
              </a:rPr>
              <a:t>Eusebian Canons</a:t>
            </a:r>
            <a:r>
              <a:rPr lang="en-US" sz="3200" b="0" dirty="0"/>
              <a:t> and how to use them.</a:t>
            </a:r>
          </a:p>
          <a:p>
            <a:endParaRPr lang="en-US" dirty="0"/>
          </a:p>
        </p:txBody>
      </p:sp>
      <p:pic>
        <p:nvPicPr>
          <p:cNvPr id="4" name="Picture 3" descr="Jerome_Carravagio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044722" y="4991674"/>
            <a:ext cx="2743200" cy="1077218"/>
          </a:xfrm>
          <a:prstGeom prst="rect">
            <a:avLst/>
          </a:prstGeom>
          <a:noFill/>
        </p:spPr>
        <p:txBody>
          <a:bodyPr wrap="square" rtlCol="0">
            <a:spAutoFit/>
          </a:bodyPr>
          <a:lstStyle/>
          <a:p>
            <a:pPr algn="ctr"/>
            <a:r>
              <a:rPr lang="en-US" sz="3200" dirty="0"/>
              <a:t>Jerome</a:t>
            </a:r>
          </a:p>
          <a:p>
            <a:pPr algn="ctr"/>
            <a:r>
              <a:rPr lang="en-US" sz="3200" dirty="0"/>
              <a:t>345-420</a:t>
            </a:r>
          </a:p>
        </p:txBody>
      </p:sp>
    </p:spTree>
    <p:extLst>
      <p:ext uri="{BB962C8B-B14F-4D97-AF65-F5344CB8AC3E}">
        <p14:creationId xmlns:p14="http://schemas.microsoft.com/office/powerpoint/2010/main" val="13025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8" y="1219944"/>
            <a:ext cx="6450346" cy="5186500"/>
          </a:xfrm>
        </p:spPr>
        <p:txBody>
          <a:bodyPr>
            <a:normAutofit/>
          </a:bodyPr>
          <a:lstStyle/>
          <a:p>
            <a:r>
              <a:rPr lang="en-US" dirty="0"/>
              <a:t>Epistle of Jerome to Pope </a:t>
            </a:r>
            <a:r>
              <a:rPr lang="en-US" dirty="0" err="1"/>
              <a:t>Damasus</a:t>
            </a:r>
            <a:r>
              <a:rPr lang="en-US" dirty="0"/>
              <a:t> I</a:t>
            </a:r>
          </a:p>
          <a:p>
            <a:r>
              <a:rPr lang="en-US" sz="3200" b="0" dirty="0"/>
              <a:t>Jerome’s letter was included in the preface of some bibles to explain the motivation behind the translation.</a:t>
            </a:r>
          </a:p>
          <a:p>
            <a:endParaRPr lang="en-US" sz="3200" b="0" dirty="0"/>
          </a:p>
          <a:p>
            <a:r>
              <a:rPr lang="en-US" b="0" dirty="0"/>
              <a:t>The beginning of the Epistle in </a:t>
            </a:r>
            <a:r>
              <a:rPr lang="en-US" b="0" dirty="0">
                <a:hlinkClick r:id="rId2" tooltip="Codex Sangallensis 48"/>
              </a:rPr>
              <a:t>Codex </a:t>
            </a:r>
            <a:r>
              <a:rPr lang="en-US" b="0" dirty="0" err="1">
                <a:hlinkClick r:id="rId2" tooltip="Codex Sangallensis 48"/>
              </a:rPr>
              <a:t>Sangallensis</a:t>
            </a:r>
            <a:r>
              <a:rPr lang="en-US" b="0" dirty="0">
                <a:hlinkClick r:id="rId2" tooltip="Codex Sangallensis 48"/>
              </a:rPr>
              <a:t> </a:t>
            </a:r>
            <a:r>
              <a:rPr lang="en-US" b="0" dirty="0"/>
              <a:t>and in </a:t>
            </a:r>
            <a:r>
              <a:rPr lang="en-US" b="0" dirty="0">
                <a:hlinkClick r:id="rId3" tooltip="Codex Beneventanus"/>
              </a:rPr>
              <a:t>Codex </a:t>
            </a:r>
            <a:r>
              <a:rPr lang="en-US" b="0" dirty="0" err="1">
                <a:hlinkClick r:id="rId3" tooltip="Codex Beneventanus"/>
              </a:rPr>
              <a:t>Beneventanus</a:t>
            </a:r>
            <a:endParaRPr lang="en-US" dirty="0"/>
          </a:p>
        </p:txBody>
      </p:sp>
    </p:spTree>
    <p:extLst>
      <p:ext uri="{BB962C8B-B14F-4D97-AF65-F5344CB8AC3E}">
        <p14:creationId xmlns:p14="http://schemas.microsoft.com/office/powerpoint/2010/main" val="4575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a:bodyPr>
          <a:lstStyle/>
          <a:p>
            <a:r>
              <a:rPr lang="en-US" dirty="0"/>
              <a:t>Latin Vulgate circa 405</a:t>
            </a:r>
          </a:p>
          <a:p>
            <a:r>
              <a:rPr lang="en-US" sz="3200" b="0" dirty="0"/>
              <a:t>Prior to Jerome's Vulgate, all Latin translations of the </a:t>
            </a:r>
            <a:r>
              <a:rPr lang="en-US" sz="3200" b="0" dirty="0">
                <a:hlinkClick r:id="rId2" tooltip="Old Testament"/>
              </a:rPr>
              <a:t>Old Testament</a:t>
            </a:r>
            <a:r>
              <a:rPr lang="en-US" sz="3200" b="0" dirty="0"/>
              <a:t> were based on the Septuagint, not the Hebrew. Jerome's decision to use a Hebrew text instead of the previous-translated Septuagint went against the advice of most other Christians, including </a:t>
            </a:r>
            <a:r>
              <a:rPr lang="en-US" sz="3200" b="0" dirty="0">
                <a:hlinkClick r:id="rId3" tooltip="St. Augustine"/>
              </a:rPr>
              <a:t>Augustine</a:t>
            </a:r>
            <a:r>
              <a:rPr lang="en-US" sz="3200" b="0" dirty="0"/>
              <a:t>, who thought the Septuagint </a:t>
            </a:r>
            <a:r>
              <a:rPr lang="en-US" sz="3200" b="0" dirty="0">
                <a:hlinkClick r:id="rId4" tooltip="Biblical inspiration"/>
              </a:rPr>
              <a:t>inspired</a:t>
            </a:r>
            <a:r>
              <a:rPr lang="en-US" sz="3200" b="0" dirty="0"/>
              <a:t>. </a:t>
            </a:r>
            <a:endParaRPr lang="en-US" sz="3200" b="1" dirty="0"/>
          </a:p>
        </p:txBody>
      </p:sp>
      <p:pic>
        <p:nvPicPr>
          <p:cNvPr id="4" name="Picture 3" descr="Jerome_Carravagio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839200" y="4984899"/>
            <a:ext cx="2743200" cy="1077218"/>
          </a:xfrm>
          <a:prstGeom prst="rect">
            <a:avLst/>
          </a:prstGeom>
          <a:noFill/>
        </p:spPr>
        <p:txBody>
          <a:bodyPr wrap="square" rtlCol="0">
            <a:spAutoFit/>
          </a:bodyPr>
          <a:lstStyle/>
          <a:p>
            <a:pPr algn="ctr"/>
            <a:r>
              <a:rPr lang="en-US" sz="3200" dirty="0"/>
              <a:t>Jerome</a:t>
            </a:r>
          </a:p>
          <a:p>
            <a:pPr algn="ctr"/>
            <a:r>
              <a:rPr lang="en-US" sz="3200" dirty="0"/>
              <a:t>345-420</a:t>
            </a:r>
          </a:p>
        </p:txBody>
      </p:sp>
    </p:spTree>
    <p:extLst>
      <p:ext uri="{BB962C8B-B14F-4D97-AF65-F5344CB8AC3E}">
        <p14:creationId xmlns:p14="http://schemas.microsoft.com/office/powerpoint/2010/main" val="347879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Jerome</a:t>
            </a:r>
          </a:p>
        </p:txBody>
      </p:sp>
      <p:sp>
        <p:nvSpPr>
          <p:cNvPr id="3" name="Content Placeholder 2"/>
          <p:cNvSpPr>
            <a:spLocks noGrp="1"/>
          </p:cNvSpPr>
          <p:nvPr>
            <p:ph idx="1"/>
          </p:nvPr>
        </p:nvSpPr>
        <p:spPr>
          <a:xfrm>
            <a:off x="250257" y="1219944"/>
            <a:ext cx="7981103" cy="5186500"/>
          </a:xfrm>
        </p:spPr>
        <p:txBody>
          <a:bodyPr>
            <a:normAutofit/>
          </a:bodyPr>
          <a:lstStyle/>
          <a:p>
            <a:r>
              <a:rPr lang="en-US" b="1" dirty="0"/>
              <a:t>Latin Vulgate circa 405</a:t>
            </a:r>
          </a:p>
          <a:p>
            <a:r>
              <a:rPr lang="en-US" sz="3200" b="0" dirty="0"/>
              <a:t>Modern scholarship, however, has sometimes cast doubts on the actual quality of Jerome's Hebrew knowledge. Many modern scholars believe that the Greek </a:t>
            </a:r>
            <a:r>
              <a:rPr lang="en-US" sz="3200" b="0" dirty="0">
                <a:hlinkClick r:id="rId2" tooltip="Hexapla"/>
              </a:rPr>
              <a:t>Hexapla</a:t>
            </a:r>
            <a:r>
              <a:rPr lang="en-US" sz="3200" b="0" dirty="0"/>
              <a:t> is the main source for </a:t>
            </a:r>
            <a:r>
              <a:rPr lang="en-US" sz="3200" b="0" dirty="0">
                <a:hlinkClick r:id="rId3" tooltip="Iuxta Hebraeos"/>
              </a:rPr>
              <a:t>Jerome's "</a:t>
            </a:r>
            <a:r>
              <a:rPr lang="en-US" sz="3200" b="0" dirty="0" err="1">
                <a:hlinkClick r:id="rId3" tooltip="Iuxta Hebraeos"/>
              </a:rPr>
              <a:t>iuxta</a:t>
            </a:r>
            <a:r>
              <a:rPr lang="en-US" sz="3200" b="0" dirty="0">
                <a:hlinkClick r:id="rId3" tooltip="Iuxta Hebraeos"/>
              </a:rPr>
              <a:t> </a:t>
            </a:r>
            <a:r>
              <a:rPr lang="en-US" sz="3200" b="0" dirty="0" err="1">
                <a:hlinkClick r:id="rId3" tooltip="Iuxta Hebraeos"/>
              </a:rPr>
              <a:t>Hebraeos</a:t>
            </a:r>
            <a:r>
              <a:rPr lang="en-US" sz="3200" b="0" dirty="0">
                <a:hlinkClick r:id="rId3" tooltip="Iuxta Hebraeos"/>
              </a:rPr>
              <a:t>"</a:t>
            </a:r>
            <a:r>
              <a:rPr lang="en-US" sz="3200" b="0" dirty="0"/>
              <a:t> (i.e. "close to the Hebrews", "immediately following the Hebrews") translation of the Old Testament.</a:t>
            </a:r>
            <a:endParaRPr lang="en-US" sz="3200" b="1" dirty="0"/>
          </a:p>
        </p:txBody>
      </p:sp>
      <p:pic>
        <p:nvPicPr>
          <p:cNvPr id="4" name="Picture 3" descr="Jerome_Carravagio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1430840"/>
            <a:ext cx="2743200" cy="3088640"/>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8839200" y="4984899"/>
            <a:ext cx="2743200" cy="1077218"/>
          </a:xfrm>
          <a:prstGeom prst="rect">
            <a:avLst/>
          </a:prstGeom>
          <a:noFill/>
        </p:spPr>
        <p:txBody>
          <a:bodyPr wrap="square" rtlCol="0">
            <a:spAutoFit/>
          </a:bodyPr>
          <a:lstStyle/>
          <a:p>
            <a:pPr algn="ctr"/>
            <a:r>
              <a:rPr lang="en-US" sz="3200" dirty="0"/>
              <a:t>Jerome</a:t>
            </a:r>
          </a:p>
          <a:p>
            <a:pPr algn="ctr"/>
            <a:r>
              <a:rPr lang="en-US" sz="3200" dirty="0"/>
              <a:t>345-420</a:t>
            </a:r>
          </a:p>
        </p:txBody>
      </p:sp>
    </p:spTree>
    <p:extLst>
      <p:ext uri="{BB962C8B-B14F-4D97-AF65-F5344CB8AC3E}">
        <p14:creationId xmlns:p14="http://schemas.microsoft.com/office/powerpoint/2010/main" val="292585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EF00F0B-0117-D21B-19C9-25657775FCA8}"/>
              </a:ext>
            </a:extLst>
          </p:cNvPr>
          <p:cNvPicPr>
            <a:picLocks noChangeAspect="1"/>
          </p:cNvPicPr>
          <p:nvPr/>
        </p:nvPicPr>
        <p:blipFill>
          <a:blip r:embed="rId3"/>
          <a:stretch>
            <a:fillRect/>
          </a:stretch>
        </p:blipFill>
        <p:spPr>
          <a:xfrm>
            <a:off x="-1068404" y="-2779838"/>
            <a:ext cx="11894864" cy="7871602"/>
          </a:xfrm>
          <a:prstGeom prst="rect">
            <a:avLst/>
          </a:prstGeom>
        </p:spPr>
      </p:pic>
      <p:pic>
        <p:nvPicPr>
          <p:cNvPr id="2" name="Picture 1" descr="Shape, rectangle&#10;&#10;Description automatically generated">
            <a:extLst>
              <a:ext uri="{FF2B5EF4-FFF2-40B4-BE49-F238E27FC236}">
                <a16:creationId xmlns:a16="http://schemas.microsoft.com/office/drawing/2014/main" id="{94781A4B-7F73-2103-C1EB-AE570108C989}"/>
              </a:ext>
            </a:extLst>
          </p:cNvPr>
          <p:cNvPicPr>
            <a:picLocks noChangeAspect="1"/>
          </p:cNvPicPr>
          <p:nvPr/>
        </p:nvPicPr>
        <p:blipFill>
          <a:blip r:embed="rId4"/>
          <a:stretch>
            <a:fillRect/>
          </a:stretch>
        </p:blipFill>
        <p:spPr>
          <a:xfrm>
            <a:off x="1124908" y="4966634"/>
            <a:ext cx="6527176" cy="847025"/>
          </a:xfrm>
          <a:prstGeom prst="rect">
            <a:avLst/>
          </a:prstGeom>
        </p:spPr>
      </p:pic>
      <p:pic>
        <p:nvPicPr>
          <p:cNvPr id="3" name="Picture 2" descr="Shape, rectangle&#10;&#10;Description automatically generated">
            <a:extLst>
              <a:ext uri="{FF2B5EF4-FFF2-40B4-BE49-F238E27FC236}">
                <a16:creationId xmlns:a16="http://schemas.microsoft.com/office/drawing/2014/main" id="{99519D94-CE1B-ABC6-35CB-59688F23CF27}"/>
              </a:ext>
            </a:extLst>
          </p:cNvPr>
          <p:cNvPicPr>
            <a:picLocks noChangeAspect="1"/>
          </p:cNvPicPr>
          <p:nvPr/>
        </p:nvPicPr>
        <p:blipFill>
          <a:blip r:embed="rId4"/>
          <a:stretch>
            <a:fillRect/>
          </a:stretch>
        </p:blipFill>
        <p:spPr>
          <a:xfrm>
            <a:off x="1124908" y="4244739"/>
            <a:ext cx="6527176" cy="847025"/>
          </a:xfrm>
          <a:prstGeom prst="rect">
            <a:avLst/>
          </a:prstGeom>
        </p:spPr>
      </p:pic>
      <p:sp>
        <p:nvSpPr>
          <p:cNvPr id="8" name="TextBox 7">
            <a:extLst>
              <a:ext uri="{FF2B5EF4-FFF2-40B4-BE49-F238E27FC236}">
                <a16:creationId xmlns:a16="http://schemas.microsoft.com/office/drawing/2014/main" id="{E880D42C-B3CD-763B-B183-B99BF7FD8828}"/>
              </a:ext>
            </a:extLst>
          </p:cNvPr>
          <p:cNvSpPr txBox="1"/>
          <p:nvPr/>
        </p:nvSpPr>
        <p:spPr>
          <a:xfrm>
            <a:off x="2525845" y="4468196"/>
            <a:ext cx="43850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HEXAPLA   Old Testament  Greek</a:t>
            </a:r>
          </a:p>
        </p:txBody>
      </p:sp>
      <p:pic>
        <p:nvPicPr>
          <p:cNvPr id="9" name="Picture 8" descr="Shape, rectangle&#10;&#10;Description automatically generated">
            <a:extLst>
              <a:ext uri="{FF2B5EF4-FFF2-40B4-BE49-F238E27FC236}">
                <a16:creationId xmlns:a16="http://schemas.microsoft.com/office/drawing/2014/main" id="{EB010C30-A4FD-367B-51CB-1CEDDBE426BC}"/>
              </a:ext>
            </a:extLst>
          </p:cNvPr>
          <p:cNvPicPr>
            <a:picLocks noChangeAspect="1"/>
          </p:cNvPicPr>
          <p:nvPr/>
        </p:nvPicPr>
        <p:blipFill>
          <a:blip r:embed="rId4"/>
          <a:stretch>
            <a:fillRect/>
          </a:stretch>
        </p:blipFill>
        <p:spPr>
          <a:xfrm>
            <a:off x="1124908" y="5709854"/>
            <a:ext cx="6527176" cy="847025"/>
          </a:xfrm>
          <a:prstGeom prst="rect">
            <a:avLst/>
          </a:prstGeom>
        </p:spPr>
      </p:pic>
      <p:pic>
        <p:nvPicPr>
          <p:cNvPr id="7" name="Picture 6">
            <a:extLst>
              <a:ext uri="{FF2B5EF4-FFF2-40B4-BE49-F238E27FC236}">
                <a16:creationId xmlns:a16="http://schemas.microsoft.com/office/drawing/2014/main" id="{9F65DA90-0F18-FE3F-4EF3-B0BD9F712F91}"/>
              </a:ext>
            </a:extLst>
          </p:cNvPr>
          <p:cNvPicPr>
            <a:picLocks noChangeAspect="1"/>
          </p:cNvPicPr>
          <p:nvPr/>
        </p:nvPicPr>
        <p:blipFill>
          <a:blip r:embed="rId5"/>
          <a:stretch>
            <a:fillRect/>
          </a:stretch>
        </p:blipFill>
        <p:spPr>
          <a:xfrm>
            <a:off x="1992624" y="5813659"/>
            <a:ext cx="4791744" cy="552527"/>
          </a:xfrm>
          <a:prstGeom prst="rect">
            <a:avLst/>
          </a:prstGeom>
        </p:spPr>
      </p:pic>
      <p:sp>
        <p:nvSpPr>
          <p:cNvPr id="11" name="TextBox 10">
            <a:extLst>
              <a:ext uri="{FF2B5EF4-FFF2-40B4-BE49-F238E27FC236}">
                <a16:creationId xmlns:a16="http://schemas.microsoft.com/office/drawing/2014/main" id="{37558026-4CCA-41A9-1849-49DEC75B5C0C}"/>
              </a:ext>
            </a:extLst>
          </p:cNvPr>
          <p:cNvSpPr txBox="1"/>
          <p:nvPr/>
        </p:nvSpPr>
        <p:spPr>
          <a:xfrm>
            <a:off x="2281187" y="5222856"/>
            <a:ext cx="4503181"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SEPTUIGENT Old Testament Greek</a:t>
            </a:r>
          </a:p>
        </p:txBody>
      </p:sp>
      <p:pic>
        <p:nvPicPr>
          <p:cNvPr id="12" name="Picture 11" descr="Shape, rectangle&#10;&#10;Description automatically generated">
            <a:extLst>
              <a:ext uri="{FF2B5EF4-FFF2-40B4-BE49-F238E27FC236}">
                <a16:creationId xmlns:a16="http://schemas.microsoft.com/office/drawing/2014/main" id="{A7111ADC-82E9-971D-5F4D-6524C4119E7C}"/>
              </a:ext>
            </a:extLst>
          </p:cNvPr>
          <p:cNvPicPr>
            <a:picLocks noChangeAspect="1"/>
          </p:cNvPicPr>
          <p:nvPr/>
        </p:nvPicPr>
        <p:blipFill>
          <a:blip r:embed="rId4"/>
          <a:stretch>
            <a:fillRect/>
          </a:stretch>
        </p:blipFill>
        <p:spPr>
          <a:xfrm>
            <a:off x="7735860" y="5286341"/>
            <a:ext cx="4353471" cy="847025"/>
          </a:xfrm>
          <a:prstGeom prst="rect">
            <a:avLst/>
          </a:prstGeom>
        </p:spPr>
      </p:pic>
      <p:sp>
        <p:nvSpPr>
          <p:cNvPr id="14" name="TextBox 13">
            <a:extLst>
              <a:ext uri="{FF2B5EF4-FFF2-40B4-BE49-F238E27FC236}">
                <a16:creationId xmlns:a16="http://schemas.microsoft.com/office/drawing/2014/main" id="{E9974CE6-82BA-B71D-0AA0-160BBF25D353}"/>
              </a:ext>
            </a:extLst>
          </p:cNvPr>
          <p:cNvSpPr txBox="1"/>
          <p:nvPr/>
        </p:nvSpPr>
        <p:spPr>
          <a:xfrm>
            <a:off x="8127517" y="5575311"/>
            <a:ext cx="3570155"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Hebrew Text</a:t>
            </a:r>
          </a:p>
        </p:txBody>
      </p:sp>
      <p:sp>
        <p:nvSpPr>
          <p:cNvPr id="4" name="Arrow: Right 3">
            <a:extLst>
              <a:ext uri="{FF2B5EF4-FFF2-40B4-BE49-F238E27FC236}">
                <a16:creationId xmlns:a16="http://schemas.microsoft.com/office/drawing/2014/main" id="{F3D8E77D-00C2-B8A6-1BE5-99E2CBF73DB6}"/>
              </a:ext>
            </a:extLst>
          </p:cNvPr>
          <p:cNvSpPr/>
          <p:nvPr/>
        </p:nvSpPr>
        <p:spPr>
          <a:xfrm>
            <a:off x="562454" y="1155963"/>
            <a:ext cx="1124908" cy="6545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262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19944"/>
            <a:ext cx="5999721" cy="4906220"/>
          </a:xfrm>
        </p:spPr>
        <p:txBody>
          <a:bodyPr>
            <a:normAutofit/>
          </a:bodyPr>
          <a:lstStyle/>
          <a:p>
            <a:r>
              <a:rPr lang="en-US" dirty="0"/>
              <a:t>John Wycliffe</a:t>
            </a:r>
            <a:endParaRPr lang="en-US" b="1" dirty="0"/>
          </a:p>
          <a:p>
            <a:pPr lvl="1"/>
            <a:r>
              <a:rPr lang="en-US" dirty="0"/>
              <a:t>The first complete English Bible was translated from Latin in 1382.</a:t>
            </a:r>
          </a:p>
          <a:p>
            <a:pPr lvl="1"/>
            <a:r>
              <a:rPr lang="en-US" dirty="0"/>
              <a:t>This project was inspired by a priest named John Wycliffe and perhaps overseen by him as well. </a:t>
            </a:r>
          </a:p>
          <a:p>
            <a:pPr lvl="1"/>
            <a:r>
              <a:rPr lang="en-US" dirty="0"/>
              <a:t>Wycliffe had wanted the people of England to have the Bible in their language. </a:t>
            </a:r>
          </a:p>
        </p:txBody>
      </p:sp>
      <p:grpSp>
        <p:nvGrpSpPr>
          <p:cNvPr id="5" name="Group 4"/>
          <p:cNvGrpSpPr/>
          <p:nvPr/>
        </p:nvGrpSpPr>
        <p:grpSpPr>
          <a:xfrm>
            <a:off x="7980922" y="1545215"/>
            <a:ext cx="2161899" cy="4561015"/>
            <a:chOff x="6456921" y="1545214"/>
            <a:chExt cx="2161899" cy="4561015"/>
          </a:xfrm>
        </p:grpSpPr>
        <p:pic>
          <p:nvPicPr>
            <p:cNvPr id="4" name="Picture 3" descr="John_Wycliffe_Reading_Bible_Ford_Madox_Brown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921" y="1545214"/>
              <a:ext cx="2161899" cy="4191683"/>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6456921" y="5736897"/>
              <a:ext cx="2161899" cy="369332"/>
            </a:xfrm>
            <a:prstGeom prst="rect">
              <a:avLst/>
            </a:prstGeom>
            <a:noFill/>
          </p:spPr>
          <p:txBody>
            <a:bodyPr wrap="square" rtlCol="0">
              <a:spAutoFit/>
            </a:bodyPr>
            <a:lstStyle/>
            <a:p>
              <a:pPr algn="ctr"/>
              <a:r>
                <a:rPr lang="en-US" dirty="0"/>
                <a:t>John Wycliffe</a:t>
              </a:r>
            </a:p>
          </p:txBody>
        </p:sp>
      </p:gr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27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0" y="1220839"/>
            <a:ext cx="8432800" cy="5135511"/>
          </a:xfrm>
        </p:spPr>
        <p:txBody>
          <a:bodyPr>
            <a:normAutofit/>
          </a:bodyPr>
          <a:lstStyle/>
          <a:p>
            <a:r>
              <a:rPr lang="en-US" dirty="0"/>
              <a:t>John Wycliffe</a:t>
            </a:r>
            <a:endParaRPr lang="en-US" b="1" dirty="0"/>
          </a:p>
          <a:p>
            <a:pPr lvl="1"/>
            <a:r>
              <a:rPr lang="en-US" dirty="0"/>
              <a:t>Wycliffe taught that Scripture, not church tradition, was the ultimate and final authority for God’s people.</a:t>
            </a:r>
          </a:p>
          <a:p>
            <a:pPr lvl="1"/>
            <a:r>
              <a:rPr lang="en-US" dirty="0"/>
              <a:t>Wycliffe became known </a:t>
            </a:r>
            <a:br>
              <a:rPr lang="en-US" dirty="0"/>
            </a:br>
            <a:r>
              <a:rPr lang="en-US" dirty="0"/>
              <a:t>as “the Morning Star </a:t>
            </a:r>
            <a:br>
              <a:rPr lang="en-US" dirty="0"/>
            </a:br>
            <a:r>
              <a:rPr lang="en-US" dirty="0"/>
              <a:t>of the Reformation.” </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WycliffeYeamesLollards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071" y="3285711"/>
            <a:ext cx="4182480" cy="3136860"/>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4158347" y="6023301"/>
            <a:ext cx="2161899" cy="369332"/>
          </a:xfrm>
          <a:prstGeom prst="rect">
            <a:avLst/>
          </a:prstGeom>
          <a:noFill/>
        </p:spPr>
        <p:txBody>
          <a:bodyPr wrap="square" rtlCol="0">
            <a:spAutoFit/>
          </a:bodyPr>
          <a:lstStyle/>
          <a:p>
            <a:pPr algn="r"/>
            <a:r>
              <a:rPr lang="en-US" dirty="0"/>
              <a:t>Wycliffe Preaching</a:t>
            </a:r>
          </a:p>
        </p:txBody>
      </p:sp>
    </p:spTree>
    <p:extLst>
      <p:ext uri="{BB962C8B-B14F-4D97-AF65-F5344CB8AC3E}">
        <p14:creationId xmlns:p14="http://schemas.microsoft.com/office/powerpoint/2010/main" val="278389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5751689" cy="5110346"/>
          </a:xfrm>
        </p:spPr>
        <p:txBody>
          <a:bodyPr>
            <a:normAutofit/>
          </a:bodyPr>
          <a:lstStyle/>
          <a:p>
            <a:r>
              <a:rPr lang="en-US" dirty="0"/>
              <a:t>John Wycliffe</a:t>
            </a:r>
          </a:p>
          <a:p>
            <a:pPr lvl="1"/>
            <a:r>
              <a:rPr lang="en-US" dirty="0"/>
              <a:t>His followers, ridiculed as </a:t>
            </a:r>
            <a:r>
              <a:rPr lang="en-US" i="1" dirty="0"/>
              <a:t>Lollards</a:t>
            </a:r>
            <a:r>
              <a:rPr lang="en-US" dirty="0"/>
              <a:t> (“mumblers”), included some of his criticisms of church traditions in the preface to the Wycliffe Bible. </a:t>
            </a:r>
          </a:p>
          <a:p>
            <a:pPr lvl="1"/>
            <a:r>
              <a:rPr lang="en-US" dirty="0"/>
              <a:t>This Bible was banned and burned. </a:t>
            </a:r>
          </a:p>
          <a:p>
            <a:pPr lvl="1"/>
            <a:r>
              <a:rPr lang="en-US" dirty="0"/>
              <a:t>In 1428, 44 years after Wycliffe’s death, his bones were exhumed and burned for heresy. </a:t>
            </a:r>
          </a:p>
        </p:txBody>
      </p:sp>
      <p:sp>
        <p:nvSpPr>
          <p:cNvPr id="14" name="Rectangle 13"/>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6" name="TextBox 15"/>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7" name="TextBox 16"/>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8" name="TextBox 17"/>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9" name="TextBox 18"/>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0" name="Isosceles Triangle 19"/>
          <p:cNvSpPr/>
          <p:nvPr/>
        </p:nvSpPr>
        <p:spPr>
          <a:xfrm rot="10800000">
            <a:off x="701019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John_Wycliffe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0299" y="1356723"/>
            <a:ext cx="2706318" cy="2970349"/>
          </a:xfrm>
          <a:prstGeom prst="rect">
            <a:avLst/>
          </a:prstGeom>
        </p:spPr>
      </p:pic>
      <p:sp>
        <p:nvSpPr>
          <p:cNvPr id="21" name="TextBox 20"/>
          <p:cNvSpPr txBox="1"/>
          <p:nvPr/>
        </p:nvSpPr>
        <p:spPr>
          <a:xfrm>
            <a:off x="8186007" y="4382024"/>
            <a:ext cx="2161899" cy="369332"/>
          </a:xfrm>
          <a:prstGeom prst="rect">
            <a:avLst/>
          </a:prstGeom>
          <a:noFill/>
        </p:spPr>
        <p:txBody>
          <a:bodyPr wrap="square" rtlCol="0">
            <a:spAutoFit/>
          </a:bodyPr>
          <a:lstStyle/>
          <a:p>
            <a:pPr algn="ctr"/>
            <a:r>
              <a:rPr lang="en-US" dirty="0"/>
              <a:t>John Wycliffe</a:t>
            </a:r>
          </a:p>
        </p:txBody>
      </p:sp>
    </p:spTree>
    <p:extLst>
      <p:ext uri="{BB962C8B-B14F-4D97-AF65-F5344CB8AC3E}">
        <p14:creationId xmlns:p14="http://schemas.microsoft.com/office/powerpoint/2010/main" val="223500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360"/>
                                          </p:val>
                                        </p:tav>
                                        <p:tav tm="100000">
                                          <p:val>
                                            <p:fltVal val="0"/>
                                          </p:val>
                                        </p:tav>
                                      </p:tavLst>
                                    </p:anim>
                                    <p:animEffect transition="in" filter="fade">
                                      <p:cBhvr>
                                        <p:cTn id="10" dur="1000"/>
                                        <p:tgtEl>
                                          <p:spTgt spid="4"/>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p:txBody>
          <a:bodyPr/>
          <a:lstStyle/>
          <a:p>
            <a:r>
              <a:rPr lang="en-US" b="1" dirty="0"/>
              <a:t>England</a:t>
            </a:r>
          </a:p>
          <a:p>
            <a:pPr lvl="1"/>
            <a:r>
              <a:rPr lang="en-US" dirty="0"/>
              <a:t>In 1408, in England, it became illegal to translate or read the Bible in common English without permission of a bishop.</a:t>
            </a:r>
          </a:p>
        </p:txBody>
      </p:sp>
      <p:sp>
        <p:nvSpPr>
          <p:cNvPr id="12" name="Rectangle 11"/>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4" name="TextBox 13"/>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5" name="TextBox 14"/>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6" name="TextBox 15"/>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7" name="TextBox 16"/>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8" name="Isosceles Triangle 17"/>
          <p:cNvSpPr/>
          <p:nvPr/>
        </p:nvSpPr>
        <p:spPr>
          <a:xfrm rot="10800000">
            <a:off x="7220408"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5406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809470" y="815893"/>
            <a:ext cx="9401332" cy="5078313"/>
          </a:xfrm>
          <a:prstGeom prst="rect">
            <a:avLst/>
          </a:prstGeom>
          <a:noFill/>
        </p:spPr>
        <p:txBody>
          <a:bodyPr wrap="square" rtlCol="0">
            <a:spAutoFit/>
          </a:bodyPr>
          <a:lstStyle/>
          <a:p>
            <a:pPr algn="l"/>
            <a:r>
              <a:rPr lang="en-US" sz="3600" dirty="0">
                <a:solidFill>
                  <a:srgbClr val="202122"/>
                </a:solidFill>
                <a:latin typeface="Arial" panose="020B0604020202020204" pitchFamily="34" charset="0"/>
              </a:rPr>
              <a:t>The </a:t>
            </a:r>
            <a:r>
              <a:rPr lang="en-US" sz="3600" b="1" dirty="0">
                <a:solidFill>
                  <a:srgbClr val="202122"/>
                </a:solidFill>
                <a:latin typeface="Arial" panose="020B0604020202020204" pitchFamily="34" charset="0"/>
              </a:rPr>
              <a:t>Codex Sinaiticus</a:t>
            </a:r>
            <a:r>
              <a:rPr lang="en-US" sz="3600" dirty="0">
                <a:solidFill>
                  <a:srgbClr val="202122"/>
                </a:solidFill>
                <a:latin typeface="Arial" panose="020B0604020202020204" pitchFamily="34" charset="0"/>
              </a:rPr>
              <a:t> It is a fourth-century Christian </a:t>
            </a:r>
            <a:r>
              <a:rPr lang="en-US" sz="3600" dirty="0">
                <a:solidFill>
                  <a:srgbClr val="0645AD"/>
                </a:solidFill>
                <a:latin typeface="Arial" panose="020B0604020202020204" pitchFamily="34" charset="0"/>
                <a:hlinkClick r:id="rId2" tooltip="Manuscript"/>
              </a:rPr>
              <a:t>manuscript</a:t>
            </a:r>
            <a:r>
              <a:rPr lang="en-US" sz="3600" dirty="0">
                <a:solidFill>
                  <a:srgbClr val="202122"/>
                </a:solidFill>
                <a:latin typeface="Arial" panose="020B0604020202020204" pitchFamily="34" charset="0"/>
              </a:rPr>
              <a:t> of a Greek Bible, containing the majority of the </a:t>
            </a:r>
            <a:r>
              <a:rPr lang="en-US" sz="3600" dirty="0">
                <a:solidFill>
                  <a:srgbClr val="0645AD"/>
                </a:solidFill>
                <a:latin typeface="Arial" panose="020B0604020202020204" pitchFamily="34" charset="0"/>
                <a:hlinkClick r:id="rId3" tooltip="Septuagint"/>
              </a:rPr>
              <a:t>Greek Old Testament</a:t>
            </a:r>
            <a:r>
              <a:rPr lang="en-US" sz="3600" dirty="0">
                <a:solidFill>
                  <a:srgbClr val="202122"/>
                </a:solidFill>
                <a:latin typeface="Arial" panose="020B0604020202020204" pitchFamily="34" charset="0"/>
              </a:rPr>
              <a:t>, including the </a:t>
            </a:r>
            <a:r>
              <a:rPr lang="en-US" sz="3600" dirty="0">
                <a:solidFill>
                  <a:srgbClr val="0645AD"/>
                </a:solidFill>
                <a:latin typeface="Arial" panose="020B0604020202020204" pitchFamily="34" charset="0"/>
                <a:hlinkClick r:id="rId4" tooltip="Apocrypha"/>
              </a:rPr>
              <a:t>Apocrypha</a:t>
            </a:r>
            <a:r>
              <a:rPr lang="en-US" sz="3600" dirty="0">
                <a:solidFill>
                  <a:srgbClr val="202122"/>
                </a:solidFill>
                <a:latin typeface="Arial" panose="020B0604020202020204" pitchFamily="34" charset="0"/>
              </a:rPr>
              <a:t>, and the Greek </a:t>
            </a:r>
            <a:r>
              <a:rPr lang="en-US" sz="3600" dirty="0">
                <a:solidFill>
                  <a:srgbClr val="0645AD"/>
                </a:solidFill>
                <a:latin typeface="Arial" panose="020B0604020202020204" pitchFamily="34" charset="0"/>
                <a:hlinkClick r:id="rId5" tooltip="New Testament"/>
              </a:rPr>
              <a:t>New Testament</a:t>
            </a:r>
            <a:r>
              <a:rPr lang="en-US" sz="3600" dirty="0">
                <a:solidFill>
                  <a:srgbClr val="202122"/>
                </a:solidFill>
                <a:latin typeface="Arial" panose="020B0604020202020204" pitchFamily="34" charset="0"/>
              </a:rPr>
              <a:t>, with both the </a:t>
            </a:r>
            <a:r>
              <a:rPr lang="en-US" sz="3600" dirty="0">
                <a:solidFill>
                  <a:srgbClr val="0645AD"/>
                </a:solidFill>
                <a:latin typeface="Arial" panose="020B0604020202020204" pitchFamily="34" charset="0"/>
                <a:hlinkClick r:id="rId6" tooltip="Epistle of Barnabas"/>
              </a:rPr>
              <a:t>Epistle of Barnabas</a:t>
            </a:r>
            <a:r>
              <a:rPr lang="en-US" sz="3600" dirty="0">
                <a:solidFill>
                  <a:srgbClr val="202122"/>
                </a:solidFill>
                <a:latin typeface="Arial" panose="020B0604020202020204" pitchFamily="34" charset="0"/>
              </a:rPr>
              <a:t> and the </a:t>
            </a:r>
            <a:r>
              <a:rPr lang="en-US" sz="3600" dirty="0">
                <a:solidFill>
                  <a:srgbClr val="0645AD"/>
                </a:solidFill>
                <a:latin typeface="Arial" panose="020B0604020202020204" pitchFamily="34" charset="0"/>
                <a:hlinkClick r:id="rId7" tooltip="Shepherd of Hermas"/>
              </a:rPr>
              <a:t>Shepherd of </a:t>
            </a:r>
            <a:r>
              <a:rPr lang="en-US" sz="3600" dirty="0" err="1">
                <a:solidFill>
                  <a:srgbClr val="0645AD"/>
                </a:solidFill>
                <a:latin typeface="Arial" panose="020B0604020202020204" pitchFamily="34" charset="0"/>
                <a:hlinkClick r:id="rId7" tooltip="Shepherd of Hermas"/>
              </a:rPr>
              <a:t>Hermas</a:t>
            </a:r>
            <a:r>
              <a:rPr lang="en-US" sz="3600" dirty="0">
                <a:solidFill>
                  <a:srgbClr val="202122"/>
                </a:solidFill>
                <a:latin typeface="Arial" panose="020B0604020202020204" pitchFamily="34" charset="0"/>
              </a:rPr>
              <a:t> included. It is written in </a:t>
            </a:r>
            <a:r>
              <a:rPr lang="en-US" sz="3600" dirty="0">
                <a:solidFill>
                  <a:srgbClr val="0645AD"/>
                </a:solidFill>
                <a:latin typeface="Arial" panose="020B0604020202020204" pitchFamily="34" charset="0"/>
                <a:hlinkClick r:id="rId8" tooltip="Uncial"/>
              </a:rPr>
              <a:t>uncial</a:t>
            </a:r>
            <a:r>
              <a:rPr lang="en-US" sz="3600" dirty="0">
                <a:solidFill>
                  <a:srgbClr val="202122"/>
                </a:solidFill>
                <a:latin typeface="Arial" panose="020B0604020202020204" pitchFamily="34" charset="0"/>
              </a:rPr>
              <a:t> letters on </a:t>
            </a:r>
            <a:r>
              <a:rPr lang="en-US" sz="3600" dirty="0">
                <a:solidFill>
                  <a:srgbClr val="0645AD"/>
                </a:solidFill>
                <a:latin typeface="Arial" panose="020B0604020202020204" pitchFamily="34" charset="0"/>
                <a:hlinkClick r:id="rId9" tooltip="Parchment"/>
              </a:rPr>
              <a:t>parchment</a:t>
            </a:r>
            <a:r>
              <a:rPr lang="en-US" sz="3600" dirty="0">
                <a:solidFill>
                  <a:srgbClr val="202122"/>
                </a:solidFill>
                <a:latin typeface="Arial" panose="020B0604020202020204" pitchFamily="34" charset="0"/>
              </a:rPr>
              <a:t>. It is one of the four </a:t>
            </a:r>
            <a:r>
              <a:rPr lang="en-US" sz="3600" dirty="0">
                <a:solidFill>
                  <a:srgbClr val="0645AD"/>
                </a:solidFill>
                <a:latin typeface="Arial" panose="020B0604020202020204" pitchFamily="34" charset="0"/>
                <a:hlinkClick r:id="rId10" tooltip="Great uncial codices"/>
              </a:rPr>
              <a:t>great uncial codices</a:t>
            </a:r>
            <a:r>
              <a:rPr lang="en-US" sz="3600" dirty="0">
                <a:solidFill>
                  <a:srgbClr val="0645AD"/>
                </a:solidFill>
                <a:latin typeface="Arial" panose="020B0604020202020204" pitchFamily="34" charset="0"/>
              </a:rPr>
              <a:t>.</a:t>
            </a:r>
            <a:r>
              <a:rPr lang="en-US" sz="3600" dirty="0">
                <a:solidFill>
                  <a:srgbClr val="202122"/>
                </a:solidFill>
                <a:latin typeface="Arial" panose="020B0604020202020204" pitchFamily="34" charset="0"/>
              </a:rPr>
              <a:t> </a:t>
            </a:r>
            <a:endParaRPr lang="en-US" sz="3600" dirty="0"/>
          </a:p>
        </p:txBody>
      </p:sp>
    </p:spTree>
    <p:extLst>
      <p:ext uri="{BB962C8B-B14F-4D97-AF65-F5344CB8AC3E}">
        <p14:creationId xmlns:p14="http://schemas.microsoft.com/office/powerpoint/2010/main" val="188315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1016000"/>
          </a:xfrm>
          <a:prstGeom prst="rect">
            <a:avLst/>
          </a:prstGeom>
          <a:solidFill>
            <a:schemeClr val="bg1">
              <a:alpha val="5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AutoShape 20">
            <a:hlinkClick r:id="" action="ppaction://noaction"/>
          </p:cNvPr>
          <p:cNvSpPr>
            <a:spLocks noChangeArrowheads="1"/>
          </p:cNvSpPr>
          <p:nvPr/>
        </p:nvSpPr>
        <p:spPr bwMode="auto">
          <a:xfrm>
            <a:off x="269624" y="1667395"/>
            <a:ext cx="4017564" cy="5179003"/>
          </a:xfrm>
          <a:prstGeom prst="actionButtonBlank">
            <a:avLst/>
          </a:prstGeom>
          <a:solidFill>
            <a:schemeClr val="accent3">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2000" dirty="0">
                <a:ea typeface="ＭＳ Ｐゴシック" charset="-128"/>
              </a:rPr>
              <a:t>2 Chronicles</a:t>
            </a:r>
          </a:p>
          <a:p>
            <a:pPr>
              <a:defRPr/>
            </a:pPr>
            <a:r>
              <a:rPr lang="en-US" sz="2000" dirty="0">
                <a:solidFill>
                  <a:srgbClr val="3366FF"/>
                </a:solidFill>
                <a:ea typeface="ＭＳ Ｐゴシック" charset="-128"/>
              </a:rPr>
              <a:t>1 Esdras</a:t>
            </a:r>
          </a:p>
          <a:p>
            <a:pPr>
              <a:defRPr/>
            </a:pPr>
            <a:r>
              <a:rPr lang="en-US" sz="2000" dirty="0">
                <a:ea typeface="ＭＳ Ｐゴシック" charset="-128"/>
              </a:rPr>
              <a:t>Ezra</a:t>
            </a:r>
          </a:p>
          <a:p>
            <a:pPr>
              <a:defRPr/>
            </a:pPr>
            <a:r>
              <a:rPr lang="en-US" sz="2000" dirty="0">
                <a:ea typeface="ＭＳ Ｐゴシック" charset="-128"/>
              </a:rPr>
              <a:t>Nehemiah</a:t>
            </a:r>
          </a:p>
          <a:p>
            <a:pPr>
              <a:defRPr/>
            </a:pPr>
            <a:r>
              <a:rPr lang="en-US" sz="2000" dirty="0">
                <a:ea typeface="ＭＳ Ｐゴシック" charset="-128"/>
              </a:rPr>
              <a:t>Esther </a:t>
            </a:r>
            <a:r>
              <a:rPr lang="en-US" sz="2000" dirty="0">
                <a:solidFill>
                  <a:srgbClr val="3366FF"/>
                </a:solidFill>
                <a:ea typeface="ＭＳ Ｐゴシック" charset="-128"/>
              </a:rPr>
              <a:t>(additions)</a:t>
            </a:r>
          </a:p>
          <a:p>
            <a:pPr>
              <a:defRPr/>
            </a:pPr>
            <a:r>
              <a:rPr lang="en-US" sz="2000" dirty="0">
                <a:solidFill>
                  <a:srgbClr val="3366FF"/>
                </a:solidFill>
                <a:ea typeface="ＭＳ Ｐゴシック" charset="-128"/>
              </a:rPr>
              <a:t>Judith</a:t>
            </a:r>
          </a:p>
          <a:p>
            <a:pPr>
              <a:defRPr/>
            </a:pPr>
            <a:r>
              <a:rPr lang="en-US" sz="2000" dirty="0">
                <a:solidFill>
                  <a:srgbClr val="3366FF"/>
                </a:solidFill>
                <a:ea typeface="ＭＳ Ｐゴシック" charset="-128"/>
              </a:rPr>
              <a:t>Tobit</a:t>
            </a:r>
          </a:p>
          <a:p>
            <a:pPr>
              <a:defRPr/>
            </a:pPr>
            <a:r>
              <a:rPr lang="en-US" sz="2000" dirty="0">
                <a:solidFill>
                  <a:srgbClr val="3366FF"/>
                </a:solidFill>
                <a:ea typeface="ＭＳ Ｐゴシック" charset="-128"/>
              </a:rPr>
              <a:t>1 Maccabees</a:t>
            </a:r>
          </a:p>
          <a:p>
            <a:pPr>
              <a:defRPr/>
            </a:pPr>
            <a:r>
              <a:rPr lang="en-US" sz="2000" dirty="0">
                <a:solidFill>
                  <a:srgbClr val="3366FF"/>
                </a:solidFill>
                <a:ea typeface="ＭＳ Ｐゴシック" charset="-128"/>
              </a:rPr>
              <a:t>2 Maccabees</a:t>
            </a:r>
          </a:p>
          <a:p>
            <a:pPr>
              <a:defRPr/>
            </a:pPr>
            <a:r>
              <a:rPr lang="en-US" sz="2000" dirty="0">
                <a:solidFill>
                  <a:srgbClr val="3366FF"/>
                </a:solidFill>
                <a:ea typeface="ＭＳ Ｐゴシック" charset="-128"/>
              </a:rPr>
              <a:t>3 Maccabees</a:t>
            </a:r>
          </a:p>
          <a:p>
            <a:pPr>
              <a:defRPr/>
            </a:pPr>
            <a:r>
              <a:rPr lang="en-US" sz="2000" dirty="0">
                <a:ea typeface="ＭＳ Ｐゴシック" charset="-128"/>
              </a:rPr>
              <a:t>Psalms </a:t>
            </a:r>
            <a:r>
              <a:rPr lang="en-US" sz="2000" dirty="0">
                <a:solidFill>
                  <a:srgbClr val="3366FF"/>
                </a:solidFill>
                <a:ea typeface="ＭＳ Ｐゴシック" charset="-128"/>
              </a:rPr>
              <a:t>(plus Ps. 151)</a:t>
            </a:r>
          </a:p>
          <a:p>
            <a:pPr>
              <a:defRPr/>
            </a:pPr>
            <a:r>
              <a:rPr lang="en-US" sz="2000" dirty="0">
                <a:solidFill>
                  <a:srgbClr val="3366FF"/>
                </a:solidFill>
                <a:ea typeface="ＭＳ Ｐゴシック" charset="-128"/>
              </a:rPr>
              <a:t>Prayer of Manasseh</a:t>
            </a:r>
          </a:p>
          <a:p>
            <a:pPr>
              <a:defRPr/>
            </a:pPr>
            <a:r>
              <a:rPr lang="en-US" sz="2000" dirty="0">
                <a:ea typeface="ＭＳ Ｐゴシック" charset="-128"/>
              </a:rPr>
              <a:t>Job</a:t>
            </a:r>
          </a:p>
          <a:p>
            <a:pPr>
              <a:defRPr/>
            </a:pPr>
            <a:r>
              <a:rPr lang="en-US" sz="2000" dirty="0">
                <a:ea typeface="ＭＳ Ｐゴシック" charset="-128"/>
              </a:rPr>
              <a:t>Proverbs</a:t>
            </a:r>
          </a:p>
        </p:txBody>
      </p:sp>
      <p:sp>
        <p:nvSpPr>
          <p:cNvPr id="7" name="AutoShape 60">
            <a:hlinkClick r:id="" action="ppaction://noaction"/>
          </p:cNvPr>
          <p:cNvSpPr>
            <a:spLocks noChangeArrowheads="1"/>
          </p:cNvSpPr>
          <p:nvPr/>
        </p:nvSpPr>
        <p:spPr bwMode="auto">
          <a:xfrm>
            <a:off x="2358557" y="678115"/>
            <a:ext cx="7759803" cy="794181"/>
          </a:xfrm>
          <a:prstGeom prst="actionButtonBlank">
            <a:avLst/>
          </a:prstGeom>
          <a:solidFill>
            <a:schemeClr val="accent3">
              <a:lumMod val="5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anchor="ctr"/>
          <a:lstStyle/>
          <a:p>
            <a:pPr algn="ctr">
              <a:defRPr/>
            </a:pPr>
            <a:r>
              <a:rPr lang="en-US" sz="3600" b="1" dirty="0">
                <a:solidFill>
                  <a:schemeClr val="bg1"/>
                </a:solidFill>
              </a:rPr>
              <a:t>Orthodox Old Testament</a:t>
            </a:r>
            <a:endParaRPr lang="en-US" sz="3200" dirty="0">
              <a:solidFill>
                <a:schemeClr val="bg1"/>
              </a:solidFill>
            </a:endParaRPr>
          </a:p>
        </p:txBody>
      </p:sp>
      <p:sp>
        <p:nvSpPr>
          <p:cNvPr id="3" name="TextBox 2"/>
          <p:cNvSpPr txBox="1"/>
          <p:nvPr/>
        </p:nvSpPr>
        <p:spPr>
          <a:xfrm>
            <a:off x="1524000" y="11602"/>
            <a:ext cx="7260235" cy="400110"/>
          </a:xfrm>
          <a:prstGeom prst="rect">
            <a:avLst/>
          </a:prstGeom>
          <a:noFill/>
        </p:spPr>
        <p:txBody>
          <a:bodyPr wrap="square" rtlCol="0">
            <a:spAutoFit/>
          </a:bodyPr>
          <a:lstStyle/>
          <a:p>
            <a:r>
              <a:rPr lang="en-US" sz="2000" dirty="0">
                <a:latin typeface="Cambria"/>
                <a:cs typeface="Cambria"/>
              </a:rPr>
              <a:t>Books </a:t>
            </a:r>
            <a:r>
              <a:rPr lang="en-US" sz="2000" u="sng" dirty="0">
                <a:latin typeface="Cambria"/>
                <a:cs typeface="Cambria"/>
              </a:rPr>
              <a:t>not</a:t>
            </a:r>
            <a:r>
              <a:rPr lang="en-US" sz="2000" dirty="0">
                <a:latin typeface="Cambria"/>
                <a:cs typeface="Cambria"/>
              </a:rPr>
              <a:t> included in the Protestant Old Testament in</a:t>
            </a:r>
            <a:r>
              <a:rPr lang="en-US" sz="2000" b="1" dirty="0">
                <a:solidFill>
                  <a:srgbClr val="127D89"/>
                </a:solidFill>
                <a:latin typeface="Cambria"/>
                <a:cs typeface="Cambria"/>
              </a:rPr>
              <a:t> </a:t>
            </a:r>
            <a:r>
              <a:rPr lang="en-US" sz="2000" b="1" dirty="0">
                <a:solidFill>
                  <a:srgbClr val="3366FF"/>
                </a:solidFill>
                <a:latin typeface="Cambria"/>
                <a:cs typeface="Cambria"/>
              </a:rPr>
              <a:t>blue</a:t>
            </a:r>
            <a:r>
              <a:rPr lang="en-US" sz="2000" dirty="0">
                <a:latin typeface="Cambria"/>
                <a:cs typeface="Cambria"/>
              </a:rPr>
              <a:t>.</a:t>
            </a:r>
          </a:p>
        </p:txBody>
      </p:sp>
      <p:sp>
        <p:nvSpPr>
          <p:cNvPr id="9" name="AutoShape 20">
            <a:hlinkClick r:id="" action="ppaction://noaction"/>
            <a:extLst>
              <a:ext uri="{FF2B5EF4-FFF2-40B4-BE49-F238E27FC236}">
                <a16:creationId xmlns:a16="http://schemas.microsoft.com/office/drawing/2014/main" id="{FD82FCB3-AA67-A3CF-FB44-544DBB702400}"/>
              </a:ext>
            </a:extLst>
          </p:cNvPr>
          <p:cNvSpPr>
            <a:spLocks noChangeArrowheads="1"/>
          </p:cNvSpPr>
          <p:nvPr/>
        </p:nvSpPr>
        <p:spPr bwMode="auto">
          <a:xfrm>
            <a:off x="3566636" y="1667395"/>
            <a:ext cx="4177871" cy="5179003"/>
          </a:xfrm>
          <a:prstGeom prst="actionButtonBlank">
            <a:avLst/>
          </a:prstGeom>
          <a:solidFill>
            <a:schemeClr val="accent3">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2000" dirty="0">
                <a:ea typeface="ＭＳ Ｐゴシック" charset="-128"/>
              </a:rPr>
              <a:t>Ecclesiastes</a:t>
            </a:r>
          </a:p>
          <a:p>
            <a:pPr>
              <a:defRPr/>
            </a:pPr>
            <a:r>
              <a:rPr lang="en-US" sz="2000" dirty="0">
                <a:ea typeface="ＭＳ Ｐゴシック" charset="-128"/>
              </a:rPr>
              <a:t>Song of Songs</a:t>
            </a:r>
          </a:p>
          <a:p>
            <a:pPr>
              <a:defRPr/>
            </a:pPr>
            <a:r>
              <a:rPr lang="en-US" sz="2000" dirty="0">
                <a:solidFill>
                  <a:srgbClr val="3366FF"/>
                </a:solidFill>
                <a:ea typeface="ＭＳ Ｐゴシック" charset="-128"/>
              </a:rPr>
              <a:t>Wisdom of Solomon</a:t>
            </a:r>
          </a:p>
          <a:p>
            <a:pPr>
              <a:defRPr/>
            </a:pPr>
            <a:r>
              <a:rPr lang="en-US" sz="2000" dirty="0">
                <a:solidFill>
                  <a:srgbClr val="3366FF"/>
                </a:solidFill>
                <a:ea typeface="ＭＳ Ｐゴシック" charset="-128"/>
              </a:rPr>
              <a:t>Sirach (Ecclesiasticus)</a:t>
            </a:r>
          </a:p>
          <a:p>
            <a:pPr>
              <a:defRPr/>
            </a:pPr>
            <a:r>
              <a:rPr lang="en-US" sz="2000" dirty="0">
                <a:ea typeface="ＭＳ Ｐゴシック" charset="-128"/>
              </a:rPr>
              <a:t>Hosea</a:t>
            </a:r>
          </a:p>
          <a:p>
            <a:pPr>
              <a:defRPr/>
            </a:pPr>
            <a:r>
              <a:rPr lang="en-US" sz="2000" dirty="0">
                <a:ea typeface="ＭＳ Ｐゴシック" charset="-128"/>
              </a:rPr>
              <a:t>Amos</a:t>
            </a:r>
          </a:p>
          <a:p>
            <a:pPr>
              <a:defRPr/>
            </a:pPr>
            <a:r>
              <a:rPr lang="en-US" sz="2000" dirty="0">
                <a:ea typeface="ＭＳ Ｐゴシック" charset="-128"/>
              </a:rPr>
              <a:t>Micah</a:t>
            </a:r>
          </a:p>
          <a:p>
            <a:pPr>
              <a:defRPr/>
            </a:pPr>
            <a:r>
              <a:rPr lang="en-US" sz="2000" dirty="0">
                <a:ea typeface="ＭＳ Ｐゴシック" charset="-128"/>
              </a:rPr>
              <a:t>Joel</a:t>
            </a:r>
          </a:p>
          <a:p>
            <a:pPr>
              <a:defRPr/>
            </a:pPr>
            <a:r>
              <a:rPr lang="en-US" sz="2000" dirty="0">
                <a:ea typeface="ＭＳ Ｐゴシック" charset="-128"/>
              </a:rPr>
              <a:t>Obadiah</a:t>
            </a:r>
          </a:p>
          <a:p>
            <a:pPr>
              <a:defRPr/>
            </a:pPr>
            <a:r>
              <a:rPr lang="en-US" sz="2000" dirty="0">
                <a:ea typeface="ＭＳ Ｐゴシック" charset="-128"/>
              </a:rPr>
              <a:t>Jonah</a:t>
            </a:r>
          </a:p>
          <a:p>
            <a:pPr>
              <a:defRPr/>
            </a:pPr>
            <a:r>
              <a:rPr lang="en-US" sz="2000" dirty="0">
                <a:ea typeface="ＭＳ Ｐゴシック" charset="-128"/>
              </a:rPr>
              <a:t>Nahum</a:t>
            </a:r>
          </a:p>
          <a:p>
            <a:pPr>
              <a:defRPr/>
            </a:pPr>
            <a:r>
              <a:rPr lang="en-US" sz="2000" dirty="0">
                <a:ea typeface="ＭＳ Ｐゴシック" charset="-128"/>
              </a:rPr>
              <a:t>Habakkuk</a:t>
            </a:r>
          </a:p>
          <a:p>
            <a:pPr>
              <a:defRPr/>
            </a:pPr>
            <a:r>
              <a:rPr lang="en-US" sz="2000" dirty="0">
                <a:ea typeface="ＭＳ Ｐゴシック" charset="-128"/>
              </a:rPr>
              <a:t>Zephaniah</a:t>
            </a:r>
          </a:p>
        </p:txBody>
      </p:sp>
      <p:sp>
        <p:nvSpPr>
          <p:cNvPr id="10" name="AutoShape 20">
            <a:hlinkClick r:id="" action="ppaction://noaction"/>
            <a:extLst>
              <a:ext uri="{FF2B5EF4-FFF2-40B4-BE49-F238E27FC236}">
                <a16:creationId xmlns:a16="http://schemas.microsoft.com/office/drawing/2014/main" id="{8DB7C446-FFF3-EA87-72C9-E89731F9F40D}"/>
              </a:ext>
            </a:extLst>
          </p:cNvPr>
          <p:cNvSpPr>
            <a:spLocks noChangeArrowheads="1"/>
          </p:cNvSpPr>
          <p:nvPr/>
        </p:nvSpPr>
        <p:spPr bwMode="auto">
          <a:xfrm>
            <a:off x="7369752" y="1667395"/>
            <a:ext cx="3962811" cy="5190605"/>
          </a:xfrm>
          <a:prstGeom prst="actionButtonBlank">
            <a:avLst/>
          </a:prstGeom>
          <a:solidFill>
            <a:schemeClr val="accent3">
              <a:lumMod val="20000"/>
              <a:lumOff val="80000"/>
            </a:schemeClr>
          </a:solidFill>
          <a:ln w="9525">
            <a:solidFill>
              <a:schemeClr val="tx1"/>
            </a:solidFill>
            <a:miter lim="800000"/>
            <a:headEnd/>
            <a:tailEnd/>
          </a:ln>
          <a:effectLst>
            <a:outerShdw blurRad="50800" dist="38100" dir="2700000" rotWithShape="0">
              <a:srgbClr val="808080">
                <a:alpha val="42999"/>
              </a:srgbClr>
            </a:outerShdw>
          </a:effectLst>
        </p:spPr>
        <p:txBody>
          <a:bodyPr wrap="none" numCol="2" anchor="ctr"/>
          <a:lstStyle/>
          <a:p>
            <a:pPr>
              <a:defRPr/>
            </a:pPr>
            <a:r>
              <a:rPr lang="en-US" sz="2000" dirty="0">
                <a:ea typeface="ＭＳ Ｐゴシック" charset="-128"/>
              </a:rPr>
              <a:t>Haggai</a:t>
            </a:r>
          </a:p>
          <a:p>
            <a:pPr>
              <a:defRPr/>
            </a:pPr>
            <a:r>
              <a:rPr lang="en-US" sz="2000" dirty="0">
                <a:ea typeface="ＭＳ Ｐゴシック" charset="-128"/>
              </a:rPr>
              <a:t>Zechariah</a:t>
            </a:r>
          </a:p>
          <a:p>
            <a:pPr>
              <a:defRPr/>
            </a:pPr>
            <a:r>
              <a:rPr lang="en-US" sz="2000" dirty="0">
                <a:ea typeface="ＭＳ Ｐゴシック" charset="-128"/>
              </a:rPr>
              <a:t>Malachi</a:t>
            </a:r>
          </a:p>
          <a:p>
            <a:pPr>
              <a:defRPr/>
            </a:pPr>
            <a:r>
              <a:rPr lang="en-US" sz="2000" dirty="0">
                <a:ea typeface="ＭＳ Ｐゴシック" charset="-128"/>
              </a:rPr>
              <a:t>Isaiah</a:t>
            </a:r>
          </a:p>
          <a:p>
            <a:pPr>
              <a:defRPr/>
            </a:pPr>
            <a:r>
              <a:rPr lang="en-US" sz="2000" dirty="0">
                <a:ea typeface="ＭＳ Ｐゴシック" charset="-128"/>
              </a:rPr>
              <a:t>Jeremiah</a:t>
            </a:r>
          </a:p>
          <a:p>
            <a:pPr>
              <a:defRPr/>
            </a:pPr>
            <a:r>
              <a:rPr lang="en-US" sz="2000" dirty="0">
                <a:solidFill>
                  <a:srgbClr val="3366FF"/>
                </a:solidFill>
                <a:ea typeface="ＭＳ Ｐゴシック" charset="-128"/>
              </a:rPr>
              <a:t>Baruch </a:t>
            </a:r>
          </a:p>
          <a:p>
            <a:pPr>
              <a:defRPr/>
            </a:pPr>
            <a:r>
              <a:rPr lang="en-US" sz="2000" dirty="0">
                <a:ea typeface="ＭＳ Ｐゴシック" charset="-128"/>
              </a:rPr>
              <a:t>Lamentations</a:t>
            </a:r>
          </a:p>
          <a:p>
            <a:pPr>
              <a:defRPr/>
            </a:pPr>
            <a:r>
              <a:rPr lang="en-US" sz="2000" dirty="0">
                <a:solidFill>
                  <a:srgbClr val="3366FF"/>
                </a:solidFill>
                <a:ea typeface="ＭＳ Ｐゴシック" charset="-128"/>
              </a:rPr>
              <a:t>Letter of Jeremiah</a:t>
            </a:r>
          </a:p>
          <a:p>
            <a:pPr>
              <a:defRPr/>
            </a:pPr>
            <a:r>
              <a:rPr lang="en-US" sz="2000" dirty="0">
                <a:ea typeface="ＭＳ Ｐゴシック" charset="-128"/>
              </a:rPr>
              <a:t>Ezekiel</a:t>
            </a:r>
          </a:p>
          <a:p>
            <a:pPr>
              <a:defRPr/>
            </a:pPr>
            <a:r>
              <a:rPr lang="en-US" sz="2000" dirty="0">
                <a:ea typeface="ＭＳ Ｐゴシック" charset="-128"/>
              </a:rPr>
              <a:t>Daniel </a:t>
            </a:r>
            <a:r>
              <a:rPr lang="en-US" sz="2000" dirty="0">
                <a:solidFill>
                  <a:srgbClr val="3366FF"/>
                </a:solidFill>
                <a:ea typeface="ＭＳ Ｐゴシック" charset="-128"/>
              </a:rPr>
              <a:t>(includes Susanna; </a:t>
            </a:r>
            <a:br>
              <a:rPr lang="en-US" sz="2000" dirty="0">
                <a:solidFill>
                  <a:srgbClr val="3366FF"/>
                </a:solidFill>
                <a:ea typeface="ＭＳ Ｐゴシック" charset="-128"/>
              </a:rPr>
            </a:br>
            <a:r>
              <a:rPr lang="en-US" sz="2000" dirty="0">
                <a:solidFill>
                  <a:srgbClr val="3366FF"/>
                </a:solidFill>
                <a:ea typeface="ＭＳ Ｐゴシック" charset="-128"/>
              </a:rPr>
              <a:t>	Bel and the Dragon)</a:t>
            </a:r>
          </a:p>
          <a:p>
            <a:pPr>
              <a:defRPr/>
            </a:pPr>
            <a:r>
              <a:rPr lang="en-US" sz="2000" dirty="0">
                <a:solidFill>
                  <a:srgbClr val="3366FF"/>
                </a:solidFill>
                <a:ea typeface="ＭＳ Ｐゴシック" charset="-128"/>
              </a:rPr>
              <a:t>4 Maccabees (in appendix)</a:t>
            </a:r>
          </a:p>
          <a:p>
            <a:pPr>
              <a:defRPr/>
            </a:pPr>
            <a:r>
              <a:rPr lang="en-US" sz="2000" dirty="0">
                <a:ea typeface="ＭＳ Ｐゴシック" charset="-128"/>
              </a:rPr>
              <a:t>Malachi</a:t>
            </a:r>
          </a:p>
        </p:txBody>
      </p:sp>
    </p:spTree>
    <p:extLst>
      <p:ext uri="{BB962C8B-B14F-4D97-AF65-F5344CB8AC3E}">
        <p14:creationId xmlns:p14="http://schemas.microsoft.com/office/powerpoint/2010/main" val="2096212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794479" y="1190646"/>
            <a:ext cx="9172877" cy="4801314"/>
          </a:xfrm>
          <a:prstGeom prst="rect">
            <a:avLst/>
          </a:prstGeom>
          <a:noFill/>
        </p:spPr>
        <p:txBody>
          <a:bodyPr wrap="square" rtlCol="0">
            <a:spAutoFit/>
          </a:bodyPr>
          <a:lstStyle/>
          <a:p>
            <a:pPr algn="l"/>
            <a:r>
              <a:rPr lang="en-US" sz="3600" dirty="0">
                <a:solidFill>
                  <a:srgbClr val="202122"/>
                </a:solidFill>
                <a:latin typeface="Arial" panose="020B0604020202020204" pitchFamily="34" charset="0"/>
              </a:rPr>
              <a:t>Along with </a:t>
            </a:r>
            <a:r>
              <a:rPr lang="en-US" sz="3600" dirty="0">
                <a:solidFill>
                  <a:srgbClr val="0645AD"/>
                </a:solidFill>
                <a:latin typeface="Arial" panose="020B0604020202020204" pitchFamily="34" charset="0"/>
                <a:hlinkClick r:id="rId2" tooltip="Codex Alexandrinus"/>
              </a:rPr>
              <a:t>Codex </a:t>
            </a:r>
            <a:r>
              <a:rPr lang="en-US" sz="3600" dirty="0" err="1">
                <a:solidFill>
                  <a:srgbClr val="0645AD"/>
                </a:solidFill>
                <a:latin typeface="Arial" panose="020B0604020202020204" pitchFamily="34" charset="0"/>
                <a:hlinkClick r:id="rId2" tooltip="Codex Alexandrinus"/>
              </a:rPr>
              <a:t>Alexandrinus</a:t>
            </a:r>
            <a:r>
              <a:rPr lang="en-US" sz="3600" dirty="0">
                <a:solidFill>
                  <a:srgbClr val="202122"/>
                </a:solidFill>
                <a:latin typeface="Arial" panose="020B0604020202020204" pitchFamily="34" charset="0"/>
              </a:rPr>
              <a:t> and </a:t>
            </a:r>
            <a:r>
              <a:rPr lang="en-US" sz="3600" dirty="0">
                <a:solidFill>
                  <a:srgbClr val="0645AD"/>
                </a:solidFill>
                <a:latin typeface="Arial" panose="020B0604020202020204" pitchFamily="34" charset="0"/>
                <a:hlinkClick r:id="rId3" tooltip="Codex Vaticanus Graecus 1209"/>
              </a:rPr>
              <a:t>Codex </a:t>
            </a:r>
            <a:r>
              <a:rPr lang="en-US" sz="3600" dirty="0" err="1">
                <a:solidFill>
                  <a:srgbClr val="0645AD"/>
                </a:solidFill>
                <a:latin typeface="Arial" panose="020B0604020202020204" pitchFamily="34" charset="0"/>
                <a:hlinkClick r:id="rId3" tooltip="Codex Vaticanus Graecus 1209"/>
              </a:rPr>
              <a:t>Vaticanus</a:t>
            </a:r>
            <a:r>
              <a:rPr lang="en-US" sz="3600" dirty="0">
                <a:solidFill>
                  <a:srgbClr val="202122"/>
                </a:solidFill>
                <a:latin typeface="Arial" panose="020B0604020202020204" pitchFamily="34" charset="0"/>
              </a:rPr>
              <a:t>, it is one of the earliest and most complete manuscripts of the </a:t>
            </a:r>
            <a:r>
              <a:rPr lang="en-US" sz="3600" dirty="0">
                <a:solidFill>
                  <a:srgbClr val="0645AD"/>
                </a:solidFill>
                <a:latin typeface="Arial" panose="020B0604020202020204" pitchFamily="34" charset="0"/>
                <a:hlinkClick r:id="rId4" tooltip="Bible"/>
              </a:rPr>
              <a:t>Bible</a:t>
            </a:r>
            <a:r>
              <a:rPr lang="en-US" sz="3600" dirty="0">
                <a:solidFill>
                  <a:srgbClr val="202122"/>
                </a:solidFill>
                <a:latin typeface="Arial" panose="020B0604020202020204" pitchFamily="34" charset="0"/>
              </a:rPr>
              <a:t>, and contains the </a:t>
            </a:r>
            <a:r>
              <a:rPr lang="en-US" sz="3600" dirty="0">
                <a:solidFill>
                  <a:srgbClr val="00B050"/>
                </a:solidFill>
                <a:latin typeface="Arial" panose="020B0604020202020204" pitchFamily="34" charset="0"/>
              </a:rPr>
              <a:t>oldest complete copy </a:t>
            </a:r>
            <a:r>
              <a:rPr lang="en-US" sz="3600" dirty="0">
                <a:solidFill>
                  <a:srgbClr val="202122"/>
                </a:solidFill>
                <a:latin typeface="Arial" panose="020B0604020202020204" pitchFamily="34" charset="0"/>
              </a:rPr>
              <a:t>of the </a:t>
            </a:r>
            <a:r>
              <a:rPr lang="en-US" sz="3600" dirty="0">
                <a:solidFill>
                  <a:srgbClr val="0645AD"/>
                </a:solidFill>
                <a:latin typeface="Arial" panose="020B0604020202020204" pitchFamily="34" charset="0"/>
                <a:hlinkClick r:id="rId5" tooltip="New Testament"/>
              </a:rPr>
              <a:t>New Testament</a:t>
            </a:r>
            <a:r>
              <a:rPr lang="en-US" sz="3600" dirty="0">
                <a:solidFill>
                  <a:srgbClr val="202122"/>
                </a:solidFill>
                <a:latin typeface="Arial" panose="020B0604020202020204" pitchFamily="34" charset="0"/>
              </a:rPr>
              <a:t>. It is a historical treasure and using the study of comparative writing styles (</a:t>
            </a:r>
            <a:r>
              <a:rPr lang="en-US" sz="3600" dirty="0" err="1">
                <a:solidFill>
                  <a:srgbClr val="0645AD"/>
                </a:solidFill>
                <a:latin typeface="Arial" panose="020B0604020202020204" pitchFamily="34" charset="0"/>
                <a:hlinkClick r:id="rId6" tooltip="Palaeography"/>
              </a:rPr>
              <a:t>palaeography</a:t>
            </a:r>
            <a:r>
              <a:rPr lang="en-US" sz="3600" dirty="0">
                <a:solidFill>
                  <a:srgbClr val="202122"/>
                </a:solidFill>
                <a:latin typeface="Arial" panose="020B0604020202020204" pitchFamily="34" charset="0"/>
              </a:rPr>
              <a:t>), it has been dated to the mid-4th century.</a:t>
            </a:r>
          </a:p>
          <a:p>
            <a:endParaRPr lang="en-US" dirty="0"/>
          </a:p>
        </p:txBody>
      </p:sp>
    </p:spTree>
    <p:extLst>
      <p:ext uri="{BB962C8B-B14F-4D97-AF65-F5344CB8AC3E}">
        <p14:creationId xmlns:p14="http://schemas.microsoft.com/office/powerpoint/2010/main" val="3414248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24645" y="958851"/>
            <a:ext cx="7742711" cy="6001643"/>
          </a:xfrm>
          <a:prstGeom prst="rect">
            <a:avLst/>
          </a:prstGeom>
          <a:noFill/>
        </p:spPr>
        <p:txBody>
          <a:bodyPr wrap="square" rtlCol="0">
            <a:spAutoFit/>
          </a:bodyPr>
          <a:lstStyle/>
          <a:p>
            <a:pPr algn="l"/>
            <a:r>
              <a:rPr lang="en-US" sz="3200" dirty="0">
                <a:solidFill>
                  <a:srgbClr val="202122"/>
                </a:solidFill>
                <a:latin typeface="Arial" panose="020B0604020202020204" pitchFamily="34" charset="0"/>
              </a:rPr>
              <a:t> Until Biblical scholar (and manuscript hunter) </a:t>
            </a:r>
            <a:r>
              <a:rPr lang="en-US" sz="3200" dirty="0">
                <a:solidFill>
                  <a:srgbClr val="0645AD"/>
                </a:solidFill>
                <a:latin typeface="Arial" panose="020B0604020202020204" pitchFamily="34" charset="0"/>
                <a:hlinkClick r:id="rId2" tooltip="Constantin von Tischendorf"/>
              </a:rPr>
              <a:t>Constantin von Tischendorf</a:t>
            </a:r>
            <a:r>
              <a:rPr lang="en-US" sz="3200" dirty="0">
                <a:solidFill>
                  <a:srgbClr val="202122"/>
                </a:solidFill>
                <a:latin typeface="Arial" panose="020B0604020202020204" pitchFamily="34" charset="0"/>
              </a:rPr>
              <a:t>'s discovery of Codex Sinaiticus in 1844, the Greek text of Codex </a:t>
            </a:r>
            <a:r>
              <a:rPr lang="en-US" sz="3200" dirty="0" err="1">
                <a:solidFill>
                  <a:srgbClr val="202122"/>
                </a:solidFill>
                <a:latin typeface="Arial" panose="020B0604020202020204" pitchFamily="34" charset="0"/>
              </a:rPr>
              <a:t>Vaticanus</a:t>
            </a:r>
            <a:r>
              <a:rPr lang="en-US" sz="3200" dirty="0">
                <a:solidFill>
                  <a:srgbClr val="202122"/>
                </a:solidFill>
                <a:latin typeface="Arial" panose="020B0604020202020204" pitchFamily="34" charset="0"/>
              </a:rPr>
              <a:t> was unrivalled.</a:t>
            </a:r>
            <a:r>
              <a:rPr lang="en-US" sz="3200" baseline="30000" dirty="0">
                <a:solidFill>
                  <a:srgbClr val="0645AD"/>
                </a:solidFill>
                <a:latin typeface="Arial" panose="020B0604020202020204" pitchFamily="34" charset="0"/>
              </a:rPr>
              <a:t> </a:t>
            </a:r>
            <a:r>
              <a:rPr lang="en-US" sz="3200" dirty="0">
                <a:solidFill>
                  <a:srgbClr val="202122"/>
                </a:solidFill>
                <a:latin typeface="Arial" panose="020B0604020202020204" pitchFamily="34" charset="0"/>
              </a:rPr>
              <a:t>Since its discovery, study of Codex Sinaiticus has proven to be useful to scholars for </a:t>
            </a:r>
            <a:r>
              <a:rPr lang="en-US" sz="3200" dirty="0">
                <a:solidFill>
                  <a:srgbClr val="0645AD"/>
                </a:solidFill>
                <a:latin typeface="Arial" panose="020B0604020202020204" pitchFamily="34" charset="0"/>
                <a:hlinkClick r:id="rId3" tooltip="Textual criticism"/>
              </a:rPr>
              <a:t>critical studies</a:t>
            </a:r>
            <a:r>
              <a:rPr lang="en-US" sz="3200" dirty="0">
                <a:solidFill>
                  <a:srgbClr val="202122"/>
                </a:solidFill>
                <a:latin typeface="Arial" panose="020B0604020202020204" pitchFamily="34" charset="0"/>
              </a:rPr>
              <a:t> of the biblical text.</a:t>
            </a:r>
          </a:p>
          <a:p>
            <a:pPr algn="l"/>
            <a:r>
              <a:rPr lang="en-US" sz="3200" dirty="0">
                <a:solidFill>
                  <a:srgbClr val="202122"/>
                </a:solidFill>
                <a:latin typeface="Arial" panose="020B0604020202020204" pitchFamily="34" charset="0"/>
              </a:rPr>
              <a:t>Codex Sinaiticus came to the attention of scholars in the 19th century at </a:t>
            </a:r>
            <a:r>
              <a:rPr lang="en-US" sz="3200" dirty="0">
                <a:solidFill>
                  <a:srgbClr val="0645AD"/>
                </a:solidFill>
                <a:latin typeface="Arial" panose="020B0604020202020204" pitchFamily="34" charset="0"/>
                <a:hlinkClick r:id="rId4" tooltip="Saint Catherine's Monastery"/>
              </a:rPr>
              <a:t>Saint Catherine's Monastery</a:t>
            </a:r>
            <a:r>
              <a:rPr lang="en-US" sz="3200" dirty="0">
                <a:solidFill>
                  <a:srgbClr val="202122"/>
                </a:solidFill>
                <a:latin typeface="Arial" panose="020B0604020202020204" pitchFamily="34" charset="0"/>
              </a:rPr>
              <a:t> in the </a:t>
            </a:r>
            <a:r>
              <a:rPr lang="en-US" sz="3200" dirty="0">
                <a:solidFill>
                  <a:srgbClr val="0645AD"/>
                </a:solidFill>
                <a:latin typeface="Arial" panose="020B0604020202020204" pitchFamily="34" charset="0"/>
                <a:hlinkClick r:id="rId5" tooltip="Sinai Peninsula"/>
              </a:rPr>
              <a:t>Sinai Peninsula</a:t>
            </a:r>
            <a:endParaRPr lang="en-US" sz="2000" dirty="0"/>
          </a:p>
        </p:txBody>
      </p:sp>
    </p:spTree>
    <p:extLst>
      <p:ext uri="{BB962C8B-B14F-4D97-AF65-F5344CB8AC3E}">
        <p14:creationId xmlns:p14="http://schemas.microsoft.com/office/powerpoint/2010/main" val="355305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fontScale="90000"/>
          </a:bodyPr>
          <a:lstStyle/>
          <a:p>
            <a:pPr eaLnBrk="1" hangingPunct="1"/>
            <a:r>
              <a:rPr lang="en-US" altLang="en-US" sz="4000" b="1" dirty="0">
                <a:solidFill>
                  <a:schemeClr val="tx1">
                    <a:lumMod val="85000"/>
                    <a:lumOff val="15000"/>
                  </a:schemeClr>
                </a:solidFill>
                <a:latin typeface="Calibri" panose="020F0502020204030204" pitchFamily="34" charset="0"/>
                <a:cs typeface="Calibri" panose="020F0502020204030204" pitchFamily="34" charset="0"/>
              </a:rPr>
              <a:t>Checkup</a:t>
            </a:r>
          </a:p>
        </p:txBody>
      </p:sp>
      <p:sp>
        <p:nvSpPr>
          <p:cNvPr id="2" name="TextBox 1">
            <a:extLst>
              <a:ext uri="{FF2B5EF4-FFF2-40B4-BE49-F238E27FC236}">
                <a16:creationId xmlns:a16="http://schemas.microsoft.com/office/drawing/2014/main" id="{F2BE344E-AFEF-0A75-DB2E-37824452B8B7}"/>
              </a:ext>
            </a:extLst>
          </p:cNvPr>
          <p:cNvSpPr txBox="1"/>
          <p:nvPr/>
        </p:nvSpPr>
        <p:spPr>
          <a:xfrm>
            <a:off x="2224645" y="1190646"/>
            <a:ext cx="7742711" cy="5909310"/>
          </a:xfrm>
          <a:prstGeom prst="rect">
            <a:avLst/>
          </a:prstGeom>
          <a:noFill/>
        </p:spPr>
        <p:txBody>
          <a:bodyPr wrap="square" rtlCol="0">
            <a:spAutoFit/>
          </a:bodyPr>
          <a:lstStyle/>
          <a:p>
            <a:pPr algn="l"/>
            <a:r>
              <a:rPr lang="en-US" sz="3600" dirty="0">
                <a:solidFill>
                  <a:srgbClr val="202122"/>
                </a:solidFill>
                <a:latin typeface="Arial" panose="020B0604020202020204" pitchFamily="34" charset="0"/>
              </a:rPr>
              <a:t>What is an uncial?</a:t>
            </a:r>
          </a:p>
          <a:p>
            <a:pPr algn="l"/>
            <a:r>
              <a:rPr lang="en-US" sz="3600" dirty="0">
                <a:solidFill>
                  <a:srgbClr val="202122"/>
                </a:solidFill>
                <a:latin typeface="Arial" panose="020B0604020202020204" pitchFamily="34" charset="0"/>
              </a:rPr>
              <a:t>What is a minuscule?</a:t>
            </a:r>
          </a:p>
          <a:p>
            <a:pPr algn="l"/>
            <a:r>
              <a:rPr lang="en-US" sz="3600" dirty="0">
                <a:solidFill>
                  <a:srgbClr val="202122"/>
                </a:solidFill>
                <a:latin typeface="Arial" panose="020B0604020202020204" pitchFamily="34" charset="0"/>
              </a:rPr>
              <a:t>What is a majuscule?</a:t>
            </a:r>
          </a:p>
          <a:p>
            <a:pPr algn="l"/>
            <a:r>
              <a:rPr lang="en-US" sz="3600" dirty="0">
                <a:solidFill>
                  <a:srgbClr val="202122"/>
                </a:solidFill>
                <a:latin typeface="Arial" panose="020B0604020202020204" pitchFamily="34" charset="0"/>
              </a:rPr>
              <a:t>When was the Codex Sinaiticus written?</a:t>
            </a:r>
          </a:p>
          <a:p>
            <a:pPr algn="l"/>
            <a:r>
              <a:rPr lang="en-US" sz="3600" dirty="0">
                <a:solidFill>
                  <a:srgbClr val="202122"/>
                </a:solidFill>
                <a:latin typeface="Arial" panose="020B0604020202020204" pitchFamily="34" charset="0"/>
              </a:rPr>
              <a:t>By what method is the date assigned?</a:t>
            </a:r>
          </a:p>
          <a:p>
            <a:pPr algn="l"/>
            <a:r>
              <a:rPr lang="en-US" sz="3600" dirty="0">
                <a:solidFill>
                  <a:srgbClr val="202122"/>
                </a:solidFill>
                <a:latin typeface="Arial" panose="020B0604020202020204" pitchFamily="34" charset="0"/>
              </a:rPr>
              <a:t>By whom, when and where was it discovered?</a:t>
            </a:r>
          </a:p>
          <a:p>
            <a:pPr algn="l"/>
            <a:endParaRPr lang="en-US" sz="3600" dirty="0">
              <a:solidFill>
                <a:srgbClr val="202122"/>
              </a:solidFill>
              <a:latin typeface="Arial" panose="020B0604020202020204" pitchFamily="34" charset="0"/>
            </a:endParaRPr>
          </a:p>
          <a:p>
            <a:endParaRPr lang="en-US" dirty="0"/>
          </a:p>
        </p:txBody>
      </p:sp>
    </p:spTree>
    <p:extLst>
      <p:ext uri="{BB962C8B-B14F-4D97-AF65-F5344CB8AC3E}">
        <p14:creationId xmlns:p14="http://schemas.microsoft.com/office/powerpoint/2010/main" val="2457218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2693233" y="2143594"/>
            <a:ext cx="7791364" cy="4832092"/>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r>
              <a:rPr lang="en-US" sz="4400" dirty="0">
                <a:hlinkClick r:id="rId3"/>
              </a:rPr>
              <a:t>https://www.blueletterbible.org/</a:t>
            </a:r>
            <a:endParaRPr lang="en-US" sz="4400" dirty="0"/>
          </a:p>
          <a:p>
            <a:endParaRPr lang="en-US" sz="4400" dirty="0"/>
          </a:p>
          <a:p>
            <a:endParaRPr lang="en-US" sz="4400" dirty="0"/>
          </a:p>
        </p:txBody>
      </p:sp>
    </p:spTree>
    <p:extLst>
      <p:ext uri="{BB962C8B-B14F-4D97-AF65-F5344CB8AC3E}">
        <p14:creationId xmlns:p14="http://schemas.microsoft.com/office/powerpoint/2010/main" val="2741730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John 1:1</a:t>
            </a:r>
          </a:p>
        </p:txBody>
      </p:sp>
      <p:sp>
        <p:nvSpPr>
          <p:cNvPr id="3" name="TextBox 2">
            <a:extLst>
              <a:ext uri="{FF2B5EF4-FFF2-40B4-BE49-F238E27FC236}">
                <a16:creationId xmlns:a16="http://schemas.microsoft.com/office/drawing/2014/main" id="{89B9B685-92A3-4B23-43DC-8C21F22253A4}"/>
              </a:ext>
            </a:extLst>
          </p:cNvPr>
          <p:cNvSpPr txBox="1"/>
          <p:nvPr/>
        </p:nvSpPr>
        <p:spPr>
          <a:xfrm>
            <a:off x="1709467" y="743210"/>
            <a:ext cx="8542851" cy="4616648"/>
          </a:xfrm>
          <a:prstGeom prst="rect">
            <a:avLst/>
          </a:prstGeom>
          <a:noFill/>
        </p:spPr>
        <p:txBody>
          <a:bodyPr wrap="none" rtlCol="0">
            <a:spAutoFit/>
          </a:bodyPr>
          <a:lstStyle/>
          <a:p>
            <a:endParaRPr lang="en-US" sz="4400" dirty="0"/>
          </a:p>
          <a:p>
            <a:r>
              <a:rPr lang="en-US" sz="4400" dirty="0">
                <a:hlinkClick r:id="rId2"/>
              </a:rPr>
              <a:t>https://www.blueletterbible.org/</a:t>
            </a:r>
            <a:endParaRPr lang="en-US" sz="4400" dirty="0"/>
          </a:p>
          <a:p>
            <a:r>
              <a:rPr lang="el-GR" sz="5400" dirty="0">
                <a:solidFill>
                  <a:srgbClr val="01103A"/>
                </a:solidFill>
                <a:latin typeface="blbGentium"/>
              </a:rPr>
              <a:t>1:1  Ἐν ἀρχῇ ἦν ὁ λόγος</a:t>
            </a:r>
            <a:endParaRPr lang="en-US" sz="5400" dirty="0">
              <a:solidFill>
                <a:srgbClr val="01103A"/>
              </a:solidFill>
              <a:latin typeface="blbGentium"/>
            </a:endParaRPr>
          </a:p>
          <a:p>
            <a:r>
              <a:rPr lang="el-GR" sz="5400" dirty="0">
                <a:solidFill>
                  <a:srgbClr val="01103A"/>
                </a:solidFill>
                <a:latin typeface="blbGentium"/>
              </a:rPr>
              <a:t> καὶ ὁ λόγος ἦν πρὸς τὸν θεόν</a:t>
            </a:r>
            <a:endParaRPr lang="en-US" sz="5400" dirty="0">
              <a:solidFill>
                <a:srgbClr val="01103A"/>
              </a:solidFill>
              <a:latin typeface="blbGentium"/>
            </a:endParaRPr>
          </a:p>
          <a:p>
            <a:r>
              <a:rPr lang="el-GR" sz="5400" dirty="0">
                <a:solidFill>
                  <a:srgbClr val="01103A"/>
                </a:solidFill>
                <a:latin typeface="blbGentium"/>
              </a:rPr>
              <a:t> καὶ θεὸς ἦν ὁ λόγος</a:t>
            </a:r>
            <a:endParaRPr lang="en-US" sz="5400" dirty="0"/>
          </a:p>
          <a:p>
            <a:endParaRPr lang="en-US" sz="4400" dirty="0"/>
          </a:p>
        </p:txBody>
      </p:sp>
    </p:spTree>
    <p:extLst>
      <p:ext uri="{BB962C8B-B14F-4D97-AF65-F5344CB8AC3E}">
        <p14:creationId xmlns:p14="http://schemas.microsoft.com/office/powerpoint/2010/main" val="337320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4" name="Picture 3">
            <a:extLst>
              <a:ext uri="{FF2B5EF4-FFF2-40B4-BE49-F238E27FC236}">
                <a16:creationId xmlns:a16="http://schemas.microsoft.com/office/drawing/2014/main" id="{E0894F67-D807-EAAA-A7DF-A123A21E5ED7}"/>
              </a:ext>
            </a:extLst>
          </p:cNvPr>
          <p:cNvPicPr>
            <a:picLocks noChangeAspect="1"/>
          </p:cNvPicPr>
          <p:nvPr/>
        </p:nvPicPr>
        <p:blipFill>
          <a:blip r:embed="rId3"/>
          <a:stretch>
            <a:fillRect/>
          </a:stretch>
        </p:blipFill>
        <p:spPr>
          <a:xfrm>
            <a:off x="1776688" y="2353506"/>
            <a:ext cx="8434112" cy="3241057"/>
          </a:xfrm>
          <a:prstGeom prst="rect">
            <a:avLst/>
          </a:prstGeom>
        </p:spPr>
      </p:pic>
    </p:spTree>
    <p:extLst>
      <p:ext uri="{BB962C8B-B14F-4D97-AF65-F5344CB8AC3E}">
        <p14:creationId xmlns:p14="http://schemas.microsoft.com/office/powerpoint/2010/main" val="37179542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3948-95FD-A562-6A88-BB4C2E264D3A}"/>
              </a:ext>
            </a:extLst>
          </p:cNvPr>
          <p:cNvSpPr>
            <a:spLocks noGrp="1"/>
          </p:cNvSpPr>
          <p:nvPr>
            <p:ph type="title"/>
          </p:nvPr>
        </p:nvSpPr>
        <p:spPr/>
        <p:txBody>
          <a:bodyPr/>
          <a:lstStyle/>
          <a:p>
            <a:r>
              <a:rPr lang="en-US" dirty="0"/>
              <a:t>codexsinaiticus.org</a:t>
            </a:r>
          </a:p>
        </p:txBody>
      </p:sp>
      <p:pic>
        <p:nvPicPr>
          <p:cNvPr id="4" name="Picture 3">
            <a:extLst>
              <a:ext uri="{FF2B5EF4-FFF2-40B4-BE49-F238E27FC236}">
                <a16:creationId xmlns:a16="http://schemas.microsoft.com/office/drawing/2014/main" id="{864F979D-09E7-15FE-FC0F-244D3A820515}"/>
              </a:ext>
            </a:extLst>
          </p:cNvPr>
          <p:cNvPicPr>
            <a:picLocks noChangeAspect="1"/>
          </p:cNvPicPr>
          <p:nvPr/>
        </p:nvPicPr>
        <p:blipFill>
          <a:blip r:embed="rId3"/>
          <a:stretch>
            <a:fillRect/>
          </a:stretch>
        </p:blipFill>
        <p:spPr>
          <a:xfrm>
            <a:off x="1524000" y="1629806"/>
            <a:ext cx="8953500" cy="4740653"/>
          </a:xfrm>
          <a:prstGeom prst="rect">
            <a:avLst/>
          </a:prstGeom>
        </p:spPr>
      </p:pic>
      <p:sp>
        <p:nvSpPr>
          <p:cNvPr id="5" name="TextBox 4">
            <a:extLst>
              <a:ext uri="{FF2B5EF4-FFF2-40B4-BE49-F238E27FC236}">
                <a16:creationId xmlns:a16="http://schemas.microsoft.com/office/drawing/2014/main" id="{ABF6179A-488F-16F1-F2C5-75A571251DC7}"/>
              </a:ext>
            </a:extLst>
          </p:cNvPr>
          <p:cNvSpPr txBox="1"/>
          <p:nvPr/>
        </p:nvSpPr>
        <p:spPr>
          <a:xfrm>
            <a:off x="2120900" y="6397959"/>
            <a:ext cx="4546758" cy="369332"/>
          </a:xfrm>
          <a:prstGeom prst="rect">
            <a:avLst/>
          </a:prstGeom>
          <a:noFill/>
        </p:spPr>
        <p:txBody>
          <a:bodyPr wrap="none" rtlCol="0">
            <a:spAutoFit/>
          </a:bodyPr>
          <a:lstStyle/>
          <a:p>
            <a:r>
              <a:rPr lang="en-US" dirty="0">
                <a:hlinkClick r:id="rId4"/>
              </a:rPr>
              <a:t>Codex Sinaiticus - See The Manuscript | John |</a:t>
            </a:r>
            <a:endParaRPr lang="en-US" dirty="0"/>
          </a:p>
        </p:txBody>
      </p:sp>
    </p:spTree>
    <p:extLst>
      <p:ext uri="{BB962C8B-B14F-4D97-AF65-F5344CB8AC3E}">
        <p14:creationId xmlns:p14="http://schemas.microsoft.com/office/powerpoint/2010/main" val="3389798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7" name="Picture 6">
            <a:extLst>
              <a:ext uri="{FF2B5EF4-FFF2-40B4-BE49-F238E27FC236}">
                <a16:creationId xmlns:a16="http://schemas.microsoft.com/office/drawing/2014/main" id="{A544A10F-5EE8-5194-C5E3-553BE678B033}"/>
              </a:ext>
            </a:extLst>
          </p:cNvPr>
          <p:cNvPicPr>
            <a:picLocks noChangeAspect="1"/>
          </p:cNvPicPr>
          <p:nvPr/>
        </p:nvPicPr>
        <p:blipFill>
          <a:blip r:embed="rId3"/>
          <a:stretch>
            <a:fillRect/>
          </a:stretch>
        </p:blipFill>
        <p:spPr>
          <a:xfrm>
            <a:off x="2384855" y="2427469"/>
            <a:ext cx="7783838" cy="2732379"/>
          </a:xfrm>
          <a:prstGeom prst="rect">
            <a:avLst/>
          </a:prstGeom>
        </p:spPr>
      </p:pic>
    </p:spTree>
    <p:extLst>
      <p:ext uri="{BB962C8B-B14F-4D97-AF65-F5344CB8AC3E}">
        <p14:creationId xmlns:p14="http://schemas.microsoft.com/office/powerpoint/2010/main" val="1760175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7" name="Picture 6">
            <a:extLst>
              <a:ext uri="{FF2B5EF4-FFF2-40B4-BE49-F238E27FC236}">
                <a16:creationId xmlns:a16="http://schemas.microsoft.com/office/drawing/2014/main" id="{A544A10F-5EE8-5194-C5E3-553BE678B033}"/>
              </a:ext>
            </a:extLst>
          </p:cNvPr>
          <p:cNvPicPr>
            <a:picLocks noChangeAspect="1"/>
          </p:cNvPicPr>
          <p:nvPr/>
        </p:nvPicPr>
        <p:blipFill>
          <a:blip r:embed="rId3"/>
          <a:stretch>
            <a:fillRect/>
          </a:stretch>
        </p:blipFill>
        <p:spPr>
          <a:xfrm>
            <a:off x="2384855" y="2427469"/>
            <a:ext cx="7783838" cy="2732379"/>
          </a:xfrm>
          <a:prstGeom prst="rect">
            <a:avLst/>
          </a:prstGeom>
        </p:spPr>
      </p:pic>
    </p:spTree>
    <p:extLst>
      <p:ext uri="{BB962C8B-B14F-4D97-AF65-F5344CB8AC3E}">
        <p14:creationId xmlns:p14="http://schemas.microsoft.com/office/powerpoint/2010/main" val="2069511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normAutofit/>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Codex Sinaiticus</a:t>
            </a:r>
          </a:p>
        </p:txBody>
      </p:sp>
      <p:sp>
        <p:nvSpPr>
          <p:cNvPr id="3" name="TextBox 2">
            <a:extLst>
              <a:ext uri="{FF2B5EF4-FFF2-40B4-BE49-F238E27FC236}">
                <a16:creationId xmlns:a16="http://schemas.microsoft.com/office/drawing/2014/main" id="{89B9B685-92A3-4B23-43DC-8C21F22253A4}"/>
              </a:ext>
            </a:extLst>
          </p:cNvPr>
          <p:cNvSpPr txBox="1"/>
          <p:nvPr/>
        </p:nvSpPr>
        <p:spPr>
          <a:xfrm>
            <a:off x="3008028" y="1199214"/>
            <a:ext cx="6537495" cy="4154984"/>
          </a:xfrm>
          <a:prstGeom prst="rect">
            <a:avLst/>
          </a:prstGeom>
          <a:noFill/>
        </p:spPr>
        <p:txBody>
          <a:bodyPr wrap="none" rtlCol="0">
            <a:spAutoFit/>
          </a:bodyPr>
          <a:lstStyle/>
          <a:p>
            <a:r>
              <a:rPr lang="en-US" sz="4400" dirty="0">
                <a:hlinkClick r:id="rId2"/>
              </a:rPr>
              <a:t>https://codexsinaiticus.org/</a:t>
            </a:r>
            <a:endParaRPr lang="en-US" sz="4400" dirty="0"/>
          </a:p>
          <a:p>
            <a:endParaRPr lang="en-US" sz="4400" dirty="0"/>
          </a:p>
          <a:p>
            <a:endParaRPr lang="en-US" sz="4400" dirty="0"/>
          </a:p>
          <a:p>
            <a:endParaRPr lang="en-US" sz="4400" dirty="0"/>
          </a:p>
          <a:p>
            <a:endParaRPr lang="en-US" sz="4400" dirty="0"/>
          </a:p>
          <a:p>
            <a:endParaRPr lang="en-US" sz="4400" dirty="0"/>
          </a:p>
        </p:txBody>
      </p:sp>
      <p:pic>
        <p:nvPicPr>
          <p:cNvPr id="4" name="Picture 3">
            <a:extLst>
              <a:ext uri="{FF2B5EF4-FFF2-40B4-BE49-F238E27FC236}">
                <a16:creationId xmlns:a16="http://schemas.microsoft.com/office/drawing/2014/main" id="{1EFA8C2E-7680-FA19-131C-A0E3F8EB840C}"/>
              </a:ext>
            </a:extLst>
          </p:cNvPr>
          <p:cNvPicPr>
            <a:picLocks noChangeAspect="1"/>
          </p:cNvPicPr>
          <p:nvPr/>
        </p:nvPicPr>
        <p:blipFill>
          <a:blip r:embed="rId3"/>
          <a:stretch>
            <a:fillRect/>
          </a:stretch>
        </p:blipFill>
        <p:spPr>
          <a:xfrm>
            <a:off x="2200080" y="2262280"/>
            <a:ext cx="7345442" cy="3091919"/>
          </a:xfrm>
          <a:prstGeom prst="rect">
            <a:avLst/>
          </a:prstGeom>
        </p:spPr>
      </p:pic>
    </p:spTree>
    <p:extLst>
      <p:ext uri="{BB962C8B-B14F-4D97-AF65-F5344CB8AC3E}">
        <p14:creationId xmlns:p14="http://schemas.microsoft.com/office/powerpoint/2010/main" val="421604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C1D0E2F-6869-12A1-B220-91287AB9DEB0}"/>
              </a:ext>
            </a:extLst>
          </p:cNvPr>
          <p:cNvSpPr txBox="1">
            <a:spLocks/>
          </p:cNvSpPr>
          <p:nvPr/>
        </p:nvSpPr>
        <p:spPr>
          <a:xfrm>
            <a:off x="317634" y="1040957"/>
            <a:ext cx="10445304" cy="5817043"/>
          </a:xfrm>
          <a:prstGeom prst="rect">
            <a:avLst/>
          </a:prstGeom>
          <a:ln>
            <a:solidFill>
              <a:schemeClr val="accent1">
                <a:shade val="95000"/>
                <a:satMod val="105000"/>
              </a:schemeClr>
            </a:solidFill>
          </a:ln>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3500" dirty="0"/>
              <a:t>The 2 Maccabees was originally written in </a:t>
            </a:r>
            <a:r>
              <a:rPr lang="en-US" sz="3500" dirty="0" err="1">
                <a:hlinkClick r:id="rId2" tooltip="Koine Greek"/>
              </a:rPr>
              <a:t>Koine</a:t>
            </a:r>
            <a:r>
              <a:rPr lang="en-US" sz="3500" dirty="0">
                <a:hlinkClick r:id="rId2" tooltip="Koine Greek"/>
              </a:rPr>
              <a:t> Greek</a:t>
            </a:r>
            <a:r>
              <a:rPr lang="en-US" sz="3500" dirty="0"/>
              <a:t> by an unknown </a:t>
            </a:r>
            <a:r>
              <a:rPr lang="en-US" sz="3500" dirty="0">
                <a:hlinkClick r:id="rId3" tooltip="Jewish diaspora"/>
              </a:rPr>
              <a:t>diaspora Jew</a:t>
            </a:r>
            <a:r>
              <a:rPr lang="en-US" sz="3500" dirty="0"/>
              <a:t> living in </a:t>
            </a:r>
            <a:r>
              <a:rPr lang="en-US" sz="3500" dirty="0">
                <a:hlinkClick r:id="rId4" tooltip="Hellenistic Egypt"/>
              </a:rPr>
              <a:t>Hellenistic Egypt</a:t>
            </a:r>
            <a:r>
              <a:rPr lang="en-US" sz="3500" dirty="0"/>
              <a:t>. It was likely written some time between 150 and 120 BC. Together with the book </a:t>
            </a:r>
            <a:r>
              <a:rPr lang="en-US" sz="3500" dirty="0">
                <a:hlinkClick r:id="rId5" tooltip="1 Maccabees"/>
              </a:rPr>
              <a:t>1 Maccabees</a:t>
            </a:r>
            <a:r>
              <a:rPr lang="en-US" sz="3500" dirty="0"/>
              <a:t>, it is one of the most important sources on the Maccabean Revolt. </a:t>
            </a:r>
            <a:endParaRPr lang="en-US" sz="3200" dirty="0"/>
          </a:p>
          <a:p>
            <a:pPr lvl="1"/>
            <a:r>
              <a:rPr lang="en-US" sz="3600" dirty="0"/>
              <a:t>Not a sequel to 1 </a:t>
            </a:r>
            <a:r>
              <a:rPr lang="en-US" sz="3600" dirty="0" err="1"/>
              <a:t>Macabees</a:t>
            </a:r>
            <a:r>
              <a:rPr lang="en-US" sz="3600" dirty="0"/>
              <a:t>  - a different account. </a:t>
            </a:r>
          </a:p>
          <a:p>
            <a:pPr lvl="1"/>
            <a:r>
              <a:rPr lang="en-US" sz="3600" dirty="0"/>
              <a:t>Starts with </a:t>
            </a:r>
            <a:r>
              <a:rPr lang="en-US" sz="3600" dirty="0" err="1"/>
              <a:t>Heridous</a:t>
            </a:r>
            <a:r>
              <a:rPr lang="en-US" sz="3600" dirty="0"/>
              <a:t> a Seleucid official </a:t>
            </a:r>
            <a:r>
              <a:rPr lang="en-US" sz="3600" dirty="0" err="1"/>
              <a:t>tzxing</a:t>
            </a:r>
            <a:r>
              <a:rPr lang="en-US" sz="3600" dirty="0"/>
              <a:t> </a:t>
            </a:r>
            <a:r>
              <a:rPr lang="en-US" sz="3600" dirty="0" err="1"/>
              <a:t>tempe</a:t>
            </a:r>
            <a:r>
              <a:rPr lang="en-US" sz="3600" dirty="0"/>
              <a:t> </a:t>
            </a:r>
            <a:r>
              <a:rPr lang="en-US" sz="3600" dirty="0" err="1"/>
              <a:t>im</a:t>
            </a:r>
            <a:r>
              <a:rPr lang="en-US" sz="3600" dirty="0"/>
              <a:t> 176 BC. Ends with </a:t>
            </a:r>
            <a:r>
              <a:rPr lang="en-US" sz="3200" dirty="0">
                <a:hlinkClick r:id="rId6" tooltip="Battle of Adasa"/>
              </a:rPr>
              <a:t>Battle of </a:t>
            </a:r>
            <a:r>
              <a:rPr lang="en-US" sz="3200" dirty="0" err="1">
                <a:hlinkClick r:id="rId6" tooltip="Battle of Adasa"/>
              </a:rPr>
              <a:t>Adasa</a:t>
            </a:r>
            <a:r>
              <a:rPr lang="en-US" sz="3200" dirty="0"/>
              <a:t> in 161 BC</a:t>
            </a:r>
            <a:endParaRPr lang="en-US" sz="3600" dirty="0"/>
          </a:p>
        </p:txBody>
      </p:sp>
      <p:sp>
        <p:nvSpPr>
          <p:cNvPr id="3" name="Oval 2">
            <a:extLst>
              <a:ext uri="{FF2B5EF4-FFF2-40B4-BE49-F238E27FC236}">
                <a16:creationId xmlns:a16="http://schemas.microsoft.com/office/drawing/2014/main" id="{17FD18CA-F6B1-22F2-94A2-118A95C225E6}"/>
              </a:ext>
            </a:extLst>
          </p:cNvPr>
          <p:cNvSpPr/>
          <p:nvPr/>
        </p:nvSpPr>
        <p:spPr>
          <a:xfrm>
            <a:off x="1019331" y="1499017"/>
            <a:ext cx="1364105" cy="749508"/>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26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Take aways.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48395" y="2090056"/>
            <a:ext cx="7742711" cy="4678204"/>
          </a:xfrm>
          <a:prstGeom prst="rect">
            <a:avLst/>
          </a:prstGeom>
          <a:noFill/>
        </p:spPr>
        <p:txBody>
          <a:bodyPr wrap="square" rtlCol="0">
            <a:spAutoFit/>
          </a:bodyPr>
          <a:lstStyle/>
          <a:p>
            <a:pPr algn="l"/>
            <a:r>
              <a:rPr lang="en-US" sz="2800" dirty="0">
                <a:solidFill>
                  <a:srgbClr val="202122"/>
                </a:solidFill>
                <a:latin typeface="Arial" panose="020B0604020202020204" pitchFamily="34" charset="0"/>
              </a:rPr>
              <a:t>You do not need to be a Greek scholar.</a:t>
            </a:r>
          </a:p>
          <a:p>
            <a:pPr algn="l"/>
            <a:r>
              <a:rPr lang="en-US" sz="2800" dirty="0">
                <a:solidFill>
                  <a:srgbClr val="202122"/>
                </a:solidFill>
                <a:latin typeface="Arial" panose="020B0604020202020204" pitchFamily="34" charset="0"/>
              </a:rPr>
              <a:t>The researches continue to CONFIRM the bible.</a:t>
            </a:r>
          </a:p>
          <a:p>
            <a:pPr algn="l"/>
            <a:endParaRPr lang="en-US" sz="2800" dirty="0">
              <a:solidFill>
                <a:srgbClr val="202122"/>
              </a:solidFill>
              <a:latin typeface="Arial" panose="020B0604020202020204" pitchFamily="34" charset="0"/>
            </a:endParaRPr>
          </a:p>
          <a:p>
            <a:pPr algn="l"/>
            <a:r>
              <a:rPr lang="en-US" sz="2800" dirty="0">
                <a:solidFill>
                  <a:srgbClr val="202122"/>
                </a:solidFill>
                <a:latin typeface="Arial" panose="020B0604020202020204" pitchFamily="34" charset="0"/>
              </a:rPr>
              <a:t>The RSV was first to use the oldest Codices and no fundamental truths are changed..</a:t>
            </a:r>
          </a:p>
          <a:p>
            <a:pPr algn="l"/>
            <a:endParaRPr lang="en-US" sz="2800" dirty="0">
              <a:solidFill>
                <a:srgbClr val="202122"/>
              </a:solidFill>
              <a:latin typeface="Arial" panose="020B0604020202020204" pitchFamily="34" charset="0"/>
            </a:endParaRPr>
          </a:p>
          <a:p>
            <a:pPr algn="l"/>
            <a:r>
              <a:rPr lang="en-US" sz="2800" dirty="0">
                <a:solidFill>
                  <a:srgbClr val="202122"/>
                </a:solidFill>
                <a:latin typeface="Arial" panose="020B0604020202020204" pitchFamily="34" charset="0"/>
              </a:rPr>
              <a:t>P66 is a copy of John’s Gospel  circa  ~200 and it is the same Gospel. </a:t>
            </a:r>
          </a:p>
          <a:p>
            <a:pPr algn="l"/>
            <a:endParaRPr lang="en-US" sz="2800" dirty="0">
              <a:solidFill>
                <a:srgbClr val="202122"/>
              </a:solidFill>
              <a:latin typeface="Arial" panose="020B0604020202020204" pitchFamily="34" charset="0"/>
            </a:endParaRPr>
          </a:p>
          <a:p>
            <a:endParaRPr lang="en-US" dirty="0"/>
          </a:p>
        </p:txBody>
      </p:sp>
    </p:spTree>
    <p:extLst>
      <p:ext uri="{BB962C8B-B14F-4D97-AF65-F5344CB8AC3E}">
        <p14:creationId xmlns:p14="http://schemas.microsoft.com/office/powerpoint/2010/main" val="5208228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31E5D90-E412-821F-8805-9DAFF65EDD57}"/>
              </a:ext>
            </a:extLst>
          </p:cNvPr>
          <p:cNvSpPr>
            <a:spLocks noGrp="1"/>
          </p:cNvSpPr>
          <p:nvPr>
            <p:ph type="title"/>
          </p:nvPr>
        </p:nvSpPr>
        <p:spPr>
          <a:xfrm>
            <a:off x="1981200" y="274638"/>
            <a:ext cx="8229600" cy="684212"/>
          </a:xfrm>
        </p:spPr>
        <p:txBody>
          <a:bodyPr/>
          <a:lstStyle/>
          <a:p>
            <a:pPr eaLnBrk="1" hangingPunct="1"/>
            <a:r>
              <a:rPr lang="en-US" altLang="en-US" dirty="0">
                <a:solidFill>
                  <a:schemeClr val="tx1">
                    <a:lumMod val="85000"/>
                    <a:lumOff val="15000"/>
                  </a:schemeClr>
                </a:solidFill>
                <a:latin typeface="Calibri" panose="020F0502020204030204" pitchFamily="34" charset="0"/>
                <a:cs typeface="Calibri" panose="020F0502020204030204" pitchFamily="34" charset="0"/>
              </a:rPr>
              <a:t>Take aways.</a:t>
            </a:r>
          </a:p>
        </p:txBody>
      </p:sp>
      <p:sp>
        <p:nvSpPr>
          <p:cNvPr id="2" name="TextBox 1">
            <a:extLst>
              <a:ext uri="{FF2B5EF4-FFF2-40B4-BE49-F238E27FC236}">
                <a16:creationId xmlns:a16="http://schemas.microsoft.com/office/drawing/2014/main" id="{F2BE344E-AFEF-0A75-DB2E-37824452B8B7}"/>
              </a:ext>
            </a:extLst>
          </p:cNvPr>
          <p:cNvSpPr txBox="1"/>
          <p:nvPr/>
        </p:nvSpPr>
        <p:spPr>
          <a:xfrm>
            <a:off x="2248395" y="2090056"/>
            <a:ext cx="7742711" cy="800219"/>
          </a:xfrm>
          <a:prstGeom prst="rect">
            <a:avLst/>
          </a:prstGeom>
          <a:noFill/>
        </p:spPr>
        <p:txBody>
          <a:bodyPr wrap="square" rtlCol="0">
            <a:spAutoFit/>
          </a:bodyPr>
          <a:lstStyle/>
          <a:p>
            <a:pPr algn="l"/>
            <a:r>
              <a:rPr lang="en-US" sz="2800" dirty="0">
                <a:hlinkClick r:id="rId2"/>
              </a:rPr>
              <a:t>List of English Bible translations - Wikipedia</a:t>
            </a:r>
            <a:endParaRPr lang="en-US" sz="2800" dirty="0">
              <a:solidFill>
                <a:srgbClr val="202122"/>
              </a:solidFill>
              <a:latin typeface="Arial" panose="020B0604020202020204" pitchFamily="34" charset="0"/>
            </a:endParaRPr>
          </a:p>
          <a:p>
            <a:endParaRPr lang="en-US" dirty="0"/>
          </a:p>
        </p:txBody>
      </p:sp>
    </p:spTree>
    <p:extLst>
      <p:ext uri="{BB962C8B-B14F-4D97-AF65-F5344CB8AC3E}">
        <p14:creationId xmlns:p14="http://schemas.microsoft.com/office/powerpoint/2010/main" val="3066854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Old Testament Additions</a:t>
            </a:r>
            <a:endParaRPr lang="en-US" dirty="0"/>
          </a:p>
        </p:txBody>
      </p:sp>
      <p:sp>
        <p:nvSpPr>
          <p:cNvPr id="3" name="Content Placeholder 2"/>
          <p:cNvSpPr>
            <a:spLocks noGrp="1"/>
          </p:cNvSpPr>
          <p:nvPr>
            <p:ph idx="1"/>
          </p:nvPr>
        </p:nvSpPr>
        <p:spPr>
          <a:xfrm>
            <a:off x="770021" y="1219944"/>
            <a:ext cx="7016817" cy="4906220"/>
          </a:xfrm>
        </p:spPr>
        <p:txBody>
          <a:bodyPr>
            <a:normAutofit/>
          </a:bodyPr>
          <a:lstStyle/>
          <a:p>
            <a:r>
              <a:rPr lang="en-US" sz="3600" b="1" dirty="0"/>
              <a:t>Apocrypha </a:t>
            </a:r>
          </a:p>
          <a:p>
            <a:pPr lvl="1"/>
            <a:r>
              <a:rPr lang="en-US" sz="3600" dirty="0"/>
              <a:t>Evidence derived from 1</a:t>
            </a:r>
            <a:r>
              <a:rPr lang="en-US" sz="3600" baseline="30000" dirty="0"/>
              <a:t>st</a:t>
            </a:r>
            <a:r>
              <a:rPr lang="en-US" sz="3600" dirty="0"/>
              <a:t> century AD Jewish writers, like Josephus, indicates that the Hebrew and Aramaic Bible never included the Apocrypha. </a:t>
            </a:r>
          </a:p>
        </p:txBody>
      </p:sp>
      <p:pic>
        <p:nvPicPr>
          <p:cNvPr id="5" name="Picture 4" descr="Joseph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4608" y="1684393"/>
            <a:ext cx="2647792" cy="2294753"/>
          </a:xfrm>
          <a:prstGeom prst="rect">
            <a:avLst/>
          </a:prstGeom>
          <a:effectLst>
            <a:outerShdw blurRad="50800" dist="38100" dir="2700000" algn="tl" rotWithShape="0">
              <a:prstClr val="black">
                <a:alpha val="40000"/>
              </a:prstClr>
            </a:outerShdw>
          </a:effectLst>
        </p:spPr>
      </p:pic>
      <p:sp>
        <p:nvSpPr>
          <p:cNvPr id="14" name="TextBox 13"/>
          <p:cNvSpPr txBox="1"/>
          <p:nvPr/>
        </p:nvSpPr>
        <p:spPr>
          <a:xfrm>
            <a:off x="9040275" y="4288185"/>
            <a:ext cx="2647792" cy="1200329"/>
          </a:xfrm>
          <a:prstGeom prst="rect">
            <a:avLst/>
          </a:prstGeom>
          <a:noFill/>
        </p:spPr>
        <p:txBody>
          <a:bodyPr wrap="square" rtlCol="0">
            <a:spAutoFit/>
          </a:bodyPr>
          <a:lstStyle/>
          <a:p>
            <a:pPr algn="ctr"/>
            <a:r>
              <a:rPr lang="en-US" sz="3600" dirty="0"/>
              <a:t>Josephus</a:t>
            </a:r>
          </a:p>
          <a:p>
            <a:pPr algn="ctr"/>
            <a:r>
              <a:rPr lang="en-US" sz="3600" dirty="0"/>
              <a:t>37 -100 AD </a:t>
            </a:r>
          </a:p>
        </p:txBody>
      </p:sp>
      <p:sp>
        <p:nvSpPr>
          <p:cNvPr id="15" name="Rectangle 14"/>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7" name="TextBox 16"/>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8" name="TextBox 17"/>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9" name="TextBox 18"/>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20" name="TextBox 19"/>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21" name="Isosceles Triangle 20"/>
          <p:cNvSpPr/>
          <p:nvPr/>
        </p:nvSpPr>
        <p:spPr>
          <a:xfrm rot="10800000">
            <a:off x="2455512"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388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C5882D25-F168-2579-FBC5-EE7BD4FF09A5}"/>
              </a:ext>
            </a:extLst>
          </p:cNvPr>
          <p:cNvPicPr>
            <a:picLocks noChangeAspect="1"/>
          </p:cNvPicPr>
          <p:nvPr/>
        </p:nvPicPr>
        <p:blipFill>
          <a:blip r:embed="rId3"/>
          <a:stretch>
            <a:fillRect/>
          </a:stretch>
        </p:blipFill>
        <p:spPr>
          <a:xfrm>
            <a:off x="1029903" y="354204"/>
            <a:ext cx="10132194" cy="5778517"/>
          </a:xfrm>
          <a:prstGeom prst="rect">
            <a:avLst/>
          </a:prstGeom>
        </p:spPr>
      </p:pic>
      <p:sp>
        <p:nvSpPr>
          <p:cNvPr id="6" name="TextBox 5">
            <a:extLst>
              <a:ext uri="{FF2B5EF4-FFF2-40B4-BE49-F238E27FC236}">
                <a16:creationId xmlns:a16="http://schemas.microsoft.com/office/drawing/2014/main" id="{A965673E-5CC2-E677-963A-3832EE7E0FAC}"/>
              </a:ext>
            </a:extLst>
          </p:cNvPr>
          <p:cNvSpPr txBox="1"/>
          <p:nvPr/>
        </p:nvSpPr>
        <p:spPr>
          <a:xfrm>
            <a:off x="154004" y="3793619"/>
            <a:ext cx="2804357" cy="2831544"/>
          </a:xfrm>
          <a:prstGeom prst="rect">
            <a:avLst/>
          </a:prstGeom>
          <a:noFill/>
        </p:spPr>
        <p:txBody>
          <a:bodyPr wrap="none" rtlCol="0">
            <a:spAutoFit/>
          </a:bodyPr>
          <a:lstStyle/>
          <a:p>
            <a:r>
              <a:rPr lang="en-US" sz="3200" dirty="0"/>
              <a:t>Codices</a:t>
            </a:r>
            <a:br>
              <a:rPr lang="en-US" sz="3200" dirty="0"/>
            </a:br>
            <a:r>
              <a:rPr lang="he-IL" sz="3200" dirty="0"/>
              <a:t>א</a:t>
            </a:r>
            <a:r>
              <a:rPr lang="en-US" sz="3200" dirty="0"/>
              <a:t> Sinaiticus</a:t>
            </a:r>
            <a:br>
              <a:rPr lang="en-US" sz="3200" dirty="0"/>
            </a:br>
            <a:r>
              <a:rPr lang="en-US" sz="3200" dirty="0"/>
              <a:t>A Alexandrinus</a:t>
            </a:r>
          </a:p>
          <a:p>
            <a:r>
              <a:rPr lang="en-US" sz="3200" dirty="0"/>
              <a:t>B Vaticanus</a:t>
            </a:r>
          </a:p>
          <a:p>
            <a:r>
              <a:rPr lang="en-US" sz="3200" dirty="0"/>
              <a:t>Q Marchalianus</a:t>
            </a:r>
          </a:p>
          <a:p>
            <a:endParaRPr lang="en-US" dirty="0"/>
          </a:p>
        </p:txBody>
      </p:sp>
      <p:sp>
        <p:nvSpPr>
          <p:cNvPr id="7" name="TextBox 6">
            <a:extLst>
              <a:ext uri="{FF2B5EF4-FFF2-40B4-BE49-F238E27FC236}">
                <a16:creationId xmlns:a16="http://schemas.microsoft.com/office/drawing/2014/main" id="{4B071B0B-49E5-B671-6C5A-BBD84705EF7F}"/>
              </a:ext>
            </a:extLst>
          </p:cNvPr>
          <p:cNvSpPr txBox="1"/>
          <p:nvPr/>
        </p:nvSpPr>
        <p:spPr>
          <a:xfrm>
            <a:off x="8728509" y="5426578"/>
            <a:ext cx="3206968" cy="1077218"/>
          </a:xfrm>
          <a:prstGeom prst="rect">
            <a:avLst/>
          </a:prstGeom>
          <a:noFill/>
        </p:spPr>
        <p:txBody>
          <a:bodyPr wrap="none" rtlCol="0">
            <a:spAutoFit/>
          </a:bodyPr>
          <a:lstStyle/>
          <a:p>
            <a:r>
              <a:rPr lang="en-US" sz="3200" dirty="0"/>
              <a:t>LXX - Septuagint</a:t>
            </a:r>
            <a:br>
              <a:rPr lang="en-US" sz="3200" dirty="0"/>
            </a:br>
            <a:r>
              <a:rPr lang="en-US" sz="3200" dirty="0"/>
              <a:t>Mt Masoretic Text</a:t>
            </a:r>
            <a:endParaRPr lang="en-US" dirty="0"/>
          </a:p>
        </p:txBody>
      </p:sp>
      <p:sp>
        <p:nvSpPr>
          <p:cNvPr id="2" name="Arrow: Right 1">
            <a:extLst>
              <a:ext uri="{FF2B5EF4-FFF2-40B4-BE49-F238E27FC236}">
                <a16:creationId xmlns:a16="http://schemas.microsoft.com/office/drawing/2014/main" id="{5F999589-D22F-56A2-AE5E-E5D27859BB45}"/>
              </a:ext>
            </a:extLst>
          </p:cNvPr>
          <p:cNvSpPr/>
          <p:nvPr/>
        </p:nvSpPr>
        <p:spPr>
          <a:xfrm rot="19388984">
            <a:off x="7190077" y="4375245"/>
            <a:ext cx="5277877" cy="32444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74A2426-AA82-7615-91B6-F7B86E901DB5}"/>
              </a:ext>
            </a:extLst>
          </p:cNvPr>
          <p:cNvSpPr txBox="1"/>
          <p:nvPr/>
        </p:nvSpPr>
        <p:spPr>
          <a:xfrm rot="19386291">
            <a:off x="9505830" y="4480410"/>
            <a:ext cx="1631985" cy="584775"/>
          </a:xfrm>
          <a:prstGeom prst="rect">
            <a:avLst/>
          </a:prstGeom>
          <a:noFill/>
        </p:spPr>
        <p:txBody>
          <a:bodyPr wrap="none" rtlCol="0">
            <a:spAutoFit/>
          </a:bodyPr>
          <a:lstStyle/>
          <a:p>
            <a:r>
              <a:rPr lang="en-US" sz="3200" dirty="0"/>
              <a:t>Mt Track</a:t>
            </a:r>
          </a:p>
        </p:txBody>
      </p:sp>
    </p:spTree>
    <p:extLst>
      <p:ext uri="{BB962C8B-B14F-4D97-AF65-F5344CB8AC3E}">
        <p14:creationId xmlns:p14="http://schemas.microsoft.com/office/powerpoint/2010/main" val="3037591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Line</a:t>
            </a:r>
          </a:p>
        </p:txBody>
      </p:sp>
      <p:sp>
        <p:nvSpPr>
          <p:cNvPr id="3" name="Content Placeholder 2"/>
          <p:cNvSpPr>
            <a:spLocks noGrp="1"/>
          </p:cNvSpPr>
          <p:nvPr>
            <p:ph idx="1"/>
          </p:nvPr>
        </p:nvSpPr>
        <p:spPr>
          <a:xfrm>
            <a:off x="1981201" y="1220839"/>
            <a:ext cx="6165615" cy="5135511"/>
          </a:xfrm>
        </p:spPr>
        <p:txBody>
          <a:bodyPr>
            <a:normAutofit/>
          </a:bodyPr>
          <a:lstStyle/>
          <a:p>
            <a:r>
              <a:rPr lang="en-US" b="1" dirty="0"/>
              <a:t>Masoretes </a:t>
            </a:r>
          </a:p>
          <a:p>
            <a:pPr lvl="1"/>
            <a:r>
              <a:rPr lang="en-US" dirty="0"/>
              <a:t>Masoretes were Jewish scribes who preserved the Hebrew and Aramaic Scriptures (AD 400–1000).</a:t>
            </a:r>
          </a:p>
          <a:p>
            <a:pPr lvl="1"/>
            <a:r>
              <a:rPr lang="en-US" dirty="0"/>
              <a:t>Hebrew and Aramaic have no written vowels. Masoretes added accents and vowel markings (“vowel points”) to guide readers.</a:t>
            </a:r>
          </a:p>
        </p:txBody>
      </p:sp>
      <p:sp>
        <p:nvSpPr>
          <p:cNvPr id="13" name="Rectangle 12"/>
          <p:cNvSpPr/>
          <p:nvPr/>
        </p:nvSpPr>
        <p:spPr>
          <a:xfrm>
            <a:off x="1524000" y="6619869"/>
            <a:ext cx="9144000" cy="243649"/>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1524000" y="6578804"/>
            <a:ext cx="611358" cy="307777"/>
          </a:xfrm>
          <a:prstGeom prst="rect">
            <a:avLst/>
          </a:prstGeom>
          <a:noFill/>
        </p:spPr>
        <p:txBody>
          <a:bodyPr wrap="square" rtlCol="0">
            <a:spAutoFit/>
          </a:bodyPr>
          <a:lstStyle/>
          <a:p>
            <a:pPr algn="ctr"/>
            <a:r>
              <a:rPr lang="en-US" sz="1400" dirty="0">
                <a:solidFill>
                  <a:schemeClr val="bg1"/>
                </a:solidFill>
              </a:rPr>
              <a:t>AD 1</a:t>
            </a:r>
          </a:p>
        </p:txBody>
      </p:sp>
      <p:sp>
        <p:nvSpPr>
          <p:cNvPr id="15" name="TextBox 14"/>
          <p:cNvSpPr txBox="1"/>
          <p:nvPr/>
        </p:nvSpPr>
        <p:spPr>
          <a:xfrm>
            <a:off x="10058492" y="6562948"/>
            <a:ext cx="611358" cy="307777"/>
          </a:xfrm>
          <a:prstGeom prst="rect">
            <a:avLst/>
          </a:prstGeom>
          <a:noFill/>
        </p:spPr>
        <p:txBody>
          <a:bodyPr wrap="square" rtlCol="0">
            <a:spAutoFit/>
          </a:bodyPr>
          <a:lstStyle/>
          <a:p>
            <a:pPr algn="ctr"/>
            <a:r>
              <a:rPr lang="en-US" sz="1400" dirty="0">
                <a:solidFill>
                  <a:schemeClr val="bg1"/>
                </a:solidFill>
              </a:rPr>
              <a:t>2000</a:t>
            </a:r>
          </a:p>
        </p:txBody>
      </p:sp>
      <p:sp>
        <p:nvSpPr>
          <p:cNvPr id="16" name="TextBox 15"/>
          <p:cNvSpPr txBox="1"/>
          <p:nvPr/>
        </p:nvSpPr>
        <p:spPr>
          <a:xfrm>
            <a:off x="5648444" y="6584410"/>
            <a:ext cx="611358" cy="307777"/>
          </a:xfrm>
          <a:prstGeom prst="rect">
            <a:avLst/>
          </a:prstGeom>
          <a:noFill/>
        </p:spPr>
        <p:txBody>
          <a:bodyPr wrap="square" rtlCol="0">
            <a:spAutoFit/>
          </a:bodyPr>
          <a:lstStyle/>
          <a:p>
            <a:pPr algn="ctr"/>
            <a:r>
              <a:rPr lang="en-US" sz="1400" dirty="0">
                <a:solidFill>
                  <a:schemeClr val="bg1"/>
                </a:solidFill>
              </a:rPr>
              <a:t>1000</a:t>
            </a:r>
          </a:p>
        </p:txBody>
      </p:sp>
      <p:sp>
        <p:nvSpPr>
          <p:cNvPr id="17" name="TextBox 16"/>
          <p:cNvSpPr txBox="1"/>
          <p:nvPr/>
        </p:nvSpPr>
        <p:spPr>
          <a:xfrm>
            <a:off x="7620003" y="6577312"/>
            <a:ext cx="611358" cy="307777"/>
          </a:xfrm>
          <a:prstGeom prst="rect">
            <a:avLst/>
          </a:prstGeom>
          <a:noFill/>
        </p:spPr>
        <p:txBody>
          <a:bodyPr wrap="square" rtlCol="0">
            <a:spAutoFit/>
          </a:bodyPr>
          <a:lstStyle/>
          <a:p>
            <a:pPr algn="ctr"/>
            <a:r>
              <a:rPr lang="en-US" sz="1400" dirty="0">
                <a:solidFill>
                  <a:schemeClr val="bg1"/>
                </a:solidFill>
              </a:rPr>
              <a:t>1500</a:t>
            </a:r>
          </a:p>
        </p:txBody>
      </p:sp>
      <p:sp>
        <p:nvSpPr>
          <p:cNvPr id="18" name="TextBox 17"/>
          <p:cNvSpPr txBox="1"/>
          <p:nvPr/>
        </p:nvSpPr>
        <p:spPr>
          <a:xfrm>
            <a:off x="3611778" y="6578804"/>
            <a:ext cx="611358" cy="307777"/>
          </a:xfrm>
          <a:prstGeom prst="rect">
            <a:avLst/>
          </a:prstGeom>
          <a:noFill/>
        </p:spPr>
        <p:txBody>
          <a:bodyPr wrap="square" rtlCol="0">
            <a:spAutoFit/>
          </a:bodyPr>
          <a:lstStyle/>
          <a:p>
            <a:pPr algn="ctr"/>
            <a:r>
              <a:rPr lang="en-US" sz="1400" dirty="0">
                <a:solidFill>
                  <a:schemeClr val="bg1"/>
                </a:solidFill>
              </a:rPr>
              <a:t>500</a:t>
            </a:r>
          </a:p>
        </p:txBody>
      </p:sp>
      <p:sp>
        <p:nvSpPr>
          <p:cNvPr id="19" name="Isosceles Triangle 18"/>
          <p:cNvSpPr/>
          <p:nvPr/>
        </p:nvSpPr>
        <p:spPr>
          <a:xfrm rot="10800000">
            <a:off x="3786880" y="6521080"/>
            <a:ext cx="323182" cy="227687"/>
          </a:xfrm>
          <a:prstGeom prst="triangle">
            <a:avLst/>
          </a:prstGeom>
          <a:solidFill>
            <a:schemeClr val="accent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descr="Scribe.jpg"/>
          <p:cNvPicPr>
            <a:picLocks noChangeAspect="1"/>
          </p:cNvPicPr>
          <p:nvPr/>
        </p:nvPicPr>
        <p:blipFill rotWithShape="1">
          <a:blip r:embed="rId2">
            <a:extLst>
              <a:ext uri="{28A0092B-C50C-407E-A947-70E740481C1C}">
                <a14:useLocalDpi xmlns:a14="http://schemas.microsoft.com/office/drawing/2010/main" val="0"/>
              </a:ext>
            </a:extLst>
          </a:blip>
          <a:srcRect l="13772" t="4510" r="2837" b="5505"/>
          <a:stretch/>
        </p:blipFill>
        <p:spPr>
          <a:xfrm>
            <a:off x="8231361" y="1975557"/>
            <a:ext cx="2182639" cy="31700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6545125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10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23117</TotalTime>
  <Words>5975</Words>
  <Application>Microsoft Office PowerPoint</Application>
  <PresentationFormat>Widescreen</PresentationFormat>
  <Paragraphs>592</Paragraphs>
  <Slides>61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61</vt:i4>
      </vt:variant>
    </vt:vector>
  </HeadingPairs>
  <TitlesOfParts>
    <vt:vector size="67" baseType="lpstr">
      <vt:lpstr>Arial</vt:lpstr>
      <vt:lpstr>blbGentium</vt:lpstr>
      <vt:lpstr>Calibri</vt:lpstr>
      <vt:lpstr>Cambria</vt:lpstr>
      <vt:lpstr>Linux Libertine</vt:lpstr>
      <vt:lpstr>Office Theme</vt:lpstr>
      <vt:lpstr>PowerPoint Presentation</vt:lpstr>
      <vt:lpstr>PowerPoint Presentation</vt:lpstr>
      <vt:lpstr>PowerPoint Presentation</vt:lpstr>
      <vt:lpstr>PowerPoint Presentation</vt:lpstr>
      <vt:lpstr>PowerPoint Presentation</vt:lpstr>
      <vt:lpstr>PowerPoint Presentation</vt:lpstr>
      <vt:lpstr>Old Testament Additions</vt:lpstr>
      <vt:lpstr>PowerPoint Presentation</vt:lpstr>
      <vt:lpstr>Time Line</vt:lpstr>
      <vt:lpstr>Time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Forming the New Testament</vt:lpstr>
      <vt:lpstr>Forming the New Testament</vt:lpstr>
      <vt:lpstr>Forming the New Testament</vt:lpstr>
      <vt:lpstr>Forming the New Testament</vt:lpstr>
      <vt:lpstr>Forming the New Testament</vt:lpstr>
      <vt:lpstr>Forming the New Testament</vt:lpstr>
      <vt:lpstr>An example of  canonical  Issue</vt:lpstr>
      <vt:lpstr>Eusebius of Caesarea  260/265 – 30 May 339</vt:lpstr>
      <vt:lpstr>Eusebius of Caesarea  260/265 – 30 May 339</vt:lpstr>
      <vt:lpstr>Eusebius of Caesarea  260/265 – 30 May 339</vt:lpstr>
      <vt:lpstr>Eusebius of Caesarea  260/265 – 30 May 339</vt:lpstr>
      <vt:lpstr>Time Line</vt:lpstr>
      <vt:lpstr>Time Line</vt:lpstr>
      <vt:lpstr>PowerPoint Presentation</vt:lpstr>
      <vt:lpstr>Jerome</vt:lpstr>
      <vt:lpstr>PowerPoint Presentation</vt:lpstr>
      <vt:lpstr>Jerome</vt:lpstr>
      <vt:lpstr>Jerome</vt:lpstr>
      <vt:lpstr>Jerome</vt:lpstr>
      <vt:lpstr>Jerome</vt:lpstr>
      <vt:lpstr>Jerome</vt:lpstr>
      <vt:lpstr>Jerome</vt:lpstr>
      <vt:lpstr>Jerome</vt:lpstr>
      <vt:lpstr>PowerPoint Presentation</vt:lpstr>
      <vt:lpstr>Time Line</vt:lpstr>
      <vt:lpstr>Time Line</vt:lpstr>
      <vt:lpstr>Time Line</vt:lpstr>
      <vt:lpstr>Time Line</vt:lpstr>
      <vt:lpstr>Codex Sinaiticus</vt:lpstr>
      <vt:lpstr>Codex Sinaiticus</vt:lpstr>
      <vt:lpstr>Codex Sinaiticus</vt:lpstr>
      <vt:lpstr>Checkup</vt:lpstr>
      <vt:lpstr>Codex Sinaiticus</vt:lpstr>
      <vt:lpstr>John 1:1</vt:lpstr>
      <vt:lpstr>Codex Sinaiticus</vt:lpstr>
      <vt:lpstr>codexsinaiticus.org</vt:lpstr>
      <vt:lpstr>Codex Sinaiticus</vt:lpstr>
      <vt:lpstr>Codex Sinaiticus</vt:lpstr>
      <vt:lpstr>Codex Sinaiticus</vt:lpstr>
      <vt:lpstr>Take aways.</vt:lpstr>
      <vt:lpstr>Take aways.</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Weldon Beardain</dc:creator>
  <cp:lastModifiedBy>Weldon Beardain</cp:lastModifiedBy>
  <cp:revision>783</cp:revision>
  <cp:lastPrinted>2022-11-01T17:02:04Z</cp:lastPrinted>
  <dcterms:created xsi:type="dcterms:W3CDTF">2014-05-21T17:21:31Z</dcterms:created>
  <dcterms:modified xsi:type="dcterms:W3CDTF">2023-01-15T02:55:45Z</dcterms:modified>
</cp:coreProperties>
</file>