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531" r:id="rId2"/>
    <p:sldId id="546" r:id="rId3"/>
    <p:sldId id="603" r:id="rId4"/>
    <p:sldId id="269" r:id="rId5"/>
    <p:sldId id="384" r:id="rId6"/>
    <p:sldId id="270" r:id="rId7"/>
    <p:sldId id="369" r:id="rId8"/>
    <p:sldId id="622" r:id="rId9"/>
    <p:sldId id="607" r:id="rId10"/>
    <p:sldId id="608" r:id="rId11"/>
    <p:sldId id="605" r:id="rId12"/>
    <p:sldId id="620" r:id="rId13"/>
    <p:sldId id="593" r:id="rId14"/>
    <p:sldId id="611" r:id="rId15"/>
    <p:sldId id="609" r:id="rId16"/>
    <p:sldId id="278" r:id="rId17"/>
    <p:sldId id="385" r:id="rId18"/>
    <p:sldId id="417" r:id="rId19"/>
    <p:sldId id="416" r:id="rId20"/>
    <p:sldId id="621" r:id="rId21"/>
    <p:sldId id="283" r:id="rId22"/>
    <p:sldId id="281" r:id="rId23"/>
    <p:sldId id="373" r:id="rId24"/>
    <p:sldId id="614" r:id="rId25"/>
    <p:sldId id="289" r:id="rId26"/>
    <p:sldId id="421" r:id="rId27"/>
    <p:sldId id="615" r:id="rId28"/>
    <p:sldId id="616" r:id="rId29"/>
    <p:sldId id="599" r:id="rId30"/>
    <p:sldId id="597" r:id="rId31"/>
    <p:sldId id="600" r:id="rId32"/>
    <p:sldId id="596" r:id="rId33"/>
    <p:sldId id="601" r:id="rId34"/>
    <p:sldId id="617" r:id="rId35"/>
    <p:sldId id="618" r:id="rId36"/>
    <p:sldId id="602" r:id="rId37"/>
    <p:sldId id="619" r:id="rId38"/>
    <p:sldId id="579" r:id="rId39"/>
    <p:sldId id="581" r:id="rId40"/>
    <p:sldId id="582" r:id="rId41"/>
    <p:sldId id="584" r:id="rId42"/>
    <p:sldId id="583" r:id="rId43"/>
    <p:sldId id="585" r:id="rId44"/>
    <p:sldId id="586" r:id="rId45"/>
    <p:sldId id="587" r:id="rId46"/>
    <p:sldId id="588" r:id="rId47"/>
    <p:sldId id="589" r:id="rId48"/>
    <p:sldId id="58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013"/>
    <a:srgbClr val="127D89"/>
    <a:srgbClr val="CAB898"/>
    <a:srgbClr val="2444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2" autoAdjust="0"/>
    <p:restoredTop sz="88331" autoAdjust="0"/>
  </p:normalViewPr>
  <p:slideViewPr>
    <p:cSldViewPr snapToGrid="0" snapToObjects="1">
      <p:cViewPr varScale="1">
        <p:scale>
          <a:sx n="64" d="100"/>
          <a:sy n="64" d="100"/>
        </p:scale>
        <p:origin x="1308" y="52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4080"/>
    </p:cViewPr>
  </p:sorterViewPr>
  <p:notesViewPr>
    <p:cSldViewPr snapToGrid="0" snapToObjects="1">
      <p:cViewPr>
        <p:scale>
          <a:sx n="100" d="100"/>
          <a:sy n="100" d="100"/>
        </p:scale>
        <p:origin x="516" y="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a:t>How We Got the Bible</a:t>
            </a:r>
          </a:p>
        </p:txBody>
      </p:sp>
      <p:sp>
        <p:nvSpPr>
          <p:cNvPr id="4" name="Footer Placeholder 3"/>
          <p:cNvSpPr>
            <a:spLocks noGrp="1"/>
          </p:cNvSpPr>
          <p:nvPr>
            <p:ph type="ftr" sz="quarter" idx="2"/>
          </p:nvPr>
        </p:nvSpPr>
        <p:spPr>
          <a:xfrm>
            <a:off x="-1" y="8879289"/>
            <a:ext cx="4421482" cy="189410"/>
          </a:xfrm>
          <a:prstGeom prst="rect">
            <a:avLst/>
          </a:prstGeom>
        </p:spPr>
        <p:txBody>
          <a:bodyPr vert="horz" lIns="91440" tIns="45720" rIns="91440" bIns="45720" rtlCol="0" anchor="b"/>
          <a:lstStyle>
            <a:lvl1pPr algn="l">
              <a:defRPr sz="1200"/>
            </a:lvl1pPr>
          </a:lstStyle>
          <a:p>
            <a:r>
              <a:rPr lang="en-US" sz="1000" dirty="0"/>
              <a:t>Rose Publishing</a:t>
            </a:r>
          </a:p>
        </p:txBody>
      </p:sp>
      <p:sp>
        <p:nvSpPr>
          <p:cNvPr id="5" name="Slide Number Placeholder 4"/>
          <p:cNvSpPr>
            <a:spLocks noGrp="1"/>
          </p:cNvSpPr>
          <p:nvPr>
            <p:ph type="sldNum" sz="quarter" idx="3"/>
          </p:nvPr>
        </p:nvSpPr>
        <p:spPr>
          <a:xfrm>
            <a:off x="4722519" y="8685213"/>
            <a:ext cx="2133894" cy="457200"/>
          </a:xfrm>
          <a:prstGeom prst="rect">
            <a:avLst/>
          </a:prstGeom>
        </p:spPr>
        <p:txBody>
          <a:bodyPr vert="horz" lIns="91440" tIns="45720" rIns="91440" bIns="45720" rtlCol="0" anchor="b"/>
          <a:lstStyle>
            <a:lvl1pPr algn="r">
              <a:defRPr sz="1200"/>
            </a:lvl1pPr>
          </a:lstStyle>
          <a:p>
            <a:fld id="{DA0D02D5-ACA5-B545-8B8E-80A351EBD3CB}" type="slidenum">
              <a:rPr lang="en-US" smtClean="0"/>
              <a:t>‹#›</a:t>
            </a:fld>
            <a:endParaRPr lang="en-US" dirty="0"/>
          </a:p>
        </p:txBody>
      </p:sp>
    </p:spTree>
    <p:extLst>
      <p:ext uri="{BB962C8B-B14F-4D97-AF65-F5344CB8AC3E}">
        <p14:creationId xmlns:p14="http://schemas.microsoft.com/office/powerpoint/2010/main" val="36151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05C8-1876-9F4A-9A1B-0292D8EE364A}" type="datetimeFigureOut">
              <a:rPr lang="en-US" smtClean="0"/>
              <a:t>1/7/2023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76B8-1CE9-2D40-B14A-B238F67007C8}" type="slidenum">
              <a:rPr lang="en-US" smtClean="0"/>
              <a:t>‹#›</a:t>
            </a:fld>
            <a:endParaRPr lang="en-US" dirty="0"/>
          </a:p>
        </p:txBody>
      </p:sp>
    </p:spTree>
    <p:extLst>
      <p:ext uri="{BB962C8B-B14F-4D97-AF65-F5344CB8AC3E}">
        <p14:creationId xmlns:p14="http://schemas.microsoft.com/office/powerpoint/2010/main" val="1506359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source.org/wiki/Encyclopaedia_Biblica/Text_and_Versions#TEXT_AND_VERSION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ommons.wikimedia.org/wiki/File:ATtextgeschichte_farb.jp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Septuagint#cite_note-Stefon2011-3" TargetMode="External"/><Relationship Id="rId13" Type="http://schemas.openxmlformats.org/officeDocument/2006/relationships/hyperlink" Target="https://en.wikipedia.org/wiki/Septuagint#cite_note-Toy1906-15" TargetMode="External"/><Relationship Id="rId18" Type="http://schemas.openxmlformats.org/officeDocument/2006/relationships/hyperlink" Target="https://en.wikipedia.org/wiki/Septuagint#cite_note-Ellis1991-16" TargetMode="External"/><Relationship Id="rId26" Type="http://schemas.openxmlformats.org/officeDocument/2006/relationships/hyperlink" Target="https://en.wikipedia.org/wiki/Codex_Alexandrinus" TargetMode="External"/><Relationship Id="rId3" Type="http://schemas.openxmlformats.org/officeDocument/2006/relationships/hyperlink" Target="https://en.wikipedia.org/wiki/Targum" TargetMode="External"/><Relationship Id="rId21" Type="http://schemas.openxmlformats.org/officeDocument/2006/relationships/hyperlink" Target="https://en.wikipedia.org/wiki/Book_of_Sirach" TargetMode="External"/><Relationship Id="rId7" Type="http://schemas.openxmlformats.org/officeDocument/2006/relationships/hyperlink" Target="https://en.wikipedia.org/wiki/Lingua_franca" TargetMode="External"/><Relationship Id="rId12" Type="http://schemas.openxmlformats.org/officeDocument/2006/relationships/hyperlink" Target="https://en.wikipedia.org/wiki/Septuagint#cite_note-Ross2021-8" TargetMode="External"/><Relationship Id="rId17" Type="http://schemas.openxmlformats.org/officeDocument/2006/relationships/hyperlink" Target="https://en.wikipedia.org/wiki/Ketuvim" TargetMode="External"/><Relationship Id="rId25" Type="http://schemas.openxmlformats.org/officeDocument/2006/relationships/hyperlink" Target="https://en.wikipedia.org/wiki/Critical_edition" TargetMode="External"/><Relationship Id="rId2" Type="http://schemas.openxmlformats.org/officeDocument/2006/relationships/slide" Target="../slides/slide14.xml"/><Relationship Id="rId16" Type="http://schemas.openxmlformats.org/officeDocument/2006/relationships/hyperlink" Target="https://en.wikipedia.org/wiki/Nevi%27im" TargetMode="External"/><Relationship Id="rId20" Type="http://schemas.openxmlformats.org/officeDocument/2006/relationships/hyperlink" Target="https://en.wikipedia.org/wiki/Books_of_the_Maccabees" TargetMode="External"/><Relationship Id="rId29" Type="http://schemas.openxmlformats.org/officeDocument/2006/relationships/hyperlink" Target="https://en.wikipedia.org/wiki/Wikipedia:Citation_needed" TargetMode="External"/><Relationship Id="rId1" Type="http://schemas.openxmlformats.org/officeDocument/2006/relationships/notesMaster" Target="../notesMasters/notesMaster1.xml"/><Relationship Id="rId6" Type="http://schemas.openxmlformats.org/officeDocument/2006/relationships/hyperlink" Target="https://en.wikipedia.org/wiki/Septuagint#cite_note-Sulman2020-11" TargetMode="External"/><Relationship Id="rId11" Type="http://schemas.openxmlformats.org/officeDocument/2006/relationships/hyperlink" Target="https://en.wikipedia.org/wiki/Septuagint#cite_note-MW-14" TargetMode="External"/><Relationship Id="rId24" Type="http://schemas.openxmlformats.org/officeDocument/2006/relationships/hyperlink" Target="https://en.wikipedia.org/wiki/Septuagint#cite_note-Schiffman1991-18" TargetMode="External"/><Relationship Id="rId5" Type="http://schemas.openxmlformats.org/officeDocument/2006/relationships/hyperlink" Target="https://en.wikipedia.org/wiki/Second_Temple_period" TargetMode="External"/><Relationship Id="rId15" Type="http://schemas.openxmlformats.org/officeDocument/2006/relationships/hyperlink" Target="https://en.wikipedia.org/wiki/Hebrew_Bible#Books_of_the_Tanakh" TargetMode="External"/><Relationship Id="rId23" Type="http://schemas.openxmlformats.org/officeDocument/2006/relationships/hyperlink" Target="https://en.wikipedia.org/wiki/Development_of_the_Hebrew_Bible_canon" TargetMode="External"/><Relationship Id="rId28" Type="http://schemas.openxmlformats.org/officeDocument/2006/relationships/hyperlink" Target="https://en.wikipedia.org/wiki/Codex_Vaticanus" TargetMode="External"/><Relationship Id="rId10" Type="http://schemas.openxmlformats.org/officeDocument/2006/relationships/hyperlink" Target="https://en.wikipedia.org/wiki/Septuagint#cite_note-Dictionary-13" TargetMode="External"/><Relationship Id="rId19" Type="http://schemas.openxmlformats.org/officeDocument/2006/relationships/hyperlink" Target="https://en.wikipedia.org/wiki/Book_of_Tobit" TargetMode="External"/><Relationship Id="rId4" Type="http://schemas.openxmlformats.org/officeDocument/2006/relationships/hyperlink" Target="https://en.wikipedia.org/wiki/Aramaic" TargetMode="External"/><Relationship Id="rId9" Type="http://schemas.openxmlformats.org/officeDocument/2006/relationships/hyperlink" Target="https://en.wikipedia.org/wiki/Septuagint#cite_note-Collins-12" TargetMode="External"/><Relationship Id="rId14" Type="http://schemas.openxmlformats.org/officeDocument/2006/relationships/hyperlink" Target="https://en.wikipedia.org/wiki/Torah" TargetMode="External"/><Relationship Id="rId22" Type="http://schemas.openxmlformats.org/officeDocument/2006/relationships/hyperlink" Target="https://en.wikipedia.org/wiki/Septuagint#cite_note-Reeves2018-17" TargetMode="External"/><Relationship Id="rId27" Type="http://schemas.openxmlformats.org/officeDocument/2006/relationships/hyperlink" Target="https://en.wikipedia.org/wiki/Codex_Sinaiticu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source.org/wiki/Encyclopaedia_Biblica/Text_and_Versions#TEXT_AND_VERSION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ommons.wikimedia.org/wiki/File:ATtextgeschichte_farb.jp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74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51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91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86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4595D"/>
                </a:solidFill>
                <a:effectLst/>
                <a:latin typeface="Arial" panose="020B0604020202020204" pitchFamily="34" charset="0"/>
              </a:rPr>
              <a:t>he relationships among the various ancient manuscripts of the Old Testament, </a:t>
            </a:r>
            <a:r>
              <a:rPr lang="en-US" b="0" i="0" u="none" strike="noStrike" dirty="0">
                <a:solidFill>
                  <a:srgbClr val="0645AD"/>
                </a:solidFill>
                <a:effectLst/>
                <a:latin typeface="Arial" panose="020B0604020202020204" pitchFamily="34" charset="0"/>
                <a:hlinkClick r:id="rId3" tooltip="wikisource:Encyclopaedia Biblica/Text and Versions"/>
              </a:rPr>
              <a:t>according to the </a:t>
            </a:r>
            <a:r>
              <a:rPr lang="en-US" b="0" i="0" u="none" strike="noStrike" dirty="0" err="1">
                <a:solidFill>
                  <a:srgbClr val="0645AD"/>
                </a:solidFill>
                <a:effectLst/>
                <a:latin typeface="Arial" panose="020B0604020202020204" pitchFamily="34" charset="0"/>
                <a:hlinkClick r:id="rId3" tooltip="wikisource:Encyclopaedia Biblica/Text and Versions"/>
              </a:rPr>
              <a:t>Encyclopaedia</a:t>
            </a:r>
            <a:r>
              <a:rPr lang="en-US" b="0" i="0" u="none" strike="noStrike" dirty="0">
                <a:solidFill>
                  <a:srgbClr val="0645AD"/>
                </a:solidFill>
                <a:effectLst/>
                <a:latin typeface="Arial" panose="020B0604020202020204" pitchFamily="34" charset="0"/>
                <a:hlinkClick r:id="rId3" tooltip="wikisource:Encyclopaedia Biblica/Text and Versions"/>
              </a:rPr>
              <a:t> Biblica</a:t>
            </a:r>
            <a:r>
              <a:rPr lang="en-US" b="0" i="0" dirty="0">
                <a:solidFill>
                  <a:srgbClr val="54595D"/>
                </a:solidFill>
                <a:effectLst/>
                <a:latin typeface="Arial" panose="020B0604020202020204" pitchFamily="34" charset="0"/>
              </a:rPr>
              <a:t>.</a:t>
            </a:r>
            <a:r>
              <a:rPr lang="en-US" b="0" i="0" baseline="30000" dirty="0">
                <a:solidFill>
                  <a:srgbClr val="54595D"/>
                </a:solidFill>
                <a:effectLst/>
                <a:latin typeface="Arial" panose="020B0604020202020204" pitchFamily="34" charset="0"/>
              </a:rPr>
              <a:t>[page needed]</a:t>
            </a:r>
            <a:r>
              <a:rPr lang="en-US" b="0" i="0" dirty="0">
                <a:solidFill>
                  <a:srgbClr val="54595D"/>
                </a:solidFill>
                <a:effectLst/>
                <a:latin typeface="Arial" panose="020B0604020202020204" pitchFamily="34" charset="0"/>
              </a:rPr>
              <a:t> Dotted pale blue lines indicate texts which were used to correct the main source. The isolated letters are standard </a:t>
            </a:r>
            <a:r>
              <a:rPr lang="en-US" b="0" i="0" dirty="0" err="1">
                <a:solidFill>
                  <a:srgbClr val="54595D"/>
                </a:solidFill>
                <a:effectLst/>
                <a:latin typeface="Arial" panose="020B0604020202020204" pitchFamily="34" charset="0"/>
              </a:rPr>
              <a:t>siglums</a:t>
            </a:r>
            <a:r>
              <a:rPr lang="en-US" b="0" i="0" dirty="0">
                <a:solidFill>
                  <a:srgbClr val="54595D"/>
                </a:solidFill>
                <a:effectLst/>
                <a:latin typeface="Arial" panose="020B0604020202020204" pitchFamily="34" charset="0"/>
              </a:rPr>
              <a:t> designating particularly significant manuscripts: </a:t>
            </a:r>
            <a:r>
              <a:rPr lang="he-IL" b="0" i="0" dirty="0">
                <a:solidFill>
                  <a:srgbClr val="54595D"/>
                </a:solidFill>
                <a:effectLst/>
                <a:latin typeface="Arial" panose="020B0604020202020204" pitchFamily="34" charset="0"/>
              </a:rPr>
              <a:t>א [</a:t>
            </a:r>
            <a:r>
              <a:rPr lang="en-US" b="0" i="0" dirty="0">
                <a:solidFill>
                  <a:srgbClr val="54595D"/>
                </a:solidFill>
                <a:effectLst/>
                <a:latin typeface="Arial" panose="020B0604020202020204" pitchFamily="34" charset="0"/>
              </a:rPr>
              <a:t>aleph] = Codex Sinaiticus A = Codex Alexandrinus B = Codex Vaticanus Q = Codex Marchalianus In addition, the standard abbreviations: MT = Masoretic Text LXX = Septuagint - in this diagram, this refers to the </a:t>
            </a:r>
            <a:r>
              <a:rPr lang="en-US" b="1" i="0" dirty="0">
                <a:solidFill>
                  <a:srgbClr val="54595D"/>
                </a:solidFill>
                <a:effectLst/>
                <a:latin typeface="Arial" panose="020B0604020202020204" pitchFamily="34" charset="0"/>
              </a:rPr>
              <a:t>original</a:t>
            </a:r>
            <a:r>
              <a:rPr lang="en-US" b="0" i="0" dirty="0">
                <a:solidFill>
                  <a:srgbClr val="54595D"/>
                </a:solidFill>
                <a:effectLst/>
                <a:latin typeface="Arial" panose="020B0604020202020204" pitchFamily="34" charset="0"/>
              </a:rPr>
              <a:t> version of the Septuagint (as opposed to Lucian, </a:t>
            </a:r>
            <a:r>
              <a:rPr lang="en-US" b="0" i="0" dirty="0" err="1">
                <a:solidFill>
                  <a:srgbClr val="54595D"/>
                </a:solidFill>
                <a:effectLst/>
                <a:latin typeface="Arial" panose="020B0604020202020204" pitchFamily="34" charset="0"/>
              </a:rPr>
              <a:t>Heysicius</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Hexaplar</a:t>
            </a:r>
            <a:r>
              <a:rPr lang="en-US" b="0" i="0" dirty="0">
                <a:solidFill>
                  <a:srgbClr val="54595D"/>
                </a:solidFill>
                <a:effectLst/>
                <a:latin typeface="Arial" panose="020B0604020202020204" pitchFamily="34" charset="0"/>
              </a:rPr>
              <a:t>, A, B, X [aleph], etc., the Old Testaments/Hebrew Bibles of which are commonly also called </a:t>
            </a:r>
            <a:r>
              <a:rPr lang="en-US" b="0" i="1" dirty="0">
                <a:solidFill>
                  <a:srgbClr val="54595D"/>
                </a:solidFill>
                <a:effectLst/>
                <a:latin typeface="Arial" panose="020B0604020202020204" pitchFamily="34" charset="0"/>
              </a:rPr>
              <a:t>Septuagint</a:t>
            </a:r>
            <a:r>
              <a:rPr lang="en-US" b="0" i="0" dirty="0">
                <a:solidFill>
                  <a:srgbClr val="54595D"/>
                </a:solidFill>
                <a:effectLst/>
                <a:latin typeface="Arial" panose="020B0604020202020204" pitchFamily="34" charset="0"/>
              </a:rPr>
              <a:t>) See also </a:t>
            </a:r>
            <a:r>
              <a:rPr lang="en-US" b="0" i="0" u="none" strike="noStrike" dirty="0">
                <a:solidFill>
                  <a:srgbClr val="0645AD"/>
                </a:solidFill>
                <a:effectLst/>
                <a:latin typeface="Arial" panose="020B0604020202020204" pitchFamily="34" charset="0"/>
                <a:hlinkClick r:id="rId4" tooltip="File:ATtextgeschichte farb.jpg"/>
              </a:rPr>
              <a:t>File:ATtextgeschichte farb.jpg</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33</a:t>
            </a:fld>
            <a:endParaRPr lang="en-US" dirty="0"/>
          </a:p>
        </p:txBody>
      </p:sp>
    </p:spTree>
    <p:extLst>
      <p:ext uri="{BB962C8B-B14F-4D97-AF65-F5344CB8AC3E}">
        <p14:creationId xmlns:p14="http://schemas.microsoft.com/office/powerpoint/2010/main" val="236751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71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54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38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16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Septuagint and the Hexapla have been inserted into the chart as these are important documents linking the old Hebrew text to Greek as related to the old testament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7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Septuagint and the Hexapla have been inserted into the chart as these are important documents linking the old Hebrew text to Greek as related to the old testament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72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01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Some </a:t>
            </a:r>
            <a:r>
              <a:rPr lang="en-US" b="0" i="0" u="none" strike="noStrike" dirty="0" err="1">
                <a:solidFill>
                  <a:srgbClr val="0645AD"/>
                </a:solidFill>
                <a:effectLst/>
                <a:latin typeface="Arial" panose="020B0604020202020204" pitchFamily="34" charset="0"/>
                <a:hlinkClick r:id="rId3" tooltip="Targum"/>
              </a:rPr>
              <a:t>targumim</a:t>
            </a:r>
            <a:r>
              <a:rPr lang="en-US" b="0" i="0" dirty="0">
                <a:solidFill>
                  <a:srgbClr val="202122"/>
                </a:solidFill>
                <a:effectLst/>
                <a:latin typeface="Arial" panose="020B0604020202020204" pitchFamily="34" charset="0"/>
              </a:rPr>
              <a:t> translating or paraphrasing the Bible into </a:t>
            </a:r>
            <a:r>
              <a:rPr lang="en-US" b="0" i="0" u="none" strike="noStrike" dirty="0">
                <a:solidFill>
                  <a:srgbClr val="0645AD"/>
                </a:solidFill>
                <a:effectLst/>
                <a:latin typeface="Arial" panose="020B0604020202020204" pitchFamily="34" charset="0"/>
                <a:hlinkClick r:id="rId4" tooltip="Aramaic"/>
              </a:rPr>
              <a:t>Aramaic</a:t>
            </a:r>
            <a:r>
              <a:rPr lang="en-US" b="0" i="0" dirty="0">
                <a:solidFill>
                  <a:srgbClr val="202122"/>
                </a:solidFill>
                <a:effectLst/>
                <a:latin typeface="Arial" panose="020B0604020202020204" pitchFamily="34" charset="0"/>
              </a:rPr>
              <a:t> were also made during the </a:t>
            </a:r>
            <a:r>
              <a:rPr lang="en-US" b="0" i="0" u="none" strike="noStrike" dirty="0">
                <a:solidFill>
                  <a:srgbClr val="0645AD"/>
                </a:solidFill>
                <a:effectLst/>
                <a:latin typeface="Arial" panose="020B0604020202020204" pitchFamily="34" charset="0"/>
                <a:hlinkClick r:id="rId5" tooltip="Second Temple period"/>
              </a:rPr>
              <a:t>Second Temple period</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6"/>
              </a:rPr>
              <a:t>[11]</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Among the Jewish community, few could speak and even fewer could read in the Hebrew language during the Second Temple period; Greek was the </a:t>
            </a:r>
            <a:r>
              <a:rPr lang="en-US" b="0" i="0" u="none" strike="noStrike" dirty="0">
                <a:solidFill>
                  <a:srgbClr val="0645AD"/>
                </a:solidFill>
                <a:effectLst/>
                <a:latin typeface="Arial" panose="020B0604020202020204" pitchFamily="34" charset="0"/>
                <a:hlinkClick r:id="rId7" tooltip="Lingua franca"/>
              </a:rPr>
              <a:t>most widely spoken language</a:t>
            </a:r>
            <a:r>
              <a:rPr lang="en-US" b="0" i="0" dirty="0">
                <a:solidFill>
                  <a:srgbClr val="202122"/>
                </a:solidFill>
                <a:effectLst/>
                <a:latin typeface="Arial" panose="020B0604020202020204" pitchFamily="34" charset="0"/>
              </a:rPr>
              <a:t> at that time.</a:t>
            </a:r>
            <a:r>
              <a:rPr lang="en-US" b="0" i="0" u="none" strike="noStrike" baseline="30000" dirty="0">
                <a:solidFill>
                  <a:srgbClr val="0645AD"/>
                </a:solidFill>
                <a:effectLst/>
                <a:latin typeface="Arial" panose="020B0604020202020204" pitchFamily="34" charset="0"/>
                <a:hlinkClick r:id="rId8"/>
              </a:rPr>
              <a:t>[3]</a:t>
            </a:r>
            <a:r>
              <a:rPr lang="en-US" b="0" i="0" u="none" strike="noStrike" baseline="30000" dirty="0">
                <a:solidFill>
                  <a:srgbClr val="0645AD"/>
                </a:solidFill>
                <a:effectLst/>
                <a:latin typeface="Arial" panose="020B0604020202020204" pitchFamily="34" charset="0"/>
                <a:hlinkClick r:id="rId9"/>
              </a:rPr>
              <a:t>[12]</a:t>
            </a:r>
            <a:r>
              <a:rPr lang="en-US" b="0" i="0" u="none" strike="noStrike" baseline="30000" dirty="0">
                <a:solidFill>
                  <a:srgbClr val="0645AD"/>
                </a:solidFill>
                <a:effectLst/>
                <a:latin typeface="Arial" panose="020B0604020202020204" pitchFamily="34" charset="0"/>
                <a:hlinkClick r:id="rId10"/>
              </a:rPr>
              <a:t>[13]</a:t>
            </a:r>
            <a:r>
              <a:rPr lang="en-US" b="0" i="0" u="none" strike="noStrike" baseline="30000" dirty="0">
                <a:solidFill>
                  <a:srgbClr val="0645AD"/>
                </a:solidFill>
                <a:effectLst/>
                <a:latin typeface="Arial" panose="020B0604020202020204" pitchFamily="34" charset="0"/>
                <a:hlinkClick r:id="rId11"/>
              </a:rPr>
              <a:t>[14]</a:t>
            </a:r>
            <a:r>
              <a:rPr lang="en-US" b="0" i="0" dirty="0">
                <a:solidFill>
                  <a:srgbClr val="202122"/>
                </a:solidFill>
                <a:effectLst/>
                <a:latin typeface="Arial" panose="020B0604020202020204" pitchFamily="34" charset="0"/>
              </a:rPr>
              <a:t> The Septuagint therefore satisfied a need in the Jewish community.</a:t>
            </a:r>
            <a:r>
              <a:rPr lang="en-US" b="0" i="0" u="none" strike="noStrike" baseline="30000" dirty="0">
                <a:solidFill>
                  <a:srgbClr val="0645AD"/>
                </a:solidFill>
                <a:effectLst/>
                <a:latin typeface="Arial" panose="020B0604020202020204" pitchFamily="34" charset="0"/>
                <a:hlinkClick r:id="rId12"/>
              </a:rPr>
              <a:t>[8]</a:t>
            </a:r>
            <a:r>
              <a:rPr lang="en-US" b="0" i="0" u="none" strike="noStrike" baseline="30000" dirty="0">
                <a:solidFill>
                  <a:srgbClr val="0645AD"/>
                </a:solidFill>
                <a:effectLst/>
                <a:latin typeface="Arial" panose="020B0604020202020204" pitchFamily="34" charset="0"/>
                <a:hlinkClick r:id="rId13"/>
              </a:rPr>
              <a:t>[15]</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Some scholars claim that the Septuagint includes only the books of the </a:t>
            </a:r>
            <a:r>
              <a:rPr lang="en-US" b="0" i="0" u="none" strike="noStrike" dirty="0">
                <a:solidFill>
                  <a:srgbClr val="0645AD"/>
                </a:solidFill>
                <a:effectLst/>
                <a:latin typeface="Arial" panose="020B0604020202020204" pitchFamily="34" charset="0"/>
                <a:hlinkClick r:id="rId14" tooltip="Torah"/>
              </a:rPr>
              <a:t>Pentateuch</a:t>
            </a:r>
            <a:r>
              <a:rPr lang="en-US" b="0" i="0" dirty="0">
                <a:solidFill>
                  <a:srgbClr val="202122"/>
                </a:solidFill>
                <a:effectLst/>
                <a:latin typeface="Arial" panose="020B0604020202020204" pitchFamily="34" charset="0"/>
              </a:rPr>
              <a:t>, while others claim it includes all </a:t>
            </a:r>
            <a:r>
              <a:rPr lang="en-US" b="0" i="0" u="none" strike="noStrike" dirty="0">
                <a:solidFill>
                  <a:srgbClr val="0645AD"/>
                </a:solidFill>
                <a:effectLst/>
                <a:latin typeface="Arial" panose="020B0604020202020204" pitchFamily="34" charset="0"/>
                <a:hlinkClick r:id="rId15" tooltip="Hebrew Bible"/>
              </a:rPr>
              <a:t>twenty-four books of the </a:t>
            </a:r>
            <a:r>
              <a:rPr lang="en-US" b="0" i="1" u="none" strike="noStrike" dirty="0">
                <a:solidFill>
                  <a:srgbClr val="0645AD"/>
                </a:solidFill>
                <a:effectLst/>
                <a:latin typeface="Arial" panose="020B0604020202020204" pitchFamily="34" charset="0"/>
                <a:hlinkClick r:id="rId15" tooltip="Hebrew Bible"/>
              </a:rPr>
              <a:t>Tanakh</a:t>
            </a:r>
            <a:r>
              <a:rPr lang="en-US" b="0" i="0" dirty="0">
                <a:solidFill>
                  <a:srgbClr val="202122"/>
                </a:solidFill>
                <a:effectLst/>
                <a:latin typeface="Arial" panose="020B0604020202020204" pitchFamily="34" charset="0"/>
              </a:rPr>
              <a:t> (5 books of the </a:t>
            </a:r>
            <a:r>
              <a:rPr lang="en-US" b="0" i="1" u="none" strike="noStrike" dirty="0">
                <a:solidFill>
                  <a:srgbClr val="0645AD"/>
                </a:solidFill>
                <a:effectLst/>
                <a:latin typeface="Arial" panose="020B0604020202020204" pitchFamily="34" charset="0"/>
                <a:hlinkClick r:id="rId14" tooltip="Torah"/>
              </a:rPr>
              <a:t>Torah</a:t>
            </a:r>
            <a:r>
              <a:rPr lang="en-US" b="0" i="0" dirty="0">
                <a:solidFill>
                  <a:srgbClr val="202122"/>
                </a:solidFill>
                <a:effectLst/>
                <a:latin typeface="Arial" panose="020B0604020202020204" pitchFamily="34" charset="0"/>
              </a:rPr>
              <a:t>, 8 books of the </a:t>
            </a:r>
            <a:r>
              <a:rPr lang="en-US" b="0" i="1" u="none" strike="noStrike" dirty="0">
                <a:solidFill>
                  <a:srgbClr val="0645AD"/>
                </a:solidFill>
                <a:effectLst/>
                <a:latin typeface="Arial" panose="020B0604020202020204" pitchFamily="34" charset="0"/>
                <a:hlinkClick r:id="rId16" tooltip="Nevi'im"/>
              </a:rPr>
              <a:t>Nevi'im</a:t>
            </a:r>
            <a:r>
              <a:rPr lang="en-US" b="0" i="0" dirty="0">
                <a:solidFill>
                  <a:srgbClr val="202122"/>
                </a:solidFill>
                <a:effectLst/>
                <a:latin typeface="Arial" panose="020B0604020202020204" pitchFamily="34" charset="0"/>
              </a:rPr>
              <a:t>, and 11 books of the </a:t>
            </a:r>
            <a:r>
              <a:rPr lang="en-US" b="0" i="1" u="none" strike="noStrike" dirty="0">
                <a:solidFill>
                  <a:srgbClr val="0645AD"/>
                </a:solidFill>
                <a:effectLst/>
                <a:latin typeface="Arial" panose="020B0604020202020204" pitchFamily="34" charset="0"/>
                <a:hlinkClick r:id="rId17" tooltip="Ketuvim"/>
              </a:rPr>
              <a:t>Ketuvim</a:t>
            </a:r>
            <a:r>
              <a:rPr lang="en-US" b="0" i="0" dirty="0">
                <a:solidFill>
                  <a:srgbClr val="202122"/>
                </a:solidFill>
                <a:effectLst/>
                <a:latin typeface="Arial" panose="020B0604020202020204" pitchFamily="34" charset="0"/>
              </a:rPr>
              <a:t>). Still others claim that the Septuagint includes not only all of the books of the </a:t>
            </a:r>
            <a:r>
              <a:rPr lang="en-US" b="0" i="1" dirty="0">
                <a:solidFill>
                  <a:srgbClr val="202122"/>
                </a:solidFill>
                <a:effectLst/>
                <a:latin typeface="Arial" panose="020B0604020202020204" pitchFamily="34" charset="0"/>
              </a:rPr>
              <a:t>Tanakh</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8"/>
              </a:rPr>
              <a:t>[16]</a:t>
            </a:r>
            <a:r>
              <a:rPr lang="en-US" b="0" i="0" dirty="0">
                <a:solidFill>
                  <a:srgbClr val="202122"/>
                </a:solidFill>
                <a:effectLst/>
                <a:latin typeface="Arial" panose="020B0604020202020204" pitchFamily="34" charset="0"/>
              </a:rPr>
              <a:t> but also several books (such as the </a:t>
            </a:r>
            <a:r>
              <a:rPr lang="en-US" b="0" i="0" u="none" strike="noStrike" dirty="0">
                <a:solidFill>
                  <a:srgbClr val="0645AD"/>
                </a:solidFill>
                <a:effectLst/>
                <a:latin typeface="Arial" panose="020B0604020202020204" pitchFamily="34" charset="0"/>
                <a:hlinkClick r:id="rId19" tooltip="Book of Tobit"/>
              </a:rPr>
              <a:t>Book of Tobit</a:t>
            </a:r>
            <a:r>
              <a:rPr lang="en-US" b="0" i="0" dirty="0">
                <a:solidFill>
                  <a:srgbClr val="202122"/>
                </a:solidFill>
                <a:effectLst/>
                <a:latin typeface="Arial" panose="020B0604020202020204" pitchFamily="34" charset="0"/>
              </a:rPr>
              <a:t>, the </a:t>
            </a:r>
            <a:r>
              <a:rPr lang="en-US" b="0" i="0" u="none" strike="noStrike" dirty="0">
                <a:solidFill>
                  <a:srgbClr val="0645AD"/>
                </a:solidFill>
                <a:effectLst/>
                <a:latin typeface="Arial" panose="020B0604020202020204" pitchFamily="34" charset="0"/>
                <a:hlinkClick r:id="rId20" tooltip="Books of the Maccabees"/>
              </a:rPr>
              <a:t>Books of the Maccabees</a:t>
            </a:r>
            <a:r>
              <a:rPr lang="en-US" b="0" i="0" dirty="0">
                <a:solidFill>
                  <a:srgbClr val="202122"/>
                </a:solidFill>
                <a:effectLst/>
                <a:latin typeface="Arial" panose="020B0604020202020204" pitchFamily="34" charset="0"/>
              </a:rPr>
              <a:t>, and the </a:t>
            </a:r>
            <a:r>
              <a:rPr lang="en-US" b="0" i="0" u="none" strike="noStrike" dirty="0">
                <a:solidFill>
                  <a:srgbClr val="0645AD"/>
                </a:solidFill>
                <a:effectLst/>
                <a:latin typeface="Arial" panose="020B0604020202020204" pitchFamily="34" charset="0"/>
                <a:hlinkClick r:id="rId21" tooltip="Book of Sirach"/>
              </a:rPr>
              <a:t>Book of Sirach</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22"/>
              </a:rPr>
              <a:t>[17]</a:t>
            </a:r>
            <a:r>
              <a:rPr lang="en-US" b="0" i="0" dirty="0">
                <a:solidFill>
                  <a:srgbClr val="202122"/>
                </a:solidFill>
                <a:effectLst/>
                <a:latin typeface="Arial" panose="020B0604020202020204" pitchFamily="34" charset="0"/>
              </a:rPr>
              <a:t> which are not recognized in the official </a:t>
            </a:r>
            <a:r>
              <a:rPr lang="en-US" b="0" i="0" u="none" strike="noStrike" dirty="0">
                <a:solidFill>
                  <a:srgbClr val="0645AD"/>
                </a:solidFill>
                <a:effectLst/>
                <a:latin typeface="Arial" panose="020B0604020202020204" pitchFamily="34" charset="0"/>
                <a:hlinkClick r:id="rId23" tooltip="Development of the Hebrew Bible canon"/>
              </a:rPr>
              <a:t>Jewish canon</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24"/>
              </a:rPr>
              <a:t>[18]</a:t>
            </a:r>
            <a:r>
              <a:rPr lang="en-US" b="0" i="0" dirty="0">
                <a:solidFill>
                  <a:srgbClr val="202122"/>
                </a:solidFill>
                <a:effectLst/>
                <a:latin typeface="Arial" panose="020B0604020202020204" pitchFamily="34" charset="0"/>
              </a:rPr>
              <a:t> Modern </a:t>
            </a:r>
            <a:r>
              <a:rPr lang="en-US" b="0" i="0" u="none" strike="noStrike" dirty="0">
                <a:solidFill>
                  <a:srgbClr val="0645AD"/>
                </a:solidFill>
                <a:effectLst/>
                <a:latin typeface="Arial" panose="020B0604020202020204" pitchFamily="34" charset="0"/>
                <a:hlinkClick r:id="rId25" tooltip="Critical edition"/>
              </a:rPr>
              <a:t>critical editions</a:t>
            </a:r>
            <a:r>
              <a:rPr lang="en-US" b="0" i="0" dirty="0">
                <a:solidFill>
                  <a:srgbClr val="202122"/>
                </a:solidFill>
                <a:effectLst/>
                <a:latin typeface="Arial" panose="020B0604020202020204" pitchFamily="34" charset="0"/>
              </a:rPr>
              <a:t> of the Greek Old Testament are based on the Codices </a:t>
            </a:r>
            <a:r>
              <a:rPr lang="en-US" b="0" i="0" u="none" strike="noStrike" dirty="0">
                <a:solidFill>
                  <a:srgbClr val="0645AD"/>
                </a:solidFill>
                <a:effectLst/>
                <a:latin typeface="Arial" panose="020B0604020202020204" pitchFamily="34" charset="0"/>
                <a:hlinkClick r:id="rId26" tooltip="Codex Alexandrinus"/>
              </a:rPr>
              <a:t>Alexandrinus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27" tooltip="Codex Sinaiticus"/>
              </a:rPr>
              <a:t>Sinaiticus</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28" tooltip="Codex Vaticanus"/>
              </a:rPr>
              <a:t>Vaticanus</a:t>
            </a:r>
            <a:r>
              <a:rPr lang="en-US" b="0" i="0" dirty="0">
                <a:solidFill>
                  <a:srgbClr val="202122"/>
                </a:solidFill>
                <a:effectLst/>
                <a:latin typeface="Arial" panose="020B0604020202020204" pitchFamily="34" charset="0"/>
              </a:rPr>
              <a:t>.</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29" tooltip="Wikipedia:Citation needed"/>
              </a:rPr>
              <a:t>citation needed</a:t>
            </a:r>
            <a:r>
              <a:rPr lang="en-US" b="0" i="0" baseline="3000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There are important differences among these three versions. For example, the Codex Alexandrinus contains all four </a:t>
            </a:r>
            <a:r>
              <a:rPr lang="en-US" b="0" i="0" u="none" strike="noStrike" dirty="0">
                <a:solidFill>
                  <a:srgbClr val="0645AD"/>
                </a:solidFill>
                <a:effectLst/>
                <a:latin typeface="Arial" panose="020B0604020202020204" pitchFamily="34" charset="0"/>
                <a:hlinkClick r:id="rId20" tooltip="Books of the Maccabees"/>
              </a:rPr>
              <a:t>books of the Maccabees</a:t>
            </a:r>
            <a:r>
              <a:rPr lang="en-US" b="0" i="0" dirty="0">
                <a:solidFill>
                  <a:srgbClr val="202122"/>
                </a:solidFill>
                <a:effectLst/>
                <a:latin typeface="Arial" panose="020B0604020202020204" pitchFamily="34" charset="0"/>
              </a:rPr>
              <a:t>, the Codex Sinaiticus contains only 1 and 4 Maccabees, and the Codex Vaticanus contains none of the four books.</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29" tooltip="Wikipedia:Citation needed"/>
              </a:rPr>
              <a:t>citation needed</a:t>
            </a:r>
            <a:r>
              <a:rPr lang="en-US" b="0" i="0" baseline="3000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14</a:t>
            </a:fld>
            <a:endParaRPr lang="en-US" dirty="0"/>
          </a:p>
        </p:txBody>
      </p:sp>
    </p:spTree>
    <p:extLst>
      <p:ext uri="{BB962C8B-B14F-4D97-AF65-F5344CB8AC3E}">
        <p14:creationId xmlns:p14="http://schemas.microsoft.com/office/powerpoint/2010/main" val="39015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4595D"/>
                </a:solidFill>
                <a:effectLst/>
                <a:latin typeface="Arial" panose="020B0604020202020204" pitchFamily="34" charset="0"/>
              </a:rPr>
              <a:t>he relationships among the various ancient manuscripts of the Old Testament, </a:t>
            </a:r>
            <a:r>
              <a:rPr lang="en-US" b="0" i="0" u="none" strike="noStrike" dirty="0">
                <a:solidFill>
                  <a:srgbClr val="0645AD"/>
                </a:solidFill>
                <a:effectLst/>
                <a:latin typeface="Arial" panose="020B0604020202020204" pitchFamily="34" charset="0"/>
                <a:hlinkClick r:id="rId3" tooltip="wikisource:Encyclopaedia Biblica/Text and Versions"/>
              </a:rPr>
              <a:t>according to the </a:t>
            </a:r>
            <a:r>
              <a:rPr lang="en-US" b="0" i="0" u="none" strike="noStrike" dirty="0" err="1">
                <a:solidFill>
                  <a:srgbClr val="0645AD"/>
                </a:solidFill>
                <a:effectLst/>
                <a:latin typeface="Arial" panose="020B0604020202020204" pitchFamily="34" charset="0"/>
                <a:hlinkClick r:id="rId3" tooltip="wikisource:Encyclopaedia Biblica/Text and Versions"/>
              </a:rPr>
              <a:t>Encyclopaedia</a:t>
            </a:r>
            <a:r>
              <a:rPr lang="en-US" b="0" i="0" u="none" strike="noStrike" dirty="0">
                <a:solidFill>
                  <a:srgbClr val="0645AD"/>
                </a:solidFill>
                <a:effectLst/>
                <a:latin typeface="Arial" panose="020B0604020202020204" pitchFamily="34" charset="0"/>
                <a:hlinkClick r:id="rId3" tooltip="wikisource:Encyclopaedia Biblica/Text and Versions"/>
              </a:rPr>
              <a:t> Biblica</a:t>
            </a:r>
            <a:r>
              <a:rPr lang="en-US" b="0" i="0" dirty="0">
                <a:solidFill>
                  <a:srgbClr val="54595D"/>
                </a:solidFill>
                <a:effectLst/>
                <a:latin typeface="Arial" panose="020B0604020202020204" pitchFamily="34" charset="0"/>
              </a:rPr>
              <a:t>.</a:t>
            </a:r>
            <a:r>
              <a:rPr lang="en-US" b="0" i="0" baseline="30000" dirty="0">
                <a:solidFill>
                  <a:srgbClr val="54595D"/>
                </a:solidFill>
                <a:effectLst/>
                <a:latin typeface="Arial" panose="020B0604020202020204" pitchFamily="34" charset="0"/>
              </a:rPr>
              <a:t>[page needed]</a:t>
            </a:r>
            <a:r>
              <a:rPr lang="en-US" b="0" i="0" dirty="0">
                <a:solidFill>
                  <a:srgbClr val="54595D"/>
                </a:solidFill>
                <a:effectLst/>
                <a:latin typeface="Arial" panose="020B0604020202020204" pitchFamily="34" charset="0"/>
              </a:rPr>
              <a:t> Dotted pale blue lines indicate texts which were used to correct the main source. The isolated letters are standard </a:t>
            </a:r>
            <a:r>
              <a:rPr lang="en-US" b="0" i="0" dirty="0" err="1">
                <a:solidFill>
                  <a:srgbClr val="54595D"/>
                </a:solidFill>
                <a:effectLst/>
                <a:latin typeface="Arial" panose="020B0604020202020204" pitchFamily="34" charset="0"/>
              </a:rPr>
              <a:t>siglums</a:t>
            </a:r>
            <a:r>
              <a:rPr lang="en-US" b="0" i="0" dirty="0">
                <a:solidFill>
                  <a:srgbClr val="54595D"/>
                </a:solidFill>
                <a:effectLst/>
                <a:latin typeface="Arial" panose="020B0604020202020204" pitchFamily="34" charset="0"/>
              </a:rPr>
              <a:t> designating particularly significant manuscripts: </a:t>
            </a:r>
            <a:r>
              <a:rPr lang="he-IL" b="0" i="0" dirty="0">
                <a:solidFill>
                  <a:srgbClr val="54595D"/>
                </a:solidFill>
                <a:effectLst/>
                <a:latin typeface="Arial" panose="020B0604020202020204" pitchFamily="34" charset="0"/>
              </a:rPr>
              <a:t>א [</a:t>
            </a:r>
            <a:r>
              <a:rPr lang="en-US" b="0" i="0" dirty="0">
                <a:solidFill>
                  <a:srgbClr val="54595D"/>
                </a:solidFill>
                <a:effectLst/>
                <a:latin typeface="Arial" panose="020B0604020202020204" pitchFamily="34" charset="0"/>
              </a:rPr>
              <a:t>aleph] = Codex Sinaiticus A = Codex Alexandrinus B = Codex Vaticanus Q = Codex Marchalianus In addition, the standard abbreviations: MT = Masoretic Text LXX = Septuagint - in this diagram, this refers to the </a:t>
            </a:r>
            <a:r>
              <a:rPr lang="en-US" b="1" i="0" dirty="0">
                <a:solidFill>
                  <a:srgbClr val="54595D"/>
                </a:solidFill>
                <a:effectLst/>
                <a:latin typeface="Arial" panose="020B0604020202020204" pitchFamily="34" charset="0"/>
              </a:rPr>
              <a:t>original</a:t>
            </a:r>
            <a:r>
              <a:rPr lang="en-US" b="0" i="0" dirty="0">
                <a:solidFill>
                  <a:srgbClr val="54595D"/>
                </a:solidFill>
                <a:effectLst/>
                <a:latin typeface="Arial" panose="020B0604020202020204" pitchFamily="34" charset="0"/>
              </a:rPr>
              <a:t> version of the Septuagint (as opposed to Lucian, </a:t>
            </a:r>
            <a:r>
              <a:rPr lang="en-US" b="0" i="0" dirty="0" err="1">
                <a:solidFill>
                  <a:srgbClr val="54595D"/>
                </a:solidFill>
                <a:effectLst/>
                <a:latin typeface="Arial" panose="020B0604020202020204" pitchFamily="34" charset="0"/>
              </a:rPr>
              <a:t>Heysicius</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Hexaplar</a:t>
            </a:r>
            <a:r>
              <a:rPr lang="en-US" b="0" i="0" dirty="0">
                <a:solidFill>
                  <a:srgbClr val="54595D"/>
                </a:solidFill>
                <a:effectLst/>
                <a:latin typeface="Arial" panose="020B0604020202020204" pitchFamily="34" charset="0"/>
              </a:rPr>
              <a:t>, A, B, X [aleph], etc., the Old Testaments/Hebrew Bibles of which are commonly also called </a:t>
            </a:r>
            <a:r>
              <a:rPr lang="en-US" b="0" i="1" dirty="0">
                <a:solidFill>
                  <a:srgbClr val="54595D"/>
                </a:solidFill>
                <a:effectLst/>
                <a:latin typeface="Arial" panose="020B0604020202020204" pitchFamily="34" charset="0"/>
              </a:rPr>
              <a:t>Septuagint</a:t>
            </a:r>
            <a:r>
              <a:rPr lang="en-US" b="0" i="0" dirty="0">
                <a:solidFill>
                  <a:srgbClr val="54595D"/>
                </a:solidFill>
                <a:effectLst/>
                <a:latin typeface="Arial" panose="020B0604020202020204" pitchFamily="34" charset="0"/>
              </a:rPr>
              <a:t>) See also </a:t>
            </a:r>
            <a:r>
              <a:rPr lang="en-US" b="0" i="0" u="none" strike="noStrike" dirty="0">
                <a:solidFill>
                  <a:srgbClr val="0645AD"/>
                </a:solidFill>
                <a:effectLst/>
                <a:latin typeface="Arial" panose="020B0604020202020204" pitchFamily="34" charset="0"/>
                <a:hlinkClick r:id="rId4" tooltip="File:ATtextgeschichte farb.jpg"/>
              </a:rPr>
              <a:t>File:ATtextgeschichte farb.jpg</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24</a:t>
            </a:fld>
            <a:endParaRPr lang="en-US" dirty="0"/>
          </a:p>
        </p:txBody>
      </p:sp>
    </p:spTree>
    <p:extLst>
      <p:ext uri="{BB962C8B-B14F-4D97-AF65-F5344CB8AC3E}">
        <p14:creationId xmlns:p14="http://schemas.microsoft.com/office/powerpoint/2010/main" val="179757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27</a:t>
            </a:fld>
            <a:endParaRPr lang="en-US" dirty="0"/>
          </a:p>
        </p:txBody>
      </p:sp>
    </p:spTree>
    <p:extLst>
      <p:ext uri="{BB962C8B-B14F-4D97-AF65-F5344CB8AC3E}">
        <p14:creationId xmlns:p14="http://schemas.microsoft.com/office/powerpoint/2010/main" val="414120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61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36525"/>
            <a:ext cx="11277600" cy="1155216"/>
          </a:xfrm>
          <a:effectLst>
            <a:outerShdw blurRad="50800" dist="38100" dir="2700000" algn="tl" rotWithShape="0">
              <a:prstClr val="black">
                <a:alpha val="40000"/>
              </a:prstClr>
            </a:outerShdw>
          </a:effectLst>
        </p:spPr>
        <p:txBody>
          <a:bodyPr>
            <a:noAutofit/>
          </a:bodyPr>
          <a:lstStyle>
            <a:lvl1pPr>
              <a:defRPr sz="3600" b="1">
                <a:solidFill>
                  <a:schemeClr val="bg1"/>
                </a:solidFill>
                <a:latin typeface="Cambria"/>
                <a:cs typeface="Cambria"/>
              </a:defRPr>
            </a:lvl1pPr>
          </a:lstStyle>
          <a:p>
            <a:r>
              <a:rPr lang="en-US" dirty="0"/>
              <a:t>Researching the Origins of the Bible</a:t>
            </a:r>
          </a:p>
        </p:txBody>
      </p:sp>
      <p:sp>
        <p:nvSpPr>
          <p:cNvPr id="4" name="Date Placeholder 3"/>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72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648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1151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4007"/>
          </a:xfrm>
        </p:spPr>
        <p:txBody>
          <a:bodyPr>
            <a:normAutofit/>
          </a:bodyPr>
          <a:lstStyle>
            <a:lvl1pPr>
              <a:defRPr sz="360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609600" y="1220839"/>
            <a:ext cx="10972800" cy="5135511"/>
          </a:xfrm>
        </p:spPr>
        <p:txBody>
          <a:bodyPr/>
          <a:lstStyle>
            <a:lvl1pPr marL="0" indent="0">
              <a:buNone/>
              <a:defRPr sz="2800" b="1">
                <a:latin typeface="Cambria"/>
                <a:cs typeface="Cambria"/>
              </a:defRPr>
            </a:lvl1pPr>
            <a:lvl2pPr marL="225425" indent="-220663">
              <a:buFont typeface="Arial"/>
              <a:buChar char="•"/>
              <a:defRPr sz="2800">
                <a:latin typeface="Cambria"/>
                <a:cs typeface="Cambria"/>
              </a:defRPr>
            </a:lvl2pPr>
            <a:lvl3pPr marL="458788" indent="-228600">
              <a:defRPr>
                <a:latin typeface="Cambria"/>
                <a:cs typeface="Cambria"/>
              </a:defRPr>
            </a:lvl3pPr>
            <a:lvl4pPr>
              <a:defRPr>
                <a:latin typeface="Cambria"/>
                <a:cs typeface="Cambria"/>
              </a:defRPr>
            </a:lvl4pPr>
            <a:lvl5pPr>
              <a:defRPr>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5287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6229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813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26643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a:cs typeface="Cambria"/>
              </a:defRPr>
            </a:lvl1pPr>
          </a:lstStyle>
          <a:p>
            <a:r>
              <a:rPr lang="en-US"/>
              <a:t>Click to edit Master title style</a:t>
            </a:r>
          </a:p>
        </p:txBody>
      </p:sp>
      <p:sp>
        <p:nvSpPr>
          <p:cNvPr id="3" name="Date Placeholder 2"/>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0441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833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5691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906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143000"/>
          </a:xfrm>
          <a:prstGeom prst="rect">
            <a:avLst/>
          </a:prstGeom>
        </p:spPr>
        <p:txBody>
          <a:bodyPr vert="horz" lIns="91440" tIns="45720" rIns="91440" bIns="45720" rtlCol="0" anchor="ctr">
            <a:normAutofit/>
          </a:bodyPr>
          <a:lstStyle/>
          <a:p>
            <a:r>
              <a:rPr lang="en-US" dirty="0"/>
              <a:t>Researching the Origins of the Bible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F35A-63C6-AE4C-B0C6-E24F15807F8C}" type="datetimeFigureOut">
              <a:rPr lang="en-US" smtClean="0"/>
              <a:t>1/7/2023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9B70-81FE-8843-9BA5-C3CFE764D46B}" type="slidenum">
              <a:rPr lang="en-US" smtClean="0"/>
              <a:t>‹#›</a:t>
            </a:fld>
            <a:endParaRPr lang="en-US" dirty="0"/>
          </a:p>
        </p:txBody>
      </p:sp>
    </p:spTree>
    <p:extLst>
      <p:ext uri="{BB962C8B-B14F-4D97-AF65-F5344CB8AC3E}">
        <p14:creationId xmlns:p14="http://schemas.microsoft.com/office/powerpoint/2010/main" val="286149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Jewish_diaspora" TargetMode="External"/><Relationship Id="rId2" Type="http://schemas.openxmlformats.org/officeDocument/2006/relationships/hyperlink" Target="https://en.wikipedia.org/wiki/Koine_Greek" TargetMode="External"/><Relationship Id="rId1" Type="http://schemas.openxmlformats.org/officeDocument/2006/relationships/slideLayout" Target="../slideLayouts/slideLayout7.xml"/><Relationship Id="rId6" Type="http://schemas.openxmlformats.org/officeDocument/2006/relationships/hyperlink" Target="https://en.wikipedia.org/wiki/Battle_of_Adasa" TargetMode="External"/><Relationship Id="rId5" Type="http://schemas.openxmlformats.org/officeDocument/2006/relationships/hyperlink" Target="https://en.wikipedia.org/wiki/1_Maccabees" TargetMode="External"/><Relationship Id="rId4" Type="http://schemas.openxmlformats.org/officeDocument/2006/relationships/hyperlink" Target="https://en.wikipedia.org/wiki/Hellenistic_Egyp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Roman_gods" TargetMode="External"/><Relationship Id="rId2" Type="http://schemas.openxmlformats.org/officeDocument/2006/relationships/hyperlink" Target="https://en.wikipedia.org/wiki/Roman_Empir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Uncial" TargetMode="External"/><Relationship Id="rId3" Type="http://schemas.openxmlformats.org/officeDocument/2006/relationships/hyperlink" Target="https://en.wikipedia.org/wiki/Septuagint" TargetMode="External"/><Relationship Id="rId7" Type="http://schemas.openxmlformats.org/officeDocument/2006/relationships/hyperlink" Target="https://en.wikipedia.org/wiki/Shepherd_of_Hermas" TargetMode="External"/><Relationship Id="rId2" Type="http://schemas.openxmlformats.org/officeDocument/2006/relationships/hyperlink" Target="https://en.wikipedia.org/wiki/Manuscript" TargetMode="External"/><Relationship Id="rId1" Type="http://schemas.openxmlformats.org/officeDocument/2006/relationships/slideLayout" Target="../slideLayouts/slideLayout2.xml"/><Relationship Id="rId6" Type="http://schemas.openxmlformats.org/officeDocument/2006/relationships/hyperlink" Target="https://en.wikipedia.org/wiki/Epistle_of_Barnabas" TargetMode="External"/><Relationship Id="rId5" Type="http://schemas.openxmlformats.org/officeDocument/2006/relationships/hyperlink" Target="https://en.wikipedia.org/wiki/New_Testament" TargetMode="External"/><Relationship Id="rId10" Type="http://schemas.openxmlformats.org/officeDocument/2006/relationships/hyperlink" Target="https://en.wikipedia.org/wiki/Great_uncial_codices" TargetMode="External"/><Relationship Id="rId4" Type="http://schemas.openxmlformats.org/officeDocument/2006/relationships/hyperlink" Target="https://en.wikipedia.org/wiki/Apocrypha" TargetMode="External"/><Relationship Id="rId9" Type="http://schemas.openxmlformats.org/officeDocument/2006/relationships/hyperlink" Target="https://en.wikipedia.org/wiki/Parchmen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odex_Vaticanus_Graecus_1209" TargetMode="External"/><Relationship Id="rId2" Type="http://schemas.openxmlformats.org/officeDocument/2006/relationships/hyperlink" Target="https://en.wikipedia.org/wiki/Codex_Alexandrinus" TargetMode="External"/><Relationship Id="rId1" Type="http://schemas.openxmlformats.org/officeDocument/2006/relationships/slideLayout" Target="../slideLayouts/slideLayout2.xml"/><Relationship Id="rId6" Type="http://schemas.openxmlformats.org/officeDocument/2006/relationships/hyperlink" Target="https://en.wikipedia.org/wiki/Palaeography" TargetMode="External"/><Relationship Id="rId5" Type="http://schemas.openxmlformats.org/officeDocument/2006/relationships/hyperlink" Target="https://en.wikipedia.org/wiki/New_Testament" TargetMode="External"/><Relationship Id="rId4" Type="http://schemas.openxmlformats.org/officeDocument/2006/relationships/hyperlink" Target="https://en.wikipedia.org/wiki/Bibl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Textual_criticism" TargetMode="External"/><Relationship Id="rId2" Type="http://schemas.openxmlformats.org/officeDocument/2006/relationships/hyperlink" Target="https://en.wikipedia.org/wiki/Constantin_von_Tischendorf" TargetMode="External"/><Relationship Id="rId1" Type="http://schemas.openxmlformats.org/officeDocument/2006/relationships/slideLayout" Target="../slideLayouts/slideLayout2.xml"/><Relationship Id="rId5" Type="http://schemas.openxmlformats.org/officeDocument/2006/relationships/hyperlink" Target="https://en.wikipedia.org/wiki/Sinai_Peninsula" TargetMode="External"/><Relationship Id="rId4" Type="http://schemas.openxmlformats.org/officeDocument/2006/relationships/hyperlink" Target="https://en.wikipedia.org/wiki/Saint_Catherine%27s_Monaster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lueletterbible.org/" TargetMode="External"/><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blueletterbible.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ibles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751" y="448811"/>
            <a:ext cx="5464983" cy="5960378"/>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524001" y="6579968"/>
            <a:ext cx="8889999" cy="261610"/>
          </a:xfrm>
          <a:prstGeom prst="rect">
            <a:avLst/>
          </a:prstGeom>
          <a:noFill/>
        </p:spPr>
        <p:txBody>
          <a:bodyPr wrap="square" rtlCol="0">
            <a:spAutoFit/>
          </a:bodyPr>
          <a:lstStyle/>
          <a:p>
            <a:pPr algn="ctr">
              <a:defRPr/>
            </a:pPr>
            <a:r>
              <a:rPr lang="en-US" sz="1100" dirty="0">
                <a:solidFill>
                  <a:prstClr val="black"/>
                </a:solidFill>
                <a:latin typeface="Calibri"/>
              </a:rPr>
              <a:t>Chart does not include all English translations. Chart idea from Back to the Bible Broadcast, Lincoln NE..</a:t>
            </a:r>
          </a:p>
        </p:txBody>
      </p:sp>
      <p:sp>
        <p:nvSpPr>
          <p:cNvPr id="2" name="Left Brace 1"/>
          <p:cNvSpPr/>
          <p:nvPr/>
        </p:nvSpPr>
        <p:spPr>
          <a:xfrm>
            <a:off x="4424375" y="448812"/>
            <a:ext cx="437345" cy="984005"/>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3" name="TextBox 2"/>
          <p:cNvSpPr txBox="1"/>
          <p:nvPr/>
        </p:nvSpPr>
        <p:spPr>
          <a:xfrm>
            <a:off x="1623787" y="589344"/>
            <a:ext cx="2937787"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Translations after the discovery of the Dead Sea Scrolls</a:t>
            </a:r>
            <a:endParaRPr lang="en-US" sz="1100" dirty="0">
              <a:solidFill>
                <a:prstClr val="black"/>
              </a:solidFill>
              <a:latin typeface="Calibri"/>
            </a:endParaRPr>
          </a:p>
        </p:txBody>
      </p:sp>
      <p:sp>
        <p:nvSpPr>
          <p:cNvPr id="7" name="Left Brace 6"/>
          <p:cNvSpPr/>
          <p:nvPr/>
        </p:nvSpPr>
        <p:spPr>
          <a:xfrm>
            <a:off x="4424374" y="2285739"/>
            <a:ext cx="935026" cy="2369489"/>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11" name="TextBox 10"/>
          <p:cNvSpPr txBox="1"/>
          <p:nvPr/>
        </p:nvSpPr>
        <p:spPr>
          <a:xfrm>
            <a:off x="1728267" y="3403338"/>
            <a:ext cx="272143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English Translations from ancient versions and copies available at that time</a:t>
            </a:r>
          </a:p>
        </p:txBody>
      </p:sp>
      <p:sp>
        <p:nvSpPr>
          <p:cNvPr id="8" name="Left Brace 7"/>
          <p:cNvSpPr/>
          <p:nvPr/>
        </p:nvSpPr>
        <p:spPr>
          <a:xfrm>
            <a:off x="4460635" y="1690902"/>
            <a:ext cx="1635365" cy="471727"/>
          </a:xfrm>
          <a:prstGeom prst="leftBrace">
            <a:avLst>
              <a:gd name="adj1" fmla="val 8333"/>
              <a:gd name="adj2" fmla="val 51312"/>
            </a:avLst>
          </a:prstGeom>
          <a:ln w="6350" cmpd="sng">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white"/>
              </a:solidFill>
              <a:latin typeface="Calibri"/>
            </a:endParaRPr>
          </a:p>
        </p:txBody>
      </p:sp>
      <p:sp>
        <p:nvSpPr>
          <p:cNvPr id="12" name="TextBox 11"/>
          <p:cNvSpPr txBox="1"/>
          <p:nvPr/>
        </p:nvSpPr>
        <p:spPr>
          <a:xfrm>
            <a:off x="1514930" y="1478597"/>
            <a:ext cx="290846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Translations after </a:t>
            </a:r>
            <a:r>
              <a:rPr lang="en-US" sz="1600" i="1" dirty="0">
                <a:solidFill>
                  <a:prstClr val="black"/>
                </a:solidFill>
                <a:latin typeface="Calibri"/>
              </a:rPr>
              <a:t>earlier</a:t>
            </a:r>
            <a:r>
              <a:rPr lang="en-US" sz="1600" dirty="0">
                <a:solidFill>
                  <a:prstClr val="black"/>
                </a:solidFill>
                <a:latin typeface="Calibri"/>
              </a:rPr>
              <a:t> ancient manuscripts were discovered in the 1700s and 1800s</a:t>
            </a:r>
          </a:p>
        </p:txBody>
      </p:sp>
      <p:sp>
        <p:nvSpPr>
          <p:cNvPr id="4" name="TextBox 3">
            <a:extLst>
              <a:ext uri="{FF2B5EF4-FFF2-40B4-BE49-F238E27FC236}">
                <a16:creationId xmlns:a16="http://schemas.microsoft.com/office/drawing/2014/main" id="{AF00F992-7E91-FD6B-77BF-312D0980E4D3}"/>
              </a:ext>
            </a:extLst>
          </p:cNvPr>
          <p:cNvSpPr txBox="1"/>
          <p:nvPr/>
        </p:nvSpPr>
        <p:spPr>
          <a:xfrm>
            <a:off x="1953723" y="4548408"/>
            <a:ext cx="203088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Latin Translation</a:t>
            </a:r>
          </a:p>
        </p:txBody>
      </p:sp>
      <p:cxnSp>
        <p:nvCxnSpPr>
          <p:cNvPr id="6" name="Straight Connector 5">
            <a:extLst>
              <a:ext uri="{FF2B5EF4-FFF2-40B4-BE49-F238E27FC236}">
                <a16:creationId xmlns:a16="http://schemas.microsoft.com/office/drawing/2014/main" id="{2DEE23EF-E9F2-2D92-B277-5614C2727D33}"/>
              </a:ext>
            </a:extLst>
          </p:cNvPr>
          <p:cNvCxnSpPr>
            <a:cxnSpLocks/>
          </p:cNvCxnSpPr>
          <p:nvPr/>
        </p:nvCxnSpPr>
        <p:spPr>
          <a:xfrm>
            <a:off x="3984604" y="4768485"/>
            <a:ext cx="1755797"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7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Septuagint</a:t>
            </a:r>
            <a:endParaRPr lang="en-US" dirty="0"/>
          </a:p>
        </p:txBody>
      </p:sp>
      <p:sp>
        <p:nvSpPr>
          <p:cNvPr id="3" name="Content Placeholder 2"/>
          <p:cNvSpPr>
            <a:spLocks noGrp="1"/>
          </p:cNvSpPr>
          <p:nvPr>
            <p:ph idx="1"/>
          </p:nvPr>
        </p:nvSpPr>
        <p:spPr>
          <a:xfrm>
            <a:off x="428815" y="1220839"/>
            <a:ext cx="7924983" cy="5135511"/>
          </a:xfrm>
        </p:spPr>
        <p:txBody>
          <a:bodyPr>
            <a:normAutofit fontScale="92500"/>
          </a:bodyPr>
          <a:lstStyle/>
          <a:p>
            <a:r>
              <a:rPr lang="en-US" sz="3600" dirty="0"/>
              <a:t>Greek Translation</a:t>
            </a:r>
          </a:p>
          <a:p>
            <a:pPr lvl="1"/>
            <a:r>
              <a:rPr lang="en-US" sz="3600" i="1" dirty="0"/>
              <a:t>The Translation of the Seventy</a:t>
            </a:r>
            <a:r>
              <a:rPr lang="en-US" sz="3600" dirty="0"/>
              <a:t> derives from the story recorded in the Letter of </a:t>
            </a:r>
            <a:r>
              <a:rPr lang="en-US" sz="3600" dirty="0" err="1"/>
              <a:t>Aristeas</a:t>
            </a:r>
            <a:r>
              <a:rPr lang="en-US" sz="3600" dirty="0"/>
              <a:t> to </a:t>
            </a:r>
            <a:r>
              <a:rPr lang="en-US" sz="3600" dirty="0" err="1"/>
              <a:t>Philocrates</a:t>
            </a:r>
            <a:r>
              <a:rPr lang="en-US" sz="3600" dirty="0"/>
              <a:t> that "the laws of the Jews" were translated into the Greek language at the request of Ptolemy II Philadelphus (285–247 BCE) by seventy-two Jewish translators—six from each of the Twelve Tribes of Israel.</a:t>
            </a:r>
          </a:p>
        </p:txBody>
      </p:sp>
      <p:pic>
        <p:nvPicPr>
          <p:cNvPr id="6" name="Picture 5" descr="Septuagint_4Q120_frg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798" y="1747874"/>
            <a:ext cx="3409387" cy="2207611"/>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8886904" y="4161237"/>
            <a:ext cx="2647792" cy="1815882"/>
          </a:xfrm>
          <a:prstGeom prst="rect">
            <a:avLst/>
          </a:prstGeom>
          <a:noFill/>
        </p:spPr>
        <p:txBody>
          <a:bodyPr wrap="square" rtlCol="0">
            <a:spAutoFit/>
          </a:bodyPr>
          <a:lstStyle/>
          <a:p>
            <a:pPr algn="ctr"/>
            <a:r>
              <a:rPr lang="en-US" sz="3200" dirty="0"/>
              <a:t>Septuagint Fragment</a:t>
            </a:r>
            <a:br>
              <a:rPr lang="en-US" sz="3200" dirty="0"/>
            </a:br>
            <a:r>
              <a:rPr lang="en-US" sz="2400" dirty="0"/>
              <a:t>(4Q120, from Leviticus, 100s BC)</a:t>
            </a:r>
          </a:p>
        </p:txBody>
      </p:sp>
    </p:spTree>
    <p:extLst>
      <p:ext uri="{BB962C8B-B14F-4D97-AF65-F5344CB8AC3E}">
        <p14:creationId xmlns:p14="http://schemas.microsoft.com/office/powerpoint/2010/main" val="94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4449-F745-44DD-5BD6-BAC63CEB1C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2390B6C-FC7B-EBDA-9142-A7AA41AD5877}"/>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09410" y="113882"/>
            <a:ext cx="8285360" cy="6349211"/>
          </a:xfrm>
        </p:spPr>
      </p:pic>
    </p:spTree>
    <p:extLst>
      <p:ext uri="{BB962C8B-B14F-4D97-AF65-F5344CB8AC3E}">
        <p14:creationId xmlns:p14="http://schemas.microsoft.com/office/powerpoint/2010/main" val="213982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4449-F745-44DD-5BD6-BAC63CEB1C9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D85BD3-C173-680B-4EE0-7F7B698D6649}"/>
              </a:ext>
            </a:extLst>
          </p:cNvPr>
          <p:cNvPicPr>
            <a:picLocks noChangeAspect="1"/>
          </p:cNvPicPr>
          <p:nvPr/>
        </p:nvPicPr>
        <p:blipFill>
          <a:blip r:embed="rId2"/>
          <a:stretch>
            <a:fillRect/>
          </a:stretch>
        </p:blipFill>
        <p:spPr>
          <a:xfrm>
            <a:off x="679963" y="274639"/>
            <a:ext cx="10023013" cy="6334246"/>
          </a:xfrm>
          <a:prstGeom prst="rect">
            <a:avLst/>
          </a:prstGeom>
        </p:spPr>
      </p:pic>
    </p:spTree>
    <p:extLst>
      <p:ext uri="{BB962C8B-B14F-4D97-AF65-F5344CB8AC3E}">
        <p14:creationId xmlns:p14="http://schemas.microsoft.com/office/powerpoint/2010/main" val="210159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44C5910-0316-DD01-6DF6-BA82B345BF8F}"/>
              </a:ext>
            </a:extLst>
          </p:cNvPr>
          <p:cNvSpPr txBox="1">
            <a:spLocks/>
          </p:cNvSpPr>
          <p:nvPr/>
        </p:nvSpPr>
        <p:spPr>
          <a:xfrm>
            <a:off x="693019" y="180872"/>
            <a:ext cx="9702265" cy="49062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Alexandria the Great 356 BC -323 BC</a:t>
            </a:r>
          </a:p>
          <a:p>
            <a:r>
              <a:rPr lang="en-US" dirty="0"/>
              <a:t>Became leader on death of Philip II 336   (age 20)</a:t>
            </a:r>
          </a:p>
          <a:p>
            <a:r>
              <a:rPr lang="en-US" dirty="0"/>
              <a:t>Alexandria Founded 331 BC By Alexander the Great</a:t>
            </a:r>
          </a:p>
          <a:p>
            <a:r>
              <a:rPr lang="en-US" dirty="0"/>
              <a:t>Ptolemy gain control of Egypt 321.. </a:t>
            </a:r>
          </a:p>
          <a:p>
            <a:endParaRPr lang="en-US" dirty="0"/>
          </a:p>
          <a:p>
            <a:endParaRPr lang="en-US" dirty="0"/>
          </a:p>
          <a:p>
            <a:endParaRPr lang="en-US" dirty="0"/>
          </a:p>
        </p:txBody>
      </p:sp>
    </p:spTree>
    <p:extLst>
      <p:ext uri="{BB962C8B-B14F-4D97-AF65-F5344CB8AC3E}">
        <p14:creationId xmlns:p14="http://schemas.microsoft.com/office/powerpoint/2010/main" val="42298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Septuagint</a:t>
            </a:r>
            <a:endParaRPr lang="en-US" dirty="0"/>
          </a:p>
        </p:txBody>
      </p:sp>
      <p:sp>
        <p:nvSpPr>
          <p:cNvPr id="3" name="Content Placeholder 2"/>
          <p:cNvSpPr>
            <a:spLocks noGrp="1"/>
          </p:cNvSpPr>
          <p:nvPr>
            <p:ph idx="1"/>
          </p:nvPr>
        </p:nvSpPr>
        <p:spPr>
          <a:xfrm>
            <a:off x="428815" y="1220839"/>
            <a:ext cx="7924983" cy="5135511"/>
          </a:xfrm>
        </p:spPr>
        <p:txBody>
          <a:bodyPr>
            <a:normAutofit fontScale="92500" lnSpcReduction="10000"/>
          </a:bodyPr>
          <a:lstStyle/>
          <a:p>
            <a:r>
              <a:rPr lang="en-US" sz="3600" dirty="0"/>
              <a:t>Greek Translation</a:t>
            </a:r>
          </a:p>
          <a:p>
            <a:pPr lvl="1"/>
            <a:r>
              <a:rPr lang="en-US" sz="3600" dirty="0"/>
              <a:t>Biblical scholars agree that the first five books of the Hebrew Bible were translated from Biblical Hebrew into </a:t>
            </a:r>
            <a:r>
              <a:rPr lang="en-US" sz="3600" dirty="0" err="1"/>
              <a:t>Koine</a:t>
            </a:r>
            <a:r>
              <a:rPr lang="en-US" sz="3600" dirty="0"/>
              <a:t> Greek by Jews living in the Ptolemaic Kingdom, probably in the early or middle part of the third century BC. The remaining books were presumably translated in the 2nd century BC</a:t>
            </a:r>
            <a:r>
              <a:rPr lang="en-US" sz="3200" dirty="0"/>
              <a:t>.</a:t>
            </a:r>
          </a:p>
        </p:txBody>
      </p:sp>
      <p:pic>
        <p:nvPicPr>
          <p:cNvPr id="6" name="Picture 5" descr="Septuagint_4Q120_frg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798" y="1747874"/>
            <a:ext cx="3409387" cy="2207611"/>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8886904" y="4161237"/>
            <a:ext cx="2647792" cy="1815882"/>
          </a:xfrm>
          <a:prstGeom prst="rect">
            <a:avLst/>
          </a:prstGeom>
          <a:noFill/>
        </p:spPr>
        <p:txBody>
          <a:bodyPr wrap="square" rtlCol="0">
            <a:spAutoFit/>
          </a:bodyPr>
          <a:lstStyle/>
          <a:p>
            <a:pPr algn="ctr"/>
            <a:r>
              <a:rPr lang="en-US" sz="3200" dirty="0"/>
              <a:t>Septuagint Fragment</a:t>
            </a:r>
            <a:br>
              <a:rPr lang="en-US" sz="3200" dirty="0"/>
            </a:br>
            <a:r>
              <a:rPr lang="en-US" sz="2400" dirty="0"/>
              <a:t>(4Q120, from Leviticus, 100s BC)</a:t>
            </a:r>
          </a:p>
        </p:txBody>
      </p:sp>
    </p:spTree>
    <p:extLst>
      <p:ext uri="{BB962C8B-B14F-4D97-AF65-F5344CB8AC3E}">
        <p14:creationId xmlns:p14="http://schemas.microsoft.com/office/powerpoint/2010/main" val="27023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E40D-90B1-158C-663E-44163D64D815}"/>
              </a:ext>
            </a:extLst>
          </p:cNvPr>
          <p:cNvSpPr>
            <a:spLocks noGrp="1"/>
          </p:cNvSpPr>
          <p:nvPr>
            <p:ph type="title"/>
          </p:nvPr>
        </p:nvSpPr>
        <p:spPr/>
        <p:txBody>
          <a:bodyPr/>
          <a:lstStyle/>
          <a:p>
            <a:r>
              <a:rPr lang="en-US" b="1" dirty="0"/>
              <a:t>Old Testament  Septuagint</a:t>
            </a:r>
            <a:endParaRPr lang="en-US" dirty="0"/>
          </a:p>
        </p:txBody>
      </p:sp>
      <p:sp>
        <p:nvSpPr>
          <p:cNvPr id="3" name="Content Placeholder 2">
            <a:extLst>
              <a:ext uri="{FF2B5EF4-FFF2-40B4-BE49-F238E27FC236}">
                <a16:creationId xmlns:a16="http://schemas.microsoft.com/office/drawing/2014/main" id="{1C9EB7AF-9EA9-D8E7-1936-E95F28D60EFA}"/>
              </a:ext>
            </a:extLst>
          </p:cNvPr>
          <p:cNvSpPr>
            <a:spLocks noGrp="1"/>
          </p:cNvSpPr>
          <p:nvPr>
            <p:ph idx="1"/>
          </p:nvPr>
        </p:nvSpPr>
        <p:spPr/>
        <p:txBody>
          <a:bodyPr/>
          <a:lstStyle/>
          <a:p>
            <a:r>
              <a:rPr lang="en-US" dirty="0"/>
              <a:t>Benefit of a Greek translation of the Hebrew bible ?</a:t>
            </a:r>
          </a:p>
        </p:txBody>
      </p:sp>
    </p:spTree>
    <p:extLst>
      <p:ext uri="{BB962C8B-B14F-4D97-AF65-F5344CB8AC3E}">
        <p14:creationId xmlns:p14="http://schemas.microsoft.com/office/powerpoint/2010/main" val="244371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Septuagint Summary </a:t>
            </a:r>
            <a:endParaRPr lang="en-US" dirty="0"/>
          </a:p>
        </p:txBody>
      </p:sp>
      <p:sp>
        <p:nvSpPr>
          <p:cNvPr id="3" name="Content Placeholder 2"/>
          <p:cNvSpPr>
            <a:spLocks noGrp="1"/>
          </p:cNvSpPr>
          <p:nvPr>
            <p:ph idx="1"/>
          </p:nvPr>
        </p:nvSpPr>
        <p:spPr>
          <a:xfrm>
            <a:off x="428815" y="1220839"/>
            <a:ext cx="7924983" cy="5135511"/>
          </a:xfrm>
        </p:spPr>
        <p:txBody>
          <a:bodyPr>
            <a:normAutofit/>
          </a:bodyPr>
          <a:lstStyle/>
          <a:p>
            <a:r>
              <a:rPr lang="en-US" sz="3600" dirty="0"/>
              <a:t>Greek Translation</a:t>
            </a:r>
          </a:p>
          <a:p>
            <a:pPr lvl="1"/>
            <a:r>
              <a:rPr lang="en-US" sz="3600" dirty="0"/>
              <a:t>The Septuagint is a Greek translation of the Hebrew Bible (the Old Testament). </a:t>
            </a:r>
          </a:p>
          <a:p>
            <a:pPr lvl="1"/>
            <a:r>
              <a:rPr lang="en-US" sz="3600" dirty="0"/>
              <a:t>It was probably translated no later than the 100s BC by Jewish scholars in Alexandria, Egypt</a:t>
            </a:r>
            <a:r>
              <a:rPr lang="en-US" dirty="0"/>
              <a:t>. </a:t>
            </a:r>
          </a:p>
        </p:txBody>
      </p:sp>
      <p:pic>
        <p:nvPicPr>
          <p:cNvPr id="6" name="Picture 5" descr="Septuagint_4Q120_frg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798" y="1747874"/>
            <a:ext cx="3409387" cy="2207611"/>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8886904" y="4161237"/>
            <a:ext cx="2647792" cy="1815882"/>
          </a:xfrm>
          <a:prstGeom prst="rect">
            <a:avLst/>
          </a:prstGeom>
          <a:noFill/>
        </p:spPr>
        <p:txBody>
          <a:bodyPr wrap="square" rtlCol="0">
            <a:spAutoFit/>
          </a:bodyPr>
          <a:lstStyle/>
          <a:p>
            <a:pPr algn="ctr"/>
            <a:r>
              <a:rPr lang="en-US" sz="3200" dirty="0"/>
              <a:t>Septuagint Fragment</a:t>
            </a:r>
            <a:br>
              <a:rPr lang="en-US" sz="3200" dirty="0"/>
            </a:br>
            <a:r>
              <a:rPr lang="en-US" sz="2400" dirty="0"/>
              <a:t>(4Q120, from Leviticus, 100s BC)</a:t>
            </a:r>
          </a:p>
        </p:txBody>
      </p:sp>
    </p:spTree>
    <p:extLst>
      <p:ext uri="{BB962C8B-B14F-4D97-AF65-F5344CB8AC3E}">
        <p14:creationId xmlns:p14="http://schemas.microsoft.com/office/powerpoint/2010/main" val="29366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a:t>
            </a:r>
            <a:endParaRPr lang="en-US" dirty="0"/>
          </a:p>
        </p:txBody>
      </p:sp>
      <p:sp>
        <p:nvSpPr>
          <p:cNvPr id="3" name="Content Placeholder 2"/>
          <p:cNvSpPr>
            <a:spLocks noGrp="1"/>
          </p:cNvSpPr>
          <p:nvPr>
            <p:ph idx="1"/>
          </p:nvPr>
        </p:nvSpPr>
        <p:spPr>
          <a:xfrm>
            <a:off x="317634" y="1220839"/>
            <a:ext cx="6869626" cy="5135511"/>
          </a:xfrm>
        </p:spPr>
        <p:txBody>
          <a:bodyPr>
            <a:normAutofit/>
          </a:bodyPr>
          <a:lstStyle/>
          <a:p>
            <a:r>
              <a:rPr lang="en-US" dirty="0"/>
              <a:t>Greek Translation</a:t>
            </a:r>
          </a:p>
          <a:p>
            <a:pPr lvl="1"/>
            <a:r>
              <a:rPr lang="en-US" sz="3200" dirty="0"/>
              <a:t>The word </a:t>
            </a:r>
            <a:r>
              <a:rPr lang="en-US" sz="3200" i="1" dirty="0"/>
              <a:t>Septuagint </a:t>
            </a:r>
            <a:r>
              <a:rPr lang="en-US" sz="3200" dirty="0"/>
              <a:t>means 70, referring to the legend that 70 or 72 Jewish scholars translated it. </a:t>
            </a:r>
          </a:p>
          <a:p>
            <a:pPr lvl="1"/>
            <a:r>
              <a:rPr lang="en-US" sz="3200" dirty="0"/>
              <a:t>It is often abbreviated LXX, the Roman numeral for 70.</a:t>
            </a:r>
          </a:p>
          <a:p>
            <a:pPr lvl="1"/>
            <a:r>
              <a:rPr lang="en-US" sz="3200" dirty="0"/>
              <a:t>The books were arranged by subject: historical, poetic, and prophetic. </a:t>
            </a:r>
          </a:p>
        </p:txBody>
      </p:sp>
      <p:sp>
        <p:nvSpPr>
          <p:cNvPr id="22" name="Rectangle 2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1524001" y="6558556"/>
            <a:ext cx="864569" cy="307777"/>
          </a:xfrm>
          <a:prstGeom prst="rect">
            <a:avLst/>
          </a:prstGeom>
          <a:noFill/>
        </p:spPr>
        <p:txBody>
          <a:bodyPr wrap="square" rtlCol="0">
            <a:spAutoFit/>
          </a:bodyPr>
          <a:lstStyle/>
          <a:p>
            <a:pPr algn="ctr"/>
            <a:r>
              <a:rPr lang="en-US" sz="1400" dirty="0">
                <a:solidFill>
                  <a:schemeClr val="bg1"/>
                </a:solidFill>
              </a:rPr>
              <a:t>2000 BC</a:t>
            </a:r>
          </a:p>
        </p:txBody>
      </p:sp>
      <p:sp>
        <p:nvSpPr>
          <p:cNvPr id="24" name="TextBox 2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25" name="TextBox 24"/>
          <p:cNvSpPr txBox="1"/>
          <p:nvPr/>
        </p:nvSpPr>
        <p:spPr>
          <a:xfrm>
            <a:off x="5761439" y="6584410"/>
            <a:ext cx="876729" cy="307777"/>
          </a:xfrm>
          <a:prstGeom prst="rect">
            <a:avLst/>
          </a:prstGeom>
          <a:noFill/>
        </p:spPr>
        <p:txBody>
          <a:bodyPr wrap="square" rtlCol="0">
            <a:spAutoFit/>
          </a:bodyPr>
          <a:lstStyle/>
          <a:p>
            <a:pPr algn="ctr"/>
            <a:r>
              <a:rPr lang="en-US" sz="1400" dirty="0">
                <a:solidFill>
                  <a:schemeClr val="bg1"/>
                </a:solidFill>
              </a:rPr>
              <a:t>1000 BC</a:t>
            </a:r>
          </a:p>
        </p:txBody>
      </p:sp>
      <p:sp>
        <p:nvSpPr>
          <p:cNvPr id="27" name="TextBox 26"/>
          <p:cNvSpPr txBox="1"/>
          <p:nvPr/>
        </p:nvSpPr>
        <p:spPr>
          <a:xfrm>
            <a:off x="3795710" y="6570046"/>
            <a:ext cx="872636" cy="307777"/>
          </a:xfrm>
          <a:prstGeom prst="rect">
            <a:avLst/>
          </a:prstGeom>
          <a:noFill/>
        </p:spPr>
        <p:txBody>
          <a:bodyPr wrap="square" rtlCol="0">
            <a:spAutoFit/>
          </a:bodyPr>
          <a:lstStyle/>
          <a:p>
            <a:pPr algn="ctr"/>
            <a:r>
              <a:rPr lang="en-US" sz="1400" dirty="0">
                <a:solidFill>
                  <a:schemeClr val="bg1"/>
                </a:solidFill>
              </a:rPr>
              <a:t>1500 BC</a:t>
            </a:r>
          </a:p>
        </p:txBody>
      </p:sp>
      <p:pic>
        <p:nvPicPr>
          <p:cNvPr id="13" name="Picture 12" descr="Septuagint_4Q120_frg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895" y="1133803"/>
            <a:ext cx="3857471" cy="249775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8379181" y="4086131"/>
            <a:ext cx="3495185" cy="1815882"/>
          </a:xfrm>
          <a:prstGeom prst="rect">
            <a:avLst/>
          </a:prstGeom>
          <a:noFill/>
        </p:spPr>
        <p:txBody>
          <a:bodyPr wrap="square" rtlCol="0">
            <a:spAutoFit/>
          </a:bodyPr>
          <a:lstStyle/>
          <a:p>
            <a:pPr algn="ctr"/>
            <a:r>
              <a:rPr lang="en-US" sz="3200" dirty="0">
                <a:solidFill>
                  <a:srgbClr val="000000"/>
                </a:solidFill>
              </a:rPr>
              <a:t>Septuagint Fragment</a:t>
            </a:r>
            <a:br>
              <a:rPr lang="en-US" sz="3200" dirty="0">
                <a:solidFill>
                  <a:srgbClr val="000000"/>
                </a:solidFill>
              </a:rPr>
            </a:br>
            <a:r>
              <a:rPr lang="en-US" sz="2400" dirty="0">
                <a:solidFill>
                  <a:srgbClr val="000000"/>
                </a:solidFill>
              </a:rPr>
              <a:t>(4Q120, from Leviticus, 100s BC)</a:t>
            </a:r>
          </a:p>
        </p:txBody>
      </p:sp>
      <p:sp>
        <p:nvSpPr>
          <p:cNvPr id="14" name="Isosceles Triangle 13"/>
          <p:cNvSpPr/>
          <p:nvPr/>
        </p:nvSpPr>
        <p:spPr>
          <a:xfrm rot="10800000">
            <a:off x="9188581" y="6444712"/>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7750073" y="6562948"/>
            <a:ext cx="804051" cy="307777"/>
          </a:xfrm>
          <a:prstGeom prst="rect">
            <a:avLst/>
          </a:prstGeom>
          <a:noFill/>
        </p:spPr>
        <p:txBody>
          <a:bodyPr wrap="square" rtlCol="0">
            <a:spAutoFit/>
          </a:bodyPr>
          <a:lstStyle/>
          <a:p>
            <a:pPr algn="ctr"/>
            <a:r>
              <a:rPr lang="en-US" sz="1400" dirty="0">
                <a:solidFill>
                  <a:schemeClr val="bg1"/>
                </a:solidFill>
              </a:rPr>
              <a:t>500 BC</a:t>
            </a:r>
          </a:p>
        </p:txBody>
      </p:sp>
    </p:spTree>
    <p:extLst>
      <p:ext uri="{BB962C8B-B14F-4D97-AF65-F5344CB8AC3E}">
        <p14:creationId xmlns:p14="http://schemas.microsoft.com/office/powerpoint/2010/main" val="21563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Additions</a:t>
            </a:r>
          </a:p>
        </p:txBody>
      </p:sp>
      <p:sp>
        <p:nvSpPr>
          <p:cNvPr id="3" name="Content Placeholder 2"/>
          <p:cNvSpPr>
            <a:spLocks noGrp="1"/>
          </p:cNvSpPr>
          <p:nvPr>
            <p:ph idx="1"/>
          </p:nvPr>
        </p:nvSpPr>
        <p:spPr>
          <a:xfrm>
            <a:off x="713403" y="1060062"/>
            <a:ext cx="10972800" cy="5135511"/>
          </a:xfrm>
        </p:spPr>
        <p:txBody>
          <a:bodyPr>
            <a:normAutofit/>
          </a:bodyPr>
          <a:lstStyle/>
          <a:p>
            <a:r>
              <a:rPr lang="en-US" sz="3200" dirty="0"/>
              <a:t>Apocrypha</a:t>
            </a:r>
          </a:p>
          <a:p>
            <a:pPr lvl="1"/>
            <a:r>
              <a:rPr lang="en-US" sz="3200" dirty="0"/>
              <a:t>The Septuagint included some Jewish religious writings—later known as “Apocrypha”—that had never been included in the Hebrew and Aramaic Scriptures.</a:t>
            </a:r>
            <a:endParaRPr lang="en-US" sz="3200" dirty="0">
              <a:solidFill>
                <a:srgbClr val="0000FF"/>
              </a:solidFill>
            </a:endParaRPr>
          </a:p>
          <a:p>
            <a:pPr lvl="1"/>
            <a:r>
              <a:rPr lang="en-US" sz="3200" dirty="0"/>
              <a:t>The word </a:t>
            </a:r>
            <a:r>
              <a:rPr lang="en-US" sz="3200" i="1" dirty="0"/>
              <a:t>apocrypha</a:t>
            </a:r>
            <a:r>
              <a:rPr lang="en-US" sz="3200" dirty="0"/>
              <a:t> is from the Greek meaning “hidden” or “unclear.” </a:t>
            </a:r>
          </a:p>
          <a:p>
            <a:pPr lvl="1"/>
            <a:r>
              <a:rPr lang="en-US" sz="3200" dirty="0"/>
              <a:t>Today, they are not included in Protestant Bibles, but many of the books can be found in Orthodox and Roman Catholic Old Testaments</a:t>
            </a:r>
            <a:r>
              <a:rPr lang="en-US" dirty="0"/>
              <a:t>.      (These books not a part of Hebrew Cannon)</a:t>
            </a:r>
          </a:p>
          <a:p>
            <a:pPr lvl="1"/>
            <a:endParaRPr lang="en-US" dirty="0"/>
          </a:p>
        </p:txBody>
      </p:sp>
      <p:sp>
        <p:nvSpPr>
          <p:cNvPr id="4" name="Rectangle 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524001" y="6558556"/>
            <a:ext cx="864569" cy="307777"/>
          </a:xfrm>
          <a:prstGeom prst="rect">
            <a:avLst/>
          </a:prstGeom>
          <a:noFill/>
        </p:spPr>
        <p:txBody>
          <a:bodyPr wrap="square" rtlCol="0">
            <a:spAutoFit/>
          </a:bodyPr>
          <a:lstStyle/>
          <a:p>
            <a:pPr algn="ctr"/>
            <a:r>
              <a:rPr lang="en-US" sz="1400" dirty="0">
                <a:solidFill>
                  <a:schemeClr val="bg1"/>
                </a:solidFill>
              </a:rPr>
              <a:t>2000 BC</a:t>
            </a:r>
          </a:p>
        </p:txBody>
      </p:sp>
      <p:sp>
        <p:nvSpPr>
          <p:cNvPr id="6" name="TextBox 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7" name="TextBox 6"/>
          <p:cNvSpPr txBox="1"/>
          <p:nvPr/>
        </p:nvSpPr>
        <p:spPr>
          <a:xfrm>
            <a:off x="5761439" y="6584410"/>
            <a:ext cx="876729" cy="307777"/>
          </a:xfrm>
          <a:prstGeom prst="rect">
            <a:avLst/>
          </a:prstGeom>
          <a:noFill/>
        </p:spPr>
        <p:txBody>
          <a:bodyPr wrap="square" rtlCol="0">
            <a:spAutoFit/>
          </a:bodyPr>
          <a:lstStyle/>
          <a:p>
            <a:pPr algn="ctr"/>
            <a:r>
              <a:rPr lang="en-US" sz="1400" dirty="0">
                <a:solidFill>
                  <a:schemeClr val="bg1"/>
                </a:solidFill>
              </a:rPr>
              <a:t>1000 BC</a:t>
            </a:r>
          </a:p>
        </p:txBody>
      </p:sp>
      <p:sp>
        <p:nvSpPr>
          <p:cNvPr id="9" name="TextBox 8"/>
          <p:cNvSpPr txBox="1"/>
          <p:nvPr/>
        </p:nvSpPr>
        <p:spPr>
          <a:xfrm>
            <a:off x="3795710" y="6570046"/>
            <a:ext cx="872636" cy="307777"/>
          </a:xfrm>
          <a:prstGeom prst="rect">
            <a:avLst/>
          </a:prstGeom>
          <a:noFill/>
        </p:spPr>
        <p:txBody>
          <a:bodyPr wrap="square" rtlCol="0">
            <a:spAutoFit/>
          </a:bodyPr>
          <a:lstStyle/>
          <a:p>
            <a:pPr algn="ctr"/>
            <a:r>
              <a:rPr lang="en-US" sz="1400" dirty="0">
                <a:solidFill>
                  <a:schemeClr val="bg1"/>
                </a:solidFill>
              </a:rPr>
              <a:t>1500 BC</a:t>
            </a:r>
          </a:p>
        </p:txBody>
      </p:sp>
      <p:sp>
        <p:nvSpPr>
          <p:cNvPr id="12" name="Isosceles Triangle 11"/>
          <p:cNvSpPr/>
          <p:nvPr/>
        </p:nvSpPr>
        <p:spPr>
          <a:xfrm rot="10800000">
            <a:off x="9188581" y="6444712"/>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7750073" y="6562948"/>
            <a:ext cx="804051" cy="307777"/>
          </a:xfrm>
          <a:prstGeom prst="rect">
            <a:avLst/>
          </a:prstGeom>
          <a:noFill/>
        </p:spPr>
        <p:txBody>
          <a:bodyPr wrap="square" rtlCol="0">
            <a:spAutoFit/>
          </a:bodyPr>
          <a:lstStyle/>
          <a:p>
            <a:pPr algn="ctr"/>
            <a:r>
              <a:rPr lang="en-US" sz="1400" dirty="0">
                <a:solidFill>
                  <a:schemeClr val="bg1"/>
                </a:solidFill>
              </a:rPr>
              <a:t>500 BC</a:t>
            </a:r>
          </a:p>
        </p:txBody>
      </p:sp>
    </p:spTree>
    <p:extLst>
      <p:ext uri="{BB962C8B-B14F-4D97-AF65-F5344CB8AC3E}">
        <p14:creationId xmlns:p14="http://schemas.microsoft.com/office/powerpoint/2010/main" val="38675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842000"/>
            <a:ext cx="9144000" cy="1016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524000" y="0"/>
            <a:ext cx="9144000" cy="1016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16">
            <a:hlinkClick r:id="" action="ppaction://noaction"/>
          </p:cNvPr>
          <p:cNvSpPr>
            <a:spLocks noChangeArrowheads="1"/>
          </p:cNvSpPr>
          <p:nvPr/>
        </p:nvSpPr>
        <p:spPr bwMode="auto">
          <a:xfrm>
            <a:off x="2278993" y="1199940"/>
            <a:ext cx="3690196" cy="5342759"/>
          </a:xfrm>
          <a:prstGeom prst="actionButtonBlank">
            <a:avLst/>
          </a:prstGeom>
          <a:solidFill>
            <a:schemeClr val="accent2">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1400" dirty="0">
                <a:ea typeface="ＭＳ Ｐゴシック" charset="-128"/>
              </a:rPr>
              <a:t>Genesis</a:t>
            </a:r>
          </a:p>
          <a:p>
            <a:pPr>
              <a:defRPr/>
            </a:pPr>
            <a:r>
              <a:rPr lang="en-US" sz="1400" dirty="0">
                <a:ea typeface="ＭＳ Ｐゴシック" charset="-128"/>
              </a:rPr>
              <a:t>Exodus</a:t>
            </a:r>
          </a:p>
          <a:p>
            <a:pPr>
              <a:defRPr/>
            </a:pPr>
            <a:r>
              <a:rPr lang="en-US" sz="1400" dirty="0">
                <a:ea typeface="ＭＳ Ｐゴシック" charset="-128"/>
              </a:rPr>
              <a:t>Leviticus</a:t>
            </a:r>
          </a:p>
          <a:p>
            <a:pPr>
              <a:defRPr/>
            </a:pPr>
            <a:r>
              <a:rPr lang="en-US" sz="1400" dirty="0">
                <a:ea typeface="ＭＳ Ｐゴシック" charset="-128"/>
              </a:rPr>
              <a:t>Numbers</a:t>
            </a:r>
          </a:p>
          <a:p>
            <a:pPr>
              <a:defRPr/>
            </a:pPr>
            <a:r>
              <a:rPr lang="en-US" sz="1400" dirty="0">
                <a:ea typeface="ＭＳ Ｐゴシック" charset="-128"/>
              </a:rPr>
              <a:t>Deuteronomy</a:t>
            </a:r>
          </a:p>
          <a:p>
            <a:pPr>
              <a:defRPr/>
            </a:pPr>
            <a:r>
              <a:rPr lang="en-US" sz="1400" dirty="0">
                <a:ea typeface="ＭＳ Ｐゴシック" charset="-128"/>
              </a:rPr>
              <a:t>Joshua</a:t>
            </a:r>
          </a:p>
          <a:p>
            <a:pPr>
              <a:defRPr/>
            </a:pPr>
            <a:r>
              <a:rPr lang="en-US" sz="1400" dirty="0">
                <a:ea typeface="ＭＳ Ｐゴシック" charset="-128"/>
              </a:rPr>
              <a:t>Judges</a:t>
            </a:r>
          </a:p>
          <a:p>
            <a:pPr>
              <a:defRPr/>
            </a:pPr>
            <a:r>
              <a:rPr lang="en-US" sz="1400" dirty="0">
                <a:ea typeface="ＭＳ Ｐゴシック" charset="-128"/>
              </a:rPr>
              <a:t>Ruth</a:t>
            </a:r>
          </a:p>
          <a:p>
            <a:pPr>
              <a:defRPr/>
            </a:pPr>
            <a:r>
              <a:rPr lang="en-US" sz="1400" dirty="0">
                <a:ea typeface="ＭＳ Ｐゴシック" charset="-128"/>
              </a:rPr>
              <a:t>1 Samuel</a:t>
            </a:r>
          </a:p>
          <a:p>
            <a:pPr>
              <a:defRPr/>
            </a:pPr>
            <a:r>
              <a:rPr lang="en-US" sz="1400" dirty="0">
                <a:ea typeface="ＭＳ Ｐゴシック" charset="-128"/>
              </a:rPr>
              <a:t>2 Samuel</a:t>
            </a:r>
          </a:p>
          <a:p>
            <a:pPr>
              <a:defRPr/>
            </a:pPr>
            <a:r>
              <a:rPr lang="en-US" sz="1400" dirty="0">
                <a:ea typeface="ＭＳ Ｐゴシック" charset="-128"/>
              </a:rPr>
              <a:t>1 Kings</a:t>
            </a:r>
          </a:p>
          <a:p>
            <a:pPr>
              <a:defRPr/>
            </a:pPr>
            <a:r>
              <a:rPr lang="en-US" sz="1400" dirty="0">
                <a:ea typeface="ＭＳ Ｐゴシック" charset="-128"/>
              </a:rPr>
              <a:t>2 Kings</a:t>
            </a:r>
          </a:p>
          <a:p>
            <a:pPr>
              <a:defRPr/>
            </a:pPr>
            <a:r>
              <a:rPr lang="en-US" sz="1400" dirty="0">
                <a:ea typeface="ＭＳ Ｐゴシック" charset="-128"/>
              </a:rPr>
              <a:t>1 Chronicles</a:t>
            </a:r>
          </a:p>
          <a:p>
            <a:pPr>
              <a:defRPr/>
            </a:pPr>
            <a:r>
              <a:rPr lang="en-US" sz="1400" dirty="0">
                <a:ea typeface="ＭＳ Ｐゴシック" charset="-128"/>
              </a:rPr>
              <a:t>2 Chronicles</a:t>
            </a:r>
          </a:p>
          <a:p>
            <a:pPr>
              <a:defRPr/>
            </a:pPr>
            <a:r>
              <a:rPr lang="en-US" sz="1400" dirty="0">
                <a:ea typeface="ＭＳ Ｐゴシック" charset="-128"/>
              </a:rPr>
              <a:t>Ezra</a:t>
            </a:r>
          </a:p>
          <a:p>
            <a:pPr>
              <a:defRPr/>
            </a:pPr>
            <a:r>
              <a:rPr lang="en-US" sz="1400" dirty="0">
                <a:ea typeface="ＭＳ Ｐゴシック" charset="-128"/>
              </a:rPr>
              <a:t>Nehemiah</a:t>
            </a:r>
          </a:p>
          <a:p>
            <a:pPr>
              <a:defRPr/>
            </a:pPr>
            <a:r>
              <a:rPr lang="en-US" sz="1400" dirty="0">
                <a:solidFill>
                  <a:srgbClr val="3366FF"/>
                </a:solidFill>
                <a:ea typeface="ＭＳ Ｐゴシック" charset="-128"/>
              </a:rPr>
              <a:t>Tobit</a:t>
            </a:r>
          </a:p>
          <a:p>
            <a:pPr>
              <a:defRPr/>
            </a:pPr>
            <a:r>
              <a:rPr lang="en-US" sz="1400" dirty="0">
                <a:solidFill>
                  <a:srgbClr val="3366FF"/>
                </a:solidFill>
                <a:ea typeface="ＭＳ Ｐゴシック" charset="-128"/>
              </a:rPr>
              <a:t>Judith</a:t>
            </a:r>
          </a:p>
          <a:p>
            <a:pPr>
              <a:defRPr/>
            </a:pPr>
            <a:r>
              <a:rPr lang="en-US" sz="1400" dirty="0">
                <a:ea typeface="ＭＳ Ｐゴシック" charset="-128"/>
              </a:rPr>
              <a:t>Esther </a:t>
            </a:r>
            <a:r>
              <a:rPr lang="en-US" sz="1200" dirty="0">
                <a:solidFill>
                  <a:srgbClr val="3366FF"/>
                </a:solidFill>
                <a:ea typeface="ＭＳ Ｐゴシック" charset="-128"/>
              </a:rPr>
              <a:t>(additions)</a:t>
            </a:r>
          </a:p>
          <a:p>
            <a:pPr>
              <a:defRPr/>
            </a:pPr>
            <a:r>
              <a:rPr lang="en-US" sz="1400" dirty="0">
                <a:solidFill>
                  <a:srgbClr val="3366FF"/>
                </a:solidFill>
                <a:ea typeface="ＭＳ Ｐゴシック" charset="-128"/>
              </a:rPr>
              <a:t>1 Maccabees</a:t>
            </a:r>
          </a:p>
          <a:p>
            <a:pPr>
              <a:defRPr/>
            </a:pPr>
            <a:r>
              <a:rPr lang="en-US" sz="1400" dirty="0">
                <a:solidFill>
                  <a:srgbClr val="3366FF"/>
                </a:solidFill>
                <a:ea typeface="ＭＳ Ｐゴシック" charset="-128"/>
              </a:rPr>
              <a:t>2 Maccabees</a:t>
            </a:r>
          </a:p>
          <a:p>
            <a:pPr>
              <a:defRPr/>
            </a:pPr>
            <a:r>
              <a:rPr lang="en-US" sz="1400" dirty="0">
                <a:ea typeface="ＭＳ Ｐゴシック" charset="-128"/>
              </a:rPr>
              <a:t>Job</a:t>
            </a:r>
          </a:p>
          <a:p>
            <a:pPr>
              <a:defRPr/>
            </a:pPr>
            <a:r>
              <a:rPr lang="en-US" sz="1400" dirty="0">
                <a:ea typeface="ＭＳ Ｐゴシック" charset="-128"/>
              </a:rPr>
              <a:t>Psalms</a:t>
            </a:r>
          </a:p>
          <a:p>
            <a:pPr>
              <a:defRPr/>
            </a:pPr>
            <a:r>
              <a:rPr lang="en-US" sz="1400" dirty="0">
                <a:ea typeface="ＭＳ Ｐゴシック" charset="-128"/>
              </a:rPr>
              <a:t>Proverbs</a:t>
            </a:r>
          </a:p>
          <a:p>
            <a:pPr>
              <a:defRPr/>
            </a:pPr>
            <a:r>
              <a:rPr lang="en-US" sz="1400" dirty="0">
                <a:ea typeface="ＭＳ Ｐゴシック" charset="-128"/>
              </a:rPr>
              <a:t>Ecclesiastes</a:t>
            </a:r>
          </a:p>
          <a:p>
            <a:pPr>
              <a:defRPr/>
            </a:pPr>
            <a:r>
              <a:rPr lang="en-US" sz="1400" dirty="0">
                <a:ea typeface="ＭＳ Ｐゴシック" charset="-128"/>
              </a:rPr>
              <a:t>Song of Songs</a:t>
            </a:r>
          </a:p>
          <a:p>
            <a:pPr>
              <a:defRPr/>
            </a:pPr>
            <a:r>
              <a:rPr lang="en-US" sz="1400" dirty="0">
                <a:solidFill>
                  <a:srgbClr val="3366FF"/>
                </a:solidFill>
                <a:ea typeface="ＭＳ Ｐゴシック" charset="-128"/>
              </a:rPr>
              <a:t>Wisdom of Solomon</a:t>
            </a:r>
          </a:p>
          <a:p>
            <a:pPr>
              <a:defRPr/>
            </a:pPr>
            <a:r>
              <a:rPr lang="en-US" sz="1400" dirty="0">
                <a:solidFill>
                  <a:srgbClr val="3366FF"/>
                </a:solidFill>
                <a:ea typeface="ＭＳ Ｐゴシック" charset="-128"/>
              </a:rPr>
              <a:t>Sirach </a:t>
            </a:r>
            <a:r>
              <a:rPr lang="en-US" sz="1200" dirty="0">
                <a:solidFill>
                  <a:srgbClr val="3366FF"/>
                </a:solidFill>
                <a:ea typeface="ＭＳ Ｐゴシック" charset="-128"/>
              </a:rPr>
              <a:t>(Ecclesiasticus)</a:t>
            </a:r>
          </a:p>
          <a:p>
            <a:pPr>
              <a:defRPr/>
            </a:pPr>
            <a:r>
              <a:rPr lang="en-US" sz="1400" dirty="0">
                <a:ea typeface="ＭＳ Ｐゴシック" charset="-128"/>
              </a:rPr>
              <a:t>Isaiah</a:t>
            </a:r>
          </a:p>
          <a:p>
            <a:pPr>
              <a:defRPr/>
            </a:pPr>
            <a:r>
              <a:rPr lang="en-US" sz="1400" dirty="0">
                <a:ea typeface="ＭＳ Ｐゴシック" charset="-128"/>
              </a:rPr>
              <a:t>Jeremiah</a:t>
            </a:r>
          </a:p>
          <a:p>
            <a:pPr>
              <a:defRPr/>
            </a:pPr>
            <a:r>
              <a:rPr lang="en-US" sz="1400" dirty="0">
                <a:ea typeface="ＭＳ Ｐゴシック" charset="-128"/>
              </a:rPr>
              <a:t>Lamentations</a:t>
            </a:r>
          </a:p>
          <a:p>
            <a:pPr>
              <a:defRPr/>
            </a:pPr>
            <a:r>
              <a:rPr lang="en-US" sz="1400" dirty="0">
                <a:solidFill>
                  <a:srgbClr val="3366FF"/>
                </a:solidFill>
                <a:ea typeface="ＭＳ Ｐゴシック" charset="-128"/>
              </a:rPr>
              <a:t>Baruch </a:t>
            </a:r>
            <a:r>
              <a:rPr lang="en-US" sz="1200" dirty="0">
                <a:solidFill>
                  <a:srgbClr val="3366FF"/>
                </a:solidFill>
                <a:ea typeface="ＭＳ Ｐゴシック" charset="-128"/>
              </a:rPr>
              <a:t>(includes letter of 	Jeremiah)</a:t>
            </a:r>
          </a:p>
          <a:p>
            <a:pPr>
              <a:defRPr/>
            </a:pPr>
            <a:r>
              <a:rPr lang="en-US" sz="1400" dirty="0">
                <a:ea typeface="ＭＳ Ｐゴシック" charset="-128"/>
              </a:rPr>
              <a:t>Ezekiel</a:t>
            </a:r>
          </a:p>
          <a:p>
            <a:pPr>
              <a:defRPr/>
            </a:pPr>
            <a:r>
              <a:rPr lang="en-US" sz="1400" dirty="0">
                <a:ea typeface="ＭＳ Ｐゴシック" charset="-128"/>
              </a:rPr>
              <a:t>Daniel </a:t>
            </a:r>
            <a:r>
              <a:rPr lang="en-US" sz="1200" dirty="0">
                <a:solidFill>
                  <a:srgbClr val="3366FF"/>
                </a:solidFill>
                <a:ea typeface="ＭＳ Ｐゴシック" charset="-128"/>
              </a:rPr>
              <a:t>(includes Susanna; 	Bel and the Dragon)</a:t>
            </a:r>
          </a:p>
          <a:p>
            <a:pPr>
              <a:defRPr/>
            </a:pPr>
            <a:r>
              <a:rPr lang="en-US" sz="1400" dirty="0">
                <a:ea typeface="ＭＳ Ｐゴシック" charset="-128"/>
              </a:rPr>
              <a:t>Hosea</a:t>
            </a:r>
          </a:p>
          <a:p>
            <a:pPr>
              <a:defRPr/>
            </a:pPr>
            <a:r>
              <a:rPr lang="en-US" sz="1400" dirty="0">
                <a:ea typeface="ＭＳ Ｐゴシック" charset="-128"/>
              </a:rPr>
              <a:t>Joel</a:t>
            </a:r>
          </a:p>
          <a:p>
            <a:pPr>
              <a:defRPr/>
            </a:pPr>
            <a:r>
              <a:rPr lang="en-US" sz="1400" dirty="0">
                <a:ea typeface="ＭＳ Ｐゴシック" charset="-128"/>
              </a:rPr>
              <a:t>Amos</a:t>
            </a:r>
          </a:p>
          <a:p>
            <a:pPr>
              <a:defRPr/>
            </a:pPr>
            <a:r>
              <a:rPr lang="en-US" sz="1400" dirty="0">
                <a:ea typeface="ＭＳ Ｐゴシック" charset="-128"/>
              </a:rPr>
              <a:t>Obadiah</a:t>
            </a:r>
          </a:p>
          <a:p>
            <a:pPr>
              <a:defRPr/>
            </a:pPr>
            <a:r>
              <a:rPr lang="en-US" sz="1400" dirty="0">
                <a:ea typeface="ＭＳ Ｐゴシック" charset="-128"/>
              </a:rPr>
              <a:t>Jonah</a:t>
            </a:r>
          </a:p>
          <a:p>
            <a:pPr>
              <a:defRPr/>
            </a:pPr>
            <a:r>
              <a:rPr lang="en-US" sz="1400" dirty="0">
                <a:ea typeface="ＭＳ Ｐゴシック" charset="-128"/>
              </a:rPr>
              <a:t>Micah</a:t>
            </a:r>
          </a:p>
          <a:p>
            <a:pPr>
              <a:defRPr/>
            </a:pPr>
            <a:r>
              <a:rPr lang="en-US" sz="1400" dirty="0">
                <a:ea typeface="ＭＳ Ｐゴシック" charset="-128"/>
              </a:rPr>
              <a:t>Nahum</a:t>
            </a:r>
          </a:p>
          <a:p>
            <a:pPr>
              <a:defRPr/>
            </a:pPr>
            <a:r>
              <a:rPr lang="en-US" sz="1400" dirty="0">
                <a:ea typeface="ＭＳ Ｐゴシック" charset="-128"/>
              </a:rPr>
              <a:t>Habakkuk</a:t>
            </a:r>
          </a:p>
          <a:p>
            <a:pPr>
              <a:defRPr/>
            </a:pPr>
            <a:r>
              <a:rPr lang="en-US" sz="1400" dirty="0">
                <a:ea typeface="ＭＳ Ｐゴシック" charset="-128"/>
              </a:rPr>
              <a:t>Zephaniah</a:t>
            </a:r>
          </a:p>
          <a:p>
            <a:pPr>
              <a:defRPr/>
            </a:pPr>
            <a:r>
              <a:rPr lang="en-US" sz="1400" dirty="0">
                <a:ea typeface="ＭＳ Ｐゴシック" charset="-128"/>
              </a:rPr>
              <a:t>Haggai</a:t>
            </a:r>
          </a:p>
          <a:p>
            <a:pPr>
              <a:defRPr/>
            </a:pPr>
            <a:r>
              <a:rPr lang="en-US" sz="1400" dirty="0">
                <a:ea typeface="ＭＳ Ｐゴシック" charset="-128"/>
              </a:rPr>
              <a:t>Zechariah</a:t>
            </a:r>
          </a:p>
          <a:p>
            <a:pPr>
              <a:defRPr/>
            </a:pPr>
            <a:r>
              <a:rPr lang="en-US" sz="1400" dirty="0">
                <a:ea typeface="ＭＳ Ｐゴシック" charset="-128"/>
              </a:rPr>
              <a:t>Malachi</a:t>
            </a:r>
          </a:p>
        </p:txBody>
      </p:sp>
      <p:sp>
        <p:nvSpPr>
          <p:cNvPr id="5" name="AutoShape 20">
            <a:hlinkClick r:id="" action="ppaction://noaction"/>
          </p:cNvPr>
          <p:cNvSpPr>
            <a:spLocks noChangeArrowheads="1"/>
          </p:cNvSpPr>
          <p:nvPr/>
        </p:nvSpPr>
        <p:spPr bwMode="auto">
          <a:xfrm>
            <a:off x="6166061" y="678115"/>
            <a:ext cx="4177871" cy="5882102"/>
          </a:xfrm>
          <a:prstGeom prst="actionButtonBlank">
            <a:avLst/>
          </a:prstGeom>
          <a:solidFill>
            <a:schemeClr val="accent3">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1400" dirty="0">
                <a:ea typeface="ＭＳ Ｐゴシック" charset="-128"/>
              </a:rPr>
              <a:t>Genesis</a:t>
            </a:r>
          </a:p>
          <a:p>
            <a:pPr>
              <a:defRPr/>
            </a:pPr>
            <a:r>
              <a:rPr lang="en-US" sz="1400" dirty="0">
                <a:ea typeface="ＭＳ Ｐゴシック" charset="-128"/>
              </a:rPr>
              <a:t>Exodus</a:t>
            </a:r>
          </a:p>
          <a:p>
            <a:pPr>
              <a:defRPr/>
            </a:pPr>
            <a:r>
              <a:rPr lang="en-US" sz="1400" dirty="0">
                <a:ea typeface="ＭＳ Ｐゴシック" charset="-128"/>
              </a:rPr>
              <a:t>Leviticus</a:t>
            </a:r>
          </a:p>
          <a:p>
            <a:pPr>
              <a:defRPr/>
            </a:pPr>
            <a:r>
              <a:rPr lang="en-US" sz="1400" dirty="0">
                <a:ea typeface="ＭＳ Ｐゴシック" charset="-128"/>
              </a:rPr>
              <a:t>Numbers</a:t>
            </a:r>
          </a:p>
          <a:p>
            <a:pPr>
              <a:defRPr/>
            </a:pPr>
            <a:r>
              <a:rPr lang="en-US" sz="1400" dirty="0">
                <a:ea typeface="ＭＳ Ｐゴシック" charset="-128"/>
              </a:rPr>
              <a:t>Deuteronomy</a:t>
            </a:r>
          </a:p>
          <a:p>
            <a:pPr>
              <a:defRPr/>
            </a:pPr>
            <a:r>
              <a:rPr lang="en-US" sz="1400" dirty="0">
                <a:ea typeface="ＭＳ Ｐゴシック" charset="-128"/>
              </a:rPr>
              <a:t>Joshua</a:t>
            </a:r>
          </a:p>
          <a:p>
            <a:pPr>
              <a:defRPr/>
            </a:pPr>
            <a:r>
              <a:rPr lang="en-US" sz="1400" dirty="0">
                <a:ea typeface="ＭＳ Ｐゴシック" charset="-128"/>
              </a:rPr>
              <a:t>Judges</a:t>
            </a:r>
          </a:p>
          <a:p>
            <a:pPr>
              <a:defRPr/>
            </a:pPr>
            <a:r>
              <a:rPr lang="en-US" sz="1400" dirty="0">
                <a:ea typeface="ＭＳ Ｐゴシック" charset="-128"/>
              </a:rPr>
              <a:t>Ruth</a:t>
            </a:r>
          </a:p>
          <a:p>
            <a:pPr>
              <a:defRPr/>
            </a:pPr>
            <a:r>
              <a:rPr lang="en-US" sz="1400" dirty="0">
                <a:ea typeface="ＭＳ Ｐゴシック" charset="-128"/>
              </a:rPr>
              <a:t>1 Samuel</a:t>
            </a:r>
          </a:p>
          <a:p>
            <a:pPr>
              <a:defRPr/>
            </a:pPr>
            <a:r>
              <a:rPr lang="en-US" sz="1400" dirty="0">
                <a:ea typeface="ＭＳ Ｐゴシック" charset="-128"/>
              </a:rPr>
              <a:t>2 Samuel</a:t>
            </a:r>
          </a:p>
          <a:p>
            <a:pPr>
              <a:defRPr/>
            </a:pPr>
            <a:r>
              <a:rPr lang="en-US" sz="1400" dirty="0">
                <a:ea typeface="ＭＳ Ｐゴシック" charset="-128"/>
              </a:rPr>
              <a:t>1 Kings</a:t>
            </a:r>
          </a:p>
          <a:p>
            <a:pPr>
              <a:defRPr/>
            </a:pPr>
            <a:r>
              <a:rPr lang="en-US" sz="1400" dirty="0">
                <a:ea typeface="ＭＳ Ｐゴシック" charset="-128"/>
              </a:rPr>
              <a:t>2 Kings</a:t>
            </a:r>
          </a:p>
          <a:p>
            <a:pPr>
              <a:defRPr/>
            </a:pPr>
            <a:r>
              <a:rPr lang="en-US" sz="1400" dirty="0">
                <a:ea typeface="ＭＳ Ｐゴシック" charset="-128"/>
              </a:rPr>
              <a:t>1 Chronicles</a:t>
            </a:r>
          </a:p>
          <a:p>
            <a:pPr>
              <a:defRPr/>
            </a:pPr>
            <a:r>
              <a:rPr lang="en-US" sz="1400" dirty="0">
                <a:ea typeface="ＭＳ Ｐゴシック" charset="-128"/>
              </a:rPr>
              <a:t>2 Chronicles</a:t>
            </a:r>
          </a:p>
          <a:p>
            <a:pPr>
              <a:defRPr/>
            </a:pPr>
            <a:r>
              <a:rPr lang="en-US" sz="1400" dirty="0">
                <a:solidFill>
                  <a:srgbClr val="3366FF"/>
                </a:solidFill>
                <a:ea typeface="ＭＳ Ｐゴシック" charset="-128"/>
              </a:rPr>
              <a:t>1 Esdras</a:t>
            </a:r>
          </a:p>
          <a:p>
            <a:pPr>
              <a:defRPr/>
            </a:pPr>
            <a:r>
              <a:rPr lang="en-US" sz="1400" dirty="0">
                <a:ea typeface="ＭＳ Ｐゴシック" charset="-128"/>
              </a:rPr>
              <a:t>Ezra</a:t>
            </a:r>
          </a:p>
          <a:p>
            <a:pPr>
              <a:defRPr/>
            </a:pPr>
            <a:r>
              <a:rPr lang="en-US" sz="1400" dirty="0">
                <a:ea typeface="ＭＳ Ｐゴシック" charset="-128"/>
              </a:rPr>
              <a:t>Nehemiah</a:t>
            </a:r>
          </a:p>
          <a:p>
            <a:pPr>
              <a:defRPr/>
            </a:pPr>
            <a:r>
              <a:rPr lang="en-US" sz="1400" dirty="0">
                <a:ea typeface="ＭＳ Ｐゴシック" charset="-128"/>
              </a:rPr>
              <a:t>Esther</a:t>
            </a:r>
            <a:r>
              <a:rPr lang="en-US" sz="1600" dirty="0">
                <a:ea typeface="ＭＳ Ｐゴシック" charset="-128"/>
              </a:rPr>
              <a:t> </a:t>
            </a:r>
            <a:r>
              <a:rPr lang="en-US" sz="1200" dirty="0">
                <a:solidFill>
                  <a:srgbClr val="3366FF"/>
                </a:solidFill>
                <a:ea typeface="ＭＳ Ｐゴシック" charset="-128"/>
              </a:rPr>
              <a:t>(additions)</a:t>
            </a:r>
          </a:p>
          <a:p>
            <a:pPr>
              <a:defRPr/>
            </a:pPr>
            <a:r>
              <a:rPr lang="en-US" sz="1400" dirty="0">
                <a:solidFill>
                  <a:srgbClr val="3366FF"/>
                </a:solidFill>
                <a:ea typeface="ＭＳ Ｐゴシック" charset="-128"/>
              </a:rPr>
              <a:t>Judith</a:t>
            </a:r>
          </a:p>
          <a:p>
            <a:pPr>
              <a:defRPr/>
            </a:pPr>
            <a:r>
              <a:rPr lang="en-US" sz="1400" dirty="0">
                <a:solidFill>
                  <a:srgbClr val="3366FF"/>
                </a:solidFill>
                <a:ea typeface="ＭＳ Ｐゴシック" charset="-128"/>
              </a:rPr>
              <a:t>Tobit</a:t>
            </a:r>
          </a:p>
          <a:p>
            <a:pPr>
              <a:defRPr/>
            </a:pPr>
            <a:r>
              <a:rPr lang="en-US" sz="1400" dirty="0">
                <a:solidFill>
                  <a:srgbClr val="3366FF"/>
                </a:solidFill>
                <a:ea typeface="ＭＳ Ｐゴシック" charset="-128"/>
              </a:rPr>
              <a:t>1 Maccabees</a:t>
            </a:r>
          </a:p>
          <a:p>
            <a:pPr>
              <a:defRPr/>
            </a:pPr>
            <a:r>
              <a:rPr lang="en-US" sz="1400" dirty="0">
                <a:solidFill>
                  <a:srgbClr val="3366FF"/>
                </a:solidFill>
                <a:ea typeface="ＭＳ Ｐゴシック" charset="-128"/>
              </a:rPr>
              <a:t>2 Maccabees</a:t>
            </a:r>
          </a:p>
          <a:p>
            <a:pPr>
              <a:defRPr/>
            </a:pPr>
            <a:r>
              <a:rPr lang="en-US" sz="1400" dirty="0">
                <a:solidFill>
                  <a:srgbClr val="3366FF"/>
                </a:solidFill>
                <a:ea typeface="ＭＳ Ｐゴシック" charset="-128"/>
              </a:rPr>
              <a:t>3 Maccabees</a:t>
            </a:r>
          </a:p>
          <a:p>
            <a:pPr>
              <a:defRPr/>
            </a:pPr>
            <a:r>
              <a:rPr lang="en-US" sz="1400" dirty="0">
                <a:ea typeface="ＭＳ Ｐゴシック" charset="-128"/>
              </a:rPr>
              <a:t>Psalms </a:t>
            </a:r>
            <a:r>
              <a:rPr lang="en-US" sz="1200" dirty="0">
                <a:solidFill>
                  <a:srgbClr val="3366FF"/>
                </a:solidFill>
                <a:ea typeface="ＭＳ Ｐゴシック" charset="-128"/>
              </a:rPr>
              <a:t>(plus Ps. 151)</a:t>
            </a:r>
          </a:p>
          <a:p>
            <a:pPr>
              <a:defRPr/>
            </a:pPr>
            <a:r>
              <a:rPr lang="en-US" sz="1400" dirty="0">
                <a:solidFill>
                  <a:srgbClr val="3366FF"/>
                </a:solidFill>
                <a:ea typeface="ＭＳ Ｐゴシック" charset="-128"/>
              </a:rPr>
              <a:t>Prayer of Manasseh</a:t>
            </a:r>
          </a:p>
          <a:p>
            <a:pPr>
              <a:defRPr/>
            </a:pPr>
            <a:r>
              <a:rPr lang="en-US" sz="1400" dirty="0">
                <a:ea typeface="ＭＳ Ｐゴシック" charset="-128"/>
              </a:rPr>
              <a:t>Job</a:t>
            </a:r>
          </a:p>
          <a:p>
            <a:pPr>
              <a:defRPr/>
            </a:pPr>
            <a:r>
              <a:rPr lang="en-US" sz="1400" dirty="0">
                <a:ea typeface="ＭＳ Ｐゴシック" charset="-128"/>
              </a:rPr>
              <a:t>Proverbs</a:t>
            </a:r>
          </a:p>
          <a:p>
            <a:pPr>
              <a:defRPr/>
            </a:pPr>
            <a:r>
              <a:rPr lang="en-US" sz="1400" dirty="0">
                <a:ea typeface="ＭＳ Ｐゴシック" charset="-128"/>
              </a:rPr>
              <a:t>Ecclesiastes</a:t>
            </a:r>
          </a:p>
          <a:p>
            <a:pPr>
              <a:defRPr/>
            </a:pPr>
            <a:r>
              <a:rPr lang="en-US" sz="1400" dirty="0">
                <a:ea typeface="ＭＳ Ｐゴシック" charset="-128"/>
              </a:rPr>
              <a:t>Song of Songs</a:t>
            </a:r>
          </a:p>
          <a:p>
            <a:pPr>
              <a:defRPr/>
            </a:pPr>
            <a:r>
              <a:rPr lang="en-US" sz="1400" dirty="0">
                <a:solidFill>
                  <a:srgbClr val="3366FF"/>
                </a:solidFill>
                <a:ea typeface="ＭＳ Ｐゴシック" charset="-128"/>
              </a:rPr>
              <a:t>Wisdom of Solomon</a:t>
            </a:r>
          </a:p>
          <a:p>
            <a:pPr>
              <a:defRPr/>
            </a:pPr>
            <a:r>
              <a:rPr lang="en-US" sz="1400" dirty="0">
                <a:solidFill>
                  <a:srgbClr val="3366FF"/>
                </a:solidFill>
                <a:ea typeface="ＭＳ Ｐゴシック" charset="-128"/>
              </a:rPr>
              <a:t>Sirach </a:t>
            </a:r>
            <a:r>
              <a:rPr lang="en-US" sz="1200" dirty="0">
                <a:solidFill>
                  <a:srgbClr val="3366FF"/>
                </a:solidFill>
                <a:ea typeface="ＭＳ Ｐゴシック" charset="-128"/>
              </a:rPr>
              <a:t>(Ecclesiasticus)</a:t>
            </a:r>
          </a:p>
          <a:p>
            <a:pPr>
              <a:defRPr/>
            </a:pPr>
            <a:r>
              <a:rPr lang="en-US" sz="1400" dirty="0">
                <a:ea typeface="ＭＳ Ｐゴシック" charset="-128"/>
              </a:rPr>
              <a:t>Hosea</a:t>
            </a:r>
          </a:p>
          <a:p>
            <a:pPr>
              <a:defRPr/>
            </a:pPr>
            <a:r>
              <a:rPr lang="en-US" sz="1400" dirty="0">
                <a:ea typeface="ＭＳ Ｐゴシック" charset="-128"/>
              </a:rPr>
              <a:t>Amos</a:t>
            </a:r>
          </a:p>
          <a:p>
            <a:pPr>
              <a:defRPr/>
            </a:pPr>
            <a:r>
              <a:rPr lang="en-US" sz="1400" dirty="0">
                <a:ea typeface="ＭＳ Ｐゴシック" charset="-128"/>
              </a:rPr>
              <a:t>Micah</a:t>
            </a:r>
          </a:p>
          <a:p>
            <a:pPr>
              <a:defRPr/>
            </a:pPr>
            <a:r>
              <a:rPr lang="en-US" sz="1400" dirty="0">
                <a:ea typeface="ＭＳ Ｐゴシック" charset="-128"/>
              </a:rPr>
              <a:t>Joel</a:t>
            </a:r>
          </a:p>
          <a:p>
            <a:pPr>
              <a:defRPr/>
            </a:pPr>
            <a:r>
              <a:rPr lang="en-US" sz="1400" dirty="0">
                <a:ea typeface="ＭＳ Ｐゴシック" charset="-128"/>
              </a:rPr>
              <a:t>Obadiah</a:t>
            </a:r>
          </a:p>
          <a:p>
            <a:pPr>
              <a:defRPr/>
            </a:pPr>
            <a:r>
              <a:rPr lang="en-US" sz="1400" dirty="0">
                <a:ea typeface="ＭＳ Ｐゴシック" charset="-128"/>
              </a:rPr>
              <a:t>Jonah</a:t>
            </a:r>
          </a:p>
          <a:p>
            <a:pPr>
              <a:defRPr/>
            </a:pPr>
            <a:r>
              <a:rPr lang="en-US" sz="1400" dirty="0">
                <a:ea typeface="ＭＳ Ｐゴシック" charset="-128"/>
              </a:rPr>
              <a:t>Nahum</a:t>
            </a:r>
          </a:p>
          <a:p>
            <a:pPr>
              <a:defRPr/>
            </a:pPr>
            <a:r>
              <a:rPr lang="en-US" sz="1400" dirty="0">
                <a:ea typeface="ＭＳ Ｐゴシック" charset="-128"/>
              </a:rPr>
              <a:t>Habakkuk</a:t>
            </a:r>
          </a:p>
          <a:p>
            <a:pPr>
              <a:defRPr/>
            </a:pPr>
            <a:r>
              <a:rPr lang="en-US" sz="1400" dirty="0">
                <a:ea typeface="ＭＳ Ｐゴシック" charset="-128"/>
              </a:rPr>
              <a:t>Zephaniah</a:t>
            </a:r>
          </a:p>
          <a:p>
            <a:pPr>
              <a:defRPr/>
            </a:pPr>
            <a:r>
              <a:rPr lang="en-US" sz="1400" dirty="0">
                <a:ea typeface="ＭＳ Ｐゴシック" charset="-128"/>
              </a:rPr>
              <a:t>Haggai</a:t>
            </a:r>
          </a:p>
          <a:p>
            <a:pPr>
              <a:defRPr/>
            </a:pPr>
            <a:r>
              <a:rPr lang="en-US" sz="1400" dirty="0">
                <a:ea typeface="ＭＳ Ｐゴシック" charset="-128"/>
              </a:rPr>
              <a:t>Zechariah</a:t>
            </a:r>
          </a:p>
          <a:p>
            <a:pPr>
              <a:defRPr/>
            </a:pPr>
            <a:r>
              <a:rPr lang="en-US" sz="1400" dirty="0">
                <a:ea typeface="ＭＳ Ｐゴシック" charset="-128"/>
              </a:rPr>
              <a:t>Malachi</a:t>
            </a:r>
          </a:p>
          <a:p>
            <a:pPr>
              <a:defRPr/>
            </a:pPr>
            <a:r>
              <a:rPr lang="en-US" sz="1400" dirty="0">
                <a:ea typeface="ＭＳ Ｐゴシック" charset="-128"/>
              </a:rPr>
              <a:t>Isaiah</a:t>
            </a:r>
          </a:p>
          <a:p>
            <a:pPr>
              <a:defRPr/>
            </a:pPr>
            <a:r>
              <a:rPr lang="en-US" sz="1400" dirty="0">
                <a:ea typeface="ＭＳ Ｐゴシック" charset="-128"/>
              </a:rPr>
              <a:t>Jeremiah</a:t>
            </a:r>
          </a:p>
          <a:p>
            <a:pPr>
              <a:defRPr/>
            </a:pPr>
            <a:r>
              <a:rPr lang="en-US" sz="1400" dirty="0">
                <a:solidFill>
                  <a:srgbClr val="3366FF"/>
                </a:solidFill>
                <a:ea typeface="ＭＳ Ｐゴシック" charset="-128"/>
              </a:rPr>
              <a:t>Baruch </a:t>
            </a:r>
          </a:p>
          <a:p>
            <a:pPr>
              <a:defRPr/>
            </a:pPr>
            <a:r>
              <a:rPr lang="en-US" sz="1400" dirty="0">
                <a:ea typeface="ＭＳ Ｐゴシック" charset="-128"/>
              </a:rPr>
              <a:t>Lamentations</a:t>
            </a:r>
          </a:p>
          <a:p>
            <a:pPr>
              <a:defRPr/>
            </a:pPr>
            <a:r>
              <a:rPr lang="en-US" sz="1400" dirty="0">
                <a:solidFill>
                  <a:srgbClr val="3366FF"/>
                </a:solidFill>
                <a:ea typeface="ＭＳ Ｐゴシック" charset="-128"/>
              </a:rPr>
              <a:t>Letter of Jeremiah</a:t>
            </a:r>
          </a:p>
          <a:p>
            <a:pPr>
              <a:defRPr/>
            </a:pPr>
            <a:r>
              <a:rPr lang="en-US" sz="1400" dirty="0">
                <a:ea typeface="ＭＳ Ｐゴシック" charset="-128"/>
              </a:rPr>
              <a:t>Ezekiel</a:t>
            </a:r>
          </a:p>
          <a:p>
            <a:pPr>
              <a:defRPr/>
            </a:pPr>
            <a:r>
              <a:rPr lang="en-US" sz="1400" dirty="0">
                <a:ea typeface="ＭＳ Ｐゴシック" charset="-128"/>
              </a:rPr>
              <a:t>Daniel </a:t>
            </a:r>
            <a:r>
              <a:rPr lang="en-US" sz="1200" dirty="0">
                <a:solidFill>
                  <a:srgbClr val="3366FF"/>
                </a:solidFill>
                <a:ea typeface="ＭＳ Ｐゴシック" charset="-128"/>
              </a:rPr>
              <a:t>(includes Susanna; </a:t>
            </a:r>
            <a:br>
              <a:rPr lang="en-US" sz="1200" dirty="0">
                <a:solidFill>
                  <a:srgbClr val="3366FF"/>
                </a:solidFill>
                <a:ea typeface="ＭＳ Ｐゴシック" charset="-128"/>
              </a:rPr>
            </a:br>
            <a:r>
              <a:rPr lang="en-US" sz="1200" dirty="0">
                <a:solidFill>
                  <a:srgbClr val="3366FF"/>
                </a:solidFill>
                <a:ea typeface="ＭＳ Ｐゴシック" charset="-128"/>
              </a:rPr>
              <a:t>	Bel and the Dragon)</a:t>
            </a:r>
          </a:p>
          <a:p>
            <a:pPr>
              <a:defRPr/>
            </a:pPr>
            <a:r>
              <a:rPr lang="en-US" sz="1400" dirty="0">
                <a:solidFill>
                  <a:srgbClr val="3366FF"/>
                </a:solidFill>
                <a:ea typeface="ＭＳ Ｐゴシック" charset="-128"/>
              </a:rPr>
              <a:t>4 Maccabees </a:t>
            </a:r>
            <a:r>
              <a:rPr lang="en-US" sz="1200" dirty="0">
                <a:solidFill>
                  <a:srgbClr val="3366FF"/>
                </a:solidFill>
                <a:ea typeface="ＭＳ Ｐゴシック" charset="-128"/>
              </a:rPr>
              <a:t>(in appendix)</a:t>
            </a:r>
          </a:p>
          <a:p>
            <a:pPr>
              <a:defRPr/>
            </a:pPr>
            <a:r>
              <a:rPr lang="en-US" sz="1400" dirty="0">
                <a:ea typeface="ＭＳ Ｐゴシック" charset="-128"/>
              </a:rPr>
              <a:t>Malachi</a:t>
            </a:r>
          </a:p>
        </p:txBody>
      </p:sp>
      <p:sp>
        <p:nvSpPr>
          <p:cNvPr id="6" name="AutoShape 59">
            <a:hlinkClick r:id="" action="ppaction://noaction"/>
          </p:cNvPr>
          <p:cNvSpPr>
            <a:spLocks noChangeArrowheads="1"/>
          </p:cNvSpPr>
          <p:nvPr/>
        </p:nvSpPr>
        <p:spPr bwMode="auto">
          <a:xfrm>
            <a:off x="2278993" y="744986"/>
            <a:ext cx="3690196" cy="457199"/>
          </a:xfrm>
          <a:prstGeom prst="actionButtonBlank">
            <a:avLst/>
          </a:prstGeom>
          <a:solidFill>
            <a:schemeClr val="accent2">
              <a:lumMod val="5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anchor="ctr"/>
          <a:lstStyle/>
          <a:p>
            <a:pPr algn="ctr">
              <a:defRPr/>
            </a:pPr>
            <a:r>
              <a:rPr lang="en-US" sz="1600" b="1" dirty="0">
                <a:solidFill>
                  <a:schemeClr val="bg1"/>
                </a:solidFill>
              </a:rPr>
              <a:t>Roman Catholic Old Testament</a:t>
            </a:r>
            <a:endParaRPr lang="en-US" sz="1600" dirty="0">
              <a:solidFill>
                <a:schemeClr val="bg1"/>
              </a:solidFill>
            </a:endParaRPr>
          </a:p>
        </p:txBody>
      </p:sp>
      <p:sp>
        <p:nvSpPr>
          <p:cNvPr id="7" name="AutoShape 60">
            <a:hlinkClick r:id="" action="ppaction://noaction"/>
          </p:cNvPr>
          <p:cNvSpPr>
            <a:spLocks noChangeArrowheads="1"/>
          </p:cNvSpPr>
          <p:nvPr/>
        </p:nvSpPr>
        <p:spPr bwMode="auto">
          <a:xfrm>
            <a:off x="6166060" y="221818"/>
            <a:ext cx="4177872" cy="456296"/>
          </a:xfrm>
          <a:prstGeom prst="actionButtonBlank">
            <a:avLst/>
          </a:prstGeom>
          <a:solidFill>
            <a:schemeClr val="accent3">
              <a:lumMod val="5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anchor="ctr"/>
          <a:lstStyle/>
          <a:p>
            <a:pPr algn="ctr">
              <a:defRPr/>
            </a:pPr>
            <a:r>
              <a:rPr lang="en-US" sz="1600" b="1" dirty="0">
                <a:solidFill>
                  <a:schemeClr val="bg1"/>
                </a:solidFill>
              </a:rPr>
              <a:t>Orthodox Old Testament</a:t>
            </a:r>
            <a:endParaRPr lang="en-US" sz="1400" dirty="0">
              <a:solidFill>
                <a:schemeClr val="bg1"/>
              </a:solidFill>
            </a:endParaRPr>
          </a:p>
        </p:txBody>
      </p:sp>
      <p:sp>
        <p:nvSpPr>
          <p:cNvPr id="3" name="TextBox 2"/>
          <p:cNvSpPr txBox="1"/>
          <p:nvPr/>
        </p:nvSpPr>
        <p:spPr>
          <a:xfrm>
            <a:off x="1524001" y="11602"/>
            <a:ext cx="4082814" cy="707886"/>
          </a:xfrm>
          <a:prstGeom prst="rect">
            <a:avLst/>
          </a:prstGeom>
          <a:noFill/>
        </p:spPr>
        <p:txBody>
          <a:bodyPr wrap="square" rtlCol="0">
            <a:spAutoFit/>
          </a:bodyPr>
          <a:lstStyle/>
          <a:p>
            <a:r>
              <a:rPr lang="en-US" sz="2000" dirty="0">
                <a:latin typeface="Cambria"/>
                <a:cs typeface="Cambria"/>
              </a:rPr>
              <a:t>Books </a:t>
            </a:r>
            <a:r>
              <a:rPr lang="en-US" sz="2000" u="sng" dirty="0">
                <a:latin typeface="Cambria"/>
                <a:cs typeface="Cambria"/>
              </a:rPr>
              <a:t>not</a:t>
            </a:r>
            <a:r>
              <a:rPr lang="en-US" sz="2000" dirty="0">
                <a:latin typeface="Cambria"/>
                <a:cs typeface="Cambria"/>
              </a:rPr>
              <a:t> included in the Protestant Old Testament in</a:t>
            </a:r>
            <a:r>
              <a:rPr lang="en-US" sz="2000" b="1" dirty="0">
                <a:solidFill>
                  <a:srgbClr val="127D89"/>
                </a:solidFill>
                <a:latin typeface="Cambria"/>
                <a:cs typeface="Cambria"/>
              </a:rPr>
              <a:t> </a:t>
            </a:r>
            <a:r>
              <a:rPr lang="en-US" sz="2000" b="1" dirty="0">
                <a:solidFill>
                  <a:srgbClr val="3366FF"/>
                </a:solidFill>
                <a:latin typeface="Cambria"/>
                <a:cs typeface="Cambria"/>
              </a:rPr>
              <a:t>blue</a:t>
            </a:r>
            <a:r>
              <a:rPr lang="en-US" sz="2000" dirty="0">
                <a:latin typeface="Cambria"/>
                <a:cs typeface="Cambria"/>
              </a:rPr>
              <a:t>.</a:t>
            </a:r>
          </a:p>
        </p:txBody>
      </p:sp>
    </p:spTree>
    <p:extLst>
      <p:ext uri="{BB962C8B-B14F-4D97-AF65-F5344CB8AC3E}">
        <p14:creationId xmlns:p14="http://schemas.microsoft.com/office/powerpoint/2010/main" val="1398987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703671" y="-3184099"/>
            <a:ext cx="13116630" cy="8680124"/>
          </a:xfrm>
          <a:prstGeom prst="rect">
            <a:avLst/>
          </a:prstGeom>
        </p:spPr>
      </p:pic>
    </p:spTree>
    <p:extLst>
      <p:ext uri="{BB962C8B-B14F-4D97-AF65-F5344CB8AC3E}">
        <p14:creationId xmlns:p14="http://schemas.microsoft.com/office/powerpoint/2010/main" val="384496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C1D0E2F-6869-12A1-B220-91287AB9DEB0}"/>
              </a:ext>
            </a:extLst>
          </p:cNvPr>
          <p:cNvSpPr txBox="1">
            <a:spLocks/>
          </p:cNvSpPr>
          <p:nvPr/>
        </p:nvSpPr>
        <p:spPr>
          <a:xfrm>
            <a:off x="317634" y="1040957"/>
            <a:ext cx="10445304" cy="5817043"/>
          </a:xfrm>
          <a:prstGeom prst="rect">
            <a:avLst/>
          </a:prstGeom>
          <a:ln>
            <a:solidFill>
              <a:schemeClr val="accent1">
                <a:shade val="95000"/>
                <a:satMod val="105000"/>
              </a:schemeClr>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3500" dirty="0"/>
              <a:t>The 2 Maccabees was originally written in </a:t>
            </a:r>
            <a:r>
              <a:rPr lang="en-US" sz="3500" dirty="0" err="1">
                <a:hlinkClick r:id="rId2" tooltip="Koine Greek"/>
              </a:rPr>
              <a:t>Koine</a:t>
            </a:r>
            <a:r>
              <a:rPr lang="en-US" sz="3500" dirty="0">
                <a:hlinkClick r:id="rId2" tooltip="Koine Greek"/>
              </a:rPr>
              <a:t> Greek</a:t>
            </a:r>
            <a:r>
              <a:rPr lang="en-US" sz="3500" dirty="0"/>
              <a:t> by an unknown </a:t>
            </a:r>
            <a:r>
              <a:rPr lang="en-US" sz="3500" dirty="0">
                <a:hlinkClick r:id="rId3" tooltip="Jewish diaspora"/>
              </a:rPr>
              <a:t>diaspora Jew</a:t>
            </a:r>
            <a:r>
              <a:rPr lang="en-US" sz="3500" dirty="0"/>
              <a:t> living in </a:t>
            </a:r>
            <a:r>
              <a:rPr lang="en-US" sz="3500" dirty="0">
                <a:hlinkClick r:id="rId4" tooltip="Hellenistic Egypt"/>
              </a:rPr>
              <a:t>Hellenistic Egypt</a:t>
            </a:r>
            <a:r>
              <a:rPr lang="en-US" sz="3500" dirty="0"/>
              <a:t>. It was likely written some time between 150 and 120 BC. Together with the book </a:t>
            </a:r>
            <a:r>
              <a:rPr lang="en-US" sz="3500" dirty="0">
                <a:hlinkClick r:id="rId5" tooltip="1 Maccabees"/>
              </a:rPr>
              <a:t>1 Maccabees</a:t>
            </a:r>
            <a:r>
              <a:rPr lang="en-US" sz="3500" dirty="0"/>
              <a:t>, it is one of the most important sources on the Maccabean Revolt. </a:t>
            </a:r>
            <a:endParaRPr lang="en-US" sz="3200" dirty="0"/>
          </a:p>
          <a:p>
            <a:pPr lvl="1"/>
            <a:r>
              <a:rPr lang="en-US" sz="3600" dirty="0"/>
              <a:t>Not a sequel to 1 </a:t>
            </a:r>
            <a:r>
              <a:rPr lang="en-US" sz="3600" dirty="0" err="1"/>
              <a:t>Macabees</a:t>
            </a:r>
            <a:r>
              <a:rPr lang="en-US" sz="3600" dirty="0"/>
              <a:t>  - a different account. </a:t>
            </a:r>
          </a:p>
          <a:p>
            <a:pPr lvl="1"/>
            <a:r>
              <a:rPr lang="en-US" sz="3600" dirty="0"/>
              <a:t>Starts with </a:t>
            </a:r>
            <a:r>
              <a:rPr lang="en-US" sz="3600" dirty="0" err="1"/>
              <a:t>Heridous</a:t>
            </a:r>
            <a:r>
              <a:rPr lang="en-US" sz="3600" dirty="0"/>
              <a:t> a Seleucid official </a:t>
            </a:r>
            <a:r>
              <a:rPr lang="en-US" sz="3600" dirty="0" err="1"/>
              <a:t>tzxing</a:t>
            </a:r>
            <a:r>
              <a:rPr lang="en-US" sz="3600" dirty="0"/>
              <a:t> </a:t>
            </a:r>
            <a:r>
              <a:rPr lang="en-US" sz="3600" dirty="0" err="1"/>
              <a:t>tempe</a:t>
            </a:r>
            <a:r>
              <a:rPr lang="en-US" sz="3600" dirty="0"/>
              <a:t> </a:t>
            </a:r>
            <a:r>
              <a:rPr lang="en-US" sz="3600" dirty="0" err="1"/>
              <a:t>im</a:t>
            </a:r>
            <a:r>
              <a:rPr lang="en-US" sz="3600" dirty="0"/>
              <a:t> 176 BC. Ends with </a:t>
            </a:r>
            <a:r>
              <a:rPr lang="en-US" sz="3200" dirty="0">
                <a:hlinkClick r:id="rId6" tooltip="Battle of Adasa"/>
              </a:rPr>
              <a:t>Battle of </a:t>
            </a:r>
            <a:r>
              <a:rPr lang="en-US" sz="3200" dirty="0" err="1">
                <a:hlinkClick r:id="rId6" tooltip="Battle of Adasa"/>
              </a:rPr>
              <a:t>Adasa</a:t>
            </a:r>
            <a:r>
              <a:rPr lang="en-US" sz="3200" dirty="0"/>
              <a:t> in 161 BC</a:t>
            </a:r>
            <a:endParaRPr lang="en-US" sz="3600" dirty="0"/>
          </a:p>
        </p:txBody>
      </p:sp>
      <p:sp>
        <p:nvSpPr>
          <p:cNvPr id="3" name="Oval 2">
            <a:extLst>
              <a:ext uri="{FF2B5EF4-FFF2-40B4-BE49-F238E27FC236}">
                <a16:creationId xmlns:a16="http://schemas.microsoft.com/office/drawing/2014/main" id="{17FD18CA-F6B1-22F2-94A2-118A95C225E6}"/>
              </a:ext>
            </a:extLst>
          </p:cNvPr>
          <p:cNvSpPr/>
          <p:nvPr/>
        </p:nvSpPr>
        <p:spPr>
          <a:xfrm>
            <a:off x="1019331" y="1499017"/>
            <a:ext cx="1364105" cy="74950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Additions</a:t>
            </a:r>
            <a:endParaRPr lang="en-US" dirty="0"/>
          </a:p>
        </p:txBody>
      </p:sp>
      <p:sp>
        <p:nvSpPr>
          <p:cNvPr id="3" name="Content Placeholder 2"/>
          <p:cNvSpPr>
            <a:spLocks noGrp="1"/>
          </p:cNvSpPr>
          <p:nvPr>
            <p:ph idx="1"/>
          </p:nvPr>
        </p:nvSpPr>
        <p:spPr>
          <a:xfrm>
            <a:off x="770021" y="1219944"/>
            <a:ext cx="7016817" cy="4906220"/>
          </a:xfrm>
        </p:spPr>
        <p:txBody>
          <a:bodyPr>
            <a:normAutofit/>
          </a:bodyPr>
          <a:lstStyle/>
          <a:p>
            <a:r>
              <a:rPr lang="en-US" sz="3600" b="1" dirty="0"/>
              <a:t>Apocrypha </a:t>
            </a:r>
          </a:p>
          <a:p>
            <a:pPr lvl="1"/>
            <a:r>
              <a:rPr lang="en-US" sz="3600" dirty="0"/>
              <a:t>Evidence derived from 1</a:t>
            </a:r>
            <a:r>
              <a:rPr lang="en-US" sz="3600" baseline="30000" dirty="0"/>
              <a:t>st</a:t>
            </a:r>
            <a:r>
              <a:rPr lang="en-US" sz="3600" dirty="0"/>
              <a:t> century AD Jewish writers, like Josephus, indicates that the Hebrew and Aramaic Bible never included the Apocrypha. </a:t>
            </a:r>
          </a:p>
        </p:txBody>
      </p:sp>
      <p:pic>
        <p:nvPicPr>
          <p:cNvPr id="5" name="Picture 4" descr="Joseph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608" y="1684393"/>
            <a:ext cx="2647792" cy="2294753"/>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9040275" y="4288185"/>
            <a:ext cx="2647792" cy="584775"/>
          </a:xfrm>
          <a:prstGeom prst="rect">
            <a:avLst/>
          </a:prstGeom>
          <a:noFill/>
        </p:spPr>
        <p:txBody>
          <a:bodyPr wrap="square" rtlCol="0">
            <a:spAutoFit/>
          </a:bodyPr>
          <a:lstStyle/>
          <a:p>
            <a:pPr algn="ctr"/>
            <a:r>
              <a:rPr lang="en-US" sz="3200" dirty="0"/>
              <a:t>Josephus</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245551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38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021"/>
            <a:ext cx="10972800" cy="684007"/>
          </a:xfrm>
        </p:spPr>
        <p:txBody>
          <a:bodyPr/>
          <a:lstStyle/>
          <a:p>
            <a:r>
              <a:rPr lang="en-US" dirty="0"/>
              <a:t>Jesus and the Old Testament</a:t>
            </a:r>
          </a:p>
        </p:txBody>
      </p:sp>
      <p:sp>
        <p:nvSpPr>
          <p:cNvPr id="3" name="Content Placeholder 2"/>
          <p:cNvSpPr>
            <a:spLocks noGrp="1"/>
          </p:cNvSpPr>
          <p:nvPr>
            <p:ph idx="1"/>
          </p:nvPr>
        </p:nvSpPr>
        <p:spPr>
          <a:xfrm>
            <a:off x="362141" y="997596"/>
            <a:ext cx="8387223" cy="4906220"/>
          </a:xfrm>
        </p:spPr>
        <p:txBody>
          <a:bodyPr>
            <a:normAutofit lnSpcReduction="10000"/>
          </a:bodyPr>
          <a:lstStyle/>
          <a:p>
            <a:pPr lvl="1"/>
            <a:r>
              <a:rPr lang="en-US" sz="3600" b="1" dirty="0"/>
              <a:t>Jesus (c. 4 BC–AD 33) quoted the Old Testament Scriptures often. </a:t>
            </a:r>
          </a:p>
          <a:p>
            <a:pPr lvl="1"/>
            <a:r>
              <a:rPr lang="en-US" sz="3600" b="1" dirty="0"/>
              <a:t>He said that he did not come to destroy the Old Testament Scriptures, but to fulfill them</a:t>
            </a:r>
            <a:r>
              <a:rPr lang="en-US" sz="3600" dirty="0"/>
              <a:t>.</a:t>
            </a:r>
          </a:p>
          <a:p>
            <a:pPr lvl="2"/>
            <a:r>
              <a:rPr lang="en-US" sz="3200" b="1" dirty="0">
                <a:solidFill>
                  <a:schemeClr val="bg2">
                    <a:lumMod val="25000"/>
                  </a:schemeClr>
                </a:solidFill>
              </a:rPr>
              <a:t>“Do not think that I have come to abolish the Law or the Prophets; I have not come to abolish them but to fulfill them.”—Matthew 5:17</a:t>
            </a:r>
          </a:p>
        </p:txBody>
      </p:sp>
      <p:pic>
        <p:nvPicPr>
          <p:cNvPr id="5" name="Picture 4" descr="Lords_Prayer_Tissot_1886_9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243" y="980303"/>
            <a:ext cx="2657856" cy="3517392"/>
          </a:xfrm>
          <a:prstGeom prst="rect">
            <a:avLst/>
          </a:prstGeom>
          <a:effectLst>
            <a:outerShdw blurRad="50800" dist="38100" dir="2700000" algn="tl" rotWithShape="0">
              <a:prstClr val="black">
                <a:alpha val="40000"/>
              </a:prstClr>
            </a:outerShdw>
          </a:effectLst>
        </p:spPr>
      </p:pic>
      <p:sp>
        <p:nvSpPr>
          <p:cNvPr id="6" name="Rectangle 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8" name="TextBox 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9" name="TextBox 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0" name="TextBox 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1" name="TextBox 1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3" name="Isosceles Triangle 12"/>
          <p:cNvSpPr/>
          <p:nvPr/>
        </p:nvSpPr>
        <p:spPr>
          <a:xfrm rot="10800000">
            <a:off x="197376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010458" y="4947863"/>
            <a:ext cx="2647792" cy="954107"/>
          </a:xfrm>
          <a:prstGeom prst="rect">
            <a:avLst/>
          </a:prstGeom>
          <a:noFill/>
        </p:spPr>
        <p:txBody>
          <a:bodyPr wrap="square" rtlCol="0">
            <a:spAutoFit/>
          </a:bodyPr>
          <a:lstStyle/>
          <a:p>
            <a:pPr algn="ctr"/>
            <a:r>
              <a:rPr lang="en-US" sz="2800" dirty="0"/>
              <a:t>Jesus and his disciples</a:t>
            </a:r>
            <a:endParaRPr lang="en-US" sz="2000" dirty="0"/>
          </a:p>
        </p:txBody>
      </p:sp>
    </p:spTree>
    <p:extLst>
      <p:ext uri="{BB962C8B-B14F-4D97-AF65-F5344CB8AC3E}">
        <p14:creationId xmlns:p14="http://schemas.microsoft.com/office/powerpoint/2010/main" val="29040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80">
                                          <p:stCondLst>
                                            <p:cond delay="0"/>
                                          </p:stCondLst>
                                        </p:cTn>
                                        <p:tgtEl>
                                          <p:spTgt spid="13"/>
                                        </p:tgtEl>
                                      </p:cBhvr>
                                    </p:animEffect>
                                    <p:anim calcmode="lin" valueType="num">
                                      <p:cBhvr>
                                        <p:cTn id="1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 dur="26">
                                          <p:stCondLst>
                                            <p:cond delay="650"/>
                                          </p:stCondLst>
                                        </p:cTn>
                                        <p:tgtEl>
                                          <p:spTgt spid="13"/>
                                        </p:tgtEl>
                                      </p:cBhvr>
                                      <p:to x="100000" y="60000"/>
                                    </p:animScale>
                                    <p:animScale>
                                      <p:cBhvr>
                                        <p:cTn id="18" dur="166" decel="50000">
                                          <p:stCondLst>
                                            <p:cond delay="676"/>
                                          </p:stCondLst>
                                        </p:cTn>
                                        <p:tgtEl>
                                          <p:spTgt spid="13"/>
                                        </p:tgtEl>
                                      </p:cBhvr>
                                      <p:to x="100000" y="100000"/>
                                    </p:animScale>
                                    <p:animScale>
                                      <p:cBhvr>
                                        <p:cTn id="19" dur="26">
                                          <p:stCondLst>
                                            <p:cond delay="1312"/>
                                          </p:stCondLst>
                                        </p:cTn>
                                        <p:tgtEl>
                                          <p:spTgt spid="13"/>
                                        </p:tgtEl>
                                      </p:cBhvr>
                                      <p:to x="100000" y="80000"/>
                                    </p:animScale>
                                    <p:animScale>
                                      <p:cBhvr>
                                        <p:cTn id="20" dur="166" decel="50000">
                                          <p:stCondLst>
                                            <p:cond delay="1338"/>
                                          </p:stCondLst>
                                        </p:cTn>
                                        <p:tgtEl>
                                          <p:spTgt spid="13"/>
                                        </p:tgtEl>
                                      </p:cBhvr>
                                      <p:to x="100000" y="100000"/>
                                    </p:animScale>
                                    <p:animScale>
                                      <p:cBhvr>
                                        <p:cTn id="21" dur="26">
                                          <p:stCondLst>
                                            <p:cond delay="1642"/>
                                          </p:stCondLst>
                                        </p:cTn>
                                        <p:tgtEl>
                                          <p:spTgt spid="13"/>
                                        </p:tgtEl>
                                      </p:cBhvr>
                                      <p:to x="100000" y="90000"/>
                                    </p:animScale>
                                    <p:animScale>
                                      <p:cBhvr>
                                        <p:cTn id="22" dur="166" decel="50000">
                                          <p:stCondLst>
                                            <p:cond delay="1668"/>
                                          </p:stCondLst>
                                        </p:cTn>
                                        <p:tgtEl>
                                          <p:spTgt spid="13"/>
                                        </p:tgtEl>
                                      </p:cBhvr>
                                      <p:to x="100000" y="100000"/>
                                    </p:animScale>
                                    <p:animScale>
                                      <p:cBhvr>
                                        <p:cTn id="23" dur="26">
                                          <p:stCondLst>
                                            <p:cond delay="1808"/>
                                          </p:stCondLst>
                                        </p:cTn>
                                        <p:tgtEl>
                                          <p:spTgt spid="13"/>
                                        </p:tgtEl>
                                      </p:cBhvr>
                                      <p:to x="100000" y="95000"/>
                                    </p:animScale>
                                    <p:animScale>
                                      <p:cBhvr>
                                        <p:cTn id="24" dur="166" decel="50000">
                                          <p:stCondLst>
                                            <p:cond delay="1834"/>
                                          </p:stCondLst>
                                        </p:cTn>
                                        <p:tgtEl>
                                          <p:spTgt spid="13"/>
                                        </p:tgtEl>
                                      </p:cBhvr>
                                      <p:to x="100000" y="100000"/>
                                    </p:animScale>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14241"/>
            <a:ext cx="10972800" cy="5135511"/>
          </a:xfrm>
        </p:spPr>
        <p:txBody>
          <a:bodyPr>
            <a:normAutofit/>
          </a:bodyPr>
          <a:lstStyle/>
          <a:p>
            <a:pPr lvl="1"/>
            <a:r>
              <a:rPr lang="en-US" sz="3600" dirty="0"/>
              <a:t>He said to his disciples:</a:t>
            </a:r>
          </a:p>
          <a:p>
            <a:pPr lvl="2"/>
            <a:r>
              <a:rPr lang="en-US" sz="3200" dirty="0">
                <a:solidFill>
                  <a:schemeClr val="bg2">
                    <a:lumMod val="25000"/>
                  </a:schemeClr>
                </a:solidFill>
              </a:rPr>
              <a:t>‘This is what I told you while I was still with you: Everything must be fulfilled that is written about me in the Law of Moses, the Prophets and the Psalms.’ </a:t>
            </a:r>
            <a:r>
              <a:rPr lang="en-US" sz="3200" b="0" dirty="0">
                <a:solidFill>
                  <a:schemeClr val="bg2">
                    <a:lumMod val="25000"/>
                  </a:schemeClr>
                </a:solidFill>
              </a:rPr>
              <a:t>Then he opened their minds so they could understand the Scriptures.</a:t>
            </a:r>
            <a:r>
              <a:rPr lang="en-US" sz="3200" dirty="0">
                <a:solidFill>
                  <a:schemeClr val="bg2">
                    <a:lumMod val="25000"/>
                  </a:schemeClr>
                </a:solidFill>
              </a:rPr>
              <a:t>”—Luke 24:44–45</a:t>
            </a:r>
          </a:p>
          <a:p>
            <a:pPr lvl="1"/>
            <a:r>
              <a:rPr lang="en-US" sz="3600" dirty="0"/>
              <a:t>The “Law of Moses,” “Prophets,” and “Psalms” refer to the three sections of the Hebrew Bible as it was organized in Jesus’ time.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1973767"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95962C84-3418-26AB-70C3-98E12D970AF8}"/>
              </a:ext>
            </a:extLst>
          </p:cNvPr>
          <p:cNvSpPr txBox="1">
            <a:spLocks/>
          </p:cNvSpPr>
          <p:nvPr/>
        </p:nvSpPr>
        <p:spPr>
          <a:xfrm>
            <a:off x="467723" y="330234"/>
            <a:ext cx="10972800" cy="6840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bg1"/>
                </a:solidFill>
                <a:latin typeface="Calibri"/>
                <a:ea typeface="+mj-ea"/>
                <a:cs typeface="Calibri"/>
              </a:defRPr>
            </a:lvl1pPr>
          </a:lstStyle>
          <a:p>
            <a:r>
              <a:rPr lang="en-US" dirty="0"/>
              <a:t>Jesus and the Old Testament</a:t>
            </a:r>
          </a:p>
        </p:txBody>
      </p:sp>
    </p:spTree>
    <p:extLst>
      <p:ext uri="{BB962C8B-B14F-4D97-AF65-F5344CB8AC3E}">
        <p14:creationId xmlns:p14="http://schemas.microsoft.com/office/powerpoint/2010/main" val="1567642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29903" y="354204"/>
            <a:ext cx="10132194" cy="5778517"/>
          </a:xfrm>
          <a:prstGeom prst="rect">
            <a:avLst/>
          </a:prstGeom>
        </p:spPr>
      </p:pic>
      <p:sp>
        <p:nvSpPr>
          <p:cNvPr id="6" name="TextBox 5">
            <a:extLst>
              <a:ext uri="{FF2B5EF4-FFF2-40B4-BE49-F238E27FC236}">
                <a16:creationId xmlns:a16="http://schemas.microsoft.com/office/drawing/2014/main" id="{A965673E-5CC2-E677-963A-3832EE7E0FAC}"/>
              </a:ext>
            </a:extLst>
          </p:cNvPr>
          <p:cNvSpPr txBox="1"/>
          <p:nvPr/>
        </p:nvSpPr>
        <p:spPr>
          <a:xfrm>
            <a:off x="154004" y="3793619"/>
            <a:ext cx="2804357" cy="2831544"/>
          </a:xfrm>
          <a:prstGeom prst="rect">
            <a:avLst/>
          </a:prstGeom>
          <a:noFill/>
        </p:spPr>
        <p:txBody>
          <a:bodyPr wrap="none" rtlCol="0">
            <a:spAutoFit/>
          </a:bodyPr>
          <a:lstStyle/>
          <a:p>
            <a:r>
              <a:rPr lang="en-US" sz="3200" dirty="0"/>
              <a:t>Codices</a:t>
            </a:r>
            <a:br>
              <a:rPr lang="en-US" sz="3200" dirty="0"/>
            </a:br>
            <a:r>
              <a:rPr lang="he-IL" sz="3200" dirty="0"/>
              <a:t>א</a:t>
            </a:r>
            <a:r>
              <a:rPr lang="en-US" sz="3200" dirty="0"/>
              <a:t> Sinaiticus</a:t>
            </a:r>
            <a:br>
              <a:rPr lang="en-US" sz="3200" dirty="0"/>
            </a:br>
            <a:r>
              <a:rPr lang="en-US" sz="3200" dirty="0"/>
              <a:t>A Alexandrinus</a:t>
            </a:r>
          </a:p>
          <a:p>
            <a:r>
              <a:rPr lang="en-US" sz="3200" dirty="0"/>
              <a:t>B Vaticanus</a:t>
            </a:r>
          </a:p>
          <a:p>
            <a:r>
              <a:rPr lang="en-US" sz="3200" dirty="0"/>
              <a:t>Q Marchalianus</a:t>
            </a:r>
          </a:p>
          <a:p>
            <a:endParaRPr lang="en-US" dirty="0"/>
          </a:p>
        </p:txBody>
      </p:sp>
      <p:sp>
        <p:nvSpPr>
          <p:cNvPr id="7" name="TextBox 6">
            <a:extLst>
              <a:ext uri="{FF2B5EF4-FFF2-40B4-BE49-F238E27FC236}">
                <a16:creationId xmlns:a16="http://schemas.microsoft.com/office/drawing/2014/main" id="{4B071B0B-49E5-B671-6C5A-BBD84705EF7F}"/>
              </a:ext>
            </a:extLst>
          </p:cNvPr>
          <p:cNvSpPr txBox="1"/>
          <p:nvPr/>
        </p:nvSpPr>
        <p:spPr>
          <a:xfrm>
            <a:off x="8728509" y="5426578"/>
            <a:ext cx="3206968" cy="1077218"/>
          </a:xfrm>
          <a:prstGeom prst="rect">
            <a:avLst/>
          </a:prstGeom>
          <a:noFill/>
        </p:spPr>
        <p:txBody>
          <a:bodyPr wrap="none" rtlCol="0">
            <a:spAutoFit/>
          </a:bodyPr>
          <a:lstStyle/>
          <a:p>
            <a:r>
              <a:rPr lang="en-US" sz="3200" dirty="0"/>
              <a:t>LXX - Septuagint</a:t>
            </a:r>
            <a:br>
              <a:rPr lang="en-US" sz="3200" dirty="0"/>
            </a:br>
            <a:r>
              <a:rPr lang="en-US" sz="3200" dirty="0"/>
              <a:t>Mt Masoretic Text</a:t>
            </a:r>
            <a:endParaRPr lang="en-US" dirty="0"/>
          </a:p>
        </p:txBody>
      </p:sp>
      <p:sp>
        <p:nvSpPr>
          <p:cNvPr id="2" name="Arrow: Right 1">
            <a:extLst>
              <a:ext uri="{FF2B5EF4-FFF2-40B4-BE49-F238E27FC236}">
                <a16:creationId xmlns:a16="http://schemas.microsoft.com/office/drawing/2014/main" id="{5F999589-D22F-56A2-AE5E-E5D27859BB45}"/>
              </a:ext>
            </a:extLst>
          </p:cNvPr>
          <p:cNvSpPr/>
          <p:nvPr/>
        </p:nvSpPr>
        <p:spPr>
          <a:xfrm rot="19388984">
            <a:off x="7190077" y="4375245"/>
            <a:ext cx="5277877" cy="3244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4A2426-AA82-7615-91B6-F7B86E901DB5}"/>
              </a:ext>
            </a:extLst>
          </p:cNvPr>
          <p:cNvSpPr txBox="1"/>
          <p:nvPr/>
        </p:nvSpPr>
        <p:spPr>
          <a:xfrm rot="19386291">
            <a:off x="9505830" y="4480410"/>
            <a:ext cx="1631985" cy="584775"/>
          </a:xfrm>
          <a:prstGeom prst="rect">
            <a:avLst/>
          </a:prstGeom>
          <a:noFill/>
        </p:spPr>
        <p:txBody>
          <a:bodyPr wrap="none" rtlCol="0">
            <a:spAutoFit/>
          </a:bodyPr>
          <a:lstStyle/>
          <a:p>
            <a:r>
              <a:rPr lang="en-US" sz="3200" dirty="0"/>
              <a:t>Mt Track</a:t>
            </a:r>
          </a:p>
        </p:txBody>
      </p:sp>
    </p:spTree>
    <p:extLst>
      <p:ext uri="{BB962C8B-B14F-4D97-AF65-F5344CB8AC3E}">
        <p14:creationId xmlns:p14="http://schemas.microsoft.com/office/powerpoint/2010/main" val="303759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6165615" cy="5135511"/>
          </a:xfrm>
        </p:spPr>
        <p:txBody>
          <a:bodyPr>
            <a:normAutofit/>
          </a:bodyPr>
          <a:lstStyle/>
          <a:p>
            <a:r>
              <a:rPr lang="en-US" b="1" dirty="0"/>
              <a:t>Masoretes </a:t>
            </a:r>
          </a:p>
          <a:p>
            <a:pPr lvl="1"/>
            <a:r>
              <a:rPr lang="en-US" dirty="0"/>
              <a:t>Masoretes were Jewish scribes who preserved the Hebrew and Aramaic Scriptures (AD 400–1000).</a:t>
            </a:r>
          </a:p>
          <a:p>
            <a:pPr lvl="1"/>
            <a:r>
              <a:rPr lang="en-US" dirty="0"/>
              <a:t>Hebrew and Aramaic have no written vowels. Masoretes added accents and vowel markings (“vowel points”) to guide readers.</a:t>
            </a:r>
          </a:p>
        </p:txBody>
      </p:sp>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378688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Scribe.jpg"/>
          <p:cNvPicPr>
            <a:picLocks noChangeAspect="1"/>
          </p:cNvPicPr>
          <p:nvPr/>
        </p:nvPicPr>
        <p:blipFill rotWithShape="1">
          <a:blip r:embed="rId2">
            <a:extLst>
              <a:ext uri="{28A0092B-C50C-407E-A947-70E740481C1C}">
                <a14:useLocalDpi xmlns:a14="http://schemas.microsoft.com/office/drawing/2010/main" val="0"/>
              </a:ext>
            </a:extLst>
          </a:blip>
          <a:srcRect l="13772" t="4510" r="2837" b="5505"/>
          <a:stretch/>
        </p:blipFill>
        <p:spPr>
          <a:xfrm>
            <a:off x="8231361" y="1975557"/>
            <a:ext cx="2182639" cy="3170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545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6071541" cy="5135511"/>
          </a:xfrm>
        </p:spPr>
        <p:txBody>
          <a:bodyPr>
            <a:normAutofit/>
          </a:bodyPr>
          <a:lstStyle/>
          <a:p>
            <a:r>
              <a:rPr lang="en-US" b="1" dirty="0"/>
              <a:t>Masoretes </a:t>
            </a:r>
          </a:p>
          <a:p>
            <a:pPr lvl="1"/>
            <a:r>
              <a:rPr lang="en-US" dirty="0"/>
              <a:t>Masoretes kept statistics about:</a:t>
            </a:r>
          </a:p>
          <a:p>
            <a:pPr lvl="2"/>
            <a:r>
              <a:rPr lang="en-US" dirty="0"/>
              <a:t>How often certain words were used.</a:t>
            </a:r>
          </a:p>
          <a:p>
            <a:pPr lvl="2"/>
            <a:r>
              <a:rPr lang="en-US" dirty="0"/>
              <a:t>Differences (variants) in the manuscripts.</a:t>
            </a:r>
          </a:p>
          <a:p>
            <a:pPr lvl="2"/>
            <a:r>
              <a:rPr lang="en-US" dirty="0"/>
              <a:t>Number of words in each book and section of the Scriptures.</a:t>
            </a:r>
          </a:p>
          <a:p>
            <a:pPr lvl="1"/>
            <a:r>
              <a:rPr lang="en-US" dirty="0"/>
              <a:t>The Old Testament preserved by the Masoretes is known today as the </a:t>
            </a:r>
            <a:r>
              <a:rPr lang="en-US" i="1" dirty="0"/>
              <a:t>Masoretic Text</a:t>
            </a:r>
            <a:r>
              <a:rPr lang="en-US" dirty="0"/>
              <a:t>. </a:t>
            </a:r>
          </a:p>
        </p:txBody>
      </p:sp>
      <p:sp>
        <p:nvSpPr>
          <p:cNvPr id="11" name="TextBox 10"/>
          <p:cNvSpPr txBox="1"/>
          <p:nvPr/>
        </p:nvSpPr>
        <p:spPr>
          <a:xfrm>
            <a:off x="1536226" y="6568956"/>
            <a:ext cx="683633" cy="523220"/>
          </a:xfrm>
          <a:prstGeom prst="rect">
            <a:avLst/>
          </a:prstGeom>
          <a:noFill/>
        </p:spPr>
        <p:txBody>
          <a:bodyPr wrap="square" rtlCol="0">
            <a:spAutoFit/>
          </a:bodyPr>
          <a:lstStyle/>
          <a:p>
            <a:pPr algn="ctr"/>
            <a:r>
              <a:rPr lang="en-US" sz="1400" dirty="0">
                <a:solidFill>
                  <a:schemeClr val="bg1"/>
                </a:solidFill>
              </a:rPr>
              <a:t>500 BC</a:t>
            </a:r>
          </a:p>
        </p:txBody>
      </p:sp>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378688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cribe.jpg"/>
          <p:cNvPicPr>
            <a:picLocks noChangeAspect="1"/>
          </p:cNvPicPr>
          <p:nvPr/>
        </p:nvPicPr>
        <p:blipFill rotWithShape="1">
          <a:blip r:embed="rId2">
            <a:extLst>
              <a:ext uri="{28A0092B-C50C-407E-A947-70E740481C1C}">
                <a14:useLocalDpi xmlns:a14="http://schemas.microsoft.com/office/drawing/2010/main" val="0"/>
              </a:ext>
            </a:extLst>
          </a:blip>
          <a:srcRect l="13772" t="4510" r="2837" b="5505"/>
          <a:stretch/>
        </p:blipFill>
        <p:spPr>
          <a:xfrm>
            <a:off x="8231361" y="1975557"/>
            <a:ext cx="2182639" cy="3170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22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29903" y="354204"/>
            <a:ext cx="10132194" cy="5778517"/>
          </a:xfrm>
          <a:prstGeom prst="rect">
            <a:avLst/>
          </a:prstGeom>
        </p:spPr>
      </p:pic>
      <p:sp>
        <p:nvSpPr>
          <p:cNvPr id="3" name="TextBox 2">
            <a:extLst>
              <a:ext uri="{FF2B5EF4-FFF2-40B4-BE49-F238E27FC236}">
                <a16:creationId xmlns:a16="http://schemas.microsoft.com/office/drawing/2014/main" id="{47D1DE54-8C04-796B-9CDE-7F51A9931822}"/>
              </a:ext>
            </a:extLst>
          </p:cNvPr>
          <p:cNvSpPr txBox="1"/>
          <p:nvPr/>
        </p:nvSpPr>
        <p:spPr>
          <a:xfrm>
            <a:off x="1241659" y="6142346"/>
            <a:ext cx="10456902" cy="523220"/>
          </a:xfrm>
          <a:prstGeom prst="rect">
            <a:avLst/>
          </a:prstGeom>
          <a:noFill/>
        </p:spPr>
        <p:txBody>
          <a:bodyPr wrap="none" rtlCol="0">
            <a:spAutoFit/>
          </a:bodyPr>
          <a:lstStyle/>
          <a:p>
            <a:r>
              <a:rPr lang="en-US" sz="2800" dirty="0"/>
              <a:t>Take note there are many more Greek translations than the Septuagint</a:t>
            </a:r>
          </a:p>
        </p:txBody>
      </p:sp>
    </p:spTree>
    <p:extLst>
      <p:ext uri="{BB962C8B-B14F-4D97-AF65-F5344CB8AC3E}">
        <p14:creationId xmlns:p14="http://schemas.microsoft.com/office/powerpoint/2010/main" val="264624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0" y="4312118"/>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4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long beard&#10;&#10;Description automatically generated with low confidence">
            <a:extLst>
              <a:ext uri="{FF2B5EF4-FFF2-40B4-BE49-F238E27FC236}">
                <a16:creationId xmlns:a16="http://schemas.microsoft.com/office/drawing/2014/main" id="{825E83D2-019E-3085-1A54-A28FFC58264C}"/>
              </a:ext>
            </a:extLst>
          </p:cNvPr>
          <p:cNvPicPr>
            <a:picLocks noChangeAspect="1"/>
          </p:cNvPicPr>
          <p:nvPr/>
        </p:nvPicPr>
        <p:blipFill>
          <a:blip r:embed="rId3"/>
          <a:stretch>
            <a:fillRect/>
          </a:stretch>
        </p:blipFill>
        <p:spPr>
          <a:xfrm>
            <a:off x="8823204" y="1297938"/>
            <a:ext cx="1613022" cy="1917192"/>
          </a:xfrm>
          <a:prstGeom prst="rect">
            <a:avLst/>
          </a:prstGeom>
        </p:spPr>
      </p:pic>
      <p:sp>
        <p:nvSpPr>
          <p:cNvPr id="11" name="Content Placeholder 2">
            <a:extLst>
              <a:ext uri="{FF2B5EF4-FFF2-40B4-BE49-F238E27FC236}">
                <a16:creationId xmlns:a16="http://schemas.microsoft.com/office/drawing/2014/main" id="{844C5910-0316-DD01-6DF6-BA82B345BF8F}"/>
              </a:ext>
            </a:extLst>
          </p:cNvPr>
          <p:cNvSpPr txBox="1">
            <a:spLocks/>
          </p:cNvSpPr>
          <p:nvPr/>
        </p:nvSpPr>
        <p:spPr>
          <a:xfrm>
            <a:off x="1755775" y="1137732"/>
            <a:ext cx="7756525" cy="49062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Origen   185 AD – 253AD</a:t>
            </a:r>
          </a:p>
          <a:p>
            <a:pPr marL="457200" lvl="1" indent="0">
              <a:buNone/>
            </a:pPr>
            <a:r>
              <a:rPr lang="en-US" sz="3200" b="1" dirty="0"/>
              <a:t>Born in Alexandria</a:t>
            </a:r>
            <a:r>
              <a:rPr lang="en-US" sz="3200" dirty="0"/>
              <a:t>.</a:t>
            </a:r>
          </a:p>
          <a:p>
            <a:pPr marL="457200" lvl="1" indent="0">
              <a:buNone/>
            </a:pPr>
            <a:r>
              <a:rPr lang="en-US" sz="3200" b="1" dirty="0">
                <a:solidFill>
                  <a:srgbClr val="4A452A"/>
                </a:solidFill>
              </a:rPr>
              <a:t>Catechetical School of Alexandria</a:t>
            </a:r>
          </a:p>
          <a:p>
            <a:pPr marL="457200" lvl="1" indent="0">
              <a:buNone/>
            </a:pPr>
            <a:r>
              <a:rPr lang="en-US" sz="3200" b="1" dirty="0">
                <a:solidFill>
                  <a:srgbClr val="4A452A"/>
                </a:solidFill>
              </a:rPr>
              <a:t>May have been Dean of school  succeeding Clement of Alexandria.</a:t>
            </a:r>
          </a:p>
          <a:p>
            <a:pPr marL="457200" lvl="1" indent="0">
              <a:buNone/>
            </a:pPr>
            <a:r>
              <a:rPr lang="en-US" sz="3200" b="1" dirty="0">
                <a:solidFill>
                  <a:srgbClr val="4A452A"/>
                </a:solidFill>
              </a:rPr>
              <a:t>Compiled Hexapla</a:t>
            </a:r>
          </a:p>
          <a:p>
            <a:pPr marL="457200" lvl="1" indent="0">
              <a:buNone/>
            </a:pPr>
            <a:r>
              <a:rPr lang="en-US" sz="3200" b="1" dirty="0">
                <a:solidFill>
                  <a:srgbClr val="4A452A"/>
                </a:solidFill>
              </a:rPr>
              <a:t>Wrote over 2000 Christian Treatises</a:t>
            </a:r>
          </a:p>
          <a:p>
            <a:pPr marL="457200" lvl="1" indent="0">
              <a:buNone/>
            </a:pPr>
            <a:r>
              <a:rPr lang="en-US" sz="3200" b="1" dirty="0">
                <a:solidFill>
                  <a:srgbClr val="4A452A"/>
                </a:solidFill>
              </a:rPr>
              <a:t>Formed Christian school in Caesarea</a:t>
            </a:r>
          </a:p>
          <a:p>
            <a:pPr marL="457200" lvl="1" indent="0">
              <a:buNone/>
            </a:pPr>
            <a:endParaRPr lang="en-US" b="1" dirty="0">
              <a:solidFill>
                <a:srgbClr val="4A452A"/>
              </a:solidFill>
            </a:endParaRPr>
          </a:p>
        </p:txBody>
      </p:sp>
    </p:spTree>
    <p:extLst>
      <p:ext uri="{BB962C8B-B14F-4D97-AF65-F5344CB8AC3E}">
        <p14:creationId xmlns:p14="http://schemas.microsoft.com/office/powerpoint/2010/main" val="22224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Tree>
    <p:extLst>
      <p:ext uri="{BB962C8B-B14F-4D97-AF65-F5344CB8AC3E}">
        <p14:creationId xmlns:p14="http://schemas.microsoft.com/office/powerpoint/2010/main" val="2029668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old, vintage&#10;&#10;Description automatically generated">
            <a:extLst>
              <a:ext uri="{FF2B5EF4-FFF2-40B4-BE49-F238E27FC236}">
                <a16:creationId xmlns:a16="http://schemas.microsoft.com/office/drawing/2014/main" id="{351C2937-A5FB-05DF-1437-CEC4D0D2086E}"/>
              </a:ext>
            </a:extLst>
          </p:cNvPr>
          <p:cNvPicPr>
            <a:picLocks noChangeAspect="1"/>
          </p:cNvPicPr>
          <p:nvPr/>
        </p:nvPicPr>
        <p:blipFill>
          <a:blip r:embed="rId3"/>
          <a:stretch>
            <a:fillRect/>
          </a:stretch>
        </p:blipFill>
        <p:spPr>
          <a:xfrm>
            <a:off x="7559675" y="1247692"/>
            <a:ext cx="2762250" cy="2343150"/>
          </a:xfrm>
          <a:prstGeom prst="rect">
            <a:avLst/>
          </a:prstGeom>
        </p:spPr>
      </p:pic>
      <p:sp>
        <p:nvSpPr>
          <p:cNvPr id="11" name="Content Placeholder 2">
            <a:extLst>
              <a:ext uri="{FF2B5EF4-FFF2-40B4-BE49-F238E27FC236}">
                <a16:creationId xmlns:a16="http://schemas.microsoft.com/office/drawing/2014/main" id="{844C5910-0316-DD01-6DF6-BA82B345BF8F}"/>
              </a:ext>
            </a:extLst>
          </p:cNvPr>
          <p:cNvSpPr txBox="1">
            <a:spLocks/>
          </p:cNvSpPr>
          <p:nvPr/>
        </p:nvSpPr>
        <p:spPr>
          <a:xfrm>
            <a:off x="1755775" y="1137732"/>
            <a:ext cx="5918200" cy="29262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Origen   185 AD – 253 AD</a:t>
            </a:r>
          </a:p>
          <a:p>
            <a:pPr marL="457200" lvl="1" indent="0">
              <a:buNone/>
            </a:pPr>
            <a:r>
              <a:rPr lang="en-US" sz="3200" b="1" dirty="0">
                <a:solidFill>
                  <a:srgbClr val="4A452A"/>
                </a:solidFill>
              </a:rPr>
              <a:t>Founded Christian school in Caesarea.   </a:t>
            </a:r>
          </a:p>
          <a:p>
            <a:pPr marL="457200" lvl="1" indent="0">
              <a:buNone/>
            </a:pPr>
            <a:r>
              <a:rPr lang="en-US" sz="3200" b="1" dirty="0">
                <a:solidFill>
                  <a:srgbClr val="4A452A"/>
                </a:solidFill>
              </a:rPr>
              <a:t>Taught :Logic, Cosmology, Natural History, Theology.</a:t>
            </a:r>
          </a:p>
          <a:p>
            <a:pPr marL="457200" lvl="1" indent="0">
              <a:buNone/>
            </a:pPr>
            <a:endParaRPr lang="en-US" b="1" dirty="0">
              <a:solidFill>
                <a:srgbClr val="4A452A"/>
              </a:solidFill>
            </a:endParaRPr>
          </a:p>
        </p:txBody>
      </p:sp>
      <p:sp>
        <p:nvSpPr>
          <p:cNvPr id="3" name="TextBox 2">
            <a:extLst>
              <a:ext uri="{FF2B5EF4-FFF2-40B4-BE49-F238E27FC236}">
                <a16:creationId xmlns:a16="http://schemas.microsoft.com/office/drawing/2014/main" id="{B32FB910-53A1-8BD1-E891-09B721EDA0AA}"/>
              </a:ext>
            </a:extLst>
          </p:cNvPr>
          <p:cNvSpPr txBox="1"/>
          <p:nvPr/>
        </p:nvSpPr>
        <p:spPr>
          <a:xfrm>
            <a:off x="2317750" y="3806676"/>
            <a:ext cx="7810500" cy="2862322"/>
          </a:xfrm>
          <a:prstGeom prst="rect">
            <a:avLst/>
          </a:prstGeom>
          <a:noFill/>
        </p:spPr>
        <p:txBody>
          <a:bodyPr wrap="square" rtlCol="0">
            <a:spAutoFit/>
          </a:bodyPr>
          <a:lstStyle/>
          <a:p>
            <a:r>
              <a:rPr lang="en-US" sz="3000" b="1" dirty="0">
                <a:solidFill>
                  <a:srgbClr val="4A452A"/>
                </a:solidFill>
              </a:rPr>
              <a:t>Regarded by churches of Palestine and Arabia as the ultimate </a:t>
            </a:r>
            <a:r>
              <a:rPr lang="en-US" sz="3000" b="1" dirty="0"/>
              <a:t>authority on all matters of theology.    Tortured during Decian persecution 250 died 3 years later from injuries.</a:t>
            </a:r>
          </a:p>
          <a:p>
            <a:r>
              <a:rPr lang="en-US" sz="3000" b="1" dirty="0"/>
              <a:t>The Hexapla </a:t>
            </a:r>
            <a:r>
              <a:rPr lang="en-US" sz="3000" b="1"/>
              <a:t>may have </a:t>
            </a:r>
            <a:r>
              <a:rPr lang="en-US" sz="3000" b="1" dirty="0"/>
              <a:t>been destroyed during Arab invasion  653 AD</a:t>
            </a:r>
            <a:endParaRPr lang="en-US" b="1" dirty="0"/>
          </a:p>
        </p:txBody>
      </p:sp>
    </p:spTree>
    <p:extLst>
      <p:ext uri="{BB962C8B-B14F-4D97-AF65-F5344CB8AC3E}">
        <p14:creationId xmlns:p14="http://schemas.microsoft.com/office/powerpoint/2010/main" val="21358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ABB62C-5995-32FC-2765-E02A02947DBD}"/>
              </a:ext>
            </a:extLst>
          </p:cNvPr>
          <p:cNvSpPr txBox="1"/>
          <p:nvPr/>
        </p:nvSpPr>
        <p:spPr>
          <a:xfrm>
            <a:off x="1870509" y="2544162"/>
            <a:ext cx="8152598" cy="3416320"/>
          </a:xfrm>
          <a:prstGeom prst="rect">
            <a:avLst/>
          </a:prstGeom>
          <a:noFill/>
        </p:spPr>
        <p:txBody>
          <a:bodyPr wrap="square" rtlCol="0">
            <a:spAutoFit/>
          </a:bodyPr>
          <a:lstStyle/>
          <a:p>
            <a:r>
              <a:rPr lang="en-US" sz="2400" dirty="0">
                <a:latin typeface="Arial" panose="020B0604020202020204" pitchFamily="34" charset="0"/>
              </a:rPr>
              <a:t>The </a:t>
            </a:r>
            <a:r>
              <a:rPr lang="en-US" sz="2400" b="1" dirty="0">
                <a:latin typeface="Arial" panose="020B0604020202020204" pitchFamily="34" charset="0"/>
              </a:rPr>
              <a:t>Decian persecution</a:t>
            </a:r>
            <a:r>
              <a:rPr lang="en-US" sz="2400" dirty="0">
                <a:latin typeface="Arial" panose="020B0604020202020204" pitchFamily="34" charset="0"/>
              </a:rPr>
              <a:t> of Christians occurred in 250 AD under the Roman Emperor Decius. He had issued an edict ordering everyone in the </a:t>
            </a:r>
            <a:r>
              <a:rPr lang="en-US" sz="2400" dirty="0">
                <a:latin typeface="Arial" panose="020B0604020202020204" pitchFamily="34" charset="0"/>
                <a:hlinkClick r:id="rId2" tooltip="Roman Empire">
                  <a:extLst>
                    <a:ext uri="{A12FA001-AC4F-418D-AE19-62706E023703}">
                      <ahyp:hlinkClr xmlns:ahyp="http://schemas.microsoft.com/office/drawing/2018/hyperlinkcolor" val="tx"/>
                    </a:ext>
                  </a:extLst>
                </a:hlinkClick>
              </a:rPr>
              <a:t>Empire</a:t>
            </a:r>
            <a:r>
              <a:rPr lang="en-US" sz="2400" dirty="0">
                <a:latin typeface="Arial" panose="020B0604020202020204" pitchFamily="34" charset="0"/>
              </a:rPr>
              <a:t> to perform a sacrifice to the Roma</a:t>
            </a:r>
            <a:r>
              <a:rPr lang="en-US" sz="2400" dirty="0">
                <a:latin typeface="Arial" panose="020B0604020202020204" pitchFamily="34" charset="0"/>
                <a:hlinkClick r:id="rId3" tooltip="Roman gods">
                  <a:extLst>
                    <a:ext uri="{A12FA001-AC4F-418D-AE19-62706E023703}">
                      <ahyp:hlinkClr xmlns:ahyp="http://schemas.microsoft.com/office/drawing/2018/hyperlinkcolor" val="tx"/>
                    </a:ext>
                  </a:extLst>
                </a:hlinkClick>
              </a:rPr>
              <a:t>n gods</a:t>
            </a:r>
            <a:r>
              <a:rPr lang="en-US" sz="2400" dirty="0">
                <a:latin typeface="Arial" panose="020B0604020202020204" pitchFamily="34" charset="0"/>
              </a:rPr>
              <a:t> and the well-being of the emperor. The sacrifices had to be performed in the presence of a Roman magistrate, and be confirmed by a signed and witnessed certificate from the magistrate. Although the text of the edict has been lost, many examples of the certificates have survived.  (Jews were exempt)</a:t>
            </a:r>
            <a:endParaRPr lang="en-US" sz="2400" dirty="0"/>
          </a:p>
        </p:txBody>
      </p:sp>
      <p:sp>
        <p:nvSpPr>
          <p:cNvPr id="3" name="TextBox 2">
            <a:extLst>
              <a:ext uri="{FF2B5EF4-FFF2-40B4-BE49-F238E27FC236}">
                <a16:creationId xmlns:a16="http://schemas.microsoft.com/office/drawing/2014/main" id="{FEEE341B-18E8-24F1-5524-662F8F9DF749}"/>
              </a:ext>
            </a:extLst>
          </p:cNvPr>
          <p:cNvSpPr txBox="1"/>
          <p:nvPr/>
        </p:nvSpPr>
        <p:spPr>
          <a:xfrm>
            <a:off x="2067445" y="1819176"/>
            <a:ext cx="7758727" cy="584775"/>
          </a:xfrm>
          <a:prstGeom prst="rect">
            <a:avLst/>
          </a:prstGeom>
          <a:noFill/>
        </p:spPr>
        <p:txBody>
          <a:bodyPr wrap="none" rtlCol="0">
            <a:spAutoFit/>
          </a:bodyPr>
          <a:lstStyle/>
          <a:p>
            <a:r>
              <a:rPr lang="en-US" sz="3200" dirty="0" err="1"/>
              <a:t>Desius</a:t>
            </a:r>
            <a:r>
              <a:rPr lang="en-US" sz="3200" dirty="0"/>
              <a:t> new Roman Leader 249    Loyalty Oath</a:t>
            </a:r>
          </a:p>
        </p:txBody>
      </p:sp>
    </p:spTree>
    <p:extLst>
      <p:ext uri="{BB962C8B-B14F-4D97-AF65-F5344CB8AC3E}">
        <p14:creationId xmlns:p14="http://schemas.microsoft.com/office/powerpoint/2010/main" val="4289380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ctangle&#10;&#10;Description automatically generated">
            <a:extLst>
              <a:ext uri="{FF2B5EF4-FFF2-40B4-BE49-F238E27FC236}">
                <a16:creationId xmlns:a16="http://schemas.microsoft.com/office/drawing/2014/main" id="{90594907-723E-F14C-CF8C-6DE4A5AAEFCA}"/>
              </a:ext>
            </a:extLst>
          </p:cNvPr>
          <p:cNvPicPr>
            <a:picLocks noChangeAspect="1"/>
          </p:cNvPicPr>
          <p:nvPr/>
        </p:nvPicPr>
        <p:blipFill>
          <a:blip r:embed="rId3"/>
          <a:stretch>
            <a:fillRect/>
          </a:stretch>
        </p:blipFill>
        <p:spPr>
          <a:xfrm>
            <a:off x="2084988" y="217132"/>
            <a:ext cx="4248921" cy="1203962"/>
          </a:xfrm>
          <a:prstGeom prst="rect">
            <a:avLst/>
          </a:prstGeom>
        </p:spPr>
      </p:pic>
      <p:sp>
        <p:nvSpPr>
          <p:cNvPr id="2" name="TextBox 1">
            <a:extLst>
              <a:ext uri="{FF2B5EF4-FFF2-40B4-BE49-F238E27FC236}">
                <a16:creationId xmlns:a16="http://schemas.microsoft.com/office/drawing/2014/main" id="{DCF2624A-766D-CA92-629A-EBE1526AC4A4}"/>
              </a:ext>
            </a:extLst>
          </p:cNvPr>
          <p:cNvSpPr txBox="1"/>
          <p:nvPr/>
        </p:nvSpPr>
        <p:spPr>
          <a:xfrm>
            <a:off x="2399009" y="819114"/>
            <a:ext cx="2392001" cy="461665"/>
          </a:xfrm>
          <a:prstGeom prst="rect">
            <a:avLst/>
          </a:prstGeom>
          <a:noFill/>
        </p:spPr>
        <p:txBody>
          <a:bodyPr wrap="none" rtlCol="0">
            <a:spAutoFit/>
          </a:bodyPr>
          <a:lstStyle/>
          <a:p>
            <a:r>
              <a:rPr lang="en-US" sz="2400" dirty="0"/>
              <a:t>ORIGEN HEXAPLA</a:t>
            </a:r>
          </a:p>
        </p:txBody>
      </p:sp>
      <p:pic>
        <p:nvPicPr>
          <p:cNvPr id="3" name="Picture 2" descr="Shape, rectangle&#10;&#10;Description automatically generated">
            <a:extLst>
              <a:ext uri="{FF2B5EF4-FFF2-40B4-BE49-F238E27FC236}">
                <a16:creationId xmlns:a16="http://schemas.microsoft.com/office/drawing/2014/main" id="{C80C3163-6602-5C7D-04C2-D69819457787}"/>
              </a:ext>
            </a:extLst>
          </p:cNvPr>
          <p:cNvPicPr>
            <a:picLocks noChangeAspect="1"/>
          </p:cNvPicPr>
          <p:nvPr/>
        </p:nvPicPr>
        <p:blipFill>
          <a:blip r:embed="rId4"/>
          <a:stretch>
            <a:fillRect/>
          </a:stretch>
        </p:blipFill>
        <p:spPr>
          <a:xfrm>
            <a:off x="6150029" y="5308874"/>
            <a:ext cx="4437550" cy="553175"/>
          </a:xfrm>
          <a:prstGeom prst="rect">
            <a:avLst/>
          </a:prstGeom>
        </p:spPr>
      </p:pic>
      <p:pic>
        <p:nvPicPr>
          <p:cNvPr id="4" name="Picture 3" descr="Shape, rectangle&#10;&#10;Description automatically generated">
            <a:extLst>
              <a:ext uri="{FF2B5EF4-FFF2-40B4-BE49-F238E27FC236}">
                <a16:creationId xmlns:a16="http://schemas.microsoft.com/office/drawing/2014/main" id="{CA5DA23E-44C5-BB0E-6F67-AD0531E7A2AF}"/>
              </a:ext>
            </a:extLst>
          </p:cNvPr>
          <p:cNvPicPr>
            <a:picLocks noChangeAspect="1"/>
          </p:cNvPicPr>
          <p:nvPr/>
        </p:nvPicPr>
        <p:blipFill>
          <a:blip r:embed="rId4"/>
          <a:stretch>
            <a:fillRect/>
          </a:stretch>
        </p:blipFill>
        <p:spPr>
          <a:xfrm>
            <a:off x="1524000" y="4148257"/>
            <a:ext cx="4437550" cy="553175"/>
          </a:xfrm>
          <a:prstGeom prst="rect">
            <a:avLst/>
          </a:prstGeom>
        </p:spPr>
      </p:pic>
      <p:pic>
        <p:nvPicPr>
          <p:cNvPr id="5" name="Picture 4" descr="Shape, rectangle&#10;&#10;Description automatically generated">
            <a:extLst>
              <a:ext uri="{FF2B5EF4-FFF2-40B4-BE49-F238E27FC236}">
                <a16:creationId xmlns:a16="http://schemas.microsoft.com/office/drawing/2014/main" id="{BA8DF460-71FC-C940-4703-F828DE9581EB}"/>
              </a:ext>
            </a:extLst>
          </p:cNvPr>
          <p:cNvPicPr>
            <a:picLocks noChangeAspect="1"/>
          </p:cNvPicPr>
          <p:nvPr/>
        </p:nvPicPr>
        <p:blipFill>
          <a:blip r:embed="rId4"/>
          <a:stretch>
            <a:fillRect/>
          </a:stretch>
        </p:blipFill>
        <p:spPr>
          <a:xfrm>
            <a:off x="6170521" y="4609921"/>
            <a:ext cx="4437550" cy="553175"/>
          </a:xfrm>
          <a:prstGeom prst="rect">
            <a:avLst/>
          </a:prstGeom>
        </p:spPr>
      </p:pic>
      <p:pic>
        <p:nvPicPr>
          <p:cNvPr id="6" name="Picture 5" descr="Shape, rectangle&#10;&#10;Description automatically generated">
            <a:extLst>
              <a:ext uri="{FF2B5EF4-FFF2-40B4-BE49-F238E27FC236}">
                <a16:creationId xmlns:a16="http://schemas.microsoft.com/office/drawing/2014/main" id="{FE52B783-9E79-5EF4-B7C7-17A9730A543D}"/>
              </a:ext>
            </a:extLst>
          </p:cNvPr>
          <p:cNvPicPr>
            <a:picLocks noChangeAspect="1"/>
          </p:cNvPicPr>
          <p:nvPr/>
        </p:nvPicPr>
        <p:blipFill>
          <a:blip r:embed="rId4"/>
          <a:stretch>
            <a:fillRect/>
          </a:stretch>
        </p:blipFill>
        <p:spPr>
          <a:xfrm>
            <a:off x="1657179" y="4985873"/>
            <a:ext cx="4437550" cy="876176"/>
          </a:xfrm>
          <a:prstGeom prst="rect">
            <a:avLst/>
          </a:prstGeom>
        </p:spPr>
      </p:pic>
      <p:pic>
        <p:nvPicPr>
          <p:cNvPr id="7" name="Picture 6" descr="Shape, rectangle&#10;&#10;Description automatically generated">
            <a:extLst>
              <a:ext uri="{FF2B5EF4-FFF2-40B4-BE49-F238E27FC236}">
                <a16:creationId xmlns:a16="http://schemas.microsoft.com/office/drawing/2014/main" id="{AD129CAD-1A4F-20CC-FBF2-4D4D05C282BD}"/>
              </a:ext>
            </a:extLst>
          </p:cNvPr>
          <p:cNvPicPr>
            <a:picLocks noChangeAspect="1"/>
          </p:cNvPicPr>
          <p:nvPr/>
        </p:nvPicPr>
        <p:blipFill>
          <a:blip r:embed="rId4"/>
          <a:stretch>
            <a:fillRect/>
          </a:stretch>
        </p:blipFill>
        <p:spPr>
          <a:xfrm>
            <a:off x="1604421" y="6014449"/>
            <a:ext cx="4437550" cy="553175"/>
          </a:xfrm>
          <a:prstGeom prst="rect">
            <a:avLst/>
          </a:prstGeom>
        </p:spPr>
      </p:pic>
      <p:pic>
        <p:nvPicPr>
          <p:cNvPr id="8" name="Picture 7" descr="Shape, rectangle&#10;&#10;Description automatically generated">
            <a:extLst>
              <a:ext uri="{FF2B5EF4-FFF2-40B4-BE49-F238E27FC236}">
                <a16:creationId xmlns:a16="http://schemas.microsoft.com/office/drawing/2014/main" id="{ED9F49FA-686D-1D13-A37C-470390935767}"/>
              </a:ext>
            </a:extLst>
          </p:cNvPr>
          <p:cNvPicPr>
            <a:picLocks noChangeAspect="1"/>
          </p:cNvPicPr>
          <p:nvPr/>
        </p:nvPicPr>
        <p:blipFill>
          <a:blip r:embed="rId4"/>
          <a:stretch>
            <a:fillRect/>
          </a:stretch>
        </p:blipFill>
        <p:spPr>
          <a:xfrm>
            <a:off x="6150029" y="6003040"/>
            <a:ext cx="4437550" cy="553175"/>
          </a:xfrm>
          <a:prstGeom prst="rect">
            <a:avLst/>
          </a:prstGeom>
        </p:spPr>
      </p:pic>
      <p:sp>
        <p:nvSpPr>
          <p:cNvPr id="10" name="TextBox 9">
            <a:extLst>
              <a:ext uri="{FF2B5EF4-FFF2-40B4-BE49-F238E27FC236}">
                <a16:creationId xmlns:a16="http://schemas.microsoft.com/office/drawing/2014/main" id="{CD4394C5-F290-42C3-9F83-E77A3AF84D37}"/>
              </a:ext>
            </a:extLst>
          </p:cNvPr>
          <p:cNvSpPr txBox="1"/>
          <p:nvPr/>
        </p:nvSpPr>
        <p:spPr>
          <a:xfrm>
            <a:off x="2265830" y="4194010"/>
            <a:ext cx="2047548" cy="461665"/>
          </a:xfrm>
          <a:prstGeom prst="rect">
            <a:avLst/>
          </a:prstGeom>
          <a:noFill/>
        </p:spPr>
        <p:txBody>
          <a:bodyPr wrap="none" rtlCol="0">
            <a:spAutoFit/>
          </a:bodyPr>
          <a:lstStyle/>
          <a:p>
            <a:r>
              <a:rPr lang="en-US" sz="2400" dirty="0"/>
              <a:t>1. Hebrew Text</a:t>
            </a:r>
          </a:p>
        </p:txBody>
      </p:sp>
      <p:sp>
        <p:nvSpPr>
          <p:cNvPr id="12" name="TextBox 11">
            <a:extLst>
              <a:ext uri="{FF2B5EF4-FFF2-40B4-BE49-F238E27FC236}">
                <a16:creationId xmlns:a16="http://schemas.microsoft.com/office/drawing/2014/main" id="{4D994159-0B2B-C60C-9E48-B22DEDDEBD3A}"/>
              </a:ext>
            </a:extLst>
          </p:cNvPr>
          <p:cNvSpPr txBox="1"/>
          <p:nvPr/>
        </p:nvSpPr>
        <p:spPr>
          <a:xfrm>
            <a:off x="6690525" y="4688853"/>
            <a:ext cx="3492559" cy="461665"/>
          </a:xfrm>
          <a:prstGeom prst="rect">
            <a:avLst/>
          </a:prstGeom>
          <a:noFill/>
        </p:spPr>
        <p:txBody>
          <a:bodyPr wrap="none" rtlCol="0">
            <a:spAutoFit/>
          </a:bodyPr>
          <a:lstStyle/>
          <a:p>
            <a:r>
              <a:rPr lang="en-US" sz="2400" dirty="0"/>
              <a:t>4.Symmachus the Ebionite</a:t>
            </a:r>
          </a:p>
        </p:txBody>
      </p:sp>
      <p:sp>
        <p:nvSpPr>
          <p:cNvPr id="13" name="TextBox 12">
            <a:extLst>
              <a:ext uri="{FF2B5EF4-FFF2-40B4-BE49-F238E27FC236}">
                <a16:creationId xmlns:a16="http://schemas.microsoft.com/office/drawing/2014/main" id="{08412E8E-D120-7DE1-934E-664006B57D72}"/>
              </a:ext>
            </a:extLst>
          </p:cNvPr>
          <p:cNvSpPr txBox="1"/>
          <p:nvPr/>
        </p:nvSpPr>
        <p:spPr>
          <a:xfrm>
            <a:off x="2173412" y="5021405"/>
            <a:ext cx="3138727" cy="830997"/>
          </a:xfrm>
          <a:prstGeom prst="rect">
            <a:avLst/>
          </a:prstGeom>
          <a:noFill/>
        </p:spPr>
        <p:txBody>
          <a:bodyPr wrap="square" rtlCol="0">
            <a:spAutoFit/>
          </a:bodyPr>
          <a:lstStyle/>
          <a:p>
            <a:r>
              <a:rPr lang="en-US" sz="2400" dirty="0"/>
              <a:t>2. Hebrew Transliterated to Greek </a:t>
            </a:r>
          </a:p>
        </p:txBody>
      </p:sp>
      <p:sp>
        <p:nvSpPr>
          <p:cNvPr id="14" name="TextBox 13">
            <a:extLst>
              <a:ext uri="{FF2B5EF4-FFF2-40B4-BE49-F238E27FC236}">
                <a16:creationId xmlns:a16="http://schemas.microsoft.com/office/drawing/2014/main" id="{C1A3852A-F416-4C85-8AB2-E9B529E8CA9A}"/>
              </a:ext>
            </a:extLst>
          </p:cNvPr>
          <p:cNvSpPr txBox="1"/>
          <p:nvPr/>
        </p:nvSpPr>
        <p:spPr>
          <a:xfrm>
            <a:off x="6549102" y="5354628"/>
            <a:ext cx="3430747" cy="461665"/>
          </a:xfrm>
          <a:prstGeom prst="rect">
            <a:avLst/>
          </a:prstGeom>
          <a:noFill/>
        </p:spPr>
        <p:txBody>
          <a:bodyPr wrap="none" rtlCol="0">
            <a:spAutoFit/>
          </a:bodyPr>
          <a:lstStyle/>
          <a:p>
            <a:r>
              <a:rPr lang="en-US" sz="2400" dirty="0"/>
              <a:t>5.Recension of Septuagint</a:t>
            </a:r>
          </a:p>
        </p:txBody>
      </p:sp>
      <p:sp>
        <p:nvSpPr>
          <p:cNvPr id="15" name="TextBox 14">
            <a:extLst>
              <a:ext uri="{FF2B5EF4-FFF2-40B4-BE49-F238E27FC236}">
                <a16:creationId xmlns:a16="http://schemas.microsoft.com/office/drawing/2014/main" id="{2B0D90D3-E0FD-4D7A-B088-BBBEF212B941}"/>
              </a:ext>
            </a:extLst>
          </p:cNvPr>
          <p:cNvSpPr txBox="1"/>
          <p:nvPr/>
        </p:nvSpPr>
        <p:spPr>
          <a:xfrm>
            <a:off x="2875831" y="6028409"/>
            <a:ext cx="2451312" cy="461665"/>
          </a:xfrm>
          <a:prstGeom prst="rect">
            <a:avLst/>
          </a:prstGeom>
          <a:noFill/>
        </p:spPr>
        <p:txBody>
          <a:bodyPr wrap="none" rtlCol="0">
            <a:spAutoFit/>
          </a:bodyPr>
          <a:lstStyle/>
          <a:p>
            <a:r>
              <a:rPr lang="en-US" sz="2400" dirty="0"/>
              <a:t>3. Aquia of </a:t>
            </a:r>
            <a:r>
              <a:rPr lang="en-US" sz="2400" dirty="0" err="1"/>
              <a:t>Sinpoe</a:t>
            </a:r>
            <a:endParaRPr lang="en-US" sz="2400" dirty="0"/>
          </a:p>
        </p:txBody>
      </p:sp>
      <p:sp>
        <p:nvSpPr>
          <p:cNvPr id="16" name="TextBox 15">
            <a:extLst>
              <a:ext uri="{FF2B5EF4-FFF2-40B4-BE49-F238E27FC236}">
                <a16:creationId xmlns:a16="http://schemas.microsoft.com/office/drawing/2014/main" id="{8068BE00-6CED-80F8-933D-500339CCD659}"/>
              </a:ext>
            </a:extLst>
          </p:cNvPr>
          <p:cNvSpPr txBox="1"/>
          <p:nvPr/>
        </p:nvSpPr>
        <p:spPr>
          <a:xfrm>
            <a:off x="6549102" y="6094550"/>
            <a:ext cx="1935145" cy="461665"/>
          </a:xfrm>
          <a:prstGeom prst="rect">
            <a:avLst/>
          </a:prstGeom>
          <a:noFill/>
        </p:spPr>
        <p:txBody>
          <a:bodyPr wrap="none" rtlCol="0">
            <a:spAutoFit/>
          </a:bodyPr>
          <a:lstStyle/>
          <a:p>
            <a:r>
              <a:rPr lang="en-US" sz="2400" dirty="0"/>
              <a:t>6. Theodotion</a:t>
            </a:r>
          </a:p>
        </p:txBody>
      </p:sp>
      <p:sp>
        <p:nvSpPr>
          <p:cNvPr id="17" name="TextBox 16">
            <a:extLst>
              <a:ext uri="{FF2B5EF4-FFF2-40B4-BE49-F238E27FC236}">
                <a16:creationId xmlns:a16="http://schemas.microsoft.com/office/drawing/2014/main" id="{61755FE9-519F-8AA4-808B-E4B22EC64E9A}"/>
              </a:ext>
            </a:extLst>
          </p:cNvPr>
          <p:cNvSpPr txBox="1"/>
          <p:nvPr/>
        </p:nvSpPr>
        <p:spPr>
          <a:xfrm>
            <a:off x="1734956" y="1615398"/>
            <a:ext cx="9038436" cy="3108543"/>
          </a:xfrm>
          <a:prstGeom prst="rect">
            <a:avLst/>
          </a:prstGeom>
          <a:noFill/>
        </p:spPr>
        <p:txBody>
          <a:bodyPr wrap="none" rtlCol="0">
            <a:spAutoFit/>
          </a:bodyPr>
          <a:lstStyle/>
          <a:p>
            <a:r>
              <a:rPr lang="en-US" sz="2800" dirty="0"/>
              <a:t>The Hexapla is a critical comparison of Greek and Hebrew</a:t>
            </a:r>
          </a:p>
          <a:p>
            <a:r>
              <a:rPr lang="en-US" sz="2800" dirty="0"/>
              <a:t> text  written in six parallel columns written over 7000 pages.</a:t>
            </a:r>
          </a:p>
          <a:p>
            <a:endParaRPr lang="en-US" sz="2800" dirty="0"/>
          </a:p>
          <a:p>
            <a:r>
              <a:rPr lang="en-US" sz="2800" dirty="0"/>
              <a:t>40 year Effort   Ended Up in Caesarea.  Destroyed </a:t>
            </a:r>
            <a:r>
              <a:rPr lang="en-US" sz="2800" dirty="0" err="1"/>
              <a:t>apx</a:t>
            </a:r>
            <a:r>
              <a:rPr lang="en-US" sz="2800" dirty="0"/>
              <a:t>. 600</a:t>
            </a:r>
          </a:p>
          <a:p>
            <a:endParaRPr lang="en-US" sz="2800" dirty="0"/>
          </a:p>
          <a:p>
            <a:endParaRPr lang="en-US" sz="2800" dirty="0"/>
          </a:p>
          <a:p>
            <a:r>
              <a:rPr lang="en-US" sz="2800" dirty="0"/>
              <a:t> </a:t>
            </a:r>
          </a:p>
        </p:txBody>
      </p:sp>
    </p:spTree>
    <p:extLst>
      <p:ext uri="{BB962C8B-B14F-4D97-AF65-F5344CB8AC3E}">
        <p14:creationId xmlns:p14="http://schemas.microsoft.com/office/powerpoint/2010/main" val="4215012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29903" y="354204"/>
            <a:ext cx="10132194" cy="5778517"/>
          </a:xfrm>
          <a:prstGeom prst="rect">
            <a:avLst/>
          </a:prstGeom>
        </p:spPr>
      </p:pic>
      <p:sp>
        <p:nvSpPr>
          <p:cNvPr id="6" name="TextBox 5">
            <a:extLst>
              <a:ext uri="{FF2B5EF4-FFF2-40B4-BE49-F238E27FC236}">
                <a16:creationId xmlns:a16="http://schemas.microsoft.com/office/drawing/2014/main" id="{A965673E-5CC2-E677-963A-3832EE7E0FAC}"/>
              </a:ext>
            </a:extLst>
          </p:cNvPr>
          <p:cNvSpPr txBox="1"/>
          <p:nvPr/>
        </p:nvSpPr>
        <p:spPr>
          <a:xfrm>
            <a:off x="154004" y="3793619"/>
            <a:ext cx="2804357" cy="2831544"/>
          </a:xfrm>
          <a:prstGeom prst="rect">
            <a:avLst/>
          </a:prstGeom>
          <a:noFill/>
        </p:spPr>
        <p:txBody>
          <a:bodyPr wrap="none" rtlCol="0">
            <a:spAutoFit/>
          </a:bodyPr>
          <a:lstStyle/>
          <a:p>
            <a:r>
              <a:rPr lang="en-US" sz="3200" dirty="0"/>
              <a:t>Codices</a:t>
            </a:r>
            <a:br>
              <a:rPr lang="en-US" sz="3200" dirty="0"/>
            </a:br>
            <a:r>
              <a:rPr lang="he-IL" sz="3200" dirty="0"/>
              <a:t>א</a:t>
            </a:r>
            <a:r>
              <a:rPr lang="en-US" sz="3200" dirty="0"/>
              <a:t> Sinaiticus</a:t>
            </a:r>
            <a:br>
              <a:rPr lang="en-US" sz="3200" dirty="0"/>
            </a:br>
            <a:r>
              <a:rPr lang="en-US" sz="3200" dirty="0"/>
              <a:t>A Alexandrinus</a:t>
            </a:r>
          </a:p>
          <a:p>
            <a:r>
              <a:rPr lang="en-US" sz="3200" dirty="0"/>
              <a:t>B Vaticanus</a:t>
            </a:r>
          </a:p>
          <a:p>
            <a:r>
              <a:rPr lang="en-US" sz="3200" dirty="0"/>
              <a:t>Q Marchalianus</a:t>
            </a:r>
          </a:p>
          <a:p>
            <a:endParaRPr lang="en-US" dirty="0"/>
          </a:p>
        </p:txBody>
      </p:sp>
      <p:sp>
        <p:nvSpPr>
          <p:cNvPr id="7" name="TextBox 6">
            <a:extLst>
              <a:ext uri="{FF2B5EF4-FFF2-40B4-BE49-F238E27FC236}">
                <a16:creationId xmlns:a16="http://schemas.microsoft.com/office/drawing/2014/main" id="{4B071B0B-49E5-B671-6C5A-BBD84705EF7F}"/>
              </a:ext>
            </a:extLst>
          </p:cNvPr>
          <p:cNvSpPr txBox="1"/>
          <p:nvPr/>
        </p:nvSpPr>
        <p:spPr>
          <a:xfrm>
            <a:off x="8728509" y="5426578"/>
            <a:ext cx="3206968" cy="1077218"/>
          </a:xfrm>
          <a:prstGeom prst="rect">
            <a:avLst/>
          </a:prstGeom>
          <a:noFill/>
        </p:spPr>
        <p:txBody>
          <a:bodyPr wrap="none" rtlCol="0">
            <a:spAutoFit/>
          </a:bodyPr>
          <a:lstStyle/>
          <a:p>
            <a:r>
              <a:rPr lang="en-US" sz="3200" dirty="0"/>
              <a:t>LXX - Septuagint</a:t>
            </a:r>
            <a:br>
              <a:rPr lang="en-US" sz="3200" dirty="0"/>
            </a:br>
            <a:r>
              <a:rPr lang="en-US" sz="3200" dirty="0"/>
              <a:t>Mt Masoretic Text</a:t>
            </a:r>
            <a:endParaRPr lang="en-US" dirty="0"/>
          </a:p>
        </p:txBody>
      </p:sp>
    </p:spTree>
    <p:extLst>
      <p:ext uri="{BB962C8B-B14F-4D97-AF65-F5344CB8AC3E}">
        <p14:creationId xmlns:p14="http://schemas.microsoft.com/office/powerpoint/2010/main" val="2036120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635268" y="1761423"/>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93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fontScale="92500" lnSpcReduction="10000"/>
          </a:bodyPr>
          <a:lstStyle/>
          <a:p>
            <a:r>
              <a:rPr lang="en-US" b="1" dirty="0"/>
              <a:t>Latin Vulgate</a:t>
            </a:r>
          </a:p>
          <a:p>
            <a:pPr lvl="1"/>
            <a:r>
              <a:rPr lang="en-US" sz="3600" dirty="0"/>
              <a:t>Jerome began translating the Scriptures into Latin in AD 382 and finished 23 years later. </a:t>
            </a:r>
          </a:p>
          <a:p>
            <a:pPr lvl="1"/>
            <a:r>
              <a:rPr lang="en-US" sz="3600" dirty="0"/>
              <a:t>This translation became known as the Latin Vulgate, from </a:t>
            </a:r>
            <a:r>
              <a:rPr lang="en-US" sz="3600" i="1" dirty="0"/>
              <a:t>vulgo,</a:t>
            </a:r>
            <a:r>
              <a:rPr lang="en-US" sz="3600" dirty="0"/>
              <a:t> “to make common, accessible.”</a:t>
            </a:r>
          </a:p>
          <a:p>
            <a:pPr lvl="1"/>
            <a:r>
              <a:rPr lang="en-US" sz="3600" dirty="0"/>
              <a:t>For centuries, it remained the official Bible of churches in fellowship with the bishop of Rome.</a:t>
            </a:r>
          </a:p>
        </p:txBody>
      </p:sp>
      <p:pic>
        <p:nvPicPr>
          <p:cNvPr id="4" name="Picture 3" descr="Jerome_Carravagio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839200" y="4984899"/>
            <a:ext cx="2743200" cy="584775"/>
          </a:xfrm>
          <a:prstGeom prst="rect">
            <a:avLst/>
          </a:prstGeom>
          <a:noFill/>
        </p:spPr>
        <p:txBody>
          <a:bodyPr wrap="square" rtlCol="0">
            <a:spAutoFit/>
          </a:bodyPr>
          <a:lstStyle/>
          <a:p>
            <a:pPr algn="ctr"/>
            <a:r>
              <a:rPr lang="en-US" sz="3200" dirty="0"/>
              <a:t>Jerome</a:t>
            </a:r>
          </a:p>
        </p:txBody>
      </p:sp>
    </p:spTree>
    <p:extLst>
      <p:ext uri="{BB962C8B-B14F-4D97-AF65-F5344CB8AC3E}">
        <p14:creationId xmlns:p14="http://schemas.microsoft.com/office/powerpoint/2010/main" val="338937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53DD4A-200D-3F65-6782-3A2D0875034B}"/>
              </a:ext>
            </a:extLst>
          </p:cNvPr>
          <p:cNvSpPr txBox="1">
            <a:spLocks/>
          </p:cNvSpPr>
          <p:nvPr/>
        </p:nvSpPr>
        <p:spPr>
          <a:xfrm>
            <a:off x="609600" y="0"/>
            <a:ext cx="10972800" cy="6840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Jerome</a:t>
            </a:r>
          </a:p>
        </p:txBody>
      </p:sp>
      <p:sp>
        <p:nvSpPr>
          <p:cNvPr id="6" name="Content Placeholder 2">
            <a:extLst>
              <a:ext uri="{FF2B5EF4-FFF2-40B4-BE49-F238E27FC236}">
                <a16:creationId xmlns:a16="http://schemas.microsoft.com/office/drawing/2014/main" id="{0F96F3BE-780D-07FC-97C8-26E32A420255}"/>
              </a:ext>
            </a:extLst>
          </p:cNvPr>
          <p:cNvSpPr txBox="1">
            <a:spLocks/>
          </p:cNvSpPr>
          <p:nvPr/>
        </p:nvSpPr>
        <p:spPr>
          <a:xfrm>
            <a:off x="250257" y="802318"/>
            <a:ext cx="8588943" cy="49273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Born  342AD -347AD    Died 420</a:t>
            </a:r>
          </a:p>
          <a:p>
            <a:r>
              <a:rPr lang="en-US" dirty="0"/>
              <a:t>Education: Catechetical School of Alexandria</a:t>
            </a:r>
          </a:p>
          <a:p>
            <a:r>
              <a:rPr lang="en-US" dirty="0"/>
              <a:t>Began translation of Old Testament from LXX and switched to using some Hebrew Texts.</a:t>
            </a:r>
          </a:p>
          <a:p>
            <a:r>
              <a:rPr lang="en-US" dirty="0"/>
              <a:t>Made Have used the Origen’s Hexapla for some of his work.</a:t>
            </a:r>
          </a:p>
          <a:p>
            <a:r>
              <a:rPr lang="en-US" dirty="0"/>
              <a:t>Jerome was known for his teachings on Christian moral life, especially to those living in cosmopolitan centers such as Rome.</a:t>
            </a:r>
          </a:p>
          <a:p>
            <a:endParaRPr lang="en-US" dirty="0"/>
          </a:p>
          <a:p>
            <a:endParaRPr lang="en-US" dirty="0"/>
          </a:p>
        </p:txBody>
      </p:sp>
      <p:pic>
        <p:nvPicPr>
          <p:cNvPr id="7" name="Picture 6" descr="Jerome_CarravagioA.jpg">
            <a:extLst>
              <a:ext uri="{FF2B5EF4-FFF2-40B4-BE49-F238E27FC236}">
                <a16:creationId xmlns:a16="http://schemas.microsoft.com/office/drawing/2014/main" id="{6CA68E03-BA05-3A94-17FE-4EA30BC2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329" y="1219944"/>
            <a:ext cx="2743200" cy="308864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8DD95D05-28C5-6346-BE88-4A594A453C5D}"/>
              </a:ext>
            </a:extLst>
          </p:cNvPr>
          <p:cNvSpPr txBox="1"/>
          <p:nvPr/>
        </p:nvSpPr>
        <p:spPr>
          <a:xfrm>
            <a:off x="8762197" y="4542025"/>
            <a:ext cx="2743200" cy="646331"/>
          </a:xfrm>
          <a:prstGeom prst="rect">
            <a:avLst/>
          </a:prstGeom>
          <a:noFill/>
        </p:spPr>
        <p:txBody>
          <a:bodyPr wrap="square" rtlCol="0">
            <a:spAutoFit/>
          </a:bodyPr>
          <a:lstStyle/>
          <a:p>
            <a:pPr algn="ctr"/>
            <a:r>
              <a:rPr lang="en-US" sz="3600" dirty="0"/>
              <a:t>Jerome</a:t>
            </a:r>
          </a:p>
        </p:txBody>
      </p:sp>
      <p:sp>
        <p:nvSpPr>
          <p:cNvPr id="12" name="Content Placeholder 2">
            <a:extLst>
              <a:ext uri="{FF2B5EF4-FFF2-40B4-BE49-F238E27FC236}">
                <a16:creationId xmlns:a16="http://schemas.microsoft.com/office/drawing/2014/main" id="{F5F628CD-83BA-E623-AEA4-AEC7A5C6DA55}"/>
              </a:ext>
            </a:extLst>
          </p:cNvPr>
          <p:cNvSpPr txBox="1">
            <a:spLocks/>
          </p:cNvSpPr>
          <p:nvPr/>
        </p:nvSpPr>
        <p:spPr>
          <a:xfrm>
            <a:off x="250257" y="5729636"/>
            <a:ext cx="11840678" cy="97152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202122"/>
                </a:solidFill>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Council of Trent </a:t>
            </a:r>
            <a:r>
              <a:rPr lang="en-US" dirty="0">
                <a:solidFill>
                  <a:srgbClr val="202122"/>
                </a:solidFill>
                <a:latin typeface="Calibri" panose="020F0502020204030204" pitchFamily="34" charset="0"/>
                <a:cs typeface="Calibri" panose="020F0502020204030204" pitchFamily="34" charset="0"/>
              </a:rPr>
              <a:t>in 1546 declared the </a:t>
            </a:r>
            <a:r>
              <a:rPr lang="en-US" i="1" dirty="0">
                <a:solidFill>
                  <a:srgbClr val="202122"/>
                </a:solidFill>
                <a:latin typeface="Calibri" panose="020F0502020204030204" pitchFamily="34" charset="0"/>
                <a:cs typeface="Calibri" panose="020F0502020204030204" pitchFamily="34" charset="0"/>
              </a:rPr>
              <a:t>Vulgate</a:t>
            </a:r>
            <a:r>
              <a:rPr lang="en-US" dirty="0">
                <a:solidFill>
                  <a:srgbClr val="202122"/>
                </a:solidFill>
                <a:latin typeface="Calibri" panose="020F0502020204030204" pitchFamily="34" charset="0"/>
                <a:cs typeface="Calibri" panose="020F0502020204030204" pitchFamily="34" charset="0"/>
              </a:rPr>
              <a:t> authoritative</a:t>
            </a:r>
            <a:br>
              <a:rPr lang="en-US" dirty="0">
                <a:solidFill>
                  <a:srgbClr val="202122"/>
                </a:solidFill>
                <a:latin typeface="Calibri" panose="020F0502020204030204" pitchFamily="34" charset="0"/>
                <a:cs typeface="Calibri" panose="020F0502020204030204" pitchFamily="34" charset="0"/>
              </a:rPr>
            </a:br>
            <a:r>
              <a:rPr lang="en-US" dirty="0">
                <a:solidFill>
                  <a:srgbClr val="202122"/>
                </a:solidFill>
                <a:latin typeface="Calibri" panose="020F0502020204030204" pitchFamily="34" charset="0"/>
                <a:cs typeface="Calibri" panose="020F0502020204030204" pitchFamily="34" charset="0"/>
              </a:rPr>
              <a:t> "in public lectures, disputations, sermons, and expositions.”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22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562454" y="1155963"/>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26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809470" y="815893"/>
            <a:ext cx="9401332" cy="5078313"/>
          </a:xfrm>
          <a:prstGeom prst="rect">
            <a:avLst/>
          </a:prstGeom>
          <a:noFill/>
        </p:spPr>
        <p:txBody>
          <a:bodyPr wrap="square" rtlCol="0">
            <a:spAutoFit/>
          </a:bodyPr>
          <a:lstStyle/>
          <a:p>
            <a:pPr algn="l"/>
            <a:r>
              <a:rPr lang="en-US" sz="3600" dirty="0">
                <a:solidFill>
                  <a:srgbClr val="202122"/>
                </a:solidFill>
                <a:latin typeface="Arial" panose="020B0604020202020204" pitchFamily="34" charset="0"/>
              </a:rPr>
              <a:t>The </a:t>
            </a:r>
            <a:r>
              <a:rPr lang="en-US" sz="3600" b="1" dirty="0">
                <a:solidFill>
                  <a:srgbClr val="202122"/>
                </a:solidFill>
                <a:latin typeface="Arial" panose="020B0604020202020204" pitchFamily="34" charset="0"/>
              </a:rPr>
              <a:t>Codex Sinaiticus</a:t>
            </a:r>
            <a:r>
              <a:rPr lang="en-US" sz="3600" dirty="0">
                <a:solidFill>
                  <a:srgbClr val="202122"/>
                </a:solidFill>
                <a:latin typeface="Arial" panose="020B0604020202020204" pitchFamily="34" charset="0"/>
              </a:rPr>
              <a:t> It is a fourth-century Christian </a:t>
            </a:r>
            <a:r>
              <a:rPr lang="en-US" sz="3600" dirty="0">
                <a:solidFill>
                  <a:srgbClr val="0645AD"/>
                </a:solidFill>
                <a:latin typeface="Arial" panose="020B0604020202020204" pitchFamily="34" charset="0"/>
                <a:hlinkClick r:id="rId2" tooltip="Manuscript"/>
              </a:rPr>
              <a:t>manuscript</a:t>
            </a:r>
            <a:r>
              <a:rPr lang="en-US" sz="3600" dirty="0">
                <a:solidFill>
                  <a:srgbClr val="202122"/>
                </a:solidFill>
                <a:latin typeface="Arial" panose="020B0604020202020204" pitchFamily="34" charset="0"/>
              </a:rPr>
              <a:t> of a Greek Bible, containing the majority of the </a:t>
            </a:r>
            <a:r>
              <a:rPr lang="en-US" sz="3600" dirty="0">
                <a:solidFill>
                  <a:srgbClr val="0645AD"/>
                </a:solidFill>
                <a:latin typeface="Arial" panose="020B0604020202020204" pitchFamily="34" charset="0"/>
                <a:hlinkClick r:id="rId3" tooltip="Septuagint"/>
              </a:rPr>
              <a:t>Greek Old Testament</a:t>
            </a:r>
            <a:r>
              <a:rPr lang="en-US" sz="3600" dirty="0">
                <a:solidFill>
                  <a:srgbClr val="202122"/>
                </a:solidFill>
                <a:latin typeface="Arial" panose="020B0604020202020204" pitchFamily="34" charset="0"/>
              </a:rPr>
              <a:t>, including the </a:t>
            </a:r>
            <a:r>
              <a:rPr lang="en-US" sz="3600" dirty="0">
                <a:solidFill>
                  <a:srgbClr val="0645AD"/>
                </a:solidFill>
                <a:latin typeface="Arial" panose="020B0604020202020204" pitchFamily="34" charset="0"/>
                <a:hlinkClick r:id="rId4" tooltip="Apocrypha"/>
              </a:rPr>
              <a:t>Apocrypha</a:t>
            </a:r>
            <a:r>
              <a:rPr lang="en-US" sz="3600" dirty="0">
                <a:solidFill>
                  <a:srgbClr val="202122"/>
                </a:solidFill>
                <a:latin typeface="Arial" panose="020B0604020202020204" pitchFamily="34" charset="0"/>
              </a:rPr>
              <a:t>, and the Greek </a:t>
            </a:r>
            <a:r>
              <a:rPr lang="en-US" sz="3600" dirty="0">
                <a:solidFill>
                  <a:srgbClr val="0645AD"/>
                </a:solidFill>
                <a:latin typeface="Arial" panose="020B0604020202020204" pitchFamily="34" charset="0"/>
                <a:hlinkClick r:id="rId5" tooltip="New Testament"/>
              </a:rPr>
              <a:t>New Testament</a:t>
            </a:r>
            <a:r>
              <a:rPr lang="en-US" sz="3600" dirty="0">
                <a:solidFill>
                  <a:srgbClr val="202122"/>
                </a:solidFill>
                <a:latin typeface="Arial" panose="020B0604020202020204" pitchFamily="34" charset="0"/>
              </a:rPr>
              <a:t>, with both the </a:t>
            </a:r>
            <a:r>
              <a:rPr lang="en-US" sz="3600" dirty="0">
                <a:solidFill>
                  <a:srgbClr val="0645AD"/>
                </a:solidFill>
                <a:latin typeface="Arial" panose="020B0604020202020204" pitchFamily="34" charset="0"/>
                <a:hlinkClick r:id="rId6" tooltip="Epistle of Barnabas"/>
              </a:rPr>
              <a:t>Epistle of Barnabas</a:t>
            </a:r>
            <a:r>
              <a:rPr lang="en-US" sz="3600" dirty="0">
                <a:solidFill>
                  <a:srgbClr val="202122"/>
                </a:solidFill>
                <a:latin typeface="Arial" panose="020B0604020202020204" pitchFamily="34" charset="0"/>
              </a:rPr>
              <a:t> and the </a:t>
            </a:r>
            <a:r>
              <a:rPr lang="en-US" sz="3600" dirty="0">
                <a:solidFill>
                  <a:srgbClr val="0645AD"/>
                </a:solidFill>
                <a:latin typeface="Arial" panose="020B0604020202020204" pitchFamily="34" charset="0"/>
                <a:hlinkClick r:id="rId7" tooltip="Shepherd of Hermas"/>
              </a:rPr>
              <a:t>Shepherd of </a:t>
            </a:r>
            <a:r>
              <a:rPr lang="en-US" sz="3600" dirty="0" err="1">
                <a:solidFill>
                  <a:srgbClr val="0645AD"/>
                </a:solidFill>
                <a:latin typeface="Arial" panose="020B0604020202020204" pitchFamily="34" charset="0"/>
                <a:hlinkClick r:id="rId7" tooltip="Shepherd of Hermas"/>
              </a:rPr>
              <a:t>Hermas</a:t>
            </a:r>
            <a:r>
              <a:rPr lang="en-US" sz="3600" dirty="0">
                <a:solidFill>
                  <a:srgbClr val="202122"/>
                </a:solidFill>
                <a:latin typeface="Arial" panose="020B0604020202020204" pitchFamily="34" charset="0"/>
              </a:rPr>
              <a:t> included. It is written in </a:t>
            </a:r>
            <a:r>
              <a:rPr lang="en-US" sz="3600" dirty="0">
                <a:solidFill>
                  <a:srgbClr val="0645AD"/>
                </a:solidFill>
                <a:latin typeface="Arial" panose="020B0604020202020204" pitchFamily="34" charset="0"/>
                <a:hlinkClick r:id="rId8" tooltip="Uncial"/>
              </a:rPr>
              <a:t>uncial</a:t>
            </a:r>
            <a:r>
              <a:rPr lang="en-US" sz="3600" dirty="0">
                <a:solidFill>
                  <a:srgbClr val="202122"/>
                </a:solidFill>
                <a:latin typeface="Arial" panose="020B0604020202020204" pitchFamily="34" charset="0"/>
              </a:rPr>
              <a:t> letters on </a:t>
            </a:r>
            <a:r>
              <a:rPr lang="en-US" sz="3600" dirty="0">
                <a:solidFill>
                  <a:srgbClr val="0645AD"/>
                </a:solidFill>
                <a:latin typeface="Arial" panose="020B0604020202020204" pitchFamily="34" charset="0"/>
                <a:hlinkClick r:id="rId9" tooltip="Parchment"/>
              </a:rPr>
              <a:t>parchment</a:t>
            </a:r>
            <a:r>
              <a:rPr lang="en-US" sz="3600" dirty="0">
                <a:solidFill>
                  <a:srgbClr val="202122"/>
                </a:solidFill>
                <a:latin typeface="Arial" panose="020B0604020202020204" pitchFamily="34" charset="0"/>
              </a:rPr>
              <a:t>. It is one of the four </a:t>
            </a:r>
            <a:r>
              <a:rPr lang="en-US" sz="3600" dirty="0">
                <a:solidFill>
                  <a:srgbClr val="0645AD"/>
                </a:solidFill>
                <a:latin typeface="Arial" panose="020B0604020202020204" pitchFamily="34" charset="0"/>
                <a:hlinkClick r:id="rId10" tooltip="Great uncial codices"/>
              </a:rPr>
              <a:t>great uncial codices</a:t>
            </a:r>
            <a:r>
              <a:rPr lang="en-US" sz="3600" dirty="0">
                <a:solidFill>
                  <a:srgbClr val="0645AD"/>
                </a:solidFill>
                <a:latin typeface="Arial" panose="020B0604020202020204" pitchFamily="34" charset="0"/>
              </a:rPr>
              <a:t>.</a:t>
            </a:r>
            <a:r>
              <a:rPr lang="en-US" sz="3600" dirty="0">
                <a:solidFill>
                  <a:srgbClr val="202122"/>
                </a:solidFill>
                <a:latin typeface="Arial" panose="020B0604020202020204" pitchFamily="34" charset="0"/>
              </a:rPr>
              <a:t> </a:t>
            </a:r>
            <a:endParaRPr lang="en-US" sz="3600" dirty="0"/>
          </a:p>
        </p:txBody>
      </p:sp>
    </p:spTree>
    <p:extLst>
      <p:ext uri="{BB962C8B-B14F-4D97-AF65-F5344CB8AC3E}">
        <p14:creationId xmlns:p14="http://schemas.microsoft.com/office/powerpoint/2010/main" val="1883150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794479" y="1190646"/>
            <a:ext cx="9172877" cy="4801314"/>
          </a:xfrm>
          <a:prstGeom prst="rect">
            <a:avLst/>
          </a:prstGeom>
          <a:noFill/>
        </p:spPr>
        <p:txBody>
          <a:bodyPr wrap="square" rtlCol="0">
            <a:spAutoFit/>
          </a:bodyPr>
          <a:lstStyle/>
          <a:p>
            <a:pPr algn="l"/>
            <a:r>
              <a:rPr lang="en-US" sz="3600" dirty="0">
                <a:solidFill>
                  <a:srgbClr val="202122"/>
                </a:solidFill>
                <a:latin typeface="Arial" panose="020B0604020202020204" pitchFamily="34" charset="0"/>
              </a:rPr>
              <a:t>Along with </a:t>
            </a:r>
            <a:r>
              <a:rPr lang="en-US" sz="3600" dirty="0">
                <a:solidFill>
                  <a:srgbClr val="0645AD"/>
                </a:solidFill>
                <a:latin typeface="Arial" panose="020B0604020202020204" pitchFamily="34" charset="0"/>
                <a:hlinkClick r:id="rId2" tooltip="Codex Alexandrinus"/>
              </a:rPr>
              <a:t>Codex </a:t>
            </a:r>
            <a:r>
              <a:rPr lang="en-US" sz="3600" dirty="0" err="1">
                <a:solidFill>
                  <a:srgbClr val="0645AD"/>
                </a:solidFill>
                <a:latin typeface="Arial" panose="020B0604020202020204" pitchFamily="34" charset="0"/>
                <a:hlinkClick r:id="rId2" tooltip="Codex Alexandrinus"/>
              </a:rPr>
              <a:t>Alexandrinus</a:t>
            </a:r>
            <a:r>
              <a:rPr lang="en-US" sz="3600" dirty="0">
                <a:solidFill>
                  <a:srgbClr val="202122"/>
                </a:solidFill>
                <a:latin typeface="Arial" panose="020B0604020202020204" pitchFamily="34" charset="0"/>
              </a:rPr>
              <a:t> and </a:t>
            </a:r>
            <a:r>
              <a:rPr lang="en-US" sz="3600" dirty="0">
                <a:solidFill>
                  <a:srgbClr val="0645AD"/>
                </a:solidFill>
                <a:latin typeface="Arial" panose="020B0604020202020204" pitchFamily="34" charset="0"/>
                <a:hlinkClick r:id="rId3" tooltip="Codex Vaticanus Graecus 1209"/>
              </a:rPr>
              <a:t>Codex </a:t>
            </a:r>
            <a:r>
              <a:rPr lang="en-US" sz="3600" dirty="0" err="1">
                <a:solidFill>
                  <a:srgbClr val="0645AD"/>
                </a:solidFill>
                <a:latin typeface="Arial" panose="020B0604020202020204" pitchFamily="34" charset="0"/>
                <a:hlinkClick r:id="rId3" tooltip="Codex Vaticanus Graecus 1209"/>
              </a:rPr>
              <a:t>Vaticanus</a:t>
            </a:r>
            <a:r>
              <a:rPr lang="en-US" sz="3600" dirty="0">
                <a:solidFill>
                  <a:srgbClr val="202122"/>
                </a:solidFill>
                <a:latin typeface="Arial" panose="020B0604020202020204" pitchFamily="34" charset="0"/>
              </a:rPr>
              <a:t>, it is one of the earliest and most complete manuscripts of the </a:t>
            </a:r>
            <a:r>
              <a:rPr lang="en-US" sz="3600" dirty="0">
                <a:solidFill>
                  <a:srgbClr val="0645AD"/>
                </a:solidFill>
                <a:latin typeface="Arial" panose="020B0604020202020204" pitchFamily="34" charset="0"/>
                <a:hlinkClick r:id="rId4" tooltip="Bible"/>
              </a:rPr>
              <a:t>Bible</a:t>
            </a:r>
            <a:r>
              <a:rPr lang="en-US" sz="3600" dirty="0">
                <a:solidFill>
                  <a:srgbClr val="202122"/>
                </a:solidFill>
                <a:latin typeface="Arial" panose="020B0604020202020204" pitchFamily="34" charset="0"/>
              </a:rPr>
              <a:t>, and contains the </a:t>
            </a:r>
            <a:r>
              <a:rPr lang="en-US" sz="3600" dirty="0">
                <a:solidFill>
                  <a:srgbClr val="00B050"/>
                </a:solidFill>
                <a:latin typeface="Arial" panose="020B0604020202020204" pitchFamily="34" charset="0"/>
              </a:rPr>
              <a:t>oldest complete copy </a:t>
            </a:r>
            <a:r>
              <a:rPr lang="en-US" sz="3600" dirty="0">
                <a:solidFill>
                  <a:srgbClr val="202122"/>
                </a:solidFill>
                <a:latin typeface="Arial" panose="020B0604020202020204" pitchFamily="34" charset="0"/>
              </a:rPr>
              <a:t>of the </a:t>
            </a:r>
            <a:r>
              <a:rPr lang="en-US" sz="3600" dirty="0">
                <a:solidFill>
                  <a:srgbClr val="0645AD"/>
                </a:solidFill>
                <a:latin typeface="Arial" panose="020B0604020202020204" pitchFamily="34" charset="0"/>
                <a:hlinkClick r:id="rId5" tooltip="New Testament"/>
              </a:rPr>
              <a:t>New Testament</a:t>
            </a:r>
            <a:r>
              <a:rPr lang="en-US" sz="3600" dirty="0">
                <a:solidFill>
                  <a:srgbClr val="202122"/>
                </a:solidFill>
                <a:latin typeface="Arial" panose="020B0604020202020204" pitchFamily="34" charset="0"/>
              </a:rPr>
              <a:t>. It is a historical treasure and using the study of comparative writing styles (</a:t>
            </a:r>
            <a:r>
              <a:rPr lang="en-US" sz="3600" dirty="0" err="1">
                <a:solidFill>
                  <a:srgbClr val="0645AD"/>
                </a:solidFill>
                <a:latin typeface="Arial" panose="020B0604020202020204" pitchFamily="34" charset="0"/>
                <a:hlinkClick r:id="rId6" tooltip="Palaeography"/>
              </a:rPr>
              <a:t>palaeography</a:t>
            </a:r>
            <a:r>
              <a:rPr lang="en-US" sz="3600" dirty="0">
                <a:solidFill>
                  <a:srgbClr val="202122"/>
                </a:solidFill>
                <a:latin typeface="Arial" panose="020B0604020202020204" pitchFamily="34" charset="0"/>
              </a:rPr>
              <a:t>), it has been dated to the mid-4th century.</a:t>
            </a:r>
          </a:p>
          <a:p>
            <a:endParaRPr lang="en-US" dirty="0"/>
          </a:p>
        </p:txBody>
      </p:sp>
    </p:spTree>
    <p:extLst>
      <p:ext uri="{BB962C8B-B14F-4D97-AF65-F5344CB8AC3E}">
        <p14:creationId xmlns:p14="http://schemas.microsoft.com/office/powerpoint/2010/main" val="341424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a:t>
            </a:r>
          </a:p>
        </p:txBody>
      </p:sp>
      <p:sp>
        <p:nvSpPr>
          <p:cNvPr id="3" name="Content Placeholder 2"/>
          <p:cNvSpPr>
            <a:spLocks noGrp="1"/>
          </p:cNvSpPr>
          <p:nvPr>
            <p:ph idx="1"/>
          </p:nvPr>
        </p:nvSpPr>
        <p:spPr>
          <a:xfrm>
            <a:off x="394636" y="1219944"/>
            <a:ext cx="6892537" cy="4906220"/>
          </a:xfrm>
        </p:spPr>
        <p:txBody>
          <a:bodyPr>
            <a:normAutofit/>
          </a:bodyPr>
          <a:lstStyle/>
          <a:p>
            <a:r>
              <a:rPr lang="en-US" b="1" dirty="0"/>
              <a:t>Old Testament </a:t>
            </a:r>
          </a:p>
          <a:p>
            <a:pPr lvl="1"/>
            <a:r>
              <a:rPr lang="en-US" sz="3600" dirty="0"/>
              <a:t>Old Testament events were written down in Hebrew (some portions in Aramaic) over centuries.</a:t>
            </a:r>
            <a:r>
              <a:rPr lang="en-US" sz="3600" dirty="0">
                <a:solidFill>
                  <a:srgbClr val="0000FF"/>
                </a:solidFill>
              </a:rPr>
              <a:t> </a:t>
            </a:r>
          </a:p>
          <a:p>
            <a:pPr lvl="1"/>
            <a:r>
              <a:rPr lang="en-US" sz="3600" dirty="0"/>
              <a:t>In Exodus, the Lord tells Moses to write in a book (Exodus 17:14; 24:4, 7). </a:t>
            </a:r>
          </a:p>
        </p:txBody>
      </p:sp>
      <p:sp>
        <p:nvSpPr>
          <p:cNvPr id="11" name="Rectangle 10"/>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1" y="6558556"/>
            <a:ext cx="864569" cy="307777"/>
          </a:xfrm>
          <a:prstGeom prst="rect">
            <a:avLst/>
          </a:prstGeom>
          <a:noFill/>
        </p:spPr>
        <p:txBody>
          <a:bodyPr wrap="square" rtlCol="0">
            <a:spAutoFit/>
          </a:bodyPr>
          <a:lstStyle/>
          <a:p>
            <a:pPr algn="ctr"/>
            <a:r>
              <a:rPr lang="en-US" sz="1400" dirty="0">
                <a:solidFill>
                  <a:schemeClr val="bg1"/>
                </a:solidFill>
              </a:rPr>
              <a:t>2000 BC</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5761439" y="6584410"/>
            <a:ext cx="876729" cy="307777"/>
          </a:xfrm>
          <a:prstGeom prst="rect">
            <a:avLst/>
          </a:prstGeom>
          <a:noFill/>
        </p:spPr>
        <p:txBody>
          <a:bodyPr wrap="square" rtlCol="0">
            <a:spAutoFit/>
          </a:bodyPr>
          <a:lstStyle/>
          <a:p>
            <a:pPr algn="ctr"/>
            <a:r>
              <a:rPr lang="en-US" sz="1400" dirty="0">
                <a:solidFill>
                  <a:schemeClr val="bg1"/>
                </a:solidFill>
              </a:rPr>
              <a:t>1000 BC</a:t>
            </a:r>
          </a:p>
        </p:txBody>
      </p:sp>
      <p:sp>
        <p:nvSpPr>
          <p:cNvPr id="17" name="TextBox 16"/>
          <p:cNvSpPr txBox="1"/>
          <p:nvPr/>
        </p:nvSpPr>
        <p:spPr>
          <a:xfrm>
            <a:off x="7750073" y="6562948"/>
            <a:ext cx="804051" cy="307777"/>
          </a:xfrm>
          <a:prstGeom prst="rect">
            <a:avLst/>
          </a:prstGeom>
          <a:noFill/>
        </p:spPr>
        <p:txBody>
          <a:bodyPr wrap="square" rtlCol="0">
            <a:spAutoFit/>
          </a:bodyPr>
          <a:lstStyle/>
          <a:p>
            <a:pPr algn="ctr"/>
            <a:r>
              <a:rPr lang="en-US" sz="1400" dirty="0">
                <a:solidFill>
                  <a:schemeClr val="bg1"/>
                </a:solidFill>
              </a:rPr>
              <a:t>500 BC</a:t>
            </a:r>
          </a:p>
        </p:txBody>
      </p:sp>
      <p:sp>
        <p:nvSpPr>
          <p:cNvPr id="18" name="TextBox 17"/>
          <p:cNvSpPr txBox="1"/>
          <p:nvPr/>
        </p:nvSpPr>
        <p:spPr>
          <a:xfrm>
            <a:off x="3795710" y="6570046"/>
            <a:ext cx="872636" cy="307777"/>
          </a:xfrm>
          <a:prstGeom prst="rect">
            <a:avLst/>
          </a:prstGeom>
          <a:noFill/>
        </p:spPr>
        <p:txBody>
          <a:bodyPr wrap="square" rtlCol="0">
            <a:spAutoFit/>
          </a:bodyPr>
          <a:lstStyle/>
          <a:p>
            <a:pPr algn="ctr"/>
            <a:r>
              <a:rPr lang="en-US" sz="1400" dirty="0">
                <a:solidFill>
                  <a:schemeClr val="bg1"/>
                </a:solidFill>
              </a:rPr>
              <a:t>1500 BC</a:t>
            </a:r>
          </a:p>
        </p:txBody>
      </p:sp>
      <p:pic>
        <p:nvPicPr>
          <p:cNvPr id="5" name="Picture 4" descr="Mo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297" y="1157810"/>
            <a:ext cx="3153103" cy="3804744"/>
          </a:xfrm>
          <a:prstGeom prst="rect">
            <a:avLst/>
          </a:prstGeom>
        </p:spPr>
      </p:pic>
      <p:sp>
        <p:nvSpPr>
          <p:cNvPr id="19" name="Isosceles Triangle 18"/>
          <p:cNvSpPr/>
          <p:nvPr/>
        </p:nvSpPr>
        <p:spPr>
          <a:xfrm rot="10800000">
            <a:off x="4058985" y="6392182"/>
            <a:ext cx="323182" cy="227687"/>
          </a:xfrm>
          <a:prstGeom prst="triangle">
            <a:avLst/>
          </a:prstGeom>
          <a:solidFill>
            <a:srgbClr val="7C201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8DEF30A3-15EF-EF43-5A4B-90BD44B573B5}"/>
              </a:ext>
            </a:extLst>
          </p:cNvPr>
          <p:cNvSpPr/>
          <p:nvPr/>
        </p:nvSpPr>
        <p:spPr>
          <a:xfrm rot="10800000">
            <a:off x="8267706" y="6377877"/>
            <a:ext cx="323182" cy="227687"/>
          </a:xfrm>
          <a:prstGeom prst="triangle">
            <a:avLst/>
          </a:prstGeom>
          <a:solidFill>
            <a:srgbClr val="7C201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81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290">
                                          <p:stCondLst>
                                            <p:cond delay="0"/>
                                          </p:stCondLst>
                                        </p:cTn>
                                        <p:tgtEl>
                                          <p:spTgt spid="19"/>
                                        </p:tgtEl>
                                      </p:cBhvr>
                                    </p:animEffect>
                                    <p:anim calcmode="lin" valueType="num">
                                      <p:cBhvr>
                                        <p:cTn id="17"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2" dur="13">
                                          <p:stCondLst>
                                            <p:cond delay="325"/>
                                          </p:stCondLst>
                                        </p:cTn>
                                        <p:tgtEl>
                                          <p:spTgt spid="19"/>
                                        </p:tgtEl>
                                      </p:cBhvr>
                                      <p:to x="100000" y="60000"/>
                                    </p:animScale>
                                    <p:animScale>
                                      <p:cBhvr>
                                        <p:cTn id="23" dur="83" decel="50000">
                                          <p:stCondLst>
                                            <p:cond delay="338"/>
                                          </p:stCondLst>
                                        </p:cTn>
                                        <p:tgtEl>
                                          <p:spTgt spid="19"/>
                                        </p:tgtEl>
                                      </p:cBhvr>
                                      <p:to x="100000" y="100000"/>
                                    </p:animScale>
                                    <p:animScale>
                                      <p:cBhvr>
                                        <p:cTn id="24" dur="13">
                                          <p:stCondLst>
                                            <p:cond delay="656"/>
                                          </p:stCondLst>
                                        </p:cTn>
                                        <p:tgtEl>
                                          <p:spTgt spid="19"/>
                                        </p:tgtEl>
                                      </p:cBhvr>
                                      <p:to x="100000" y="80000"/>
                                    </p:animScale>
                                    <p:animScale>
                                      <p:cBhvr>
                                        <p:cTn id="25" dur="83" decel="50000">
                                          <p:stCondLst>
                                            <p:cond delay="669"/>
                                          </p:stCondLst>
                                        </p:cTn>
                                        <p:tgtEl>
                                          <p:spTgt spid="19"/>
                                        </p:tgtEl>
                                      </p:cBhvr>
                                      <p:to x="100000" y="100000"/>
                                    </p:animScale>
                                    <p:animScale>
                                      <p:cBhvr>
                                        <p:cTn id="26" dur="13">
                                          <p:stCondLst>
                                            <p:cond delay="821"/>
                                          </p:stCondLst>
                                        </p:cTn>
                                        <p:tgtEl>
                                          <p:spTgt spid="19"/>
                                        </p:tgtEl>
                                      </p:cBhvr>
                                      <p:to x="100000" y="90000"/>
                                    </p:animScale>
                                    <p:animScale>
                                      <p:cBhvr>
                                        <p:cTn id="27" dur="83" decel="50000">
                                          <p:stCondLst>
                                            <p:cond delay="834"/>
                                          </p:stCondLst>
                                        </p:cTn>
                                        <p:tgtEl>
                                          <p:spTgt spid="19"/>
                                        </p:tgtEl>
                                      </p:cBhvr>
                                      <p:to x="100000" y="100000"/>
                                    </p:animScale>
                                    <p:animScale>
                                      <p:cBhvr>
                                        <p:cTn id="28" dur="13">
                                          <p:stCondLst>
                                            <p:cond delay="904"/>
                                          </p:stCondLst>
                                        </p:cTn>
                                        <p:tgtEl>
                                          <p:spTgt spid="19"/>
                                        </p:tgtEl>
                                      </p:cBhvr>
                                      <p:to x="100000" y="95000"/>
                                    </p:animScale>
                                    <p:animScale>
                                      <p:cBhvr>
                                        <p:cTn id="29" dur="83" decel="50000">
                                          <p:stCondLst>
                                            <p:cond delay="917"/>
                                          </p:stCondLst>
                                        </p:cTn>
                                        <p:tgtEl>
                                          <p:spTgt spid="19"/>
                                        </p:tgtEl>
                                      </p:cBhvr>
                                      <p:to x="100000" y="100000"/>
                                    </p:animScale>
                                  </p:childTnLst>
                                </p:cTn>
                              </p:par>
                              <p:par>
                                <p:cTn id="30" presetID="1" presetClass="entr" presetSubtype="0"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childTnLst>
                                </p:cTn>
                              </p:par>
                            </p:childTnLst>
                          </p:cTn>
                        </p:par>
                        <p:par>
                          <p:cTn id="40" fill="hold">
                            <p:stCondLst>
                              <p:cond delay="0"/>
                            </p:stCondLst>
                            <p:childTnLst>
                              <p:par>
                                <p:cTn id="41" presetID="26"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290">
                                          <p:stCondLst>
                                            <p:cond delay="0"/>
                                          </p:stCondLst>
                                        </p:cTn>
                                        <p:tgtEl>
                                          <p:spTgt spid="6"/>
                                        </p:tgtEl>
                                      </p:cBhvr>
                                    </p:animEffect>
                                    <p:anim calcmode="lin" valueType="num">
                                      <p:cBhvr>
                                        <p:cTn id="44"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49" dur="13">
                                          <p:stCondLst>
                                            <p:cond delay="325"/>
                                          </p:stCondLst>
                                        </p:cTn>
                                        <p:tgtEl>
                                          <p:spTgt spid="6"/>
                                        </p:tgtEl>
                                      </p:cBhvr>
                                      <p:to x="100000" y="60000"/>
                                    </p:animScale>
                                    <p:animScale>
                                      <p:cBhvr>
                                        <p:cTn id="50" dur="83" decel="50000">
                                          <p:stCondLst>
                                            <p:cond delay="338"/>
                                          </p:stCondLst>
                                        </p:cTn>
                                        <p:tgtEl>
                                          <p:spTgt spid="6"/>
                                        </p:tgtEl>
                                      </p:cBhvr>
                                      <p:to x="100000" y="100000"/>
                                    </p:animScale>
                                    <p:animScale>
                                      <p:cBhvr>
                                        <p:cTn id="51" dur="13">
                                          <p:stCondLst>
                                            <p:cond delay="656"/>
                                          </p:stCondLst>
                                        </p:cTn>
                                        <p:tgtEl>
                                          <p:spTgt spid="6"/>
                                        </p:tgtEl>
                                      </p:cBhvr>
                                      <p:to x="100000" y="80000"/>
                                    </p:animScale>
                                    <p:animScale>
                                      <p:cBhvr>
                                        <p:cTn id="52" dur="83" decel="50000">
                                          <p:stCondLst>
                                            <p:cond delay="669"/>
                                          </p:stCondLst>
                                        </p:cTn>
                                        <p:tgtEl>
                                          <p:spTgt spid="6"/>
                                        </p:tgtEl>
                                      </p:cBhvr>
                                      <p:to x="100000" y="100000"/>
                                    </p:animScale>
                                    <p:animScale>
                                      <p:cBhvr>
                                        <p:cTn id="53" dur="13">
                                          <p:stCondLst>
                                            <p:cond delay="821"/>
                                          </p:stCondLst>
                                        </p:cTn>
                                        <p:tgtEl>
                                          <p:spTgt spid="6"/>
                                        </p:tgtEl>
                                      </p:cBhvr>
                                      <p:to x="100000" y="90000"/>
                                    </p:animScale>
                                    <p:animScale>
                                      <p:cBhvr>
                                        <p:cTn id="54" dur="83" decel="50000">
                                          <p:stCondLst>
                                            <p:cond delay="834"/>
                                          </p:stCondLst>
                                        </p:cTn>
                                        <p:tgtEl>
                                          <p:spTgt spid="6"/>
                                        </p:tgtEl>
                                      </p:cBhvr>
                                      <p:to x="100000" y="100000"/>
                                    </p:animScale>
                                    <p:animScale>
                                      <p:cBhvr>
                                        <p:cTn id="55" dur="13">
                                          <p:stCondLst>
                                            <p:cond delay="904"/>
                                          </p:stCondLst>
                                        </p:cTn>
                                        <p:tgtEl>
                                          <p:spTgt spid="6"/>
                                        </p:tgtEl>
                                      </p:cBhvr>
                                      <p:to x="100000" y="95000"/>
                                    </p:animScale>
                                    <p:animScale>
                                      <p:cBhvr>
                                        <p:cTn id="56"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9"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24645" y="958851"/>
            <a:ext cx="7742711" cy="6001643"/>
          </a:xfrm>
          <a:prstGeom prst="rect">
            <a:avLst/>
          </a:prstGeom>
          <a:noFill/>
        </p:spPr>
        <p:txBody>
          <a:bodyPr wrap="square" rtlCol="0">
            <a:spAutoFit/>
          </a:bodyPr>
          <a:lstStyle/>
          <a:p>
            <a:pPr algn="l"/>
            <a:r>
              <a:rPr lang="en-US" sz="3200" dirty="0">
                <a:solidFill>
                  <a:srgbClr val="202122"/>
                </a:solidFill>
                <a:latin typeface="Arial" panose="020B0604020202020204" pitchFamily="34" charset="0"/>
              </a:rPr>
              <a:t> Until Biblical scholar (and manuscript hunter) </a:t>
            </a:r>
            <a:r>
              <a:rPr lang="en-US" sz="3200" dirty="0">
                <a:solidFill>
                  <a:srgbClr val="0645AD"/>
                </a:solidFill>
                <a:latin typeface="Arial" panose="020B0604020202020204" pitchFamily="34" charset="0"/>
                <a:hlinkClick r:id="rId2" tooltip="Constantin von Tischendorf"/>
              </a:rPr>
              <a:t>Constantin von Tischendorf</a:t>
            </a:r>
            <a:r>
              <a:rPr lang="en-US" sz="3200" dirty="0">
                <a:solidFill>
                  <a:srgbClr val="202122"/>
                </a:solidFill>
                <a:latin typeface="Arial" panose="020B0604020202020204" pitchFamily="34" charset="0"/>
              </a:rPr>
              <a:t>'s discovery of Codex Sinaiticus in 1844, the Greek text of Codex </a:t>
            </a:r>
            <a:r>
              <a:rPr lang="en-US" sz="3200" dirty="0" err="1">
                <a:solidFill>
                  <a:srgbClr val="202122"/>
                </a:solidFill>
                <a:latin typeface="Arial" panose="020B0604020202020204" pitchFamily="34" charset="0"/>
              </a:rPr>
              <a:t>Vaticanus</a:t>
            </a:r>
            <a:r>
              <a:rPr lang="en-US" sz="3200" dirty="0">
                <a:solidFill>
                  <a:srgbClr val="202122"/>
                </a:solidFill>
                <a:latin typeface="Arial" panose="020B0604020202020204" pitchFamily="34" charset="0"/>
              </a:rPr>
              <a:t> was unrivalled.</a:t>
            </a:r>
            <a:r>
              <a:rPr lang="en-US" sz="3200" baseline="30000" dirty="0">
                <a:solidFill>
                  <a:srgbClr val="0645AD"/>
                </a:solidFill>
                <a:latin typeface="Arial" panose="020B0604020202020204" pitchFamily="34" charset="0"/>
              </a:rPr>
              <a:t> </a:t>
            </a:r>
            <a:r>
              <a:rPr lang="en-US" sz="3200" dirty="0">
                <a:solidFill>
                  <a:srgbClr val="202122"/>
                </a:solidFill>
                <a:latin typeface="Arial" panose="020B0604020202020204" pitchFamily="34" charset="0"/>
              </a:rPr>
              <a:t>Since its discovery, study of Codex Sinaiticus has proven to be useful to scholars for </a:t>
            </a:r>
            <a:r>
              <a:rPr lang="en-US" sz="3200" dirty="0">
                <a:solidFill>
                  <a:srgbClr val="0645AD"/>
                </a:solidFill>
                <a:latin typeface="Arial" panose="020B0604020202020204" pitchFamily="34" charset="0"/>
                <a:hlinkClick r:id="rId3" tooltip="Textual criticism"/>
              </a:rPr>
              <a:t>critical studies</a:t>
            </a:r>
            <a:r>
              <a:rPr lang="en-US" sz="3200" dirty="0">
                <a:solidFill>
                  <a:srgbClr val="202122"/>
                </a:solidFill>
                <a:latin typeface="Arial" panose="020B0604020202020204" pitchFamily="34" charset="0"/>
              </a:rPr>
              <a:t> of the biblical text.</a:t>
            </a:r>
          </a:p>
          <a:p>
            <a:pPr algn="l"/>
            <a:r>
              <a:rPr lang="en-US" sz="3200" dirty="0">
                <a:solidFill>
                  <a:srgbClr val="202122"/>
                </a:solidFill>
                <a:latin typeface="Arial" panose="020B0604020202020204" pitchFamily="34" charset="0"/>
              </a:rPr>
              <a:t>Codex Sinaiticus came to the attention of scholars in the 19th century at </a:t>
            </a:r>
            <a:r>
              <a:rPr lang="en-US" sz="3200" dirty="0">
                <a:solidFill>
                  <a:srgbClr val="0645AD"/>
                </a:solidFill>
                <a:latin typeface="Arial" panose="020B0604020202020204" pitchFamily="34" charset="0"/>
                <a:hlinkClick r:id="rId4" tooltip="Saint Catherine's Monastery"/>
              </a:rPr>
              <a:t>Saint Catherine's Monastery</a:t>
            </a:r>
            <a:r>
              <a:rPr lang="en-US" sz="3200" dirty="0">
                <a:solidFill>
                  <a:srgbClr val="202122"/>
                </a:solidFill>
                <a:latin typeface="Arial" panose="020B0604020202020204" pitchFamily="34" charset="0"/>
              </a:rPr>
              <a:t> in the </a:t>
            </a:r>
            <a:r>
              <a:rPr lang="en-US" sz="3200" dirty="0">
                <a:solidFill>
                  <a:srgbClr val="0645AD"/>
                </a:solidFill>
                <a:latin typeface="Arial" panose="020B0604020202020204" pitchFamily="34" charset="0"/>
                <a:hlinkClick r:id="rId5" tooltip="Sinai Peninsula"/>
              </a:rPr>
              <a:t>Sinai Peninsula</a:t>
            </a:r>
            <a:endParaRPr lang="en-US" sz="2000" dirty="0"/>
          </a:p>
        </p:txBody>
      </p:sp>
    </p:spTree>
    <p:extLst>
      <p:ext uri="{BB962C8B-B14F-4D97-AF65-F5344CB8AC3E}">
        <p14:creationId xmlns:p14="http://schemas.microsoft.com/office/powerpoint/2010/main" val="3553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Checkup</a:t>
            </a:r>
          </a:p>
        </p:txBody>
      </p:sp>
      <p:sp>
        <p:nvSpPr>
          <p:cNvPr id="2" name="TextBox 1">
            <a:extLst>
              <a:ext uri="{FF2B5EF4-FFF2-40B4-BE49-F238E27FC236}">
                <a16:creationId xmlns:a16="http://schemas.microsoft.com/office/drawing/2014/main" id="{F2BE344E-AFEF-0A75-DB2E-37824452B8B7}"/>
              </a:ext>
            </a:extLst>
          </p:cNvPr>
          <p:cNvSpPr txBox="1"/>
          <p:nvPr/>
        </p:nvSpPr>
        <p:spPr>
          <a:xfrm>
            <a:off x="2224645" y="1190646"/>
            <a:ext cx="7742711" cy="5909310"/>
          </a:xfrm>
          <a:prstGeom prst="rect">
            <a:avLst/>
          </a:prstGeom>
          <a:noFill/>
        </p:spPr>
        <p:txBody>
          <a:bodyPr wrap="square" rtlCol="0">
            <a:spAutoFit/>
          </a:bodyPr>
          <a:lstStyle/>
          <a:p>
            <a:pPr algn="l"/>
            <a:r>
              <a:rPr lang="en-US" sz="3600" dirty="0">
                <a:solidFill>
                  <a:srgbClr val="202122"/>
                </a:solidFill>
                <a:latin typeface="Arial" panose="020B0604020202020204" pitchFamily="34" charset="0"/>
              </a:rPr>
              <a:t>What is an uncial?</a:t>
            </a:r>
          </a:p>
          <a:p>
            <a:pPr algn="l"/>
            <a:r>
              <a:rPr lang="en-US" sz="3600" dirty="0">
                <a:solidFill>
                  <a:srgbClr val="202122"/>
                </a:solidFill>
                <a:latin typeface="Arial" panose="020B0604020202020204" pitchFamily="34" charset="0"/>
              </a:rPr>
              <a:t>What is a minuscule?</a:t>
            </a:r>
          </a:p>
          <a:p>
            <a:pPr algn="l"/>
            <a:r>
              <a:rPr lang="en-US" sz="3600" dirty="0">
                <a:solidFill>
                  <a:srgbClr val="202122"/>
                </a:solidFill>
                <a:latin typeface="Arial" panose="020B0604020202020204" pitchFamily="34" charset="0"/>
              </a:rPr>
              <a:t>What is a majuscule?</a:t>
            </a:r>
          </a:p>
          <a:p>
            <a:pPr algn="l"/>
            <a:r>
              <a:rPr lang="en-US" sz="3600" dirty="0">
                <a:solidFill>
                  <a:srgbClr val="202122"/>
                </a:solidFill>
                <a:latin typeface="Arial" panose="020B0604020202020204" pitchFamily="34" charset="0"/>
              </a:rPr>
              <a:t>When was the Codex Sinaiticus written?</a:t>
            </a:r>
          </a:p>
          <a:p>
            <a:pPr algn="l"/>
            <a:r>
              <a:rPr lang="en-US" sz="3600" dirty="0">
                <a:solidFill>
                  <a:srgbClr val="202122"/>
                </a:solidFill>
                <a:latin typeface="Arial" panose="020B0604020202020204" pitchFamily="34" charset="0"/>
              </a:rPr>
              <a:t>By what method is the date assigned?</a:t>
            </a:r>
          </a:p>
          <a:p>
            <a:pPr algn="l"/>
            <a:r>
              <a:rPr lang="en-US" sz="3600" dirty="0">
                <a:solidFill>
                  <a:srgbClr val="202122"/>
                </a:solidFill>
                <a:latin typeface="Arial" panose="020B0604020202020204" pitchFamily="34" charset="0"/>
              </a:rPr>
              <a:t>By whom, when and where was it discovered?</a:t>
            </a:r>
          </a:p>
          <a:p>
            <a:pPr algn="l"/>
            <a:endParaRPr lang="en-US" sz="36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2457218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2693233" y="2143594"/>
            <a:ext cx="7791364" cy="4832092"/>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r>
              <a:rPr lang="en-US" sz="4400" dirty="0">
                <a:hlinkClick r:id="rId3"/>
              </a:rPr>
              <a:t>https://www.blueletterbible.org/</a:t>
            </a:r>
            <a:endParaRPr lang="en-US" sz="4400" dirty="0"/>
          </a:p>
          <a:p>
            <a:endParaRPr lang="en-US" sz="4400" dirty="0"/>
          </a:p>
          <a:p>
            <a:endParaRPr lang="en-US" sz="4400" dirty="0"/>
          </a:p>
        </p:txBody>
      </p:sp>
    </p:spTree>
    <p:extLst>
      <p:ext uri="{BB962C8B-B14F-4D97-AF65-F5344CB8AC3E}">
        <p14:creationId xmlns:p14="http://schemas.microsoft.com/office/powerpoint/2010/main" val="2741730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John 1:1</a:t>
            </a:r>
          </a:p>
        </p:txBody>
      </p:sp>
      <p:sp>
        <p:nvSpPr>
          <p:cNvPr id="3" name="TextBox 2">
            <a:extLst>
              <a:ext uri="{FF2B5EF4-FFF2-40B4-BE49-F238E27FC236}">
                <a16:creationId xmlns:a16="http://schemas.microsoft.com/office/drawing/2014/main" id="{89B9B685-92A3-4B23-43DC-8C21F22253A4}"/>
              </a:ext>
            </a:extLst>
          </p:cNvPr>
          <p:cNvSpPr txBox="1"/>
          <p:nvPr/>
        </p:nvSpPr>
        <p:spPr>
          <a:xfrm>
            <a:off x="1709467" y="743210"/>
            <a:ext cx="8542851" cy="4616648"/>
          </a:xfrm>
          <a:prstGeom prst="rect">
            <a:avLst/>
          </a:prstGeom>
          <a:noFill/>
        </p:spPr>
        <p:txBody>
          <a:bodyPr wrap="none" rtlCol="0">
            <a:spAutoFit/>
          </a:bodyPr>
          <a:lstStyle/>
          <a:p>
            <a:endParaRPr lang="en-US" sz="4400" dirty="0"/>
          </a:p>
          <a:p>
            <a:r>
              <a:rPr lang="en-US" sz="4400" dirty="0">
                <a:hlinkClick r:id="rId2"/>
              </a:rPr>
              <a:t>https://www.blueletterbible.org/</a:t>
            </a:r>
            <a:endParaRPr lang="en-US" sz="4400" dirty="0"/>
          </a:p>
          <a:p>
            <a:r>
              <a:rPr lang="el-GR" sz="5400" dirty="0">
                <a:solidFill>
                  <a:srgbClr val="01103A"/>
                </a:solidFill>
                <a:latin typeface="blbGentium"/>
              </a:rPr>
              <a:t>1:1  Ἐν ἀρχῇ ἦν ὁ λόγος</a:t>
            </a:r>
            <a:endParaRPr lang="en-US" sz="5400" dirty="0">
              <a:solidFill>
                <a:srgbClr val="01103A"/>
              </a:solidFill>
              <a:latin typeface="blbGentium"/>
            </a:endParaRPr>
          </a:p>
          <a:p>
            <a:r>
              <a:rPr lang="el-GR" sz="5400" dirty="0">
                <a:solidFill>
                  <a:srgbClr val="01103A"/>
                </a:solidFill>
                <a:latin typeface="blbGentium"/>
              </a:rPr>
              <a:t> καὶ ὁ λόγος ἦν πρὸς τὸν θεόν</a:t>
            </a:r>
            <a:endParaRPr lang="en-US" sz="5400" dirty="0">
              <a:solidFill>
                <a:srgbClr val="01103A"/>
              </a:solidFill>
              <a:latin typeface="blbGentium"/>
            </a:endParaRPr>
          </a:p>
          <a:p>
            <a:r>
              <a:rPr lang="el-GR" sz="5400" dirty="0">
                <a:solidFill>
                  <a:srgbClr val="01103A"/>
                </a:solidFill>
                <a:latin typeface="blbGentium"/>
              </a:rPr>
              <a:t> καὶ θεὸς ἦν ὁ λόγος</a:t>
            </a:r>
            <a:endParaRPr lang="en-US" sz="5400" dirty="0"/>
          </a:p>
          <a:p>
            <a:endParaRPr lang="en-US" sz="4400" dirty="0"/>
          </a:p>
        </p:txBody>
      </p:sp>
    </p:spTree>
    <p:extLst>
      <p:ext uri="{BB962C8B-B14F-4D97-AF65-F5344CB8AC3E}">
        <p14:creationId xmlns:p14="http://schemas.microsoft.com/office/powerpoint/2010/main" val="337320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4" name="Picture 3">
            <a:extLst>
              <a:ext uri="{FF2B5EF4-FFF2-40B4-BE49-F238E27FC236}">
                <a16:creationId xmlns:a16="http://schemas.microsoft.com/office/drawing/2014/main" id="{E0894F67-D807-EAAA-A7DF-A123A21E5ED7}"/>
              </a:ext>
            </a:extLst>
          </p:cNvPr>
          <p:cNvPicPr>
            <a:picLocks noChangeAspect="1"/>
          </p:cNvPicPr>
          <p:nvPr/>
        </p:nvPicPr>
        <p:blipFill>
          <a:blip r:embed="rId3"/>
          <a:stretch>
            <a:fillRect/>
          </a:stretch>
        </p:blipFill>
        <p:spPr>
          <a:xfrm>
            <a:off x="1776688" y="2353506"/>
            <a:ext cx="8434112" cy="3241057"/>
          </a:xfrm>
          <a:prstGeom prst="rect">
            <a:avLst/>
          </a:prstGeom>
        </p:spPr>
      </p:pic>
    </p:spTree>
    <p:extLst>
      <p:ext uri="{BB962C8B-B14F-4D97-AF65-F5344CB8AC3E}">
        <p14:creationId xmlns:p14="http://schemas.microsoft.com/office/powerpoint/2010/main" val="3717954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7" name="Picture 6">
            <a:extLst>
              <a:ext uri="{FF2B5EF4-FFF2-40B4-BE49-F238E27FC236}">
                <a16:creationId xmlns:a16="http://schemas.microsoft.com/office/drawing/2014/main" id="{A544A10F-5EE8-5194-C5E3-553BE678B033}"/>
              </a:ext>
            </a:extLst>
          </p:cNvPr>
          <p:cNvPicPr>
            <a:picLocks noChangeAspect="1"/>
          </p:cNvPicPr>
          <p:nvPr/>
        </p:nvPicPr>
        <p:blipFill>
          <a:blip r:embed="rId3"/>
          <a:stretch>
            <a:fillRect/>
          </a:stretch>
        </p:blipFill>
        <p:spPr>
          <a:xfrm>
            <a:off x="2384855" y="2427469"/>
            <a:ext cx="7783838" cy="2732379"/>
          </a:xfrm>
          <a:prstGeom prst="rect">
            <a:avLst/>
          </a:prstGeom>
        </p:spPr>
      </p:pic>
    </p:spTree>
    <p:extLst>
      <p:ext uri="{BB962C8B-B14F-4D97-AF65-F5344CB8AC3E}">
        <p14:creationId xmlns:p14="http://schemas.microsoft.com/office/powerpoint/2010/main" val="1760175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7" name="Picture 6">
            <a:extLst>
              <a:ext uri="{FF2B5EF4-FFF2-40B4-BE49-F238E27FC236}">
                <a16:creationId xmlns:a16="http://schemas.microsoft.com/office/drawing/2014/main" id="{A544A10F-5EE8-5194-C5E3-553BE678B033}"/>
              </a:ext>
            </a:extLst>
          </p:cNvPr>
          <p:cNvPicPr>
            <a:picLocks noChangeAspect="1"/>
          </p:cNvPicPr>
          <p:nvPr/>
        </p:nvPicPr>
        <p:blipFill>
          <a:blip r:embed="rId3"/>
          <a:stretch>
            <a:fillRect/>
          </a:stretch>
        </p:blipFill>
        <p:spPr>
          <a:xfrm>
            <a:off x="2384855" y="2427469"/>
            <a:ext cx="7783838" cy="2732379"/>
          </a:xfrm>
          <a:prstGeom prst="rect">
            <a:avLst/>
          </a:prstGeom>
        </p:spPr>
      </p:pic>
    </p:spTree>
    <p:extLst>
      <p:ext uri="{BB962C8B-B14F-4D97-AF65-F5344CB8AC3E}">
        <p14:creationId xmlns:p14="http://schemas.microsoft.com/office/powerpoint/2010/main" val="2069511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4" name="Picture 3">
            <a:extLst>
              <a:ext uri="{FF2B5EF4-FFF2-40B4-BE49-F238E27FC236}">
                <a16:creationId xmlns:a16="http://schemas.microsoft.com/office/drawing/2014/main" id="{1EFA8C2E-7680-FA19-131C-A0E3F8EB840C}"/>
              </a:ext>
            </a:extLst>
          </p:cNvPr>
          <p:cNvPicPr>
            <a:picLocks noChangeAspect="1"/>
          </p:cNvPicPr>
          <p:nvPr/>
        </p:nvPicPr>
        <p:blipFill>
          <a:blip r:embed="rId3"/>
          <a:stretch>
            <a:fillRect/>
          </a:stretch>
        </p:blipFill>
        <p:spPr>
          <a:xfrm>
            <a:off x="2200080" y="2262280"/>
            <a:ext cx="7345442" cy="3091919"/>
          </a:xfrm>
          <a:prstGeom prst="rect">
            <a:avLst/>
          </a:prstGeom>
        </p:spPr>
      </p:pic>
    </p:spTree>
    <p:extLst>
      <p:ext uri="{BB962C8B-B14F-4D97-AF65-F5344CB8AC3E}">
        <p14:creationId xmlns:p14="http://schemas.microsoft.com/office/powerpoint/2010/main" val="421604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Take aways.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48395" y="2090056"/>
            <a:ext cx="7742711" cy="4678204"/>
          </a:xfrm>
          <a:prstGeom prst="rect">
            <a:avLst/>
          </a:prstGeom>
          <a:noFill/>
        </p:spPr>
        <p:txBody>
          <a:bodyPr wrap="square" rtlCol="0">
            <a:spAutoFit/>
          </a:bodyPr>
          <a:lstStyle/>
          <a:p>
            <a:pPr algn="l"/>
            <a:r>
              <a:rPr lang="en-US" sz="2800" dirty="0">
                <a:solidFill>
                  <a:srgbClr val="202122"/>
                </a:solidFill>
                <a:latin typeface="Arial" panose="020B0604020202020204" pitchFamily="34" charset="0"/>
              </a:rPr>
              <a:t>You do not need to be a Greek scholar.</a:t>
            </a:r>
          </a:p>
          <a:p>
            <a:pPr algn="l"/>
            <a:r>
              <a:rPr lang="en-US" sz="2800" dirty="0">
                <a:solidFill>
                  <a:srgbClr val="202122"/>
                </a:solidFill>
                <a:latin typeface="Arial" panose="020B0604020202020204" pitchFamily="34" charset="0"/>
              </a:rPr>
              <a:t>The researches continue to CONFIRM the bible.</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The RSV was first to use the oldest Codices and no fundamental truths are changed..</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P66 is a copy of John’s Gospel  circa  ~200 and it is the same Gospel. </a:t>
            </a:r>
          </a:p>
          <a:p>
            <a:pPr algn="l"/>
            <a:endParaRPr lang="en-US" sz="28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52082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a:t>
            </a:r>
            <a:endParaRPr lang="en-US" dirty="0"/>
          </a:p>
        </p:txBody>
      </p:sp>
      <p:sp>
        <p:nvSpPr>
          <p:cNvPr id="3" name="Content Placeholder 2"/>
          <p:cNvSpPr>
            <a:spLocks noGrp="1"/>
          </p:cNvSpPr>
          <p:nvPr>
            <p:ph idx="1"/>
          </p:nvPr>
        </p:nvSpPr>
        <p:spPr>
          <a:xfrm>
            <a:off x="288758" y="1219944"/>
            <a:ext cx="6776926" cy="4906220"/>
          </a:xfrm>
        </p:spPr>
        <p:txBody>
          <a:bodyPr>
            <a:normAutofit/>
          </a:bodyPr>
          <a:lstStyle/>
          <a:p>
            <a:r>
              <a:rPr lang="en-US" sz="4000" b="1" dirty="0"/>
              <a:t>Old Testament </a:t>
            </a:r>
          </a:p>
          <a:p>
            <a:pPr lvl="1"/>
            <a:r>
              <a:rPr lang="en-US" sz="4000" dirty="0"/>
              <a:t>Other Old Testament writers, inspired by God, include leaders, kings, and prophets.</a:t>
            </a:r>
            <a:endParaRPr lang="en-US" sz="4000" dirty="0">
              <a:solidFill>
                <a:srgbClr val="0000FF"/>
              </a:solidFill>
            </a:endParaRPr>
          </a:p>
        </p:txBody>
      </p:sp>
      <p:pic>
        <p:nvPicPr>
          <p:cNvPr id="13" name="Picture 12" descr="Mo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098" y="1177944"/>
            <a:ext cx="3153103" cy="3804744"/>
          </a:xfrm>
          <a:prstGeom prst="rect">
            <a:avLst/>
          </a:prstGeom>
        </p:spPr>
      </p:pic>
    </p:spTree>
    <p:extLst>
      <p:ext uri="{BB962C8B-B14F-4D97-AF65-F5344CB8AC3E}">
        <p14:creationId xmlns:p14="http://schemas.microsoft.com/office/powerpoint/2010/main" val="352471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a:t>
            </a:r>
            <a:endParaRPr lang="en-US" dirty="0"/>
          </a:p>
        </p:txBody>
      </p:sp>
      <p:sp>
        <p:nvSpPr>
          <p:cNvPr id="3" name="Content Placeholder 2"/>
          <p:cNvSpPr>
            <a:spLocks noGrp="1"/>
          </p:cNvSpPr>
          <p:nvPr>
            <p:ph idx="1"/>
          </p:nvPr>
        </p:nvSpPr>
        <p:spPr>
          <a:xfrm>
            <a:off x="991402" y="1220839"/>
            <a:ext cx="5840322" cy="5135511"/>
          </a:xfrm>
        </p:spPr>
        <p:txBody>
          <a:bodyPr>
            <a:normAutofit/>
          </a:bodyPr>
          <a:lstStyle/>
          <a:p>
            <a:r>
              <a:rPr lang="en-US" sz="3200" dirty="0"/>
              <a:t>Old Testament</a:t>
            </a:r>
          </a:p>
          <a:p>
            <a:pPr lvl="1"/>
            <a:r>
              <a:rPr lang="en-US" sz="3200" dirty="0"/>
              <a:t>Ezra, a priest and scribe, may have collected and arranged the books of the Hebrew Bible, about 450 BC.</a:t>
            </a:r>
          </a:p>
        </p:txBody>
      </p:sp>
      <p:pic>
        <p:nvPicPr>
          <p:cNvPr id="4" name="Picture 3" descr="Ezra_ss9755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202" y="1537803"/>
            <a:ext cx="2743200" cy="3425952"/>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152098" y="5250524"/>
            <a:ext cx="3634763" cy="584775"/>
          </a:xfrm>
          <a:prstGeom prst="rect">
            <a:avLst/>
          </a:prstGeom>
          <a:noFill/>
        </p:spPr>
        <p:txBody>
          <a:bodyPr wrap="square" rtlCol="0">
            <a:spAutoFit/>
          </a:bodyPr>
          <a:lstStyle/>
          <a:p>
            <a:pPr algn="ctr"/>
            <a:r>
              <a:rPr lang="en-US" sz="3200" dirty="0"/>
              <a:t>Ezra reading the law</a:t>
            </a:r>
            <a:endParaRPr lang="en-US" sz="2400" dirty="0"/>
          </a:p>
        </p:txBody>
      </p:sp>
    </p:spTree>
    <p:extLst>
      <p:ext uri="{BB962C8B-B14F-4D97-AF65-F5344CB8AC3E}">
        <p14:creationId xmlns:p14="http://schemas.microsoft.com/office/powerpoint/2010/main" val="32552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9148"/>
            <a:ext cx="10972800" cy="684007"/>
          </a:xfrm>
        </p:spPr>
        <p:txBody>
          <a:bodyPr/>
          <a:lstStyle/>
          <a:p>
            <a:r>
              <a:rPr lang="en-US" b="1" dirty="0"/>
              <a:t>Old Testament </a:t>
            </a:r>
            <a:endParaRPr lang="en-US" dirty="0"/>
          </a:p>
        </p:txBody>
      </p:sp>
      <p:sp>
        <p:nvSpPr>
          <p:cNvPr id="3" name="Content Placeholder 2"/>
          <p:cNvSpPr>
            <a:spLocks noGrp="1"/>
          </p:cNvSpPr>
          <p:nvPr>
            <p:ph idx="1"/>
          </p:nvPr>
        </p:nvSpPr>
        <p:spPr>
          <a:xfrm>
            <a:off x="433136" y="1015567"/>
            <a:ext cx="8120987" cy="4906220"/>
          </a:xfrm>
        </p:spPr>
        <p:txBody>
          <a:bodyPr>
            <a:normAutofit lnSpcReduction="10000"/>
          </a:bodyPr>
          <a:lstStyle/>
          <a:p>
            <a:r>
              <a:rPr lang="en-US" dirty="0"/>
              <a:t>Old Testament</a:t>
            </a:r>
          </a:p>
          <a:p>
            <a:pPr lvl="1"/>
            <a:r>
              <a:rPr lang="en-US" sz="3200" dirty="0"/>
              <a:t>These writings were known as:</a:t>
            </a:r>
          </a:p>
          <a:p>
            <a:pPr lvl="2"/>
            <a:r>
              <a:rPr lang="en-US" sz="3200" dirty="0"/>
              <a:t>“the Law, the Prophets, and the Writings,” </a:t>
            </a:r>
          </a:p>
          <a:p>
            <a:pPr lvl="2"/>
            <a:r>
              <a:rPr lang="en-US" sz="3200" dirty="0"/>
              <a:t>“the Law, the Prophets, and David,” </a:t>
            </a:r>
          </a:p>
          <a:p>
            <a:pPr lvl="2"/>
            <a:r>
              <a:rPr lang="en-US" sz="3200" dirty="0"/>
              <a:t>Or simply, “the Law and the Prophets” (Luke 16:16; 24:44).</a:t>
            </a:r>
          </a:p>
          <a:p>
            <a:pPr lvl="1"/>
            <a:r>
              <a:rPr lang="en-US" sz="3200" dirty="0"/>
              <a:t>Paul referred to them as “the old covenant” or “old testament” </a:t>
            </a:r>
            <a:br>
              <a:rPr lang="en-US" sz="3200" dirty="0"/>
            </a:br>
            <a:r>
              <a:rPr lang="en-US" sz="3200" dirty="0"/>
              <a:t>(2 Corinthians 3:14).</a:t>
            </a:r>
          </a:p>
        </p:txBody>
      </p:sp>
      <p:pic>
        <p:nvPicPr>
          <p:cNvPr id="4" name="Picture 3" descr="Scroll_ss395317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021" y="1377866"/>
            <a:ext cx="2604300" cy="3750192"/>
          </a:xfrm>
          <a:prstGeom prst="rect">
            <a:avLst/>
          </a:prstGeom>
          <a:effectLst>
            <a:outerShdw blurRad="50800" dist="38100" dir="2700000" algn="tl" rotWithShape="0">
              <a:prstClr val="black">
                <a:alpha val="40000"/>
              </a:prstClr>
            </a:outerShdw>
          </a:effectLst>
        </p:spPr>
      </p:pic>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1" y="6558556"/>
            <a:ext cx="864569" cy="307777"/>
          </a:xfrm>
          <a:prstGeom prst="rect">
            <a:avLst/>
          </a:prstGeom>
          <a:noFill/>
        </p:spPr>
        <p:txBody>
          <a:bodyPr wrap="square" rtlCol="0">
            <a:spAutoFit/>
          </a:bodyPr>
          <a:lstStyle/>
          <a:p>
            <a:pPr algn="ctr"/>
            <a:r>
              <a:rPr lang="en-US" sz="1400" dirty="0">
                <a:solidFill>
                  <a:schemeClr val="bg1"/>
                </a:solidFill>
              </a:rPr>
              <a:t>2000 BC</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5761439" y="6584410"/>
            <a:ext cx="876729" cy="307777"/>
          </a:xfrm>
          <a:prstGeom prst="rect">
            <a:avLst/>
          </a:prstGeom>
          <a:noFill/>
        </p:spPr>
        <p:txBody>
          <a:bodyPr wrap="square" rtlCol="0">
            <a:spAutoFit/>
          </a:bodyPr>
          <a:lstStyle/>
          <a:p>
            <a:pPr algn="ctr"/>
            <a:r>
              <a:rPr lang="en-US" sz="1400" dirty="0">
                <a:solidFill>
                  <a:schemeClr val="bg1"/>
                </a:solidFill>
              </a:rPr>
              <a:t>1000 BC</a:t>
            </a:r>
          </a:p>
        </p:txBody>
      </p:sp>
      <p:sp>
        <p:nvSpPr>
          <p:cNvPr id="18" name="TextBox 17"/>
          <p:cNvSpPr txBox="1"/>
          <p:nvPr/>
        </p:nvSpPr>
        <p:spPr>
          <a:xfrm>
            <a:off x="3795710" y="6570046"/>
            <a:ext cx="872636" cy="307777"/>
          </a:xfrm>
          <a:prstGeom prst="rect">
            <a:avLst/>
          </a:prstGeom>
          <a:noFill/>
        </p:spPr>
        <p:txBody>
          <a:bodyPr wrap="square" rtlCol="0">
            <a:spAutoFit/>
          </a:bodyPr>
          <a:lstStyle/>
          <a:p>
            <a:pPr algn="ctr"/>
            <a:r>
              <a:rPr lang="en-US" sz="1400" dirty="0">
                <a:solidFill>
                  <a:schemeClr val="bg1"/>
                </a:solidFill>
              </a:rPr>
              <a:t>1500 BC</a:t>
            </a:r>
          </a:p>
        </p:txBody>
      </p:sp>
      <p:sp>
        <p:nvSpPr>
          <p:cNvPr id="19" name="Isosceles Triangle 18"/>
          <p:cNvSpPr/>
          <p:nvPr/>
        </p:nvSpPr>
        <p:spPr>
          <a:xfrm rot="10800000">
            <a:off x="3908846" y="640782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750073" y="6562948"/>
            <a:ext cx="804051" cy="307777"/>
          </a:xfrm>
          <a:prstGeom prst="rect">
            <a:avLst/>
          </a:prstGeom>
          <a:noFill/>
        </p:spPr>
        <p:txBody>
          <a:bodyPr wrap="square" rtlCol="0">
            <a:spAutoFit/>
          </a:bodyPr>
          <a:lstStyle/>
          <a:p>
            <a:pPr algn="ctr"/>
            <a:r>
              <a:rPr lang="en-US" sz="1400" dirty="0">
                <a:solidFill>
                  <a:schemeClr val="bg1"/>
                </a:solidFill>
              </a:rPr>
              <a:t>500 BC</a:t>
            </a:r>
          </a:p>
        </p:txBody>
      </p:sp>
    </p:spTree>
    <p:extLst>
      <p:ext uri="{BB962C8B-B14F-4D97-AF65-F5344CB8AC3E}">
        <p14:creationId xmlns:p14="http://schemas.microsoft.com/office/powerpoint/2010/main" val="32644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BEF4D894-E6BB-DC51-C1F9-EEFCCF82E72D}"/>
              </a:ext>
            </a:extLst>
          </p:cNvPr>
          <p:cNvSpPr/>
          <p:nvPr/>
        </p:nvSpPr>
        <p:spPr>
          <a:xfrm>
            <a:off x="59623" y="5091764"/>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73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Septuagint</a:t>
            </a:r>
            <a:endParaRPr lang="en-US" dirty="0"/>
          </a:p>
        </p:txBody>
      </p:sp>
      <p:sp>
        <p:nvSpPr>
          <p:cNvPr id="3" name="Content Placeholder 2"/>
          <p:cNvSpPr>
            <a:spLocks noGrp="1"/>
          </p:cNvSpPr>
          <p:nvPr>
            <p:ph idx="1"/>
          </p:nvPr>
        </p:nvSpPr>
        <p:spPr>
          <a:xfrm>
            <a:off x="428815" y="1220839"/>
            <a:ext cx="7924983" cy="5135511"/>
          </a:xfrm>
        </p:spPr>
        <p:txBody>
          <a:bodyPr>
            <a:normAutofit/>
          </a:bodyPr>
          <a:lstStyle/>
          <a:p>
            <a:r>
              <a:rPr lang="en-US" sz="3600" dirty="0"/>
              <a:t>Greek Translation</a:t>
            </a:r>
          </a:p>
          <a:p>
            <a:pPr lvl="1"/>
            <a:r>
              <a:rPr lang="en-US" sz="4400" dirty="0"/>
              <a:t>T</a:t>
            </a:r>
            <a:r>
              <a:rPr lang="en-US" sz="3600" dirty="0"/>
              <a:t>he </a:t>
            </a:r>
            <a:r>
              <a:rPr lang="en-US" sz="3600" b="1" dirty="0"/>
              <a:t>Septuagint</a:t>
            </a:r>
            <a:r>
              <a:rPr lang="en-US" sz="3600" dirty="0"/>
              <a:t> (sometimes referred to as the </a:t>
            </a:r>
            <a:r>
              <a:rPr lang="en-US" sz="3600" b="1" dirty="0"/>
              <a:t>Greek Old Testament</a:t>
            </a:r>
            <a:r>
              <a:rPr lang="en-US" sz="3600" dirty="0"/>
              <a:t> or </a:t>
            </a:r>
            <a:r>
              <a:rPr lang="en-US" sz="3600" b="1" dirty="0"/>
              <a:t>The Translation of the Seventy</a:t>
            </a:r>
            <a:r>
              <a:rPr lang="en-US" sz="3600" dirty="0"/>
              <a:t>, often abbreviated as </a:t>
            </a:r>
            <a:r>
              <a:rPr lang="en-US" sz="3600" b="1" dirty="0"/>
              <a:t>LXX</a:t>
            </a:r>
            <a:r>
              <a:rPr lang="en-US" sz="3600" dirty="0"/>
              <a:t>) is the earliest extant Greek translation of the Hebrew</a:t>
            </a:r>
          </a:p>
          <a:p>
            <a:pPr lvl="1"/>
            <a:endParaRPr lang="en-US"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1" y="6558556"/>
            <a:ext cx="864569" cy="307777"/>
          </a:xfrm>
          <a:prstGeom prst="rect">
            <a:avLst/>
          </a:prstGeom>
          <a:noFill/>
        </p:spPr>
        <p:txBody>
          <a:bodyPr wrap="square" rtlCol="0">
            <a:spAutoFit/>
          </a:bodyPr>
          <a:lstStyle/>
          <a:p>
            <a:pPr algn="ctr"/>
            <a:r>
              <a:rPr lang="en-US" sz="1400" dirty="0">
                <a:solidFill>
                  <a:schemeClr val="bg1"/>
                </a:solidFill>
              </a:rPr>
              <a:t>2000 BC</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5761439" y="6584410"/>
            <a:ext cx="876729" cy="307777"/>
          </a:xfrm>
          <a:prstGeom prst="rect">
            <a:avLst/>
          </a:prstGeom>
          <a:noFill/>
        </p:spPr>
        <p:txBody>
          <a:bodyPr wrap="square" rtlCol="0">
            <a:spAutoFit/>
          </a:bodyPr>
          <a:lstStyle/>
          <a:p>
            <a:pPr algn="ctr"/>
            <a:r>
              <a:rPr lang="en-US" sz="1400" dirty="0">
                <a:solidFill>
                  <a:schemeClr val="bg1"/>
                </a:solidFill>
              </a:rPr>
              <a:t>1000 BC</a:t>
            </a:r>
          </a:p>
        </p:txBody>
      </p:sp>
      <p:sp>
        <p:nvSpPr>
          <p:cNvPr id="19" name="TextBox 18"/>
          <p:cNvSpPr txBox="1"/>
          <p:nvPr/>
        </p:nvSpPr>
        <p:spPr>
          <a:xfrm>
            <a:off x="3795710" y="6570046"/>
            <a:ext cx="872636" cy="307777"/>
          </a:xfrm>
          <a:prstGeom prst="rect">
            <a:avLst/>
          </a:prstGeom>
          <a:noFill/>
        </p:spPr>
        <p:txBody>
          <a:bodyPr wrap="square" rtlCol="0">
            <a:spAutoFit/>
          </a:bodyPr>
          <a:lstStyle/>
          <a:p>
            <a:pPr algn="ctr"/>
            <a:r>
              <a:rPr lang="en-US" sz="1400" dirty="0">
                <a:solidFill>
                  <a:schemeClr val="bg1"/>
                </a:solidFill>
              </a:rPr>
              <a:t>1500 BC</a:t>
            </a:r>
          </a:p>
        </p:txBody>
      </p:sp>
      <p:pic>
        <p:nvPicPr>
          <p:cNvPr id="6" name="Picture 5" descr="Septuagint_4Q120_frg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798" y="1747874"/>
            <a:ext cx="3409387" cy="2207611"/>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8886904" y="4161237"/>
            <a:ext cx="2647792" cy="1815882"/>
          </a:xfrm>
          <a:prstGeom prst="rect">
            <a:avLst/>
          </a:prstGeom>
          <a:noFill/>
        </p:spPr>
        <p:txBody>
          <a:bodyPr wrap="square" rtlCol="0">
            <a:spAutoFit/>
          </a:bodyPr>
          <a:lstStyle/>
          <a:p>
            <a:pPr algn="ctr"/>
            <a:r>
              <a:rPr lang="en-US" sz="3200" dirty="0"/>
              <a:t>Septuagint Fragment</a:t>
            </a:r>
            <a:br>
              <a:rPr lang="en-US" sz="3200" dirty="0"/>
            </a:br>
            <a:r>
              <a:rPr lang="en-US" sz="2400" dirty="0"/>
              <a:t>(4Q120, from Leviticus, 100s BC)</a:t>
            </a:r>
          </a:p>
        </p:txBody>
      </p:sp>
      <p:sp>
        <p:nvSpPr>
          <p:cNvPr id="23" name="Isosceles Triangle 22"/>
          <p:cNvSpPr/>
          <p:nvPr/>
        </p:nvSpPr>
        <p:spPr>
          <a:xfrm rot="10800000">
            <a:off x="9706667" y="6510611"/>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7750073" y="6562948"/>
            <a:ext cx="804051" cy="307777"/>
          </a:xfrm>
          <a:prstGeom prst="rect">
            <a:avLst/>
          </a:prstGeom>
          <a:noFill/>
        </p:spPr>
        <p:txBody>
          <a:bodyPr wrap="square" rtlCol="0">
            <a:spAutoFit/>
          </a:bodyPr>
          <a:lstStyle/>
          <a:p>
            <a:pPr algn="ctr"/>
            <a:r>
              <a:rPr lang="en-US" sz="1400" dirty="0">
                <a:solidFill>
                  <a:schemeClr val="bg1"/>
                </a:solidFill>
              </a:rPr>
              <a:t>500 BC</a:t>
            </a:r>
          </a:p>
        </p:txBody>
      </p:sp>
      <p:sp>
        <p:nvSpPr>
          <p:cNvPr id="4" name="Isosceles Triangle 3">
            <a:extLst>
              <a:ext uri="{FF2B5EF4-FFF2-40B4-BE49-F238E27FC236}">
                <a16:creationId xmlns:a16="http://schemas.microsoft.com/office/drawing/2014/main" id="{85D1FA4F-811C-959A-FBDA-00E706F2E208}"/>
              </a:ext>
            </a:extLst>
          </p:cNvPr>
          <p:cNvSpPr/>
          <p:nvPr/>
        </p:nvSpPr>
        <p:spPr>
          <a:xfrm rot="10800000">
            <a:off x="9227329" y="6523395"/>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7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13 -2.22222E-6 L 0.21342 -0.00116 " pathEditMode="relative" rAng="0" ptsTypes="AA">
                                      <p:cBhvr>
                                        <p:cTn id="6" dur="2000" fill="hold"/>
                                        <p:tgtEl>
                                          <p:spTgt spid="23"/>
                                        </p:tgtEl>
                                        <p:attrNameLst>
                                          <p:attrName>ppt_x</p:attrName>
                                          <p:attrName>ppt_y</p:attrName>
                                        </p:attrNameLst>
                                      </p:cBhvr>
                                      <p:rCtr x="10664" y="-69"/>
                                    </p:animMotion>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00013 -4.07407E-6 L 0.21341 -0.00115 " pathEditMode="relative" rAng="0" ptsTypes="AA">
                                      <p:cBhvr>
                                        <p:cTn id="12" dur="2000" fill="hold"/>
                                        <p:tgtEl>
                                          <p:spTgt spid="4"/>
                                        </p:tgtEl>
                                        <p:attrNameLst>
                                          <p:attrName>ppt_x</p:attrName>
                                          <p:attrName>ppt_y</p:attrName>
                                        </p:attrNameLst>
                                      </p:cBhvr>
                                      <p:rCtr x="1066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21139</TotalTime>
  <Words>2767</Words>
  <Application>Microsoft Office PowerPoint</Application>
  <PresentationFormat>Widescreen</PresentationFormat>
  <Paragraphs>380</Paragraphs>
  <Slides>48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blbGentium</vt:lpstr>
      <vt:lpstr>Calibri</vt:lpstr>
      <vt:lpstr>Cambria</vt:lpstr>
      <vt:lpstr>Office Theme</vt:lpstr>
      <vt:lpstr>PowerPoint Presentation</vt:lpstr>
      <vt:lpstr>PowerPoint Presentation</vt:lpstr>
      <vt:lpstr>PowerPoint Presentation</vt:lpstr>
      <vt:lpstr>Old Testament </vt:lpstr>
      <vt:lpstr>Old Testament </vt:lpstr>
      <vt:lpstr>Old Testament </vt:lpstr>
      <vt:lpstr>Old Testament </vt:lpstr>
      <vt:lpstr>PowerPoint Presentation</vt:lpstr>
      <vt:lpstr>Old Testament  Septuagint</vt:lpstr>
      <vt:lpstr>Old Testament  Septuagint</vt:lpstr>
      <vt:lpstr>PowerPoint Presentation</vt:lpstr>
      <vt:lpstr>PowerPoint Presentation</vt:lpstr>
      <vt:lpstr>PowerPoint Presentation</vt:lpstr>
      <vt:lpstr>Old Testament  Septuagint</vt:lpstr>
      <vt:lpstr>Old Testament  Septuagint</vt:lpstr>
      <vt:lpstr>Old Testament  Septuagint Summary </vt:lpstr>
      <vt:lpstr>Old Testament</vt:lpstr>
      <vt:lpstr>Old Testament Additions</vt:lpstr>
      <vt:lpstr>PowerPoint Presentation</vt:lpstr>
      <vt:lpstr>PowerPoint Presentation</vt:lpstr>
      <vt:lpstr>Old Testament Additions</vt:lpstr>
      <vt:lpstr>Jesus and the Old Testament</vt:lpstr>
      <vt:lpstr>PowerPoint Presentation</vt:lpstr>
      <vt:lpstr>PowerPoint Presentation</vt:lpstr>
      <vt:lpstr>Time Line</vt:lpstr>
      <vt:lpstr>Time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Jerome</vt:lpstr>
      <vt:lpstr>PowerPoint Presentation</vt:lpstr>
      <vt:lpstr>PowerPoint Presentation</vt:lpstr>
      <vt:lpstr>Codex Sinaiticus</vt:lpstr>
      <vt:lpstr>Codex Sinaiticus</vt:lpstr>
      <vt:lpstr>Codex Sinaiticus</vt:lpstr>
      <vt:lpstr>Checkup</vt:lpstr>
      <vt:lpstr>Codex Sinaiticus</vt:lpstr>
      <vt:lpstr>John 1:1</vt:lpstr>
      <vt:lpstr>Codex Sinaiticus</vt:lpstr>
      <vt:lpstr>Codex Sinaiticus</vt:lpstr>
      <vt:lpstr>Codex Sinaiticus</vt:lpstr>
      <vt:lpstr>Codex Sinaiticus</vt:lpstr>
      <vt:lpstr>Take aways.</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Weldon Beardain</dc:creator>
  <cp:lastModifiedBy>Weldon Beardain</cp:lastModifiedBy>
  <cp:revision>781</cp:revision>
  <cp:lastPrinted>2022-11-01T17:02:04Z</cp:lastPrinted>
  <dcterms:created xsi:type="dcterms:W3CDTF">2014-05-21T17:21:31Z</dcterms:created>
  <dcterms:modified xsi:type="dcterms:W3CDTF">2023-01-08T01:37:29Z</dcterms:modified>
</cp:coreProperties>
</file>