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527" r:id="rId2"/>
    <p:sldId id="510" r:id="rId3"/>
    <p:sldId id="545" r:id="rId4"/>
    <p:sldId id="529" r:id="rId5"/>
    <p:sldId id="506" r:id="rId6"/>
    <p:sldId id="532" r:id="rId7"/>
    <p:sldId id="533" r:id="rId8"/>
    <p:sldId id="534" r:id="rId9"/>
    <p:sldId id="535" r:id="rId10"/>
    <p:sldId id="536" r:id="rId11"/>
    <p:sldId id="537" r:id="rId12"/>
    <p:sldId id="547" r:id="rId13"/>
    <p:sldId id="538" r:id="rId14"/>
    <p:sldId id="540" r:id="rId15"/>
    <p:sldId id="541" r:id="rId16"/>
    <p:sldId id="542" r:id="rId17"/>
    <p:sldId id="543" r:id="rId18"/>
    <p:sldId id="544" r:id="rId19"/>
    <p:sldId id="524" r:id="rId20"/>
    <p:sldId id="546" r:id="rId21"/>
    <p:sldId id="562" r:id="rId22"/>
    <p:sldId id="257" r:id="rId23"/>
    <p:sldId id="268" r:id="rId24"/>
    <p:sldId id="271" r:id="rId25"/>
    <p:sldId id="381" r:id="rId26"/>
    <p:sldId id="461" r:id="rId27"/>
    <p:sldId id="275" r:id="rId28"/>
    <p:sldId id="556" r:id="rId29"/>
    <p:sldId id="382" r:id="rId30"/>
    <p:sldId id="557" r:id="rId31"/>
    <p:sldId id="558" r:id="rId32"/>
    <p:sldId id="559" r:id="rId33"/>
    <p:sldId id="560" r:id="rId34"/>
    <p:sldId id="561" r:id="rId35"/>
    <p:sldId id="577" r:id="rId36"/>
    <p:sldId id="578" r:id="rId37"/>
    <p:sldId id="277" r:id="rId38"/>
    <p:sldId id="566" r:id="rId39"/>
    <p:sldId id="263" r:id="rId40"/>
    <p:sldId id="573" r:id="rId41"/>
    <p:sldId id="569" r:id="rId42"/>
    <p:sldId id="572" r:id="rId43"/>
    <p:sldId id="574" r:id="rId44"/>
    <p:sldId id="575" r:id="rId45"/>
    <p:sldId id="576" r:id="rId46"/>
    <p:sldId id="565" r:id="rId47"/>
    <p:sldId id="269" r:id="rId48"/>
    <p:sldId id="384" r:id="rId49"/>
    <p:sldId id="369" r:id="rId50"/>
    <p:sldId id="270" r:id="rId51"/>
    <p:sldId id="278" r:id="rId52"/>
    <p:sldId id="385" r:id="rId53"/>
    <p:sldId id="417" r:id="rId54"/>
    <p:sldId id="416" r:id="rId55"/>
    <p:sldId id="283" r:id="rId56"/>
    <p:sldId id="579" r:id="rId57"/>
    <p:sldId id="581" r:id="rId58"/>
    <p:sldId id="582" r:id="rId59"/>
    <p:sldId id="584" r:id="rId60"/>
    <p:sldId id="583" r:id="rId61"/>
    <p:sldId id="585" r:id="rId62"/>
    <p:sldId id="586" r:id="rId63"/>
    <p:sldId id="587" r:id="rId64"/>
    <p:sldId id="588" r:id="rId65"/>
    <p:sldId id="589" r:id="rId66"/>
    <p:sldId id="580"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7D89"/>
    <a:srgbClr val="CAB898"/>
    <a:srgbClr val="24447C"/>
    <a:srgbClr val="7C20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88331" autoAdjust="0"/>
  </p:normalViewPr>
  <p:slideViewPr>
    <p:cSldViewPr snapToGrid="0" snapToObjects="1">
      <p:cViewPr varScale="1">
        <p:scale>
          <a:sx n="64" d="100"/>
          <a:sy n="64" d="100"/>
        </p:scale>
        <p:origin x="193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80"/>
    </p:cViewPr>
  </p:sorterViewPr>
  <p:notesViewPr>
    <p:cSldViewPr snapToGrid="0" snapToObjects="1">
      <p:cViewPr>
        <p:scale>
          <a:sx n="100" d="100"/>
          <a:sy n="100" d="100"/>
        </p:scale>
        <p:origin x="516" y="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a:t>How We Got the Bible</a:t>
            </a:r>
          </a:p>
        </p:txBody>
      </p:sp>
      <p:sp>
        <p:nvSpPr>
          <p:cNvPr id="4" name="Footer Placeholder 3"/>
          <p:cNvSpPr>
            <a:spLocks noGrp="1"/>
          </p:cNvSpPr>
          <p:nvPr>
            <p:ph type="ftr" sz="quarter" idx="2"/>
          </p:nvPr>
        </p:nvSpPr>
        <p:spPr>
          <a:xfrm>
            <a:off x="-1" y="8879289"/>
            <a:ext cx="4421482" cy="189410"/>
          </a:xfrm>
          <a:prstGeom prst="rect">
            <a:avLst/>
          </a:prstGeom>
        </p:spPr>
        <p:txBody>
          <a:bodyPr vert="horz" lIns="91440" tIns="45720" rIns="91440" bIns="45720" rtlCol="0" anchor="b"/>
          <a:lstStyle>
            <a:lvl1pPr algn="l">
              <a:defRPr sz="1200"/>
            </a:lvl1pPr>
          </a:lstStyle>
          <a:p>
            <a:r>
              <a:rPr lang="en-US" sz="1000" dirty="0"/>
              <a:t>Rose Publishing</a:t>
            </a:r>
          </a:p>
        </p:txBody>
      </p:sp>
      <p:sp>
        <p:nvSpPr>
          <p:cNvPr id="5" name="Slide Number Placeholder 4"/>
          <p:cNvSpPr>
            <a:spLocks noGrp="1"/>
          </p:cNvSpPr>
          <p:nvPr>
            <p:ph type="sldNum" sz="quarter" idx="3"/>
          </p:nvPr>
        </p:nvSpPr>
        <p:spPr>
          <a:xfrm>
            <a:off x="4722519" y="8685213"/>
            <a:ext cx="2133894" cy="457200"/>
          </a:xfrm>
          <a:prstGeom prst="rect">
            <a:avLst/>
          </a:prstGeom>
        </p:spPr>
        <p:txBody>
          <a:bodyPr vert="horz" lIns="91440" tIns="45720" rIns="91440" bIns="45720" rtlCol="0" anchor="b"/>
          <a:lstStyle>
            <a:lvl1pPr algn="r">
              <a:defRPr sz="1200"/>
            </a:lvl1pPr>
          </a:lstStyle>
          <a:p>
            <a:fld id="{DA0D02D5-ACA5-B545-8B8E-80A351EBD3CB}" type="slidenum">
              <a:rPr lang="en-US" smtClean="0"/>
              <a:t>‹#›</a:t>
            </a:fld>
            <a:endParaRPr lang="en-US" dirty="0"/>
          </a:p>
        </p:txBody>
      </p:sp>
    </p:spTree>
    <p:extLst>
      <p:ext uri="{BB962C8B-B14F-4D97-AF65-F5344CB8AC3E}">
        <p14:creationId xmlns:p14="http://schemas.microsoft.com/office/powerpoint/2010/main" val="36151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05C8-1876-9F4A-9A1B-0292D8EE364A}" type="datetimeFigureOut">
              <a:rPr lang="en-US" smtClean="0"/>
              <a:t>12/18/2022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76B8-1CE9-2D40-B14A-B238F67007C8}" type="slidenum">
              <a:rPr lang="en-US" smtClean="0"/>
              <a:t>‹#›</a:t>
            </a:fld>
            <a:endParaRPr lang="en-US" dirty="0"/>
          </a:p>
        </p:txBody>
      </p:sp>
    </p:spTree>
    <p:extLst>
      <p:ext uri="{BB962C8B-B14F-4D97-AF65-F5344CB8AC3E}">
        <p14:creationId xmlns:p14="http://schemas.microsoft.com/office/powerpoint/2010/main" val="1506359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4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42</a:t>
            </a:fld>
            <a:endParaRPr lang="en-US" dirty="0"/>
          </a:p>
        </p:txBody>
      </p:sp>
    </p:spTree>
    <p:extLst>
      <p:ext uri="{BB962C8B-B14F-4D97-AF65-F5344CB8AC3E}">
        <p14:creationId xmlns:p14="http://schemas.microsoft.com/office/powerpoint/2010/main" val="109851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43</a:t>
            </a:fld>
            <a:endParaRPr lang="en-US" dirty="0"/>
          </a:p>
        </p:txBody>
      </p:sp>
    </p:spTree>
    <p:extLst>
      <p:ext uri="{BB962C8B-B14F-4D97-AF65-F5344CB8AC3E}">
        <p14:creationId xmlns:p14="http://schemas.microsoft.com/office/powerpoint/2010/main" val="160619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44</a:t>
            </a:fld>
            <a:endParaRPr lang="en-US" dirty="0"/>
          </a:p>
        </p:txBody>
      </p:sp>
    </p:spTree>
    <p:extLst>
      <p:ext uri="{BB962C8B-B14F-4D97-AF65-F5344CB8AC3E}">
        <p14:creationId xmlns:p14="http://schemas.microsoft.com/office/powerpoint/2010/main" val="178207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45</a:t>
            </a:fld>
            <a:endParaRPr lang="en-US" dirty="0"/>
          </a:p>
        </p:txBody>
      </p:sp>
    </p:spTree>
    <p:extLst>
      <p:ext uri="{BB962C8B-B14F-4D97-AF65-F5344CB8AC3E}">
        <p14:creationId xmlns:p14="http://schemas.microsoft.com/office/powerpoint/2010/main" val="375515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a:t>
            </a:fld>
            <a:endParaRPr lang="en-US" dirty="0"/>
          </a:p>
        </p:txBody>
      </p:sp>
    </p:spTree>
    <p:extLst>
      <p:ext uri="{BB962C8B-B14F-4D97-AF65-F5344CB8AC3E}">
        <p14:creationId xmlns:p14="http://schemas.microsoft.com/office/powerpoint/2010/main" val="115151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a:t>
            </a:fld>
            <a:endParaRPr lang="en-US" dirty="0"/>
          </a:p>
        </p:txBody>
      </p:sp>
    </p:spTree>
    <p:extLst>
      <p:ext uri="{BB962C8B-B14F-4D97-AF65-F5344CB8AC3E}">
        <p14:creationId xmlns:p14="http://schemas.microsoft.com/office/powerpoint/2010/main" val="277211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52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16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54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22</a:t>
            </a:fld>
            <a:endParaRPr lang="en-US" dirty="0"/>
          </a:p>
        </p:txBody>
      </p:sp>
    </p:spTree>
    <p:extLst>
      <p:ext uri="{BB962C8B-B14F-4D97-AF65-F5344CB8AC3E}">
        <p14:creationId xmlns:p14="http://schemas.microsoft.com/office/powerpoint/2010/main" val="98894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Samaan vert old city now in  Uzbekistan.</a:t>
            </a:r>
          </a:p>
        </p:txBody>
      </p:sp>
      <p:sp>
        <p:nvSpPr>
          <p:cNvPr id="4" name="Slide Number Placeholder 3"/>
          <p:cNvSpPr>
            <a:spLocks noGrp="1"/>
          </p:cNvSpPr>
          <p:nvPr>
            <p:ph type="sldNum" sz="quarter" idx="5"/>
          </p:nvPr>
        </p:nvSpPr>
        <p:spPr/>
        <p:txBody>
          <a:bodyPr/>
          <a:lstStyle/>
          <a:p>
            <a:fld id="{82A976B8-1CE9-2D40-B14A-B238F67007C8}" type="slidenum">
              <a:rPr lang="en-US" smtClean="0"/>
              <a:t>38</a:t>
            </a:fld>
            <a:endParaRPr lang="en-US" dirty="0"/>
          </a:p>
        </p:txBody>
      </p:sp>
    </p:spTree>
    <p:extLst>
      <p:ext uri="{BB962C8B-B14F-4D97-AF65-F5344CB8AC3E}">
        <p14:creationId xmlns:p14="http://schemas.microsoft.com/office/powerpoint/2010/main" val="278242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41</a:t>
            </a:fld>
            <a:endParaRPr lang="en-US" dirty="0"/>
          </a:p>
        </p:txBody>
      </p:sp>
    </p:spTree>
    <p:extLst>
      <p:ext uri="{BB962C8B-B14F-4D97-AF65-F5344CB8AC3E}">
        <p14:creationId xmlns:p14="http://schemas.microsoft.com/office/powerpoint/2010/main" val="169916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36525"/>
            <a:ext cx="8458200" cy="1155216"/>
          </a:xfrm>
          <a:effectLst>
            <a:outerShdw blurRad="50800" dist="38100" dir="2700000" algn="tl" rotWithShape="0">
              <a:prstClr val="black">
                <a:alpha val="40000"/>
              </a:prstClr>
            </a:outerShdw>
          </a:effectLst>
        </p:spPr>
        <p:txBody>
          <a:bodyPr>
            <a:noAutofit/>
          </a:bodyPr>
          <a:lstStyle>
            <a:lvl1pPr>
              <a:defRPr sz="3600" b="1">
                <a:solidFill>
                  <a:schemeClr val="bg1"/>
                </a:solidFill>
                <a:latin typeface="Cambria"/>
                <a:cs typeface="Cambria"/>
              </a:defRPr>
            </a:lvl1pPr>
          </a:lstStyle>
          <a:p>
            <a:r>
              <a:rPr lang="en-US" dirty="0"/>
              <a:t>Researching the Origins of the Bible</a:t>
            </a:r>
          </a:p>
        </p:txBody>
      </p:sp>
      <p:sp>
        <p:nvSpPr>
          <p:cNvPr id="4" name="Date Placeholder 3"/>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72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6481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1151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4007"/>
          </a:xfrm>
        </p:spPr>
        <p:txBody>
          <a:bodyPr>
            <a:normAutofit/>
          </a:bodyPr>
          <a:lstStyle>
            <a:lvl1pPr>
              <a:defRPr sz="3600">
                <a:solidFill>
                  <a:schemeClr val="bg1"/>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457200" y="1220838"/>
            <a:ext cx="8229600" cy="5135511"/>
          </a:xfrm>
        </p:spPr>
        <p:txBody>
          <a:bodyPr/>
          <a:lstStyle>
            <a:lvl1pPr marL="0" indent="0">
              <a:buNone/>
              <a:defRPr sz="2800" b="1">
                <a:latin typeface="Cambria"/>
                <a:cs typeface="Cambria"/>
              </a:defRPr>
            </a:lvl1pPr>
            <a:lvl2pPr marL="225425" indent="-220663">
              <a:buFont typeface="Arial"/>
              <a:buChar char="•"/>
              <a:defRPr sz="2800">
                <a:latin typeface="Cambria"/>
                <a:cs typeface="Cambria"/>
              </a:defRPr>
            </a:lvl2pPr>
            <a:lvl3pPr marL="458788" indent="-228600">
              <a:defRPr>
                <a:latin typeface="Cambria"/>
                <a:cs typeface="Cambria"/>
              </a:defRPr>
            </a:lvl3pPr>
            <a:lvl4pPr>
              <a:defRPr>
                <a:latin typeface="Cambria"/>
                <a:cs typeface="Cambria"/>
              </a:defRPr>
            </a:lvl4pPr>
            <a:lvl5pPr>
              <a:defRPr>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5287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6229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813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26643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a:cs typeface="Cambria"/>
              </a:defRPr>
            </a:lvl1pPr>
          </a:lstStyle>
          <a:p>
            <a:r>
              <a:rPr lang="en-US"/>
              <a:t>Click to edit Master title style</a:t>
            </a:r>
          </a:p>
        </p:txBody>
      </p:sp>
      <p:sp>
        <p:nvSpPr>
          <p:cNvPr id="3" name="Date Placeholder 2"/>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0441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8339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56918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906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1143000"/>
          </a:xfrm>
          <a:prstGeom prst="rect">
            <a:avLst/>
          </a:prstGeom>
        </p:spPr>
        <p:txBody>
          <a:bodyPr vert="horz" lIns="91440" tIns="45720" rIns="91440" bIns="45720" rtlCol="0" anchor="ctr">
            <a:normAutofit/>
          </a:bodyPr>
          <a:lstStyle/>
          <a:p>
            <a:r>
              <a:rPr lang="en-US" dirty="0"/>
              <a:t>Researching the Origins of the Bible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7F35A-63C6-AE4C-B0C6-E24F15807F8C}" type="datetimeFigureOut">
              <a:rPr lang="en-US" smtClean="0"/>
              <a:t>12/18/2022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9B70-81FE-8843-9BA5-C3CFE764D46B}" type="slidenum">
              <a:rPr lang="en-US" smtClean="0"/>
              <a:t>‹#›</a:t>
            </a:fld>
            <a:endParaRPr lang="en-US" dirty="0"/>
          </a:p>
        </p:txBody>
      </p:sp>
    </p:spTree>
    <p:extLst>
      <p:ext uri="{BB962C8B-B14F-4D97-AF65-F5344CB8AC3E}">
        <p14:creationId xmlns:p14="http://schemas.microsoft.com/office/powerpoint/2010/main" val="286149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ingjamesbibleonline.org/Matthew-Chapter-5_Original-1611-KJV/"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kingjamesbibleonline.org/1611_Matthew-5-3/" TargetMode="External"/><Relationship Id="rId5" Type="http://schemas.openxmlformats.org/officeDocument/2006/relationships/hyperlink" Target="https://www.kingjamesbibleonline.org/1611_Matthew-5-2/" TargetMode="External"/><Relationship Id="rId4" Type="http://schemas.openxmlformats.org/officeDocument/2006/relationships/hyperlink" Target="https://www.kingjamesbibleonline.org/1611_Matthew-5-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Battle_of_Tala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Paper"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erriam-webster.com/dictionary/nou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tudysmarter.us/explanations/history/european-history/johannes-gutenbe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tudysmarter.us/explanations/history/european-history/95-thes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en.wikipedia.org/wiki/Uncial" TargetMode="External"/><Relationship Id="rId3" Type="http://schemas.openxmlformats.org/officeDocument/2006/relationships/hyperlink" Target="https://en.wikipedia.org/wiki/Septuagint" TargetMode="External"/><Relationship Id="rId7" Type="http://schemas.openxmlformats.org/officeDocument/2006/relationships/hyperlink" Target="https://en.wikipedia.org/wiki/Shepherd_of_Hermas" TargetMode="External"/><Relationship Id="rId2" Type="http://schemas.openxmlformats.org/officeDocument/2006/relationships/hyperlink" Target="https://en.wikipedia.org/wiki/Manuscript" TargetMode="External"/><Relationship Id="rId1" Type="http://schemas.openxmlformats.org/officeDocument/2006/relationships/slideLayout" Target="../slideLayouts/slideLayout2.xml"/><Relationship Id="rId6" Type="http://schemas.openxmlformats.org/officeDocument/2006/relationships/hyperlink" Target="https://en.wikipedia.org/wiki/Epistle_of_Barnabas" TargetMode="External"/><Relationship Id="rId5" Type="http://schemas.openxmlformats.org/officeDocument/2006/relationships/hyperlink" Target="https://en.wikipedia.org/wiki/New_Testament" TargetMode="External"/><Relationship Id="rId10" Type="http://schemas.openxmlformats.org/officeDocument/2006/relationships/hyperlink" Target="https://en.wikipedia.org/wiki/Great_uncial_codices" TargetMode="External"/><Relationship Id="rId4" Type="http://schemas.openxmlformats.org/officeDocument/2006/relationships/hyperlink" Target="https://en.wikipedia.org/wiki/Apocrypha" TargetMode="External"/><Relationship Id="rId9" Type="http://schemas.openxmlformats.org/officeDocument/2006/relationships/hyperlink" Target="https://en.wikipedia.org/wiki/Parchment"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Codex_Vaticanus_Graecus_1209" TargetMode="External"/><Relationship Id="rId2" Type="http://schemas.openxmlformats.org/officeDocument/2006/relationships/hyperlink" Target="https://en.wikipedia.org/wiki/Codex_Alexandrinus" TargetMode="External"/><Relationship Id="rId1" Type="http://schemas.openxmlformats.org/officeDocument/2006/relationships/slideLayout" Target="../slideLayouts/slideLayout2.xml"/><Relationship Id="rId6" Type="http://schemas.openxmlformats.org/officeDocument/2006/relationships/hyperlink" Target="https://en.wikipedia.org/wiki/Palaeography" TargetMode="External"/><Relationship Id="rId5" Type="http://schemas.openxmlformats.org/officeDocument/2006/relationships/hyperlink" Target="https://en.wikipedia.org/wiki/New_Testament" TargetMode="External"/><Relationship Id="rId4" Type="http://schemas.openxmlformats.org/officeDocument/2006/relationships/hyperlink" Target="https://en.wikipedia.org/wiki/Bibl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Textual_criticism" TargetMode="External"/><Relationship Id="rId2" Type="http://schemas.openxmlformats.org/officeDocument/2006/relationships/hyperlink" Target="https://en.wikipedia.org/wiki/Constantin_von_Tischendorf" TargetMode="External"/><Relationship Id="rId1" Type="http://schemas.openxmlformats.org/officeDocument/2006/relationships/slideLayout" Target="../slideLayouts/slideLayout2.xml"/><Relationship Id="rId5" Type="http://schemas.openxmlformats.org/officeDocument/2006/relationships/hyperlink" Target="https://en.wikipedia.org/wiki/Sinai_Peninsula" TargetMode="External"/><Relationship Id="rId4" Type="http://schemas.openxmlformats.org/officeDocument/2006/relationships/hyperlink" Target="https://en.wikipedia.org/wiki/Saint_Catherine%27s_Monastery"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www.blueletterbible.org/" TargetMode="External"/><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blueletterbible.or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39EE93-7ECC-F883-8FF6-447C79AF9737}"/>
              </a:ext>
            </a:extLst>
          </p:cNvPr>
          <p:cNvSpPr>
            <a:spLocks noGrp="1"/>
          </p:cNvSpPr>
          <p:nvPr>
            <p:ph type="ctrTitle"/>
          </p:nvPr>
        </p:nvSpPr>
        <p:spPr>
          <a:xfrm>
            <a:off x="476250" y="374165"/>
            <a:ext cx="7772400" cy="1470025"/>
          </a:xfrm>
        </p:spPr>
        <p:txBody>
          <a:bodyPr/>
          <a:lstStyle/>
          <a:p>
            <a:r>
              <a:rPr lang="en-US" dirty="0"/>
              <a:t>How we got the Bible</a:t>
            </a:r>
          </a:p>
        </p:txBody>
      </p:sp>
    </p:spTree>
    <p:extLst>
      <p:ext uri="{BB962C8B-B14F-4D97-AF65-F5344CB8AC3E}">
        <p14:creationId xmlns:p14="http://schemas.microsoft.com/office/powerpoint/2010/main" val="26437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r>
              <a:rPr lang="en-US" dirty="0"/>
              <a:t>record the event:</a:t>
            </a:r>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3800" dirty="0"/>
          </a:p>
          <a:p>
            <a:pPr lvl="1">
              <a:buFont typeface="Arial" panose="020B0604020202020204" pitchFamily="34" charset="0"/>
              <a:buChar char="•"/>
            </a:pPr>
            <a:r>
              <a:rPr lang="en-US" sz="4000" dirty="0"/>
              <a:t>Exodus 17:14 Then the LORD said to Moses, “</a:t>
            </a:r>
            <a:r>
              <a:rPr lang="en-US" sz="4000" dirty="0">
                <a:solidFill>
                  <a:srgbClr val="00B050"/>
                </a:solidFill>
              </a:rPr>
              <a:t>Write</a:t>
            </a:r>
            <a:r>
              <a:rPr lang="en-US" sz="4000" dirty="0"/>
              <a:t> this on a scroll as something to be remembered and make sure that Joshua hears it, because I will completely blot out the name of Amalek from under heaven.”  NIV   (differences from KJV ?)</a:t>
            </a:r>
          </a:p>
        </p:txBody>
      </p:sp>
    </p:spTree>
    <p:extLst>
      <p:ext uri="{BB962C8B-B14F-4D97-AF65-F5344CB8AC3E}">
        <p14:creationId xmlns:p14="http://schemas.microsoft.com/office/powerpoint/2010/main" val="6140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3800" dirty="0"/>
          </a:p>
          <a:p>
            <a:pPr lvl="1">
              <a:buFont typeface="Arial" panose="020B0604020202020204" pitchFamily="34" charset="0"/>
              <a:buChar char="•"/>
            </a:pPr>
            <a:r>
              <a:rPr lang="en-US" sz="4000" dirty="0"/>
              <a:t>What are the attributes of a person that are best suited to chronicle an event?</a:t>
            </a:r>
          </a:p>
        </p:txBody>
      </p:sp>
    </p:spTree>
    <p:extLst>
      <p:ext uri="{BB962C8B-B14F-4D97-AF65-F5344CB8AC3E}">
        <p14:creationId xmlns:p14="http://schemas.microsoft.com/office/powerpoint/2010/main" val="17133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3800" dirty="0"/>
          </a:p>
          <a:p>
            <a:pPr lvl="1">
              <a:buFont typeface="Arial" panose="020B0604020202020204" pitchFamily="34" charset="0"/>
              <a:buChar char="•"/>
            </a:pPr>
            <a:r>
              <a:rPr lang="en-US" sz="4000" dirty="0"/>
              <a:t>What are the attributes of a person that are best suited to chronicle an event?</a:t>
            </a:r>
          </a:p>
          <a:p>
            <a:pPr lvl="1">
              <a:buFont typeface="Arial" panose="020B0604020202020204" pitchFamily="34" charset="0"/>
              <a:buChar char="•"/>
            </a:pPr>
            <a:r>
              <a:rPr lang="en-US" sz="4000" dirty="0"/>
              <a:t>These author attributes will be used to help establish which books are to be included in the bible.</a:t>
            </a:r>
          </a:p>
        </p:txBody>
      </p:sp>
    </p:spTree>
    <p:extLst>
      <p:ext uri="{BB962C8B-B14F-4D97-AF65-F5344CB8AC3E}">
        <p14:creationId xmlns:p14="http://schemas.microsoft.com/office/powerpoint/2010/main" val="20675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lvl="1">
              <a:buFont typeface="Arial" panose="020B0604020202020204" pitchFamily="34" charset="0"/>
              <a:buChar char="•"/>
            </a:pPr>
            <a:r>
              <a:rPr kumimoji="0" lang="en-US" sz="4000" b="0" i="0" u="none" strike="noStrike" kern="1200" cap="none" spc="0" normalizeH="0" baseline="0" noProof="0" dirty="0">
                <a:ln>
                  <a:noFill/>
                </a:ln>
                <a:solidFill>
                  <a:prstClr val="black"/>
                </a:solidFill>
                <a:effectLst/>
                <a:uLnTx/>
                <a:uFillTx/>
                <a:latin typeface="Calibri"/>
                <a:ea typeface="+mn-ea"/>
                <a:cs typeface="+mn-cs"/>
              </a:rPr>
              <a:t>Exodus 34:1 </a:t>
            </a:r>
            <a:r>
              <a:rPr lang="en-US" sz="3600" dirty="0"/>
              <a:t>And the LORD said unto Moses, Hew thee two tables of stone like unto the first: and </a:t>
            </a:r>
            <a:r>
              <a:rPr lang="en-US" sz="3600" dirty="0">
                <a:solidFill>
                  <a:srgbClr val="00B050"/>
                </a:solidFill>
              </a:rPr>
              <a:t>I </a:t>
            </a:r>
            <a:r>
              <a:rPr lang="en-US" sz="3600" dirty="0"/>
              <a:t>will </a:t>
            </a:r>
            <a:r>
              <a:rPr lang="en-US" sz="3600" b="1" dirty="0">
                <a:solidFill>
                  <a:srgbClr val="00B050"/>
                </a:solidFill>
              </a:rPr>
              <a:t>write</a:t>
            </a:r>
            <a:r>
              <a:rPr lang="en-US" sz="3600" dirty="0"/>
              <a:t> upon </a:t>
            </a:r>
            <a:r>
              <a:rPr lang="en-US" sz="3600" i="1" dirty="0"/>
              <a:t>these</a:t>
            </a:r>
            <a:r>
              <a:rPr lang="en-US" sz="3600" dirty="0"/>
              <a:t> tables the words that were in the first tables, which thou </a:t>
            </a:r>
            <a:r>
              <a:rPr lang="en-US" sz="3600" dirty="0" err="1"/>
              <a:t>brakest</a:t>
            </a:r>
            <a:r>
              <a:rPr lang="en-US" sz="3600" dirty="0"/>
              <a:t>.</a:t>
            </a:r>
            <a:endParaRPr kumimoji="0" lang="en-US" sz="36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9890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lvl="1">
              <a:buFont typeface="Arial" panose="020B0604020202020204" pitchFamily="34" charset="0"/>
              <a:buChar char="•"/>
            </a:pPr>
            <a:r>
              <a:rPr kumimoji="0" lang="en-US" sz="4000" b="0" i="0" u="none" strike="noStrike" kern="1200" cap="none" spc="0" normalizeH="0" baseline="0" noProof="0" dirty="0">
                <a:ln>
                  <a:noFill/>
                </a:ln>
                <a:solidFill>
                  <a:prstClr val="black"/>
                </a:solidFill>
                <a:effectLst/>
                <a:uLnTx/>
                <a:uFillTx/>
                <a:latin typeface="Calibri"/>
                <a:ea typeface="+mn-ea"/>
                <a:cs typeface="+mn-cs"/>
              </a:rPr>
              <a:t>Exodus 34:27 </a:t>
            </a:r>
            <a:r>
              <a:rPr lang="en-US" sz="4000" dirty="0"/>
              <a:t>And the LORD said unto Moses, </a:t>
            </a:r>
            <a:r>
              <a:rPr lang="en-US" sz="4000" b="1" dirty="0">
                <a:solidFill>
                  <a:srgbClr val="00B050"/>
                </a:solidFill>
              </a:rPr>
              <a:t>Write</a:t>
            </a:r>
            <a:r>
              <a:rPr lang="en-US" sz="4000" dirty="0"/>
              <a:t> thou these words: for after the tenor of these words I have made a covenant with thee and with Israel.</a:t>
            </a: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0265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lvl="1">
              <a:buFont typeface="Arial" panose="020B0604020202020204" pitchFamily="34" charset="0"/>
              <a:buChar char="•"/>
            </a:pPr>
            <a:r>
              <a:rPr kumimoji="0" lang="en-US" sz="4000" b="0" i="0" u="none" strike="noStrike" kern="1200" cap="none" spc="0" normalizeH="0" baseline="0" noProof="0" dirty="0">
                <a:ln>
                  <a:noFill/>
                </a:ln>
                <a:solidFill>
                  <a:prstClr val="black"/>
                </a:solidFill>
                <a:effectLst/>
                <a:uLnTx/>
                <a:uFillTx/>
                <a:latin typeface="Calibri"/>
                <a:ea typeface="+mn-ea"/>
                <a:cs typeface="+mn-cs"/>
              </a:rPr>
              <a:t>Review Deuteronomy 6:4 – 6:8</a:t>
            </a: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4968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lvl="1">
              <a:buFont typeface="Arial" panose="020B0604020202020204" pitchFamily="34" charset="0"/>
              <a:buChar char="•"/>
            </a:pPr>
            <a:r>
              <a:rPr kumimoji="0" lang="en-US" sz="4000" b="0" i="0" u="none" strike="noStrike" kern="1200" cap="none" spc="0" normalizeH="0" baseline="0" noProof="0" dirty="0">
                <a:ln>
                  <a:noFill/>
                </a:ln>
                <a:solidFill>
                  <a:prstClr val="black"/>
                </a:solidFill>
                <a:effectLst/>
                <a:uLnTx/>
                <a:uFillTx/>
                <a:latin typeface="Calibri"/>
                <a:ea typeface="+mn-ea"/>
                <a:cs typeface="+mn-cs"/>
              </a:rPr>
              <a:t>Review Deuteronomy 6:4 – 6:8</a:t>
            </a:r>
            <a:br>
              <a:rPr kumimoji="0" lang="en-US" sz="4000" b="0" i="0" u="none" strike="noStrike" kern="1200" cap="none" spc="0" normalizeH="0" baseline="0" noProof="0" dirty="0">
                <a:ln>
                  <a:noFill/>
                </a:ln>
                <a:solidFill>
                  <a:prstClr val="black"/>
                </a:solidFill>
                <a:effectLst/>
                <a:uLnTx/>
                <a:uFillTx/>
                <a:latin typeface="Calibri"/>
                <a:ea typeface="+mn-ea"/>
                <a:cs typeface="+mn-cs"/>
              </a:rPr>
            </a:br>
            <a:br>
              <a:rPr kumimoji="0" lang="en-US" sz="4000" b="0" i="0" u="none" strike="noStrike" kern="1200" cap="none" spc="0" normalizeH="0" baseline="0" noProof="0" dirty="0">
                <a:ln>
                  <a:noFill/>
                </a:ln>
                <a:solidFill>
                  <a:prstClr val="black"/>
                </a:solidFill>
                <a:effectLst/>
                <a:uLnTx/>
                <a:uFillTx/>
                <a:latin typeface="Calibri"/>
                <a:ea typeface="+mn-ea"/>
                <a:cs typeface="+mn-cs"/>
              </a:rPr>
            </a:br>
            <a:r>
              <a:rPr kumimoji="0" lang="en-US" sz="4000" b="0" i="0" u="none" strike="noStrike" kern="1200" cap="none" spc="0" normalizeH="0" baseline="0" noProof="0" dirty="0">
                <a:ln>
                  <a:noFill/>
                </a:ln>
                <a:solidFill>
                  <a:prstClr val="black"/>
                </a:solidFill>
                <a:effectLst/>
                <a:uLnTx/>
                <a:uFillTx/>
                <a:latin typeface="Calibri"/>
                <a:ea typeface="+mn-ea"/>
                <a:cs typeface="+mn-cs"/>
              </a:rPr>
              <a:t>8: </a:t>
            </a:r>
            <a:r>
              <a:rPr lang="en-US" sz="4000" dirty="0"/>
              <a:t>And thou shalt bind them for a sign upon thine hand, and they shall be as frontlets between thine eyes.</a:t>
            </a:r>
            <a:br>
              <a:rPr kumimoji="0" lang="en-US" sz="4000" b="0" i="0" u="none" strike="noStrike" kern="1200" cap="none" spc="0" normalizeH="0" baseline="0" noProof="0" dirty="0">
                <a:ln>
                  <a:noFill/>
                </a:ln>
                <a:solidFill>
                  <a:prstClr val="black"/>
                </a:solidFill>
                <a:effectLst/>
                <a:uLnTx/>
                <a:uFillTx/>
                <a:latin typeface="Calibri"/>
              </a:rPr>
            </a:b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453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lvl="1">
              <a:buFont typeface="Arial" panose="020B0604020202020204" pitchFamily="34" charset="0"/>
              <a:buChar char="•"/>
            </a:pPr>
            <a:r>
              <a:rPr kumimoji="0" lang="en-US" sz="4000" b="0" i="0" u="none" strike="noStrike" kern="1200" cap="none" spc="0" normalizeH="0" baseline="0" noProof="0" dirty="0">
                <a:ln>
                  <a:noFill/>
                </a:ln>
                <a:solidFill>
                  <a:prstClr val="black"/>
                </a:solidFill>
                <a:effectLst/>
                <a:uLnTx/>
                <a:uFillTx/>
                <a:latin typeface="Calibri"/>
                <a:ea typeface="+mn-ea"/>
                <a:cs typeface="+mn-cs"/>
              </a:rPr>
              <a:t>Review Deuteronomy 6:4 – 6:8</a:t>
            </a:r>
            <a:br>
              <a:rPr kumimoji="0" lang="en-US" sz="4000" b="0" i="0" u="none" strike="noStrike" kern="1200" cap="none" spc="0" normalizeH="0" baseline="0" noProof="0" dirty="0">
                <a:ln>
                  <a:noFill/>
                </a:ln>
                <a:solidFill>
                  <a:prstClr val="black"/>
                </a:solidFill>
                <a:effectLst/>
                <a:uLnTx/>
                <a:uFillTx/>
                <a:latin typeface="Calibri"/>
                <a:ea typeface="+mn-ea"/>
                <a:cs typeface="+mn-cs"/>
              </a:rPr>
            </a:br>
            <a:br>
              <a:rPr kumimoji="0" lang="en-US" sz="4000" b="0" i="0" u="none" strike="noStrike" kern="1200" cap="none" spc="0" normalizeH="0" baseline="0" noProof="0" dirty="0">
                <a:ln>
                  <a:noFill/>
                </a:ln>
                <a:solidFill>
                  <a:prstClr val="black"/>
                </a:solidFill>
                <a:effectLst/>
                <a:uLnTx/>
                <a:uFillTx/>
                <a:latin typeface="Calibri"/>
                <a:ea typeface="+mn-ea"/>
                <a:cs typeface="+mn-cs"/>
              </a:rPr>
            </a:br>
            <a:r>
              <a:rPr kumimoji="0" lang="en-US" sz="4000" b="0" i="0" u="none" strike="noStrike" kern="1200" cap="none" spc="0" normalizeH="0" baseline="0" noProof="0" dirty="0">
                <a:ln>
                  <a:noFill/>
                </a:ln>
                <a:solidFill>
                  <a:prstClr val="black"/>
                </a:solidFill>
                <a:effectLst/>
                <a:uLnTx/>
                <a:uFillTx/>
                <a:latin typeface="Calibri"/>
                <a:ea typeface="+mn-ea"/>
                <a:cs typeface="+mn-cs"/>
              </a:rPr>
              <a:t>9: </a:t>
            </a:r>
            <a:r>
              <a:rPr lang="en-US" sz="4000" dirty="0"/>
              <a:t>And thou shalt </a:t>
            </a:r>
            <a:r>
              <a:rPr lang="en-US" sz="4000" dirty="0">
                <a:solidFill>
                  <a:srgbClr val="00B050"/>
                </a:solidFill>
              </a:rPr>
              <a:t>write</a:t>
            </a:r>
            <a:r>
              <a:rPr lang="en-US" sz="4000" dirty="0"/>
              <a:t> them upon the posts of thy house, and on thy gates.</a:t>
            </a: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157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normAutofit fontScale="90000"/>
          </a:bodyPr>
          <a:lstStyle/>
          <a:p>
            <a:r>
              <a:rPr lang="en-US" dirty="0"/>
              <a:t>Write This Down </a:t>
            </a:r>
            <a:br>
              <a:rPr lang="en-US" dirty="0"/>
            </a:br>
            <a:endParaRPr lang="en-US" dirty="0"/>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8"/>
            <a:ext cx="8229600" cy="52790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a:p>
            <a:pPr lvl="1">
              <a:buFont typeface="Arial" panose="020B0604020202020204" pitchFamily="34" charset="0"/>
              <a:buChar char="•"/>
            </a:pPr>
            <a:r>
              <a:rPr kumimoji="0" lang="en-US" sz="4000" b="0" i="0" u="none" strike="noStrike" kern="1200" cap="none" spc="0" normalizeH="0" baseline="0" noProof="0" dirty="0">
                <a:ln>
                  <a:noFill/>
                </a:ln>
                <a:solidFill>
                  <a:prstClr val="black"/>
                </a:solidFill>
                <a:effectLst/>
                <a:uLnTx/>
                <a:uFillTx/>
                <a:latin typeface="Calibri"/>
                <a:ea typeface="+mn-ea"/>
                <a:cs typeface="+mn-cs"/>
              </a:rPr>
              <a:t>Review Deuteronomy 6:4 – 6:8</a:t>
            </a:r>
            <a:br>
              <a:rPr kumimoji="0" lang="en-US" sz="4000" b="0" i="0" u="none" strike="noStrike" kern="1200" cap="none" spc="0" normalizeH="0" baseline="0" noProof="0" dirty="0">
                <a:ln>
                  <a:noFill/>
                </a:ln>
                <a:solidFill>
                  <a:prstClr val="black"/>
                </a:solidFill>
                <a:effectLst/>
                <a:uLnTx/>
                <a:uFillTx/>
                <a:latin typeface="Calibri"/>
                <a:ea typeface="+mn-ea"/>
                <a:cs typeface="+mn-cs"/>
              </a:rPr>
            </a:br>
            <a:br>
              <a:rPr kumimoji="0" lang="en-US" sz="4000" b="0" i="0" u="none" strike="noStrike" kern="1200" cap="none" spc="0" normalizeH="0" baseline="0" noProof="0" dirty="0">
                <a:ln>
                  <a:noFill/>
                </a:ln>
                <a:solidFill>
                  <a:prstClr val="black"/>
                </a:solidFill>
                <a:effectLst/>
                <a:uLnTx/>
                <a:uFillTx/>
                <a:latin typeface="Calibri"/>
                <a:ea typeface="+mn-ea"/>
                <a:cs typeface="+mn-cs"/>
              </a:rPr>
            </a:br>
            <a:r>
              <a:rPr kumimoji="0" lang="en-US" sz="4000" b="0" i="0" u="none" strike="noStrike" kern="1200" cap="none" spc="0" normalizeH="0" baseline="0" noProof="0" dirty="0">
                <a:ln>
                  <a:noFill/>
                </a:ln>
                <a:solidFill>
                  <a:prstClr val="black"/>
                </a:solidFill>
                <a:effectLst/>
                <a:uLnTx/>
                <a:uFillTx/>
                <a:latin typeface="Calibri"/>
                <a:ea typeface="+mn-ea"/>
                <a:cs typeface="+mn-cs"/>
              </a:rPr>
              <a:t>9: </a:t>
            </a:r>
            <a:r>
              <a:rPr lang="en-US" sz="4000" dirty="0"/>
              <a:t>And thou shalt </a:t>
            </a:r>
            <a:r>
              <a:rPr lang="en-US" sz="4000" dirty="0">
                <a:solidFill>
                  <a:srgbClr val="00B050"/>
                </a:solidFill>
              </a:rPr>
              <a:t>write</a:t>
            </a:r>
            <a:r>
              <a:rPr lang="en-US" sz="4000" dirty="0"/>
              <a:t> them </a:t>
            </a:r>
            <a:r>
              <a:rPr lang="en-US" sz="4000" dirty="0" err="1"/>
              <a:t>uphon</a:t>
            </a:r>
            <a:r>
              <a:rPr lang="en-US" sz="4000" dirty="0"/>
              <a:t> the posts of thy house, and on thy gates.</a:t>
            </a:r>
          </a:p>
          <a:p>
            <a:pPr lvl="1">
              <a:buFont typeface="Arial" panose="020B0604020202020204" pitchFamily="34" charset="0"/>
              <a:buChar char="•"/>
            </a:pPr>
            <a:r>
              <a:rPr kumimoji="0" lang="en-US" sz="4000" b="0" i="0" u="none" strike="noStrike" kern="1200" cap="none" spc="0" normalizeH="0" baseline="0" noProof="0" dirty="0">
                <a:ln>
                  <a:noFill/>
                </a:ln>
                <a:solidFill>
                  <a:prstClr val="black"/>
                </a:solidFill>
                <a:effectLst/>
                <a:uLnTx/>
                <a:uFillTx/>
                <a:latin typeface="Calibri"/>
              </a:rPr>
              <a:t>My epiphany:</a:t>
            </a:r>
            <a:r>
              <a:rPr kumimoji="0" lang="en-US" sz="4000" b="0" i="0" u="none" strike="noStrike" kern="1200" cap="none" spc="0" normalizeH="0" noProof="0" dirty="0">
                <a:ln>
                  <a:noFill/>
                </a:ln>
                <a:solidFill>
                  <a:prstClr val="black"/>
                </a:solidFill>
                <a:effectLst/>
                <a:uLnTx/>
                <a:uFillTx/>
                <a:latin typeface="Calibri"/>
              </a:rPr>
              <a:t> V6 teach V9 write</a:t>
            </a:r>
            <a:br>
              <a:rPr kumimoji="0" lang="en-US" sz="4000" b="0" i="0" u="none" strike="noStrike" kern="1200" cap="none" spc="0" normalizeH="0" noProof="0" dirty="0">
                <a:ln>
                  <a:noFill/>
                </a:ln>
                <a:solidFill>
                  <a:prstClr val="black"/>
                </a:solidFill>
                <a:effectLst/>
                <a:uLnTx/>
                <a:uFillTx/>
                <a:latin typeface="Calibri"/>
              </a:rPr>
            </a:br>
            <a:r>
              <a:rPr kumimoji="0" lang="en-US" sz="4000" b="0" i="0" u="none" strike="noStrike" kern="1200" cap="none" spc="0" normalizeH="0" noProof="0" dirty="0">
                <a:ln>
                  <a:noFill/>
                </a:ln>
                <a:solidFill>
                  <a:prstClr val="black"/>
                </a:solidFill>
                <a:effectLst/>
                <a:uLnTx/>
                <a:uFillTx/>
                <a:latin typeface="Calibri"/>
              </a:rPr>
              <a:t>   </a:t>
            </a:r>
            <a:r>
              <a:rPr kumimoji="0" lang="en-US" sz="4000" b="0" i="0" u="none" strike="noStrike" kern="1200" cap="none" spc="0" normalizeH="0" noProof="0" dirty="0">
                <a:ln>
                  <a:noFill/>
                </a:ln>
                <a:solidFill>
                  <a:srgbClr val="00B050"/>
                </a:solidFill>
                <a:effectLst/>
                <a:uLnTx/>
                <a:uFillTx/>
                <a:latin typeface="Calibri"/>
              </a:rPr>
              <a:t>learning and literacy </a:t>
            </a:r>
            <a:endParaRPr kumimoji="0" lang="en-US" sz="4000" b="0" i="0" u="none" strike="noStrike" kern="1200" cap="none" spc="0" normalizeH="0" baseline="0" noProof="0" dirty="0">
              <a:ln>
                <a:noFill/>
              </a:ln>
              <a:solidFill>
                <a:srgbClr val="00B050"/>
              </a:solidFill>
              <a:effectLst/>
              <a:uLnTx/>
              <a:uFillTx/>
              <a:latin typeface="Calibri"/>
            </a:endParaRPr>
          </a:p>
        </p:txBody>
      </p:sp>
    </p:spTree>
    <p:extLst>
      <p:ext uri="{BB962C8B-B14F-4D97-AF65-F5344CB8AC3E}">
        <p14:creationId xmlns:p14="http://schemas.microsoft.com/office/powerpoint/2010/main" val="76018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ibles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50" y="448811"/>
            <a:ext cx="5464983" cy="5960378"/>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0" y="6579968"/>
            <a:ext cx="888999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Chart does not include all English translations. Chart idea from Back to the Bible Broadcast, Lincoln NE..</a:t>
            </a:r>
          </a:p>
        </p:txBody>
      </p:sp>
      <p:sp>
        <p:nvSpPr>
          <p:cNvPr id="2" name="Left Brace 1"/>
          <p:cNvSpPr/>
          <p:nvPr/>
        </p:nvSpPr>
        <p:spPr>
          <a:xfrm>
            <a:off x="2900374" y="448811"/>
            <a:ext cx="437345" cy="984005"/>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99786" y="589344"/>
            <a:ext cx="2937787"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Translations after the discovery of the Dead Sea Scrolls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Left Brace 6"/>
          <p:cNvSpPr/>
          <p:nvPr/>
        </p:nvSpPr>
        <p:spPr>
          <a:xfrm>
            <a:off x="2900374" y="2285738"/>
            <a:ext cx="935026" cy="2369489"/>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04267" y="3403337"/>
            <a:ext cx="272143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English Translations from ancient versions and copies available at that time</a:t>
            </a:r>
          </a:p>
        </p:txBody>
      </p:sp>
      <p:sp>
        <p:nvSpPr>
          <p:cNvPr id="8" name="Left Brace 7"/>
          <p:cNvSpPr/>
          <p:nvPr/>
        </p:nvSpPr>
        <p:spPr>
          <a:xfrm>
            <a:off x="2936634" y="1690901"/>
            <a:ext cx="1635365" cy="471727"/>
          </a:xfrm>
          <a:prstGeom prst="leftBrace">
            <a:avLst>
              <a:gd name="adj1" fmla="val 8333"/>
              <a:gd name="adj2" fmla="val 51312"/>
            </a:avLst>
          </a:prstGeom>
          <a:ln w="6350" cmpd="sng">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9070" y="1478596"/>
            <a:ext cx="290846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Translations after </a:t>
            </a:r>
            <a:r>
              <a:rPr kumimoji="0" lang="en-US" sz="1600" b="0" i="1" u="none" strike="noStrike" kern="1200" cap="none" spc="0" normalizeH="0" baseline="0" noProof="0" dirty="0">
                <a:ln>
                  <a:noFill/>
                </a:ln>
                <a:solidFill>
                  <a:prstClr val="black"/>
                </a:solidFill>
                <a:effectLst/>
                <a:uLnTx/>
                <a:uFillTx/>
                <a:latin typeface="Calibri"/>
                <a:ea typeface="+mn-ea"/>
                <a:cs typeface="+mn-cs"/>
              </a:rPr>
              <a:t>earlier</a:t>
            </a:r>
            <a:r>
              <a:rPr kumimoji="0" lang="en-US" sz="1600" b="0" i="0" u="none" strike="noStrike" kern="1200" cap="none" spc="0" normalizeH="0" baseline="0" noProof="0" dirty="0">
                <a:ln>
                  <a:noFill/>
                </a:ln>
                <a:solidFill>
                  <a:prstClr val="black"/>
                </a:solidFill>
                <a:effectLst/>
                <a:uLnTx/>
                <a:uFillTx/>
                <a:latin typeface="Calibri"/>
                <a:ea typeface="+mn-ea"/>
                <a:cs typeface="+mn-cs"/>
              </a:rPr>
              <a:t> ancient manuscripts were discovered in the 1700s and 1800s</a:t>
            </a:r>
          </a:p>
        </p:txBody>
      </p:sp>
      <p:sp>
        <p:nvSpPr>
          <p:cNvPr id="4" name="TextBox 3">
            <a:extLst>
              <a:ext uri="{FF2B5EF4-FFF2-40B4-BE49-F238E27FC236}">
                <a16:creationId xmlns:a16="http://schemas.microsoft.com/office/drawing/2014/main" id="{AF00F992-7E91-FD6B-77BF-312D0980E4D3}"/>
              </a:ext>
            </a:extLst>
          </p:cNvPr>
          <p:cNvSpPr txBox="1"/>
          <p:nvPr/>
        </p:nvSpPr>
        <p:spPr>
          <a:xfrm>
            <a:off x="429723" y="4548408"/>
            <a:ext cx="2030880"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Latin Translation</a:t>
            </a:r>
          </a:p>
        </p:txBody>
      </p:sp>
      <p:cxnSp>
        <p:nvCxnSpPr>
          <p:cNvPr id="6" name="Straight Connector 5">
            <a:extLst>
              <a:ext uri="{FF2B5EF4-FFF2-40B4-BE49-F238E27FC236}">
                <a16:creationId xmlns:a16="http://schemas.microsoft.com/office/drawing/2014/main" id="{2DEE23EF-E9F2-2D92-B277-5614C2727D33}"/>
              </a:ext>
            </a:extLst>
          </p:cNvPr>
          <p:cNvCxnSpPr>
            <a:cxnSpLocks/>
          </p:cNvCxnSpPr>
          <p:nvPr/>
        </p:nvCxnSpPr>
        <p:spPr>
          <a:xfrm>
            <a:off x="2460603" y="4768485"/>
            <a:ext cx="1755797"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724166"/>
            <a:ext cx="8229600" cy="684007"/>
          </a:xfrm>
        </p:spPr>
        <p:txBody>
          <a:bodyPr/>
          <a:lstStyle/>
          <a:p>
            <a:r>
              <a:rPr lang="en-US" dirty="0"/>
              <a:t>Flow of Biblical Information</a:t>
            </a:r>
          </a:p>
        </p:txBody>
      </p:sp>
      <p:sp>
        <p:nvSpPr>
          <p:cNvPr id="3" name="Content Placeholder 2"/>
          <p:cNvSpPr>
            <a:spLocks noGrp="1"/>
          </p:cNvSpPr>
          <p:nvPr>
            <p:ph idx="1"/>
          </p:nvPr>
        </p:nvSpPr>
        <p:spPr>
          <a:xfrm>
            <a:off x="457200" y="1220839"/>
            <a:ext cx="8229600" cy="3429988"/>
          </a:xfrm>
        </p:spPr>
        <p:txBody>
          <a:bodyPr/>
          <a:lstStyle/>
          <a:p>
            <a:endParaRPr lang="en-US" dirty="0"/>
          </a:p>
          <a:p>
            <a:endParaRPr lang="en-US" dirty="0"/>
          </a:p>
          <a:p>
            <a:r>
              <a:rPr lang="en-US" dirty="0"/>
              <a:t>   Inspiration-&gt;  Transmission -&gt; Translation</a:t>
            </a:r>
          </a:p>
        </p:txBody>
      </p:sp>
      <p:pic>
        <p:nvPicPr>
          <p:cNvPr id="6" name="Picture 5" descr="Bible_ss178428791.jpg"/>
          <p:cNvPicPr>
            <a:picLocks noChangeAspect="1"/>
          </p:cNvPicPr>
          <p:nvPr/>
        </p:nvPicPr>
        <p:blipFill rotWithShape="1">
          <a:blip r:embed="rId3">
            <a:extLst>
              <a:ext uri="{28A0092B-C50C-407E-A947-70E740481C1C}">
                <a14:useLocalDpi xmlns:a14="http://schemas.microsoft.com/office/drawing/2010/main" val="0"/>
              </a:ext>
            </a:extLst>
          </a:blip>
          <a:srcRect t="24740" b="6294"/>
          <a:stretch/>
        </p:blipFill>
        <p:spPr>
          <a:xfrm>
            <a:off x="0" y="4650826"/>
            <a:ext cx="9144000" cy="2207174"/>
          </a:xfrm>
          <a:prstGeom prst="rect">
            <a:avLst/>
          </a:prstGeom>
        </p:spPr>
      </p:pic>
    </p:spTree>
    <p:extLst>
      <p:ext uri="{BB962C8B-B14F-4D97-AF65-F5344CB8AC3E}">
        <p14:creationId xmlns:p14="http://schemas.microsoft.com/office/powerpoint/2010/main" val="120233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73563" y="-1336045"/>
            <a:ext cx="8481518" cy="5612770"/>
          </a:xfrm>
          <a:prstGeom prst="rect">
            <a:avLst/>
          </a:prstGeom>
        </p:spPr>
      </p:pic>
      <p:sp>
        <p:nvSpPr>
          <p:cNvPr id="4" name="TextBox 3">
            <a:extLst>
              <a:ext uri="{FF2B5EF4-FFF2-40B4-BE49-F238E27FC236}">
                <a16:creationId xmlns:a16="http://schemas.microsoft.com/office/drawing/2014/main" id="{AF00F992-7E91-FD6B-77BF-312D0980E4D3}"/>
              </a:ext>
            </a:extLst>
          </p:cNvPr>
          <p:cNvSpPr txBox="1"/>
          <p:nvPr/>
        </p:nvSpPr>
        <p:spPr>
          <a:xfrm>
            <a:off x="73563" y="1758295"/>
            <a:ext cx="175579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Latin Translation</a:t>
            </a:r>
          </a:p>
        </p:txBody>
      </p:sp>
      <p:cxnSp>
        <p:nvCxnSpPr>
          <p:cNvPr id="6" name="Straight Connector 5">
            <a:extLst>
              <a:ext uri="{FF2B5EF4-FFF2-40B4-BE49-F238E27FC236}">
                <a16:creationId xmlns:a16="http://schemas.microsoft.com/office/drawing/2014/main" id="{2DEE23EF-E9F2-2D92-B277-5614C2727D33}"/>
              </a:ext>
            </a:extLst>
          </p:cNvPr>
          <p:cNvCxnSpPr>
            <a:cxnSpLocks/>
          </p:cNvCxnSpPr>
          <p:nvPr/>
        </p:nvCxnSpPr>
        <p:spPr>
          <a:xfrm>
            <a:off x="1657909" y="2233038"/>
            <a:ext cx="1189690" cy="0"/>
          </a:xfrm>
          <a:prstGeom prst="line">
            <a:avLst/>
          </a:prstGeom>
          <a:ln w="412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96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61688" y="-1739806"/>
            <a:ext cx="8481518" cy="5612770"/>
          </a:xfrm>
          <a:prstGeom prst="rect">
            <a:avLst/>
          </a:prstGeom>
        </p:spPr>
      </p:pic>
      <p:cxnSp>
        <p:nvCxnSpPr>
          <p:cNvPr id="6" name="Straight Connector 5">
            <a:extLst>
              <a:ext uri="{FF2B5EF4-FFF2-40B4-BE49-F238E27FC236}">
                <a16:creationId xmlns:a16="http://schemas.microsoft.com/office/drawing/2014/main" id="{2DEE23EF-E9F2-2D92-B277-5614C2727D33}"/>
              </a:ext>
            </a:extLst>
          </p:cNvPr>
          <p:cNvCxnSpPr>
            <a:cxnSpLocks/>
          </p:cNvCxnSpPr>
          <p:nvPr/>
        </p:nvCxnSpPr>
        <p:spPr>
          <a:xfrm>
            <a:off x="1246216" y="3168440"/>
            <a:ext cx="706587" cy="0"/>
          </a:xfrm>
          <a:prstGeom prst="line">
            <a:avLst/>
          </a:prstGeom>
          <a:ln w="41275">
            <a:solidFill>
              <a:schemeClr val="bg1">
                <a:lumMod val="6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594D2ACA-4541-E1D0-657B-781F932F2FBA}"/>
              </a:ext>
            </a:extLst>
          </p:cNvPr>
          <p:cNvCxnSpPr>
            <a:cxnSpLocks/>
          </p:cNvCxnSpPr>
          <p:nvPr/>
        </p:nvCxnSpPr>
        <p:spPr>
          <a:xfrm flipV="1">
            <a:off x="1246216" y="3168440"/>
            <a:ext cx="0" cy="1039671"/>
          </a:xfrm>
          <a:prstGeom prst="line">
            <a:avLst/>
          </a:prstGeom>
          <a:ln w="412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BD24006-6181-3C8E-78A2-F4C852A72C8E}"/>
              </a:ext>
            </a:extLst>
          </p:cNvPr>
          <p:cNvSpPr txBox="1"/>
          <p:nvPr/>
        </p:nvSpPr>
        <p:spPr>
          <a:xfrm>
            <a:off x="232171" y="4047043"/>
            <a:ext cx="9024152" cy="1754326"/>
          </a:xfrm>
          <a:prstGeom prst="rect">
            <a:avLst/>
          </a:prstGeom>
          <a:noFill/>
        </p:spPr>
        <p:txBody>
          <a:bodyPr wrap="square" rtlCol="0">
            <a:spAutoFit/>
          </a:bodyPr>
          <a:lstStyle/>
          <a:p>
            <a:r>
              <a:rPr lang="en-US" dirty="0"/>
              <a:t> </a:t>
            </a:r>
            <a:r>
              <a:rPr lang="en-US" sz="3600" dirty="0"/>
              <a:t>Early Greek copies written in uncials / majuscules.  All capital letters, no spaces between words</a:t>
            </a:r>
          </a:p>
        </p:txBody>
      </p:sp>
      <p:sp>
        <p:nvSpPr>
          <p:cNvPr id="13" name="TextBox 12">
            <a:extLst>
              <a:ext uri="{FF2B5EF4-FFF2-40B4-BE49-F238E27FC236}">
                <a16:creationId xmlns:a16="http://schemas.microsoft.com/office/drawing/2014/main" id="{1B0A1A48-D3B5-EF98-2CED-8567DE985F82}"/>
              </a:ext>
            </a:extLst>
          </p:cNvPr>
          <p:cNvSpPr txBox="1"/>
          <p:nvPr/>
        </p:nvSpPr>
        <p:spPr>
          <a:xfrm>
            <a:off x="232171" y="5801369"/>
            <a:ext cx="8799505" cy="923330"/>
          </a:xfrm>
          <a:prstGeom prst="rect">
            <a:avLst/>
          </a:prstGeom>
          <a:noFill/>
        </p:spPr>
        <p:txBody>
          <a:bodyPr wrap="square" rtlCol="0">
            <a:spAutoFit/>
          </a:bodyPr>
          <a:lstStyle/>
          <a:p>
            <a:r>
              <a:rPr lang="en-US" sz="3600" dirty="0"/>
              <a:t>Greek  minuscules replaced the majuscules. </a:t>
            </a:r>
          </a:p>
          <a:p>
            <a:endParaRPr lang="en-US" dirty="0"/>
          </a:p>
        </p:txBody>
      </p:sp>
    </p:spTree>
    <p:extLst>
      <p:ext uri="{BB962C8B-B14F-4D97-AF65-F5344CB8AC3E}">
        <p14:creationId xmlns:p14="http://schemas.microsoft.com/office/powerpoint/2010/main" val="266090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5A421-7D51-BC00-5949-2E8B6BDF48F4}"/>
              </a:ext>
            </a:extLst>
          </p:cNvPr>
          <p:cNvSpPr txBox="1"/>
          <p:nvPr/>
        </p:nvSpPr>
        <p:spPr>
          <a:xfrm>
            <a:off x="1923803" y="3101741"/>
            <a:ext cx="6149315" cy="3609643"/>
          </a:xfrm>
          <a:prstGeom prst="rect">
            <a:avLst/>
          </a:prstGeom>
          <a:noFill/>
        </p:spPr>
        <p:txBody>
          <a:bodyPr wrap="square" rtlCol="0">
            <a:spAutoFit/>
          </a:bodyPr>
          <a:lstStyle/>
          <a:p>
            <a:pPr marL="30480" marR="20320" indent="-6350" algn="ctr">
              <a:lnSpc>
                <a:spcPct val="107000"/>
              </a:lnSpc>
              <a:spcBef>
                <a:spcPts val="0"/>
              </a:spcBef>
              <a:spcAft>
                <a:spcPts val="52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234950" marR="0" indent="-6350">
              <a:lnSpc>
                <a:spcPct val="107000"/>
              </a:lnSpc>
              <a:spcBef>
                <a:spcPts val="0"/>
              </a:spcBef>
              <a:spcAft>
                <a:spcPts val="575"/>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Job (lived in patriarchal times)</a:t>
            </a:r>
            <a:b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Genesis (1445)</a:t>
            </a:r>
            <a:b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Exodus (1445)</a:t>
            </a:r>
            <a:b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Leviticus (1445)</a:t>
            </a:r>
          </a:p>
          <a:p>
            <a:pPr marL="234950" marR="0" indent="-6350" algn="just">
              <a:lnSpc>
                <a:spcPct val="107000"/>
              </a:lnSpc>
              <a:spcBef>
                <a:spcPts val="0"/>
              </a:spcBef>
              <a:spcAft>
                <a:spcPts val="15"/>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Numbers (1405)</a:t>
            </a:r>
          </a:p>
          <a:p>
            <a:pPr marL="234950" marR="0" indent="-6350" algn="just">
              <a:lnSpc>
                <a:spcPct val="107000"/>
              </a:lnSpc>
              <a:spcBef>
                <a:spcPts val="0"/>
              </a:spcBef>
              <a:spcAft>
                <a:spcPts val="825"/>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Deuteronomy (1405)</a:t>
            </a:r>
          </a:p>
          <a:p>
            <a:endParaRPr lang="en-US" dirty="0"/>
          </a:p>
        </p:txBody>
      </p:sp>
      <p:sp>
        <p:nvSpPr>
          <p:cNvPr id="3" name="TextBox 2">
            <a:extLst>
              <a:ext uri="{FF2B5EF4-FFF2-40B4-BE49-F238E27FC236}">
                <a16:creationId xmlns:a16="http://schemas.microsoft.com/office/drawing/2014/main" id="{8008FFCA-392B-4C4B-567E-3FBA7FC23BFD}"/>
              </a:ext>
            </a:extLst>
          </p:cNvPr>
          <p:cNvSpPr txBox="1"/>
          <p:nvPr/>
        </p:nvSpPr>
        <p:spPr>
          <a:xfrm>
            <a:off x="857250" y="1084116"/>
            <a:ext cx="8096250" cy="1845377"/>
          </a:xfrm>
          <a:prstGeom prst="rect">
            <a:avLst/>
          </a:prstGeom>
          <a:noFill/>
        </p:spPr>
        <p:txBody>
          <a:bodyPr wrap="square" rtlCol="0">
            <a:spAutoFit/>
          </a:bodyPr>
          <a:lstStyle/>
          <a:p>
            <a:pPr marL="30480" marR="20320" indent="-6350" algn="ctr">
              <a:lnSpc>
                <a:spcPct val="107000"/>
              </a:lnSpc>
              <a:spcBef>
                <a:spcPts val="0"/>
              </a:spcBef>
              <a:spcAft>
                <a:spcPts val="52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Period of Bible </a:t>
            </a:r>
          </a:p>
          <a:p>
            <a:pPr marL="400050" marR="9525" indent="-6350">
              <a:lnSpc>
                <a:spcPct val="93000"/>
              </a:lnSpc>
              <a:spcBef>
                <a:spcPts val="0"/>
              </a:spcBef>
              <a:spcAft>
                <a:spcPts val="175"/>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time span for the writing of the Bible covers approximately fifteen-hundred years. </a:t>
            </a:r>
          </a:p>
          <a:p>
            <a:pPr marL="400050" marR="9525" indent="-6350">
              <a:lnSpc>
                <a:spcPct val="93000"/>
              </a:lnSpc>
              <a:spcAft>
                <a:spcPts val="175"/>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Old Testament (1445—400 B.C.)</a:t>
            </a:r>
            <a:endParaRPr lang="en-US" dirty="0"/>
          </a:p>
        </p:txBody>
      </p:sp>
    </p:spTree>
    <p:extLst>
      <p:ext uri="{BB962C8B-B14F-4D97-AF65-F5344CB8AC3E}">
        <p14:creationId xmlns:p14="http://schemas.microsoft.com/office/powerpoint/2010/main" val="283786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6BB1E94-12F7-4A75-848F-5C37DF67D216}"/>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a:t>
            </a:r>
          </a:p>
        </p:txBody>
      </p:sp>
      <p:sp>
        <p:nvSpPr>
          <p:cNvPr id="34819" name="Content Placeholder 2">
            <a:extLst>
              <a:ext uri="{FF2B5EF4-FFF2-40B4-BE49-F238E27FC236}">
                <a16:creationId xmlns:a16="http://schemas.microsoft.com/office/drawing/2014/main" id="{783814C4-5ABE-CA57-6FD2-7DA5000FA2EE}"/>
              </a:ext>
            </a:extLst>
          </p:cNvPr>
          <p:cNvSpPr>
            <a:spLocks noGrp="1"/>
          </p:cNvSpPr>
          <p:nvPr>
            <p:ph idx="1"/>
          </p:nvPr>
        </p:nvSpPr>
        <p:spPr>
          <a:xfrm>
            <a:off x="457200" y="1220788"/>
            <a:ext cx="8229600" cy="2763837"/>
          </a:xfrm>
        </p:spPr>
        <p:txBody>
          <a:bodyPr/>
          <a:lstStyle/>
          <a:p>
            <a:pPr eaLnBrk="1" hangingPunct="1"/>
            <a:r>
              <a:rPr lang="en-US" altLang="en-US" dirty="0">
                <a:latin typeface="Cambria" panose="02040503050406030204" pitchFamily="18" charset="0"/>
              </a:rPr>
              <a:t>Over the centuries, Scripture has been copied onto many different materials.</a:t>
            </a:r>
          </a:p>
          <a:p>
            <a:pPr lvl="1" eaLnBrk="1" hangingPunct="1">
              <a:buFont typeface="Arial" panose="020B0604020202020204" pitchFamily="34" charset="0"/>
              <a:buChar char="•"/>
            </a:pPr>
            <a:r>
              <a:rPr lang="en-US" altLang="en-US" dirty="0">
                <a:latin typeface="Cambria" panose="02040503050406030204" pitchFamily="18" charset="0"/>
              </a:rPr>
              <a:t>The Old Testament was written on materials such as stone, clay, leather, and papyrus.</a:t>
            </a:r>
          </a:p>
        </p:txBody>
      </p:sp>
      <p:pic>
        <p:nvPicPr>
          <p:cNvPr id="8" name="Picture 7" descr="Stone_ss142295812.png">
            <a:extLst>
              <a:ext uri="{FF2B5EF4-FFF2-40B4-BE49-F238E27FC236}">
                <a16:creationId xmlns:a16="http://schemas.microsoft.com/office/drawing/2014/main" id="{50FE3888-E709-C53D-D677-F072030BB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3733800"/>
            <a:ext cx="1768475" cy="25527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ablet_Clay_ss64537684.png">
            <a:extLst>
              <a:ext uri="{FF2B5EF4-FFF2-40B4-BE49-F238E27FC236}">
                <a16:creationId xmlns:a16="http://schemas.microsoft.com/office/drawing/2014/main" id="{92C33756-60EB-0E4D-91A2-3D2314957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4354513"/>
            <a:ext cx="1828800" cy="14446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eather_ss177484250.jpg">
            <a:extLst>
              <a:ext uri="{FF2B5EF4-FFF2-40B4-BE49-F238E27FC236}">
                <a16:creationId xmlns:a16="http://schemas.microsoft.com/office/drawing/2014/main" id="{770413B6-F6E1-11E2-EA17-5F482E9A0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0763" y="4414838"/>
            <a:ext cx="2074862" cy="13843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pyrus_ss260888333.png">
            <a:extLst>
              <a:ext uri="{FF2B5EF4-FFF2-40B4-BE49-F238E27FC236}">
                <a16:creationId xmlns:a16="http://schemas.microsoft.com/office/drawing/2014/main" id="{59E2EE67-1B74-6A43-5292-BF792513C3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9625" y="3984625"/>
            <a:ext cx="1416050" cy="206057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684AF5B-D5D3-6A32-831F-88F6356522AE}"/>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a:t>
            </a:r>
          </a:p>
        </p:txBody>
      </p:sp>
      <p:sp>
        <p:nvSpPr>
          <p:cNvPr id="35843" name="Content Placeholder 2">
            <a:extLst>
              <a:ext uri="{FF2B5EF4-FFF2-40B4-BE49-F238E27FC236}">
                <a16:creationId xmlns:a16="http://schemas.microsoft.com/office/drawing/2014/main" id="{2D16B743-DD4A-1152-FCA4-CC3EADB56416}"/>
              </a:ext>
            </a:extLst>
          </p:cNvPr>
          <p:cNvSpPr>
            <a:spLocks noGrp="1"/>
          </p:cNvSpPr>
          <p:nvPr>
            <p:ph idx="1"/>
          </p:nvPr>
        </p:nvSpPr>
        <p:spPr>
          <a:xfrm>
            <a:off x="457200" y="1220788"/>
            <a:ext cx="5526088" cy="5135562"/>
          </a:xfrm>
        </p:spPr>
        <p:txBody>
          <a:bodyPr>
            <a:normAutofit fontScale="92500"/>
          </a:bodyPr>
          <a:lstStyle/>
          <a:p>
            <a:pPr eaLnBrk="1" hangingPunct="1"/>
            <a:r>
              <a:rPr lang="en-US" altLang="en-US" dirty="0">
                <a:latin typeface="Cambria" panose="02040503050406030204" pitchFamily="18" charset="0"/>
              </a:rPr>
              <a:t>Papyrus</a:t>
            </a:r>
          </a:p>
          <a:p>
            <a:pPr lvl="1" eaLnBrk="1" hangingPunct="1">
              <a:buFont typeface="Arial" panose="020B0604020202020204" pitchFamily="34" charset="0"/>
              <a:buChar char="•"/>
            </a:pPr>
            <a:r>
              <a:rPr lang="en-US" altLang="en-US" sz="3600" dirty="0">
                <a:latin typeface="Cambria" panose="02040503050406030204" pitchFamily="18" charset="0"/>
              </a:rPr>
              <a:t>The New Testament books were probably written first on papyrus scrolls. </a:t>
            </a:r>
          </a:p>
          <a:p>
            <a:pPr lvl="1" eaLnBrk="1" hangingPunct="1">
              <a:buFont typeface="Arial" panose="020B0604020202020204" pitchFamily="34" charset="0"/>
              <a:buChar char="•"/>
            </a:pPr>
            <a:r>
              <a:rPr lang="en-US" altLang="en-US" sz="3600" dirty="0">
                <a:latin typeface="Cambria" panose="02040503050406030204" pitchFamily="18" charset="0"/>
              </a:rPr>
              <a:t>The papyrus plant is cut into strips and pressed into sheets of writing material and can be made into a scroll or a codex</a:t>
            </a:r>
            <a:r>
              <a:rPr lang="en-US" altLang="en-US" dirty="0">
                <a:latin typeface="Cambria" panose="02040503050406030204" pitchFamily="18" charset="0"/>
              </a:rPr>
              <a:t>. </a:t>
            </a:r>
          </a:p>
        </p:txBody>
      </p:sp>
      <p:pic>
        <p:nvPicPr>
          <p:cNvPr id="4" name="Picture 3" descr="Papyrus_SS65124100A.jpg">
            <a:extLst>
              <a:ext uri="{FF2B5EF4-FFF2-40B4-BE49-F238E27FC236}">
                <a16:creationId xmlns:a16="http://schemas.microsoft.com/office/drawing/2014/main" id="{A6D548DD-788B-BB2F-4CDB-2811BCA3CD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6963" y="1597025"/>
            <a:ext cx="2538412" cy="38163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12">
            <a:extLst>
              <a:ext uri="{FF2B5EF4-FFF2-40B4-BE49-F238E27FC236}">
                <a16:creationId xmlns:a16="http://schemas.microsoft.com/office/drawing/2014/main" id="{85A37B3D-0D9C-6C4A-5EE1-1F8725B090B8}"/>
              </a:ext>
            </a:extLst>
          </p:cNvPr>
          <p:cNvSpPr txBox="1">
            <a:spLocks noChangeArrowheads="1"/>
          </p:cNvSpPr>
          <p:nvPr/>
        </p:nvSpPr>
        <p:spPr bwMode="auto">
          <a:xfrm>
            <a:off x="6176963" y="5413375"/>
            <a:ext cx="2538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Papyrus Plants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CCB84F8-4E1A-9FFC-D8FD-37B917F7E6D9}"/>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a:t>
            </a:r>
          </a:p>
        </p:txBody>
      </p:sp>
      <p:sp>
        <p:nvSpPr>
          <p:cNvPr id="36867" name="Content Placeholder 2">
            <a:extLst>
              <a:ext uri="{FF2B5EF4-FFF2-40B4-BE49-F238E27FC236}">
                <a16:creationId xmlns:a16="http://schemas.microsoft.com/office/drawing/2014/main" id="{93E2E22D-1742-CE6D-2FE7-9421BE191FC6}"/>
              </a:ext>
            </a:extLst>
          </p:cNvPr>
          <p:cNvSpPr>
            <a:spLocks noGrp="1"/>
          </p:cNvSpPr>
          <p:nvPr>
            <p:ph idx="1"/>
          </p:nvPr>
        </p:nvSpPr>
        <p:spPr>
          <a:xfrm>
            <a:off x="457200" y="1220788"/>
            <a:ext cx="4994275" cy="5135562"/>
          </a:xfrm>
        </p:spPr>
        <p:txBody>
          <a:bodyPr>
            <a:normAutofit fontScale="92500"/>
          </a:bodyPr>
          <a:lstStyle/>
          <a:p>
            <a:pPr eaLnBrk="1" hangingPunct="1"/>
            <a:r>
              <a:rPr lang="en-US" altLang="en-US" sz="3600" dirty="0">
                <a:latin typeface="Cambria" panose="02040503050406030204" pitchFamily="18" charset="0"/>
              </a:rPr>
              <a:t>Papyrus</a:t>
            </a:r>
          </a:p>
          <a:p>
            <a:pPr lvl="1" eaLnBrk="1" hangingPunct="1">
              <a:buFont typeface="Arial" panose="020B0604020202020204" pitchFamily="34" charset="0"/>
              <a:buChar char="•"/>
            </a:pPr>
            <a:r>
              <a:rPr lang="en-US" altLang="en-US" sz="3600" dirty="0">
                <a:latin typeface="Cambria" panose="02040503050406030204" pitchFamily="18" charset="0"/>
              </a:rPr>
              <a:t>One of the oldest New Testament fragments (P52) that survives today was copied in Greek on a papyrus codex.</a:t>
            </a:r>
          </a:p>
          <a:p>
            <a:pPr lvl="1" eaLnBrk="1" hangingPunct="1">
              <a:buFont typeface="Arial" panose="020B0604020202020204" pitchFamily="34" charset="0"/>
              <a:buChar char="•"/>
            </a:pPr>
            <a:r>
              <a:rPr lang="en-US" altLang="en-US" sz="3600" dirty="0">
                <a:latin typeface="Cambria" panose="02040503050406030204" pitchFamily="18" charset="0"/>
              </a:rPr>
              <a:t> It is from John 18 and was written sometime between AD 90 and 150.</a:t>
            </a:r>
          </a:p>
        </p:txBody>
      </p:sp>
      <p:pic>
        <p:nvPicPr>
          <p:cNvPr id="4" name="Picture 3" descr="P52_recto.png">
            <a:extLst>
              <a:ext uri="{FF2B5EF4-FFF2-40B4-BE49-F238E27FC236}">
                <a16:creationId xmlns:a16="http://schemas.microsoft.com/office/drawing/2014/main" id="{7917076E-1912-AF1D-CA83-7DE34C06E6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3975" y="1758950"/>
            <a:ext cx="2282825" cy="350678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a:extLst>
              <a:ext uri="{FF2B5EF4-FFF2-40B4-BE49-F238E27FC236}">
                <a16:creationId xmlns:a16="http://schemas.microsoft.com/office/drawing/2014/main" id="{9B0CC30B-C4BE-252E-E79A-4C5700EC0DBB}"/>
              </a:ext>
            </a:extLst>
          </p:cNvPr>
          <p:cNvSpPr txBox="1">
            <a:spLocks noChangeArrowheads="1"/>
          </p:cNvSpPr>
          <p:nvPr/>
        </p:nvSpPr>
        <p:spPr bwMode="auto">
          <a:xfrm>
            <a:off x="6196013" y="5491163"/>
            <a:ext cx="214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Ryland</a:t>
            </a:r>
            <a:r>
              <a:rPr lang="ja-JP" altLang="en-US" sz="1800"/>
              <a:t>’</a:t>
            </a:r>
            <a:r>
              <a:rPr lang="en-US" altLang="ja-JP" sz="1800"/>
              <a:t>s Library Papyrus P52</a:t>
            </a:r>
            <a:endParaRPr lang="en-US"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5229A51-B47D-D9EB-640B-4E15DA4652B6}"/>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Use of Material</a:t>
            </a:r>
          </a:p>
        </p:txBody>
      </p:sp>
      <p:sp>
        <p:nvSpPr>
          <p:cNvPr id="37891" name="Content Placeholder 2">
            <a:extLst>
              <a:ext uri="{FF2B5EF4-FFF2-40B4-BE49-F238E27FC236}">
                <a16:creationId xmlns:a16="http://schemas.microsoft.com/office/drawing/2014/main" id="{6B2BB278-9986-69FA-F2C1-7F07A655DF8F}"/>
              </a:ext>
            </a:extLst>
          </p:cNvPr>
          <p:cNvSpPr>
            <a:spLocks noGrp="1"/>
          </p:cNvSpPr>
          <p:nvPr>
            <p:ph idx="1"/>
          </p:nvPr>
        </p:nvSpPr>
        <p:spPr>
          <a:xfrm>
            <a:off x="457200" y="1220788"/>
            <a:ext cx="5211763" cy="5135562"/>
          </a:xfrm>
        </p:spPr>
        <p:txBody>
          <a:bodyPr>
            <a:normAutofit fontScale="92500" lnSpcReduction="20000"/>
          </a:bodyPr>
          <a:lstStyle/>
          <a:p>
            <a:pPr eaLnBrk="1" hangingPunct="1"/>
            <a:r>
              <a:rPr lang="en-US" altLang="en-US" sz="4800" dirty="0">
                <a:latin typeface="Cambria" panose="02040503050406030204" pitchFamily="18" charset="0"/>
              </a:rPr>
              <a:t>Codex</a:t>
            </a:r>
          </a:p>
          <a:p>
            <a:pPr lvl="1" eaLnBrk="1" hangingPunct="1">
              <a:buFont typeface="Arial" panose="020B0604020202020204" pitchFamily="34" charset="0"/>
              <a:buChar char="•"/>
            </a:pPr>
            <a:r>
              <a:rPr lang="en-US" altLang="en-US" sz="3900" dirty="0">
                <a:latin typeface="Cambria" panose="02040503050406030204" pitchFamily="18" charset="0"/>
              </a:rPr>
              <a:t>A </a:t>
            </a:r>
            <a:r>
              <a:rPr lang="ja-JP" altLang="en-US" sz="3900" dirty="0">
                <a:latin typeface="Cambria" panose="02040503050406030204" pitchFamily="18" charset="0"/>
              </a:rPr>
              <a:t>“</a:t>
            </a:r>
            <a:r>
              <a:rPr lang="en-US" altLang="ja-JP" sz="3900" dirty="0">
                <a:latin typeface="Cambria" panose="02040503050406030204" pitchFamily="18" charset="0"/>
              </a:rPr>
              <a:t>codex</a:t>
            </a:r>
            <a:r>
              <a:rPr lang="ja-JP" altLang="en-US" sz="3900" dirty="0">
                <a:latin typeface="Cambria" panose="02040503050406030204" pitchFamily="18" charset="0"/>
              </a:rPr>
              <a:t>”</a:t>
            </a:r>
            <a:r>
              <a:rPr lang="en-US" altLang="ja-JP" sz="3900" i="1" dirty="0">
                <a:latin typeface="Cambria" panose="02040503050406030204" pitchFamily="18" charset="0"/>
              </a:rPr>
              <a:t> </a:t>
            </a:r>
            <a:r>
              <a:rPr lang="en-US" altLang="ja-JP" sz="3900" dirty="0">
                <a:latin typeface="Cambria" panose="02040503050406030204" pitchFamily="18" charset="0"/>
              </a:rPr>
              <a:t>is a bound volume made from sheets folded and sewn together, sometimes with a cover. </a:t>
            </a:r>
          </a:p>
          <a:p>
            <a:pPr lvl="1" eaLnBrk="1" hangingPunct="1">
              <a:buFont typeface="Arial" panose="020B0604020202020204" pitchFamily="34" charset="0"/>
              <a:buChar char="•"/>
            </a:pPr>
            <a:r>
              <a:rPr lang="en-US" altLang="en-US" sz="3900" dirty="0">
                <a:latin typeface="Cambria" panose="02040503050406030204" pitchFamily="18" charset="0"/>
              </a:rPr>
              <a:t>Christians began using them instead of scrolls no later than the early 100s AD.</a:t>
            </a:r>
          </a:p>
        </p:txBody>
      </p:sp>
      <p:pic>
        <p:nvPicPr>
          <p:cNvPr id="37892" name="Picture 6" descr="Codex_Amiatinus.jpg">
            <a:extLst>
              <a:ext uri="{FF2B5EF4-FFF2-40B4-BE49-F238E27FC236}">
                <a16:creationId xmlns:a16="http://schemas.microsoft.com/office/drawing/2014/main" id="{2B4C1EFF-19EF-4413-A8E6-6E088FBBD122}"/>
              </a:ext>
            </a:extLst>
          </p:cNvPr>
          <p:cNvPicPr>
            <a:picLocks noChangeAspect="1"/>
          </p:cNvPicPr>
          <p:nvPr/>
        </p:nvPicPr>
        <p:blipFill>
          <a:blip r:embed="rId2">
            <a:extLst>
              <a:ext uri="{28A0092B-C50C-407E-A947-70E740481C1C}">
                <a14:useLocalDpi xmlns:a14="http://schemas.microsoft.com/office/drawing/2010/main" val="0"/>
              </a:ext>
            </a:extLst>
          </a:blip>
          <a:srcRect l="7544" t="12434" r="6702" b="1587"/>
          <a:stretch>
            <a:fillRect/>
          </a:stretch>
        </p:blipFill>
        <p:spPr bwMode="auto">
          <a:xfrm>
            <a:off x="5868988" y="1411288"/>
            <a:ext cx="29289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16BD39B-9A72-328B-E0CB-353670750244}"/>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 </a:t>
            </a:r>
            <a:r>
              <a:rPr lang="en-US" altLang="en-US" sz="3200" dirty="0">
                <a:latin typeface="Calibri" panose="020F0502020204030204" pitchFamily="34" charset="0"/>
                <a:cs typeface="Calibri" panose="020F0502020204030204" pitchFamily="34" charset="0"/>
              </a:rPr>
              <a:t>enlargements follow</a:t>
            </a:r>
            <a:endParaRPr lang="en-US" altLang="en-US" dirty="0">
              <a:latin typeface="Calibri" panose="020F0502020204030204" pitchFamily="34" charset="0"/>
              <a:cs typeface="Calibri" panose="020F0502020204030204" pitchFamily="34" charset="0"/>
            </a:endParaRPr>
          </a:p>
        </p:txBody>
      </p:sp>
      <p:sp>
        <p:nvSpPr>
          <p:cNvPr id="38915" name="Content Placeholder 2">
            <a:extLst>
              <a:ext uri="{FF2B5EF4-FFF2-40B4-BE49-F238E27FC236}">
                <a16:creationId xmlns:a16="http://schemas.microsoft.com/office/drawing/2014/main" id="{E300A799-8CD9-7E8D-2FB1-1D43D3CD843D}"/>
              </a:ext>
            </a:extLst>
          </p:cNvPr>
          <p:cNvSpPr>
            <a:spLocks noGrp="1"/>
          </p:cNvSpPr>
          <p:nvPr>
            <p:ph idx="1"/>
          </p:nvPr>
        </p:nvSpPr>
        <p:spPr>
          <a:xfrm>
            <a:off x="457200" y="1219200"/>
            <a:ext cx="5492750" cy="4906963"/>
          </a:xfrm>
        </p:spPr>
        <p:txBody>
          <a:bodyPr/>
          <a:lstStyle/>
          <a:p>
            <a:pPr eaLnBrk="1" hangingPunct="1"/>
            <a:r>
              <a:rPr lang="en-US" altLang="en-US" dirty="0">
                <a:latin typeface="Cambria" panose="02040503050406030204" pitchFamily="18" charset="0"/>
              </a:rPr>
              <a:t>Animal Skins</a:t>
            </a:r>
          </a:p>
          <a:p>
            <a:pPr lvl="1" eaLnBrk="1" hangingPunct="1">
              <a:buFont typeface="Arial" panose="020B0604020202020204" pitchFamily="34" charset="0"/>
              <a:buChar char="•"/>
            </a:pPr>
            <a:r>
              <a:rPr lang="en-US" altLang="en-US" dirty="0">
                <a:latin typeface="Cambria" panose="02040503050406030204" pitchFamily="18" charset="0"/>
              </a:rPr>
              <a:t>Fine quality animal skins were used for over 1,000 years to make copies of the Bible, AD 300–1400.</a:t>
            </a:r>
          </a:p>
          <a:p>
            <a:pPr lvl="2" eaLnBrk="1" hangingPunct="1"/>
            <a:r>
              <a:rPr lang="en-US" altLang="en-US" b="1" dirty="0">
                <a:latin typeface="Cambria" panose="02040503050406030204" pitchFamily="18" charset="0"/>
              </a:rPr>
              <a:t>Parchment</a:t>
            </a:r>
            <a:r>
              <a:rPr lang="en-US" altLang="en-US" dirty="0">
                <a:latin typeface="Cambria" panose="02040503050406030204" pitchFamily="18" charset="0"/>
              </a:rPr>
              <a:t>: scraped and stretched skin, usually from calves, sheep, or goats</a:t>
            </a:r>
          </a:p>
          <a:p>
            <a:pPr lvl="2" eaLnBrk="1" hangingPunct="1"/>
            <a:r>
              <a:rPr lang="en-US" altLang="en-US" b="1" dirty="0">
                <a:latin typeface="Cambria" panose="02040503050406030204" pitchFamily="18" charset="0"/>
              </a:rPr>
              <a:t>Vellum</a:t>
            </a:r>
            <a:r>
              <a:rPr lang="en-US" altLang="en-US" dirty="0">
                <a:latin typeface="Cambria" panose="02040503050406030204" pitchFamily="18" charset="0"/>
              </a:rPr>
              <a:t>: higher quality parchment, usually calfskin, rubbed with pumice and treated with chalk</a:t>
            </a:r>
          </a:p>
        </p:txBody>
      </p:sp>
      <p:pic>
        <p:nvPicPr>
          <p:cNvPr id="4" name="Picture 3" descr="Book_Binding_ss130783235.jpg">
            <a:extLst>
              <a:ext uri="{FF2B5EF4-FFF2-40B4-BE49-F238E27FC236}">
                <a16:creationId xmlns:a16="http://schemas.microsoft.com/office/drawing/2014/main" id="{91E76E9B-9FC2-B857-BA7C-1217FECCAD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1500188"/>
            <a:ext cx="2673350" cy="40005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16BD39B-9A72-328B-E0CB-353670750244}"/>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a:t>
            </a:r>
          </a:p>
        </p:txBody>
      </p:sp>
      <p:sp>
        <p:nvSpPr>
          <p:cNvPr id="38915" name="Content Placeholder 2">
            <a:extLst>
              <a:ext uri="{FF2B5EF4-FFF2-40B4-BE49-F238E27FC236}">
                <a16:creationId xmlns:a16="http://schemas.microsoft.com/office/drawing/2014/main" id="{E300A799-8CD9-7E8D-2FB1-1D43D3CD843D}"/>
              </a:ext>
            </a:extLst>
          </p:cNvPr>
          <p:cNvSpPr>
            <a:spLocks noGrp="1"/>
          </p:cNvSpPr>
          <p:nvPr>
            <p:ph idx="1"/>
          </p:nvPr>
        </p:nvSpPr>
        <p:spPr>
          <a:xfrm>
            <a:off x="228600" y="683800"/>
            <a:ext cx="8686800" cy="4906963"/>
          </a:xfrm>
        </p:spPr>
        <p:txBody>
          <a:bodyPr>
            <a:noAutofit/>
          </a:bodyPr>
          <a:lstStyle/>
          <a:p>
            <a:pPr eaLnBrk="1" hangingPunct="1"/>
            <a:r>
              <a:rPr lang="en-US" altLang="en-US" sz="3600" dirty="0">
                <a:latin typeface="Cambria" panose="02040503050406030204" pitchFamily="18" charset="0"/>
              </a:rPr>
              <a:t>Animal Skins</a:t>
            </a:r>
          </a:p>
          <a:p>
            <a:pPr lvl="1" eaLnBrk="1" hangingPunct="1">
              <a:buFont typeface="Arial" panose="020B0604020202020204" pitchFamily="34" charset="0"/>
              <a:buChar char="•"/>
            </a:pPr>
            <a:r>
              <a:rPr lang="en-US" altLang="en-US" sz="3600" dirty="0">
                <a:latin typeface="Cambria" panose="02040503050406030204" pitchFamily="18" charset="0"/>
              </a:rPr>
              <a:t>Fine quality animal skins were used for over 1,000 years to make copies of the Bible, AD 300–1400.</a:t>
            </a:r>
          </a:p>
          <a:p>
            <a:pPr lvl="2" eaLnBrk="1" hangingPunct="1"/>
            <a:r>
              <a:rPr lang="en-US" altLang="en-US" sz="3600" b="1" dirty="0">
                <a:latin typeface="Cambria" panose="02040503050406030204" pitchFamily="18" charset="0"/>
              </a:rPr>
              <a:t>Parchment</a:t>
            </a:r>
            <a:r>
              <a:rPr lang="en-US" altLang="en-US" sz="3600" dirty="0">
                <a:latin typeface="Cambria" panose="02040503050406030204" pitchFamily="18" charset="0"/>
              </a:rPr>
              <a:t>: scraped and stretched skin, usually from calves, sheep, or goats</a:t>
            </a:r>
          </a:p>
          <a:p>
            <a:pPr lvl="2" eaLnBrk="1" hangingPunct="1"/>
            <a:r>
              <a:rPr lang="en-US" altLang="en-US" sz="3600" b="1" dirty="0">
                <a:latin typeface="Cambria" panose="02040503050406030204" pitchFamily="18" charset="0"/>
              </a:rPr>
              <a:t>Vellum</a:t>
            </a:r>
            <a:r>
              <a:rPr lang="en-US" altLang="en-US" sz="3600" dirty="0">
                <a:latin typeface="Cambria" panose="02040503050406030204" pitchFamily="18" charset="0"/>
              </a:rPr>
              <a:t>: higher quality parchment, usually calfskin, rubbed with pumice and treated with chalk</a:t>
            </a:r>
          </a:p>
        </p:txBody>
      </p:sp>
    </p:spTree>
    <p:extLst>
      <p:ext uri="{BB962C8B-B14F-4D97-AF65-F5344CB8AC3E}">
        <p14:creationId xmlns:p14="http://schemas.microsoft.com/office/powerpoint/2010/main" val="2252774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 enlargements follow</a:t>
            </a:r>
          </a:p>
        </p:txBody>
      </p:sp>
      <p:sp>
        <p:nvSpPr>
          <p:cNvPr id="39939" name="Content Placeholder 2">
            <a:extLst>
              <a:ext uri="{FF2B5EF4-FFF2-40B4-BE49-F238E27FC236}">
                <a16:creationId xmlns:a16="http://schemas.microsoft.com/office/drawing/2014/main" id="{A89647A3-FAB0-A614-2210-963DD70C436B}"/>
              </a:ext>
            </a:extLst>
          </p:cNvPr>
          <p:cNvSpPr>
            <a:spLocks noGrp="1"/>
          </p:cNvSpPr>
          <p:nvPr>
            <p:ph idx="1"/>
          </p:nvPr>
        </p:nvSpPr>
        <p:spPr>
          <a:xfrm>
            <a:off x="457200" y="1219200"/>
            <a:ext cx="5048250" cy="5243593"/>
          </a:xfrm>
        </p:spPr>
        <p:txBody>
          <a:bodyPr>
            <a:normAutofit lnSpcReduction="10000"/>
          </a:bodyPr>
          <a:lstStyle/>
          <a:p>
            <a:pPr eaLnBrk="1" hangingPunct="1"/>
            <a:r>
              <a:rPr lang="en-US" altLang="en-US" dirty="0">
                <a:latin typeface="Cambria" panose="02040503050406030204" pitchFamily="18" charset="0"/>
              </a:rPr>
              <a:t>Vellum</a:t>
            </a:r>
          </a:p>
          <a:p>
            <a:pPr lvl="1" eaLnBrk="1" hangingPunct="1">
              <a:buFont typeface="Arial" panose="020B0604020202020204" pitchFamily="34" charset="0"/>
              <a:buChar char="•"/>
            </a:pPr>
            <a:r>
              <a:rPr lang="en-US" altLang="en-US" sz="3200" dirty="0">
                <a:latin typeface="Cambria" panose="02040503050406030204" pitchFamily="18" charset="0"/>
              </a:rPr>
              <a:t>Two of the oldest vellum copies of the New Testaments that exist today are:</a:t>
            </a:r>
          </a:p>
          <a:p>
            <a:pPr lvl="2" eaLnBrk="1" hangingPunct="1"/>
            <a:r>
              <a:rPr lang="en-US" altLang="en-US" sz="3200" dirty="0">
                <a:latin typeface="Cambria" panose="02040503050406030204" pitchFamily="18" charset="0"/>
              </a:rPr>
              <a:t>Codex </a:t>
            </a:r>
            <a:r>
              <a:rPr lang="en-US" altLang="en-US" sz="3200" dirty="0" err="1">
                <a:latin typeface="Cambria" panose="02040503050406030204" pitchFamily="18" charset="0"/>
              </a:rPr>
              <a:t>Vaticanus</a:t>
            </a:r>
            <a:r>
              <a:rPr lang="en-US" altLang="en-US" sz="3200" dirty="0">
                <a:latin typeface="Cambria" panose="02040503050406030204" pitchFamily="18" charset="0"/>
              </a:rPr>
              <a:t>, which was copied in the early 300s AD.</a:t>
            </a:r>
          </a:p>
          <a:p>
            <a:pPr lvl="2" eaLnBrk="1" hangingPunct="1"/>
            <a:r>
              <a:rPr lang="en-US" altLang="en-US" sz="3200" dirty="0">
                <a:latin typeface="Cambria" panose="02040503050406030204" pitchFamily="18" charset="0"/>
              </a:rPr>
              <a:t>Codex Sinaiticus, which was copied in the mid 300s AD.</a:t>
            </a:r>
          </a:p>
        </p:txBody>
      </p:sp>
      <p:pic>
        <p:nvPicPr>
          <p:cNvPr id="6" name="Picture 5" descr="Codex_Vaticanus_Wiki.png">
            <a:extLst>
              <a:ext uri="{FF2B5EF4-FFF2-40B4-BE49-F238E27FC236}">
                <a16:creationId xmlns:a16="http://schemas.microsoft.com/office/drawing/2014/main" id="{04FFA24F-AE97-B03F-7253-E44B07C3B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9778" y="1493838"/>
            <a:ext cx="2994221" cy="309366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a:extLst>
              <a:ext uri="{FF2B5EF4-FFF2-40B4-BE49-F238E27FC236}">
                <a16:creationId xmlns:a16="http://schemas.microsoft.com/office/drawing/2014/main" id="{8A0AAEE4-6A40-310E-C3BB-B5D56091642F}"/>
              </a:ext>
            </a:extLst>
          </p:cNvPr>
          <p:cNvSpPr txBox="1">
            <a:spLocks noChangeArrowheads="1"/>
          </p:cNvSpPr>
          <p:nvPr/>
        </p:nvSpPr>
        <p:spPr bwMode="auto">
          <a:xfrm>
            <a:off x="5789613" y="5173663"/>
            <a:ext cx="3354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Codex Vaticanus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664854-148C-40DA-0500-64A72C35E37B}"/>
              </a:ext>
            </a:extLst>
          </p:cNvPr>
          <p:cNvSpPr txBox="1"/>
          <p:nvPr/>
        </p:nvSpPr>
        <p:spPr>
          <a:xfrm>
            <a:off x="1124484" y="6398696"/>
            <a:ext cx="6895029" cy="369332"/>
          </a:xfrm>
          <a:prstGeom prst="rect">
            <a:avLst/>
          </a:prstGeom>
          <a:noFill/>
        </p:spPr>
        <p:txBody>
          <a:bodyPr wrap="none" rtlCol="0">
            <a:spAutoFit/>
          </a:bodyPr>
          <a:lstStyle/>
          <a:p>
            <a:r>
              <a:rPr lang="en-US" dirty="0">
                <a:hlinkClick r:id="rId3"/>
              </a:rPr>
              <a:t>MATTHEW CHAPTER 5  (ORIGINAL 1611 KJV) (kingjamesbibleonline.org)</a:t>
            </a:r>
            <a:endParaRPr lang="en-US" dirty="0"/>
          </a:p>
        </p:txBody>
      </p:sp>
      <p:sp>
        <p:nvSpPr>
          <p:cNvPr id="12" name="TextBox 11">
            <a:extLst>
              <a:ext uri="{FF2B5EF4-FFF2-40B4-BE49-F238E27FC236}">
                <a16:creationId xmlns:a16="http://schemas.microsoft.com/office/drawing/2014/main" id="{B8B549DD-E58A-27B4-CE24-45131DDE763A}"/>
              </a:ext>
            </a:extLst>
          </p:cNvPr>
          <p:cNvSpPr txBox="1"/>
          <p:nvPr/>
        </p:nvSpPr>
        <p:spPr>
          <a:xfrm>
            <a:off x="1047750" y="1021416"/>
            <a:ext cx="6971763" cy="4524315"/>
          </a:xfrm>
          <a:prstGeom prst="rect">
            <a:avLst/>
          </a:prstGeom>
          <a:noFill/>
        </p:spPr>
        <p:txBody>
          <a:bodyPr wrap="square" rtlCol="0">
            <a:spAutoFit/>
          </a:bodyPr>
          <a:lstStyle/>
          <a:p>
            <a:pPr algn="l"/>
            <a:r>
              <a:rPr lang="en-US" sz="3200" b="1" i="0" u="sng" strike="noStrike" dirty="0">
                <a:solidFill>
                  <a:srgbClr val="A23021"/>
                </a:solidFill>
                <a:effectLst/>
                <a:latin typeface="Verdana" panose="020B0604030504040204" pitchFamily="34" charset="0"/>
                <a:hlinkClick r:id="rId4" tooltip="View more info for Matthew 5:1"/>
              </a:rPr>
              <a:t>1</a:t>
            </a:r>
            <a:r>
              <a:rPr lang="en-US" sz="3200" b="0" i="0" dirty="0">
                <a:solidFill>
                  <a:srgbClr val="000000"/>
                </a:solidFill>
                <a:effectLst/>
                <a:latin typeface="Verdana" panose="020B0604030504040204" pitchFamily="34" charset="0"/>
              </a:rPr>
              <a:t>And seeing the multitudes, he went </a:t>
            </a:r>
            <a:r>
              <a:rPr lang="en-US" sz="3200" b="0" i="0" dirty="0" err="1">
                <a:solidFill>
                  <a:srgbClr val="000000"/>
                </a:solidFill>
                <a:effectLst/>
                <a:latin typeface="Verdana" panose="020B0604030504040204" pitchFamily="34" charset="0"/>
              </a:rPr>
              <a:t>vp</a:t>
            </a:r>
            <a:r>
              <a:rPr lang="en-US" sz="3200" b="0" i="0" dirty="0">
                <a:solidFill>
                  <a:srgbClr val="000000"/>
                </a:solidFill>
                <a:effectLst/>
                <a:latin typeface="Verdana" panose="020B0604030504040204" pitchFamily="34" charset="0"/>
              </a:rPr>
              <a:t> into a </a:t>
            </a:r>
            <a:r>
              <a:rPr lang="en-US" sz="3200" b="0" i="0" dirty="0" err="1">
                <a:solidFill>
                  <a:srgbClr val="000000"/>
                </a:solidFill>
                <a:effectLst/>
                <a:latin typeface="Verdana" panose="020B0604030504040204" pitchFamily="34" charset="0"/>
              </a:rPr>
              <a:t>mountaine</a:t>
            </a:r>
            <a:r>
              <a:rPr lang="en-US" sz="3200" b="0" i="0" dirty="0">
                <a:solidFill>
                  <a:srgbClr val="000000"/>
                </a:solidFill>
                <a:effectLst/>
                <a:latin typeface="Verdana" panose="020B0604030504040204" pitchFamily="34" charset="0"/>
              </a:rPr>
              <a:t>: and when he was set, his disciples came </a:t>
            </a:r>
            <a:r>
              <a:rPr lang="en-US" sz="3200" b="0" i="0" dirty="0" err="1">
                <a:solidFill>
                  <a:srgbClr val="000000"/>
                </a:solidFill>
                <a:effectLst/>
                <a:latin typeface="Verdana" panose="020B0604030504040204" pitchFamily="34" charset="0"/>
              </a:rPr>
              <a:t>vnto</a:t>
            </a:r>
            <a:r>
              <a:rPr lang="en-US" sz="3200" b="0" i="0" dirty="0">
                <a:solidFill>
                  <a:srgbClr val="000000"/>
                </a:solidFill>
                <a:effectLst/>
                <a:latin typeface="Verdana" panose="020B0604030504040204" pitchFamily="34" charset="0"/>
              </a:rPr>
              <a:t> him.</a:t>
            </a:r>
          </a:p>
          <a:p>
            <a:pPr algn="l"/>
            <a:r>
              <a:rPr lang="en-US" sz="3200" b="1" i="0" u="none" strike="noStrike" dirty="0">
                <a:solidFill>
                  <a:srgbClr val="A23021"/>
                </a:solidFill>
                <a:effectLst/>
                <a:latin typeface="Verdana" panose="020B0604030504040204" pitchFamily="34" charset="0"/>
                <a:hlinkClick r:id="rId5" tooltip="View more info for Matthew 5:2"/>
              </a:rPr>
              <a:t>2</a:t>
            </a:r>
            <a:r>
              <a:rPr lang="en-US" sz="3200" b="0" i="0" dirty="0">
                <a:solidFill>
                  <a:srgbClr val="000000"/>
                </a:solidFill>
                <a:effectLst/>
                <a:latin typeface="Verdana" panose="020B0604030504040204" pitchFamily="34" charset="0"/>
              </a:rPr>
              <a:t>And he opened his mouth, and taught them, saying,</a:t>
            </a:r>
          </a:p>
          <a:p>
            <a:pPr algn="l"/>
            <a:r>
              <a:rPr lang="en-US" sz="3200" b="1" i="0" u="none" strike="noStrike" dirty="0">
                <a:solidFill>
                  <a:srgbClr val="A23021"/>
                </a:solidFill>
                <a:effectLst/>
                <a:latin typeface="Verdana" panose="020B0604030504040204" pitchFamily="34" charset="0"/>
                <a:hlinkClick r:id="rId6" tooltip="View more info for Matthew 5:3"/>
              </a:rPr>
              <a:t>3</a:t>
            </a:r>
            <a:r>
              <a:rPr lang="en-US" sz="3200" b="0" i="0" dirty="0">
                <a:solidFill>
                  <a:srgbClr val="000000"/>
                </a:solidFill>
                <a:effectLst/>
                <a:latin typeface="Verdana" panose="020B0604030504040204" pitchFamily="34" charset="0"/>
              </a:rPr>
              <a:t>Blessed are the </a:t>
            </a:r>
            <a:r>
              <a:rPr lang="en-US" sz="3200" b="0" i="0" dirty="0" err="1">
                <a:solidFill>
                  <a:srgbClr val="000000"/>
                </a:solidFill>
                <a:effectLst/>
                <a:latin typeface="Verdana" panose="020B0604030504040204" pitchFamily="34" charset="0"/>
              </a:rPr>
              <a:t>poore</a:t>
            </a:r>
            <a:r>
              <a:rPr lang="en-US" sz="3200" b="0" i="0" dirty="0">
                <a:solidFill>
                  <a:srgbClr val="000000"/>
                </a:solidFill>
                <a:effectLst/>
                <a:latin typeface="Verdana" panose="020B0604030504040204" pitchFamily="34" charset="0"/>
              </a:rPr>
              <a:t> in spirit: for theirs is the </a:t>
            </a:r>
            <a:r>
              <a:rPr lang="en-US" sz="3200" b="0" i="0" dirty="0" err="1">
                <a:solidFill>
                  <a:srgbClr val="000000"/>
                </a:solidFill>
                <a:effectLst/>
                <a:latin typeface="Verdana" panose="020B0604030504040204" pitchFamily="34" charset="0"/>
              </a:rPr>
              <a:t>kingdome</a:t>
            </a:r>
            <a:r>
              <a:rPr lang="en-US" sz="3200" b="0" i="0" dirty="0">
                <a:solidFill>
                  <a:srgbClr val="000000"/>
                </a:solidFill>
                <a:effectLst/>
                <a:latin typeface="Verdana" panose="020B0604030504040204" pitchFamily="34" charset="0"/>
              </a:rPr>
              <a:t> of </a:t>
            </a:r>
            <a:r>
              <a:rPr lang="en-US" sz="3200" b="0" i="0" dirty="0" err="1">
                <a:solidFill>
                  <a:srgbClr val="000000"/>
                </a:solidFill>
                <a:effectLst/>
                <a:latin typeface="Verdana" panose="020B0604030504040204" pitchFamily="34" charset="0"/>
              </a:rPr>
              <a:t>heauen</a:t>
            </a:r>
            <a:r>
              <a:rPr lang="en-US" sz="3200" b="0" i="0" dirty="0">
                <a:solidFill>
                  <a:srgbClr val="000000"/>
                </a:solidFill>
                <a:effectLst/>
                <a:latin typeface="Verdana" panose="020B0604030504040204" pitchFamily="34" charset="0"/>
              </a:rPr>
              <a:t>.</a:t>
            </a:r>
          </a:p>
        </p:txBody>
      </p:sp>
    </p:spTree>
    <p:extLst>
      <p:ext uri="{BB962C8B-B14F-4D97-AF65-F5344CB8AC3E}">
        <p14:creationId xmlns:p14="http://schemas.microsoft.com/office/powerpoint/2010/main" val="134565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a:t>
            </a:r>
          </a:p>
        </p:txBody>
      </p:sp>
      <p:sp>
        <p:nvSpPr>
          <p:cNvPr id="39939" name="Content Placeholder 2">
            <a:extLst>
              <a:ext uri="{FF2B5EF4-FFF2-40B4-BE49-F238E27FC236}">
                <a16:creationId xmlns:a16="http://schemas.microsoft.com/office/drawing/2014/main" id="{A89647A3-FAB0-A614-2210-963DD70C436B}"/>
              </a:ext>
            </a:extLst>
          </p:cNvPr>
          <p:cNvSpPr>
            <a:spLocks noGrp="1"/>
          </p:cNvSpPr>
          <p:nvPr>
            <p:ph idx="1"/>
          </p:nvPr>
        </p:nvSpPr>
        <p:spPr>
          <a:xfrm>
            <a:off x="457200" y="1219200"/>
            <a:ext cx="8485632" cy="5243593"/>
          </a:xfrm>
        </p:spPr>
        <p:txBody>
          <a:bodyPr>
            <a:noAutofit/>
          </a:bodyPr>
          <a:lstStyle/>
          <a:p>
            <a:pPr eaLnBrk="1" hangingPunct="1"/>
            <a:r>
              <a:rPr lang="en-US" altLang="en-US" sz="4000" dirty="0">
                <a:latin typeface="Cambria" panose="02040503050406030204" pitchFamily="18" charset="0"/>
              </a:rPr>
              <a:t>Vellum</a:t>
            </a:r>
          </a:p>
          <a:p>
            <a:pPr lvl="1" eaLnBrk="1" hangingPunct="1">
              <a:buFont typeface="Arial" panose="020B0604020202020204" pitchFamily="34" charset="0"/>
              <a:buChar char="•"/>
            </a:pPr>
            <a:r>
              <a:rPr lang="en-US" altLang="en-US" sz="4000" dirty="0">
                <a:latin typeface="Cambria" panose="02040503050406030204" pitchFamily="18" charset="0"/>
              </a:rPr>
              <a:t>Two of the oldest vellum copies of the New Testament that exist today are:</a:t>
            </a:r>
          </a:p>
          <a:p>
            <a:pPr lvl="2" eaLnBrk="1" hangingPunct="1"/>
            <a:r>
              <a:rPr lang="en-US" altLang="en-US" sz="4000" dirty="0">
                <a:latin typeface="Cambria" panose="02040503050406030204" pitchFamily="18" charset="0"/>
              </a:rPr>
              <a:t>Codex </a:t>
            </a:r>
            <a:r>
              <a:rPr lang="en-US" altLang="en-US" sz="4000" dirty="0" err="1">
                <a:latin typeface="Cambria" panose="02040503050406030204" pitchFamily="18" charset="0"/>
              </a:rPr>
              <a:t>Vaticanus</a:t>
            </a:r>
            <a:r>
              <a:rPr lang="en-US" altLang="en-US" sz="4000" dirty="0">
                <a:latin typeface="Cambria" panose="02040503050406030204" pitchFamily="18" charset="0"/>
              </a:rPr>
              <a:t>, which was copied in the early 300s AD.</a:t>
            </a:r>
          </a:p>
          <a:p>
            <a:pPr lvl="2" eaLnBrk="1" hangingPunct="1"/>
            <a:r>
              <a:rPr lang="en-US" altLang="en-US" sz="4000" dirty="0">
                <a:latin typeface="Cambria" panose="02040503050406030204" pitchFamily="18" charset="0"/>
              </a:rPr>
              <a:t>Codex Sinaiticus, which was copied in the mid 300s AD.</a:t>
            </a:r>
          </a:p>
        </p:txBody>
      </p:sp>
    </p:spTree>
    <p:extLst>
      <p:ext uri="{BB962C8B-B14F-4D97-AF65-F5344CB8AC3E}">
        <p14:creationId xmlns:p14="http://schemas.microsoft.com/office/powerpoint/2010/main" val="392487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Codex </a:t>
            </a:r>
            <a:r>
              <a:rPr lang="en-US" altLang="en-US" dirty="0" err="1">
                <a:latin typeface="Calibri" panose="020F0502020204030204" pitchFamily="34" charset="0"/>
                <a:cs typeface="Calibri" panose="020F0502020204030204" pitchFamily="34" charset="0"/>
              </a:rPr>
              <a:t>Vaticanus</a:t>
            </a:r>
            <a:endParaRPr lang="en-US" altLang="en-US" dirty="0">
              <a:latin typeface="Calibri" panose="020F0502020204030204" pitchFamily="34" charset="0"/>
              <a:cs typeface="Calibri" panose="020F0502020204030204" pitchFamily="34" charset="0"/>
            </a:endParaRPr>
          </a:p>
        </p:txBody>
      </p:sp>
      <p:pic>
        <p:nvPicPr>
          <p:cNvPr id="6" name="Picture 5" descr="Codex_Vaticanus_Wiki.png">
            <a:extLst>
              <a:ext uri="{FF2B5EF4-FFF2-40B4-BE49-F238E27FC236}">
                <a16:creationId xmlns:a16="http://schemas.microsoft.com/office/drawing/2014/main" id="{04FFA24F-AE97-B03F-7253-E44B07C3B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581" y="958850"/>
            <a:ext cx="9917689" cy="1024705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39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a:t>
            </a:r>
          </a:p>
        </p:txBody>
      </p:sp>
      <p:pic>
        <p:nvPicPr>
          <p:cNvPr id="6" name="Picture 5" descr="Codex_Vaticanus_Wiki.png">
            <a:extLst>
              <a:ext uri="{FF2B5EF4-FFF2-40B4-BE49-F238E27FC236}">
                <a16:creationId xmlns:a16="http://schemas.microsoft.com/office/drawing/2014/main" id="{04FFA24F-AE97-B03F-7253-E44B07C3B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4301" y="-561944"/>
            <a:ext cx="16951941" cy="17514919"/>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874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Amount of work for one bible</a:t>
            </a:r>
          </a:p>
        </p:txBody>
      </p:sp>
      <p:sp>
        <p:nvSpPr>
          <p:cNvPr id="2" name="TextBox 1">
            <a:extLst>
              <a:ext uri="{FF2B5EF4-FFF2-40B4-BE49-F238E27FC236}">
                <a16:creationId xmlns:a16="http://schemas.microsoft.com/office/drawing/2014/main" id="{F2BE344E-AFEF-0A75-DB2E-37824452B8B7}"/>
              </a:ext>
            </a:extLst>
          </p:cNvPr>
          <p:cNvSpPr txBox="1"/>
          <p:nvPr/>
        </p:nvSpPr>
        <p:spPr>
          <a:xfrm>
            <a:off x="724394" y="2090056"/>
            <a:ext cx="7742711" cy="2523768"/>
          </a:xfrm>
          <a:prstGeom prst="rect">
            <a:avLst/>
          </a:prstGeom>
          <a:noFill/>
        </p:spPr>
        <p:txBody>
          <a:bodyPr wrap="square" rtlCol="0">
            <a:spAutoFit/>
          </a:bodyPr>
          <a:lstStyle/>
          <a:p>
            <a:r>
              <a:rPr lang="en-US" sz="2800" dirty="0"/>
              <a:t>Words in the bible   typing time</a:t>
            </a:r>
          </a:p>
          <a:p>
            <a:endParaRPr lang="en-US" sz="2800" dirty="0"/>
          </a:p>
          <a:p>
            <a:r>
              <a:rPr lang="en-US" sz="2800" dirty="0"/>
              <a:t>KJV     783,137        217 </a:t>
            </a:r>
            <a:r>
              <a:rPr lang="en-US" sz="2800" dirty="0" err="1"/>
              <a:t>hrs</a:t>
            </a:r>
            <a:r>
              <a:rPr lang="en-US" sz="2800" dirty="0"/>
              <a:t> @60 words per minute</a:t>
            </a:r>
          </a:p>
          <a:p>
            <a:r>
              <a:rPr lang="en-US" sz="2800" dirty="0"/>
              <a:t>NIV     812,924        226 </a:t>
            </a:r>
            <a:r>
              <a:rPr lang="en-US" sz="2800" dirty="0" err="1"/>
              <a:t>hrs</a:t>
            </a:r>
            <a:r>
              <a:rPr lang="en-US" sz="2800" dirty="0"/>
              <a:t> @60 words per minute</a:t>
            </a:r>
          </a:p>
          <a:p>
            <a:r>
              <a:rPr lang="en-US" sz="2800" dirty="0"/>
              <a:t>NASB  860,080        240 </a:t>
            </a:r>
            <a:r>
              <a:rPr lang="en-US" sz="2800" dirty="0" err="1"/>
              <a:t>hrs</a:t>
            </a:r>
            <a:r>
              <a:rPr lang="en-US" sz="2800" dirty="0"/>
              <a:t> @60 words per minute</a:t>
            </a:r>
          </a:p>
          <a:p>
            <a:endParaRPr lang="en-US" dirty="0"/>
          </a:p>
        </p:txBody>
      </p:sp>
    </p:spTree>
    <p:extLst>
      <p:ext uri="{BB962C8B-B14F-4D97-AF65-F5344CB8AC3E}">
        <p14:creationId xmlns:p14="http://schemas.microsoft.com/office/powerpoint/2010/main" val="494445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Amount of work for one Bible</a:t>
            </a:r>
          </a:p>
        </p:txBody>
      </p:sp>
      <p:sp>
        <p:nvSpPr>
          <p:cNvPr id="2" name="TextBox 1">
            <a:extLst>
              <a:ext uri="{FF2B5EF4-FFF2-40B4-BE49-F238E27FC236}">
                <a16:creationId xmlns:a16="http://schemas.microsoft.com/office/drawing/2014/main" id="{F2BE344E-AFEF-0A75-DB2E-37824452B8B7}"/>
              </a:ext>
            </a:extLst>
          </p:cNvPr>
          <p:cNvSpPr txBox="1"/>
          <p:nvPr/>
        </p:nvSpPr>
        <p:spPr>
          <a:xfrm>
            <a:off x="724394" y="2090056"/>
            <a:ext cx="7742711" cy="2523768"/>
          </a:xfrm>
          <a:prstGeom prst="rect">
            <a:avLst/>
          </a:prstGeom>
          <a:noFill/>
        </p:spPr>
        <p:txBody>
          <a:bodyPr wrap="square" rtlCol="0">
            <a:spAutoFit/>
          </a:bodyPr>
          <a:lstStyle/>
          <a:p>
            <a:r>
              <a:rPr lang="en-US" sz="2800" dirty="0"/>
              <a:t>Words in the bible   Writing time</a:t>
            </a:r>
          </a:p>
          <a:p>
            <a:endParaRPr lang="en-US" sz="2800" dirty="0"/>
          </a:p>
          <a:p>
            <a:r>
              <a:rPr lang="en-US" sz="2800" dirty="0"/>
              <a:t>KJV     783,137        2170 </a:t>
            </a:r>
            <a:r>
              <a:rPr lang="en-US" sz="2800" dirty="0" err="1"/>
              <a:t>hrs</a:t>
            </a:r>
            <a:r>
              <a:rPr lang="en-US" sz="2800" dirty="0"/>
              <a:t> @ 6 words per minute</a:t>
            </a:r>
          </a:p>
          <a:p>
            <a:r>
              <a:rPr lang="en-US" sz="2800" dirty="0"/>
              <a:t>NIV     812,924        2260 </a:t>
            </a:r>
            <a:r>
              <a:rPr lang="en-US" sz="2800" dirty="0" err="1"/>
              <a:t>hrs</a:t>
            </a:r>
            <a:r>
              <a:rPr lang="en-US" sz="2800" dirty="0"/>
              <a:t> @ 6 words per minute</a:t>
            </a:r>
          </a:p>
          <a:p>
            <a:r>
              <a:rPr lang="en-US" sz="2800" dirty="0"/>
              <a:t>NASB  860,080        2400 </a:t>
            </a:r>
            <a:r>
              <a:rPr lang="en-US" sz="2800" dirty="0" err="1"/>
              <a:t>hrs</a:t>
            </a:r>
            <a:r>
              <a:rPr lang="en-US" sz="2800" dirty="0"/>
              <a:t> @ 6 words per minute</a:t>
            </a:r>
          </a:p>
          <a:p>
            <a:endParaRPr lang="en-US" dirty="0"/>
          </a:p>
        </p:txBody>
      </p:sp>
    </p:spTree>
    <p:extLst>
      <p:ext uri="{BB962C8B-B14F-4D97-AF65-F5344CB8AC3E}">
        <p14:creationId xmlns:p14="http://schemas.microsoft.com/office/powerpoint/2010/main" val="759961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b="1" dirty="0">
                <a:solidFill>
                  <a:schemeClr val="tx1">
                    <a:lumMod val="85000"/>
                    <a:lumOff val="15000"/>
                  </a:schemeClr>
                </a:solidFill>
                <a:latin typeface="Calibri" panose="020F0502020204030204" pitchFamily="34" charset="0"/>
                <a:cs typeface="Calibri" panose="020F0502020204030204" pitchFamily="34" charset="0"/>
              </a:rPr>
              <a:t>Materials for Codex Sinaiticus</a:t>
            </a:r>
          </a:p>
        </p:txBody>
      </p:sp>
      <p:sp>
        <p:nvSpPr>
          <p:cNvPr id="4" name="TextBox 3">
            <a:extLst>
              <a:ext uri="{FF2B5EF4-FFF2-40B4-BE49-F238E27FC236}">
                <a16:creationId xmlns:a16="http://schemas.microsoft.com/office/drawing/2014/main" id="{68807BEC-B0D4-351B-877B-2726B7E27B81}"/>
              </a:ext>
            </a:extLst>
          </p:cNvPr>
          <p:cNvSpPr txBox="1"/>
          <p:nvPr/>
        </p:nvSpPr>
        <p:spPr>
          <a:xfrm>
            <a:off x="855023" y="831272"/>
            <a:ext cx="7612083" cy="6278642"/>
          </a:xfrm>
          <a:prstGeom prst="rect">
            <a:avLst/>
          </a:prstGeom>
          <a:noFill/>
        </p:spPr>
        <p:txBody>
          <a:bodyPr wrap="square" rtlCol="0">
            <a:spAutoFit/>
          </a:bodyPr>
          <a:lstStyle/>
          <a:p>
            <a:r>
              <a:rPr lang="en-US" sz="3200" dirty="0"/>
              <a:t>Skins from 360 calves.</a:t>
            </a:r>
          </a:p>
          <a:p>
            <a:r>
              <a:rPr lang="en-US" sz="3200" dirty="0"/>
              <a:t>	Dehaired polished chalked and scribe lines added for layout</a:t>
            </a:r>
          </a:p>
          <a:p>
            <a:r>
              <a:rPr lang="en-US" sz="3200" dirty="0"/>
              <a:t>Layout</a:t>
            </a:r>
          </a:p>
          <a:p>
            <a:r>
              <a:rPr lang="en-US" sz="3200" dirty="0"/>
              <a:t>	4 columns</a:t>
            </a:r>
          </a:p>
          <a:p>
            <a:r>
              <a:rPr lang="en-US" sz="3200" dirty="0"/>
              <a:t>	48 lines per column</a:t>
            </a:r>
          </a:p>
          <a:p>
            <a:r>
              <a:rPr lang="en-US" sz="3200" dirty="0"/>
              <a:t>        12 to 15 characters per line </a:t>
            </a:r>
          </a:p>
          <a:p>
            <a:r>
              <a:rPr lang="en-US" sz="3200" dirty="0"/>
              <a:t>.</a:t>
            </a:r>
          </a:p>
          <a:p>
            <a:r>
              <a:rPr lang="en-US" sz="3200" dirty="0"/>
              <a:t>Ink and quills to write 4,000,000 characters.</a:t>
            </a:r>
          </a:p>
          <a:p>
            <a:endParaRPr lang="en-US" sz="3200" dirty="0"/>
          </a:p>
          <a:p>
            <a:r>
              <a:rPr lang="en-US" sz="3200" dirty="0"/>
              <a:t>Cost of copy reckon  life time a wages for a </a:t>
            </a:r>
            <a:r>
              <a:rPr lang="en-US" sz="3200" dirty="0" err="1"/>
              <a:t>comon</a:t>
            </a:r>
            <a:r>
              <a:rPr lang="en-US" sz="3200" dirty="0"/>
              <a:t> man.</a:t>
            </a:r>
          </a:p>
          <a:p>
            <a:endParaRPr lang="en-US" dirty="0"/>
          </a:p>
        </p:txBody>
      </p:sp>
    </p:spTree>
    <p:extLst>
      <p:ext uri="{BB962C8B-B14F-4D97-AF65-F5344CB8AC3E}">
        <p14:creationId xmlns:p14="http://schemas.microsoft.com/office/powerpoint/2010/main" val="1790997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 for one Bible</a:t>
            </a:r>
          </a:p>
        </p:txBody>
      </p:sp>
      <p:sp>
        <p:nvSpPr>
          <p:cNvPr id="2" name="TextBox 1">
            <a:extLst>
              <a:ext uri="{FF2B5EF4-FFF2-40B4-BE49-F238E27FC236}">
                <a16:creationId xmlns:a16="http://schemas.microsoft.com/office/drawing/2014/main" id="{F2BE344E-AFEF-0A75-DB2E-37824452B8B7}"/>
              </a:ext>
            </a:extLst>
          </p:cNvPr>
          <p:cNvSpPr txBox="1"/>
          <p:nvPr/>
        </p:nvSpPr>
        <p:spPr>
          <a:xfrm>
            <a:off x="724394" y="2090056"/>
            <a:ext cx="7742711" cy="2523768"/>
          </a:xfrm>
          <a:prstGeom prst="rect">
            <a:avLst/>
          </a:prstGeom>
          <a:noFill/>
        </p:spPr>
        <p:txBody>
          <a:bodyPr wrap="square" rtlCol="0">
            <a:spAutoFit/>
          </a:bodyPr>
          <a:lstStyle/>
          <a:p>
            <a:r>
              <a:rPr lang="en-US" sz="2800" dirty="0"/>
              <a:t>Words in the bible   Writing time</a:t>
            </a:r>
          </a:p>
          <a:p>
            <a:endParaRPr lang="en-US" sz="2800" dirty="0"/>
          </a:p>
          <a:p>
            <a:r>
              <a:rPr lang="en-US" sz="2800" dirty="0"/>
              <a:t>KJV     783,137        2170 </a:t>
            </a:r>
            <a:r>
              <a:rPr lang="en-US" sz="2800" dirty="0" err="1"/>
              <a:t>hrs</a:t>
            </a:r>
            <a:r>
              <a:rPr lang="en-US" sz="2800" dirty="0"/>
              <a:t> @ 6 words per minute</a:t>
            </a:r>
          </a:p>
          <a:p>
            <a:r>
              <a:rPr lang="en-US" sz="2800" dirty="0"/>
              <a:t>NIV     812,924        2260 </a:t>
            </a:r>
            <a:r>
              <a:rPr lang="en-US" sz="2800" dirty="0" err="1"/>
              <a:t>hrs</a:t>
            </a:r>
            <a:r>
              <a:rPr lang="en-US" sz="2800" dirty="0"/>
              <a:t> @ 6 words per minute</a:t>
            </a:r>
          </a:p>
          <a:p>
            <a:r>
              <a:rPr lang="en-US" sz="2800" dirty="0"/>
              <a:t>NASB  860,080        2400 </a:t>
            </a:r>
            <a:r>
              <a:rPr lang="en-US" sz="2800" dirty="0" err="1"/>
              <a:t>hrs</a:t>
            </a:r>
            <a:r>
              <a:rPr lang="en-US" sz="2800" dirty="0"/>
              <a:t> @ 6 words per minute</a:t>
            </a:r>
          </a:p>
          <a:p>
            <a:endParaRPr lang="en-US" dirty="0"/>
          </a:p>
        </p:txBody>
      </p:sp>
    </p:spTree>
    <p:extLst>
      <p:ext uri="{BB962C8B-B14F-4D97-AF65-F5344CB8AC3E}">
        <p14:creationId xmlns:p14="http://schemas.microsoft.com/office/powerpoint/2010/main" val="4207208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2B733E3-E53D-ABF9-67F2-4A7ED75ADF74}"/>
              </a:ext>
            </a:extLst>
          </p:cNvPr>
          <p:cNvSpPr>
            <a:spLocks noGrp="1"/>
          </p:cNvSpPr>
          <p:nvPr>
            <p:ph type="title"/>
          </p:nvPr>
        </p:nvSpPr>
        <p:spPr>
          <a:xfrm>
            <a:off x="457200" y="166687"/>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Materials</a:t>
            </a:r>
          </a:p>
        </p:txBody>
      </p:sp>
      <p:sp>
        <p:nvSpPr>
          <p:cNvPr id="41987" name="Content Placeholder 2">
            <a:extLst>
              <a:ext uri="{FF2B5EF4-FFF2-40B4-BE49-F238E27FC236}">
                <a16:creationId xmlns:a16="http://schemas.microsoft.com/office/drawing/2014/main" id="{9F4471C1-9C2B-26BC-C785-A4BB3A3C1D46}"/>
              </a:ext>
            </a:extLst>
          </p:cNvPr>
          <p:cNvSpPr>
            <a:spLocks noGrp="1"/>
          </p:cNvSpPr>
          <p:nvPr>
            <p:ph idx="1"/>
          </p:nvPr>
        </p:nvSpPr>
        <p:spPr>
          <a:xfrm>
            <a:off x="457200" y="1220788"/>
            <a:ext cx="8229600" cy="1511300"/>
          </a:xfrm>
        </p:spPr>
        <p:txBody>
          <a:bodyPr>
            <a:noAutofit/>
          </a:bodyPr>
          <a:lstStyle/>
          <a:p>
            <a:pPr lvl="1" eaLnBrk="1" hangingPunct="1">
              <a:buFont typeface="Arial" panose="020B0604020202020204" pitchFamily="34" charset="0"/>
              <a:buChar char="•"/>
            </a:pPr>
            <a:r>
              <a:rPr lang="en-US" altLang="en-US" sz="4000" dirty="0">
                <a:latin typeface="Cambria" panose="02040503050406030204" pitchFamily="18" charset="0"/>
              </a:rPr>
              <a:t>The Bible is now printed on paper and comes in many digital formats, in many versions and languages. </a:t>
            </a:r>
          </a:p>
        </p:txBody>
      </p:sp>
      <p:pic>
        <p:nvPicPr>
          <p:cNvPr id="5" name="Picture 4" descr="Bible_Audio_ss226610152.jpg">
            <a:extLst>
              <a:ext uri="{FF2B5EF4-FFF2-40B4-BE49-F238E27FC236}">
                <a16:creationId xmlns:a16="http://schemas.microsoft.com/office/drawing/2014/main" id="{98ADBBC8-9547-EE89-BCE8-C01A1AD071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5413" y="3419475"/>
            <a:ext cx="4035425" cy="26892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Custom 6">
            <a:hlinkClick r:id="rId3" action="ppaction://hlinksldjump" highlightClick="1"/>
            <a:extLst>
              <a:ext uri="{FF2B5EF4-FFF2-40B4-BE49-F238E27FC236}">
                <a16:creationId xmlns:a16="http://schemas.microsoft.com/office/drawing/2014/main" id="{238423A7-6A49-7A42-69F7-B42F0C03AA17}"/>
              </a:ext>
            </a:extLst>
          </p:cNvPr>
          <p:cNvSpPr/>
          <p:nvPr/>
        </p:nvSpPr>
        <p:spPr>
          <a:xfrm>
            <a:off x="166688" y="6165850"/>
            <a:ext cx="1366837" cy="525463"/>
          </a:xfrm>
          <a:prstGeom prst="actionButtonBlank">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bg1"/>
                </a:solidFill>
                <a:latin typeface="Times New Roman" charset="0"/>
                <a:ea typeface="ＭＳ Ｐゴシック" charset="0"/>
                <a:cs typeface="Times New Roman" charset="0"/>
              </a:rPr>
              <a:t>Menu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59A7-A70C-C08F-94F0-8B1C7C93575E}"/>
              </a:ext>
            </a:extLst>
          </p:cNvPr>
          <p:cNvSpPr>
            <a:spLocks noGrp="1"/>
          </p:cNvSpPr>
          <p:nvPr>
            <p:ph type="title"/>
          </p:nvPr>
        </p:nvSpPr>
        <p:spPr/>
        <p:txBody>
          <a:bodyPr/>
          <a:lstStyle/>
          <a:p>
            <a:r>
              <a:rPr lang="en-US" dirty="0"/>
              <a:t>Paper</a:t>
            </a:r>
          </a:p>
        </p:txBody>
      </p:sp>
      <p:sp>
        <p:nvSpPr>
          <p:cNvPr id="3" name="Content Placeholder 2">
            <a:extLst>
              <a:ext uri="{FF2B5EF4-FFF2-40B4-BE49-F238E27FC236}">
                <a16:creationId xmlns:a16="http://schemas.microsoft.com/office/drawing/2014/main" id="{F692D164-DFE3-799F-9E20-2E01C6EFDAFA}"/>
              </a:ext>
            </a:extLst>
          </p:cNvPr>
          <p:cNvSpPr>
            <a:spLocks noGrp="1"/>
          </p:cNvSpPr>
          <p:nvPr>
            <p:ph idx="1"/>
          </p:nvPr>
        </p:nvSpPr>
        <p:spPr>
          <a:xfrm>
            <a:off x="640080" y="1230463"/>
            <a:ext cx="7320013" cy="5135511"/>
          </a:xfrm>
        </p:spPr>
        <p:txBody>
          <a:bodyPr>
            <a:normAutofit fontScale="92500"/>
          </a:bodyPr>
          <a:lstStyle/>
          <a:p>
            <a:r>
              <a:rPr lang="en-US" b="0" i="0" dirty="0">
                <a:solidFill>
                  <a:srgbClr val="202122"/>
                </a:solidFill>
                <a:effectLst/>
                <a:latin typeface="Arial" panose="020B0604020202020204" pitchFamily="34" charset="0"/>
              </a:rPr>
              <a:t>It has been said that knowledge of papermaking was passed to the Islamic world after the </a:t>
            </a:r>
            <a:r>
              <a:rPr lang="en-US" b="0" i="0" u="none" strike="noStrike" dirty="0">
                <a:solidFill>
                  <a:srgbClr val="0645AD"/>
                </a:solidFill>
                <a:effectLst/>
                <a:latin typeface="Arial" panose="020B0604020202020204" pitchFamily="34" charset="0"/>
                <a:hlinkClick r:id="rId3" tooltip="Battle of Talas"/>
              </a:rPr>
              <a:t>Battle of Talas</a:t>
            </a:r>
            <a:r>
              <a:rPr lang="en-US" b="0" i="0" dirty="0">
                <a:solidFill>
                  <a:srgbClr val="202122"/>
                </a:solidFill>
                <a:effectLst/>
                <a:latin typeface="Arial" panose="020B0604020202020204" pitchFamily="34" charset="0"/>
              </a:rPr>
              <a:t> in 751 AD when two Chinese papermakers were captured- as prisoners.</a:t>
            </a:r>
          </a:p>
          <a:p>
            <a:endParaRPr lang="en-US" b="0" dirty="0">
              <a:solidFill>
                <a:srgbClr val="202122"/>
              </a:solidFill>
              <a:latin typeface="Arial" panose="020B0604020202020204" pitchFamily="34" charset="0"/>
            </a:endParaRPr>
          </a:p>
          <a:p>
            <a:r>
              <a:rPr lang="en-US" b="0" dirty="0" err="1">
                <a:solidFill>
                  <a:srgbClr val="202122"/>
                </a:solidFill>
                <a:latin typeface="Arial" panose="020B0604020202020204" pitchFamily="34" charset="0"/>
              </a:rPr>
              <a:t>Samakan</a:t>
            </a:r>
            <a:r>
              <a:rPr lang="en-US" b="0" dirty="0">
                <a:solidFill>
                  <a:srgbClr val="202122"/>
                </a:solidFill>
                <a:latin typeface="Arial" panose="020B0604020202020204" pitchFamily="34" charset="0"/>
              </a:rPr>
              <a:t>-&gt;Bagdad-&gt; Europe(13</a:t>
            </a:r>
            <a:r>
              <a:rPr lang="en-US" b="0" baseline="30000" dirty="0">
                <a:solidFill>
                  <a:srgbClr val="202122"/>
                </a:solidFill>
                <a:latin typeface="Arial" panose="020B0604020202020204" pitchFamily="34" charset="0"/>
              </a:rPr>
              <a:t>th</a:t>
            </a:r>
            <a:r>
              <a:rPr lang="en-US" b="0" dirty="0">
                <a:solidFill>
                  <a:srgbClr val="202122"/>
                </a:solidFill>
                <a:latin typeface="Arial" panose="020B0604020202020204" pitchFamily="34" charset="0"/>
              </a:rPr>
              <a:t> Century)</a:t>
            </a:r>
          </a:p>
          <a:p>
            <a:r>
              <a:rPr lang="en-US" b="0" dirty="0">
                <a:solidFill>
                  <a:srgbClr val="202122"/>
                </a:solidFill>
                <a:latin typeface="Arial" panose="020B0604020202020204" pitchFamily="34" charset="0"/>
              </a:rPr>
              <a:t>Made from fibers of recycled clothes.</a:t>
            </a:r>
          </a:p>
          <a:p>
            <a:r>
              <a:rPr lang="en-US" b="0" dirty="0">
                <a:solidFill>
                  <a:srgbClr val="202122"/>
                </a:solidFill>
                <a:latin typeface="Arial" panose="020B0604020202020204" pitchFamily="34" charset="0"/>
              </a:rPr>
              <a:t>   (ragpickers)</a:t>
            </a:r>
          </a:p>
          <a:p>
            <a:r>
              <a:rPr lang="en-US" b="0" dirty="0">
                <a:solidFill>
                  <a:srgbClr val="202122"/>
                </a:solidFill>
                <a:latin typeface="Arial" panose="020B0604020202020204" pitchFamily="34" charset="0"/>
              </a:rPr>
              <a:t>De-inking (1774) led to recycling.</a:t>
            </a:r>
          </a:p>
          <a:p>
            <a:r>
              <a:rPr lang="en-US" b="0" dirty="0">
                <a:solidFill>
                  <a:srgbClr val="202122"/>
                </a:solidFill>
                <a:latin typeface="Arial" panose="020B0604020202020204" pitchFamily="34" charset="0"/>
              </a:rPr>
              <a:t>Wood pulp paper appeared in 1843.</a:t>
            </a:r>
          </a:p>
          <a:p>
            <a:r>
              <a:rPr lang="en-US" b="0" dirty="0">
                <a:solidFill>
                  <a:srgbClr val="202122"/>
                </a:solidFill>
                <a:latin typeface="Arial" panose="020B0604020202020204" pitchFamily="34" charset="0"/>
              </a:rPr>
              <a:t>    from </a:t>
            </a:r>
            <a:r>
              <a:rPr lang="en-US" b="0" dirty="0">
                <a:solidFill>
                  <a:srgbClr val="202122"/>
                </a:solidFill>
                <a:latin typeface="Arial" panose="020B0604020202020204" pitchFamily="34" charset="0"/>
                <a:hlinkClick r:id="rId4"/>
              </a:rPr>
              <a:t>Wikipedia.</a:t>
            </a:r>
            <a:r>
              <a:rPr lang="en-US" b="0" dirty="0">
                <a:solidFill>
                  <a:srgbClr val="202122"/>
                </a:solidFill>
                <a:latin typeface="Arial" panose="020B0604020202020204" pitchFamily="34" charset="0"/>
              </a:rPr>
              <a:t> </a:t>
            </a:r>
          </a:p>
          <a:p>
            <a:endParaRPr lang="en-US" dirty="0"/>
          </a:p>
        </p:txBody>
      </p:sp>
    </p:spTree>
    <p:extLst>
      <p:ext uri="{BB962C8B-B14F-4D97-AF65-F5344CB8AC3E}">
        <p14:creationId xmlns:p14="http://schemas.microsoft.com/office/powerpoint/2010/main" val="4260225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0CD09FA-788D-1631-60C6-D795EE7E93BB}"/>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Technology</a:t>
            </a:r>
          </a:p>
        </p:txBody>
      </p:sp>
      <p:sp>
        <p:nvSpPr>
          <p:cNvPr id="28675" name="Content Placeholder 2">
            <a:extLst>
              <a:ext uri="{FF2B5EF4-FFF2-40B4-BE49-F238E27FC236}">
                <a16:creationId xmlns:a16="http://schemas.microsoft.com/office/drawing/2014/main" id="{B37769B8-DA3E-8446-BAA0-9BF383727564}"/>
              </a:ext>
            </a:extLst>
          </p:cNvPr>
          <p:cNvSpPr>
            <a:spLocks noGrp="1"/>
          </p:cNvSpPr>
          <p:nvPr>
            <p:ph idx="1"/>
          </p:nvPr>
        </p:nvSpPr>
        <p:spPr>
          <a:xfrm>
            <a:off x="457200" y="1219200"/>
            <a:ext cx="5330825" cy="4906963"/>
          </a:xfrm>
        </p:spPr>
        <p:txBody>
          <a:bodyPr>
            <a:normAutofit lnSpcReduction="10000"/>
          </a:bodyPr>
          <a:lstStyle/>
          <a:p>
            <a:pPr eaLnBrk="1" hangingPunct="1"/>
            <a:r>
              <a:rPr lang="en-US" altLang="en-US" dirty="0">
                <a:latin typeface="Cambria" panose="02040503050406030204" pitchFamily="18" charset="0"/>
              </a:rPr>
              <a:t>. </a:t>
            </a:r>
            <a:r>
              <a:rPr lang="en-US" altLang="en-US" sz="3600" dirty="0">
                <a:latin typeface="Cambria" panose="02040503050406030204" pitchFamily="18" charset="0"/>
              </a:rPr>
              <a:t>The Bible was the first complete book printed on the printing press with moveable metal type. </a:t>
            </a:r>
          </a:p>
          <a:p>
            <a:pPr lvl="1" eaLnBrk="1" hangingPunct="1">
              <a:buFont typeface="Arial" panose="020B0604020202020204" pitchFamily="34" charset="0"/>
              <a:buChar char="•"/>
            </a:pPr>
            <a:r>
              <a:rPr lang="en-US" altLang="en-US" sz="3600" dirty="0">
                <a:latin typeface="Cambria" panose="02040503050406030204" pitchFamily="18" charset="0"/>
              </a:rPr>
              <a:t>Johannes Gutenberg invented the printing press in Germany in the mid-1400s.</a:t>
            </a:r>
          </a:p>
        </p:txBody>
      </p:sp>
      <p:pic>
        <p:nvPicPr>
          <p:cNvPr id="4" name="Picture 3" descr="Gutenberg_Press_SS33379117A.jpg">
            <a:extLst>
              <a:ext uri="{FF2B5EF4-FFF2-40B4-BE49-F238E27FC236}">
                <a16:creationId xmlns:a16="http://schemas.microsoft.com/office/drawing/2014/main" id="{0536ACCD-ED39-975B-A12D-86C513D09C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1538" y="1577975"/>
            <a:ext cx="2908300" cy="35861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4">
            <a:extLst>
              <a:ext uri="{FF2B5EF4-FFF2-40B4-BE49-F238E27FC236}">
                <a16:creationId xmlns:a16="http://schemas.microsoft.com/office/drawing/2014/main" id="{DADF274E-19A6-1EDF-3599-F8009DA0168C}"/>
              </a:ext>
            </a:extLst>
          </p:cNvPr>
          <p:cNvSpPr>
            <a:spLocks noChangeArrowheads="1"/>
          </p:cNvSpPr>
          <p:nvPr/>
        </p:nvSpPr>
        <p:spPr bwMode="auto">
          <a:xfrm>
            <a:off x="5951538" y="5164138"/>
            <a:ext cx="286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solidFill>
                  <a:srgbClr val="000000"/>
                </a:solidFill>
              </a:rPr>
              <a:t>Gutenberg Printing Press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497A-204E-1075-26FD-EE631F4E99B3}"/>
              </a:ext>
            </a:extLst>
          </p:cNvPr>
          <p:cNvSpPr>
            <a:spLocks noGrp="1"/>
          </p:cNvSpPr>
          <p:nvPr>
            <p:ph type="title"/>
          </p:nvPr>
        </p:nvSpPr>
        <p:spPr/>
        <p:txBody>
          <a:bodyPr/>
          <a:lstStyle/>
          <a:p>
            <a:r>
              <a:rPr lang="en-US" dirty="0"/>
              <a:t>Roman Catholic Influence</a:t>
            </a:r>
          </a:p>
        </p:txBody>
      </p:sp>
      <p:sp>
        <p:nvSpPr>
          <p:cNvPr id="3" name="Content Placeholder 2">
            <a:extLst>
              <a:ext uri="{FF2B5EF4-FFF2-40B4-BE49-F238E27FC236}">
                <a16:creationId xmlns:a16="http://schemas.microsoft.com/office/drawing/2014/main" id="{BCAC6C84-37E1-363E-176F-09EE8D212763}"/>
              </a:ext>
            </a:extLst>
          </p:cNvPr>
          <p:cNvSpPr>
            <a:spLocks noGrp="1"/>
          </p:cNvSpPr>
          <p:nvPr>
            <p:ph idx="1"/>
          </p:nvPr>
        </p:nvSpPr>
        <p:spPr/>
        <p:txBody>
          <a:bodyPr>
            <a:normAutofit fontScale="70000" lnSpcReduction="20000"/>
          </a:bodyPr>
          <a:lstStyle/>
          <a:p>
            <a:pPr algn="l" fontAlgn="base"/>
            <a:r>
              <a:rPr lang="en-US" sz="5700" b="1" i="0" dirty="0">
                <a:solidFill>
                  <a:srgbClr val="212529"/>
                </a:solidFill>
                <a:effectLst/>
                <a:latin typeface="Playfair Display" panose="020B0604020202020204" pitchFamily="2" charset="0"/>
              </a:rPr>
              <a:t>magisterium</a:t>
            </a:r>
          </a:p>
          <a:p>
            <a:pPr algn="l" fontAlgn="base"/>
            <a:r>
              <a:rPr lang="en-US" sz="5700" b="1" i="0" u="none" strike="noStrike" dirty="0">
                <a:solidFill>
                  <a:srgbClr val="4A7D95"/>
                </a:solidFill>
                <a:effectLst/>
                <a:latin typeface="Playfair Display" panose="020B0604020202020204" pitchFamily="2" charset="0"/>
                <a:hlinkClick r:id="rId2"/>
              </a:rPr>
              <a:t>noun</a:t>
            </a:r>
            <a:endParaRPr lang="en-US" sz="5700" b="1" i="0" u="none" strike="noStrike" dirty="0">
              <a:solidFill>
                <a:srgbClr val="4A7D95"/>
              </a:solidFill>
              <a:effectLst/>
              <a:latin typeface="Playfair Display" panose="020B0604020202020204" pitchFamily="2" charset="0"/>
            </a:endParaRPr>
          </a:p>
          <a:p>
            <a:pPr algn="l" fontAlgn="base"/>
            <a:r>
              <a:rPr lang="en-US" sz="4300" b="1" i="0" dirty="0">
                <a:solidFill>
                  <a:srgbClr val="212529"/>
                </a:solidFill>
                <a:effectLst/>
                <a:latin typeface="inherit"/>
              </a:rPr>
              <a:t>: </a:t>
            </a:r>
            <a:r>
              <a:rPr lang="en-US" sz="4300" b="0" i="0" dirty="0">
                <a:solidFill>
                  <a:srgbClr val="212529"/>
                </a:solidFill>
                <a:effectLst/>
                <a:latin typeface="Open Sans" panose="020B0606030504020204" pitchFamily="34" charset="0"/>
              </a:rPr>
              <a:t>teaching authority especially of the Roman Catholic Church</a:t>
            </a:r>
          </a:p>
          <a:p>
            <a:pPr algn="l" fontAlgn="base"/>
            <a:endParaRPr lang="en-US" sz="4300" b="0" i="0" dirty="0">
              <a:solidFill>
                <a:srgbClr val="212529"/>
              </a:solidFill>
              <a:effectLst/>
              <a:latin typeface="Open Sans" panose="020B0606030504020204" pitchFamily="34" charset="0"/>
            </a:endParaRPr>
          </a:p>
          <a:p>
            <a:pPr algn="l" fontAlgn="base"/>
            <a:r>
              <a:rPr lang="en-US" sz="4300" b="0" dirty="0">
                <a:solidFill>
                  <a:srgbClr val="212529"/>
                </a:solidFill>
                <a:latin typeface="Open Sans" panose="020B0606030504020204" pitchFamily="34" charset="0"/>
              </a:rPr>
              <a:t>The idea of having people read the bible and make up their own mind  was not acceptable</a:t>
            </a:r>
          </a:p>
          <a:p>
            <a:pPr algn="l" fontAlgn="base"/>
            <a:endParaRPr lang="en-US" sz="4300" b="0" i="0" dirty="0">
              <a:solidFill>
                <a:srgbClr val="212529"/>
              </a:solidFill>
              <a:effectLst/>
              <a:latin typeface="Open Sans" panose="020B0606030504020204" pitchFamily="34" charset="0"/>
            </a:endParaRPr>
          </a:p>
          <a:p>
            <a:pPr algn="l" fontAlgn="base"/>
            <a:r>
              <a:rPr lang="en-US" sz="4300" b="0" i="0" dirty="0">
                <a:solidFill>
                  <a:srgbClr val="212529"/>
                </a:solidFill>
                <a:effectLst/>
                <a:latin typeface="Open Sans" panose="020B0606030504020204" pitchFamily="34" charset="0"/>
              </a:rPr>
              <a:t>Interpretation was from the pope.</a:t>
            </a:r>
          </a:p>
          <a:p>
            <a:pPr algn="l" fontAlgn="base"/>
            <a:endParaRPr lang="en-US" sz="4300" b="0" i="0" dirty="0">
              <a:solidFill>
                <a:srgbClr val="212529"/>
              </a:solidFill>
              <a:effectLst/>
              <a:latin typeface="Open Sans" panose="020B0606030504020204" pitchFamily="34" charset="0"/>
            </a:endParaRPr>
          </a:p>
          <a:p>
            <a:pPr algn="l" fontAlgn="base"/>
            <a:r>
              <a:rPr lang="en-US" sz="4300" b="0" i="0" dirty="0">
                <a:solidFill>
                  <a:srgbClr val="212529"/>
                </a:solidFill>
                <a:effectLst/>
                <a:latin typeface="Open Sans" panose="020B0606030504020204" pitchFamily="34" charset="0"/>
              </a:rPr>
              <a:t>Translators were persecuted at every turn. </a:t>
            </a:r>
          </a:p>
          <a:p>
            <a:endParaRPr lang="en-US" dirty="0"/>
          </a:p>
        </p:txBody>
      </p:sp>
    </p:spTree>
    <p:extLst>
      <p:ext uri="{BB962C8B-B14F-4D97-AF65-F5344CB8AC3E}">
        <p14:creationId xmlns:p14="http://schemas.microsoft.com/office/powerpoint/2010/main" val="459032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0CD09FA-788D-1631-60C6-D795EE7E93BB}"/>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Technology + Paper</a:t>
            </a:r>
          </a:p>
        </p:txBody>
      </p:sp>
      <p:sp>
        <p:nvSpPr>
          <p:cNvPr id="28675" name="Content Placeholder 2">
            <a:extLst>
              <a:ext uri="{FF2B5EF4-FFF2-40B4-BE49-F238E27FC236}">
                <a16:creationId xmlns:a16="http://schemas.microsoft.com/office/drawing/2014/main" id="{B37769B8-DA3E-8446-BAA0-9BF383727564}"/>
              </a:ext>
            </a:extLst>
          </p:cNvPr>
          <p:cNvSpPr>
            <a:spLocks noGrp="1"/>
          </p:cNvSpPr>
          <p:nvPr>
            <p:ph idx="1"/>
          </p:nvPr>
        </p:nvSpPr>
        <p:spPr>
          <a:xfrm>
            <a:off x="457200" y="1219200"/>
            <a:ext cx="5330825" cy="4906963"/>
          </a:xfrm>
        </p:spPr>
        <p:txBody>
          <a:bodyPr>
            <a:normAutofit/>
          </a:bodyPr>
          <a:lstStyle/>
          <a:p>
            <a:pPr eaLnBrk="1" hangingPunct="1"/>
            <a:r>
              <a:rPr lang="en-US" altLang="en-US" sz="3600" dirty="0">
                <a:latin typeface="Cambria" panose="02040503050406030204" pitchFamily="18" charset="0"/>
              </a:rPr>
              <a:t>Think of the movable type and paper as the 16</a:t>
            </a:r>
            <a:r>
              <a:rPr lang="en-US" altLang="en-US" sz="3600" baseline="30000" dirty="0">
                <a:latin typeface="Cambria" panose="02040503050406030204" pitchFamily="18" charset="0"/>
              </a:rPr>
              <a:t>th</a:t>
            </a:r>
            <a:r>
              <a:rPr lang="en-US" altLang="en-US" sz="3600" dirty="0">
                <a:latin typeface="Cambria" panose="02040503050406030204" pitchFamily="18" charset="0"/>
              </a:rPr>
              <a:t> Century internet.</a:t>
            </a:r>
          </a:p>
        </p:txBody>
      </p:sp>
      <p:pic>
        <p:nvPicPr>
          <p:cNvPr id="4" name="Picture 3" descr="Gutenberg_Press_SS33379117A.jpg">
            <a:extLst>
              <a:ext uri="{FF2B5EF4-FFF2-40B4-BE49-F238E27FC236}">
                <a16:creationId xmlns:a16="http://schemas.microsoft.com/office/drawing/2014/main" id="{0536ACCD-ED39-975B-A12D-86C513D09C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1538" y="1577975"/>
            <a:ext cx="2908300" cy="35861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4">
            <a:extLst>
              <a:ext uri="{FF2B5EF4-FFF2-40B4-BE49-F238E27FC236}">
                <a16:creationId xmlns:a16="http://schemas.microsoft.com/office/drawing/2014/main" id="{DADF274E-19A6-1EDF-3599-F8009DA0168C}"/>
              </a:ext>
            </a:extLst>
          </p:cNvPr>
          <p:cNvSpPr>
            <a:spLocks noChangeArrowheads="1"/>
          </p:cNvSpPr>
          <p:nvPr/>
        </p:nvSpPr>
        <p:spPr bwMode="auto">
          <a:xfrm>
            <a:off x="5951538" y="5164138"/>
            <a:ext cx="286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solidFill>
                  <a:srgbClr val="000000"/>
                </a:solidFill>
              </a:rPr>
              <a:t>Gutenberg Printing Press</a:t>
            </a:r>
          </a:p>
        </p:txBody>
      </p:sp>
    </p:spTree>
    <p:extLst>
      <p:ext uri="{BB962C8B-B14F-4D97-AF65-F5344CB8AC3E}">
        <p14:creationId xmlns:p14="http://schemas.microsoft.com/office/powerpoint/2010/main" val="1970474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7371-D278-4075-D6FA-8474F4A89C13}"/>
              </a:ext>
            </a:extLst>
          </p:cNvPr>
          <p:cNvSpPr>
            <a:spLocks noGrp="1"/>
          </p:cNvSpPr>
          <p:nvPr>
            <p:ph type="title"/>
          </p:nvPr>
        </p:nvSpPr>
        <p:spPr>
          <a:xfrm>
            <a:off x="457200" y="42315"/>
            <a:ext cx="8229600" cy="684007"/>
          </a:xfrm>
        </p:spPr>
        <p:txBody>
          <a:bodyPr/>
          <a:lstStyle/>
          <a:p>
            <a:r>
              <a:rPr lang="en-US" dirty="0"/>
              <a:t>Gutenberg Printing Information</a:t>
            </a:r>
          </a:p>
        </p:txBody>
      </p:sp>
      <p:graphicFrame>
        <p:nvGraphicFramePr>
          <p:cNvPr id="6" name="Table 5">
            <a:extLst>
              <a:ext uri="{FF2B5EF4-FFF2-40B4-BE49-F238E27FC236}">
                <a16:creationId xmlns:a16="http://schemas.microsoft.com/office/drawing/2014/main" id="{7E8817AE-EA9F-63C9-69D6-DEAC2100341B}"/>
              </a:ext>
            </a:extLst>
          </p:cNvPr>
          <p:cNvGraphicFramePr>
            <a:graphicFrameLocks noGrp="1"/>
          </p:cNvGraphicFramePr>
          <p:nvPr>
            <p:extLst>
              <p:ext uri="{D42A27DB-BD31-4B8C-83A1-F6EECF244321}">
                <p14:modId xmlns:p14="http://schemas.microsoft.com/office/powerpoint/2010/main" val="707315802"/>
              </p:ext>
            </p:extLst>
          </p:nvPr>
        </p:nvGraphicFramePr>
        <p:xfrm>
          <a:off x="457200" y="723353"/>
          <a:ext cx="8229600" cy="5327158"/>
        </p:xfrm>
        <a:graphic>
          <a:graphicData uri="http://schemas.openxmlformats.org/drawingml/2006/table">
            <a:tbl>
              <a:tblPr/>
              <a:tblGrid>
                <a:gridCol w="1027216">
                  <a:extLst>
                    <a:ext uri="{9D8B030D-6E8A-4147-A177-3AD203B41FA5}">
                      <a16:colId xmlns:a16="http://schemas.microsoft.com/office/drawing/2014/main" val="858424960"/>
                    </a:ext>
                  </a:extLst>
                </a:gridCol>
                <a:gridCol w="7202384">
                  <a:extLst>
                    <a:ext uri="{9D8B030D-6E8A-4147-A177-3AD203B41FA5}">
                      <a16:colId xmlns:a16="http://schemas.microsoft.com/office/drawing/2014/main" val="168505202"/>
                    </a:ext>
                  </a:extLst>
                </a:gridCol>
              </a:tblGrid>
              <a:tr h="283006">
                <a:tc>
                  <a:txBody>
                    <a:bodyPr/>
                    <a:lstStyle/>
                    <a:p>
                      <a:pPr latinLnBrk="0"/>
                      <a:r>
                        <a:rPr lang="en-US" sz="1500">
                          <a:effectLst/>
                        </a:rPr>
                        <a:t>Date</a:t>
                      </a:r>
                    </a:p>
                  </a:txBody>
                  <a:tcPr marL="26598" marR="26598" marT="26598" marB="2659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tc>
                  <a:txBody>
                    <a:bodyPr/>
                    <a:lstStyle/>
                    <a:p>
                      <a:pPr latinLnBrk="0"/>
                      <a:r>
                        <a:rPr lang="en-US" sz="1500" dirty="0">
                          <a:effectLst/>
                        </a:rPr>
                        <a:t>Event</a:t>
                      </a:r>
                    </a:p>
                  </a:txBody>
                  <a:tcPr marL="26598" marR="26598" marT="26598" marB="2659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extLst>
                  <a:ext uri="{0D108BD9-81ED-4DB2-BD59-A6C34878D82A}">
                    <a16:rowId xmlns:a16="http://schemas.microsoft.com/office/drawing/2014/main" val="4141900427"/>
                  </a:ext>
                </a:extLst>
              </a:tr>
              <a:tr h="1202242">
                <a:tc>
                  <a:txBody>
                    <a:bodyPr/>
                    <a:lstStyle/>
                    <a:p>
                      <a:pPr latinLnBrk="0"/>
                      <a:r>
                        <a:rPr lang="en-US" sz="3600">
                          <a:effectLst/>
                        </a:rPr>
                        <a:t>1440</a:t>
                      </a:r>
                    </a:p>
                  </a:txBody>
                  <a:tcPr marL="26598" marR="26598" marT="26598" marB="2659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600" u="sng" dirty="0">
                          <a:solidFill>
                            <a:srgbClr val="1478C8"/>
                          </a:solidFill>
                          <a:effectLst/>
                          <a:latin typeface="Proxima Nova"/>
                          <a:hlinkClick r:id="rId3"/>
                        </a:rPr>
                        <a:t>Johannes Gutenberg</a:t>
                      </a:r>
                      <a:r>
                        <a:rPr lang="en-US" sz="3600" dirty="0">
                          <a:effectLst/>
                          <a:latin typeface="Proxima Nova"/>
                        </a:rPr>
                        <a:t> began developing the printing press.</a:t>
                      </a:r>
                    </a:p>
                    <a:p>
                      <a:pPr latinLnBrk="0"/>
                      <a:endParaRPr lang="en-US" sz="3600" dirty="0">
                        <a:effectLst/>
                      </a:endParaRPr>
                    </a:p>
                  </a:txBody>
                  <a:tcPr marL="26598" marR="26598" marT="26598" marB="2659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1133934967"/>
                  </a:ext>
                </a:extLst>
              </a:tr>
              <a:tr h="3040715">
                <a:tc>
                  <a:txBody>
                    <a:bodyPr/>
                    <a:lstStyle/>
                    <a:p>
                      <a:pPr latinLnBrk="0"/>
                      <a:r>
                        <a:rPr lang="en-US" sz="3600">
                          <a:effectLst/>
                        </a:rPr>
                        <a:t>1450</a:t>
                      </a:r>
                    </a:p>
                  </a:txBody>
                  <a:tcPr marL="26598" marR="26598" marT="26598" marB="2659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600" dirty="0">
                          <a:effectLst/>
                          <a:latin typeface="Proxima Nova"/>
                        </a:rPr>
                        <a:t>Gutenberg perfected his machine and it was commercially distributed, allowing the publication of books, posters and pamphlets across Germany, and eventually across Europe.</a:t>
                      </a:r>
                      <a:endParaRPr lang="en-US" sz="3600" dirty="0">
                        <a:effectLst/>
                      </a:endParaRPr>
                    </a:p>
                  </a:txBody>
                  <a:tcPr marL="26598" marR="26598" marT="26598" marB="2659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803432013"/>
                  </a:ext>
                </a:extLst>
              </a:tr>
            </a:tbl>
          </a:graphicData>
        </a:graphic>
      </p:graphicFrame>
    </p:spTree>
    <p:extLst>
      <p:ext uri="{BB962C8B-B14F-4D97-AF65-F5344CB8AC3E}">
        <p14:creationId xmlns:p14="http://schemas.microsoft.com/office/powerpoint/2010/main" val="723955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7371-D278-4075-D6FA-8474F4A89C13}"/>
              </a:ext>
            </a:extLst>
          </p:cNvPr>
          <p:cNvSpPr>
            <a:spLocks noGrp="1"/>
          </p:cNvSpPr>
          <p:nvPr>
            <p:ph type="title"/>
          </p:nvPr>
        </p:nvSpPr>
        <p:spPr>
          <a:xfrm>
            <a:off x="457200" y="42315"/>
            <a:ext cx="8229600" cy="684007"/>
          </a:xfrm>
        </p:spPr>
        <p:txBody>
          <a:bodyPr/>
          <a:lstStyle/>
          <a:p>
            <a:r>
              <a:rPr lang="en-US" dirty="0"/>
              <a:t>Gutenberg Printing Information</a:t>
            </a:r>
          </a:p>
        </p:txBody>
      </p:sp>
      <p:graphicFrame>
        <p:nvGraphicFramePr>
          <p:cNvPr id="3" name="Table 2">
            <a:extLst>
              <a:ext uri="{FF2B5EF4-FFF2-40B4-BE49-F238E27FC236}">
                <a16:creationId xmlns:a16="http://schemas.microsoft.com/office/drawing/2014/main" id="{CFFFBCCC-3CC1-3839-3532-6AFFAEE0333B}"/>
              </a:ext>
            </a:extLst>
          </p:cNvPr>
          <p:cNvGraphicFramePr>
            <a:graphicFrameLocks noGrp="1"/>
          </p:cNvGraphicFramePr>
          <p:nvPr>
            <p:extLst>
              <p:ext uri="{D42A27DB-BD31-4B8C-83A1-F6EECF244321}">
                <p14:modId xmlns:p14="http://schemas.microsoft.com/office/powerpoint/2010/main" val="327407519"/>
              </p:ext>
            </p:extLst>
          </p:nvPr>
        </p:nvGraphicFramePr>
        <p:xfrm>
          <a:off x="332508" y="702724"/>
          <a:ext cx="8354292" cy="5989488"/>
        </p:xfrm>
        <a:graphic>
          <a:graphicData uri="http://schemas.openxmlformats.org/drawingml/2006/table">
            <a:tbl>
              <a:tblPr/>
              <a:tblGrid>
                <a:gridCol w="1365662">
                  <a:extLst>
                    <a:ext uri="{9D8B030D-6E8A-4147-A177-3AD203B41FA5}">
                      <a16:colId xmlns:a16="http://schemas.microsoft.com/office/drawing/2014/main" val="2399148549"/>
                    </a:ext>
                  </a:extLst>
                </a:gridCol>
                <a:gridCol w="6988630">
                  <a:extLst>
                    <a:ext uri="{9D8B030D-6E8A-4147-A177-3AD203B41FA5}">
                      <a16:colId xmlns:a16="http://schemas.microsoft.com/office/drawing/2014/main" val="3402117999"/>
                    </a:ext>
                  </a:extLst>
                </a:gridCol>
              </a:tblGrid>
              <a:tr h="135423">
                <a:tc>
                  <a:txBody>
                    <a:bodyPr/>
                    <a:lstStyle/>
                    <a:p>
                      <a:pPr latinLnBrk="0"/>
                      <a:r>
                        <a:rPr lang="en-US" sz="3600">
                          <a:effectLst/>
                        </a:rPr>
                        <a:t>Date</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tc>
                  <a:txBody>
                    <a:bodyPr/>
                    <a:lstStyle/>
                    <a:p>
                      <a:pPr latinLnBrk="0"/>
                      <a:r>
                        <a:rPr lang="en-US" sz="3600">
                          <a:effectLst/>
                        </a:rPr>
                        <a:t>Event</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extLst>
                  <a:ext uri="{0D108BD9-81ED-4DB2-BD59-A6C34878D82A}">
                    <a16:rowId xmlns:a16="http://schemas.microsoft.com/office/drawing/2014/main" val="252731404"/>
                  </a:ext>
                </a:extLst>
              </a:tr>
              <a:tr h="1784930">
                <a:tc>
                  <a:txBody>
                    <a:bodyPr/>
                    <a:lstStyle/>
                    <a:p>
                      <a:pPr latinLnBrk="0"/>
                      <a:r>
                        <a:rPr lang="en-US" sz="3600" dirty="0">
                          <a:effectLst/>
                        </a:rPr>
                        <a:t>1465</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200" b="0" i="0" kern="1200" dirty="0">
                          <a:solidFill>
                            <a:schemeClr val="tx1"/>
                          </a:solidFill>
                          <a:effectLst/>
                          <a:latin typeface="+mn-lt"/>
                          <a:ea typeface="+mn-ea"/>
                          <a:cs typeface="+mn-cs"/>
                        </a:rPr>
                        <a:t>The Gutenberg Printing Press was brought to Italy. The Roman Catholic Church was able to commission the printing of various religious texts. The Papacy even used the Printing Press to issue indulgences and distribute pamphlets to help with the Catholic Crusade against the Turks.</a:t>
                      </a:r>
                    </a:p>
                    <a:p>
                      <a:pPr latinLnBrk="0"/>
                      <a:endParaRPr lang="en-US" sz="3200" dirty="0">
                        <a:effectLst/>
                      </a:endParaRP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2653246393"/>
                  </a:ext>
                </a:extLst>
              </a:tr>
              <a:tr h="575291">
                <a:tc>
                  <a:txBody>
                    <a:bodyPr/>
                    <a:lstStyle/>
                    <a:p>
                      <a:pPr latinLnBrk="0"/>
                      <a:r>
                        <a:rPr lang="en-US" sz="3600" dirty="0">
                          <a:effectLst/>
                        </a:rPr>
                        <a:t>1476</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200" b="0" i="0" kern="1200" dirty="0">
                          <a:solidFill>
                            <a:schemeClr val="tx1"/>
                          </a:solidFill>
                          <a:effectLst/>
                          <a:latin typeface="+mn-lt"/>
                          <a:ea typeface="+mn-ea"/>
                          <a:cs typeface="+mn-cs"/>
                        </a:rPr>
                        <a:t>William Caxton brought the technology of the Gutenberg Printing Press to Westminster, England.</a:t>
                      </a:r>
                      <a:endParaRPr lang="en-US" sz="3200" dirty="0">
                        <a:effectLst/>
                      </a:endParaRP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4111191791"/>
                  </a:ext>
                </a:extLst>
              </a:tr>
            </a:tbl>
          </a:graphicData>
        </a:graphic>
      </p:graphicFrame>
    </p:spTree>
    <p:extLst>
      <p:ext uri="{BB962C8B-B14F-4D97-AF65-F5344CB8AC3E}">
        <p14:creationId xmlns:p14="http://schemas.microsoft.com/office/powerpoint/2010/main" val="1309742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7371-D278-4075-D6FA-8474F4A89C13}"/>
              </a:ext>
            </a:extLst>
          </p:cNvPr>
          <p:cNvSpPr>
            <a:spLocks noGrp="1"/>
          </p:cNvSpPr>
          <p:nvPr>
            <p:ph type="title"/>
          </p:nvPr>
        </p:nvSpPr>
        <p:spPr>
          <a:xfrm>
            <a:off x="457200" y="42315"/>
            <a:ext cx="8229600" cy="684007"/>
          </a:xfrm>
        </p:spPr>
        <p:txBody>
          <a:bodyPr/>
          <a:lstStyle/>
          <a:p>
            <a:r>
              <a:rPr lang="en-US" dirty="0"/>
              <a:t>Gutenberg Printing Information</a:t>
            </a:r>
          </a:p>
        </p:txBody>
      </p:sp>
      <p:graphicFrame>
        <p:nvGraphicFramePr>
          <p:cNvPr id="3" name="Table 2">
            <a:extLst>
              <a:ext uri="{FF2B5EF4-FFF2-40B4-BE49-F238E27FC236}">
                <a16:creationId xmlns:a16="http://schemas.microsoft.com/office/drawing/2014/main" id="{CFFFBCCC-3CC1-3839-3532-6AFFAEE0333B}"/>
              </a:ext>
            </a:extLst>
          </p:cNvPr>
          <p:cNvGraphicFramePr>
            <a:graphicFrameLocks noGrp="1"/>
          </p:cNvGraphicFramePr>
          <p:nvPr/>
        </p:nvGraphicFramePr>
        <p:xfrm>
          <a:off x="332508" y="702724"/>
          <a:ext cx="8354292" cy="5989488"/>
        </p:xfrm>
        <a:graphic>
          <a:graphicData uri="http://schemas.openxmlformats.org/drawingml/2006/table">
            <a:tbl>
              <a:tblPr/>
              <a:tblGrid>
                <a:gridCol w="1365662">
                  <a:extLst>
                    <a:ext uri="{9D8B030D-6E8A-4147-A177-3AD203B41FA5}">
                      <a16:colId xmlns:a16="http://schemas.microsoft.com/office/drawing/2014/main" val="2399148549"/>
                    </a:ext>
                  </a:extLst>
                </a:gridCol>
                <a:gridCol w="6988630">
                  <a:extLst>
                    <a:ext uri="{9D8B030D-6E8A-4147-A177-3AD203B41FA5}">
                      <a16:colId xmlns:a16="http://schemas.microsoft.com/office/drawing/2014/main" val="3402117999"/>
                    </a:ext>
                  </a:extLst>
                </a:gridCol>
              </a:tblGrid>
              <a:tr h="135423">
                <a:tc>
                  <a:txBody>
                    <a:bodyPr/>
                    <a:lstStyle/>
                    <a:p>
                      <a:pPr latinLnBrk="0"/>
                      <a:r>
                        <a:rPr lang="en-US" sz="3600">
                          <a:effectLst/>
                        </a:rPr>
                        <a:t>Date</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tc>
                  <a:txBody>
                    <a:bodyPr/>
                    <a:lstStyle/>
                    <a:p>
                      <a:pPr latinLnBrk="0"/>
                      <a:r>
                        <a:rPr lang="en-US" sz="3600">
                          <a:effectLst/>
                        </a:rPr>
                        <a:t>Event</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extLst>
                  <a:ext uri="{0D108BD9-81ED-4DB2-BD59-A6C34878D82A}">
                    <a16:rowId xmlns:a16="http://schemas.microsoft.com/office/drawing/2014/main" val="252731404"/>
                  </a:ext>
                </a:extLst>
              </a:tr>
              <a:tr h="1784930">
                <a:tc>
                  <a:txBody>
                    <a:bodyPr/>
                    <a:lstStyle/>
                    <a:p>
                      <a:pPr latinLnBrk="0"/>
                      <a:r>
                        <a:rPr lang="en-US" sz="3600" dirty="0">
                          <a:effectLst/>
                        </a:rPr>
                        <a:t>1465</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200" b="0" i="0" kern="1200" dirty="0">
                          <a:solidFill>
                            <a:schemeClr val="tx1"/>
                          </a:solidFill>
                          <a:effectLst/>
                          <a:latin typeface="+mn-lt"/>
                          <a:ea typeface="+mn-ea"/>
                          <a:cs typeface="+mn-cs"/>
                        </a:rPr>
                        <a:t>The Gutenberg Printing Press was brought to Italy. The Roman Catholic Church was able to commission the printing of various religious texts. The Papacy even used the Printing Press to issue indulgences and distribute pamphlets to help with the Catholic Crusade against the Turks.</a:t>
                      </a:r>
                    </a:p>
                    <a:p>
                      <a:pPr latinLnBrk="0"/>
                      <a:endParaRPr lang="en-US" sz="3200" dirty="0">
                        <a:effectLst/>
                      </a:endParaRP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2653246393"/>
                  </a:ext>
                </a:extLst>
              </a:tr>
              <a:tr h="575291">
                <a:tc>
                  <a:txBody>
                    <a:bodyPr/>
                    <a:lstStyle/>
                    <a:p>
                      <a:pPr latinLnBrk="0"/>
                      <a:r>
                        <a:rPr lang="en-US" sz="3600" dirty="0">
                          <a:effectLst/>
                        </a:rPr>
                        <a:t>1476</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200" b="0" i="0" kern="1200" dirty="0">
                          <a:solidFill>
                            <a:schemeClr val="tx1"/>
                          </a:solidFill>
                          <a:effectLst/>
                          <a:latin typeface="+mn-lt"/>
                          <a:ea typeface="+mn-ea"/>
                          <a:cs typeface="+mn-cs"/>
                        </a:rPr>
                        <a:t>William Caxton brought the technology of the Gutenberg Printing Press to Westminster, England.</a:t>
                      </a:r>
                      <a:endParaRPr lang="en-US" sz="3200" dirty="0">
                        <a:effectLst/>
                      </a:endParaRP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4111191791"/>
                  </a:ext>
                </a:extLst>
              </a:tr>
            </a:tbl>
          </a:graphicData>
        </a:graphic>
      </p:graphicFrame>
    </p:spTree>
    <p:extLst>
      <p:ext uri="{BB962C8B-B14F-4D97-AF65-F5344CB8AC3E}">
        <p14:creationId xmlns:p14="http://schemas.microsoft.com/office/powerpoint/2010/main" val="1009955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7371-D278-4075-D6FA-8474F4A89C13}"/>
              </a:ext>
            </a:extLst>
          </p:cNvPr>
          <p:cNvSpPr>
            <a:spLocks noGrp="1"/>
          </p:cNvSpPr>
          <p:nvPr>
            <p:ph type="title"/>
          </p:nvPr>
        </p:nvSpPr>
        <p:spPr>
          <a:xfrm>
            <a:off x="457200" y="42315"/>
            <a:ext cx="8229600" cy="684007"/>
          </a:xfrm>
        </p:spPr>
        <p:txBody>
          <a:bodyPr/>
          <a:lstStyle/>
          <a:p>
            <a:r>
              <a:rPr lang="en-US" dirty="0"/>
              <a:t>Gutenberg Printing Information</a:t>
            </a:r>
          </a:p>
        </p:txBody>
      </p:sp>
      <p:graphicFrame>
        <p:nvGraphicFramePr>
          <p:cNvPr id="3" name="Table 2">
            <a:extLst>
              <a:ext uri="{FF2B5EF4-FFF2-40B4-BE49-F238E27FC236}">
                <a16:creationId xmlns:a16="http://schemas.microsoft.com/office/drawing/2014/main" id="{CFFFBCCC-3CC1-3839-3532-6AFFAEE0333B}"/>
              </a:ext>
            </a:extLst>
          </p:cNvPr>
          <p:cNvGraphicFramePr>
            <a:graphicFrameLocks noGrp="1"/>
          </p:cNvGraphicFramePr>
          <p:nvPr>
            <p:extLst>
              <p:ext uri="{D42A27DB-BD31-4B8C-83A1-F6EECF244321}">
                <p14:modId xmlns:p14="http://schemas.microsoft.com/office/powerpoint/2010/main" val="3795430341"/>
              </p:ext>
            </p:extLst>
          </p:nvPr>
        </p:nvGraphicFramePr>
        <p:xfrm>
          <a:off x="332508" y="702724"/>
          <a:ext cx="8354292" cy="5964032"/>
        </p:xfrm>
        <a:graphic>
          <a:graphicData uri="http://schemas.openxmlformats.org/drawingml/2006/table">
            <a:tbl>
              <a:tblPr/>
              <a:tblGrid>
                <a:gridCol w="1365662">
                  <a:extLst>
                    <a:ext uri="{9D8B030D-6E8A-4147-A177-3AD203B41FA5}">
                      <a16:colId xmlns:a16="http://schemas.microsoft.com/office/drawing/2014/main" val="2399148549"/>
                    </a:ext>
                  </a:extLst>
                </a:gridCol>
                <a:gridCol w="6988630">
                  <a:extLst>
                    <a:ext uri="{9D8B030D-6E8A-4147-A177-3AD203B41FA5}">
                      <a16:colId xmlns:a16="http://schemas.microsoft.com/office/drawing/2014/main" val="3402117999"/>
                    </a:ext>
                  </a:extLst>
                </a:gridCol>
              </a:tblGrid>
              <a:tr h="135423">
                <a:tc>
                  <a:txBody>
                    <a:bodyPr/>
                    <a:lstStyle/>
                    <a:p>
                      <a:pPr latinLnBrk="0"/>
                      <a:r>
                        <a:rPr lang="en-US" sz="3600">
                          <a:effectLst/>
                        </a:rPr>
                        <a:t>Date</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tc>
                  <a:txBody>
                    <a:bodyPr/>
                    <a:lstStyle/>
                    <a:p>
                      <a:pPr latinLnBrk="0"/>
                      <a:r>
                        <a:rPr lang="en-US" sz="3200">
                          <a:effectLst/>
                        </a:rPr>
                        <a:t>Event</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extLst>
                  <a:ext uri="{0D108BD9-81ED-4DB2-BD59-A6C34878D82A}">
                    <a16:rowId xmlns:a16="http://schemas.microsoft.com/office/drawing/2014/main" val="252731404"/>
                  </a:ext>
                </a:extLst>
              </a:tr>
              <a:tr h="1784930">
                <a:tc>
                  <a:txBody>
                    <a:bodyPr/>
                    <a:lstStyle/>
                    <a:p>
                      <a:pPr latinLnBrk="0"/>
                      <a:r>
                        <a:rPr lang="en-US" sz="3600" dirty="0">
                          <a:effectLst/>
                        </a:rPr>
                        <a:t>1501</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200" b="0" i="0" kern="1200" dirty="0">
                          <a:solidFill>
                            <a:schemeClr val="tx1"/>
                          </a:solidFill>
                          <a:effectLst/>
                          <a:latin typeface="+mn-lt"/>
                          <a:ea typeface="+mn-ea"/>
                          <a:cs typeface="+mn-cs"/>
                        </a:rPr>
                        <a:t>Pope Alexander I prohibited the printing of books without the Roman Catholic Church’s permission and threatened excommunication. This was due to fear that printing would be used to disseminate anti-Catholic literature or facilitate dangerous misunderstandings of religious texts. Estimates state that there were around 9-20 million books in Europe at this time..</a:t>
                      </a:r>
                    </a:p>
                    <a:p>
                      <a:pPr latinLnBrk="0"/>
                      <a:endParaRPr lang="en-US" sz="3200" dirty="0">
                        <a:effectLst/>
                      </a:endParaRP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2653246393"/>
                  </a:ext>
                </a:extLst>
              </a:tr>
            </a:tbl>
          </a:graphicData>
        </a:graphic>
      </p:graphicFrame>
    </p:spTree>
    <p:extLst>
      <p:ext uri="{BB962C8B-B14F-4D97-AF65-F5344CB8AC3E}">
        <p14:creationId xmlns:p14="http://schemas.microsoft.com/office/powerpoint/2010/main" val="3290013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7371-D278-4075-D6FA-8474F4A89C13}"/>
              </a:ext>
            </a:extLst>
          </p:cNvPr>
          <p:cNvSpPr>
            <a:spLocks noGrp="1"/>
          </p:cNvSpPr>
          <p:nvPr>
            <p:ph type="title"/>
          </p:nvPr>
        </p:nvSpPr>
        <p:spPr>
          <a:xfrm>
            <a:off x="457200" y="42315"/>
            <a:ext cx="8229600" cy="684007"/>
          </a:xfrm>
        </p:spPr>
        <p:txBody>
          <a:bodyPr/>
          <a:lstStyle/>
          <a:p>
            <a:r>
              <a:rPr lang="en-US" dirty="0"/>
              <a:t>Gutenberg Printing Information</a:t>
            </a:r>
          </a:p>
        </p:txBody>
      </p:sp>
      <p:graphicFrame>
        <p:nvGraphicFramePr>
          <p:cNvPr id="3" name="Table 2">
            <a:extLst>
              <a:ext uri="{FF2B5EF4-FFF2-40B4-BE49-F238E27FC236}">
                <a16:creationId xmlns:a16="http://schemas.microsoft.com/office/drawing/2014/main" id="{CFFFBCCC-3CC1-3839-3532-6AFFAEE0333B}"/>
              </a:ext>
            </a:extLst>
          </p:cNvPr>
          <p:cNvGraphicFramePr>
            <a:graphicFrameLocks noGrp="1"/>
          </p:cNvGraphicFramePr>
          <p:nvPr>
            <p:extLst>
              <p:ext uri="{D42A27DB-BD31-4B8C-83A1-F6EECF244321}">
                <p14:modId xmlns:p14="http://schemas.microsoft.com/office/powerpoint/2010/main" val="981361953"/>
              </p:ext>
            </p:extLst>
          </p:nvPr>
        </p:nvGraphicFramePr>
        <p:xfrm>
          <a:off x="332508" y="702724"/>
          <a:ext cx="8354292" cy="4988672"/>
        </p:xfrm>
        <a:graphic>
          <a:graphicData uri="http://schemas.openxmlformats.org/drawingml/2006/table">
            <a:tbl>
              <a:tblPr/>
              <a:tblGrid>
                <a:gridCol w="1365662">
                  <a:extLst>
                    <a:ext uri="{9D8B030D-6E8A-4147-A177-3AD203B41FA5}">
                      <a16:colId xmlns:a16="http://schemas.microsoft.com/office/drawing/2014/main" val="2399148549"/>
                    </a:ext>
                  </a:extLst>
                </a:gridCol>
                <a:gridCol w="6988630">
                  <a:extLst>
                    <a:ext uri="{9D8B030D-6E8A-4147-A177-3AD203B41FA5}">
                      <a16:colId xmlns:a16="http://schemas.microsoft.com/office/drawing/2014/main" val="3402117999"/>
                    </a:ext>
                  </a:extLst>
                </a:gridCol>
              </a:tblGrid>
              <a:tr h="135423">
                <a:tc>
                  <a:txBody>
                    <a:bodyPr/>
                    <a:lstStyle/>
                    <a:p>
                      <a:pPr latinLnBrk="0"/>
                      <a:r>
                        <a:rPr lang="en-US" sz="3600">
                          <a:effectLst/>
                        </a:rPr>
                        <a:t>Date</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tc>
                  <a:txBody>
                    <a:bodyPr/>
                    <a:lstStyle/>
                    <a:p>
                      <a:pPr latinLnBrk="0"/>
                      <a:r>
                        <a:rPr lang="en-US" sz="3200">
                          <a:effectLst/>
                        </a:rPr>
                        <a:t>Event</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93BBE0"/>
                    </a:solidFill>
                  </a:tcPr>
                </a:tc>
                <a:extLst>
                  <a:ext uri="{0D108BD9-81ED-4DB2-BD59-A6C34878D82A}">
                    <a16:rowId xmlns:a16="http://schemas.microsoft.com/office/drawing/2014/main" val="252731404"/>
                  </a:ext>
                </a:extLst>
              </a:tr>
              <a:tr h="1784930">
                <a:tc>
                  <a:txBody>
                    <a:bodyPr/>
                    <a:lstStyle/>
                    <a:p>
                      <a:pPr latinLnBrk="0"/>
                      <a:r>
                        <a:rPr lang="en-US" sz="3600" dirty="0">
                          <a:effectLst/>
                        </a:rPr>
                        <a:t>1517</a:t>
                      </a: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tc>
                  <a:txBody>
                    <a:bodyPr/>
                    <a:lstStyle/>
                    <a:p>
                      <a:pPr latinLnBrk="0"/>
                      <a:r>
                        <a:rPr lang="en-US" sz="3600" b="0" i="0" kern="1200" dirty="0">
                          <a:solidFill>
                            <a:schemeClr val="tx1"/>
                          </a:solidFill>
                          <a:effectLst/>
                          <a:latin typeface="+mn-lt"/>
                          <a:ea typeface="+mn-ea"/>
                          <a:cs typeface="+mn-cs"/>
                        </a:rPr>
                        <a:t>Martin Luther wrote his </a:t>
                      </a:r>
                      <a:r>
                        <a:rPr lang="en-US" sz="3600" b="0" i="0" u="sng" kern="1200" dirty="0">
                          <a:solidFill>
                            <a:schemeClr val="tx1"/>
                          </a:solidFill>
                          <a:effectLst/>
                          <a:latin typeface="+mn-lt"/>
                          <a:ea typeface="+mn-ea"/>
                          <a:cs typeface="+mn-cs"/>
                          <a:hlinkClick r:id="rId3"/>
                        </a:rPr>
                        <a:t>95 theses</a:t>
                      </a:r>
                      <a:r>
                        <a:rPr lang="en-US" sz="3600" b="0" i="0" kern="1200" dirty="0">
                          <a:solidFill>
                            <a:schemeClr val="tx1"/>
                          </a:solidFill>
                          <a:effectLst/>
                          <a:latin typeface="+mn-lt"/>
                          <a:ea typeface="+mn-ea"/>
                          <a:cs typeface="+mn-cs"/>
                        </a:rPr>
                        <a:t>. The work was copied, printed, and distributed throughout Germany using the Gutenberg Printing Press. Some historians estimate that </a:t>
                      </a:r>
                      <a:r>
                        <a:rPr lang="en-US" sz="3600" b="0" i="0" kern="1200" dirty="0">
                          <a:solidFill>
                            <a:srgbClr val="00B050"/>
                          </a:solidFill>
                          <a:effectLst/>
                          <a:latin typeface="+mn-lt"/>
                          <a:ea typeface="+mn-ea"/>
                          <a:cs typeface="+mn-cs"/>
                        </a:rPr>
                        <a:t>within 17 days of publication</a:t>
                      </a:r>
                      <a:r>
                        <a:rPr lang="en-US" sz="3600" b="0" i="0" kern="1200" dirty="0">
                          <a:solidFill>
                            <a:schemeClr val="tx1"/>
                          </a:solidFill>
                          <a:effectLst/>
                          <a:latin typeface="+mn-lt"/>
                          <a:ea typeface="+mn-ea"/>
                          <a:cs typeface="+mn-cs"/>
                        </a:rPr>
                        <a:t>, the </a:t>
                      </a:r>
                      <a:r>
                        <a:rPr lang="en-US" sz="3600" b="0" i="0" u="sng" kern="1200" dirty="0">
                          <a:solidFill>
                            <a:schemeClr val="tx1"/>
                          </a:solidFill>
                          <a:effectLst/>
                          <a:latin typeface="+mn-lt"/>
                          <a:ea typeface="+mn-ea"/>
                          <a:cs typeface="+mn-cs"/>
                          <a:hlinkClick r:id="rId3"/>
                        </a:rPr>
                        <a:t>95 theses</a:t>
                      </a:r>
                      <a:r>
                        <a:rPr lang="en-US" sz="3600" b="0" i="0" kern="1200" dirty="0">
                          <a:solidFill>
                            <a:schemeClr val="tx1"/>
                          </a:solidFill>
                          <a:effectLst/>
                          <a:latin typeface="+mn-lt"/>
                          <a:ea typeface="+mn-ea"/>
                          <a:cs typeface="+mn-cs"/>
                        </a:rPr>
                        <a:t> were being printed in London, England.</a:t>
                      </a:r>
                      <a:endParaRPr lang="en-US" sz="3600" dirty="0">
                        <a:effectLst/>
                      </a:endParaRPr>
                    </a:p>
                  </a:txBody>
                  <a:tcPr marL="12728" marR="12728" marT="12728" marB="12728" anchor="ctr">
                    <a:lnL w="6350" cap="flat" cmpd="sng" algn="ctr">
                      <a:solidFill>
                        <a:srgbClr val="DEDEDB"/>
                      </a:solidFill>
                      <a:prstDash val="solid"/>
                      <a:round/>
                      <a:headEnd type="none" w="med" len="med"/>
                      <a:tailEnd type="none" w="med" len="med"/>
                    </a:lnL>
                    <a:lnR w="6350" cap="flat" cmpd="sng" algn="ctr">
                      <a:solidFill>
                        <a:srgbClr val="DEDEDB"/>
                      </a:solidFill>
                      <a:prstDash val="solid"/>
                      <a:round/>
                      <a:headEnd type="none" w="med" len="med"/>
                      <a:tailEnd type="none" w="med" len="med"/>
                    </a:lnR>
                    <a:lnT w="6350" cap="flat" cmpd="sng" algn="ctr">
                      <a:solidFill>
                        <a:srgbClr val="DEDEDB"/>
                      </a:solidFill>
                      <a:prstDash val="solid"/>
                      <a:round/>
                      <a:headEnd type="none" w="med" len="med"/>
                      <a:tailEnd type="none" w="med" len="med"/>
                    </a:lnT>
                    <a:lnB w="6350" cap="flat" cmpd="sng" algn="ctr">
                      <a:solidFill>
                        <a:srgbClr val="DEDEDB"/>
                      </a:solidFill>
                      <a:prstDash val="solid"/>
                      <a:round/>
                      <a:headEnd type="none" w="med" len="med"/>
                      <a:tailEnd type="none" w="med" len="med"/>
                    </a:lnB>
                    <a:solidFill>
                      <a:srgbClr val="FFFFFF"/>
                    </a:solidFill>
                  </a:tcPr>
                </a:tc>
                <a:extLst>
                  <a:ext uri="{0D108BD9-81ED-4DB2-BD59-A6C34878D82A}">
                    <a16:rowId xmlns:a16="http://schemas.microsoft.com/office/drawing/2014/main" val="2653246393"/>
                  </a:ext>
                </a:extLst>
              </a:tr>
            </a:tbl>
          </a:graphicData>
        </a:graphic>
      </p:graphicFrame>
    </p:spTree>
    <p:extLst>
      <p:ext uri="{BB962C8B-B14F-4D97-AF65-F5344CB8AC3E}">
        <p14:creationId xmlns:p14="http://schemas.microsoft.com/office/powerpoint/2010/main" val="3345740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521A1-EC73-9582-5ED0-311A4FD1679D}"/>
              </a:ext>
            </a:extLst>
          </p:cNvPr>
          <p:cNvSpPr>
            <a:spLocks noGrp="1"/>
          </p:cNvSpPr>
          <p:nvPr>
            <p:ph idx="1"/>
          </p:nvPr>
        </p:nvSpPr>
        <p:spPr>
          <a:xfrm>
            <a:off x="2972580" y="2004172"/>
            <a:ext cx="4912635" cy="2567829"/>
          </a:xfrm>
        </p:spPr>
        <p:txBody>
          <a:bodyPr>
            <a:normAutofit/>
          </a:bodyPr>
          <a:lstStyle/>
          <a:p>
            <a:r>
              <a:rPr lang="en-US" altLang="en-US" sz="4800" dirty="0">
                <a:latin typeface="Cambria" panose="02040503050406030204" pitchFamily="18" charset="0"/>
              </a:rPr>
              <a:t>Old Testament </a:t>
            </a:r>
          </a:p>
          <a:p>
            <a:endParaRPr lang="en-US" dirty="0"/>
          </a:p>
        </p:txBody>
      </p:sp>
    </p:spTree>
    <p:extLst>
      <p:ext uri="{BB962C8B-B14F-4D97-AF65-F5344CB8AC3E}">
        <p14:creationId xmlns:p14="http://schemas.microsoft.com/office/powerpoint/2010/main" val="1553709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E975915-FC0D-D25E-E4D4-F37E3ECD8AEC}"/>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Old Testament</a:t>
            </a:r>
          </a:p>
        </p:txBody>
      </p:sp>
      <p:sp>
        <p:nvSpPr>
          <p:cNvPr id="44035" name="Content Placeholder 2">
            <a:extLst>
              <a:ext uri="{FF2B5EF4-FFF2-40B4-BE49-F238E27FC236}">
                <a16:creationId xmlns:a16="http://schemas.microsoft.com/office/drawing/2014/main" id="{90704305-C465-D256-B1D2-F723F336AC6C}"/>
              </a:ext>
            </a:extLst>
          </p:cNvPr>
          <p:cNvSpPr>
            <a:spLocks noGrp="1"/>
          </p:cNvSpPr>
          <p:nvPr>
            <p:ph idx="1"/>
          </p:nvPr>
        </p:nvSpPr>
        <p:spPr>
          <a:xfrm>
            <a:off x="500063" y="1172369"/>
            <a:ext cx="5305425" cy="4906963"/>
          </a:xfrm>
        </p:spPr>
        <p:txBody>
          <a:bodyPr>
            <a:noAutofit/>
          </a:bodyPr>
          <a:lstStyle/>
          <a:p>
            <a:pPr eaLnBrk="1" hangingPunct="1"/>
            <a:r>
              <a:rPr lang="en-US" altLang="en-US" sz="3600" dirty="0">
                <a:latin typeface="Cambria" panose="02040503050406030204" pitchFamily="18" charset="0"/>
              </a:rPr>
              <a:t>Old Testament </a:t>
            </a:r>
          </a:p>
          <a:p>
            <a:pPr lvl="1" eaLnBrk="1" hangingPunct="1">
              <a:buFont typeface="Arial" panose="020B0604020202020204" pitchFamily="34" charset="0"/>
              <a:buChar char="•"/>
            </a:pPr>
            <a:r>
              <a:rPr lang="en-US" altLang="en-US" sz="3600" dirty="0">
                <a:latin typeface="Cambria" panose="02040503050406030204" pitchFamily="18" charset="0"/>
              </a:rPr>
              <a:t>Old Testament events were written down in Hebrew (some portions in Aramaic) over centuries.</a:t>
            </a:r>
            <a:r>
              <a:rPr lang="en-US" altLang="en-US" sz="3600" dirty="0">
                <a:solidFill>
                  <a:srgbClr val="0000FF"/>
                </a:solidFill>
                <a:latin typeface="Cambria" panose="02040503050406030204" pitchFamily="18" charset="0"/>
              </a:rPr>
              <a:t> </a:t>
            </a:r>
          </a:p>
          <a:p>
            <a:pPr lvl="1" eaLnBrk="1" hangingPunct="1">
              <a:buFont typeface="Arial" panose="020B0604020202020204" pitchFamily="34" charset="0"/>
              <a:buChar char="•"/>
            </a:pPr>
            <a:r>
              <a:rPr lang="en-US" altLang="en-US" sz="3600" dirty="0">
                <a:latin typeface="Cambria" panose="02040503050406030204" pitchFamily="18" charset="0"/>
              </a:rPr>
              <a:t>In Exodus, the Lord tells Moses to write in a book (Exodus 17:14; 24:4, 7). </a:t>
            </a:r>
          </a:p>
        </p:txBody>
      </p:sp>
      <p:sp>
        <p:nvSpPr>
          <p:cNvPr id="11" name="Rectangle 10">
            <a:extLst>
              <a:ext uri="{FF2B5EF4-FFF2-40B4-BE49-F238E27FC236}">
                <a16:creationId xmlns:a16="http://schemas.microsoft.com/office/drawing/2014/main" id="{57AD9C26-E784-2793-A9D0-BDF6BE43CD26}"/>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4037" name="TextBox 13">
            <a:extLst>
              <a:ext uri="{FF2B5EF4-FFF2-40B4-BE49-F238E27FC236}">
                <a16:creationId xmlns:a16="http://schemas.microsoft.com/office/drawing/2014/main" id="{5D1A739D-15BE-5CD7-6A3D-4A1F7CB0600E}"/>
              </a:ext>
            </a:extLst>
          </p:cNvPr>
          <p:cNvSpPr txBox="1">
            <a:spLocks noChangeArrowheads="1"/>
          </p:cNvSpPr>
          <p:nvPr/>
        </p:nvSpPr>
        <p:spPr bwMode="auto">
          <a:xfrm>
            <a:off x="0" y="6557963"/>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 BC</a:t>
            </a:r>
          </a:p>
        </p:txBody>
      </p:sp>
      <p:sp>
        <p:nvSpPr>
          <p:cNvPr id="44038" name="TextBox 14">
            <a:extLst>
              <a:ext uri="{FF2B5EF4-FFF2-40B4-BE49-F238E27FC236}">
                <a16:creationId xmlns:a16="http://schemas.microsoft.com/office/drawing/2014/main" id="{242C5959-AD14-E2C1-7868-08054A36F8CF}"/>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44039" name="TextBox 15">
            <a:extLst>
              <a:ext uri="{FF2B5EF4-FFF2-40B4-BE49-F238E27FC236}">
                <a16:creationId xmlns:a16="http://schemas.microsoft.com/office/drawing/2014/main" id="{07F10B11-E741-39C7-0644-5D56CE4D92A6}"/>
              </a:ext>
            </a:extLst>
          </p:cNvPr>
          <p:cNvSpPr txBox="1">
            <a:spLocks noChangeArrowheads="1"/>
          </p:cNvSpPr>
          <p:nvPr/>
        </p:nvSpPr>
        <p:spPr bwMode="auto">
          <a:xfrm>
            <a:off x="4237038" y="6584950"/>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 BC</a:t>
            </a:r>
          </a:p>
        </p:txBody>
      </p:sp>
      <p:sp>
        <p:nvSpPr>
          <p:cNvPr id="44040" name="TextBox 16">
            <a:extLst>
              <a:ext uri="{FF2B5EF4-FFF2-40B4-BE49-F238E27FC236}">
                <a16:creationId xmlns:a16="http://schemas.microsoft.com/office/drawing/2014/main" id="{9FC5481B-47B8-0B25-1EF8-623FF537DEAA}"/>
              </a:ext>
            </a:extLst>
          </p:cNvPr>
          <p:cNvSpPr txBox="1">
            <a:spLocks noChangeArrowheads="1"/>
          </p:cNvSpPr>
          <p:nvPr/>
        </p:nvSpPr>
        <p:spPr bwMode="auto">
          <a:xfrm>
            <a:off x="6226175" y="6562725"/>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 BC</a:t>
            </a:r>
          </a:p>
        </p:txBody>
      </p:sp>
      <p:sp>
        <p:nvSpPr>
          <p:cNvPr id="44041" name="TextBox 17">
            <a:extLst>
              <a:ext uri="{FF2B5EF4-FFF2-40B4-BE49-F238E27FC236}">
                <a16:creationId xmlns:a16="http://schemas.microsoft.com/office/drawing/2014/main" id="{28520BC3-1437-C4AF-1D3B-323A43EC2B58}"/>
              </a:ext>
            </a:extLst>
          </p:cNvPr>
          <p:cNvSpPr txBox="1">
            <a:spLocks noChangeArrowheads="1"/>
          </p:cNvSpPr>
          <p:nvPr/>
        </p:nvSpPr>
        <p:spPr bwMode="auto">
          <a:xfrm>
            <a:off x="2271713" y="6570663"/>
            <a:ext cx="873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 BC</a:t>
            </a:r>
          </a:p>
        </p:txBody>
      </p:sp>
      <p:pic>
        <p:nvPicPr>
          <p:cNvPr id="44042" name="Picture 4" descr="Moses.png">
            <a:extLst>
              <a:ext uri="{FF2B5EF4-FFF2-40B4-BE49-F238E27FC236}">
                <a16:creationId xmlns:a16="http://schemas.microsoft.com/office/drawing/2014/main" id="{11A0E5EA-CA2F-1DE5-253C-44AAE8F237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2814638"/>
            <a:ext cx="3152775"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18">
            <a:extLst>
              <a:ext uri="{FF2B5EF4-FFF2-40B4-BE49-F238E27FC236}">
                <a16:creationId xmlns:a16="http://schemas.microsoft.com/office/drawing/2014/main" id="{34EFF78B-C697-F6FB-0E02-B5F6469D836D}"/>
              </a:ext>
            </a:extLst>
          </p:cNvPr>
          <p:cNvSpPr>
            <a:spLocks noChangeArrowheads="1"/>
          </p:cNvSpPr>
          <p:nvPr/>
        </p:nvSpPr>
        <p:spPr bwMode="auto">
          <a:xfrm rot="10800000">
            <a:off x="1809750" y="6456363"/>
            <a:ext cx="323850" cy="227012"/>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1C9A6B1-F054-97B9-A9A4-E2A93CF0CF58}"/>
              </a:ext>
            </a:extLst>
          </p:cNvPr>
          <p:cNvSpPr>
            <a:spLocks noGrp="1"/>
          </p:cNvSpPr>
          <p:nvPr>
            <p:ph type="title"/>
          </p:nvPr>
        </p:nvSpPr>
        <p:spPr>
          <a:xfrm>
            <a:off x="457200" y="274638"/>
            <a:ext cx="8229600" cy="684212"/>
          </a:xfrm>
        </p:spPr>
        <p:txBody>
          <a:bodyPr/>
          <a:lstStyle/>
          <a:p>
            <a:pPr eaLnBrk="1" hangingPunct="1"/>
            <a:r>
              <a:rPr lang="en-US" altLang="en-US" dirty="0">
                <a:latin typeface="Cambria" panose="02040503050406030204" pitchFamily="18" charset="0"/>
              </a:rPr>
              <a:t>Old Testament</a:t>
            </a:r>
          </a:p>
        </p:txBody>
      </p:sp>
      <p:sp>
        <p:nvSpPr>
          <p:cNvPr id="45059" name="Content Placeholder 2">
            <a:extLst>
              <a:ext uri="{FF2B5EF4-FFF2-40B4-BE49-F238E27FC236}">
                <a16:creationId xmlns:a16="http://schemas.microsoft.com/office/drawing/2014/main" id="{1695BF57-A2EE-6937-C189-FC5C51C7F800}"/>
              </a:ext>
            </a:extLst>
          </p:cNvPr>
          <p:cNvSpPr>
            <a:spLocks noGrp="1"/>
          </p:cNvSpPr>
          <p:nvPr>
            <p:ph idx="1"/>
          </p:nvPr>
        </p:nvSpPr>
        <p:spPr>
          <a:xfrm>
            <a:off x="502170" y="1122362"/>
            <a:ext cx="5084763" cy="4906963"/>
          </a:xfrm>
        </p:spPr>
        <p:txBody>
          <a:bodyPr>
            <a:noAutofit/>
          </a:bodyPr>
          <a:lstStyle/>
          <a:p>
            <a:pPr eaLnBrk="1" hangingPunct="1"/>
            <a:r>
              <a:rPr lang="en-US" altLang="en-US" sz="4400" dirty="0">
                <a:latin typeface="Cambria" panose="02040503050406030204" pitchFamily="18" charset="0"/>
              </a:rPr>
              <a:t>Old Testament </a:t>
            </a:r>
          </a:p>
          <a:p>
            <a:pPr lvl="1" eaLnBrk="1" hangingPunct="1">
              <a:buFont typeface="Arial" panose="020B0604020202020204" pitchFamily="34" charset="0"/>
              <a:buChar char="•"/>
            </a:pPr>
            <a:r>
              <a:rPr lang="en-US" altLang="en-US" sz="4400" dirty="0">
                <a:latin typeface="Cambria" panose="02040503050406030204" pitchFamily="18" charset="0"/>
              </a:rPr>
              <a:t>Other Old Testament writers, inspired by God, include leaders, kings, and prophets.</a:t>
            </a:r>
            <a:endParaRPr lang="en-US" altLang="en-US" sz="4400" dirty="0">
              <a:solidFill>
                <a:srgbClr val="0000FF"/>
              </a:solidFill>
              <a:latin typeface="Cambria" panose="02040503050406030204" pitchFamily="18" charset="0"/>
            </a:endParaRPr>
          </a:p>
        </p:txBody>
      </p:sp>
      <p:pic>
        <p:nvPicPr>
          <p:cNvPr id="45060" name="Picture 12" descr="Moses.png">
            <a:extLst>
              <a:ext uri="{FF2B5EF4-FFF2-40B4-BE49-F238E27FC236}">
                <a16:creationId xmlns:a16="http://schemas.microsoft.com/office/drawing/2014/main" id="{9F976C61-F6A3-34BE-F095-9F992B8D57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2814638"/>
            <a:ext cx="3152775"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9314CA3-5BAC-F673-1491-55A4837C14D1}"/>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5062" name="TextBox 14">
            <a:extLst>
              <a:ext uri="{FF2B5EF4-FFF2-40B4-BE49-F238E27FC236}">
                <a16:creationId xmlns:a16="http://schemas.microsoft.com/office/drawing/2014/main" id="{4E349077-F80D-9CBF-C44A-15D9083BDC0D}"/>
              </a:ext>
            </a:extLst>
          </p:cNvPr>
          <p:cNvSpPr txBox="1">
            <a:spLocks noChangeArrowheads="1"/>
          </p:cNvSpPr>
          <p:nvPr/>
        </p:nvSpPr>
        <p:spPr bwMode="auto">
          <a:xfrm>
            <a:off x="0" y="6557963"/>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 BC</a:t>
            </a:r>
          </a:p>
        </p:txBody>
      </p:sp>
      <p:sp>
        <p:nvSpPr>
          <p:cNvPr id="45063" name="TextBox 15">
            <a:extLst>
              <a:ext uri="{FF2B5EF4-FFF2-40B4-BE49-F238E27FC236}">
                <a16:creationId xmlns:a16="http://schemas.microsoft.com/office/drawing/2014/main" id="{8BF6CD2C-D18B-E5EF-F31C-AB6CEF5973EE}"/>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45064" name="TextBox 16">
            <a:extLst>
              <a:ext uri="{FF2B5EF4-FFF2-40B4-BE49-F238E27FC236}">
                <a16:creationId xmlns:a16="http://schemas.microsoft.com/office/drawing/2014/main" id="{EF4EF404-0F86-F96C-EFB9-F535C40258D9}"/>
              </a:ext>
            </a:extLst>
          </p:cNvPr>
          <p:cNvSpPr txBox="1">
            <a:spLocks noChangeArrowheads="1"/>
          </p:cNvSpPr>
          <p:nvPr/>
        </p:nvSpPr>
        <p:spPr bwMode="auto">
          <a:xfrm>
            <a:off x="4237038" y="6584950"/>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 BC</a:t>
            </a:r>
          </a:p>
        </p:txBody>
      </p:sp>
      <p:sp>
        <p:nvSpPr>
          <p:cNvPr id="45065" name="TextBox 18">
            <a:extLst>
              <a:ext uri="{FF2B5EF4-FFF2-40B4-BE49-F238E27FC236}">
                <a16:creationId xmlns:a16="http://schemas.microsoft.com/office/drawing/2014/main" id="{6DB4D5BD-6A98-4AC5-2399-DFBC378B3BF2}"/>
              </a:ext>
            </a:extLst>
          </p:cNvPr>
          <p:cNvSpPr txBox="1">
            <a:spLocks noChangeArrowheads="1"/>
          </p:cNvSpPr>
          <p:nvPr/>
        </p:nvSpPr>
        <p:spPr bwMode="auto">
          <a:xfrm>
            <a:off x="2271713" y="6570663"/>
            <a:ext cx="873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 BC</a:t>
            </a:r>
          </a:p>
        </p:txBody>
      </p:sp>
      <p:sp>
        <p:nvSpPr>
          <p:cNvPr id="20" name="Isosceles Triangle 19">
            <a:extLst>
              <a:ext uri="{FF2B5EF4-FFF2-40B4-BE49-F238E27FC236}">
                <a16:creationId xmlns:a16="http://schemas.microsoft.com/office/drawing/2014/main" id="{A4D155D2-8D88-E7B0-8660-B6366DD1F927}"/>
              </a:ext>
            </a:extLst>
          </p:cNvPr>
          <p:cNvSpPr>
            <a:spLocks noChangeArrowheads="1"/>
          </p:cNvSpPr>
          <p:nvPr/>
        </p:nvSpPr>
        <p:spPr bwMode="auto">
          <a:xfrm rot="10800000">
            <a:off x="1809750" y="6456363"/>
            <a:ext cx="323850" cy="227012"/>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5067" name="TextBox 11">
            <a:extLst>
              <a:ext uri="{FF2B5EF4-FFF2-40B4-BE49-F238E27FC236}">
                <a16:creationId xmlns:a16="http://schemas.microsoft.com/office/drawing/2014/main" id="{337A0B2B-66B3-AB68-E35D-930B08F38C51}"/>
              </a:ext>
            </a:extLst>
          </p:cNvPr>
          <p:cNvSpPr txBox="1">
            <a:spLocks noChangeArrowheads="1"/>
          </p:cNvSpPr>
          <p:nvPr/>
        </p:nvSpPr>
        <p:spPr bwMode="auto">
          <a:xfrm>
            <a:off x="6226175" y="6562725"/>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 BC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CA58591-5C20-507E-236B-BA4BDB7E104B}"/>
              </a:ext>
            </a:extLst>
          </p:cNvPr>
          <p:cNvSpPr>
            <a:spLocks noGrp="1"/>
          </p:cNvSpPr>
          <p:nvPr>
            <p:ph type="title"/>
          </p:nvPr>
        </p:nvSpPr>
        <p:spPr>
          <a:xfrm>
            <a:off x="512751" y="180181"/>
            <a:ext cx="8229600" cy="684212"/>
          </a:xfrm>
        </p:spPr>
        <p:txBody>
          <a:bodyPr/>
          <a:lstStyle/>
          <a:p>
            <a:pPr eaLnBrk="1" hangingPunct="1"/>
            <a:r>
              <a:rPr lang="en-US" altLang="en-US" dirty="0">
                <a:latin typeface="Cambria" panose="02040503050406030204" pitchFamily="18" charset="0"/>
              </a:rPr>
              <a:t>Old Testament</a:t>
            </a:r>
          </a:p>
        </p:txBody>
      </p:sp>
      <p:sp>
        <p:nvSpPr>
          <p:cNvPr id="46083" name="Content Placeholder 2">
            <a:extLst>
              <a:ext uri="{FF2B5EF4-FFF2-40B4-BE49-F238E27FC236}">
                <a16:creationId xmlns:a16="http://schemas.microsoft.com/office/drawing/2014/main" id="{E56C844C-2AF7-BBC3-B356-EC5CC5161D50}"/>
              </a:ext>
            </a:extLst>
          </p:cNvPr>
          <p:cNvSpPr>
            <a:spLocks noGrp="1"/>
          </p:cNvSpPr>
          <p:nvPr>
            <p:ph idx="1"/>
          </p:nvPr>
        </p:nvSpPr>
        <p:spPr>
          <a:xfrm>
            <a:off x="407987" y="1043781"/>
            <a:ext cx="8439129" cy="4906963"/>
          </a:xfrm>
        </p:spPr>
        <p:txBody>
          <a:bodyPr>
            <a:noAutofit/>
          </a:bodyPr>
          <a:lstStyle/>
          <a:p>
            <a:pPr lvl="1" eaLnBrk="1" hangingPunct="1">
              <a:buFont typeface="Arial" panose="020B0604020202020204" pitchFamily="34" charset="0"/>
              <a:buChar char="•"/>
            </a:pPr>
            <a:r>
              <a:rPr lang="en-US" altLang="en-US" sz="3600" dirty="0">
                <a:latin typeface="Cambria" panose="02040503050406030204" pitchFamily="18" charset="0"/>
              </a:rPr>
              <a:t>These writings were known as:</a:t>
            </a:r>
          </a:p>
          <a:p>
            <a:pPr lvl="2" eaLnBrk="1" hangingPunct="1"/>
            <a:r>
              <a:rPr lang="ja-JP" altLang="en-US" sz="3600" dirty="0">
                <a:latin typeface="Cambria" panose="02040503050406030204" pitchFamily="18" charset="0"/>
              </a:rPr>
              <a:t>“</a:t>
            </a:r>
            <a:r>
              <a:rPr lang="en-US" altLang="ja-JP" sz="3600" dirty="0">
                <a:latin typeface="Cambria" panose="02040503050406030204" pitchFamily="18" charset="0"/>
              </a:rPr>
              <a:t>the Law, the Prophets, and the Writings,</a:t>
            </a:r>
            <a:r>
              <a:rPr lang="ja-JP" altLang="en-US" sz="3600" dirty="0">
                <a:latin typeface="Cambria" panose="02040503050406030204" pitchFamily="18" charset="0"/>
              </a:rPr>
              <a:t>”</a:t>
            </a:r>
            <a:r>
              <a:rPr lang="en-US" altLang="ja-JP" sz="3600" dirty="0">
                <a:latin typeface="Cambria" panose="02040503050406030204" pitchFamily="18" charset="0"/>
              </a:rPr>
              <a:t> </a:t>
            </a:r>
          </a:p>
          <a:p>
            <a:pPr lvl="2" eaLnBrk="1" hangingPunct="1"/>
            <a:r>
              <a:rPr lang="ja-JP" altLang="en-US" sz="3600" dirty="0">
                <a:latin typeface="Cambria" panose="02040503050406030204" pitchFamily="18" charset="0"/>
              </a:rPr>
              <a:t>“</a:t>
            </a:r>
            <a:r>
              <a:rPr lang="en-US" altLang="ja-JP" sz="3600" dirty="0">
                <a:latin typeface="Cambria" panose="02040503050406030204" pitchFamily="18" charset="0"/>
              </a:rPr>
              <a:t>the Law, the Prophets, and David,</a:t>
            </a:r>
            <a:r>
              <a:rPr lang="ja-JP" altLang="en-US" sz="3600" dirty="0">
                <a:latin typeface="Cambria" panose="02040503050406030204" pitchFamily="18" charset="0"/>
              </a:rPr>
              <a:t>”</a:t>
            </a:r>
            <a:r>
              <a:rPr lang="en-US" altLang="ja-JP" sz="3600" dirty="0">
                <a:latin typeface="Cambria" panose="02040503050406030204" pitchFamily="18" charset="0"/>
              </a:rPr>
              <a:t> </a:t>
            </a:r>
          </a:p>
          <a:p>
            <a:pPr lvl="2" eaLnBrk="1" hangingPunct="1"/>
            <a:r>
              <a:rPr lang="en-US" altLang="en-US" sz="3600" dirty="0">
                <a:latin typeface="Cambria" panose="02040503050406030204" pitchFamily="18" charset="0"/>
              </a:rPr>
              <a:t>Or simply, </a:t>
            </a:r>
            <a:r>
              <a:rPr lang="ja-JP" altLang="en-US" sz="3600" dirty="0">
                <a:latin typeface="Cambria" panose="02040503050406030204" pitchFamily="18" charset="0"/>
              </a:rPr>
              <a:t>“</a:t>
            </a:r>
            <a:r>
              <a:rPr lang="en-US" altLang="ja-JP" sz="3600" dirty="0">
                <a:latin typeface="Cambria" panose="02040503050406030204" pitchFamily="18" charset="0"/>
              </a:rPr>
              <a:t>the Law and the Prophets</a:t>
            </a:r>
            <a:r>
              <a:rPr lang="ja-JP" altLang="en-US" sz="3600" dirty="0">
                <a:latin typeface="Cambria" panose="02040503050406030204" pitchFamily="18" charset="0"/>
              </a:rPr>
              <a:t>”</a:t>
            </a:r>
            <a:r>
              <a:rPr lang="en-US" altLang="ja-JP" sz="3600" dirty="0">
                <a:latin typeface="Cambria" panose="02040503050406030204" pitchFamily="18" charset="0"/>
              </a:rPr>
              <a:t> (Luke 16:16; 24:44).</a:t>
            </a:r>
          </a:p>
          <a:p>
            <a:pPr lvl="1" eaLnBrk="1" hangingPunct="1">
              <a:buFont typeface="Arial" panose="020B0604020202020204" pitchFamily="34" charset="0"/>
              <a:buChar char="•"/>
            </a:pPr>
            <a:r>
              <a:rPr lang="en-US" altLang="en-US" sz="3600" dirty="0">
                <a:latin typeface="Cambria" panose="02040503050406030204" pitchFamily="18" charset="0"/>
              </a:rPr>
              <a:t>Paul referred to them as </a:t>
            </a:r>
            <a:r>
              <a:rPr lang="ja-JP" altLang="en-US" sz="3600" dirty="0">
                <a:latin typeface="Cambria" panose="02040503050406030204" pitchFamily="18" charset="0"/>
              </a:rPr>
              <a:t>“</a:t>
            </a:r>
            <a:r>
              <a:rPr lang="en-US" altLang="ja-JP" sz="3600" dirty="0">
                <a:latin typeface="Cambria" panose="02040503050406030204" pitchFamily="18" charset="0"/>
              </a:rPr>
              <a:t>the old covenant</a:t>
            </a:r>
            <a:r>
              <a:rPr lang="ja-JP" altLang="en-US" sz="3600" dirty="0">
                <a:latin typeface="Cambria" panose="02040503050406030204" pitchFamily="18" charset="0"/>
              </a:rPr>
              <a:t>”</a:t>
            </a:r>
            <a:r>
              <a:rPr lang="en-US" altLang="ja-JP" sz="3600" dirty="0">
                <a:latin typeface="Cambria" panose="02040503050406030204" pitchFamily="18" charset="0"/>
              </a:rPr>
              <a:t> or </a:t>
            </a:r>
            <a:r>
              <a:rPr lang="ja-JP" altLang="en-US" sz="3600" dirty="0">
                <a:latin typeface="Cambria" panose="02040503050406030204" pitchFamily="18" charset="0"/>
              </a:rPr>
              <a:t>“</a:t>
            </a:r>
            <a:r>
              <a:rPr lang="en-US" altLang="ja-JP" sz="3600" dirty="0">
                <a:latin typeface="Cambria" panose="02040503050406030204" pitchFamily="18" charset="0"/>
              </a:rPr>
              <a:t>old testament</a:t>
            </a:r>
            <a:r>
              <a:rPr lang="ja-JP" altLang="en-US" sz="3600" dirty="0">
                <a:latin typeface="Cambria" panose="02040503050406030204" pitchFamily="18" charset="0"/>
              </a:rPr>
              <a:t>”</a:t>
            </a:r>
            <a:r>
              <a:rPr lang="en-US" altLang="ja-JP" sz="3600" dirty="0">
                <a:latin typeface="Cambria" panose="02040503050406030204" pitchFamily="18" charset="0"/>
              </a:rPr>
              <a:t> </a:t>
            </a:r>
            <a:br>
              <a:rPr lang="en-US" altLang="ja-JP" sz="3600" dirty="0">
                <a:latin typeface="Cambria" panose="02040503050406030204" pitchFamily="18" charset="0"/>
              </a:rPr>
            </a:br>
            <a:r>
              <a:rPr lang="en-US" altLang="ja-JP" sz="3600" dirty="0">
                <a:latin typeface="Cambria" panose="02040503050406030204" pitchFamily="18" charset="0"/>
              </a:rPr>
              <a:t>(2 Corinthians 3:14).</a:t>
            </a:r>
            <a:endParaRPr lang="en-US" altLang="en-US" sz="3600" dirty="0">
              <a:latin typeface="Cambria" panose="02040503050406030204" pitchFamily="18" charset="0"/>
            </a:endParaRPr>
          </a:p>
        </p:txBody>
      </p:sp>
      <p:sp>
        <p:nvSpPr>
          <p:cNvPr id="13" name="Rectangle 12">
            <a:extLst>
              <a:ext uri="{FF2B5EF4-FFF2-40B4-BE49-F238E27FC236}">
                <a16:creationId xmlns:a16="http://schemas.microsoft.com/office/drawing/2014/main" id="{3DB4D8A7-B516-CC23-C359-FA1D7B5054E5}"/>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6086" name="TextBox 13">
            <a:extLst>
              <a:ext uri="{FF2B5EF4-FFF2-40B4-BE49-F238E27FC236}">
                <a16:creationId xmlns:a16="http://schemas.microsoft.com/office/drawing/2014/main" id="{C20812C9-395F-6246-7352-651D1EE71FCD}"/>
              </a:ext>
            </a:extLst>
          </p:cNvPr>
          <p:cNvSpPr txBox="1">
            <a:spLocks noChangeArrowheads="1"/>
          </p:cNvSpPr>
          <p:nvPr/>
        </p:nvSpPr>
        <p:spPr bwMode="auto">
          <a:xfrm>
            <a:off x="0" y="6557963"/>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 BC</a:t>
            </a:r>
          </a:p>
        </p:txBody>
      </p:sp>
      <p:sp>
        <p:nvSpPr>
          <p:cNvPr id="46087" name="TextBox 14">
            <a:extLst>
              <a:ext uri="{FF2B5EF4-FFF2-40B4-BE49-F238E27FC236}">
                <a16:creationId xmlns:a16="http://schemas.microsoft.com/office/drawing/2014/main" id="{D6B0B2AC-69AC-42D6-171E-0408F2E2EEBE}"/>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46088" name="TextBox 15">
            <a:extLst>
              <a:ext uri="{FF2B5EF4-FFF2-40B4-BE49-F238E27FC236}">
                <a16:creationId xmlns:a16="http://schemas.microsoft.com/office/drawing/2014/main" id="{FC5E77F7-C102-0BA2-2FB5-744675AF9429}"/>
              </a:ext>
            </a:extLst>
          </p:cNvPr>
          <p:cNvSpPr txBox="1">
            <a:spLocks noChangeArrowheads="1"/>
          </p:cNvSpPr>
          <p:nvPr/>
        </p:nvSpPr>
        <p:spPr bwMode="auto">
          <a:xfrm>
            <a:off x="4237038" y="6584950"/>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 BC</a:t>
            </a:r>
          </a:p>
        </p:txBody>
      </p:sp>
      <p:sp>
        <p:nvSpPr>
          <p:cNvPr id="46089" name="TextBox 17">
            <a:extLst>
              <a:ext uri="{FF2B5EF4-FFF2-40B4-BE49-F238E27FC236}">
                <a16:creationId xmlns:a16="http://schemas.microsoft.com/office/drawing/2014/main" id="{66BCB481-673F-4A75-AFB4-F4EF7D0D6FF2}"/>
              </a:ext>
            </a:extLst>
          </p:cNvPr>
          <p:cNvSpPr txBox="1">
            <a:spLocks noChangeArrowheads="1"/>
          </p:cNvSpPr>
          <p:nvPr/>
        </p:nvSpPr>
        <p:spPr bwMode="auto">
          <a:xfrm>
            <a:off x="2271713" y="6570663"/>
            <a:ext cx="873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 BC</a:t>
            </a:r>
          </a:p>
        </p:txBody>
      </p:sp>
      <p:sp>
        <p:nvSpPr>
          <p:cNvPr id="46090" name="TextBox 11">
            <a:extLst>
              <a:ext uri="{FF2B5EF4-FFF2-40B4-BE49-F238E27FC236}">
                <a16:creationId xmlns:a16="http://schemas.microsoft.com/office/drawing/2014/main" id="{6F5636DD-52D8-599D-B0CA-77876EB651EF}"/>
              </a:ext>
            </a:extLst>
          </p:cNvPr>
          <p:cNvSpPr txBox="1">
            <a:spLocks noChangeArrowheads="1"/>
          </p:cNvSpPr>
          <p:nvPr/>
        </p:nvSpPr>
        <p:spPr bwMode="auto">
          <a:xfrm>
            <a:off x="6226175" y="6562725"/>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 BC</a:t>
            </a:r>
          </a:p>
        </p:txBody>
      </p:sp>
      <p:sp>
        <p:nvSpPr>
          <p:cNvPr id="12" name="Isosceles Triangle 11">
            <a:extLst>
              <a:ext uri="{FF2B5EF4-FFF2-40B4-BE49-F238E27FC236}">
                <a16:creationId xmlns:a16="http://schemas.microsoft.com/office/drawing/2014/main" id="{A63C0309-7E1C-BAD8-9477-53E7477C58C2}"/>
              </a:ext>
            </a:extLst>
          </p:cNvPr>
          <p:cNvSpPr>
            <a:spLocks noChangeArrowheads="1"/>
          </p:cNvSpPr>
          <p:nvPr/>
        </p:nvSpPr>
        <p:spPr bwMode="auto">
          <a:xfrm rot="10800000">
            <a:off x="1809750" y="6456363"/>
            <a:ext cx="323850" cy="227012"/>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014779"/>
            <a:ext cx="8686800" cy="1143000"/>
          </a:xfrm>
        </p:spPr>
        <p:txBody>
          <a:bodyPr/>
          <a:lstStyle/>
          <a:p>
            <a:r>
              <a:rPr lang="en-US" dirty="0"/>
              <a:t>Write This Down</a:t>
            </a:r>
          </a:p>
        </p:txBody>
      </p:sp>
    </p:spTree>
    <p:extLst>
      <p:ext uri="{BB962C8B-B14F-4D97-AF65-F5344CB8AC3E}">
        <p14:creationId xmlns:p14="http://schemas.microsoft.com/office/powerpoint/2010/main" val="1191591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902C491-EE0D-D0AC-DD89-89364C47A50E}"/>
              </a:ext>
            </a:extLst>
          </p:cNvPr>
          <p:cNvSpPr>
            <a:spLocks noGrp="1"/>
          </p:cNvSpPr>
          <p:nvPr>
            <p:ph type="title"/>
          </p:nvPr>
        </p:nvSpPr>
        <p:spPr>
          <a:xfrm>
            <a:off x="457200" y="274638"/>
            <a:ext cx="8229600" cy="684212"/>
          </a:xfrm>
        </p:spPr>
        <p:txBody>
          <a:bodyPr/>
          <a:lstStyle/>
          <a:p>
            <a:pPr eaLnBrk="1" hangingPunct="1"/>
            <a:r>
              <a:rPr lang="en-US" altLang="en-US" dirty="0">
                <a:latin typeface="Cambria" panose="02040503050406030204" pitchFamily="18" charset="0"/>
              </a:rPr>
              <a:t>Old Testament</a:t>
            </a:r>
          </a:p>
        </p:txBody>
      </p:sp>
      <p:sp>
        <p:nvSpPr>
          <p:cNvPr id="47107" name="Content Placeholder 2">
            <a:extLst>
              <a:ext uri="{FF2B5EF4-FFF2-40B4-BE49-F238E27FC236}">
                <a16:creationId xmlns:a16="http://schemas.microsoft.com/office/drawing/2014/main" id="{80CEA711-BCF7-AE87-A3D8-EEC0B1622776}"/>
              </a:ext>
            </a:extLst>
          </p:cNvPr>
          <p:cNvSpPr>
            <a:spLocks noGrp="1"/>
          </p:cNvSpPr>
          <p:nvPr>
            <p:ph idx="1"/>
          </p:nvPr>
        </p:nvSpPr>
        <p:spPr>
          <a:xfrm>
            <a:off x="457200" y="1220788"/>
            <a:ext cx="4849813" cy="5135562"/>
          </a:xfrm>
        </p:spPr>
        <p:txBody>
          <a:bodyPr/>
          <a:lstStyle/>
          <a:p>
            <a:pPr eaLnBrk="1" hangingPunct="1"/>
            <a:r>
              <a:rPr lang="en-US" altLang="en-US" dirty="0">
                <a:latin typeface="Cambria" panose="02040503050406030204" pitchFamily="18" charset="0"/>
              </a:rPr>
              <a:t>Old Testament</a:t>
            </a:r>
          </a:p>
          <a:p>
            <a:pPr lvl="1" eaLnBrk="1" hangingPunct="1">
              <a:buFont typeface="Arial" panose="020B0604020202020204" pitchFamily="34" charset="0"/>
              <a:buChar char="•"/>
            </a:pPr>
            <a:r>
              <a:rPr lang="en-US" altLang="en-US" sz="3600" dirty="0">
                <a:latin typeface="Cambria" panose="02040503050406030204" pitchFamily="18" charset="0"/>
              </a:rPr>
              <a:t>Ezra, a priest and scribe, may have collected and arranged the books of the Hebrew Bible, about 450 BC.</a:t>
            </a:r>
          </a:p>
        </p:txBody>
      </p:sp>
      <p:sp>
        <p:nvSpPr>
          <p:cNvPr id="15" name="Rectangle 14">
            <a:extLst>
              <a:ext uri="{FF2B5EF4-FFF2-40B4-BE49-F238E27FC236}">
                <a16:creationId xmlns:a16="http://schemas.microsoft.com/office/drawing/2014/main" id="{D9B8F35D-1ADC-3B86-D137-EA3812ADB1DE}"/>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7109" name="TextBox 15">
            <a:extLst>
              <a:ext uri="{FF2B5EF4-FFF2-40B4-BE49-F238E27FC236}">
                <a16:creationId xmlns:a16="http://schemas.microsoft.com/office/drawing/2014/main" id="{175FDEC8-64EC-5688-D386-E93F5D245448}"/>
              </a:ext>
            </a:extLst>
          </p:cNvPr>
          <p:cNvSpPr txBox="1">
            <a:spLocks noChangeArrowheads="1"/>
          </p:cNvSpPr>
          <p:nvPr/>
        </p:nvSpPr>
        <p:spPr bwMode="auto">
          <a:xfrm>
            <a:off x="0" y="6557963"/>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 BC</a:t>
            </a:r>
          </a:p>
        </p:txBody>
      </p:sp>
      <p:sp>
        <p:nvSpPr>
          <p:cNvPr id="47110" name="TextBox 16">
            <a:extLst>
              <a:ext uri="{FF2B5EF4-FFF2-40B4-BE49-F238E27FC236}">
                <a16:creationId xmlns:a16="http://schemas.microsoft.com/office/drawing/2014/main" id="{B739E8E4-B2BA-BC4D-0BA9-A2E0F494500B}"/>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47111" name="TextBox 17">
            <a:extLst>
              <a:ext uri="{FF2B5EF4-FFF2-40B4-BE49-F238E27FC236}">
                <a16:creationId xmlns:a16="http://schemas.microsoft.com/office/drawing/2014/main" id="{010E7C6E-ED3A-9C66-2AC5-38E23FE22663}"/>
              </a:ext>
            </a:extLst>
          </p:cNvPr>
          <p:cNvSpPr txBox="1">
            <a:spLocks noChangeArrowheads="1"/>
          </p:cNvSpPr>
          <p:nvPr/>
        </p:nvSpPr>
        <p:spPr bwMode="auto">
          <a:xfrm>
            <a:off x="4237038" y="6584950"/>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 BC</a:t>
            </a:r>
          </a:p>
        </p:txBody>
      </p:sp>
      <p:sp>
        <p:nvSpPr>
          <p:cNvPr id="47112" name="TextBox 19">
            <a:extLst>
              <a:ext uri="{FF2B5EF4-FFF2-40B4-BE49-F238E27FC236}">
                <a16:creationId xmlns:a16="http://schemas.microsoft.com/office/drawing/2014/main" id="{21002472-4AE8-2837-4CA2-D018B668AECC}"/>
              </a:ext>
            </a:extLst>
          </p:cNvPr>
          <p:cNvSpPr txBox="1">
            <a:spLocks noChangeArrowheads="1"/>
          </p:cNvSpPr>
          <p:nvPr/>
        </p:nvSpPr>
        <p:spPr bwMode="auto">
          <a:xfrm>
            <a:off x="2271713" y="6570663"/>
            <a:ext cx="873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 BC</a:t>
            </a:r>
          </a:p>
        </p:txBody>
      </p:sp>
      <p:pic>
        <p:nvPicPr>
          <p:cNvPr id="4" name="Picture 3" descr="Ezra_ss97552019.jpg">
            <a:extLst>
              <a:ext uri="{FF2B5EF4-FFF2-40B4-BE49-F238E27FC236}">
                <a16:creationId xmlns:a16="http://schemas.microsoft.com/office/drawing/2014/main" id="{653CC1A4-33EF-6CE7-4518-5A176CFC7C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113" y="1538288"/>
            <a:ext cx="2743200" cy="34258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Box 12">
            <a:extLst>
              <a:ext uri="{FF2B5EF4-FFF2-40B4-BE49-F238E27FC236}">
                <a16:creationId xmlns:a16="http://schemas.microsoft.com/office/drawing/2014/main" id="{3921BFDD-2882-8C68-BE0C-D7731AE28167}"/>
              </a:ext>
            </a:extLst>
          </p:cNvPr>
          <p:cNvSpPr txBox="1">
            <a:spLocks noChangeArrowheads="1"/>
          </p:cNvSpPr>
          <p:nvPr/>
        </p:nvSpPr>
        <p:spPr bwMode="auto">
          <a:xfrm>
            <a:off x="5886450" y="4964113"/>
            <a:ext cx="280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Ezra reading the law</a:t>
            </a:r>
            <a:endParaRPr lang="en-US" altLang="en-US" sz="1400"/>
          </a:p>
        </p:txBody>
      </p:sp>
      <p:sp>
        <p:nvSpPr>
          <p:cNvPr id="14" name="Isosceles Triangle 13">
            <a:extLst>
              <a:ext uri="{FF2B5EF4-FFF2-40B4-BE49-F238E27FC236}">
                <a16:creationId xmlns:a16="http://schemas.microsoft.com/office/drawing/2014/main" id="{6893413A-ED85-1781-9CE2-35EC8208F87C}"/>
              </a:ext>
            </a:extLst>
          </p:cNvPr>
          <p:cNvSpPr>
            <a:spLocks noChangeArrowheads="1"/>
          </p:cNvSpPr>
          <p:nvPr/>
        </p:nvSpPr>
        <p:spPr bwMode="auto">
          <a:xfrm rot="10800000">
            <a:off x="7029450" y="6456363"/>
            <a:ext cx="323850" cy="227012"/>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7116" name="TextBox 20">
            <a:extLst>
              <a:ext uri="{FF2B5EF4-FFF2-40B4-BE49-F238E27FC236}">
                <a16:creationId xmlns:a16="http://schemas.microsoft.com/office/drawing/2014/main" id="{A26EBFD1-C6DA-3610-38E0-031F6F62C6CD}"/>
              </a:ext>
            </a:extLst>
          </p:cNvPr>
          <p:cNvSpPr txBox="1">
            <a:spLocks noChangeArrowheads="1"/>
          </p:cNvSpPr>
          <p:nvPr/>
        </p:nvSpPr>
        <p:spPr bwMode="auto">
          <a:xfrm>
            <a:off x="6226175" y="6562725"/>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 BC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53A3B47-279A-C724-2A5E-956614B43112}"/>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Old </a:t>
            </a:r>
            <a:r>
              <a:rPr lang="en-US" altLang="en-US" dirty="0" err="1">
                <a:latin typeface="Calibri" panose="020F0502020204030204" pitchFamily="34" charset="0"/>
                <a:cs typeface="Calibri" panose="020F0502020204030204" pitchFamily="34" charset="0"/>
              </a:rPr>
              <a:t>Testamant</a:t>
            </a:r>
            <a:endParaRPr lang="en-US" altLang="en-US" dirty="0">
              <a:latin typeface="Calibri" panose="020F0502020204030204" pitchFamily="34" charset="0"/>
              <a:cs typeface="Calibri" panose="020F0502020204030204" pitchFamily="34" charset="0"/>
            </a:endParaRPr>
          </a:p>
        </p:txBody>
      </p:sp>
      <p:sp>
        <p:nvSpPr>
          <p:cNvPr id="48131" name="Content Placeholder 2">
            <a:extLst>
              <a:ext uri="{FF2B5EF4-FFF2-40B4-BE49-F238E27FC236}">
                <a16:creationId xmlns:a16="http://schemas.microsoft.com/office/drawing/2014/main" id="{DB3D9A74-FB16-F415-A753-C9D3148A99CA}"/>
              </a:ext>
            </a:extLst>
          </p:cNvPr>
          <p:cNvSpPr>
            <a:spLocks noGrp="1"/>
          </p:cNvSpPr>
          <p:nvPr>
            <p:ph idx="1"/>
          </p:nvPr>
        </p:nvSpPr>
        <p:spPr>
          <a:xfrm>
            <a:off x="457200" y="1220788"/>
            <a:ext cx="5267325" cy="5135562"/>
          </a:xfrm>
        </p:spPr>
        <p:txBody>
          <a:bodyPr>
            <a:normAutofit fontScale="92500"/>
          </a:bodyPr>
          <a:lstStyle/>
          <a:p>
            <a:pPr eaLnBrk="1" hangingPunct="1"/>
            <a:r>
              <a:rPr lang="en-US" altLang="en-US" dirty="0">
                <a:latin typeface="Cambria" panose="02040503050406030204" pitchFamily="18" charset="0"/>
              </a:rPr>
              <a:t>Greek Translation</a:t>
            </a:r>
          </a:p>
          <a:p>
            <a:pPr lvl="1" eaLnBrk="1" hangingPunct="1">
              <a:buFont typeface="Arial" panose="020B0604020202020204" pitchFamily="34" charset="0"/>
              <a:buChar char="•"/>
            </a:pPr>
            <a:r>
              <a:rPr lang="en-US" altLang="en-US" sz="3600" dirty="0">
                <a:latin typeface="Cambria" panose="02040503050406030204" pitchFamily="18" charset="0"/>
              </a:rPr>
              <a:t>The Septuagint is a Greek translation of the Hebrew Bible (the Old Testament). </a:t>
            </a:r>
          </a:p>
          <a:p>
            <a:pPr lvl="1" eaLnBrk="1" hangingPunct="1">
              <a:buFont typeface="Arial" panose="020B0604020202020204" pitchFamily="34" charset="0"/>
              <a:buChar char="•"/>
            </a:pPr>
            <a:r>
              <a:rPr lang="en-US" altLang="en-US" sz="3600" dirty="0">
                <a:latin typeface="Cambria" panose="02040503050406030204" pitchFamily="18" charset="0"/>
              </a:rPr>
              <a:t>It was probably translated no later than the 100s BC by Jewish scholars in Alexandria, Egypt. </a:t>
            </a:r>
          </a:p>
        </p:txBody>
      </p:sp>
      <p:sp>
        <p:nvSpPr>
          <p:cNvPr id="14" name="Rectangle 13">
            <a:extLst>
              <a:ext uri="{FF2B5EF4-FFF2-40B4-BE49-F238E27FC236}">
                <a16:creationId xmlns:a16="http://schemas.microsoft.com/office/drawing/2014/main" id="{2BF00B00-8A47-2167-2A52-41849985CA13}"/>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8133" name="TextBox 14">
            <a:extLst>
              <a:ext uri="{FF2B5EF4-FFF2-40B4-BE49-F238E27FC236}">
                <a16:creationId xmlns:a16="http://schemas.microsoft.com/office/drawing/2014/main" id="{3DEDC19F-C03E-E739-2842-1AB8DECF7A4B}"/>
              </a:ext>
            </a:extLst>
          </p:cNvPr>
          <p:cNvSpPr txBox="1">
            <a:spLocks noChangeArrowheads="1"/>
          </p:cNvSpPr>
          <p:nvPr/>
        </p:nvSpPr>
        <p:spPr bwMode="auto">
          <a:xfrm>
            <a:off x="0" y="6557963"/>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 BC</a:t>
            </a:r>
          </a:p>
        </p:txBody>
      </p:sp>
      <p:sp>
        <p:nvSpPr>
          <p:cNvPr id="48134" name="TextBox 15">
            <a:extLst>
              <a:ext uri="{FF2B5EF4-FFF2-40B4-BE49-F238E27FC236}">
                <a16:creationId xmlns:a16="http://schemas.microsoft.com/office/drawing/2014/main" id="{CC2E80F4-6051-4AEB-49DB-B5F5BEE61D8A}"/>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48135" name="TextBox 16">
            <a:extLst>
              <a:ext uri="{FF2B5EF4-FFF2-40B4-BE49-F238E27FC236}">
                <a16:creationId xmlns:a16="http://schemas.microsoft.com/office/drawing/2014/main" id="{9C4A0C07-A3A0-6A0F-0E20-2A3E4328CC82}"/>
              </a:ext>
            </a:extLst>
          </p:cNvPr>
          <p:cNvSpPr txBox="1">
            <a:spLocks noChangeArrowheads="1"/>
          </p:cNvSpPr>
          <p:nvPr/>
        </p:nvSpPr>
        <p:spPr bwMode="auto">
          <a:xfrm>
            <a:off x="4237038" y="6584950"/>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 BC</a:t>
            </a:r>
          </a:p>
        </p:txBody>
      </p:sp>
      <p:sp>
        <p:nvSpPr>
          <p:cNvPr id="48136" name="TextBox 18">
            <a:extLst>
              <a:ext uri="{FF2B5EF4-FFF2-40B4-BE49-F238E27FC236}">
                <a16:creationId xmlns:a16="http://schemas.microsoft.com/office/drawing/2014/main" id="{8F5F7035-AD65-80DB-BE7D-581C1907CF9A}"/>
              </a:ext>
            </a:extLst>
          </p:cNvPr>
          <p:cNvSpPr txBox="1">
            <a:spLocks noChangeArrowheads="1"/>
          </p:cNvSpPr>
          <p:nvPr/>
        </p:nvSpPr>
        <p:spPr bwMode="auto">
          <a:xfrm>
            <a:off x="2271713" y="6570663"/>
            <a:ext cx="873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 BC</a:t>
            </a:r>
          </a:p>
        </p:txBody>
      </p:sp>
      <p:pic>
        <p:nvPicPr>
          <p:cNvPr id="6" name="Picture 5" descr="Septuagint_4Q120_frg20.png">
            <a:extLst>
              <a:ext uri="{FF2B5EF4-FFF2-40B4-BE49-F238E27FC236}">
                <a16:creationId xmlns:a16="http://schemas.microsoft.com/office/drawing/2014/main" id="{3CFDE138-8B3A-52E3-6324-3D2FEDA9E8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75" y="1935163"/>
            <a:ext cx="3409950" cy="22066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Box 20">
            <a:extLst>
              <a:ext uri="{FF2B5EF4-FFF2-40B4-BE49-F238E27FC236}">
                <a16:creationId xmlns:a16="http://schemas.microsoft.com/office/drawing/2014/main" id="{3767A3D5-42EF-FB37-D0D9-D57B5F94A37F}"/>
              </a:ext>
            </a:extLst>
          </p:cNvPr>
          <p:cNvSpPr txBox="1">
            <a:spLocks noChangeArrowheads="1"/>
          </p:cNvSpPr>
          <p:nvPr/>
        </p:nvSpPr>
        <p:spPr bwMode="auto">
          <a:xfrm>
            <a:off x="6146800" y="4141788"/>
            <a:ext cx="26463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Septuagint Fragment</a:t>
            </a:r>
            <a:br>
              <a:rPr lang="en-US" altLang="en-US" sz="1800"/>
            </a:br>
            <a:r>
              <a:rPr lang="en-US" altLang="en-US" sz="1400"/>
              <a:t>(4Q120, from Leviticus, 100s BC)</a:t>
            </a:r>
          </a:p>
        </p:txBody>
      </p:sp>
      <p:sp>
        <p:nvSpPr>
          <p:cNvPr id="23" name="Isosceles Triangle 22">
            <a:extLst>
              <a:ext uri="{FF2B5EF4-FFF2-40B4-BE49-F238E27FC236}">
                <a16:creationId xmlns:a16="http://schemas.microsoft.com/office/drawing/2014/main" id="{481A430A-2986-DA9B-5D14-316E7F57B636}"/>
              </a:ext>
            </a:extLst>
          </p:cNvPr>
          <p:cNvSpPr>
            <a:spLocks noChangeArrowheads="1"/>
          </p:cNvSpPr>
          <p:nvPr/>
        </p:nvSpPr>
        <p:spPr bwMode="auto">
          <a:xfrm rot="10800000">
            <a:off x="8048625" y="6456363"/>
            <a:ext cx="323850" cy="228600"/>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8140" name="TextBox 12">
            <a:extLst>
              <a:ext uri="{FF2B5EF4-FFF2-40B4-BE49-F238E27FC236}">
                <a16:creationId xmlns:a16="http://schemas.microsoft.com/office/drawing/2014/main" id="{B10599B2-1ACC-DA9A-48E3-04CB3AD3579E}"/>
              </a:ext>
            </a:extLst>
          </p:cNvPr>
          <p:cNvSpPr txBox="1">
            <a:spLocks noChangeArrowheads="1"/>
          </p:cNvSpPr>
          <p:nvPr/>
        </p:nvSpPr>
        <p:spPr bwMode="auto">
          <a:xfrm>
            <a:off x="6226175" y="6562725"/>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 BC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41BE6B-AC9B-97A7-65C7-817C6D864F7B}"/>
              </a:ext>
            </a:extLst>
          </p:cNvPr>
          <p:cNvSpPr>
            <a:spLocks noGrp="1"/>
          </p:cNvSpPr>
          <p:nvPr>
            <p:ph type="title"/>
          </p:nvPr>
        </p:nvSpPr>
        <p:spPr>
          <a:xfrm>
            <a:off x="457200" y="274638"/>
            <a:ext cx="8229600" cy="684212"/>
          </a:xfrm>
        </p:spPr>
        <p:txBody>
          <a:bodyPr/>
          <a:lstStyle/>
          <a:p>
            <a:pPr eaLnBrk="1" hangingPunct="1"/>
            <a:r>
              <a:rPr lang="en-US" altLang="en-US">
                <a:latin typeface="Calibri" panose="020F0502020204030204" pitchFamily="34" charset="0"/>
                <a:cs typeface="Calibri" panose="020F0502020204030204" pitchFamily="34" charset="0"/>
              </a:rPr>
              <a:t>Time Line</a:t>
            </a:r>
          </a:p>
        </p:txBody>
      </p:sp>
      <p:sp>
        <p:nvSpPr>
          <p:cNvPr id="49155" name="Content Placeholder 2">
            <a:extLst>
              <a:ext uri="{FF2B5EF4-FFF2-40B4-BE49-F238E27FC236}">
                <a16:creationId xmlns:a16="http://schemas.microsoft.com/office/drawing/2014/main" id="{B409639C-502F-5C71-9AAA-06A75E0D087A}"/>
              </a:ext>
            </a:extLst>
          </p:cNvPr>
          <p:cNvSpPr>
            <a:spLocks noGrp="1"/>
          </p:cNvSpPr>
          <p:nvPr>
            <p:ph idx="1"/>
          </p:nvPr>
        </p:nvSpPr>
        <p:spPr>
          <a:xfrm>
            <a:off x="457200" y="1220788"/>
            <a:ext cx="5205413" cy="5135562"/>
          </a:xfrm>
        </p:spPr>
        <p:txBody>
          <a:bodyPr/>
          <a:lstStyle/>
          <a:p>
            <a:pPr eaLnBrk="1" hangingPunct="1"/>
            <a:r>
              <a:rPr lang="en-US" altLang="en-US" dirty="0">
                <a:latin typeface="Cambria" panose="02040503050406030204" pitchFamily="18" charset="0"/>
              </a:rPr>
              <a:t>Greek Translation</a:t>
            </a:r>
          </a:p>
          <a:p>
            <a:pPr lvl="1" eaLnBrk="1" hangingPunct="1">
              <a:buFont typeface="Arial" panose="020B0604020202020204" pitchFamily="34" charset="0"/>
              <a:buChar char="•"/>
            </a:pPr>
            <a:r>
              <a:rPr lang="en-US" altLang="en-US" dirty="0">
                <a:latin typeface="Cambria" panose="02040503050406030204" pitchFamily="18" charset="0"/>
              </a:rPr>
              <a:t>The word </a:t>
            </a:r>
            <a:r>
              <a:rPr lang="en-US" altLang="en-US" i="1" dirty="0">
                <a:latin typeface="Cambria" panose="02040503050406030204" pitchFamily="18" charset="0"/>
              </a:rPr>
              <a:t>Septuagint </a:t>
            </a:r>
            <a:r>
              <a:rPr lang="en-US" altLang="en-US" dirty="0">
                <a:latin typeface="Cambria" panose="02040503050406030204" pitchFamily="18" charset="0"/>
              </a:rPr>
              <a:t>means 70, referring to the legend that 70 or 72 Jewish scholars translated it. </a:t>
            </a:r>
          </a:p>
          <a:p>
            <a:pPr lvl="1" eaLnBrk="1" hangingPunct="1">
              <a:buFont typeface="Arial" panose="020B0604020202020204" pitchFamily="34" charset="0"/>
              <a:buChar char="•"/>
            </a:pPr>
            <a:r>
              <a:rPr lang="en-US" altLang="en-US" dirty="0">
                <a:latin typeface="Cambria" panose="02040503050406030204" pitchFamily="18" charset="0"/>
              </a:rPr>
              <a:t>It is often abbreviated LXX, the Roman numeral for 70.</a:t>
            </a:r>
          </a:p>
          <a:p>
            <a:pPr lvl="1" eaLnBrk="1" hangingPunct="1">
              <a:buFont typeface="Arial" panose="020B0604020202020204" pitchFamily="34" charset="0"/>
              <a:buChar char="•"/>
            </a:pPr>
            <a:r>
              <a:rPr lang="en-US" altLang="en-US" dirty="0">
                <a:latin typeface="Cambria" panose="02040503050406030204" pitchFamily="18" charset="0"/>
              </a:rPr>
              <a:t>The books were arranged by subject: historical, poetic, and prophetic. </a:t>
            </a:r>
          </a:p>
        </p:txBody>
      </p:sp>
      <p:sp>
        <p:nvSpPr>
          <p:cNvPr id="22" name="Rectangle 21">
            <a:extLst>
              <a:ext uri="{FF2B5EF4-FFF2-40B4-BE49-F238E27FC236}">
                <a16:creationId xmlns:a16="http://schemas.microsoft.com/office/drawing/2014/main" id="{45609718-A534-C5FC-5DBB-2E3AAFCE269E}"/>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9157" name="TextBox 22">
            <a:extLst>
              <a:ext uri="{FF2B5EF4-FFF2-40B4-BE49-F238E27FC236}">
                <a16:creationId xmlns:a16="http://schemas.microsoft.com/office/drawing/2014/main" id="{64797325-0A52-C2E9-0EAD-F4519BB44566}"/>
              </a:ext>
            </a:extLst>
          </p:cNvPr>
          <p:cNvSpPr txBox="1">
            <a:spLocks noChangeArrowheads="1"/>
          </p:cNvSpPr>
          <p:nvPr/>
        </p:nvSpPr>
        <p:spPr bwMode="auto">
          <a:xfrm>
            <a:off x="0" y="6557963"/>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 BC</a:t>
            </a:r>
          </a:p>
        </p:txBody>
      </p:sp>
      <p:sp>
        <p:nvSpPr>
          <p:cNvPr id="49158" name="TextBox 23">
            <a:extLst>
              <a:ext uri="{FF2B5EF4-FFF2-40B4-BE49-F238E27FC236}">
                <a16:creationId xmlns:a16="http://schemas.microsoft.com/office/drawing/2014/main" id="{ECE2EDAA-0C20-94FB-DA9F-11B6D8C4E115}"/>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49159" name="TextBox 24">
            <a:extLst>
              <a:ext uri="{FF2B5EF4-FFF2-40B4-BE49-F238E27FC236}">
                <a16:creationId xmlns:a16="http://schemas.microsoft.com/office/drawing/2014/main" id="{06B2D0DA-663F-38DF-8455-288C2E17363D}"/>
              </a:ext>
            </a:extLst>
          </p:cNvPr>
          <p:cNvSpPr txBox="1">
            <a:spLocks noChangeArrowheads="1"/>
          </p:cNvSpPr>
          <p:nvPr/>
        </p:nvSpPr>
        <p:spPr bwMode="auto">
          <a:xfrm>
            <a:off x="4237038" y="6584950"/>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 BC</a:t>
            </a:r>
          </a:p>
        </p:txBody>
      </p:sp>
      <p:sp>
        <p:nvSpPr>
          <p:cNvPr id="49160" name="TextBox 26">
            <a:extLst>
              <a:ext uri="{FF2B5EF4-FFF2-40B4-BE49-F238E27FC236}">
                <a16:creationId xmlns:a16="http://schemas.microsoft.com/office/drawing/2014/main" id="{E3991275-3228-5F60-863F-654E29346D25}"/>
              </a:ext>
            </a:extLst>
          </p:cNvPr>
          <p:cNvSpPr txBox="1">
            <a:spLocks noChangeArrowheads="1"/>
          </p:cNvSpPr>
          <p:nvPr/>
        </p:nvSpPr>
        <p:spPr bwMode="auto">
          <a:xfrm>
            <a:off x="2271713" y="6570663"/>
            <a:ext cx="873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 BC</a:t>
            </a:r>
          </a:p>
        </p:txBody>
      </p:sp>
      <p:pic>
        <p:nvPicPr>
          <p:cNvPr id="13" name="Picture 12" descr="Septuagint_4Q120_frg20.png">
            <a:extLst>
              <a:ext uri="{FF2B5EF4-FFF2-40B4-BE49-F238E27FC236}">
                <a16:creationId xmlns:a16="http://schemas.microsoft.com/office/drawing/2014/main" id="{4079E545-FDCD-0F59-CE9B-38ADEEA454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75" y="1935163"/>
            <a:ext cx="3409950" cy="22066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Box 14">
            <a:extLst>
              <a:ext uri="{FF2B5EF4-FFF2-40B4-BE49-F238E27FC236}">
                <a16:creationId xmlns:a16="http://schemas.microsoft.com/office/drawing/2014/main" id="{C9C68DA1-68C4-4B93-22BE-3A739E70CD33}"/>
              </a:ext>
            </a:extLst>
          </p:cNvPr>
          <p:cNvSpPr txBox="1">
            <a:spLocks noChangeArrowheads="1"/>
          </p:cNvSpPr>
          <p:nvPr/>
        </p:nvSpPr>
        <p:spPr bwMode="auto">
          <a:xfrm>
            <a:off x="6146800" y="4141788"/>
            <a:ext cx="26463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solidFill>
                  <a:srgbClr val="000000"/>
                </a:solidFill>
              </a:rPr>
              <a:t>Septuagint Fragment</a:t>
            </a:r>
            <a:br>
              <a:rPr lang="en-US" altLang="en-US" sz="1800">
                <a:solidFill>
                  <a:srgbClr val="000000"/>
                </a:solidFill>
              </a:rPr>
            </a:br>
            <a:r>
              <a:rPr lang="en-US" altLang="en-US" sz="1400">
                <a:solidFill>
                  <a:srgbClr val="000000"/>
                </a:solidFill>
              </a:rPr>
              <a:t>(4Q120, from Leviticus, 100s BC)</a:t>
            </a:r>
          </a:p>
        </p:txBody>
      </p:sp>
      <p:sp>
        <p:nvSpPr>
          <p:cNvPr id="49163" name="TextBox 15">
            <a:extLst>
              <a:ext uri="{FF2B5EF4-FFF2-40B4-BE49-F238E27FC236}">
                <a16:creationId xmlns:a16="http://schemas.microsoft.com/office/drawing/2014/main" id="{6714F8F8-F382-7B4C-1001-C9A787E55688}"/>
              </a:ext>
            </a:extLst>
          </p:cNvPr>
          <p:cNvSpPr txBox="1">
            <a:spLocks noChangeArrowheads="1"/>
          </p:cNvSpPr>
          <p:nvPr/>
        </p:nvSpPr>
        <p:spPr bwMode="auto">
          <a:xfrm>
            <a:off x="6226175" y="6562725"/>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 BC</a:t>
            </a:r>
          </a:p>
        </p:txBody>
      </p:sp>
      <p:sp>
        <p:nvSpPr>
          <p:cNvPr id="15" name="Isosceles Triangle 14">
            <a:extLst>
              <a:ext uri="{FF2B5EF4-FFF2-40B4-BE49-F238E27FC236}">
                <a16:creationId xmlns:a16="http://schemas.microsoft.com/office/drawing/2014/main" id="{2B6EF428-78EC-D98D-7869-B4AA50F764FE}"/>
              </a:ext>
            </a:extLst>
          </p:cNvPr>
          <p:cNvSpPr>
            <a:spLocks noChangeArrowheads="1"/>
          </p:cNvSpPr>
          <p:nvPr/>
        </p:nvSpPr>
        <p:spPr bwMode="auto">
          <a:xfrm rot="10800000">
            <a:off x="8048625" y="6456363"/>
            <a:ext cx="323850" cy="228600"/>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153CA80-9B3A-4C83-DEC4-939E2823A47A}"/>
              </a:ext>
            </a:extLst>
          </p:cNvPr>
          <p:cNvSpPr>
            <a:spLocks noGrp="1"/>
          </p:cNvSpPr>
          <p:nvPr>
            <p:ph type="title"/>
          </p:nvPr>
        </p:nvSpPr>
        <p:spPr>
          <a:xfrm>
            <a:off x="457200" y="274638"/>
            <a:ext cx="8229600" cy="684212"/>
          </a:xfrm>
        </p:spPr>
        <p:txBody>
          <a:bodyPr/>
          <a:lstStyle/>
          <a:p>
            <a:pPr eaLnBrk="1" hangingPunct="1"/>
            <a:r>
              <a:rPr lang="en-US" altLang="en-US" dirty="0">
                <a:latin typeface="Cambria" panose="02040503050406030204" pitchFamily="18" charset="0"/>
              </a:rPr>
              <a:t>Old Testament</a:t>
            </a:r>
          </a:p>
        </p:txBody>
      </p:sp>
      <p:sp>
        <p:nvSpPr>
          <p:cNvPr id="50179" name="Content Placeholder 2">
            <a:extLst>
              <a:ext uri="{FF2B5EF4-FFF2-40B4-BE49-F238E27FC236}">
                <a16:creationId xmlns:a16="http://schemas.microsoft.com/office/drawing/2014/main" id="{65D3C96F-1569-DEA7-A608-BECD0E625364}"/>
              </a:ext>
            </a:extLst>
          </p:cNvPr>
          <p:cNvSpPr>
            <a:spLocks noGrp="1"/>
          </p:cNvSpPr>
          <p:nvPr>
            <p:ph idx="1"/>
          </p:nvPr>
        </p:nvSpPr>
        <p:spPr>
          <a:xfrm>
            <a:off x="457200" y="1220788"/>
            <a:ext cx="8229600" cy="5135562"/>
          </a:xfrm>
        </p:spPr>
        <p:txBody>
          <a:bodyPr/>
          <a:lstStyle/>
          <a:p>
            <a:pPr eaLnBrk="1" hangingPunct="1"/>
            <a:r>
              <a:rPr lang="en-US" altLang="en-US">
                <a:latin typeface="Cambria" panose="02040503050406030204" pitchFamily="18" charset="0"/>
              </a:rPr>
              <a:t>Apocrypha</a:t>
            </a:r>
          </a:p>
          <a:p>
            <a:pPr lvl="1" eaLnBrk="1" hangingPunct="1">
              <a:buFont typeface="Arial" panose="020B0604020202020204" pitchFamily="34" charset="0"/>
              <a:buChar char="•"/>
            </a:pPr>
            <a:r>
              <a:rPr lang="en-US" altLang="en-US">
                <a:latin typeface="Cambria" panose="02040503050406030204" pitchFamily="18" charset="0"/>
              </a:rPr>
              <a:t>The Septuagint included some Jewish religious writings—later known as </a:t>
            </a:r>
            <a:r>
              <a:rPr lang="ja-JP" altLang="en-US">
                <a:latin typeface="Cambria" panose="02040503050406030204" pitchFamily="18" charset="0"/>
              </a:rPr>
              <a:t>“</a:t>
            </a:r>
            <a:r>
              <a:rPr lang="en-US" altLang="ja-JP">
                <a:latin typeface="Cambria" panose="02040503050406030204" pitchFamily="18" charset="0"/>
              </a:rPr>
              <a:t>Apocrypha</a:t>
            </a:r>
            <a:r>
              <a:rPr lang="ja-JP" altLang="en-US">
                <a:latin typeface="Cambria" panose="02040503050406030204" pitchFamily="18" charset="0"/>
              </a:rPr>
              <a:t>”</a:t>
            </a:r>
            <a:r>
              <a:rPr lang="en-US" altLang="ja-JP">
                <a:latin typeface="Cambria" panose="02040503050406030204" pitchFamily="18" charset="0"/>
              </a:rPr>
              <a:t>—that had never been included in the Hebrew and Aramaic Scriptures.</a:t>
            </a:r>
            <a:endParaRPr lang="en-US" altLang="ja-JP">
              <a:solidFill>
                <a:srgbClr val="0000FF"/>
              </a:solidFill>
              <a:latin typeface="Cambria" panose="02040503050406030204" pitchFamily="18" charset="0"/>
            </a:endParaRPr>
          </a:p>
          <a:p>
            <a:pPr lvl="1" eaLnBrk="1" hangingPunct="1">
              <a:buFont typeface="Arial" panose="020B0604020202020204" pitchFamily="34" charset="0"/>
              <a:buChar char="•"/>
            </a:pPr>
            <a:r>
              <a:rPr lang="en-US" altLang="en-US">
                <a:latin typeface="Cambria" panose="02040503050406030204" pitchFamily="18" charset="0"/>
              </a:rPr>
              <a:t>The word </a:t>
            </a:r>
            <a:r>
              <a:rPr lang="en-US" altLang="en-US" i="1">
                <a:latin typeface="Cambria" panose="02040503050406030204" pitchFamily="18" charset="0"/>
              </a:rPr>
              <a:t>apocrypha</a:t>
            </a:r>
            <a:r>
              <a:rPr lang="en-US" altLang="en-US">
                <a:latin typeface="Cambria" panose="02040503050406030204" pitchFamily="18" charset="0"/>
              </a:rPr>
              <a:t> is from the Greek meaning </a:t>
            </a:r>
            <a:r>
              <a:rPr lang="ja-JP" altLang="en-US">
                <a:latin typeface="Cambria" panose="02040503050406030204" pitchFamily="18" charset="0"/>
              </a:rPr>
              <a:t>“</a:t>
            </a:r>
            <a:r>
              <a:rPr lang="en-US" altLang="ja-JP">
                <a:latin typeface="Cambria" panose="02040503050406030204" pitchFamily="18" charset="0"/>
              </a:rPr>
              <a:t>hidden</a:t>
            </a:r>
            <a:r>
              <a:rPr lang="ja-JP" altLang="en-US">
                <a:latin typeface="Cambria" panose="02040503050406030204" pitchFamily="18" charset="0"/>
              </a:rPr>
              <a:t>”</a:t>
            </a:r>
            <a:r>
              <a:rPr lang="en-US" altLang="ja-JP">
                <a:latin typeface="Cambria" panose="02040503050406030204" pitchFamily="18" charset="0"/>
              </a:rPr>
              <a:t> or </a:t>
            </a:r>
            <a:r>
              <a:rPr lang="ja-JP" altLang="en-US">
                <a:latin typeface="Cambria" panose="02040503050406030204" pitchFamily="18" charset="0"/>
              </a:rPr>
              <a:t>“</a:t>
            </a:r>
            <a:r>
              <a:rPr lang="en-US" altLang="ja-JP">
                <a:latin typeface="Cambria" panose="02040503050406030204" pitchFamily="18" charset="0"/>
              </a:rPr>
              <a:t>unclear.</a:t>
            </a:r>
            <a:r>
              <a:rPr lang="ja-JP" altLang="en-US">
                <a:latin typeface="Cambria" panose="02040503050406030204" pitchFamily="18" charset="0"/>
              </a:rPr>
              <a:t>”</a:t>
            </a:r>
            <a:r>
              <a:rPr lang="en-US" altLang="ja-JP">
                <a:latin typeface="Cambria" panose="02040503050406030204" pitchFamily="18" charset="0"/>
              </a:rPr>
              <a:t> </a:t>
            </a:r>
          </a:p>
          <a:p>
            <a:pPr lvl="1" eaLnBrk="1" hangingPunct="1">
              <a:buFont typeface="Arial" panose="020B0604020202020204" pitchFamily="34" charset="0"/>
              <a:buChar char="•"/>
            </a:pPr>
            <a:r>
              <a:rPr lang="en-US" altLang="en-US">
                <a:latin typeface="Cambria" panose="02040503050406030204" pitchFamily="18" charset="0"/>
              </a:rPr>
              <a:t>Today, they are not included in Protestant Bibles, but many of the books can be found in Orthodox and Roman Catholic Old Testaments. </a:t>
            </a:r>
          </a:p>
          <a:p>
            <a:pPr lvl="1" eaLnBrk="1" hangingPunct="1">
              <a:buFont typeface="Arial" panose="020B0604020202020204" pitchFamily="34" charset="0"/>
              <a:buChar char="•"/>
            </a:pPr>
            <a:endParaRPr lang="en-US" altLang="en-US">
              <a:latin typeface="Cambria" panose="02040503050406030204" pitchFamily="18" charset="0"/>
            </a:endParaRPr>
          </a:p>
        </p:txBody>
      </p:sp>
      <p:sp>
        <p:nvSpPr>
          <p:cNvPr id="4" name="Rectangle 3">
            <a:extLst>
              <a:ext uri="{FF2B5EF4-FFF2-40B4-BE49-F238E27FC236}">
                <a16:creationId xmlns:a16="http://schemas.microsoft.com/office/drawing/2014/main" id="{3E55098F-CCA5-95C4-96E9-9B2766265C26}"/>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0181" name="TextBox 4">
            <a:extLst>
              <a:ext uri="{FF2B5EF4-FFF2-40B4-BE49-F238E27FC236}">
                <a16:creationId xmlns:a16="http://schemas.microsoft.com/office/drawing/2014/main" id="{6FDBB555-C34B-E282-6DC2-9D2616345D26}"/>
              </a:ext>
            </a:extLst>
          </p:cNvPr>
          <p:cNvSpPr txBox="1">
            <a:spLocks noChangeArrowheads="1"/>
          </p:cNvSpPr>
          <p:nvPr/>
        </p:nvSpPr>
        <p:spPr bwMode="auto">
          <a:xfrm>
            <a:off x="0" y="6557963"/>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 BC</a:t>
            </a:r>
          </a:p>
        </p:txBody>
      </p:sp>
      <p:sp>
        <p:nvSpPr>
          <p:cNvPr id="50182" name="TextBox 5">
            <a:extLst>
              <a:ext uri="{FF2B5EF4-FFF2-40B4-BE49-F238E27FC236}">
                <a16:creationId xmlns:a16="http://schemas.microsoft.com/office/drawing/2014/main" id="{5D7C63A4-853B-E12F-6F05-414706BA27B9}"/>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50183" name="TextBox 6">
            <a:extLst>
              <a:ext uri="{FF2B5EF4-FFF2-40B4-BE49-F238E27FC236}">
                <a16:creationId xmlns:a16="http://schemas.microsoft.com/office/drawing/2014/main" id="{BF4D6336-85B9-AD6D-AD8F-26B97782A6D3}"/>
              </a:ext>
            </a:extLst>
          </p:cNvPr>
          <p:cNvSpPr txBox="1">
            <a:spLocks noChangeArrowheads="1"/>
          </p:cNvSpPr>
          <p:nvPr/>
        </p:nvSpPr>
        <p:spPr bwMode="auto">
          <a:xfrm>
            <a:off x="4237038" y="6584950"/>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 BC</a:t>
            </a:r>
          </a:p>
        </p:txBody>
      </p:sp>
      <p:sp>
        <p:nvSpPr>
          <p:cNvPr id="50184" name="TextBox 8">
            <a:extLst>
              <a:ext uri="{FF2B5EF4-FFF2-40B4-BE49-F238E27FC236}">
                <a16:creationId xmlns:a16="http://schemas.microsoft.com/office/drawing/2014/main" id="{2FC114C0-B9B0-4142-E29E-AD6CCF69C5FF}"/>
              </a:ext>
            </a:extLst>
          </p:cNvPr>
          <p:cNvSpPr txBox="1">
            <a:spLocks noChangeArrowheads="1"/>
          </p:cNvSpPr>
          <p:nvPr/>
        </p:nvSpPr>
        <p:spPr bwMode="auto">
          <a:xfrm>
            <a:off x="2271713" y="6570663"/>
            <a:ext cx="873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 BC</a:t>
            </a:r>
          </a:p>
        </p:txBody>
      </p:sp>
      <p:sp>
        <p:nvSpPr>
          <p:cNvPr id="50185" name="TextBox 10">
            <a:extLst>
              <a:ext uri="{FF2B5EF4-FFF2-40B4-BE49-F238E27FC236}">
                <a16:creationId xmlns:a16="http://schemas.microsoft.com/office/drawing/2014/main" id="{3C1FE5A3-5FFB-0E34-AA6C-49AB2DCF3E4C}"/>
              </a:ext>
            </a:extLst>
          </p:cNvPr>
          <p:cNvSpPr txBox="1">
            <a:spLocks noChangeArrowheads="1"/>
          </p:cNvSpPr>
          <p:nvPr/>
        </p:nvSpPr>
        <p:spPr bwMode="auto">
          <a:xfrm>
            <a:off x="6226175" y="6562725"/>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 BC</a:t>
            </a:r>
          </a:p>
        </p:txBody>
      </p:sp>
      <p:sp>
        <p:nvSpPr>
          <p:cNvPr id="11" name="Isosceles Triangle 10">
            <a:extLst>
              <a:ext uri="{FF2B5EF4-FFF2-40B4-BE49-F238E27FC236}">
                <a16:creationId xmlns:a16="http://schemas.microsoft.com/office/drawing/2014/main" id="{738B8D89-F7F3-383B-44F9-8D639DA35DA4}"/>
              </a:ext>
            </a:extLst>
          </p:cNvPr>
          <p:cNvSpPr>
            <a:spLocks noChangeArrowheads="1"/>
          </p:cNvSpPr>
          <p:nvPr/>
        </p:nvSpPr>
        <p:spPr bwMode="auto">
          <a:xfrm rot="10800000">
            <a:off x="8048625" y="6456363"/>
            <a:ext cx="323850" cy="228600"/>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D96802-C906-DBFA-7CDA-3B0AAA72316E}"/>
              </a:ext>
            </a:extLst>
          </p:cNvPr>
          <p:cNvSpPr>
            <a:spLocks noChangeArrowheads="1"/>
          </p:cNvSpPr>
          <p:nvPr/>
        </p:nvSpPr>
        <p:spPr bwMode="auto">
          <a:xfrm>
            <a:off x="0" y="5842000"/>
            <a:ext cx="9144000" cy="1016000"/>
          </a:xfrm>
          <a:prstGeom prst="rect">
            <a:avLst/>
          </a:prstGeom>
          <a:solidFill>
            <a:schemeClr val="bg1">
              <a:alpha val="58823"/>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 name="Rectangle 1">
            <a:extLst>
              <a:ext uri="{FF2B5EF4-FFF2-40B4-BE49-F238E27FC236}">
                <a16:creationId xmlns:a16="http://schemas.microsoft.com/office/drawing/2014/main" id="{660F9105-792F-62A3-7824-638DD3B97CB5}"/>
              </a:ext>
            </a:extLst>
          </p:cNvPr>
          <p:cNvSpPr>
            <a:spLocks noChangeArrowheads="1"/>
          </p:cNvSpPr>
          <p:nvPr/>
        </p:nvSpPr>
        <p:spPr bwMode="auto">
          <a:xfrm>
            <a:off x="0" y="0"/>
            <a:ext cx="9144000" cy="1016000"/>
          </a:xfrm>
          <a:prstGeom prst="rect">
            <a:avLst/>
          </a:prstGeom>
          <a:solidFill>
            <a:schemeClr val="bg1">
              <a:alpha val="58823"/>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AutoShape 16">
            <a:hlinkClick r:id="" action="ppaction://noaction"/>
            <a:extLst>
              <a:ext uri="{FF2B5EF4-FFF2-40B4-BE49-F238E27FC236}">
                <a16:creationId xmlns:a16="http://schemas.microsoft.com/office/drawing/2014/main" id="{8C86859D-6E70-EB7B-6654-A29ECDABE45B}"/>
              </a:ext>
            </a:extLst>
          </p:cNvPr>
          <p:cNvSpPr>
            <a:spLocks noChangeArrowheads="1"/>
          </p:cNvSpPr>
          <p:nvPr/>
        </p:nvSpPr>
        <p:spPr bwMode="auto">
          <a:xfrm>
            <a:off x="754993" y="1199939"/>
            <a:ext cx="3690196" cy="5342759"/>
          </a:xfrm>
          <a:prstGeom prst="actionButtonBlank">
            <a:avLst/>
          </a:prstGeom>
          <a:solidFill>
            <a:schemeClr val="accent2">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fontAlgn="auto">
              <a:spcBef>
                <a:spcPts val="0"/>
              </a:spcBef>
              <a:spcAft>
                <a:spcPts val="0"/>
              </a:spcAft>
              <a:defRPr/>
            </a:pPr>
            <a:r>
              <a:rPr lang="en-US" sz="1400" dirty="0">
                <a:latin typeface="+mn-lt"/>
                <a:ea typeface="ＭＳ Ｐゴシック" charset="-128"/>
              </a:rPr>
              <a:t>Genesis</a:t>
            </a:r>
          </a:p>
          <a:p>
            <a:pPr fontAlgn="auto">
              <a:spcBef>
                <a:spcPts val="0"/>
              </a:spcBef>
              <a:spcAft>
                <a:spcPts val="0"/>
              </a:spcAft>
              <a:defRPr/>
            </a:pPr>
            <a:r>
              <a:rPr lang="en-US" sz="1400" dirty="0">
                <a:latin typeface="+mn-lt"/>
                <a:ea typeface="ＭＳ Ｐゴシック" charset="-128"/>
              </a:rPr>
              <a:t>Exodus</a:t>
            </a:r>
          </a:p>
          <a:p>
            <a:pPr fontAlgn="auto">
              <a:spcBef>
                <a:spcPts val="0"/>
              </a:spcBef>
              <a:spcAft>
                <a:spcPts val="0"/>
              </a:spcAft>
              <a:defRPr/>
            </a:pPr>
            <a:r>
              <a:rPr lang="en-US" sz="1400" dirty="0">
                <a:latin typeface="+mn-lt"/>
                <a:ea typeface="ＭＳ Ｐゴシック" charset="-128"/>
              </a:rPr>
              <a:t>Leviticus</a:t>
            </a:r>
          </a:p>
          <a:p>
            <a:pPr fontAlgn="auto">
              <a:spcBef>
                <a:spcPts val="0"/>
              </a:spcBef>
              <a:spcAft>
                <a:spcPts val="0"/>
              </a:spcAft>
              <a:defRPr/>
            </a:pPr>
            <a:r>
              <a:rPr lang="en-US" sz="1400" dirty="0">
                <a:latin typeface="+mn-lt"/>
                <a:ea typeface="ＭＳ Ｐゴシック" charset="-128"/>
              </a:rPr>
              <a:t>Numbers</a:t>
            </a:r>
          </a:p>
          <a:p>
            <a:pPr fontAlgn="auto">
              <a:spcBef>
                <a:spcPts val="0"/>
              </a:spcBef>
              <a:spcAft>
                <a:spcPts val="0"/>
              </a:spcAft>
              <a:defRPr/>
            </a:pPr>
            <a:r>
              <a:rPr lang="en-US" sz="1400" dirty="0">
                <a:latin typeface="+mn-lt"/>
                <a:ea typeface="ＭＳ Ｐゴシック" charset="-128"/>
              </a:rPr>
              <a:t>Deuteronomy</a:t>
            </a:r>
          </a:p>
          <a:p>
            <a:pPr fontAlgn="auto">
              <a:spcBef>
                <a:spcPts val="0"/>
              </a:spcBef>
              <a:spcAft>
                <a:spcPts val="0"/>
              </a:spcAft>
              <a:defRPr/>
            </a:pPr>
            <a:r>
              <a:rPr lang="en-US" sz="1400" dirty="0">
                <a:latin typeface="+mn-lt"/>
                <a:ea typeface="ＭＳ Ｐゴシック" charset="-128"/>
              </a:rPr>
              <a:t>Joshua</a:t>
            </a:r>
          </a:p>
          <a:p>
            <a:pPr fontAlgn="auto">
              <a:spcBef>
                <a:spcPts val="0"/>
              </a:spcBef>
              <a:spcAft>
                <a:spcPts val="0"/>
              </a:spcAft>
              <a:defRPr/>
            </a:pPr>
            <a:r>
              <a:rPr lang="en-US" sz="1400" dirty="0">
                <a:latin typeface="+mn-lt"/>
                <a:ea typeface="ＭＳ Ｐゴシック" charset="-128"/>
              </a:rPr>
              <a:t>Judges</a:t>
            </a:r>
          </a:p>
          <a:p>
            <a:pPr fontAlgn="auto">
              <a:spcBef>
                <a:spcPts val="0"/>
              </a:spcBef>
              <a:spcAft>
                <a:spcPts val="0"/>
              </a:spcAft>
              <a:defRPr/>
            </a:pPr>
            <a:r>
              <a:rPr lang="en-US" sz="1400" dirty="0">
                <a:latin typeface="+mn-lt"/>
                <a:ea typeface="ＭＳ Ｐゴシック" charset="-128"/>
              </a:rPr>
              <a:t>Ruth</a:t>
            </a:r>
          </a:p>
          <a:p>
            <a:pPr fontAlgn="auto">
              <a:spcBef>
                <a:spcPts val="0"/>
              </a:spcBef>
              <a:spcAft>
                <a:spcPts val="0"/>
              </a:spcAft>
              <a:defRPr/>
            </a:pPr>
            <a:r>
              <a:rPr lang="en-US" sz="1400" dirty="0">
                <a:latin typeface="+mn-lt"/>
                <a:ea typeface="ＭＳ Ｐゴシック" charset="-128"/>
              </a:rPr>
              <a:t>1 Samuel</a:t>
            </a:r>
          </a:p>
          <a:p>
            <a:pPr fontAlgn="auto">
              <a:spcBef>
                <a:spcPts val="0"/>
              </a:spcBef>
              <a:spcAft>
                <a:spcPts val="0"/>
              </a:spcAft>
              <a:defRPr/>
            </a:pPr>
            <a:r>
              <a:rPr lang="en-US" sz="1400" dirty="0">
                <a:latin typeface="+mn-lt"/>
                <a:ea typeface="ＭＳ Ｐゴシック" charset="-128"/>
              </a:rPr>
              <a:t>2 Samuel</a:t>
            </a:r>
          </a:p>
          <a:p>
            <a:pPr fontAlgn="auto">
              <a:spcBef>
                <a:spcPts val="0"/>
              </a:spcBef>
              <a:spcAft>
                <a:spcPts val="0"/>
              </a:spcAft>
              <a:defRPr/>
            </a:pPr>
            <a:r>
              <a:rPr lang="en-US" sz="1400" dirty="0">
                <a:latin typeface="+mn-lt"/>
                <a:ea typeface="ＭＳ Ｐゴシック" charset="-128"/>
              </a:rPr>
              <a:t>1 Kings</a:t>
            </a:r>
          </a:p>
          <a:p>
            <a:pPr fontAlgn="auto">
              <a:spcBef>
                <a:spcPts val="0"/>
              </a:spcBef>
              <a:spcAft>
                <a:spcPts val="0"/>
              </a:spcAft>
              <a:defRPr/>
            </a:pPr>
            <a:r>
              <a:rPr lang="en-US" sz="1400" dirty="0">
                <a:latin typeface="+mn-lt"/>
                <a:ea typeface="ＭＳ Ｐゴシック" charset="-128"/>
              </a:rPr>
              <a:t>2 Kings</a:t>
            </a:r>
          </a:p>
          <a:p>
            <a:pPr fontAlgn="auto">
              <a:spcBef>
                <a:spcPts val="0"/>
              </a:spcBef>
              <a:spcAft>
                <a:spcPts val="0"/>
              </a:spcAft>
              <a:defRPr/>
            </a:pPr>
            <a:r>
              <a:rPr lang="en-US" sz="1400" dirty="0">
                <a:latin typeface="+mn-lt"/>
                <a:ea typeface="ＭＳ Ｐゴシック" charset="-128"/>
              </a:rPr>
              <a:t>1 Chronicles</a:t>
            </a:r>
          </a:p>
          <a:p>
            <a:pPr fontAlgn="auto">
              <a:spcBef>
                <a:spcPts val="0"/>
              </a:spcBef>
              <a:spcAft>
                <a:spcPts val="0"/>
              </a:spcAft>
              <a:defRPr/>
            </a:pPr>
            <a:r>
              <a:rPr lang="en-US" sz="1400" dirty="0">
                <a:latin typeface="+mn-lt"/>
                <a:ea typeface="ＭＳ Ｐゴシック" charset="-128"/>
              </a:rPr>
              <a:t>2 Chronicles</a:t>
            </a:r>
          </a:p>
          <a:p>
            <a:pPr fontAlgn="auto">
              <a:spcBef>
                <a:spcPts val="0"/>
              </a:spcBef>
              <a:spcAft>
                <a:spcPts val="0"/>
              </a:spcAft>
              <a:defRPr/>
            </a:pPr>
            <a:r>
              <a:rPr lang="en-US" sz="1400" dirty="0">
                <a:latin typeface="+mn-lt"/>
                <a:ea typeface="ＭＳ Ｐゴシック" charset="-128"/>
              </a:rPr>
              <a:t>Ezra</a:t>
            </a:r>
          </a:p>
          <a:p>
            <a:pPr fontAlgn="auto">
              <a:spcBef>
                <a:spcPts val="0"/>
              </a:spcBef>
              <a:spcAft>
                <a:spcPts val="0"/>
              </a:spcAft>
              <a:defRPr/>
            </a:pPr>
            <a:r>
              <a:rPr lang="en-US" sz="1400" dirty="0">
                <a:latin typeface="+mn-lt"/>
                <a:ea typeface="ＭＳ Ｐゴシック" charset="-128"/>
              </a:rPr>
              <a:t>Nehemiah</a:t>
            </a:r>
          </a:p>
          <a:p>
            <a:pPr fontAlgn="auto">
              <a:spcBef>
                <a:spcPts val="0"/>
              </a:spcBef>
              <a:spcAft>
                <a:spcPts val="0"/>
              </a:spcAft>
              <a:defRPr/>
            </a:pPr>
            <a:r>
              <a:rPr lang="en-US" sz="1400" dirty="0">
                <a:solidFill>
                  <a:srgbClr val="3366FF"/>
                </a:solidFill>
                <a:latin typeface="+mn-lt"/>
                <a:ea typeface="ＭＳ Ｐゴシック" charset="-128"/>
              </a:rPr>
              <a:t>Tobit</a:t>
            </a:r>
          </a:p>
          <a:p>
            <a:pPr fontAlgn="auto">
              <a:spcBef>
                <a:spcPts val="0"/>
              </a:spcBef>
              <a:spcAft>
                <a:spcPts val="0"/>
              </a:spcAft>
              <a:defRPr/>
            </a:pPr>
            <a:r>
              <a:rPr lang="en-US" sz="1400" dirty="0">
                <a:solidFill>
                  <a:srgbClr val="3366FF"/>
                </a:solidFill>
                <a:latin typeface="+mn-lt"/>
                <a:ea typeface="ＭＳ Ｐゴシック" charset="-128"/>
              </a:rPr>
              <a:t>Judith</a:t>
            </a:r>
          </a:p>
          <a:p>
            <a:pPr fontAlgn="auto">
              <a:spcBef>
                <a:spcPts val="0"/>
              </a:spcBef>
              <a:spcAft>
                <a:spcPts val="0"/>
              </a:spcAft>
              <a:defRPr/>
            </a:pPr>
            <a:r>
              <a:rPr lang="en-US" sz="1400" dirty="0">
                <a:latin typeface="+mn-lt"/>
                <a:ea typeface="ＭＳ Ｐゴシック" charset="-128"/>
              </a:rPr>
              <a:t>Esther </a:t>
            </a:r>
            <a:r>
              <a:rPr lang="en-US" sz="1200" dirty="0">
                <a:solidFill>
                  <a:srgbClr val="3366FF"/>
                </a:solidFill>
                <a:latin typeface="+mn-lt"/>
                <a:ea typeface="ＭＳ Ｐゴシック" charset="-128"/>
              </a:rPr>
              <a:t>(additions)</a:t>
            </a:r>
          </a:p>
          <a:p>
            <a:pPr fontAlgn="auto">
              <a:spcBef>
                <a:spcPts val="0"/>
              </a:spcBef>
              <a:spcAft>
                <a:spcPts val="0"/>
              </a:spcAft>
              <a:defRPr/>
            </a:pPr>
            <a:r>
              <a:rPr lang="en-US" sz="1400" dirty="0">
                <a:solidFill>
                  <a:srgbClr val="3366FF"/>
                </a:solidFill>
                <a:latin typeface="+mn-lt"/>
                <a:ea typeface="ＭＳ Ｐゴシック" charset="-128"/>
              </a:rPr>
              <a:t>1 Maccabees</a:t>
            </a:r>
          </a:p>
          <a:p>
            <a:pPr fontAlgn="auto">
              <a:spcBef>
                <a:spcPts val="0"/>
              </a:spcBef>
              <a:spcAft>
                <a:spcPts val="0"/>
              </a:spcAft>
              <a:defRPr/>
            </a:pPr>
            <a:r>
              <a:rPr lang="en-US" sz="1400" dirty="0">
                <a:solidFill>
                  <a:srgbClr val="3366FF"/>
                </a:solidFill>
                <a:latin typeface="+mn-lt"/>
                <a:ea typeface="ＭＳ Ｐゴシック" charset="-128"/>
              </a:rPr>
              <a:t>2 Maccabees</a:t>
            </a:r>
          </a:p>
          <a:p>
            <a:pPr fontAlgn="auto">
              <a:spcBef>
                <a:spcPts val="0"/>
              </a:spcBef>
              <a:spcAft>
                <a:spcPts val="0"/>
              </a:spcAft>
              <a:defRPr/>
            </a:pPr>
            <a:r>
              <a:rPr lang="en-US" sz="1400" dirty="0">
                <a:latin typeface="+mn-lt"/>
                <a:ea typeface="ＭＳ Ｐゴシック" charset="-128"/>
              </a:rPr>
              <a:t>Job</a:t>
            </a:r>
          </a:p>
          <a:p>
            <a:pPr fontAlgn="auto">
              <a:spcBef>
                <a:spcPts val="0"/>
              </a:spcBef>
              <a:spcAft>
                <a:spcPts val="0"/>
              </a:spcAft>
              <a:defRPr/>
            </a:pPr>
            <a:r>
              <a:rPr lang="en-US" sz="1400" dirty="0">
                <a:latin typeface="+mn-lt"/>
                <a:ea typeface="ＭＳ Ｐゴシック" charset="-128"/>
              </a:rPr>
              <a:t>Psalms</a:t>
            </a:r>
          </a:p>
          <a:p>
            <a:pPr fontAlgn="auto">
              <a:spcBef>
                <a:spcPts val="0"/>
              </a:spcBef>
              <a:spcAft>
                <a:spcPts val="0"/>
              </a:spcAft>
              <a:defRPr/>
            </a:pPr>
            <a:r>
              <a:rPr lang="en-US" sz="1400" dirty="0">
                <a:latin typeface="+mn-lt"/>
                <a:ea typeface="ＭＳ Ｐゴシック" charset="-128"/>
              </a:rPr>
              <a:t>Proverbs</a:t>
            </a:r>
          </a:p>
          <a:p>
            <a:pPr fontAlgn="auto">
              <a:spcBef>
                <a:spcPts val="0"/>
              </a:spcBef>
              <a:spcAft>
                <a:spcPts val="0"/>
              </a:spcAft>
              <a:defRPr/>
            </a:pPr>
            <a:r>
              <a:rPr lang="en-US" sz="1400" dirty="0">
                <a:latin typeface="+mn-lt"/>
                <a:ea typeface="ＭＳ Ｐゴシック" charset="-128"/>
              </a:rPr>
              <a:t>Ecclesiastes</a:t>
            </a:r>
          </a:p>
          <a:p>
            <a:pPr fontAlgn="auto">
              <a:spcBef>
                <a:spcPts val="0"/>
              </a:spcBef>
              <a:spcAft>
                <a:spcPts val="0"/>
              </a:spcAft>
              <a:defRPr/>
            </a:pPr>
            <a:r>
              <a:rPr lang="en-US" sz="1400" dirty="0">
                <a:latin typeface="+mn-lt"/>
                <a:ea typeface="ＭＳ Ｐゴシック" charset="-128"/>
              </a:rPr>
              <a:t>Song of Songs</a:t>
            </a:r>
          </a:p>
          <a:p>
            <a:pPr fontAlgn="auto">
              <a:spcBef>
                <a:spcPts val="0"/>
              </a:spcBef>
              <a:spcAft>
                <a:spcPts val="0"/>
              </a:spcAft>
              <a:defRPr/>
            </a:pPr>
            <a:r>
              <a:rPr lang="en-US" sz="1400" dirty="0">
                <a:solidFill>
                  <a:srgbClr val="3366FF"/>
                </a:solidFill>
                <a:latin typeface="+mn-lt"/>
                <a:ea typeface="ＭＳ Ｐゴシック" charset="-128"/>
              </a:rPr>
              <a:t>Wisdom of Solomon</a:t>
            </a:r>
          </a:p>
          <a:p>
            <a:pPr fontAlgn="auto">
              <a:spcBef>
                <a:spcPts val="0"/>
              </a:spcBef>
              <a:spcAft>
                <a:spcPts val="0"/>
              </a:spcAft>
              <a:defRPr/>
            </a:pPr>
            <a:r>
              <a:rPr lang="en-US" sz="1400" dirty="0">
                <a:solidFill>
                  <a:srgbClr val="3366FF"/>
                </a:solidFill>
                <a:latin typeface="+mn-lt"/>
                <a:ea typeface="ＭＳ Ｐゴシック" charset="-128"/>
              </a:rPr>
              <a:t>Sirach </a:t>
            </a:r>
            <a:r>
              <a:rPr lang="en-US" sz="1200" dirty="0">
                <a:solidFill>
                  <a:srgbClr val="3366FF"/>
                </a:solidFill>
                <a:latin typeface="+mn-lt"/>
                <a:ea typeface="ＭＳ Ｐゴシック" charset="-128"/>
              </a:rPr>
              <a:t>(Ecclesiasticus)</a:t>
            </a:r>
          </a:p>
          <a:p>
            <a:pPr fontAlgn="auto">
              <a:spcBef>
                <a:spcPts val="0"/>
              </a:spcBef>
              <a:spcAft>
                <a:spcPts val="0"/>
              </a:spcAft>
              <a:defRPr/>
            </a:pPr>
            <a:r>
              <a:rPr lang="en-US" sz="1400" dirty="0">
                <a:latin typeface="+mn-lt"/>
                <a:ea typeface="ＭＳ Ｐゴシック" charset="-128"/>
              </a:rPr>
              <a:t>Isaiah</a:t>
            </a:r>
          </a:p>
          <a:p>
            <a:pPr fontAlgn="auto">
              <a:spcBef>
                <a:spcPts val="0"/>
              </a:spcBef>
              <a:spcAft>
                <a:spcPts val="0"/>
              </a:spcAft>
              <a:defRPr/>
            </a:pPr>
            <a:r>
              <a:rPr lang="en-US" sz="1400" dirty="0">
                <a:latin typeface="+mn-lt"/>
                <a:ea typeface="ＭＳ Ｐゴシック" charset="-128"/>
              </a:rPr>
              <a:t>Jeremiah</a:t>
            </a:r>
          </a:p>
          <a:p>
            <a:pPr fontAlgn="auto">
              <a:spcBef>
                <a:spcPts val="0"/>
              </a:spcBef>
              <a:spcAft>
                <a:spcPts val="0"/>
              </a:spcAft>
              <a:defRPr/>
            </a:pPr>
            <a:r>
              <a:rPr lang="en-US" sz="1400" dirty="0">
                <a:latin typeface="+mn-lt"/>
                <a:ea typeface="ＭＳ Ｐゴシック" charset="-128"/>
              </a:rPr>
              <a:t>Lamentations</a:t>
            </a:r>
          </a:p>
          <a:p>
            <a:pPr fontAlgn="auto">
              <a:spcBef>
                <a:spcPts val="0"/>
              </a:spcBef>
              <a:spcAft>
                <a:spcPts val="0"/>
              </a:spcAft>
              <a:defRPr/>
            </a:pPr>
            <a:r>
              <a:rPr lang="en-US" sz="1400" dirty="0">
                <a:solidFill>
                  <a:srgbClr val="3366FF"/>
                </a:solidFill>
                <a:latin typeface="+mn-lt"/>
                <a:ea typeface="ＭＳ Ｐゴシック" charset="-128"/>
              </a:rPr>
              <a:t>Baruch </a:t>
            </a:r>
            <a:r>
              <a:rPr lang="en-US" sz="1200" dirty="0">
                <a:solidFill>
                  <a:srgbClr val="3366FF"/>
                </a:solidFill>
                <a:latin typeface="+mn-lt"/>
                <a:ea typeface="ＭＳ Ｐゴシック" charset="-128"/>
              </a:rPr>
              <a:t>(includes letter of 	Jeremiah)</a:t>
            </a:r>
          </a:p>
          <a:p>
            <a:pPr fontAlgn="auto">
              <a:spcBef>
                <a:spcPts val="0"/>
              </a:spcBef>
              <a:spcAft>
                <a:spcPts val="0"/>
              </a:spcAft>
              <a:defRPr/>
            </a:pPr>
            <a:r>
              <a:rPr lang="en-US" sz="1400" dirty="0">
                <a:latin typeface="+mn-lt"/>
                <a:ea typeface="ＭＳ Ｐゴシック" charset="-128"/>
              </a:rPr>
              <a:t>Ezekiel</a:t>
            </a:r>
          </a:p>
          <a:p>
            <a:pPr fontAlgn="auto">
              <a:spcBef>
                <a:spcPts val="0"/>
              </a:spcBef>
              <a:spcAft>
                <a:spcPts val="0"/>
              </a:spcAft>
              <a:defRPr/>
            </a:pPr>
            <a:r>
              <a:rPr lang="en-US" sz="1400" dirty="0">
                <a:latin typeface="+mn-lt"/>
                <a:ea typeface="ＭＳ Ｐゴシック" charset="-128"/>
              </a:rPr>
              <a:t>Daniel </a:t>
            </a:r>
            <a:r>
              <a:rPr lang="en-US" sz="1200" dirty="0">
                <a:solidFill>
                  <a:srgbClr val="3366FF"/>
                </a:solidFill>
                <a:latin typeface="+mn-lt"/>
                <a:ea typeface="ＭＳ Ｐゴシック" charset="-128"/>
              </a:rPr>
              <a:t>(includes Susanna; 	Bel and the Dragon)</a:t>
            </a:r>
          </a:p>
          <a:p>
            <a:pPr fontAlgn="auto">
              <a:spcBef>
                <a:spcPts val="0"/>
              </a:spcBef>
              <a:spcAft>
                <a:spcPts val="0"/>
              </a:spcAft>
              <a:defRPr/>
            </a:pPr>
            <a:r>
              <a:rPr lang="en-US" sz="1400" dirty="0">
                <a:latin typeface="+mn-lt"/>
                <a:ea typeface="ＭＳ Ｐゴシック" charset="-128"/>
              </a:rPr>
              <a:t>Hosea</a:t>
            </a:r>
          </a:p>
          <a:p>
            <a:pPr fontAlgn="auto">
              <a:spcBef>
                <a:spcPts val="0"/>
              </a:spcBef>
              <a:spcAft>
                <a:spcPts val="0"/>
              </a:spcAft>
              <a:defRPr/>
            </a:pPr>
            <a:r>
              <a:rPr lang="en-US" sz="1400" dirty="0">
                <a:latin typeface="+mn-lt"/>
                <a:ea typeface="ＭＳ Ｐゴシック" charset="-128"/>
              </a:rPr>
              <a:t>Joel</a:t>
            </a:r>
          </a:p>
          <a:p>
            <a:pPr fontAlgn="auto">
              <a:spcBef>
                <a:spcPts val="0"/>
              </a:spcBef>
              <a:spcAft>
                <a:spcPts val="0"/>
              </a:spcAft>
              <a:defRPr/>
            </a:pPr>
            <a:r>
              <a:rPr lang="en-US" sz="1400" dirty="0">
                <a:latin typeface="+mn-lt"/>
                <a:ea typeface="ＭＳ Ｐゴシック" charset="-128"/>
              </a:rPr>
              <a:t>Amos</a:t>
            </a:r>
          </a:p>
          <a:p>
            <a:pPr fontAlgn="auto">
              <a:spcBef>
                <a:spcPts val="0"/>
              </a:spcBef>
              <a:spcAft>
                <a:spcPts val="0"/>
              </a:spcAft>
              <a:defRPr/>
            </a:pPr>
            <a:r>
              <a:rPr lang="en-US" sz="1400" dirty="0">
                <a:latin typeface="+mn-lt"/>
                <a:ea typeface="ＭＳ Ｐゴシック" charset="-128"/>
              </a:rPr>
              <a:t>Obadiah</a:t>
            </a:r>
          </a:p>
          <a:p>
            <a:pPr fontAlgn="auto">
              <a:spcBef>
                <a:spcPts val="0"/>
              </a:spcBef>
              <a:spcAft>
                <a:spcPts val="0"/>
              </a:spcAft>
              <a:defRPr/>
            </a:pPr>
            <a:r>
              <a:rPr lang="en-US" sz="1400" dirty="0">
                <a:latin typeface="+mn-lt"/>
                <a:ea typeface="ＭＳ Ｐゴシック" charset="-128"/>
              </a:rPr>
              <a:t>Jonah</a:t>
            </a:r>
          </a:p>
          <a:p>
            <a:pPr fontAlgn="auto">
              <a:spcBef>
                <a:spcPts val="0"/>
              </a:spcBef>
              <a:spcAft>
                <a:spcPts val="0"/>
              </a:spcAft>
              <a:defRPr/>
            </a:pPr>
            <a:r>
              <a:rPr lang="en-US" sz="1400" dirty="0">
                <a:latin typeface="+mn-lt"/>
                <a:ea typeface="ＭＳ Ｐゴシック" charset="-128"/>
              </a:rPr>
              <a:t>Micah</a:t>
            </a:r>
          </a:p>
          <a:p>
            <a:pPr fontAlgn="auto">
              <a:spcBef>
                <a:spcPts val="0"/>
              </a:spcBef>
              <a:spcAft>
                <a:spcPts val="0"/>
              </a:spcAft>
              <a:defRPr/>
            </a:pPr>
            <a:r>
              <a:rPr lang="en-US" sz="1400" dirty="0">
                <a:latin typeface="+mn-lt"/>
                <a:ea typeface="ＭＳ Ｐゴシック" charset="-128"/>
              </a:rPr>
              <a:t>Nahum</a:t>
            </a:r>
          </a:p>
          <a:p>
            <a:pPr fontAlgn="auto">
              <a:spcBef>
                <a:spcPts val="0"/>
              </a:spcBef>
              <a:spcAft>
                <a:spcPts val="0"/>
              </a:spcAft>
              <a:defRPr/>
            </a:pPr>
            <a:r>
              <a:rPr lang="en-US" sz="1400" dirty="0">
                <a:latin typeface="+mn-lt"/>
                <a:ea typeface="ＭＳ Ｐゴシック" charset="-128"/>
              </a:rPr>
              <a:t>Habakkuk</a:t>
            </a:r>
          </a:p>
          <a:p>
            <a:pPr fontAlgn="auto">
              <a:spcBef>
                <a:spcPts val="0"/>
              </a:spcBef>
              <a:spcAft>
                <a:spcPts val="0"/>
              </a:spcAft>
              <a:defRPr/>
            </a:pPr>
            <a:r>
              <a:rPr lang="en-US" sz="1400" dirty="0">
                <a:latin typeface="+mn-lt"/>
                <a:ea typeface="ＭＳ Ｐゴシック" charset="-128"/>
              </a:rPr>
              <a:t>Zephaniah</a:t>
            </a:r>
          </a:p>
          <a:p>
            <a:pPr fontAlgn="auto">
              <a:spcBef>
                <a:spcPts val="0"/>
              </a:spcBef>
              <a:spcAft>
                <a:spcPts val="0"/>
              </a:spcAft>
              <a:defRPr/>
            </a:pPr>
            <a:r>
              <a:rPr lang="en-US" sz="1400" dirty="0">
                <a:latin typeface="+mn-lt"/>
                <a:ea typeface="ＭＳ Ｐゴシック" charset="-128"/>
              </a:rPr>
              <a:t>Haggai</a:t>
            </a:r>
          </a:p>
          <a:p>
            <a:pPr fontAlgn="auto">
              <a:spcBef>
                <a:spcPts val="0"/>
              </a:spcBef>
              <a:spcAft>
                <a:spcPts val="0"/>
              </a:spcAft>
              <a:defRPr/>
            </a:pPr>
            <a:r>
              <a:rPr lang="en-US" sz="1400" dirty="0">
                <a:latin typeface="+mn-lt"/>
                <a:ea typeface="ＭＳ Ｐゴシック" charset="-128"/>
              </a:rPr>
              <a:t>Zechariah</a:t>
            </a:r>
          </a:p>
          <a:p>
            <a:pPr fontAlgn="auto">
              <a:spcBef>
                <a:spcPts val="0"/>
              </a:spcBef>
              <a:spcAft>
                <a:spcPts val="0"/>
              </a:spcAft>
              <a:defRPr/>
            </a:pPr>
            <a:r>
              <a:rPr lang="en-US" sz="1400" dirty="0">
                <a:latin typeface="+mn-lt"/>
                <a:ea typeface="ＭＳ Ｐゴシック" charset="-128"/>
              </a:rPr>
              <a:t>Malachi</a:t>
            </a:r>
          </a:p>
        </p:txBody>
      </p:sp>
      <p:sp>
        <p:nvSpPr>
          <p:cNvPr id="5" name="AutoShape 20">
            <a:extLst>
              <a:ext uri="{FF2B5EF4-FFF2-40B4-BE49-F238E27FC236}">
                <a16:creationId xmlns:a16="http://schemas.microsoft.com/office/drawing/2014/main" id="{EB8801F9-C60F-7325-4D37-4D0DB07895C2}"/>
              </a:ext>
            </a:extLst>
          </p:cNvPr>
          <p:cNvSpPr>
            <a:spLocks noChangeArrowheads="1"/>
          </p:cNvSpPr>
          <p:nvPr/>
        </p:nvSpPr>
        <p:spPr bwMode="auto">
          <a:xfrm>
            <a:off x="4642060" y="678115"/>
            <a:ext cx="4177871" cy="5882102"/>
          </a:xfrm>
          <a:prstGeom prst="actionButtonBlank">
            <a:avLst/>
          </a:prstGeom>
          <a:solidFill>
            <a:schemeClr val="accent3">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fontAlgn="auto">
              <a:spcBef>
                <a:spcPts val="0"/>
              </a:spcBef>
              <a:spcAft>
                <a:spcPts val="0"/>
              </a:spcAft>
              <a:defRPr/>
            </a:pPr>
            <a:r>
              <a:rPr lang="en-US" sz="1400" dirty="0">
                <a:latin typeface="+mn-lt"/>
                <a:ea typeface="ＭＳ Ｐゴシック" charset="-128"/>
              </a:rPr>
              <a:t>Genesis</a:t>
            </a:r>
          </a:p>
          <a:p>
            <a:pPr fontAlgn="auto">
              <a:spcBef>
                <a:spcPts val="0"/>
              </a:spcBef>
              <a:spcAft>
                <a:spcPts val="0"/>
              </a:spcAft>
              <a:defRPr/>
            </a:pPr>
            <a:r>
              <a:rPr lang="en-US" sz="1400" dirty="0">
                <a:latin typeface="+mn-lt"/>
                <a:ea typeface="ＭＳ Ｐゴシック" charset="-128"/>
              </a:rPr>
              <a:t>Exodus</a:t>
            </a:r>
          </a:p>
          <a:p>
            <a:pPr fontAlgn="auto">
              <a:spcBef>
                <a:spcPts val="0"/>
              </a:spcBef>
              <a:spcAft>
                <a:spcPts val="0"/>
              </a:spcAft>
              <a:defRPr/>
            </a:pPr>
            <a:r>
              <a:rPr lang="en-US" sz="1400" dirty="0">
                <a:latin typeface="+mn-lt"/>
                <a:ea typeface="ＭＳ Ｐゴシック" charset="-128"/>
              </a:rPr>
              <a:t>Leviticus</a:t>
            </a:r>
          </a:p>
          <a:p>
            <a:pPr fontAlgn="auto">
              <a:spcBef>
                <a:spcPts val="0"/>
              </a:spcBef>
              <a:spcAft>
                <a:spcPts val="0"/>
              </a:spcAft>
              <a:defRPr/>
            </a:pPr>
            <a:r>
              <a:rPr lang="en-US" sz="1400" dirty="0">
                <a:latin typeface="+mn-lt"/>
                <a:ea typeface="ＭＳ Ｐゴシック" charset="-128"/>
              </a:rPr>
              <a:t>Numbers</a:t>
            </a:r>
          </a:p>
          <a:p>
            <a:pPr fontAlgn="auto">
              <a:spcBef>
                <a:spcPts val="0"/>
              </a:spcBef>
              <a:spcAft>
                <a:spcPts val="0"/>
              </a:spcAft>
              <a:defRPr/>
            </a:pPr>
            <a:r>
              <a:rPr lang="en-US" sz="1400" dirty="0">
                <a:latin typeface="+mn-lt"/>
                <a:ea typeface="ＭＳ Ｐゴシック" charset="-128"/>
              </a:rPr>
              <a:t>Deuteronomy</a:t>
            </a:r>
          </a:p>
          <a:p>
            <a:pPr fontAlgn="auto">
              <a:spcBef>
                <a:spcPts val="0"/>
              </a:spcBef>
              <a:spcAft>
                <a:spcPts val="0"/>
              </a:spcAft>
              <a:defRPr/>
            </a:pPr>
            <a:r>
              <a:rPr lang="en-US" sz="1400" dirty="0">
                <a:latin typeface="+mn-lt"/>
                <a:ea typeface="ＭＳ Ｐゴシック" charset="-128"/>
              </a:rPr>
              <a:t>Joshua</a:t>
            </a:r>
          </a:p>
          <a:p>
            <a:pPr fontAlgn="auto">
              <a:spcBef>
                <a:spcPts val="0"/>
              </a:spcBef>
              <a:spcAft>
                <a:spcPts val="0"/>
              </a:spcAft>
              <a:defRPr/>
            </a:pPr>
            <a:r>
              <a:rPr lang="en-US" sz="1400" dirty="0">
                <a:latin typeface="+mn-lt"/>
                <a:ea typeface="ＭＳ Ｐゴシック" charset="-128"/>
              </a:rPr>
              <a:t>Judges</a:t>
            </a:r>
          </a:p>
          <a:p>
            <a:pPr fontAlgn="auto">
              <a:spcBef>
                <a:spcPts val="0"/>
              </a:spcBef>
              <a:spcAft>
                <a:spcPts val="0"/>
              </a:spcAft>
              <a:defRPr/>
            </a:pPr>
            <a:r>
              <a:rPr lang="en-US" sz="1400" dirty="0">
                <a:latin typeface="+mn-lt"/>
                <a:ea typeface="ＭＳ Ｐゴシック" charset="-128"/>
              </a:rPr>
              <a:t>Ruth</a:t>
            </a:r>
          </a:p>
          <a:p>
            <a:pPr fontAlgn="auto">
              <a:spcBef>
                <a:spcPts val="0"/>
              </a:spcBef>
              <a:spcAft>
                <a:spcPts val="0"/>
              </a:spcAft>
              <a:defRPr/>
            </a:pPr>
            <a:r>
              <a:rPr lang="en-US" sz="1400" dirty="0">
                <a:latin typeface="+mn-lt"/>
                <a:ea typeface="ＭＳ Ｐゴシック" charset="-128"/>
              </a:rPr>
              <a:t>1 Samuel</a:t>
            </a:r>
          </a:p>
          <a:p>
            <a:pPr fontAlgn="auto">
              <a:spcBef>
                <a:spcPts val="0"/>
              </a:spcBef>
              <a:spcAft>
                <a:spcPts val="0"/>
              </a:spcAft>
              <a:defRPr/>
            </a:pPr>
            <a:r>
              <a:rPr lang="en-US" sz="1400" dirty="0">
                <a:latin typeface="+mn-lt"/>
                <a:ea typeface="ＭＳ Ｐゴシック" charset="-128"/>
              </a:rPr>
              <a:t>2 Samuel</a:t>
            </a:r>
          </a:p>
          <a:p>
            <a:pPr fontAlgn="auto">
              <a:spcBef>
                <a:spcPts val="0"/>
              </a:spcBef>
              <a:spcAft>
                <a:spcPts val="0"/>
              </a:spcAft>
              <a:defRPr/>
            </a:pPr>
            <a:r>
              <a:rPr lang="en-US" sz="1400" dirty="0">
                <a:latin typeface="+mn-lt"/>
                <a:ea typeface="ＭＳ Ｐゴシック" charset="-128"/>
              </a:rPr>
              <a:t>1 Kings</a:t>
            </a:r>
          </a:p>
          <a:p>
            <a:pPr fontAlgn="auto">
              <a:spcBef>
                <a:spcPts val="0"/>
              </a:spcBef>
              <a:spcAft>
                <a:spcPts val="0"/>
              </a:spcAft>
              <a:defRPr/>
            </a:pPr>
            <a:r>
              <a:rPr lang="en-US" sz="1400" dirty="0">
                <a:latin typeface="+mn-lt"/>
                <a:ea typeface="ＭＳ Ｐゴシック" charset="-128"/>
              </a:rPr>
              <a:t>2 Kings</a:t>
            </a:r>
          </a:p>
          <a:p>
            <a:pPr fontAlgn="auto">
              <a:spcBef>
                <a:spcPts val="0"/>
              </a:spcBef>
              <a:spcAft>
                <a:spcPts val="0"/>
              </a:spcAft>
              <a:defRPr/>
            </a:pPr>
            <a:r>
              <a:rPr lang="en-US" sz="1400" dirty="0">
                <a:latin typeface="+mn-lt"/>
                <a:ea typeface="ＭＳ Ｐゴシック" charset="-128"/>
              </a:rPr>
              <a:t>1 Chronicles</a:t>
            </a:r>
          </a:p>
          <a:p>
            <a:pPr fontAlgn="auto">
              <a:spcBef>
                <a:spcPts val="0"/>
              </a:spcBef>
              <a:spcAft>
                <a:spcPts val="0"/>
              </a:spcAft>
              <a:defRPr/>
            </a:pPr>
            <a:r>
              <a:rPr lang="en-US" sz="1400" dirty="0">
                <a:latin typeface="+mn-lt"/>
                <a:ea typeface="ＭＳ Ｐゴシック" charset="-128"/>
              </a:rPr>
              <a:t>2 Chronicles</a:t>
            </a:r>
          </a:p>
          <a:p>
            <a:pPr fontAlgn="auto">
              <a:spcBef>
                <a:spcPts val="0"/>
              </a:spcBef>
              <a:spcAft>
                <a:spcPts val="0"/>
              </a:spcAft>
              <a:defRPr/>
            </a:pPr>
            <a:r>
              <a:rPr lang="en-US" sz="1400" dirty="0">
                <a:solidFill>
                  <a:srgbClr val="3366FF"/>
                </a:solidFill>
                <a:latin typeface="+mn-lt"/>
                <a:ea typeface="ＭＳ Ｐゴシック" charset="-128"/>
              </a:rPr>
              <a:t>1 Esdras</a:t>
            </a:r>
          </a:p>
          <a:p>
            <a:pPr fontAlgn="auto">
              <a:spcBef>
                <a:spcPts val="0"/>
              </a:spcBef>
              <a:spcAft>
                <a:spcPts val="0"/>
              </a:spcAft>
              <a:defRPr/>
            </a:pPr>
            <a:r>
              <a:rPr lang="en-US" sz="1400" dirty="0">
                <a:latin typeface="+mn-lt"/>
                <a:ea typeface="ＭＳ Ｐゴシック" charset="-128"/>
              </a:rPr>
              <a:t>Ezra</a:t>
            </a:r>
          </a:p>
          <a:p>
            <a:pPr fontAlgn="auto">
              <a:spcBef>
                <a:spcPts val="0"/>
              </a:spcBef>
              <a:spcAft>
                <a:spcPts val="0"/>
              </a:spcAft>
              <a:defRPr/>
            </a:pPr>
            <a:r>
              <a:rPr lang="en-US" sz="1400" dirty="0">
                <a:latin typeface="+mn-lt"/>
                <a:ea typeface="ＭＳ Ｐゴシック" charset="-128"/>
              </a:rPr>
              <a:t>Nehemiah</a:t>
            </a:r>
          </a:p>
          <a:p>
            <a:pPr fontAlgn="auto">
              <a:spcBef>
                <a:spcPts val="0"/>
              </a:spcBef>
              <a:spcAft>
                <a:spcPts val="0"/>
              </a:spcAft>
              <a:defRPr/>
            </a:pPr>
            <a:r>
              <a:rPr lang="en-US" sz="1400" dirty="0">
                <a:latin typeface="+mn-lt"/>
                <a:ea typeface="ＭＳ Ｐゴシック" charset="-128"/>
              </a:rPr>
              <a:t>Esther</a:t>
            </a:r>
            <a:r>
              <a:rPr lang="en-US" sz="1600" dirty="0">
                <a:latin typeface="+mn-lt"/>
                <a:ea typeface="ＭＳ Ｐゴシック" charset="-128"/>
              </a:rPr>
              <a:t> </a:t>
            </a:r>
            <a:r>
              <a:rPr lang="en-US" sz="1200" dirty="0">
                <a:solidFill>
                  <a:srgbClr val="3366FF"/>
                </a:solidFill>
                <a:latin typeface="+mn-lt"/>
                <a:ea typeface="ＭＳ Ｐゴシック" charset="-128"/>
              </a:rPr>
              <a:t>(additions)</a:t>
            </a:r>
          </a:p>
          <a:p>
            <a:pPr fontAlgn="auto">
              <a:spcBef>
                <a:spcPts val="0"/>
              </a:spcBef>
              <a:spcAft>
                <a:spcPts val="0"/>
              </a:spcAft>
              <a:defRPr/>
            </a:pPr>
            <a:r>
              <a:rPr lang="en-US" sz="1400" dirty="0">
                <a:solidFill>
                  <a:srgbClr val="3366FF"/>
                </a:solidFill>
                <a:latin typeface="+mn-lt"/>
                <a:ea typeface="ＭＳ Ｐゴシック" charset="-128"/>
              </a:rPr>
              <a:t>Judith</a:t>
            </a:r>
          </a:p>
          <a:p>
            <a:pPr fontAlgn="auto">
              <a:spcBef>
                <a:spcPts val="0"/>
              </a:spcBef>
              <a:spcAft>
                <a:spcPts val="0"/>
              </a:spcAft>
              <a:defRPr/>
            </a:pPr>
            <a:r>
              <a:rPr lang="en-US" sz="1400" dirty="0">
                <a:solidFill>
                  <a:srgbClr val="3366FF"/>
                </a:solidFill>
                <a:latin typeface="+mn-lt"/>
                <a:ea typeface="ＭＳ Ｐゴシック" charset="-128"/>
              </a:rPr>
              <a:t>Tobit</a:t>
            </a:r>
          </a:p>
          <a:p>
            <a:pPr fontAlgn="auto">
              <a:spcBef>
                <a:spcPts val="0"/>
              </a:spcBef>
              <a:spcAft>
                <a:spcPts val="0"/>
              </a:spcAft>
              <a:defRPr/>
            </a:pPr>
            <a:r>
              <a:rPr lang="en-US" sz="1400" dirty="0">
                <a:solidFill>
                  <a:srgbClr val="3366FF"/>
                </a:solidFill>
                <a:latin typeface="+mn-lt"/>
                <a:ea typeface="ＭＳ Ｐゴシック" charset="-128"/>
              </a:rPr>
              <a:t>1 Maccabees</a:t>
            </a:r>
          </a:p>
          <a:p>
            <a:pPr fontAlgn="auto">
              <a:spcBef>
                <a:spcPts val="0"/>
              </a:spcBef>
              <a:spcAft>
                <a:spcPts val="0"/>
              </a:spcAft>
              <a:defRPr/>
            </a:pPr>
            <a:r>
              <a:rPr lang="en-US" sz="1400" dirty="0">
                <a:solidFill>
                  <a:srgbClr val="3366FF"/>
                </a:solidFill>
                <a:latin typeface="+mn-lt"/>
                <a:ea typeface="ＭＳ Ｐゴシック" charset="-128"/>
              </a:rPr>
              <a:t>2 Maccabees</a:t>
            </a:r>
          </a:p>
          <a:p>
            <a:pPr fontAlgn="auto">
              <a:spcBef>
                <a:spcPts val="0"/>
              </a:spcBef>
              <a:spcAft>
                <a:spcPts val="0"/>
              </a:spcAft>
              <a:defRPr/>
            </a:pPr>
            <a:r>
              <a:rPr lang="en-US" sz="1400" dirty="0">
                <a:solidFill>
                  <a:srgbClr val="3366FF"/>
                </a:solidFill>
                <a:latin typeface="+mn-lt"/>
                <a:ea typeface="ＭＳ Ｐゴシック" charset="-128"/>
              </a:rPr>
              <a:t>3 Maccabees</a:t>
            </a:r>
          </a:p>
          <a:p>
            <a:pPr fontAlgn="auto">
              <a:spcBef>
                <a:spcPts val="0"/>
              </a:spcBef>
              <a:spcAft>
                <a:spcPts val="0"/>
              </a:spcAft>
              <a:defRPr/>
            </a:pPr>
            <a:r>
              <a:rPr lang="en-US" sz="1400" dirty="0">
                <a:latin typeface="+mn-lt"/>
                <a:ea typeface="ＭＳ Ｐゴシック" charset="-128"/>
              </a:rPr>
              <a:t>Psalms </a:t>
            </a:r>
            <a:r>
              <a:rPr lang="en-US" sz="1200" dirty="0">
                <a:solidFill>
                  <a:srgbClr val="3366FF"/>
                </a:solidFill>
                <a:latin typeface="+mn-lt"/>
                <a:ea typeface="ＭＳ Ｐゴシック" charset="-128"/>
              </a:rPr>
              <a:t>(plus Ps. 151)</a:t>
            </a:r>
          </a:p>
          <a:p>
            <a:pPr fontAlgn="auto">
              <a:spcBef>
                <a:spcPts val="0"/>
              </a:spcBef>
              <a:spcAft>
                <a:spcPts val="0"/>
              </a:spcAft>
              <a:defRPr/>
            </a:pPr>
            <a:r>
              <a:rPr lang="en-US" sz="1400" dirty="0">
                <a:solidFill>
                  <a:srgbClr val="3366FF"/>
                </a:solidFill>
                <a:latin typeface="+mn-lt"/>
                <a:ea typeface="ＭＳ Ｐゴシック" charset="-128"/>
              </a:rPr>
              <a:t>Prayer of Manasseh</a:t>
            </a:r>
          </a:p>
          <a:p>
            <a:pPr fontAlgn="auto">
              <a:spcBef>
                <a:spcPts val="0"/>
              </a:spcBef>
              <a:spcAft>
                <a:spcPts val="0"/>
              </a:spcAft>
              <a:defRPr/>
            </a:pPr>
            <a:r>
              <a:rPr lang="en-US" sz="1400" dirty="0">
                <a:latin typeface="+mn-lt"/>
                <a:ea typeface="ＭＳ Ｐゴシック" charset="-128"/>
              </a:rPr>
              <a:t>Job</a:t>
            </a:r>
          </a:p>
          <a:p>
            <a:pPr fontAlgn="auto">
              <a:spcBef>
                <a:spcPts val="0"/>
              </a:spcBef>
              <a:spcAft>
                <a:spcPts val="0"/>
              </a:spcAft>
              <a:defRPr/>
            </a:pPr>
            <a:r>
              <a:rPr lang="en-US" sz="1400" dirty="0">
                <a:latin typeface="+mn-lt"/>
                <a:ea typeface="ＭＳ Ｐゴシック" charset="-128"/>
              </a:rPr>
              <a:t>Proverbs</a:t>
            </a:r>
          </a:p>
          <a:p>
            <a:pPr fontAlgn="auto">
              <a:spcBef>
                <a:spcPts val="0"/>
              </a:spcBef>
              <a:spcAft>
                <a:spcPts val="0"/>
              </a:spcAft>
              <a:defRPr/>
            </a:pPr>
            <a:r>
              <a:rPr lang="en-US" sz="1400" dirty="0">
                <a:latin typeface="+mn-lt"/>
                <a:ea typeface="ＭＳ Ｐゴシック" charset="-128"/>
              </a:rPr>
              <a:t>Ecclesiastes</a:t>
            </a:r>
          </a:p>
          <a:p>
            <a:pPr fontAlgn="auto">
              <a:spcBef>
                <a:spcPts val="0"/>
              </a:spcBef>
              <a:spcAft>
                <a:spcPts val="0"/>
              </a:spcAft>
              <a:defRPr/>
            </a:pPr>
            <a:r>
              <a:rPr lang="en-US" sz="1400" dirty="0">
                <a:latin typeface="+mn-lt"/>
                <a:ea typeface="ＭＳ Ｐゴシック" charset="-128"/>
              </a:rPr>
              <a:t>Song of Songs</a:t>
            </a:r>
          </a:p>
          <a:p>
            <a:pPr fontAlgn="auto">
              <a:spcBef>
                <a:spcPts val="0"/>
              </a:spcBef>
              <a:spcAft>
                <a:spcPts val="0"/>
              </a:spcAft>
              <a:defRPr/>
            </a:pPr>
            <a:r>
              <a:rPr lang="en-US" sz="1400" dirty="0">
                <a:solidFill>
                  <a:srgbClr val="3366FF"/>
                </a:solidFill>
                <a:latin typeface="+mn-lt"/>
                <a:ea typeface="ＭＳ Ｐゴシック" charset="-128"/>
              </a:rPr>
              <a:t>Wisdom of Solomon</a:t>
            </a:r>
          </a:p>
          <a:p>
            <a:pPr fontAlgn="auto">
              <a:spcBef>
                <a:spcPts val="0"/>
              </a:spcBef>
              <a:spcAft>
                <a:spcPts val="0"/>
              </a:spcAft>
              <a:defRPr/>
            </a:pPr>
            <a:r>
              <a:rPr lang="en-US" sz="1400" dirty="0">
                <a:solidFill>
                  <a:srgbClr val="3366FF"/>
                </a:solidFill>
                <a:latin typeface="+mn-lt"/>
                <a:ea typeface="ＭＳ Ｐゴシック" charset="-128"/>
              </a:rPr>
              <a:t>Sirach </a:t>
            </a:r>
            <a:r>
              <a:rPr lang="en-US" sz="1200" dirty="0">
                <a:solidFill>
                  <a:srgbClr val="3366FF"/>
                </a:solidFill>
                <a:latin typeface="+mn-lt"/>
                <a:ea typeface="ＭＳ Ｐゴシック" charset="-128"/>
              </a:rPr>
              <a:t>(Ecclesiasticus)</a:t>
            </a:r>
          </a:p>
          <a:p>
            <a:pPr fontAlgn="auto">
              <a:spcBef>
                <a:spcPts val="0"/>
              </a:spcBef>
              <a:spcAft>
                <a:spcPts val="0"/>
              </a:spcAft>
              <a:defRPr/>
            </a:pPr>
            <a:r>
              <a:rPr lang="en-US" sz="1400" dirty="0">
                <a:latin typeface="+mn-lt"/>
                <a:ea typeface="ＭＳ Ｐゴシック" charset="-128"/>
              </a:rPr>
              <a:t>Hosea</a:t>
            </a:r>
          </a:p>
          <a:p>
            <a:pPr fontAlgn="auto">
              <a:spcBef>
                <a:spcPts val="0"/>
              </a:spcBef>
              <a:spcAft>
                <a:spcPts val="0"/>
              </a:spcAft>
              <a:defRPr/>
            </a:pPr>
            <a:r>
              <a:rPr lang="en-US" sz="1400" dirty="0">
                <a:latin typeface="+mn-lt"/>
                <a:ea typeface="ＭＳ Ｐゴシック" charset="-128"/>
              </a:rPr>
              <a:t>Amos</a:t>
            </a:r>
          </a:p>
          <a:p>
            <a:pPr fontAlgn="auto">
              <a:spcBef>
                <a:spcPts val="0"/>
              </a:spcBef>
              <a:spcAft>
                <a:spcPts val="0"/>
              </a:spcAft>
              <a:defRPr/>
            </a:pPr>
            <a:r>
              <a:rPr lang="en-US" sz="1400" dirty="0">
                <a:latin typeface="+mn-lt"/>
                <a:ea typeface="ＭＳ Ｐゴシック" charset="-128"/>
              </a:rPr>
              <a:t>Micah</a:t>
            </a:r>
          </a:p>
          <a:p>
            <a:pPr fontAlgn="auto">
              <a:spcBef>
                <a:spcPts val="0"/>
              </a:spcBef>
              <a:spcAft>
                <a:spcPts val="0"/>
              </a:spcAft>
              <a:defRPr/>
            </a:pPr>
            <a:r>
              <a:rPr lang="en-US" sz="1400" dirty="0">
                <a:latin typeface="+mn-lt"/>
                <a:ea typeface="ＭＳ Ｐゴシック" charset="-128"/>
              </a:rPr>
              <a:t>Joel</a:t>
            </a:r>
          </a:p>
          <a:p>
            <a:pPr fontAlgn="auto">
              <a:spcBef>
                <a:spcPts val="0"/>
              </a:spcBef>
              <a:spcAft>
                <a:spcPts val="0"/>
              </a:spcAft>
              <a:defRPr/>
            </a:pPr>
            <a:r>
              <a:rPr lang="en-US" sz="1400" dirty="0">
                <a:latin typeface="+mn-lt"/>
                <a:ea typeface="ＭＳ Ｐゴシック" charset="-128"/>
              </a:rPr>
              <a:t>Obadiah</a:t>
            </a:r>
          </a:p>
          <a:p>
            <a:pPr fontAlgn="auto">
              <a:spcBef>
                <a:spcPts val="0"/>
              </a:spcBef>
              <a:spcAft>
                <a:spcPts val="0"/>
              </a:spcAft>
              <a:defRPr/>
            </a:pPr>
            <a:r>
              <a:rPr lang="en-US" sz="1400" dirty="0">
                <a:latin typeface="+mn-lt"/>
                <a:ea typeface="ＭＳ Ｐゴシック" charset="-128"/>
              </a:rPr>
              <a:t>Jonah</a:t>
            </a:r>
          </a:p>
          <a:p>
            <a:pPr fontAlgn="auto">
              <a:spcBef>
                <a:spcPts val="0"/>
              </a:spcBef>
              <a:spcAft>
                <a:spcPts val="0"/>
              </a:spcAft>
              <a:defRPr/>
            </a:pPr>
            <a:r>
              <a:rPr lang="en-US" sz="1400" dirty="0">
                <a:latin typeface="+mn-lt"/>
                <a:ea typeface="ＭＳ Ｐゴシック" charset="-128"/>
              </a:rPr>
              <a:t>Nahum</a:t>
            </a:r>
          </a:p>
          <a:p>
            <a:pPr fontAlgn="auto">
              <a:spcBef>
                <a:spcPts val="0"/>
              </a:spcBef>
              <a:spcAft>
                <a:spcPts val="0"/>
              </a:spcAft>
              <a:defRPr/>
            </a:pPr>
            <a:r>
              <a:rPr lang="en-US" sz="1400" dirty="0">
                <a:latin typeface="+mn-lt"/>
                <a:ea typeface="ＭＳ Ｐゴシック" charset="-128"/>
              </a:rPr>
              <a:t>Habakkuk</a:t>
            </a:r>
          </a:p>
          <a:p>
            <a:pPr fontAlgn="auto">
              <a:spcBef>
                <a:spcPts val="0"/>
              </a:spcBef>
              <a:spcAft>
                <a:spcPts val="0"/>
              </a:spcAft>
              <a:defRPr/>
            </a:pPr>
            <a:r>
              <a:rPr lang="en-US" sz="1400" dirty="0">
                <a:latin typeface="+mn-lt"/>
                <a:ea typeface="ＭＳ Ｐゴシック" charset="-128"/>
              </a:rPr>
              <a:t>Zephaniah</a:t>
            </a:r>
          </a:p>
          <a:p>
            <a:pPr fontAlgn="auto">
              <a:spcBef>
                <a:spcPts val="0"/>
              </a:spcBef>
              <a:spcAft>
                <a:spcPts val="0"/>
              </a:spcAft>
              <a:defRPr/>
            </a:pPr>
            <a:r>
              <a:rPr lang="en-US" sz="1400" dirty="0">
                <a:latin typeface="+mn-lt"/>
                <a:ea typeface="ＭＳ Ｐゴシック" charset="-128"/>
              </a:rPr>
              <a:t>Haggai</a:t>
            </a:r>
          </a:p>
          <a:p>
            <a:pPr fontAlgn="auto">
              <a:spcBef>
                <a:spcPts val="0"/>
              </a:spcBef>
              <a:spcAft>
                <a:spcPts val="0"/>
              </a:spcAft>
              <a:defRPr/>
            </a:pPr>
            <a:r>
              <a:rPr lang="en-US" sz="1400" dirty="0">
                <a:latin typeface="+mn-lt"/>
                <a:ea typeface="ＭＳ Ｐゴシック" charset="-128"/>
              </a:rPr>
              <a:t>Zechariah</a:t>
            </a:r>
          </a:p>
          <a:p>
            <a:pPr fontAlgn="auto">
              <a:spcBef>
                <a:spcPts val="0"/>
              </a:spcBef>
              <a:spcAft>
                <a:spcPts val="0"/>
              </a:spcAft>
              <a:defRPr/>
            </a:pPr>
            <a:r>
              <a:rPr lang="en-US" sz="1400" dirty="0">
                <a:latin typeface="+mn-lt"/>
                <a:ea typeface="ＭＳ Ｐゴシック" charset="-128"/>
              </a:rPr>
              <a:t>Malachi</a:t>
            </a:r>
          </a:p>
          <a:p>
            <a:pPr fontAlgn="auto">
              <a:spcBef>
                <a:spcPts val="0"/>
              </a:spcBef>
              <a:spcAft>
                <a:spcPts val="0"/>
              </a:spcAft>
              <a:defRPr/>
            </a:pPr>
            <a:r>
              <a:rPr lang="en-US" sz="1400" dirty="0">
                <a:latin typeface="+mn-lt"/>
                <a:ea typeface="ＭＳ Ｐゴシック" charset="-128"/>
              </a:rPr>
              <a:t>Isaiah</a:t>
            </a:r>
          </a:p>
          <a:p>
            <a:pPr fontAlgn="auto">
              <a:spcBef>
                <a:spcPts val="0"/>
              </a:spcBef>
              <a:spcAft>
                <a:spcPts val="0"/>
              </a:spcAft>
              <a:defRPr/>
            </a:pPr>
            <a:r>
              <a:rPr lang="en-US" sz="1400" dirty="0">
                <a:latin typeface="+mn-lt"/>
                <a:ea typeface="ＭＳ Ｐゴシック" charset="-128"/>
              </a:rPr>
              <a:t>Jeremiah</a:t>
            </a:r>
          </a:p>
          <a:p>
            <a:pPr fontAlgn="auto">
              <a:spcBef>
                <a:spcPts val="0"/>
              </a:spcBef>
              <a:spcAft>
                <a:spcPts val="0"/>
              </a:spcAft>
              <a:defRPr/>
            </a:pPr>
            <a:r>
              <a:rPr lang="en-US" sz="1400" dirty="0">
                <a:solidFill>
                  <a:srgbClr val="3366FF"/>
                </a:solidFill>
                <a:latin typeface="+mn-lt"/>
                <a:ea typeface="ＭＳ Ｐゴシック" charset="-128"/>
              </a:rPr>
              <a:t>Baruch </a:t>
            </a:r>
          </a:p>
          <a:p>
            <a:pPr fontAlgn="auto">
              <a:spcBef>
                <a:spcPts val="0"/>
              </a:spcBef>
              <a:spcAft>
                <a:spcPts val="0"/>
              </a:spcAft>
              <a:defRPr/>
            </a:pPr>
            <a:r>
              <a:rPr lang="en-US" sz="1400" dirty="0">
                <a:latin typeface="+mn-lt"/>
                <a:ea typeface="ＭＳ Ｐゴシック" charset="-128"/>
              </a:rPr>
              <a:t>Lamentations</a:t>
            </a:r>
          </a:p>
          <a:p>
            <a:pPr fontAlgn="auto">
              <a:spcBef>
                <a:spcPts val="0"/>
              </a:spcBef>
              <a:spcAft>
                <a:spcPts val="0"/>
              </a:spcAft>
              <a:defRPr/>
            </a:pPr>
            <a:r>
              <a:rPr lang="en-US" sz="1400" dirty="0">
                <a:solidFill>
                  <a:srgbClr val="3366FF"/>
                </a:solidFill>
                <a:latin typeface="+mn-lt"/>
                <a:ea typeface="ＭＳ Ｐゴシック" charset="-128"/>
              </a:rPr>
              <a:t>Letter of Jeremiah</a:t>
            </a:r>
          </a:p>
          <a:p>
            <a:pPr fontAlgn="auto">
              <a:spcBef>
                <a:spcPts val="0"/>
              </a:spcBef>
              <a:spcAft>
                <a:spcPts val="0"/>
              </a:spcAft>
              <a:defRPr/>
            </a:pPr>
            <a:r>
              <a:rPr lang="en-US" sz="1400" dirty="0">
                <a:latin typeface="+mn-lt"/>
                <a:ea typeface="ＭＳ Ｐゴシック" charset="-128"/>
              </a:rPr>
              <a:t>Ezekiel</a:t>
            </a:r>
          </a:p>
          <a:p>
            <a:pPr fontAlgn="auto">
              <a:spcBef>
                <a:spcPts val="0"/>
              </a:spcBef>
              <a:spcAft>
                <a:spcPts val="0"/>
              </a:spcAft>
              <a:defRPr/>
            </a:pPr>
            <a:r>
              <a:rPr lang="en-US" sz="1400" dirty="0">
                <a:latin typeface="+mn-lt"/>
                <a:ea typeface="ＭＳ Ｐゴシック" charset="-128"/>
              </a:rPr>
              <a:t>Daniel </a:t>
            </a:r>
            <a:r>
              <a:rPr lang="en-US" sz="1200" dirty="0">
                <a:solidFill>
                  <a:srgbClr val="3366FF"/>
                </a:solidFill>
                <a:latin typeface="+mn-lt"/>
                <a:ea typeface="ＭＳ Ｐゴシック" charset="-128"/>
              </a:rPr>
              <a:t>(includes Susanna; </a:t>
            </a:r>
            <a:br>
              <a:rPr lang="en-US" sz="1200" dirty="0">
                <a:solidFill>
                  <a:srgbClr val="3366FF"/>
                </a:solidFill>
                <a:latin typeface="+mn-lt"/>
                <a:ea typeface="ＭＳ Ｐゴシック" charset="-128"/>
              </a:rPr>
            </a:br>
            <a:r>
              <a:rPr lang="en-US" sz="1200" dirty="0">
                <a:solidFill>
                  <a:srgbClr val="3366FF"/>
                </a:solidFill>
                <a:latin typeface="+mn-lt"/>
                <a:ea typeface="ＭＳ Ｐゴシック" charset="-128"/>
              </a:rPr>
              <a:t>	Bel and the Dragon)</a:t>
            </a:r>
          </a:p>
          <a:p>
            <a:pPr fontAlgn="auto">
              <a:spcBef>
                <a:spcPts val="0"/>
              </a:spcBef>
              <a:spcAft>
                <a:spcPts val="0"/>
              </a:spcAft>
              <a:defRPr/>
            </a:pPr>
            <a:r>
              <a:rPr lang="en-US" sz="1400" dirty="0">
                <a:solidFill>
                  <a:srgbClr val="3366FF"/>
                </a:solidFill>
                <a:latin typeface="+mn-lt"/>
                <a:ea typeface="ＭＳ Ｐゴシック" charset="-128"/>
              </a:rPr>
              <a:t>4 Maccabees </a:t>
            </a:r>
            <a:r>
              <a:rPr lang="en-US" sz="1200" dirty="0">
                <a:solidFill>
                  <a:srgbClr val="3366FF"/>
                </a:solidFill>
                <a:latin typeface="+mn-lt"/>
                <a:ea typeface="ＭＳ Ｐゴシック" charset="-128"/>
              </a:rPr>
              <a:t>(in appendix)</a:t>
            </a:r>
          </a:p>
          <a:p>
            <a:pPr fontAlgn="auto">
              <a:spcBef>
                <a:spcPts val="0"/>
              </a:spcBef>
              <a:spcAft>
                <a:spcPts val="0"/>
              </a:spcAft>
              <a:defRPr/>
            </a:pPr>
            <a:r>
              <a:rPr lang="en-US" sz="1400" dirty="0">
                <a:latin typeface="+mn-lt"/>
                <a:ea typeface="ＭＳ Ｐゴシック" charset="-128"/>
              </a:rPr>
              <a:t>Malachi</a:t>
            </a:r>
          </a:p>
        </p:txBody>
      </p:sp>
      <p:sp>
        <p:nvSpPr>
          <p:cNvPr id="6" name="AutoShape 59">
            <a:hlinkClick r:id="" action="ppaction://noaction"/>
            <a:extLst>
              <a:ext uri="{FF2B5EF4-FFF2-40B4-BE49-F238E27FC236}">
                <a16:creationId xmlns:a16="http://schemas.microsoft.com/office/drawing/2014/main" id="{B9FE4C7B-B050-791E-4E93-369745C3DFBD}"/>
              </a:ext>
            </a:extLst>
          </p:cNvPr>
          <p:cNvSpPr>
            <a:spLocks noChangeArrowheads="1"/>
          </p:cNvSpPr>
          <p:nvPr/>
        </p:nvSpPr>
        <p:spPr bwMode="auto">
          <a:xfrm>
            <a:off x="755650" y="744538"/>
            <a:ext cx="3689350" cy="457200"/>
          </a:xfrm>
          <a:prstGeom prst="actionButtonBlank">
            <a:avLst/>
          </a:prstGeom>
          <a:solidFill>
            <a:srgbClr val="632523"/>
          </a:solidFill>
          <a:ln w="9525">
            <a:solidFill>
              <a:schemeClr val="tx1"/>
            </a:solidFill>
            <a:miter lim="800000"/>
            <a:headEnd/>
            <a:tailEnd/>
          </a:ln>
          <a:effectLst>
            <a:outerShdw blurRad="50800" dist="38100" dir="2700000" rotWithShape="0">
              <a:srgbClr val="808080">
                <a:alpha val="42998"/>
              </a:srgbClr>
            </a:outerShdw>
          </a:effectLst>
        </p:spPr>
        <p:txBody>
          <a:bodyPr wrap="none" anchor="ctr"/>
          <a:lstStyle/>
          <a:p>
            <a:pPr algn="ctr">
              <a:defRPr/>
            </a:pPr>
            <a:r>
              <a:rPr lang="en-US" sz="1600" b="1">
                <a:solidFill>
                  <a:schemeClr val="bg1"/>
                </a:solidFill>
                <a:latin typeface="Calibri" charset="0"/>
                <a:ea typeface="ＭＳ Ｐゴシック" charset="0"/>
                <a:cs typeface="ＭＳ Ｐゴシック" charset="0"/>
              </a:rPr>
              <a:t>Roman Catholic Old Testament</a:t>
            </a:r>
            <a:endParaRPr lang="en-US" sz="1600">
              <a:solidFill>
                <a:schemeClr val="bg1"/>
              </a:solidFill>
              <a:latin typeface="Calibri" charset="0"/>
              <a:ea typeface="ＭＳ Ｐゴシック" charset="0"/>
              <a:cs typeface="ＭＳ Ｐゴシック" charset="0"/>
            </a:endParaRPr>
          </a:p>
        </p:txBody>
      </p:sp>
      <p:sp>
        <p:nvSpPr>
          <p:cNvPr id="7" name="AutoShape 60">
            <a:extLst>
              <a:ext uri="{FF2B5EF4-FFF2-40B4-BE49-F238E27FC236}">
                <a16:creationId xmlns:a16="http://schemas.microsoft.com/office/drawing/2014/main" id="{6C8A5BDC-6E08-E59F-9B43-39E2AF8935B6}"/>
              </a:ext>
            </a:extLst>
          </p:cNvPr>
          <p:cNvSpPr>
            <a:spLocks noChangeArrowheads="1"/>
          </p:cNvSpPr>
          <p:nvPr/>
        </p:nvSpPr>
        <p:spPr bwMode="auto">
          <a:xfrm>
            <a:off x="4641850" y="222250"/>
            <a:ext cx="4178300" cy="455613"/>
          </a:xfrm>
          <a:prstGeom prst="actionButtonBlank">
            <a:avLst/>
          </a:prstGeom>
          <a:solidFill>
            <a:srgbClr val="4F6228"/>
          </a:solidFill>
          <a:ln w="9525">
            <a:solidFill>
              <a:schemeClr val="tx1"/>
            </a:solidFill>
            <a:miter lim="800000"/>
            <a:headEnd/>
            <a:tailEnd/>
          </a:ln>
          <a:effectLst>
            <a:outerShdw blurRad="50800" dist="38100" dir="2700000" rotWithShape="0">
              <a:srgbClr val="808080">
                <a:alpha val="42998"/>
              </a:srgbClr>
            </a:outerShdw>
          </a:effectLst>
        </p:spPr>
        <p:txBody>
          <a:bodyPr wrap="none" anchor="ctr"/>
          <a:lstStyle/>
          <a:p>
            <a:pPr algn="ctr">
              <a:defRPr/>
            </a:pPr>
            <a:r>
              <a:rPr lang="en-US" sz="1600" b="1">
                <a:solidFill>
                  <a:schemeClr val="bg1"/>
                </a:solidFill>
                <a:latin typeface="Calibri" charset="0"/>
                <a:ea typeface="ＭＳ Ｐゴシック" charset="0"/>
                <a:cs typeface="ＭＳ Ｐゴシック" charset="0"/>
              </a:rPr>
              <a:t>Orthodox Old Testament</a:t>
            </a:r>
            <a:endParaRPr lang="en-US" sz="1400">
              <a:solidFill>
                <a:schemeClr val="bg1"/>
              </a:solidFill>
              <a:latin typeface="Calibri" charset="0"/>
              <a:ea typeface="ＭＳ Ｐゴシック" charset="0"/>
              <a:cs typeface="ＭＳ Ｐゴシック" charset="0"/>
            </a:endParaRPr>
          </a:p>
        </p:txBody>
      </p:sp>
      <p:sp>
        <p:nvSpPr>
          <p:cNvPr id="51208" name="TextBox 2">
            <a:extLst>
              <a:ext uri="{FF2B5EF4-FFF2-40B4-BE49-F238E27FC236}">
                <a16:creationId xmlns:a16="http://schemas.microsoft.com/office/drawing/2014/main" id="{7FCB13BC-872F-9218-560E-AE7CB26A5954}"/>
              </a:ext>
            </a:extLst>
          </p:cNvPr>
          <p:cNvSpPr txBox="1">
            <a:spLocks noChangeArrowheads="1"/>
          </p:cNvSpPr>
          <p:nvPr/>
        </p:nvSpPr>
        <p:spPr bwMode="auto">
          <a:xfrm>
            <a:off x="0" y="11113"/>
            <a:ext cx="4083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a:latin typeface="Cambria" panose="02040503050406030204" pitchFamily="18" charset="0"/>
              </a:rPr>
              <a:t>Books </a:t>
            </a:r>
            <a:r>
              <a:rPr lang="en-US" altLang="en-US" sz="2000" u="sng">
                <a:latin typeface="Cambria" panose="02040503050406030204" pitchFamily="18" charset="0"/>
              </a:rPr>
              <a:t>not</a:t>
            </a:r>
            <a:r>
              <a:rPr lang="en-US" altLang="en-US" sz="2000">
                <a:latin typeface="Cambria" panose="02040503050406030204" pitchFamily="18" charset="0"/>
              </a:rPr>
              <a:t> included in the Protestant Old Testament in</a:t>
            </a:r>
            <a:r>
              <a:rPr lang="en-US" altLang="en-US" sz="2000" b="1">
                <a:solidFill>
                  <a:srgbClr val="127D89"/>
                </a:solidFill>
                <a:latin typeface="Cambria" panose="02040503050406030204" pitchFamily="18" charset="0"/>
              </a:rPr>
              <a:t> </a:t>
            </a:r>
            <a:r>
              <a:rPr lang="en-US" altLang="en-US" sz="2000" b="1">
                <a:solidFill>
                  <a:srgbClr val="3366FF"/>
                </a:solidFill>
                <a:latin typeface="Cambria" panose="02040503050406030204" pitchFamily="18" charset="0"/>
              </a:rPr>
              <a:t>blue</a:t>
            </a:r>
            <a:r>
              <a:rPr lang="en-US" altLang="en-US" sz="2000">
                <a:latin typeface="Cambria" panose="02040503050406030204" pitchFamily="18" charset="0"/>
              </a:rPr>
              <a:t>.</a:t>
            </a:r>
          </a:p>
        </p:txBody>
      </p:sp>
    </p:spTree>
  </p:cSld>
  <p:clrMapOvr>
    <a:masterClrMapping/>
  </p:clrMapOvr>
  <p:transition spd="slow">
    <p:blinds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E8E0408-3B92-5084-C5EB-CB7ACF260FCE}"/>
              </a:ext>
            </a:extLst>
          </p:cNvPr>
          <p:cNvSpPr>
            <a:spLocks noGrp="1"/>
          </p:cNvSpPr>
          <p:nvPr>
            <p:ph type="title"/>
          </p:nvPr>
        </p:nvSpPr>
        <p:spPr>
          <a:xfrm>
            <a:off x="457200" y="274638"/>
            <a:ext cx="8229600" cy="684212"/>
          </a:xfrm>
        </p:spPr>
        <p:txBody>
          <a:bodyPr/>
          <a:lstStyle/>
          <a:p>
            <a:pPr eaLnBrk="1" hangingPunct="1"/>
            <a:r>
              <a:rPr lang="en-US" altLang="en-US" dirty="0">
                <a:latin typeface="Calibri" panose="020F0502020204030204" pitchFamily="34" charset="0"/>
                <a:cs typeface="Calibri" panose="020F0502020204030204" pitchFamily="34" charset="0"/>
              </a:rPr>
              <a:t>Old Testament</a:t>
            </a:r>
          </a:p>
        </p:txBody>
      </p:sp>
      <p:sp>
        <p:nvSpPr>
          <p:cNvPr id="52227" name="Content Placeholder 2">
            <a:extLst>
              <a:ext uri="{FF2B5EF4-FFF2-40B4-BE49-F238E27FC236}">
                <a16:creationId xmlns:a16="http://schemas.microsoft.com/office/drawing/2014/main" id="{FE9A7512-B7BF-2A79-602E-E0B4CD1AD24E}"/>
              </a:ext>
            </a:extLst>
          </p:cNvPr>
          <p:cNvSpPr>
            <a:spLocks noGrp="1"/>
          </p:cNvSpPr>
          <p:nvPr>
            <p:ph idx="1"/>
          </p:nvPr>
        </p:nvSpPr>
        <p:spPr>
          <a:xfrm>
            <a:off x="457200" y="1219200"/>
            <a:ext cx="5067300" cy="4906963"/>
          </a:xfrm>
        </p:spPr>
        <p:txBody>
          <a:bodyPr>
            <a:normAutofit fontScale="92500" lnSpcReduction="20000"/>
          </a:bodyPr>
          <a:lstStyle/>
          <a:p>
            <a:pPr eaLnBrk="1" hangingPunct="1"/>
            <a:r>
              <a:rPr lang="en-US" altLang="en-US" sz="4800" dirty="0">
                <a:latin typeface="Cambria" panose="02040503050406030204" pitchFamily="18" charset="0"/>
              </a:rPr>
              <a:t>Apocrypha </a:t>
            </a:r>
          </a:p>
          <a:p>
            <a:pPr lvl="1" eaLnBrk="1" hangingPunct="1">
              <a:buFont typeface="Arial" panose="020B0604020202020204" pitchFamily="34" charset="0"/>
              <a:buChar char="•"/>
            </a:pPr>
            <a:r>
              <a:rPr lang="en-US" altLang="en-US" sz="4300" dirty="0">
                <a:latin typeface="Cambria" panose="02040503050406030204" pitchFamily="18" charset="0"/>
              </a:rPr>
              <a:t>Evidence derived from 1</a:t>
            </a:r>
            <a:r>
              <a:rPr lang="en-US" altLang="en-US" sz="4300" baseline="30000" dirty="0">
                <a:latin typeface="Cambria" panose="02040503050406030204" pitchFamily="18" charset="0"/>
              </a:rPr>
              <a:t>st</a:t>
            </a:r>
            <a:r>
              <a:rPr lang="en-US" altLang="en-US" sz="4300" dirty="0">
                <a:latin typeface="Cambria" panose="02040503050406030204" pitchFamily="18" charset="0"/>
              </a:rPr>
              <a:t> century AD Jewish writers, like Josephus, indicates that the Hebrew and Aramaic Bible never included the Apocrypha</a:t>
            </a:r>
            <a:r>
              <a:rPr lang="en-US" altLang="en-US" dirty="0">
                <a:latin typeface="Cambria" panose="02040503050406030204" pitchFamily="18" charset="0"/>
              </a:rPr>
              <a:t>. </a:t>
            </a:r>
          </a:p>
        </p:txBody>
      </p:sp>
      <p:pic>
        <p:nvPicPr>
          <p:cNvPr id="5" name="Picture 4" descr="Josephus.jpg">
            <a:extLst>
              <a:ext uri="{FF2B5EF4-FFF2-40B4-BE49-F238E27FC236}">
                <a16:creationId xmlns:a16="http://schemas.microsoft.com/office/drawing/2014/main" id="{AADE03E4-E9CD-9CB5-5158-346558004A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1819275"/>
            <a:ext cx="2646363" cy="229393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3">
            <a:extLst>
              <a:ext uri="{FF2B5EF4-FFF2-40B4-BE49-F238E27FC236}">
                <a16:creationId xmlns:a16="http://schemas.microsoft.com/office/drawing/2014/main" id="{11455F66-2477-B8E4-3042-E67FD09857DE}"/>
              </a:ext>
            </a:extLst>
          </p:cNvPr>
          <p:cNvSpPr txBox="1">
            <a:spLocks noChangeArrowheads="1"/>
          </p:cNvSpPr>
          <p:nvPr/>
        </p:nvSpPr>
        <p:spPr bwMode="auto">
          <a:xfrm>
            <a:off x="6146800" y="4141788"/>
            <a:ext cx="264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Josephus</a:t>
            </a:r>
          </a:p>
        </p:txBody>
      </p:sp>
      <p:sp>
        <p:nvSpPr>
          <p:cNvPr id="15" name="Rectangle 14">
            <a:extLst>
              <a:ext uri="{FF2B5EF4-FFF2-40B4-BE49-F238E27FC236}">
                <a16:creationId xmlns:a16="http://schemas.microsoft.com/office/drawing/2014/main" id="{F9DA7001-DF91-1045-4290-97453848FAEF}"/>
              </a:ext>
            </a:extLst>
          </p:cNvPr>
          <p:cNvSpPr/>
          <p:nvPr/>
        </p:nvSpPr>
        <p:spPr>
          <a:xfrm>
            <a:off x="0" y="6619875"/>
            <a:ext cx="9144000" cy="24288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2231" name="TextBox 15">
            <a:extLst>
              <a:ext uri="{FF2B5EF4-FFF2-40B4-BE49-F238E27FC236}">
                <a16:creationId xmlns:a16="http://schemas.microsoft.com/office/drawing/2014/main" id="{71728C05-E108-A0D0-85E6-D0FCB7857FEA}"/>
              </a:ext>
            </a:extLst>
          </p:cNvPr>
          <p:cNvSpPr txBox="1">
            <a:spLocks noChangeArrowheads="1"/>
          </p:cNvSpPr>
          <p:nvPr/>
        </p:nvSpPr>
        <p:spPr bwMode="auto">
          <a:xfrm>
            <a:off x="0" y="6578600"/>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AD 1</a:t>
            </a:r>
          </a:p>
        </p:txBody>
      </p:sp>
      <p:sp>
        <p:nvSpPr>
          <p:cNvPr id="52232" name="TextBox 16">
            <a:extLst>
              <a:ext uri="{FF2B5EF4-FFF2-40B4-BE49-F238E27FC236}">
                <a16:creationId xmlns:a16="http://schemas.microsoft.com/office/drawing/2014/main" id="{17470D0B-F267-820E-624B-5D9A0458AA39}"/>
              </a:ext>
            </a:extLst>
          </p:cNvPr>
          <p:cNvSpPr txBox="1">
            <a:spLocks noChangeArrowheads="1"/>
          </p:cNvSpPr>
          <p:nvPr/>
        </p:nvSpPr>
        <p:spPr bwMode="auto">
          <a:xfrm>
            <a:off x="8534400" y="6562725"/>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2000</a:t>
            </a:r>
          </a:p>
        </p:txBody>
      </p:sp>
      <p:sp>
        <p:nvSpPr>
          <p:cNvPr id="52233" name="TextBox 17">
            <a:extLst>
              <a:ext uri="{FF2B5EF4-FFF2-40B4-BE49-F238E27FC236}">
                <a16:creationId xmlns:a16="http://schemas.microsoft.com/office/drawing/2014/main" id="{2C232101-3FA4-0AA8-E483-F222EBBD50F3}"/>
              </a:ext>
            </a:extLst>
          </p:cNvPr>
          <p:cNvSpPr txBox="1">
            <a:spLocks noChangeArrowheads="1"/>
          </p:cNvSpPr>
          <p:nvPr/>
        </p:nvSpPr>
        <p:spPr bwMode="auto">
          <a:xfrm>
            <a:off x="4124325" y="6584950"/>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1000</a:t>
            </a:r>
          </a:p>
        </p:txBody>
      </p:sp>
      <p:sp>
        <p:nvSpPr>
          <p:cNvPr id="52234" name="TextBox 18">
            <a:extLst>
              <a:ext uri="{FF2B5EF4-FFF2-40B4-BE49-F238E27FC236}">
                <a16:creationId xmlns:a16="http://schemas.microsoft.com/office/drawing/2014/main" id="{3752A933-35CA-FB44-5569-332C766AC027}"/>
              </a:ext>
            </a:extLst>
          </p:cNvPr>
          <p:cNvSpPr txBox="1">
            <a:spLocks noChangeArrowheads="1"/>
          </p:cNvSpPr>
          <p:nvPr/>
        </p:nvSpPr>
        <p:spPr bwMode="auto">
          <a:xfrm>
            <a:off x="6096000" y="6577013"/>
            <a:ext cx="61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1500</a:t>
            </a:r>
          </a:p>
        </p:txBody>
      </p:sp>
      <p:sp>
        <p:nvSpPr>
          <p:cNvPr id="52235" name="TextBox 19">
            <a:extLst>
              <a:ext uri="{FF2B5EF4-FFF2-40B4-BE49-F238E27FC236}">
                <a16:creationId xmlns:a16="http://schemas.microsoft.com/office/drawing/2014/main" id="{5C09165E-9DDE-DCD7-B496-DB202E4FF49F}"/>
              </a:ext>
            </a:extLst>
          </p:cNvPr>
          <p:cNvSpPr txBox="1">
            <a:spLocks noChangeArrowheads="1"/>
          </p:cNvSpPr>
          <p:nvPr/>
        </p:nvSpPr>
        <p:spPr bwMode="auto">
          <a:xfrm>
            <a:off x="2087563" y="6578600"/>
            <a:ext cx="61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solidFill>
                  <a:schemeClr val="bg1"/>
                </a:solidFill>
              </a:rPr>
              <a:t>500</a:t>
            </a:r>
          </a:p>
        </p:txBody>
      </p:sp>
      <p:sp>
        <p:nvSpPr>
          <p:cNvPr id="13" name="Isosceles Triangle 12">
            <a:extLst>
              <a:ext uri="{FF2B5EF4-FFF2-40B4-BE49-F238E27FC236}">
                <a16:creationId xmlns:a16="http://schemas.microsoft.com/office/drawing/2014/main" id="{25A3FFDE-9994-021F-1C80-92F64AFBAC9B}"/>
              </a:ext>
            </a:extLst>
          </p:cNvPr>
          <p:cNvSpPr>
            <a:spLocks noChangeArrowheads="1"/>
          </p:cNvSpPr>
          <p:nvPr/>
        </p:nvSpPr>
        <p:spPr bwMode="auto">
          <a:xfrm rot="10800000">
            <a:off x="449263" y="6521450"/>
            <a:ext cx="323850" cy="227013"/>
          </a:xfrm>
          <a:prstGeom prst="triangle">
            <a:avLst>
              <a:gd name="adj" fmla="val 50000"/>
            </a:avLst>
          </a:prstGeom>
          <a:solidFill>
            <a:srgbClr val="953735"/>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944089" y="815892"/>
            <a:ext cx="7742711" cy="6186309"/>
          </a:xfrm>
          <a:prstGeom prst="rect">
            <a:avLst/>
          </a:prstGeom>
          <a:noFill/>
        </p:spPr>
        <p:txBody>
          <a:bodyPr wrap="square" rtlCol="0">
            <a:spAutoFit/>
          </a:bodyPr>
          <a:lstStyle/>
          <a:p>
            <a:pPr algn="l"/>
            <a:r>
              <a:rPr lang="en-US" sz="3600" b="0" i="0" dirty="0">
                <a:solidFill>
                  <a:srgbClr val="202122"/>
                </a:solidFill>
                <a:effectLst/>
                <a:latin typeface="Arial" panose="020B0604020202020204" pitchFamily="34" charset="0"/>
              </a:rPr>
              <a:t>The </a:t>
            </a:r>
            <a:r>
              <a:rPr lang="en-US" sz="3600" b="1" i="0" dirty="0">
                <a:solidFill>
                  <a:srgbClr val="202122"/>
                </a:solidFill>
                <a:effectLst/>
                <a:latin typeface="Arial" panose="020B0604020202020204" pitchFamily="34" charset="0"/>
              </a:rPr>
              <a:t>Codex Sinaiticus</a:t>
            </a:r>
            <a:r>
              <a:rPr lang="en-US" sz="3600" b="0" i="0" dirty="0">
                <a:solidFill>
                  <a:srgbClr val="202122"/>
                </a:solidFill>
                <a:effectLst/>
                <a:latin typeface="Arial" panose="020B0604020202020204" pitchFamily="34" charset="0"/>
              </a:rPr>
              <a:t> It is a fourth-century Christian </a:t>
            </a:r>
            <a:r>
              <a:rPr lang="en-US" sz="3600" b="0" i="0" u="none" strike="noStrike" dirty="0">
                <a:solidFill>
                  <a:srgbClr val="0645AD"/>
                </a:solidFill>
                <a:effectLst/>
                <a:latin typeface="Arial" panose="020B0604020202020204" pitchFamily="34" charset="0"/>
                <a:hlinkClick r:id="rId2" tooltip="Manuscript"/>
              </a:rPr>
              <a:t>manuscript</a:t>
            </a:r>
            <a:r>
              <a:rPr lang="en-US" sz="3600" b="0" i="0" dirty="0">
                <a:solidFill>
                  <a:srgbClr val="202122"/>
                </a:solidFill>
                <a:effectLst/>
                <a:latin typeface="Arial" panose="020B0604020202020204" pitchFamily="34" charset="0"/>
              </a:rPr>
              <a:t> of a Greek Bible, containing the majority of the </a:t>
            </a:r>
            <a:r>
              <a:rPr lang="en-US" sz="3600" b="0" i="0" u="none" strike="noStrike" dirty="0">
                <a:solidFill>
                  <a:srgbClr val="0645AD"/>
                </a:solidFill>
                <a:effectLst/>
                <a:latin typeface="Arial" panose="020B0604020202020204" pitchFamily="34" charset="0"/>
                <a:hlinkClick r:id="rId3" tooltip="Septuagint"/>
              </a:rPr>
              <a:t>Greek Old Testament</a:t>
            </a:r>
            <a:r>
              <a:rPr lang="en-US" sz="3600" b="0" i="0" dirty="0">
                <a:solidFill>
                  <a:srgbClr val="202122"/>
                </a:solidFill>
                <a:effectLst/>
                <a:latin typeface="Arial" panose="020B0604020202020204" pitchFamily="34" charset="0"/>
              </a:rPr>
              <a:t>, including the </a:t>
            </a:r>
            <a:r>
              <a:rPr lang="en-US" sz="3600" b="0" i="0" u="none" strike="noStrike" dirty="0">
                <a:solidFill>
                  <a:srgbClr val="0645AD"/>
                </a:solidFill>
                <a:effectLst/>
                <a:latin typeface="Arial" panose="020B0604020202020204" pitchFamily="34" charset="0"/>
                <a:hlinkClick r:id="rId4" tooltip="Apocrypha"/>
              </a:rPr>
              <a:t>Apocrypha</a:t>
            </a:r>
            <a:r>
              <a:rPr lang="en-US" sz="3600" b="0" i="0" dirty="0">
                <a:solidFill>
                  <a:srgbClr val="202122"/>
                </a:solidFill>
                <a:effectLst/>
                <a:latin typeface="Arial" panose="020B0604020202020204" pitchFamily="34" charset="0"/>
              </a:rPr>
              <a:t>, and the Greek </a:t>
            </a:r>
            <a:r>
              <a:rPr lang="en-US" sz="3600" b="0" i="0" u="none" strike="noStrike" dirty="0">
                <a:solidFill>
                  <a:srgbClr val="0645AD"/>
                </a:solidFill>
                <a:effectLst/>
                <a:latin typeface="Arial" panose="020B0604020202020204" pitchFamily="34" charset="0"/>
                <a:hlinkClick r:id="rId5" tooltip="New Testament"/>
              </a:rPr>
              <a:t>New Testament</a:t>
            </a:r>
            <a:r>
              <a:rPr lang="en-US" sz="3600" b="0" i="0" dirty="0">
                <a:solidFill>
                  <a:srgbClr val="202122"/>
                </a:solidFill>
                <a:effectLst/>
                <a:latin typeface="Arial" panose="020B0604020202020204" pitchFamily="34" charset="0"/>
              </a:rPr>
              <a:t>, with both the </a:t>
            </a:r>
            <a:r>
              <a:rPr lang="en-US" sz="3600" b="0" i="0" u="none" strike="noStrike" dirty="0">
                <a:solidFill>
                  <a:srgbClr val="0645AD"/>
                </a:solidFill>
                <a:effectLst/>
                <a:latin typeface="Arial" panose="020B0604020202020204" pitchFamily="34" charset="0"/>
                <a:hlinkClick r:id="rId6" tooltip="Epistle of Barnabas"/>
              </a:rPr>
              <a:t>Epistle of Barnabas</a:t>
            </a:r>
            <a:r>
              <a:rPr lang="en-US" sz="3600" b="0" i="0" dirty="0">
                <a:solidFill>
                  <a:srgbClr val="202122"/>
                </a:solidFill>
                <a:effectLst/>
                <a:latin typeface="Arial" panose="020B0604020202020204" pitchFamily="34" charset="0"/>
              </a:rPr>
              <a:t> and the </a:t>
            </a:r>
            <a:r>
              <a:rPr lang="en-US" sz="3600" b="0" i="0" u="none" strike="noStrike" dirty="0">
                <a:solidFill>
                  <a:srgbClr val="0645AD"/>
                </a:solidFill>
                <a:effectLst/>
                <a:latin typeface="Arial" panose="020B0604020202020204" pitchFamily="34" charset="0"/>
                <a:hlinkClick r:id="rId7" tooltip="Shepherd of Hermas"/>
              </a:rPr>
              <a:t>Shepherd of </a:t>
            </a:r>
            <a:r>
              <a:rPr lang="en-US" sz="3600" b="0" i="0" u="none" strike="noStrike" dirty="0" err="1">
                <a:solidFill>
                  <a:srgbClr val="0645AD"/>
                </a:solidFill>
                <a:effectLst/>
                <a:latin typeface="Arial" panose="020B0604020202020204" pitchFamily="34" charset="0"/>
                <a:hlinkClick r:id="rId7" tooltip="Shepherd of Hermas"/>
              </a:rPr>
              <a:t>Hermas</a:t>
            </a:r>
            <a:r>
              <a:rPr lang="en-US" sz="3600" b="0" i="0" dirty="0">
                <a:solidFill>
                  <a:srgbClr val="202122"/>
                </a:solidFill>
                <a:effectLst/>
                <a:latin typeface="Arial" panose="020B0604020202020204" pitchFamily="34" charset="0"/>
              </a:rPr>
              <a:t> included. It is written in </a:t>
            </a:r>
            <a:r>
              <a:rPr lang="en-US" sz="3600" b="0" i="0" u="none" strike="noStrike" dirty="0">
                <a:solidFill>
                  <a:srgbClr val="0645AD"/>
                </a:solidFill>
                <a:effectLst/>
                <a:latin typeface="Arial" panose="020B0604020202020204" pitchFamily="34" charset="0"/>
                <a:hlinkClick r:id="rId8" tooltip="Uncial"/>
              </a:rPr>
              <a:t>uncial</a:t>
            </a:r>
            <a:r>
              <a:rPr lang="en-US" sz="3600" b="0" i="0" dirty="0">
                <a:solidFill>
                  <a:srgbClr val="202122"/>
                </a:solidFill>
                <a:effectLst/>
                <a:latin typeface="Arial" panose="020B0604020202020204" pitchFamily="34" charset="0"/>
              </a:rPr>
              <a:t> letters on </a:t>
            </a:r>
            <a:r>
              <a:rPr lang="en-US" sz="3600" b="0" i="0" u="none" strike="noStrike" dirty="0">
                <a:solidFill>
                  <a:srgbClr val="0645AD"/>
                </a:solidFill>
                <a:effectLst/>
                <a:latin typeface="Arial" panose="020B0604020202020204" pitchFamily="34" charset="0"/>
                <a:hlinkClick r:id="rId9" tooltip="Parchment"/>
              </a:rPr>
              <a:t>parchment</a:t>
            </a:r>
            <a:r>
              <a:rPr lang="en-US" sz="3600" b="0" i="0" dirty="0">
                <a:solidFill>
                  <a:srgbClr val="202122"/>
                </a:solidFill>
                <a:effectLst/>
                <a:latin typeface="Arial" panose="020B0604020202020204" pitchFamily="34" charset="0"/>
              </a:rPr>
              <a:t>. It is one of the four </a:t>
            </a:r>
            <a:r>
              <a:rPr lang="en-US" sz="3600" b="0" i="0" u="none" strike="noStrike" dirty="0">
                <a:solidFill>
                  <a:srgbClr val="0645AD"/>
                </a:solidFill>
                <a:effectLst/>
                <a:latin typeface="Arial" panose="020B0604020202020204" pitchFamily="34" charset="0"/>
                <a:hlinkClick r:id="rId10" tooltip="Great uncial codices"/>
              </a:rPr>
              <a:t>great uncial codices</a:t>
            </a:r>
            <a:r>
              <a:rPr lang="en-US" sz="3600" b="0" i="0" u="none" strike="noStrike" dirty="0">
                <a:solidFill>
                  <a:srgbClr val="0645AD"/>
                </a:solidFill>
                <a:effectLst/>
                <a:latin typeface="Arial" panose="020B0604020202020204" pitchFamily="34" charset="0"/>
              </a:rPr>
              <a:t>.</a:t>
            </a:r>
            <a:r>
              <a:rPr lang="en-US" sz="3600" b="0" i="0" dirty="0">
                <a:solidFill>
                  <a:srgbClr val="202122"/>
                </a:solidFill>
                <a:effectLst/>
                <a:latin typeface="Arial" panose="020B0604020202020204" pitchFamily="34" charset="0"/>
              </a:rPr>
              <a:t> </a:t>
            </a:r>
            <a:endParaRPr lang="en-US" sz="3600" dirty="0"/>
          </a:p>
        </p:txBody>
      </p:sp>
    </p:spTree>
    <p:extLst>
      <p:ext uri="{BB962C8B-B14F-4D97-AF65-F5344CB8AC3E}">
        <p14:creationId xmlns:p14="http://schemas.microsoft.com/office/powerpoint/2010/main" val="1883150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700644" y="1190646"/>
            <a:ext cx="7742711" cy="5909310"/>
          </a:xfrm>
          <a:prstGeom prst="rect">
            <a:avLst/>
          </a:prstGeom>
          <a:noFill/>
        </p:spPr>
        <p:txBody>
          <a:bodyPr wrap="square" rtlCol="0">
            <a:spAutoFit/>
          </a:bodyPr>
          <a:lstStyle/>
          <a:p>
            <a:pPr algn="l"/>
            <a:r>
              <a:rPr lang="en-US" sz="3600" b="0" i="0" dirty="0">
                <a:solidFill>
                  <a:srgbClr val="202122"/>
                </a:solidFill>
                <a:effectLst/>
                <a:latin typeface="Arial" panose="020B0604020202020204" pitchFamily="34" charset="0"/>
              </a:rPr>
              <a:t>Along with </a:t>
            </a:r>
            <a:r>
              <a:rPr lang="en-US" sz="3600" b="0" i="0" u="none" strike="noStrike" dirty="0">
                <a:solidFill>
                  <a:srgbClr val="0645AD"/>
                </a:solidFill>
                <a:effectLst/>
                <a:latin typeface="Arial" panose="020B0604020202020204" pitchFamily="34" charset="0"/>
                <a:hlinkClick r:id="rId2" tooltip="Codex Alexandrinus"/>
              </a:rPr>
              <a:t>Codex </a:t>
            </a:r>
            <a:r>
              <a:rPr lang="en-US" sz="3600" b="0" i="0" u="none" strike="noStrike" dirty="0" err="1">
                <a:solidFill>
                  <a:srgbClr val="0645AD"/>
                </a:solidFill>
                <a:effectLst/>
                <a:latin typeface="Arial" panose="020B0604020202020204" pitchFamily="34" charset="0"/>
                <a:hlinkClick r:id="rId2" tooltip="Codex Alexandrinus"/>
              </a:rPr>
              <a:t>Alexandrinus</a:t>
            </a:r>
            <a:r>
              <a:rPr lang="en-US" sz="3600" b="0" i="0" dirty="0">
                <a:solidFill>
                  <a:srgbClr val="202122"/>
                </a:solidFill>
                <a:effectLst/>
                <a:latin typeface="Arial" panose="020B0604020202020204" pitchFamily="34" charset="0"/>
              </a:rPr>
              <a:t> and </a:t>
            </a:r>
            <a:r>
              <a:rPr lang="en-US" sz="3600" b="0" i="0" u="none" strike="noStrike" dirty="0">
                <a:solidFill>
                  <a:srgbClr val="0645AD"/>
                </a:solidFill>
                <a:effectLst/>
                <a:latin typeface="Arial" panose="020B0604020202020204" pitchFamily="34" charset="0"/>
                <a:hlinkClick r:id="rId3" tooltip="Codex Vaticanus Graecus 1209"/>
              </a:rPr>
              <a:t>Codex </a:t>
            </a:r>
            <a:r>
              <a:rPr lang="en-US" sz="3600" b="0" i="0" u="none" strike="noStrike" dirty="0" err="1">
                <a:solidFill>
                  <a:srgbClr val="0645AD"/>
                </a:solidFill>
                <a:effectLst/>
                <a:latin typeface="Arial" panose="020B0604020202020204" pitchFamily="34" charset="0"/>
                <a:hlinkClick r:id="rId3" tooltip="Codex Vaticanus Graecus 1209"/>
              </a:rPr>
              <a:t>Vaticanus</a:t>
            </a:r>
            <a:r>
              <a:rPr lang="en-US" sz="3600" b="0" i="0" dirty="0">
                <a:solidFill>
                  <a:srgbClr val="202122"/>
                </a:solidFill>
                <a:effectLst/>
                <a:latin typeface="Arial" panose="020B0604020202020204" pitchFamily="34" charset="0"/>
              </a:rPr>
              <a:t>, it is one of the earliest and most complete manuscripts of the </a:t>
            </a:r>
            <a:r>
              <a:rPr lang="en-US" sz="3600" b="0" i="0" u="none" strike="noStrike" dirty="0">
                <a:solidFill>
                  <a:srgbClr val="0645AD"/>
                </a:solidFill>
                <a:effectLst/>
                <a:latin typeface="Arial" panose="020B0604020202020204" pitchFamily="34" charset="0"/>
                <a:hlinkClick r:id="rId4" tooltip="Bible"/>
              </a:rPr>
              <a:t>Bible</a:t>
            </a:r>
            <a:r>
              <a:rPr lang="en-US" sz="3600" b="0" i="0" dirty="0">
                <a:solidFill>
                  <a:srgbClr val="202122"/>
                </a:solidFill>
                <a:effectLst/>
                <a:latin typeface="Arial" panose="020B0604020202020204" pitchFamily="34" charset="0"/>
              </a:rPr>
              <a:t>, and contains the </a:t>
            </a:r>
            <a:r>
              <a:rPr lang="en-US" sz="3600" b="0" i="0" dirty="0">
                <a:solidFill>
                  <a:srgbClr val="00B050"/>
                </a:solidFill>
                <a:effectLst/>
                <a:latin typeface="Arial" panose="020B0604020202020204" pitchFamily="34" charset="0"/>
              </a:rPr>
              <a:t>oldest complete copy </a:t>
            </a:r>
            <a:r>
              <a:rPr lang="en-US" sz="3600" b="0" i="0" dirty="0">
                <a:solidFill>
                  <a:srgbClr val="202122"/>
                </a:solidFill>
                <a:effectLst/>
                <a:latin typeface="Arial" panose="020B0604020202020204" pitchFamily="34" charset="0"/>
              </a:rPr>
              <a:t>of the </a:t>
            </a:r>
            <a:r>
              <a:rPr lang="en-US" sz="3600" b="0" i="0" u="none" strike="noStrike" dirty="0">
                <a:solidFill>
                  <a:srgbClr val="0645AD"/>
                </a:solidFill>
                <a:effectLst/>
                <a:latin typeface="Arial" panose="020B0604020202020204" pitchFamily="34" charset="0"/>
                <a:hlinkClick r:id="rId5" tooltip="New Testament"/>
              </a:rPr>
              <a:t>New Testament</a:t>
            </a:r>
            <a:r>
              <a:rPr lang="en-US" sz="3600" b="0" i="0" dirty="0">
                <a:solidFill>
                  <a:srgbClr val="202122"/>
                </a:solidFill>
                <a:effectLst/>
                <a:latin typeface="Arial" panose="020B0604020202020204" pitchFamily="34" charset="0"/>
              </a:rPr>
              <a:t>. It is a historical treasure and using the study of comparative writing styles (</a:t>
            </a:r>
            <a:r>
              <a:rPr lang="en-US" sz="3600" b="0" i="0" u="none" strike="noStrike" dirty="0" err="1">
                <a:solidFill>
                  <a:srgbClr val="0645AD"/>
                </a:solidFill>
                <a:effectLst/>
                <a:latin typeface="Arial" panose="020B0604020202020204" pitchFamily="34" charset="0"/>
                <a:hlinkClick r:id="rId6" tooltip="Palaeography"/>
              </a:rPr>
              <a:t>palaeography</a:t>
            </a:r>
            <a:r>
              <a:rPr lang="en-US" sz="3600" b="0" i="0" dirty="0">
                <a:solidFill>
                  <a:srgbClr val="202122"/>
                </a:solidFill>
                <a:effectLst/>
                <a:latin typeface="Arial" panose="020B0604020202020204" pitchFamily="34" charset="0"/>
              </a:rPr>
              <a:t>), it has been dated to the mid-4th century.</a:t>
            </a:r>
          </a:p>
          <a:p>
            <a:endParaRPr lang="en-US" dirty="0"/>
          </a:p>
        </p:txBody>
      </p:sp>
    </p:spTree>
    <p:extLst>
      <p:ext uri="{BB962C8B-B14F-4D97-AF65-F5344CB8AC3E}">
        <p14:creationId xmlns:p14="http://schemas.microsoft.com/office/powerpoint/2010/main" val="3414248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700644" y="958850"/>
            <a:ext cx="7742711" cy="6001643"/>
          </a:xfrm>
          <a:prstGeom prst="rect">
            <a:avLst/>
          </a:prstGeom>
          <a:noFill/>
        </p:spPr>
        <p:txBody>
          <a:bodyPr wrap="square" rtlCol="0">
            <a:spAutoFit/>
          </a:bodyPr>
          <a:lstStyle/>
          <a:p>
            <a:pPr algn="l"/>
            <a:r>
              <a:rPr lang="en-US" sz="3200" b="0" i="0" dirty="0">
                <a:solidFill>
                  <a:srgbClr val="202122"/>
                </a:solidFill>
                <a:effectLst/>
                <a:latin typeface="Arial" panose="020B0604020202020204" pitchFamily="34" charset="0"/>
              </a:rPr>
              <a:t> Until Biblical scholar (and manuscript hunter) </a:t>
            </a:r>
            <a:r>
              <a:rPr lang="en-US" sz="3200" b="0" i="0" u="none" strike="noStrike" dirty="0">
                <a:solidFill>
                  <a:srgbClr val="0645AD"/>
                </a:solidFill>
                <a:effectLst/>
                <a:latin typeface="Arial" panose="020B0604020202020204" pitchFamily="34" charset="0"/>
                <a:hlinkClick r:id="rId2" tooltip="Constantin von Tischendorf"/>
              </a:rPr>
              <a:t>Constantin von Tischendorf</a:t>
            </a:r>
            <a:r>
              <a:rPr lang="en-US" sz="3200" b="0" i="0" dirty="0">
                <a:solidFill>
                  <a:srgbClr val="202122"/>
                </a:solidFill>
                <a:effectLst/>
                <a:latin typeface="Arial" panose="020B0604020202020204" pitchFamily="34" charset="0"/>
              </a:rPr>
              <a:t>'s discovery of Codex Sinaiticus in 1844, the Greek text of Codex </a:t>
            </a:r>
            <a:r>
              <a:rPr lang="en-US" sz="3200" b="0" i="0" dirty="0" err="1">
                <a:solidFill>
                  <a:srgbClr val="202122"/>
                </a:solidFill>
                <a:effectLst/>
                <a:latin typeface="Arial" panose="020B0604020202020204" pitchFamily="34" charset="0"/>
              </a:rPr>
              <a:t>Vaticanus</a:t>
            </a:r>
            <a:r>
              <a:rPr lang="en-US" sz="3200" b="0" i="0" dirty="0">
                <a:solidFill>
                  <a:srgbClr val="202122"/>
                </a:solidFill>
                <a:effectLst/>
                <a:latin typeface="Arial" panose="020B0604020202020204" pitchFamily="34" charset="0"/>
              </a:rPr>
              <a:t> was unrivalled.</a:t>
            </a:r>
            <a:r>
              <a:rPr lang="en-US" sz="3200" b="0" i="0" u="none" strike="noStrike" baseline="30000" dirty="0">
                <a:solidFill>
                  <a:srgbClr val="0645AD"/>
                </a:solidFill>
                <a:effectLst/>
                <a:latin typeface="Arial" panose="020B0604020202020204" pitchFamily="34" charset="0"/>
              </a:rPr>
              <a:t> </a:t>
            </a:r>
            <a:r>
              <a:rPr lang="en-US" sz="3200" b="0" i="0" dirty="0">
                <a:solidFill>
                  <a:srgbClr val="202122"/>
                </a:solidFill>
                <a:effectLst/>
                <a:latin typeface="Arial" panose="020B0604020202020204" pitchFamily="34" charset="0"/>
              </a:rPr>
              <a:t>Since its discovery, study of Codex Sinaiticus has proven to be useful to scholars for </a:t>
            </a:r>
            <a:r>
              <a:rPr lang="en-US" sz="3200" b="0" i="0" u="none" strike="noStrike" dirty="0">
                <a:solidFill>
                  <a:srgbClr val="0645AD"/>
                </a:solidFill>
                <a:effectLst/>
                <a:latin typeface="Arial" panose="020B0604020202020204" pitchFamily="34" charset="0"/>
                <a:hlinkClick r:id="rId3" tooltip="Textual criticism"/>
              </a:rPr>
              <a:t>critical studies</a:t>
            </a:r>
            <a:r>
              <a:rPr lang="en-US" sz="3200" b="0" i="0" dirty="0">
                <a:solidFill>
                  <a:srgbClr val="202122"/>
                </a:solidFill>
                <a:effectLst/>
                <a:latin typeface="Arial" panose="020B0604020202020204" pitchFamily="34" charset="0"/>
              </a:rPr>
              <a:t> of the biblical text.</a:t>
            </a:r>
          </a:p>
          <a:p>
            <a:pPr algn="l"/>
            <a:r>
              <a:rPr lang="en-US" sz="3200" b="0" i="0" dirty="0">
                <a:solidFill>
                  <a:srgbClr val="202122"/>
                </a:solidFill>
                <a:effectLst/>
                <a:latin typeface="Arial" panose="020B0604020202020204" pitchFamily="34" charset="0"/>
              </a:rPr>
              <a:t>Codex Sinaiticus came to the attention of scholars in the 19th century at </a:t>
            </a:r>
            <a:r>
              <a:rPr lang="en-US" sz="3200" b="0" i="0" u="none" strike="noStrike" dirty="0">
                <a:solidFill>
                  <a:srgbClr val="0645AD"/>
                </a:solidFill>
                <a:effectLst/>
                <a:latin typeface="Arial" panose="020B0604020202020204" pitchFamily="34" charset="0"/>
                <a:hlinkClick r:id="rId4" tooltip="Saint Catherine's Monastery"/>
              </a:rPr>
              <a:t>Saint Catherine's Monastery</a:t>
            </a:r>
            <a:r>
              <a:rPr lang="en-US" sz="3200" b="0" i="0" dirty="0">
                <a:solidFill>
                  <a:srgbClr val="202122"/>
                </a:solidFill>
                <a:effectLst/>
                <a:latin typeface="Arial" panose="020B0604020202020204" pitchFamily="34" charset="0"/>
              </a:rPr>
              <a:t> in the </a:t>
            </a:r>
            <a:r>
              <a:rPr lang="en-US" sz="3200" b="0" i="0" u="none" strike="noStrike" dirty="0">
                <a:solidFill>
                  <a:srgbClr val="0645AD"/>
                </a:solidFill>
                <a:effectLst/>
                <a:latin typeface="Arial" panose="020B0604020202020204" pitchFamily="34" charset="0"/>
                <a:hlinkClick r:id="rId5" tooltip="Sinai Peninsula"/>
              </a:rPr>
              <a:t>Sinai Peninsula</a:t>
            </a:r>
            <a:endParaRPr lang="en-US" sz="2000" dirty="0"/>
          </a:p>
        </p:txBody>
      </p:sp>
    </p:spTree>
    <p:extLst>
      <p:ext uri="{BB962C8B-B14F-4D97-AF65-F5344CB8AC3E}">
        <p14:creationId xmlns:p14="http://schemas.microsoft.com/office/powerpoint/2010/main" val="355305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Checkup</a:t>
            </a:r>
          </a:p>
        </p:txBody>
      </p:sp>
      <p:sp>
        <p:nvSpPr>
          <p:cNvPr id="2" name="TextBox 1">
            <a:extLst>
              <a:ext uri="{FF2B5EF4-FFF2-40B4-BE49-F238E27FC236}">
                <a16:creationId xmlns:a16="http://schemas.microsoft.com/office/drawing/2014/main" id="{F2BE344E-AFEF-0A75-DB2E-37824452B8B7}"/>
              </a:ext>
            </a:extLst>
          </p:cNvPr>
          <p:cNvSpPr txBox="1"/>
          <p:nvPr/>
        </p:nvSpPr>
        <p:spPr>
          <a:xfrm>
            <a:off x="700644" y="1190646"/>
            <a:ext cx="7742711" cy="5909310"/>
          </a:xfrm>
          <a:prstGeom prst="rect">
            <a:avLst/>
          </a:prstGeom>
          <a:noFill/>
        </p:spPr>
        <p:txBody>
          <a:bodyPr wrap="square" rtlCol="0">
            <a:spAutoFit/>
          </a:bodyPr>
          <a:lstStyle/>
          <a:p>
            <a:pPr algn="l"/>
            <a:r>
              <a:rPr lang="en-US" sz="3600" b="0" i="0" dirty="0">
                <a:solidFill>
                  <a:srgbClr val="202122"/>
                </a:solidFill>
                <a:effectLst/>
                <a:latin typeface="Arial" panose="020B0604020202020204" pitchFamily="34" charset="0"/>
              </a:rPr>
              <a:t>What is an uncial?</a:t>
            </a:r>
          </a:p>
          <a:p>
            <a:pPr algn="l"/>
            <a:r>
              <a:rPr lang="en-US" sz="3600" dirty="0">
                <a:solidFill>
                  <a:srgbClr val="202122"/>
                </a:solidFill>
                <a:latin typeface="Arial" panose="020B0604020202020204" pitchFamily="34" charset="0"/>
              </a:rPr>
              <a:t>What is a minuscule?</a:t>
            </a:r>
          </a:p>
          <a:p>
            <a:pPr algn="l"/>
            <a:r>
              <a:rPr lang="en-US" sz="3600" b="0" i="0" dirty="0">
                <a:solidFill>
                  <a:srgbClr val="202122"/>
                </a:solidFill>
                <a:effectLst/>
                <a:latin typeface="Arial" panose="020B0604020202020204" pitchFamily="34" charset="0"/>
              </a:rPr>
              <a:t>What is a majuscule?</a:t>
            </a:r>
            <a:endParaRPr lang="en-US" sz="3600" dirty="0">
              <a:solidFill>
                <a:srgbClr val="202122"/>
              </a:solidFill>
              <a:latin typeface="Arial" panose="020B0604020202020204" pitchFamily="34" charset="0"/>
            </a:endParaRPr>
          </a:p>
          <a:p>
            <a:pPr algn="l"/>
            <a:r>
              <a:rPr lang="en-US" sz="3600" b="0" i="0" dirty="0">
                <a:solidFill>
                  <a:srgbClr val="202122"/>
                </a:solidFill>
                <a:effectLst/>
                <a:latin typeface="Arial" panose="020B0604020202020204" pitchFamily="34" charset="0"/>
              </a:rPr>
              <a:t>When was the Codex Sinaiticus written</a:t>
            </a:r>
            <a:r>
              <a:rPr lang="en-US" sz="3600" dirty="0">
                <a:solidFill>
                  <a:srgbClr val="202122"/>
                </a:solidFill>
                <a:latin typeface="Arial" panose="020B0604020202020204" pitchFamily="34" charset="0"/>
              </a:rPr>
              <a:t>?</a:t>
            </a:r>
            <a:endParaRPr lang="en-US" sz="3600" b="0" i="0" dirty="0">
              <a:solidFill>
                <a:srgbClr val="202122"/>
              </a:solidFill>
              <a:effectLst/>
              <a:latin typeface="Arial" panose="020B0604020202020204" pitchFamily="34" charset="0"/>
            </a:endParaRPr>
          </a:p>
          <a:p>
            <a:pPr algn="l"/>
            <a:r>
              <a:rPr lang="en-US" sz="3600" dirty="0">
                <a:solidFill>
                  <a:srgbClr val="202122"/>
                </a:solidFill>
                <a:latin typeface="Arial" panose="020B0604020202020204" pitchFamily="34" charset="0"/>
              </a:rPr>
              <a:t>By what method is the date assigned?</a:t>
            </a:r>
          </a:p>
          <a:p>
            <a:pPr algn="l"/>
            <a:r>
              <a:rPr lang="en-US" sz="3600" dirty="0">
                <a:solidFill>
                  <a:srgbClr val="202122"/>
                </a:solidFill>
                <a:latin typeface="Arial" panose="020B0604020202020204" pitchFamily="34" charset="0"/>
              </a:rPr>
              <a:t>By whom, when and where was it discovered?</a:t>
            </a:r>
            <a:endParaRPr lang="en-US" sz="3600" b="0" i="0" dirty="0">
              <a:solidFill>
                <a:srgbClr val="202122"/>
              </a:solidFill>
              <a:effectLst/>
              <a:latin typeface="Arial" panose="020B0604020202020204" pitchFamily="34" charset="0"/>
            </a:endParaRPr>
          </a:p>
          <a:p>
            <a:pPr algn="l"/>
            <a:endParaRPr lang="en-US" sz="3600" b="0" i="0" dirty="0">
              <a:solidFill>
                <a:srgbClr val="2021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45721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158858" y="681924"/>
            <a:ext cx="8686800" cy="1143000"/>
          </a:xfrm>
        </p:spPr>
        <p:txBody>
          <a:bodyPr/>
          <a:lstStyle/>
          <a:p>
            <a:r>
              <a:rPr lang="en-US" dirty="0"/>
              <a:t>Write This Down</a:t>
            </a:r>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767166" y="2080667"/>
            <a:ext cx="8229600" cy="34299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3800" dirty="0"/>
              <a:t>God Instructed Men to write things down.</a:t>
            </a:r>
          </a:p>
          <a:p>
            <a:pPr lvl="1">
              <a:buFont typeface="Arial" panose="020B0604020202020204" pitchFamily="34" charset="0"/>
              <a:buChar char="•"/>
            </a:pPr>
            <a:r>
              <a:rPr lang="en-US" sz="3800" dirty="0"/>
              <a:t>Moses:</a:t>
            </a:r>
          </a:p>
        </p:txBody>
      </p:sp>
    </p:spTree>
    <p:extLst>
      <p:ext uri="{BB962C8B-B14F-4D97-AF65-F5344CB8AC3E}">
        <p14:creationId xmlns:p14="http://schemas.microsoft.com/office/powerpoint/2010/main" val="28595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1169233" y="2143594"/>
            <a:ext cx="7791364" cy="4832092"/>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r>
              <a:rPr lang="en-US" sz="4400" dirty="0">
                <a:hlinkClick r:id="rId3"/>
              </a:rPr>
              <a:t>https://www.blueletterbible.org/</a:t>
            </a:r>
            <a:endParaRPr lang="en-US" sz="4400" dirty="0"/>
          </a:p>
          <a:p>
            <a:endParaRPr lang="en-US" sz="4400" dirty="0"/>
          </a:p>
          <a:p>
            <a:endParaRPr lang="en-US" sz="4400" dirty="0"/>
          </a:p>
        </p:txBody>
      </p:sp>
    </p:spTree>
    <p:extLst>
      <p:ext uri="{BB962C8B-B14F-4D97-AF65-F5344CB8AC3E}">
        <p14:creationId xmlns:p14="http://schemas.microsoft.com/office/powerpoint/2010/main" val="2741730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John 1:1</a:t>
            </a:r>
          </a:p>
        </p:txBody>
      </p:sp>
      <p:sp>
        <p:nvSpPr>
          <p:cNvPr id="3" name="TextBox 2">
            <a:extLst>
              <a:ext uri="{FF2B5EF4-FFF2-40B4-BE49-F238E27FC236}">
                <a16:creationId xmlns:a16="http://schemas.microsoft.com/office/drawing/2014/main" id="{89B9B685-92A3-4B23-43DC-8C21F22253A4}"/>
              </a:ext>
            </a:extLst>
          </p:cNvPr>
          <p:cNvSpPr txBox="1"/>
          <p:nvPr/>
        </p:nvSpPr>
        <p:spPr>
          <a:xfrm>
            <a:off x="185466" y="743210"/>
            <a:ext cx="8542851" cy="4616648"/>
          </a:xfrm>
          <a:prstGeom prst="rect">
            <a:avLst/>
          </a:prstGeom>
          <a:noFill/>
        </p:spPr>
        <p:txBody>
          <a:bodyPr wrap="none" rtlCol="0">
            <a:spAutoFit/>
          </a:bodyPr>
          <a:lstStyle/>
          <a:p>
            <a:endParaRPr lang="en-US" sz="4400" dirty="0"/>
          </a:p>
          <a:p>
            <a:r>
              <a:rPr lang="en-US" sz="4400" dirty="0">
                <a:hlinkClick r:id="rId2"/>
              </a:rPr>
              <a:t>https://www.blueletterbible.org/</a:t>
            </a:r>
            <a:endParaRPr lang="en-US" sz="4400" dirty="0"/>
          </a:p>
          <a:p>
            <a:r>
              <a:rPr lang="el-GR" sz="5400" b="0" i="0" dirty="0">
                <a:solidFill>
                  <a:srgbClr val="01103A"/>
                </a:solidFill>
                <a:effectLst/>
                <a:latin typeface="blbGentium"/>
              </a:rPr>
              <a:t>1:1  Ἐν ἀρχῇ ἦν ὁ λόγος</a:t>
            </a:r>
            <a:endParaRPr lang="en-US" sz="5400" b="0" i="0" dirty="0">
              <a:solidFill>
                <a:srgbClr val="01103A"/>
              </a:solidFill>
              <a:effectLst/>
              <a:latin typeface="blbGentium"/>
            </a:endParaRPr>
          </a:p>
          <a:p>
            <a:r>
              <a:rPr lang="el-GR" sz="5400" b="0" i="0" dirty="0">
                <a:solidFill>
                  <a:srgbClr val="01103A"/>
                </a:solidFill>
                <a:effectLst/>
                <a:latin typeface="blbGentium"/>
              </a:rPr>
              <a:t> καὶ ὁ λόγος ἦν πρὸς τὸν θεόν</a:t>
            </a:r>
            <a:endParaRPr lang="en-US" sz="5400" b="0" i="0" dirty="0">
              <a:solidFill>
                <a:srgbClr val="01103A"/>
              </a:solidFill>
              <a:effectLst/>
              <a:latin typeface="blbGentium"/>
            </a:endParaRPr>
          </a:p>
          <a:p>
            <a:r>
              <a:rPr lang="el-GR" sz="5400" b="0" i="0" dirty="0">
                <a:solidFill>
                  <a:srgbClr val="01103A"/>
                </a:solidFill>
                <a:effectLst/>
                <a:latin typeface="blbGentium"/>
              </a:rPr>
              <a:t> καὶ θεὸς ἦν ὁ λόγος</a:t>
            </a:r>
            <a:endParaRPr lang="en-US" sz="5400" dirty="0"/>
          </a:p>
          <a:p>
            <a:endParaRPr lang="en-US" sz="4400" dirty="0"/>
          </a:p>
        </p:txBody>
      </p:sp>
    </p:spTree>
    <p:extLst>
      <p:ext uri="{BB962C8B-B14F-4D97-AF65-F5344CB8AC3E}">
        <p14:creationId xmlns:p14="http://schemas.microsoft.com/office/powerpoint/2010/main" val="337320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1484027"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4" name="Picture 3">
            <a:extLst>
              <a:ext uri="{FF2B5EF4-FFF2-40B4-BE49-F238E27FC236}">
                <a16:creationId xmlns:a16="http://schemas.microsoft.com/office/drawing/2014/main" id="{E0894F67-D807-EAAA-A7DF-A123A21E5ED7}"/>
              </a:ext>
            </a:extLst>
          </p:cNvPr>
          <p:cNvPicPr>
            <a:picLocks noChangeAspect="1"/>
          </p:cNvPicPr>
          <p:nvPr/>
        </p:nvPicPr>
        <p:blipFill>
          <a:blip r:embed="rId3"/>
          <a:stretch>
            <a:fillRect/>
          </a:stretch>
        </p:blipFill>
        <p:spPr>
          <a:xfrm>
            <a:off x="252688" y="2353505"/>
            <a:ext cx="8434112" cy="3241057"/>
          </a:xfrm>
          <a:prstGeom prst="rect">
            <a:avLst/>
          </a:prstGeom>
        </p:spPr>
      </p:pic>
    </p:spTree>
    <p:extLst>
      <p:ext uri="{BB962C8B-B14F-4D97-AF65-F5344CB8AC3E}">
        <p14:creationId xmlns:p14="http://schemas.microsoft.com/office/powerpoint/2010/main" val="3717954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1484027"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7" name="Picture 6">
            <a:extLst>
              <a:ext uri="{FF2B5EF4-FFF2-40B4-BE49-F238E27FC236}">
                <a16:creationId xmlns:a16="http://schemas.microsoft.com/office/drawing/2014/main" id="{A544A10F-5EE8-5194-C5E3-553BE678B033}"/>
              </a:ext>
            </a:extLst>
          </p:cNvPr>
          <p:cNvPicPr>
            <a:picLocks noChangeAspect="1"/>
          </p:cNvPicPr>
          <p:nvPr/>
        </p:nvPicPr>
        <p:blipFill>
          <a:blip r:embed="rId3"/>
          <a:stretch>
            <a:fillRect/>
          </a:stretch>
        </p:blipFill>
        <p:spPr>
          <a:xfrm>
            <a:off x="860855" y="2427468"/>
            <a:ext cx="7783838" cy="2732379"/>
          </a:xfrm>
          <a:prstGeom prst="rect">
            <a:avLst/>
          </a:prstGeom>
        </p:spPr>
      </p:pic>
    </p:spTree>
    <p:extLst>
      <p:ext uri="{BB962C8B-B14F-4D97-AF65-F5344CB8AC3E}">
        <p14:creationId xmlns:p14="http://schemas.microsoft.com/office/powerpoint/2010/main" val="1760175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1484027"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7" name="Picture 6">
            <a:extLst>
              <a:ext uri="{FF2B5EF4-FFF2-40B4-BE49-F238E27FC236}">
                <a16:creationId xmlns:a16="http://schemas.microsoft.com/office/drawing/2014/main" id="{A544A10F-5EE8-5194-C5E3-553BE678B033}"/>
              </a:ext>
            </a:extLst>
          </p:cNvPr>
          <p:cNvPicPr>
            <a:picLocks noChangeAspect="1"/>
          </p:cNvPicPr>
          <p:nvPr/>
        </p:nvPicPr>
        <p:blipFill>
          <a:blip r:embed="rId3"/>
          <a:stretch>
            <a:fillRect/>
          </a:stretch>
        </p:blipFill>
        <p:spPr>
          <a:xfrm>
            <a:off x="860855" y="2427468"/>
            <a:ext cx="7783838" cy="2732379"/>
          </a:xfrm>
          <a:prstGeom prst="rect">
            <a:avLst/>
          </a:prstGeom>
        </p:spPr>
      </p:pic>
    </p:spTree>
    <p:extLst>
      <p:ext uri="{BB962C8B-B14F-4D97-AF65-F5344CB8AC3E}">
        <p14:creationId xmlns:p14="http://schemas.microsoft.com/office/powerpoint/2010/main" val="2069511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1484027"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4" name="Picture 3">
            <a:extLst>
              <a:ext uri="{FF2B5EF4-FFF2-40B4-BE49-F238E27FC236}">
                <a16:creationId xmlns:a16="http://schemas.microsoft.com/office/drawing/2014/main" id="{1EFA8C2E-7680-FA19-131C-A0E3F8EB840C}"/>
              </a:ext>
            </a:extLst>
          </p:cNvPr>
          <p:cNvPicPr>
            <a:picLocks noChangeAspect="1"/>
          </p:cNvPicPr>
          <p:nvPr/>
        </p:nvPicPr>
        <p:blipFill>
          <a:blip r:embed="rId3"/>
          <a:stretch>
            <a:fillRect/>
          </a:stretch>
        </p:blipFill>
        <p:spPr>
          <a:xfrm>
            <a:off x="676080" y="2262279"/>
            <a:ext cx="7345442" cy="3091919"/>
          </a:xfrm>
          <a:prstGeom prst="rect">
            <a:avLst/>
          </a:prstGeom>
        </p:spPr>
      </p:pic>
    </p:spTree>
    <p:extLst>
      <p:ext uri="{BB962C8B-B14F-4D97-AF65-F5344CB8AC3E}">
        <p14:creationId xmlns:p14="http://schemas.microsoft.com/office/powerpoint/2010/main" val="421604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457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Take aways.</a:t>
            </a:r>
          </a:p>
        </p:txBody>
      </p:sp>
      <p:sp>
        <p:nvSpPr>
          <p:cNvPr id="2" name="TextBox 1">
            <a:extLst>
              <a:ext uri="{FF2B5EF4-FFF2-40B4-BE49-F238E27FC236}">
                <a16:creationId xmlns:a16="http://schemas.microsoft.com/office/drawing/2014/main" id="{F2BE344E-AFEF-0A75-DB2E-37824452B8B7}"/>
              </a:ext>
            </a:extLst>
          </p:cNvPr>
          <p:cNvSpPr txBox="1"/>
          <p:nvPr/>
        </p:nvSpPr>
        <p:spPr>
          <a:xfrm>
            <a:off x="724394" y="2090056"/>
            <a:ext cx="7742711" cy="4678204"/>
          </a:xfrm>
          <a:prstGeom prst="rect">
            <a:avLst/>
          </a:prstGeom>
          <a:noFill/>
        </p:spPr>
        <p:txBody>
          <a:bodyPr wrap="square" rtlCol="0">
            <a:spAutoFit/>
          </a:bodyPr>
          <a:lstStyle/>
          <a:p>
            <a:pPr algn="l"/>
            <a:r>
              <a:rPr lang="en-US" sz="2800" b="0" i="0" dirty="0">
                <a:solidFill>
                  <a:srgbClr val="202122"/>
                </a:solidFill>
                <a:effectLst/>
                <a:latin typeface="Arial" panose="020B0604020202020204" pitchFamily="34" charset="0"/>
              </a:rPr>
              <a:t>You do not need to be a Greek scholar.</a:t>
            </a:r>
          </a:p>
          <a:p>
            <a:pPr algn="l"/>
            <a:r>
              <a:rPr lang="en-US" sz="2800" dirty="0">
                <a:solidFill>
                  <a:srgbClr val="202122"/>
                </a:solidFill>
                <a:latin typeface="Arial" panose="020B0604020202020204" pitchFamily="34" charset="0"/>
              </a:rPr>
              <a:t>The researches continue to CONFIRM the bible.</a:t>
            </a:r>
          </a:p>
          <a:p>
            <a:pPr algn="l"/>
            <a:endParaRPr lang="en-US" sz="2800" b="0" i="0" dirty="0">
              <a:solidFill>
                <a:srgbClr val="202122"/>
              </a:solidFill>
              <a:effectLst/>
              <a:latin typeface="Arial" panose="020B0604020202020204" pitchFamily="34" charset="0"/>
            </a:endParaRPr>
          </a:p>
          <a:p>
            <a:pPr algn="l"/>
            <a:r>
              <a:rPr lang="en-US" sz="2800" dirty="0">
                <a:solidFill>
                  <a:srgbClr val="202122"/>
                </a:solidFill>
                <a:latin typeface="Arial" panose="020B0604020202020204" pitchFamily="34" charset="0"/>
              </a:rPr>
              <a:t>The RSV was first to use the oldest Codices and no fundamental truths are changed..</a:t>
            </a:r>
          </a:p>
          <a:p>
            <a:pPr algn="l"/>
            <a:endParaRPr lang="en-US" sz="2800" dirty="0">
              <a:solidFill>
                <a:srgbClr val="202122"/>
              </a:solidFill>
              <a:latin typeface="Arial" panose="020B0604020202020204" pitchFamily="34" charset="0"/>
            </a:endParaRPr>
          </a:p>
          <a:p>
            <a:pPr algn="l"/>
            <a:r>
              <a:rPr lang="en-US" sz="2800" dirty="0">
                <a:solidFill>
                  <a:srgbClr val="202122"/>
                </a:solidFill>
                <a:latin typeface="Arial" panose="020B0604020202020204" pitchFamily="34" charset="0"/>
              </a:rPr>
              <a:t>P66 is a copy of John’s Gospel  circa  ~200 and it is the same Gospel. </a:t>
            </a:r>
          </a:p>
          <a:p>
            <a:pPr algn="l"/>
            <a:endParaRPr lang="en-US" sz="2800" b="0" i="0" dirty="0">
              <a:solidFill>
                <a:srgbClr val="2021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52082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158858" y="681924"/>
            <a:ext cx="8686800" cy="1143000"/>
          </a:xfrm>
        </p:spPr>
        <p:txBody>
          <a:bodyPr>
            <a:normAutofit fontScale="90000"/>
          </a:bodyPr>
          <a:lstStyle/>
          <a:p>
            <a:r>
              <a:rPr lang="en-US" dirty="0"/>
              <a:t>Write This Down </a:t>
            </a:r>
            <a:br>
              <a:rPr lang="en-US" dirty="0"/>
            </a:br>
            <a:r>
              <a:rPr lang="en-US" dirty="0"/>
              <a:t>the event:</a:t>
            </a:r>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824924"/>
            <a:ext cx="8229600" cy="34299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3800" dirty="0"/>
          </a:p>
          <a:p>
            <a:pPr lvl="1">
              <a:buFont typeface="Arial" panose="020B0604020202020204" pitchFamily="34" charset="0"/>
              <a:buChar char="•"/>
            </a:pPr>
            <a:r>
              <a:rPr lang="en-US" sz="4000" dirty="0"/>
              <a:t>Exodus 17:11 And it came to pass, when Moses held up his hand, that Israel prevailed: and when he let down his hand, Amalek prevailed</a:t>
            </a:r>
          </a:p>
        </p:txBody>
      </p:sp>
    </p:spTree>
    <p:extLst>
      <p:ext uri="{BB962C8B-B14F-4D97-AF65-F5344CB8AC3E}">
        <p14:creationId xmlns:p14="http://schemas.microsoft.com/office/powerpoint/2010/main" val="128835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EBAD-4F51-2BF0-9E4F-69B71F7F4D04}"/>
              </a:ext>
            </a:extLst>
          </p:cNvPr>
          <p:cNvSpPr>
            <a:spLocks noGrp="1"/>
          </p:cNvSpPr>
          <p:nvPr>
            <p:ph type="title"/>
          </p:nvPr>
        </p:nvSpPr>
        <p:spPr>
          <a:xfrm>
            <a:off x="228600" y="253836"/>
            <a:ext cx="8686800" cy="1143000"/>
          </a:xfrm>
        </p:spPr>
        <p:txBody>
          <a:bodyPr/>
          <a:lstStyle/>
          <a:p>
            <a:r>
              <a:rPr lang="en-US" dirty="0"/>
              <a:t>Write This Down</a:t>
            </a:r>
          </a:p>
        </p:txBody>
      </p:sp>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9"/>
            <a:ext cx="8229600" cy="4207741"/>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3800" dirty="0"/>
          </a:p>
          <a:p>
            <a:pPr lvl="1">
              <a:buFont typeface="Arial" panose="020B0604020202020204" pitchFamily="34" charset="0"/>
              <a:buChar char="•"/>
            </a:pPr>
            <a:r>
              <a:rPr lang="en-US" sz="4000" dirty="0"/>
              <a:t>Exodus 17:14 </a:t>
            </a:r>
            <a:r>
              <a:rPr lang="en-US" sz="4300" dirty="0"/>
              <a:t>And the LORD said unto Moses, </a:t>
            </a:r>
            <a:r>
              <a:rPr lang="en-US" sz="4300" dirty="0">
                <a:solidFill>
                  <a:srgbClr val="00B050"/>
                </a:solidFill>
              </a:rPr>
              <a:t>Write</a:t>
            </a:r>
            <a:r>
              <a:rPr lang="en-US" sz="4300" dirty="0"/>
              <a:t> this </a:t>
            </a:r>
            <a:r>
              <a:rPr lang="en-US" sz="4300" i="1" dirty="0"/>
              <a:t>for</a:t>
            </a:r>
            <a:r>
              <a:rPr lang="en-US" sz="4300" dirty="0"/>
              <a:t> a memorial in a book, and rehearse </a:t>
            </a:r>
            <a:r>
              <a:rPr lang="en-US" sz="4300" i="1" dirty="0"/>
              <a:t>it</a:t>
            </a:r>
            <a:r>
              <a:rPr lang="en-US" sz="4300" dirty="0"/>
              <a:t> in the ears of Joshua: for I will utterly put out the remembrance of Amalek from under heaven. KJV</a:t>
            </a:r>
          </a:p>
        </p:txBody>
      </p:sp>
    </p:spTree>
    <p:extLst>
      <p:ext uri="{BB962C8B-B14F-4D97-AF65-F5344CB8AC3E}">
        <p14:creationId xmlns:p14="http://schemas.microsoft.com/office/powerpoint/2010/main" val="31976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29D57F-96FB-4102-0F13-AA9EDEFD4B74}"/>
              </a:ext>
            </a:extLst>
          </p:cNvPr>
          <p:cNvSpPr txBox="1">
            <a:spLocks/>
          </p:cNvSpPr>
          <p:nvPr/>
        </p:nvSpPr>
        <p:spPr>
          <a:xfrm>
            <a:off x="589036" y="1325129"/>
            <a:ext cx="8229600" cy="4207741"/>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3800" dirty="0"/>
          </a:p>
          <a:p>
            <a:pPr lvl="1">
              <a:buFont typeface="Arial" panose="020B0604020202020204" pitchFamily="34" charset="0"/>
              <a:buChar char="•"/>
            </a:pPr>
            <a:r>
              <a:rPr lang="en-US" sz="4000" dirty="0"/>
              <a:t>Exodus 17:14 </a:t>
            </a:r>
            <a:r>
              <a:rPr lang="en-US" sz="4300" dirty="0"/>
              <a:t>And the LORD said unto Moses, </a:t>
            </a:r>
            <a:r>
              <a:rPr lang="en-US" sz="4300" dirty="0">
                <a:solidFill>
                  <a:srgbClr val="00B050"/>
                </a:solidFill>
              </a:rPr>
              <a:t>Write</a:t>
            </a:r>
            <a:r>
              <a:rPr lang="en-US" sz="4300" dirty="0"/>
              <a:t> this </a:t>
            </a:r>
            <a:r>
              <a:rPr lang="en-US" sz="4300" i="1" dirty="0"/>
              <a:t>for</a:t>
            </a:r>
            <a:r>
              <a:rPr lang="en-US" sz="4300" dirty="0"/>
              <a:t> a memorial in a book, and rehearse </a:t>
            </a:r>
            <a:r>
              <a:rPr lang="en-US" sz="4300" i="1" dirty="0"/>
              <a:t>it</a:t>
            </a:r>
            <a:r>
              <a:rPr lang="en-US" sz="4300" dirty="0"/>
              <a:t> in the ears of Joshua: for I will utterly put out the remembrance of Amalek from under heaven. KJV</a:t>
            </a:r>
          </a:p>
        </p:txBody>
      </p:sp>
      <p:sp>
        <p:nvSpPr>
          <p:cNvPr id="4" name="Title 1">
            <a:extLst>
              <a:ext uri="{FF2B5EF4-FFF2-40B4-BE49-F238E27FC236}">
                <a16:creationId xmlns:a16="http://schemas.microsoft.com/office/drawing/2014/main" id="{04CF6445-36DE-78A7-1436-C086240A66A8}"/>
              </a:ext>
            </a:extLst>
          </p:cNvPr>
          <p:cNvSpPr txBox="1">
            <a:spLocks/>
          </p:cNvSpPr>
          <p:nvPr/>
        </p:nvSpPr>
        <p:spPr>
          <a:xfrm>
            <a:off x="381000" y="406236"/>
            <a:ext cx="86868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Cambria"/>
                <a:ea typeface="+mj-ea"/>
                <a:cs typeface="Cambria"/>
              </a:defRPr>
            </a:lvl1pPr>
          </a:lstStyle>
          <a:p>
            <a:r>
              <a:rPr lang="en-US"/>
              <a:t>Write This Down </a:t>
            </a:r>
            <a:br>
              <a:rPr lang="en-US"/>
            </a:br>
            <a:r>
              <a:rPr lang="en-US"/>
              <a:t>record the event:</a:t>
            </a:r>
            <a:endParaRPr lang="en-US" dirty="0"/>
          </a:p>
        </p:txBody>
      </p:sp>
    </p:spTree>
    <p:extLst>
      <p:ext uri="{BB962C8B-B14F-4D97-AF65-F5344CB8AC3E}">
        <p14:creationId xmlns:p14="http://schemas.microsoft.com/office/powerpoint/2010/main" val="26313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16346</TotalTime>
  <Words>2727</Words>
  <Application>Microsoft Office PowerPoint</Application>
  <PresentationFormat>On-screen Show (4:3)</PresentationFormat>
  <Paragraphs>441</Paragraphs>
  <Slides>66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blbGentium</vt:lpstr>
      <vt:lpstr>Calibri</vt:lpstr>
      <vt:lpstr>Cambria</vt:lpstr>
      <vt:lpstr>inherit</vt:lpstr>
      <vt:lpstr>Open Sans</vt:lpstr>
      <vt:lpstr>Playfair Display</vt:lpstr>
      <vt:lpstr>Proxima Nova</vt:lpstr>
      <vt:lpstr>Times New Roman</vt:lpstr>
      <vt:lpstr>Verdana</vt:lpstr>
      <vt:lpstr>Office Theme</vt:lpstr>
      <vt:lpstr>How we got the Bible</vt:lpstr>
      <vt:lpstr>Flow of Biblical Information</vt:lpstr>
      <vt:lpstr>PowerPoint Presentation</vt:lpstr>
      <vt:lpstr>Roman Catholic Influence</vt:lpstr>
      <vt:lpstr>Write This Down</vt:lpstr>
      <vt:lpstr>Write This Down</vt:lpstr>
      <vt:lpstr>Write This Down  the event:</vt:lpstr>
      <vt:lpstr>Write This Down</vt:lpstr>
      <vt:lpstr>PowerPoint Presentation</vt:lpstr>
      <vt:lpstr>Write This Down  record the event:</vt:lpstr>
      <vt:lpstr>Write This Down  </vt:lpstr>
      <vt:lpstr>Write This Down  </vt:lpstr>
      <vt:lpstr>Write This Down  </vt:lpstr>
      <vt:lpstr>Write This Down  </vt:lpstr>
      <vt:lpstr>Write This Down  </vt:lpstr>
      <vt:lpstr>Write This Down  </vt:lpstr>
      <vt:lpstr>Write This Down  </vt:lpstr>
      <vt:lpstr>Write This Down  </vt:lpstr>
      <vt:lpstr>PowerPoint Presentation</vt:lpstr>
      <vt:lpstr>PowerPoint Presentation</vt:lpstr>
      <vt:lpstr>PowerPoint Presentation</vt:lpstr>
      <vt:lpstr>PowerPoint Presentation</vt:lpstr>
      <vt:lpstr>Materials</vt:lpstr>
      <vt:lpstr>Materials</vt:lpstr>
      <vt:lpstr>Materials</vt:lpstr>
      <vt:lpstr>Use of Material</vt:lpstr>
      <vt:lpstr>Materials enlargements follow</vt:lpstr>
      <vt:lpstr>Materials</vt:lpstr>
      <vt:lpstr>Materials enlargements follow</vt:lpstr>
      <vt:lpstr>Materials</vt:lpstr>
      <vt:lpstr>Codex Vaticanus</vt:lpstr>
      <vt:lpstr>Materials</vt:lpstr>
      <vt:lpstr>Amount of work for one bible</vt:lpstr>
      <vt:lpstr>Amount of work for one Bible</vt:lpstr>
      <vt:lpstr>Materials for Codex Sinaiticus</vt:lpstr>
      <vt:lpstr>Materials for one Bible</vt:lpstr>
      <vt:lpstr>Materials</vt:lpstr>
      <vt:lpstr>Paper</vt:lpstr>
      <vt:lpstr>Technology</vt:lpstr>
      <vt:lpstr>Technology + Paper</vt:lpstr>
      <vt:lpstr>Gutenberg Printing Information</vt:lpstr>
      <vt:lpstr>Gutenberg Printing Information</vt:lpstr>
      <vt:lpstr>Gutenberg Printing Information</vt:lpstr>
      <vt:lpstr>Gutenberg Printing Information</vt:lpstr>
      <vt:lpstr>Gutenberg Printing Information</vt:lpstr>
      <vt:lpstr>PowerPoint Presentation</vt:lpstr>
      <vt:lpstr>Old Testament</vt:lpstr>
      <vt:lpstr>Old Testament</vt:lpstr>
      <vt:lpstr>Old Testament</vt:lpstr>
      <vt:lpstr>Old Testament</vt:lpstr>
      <vt:lpstr>Old Testamant</vt:lpstr>
      <vt:lpstr>Time Line</vt:lpstr>
      <vt:lpstr>Old Testament</vt:lpstr>
      <vt:lpstr>PowerPoint Presentation</vt:lpstr>
      <vt:lpstr>Old Testament</vt:lpstr>
      <vt:lpstr>Codex Sinaiticus</vt:lpstr>
      <vt:lpstr>Codex Sinaiticus</vt:lpstr>
      <vt:lpstr>Codex Sinaiticus</vt:lpstr>
      <vt:lpstr>Checkup</vt:lpstr>
      <vt:lpstr>Codex Sinaiticus</vt:lpstr>
      <vt:lpstr>John 1:1</vt:lpstr>
      <vt:lpstr>Codex Sinaiticus</vt:lpstr>
      <vt:lpstr>Codex Sinaiticus</vt:lpstr>
      <vt:lpstr>Codex Sinaiticus</vt:lpstr>
      <vt:lpstr>Codex Sinaiticus</vt:lpstr>
      <vt:lpstr>Take aways.</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Weldon Beardain</dc:creator>
  <cp:lastModifiedBy>Weldon Beardain</cp:lastModifiedBy>
  <cp:revision>761</cp:revision>
  <cp:lastPrinted>2022-11-01T17:02:04Z</cp:lastPrinted>
  <dcterms:created xsi:type="dcterms:W3CDTF">2014-05-21T17:21:31Z</dcterms:created>
  <dcterms:modified xsi:type="dcterms:W3CDTF">2022-12-18T14:29:15Z</dcterms:modified>
</cp:coreProperties>
</file>